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71"/>
  </p:notesMasterIdLst>
  <p:handoutMasterIdLst>
    <p:handoutMasterId r:id="rId72"/>
  </p:handoutMasterIdLst>
  <p:sldIdLst>
    <p:sldId id="2826" r:id="rId2"/>
    <p:sldId id="2827" r:id="rId3"/>
    <p:sldId id="2828" r:id="rId4"/>
    <p:sldId id="2829" r:id="rId5"/>
    <p:sldId id="2830" r:id="rId6"/>
    <p:sldId id="2904" r:id="rId7"/>
    <p:sldId id="2836" r:id="rId8"/>
    <p:sldId id="2838" r:id="rId9"/>
    <p:sldId id="2839" r:id="rId10"/>
    <p:sldId id="2846" r:id="rId11"/>
    <p:sldId id="2978" r:id="rId12"/>
    <p:sldId id="2947" r:id="rId13"/>
    <p:sldId id="2979" r:id="rId14"/>
    <p:sldId id="2951" r:id="rId15"/>
    <p:sldId id="2952" r:id="rId16"/>
    <p:sldId id="3000" r:id="rId17"/>
    <p:sldId id="2953" r:id="rId18"/>
    <p:sldId id="2983" r:id="rId19"/>
    <p:sldId id="2981" r:id="rId20"/>
    <p:sldId id="2982" r:id="rId21"/>
    <p:sldId id="2956" r:id="rId22"/>
    <p:sldId id="2984" r:id="rId23"/>
    <p:sldId id="2957" r:id="rId24"/>
    <p:sldId id="2985" r:id="rId25"/>
    <p:sldId id="2959" r:id="rId26"/>
    <p:sldId id="2960" r:id="rId27"/>
    <p:sldId id="2771" r:id="rId28"/>
    <p:sldId id="2364" r:id="rId29"/>
    <p:sldId id="2933" r:id="rId30"/>
    <p:sldId id="2366" r:id="rId31"/>
    <p:sldId id="2375" r:id="rId32"/>
    <p:sldId id="2986" r:id="rId33"/>
    <p:sldId id="2376" r:id="rId34"/>
    <p:sldId id="2987" r:id="rId35"/>
    <p:sldId id="2378" r:id="rId36"/>
    <p:sldId id="2380" r:id="rId37"/>
    <p:sldId id="2382" r:id="rId38"/>
    <p:sldId id="2823" r:id="rId39"/>
    <p:sldId id="2988" r:id="rId40"/>
    <p:sldId id="2383" r:id="rId41"/>
    <p:sldId id="2879" r:id="rId42"/>
    <p:sldId id="2384" r:id="rId43"/>
    <p:sldId id="2631" r:id="rId44"/>
    <p:sldId id="2388" r:id="rId45"/>
    <p:sldId id="2813" r:id="rId46"/>
    <p:sldId id="2370" r:id="rId47"/>
    <p:sldId id="2735" r:id="rId48"/>
    <p:sldId id="2989" r:id="rId49"/>
    <p:sldId id="2389" r:id="rId50"/>
    <p:sldId id="2824" r:id="rId51"/>
    <p:sldId id="2990" r:id="rId52"/>
    <p:sldId id="2390" r:id="rId53"/>
    <p:sldId id="2970" r:id="rId54"/>
    <p:sldId id="2529" r:id="rId55"/>
    <p:sldId id="2991" r:id="rId56"/>
    <p:sldId id="2758" r:id="rId57"/>
    <p:sldId id="2527" r:id="rId58"/>
    <p:sldId id="2992" r:id="rId59"/>
    <p:sldId id="2993" r:id="rId60"/>
    <p:sldId id="2994" r:id="rId61"/>
    <p:sldId id="2759" r:id="rId62"/>
    <p:sldId id="2995" r:id="rId63"/>
    <p:sldId id="2996" r:id="rId64"/>
    <p:sldId id="2884" r:id="rId65"/>
    <p:sldId id="2997" r:id="rId66"/>
    <p:sldId id="2998" r:id="rId67"/>
    <p:sldId id="2999" r:id="rId68"/>
    <p:sldId id="2945" r:id="rId69"/>
    <p:sldId id="2865" r:id="rId70"/>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1F5"/>
    <a:srgbClr val="383E45"/>
    <a:srgbClr val="7F7F7F"/>
    <a:srgbClr val="3D5F6B"/>
    <a:srgbClr val="DBEEF4"/>
    <a:srgbClr val="F0F0F0"/>
    <a:srgbClr val="0000FF"/>
    <a:srgbClr val="E2E2E2"/>
    <a:srgbClr val="333A44"/>
    <a:srgbClr val="90B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2" autoAdjust="0"/>
    <p:restoredTop sz="96318" autoAdjust="0"/>
  </p:normalViewPr>
  <p:slideViewPr>
    <p:cSldViewPr>
      <p:cViewPr>
        <p:scale>
          <a:sx n="75" d="100"/>
          <a:sy n="75" d="100"/>
        </p:scale>
        <p:origin x="1422" y="828"/>
      </p:cViewPr>
      <p:guideLst>
        <p:guide orient="horz" pos="2161"/>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2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31.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11.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2022/4/20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2022/4/20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997CF1-82F9-4FE5-99E9-B7E9B74F25E7}"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95520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矩形 1"/>
          <p:cNvSpPr/>
          <p:nvPr userDrawn="1"/>
        </p:nvSpPr>
        <p:spPr>
          <a:xfrm>
            <a:off x="-8467" y="1341562"/>
            <a:ext cx="12198880" cy="410445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userDrawn="1"/>
        </p:nvSpPr>
        <p:spPr>
          <a:xfrm>
            <a:off x="802138" y="0"/>
            <a:ext cx="1340962" cy="17016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TextBox 8"/>
          <p:cNvSpPr txBox="1"/>
          <p:nvPr userDrawn="1"/>
        </p:nvSpPr>
        <p:spPr>
          <a:xfrm>
            <a:off x="666456" y="607771"/>
            <a:ext cx="1612325" cy="733791"/>
          </a:xfrm>
          <a:prstGeom prst="rect">
            <a:avLst/>
          </a:prstGeom>
          <a:noFill/>
        </p:spPr>
        <p:txBody>
          <a:bodyPr wrap="square" lIns="0" tIns="0" rIns="0" bIns="0" rtlCol="0" anchor="ctr">
            <a:spAutoFit/>
          </a:bodyPr>
          <a:lstStyle/>
          <a:p>
            <a:pPr algn="ctr">
              <a:lnSpc>
                <a:spcPts val="3000"/>
              </a:lnSpc>
            </a:pPr>
            <a:r>
              <a:rPr lang="zh-CN" altLang="zh-CN" sz="2000" dirty="0">
                <a:solidFill>
                  <a:prstClr val="white"/>
                </a:solidFill>
                <a:ea typeface="微软雅黑" panose="020B0503020204020204" pitchFamily="34" charset="-122"/>
              </a:rPr>
              <a:t>核心</a:t>
            </a:r>
            <a:r>
              <a:rPr lang="zh-CN" altLang="zh-CN" sz="2000" dirty="0" smtClean="0">
                <a:solidFill>
                  <a:prstClr val="white"/>
                </a:solidFill>
                <a:ea typeface="微软雅黑" panose="020B0503020204020204" pitchFamily="34" charset="-122"/>
              </a:rPr>
              <a:t>素养</a:t>
            </a:r>
            <a:r>
              <a:rPr lang="en-US" altLang="zh-CN" sz="2000" dirty="0" smtClean="0">
                <a:solidFill>
                  <a:prstClr val="white"/>
                </a:solidFill>
                <a:ea typeface="微软雅黑" panose="020B0503020204020204" pitchFamily="34" charset="-122"/>
              </a:rPr>
              <a:t>   </a:t>
            </a:r>
          </a:p>
          <a:p>
            <a:pPr algn="ctr">
              <a:lnSpc>
                <a:spcPts val="3000"/>
              </a:lnSpc>
            </a:pPr>
            <a:r>
              <a:rPr lang="zh-CN" altLang="zh-CN" sz="2000" dirty="0" smtClean="0">
                <a:solidFill>
                  <a:prstClr val="white"/>
                </a:solidFill>
                <a:ea typeface="微软雅黑" panose="020B0503020204020204" pitchFamily="34" charset="-122"/>
              </a:rPr>
              <a:t>发展</a:t>
            </a:r>
            <a:r>
              <a:rPr lang="zh-CN" altLang="zh-CN" sz="2000" dirty="0">
                <a:solidFill>
                  <a:prstClr val="white"/>
                </a:solidFill>
                <a:ea typeface="微软雅黑" panose="020B0503020204020204" pitchFamily="34" charset="-122"/>
              </a:rPr>
              <a:t>目标</a:t>
            </a:r>
            <a:endParaRPr lang="zh-CN" altLang="en-US" sz="2000" dirty="0">
              <a:solidFill>
                <a:prstClr val="white"/>
              </a:solidFill>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097397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2597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599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矩形 1"/>
          <p:cNvSpPr/>
          <p:nvPr userDrawn="1"/>
        </p:nvSpPr>
        <p:spPr>
          <a:xfrm>
            <a:off x="-3" y="1092434"/>
            <a:ext cx="12190415" cy="5767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五边形 2">
            <a:extLst>
              <a:ext uri="{FF2B5EF4-FFF2-40B4-BE49-F238E27FC236}">
                <a16:creationId xmlns="" xmlns:a16="http://schemas.microsoft.com/office/drawing/2014/main" id="{2B269A23-18BB-E749-A895-A1450DD58A24}"/>
              </a:ext>
            </a:extLst>
          </p:cNvPr>
          <p:cNvSpPr/>
          <p:nvPr userDrawn="1"/>
        </p:nvSpPr>
        <p:spPr>
          <a:xfrm>
            <a:off x="0" y="276247"/>
            <a:ext cx="2474773" cy="560265"/>
          </a:xfrm>
          <a:prstGeom prst="homePlate">
            <a:avLst>
              <a:gd name="adj" fmla="val 28683"/>
            </a:avLst>
          </a:prstGeom>
          <a:solidFill>
            <a:srgbClr val="C00000"/>
          </a:solidFill>
          <a:ln w="12700" cap="flat" cmpd="sng" algn="ctr">
            <a:noFill/>
            <a:prstDash val="solid"/>
            <a:miter lim="800000"/>
          </a:ln>
          <a:effectLst/>
        </p:spPr>
        <p:txBody>
          <a:bodyPr rtlCol="0" anchor="ctr"/>
          <a:lstStyle/>
          <a:p>
            <a:pPr algn="ctr" defTabSz="914400">
              <a:defRPr/>
            </a:pPr>
            <a:endParaRPr kumimoji="1" lang="zh-CN" altLang="en-US" sz="1800" kern="0" smtClean="0">
              <a:solidFill>
                <a:prstClr val="white"/>
              </a:solidFill>
              <a:ea typeface="微软雅黑"/>
            </a:endParaRPr>
          </a:p>
        </p:txBody>
      </p:sp>
      <p:sp>
        <p:nvSpPr>
          <p:cNvPr id="4" name="矩形 3"/>
          <p:cNvSpPr/>
          <p:nvPr userDrawn="1"/>
        </p:nvSpPr>
        <p:spPr>
          <a:xfrm>
            <a:off x="377879" y="290017"/>
            <a:ext cx="1620957" cy="523220"/>
          </a:xfrm>
          <a:prstGeom prst="rect">
            <a:avLst/>
          </a:prstGeom>
        </p:spPr>
        <p:txBody>
          <a:bodyPr wrap="none">
            <a:spAutoFit/>
          </a:bodyPr>
          <a:lstStyle/>
          <a:p>
            <a:pPr>
              <a:defRPr/>
            </a:pPr>
            <a:r>
              <a:rPr lang="zh-CN" altLang="en-US"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rPr>
              <a:t>深度思考</a:t>
            </a:r>
            <a:endParaRPr lang="zh-CN" altLang="zh-CN"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43802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矩形 1"/>
          <p:cNvSpPr/>
          <p:nvPr userDrawn="1"/>
        </p:nvSpPr>
        <p:spPr>
          <a:xfrm>
            <a:off x="-3" y="1092434"/>
            <a:ext cx="12190415" cy="456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五边形 2">
            <a:extLst>
              <a:ext uri="{FF2B5EF4-FFF2-40B4-BE49-F238E27FC236}">
                <a16:creationId xmlns="" xmlns:a16="http://schemas.microsoft.com/office/drawing/2014/main" id="{2B269A23-18BB-E749-A895-A1450DD58A24}"/>
              </a:ext>
            </a:extLst>
          </p:cNvPr>
          <p:cNvSpPr/>
          <p:nvPr userDrawn="1"/>
        </p:nvSpPr>
        <p:spPr>
          <a:xfrm>
            <a:off x="0" y="276247"/>
            <a:ext cx="2474773" cy="560265"/>
          </a:xfrm>
          <a:prstGeom prst="homePlate">
            <a:avLst>
              <a:gd name="adj" fmla="val 28683"/>
            </a:avLst>
          </a:prstGeom>
          <a:solidFill>
            <a:srgbClr val="C00000"/>
          </a:solidFill>
          <a:ln w="12700" cap="flat" cmpd="sng" algn="ctr">
            <a:noFill/>
            <a:prstDash val="solid"/>
            <a:miter lim="800000"/>
          </a:ln>
          <a:effectLst/>
        </p:spPr>
        <p:txBody>
          <a:bodyPr rtlCol="0" anchor="ctr"/>
          <a:lstStyle/>
          <a:p>
            <a:pPr algn="ctr" defTabSz="914400">
              <a:defRPr/>
            </a:pPr>
            <a:endParaRPr kumimoji="1" lang="zh-CN" altLang="en-US" sz="1800" kern="0" smtClean="0">
              <a:solidFill>
                <a:prstClr val="white"/>
              </a:solidFill>
              <a:ea typeface="微软雅黑"/>
            </a:endParaRPr>
          </a:p>
        </p:txBody>
      </p:sp>
      <p:sp>
        <p:nvSpPr>
          <p:cNvPr id="4" name="矩形 3"/>
          <p:cNvSpPr/>
          <p:nvPr userDrawn="1"/>
        </p:nvSpPr>
        <p:spPr>
          <a:xfrm>
            <a:off x="377879" y="290017"/>
            <a:ext cx="1620957" cy="523220"/>
          </a:xfrm>
          <a:prstGeom prst="rect">
            <a:avLst/>
          </a:prstGeom>
        </p:spPr>
        <p:txBody>
          <a:bodyPr wrap="none">
            <a:spAutoFit/>
          </a:bodyPr>
          <a:lstStyle/>
          <a:p>
            <a:pPr>
              <a:defRPr/>
            </a:pPr>
            <a:r>
              <a:rPr lang="zh-CN" altLang="en-US"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rPr>
              <a:t>深度思考</a:t>
            </a:r>
            <a:endParaRPr lang="zh-CN" altLang="zh-CN"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464239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矩形 1"/>
          <p:cNvSpPr/>
          <p:nvPr userDrawn="1"/>
        </p:nvSpPr>
        <p:spPr>
          <a:xfrm>
            <a:off x="-3" y="1092434"/>
            <a:ext cx="12190415" cy="37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五边形 2">
            <a:extLst>
              <a:ext uri="{FF2B5EF4-FFF2-40B4-BE49-F238E27FC236}">
                <a16:creationId xmlns="" xmlns:a16="http://schemas.microsoft.com/office/drawing/2014/main" id="{2B269A23-18BB-E749-A895-A1450DD58A24}"/>
              </a:ext>
            </a:extLst>
          </p:cNvPr>
          <p:cNvSpPr/>
          <p:nvPr userDrawn="1"/>
        </p:nvSpPr>
        <p:spPr>
          <a:xfrm>
            <a:off x="0" y="276247"/>
            <a:ext cx="2474773" cy="560265"/>
          </a:xfrm>
          <a:prstGeom prst="homePlate">
            <a:avLst>
              <a:gd name="adj" fmla="val 28683"/>
            </a:avLst>
          </a:prstGeom>
          <a:solidFill>
            <a:srgbClr val="C00000"/>
          </a:solidFill>
          <a:ln w="12700" cap="flat" cmpd="sng" algn="ctr">
            <a:noFill/>
            <a:prstDash val="solid"/>
            <a:miter lim="800000"/>
          </a:ln>
          <a:effectLst/>
        </p:spPr>
        <p:txBody>
          <a:bodyPr rtlCol="0" anchor="ctr"/>
          <a:lstStyle/>
          <a:p>
            <a:pPr algn="ctr" defTabSz="914400">
              <a:defRPr/>
            </a:pPr>
            <a:endParaRPr kumimoji="1" lang="zh-CN" altLang="en-US" sz="1800" kern="0" smtClean="0">
              <a:solidFill>
                <a:prstClr val="white"/>
              </a:solidFill>
              <a:ea typeface="微软雅黑"/>
            </a:endParaRPr>
          </a:p>
        </p:txBody>
      </p:sp>
      <p:sp>
        <p:nvSpPr>
          <p:cNvPr id="4" name="矩形 3"/>
          <p:cNvSpPr/>
          <p:nvPr userDrawn="1"/>
        </p:nvSpPr>
        <p:spPr>
          <a:xfrm>
            <a:off x="377879" y="290017"/>
            <a:ext cx="1620957" cy="523220"/>
          </a:xfrm>
          <a:prstGeom prst="rect">
            <a:avLst/>
          </a:prstGeom>
        </p:spPr>
        <p:txBody>
          <a:bodyPr wrap="none">
            <a:spAutoFit/>
          </a:bodyPr>
          <a:lstStyle/>
          <a:p>
            <a:pPr>
              <a:defRPr/>
            </a:pPr>
            <a:r>
              <a:rPr lang="zh-CN" altLang="en-US"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rPr>
              <a:t>深度思考</a:t>
            </a:r>
            <a:endParaRPr lang="zh-CN" altLang="zh-CN"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99006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3" name="五边形 2">
            <a:extLst>
              <a:ext uri="{FF2B5EF4-FFF2-40B4-BE49-F238E27FC236}">
                <a16:creationId xmlns="" xmlns:a16="http://schemas.microsoft.com/office/drawing/2014/main" id="{2B269A23-18BB-E749-A895-A1450DD58A24}"/>
              </a:ext>
            </a:extLst>
          </p:cNvPr>
          <p:cNvSpPr/>
          <p:nvPr userDrawn="1"/>
        </p:nvSpPr>
        <p:spPr>
          <a:xfrm>
            <a:off x="0" y="276247"/>
            <a:ext cx="2474773" cy="560265"/>
          </a:xfrm>
          <a:prstGeom prst="homePlate">
            <a:avLst>
              <a:gd name="adj" fmla="val 28683"/>
            </a:avLst>
          </a:prstGeom>
          <a:solidFill>
            <a:srgbClr val="C00000"/>
          </a:solidFill>
          <a:ln w="12700" cap="flat" cmpd="sng" algn="ctr">
            <a:noFill/>
            <a:prstDash val="solid"/>
            <a:miter lim="800000"/>
          </a:ln>
          <a:effectLst/>
        </p:spPr>
        <p:txBody>
          <a:bodyPr rtlCol="0" anchor="ctr"/>
          <a:lstStyle/>
          <a:p>
            <a:pPr algn="ctr" defTabSz="914400">
              <a:defRPr/>
            </a:pPr>
            <a:endParaRPr kumimoji="1" lang="zh-CN" altLang="en-US" sz="1800" kern="0" smtClean="0">
              <a:solidFill>
                <a:prstClr val="white"/>
              </a:solidFill>
              <a:ea typeface="微软雅黑"/>
            </a:endParaRPr>
          </a:p>
        </p:txBody>
      </p:sp>
      <p:sp>
        <p:nvSpPr>
          <p:cNvPr id="4" name="矩形 3"/>
          <p:cNvSpPr/>
          <p:nvPr userDrawn="1"/>
        </p:nvSpPr>
        <p:spPr>
          <a:xfrm>
            <a:off x="377879" y="290017"/>
            <a:ext cx="1620957" cy="523220"/>
          </a:xfrm>
          <a:prstGeom prst="rect">
            <a:avLst/>
          </a:prstGeom>
        </p:spPr>
        <p:txBody>
          <a:bodyPr wrap="none">
            <a:spAutoFit/>
          </a:bodyPr>
          <a:lstStyle/>
          <a:p>
            <a:pPr>
              <a:defRPr/>
            </a:pPr>
            <a:r>
              <a:rPr lang="zh-CN" altLang="en-US"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rPr>
              <a:t>深度思考</a:t>
            </a:r>
            <a:endParaRPr lang="zh-CN" altLang="zh-CN"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endParaRPr>
          </a:p>
        </p:txBody>
      </p:sp>
      <p:sp>
        <p:nvSpPr>
          <p:cNvPr id="5" name="矩形 4"/>
          <p:cNvSpPr/>
          <p:nvPr userDrawn="1"/>
        </p:nvSpPr>
        <p:spPr>
          <a:xfrm>
            <a:off x="334566" y="1142554"/>
            <a:ext cx="11521280" cy="1279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013835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同侧圆角矩形 9">
            <a:extLst>
              <a:ext uri="{FF2B5EF4-FFF2-40B4-BE49-F238E27FC236}">
                <a16:creationId xmlns:a16="http://schemas.microsoft.com/office/drawing/2014/main" xmlns="" id="{DCF931F0-E024-3A42-B800-B9D38A749F17}"/>
              </a:ext>
            </a:extLst>
          </p:cNvPr>
          <p:cNvSpPr/>
          <p:nvPr userDrawn="1"/>
        </p:nvSpPr>
        <p:spPr>
          <a:xfrm rot="5400000">
            <a:off x="578742" y="-389309"/>
            <a:ext cx="495047" cy="1652533"/>
          </a:xfrm>
          <a:prstGeom prst="round2SameRect">
            <a:avLst>
              <a:gd name="adj1" fmla="val 50000"/>
              <a:gd name="adj2" fmla="val 0"/>
            </a:avLst>
          </a:prstGeom>
          <a:solidFill>
            <a:srgbClr val="0070C0"/>
          </a:solidFill>
          <a:ln w="12700" cap="flat" cmpd="sng" algn="ctr">
            <a:noFill/>
            <a:prstDash val="solid"/>
            <a:miter lim="800000"/>
          </a:ln>
          <a:effectLst/>
        </p:spPr>
        <p:txBody>
          <a:bodyPr rtlCol="0" anchor="ctr"/>
          <a:lstStyle/>
          <a:p>
            <a:pPr algn="ctr" defTabSz="914400">
              <a:defRPr/>
            </a:pPr>
            <a:endParaRPr kumimoji="1" lang="zh-CN" altLang="en-US" sz="1800" kern="0" smtClean="0">
              <a:solidFill>
                <a:prstClr val="white"/>
              </a:solidFill>
              <a:ea typeface="微软雅黑"/>
            </a:endParaRPr>
          </a:p>
        </p:txBody>
      </p:sp>
      <p:sp>
        <p:nvSpPr>
          <p:cNvPr id="11" name="矩形 10"/>
          <p:cNvSpPr/>
          <p:nvPr userDrawn="1"/>
        </p:nvSpPr>
        <p:spPr>
          <a:xfrm>
            <a:off x="89804" y="203766"/>
            <a:ext cx="1415772" cy="461665"/>
          </a:xfrm>
          <a:prstGeom prst="rect">
            <a:avLst/>
          </a:prstGeom>
        </p:spPr>
        <p:txBody>
          <a:bodyPr wrap="none">
            <a:spAutoFit/>
          </a:bodyPr>
          <a:lstStyle/>
          <a:p>
            <a:pPr defTabSz="914400"/>
            <a:r>
              <a:rPr lang="zh-CN" altLang="en-US" b="1" dirty="0" smtClean="0">
                <a:solidFill>
                  <a:prstClr val="white"/>
                </a:solidFill>
                <a:ea typeface="微软雅黑"/>
              </a:rPr>
              <a:t>对点训练</a:t>
            </a:r>
            <a:endParaRPr lang="zh-CN" altLang="en-US" b="1" dirty="0">
              <a:solidFill>
                <a:prstClr val="white"/>
              </a:solidFill>
              <a:ea typeface="微软雅黑"/>
            </a:endParaRPr>
          </a:p>
        </p:txBody>
      </p:sp>
    </p:spTree>
    <p:extLst>
      <p:ext uri="{BB962C8B-B14F-4D97-AF65-F5344CB8AC3E}">
        <p14:creationId xmlns:p14="http://schemas.microsoft.com/office/powerpoint/2010/main" val="16648696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3" name="矩形 2"/>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 name="矩形 3"/>
          <p:cNvSpPr/>
          <p:nvPr userDrawn="1"/>
        </p:nvSpPr>
        <p:spPr>
          <a:xfrm>
            <a:off x="334566" y="1142554"/>
            <a:ext cx="11521280" cy="516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960981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3" name="矩形 2"/>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 name="矩形 3"/>
          <p:cNvSpPr/>
          <p:nvPr userDrawn="1"/>
        </p:nvSpPr>
        <p:spPr>
          <a:xfrm>
            <a:off x="334566" y="1142554"/>
            <a:ext cx="11521280" cy="487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4684871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3" name="矩形 2"/>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 name="矩形 3"/>
          <p:cNvSpPr/>
          <p:nvPr userDrawn="1"/>
        </p:nvSpPr>
        <p:spPr>
          <a:xfrm>
            <a:off x="334566" y="1142554"/>
            <a:ext cx="11521280" cy="4447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525333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2393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3" name="矩形 2"/>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 name="矩形 3"/>
          <p:cNvSpPr/>
          <p:nvPr userDrawn="1"/>
        </p:nvSpPr>
        <p:spPr>
          <a:xfrm>
            <a:off x="334566" y="1142554"/>
            <a:ext cx="11521280" cy="408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2589410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3" name="矩形 2"/>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 name="矩形 3"/>
          <p:cNvSpPr/>
          <p:nvPr userDrawn="1"/>
        </p:nvSpPr>
        <p:spPr>
          <a:xfrm>
            <a:off x="334566" y="1142554"/>
            <a:ext cx="11521280" cy="379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5289875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3" name="矩形 2"/>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Tree>
    <p:extLst>
      <p:ext uri="{BB962C8B-B14F-4D97-AF65-F5344CB8AC3E}">
        <p14:creationId xmlns:p14="http://schemas.microsoft.com/office/powerpoint/2010/main" val="29915413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579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2477693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550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6527672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5142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040455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478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9879633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442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3563461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4062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837477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3702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42980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矩形 4"/>
          <p:cNvSpPr/>
          <p:nvPr userDrawn="1"/>
        </p:nvSpPr>
        <p:spPr>
          <a:xfrm>
            <a:off x="334566" y="513470"/>
            <a:ext cx="11521280" cy="5832648"/>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extLst>
      <p:ext uri="{BB962C8B-B14F-4D97-AF65-F5344CB8AC3E}">
        <p14:creationId xmlns:p14="http://schemas.microsoft.com/office/powerpoint/2010/main" val="1510346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334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2223945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3054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84717127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2622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90622581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226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507419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190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56221998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154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3443580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对点训练</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92582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5718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95403433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550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3919033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521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192563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5" name="矩形 4"/>
          <p:cNvSpPr/>
          <p:nvPr userDrawn="1"/>
        </p:nvSpPr>
        <p:spPr>
          <a:xfrm>
            <a:off x="334566" y="513470"/>
            <a:ext cx="11521280" cy="5076564"/>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extLst>
      <p:ext uri="{BB962C8B-B14F-4D97-AF65-F5344CB8AC3E}">
        <p14:creationId xmlns:p14="http://schemas.microsoft.com/office/powerpoint/2010/main" val="35188471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4782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85735458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4494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79033919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4062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5014599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3774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09543721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334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3491092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3054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70039582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2622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15306541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226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0124291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190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83139218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335206" y="807662"/>
            <a:ext cx="11520000" cy="1397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0933062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5" name="矩形 4"/>
          <p:cNvSpPr/>
          <p:nvPr userDrawn="1"/>
        </p:nvSpPr>
        <p:spPr>
          <a:xfrm>
            <a:off x="334566" y="513470"/>
            <a:ext cx="11521280" cy="4428492"/>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extLst>
      <p:ext uri="{BB962C8B-B14F-4D97-AF65-F5344CB8AC3E}">
        <p14:creationId xmlns:p14="http://schemas.microsoft.com/office/powerpoint/2010/main" val="48030348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5" name="矩形 4"/>
          <p:cNvSpPr/>
          <p:nvPr userDrawn="1"/>
        </p:nvSpPr>
        <p:spPr>
          <a:xfrm>
            <a:off x="0" y="0"/>
            <a:ext cx="12190413" cy="685958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3" name="任意多边形 2"/>
          <p:cNvSpPr/>
          <p:nvPr userDrawn="1"/>
        </p:nvSpPr>
        <p:spPr>
          <a:xfrm>
            <a:off x="0" y="165574"/>
            <a:ext cx="1474210" cy="476086"/>
          </a:xfrm>
          <a:custGeom>
            <a:avLst/>
            <a:gdLst>
              <a:gd name="connsiteX0" fmla="*/ 0 w 1902336"/>
              <a:gd name="connsiteY0" fmla="*/ 0 h 576064"/>
              <a:gd name="connsiteX1" fmla="*/ 1281028 w 1902336"/>
              <a:gd name="connsiteY1" fmla="*/ 0 h 576064"/>
              <a:gd name="connsiteX2" fmla="*/ 1570667 w 1902336"/>
              <a:gd name="connsiteY2" fmla="*/ 0 h 576064"/>
              <a:gd name="connsiteX3" fmla="*/ 1591682 w 1902336"/>
              <a:gd name="connsiteY3" fmla="*/ 0 h 576064"/>
              <a:gd name="connsiteX4" fmla="*/ 1902336 w 1902336"/>
              <a:gd name="connsiteY4" fmla="*/ 288032 h 576064"/>
              <a:gd name="connsiteX5" fmla="*/ 1591682 w 1902336"/>
              <a:gd name="connsiteY5" fmla="*/ 576064 h 576064"/>
              <a:gd name="connsiteX6" fmla="*/ 1570667 w 1902336"/>
              <a:gd name="connsiteY6" fmla="*/ 576064 h 576064"/>
              <a:gd name="connsiteX7" fmla="*/ 1281028 w 1902336"/>
              <a:gd name="connsiteY7" fmla="*/ 576064 h 576064"/>
              <a:gd name="connsiteX8" fmla="*/ 0 w 1902336"/>
              <a:gd name="connsiteY8" fmla="*/ 576064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336" h="576064">
                <a:moveTo>
                  <a:pt x="0" y="0"/>
                </a:moveTo>
                <a:lnTo>
                  <a:pt x="1281028" y="0"/>
                </a:lnTo>
                <a:lnTo>
                  <a:pt x="1570667" y="0"/>
                </a:lnTo>
                <a:lnTo>
                  <a:pt x="1591682" y="0"/>
                </a:lnTo>
                <a:cubicBezTo>
                  <a:pt x="1763251" y="0"/>
                  <a:pt x="1902336" y="128956"/>
                  <a:pt x="1902336" y="288032"/>
                </a:cubicBezTo>
                <a:cubicBezTo>
                  <a:pt x="1902336" y="447108"/>
                  <a:pt x="1763251" y="576064"/>
                  <a:pt x="1591682" y="576064"/>
                </a:cubicBezTo>
                <a:lnTo>
                  <a:pt x="1570667" y="576064"/>
                </a:lnTo>
                <a:lnTo>
                  <a:pt x="1281028" y="576064"/>
                </a:lnTo>
                <a:lnTo>
                  <a:pt x="0" y="576064"/>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0169" y="160859"/>
            <a:ext cx="1415772" cy="461665"/>
          </a:xfrm>
          <a:prstGeom prst="rect">
            <a:avLst/>
          </a:prstGeom>
        </p:spPr>
        <p:txBody>
          <a:bodyPr wrap="none">
            <a:spAutoFit/>
          </a:bodyPr>
          <a:lstStyle/>
          <a:p>
            <a:pPr algn="ctr" defTabSz="914377" fontAlgn="base">
              <a:spcBef>
                <a:spcPct val="0"/>
              </a:spcBef>
              <a:spcAft>
                <a:spcPct val="0"/>
              </a:spcAft>
            </a:pPr>
            <a:r>
              <a:rPr lang="zh-CN" altLang="en-US" b="1" dirty="0" smtClean="0">
                <a:latin typeface="微软雅黑" panose="020B0503020204020204" pitchFamily="34" charset="-122"/>
                <a:ea typeface="微软雅黑" panose="020B0503020204020204" pitchFamily="34" charset="-122"/>
              </a:rPr>
              <a:t>综合强化</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728488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3" name="矩形 2"/>
          <p:cNvSpPr/>
          <p:nvPr userDrawn="1"/>
        </p:nvSpPr>
        <p:spPr>
          <a:xfrm>
            <a:off x="-241498" y="-170606"/>
            <a:ext cx="12431911" cy="70301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Tree>
    <p:extLst>
      <p:ext uri="{BB962C8B-B14F-4D97-AF65-F5344CB8AC3E}">
        <p14:creationId xmlns:p14="http://schemas.microsoft.com/office/powerpoint/2010/main" val="317541498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cSld name="1_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2964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5" name="矩形 4"/>
          <p:cNvSpPr/>
          <p:nvPr userDrawn="1"/>
        </p:nvSpPr>
        <p:spPr>
          <a:xfrm>
            <a:off x="334566" y="513470"/>
            <a:ext cx="11521280" cy="3708412"/>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extLst>
      <p:ext uri="{BB962C8B-B14F-4D97-AF65-F5344CB8AC3E}">
        <p14:creationId xmlns:p14="http://schemas.microsoft.com/office/powerpoint/2010/main" val="33347440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5" name="矩形 4"/>
          <p:cNvSpPr/>
          <p:nvPr userDrawn="1"/>
        </p:nvSpPr>
        <p:spPr>
          <a:xfrm>
            <a:off x="334566" y="513470"/>
            <a:ext cx="11521280" cy="2988332"/>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extLst>
      <p:ext uri="{BB962C8B-B14F-4D97-AF65-F5344CB8AC3E}">
        <p14:creationId xmlns:p14="http://schemas.microsoft.com/office/powerpoint/2010/main" val="11892615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5" name="矩形 4"/>
          <p:cNvSpPr/>
          <p:nvPr userDrawn="1"/>
        </p:nvSpPr>
        <p:spPr>
          <a:xfrm>
            <a:off x="334566" y="513470"/>
            <a:ext cx="11521280" cy="2628292"/>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extLst>
      <p:ext uri="{BB962C8B-B14F-4D97-AF65-F5344CB8AC3E}">
        <p14:creationId xmlns:p14="http://schemas.microsoft.com/office/powerpoint/2010/main" val="19152595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5" name="矩形 4"/>
          <p:cNvSpPr/>
          <p:nvPr userDrawn="1"/>
        </p:nvSpPr>
        <p:spPr>
          <a:xfrm>
            <a:off x="334566" y="513470"/>
            <a:ext cx="11521280" cy="2196244"/>
          </a:xfrm>
          <a:prstGeom prst="rect">
            <a:avLst/>
          </a:prstGeom>
          <a:solidFill>
            <a:srgbClr val="F5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extLst>
      <p:ext uri="{BB962C8B-B14F-4D97-AF65-F5344CB8AC3E}">
        <p14:creationId xmlns:p14="http://schemas.microsoft.com/office/powerpoint/2010/main" val="39183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015594423"/>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96" r:id="rId3"/>
    <p:sldLayoutId id="2147483705" r:id="rId4"/>
    <p:sldLayoutId id="2147483706" r:id="rId5"/>
    <p:sldLayoutId id="2147483707" r:id="rId6"/>
    <p:sldLayoutId id="2147483743" r:id="rId7"/>
    <p:sldLayoutId id="2147483745" r:id="rId8"/>
    <p:sldLayoutId id="2147483744" r:id="rId9"/>
    <p:sldLayoutId id="2147483703" r:id="rId10"/>
    <p:sldLayoutId id="2147483709" r:id="rId11"/>
    <p:sldLayoutId id="2147483708" r:id="rId12"/>
    <p:sldLayoutId id="2147483710" r:id="rId13"/>
    <p:sldLayoutId id="2147483711" r:id="rId14"/>
    <p:sldLayoutId id="2147483746" r:id="rId15"/>
    <p:sldLayoutId id="2147483697" r:id="rId16"/>
    <p:sldLayoutId id="2147483698" r:id="rId17"/>
    <p:sldLayoutId id="2147483712" r:id="rId18"/>
    <p:sldLayoutId id="2147483741" r:id="rId19"/>
    <p:sldLayoutId id="2147483713" r:id="rId20"/>
    <p:sldLayoutId id="2147483742" r:id="rId21"/>
    <p:sldLayoutId id="2147483714" r:id="rId22"/>
    <p:sldLayoutId id="2147483701" r:id="rId23"/>
    <p:sldLayoutId id="2147483725" r:id="rId24"/>
    <p:sldLayoutId id="2147483715" r:id="rId25"/>
    <p:sldLayoutId id="2147483729" r:id="rId26"/>
    <p:sldLayoutId id="2147483716" r:id="rId27"/>
    <p:sldLayoutId id="2147483730" r:id="rId28"/>
    <p:sldLayoutId id="2147483717" r:id="rId29"/>
    <p:sldLayoutId id="2147483731" r:id="rId30"/>
    <p:sldLayoutId id="2147483718" r:id="rId31"/>
    <p:sldLayoutId id="2147483732" r:id="rId32"/>
    <p:sldLayoutId id="2147483733" r:id="rId33"/>
    <p:sldLayoutId id="2147483734" r:id="rId34"/>
    <p:sldLayoutId id="2147483735" r:id="rId35"/>
    <p:sldLayoutId id="2147483723" r:id="rId36"/>
    <p:sldLayoutId id="2147483702" r:id="rId37"/>
    <p:sldLayoutId id="2147483719" r:id="rId38"/>
    <p:sldLayoutId id="2147483720" r:id="rId39"/>
    <p:sldLayoutId id="2147483726" r:id="rId40"/>
    <p:sldLayoutId id="2147483721" r:id="rId41"/>
    <p:sldLayoutId id="2147483727" r:id="rId42"/>
    <p:sldLayoutId id="2147483722" r:id="rId43"/>
    <p:sldLayoutId id="2147483728" r:id="rId44"/>
    <p:sldLayoutId id="2147483736" r:id="rId45"/>
    <p:sldLayoutId id="2147483737" r:id="rId46"/>
    <p:sldLayoutId id="2147483738" r:id="rId47"/>
    <p:sldLayoutId id="2147483739" r:id="rId48"/>
    <p:sldLayoutId id="2147483740" r:id="rId49"/>
    <p:sldLayoutId id="2147483724" r:id="rId50"/>
    <p:sldLayoutId id="2147483699" r:id="rId51"/>
    <p:sldLayoutId id="2147483700" r:id="rId52"/>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package" Target="../embeddings/Microsoft_Word___5.docx"/><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9.docx"/><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package" Target="../embeddings/Microsoft_Word___10.docx"/><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11.docx"/><Relationship Id="rId2" Type="http://schemas.openxmlformats.org/officeDocument/2006/relationships/slideLayout" Target="../slideLayouts/slideLayout15.xml"/><Relationship Id="rId1" Type="http://schemas.openxmlformats.org/officeDocument/2006/relationships/vmlDrawing" Target="../drawings/vmlDrawing9.vml"/><Relationship Id="rId5" Type="http://schemas.openxmlformats.org/officeDocument/2006/relationships/package" Target="../embeddings/Microsoft_Word___12.docx"/><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vmlDrawing" Target="../drawings/vmlDrawing10.vml"/><Relationship Id="rId5" Type="http://schemas.openxmlformats.org/officeDocument/2006/relationships/image" Target="../media/image11.emf"/><Relationship Id="rId4" Type="http://schemas.openxmlformats.org/officeDocument/2006/relationships/package" Target="../embeddings/Microsoft_Word___13.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__14.docx"/><Relationship Id="rId2" Type="http://schemas.openxmlformats.org/officeDocument/2006/relationships/slideLayout" Target="../slideLayouts/slideLayout17.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__15.doc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5.emf"/><Relationship Id="rId5" Type="http://schemas.openxmlformats.org/officeDocument/2006/relationships/package" Target="../embeddings/Microsoft_Word___16.docx"/><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7.xml"/><Relationship Id="rId16" Type="http://schemas.openxmlformats.org/officeDocument/2006/relationships/slide" Target="slide54.xml"/><Relationship Id="rId20" Type="http://schemas.openxmlformats.org/officeDocument/2006/relationships/package" Target="../embeddings/Microsoft_Word___17.docx"/><Relationship Id="rId1" Type="http://schemas.openxmlformats.org/officeDocument/2006/relationships/vmlDrawing" Target="../drawings/vmlDrawing13.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2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tags" Target="../tags/tag3.xml"/><Relationship Id="rId7" Type="http://schemas.openxmlformats.org/officeDocument/2006/relationships/slide" Target="slide1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 Target="slide4.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31.xml"/><Relationship Id="rId16" Type="http://schemas.openxmlformats.org/officeDocument/2006/relationships/slide" Target="slide54.xml"/><Relationship Id="rId20" Type="http://schemas.openxmlformats.org/officeDocument/2006/relationships/package" Target="../embeddings/Microsoft_Word___18.docx"/><Relationship Id="rId1" Type="http://schemas.openxmlformats.org/officeDocument/2006/relationships/vmlDrawing" Target="../drawings/vmlDrawing14.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3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6.xml"/><Relationship Id="rId16" Type="http://schemas.openxmlformats.org/officeDocument/2006/relationships/slide" Target="slide54.xml"/><Relationship Id="rId20" Type="http://schemas.openxmlformats.org/officeDocument/2006/relationships/package" Target="../embeddings/Microsoft_Word___19.docx"/><Relationship Id="rId1" Type="http://schemas.openxmlformats.org/officeDocument/2006/relationships/vmlDrawing" Target="../drawings/vmlDrawing15.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3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3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24.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34.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package" Target="../embeddings/Microsoft_Word___20.docx"/><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9.xml"/><Relationship Id="rId16" Type="http://schemas.openxmlformats.org/officeDocument/2006/relationships/slide" Target="slide54.xml"/><Relationship Id="rId20" Type="http://schemas.openxmlformats.org/officeDocument/2006/relationships/image" Target="../media/image17.png"/><Relationship Id="rId1" Type="http://schemas.openxmlformats.org/officeDocument/2006/relationships/vmlDrawing" Target="../drawings/vmlDrawing16.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 Id="rId22" Type="http://schemas.openxmlformats.org/officeDocument/2006/relationships/image" Target="../media/image16.emf"/></Relationships>
</file>

<file path=ppt/slides/_rels/slide36.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7.xml"/><Relationship Id="rId16" Type="http://schemas.openxmlformats.org/officeDocument/2006/relationships/slide" Target="slide54.xml"/><Relationship Id="rId20" Type="http://schemas.openxmlformats.org/officeDocument/2006/relationships/package" Target="../embeddings/Microsoft_Word___21.docx"/><Relationship Id="rId1" Type="http://schemas.openxmlformats.org/officeDocument/2006/relationships/vmlDrawing" Target="../drawings/vmlDrawing17.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3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6.xml"/><Relationship Id="rId16" Type="http://schemas.openxmlformats.org/officeDocument/2006/relationships/slide" Target="slide54.xml"/><Relationship Id="rId20" Type="http://schemas.openxmlformats.org/officeDocument/2006/relationships/package" Target="../embeddings/Microsoft_Word___22.docx"/><Relationship Id="rId1" Type="http://schemas.openxmlformats.org/officeDocument/2006/relationships/vmlDrawing" Target="../drawings/vmlDrawing18.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3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3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36.xml"/><Relationship Id="rId16" Type="http://schemas.openxmlformats.org/officeDocument/2006/relationships/slide" Target="slide54.xml"/><Relationship Id="rId20" Type="http://schemas.openxmlformats.org/officeDocument/2006/relationships/package" Target="../embeddings/Microsoft_Word___23.docx"/><Relationship Id="rId1" Type="http://schemas.openxmlformats.org/officeDocument/2006/relationships/vmlDrawing" Target="../drawings/vmlDrawing19.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23" Type="http://schemas.openxmlformats.org/officeDocument/2006/relationships/image" Target="../media/image18.emf"/><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 Id="rId22" Type="http://schemas.openxmlformats.org/officeDocument/2006/relationships/package" Target="../embeddings/Microsoft_Word___24.docx"/></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4.xml"/><Relationship Id="rId16" Type="http://schemas.openxmlformats.org/officeDocument/2006/relationships/slide" Target="slide54.xml"/><Relationship Id="rId20" Type="http://schemas.openxmlformats.org/officeDocument/2006/relationships/package" Target="../embeddings/Microsoft_Word___25.docx"/><Relationship Id="rId1" Type="http://schemas.openxmlformats.org/officeDocument/2006/relationships/vmlDrawing" Target="../drawings/vmlDrawing20.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4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4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7.xml"/><Relationship Id="rId16" Type="http://schemas.openxmlformats.org/officeDocument/2006/relationships/slide" Target="slide54.xml"/><Relationship Id="rId20" Type="http://schemas.openxmlformats.org/officeDocument/2006/relationships/package" Target="../embeddings/Microsoft_Word___26.docx"/><Relationship Id="rId1" Type="http://schemas.openxmlformats.org/officeDocument/2006/relationships/vmlDrawing" Target="../drawings/vmlDrawing21.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43.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4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6.xml"/><Relationship Id="rId16" Type="http://schemas.openxmlformats.org/officeDocument/2006/relationships/slide" Target="slide54.xml"/><Relationship Id="rId20" Type="http://schemas.openxmlformats.org/officeDocument/2006/relationships/package" Target="../embeddings/Microsoft_Word___27.docx"/><Relationship Id="rId1" Type="http://schemas.openxmlformats.org/officeDocument/2006/relationships/vmlDrawing" Target="../drawings/vmlDrawing22.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4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slide" Target="slide64.xml"/><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4.xml"/><Relationship Id="rId16" Type="http://schemas.openxmlformats.org/officeDocument/2006/relationships/slide" Target="slide54.xml"/><Relationship Id="rId20" Type="http://schemas.openxmlformats.org/officeDocument/2006/relationships/image" Target="../media/image19.emf"/><Relationship Id="rId1" Type="http://schemas.openxmlformats.org/officeDocument/2006/relationships/vmlDrawing" Target="../drawings/vmlDrawing23.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package" Target="../embeddings/Microsoft_Word___28.docx"/><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4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20.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36.xml"/><Relationship Id="rId16" Type="http://schemas.openxmlformats.org/officeDocument/2006/relationships/slide" Target="slide54.xml"/><Relationship Id="rId20" Type="http://schemas.openxmlformats.org/officeDocument/2006/relationships/package" Target="../embeddings/Microsoft_Word___29.docx"/><Relationship Id="rId1" Type="http://schemas.openxmlformats.org/officeDocument/2006/relationships/vmlDrawing" Target="../drawings/vmlDrawing24.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48.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49.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2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3.xml"/><Relationship Id="rId16" Type="http://schemas.openxmlformats.org/officeDocument/2006/relationships/slide" Target="slide54.xml"/><Relationship Id="rId20" Type="http://schemas.openxmlformats.org/officeDocument/2006/relationships/package" Target="../embeddings/Microsoft_Word___30.docx"/><Relationship Id="rId1" Type="http://schemas.openxmlformats.org/officeDocument/2006/relationships/vmlDrawing" Target="../drawings/vmlDrawing25.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5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3.xml"/><Relationship Id="rId16" Type="http://schemas.openxmlformats.org/officeDocument/2006/relationships/slide" Target="slide54.xml"/><Relationship Id="rId20" Type="http://schemas.openxmlformats.org/officeDocument/2006/relationships/package" Target="../embeddings/Microsoft_Word___31.docx"/><Relationship Id="rId1" Type="http://schemas.openxmlformats.org/officeDocument/2006/relationships/vmlDrawing" Target="../drawings/vmlDrawing26.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5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22.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5" Type="http://schemas.openxmlformats.org/officeDocument/2006/relationships/image" Target="../media/image24.emf"/><Relationship Id="rId2" Type="http://schemas.openxmlformats.org/officeDocument/2006/relationships/slideLayout" Target="../slideLayouts/slideLayout36.xml"/><Relationship Id="rId16" Type="http://schemas.openxmlformats.org/officeDocument/2006/relationships/slide" Target="slide54.xml"/><Relationship Id="rId20" Type="http://schemas.openxmlformats.org/officeDocument/2006/relationships/package" Target="../embeddings/Microsoft_Word___32.docx"/><Relationship Id="rId1" Type="http://schemas.openxmlformats.org/officeDocument/2006/relationships/vmlDrawing" Target="../drawings/vmlDrawing27.vml"/><Relationship Id="rId6" Type="http://schemas.openxmlformats.org/officeDocument/2006/relationships/slide" Target="slide33.xml"/><Relationship Id="rId11" Type="http://schemas.openxmlformats.org/officeDocument/2006/relationships/slide" Target="slide42.xml"/><Relationship Id="rId24" Type="http://schemas.openxmlformats.org/officeDocument/2006/relationships/package" Target="../embeddings/Microsoft_Word___34.docx"/><Relationship Id="rId5" Type="http://schemas.openxmlformats.org/officeDocument/2006/relationships/slide" Target="slide31.xml"/><Relationship Id="rId15" Type="http://schemas.openxmlformats.org/officeDocument/2006/relationships/slide" Target="slide52.xml"/><Relationship Id="rId23" Type="http://schemas.openxmlformats.org/officeDocument/2006/relationships/image" Target="../media/image23.emf"/><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 Id="rId22" Type="http://schemas.openxmlformats.org/officeDocument/2006/relationships/package" Target="../embeddings/Microsoft_Word___33.docx"/></Relationships>
</file>

<file path=ppt/slides/_rels/slide5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24.xml"/><Relationship Id="rId16" Type="http://schemas.openxmlformats.org/officeDocument/2006/relationships/slide" Target="slide54.xml"/><Relationship Id="rId20" Type="http://schemas.openxmlformats.org/officeDocument/2006/relationships/package" Target="../embeddings/Microsoft_Word___35.docx"/><Relationship Id="rId1" Type="http://schemas.openxmlformats.org/officeDocument/2006/relationships/vmlDrawing" Target="../drawings/vmlDrawing28.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5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25.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36.xml"/><Relationship Id="rId16" Type="http://schemas.openxmlformats.org/officeDocument/2006/relationships/slide" Target="slide54.xml"/><Relationship Id="rId20" Type="http://schemas.openxmlformats.org/officeDocument/2006/relationships/package" Target="../embeddings/Microsoft_Word___36.docx"/><Relationship Id="rId1" Type="http://schemas.openxmlformats.org/officeDocument/2006/relationships/vmlDrawing" Target="../drawings/vmlDrawing29.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5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36.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5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26.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44.xml"/><Relationship Id="rId16" Type="http://schemas.openxmlformats.org/officeDocument/2006/relationships/slide" Target="slide54.xml"/><Relationship Id="rId20" Type="http://schemas.openxmlformats.org/officeDocument/2006/relationships/package" Target="../embeddings/Microsoft_Word___37.docx"/><Relationship Id="rId1" Type="http://schemas.openxmlformats.org/officeDocument/2006/relationships/vmlDrawing" Target="../drawings/vmlDrawing30.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58.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27.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47.xml"/><Relationship Id="rId16" Type="http://schemas.openxmlformats.org/officeDocument/2006/relationships/slide" Target="slide54.xml"/><Relationship Id="rId20" Type="http://schemas.openxmlformats.org/officeDocument/2006/relationships/package" Target="../embeddings/Microsoft_Word___38.docx"/><Relationship Id="rId1" Type="http://schemas.openxmlformats.org/officeDocument/2006/relationships/vmlDrawing" Target="../drawings/vmlDrawing31.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5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49.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50.xml"/><Relationship Id="rId16" Type="http://schemas.openxmlformats.org/officeDocument/2006/relationships/slide" Target="slide54.xml"/><Relationship Id="rId20" Type="http://schemas.openxmlformats.org/officeDocument/2006/relationships/package" Target="../embeddings/Microsoft_Word___39.docx"/><Relationship Id="rId1" Type="http://schemas.openxmlformats.org/officeDocument/2006/relationships/vmlDrawing" Target="../drawings/vmlDrawing32.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61.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slide" Target="slide64.xml"/><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41.xml"/><Relationship Id="rId16" Type="http://schemas.openxmlformats.org/officeDocument/2006/relationships/slide" Target="slide54.xml"/><Relationship Id="rId20" Type="http://schemas.openxmlformats.org/officeDocument/2006/relationships/image" Target="../media/image28.emf"/><Relationship Id="rId1" Type="http://schemas.openxmlformats.org/officeDocument/2006/relationships/vmlDrawing" Target="../drawings/vmlDrawing33.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package" Target="../embeddings/Microsoft_Word___40.docx"/><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 Id="rId22" Type="http://schemas.openxmlformats.org/officeDocument/2006/relationships/image" Target="../media/image29.png"/></Relationships>
</file>

<file path=ppt/slides/_rels/slide6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package" Target="../embeddings/Microsoft_Word___41.docx"/><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42.xml"/><Relationship Id="rId16" Type="http://schemas.openxmlformats.org/officeDocument/2006/relationships/slide" Target="slide54.xml"/><Relationship Id="rId20" Type="http://schemas.openxmlformats.org/officeDocument/2006/relationships/image" Target="../media/image29.png"/><Relationship Id="rId1" Type="http://schemas.openxmlformats.org/officeDocument/2006/relationships/vmlDrawing" Target="../drawings/vmlDrawing34.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 Id="rId22" Type="http://schemas.openxmlformats.org/officeDocument/2006/relationships/image" Target="../media/image30.emf"/></Relationships>
</file>

<file path=ppt/slides/_rels/slide63.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package" Target="../embeddings/Microsoft_Word___42.docx"/><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43.xml"/><Relationship Id="rId16" Type="http://schemas.openxmlformats.org/officeDocument/2006/relationships/slide" Target="slide54.xml"/><Relationship Id="rId20" Type="http://schemas.openxmlformats.org/officeDocument/2006/relationships/image" Target="../media/image29.png"/><Relationship Id="rId1" Type="http://schemas.openxmlformats.org/officeDocument/2006/relationships/vmlDrawing" Target="../drawings/vmlDrawing35.vml"/><Relationship Id="rId6" Type="http://schemas.openxmlformats.org/officeDocument/2006/relationships/slide" Target="slide33.xml"/><Relationship Id="rId11" Type="http://schemas.openxmlformats.org/officeDocument/2006/relationships/slide" Target="slide42.xml"/><Relationship Id="rId24" Type="http://schemas.openxmlformats.org/officeDocument/2006/relationships/image" Target="../media/image28.emf"/><Relationship Id="rId5" Type="http://schemas.openxmlformats.org/officeDocument/2006/relationships/slide" Target="slide31.xml"/><Relationship Id="rId15" Type="http://schemas.openxmlformats.org/officeDocument/2006/relationships/slide" Target="slide52.xml"/><Relationship Id="rId23" Type="http://schemas.openxmlformats.org/officeDocument/2006/relationships/package" Target="../embeddings/Microsoft_Word___43.docx"/><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 Id="rId22" Type="http://schemas.openxmlformats.org/officeDocument/2006/relationships/image" Target="../media/image31.emf"/></Relationships>
</file>

<file path=ppt/slides/_rels/slide6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44.xml"/><Relationship Id="rId16" Type="http://schemas.openxmlformats.org/officeDocument/2006/relationships/slide" Target="slide54.xml"/><Relationship Id="rId20" Type="http://schemas.openxmlformats.org/officeDocument/2006/relationships/package" Target="../embeddings/Microsoft_Word___44.docx"/><Relationship Id="rId1" Type="http://schemas.openxmlformats.org/officeDocument/2006/relationships/vmlDrawing" Target="../drawings/vmlDrawing36.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23" Type="http://schemas.openxmlformats.org/officeDocument/2006/relationships/image" Target="../media/image32.emf"/><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 Id="rId22" Type="http://schemas.openxmlformats.org/officeDocument/2006/relationships/package" Target="../embeddings/Microsoft_Word___45.docx"/></Relationships>
</file>

<file path=ppt/slides/_rels/slide6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21" Type="http://schemas.openxmlformats.org/officeDocument/2006/relationships/image" Target="../media/image11.emf"/><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Layout" Target="../slideLayouts/slideLayout49.xml"/><Relationship Id="rId16" Type="http://schemas.openxmlformats.org/officeDocument/2006/relationships/slide" Target="slide54.xml"/><Relationship Id="rId20" Type="http://schemas.openxmlformats.org/officeDocument/2006/relationships/package" Target="../embeddings/Microsoft_Word___46.docx"/><Relationship Id="rId1" Type="http://schemas.openxmlformats.org/officeDocument/2006/relationships/vmlDrawing" Target="../drawings/vmlDrawing37.v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23" Type="http://schemas.openxmlformats.org/officeDocument/2006/relationships/image" Target="../media/image33.emf"/><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 Id="rId22" Type="http://schemas.openxmlformats.org/officeDocument/2006/relationships/package" Target="../embeddings/Microsoft_Word___47.docx"/></Relationships>
</file>

<file path=ppt/slides/_rels/slide6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49.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6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9.xml"/><Relationship Id="rId18" Type="http://schemas.openxmlformats.org/officeDocument/2006/relationships/slide" Target="slide64.xml"/><Relationship Id="rId3" Type="http://schemas.openxmlformats.org/officeDocument/2006/relationships/slide" Target="slide30.xml"/><Relationship Id="rId7" Type="http://schemas.openxmlformats.org/officeDocument/2006/relationships/slide" Target="slide36.xml"/><Relationship Id="rId12" Type="http://schemas.openxmlformats.org/officeDocument/2006/relationships/slide" Target="slide46.xml"/><Relationship Id="rId17" Type="http://schemas.openxmlformats.org/officeDocument/2006/relationships/slide" Target="slide61.xml"/><Relationship Id="rId2" Type="http://schemas.openxmlformats.org/officeDocument/2006/relationships/slide" Target="slide28.xml"/><Relationship Id="rId16" Type="http://schemas.openxmlformats.org/officeDocument/2006/relationships/slide" Target="slide57.xml"/><Relationship Id="rId1" Type="http://schemas.openxmlformats.org/officeDocument/2006/relationships/slideLayout" Target="../slideLayouts/slideLayout40.xml"/><Relationship Id="rId6" Type="http://schemas.openxmlformats.org/officeDocument/2006/relationships/slide" Target="slide35.xml"/><Relationship Id="rId11" Type="http://schemas.openxmlformats.org/officeDocument/2006/relationships/slide" Target="slide44.xml"/><Relationship Id="rId5" Type="http://schemas.openxmlformats.org/officeDocument/2006/relationships/slide" Target="slide33.xml"/><Relationship Id="rId15" Type="http://schemas.openxmlformats.org/officeDocument/2006/relationships/slide" Target="slide54.xml"/><Relationship Id="rId10" Type="http://schemas.openxmlformats.org/officeDocument/2006/relationships/slide" Target="slide42.xml"/><Relationship Id="rId4" Type="http://schemas.openxmlformats.org/officeDocument/2006/relationships/slide" Target="slide31.xml"/><Relationship Id="rId9" Type="http://schemas.openxmlformats.org/officeDocument/2006/relationships/slide" Target="slide40.xml"/><Relationship Id="rId14" Type="http://schemas.openxmlformats.org/officeDocument/2006/relationships/slide" Target="slide52.xml"/></Relationships>
</file>

<file path=ppt/slides/_rels/slide68.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6.xml"/><Relationship Id="rId18" Type="http://schemas.openxmlformats.org/officeDocument/2006/relationships/slide" Target="slide61.xml"/><Relationship Id="rId3" Type="http://schemas.openxmlformats.org/officeDocument/2006/relationships/slide" Target="slide28.xml"/><Relationship Id="rId7" Type="http://schemas.openxmlformats.org/officeDocument/2006/relationships/slide" Target="slide35.xml"/><Relationship Id="rId12" Type="http://schemas.openxmlformats.org/officeDocument/2006/relationships/slide" Target="slide44.xml"/><Relationship Id="rId17" Type="http://schemas.openxmlformats.org/officeDocument/2006/relationships/slide" Target="slide57.xml"/><Relationship Id="rId2" Type="http://schemas.openxmlformats.org/officeDocument/2006/relationships/slide" Target="slide3.xml"/><Relationship Id="rId16" Type="http://schemas.openxmlformats.org/officeDocument/2006/relationships/slide" Target="slide54.xml"/><Relationship Id="rId1" Type="http://schemas.openxmlformats.org/officeDocument/2006/relationships/slideLayout" Target="../slideLayouts/slideLayout50.xml"/><Relationship Id="rId6" Type="http://schemas.openxmlformats.org/officeDocument/2006/relationships/slide" Target="slide33.xml"/><Relationship Id="rId11" Type="http://schemas.openxmlformats.org/officeDocument/2006/relationships/slide" Target="slide42.xml"/><Relationship Id="rId5" Type="http://schemas.openxmlformats.org/officeDocument/2006/relationships/slide" Target="slide31.xml"/><Relationship Id="rId15" Type="http://schemas.openxmlformats.org/officeDocument/2006/relationships/slide" Target="slide52.xml"/><Relationship Id="rId10" Type="http://schemas.openxmlformats.org/officeDocument/2006/relationships/slide" Target="slide40.xml"/><Relationship Id="rId19" Type="http://schemas.openxmlformats.org/officeDocument/2006/relationships/slide" Target="slide64.xml"/><Relationship Id="rId4" Type="http://schemas.openxmlformats.org/officeDocument/2006/relationships/slide" Target="slide30.xml"/><Relationship Id="rId9" Type="http://schemas.openxmlformats.org/officeDocument/2006/relationships/slide" Target="slide37.xml"/><Relationship Id="rId14" Type="http://schemas.openxmlformats.org/officeDocument/2006/relationships/slide" Target="slide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__3.docx"/><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979078"/>
            <a:ext cx="12188389" cy="3747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矩形 11"/>
          <p:cNvSpPr/>
          <p:nvPr/>
        </p:nvSpPr>
        <p:spPr>
          <a:xfrm>
            <a:off x="1324084" y="-14224"/>
            <a:ext cx="1296144" cy="1355786"/>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572556" y="2032025"/>
            <a:ext cx="1530762" cy="461665"/>
          </a:xfrm>
          <a:prstGeom prst="rect">
            <a:avLst/>
          </a:prstGeom>
          <a:noFill/>
        </p:spPr>
        <p:txBody>
          <a:bodyPr wrap="square" rtlCol="0">
            <a:spAutoFit/>
          </a:bodyPr>
          <a:lstStyle/>
          <a:p>
            <a:pPr algn="ctr"/>
            <a:r>
              <a:rPr lang="zh-CN" altLang="zh-CN" dirty="0" smtClean="0">
                <a:solidFill>
                  <a:srgbClr val="EEECE1"/>
                </a:solidFill>
              </a:rPr>
              <a:t>第</a:t>
            </a:r>
            <a:r>
              <a:rPr lang="en-US" altLang="zh-CN" dirty="0" smtClean="0">
                <a:solidFill>
                  <a:srgbClr val="EEECE1"/>
                </a:solidFill>
              </a:rPr>
              <a:t>2</a:t>
            </a:r>
            <a:r>
              <a:rPr lang="zh-CN" altLang="zh-CN" dirty="0" smtClean="0">
                <a:solidFill>
                  <a:srgbClr val="EEECE1"/>
                </a:solidFill>
              </a:rPr>
              <a:t>课时</a:t>
            </a:r>
            <a:endParaRPr lang="zh-CN" altLang="en-US" dirty="0">
              <a:solidFill>
                <a:srgbClr val="EEECE1"/>
              </a:solidFill>
            </a:endParaRPr>
          </a:p>
        </p:txBody>
      </p:sp>
      <p:sp>
        <p:nvSpPr>
          <p:cNvPr id="20" name="文本框 19"/>
          <p:cNvSpPr txBox="1"/>
          <p:nvPr/>
        </p:nvSpPr>
        <p:spPr>
          <a:xfrm>
            <a:off x="1138353" y="1884354"/>
            <a:ext cx="4956853" cy="1107996"/>
          </a:xfrm>
          <a:prstGeom prst="rect">
            <a:avLst/>
          </a:prstGeom>
          <a:noFill/>
        </p:spPr>
        <p:txBody>
          <a:bodyPr wrap="square" rtlCol="0">
            <a:spAutoFit/>
          </a:bodyPr>
          <a:lstStyle/>
          <a:p>
            <a:r>
              <a:rPr lang="en-US" altLang="zh-CN" sz="6600" dirty="0" smtClean="0">
                <a:solidFill>
                  <a:srgbClr val="EEECE1"/>
                </a:solidFill>
              </a:rPr>
              <a:t>DIERKESHI</a:t>
            </a:r>
            <a:endParaRPr lang="zh-CN" altLang="en-US" sz="6600" dirty="0">
              <a:solidFill>
                <a:srgbClr val="EEECE1"/>
              </a:solidFill>
            </a:endParaRPr>
          </a:p>
        </p:txBody>
      </p:sp>
      <p:sp>
        <p:nvSpPr>
          <p:cNvPr id="22" name="文本框 21"/>
          <p:cNvSpPr txBox="1"/>
          <p:nvPr/>
        </p:nvSpPr>
        <p:spPr>
          <a:xfrm>
            <a:off x="1266478" y="3425578"/>
            <a:ext cx="7200800" cy="307777"/>
          </a:xfrm>
          <a:prstGeom prst="rect">
            <a:avLst/>
          </a:prstGeom>
          <a:noFill/>
        </p:spPr>
        <p:txBody>
          <a:bodyPr wrap="square" rtlCol="0">
            <a:spAutoFit/>
          </a:bodyPr>
          <a:lstStyle/>
          <a:p>
            <a:pPr defTabSz="914286">
              <a:spcBef>
                <a:spcPct val="0"/>
              </a:spcBef>
            </a:pPr>
            <a:r>
              <a:rPr lang="zh-CN" altLang="zh-CN" sz="1400" b="1" dirty="0">
                <a:solidFill>
                  <a:prstClr val="white">
                    <a:lumMod val="75000"/>
                  </a:prstClr>
                </a:solidFill>
                <a:latin typeface="微软雅黑" panose="020B0503020204020204" pitchFamily="34" charset="-122"/>
                <a:ea typeface="微软雅黑" panose="020B0503020204020204" pitchFamily="34" charset="-122"/>
              </a:rPr>
              <a:t>可逆反应及其</a:t>
            </a:r>
            <a:r>
              <a:rPr lang="zh-CN" altLang="zh-CN" sz="1400" b="1" dirty="0" smtClean="0">
                <a:solidFill>
                  <a:prstClr val="white">
                    <a:lumMod val="75000"/>
                  </a:prstClr>
                </a:solidFill>
                <a:latin typeface="微软雅黑" panose="020B0503020204020204" pitchFamily="34" charset="-122"/>
                <a:ea typeface="微软雅黑" panose="020B0503020204020204" pitchFamily="34" charset="-122"/>
              </a:rPr>
              <a:t>特征</a:t>
            </a:r>
            <a:r>
              <a:rPr lang="en-US" altLang="zh-CN" sz="1400" b="1" dirty="0" smtClean="0">
                <a:solidFill>
                  <a:prstClr val="white">
                    <a:lumMod val="75000"/>
                  </a:prstClr>
                </a:solidFill>
                <a:latin typeface="微软雅黑" panose="020B0503020204020204" pitchFamily="34" charset="-122"/>
                <a:ea typeface="微软雅黑" panose="020B0503020204020204" pitchFamily="34" charset="-122"/>
              </a:rPr>
              <a:t>  /  </a:t>
            </a:r>
            <a:r>
              <a:rPr lang="zh-CN" altLang="zh-CN" sz="1400" b="1" dirty="0" smtClean="0">
                <a:solidFill>
                  <a:prstClr val="white">
                    <a:lumMod val="75000"/>
                  </a:prstClr>
                </a:solidFill>
                <a:latin typeface="微软雅黑" panose="020B0503020204020204" pitchFamily="34" charset="-122"/>
                <a:ea typeface="微软雅黑" panose="020B0503020204020204" pitchFamily="34" charset="-122"/>
              </a:rPr>
              <a:t>化学平衡</a:t>
            </a:r>
            <a:r>
              <a:rPr lang="zh-CN" altLang="zh-CN" sz="1400" b="1" dirty="0">
                <a:solidFill>
                  <a:prstClr val="white">
                    <a:lumMod val="75000"/>
                  </a:prstClr>
                </a:solidFill>
                <a:latin typeface="微软雅黑" panose="020B0503020204020204" pitchFamily="34" charset="-122"/>
                <a:ea typeface="微软雅黑" panose="020B0503020204020204" pitchFamily="34" charset="-122"/>
              </a:rPr>
              <a:t>状态及其</a:t>
            </a:r>
            <a:r>
              <a:rPr lang="zh-CN" altLang="zh-CN" sz="1400" b="1" dirty="0" smtClean="0">
                <a:solidFill>
                  <a:prstClr val="white">
                    <a:lumMod val="75000"/>
                  </a:prstClr>
                </a:solidFill>
                <a:latin typeface="微软雅黑" panose="020B0503020204020204" pitchFamily="34" charset="-122"/>
                <a:ea typeface="微软雅黑" panose="020B0503020204020204" pitchFamily="34" charset="-122"/>
              </a:rPr>
              <a:t>特征</a:t>
            </a:r>
            <a:r>
              <a:rPr lang="en-US" altLang="zh-CN" sz="1400" b="1" dirty="0" smtClean="0">
                <a:solidFill>
                  <a:prstClr val="white">
                    <a:lumMod val="75000"/>
                  </a:prstClr>
                </a:solidFill>
                <a:latin typeface="微软雅黑" panose="020B0503020204020204" pitchFamily="34" charset="-122"/>
                <a:ea typeface="微软雅黑" panose="020B0503020204020204" pitchFamily="34" charset="-122"/>
              </a:rPr>
              <a:t>  /  </a:t>
            </a:r>
            <a:r>
              <a:rPr lang="zh-CN" altLang="en-US" sz="1400" b="1" dirty="0" smtClean="0">
                <a:solidFill>
                  <a:prstClr val="white">
                    <a:lumMod val="75000"/>
                  </a:prstClr>
                </a:solidFill>
                <a:latin typeface="微软雅黑" panose="020B0503020204020204" pitchFamily="34" charset="-122"/>
                <a:ea typeface="微软雅黑" panose="020B0503020204020204" pitchFamily="34" charset="-122"/>
              </a:rPr>
              <a:t>课时</a:t>
            </a:r>
            <a:r>
              <a:rPr lang="zh-CN" altLang="en-US" sz="1400" b="1" dirty="0">
                <a:solidFill>
                  <a:prstClr val="white">
                    <a:lumMod val="75000"/>
                  </a:prstClr>
                </a:solidFill>
                <a:latin typeface="微软雅黑" panose="020B0503020204020204" pitchFamily="34" charset="-122"/>
                <a:ea typeface="微软雅黑" panose="020B0503020204020204" pitchFamily="34" charset="-122"/>
              </a:rPr>
              <a:t>对点练</a:t>
            </a:r>
          </a:p>
        </p:txBody>
      </p:sp>
      <p:sp>
        <p:nvSpPr>
          <p:cNvPr id="11" name="标题 24">
            <a:extLst>
              <a:ext uri="{FF2B5EF4-FFF2-40B4-BE49-F238E27FC236}">
                <a16:creationId xmlns="" xmlns:a16="http://schemas.microsoft.com/office/drawing/2014/main" id="{E9AFFBA8-8A6F-B141-88C0-14A3F8E3BC74}"/>
              </a:ext>
            </a:extLst>
          </p:cNvPr>
          <p:cNvSpPr txBox="1">
            <a:spLocks/>
          </p:cNvSpPr>
          <p:nvPr/>
        </p:nvSpPr>
        <p:spPr>
          <a:xfrm>
            <a:off x="910630" y="2493690"/>
            <a:ext cx="5328592" cy="9192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zh-CN" altLang="zh-CN" sz="6000" b="1" dirty="0">
                <a:solidFill>
                  <a:prstClr val="black"/>
                </a:solidFill>
                <a:latin typeface="Arial"/>
              </a:rPr>
              <a:t>化学平衡状态</a:t>
            </a:r>
            <a:endParaRPr lang="zh-CN" altLang="en-US" sz="6000" b="1" dirty="0">
              <a:solidFill>
                <a:prstClr val="black"/>
              </a:solidFill>
              <a:latin typeface="Arial"/>
            </a:endParaRPr>
          </a:p>
        </p:txBody>
      </p:sp>
      <p:sp>
        <p:nvSpPr>
          <p:cNvPr id="9" name="文本框 8"/>
          <p:cNvSpPr txBox="1"/>
          <p:nvPr/>
        </p:nvSpPr>
        <p:spPr>
          <a:xfrm>
            <a:off x="1198308" y="787470"/>
            <a:ext cx="1530762" cy="461665"/>
          </a:xfrm>
          <a:prstGeom prst="rect">
            <a:avLst/>
          </a:prstGeom>
          <a:noFill/>
        </p:spPr>
        <p:txBody>
          <a:bodyPr wrap="square" rtlCol="0">
            <a:spAutoFit/>
          </a:bodyPr>
          <a:lstStyle/>
          <a:p>
            <a:pPr algn="ctr"/>
            <a:r>
              <a:rPr lang="zh-CN" altLang="en-US" dirty="0">
                <a:solidFill>
                  <a:prstClr val="white"/>
                </a:solidFill>
              </a:rPr>
              <a:t>专题</a:t>
            </a:r>
            <a:r>
              <a:rPr lang="en-US" altLang="zh-CN" dirty="0">
                <a:solidFill>
                  <a:prstClr val="white"/>
                </a:solidFill>
              </a:rPr>
              <a:t>2</a:t>
            </a:r>
          </a:p>
        </p:txBody>
      </p:sp>
    </p:spTree>
    <p:extLst>
      <p:ext uri="{BB962C8B-B14F-4D97-AF65-F5344CB8AC3E}">
        <p14:creationId xmlns:p14="http://schemas.microsoft.com/office/powerpoint/2010/main" val="3045733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4" name="矩形 13"/>
          <p:cNvSpPr/>
          <p:nvPr/>
        </p:nvSpPr>
        <p:spPr>
          <a:xfrm>
            <a:off x="0" y="1773610"/>
            <a:ext cx="12190413" cy="25334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标题 24">
            <a:extLst>
              <a:ext uri="{FF2B5EF4-FFF2-40B4-BE49-F238E27FC236}">
                <a16:creationId xmlns="" xmlns:a16="http://schemas.microsoft.com/office/drawing/2014/main" id="{E9AFFBA8-8A6F-B141-88C0-14A3F8E3BC74}"/>
              </a:ext>
            </a:extLst>
          </p:cNvPr>
          <p:cNvSpPr txBox="1">
            <a:spLocks/>
          </p:cNvSpPr>
          <p:nvPr/>
        </p:nvSpPr>
        <p:spPr>
          <a:xfrm>
            <a:off x="448088" y="2503447"/>
            <a:ext cx="11096282" cy="9192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zh-CN" sz="6000" b="1" dirty="0">
                <a:solidFill>
                  <a:prstClr val="black"/>
                </a:solidFill>
                <a:latin typeface="Arial"/>
              </a:rPr>
              <a:t>化学平衡状态及其特征</a:t>
            </a:r>
            <a:endParaRPr lang="zh-CN" altLang="en-US" sz="6000" b="1" dirty="0">
              <a:solidFill>
                <a:prstClr val="black"/>
              </a:solidFill>
              <a:latin typeface="Arial"/>
            </a:endParaRPr>
          </a:p>
        </p:txBody>
      </p:sp>
      <p:grpSp>
        <p:nvGrpSpPr>
          <p:cNvPr id="2" name="组合 1"/>
          <p:cNvGrpSpPr/>
          <p:nvPr/>
        </p:nvGrpSpPr>
        <p:grpSpPr>
          <a:xfrm>
            <a:off x="264811" y="2135391"/>
            <a:ext cx="11660791" cy="1513278"/>
            <a:chOff x="1376808" y="2135391"/>
            <a:chExt cx="11660791" cy="1513278"/>
          </a:xfrm>
        </p:grpSpPr>
        <p:sp>
          <p:nvSpPr>
            <p:cNvPr id="16" name="标题 1">
              <a:extLst>
                <a:ext uri="{FF2B5EF4-FFF2-40B4-BE49-F238E27FC236}">
                  <a16:creationId xmlns="" xmlns:a16="http://schemas.microsoft.com/office/drawing/2014/main" id="{322A6B15-2E76-455A-9DAC-24409D258021}"/>
                </a:ext>
              </a:extLst>
            </p:cNvPr>
            <p:cNvSpPr txBox="1">
              <a:spLocks/>
            </p:cNvSpPr>
            <p:nvPr/>
          </p:nvSpPr>
          <p:spPr>
            <a:xfrm>
              <a:off x="1702718" y="2350998"/>
              <a:ext cx="11334881" cy="1297671"/>
            </a:xfrm>
            <a:prstGeom prst="rect">
              <a:avLst/>
            </a:prstGeom>
            <a:ln>
              <a:solidFill>
                <a:srgbClr val="C0000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zh-CN" altLang="en-US" sz="8000" b="1" dirty="0" smtClean="0">
                  <a:ln w="19050">
                    <a:solidFill>
                      <a:prstClr val="white"/>
                    </a:solidFill>
                    <a:prstDash val="solid"/>
                  </a:ln>
                  <a:solidFill>
                    <a:srgbClr val="C00000"/>
                  </a:solidFill>
                  <a:effectLst>
                    <a:outerShdw dist="38100" dir="2700000" algn="tl" rotWithShape="0">
                      <a:srgbClr val="C0504D"/>
                    </a:outerShdw>
                  </a:effectLst>
                </a:rPr>
                <a:t>  </a:t>
              </a:r>
              <a:endParaRPr lang="zh-CN" altLang="en-US" sz="8000" b="1" dirty="0">
                <a:ln w="19050">
                  <a:solidFill>
                    <a:prstClr val="white"/>
                  </a:solidFill>
                  <a:prstDash val="solid"/>
                </a:ln>
                <a:solidFill>
                  <a:srgbClr val="C00000"/>
                </a:solidFill>
                <a:effectLst>
                  <a:outerShdw dist="38100" dir="2700000" algn="tl" rotWithShape="0">
                    <a:srgbClr val="C0504D"/>
                  </a:outerShdw>
                </a:effectLst>
              </a:endParaRPr>
            </a:p>
          </p:txBody>
        </p:sp>
        <p:sp>
          <p:nvSpPr>
            <p:cNvPr id="17" name="矩形 16"/>
            <p:cNvSpPr/>
            <p:nvPr/>
          </p:nvSpPr>
          <p:spPr>
            <a:xfrm>
              <a:off x="1396616" y="2169654"/>
              <a:ext cx="648072" cy="576064"/>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1376808" y="2135391"/>
              <a:ext cx="687688" cy="646331"/>
            </a:xfrm>
            <a:prstGeom prst="rect">
              <a:avLst/>
            </a:prstGeom>
          </p:spPr>
          <p:txBody>
            <a:bodyPr wrap="square">
              <a:spAutoFit/>
            </a:bodyPr>
            <a:lstStyle/>
            <a:p>
              <a:pPr algn="ctr"/>
              <a:r>
                <a:rPr lang="zh-CN" altLang="en-US" sz="3600" dirty="0" smtClean="0">
                  <a:solidFill>
                    <a:prstClr val="white"/>
                  </a:solidFill>
                </a:rPr>
                <a:t>二</a:t>
              </a:r>
              <a:endParaRPr lang="zh-CN" altLang="en-US" sz="3600" dirty="0">
                <a:solidFill>
                  <a:prstClr val="white"/>
                </a:solidFill>
              </a:endParaRPr>
            </a:p>
          </p:txBody>
        </p:sp>
      </p:grpSp>
    </p:spTree>
    <p:extLst>
      <p:ext uri="{BB962C8B-B14F-4D97-AF65-F5344CB8AC3E}">
        <p14:creationId xmlns:p14="http://schemas.microsoft.com/office/powerpoint/2010/main" val="64387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41879" y="693490"/>
            <a:ext cx="11160000" cy="1957139"/>
          </a:xfrm>
          <a:prstGeom prst="rect">
            <a:avLst/>
          </a:prstGeom>
        </p:spPr>
        <p:txBody>
          <a:bodyPr wrap="square">
            <a:spAutoFit/>
          </a:bodyPr>
          <a:lstStyle/>
          <a:p>
            <a:pPr algn="just">
              <a:lnSpc>
                <a:spcPct val="150000"/>
              </a:lnSpc>
              <a:spcAft>
                <a:spcPts val="0"/>
              </a:spcAft>
              <a:tabLst>
                <a:tab pos="1980565"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化学平衡状态的建立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highlight>
                  <a:srgbClr val="FFFF00"/>
                </a:highlight>
                <a:latin typeface="方正中等线简体" panose="03000509000000000000" pitchFamily="65" charset="-122"/>
                <a:ea typeface="方正中等线简体" panose="03000509000000000000" pitchFamily="65" charset="-122"/>
                <a:cs typeface="Courier New" panose="02070309020205020404" pitchFamily="49" charset="0"/>
              </a:rPr>
              <a:t> </a:t>
            </a:r>
            <a:r>
              <a:rPr lang="en-US" altLang="zh-CN" sz="2800" kern="100" dirty="0" smtClean="0">
                <a:highlight>
                  <a:srgbClr val="FFFF00"/>
                </a:highlight>
                <a:latin typeface="方正中等线简体" panose="03000509000000000000" pitchFamily="65" charset="-122"/>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为例</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在一定条件下，把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充入一密闭容器中，在一定条件下发生反应。根据要求填表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44684899"/>
              </p:ext>
            </p:extLst>
          </p:nvPr>
        </p:nvGraphicFramePr>
        <p:xfrm>
          <a:off x="6097311" y="621482"/>
          <a:ext cx="1978025" cy="1160462"/>
        </p:xfrm>
        <a:graphic>
          <a:graphicData uri="http://schemas.openxmlformats.org/presentationml/2006/ole">
            <mc:AlternateContent xmlns:mc="http://schemas.openxmlformats.org/markup-compatibility/2006">
              <mc:Choice xmlns:v="urn:schemas-microsoft-com:vml" Requires="v">
                <p:oleObj spid="_x0000_s700464" name="文档" r:id="rId3" imgW="1978787" imgH="1160688" progId="Word.Document.12">
                  <p:embed/>
                </p:oleObj>
              </mc:Choice>
              <mc:Fallback>
                <p:oleObj name="文档" r:id="rId3" imgW="1978787" imgH="1160688" progId="Word.Document.12">
                  <p:embed/>
                  <p:pic>
                    <p:nvPicPr>
                      <p:cNvPr id="0" name=""/>
                      <p:cNvPicPr/>
                      <p:nvPr/>
                    </p:nvPicPr>
                    <p:blipFill>
                      <a:blip r:embed="rId4"/>
                      <a:stretch>
                        <a:fillRect/>
                      </a:stretch>
                    </p:blipFill>
                    <p:spPr>
                      <a:xfrm>
                        <a:off x="6097311" y="621482"/>
                        <a:ext cx="1978025" cy="1160462"/>
                      </a:xfrm>
                      <a:prstGeom prst="rect">
                        <a:avLst/>
                      </a:prstGeom>
                    </p:spPr>
                  </p:pic>
                </p:oleObj>
              </mc:Fallback>
            </mc:AlternateContent>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140686503"/>
              </p:ext>
            </p:extLst>
          </p:nvPr>
        </p:nvGraphicFramePr>
        <p:xfrm>
          <a:off x="694606" y="2722637"/>
          <a:ext cx="10153128" cy="3460320"/>
        </p:xfrm>
        <a:graphic>
          <a:graphicData uri="http://schemas.openxmlformats.org/drawingml/2006/table">
            <a:tbl>
              <a:tblPr/>
              <a:tblGrid>
                <a:gridCol w="1291238"/>
                <a:gridCol w="4613418"/>
                <a:gridCol w="1368152"/>
                <a:gridCol w="1512168"/>
                <a:gridCol w="1368152"/>
              </a:tblGrid>
              <a:tr h="900000">
                <a:tc gridSpan="5">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O</a:t>
                      </a:r>
                      <a:r>
                        <a:rPr lang="en-US" sz="2800" kern="100" baseline="-25000" dirty="0">
                          <a:effectLst/>
                          <a:latin typeface="Times New Roman" panose="02020603050405020304" pitchFamily="18" charset="0"/>
                          <a:ea typeface="黑体" panose="02010609060101010101" pitchFamily="49" charset="-122"/>
                          <a:cs typeface="Courier New" panose="02070309020205020404" pitchFamily="49" charset="0"/>
                        </a:rPr>
                        <a:t>2</a:t>
                      </a:r>
                      <a:r>
                        <a:rPr lang="zh-CN" sz="2800"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2SO</a:t>
                      </a:r>
                      <a:r>
                        <a:rPr lang="en-US" sz="2800" kern="100" baseline="-25000" dirty="0" smtClean="0">
                          <a:effectLst/>
                          <a:latin typeface="Times New Roman" panose="02020603050405020304" pitchFamily="18" charset="0"/>
                          <a:ea typeface="黑体" panose="02010609060101010101" pitchFamily="49" charset="-122"/>
                          <a:cs typeface="Courier New" panose="02070309020205020404" pitchFamily="49" charset="0"/>
                        </a:rPr>
                        <a:t>2</a:t>
                      </a:r>
                      <a:r>
                        <a:rPr lang="zh-CN" altLang="en-US" sz="2800" kern="100" baseline="-25000" dirty="0" smtClean="0">
                          <a:effectLst/>
                          <a:latin typeface="Times New Roman" panose="02020603050405020304" pitchFamily="18" charset="0"/>
                          <a:ea typeface="黑体" panose="02010609060101010101" pitchFamily="49" charset="-122"/>
                          <a:cs typeface="Courier New" panose="02070309020205020404" pitchFamily="49" charset="0"/>
                        </a:rPr>
                        <a:t>　　　　　　</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2SO</a:t>
                      </a:r>
                      <a:r>
                        <a:rPr lang="en-US" sz="2800" kern="100" baseline="-25000" dirty="0" smtClean="0">
                          <a:effectLst/>
                          <a:latin typeface="Times New Roman" panose="02020603050405020304" pitchFamily="18" charset="0"/>
                          <a:ea typeface="黑体" panose="02010609060101010101" pitchFamily="49" charset="-122"/>
                          <a:cs typeface="Courier New" panose="02070309020205020404" pitchFamily="49" charset="0"/>
                        </a:rPr>
                        <a:t>3</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83835">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ap="flat" cmpd="sng" algn="ctr">
                      <a:solidFill>
                        <a:srgbClr val="00B0F0"/>
                      </a:solidFill>
                      <a:prstDash val="solid"/>
                      <a:round/>
                      <a:headEnd type="none" w="med" len="med"/>
                      <a:tailEnd type="none" w="med" len="me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zh-CN" sz="2800" kern="100" dirty="0">
                          <a:effectLst/>
                          <a:latin typeface="Times New Roman" panose="02020603050405020304" pitchFamily="18" charset="0"/>
                          <a:ea typeface="黑体" panose="02010609060101010101" pitchFamily="49" charset="-122"/>
                          <a:cs typeface="Times New Roman" panose="02020603050405020304" pitchFamily="18" charset="0"/>
                        </a:rPr>
                        <a:t>反应物浓度</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en-US" sz="2800" i="1" kern="100" dirty="0">
                          <a:effectLst/>
                          <a:latin typeface="Book Antiqua" panose="02040602050305030304" pitchFamily="18" charset="0"/>
                          <a:ea typeface="黑体" panose="02010609060101010101" pitchFamily="49" charset="-122"/>
                          <a:cs typeface="Times New Roman" panose="02020603050405020304" pitchFamily="18" charset="0"/>
                        </a:rPr>
                        <a:t>v</a:t>
                      </a:r>
                      <a:r>
                        <a:rPr lang="zh-CN" sz="2800" kern="100" baseline="-25000" dirty="0">
                          <a:effectLst/>
                          <a:latin typeface="Times New Roman" panose="02020603050405020304" pitchFamily="18" charset="0"/>
                          <a:ea typeface="黑体" panose="02010609060101010101" pitchFamily="49" charset="-122"/>
                          <a:cs typeface="Times New Roman" panose="02020603050405020304" pitchFamily="18" charset="0"/>
                        </a:rPr>
                        <a:t>正</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en-US" sz="2800" i="1" kern="100">
                          <a:effectLst/>
                          <a:latin typeface="Times New Roman" panose="02020603050405020304" pitchFamily="18" charset="0"/>
                          <a:ea typeface="黑体" panose="02010609060101010101" pitchFamily="49" charset="-122"/>
                          <a:cs typeface="Courier New" panose="02070309020205020404" pitchFamily="49" charset="0"/>
                        </a:rPr>
                        <a:t>c</a:t>
                      </a:r>
                      <a:r>
                        <a:rPr lang="en-US" sz="2800" kern="100">
                          <a:effectLst/>
                          <a:latin typeface="Times New Roman" panose="02020603050405020304" pitchFamily="18" charset="0"/>
                          <a:ea typeface="黑体" panose="02010609060101010101" pitchFamily="49" charset="-122"/>
                          <a:cs typeface="Courier New" panose="02070309020205020404" pitchFamily="49" charset="0"/>
                        </a:rPr>
                        <a:t>(SO</a:t>
                      </a:r>
                      <a:r>
                        <a:rPr lang="en-US" sz="2800" kern="100" baseline="-25000">
                          <a:effectLst/>
                          <a:latin typeface="Times New Roman" panose="02020603050405020304" pitchFamily="18" charset="0"/>
                          <a:ea typeface="黑体" panose="02010609060101010101" pitchFamily="49" charset="-122"/>
                          <a:cs typeface="Courier New" panose="02070309020205020404" pitchFamily="49" charset="0"/>
                        </a:rPr>
                        <a:t>3</a:t>
                      </a:r>
                      <a:r>
                        <a:rPr lang="en-US" sz="2800" kern="100">
                          <a:effectLst/>
                          <a:latin typeface="Times New Roman" panose="02020603050405020304" pitchFamily="18" charset="0"/>
                          <a:ea typeface="黑体" panose="02010609060101010101" pitchFamily="49" charset="-122"/>
                          <a:cs typeface="Courier New" panose="02070309020205020404" pitchFamily="49"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en-US" sz="2800" i="1" kern="100">
                          <a:effectLst/>
                          <a:latin typeface="Book Antiqua" panose="02040602050305030304" pitchFamily="18" charset="0"/>
                          <a:ea typeface="黑体" panose="02010609060101010101" pitchFamily="49" charset="-122"/>
                          <a:cs typeface="Times New Roman" panose="02020603050405020304" pitchFamily="18" charset="0"/>
                        </a:rPr>
                        <a:t>v</a:t>
                      </a:r>
                      <a:r>
                        <a:rPr lang="zh-CN" sz="2800" kern="100" baseline="-25000">
                          <a:effectLst/>
                          <a:latin typeface="Times New Roman" panose="02020603050405020304" pitchFamily="18" charset="0"/>
                          <a:ea typeface="黑体" panose="02010609060101010101" pitchFamily="49" charset="-122"/>
                          <a:cs typeface="Times New Roman" panose="02020603050405020304" pitchFamily="18" charset="0"/>
                        </a:rPr>
                        <a:t>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r>
              <a:tr h="639726">
                <a:tc>
                  <a:txBody>
                    <a:bodyPr/>
                    <a:lstStyle/>
                    <a:p>
                      <a:pPr algn="ctr">
                        <a:lnSpc>
                          <a:spcPct val="150000"/>
                        </a:lnSpc>
                        <a:spcAft>
                          <a:spcPts val="0"/>
                        </a:spcAft>
                        <a:tabLst>
                          <a:tab pos="1980565" algn="l"/>
                        </a:tabLs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开始时</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en-US" sz="2800" i="1" kern="100" dirty="0">
                          <a:effectLst/>
                          <a:latin typeface="Times New Roman" panose="02020603050405020304" pitchFamily="18" charset="0"/>
                          <a:ea typeface="黑体" panose="02010609060101010101" pitchFamily="49" charset="-122"/>
                          <a:cs typeface="Courier New" panose="02070309020205020404" pitchFamily="49" charset="0"/>
                        </a:rPr>
                        <a:t>c</a:t>
                      </a: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(O</a:t>
                      </a:r>
                      <a:r>
                        <a:rPr lang="en-US" sz="2800" kern="100" baseline="-25000" dirty="0">
                          <a:effectLst/>
                          <a:latin typeface="Times New Roman" panose="02020603050405020304" pitchFamily="18" charset="0"/>
                          <a:ea typeface="黑体" panose="02010609060101010101" pitchFamily="49" charset="-122"/>
                          <a:cs typeface="Courier New" panose="02070309020205020404" pitchFamily="49" charset="0"/>
                        </a:rPr>
                        <a:t>2</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zh-CN" sz="2800" u="sng" kern="1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u="sng" kern="1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u="none" kern="100" baseline="0" dirty="0" smtClean="0">
                          <a:effectLst/>
                          <a:latin typeface="宋体" panose="02010600030101010101" pitchFamily="2" charset="-122"/>
                          <a:ea typeface="宋体" panose="02010600030101010101" pitchFamily="2" charset="-122"/>
                          <a:cs typeface="Courier New" panose="02070309020205020404" pitchFamily="49" charset="0"/>
                        </a:rPr>
                        <a:t>　</a:t>
                      </a:r>
                      <a:r>
                        <a:rPr lang="en-US" sz="2800" i="1" kern="100" dirty="0" smtClean="0">
                          <a:effectLst/>
                          <a:latin typeface="Times New Roman" panose="02020603050405020304" pitchFamily="18" charset="0"/>
                          <a:ea typeface="黑体" panose="02010609060101010101" pitchFamily="49" charset="-122"/>
                          <a:cs typeface="Courier New" panose="02070309020205020404" pitchFamily="49" charset="0"/>
                        </a:rPr>
                        <a:t>c</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(SO</a:t>
                      </a:r>
                      <a:r>
                        <a:rPr lang="en-US" sz="2800" kern="100" baseline="-25000" dirty="0" smtClean="0">
                          <a:effectLst/>
                          <a:latin typeface="Times New Roman" panose="02020603050405020304" pitchFamily="18" charset="0"/>
                          <a:ea typeface="黑体" panose="02010609060101010101" pitchFamily="49" charset="-122"/>
                          <a:cs typeface="Courier New" panose="02070309020205020404" pitchFamily="49" charset="0"/>
                        </a:rPr>
                        <a:t>2</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zh-CN" alt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zh-CN" altLang="en-US" sz="2800" kern="100" dirty="0" smtClean="0">
                          <a:effectLst/>
                          <a:latin typeface="Times New Roman" panose="02020603050405020304" pitchFamily="18" charset="0"/>
                          <a:ea typeface="+mn-ea"/>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zh-CN" altLang="en-US" sz="2800" kern="100" dirty="0" smtClean="0">
                          <a:effectLst/>
                          <a:latin typeface="Times New Roman" panose="02020603050405020304" pitchFamily="18" charset="0"/>
                          <a:ea typeface="+mn-ea"/>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zh-CN" altLang="en-US" sz="2800" kern="100" dirty="0" smtClean="0">
                          <a:effectLst/>
                          <a:latin typeface="Times New Roman" panose="02020603050405020304" pitchFamily="18" charset="0"/>
                          <a:ea typeface="+mn-ea"/>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r>
              <a:tr h="639726">
                <a:tc>
                  <a:txBody>
                    <a:bodyPr/>
                    <a:lstStyle/>
                    <a:p>
                      <a:pPr algn="ctr">
                        <a:lnSpc>
                          <a:spcPct val="150000"/>
                        </a:lnSpc>
                        <a:spcAft>
                          <a:spcPts val="0"/>
                        </a:spcAft>
                        <a:tabLst>
                          <a:tab pos="1980565" algn="l"/>
                        </a:tabLs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进行中</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en-US" sz="2800" i="1" kern="100" dirty="0">
                          <a:effectLst/>
                          <a:latin typeface="Times New Roman" panose="02020603050405020304" pitchFamily="18" charset="0"/>
                          <a:ea typeface="黑体" panose="02010609060101010101" pitchFamily="49" charset="-122"/>
                          <a:cs typeface="Courier New" panose="02070309020205020404" pitchFamily="49" charset="0"/>
                        </a:rPr>
                        <a:t>c</a:t>
                      </a: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(O</a:t>
                      </a:r>
                      <a:r>
                        <a:rPr lang="en-US" sz="2800" kern="100" baseline="-25000" dirty="0">
                          <a:effectLst/>
                          <a:latin typeface="Times New Roman" panose="02020603050405020304" pitchFamily="18" charset="0"/>
                          <a:ea typeface="黑体" panose="02010609060101010101" pitchFamily="49" charset="-122"/>
                          <a:cs typeface="Courier New" panose="02070309020205020404" pitchFamily="49" charset="0"/>
                        </a:rPr>
                        <a:t>2</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zh-CN" alt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zh-CN" altLang="en-US" sz="2800" u="none" kern="1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US" sz="2800" i="1" kern="100" dirty="0" smtClean="0">
                          <a:effectLst/>
                          <a:latin typeface="Times New Roman" panose="02020603050405020304" pitchFamily="18" charset="0"/>
                          <a:ea typeface="黑体" panose="02010609060101010101" pitchFamily="49" charset="-122"/>
                          <a:cs typeface="Courier New" panose="02070309020205020404" pitchFamily="49" charset="0"/>
                        </a:rPr>
                        <a:t>c</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(SO</a:t>
                      </a:r>
                      <a:r>
                        <a:rPr lang="en-US" sz="2800" kern="100" baseline="-25000" dirty="0" smtClean="0">
                          <a:effectLst/>
                          <a:latin typeface="Times New Roman" panose="02020603050405020304" pitchFamily="18" charset="0"/>
                          <a:ea typeface="黑体" panose="02010609060101010101" pitchFamily="49" charset="-122"/>
                          <a:cs typeface="Courier New" panose="02070309020205020404" pitchFamily="49" charset="0"/>
                        </a:rPr>
                        <a:t>2</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zh-CN" alt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marR="0" indent="0" algn="ctr" defTabSz="1218565" rtl="0" eaLnBrk="1" fontAlgn="auto" latinLnBrk="0" hangingPunct="1">
                        <a:lnSpc>
                          <a:spcPct val="150000"/>
                        </a:lnSpc>
                        <a:spcBef>
                          <a:spcPts val="0"/>
                        </a:spcBef>
                        <a:spcAft>
                          <a:spcPts val="0"/>
                        </a:spcAft>
                        <a:buClrTx/>
                        <a:buSzTx/>
                        <a:buFontTx/>
                        <a:buNone/>
                        <a:tabLst>
                          <a:tab pos="1980565" algn="l"/>
                        </a:tabLst>
                        <a:defRPr/>
                      </a:pPr>
                      <a:r>
                        <a:rPr lang="zh-CN" altLang="en-US" sz="2800" kern="100" dirty="0" smtClean="0">
                          <a:effectLst/>
                          <a:latin typeface="Times New Roman" panose="02020603050405020304" pitchFamily="18" charset="0"/>
                          <a:ea typeface="+mn-ea"/>
                          <a:cs typeface="Courier New" panose="02070309020205020404" pitchFamily="49" charset="0"/>
                        </a:rPr>
                        <a:t>＿＿＿</a:t>
                      </a:r>
                      <a:endParaRPr lang="zh-CN" altLang="zh-CN" sz="2800" kern="100" dirty="0" smtClean="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marR="0" indent="0" algn="ctr" defTabSz="1218565" rtl="0" eaLnBrk="1" fontAlgn="auto" latinLnBrk="0" hangingPunct="1">
                        <a:lnSpc>
                          <a:spcPct val="150000"/>
                        </a:lnSpc>
                        <a:spcBef>
                          <a:spcPts val="0"/>
                        </a:spcBef>
                        <a:spcAft>
                          <a:spcPts val="0"/>
                        </a:spcAft>
                        <a:buClrTx/>
                        <a:buSzTx/>
                        <a:buFontTx/>
                        <a:buNone/>
                        <a:tabLst>
                          <a:tab pos="1980565" algn="l"/>
                        </a:tabLst>
                        <a:defRPr/>
                      </a:pPr>
                      <a:r>
                        <a:rPr lang="zh-CN" altLang="en-US" sz="2800" kern="100" dirty="0" smtClean="0">
                          <a:effectLst/>
                          <a:latin typeface="Times New Roman" panose="02020603050405020304" pitchFamily="18" charset="0"/>
                          <a:ea typeface="+mn-ea"/>
                          <a:cs typeface="Courier New" panose="02070309020205020404" pitchFamily="49" charset="0"/>
                        </a:rPr>
                        <a:t>＿＿＿</a:t>
                      </a:r>
                      <a:endParaRPr lang="zh-CN" altLang="zh-CN" sz="2800" kern="100" dirty="0" smtClean="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zh-CN" altLang="en-US" sz="2800" kern="100" dirty="0" smtClean="0">
                          <a:effectLst/>
                          <a:latin typeface="Times New Roman" panose="02020603050405020304" pitchFamily="18" charset="0"/>
                          <a:ea typeface="+mn-ea"/>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r>
              <a:tr h="639726">
                <a:tc>
                  <a:txBody>
                    <a:bodyPr/>
                    <a:lstStyle/>
                    <a:p>
                      <a:pPr algn="ctr">
                        <a:lnSpc>
                          <a:spcPct val="150000"/>
                        </a:lnSpc>
                        <a:spcAft>
                          <a:spcPts val="0"/>
                        </a:spcAft>
                        <a:tabLst>
                          <a:tab pos="1980565" algn="l"/>
                        </a:tabLs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平衡时</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en-US" sz="2800" i="1" kern="100" dirty="0">
                          <a:effectLst/>
                          <a:latin typeface="Times New Roman" panose="02020603050405020304" pitchFamily="18" charset="0"/>
                          <a:ea typeface="黑体" panose="02010609060101010101" pitchFamily="49" charset="-122"/>
                          <a:cs typeface="Courier New" panose="02070309020205020404" pitchFamily="49" charset="0"/>
                        </a:rPr>
                        <a:t>c</a:t>
                      </a: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(O</a:t>
                      </a:r>
                      <a:r>
                        <a:rPr lang="en-US" sz="2800" kern="100" baseline="-25000" dirty="0">
                          <a:effectLst/>
                          <a:latin typeface="Times New Roman" panose="02020603050405020304" pitchFamily="18" charset="0"/>
                          <a:ea typeface="黑体" panose="02010609060101010101" pitchFamily="49" charset="-122"/>
                          <a:cs typeface="Courier New" panose="02070309020205020404" pitchFamily="49" charset="0"/>
                        </a:rPr>
                        <a:t>2</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zh-CN" alt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zh-CN" altLang="en-US" sz="2800" u="none" kern="100" dirty="0" smtClean="0">
                          <a:effectLst/>
                          <a:latin typeface="Times New Roman" panose="02020603050405020304" pitchFamily="18" charset="0"/>
                          <a:ea typeface="黑体" panose="02010609060101010101" pitchFamily="49" charset="-122"/>
                          <a:cs typeface="Times New Roman" panose="02020603050405020304" pitchFamily="18" charset="0"/>
                        </a:rPr>
                        <a:t>　</a:t>
                      </a:r>
                      <a:r>
                        <a:rPr lang="en-US" sz="2800" i="1" kern="100" dirty="0" smtClean="0">
                          <a:effectLst/>
                          <a:latin typeface="Times New Roman" panose="02020603050405020304" pitchFamily="18" charset="0"/>
                          <a:ea typeface="黑体" panose="02010609060101010101" pitchFamily="49" charset="-122"/>
                          <a:cs typeface="Courier New" panose="02070309020205020404" pitchFamily="49" charset="0"/>
                        </a:rPr>
                        <a:t>c</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(SO</a:t>
                      </a:r>
                      <a:r>
                        <a:rPr lang="en-US" sz="2800" kern="100" baseline="-25000" dirty="0" smtClean="0">
                          <a:effectLst/>
                          <a:latin typeface="Times New Roman" panose="02020603050405020304" pitchFamily="18" charset="0"/>
                          <a:ea typeface="黑体" panose="02010609060101010101" pitchFamily="49" charset="-122"/>
                          <a:cs typeface="Courier New" panose="02070309020205020404" pitchFamily="49" charset="0"/>
                        </a:rPr>
                        <a:t>2</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zh-CN" alt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zh-CN" altLang="en-US" sz="2800" kern="100" smtClean="0">
                          <a:effectLst/>
                          <a:latin typeface="Times New Roman" panose="02020603050405020304" pitchFamily="18" charset="0"/>
                          <a:ea typeface="+mn-ea"/>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algn="ctr">
                        <a:lnSpc>
                          <a:spcPct val="150000"/>
                        </a:lnSpc>
                        <a:spcAft>
                          <a:spcPts val="0"/>
                        </a:spcAft>
                        <a:tabLst>
                          <a:tab pos="1980565" algn="l"/>
                        </a:tabLst>
                      </a:pPr>
                      <a:r>
                        <a:rPr lang="zh-CN" altLang="en-US" sz="2800" kern="100" dirty="0" smtClean="0">
                          <a:effectLst/>
                          <a:latin typeface="Times New Roman" panose="02020603050405020304" pitchFamily="18" charset="0"/>
                          <a:ea typeface="+mn-ea"/>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c>
                  <a:txBody>
                    <a:bodyPr/>
                    <a:lstStyle/>
                    <a:p>
                      <a:pPr marL="0" marR="0" indent="0" algn="ctr" defTabSz="1218565" rtl="0" eaLnBrk="1" fontAlgn="auto" latinLnBrk="0" hangingPunct="1">
                        <a:lnSpc>
                          <a:spcPct val="150000"/>
                        </a:lnSpc>
                        <a:spcBef>
                          <a:spcPts val="0"/>
                        </a:spcBef>
                        <a:spcAft>
                          <a:spcPts val="0"/>
                        </a:spcAft>
                        <a:buClrTx/>
                        <a:buSzTx/>
                        <a:buFontTx/>
                        <a:buNone/>
                        <a:tabLst>
                          <a:tab pos="1980565" algn="l"/>
                        </a:tabLst>
                        <a:defRPr/>
                      </a:pPr>
                      <a:r>
                        <a:rPr lang="zh-CN" altLang="en-US" sz="2800" kern="100" dirty="0" smtClean="0">
                          <a:effectLst/>
                          <a:latin typeface="Times New Roman" panose="02020603050405020304" pitchFamily="18" charset="0"/>
                          <a:ea typeface="+mn-ea"/>
                          <a:cs typeface="Courier New" panose="02070309020205020404" pitchFamily="49" charset="0"/>
                        </a:rPr>
                        <a:t>＿＿＿</a:t>
                      </a:r>
                      <a:endParaRPr lang="zh-CN" altLang="zh-CN" sz="2800" kern="100" dirty="0" smtClean="0">
                        <a:effectLst/>
                        <a:latin typeface="宋体" panose="02010600030101010101" pitchFamily="2" charset="-122"/>
                        <a:ea typeface="宋体" panose="02010600030101010101" pitchFamily="2" charset="-122"/>
                        <a:cs typeface="Courier New" panose="02070309020205020404" pitchFamily="49" charset="0"/>
                      </a:endParaRPr>
                    </a:p>
                  </a:txBody>
                  <a:tcPr marL="23319" marR="23319"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E9F1F5"/>
                    </a:solidFill>
                  </a:tcPr>
                </a:tc>
              </a:tr>
            </a:tbl>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173581269"/>
              </p:ext>
            </p:extLst>
          </p:nvPr>
        </p:nvGraphicFramePr>
        <p:xfrm>
          <a:off x="5512331" y="2754827"/>
          <a:ext cx="2032000" cy="1069975"/>
        </p:xfrm>
        <a:graphic>
          <a:graphicData uri="http://schemas.openxmlformats.org/presentationml/2006/ole">
            <mc:AlternateContent xmlns:mc="http://schemas.openxmlformats.org/markup-compatibility/2006">
              <mc:Choice xmlns:v="urn:schemas-microsoft-com:vml" Requires="v">
                <p:oleObj spid="_x0000_s700465" name="文档" r:id="rId5" imgW="2032773" imgH="1070545" progId="Word.Document.12">
                  <p:embed/>
                </p:oleObj>
              </mc:Choice>
              <mc:Fallback>
                <p:oleObj name="文档" r:id="rId5" imgW="2032773" imgH="1070545" progId="Word.Document.12">
                  <p:embed/>
                  <p:pic>
                    <p:nvPicPr>
                      <p:cNvPr id="0" name=""/>
                      <p:cNvPicPr/>
                      <p:nvPr/>
                    </p:nvPicPr>
                    <p:blipFill>
                      <a:blip r:embed="rId6"/>
                      <a:stretch>
                        <a:fillRect/>
                      </a:stretch>
                    </p:blipFill>
                    <p:spPr>
                      <a:xfrm>
                        <a:off x="5512331" y="2754827"/>
                        <a:ext cx="2032000" cy="1069975"/>
                      </a:xfrm>
                      <a:prstGeom prst="rect">
                        <a:avLst/>
                      </a:prstGeom>
                    </p:spPr>
                  </p:pic>
                </p:oleObj>
              </mc:Fallback>
            </mc:AlternateContent>
          </a:graphicData>
        </a:graphic>
      </p:graphicFrame>
      <p:sp>
        <p:nvSpPr>
          <p:cNvPr id="7" name="矩形 6"/>
          <p:cNvSpPr/>
          <p:nvPr/>
        </p:nvSpPr>
        <p:spPr>
          <a:xfrm>
            <a:off x="3176171" y="4339003"/>
            <a:ext cx="902811"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最大</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5286192" y="4339003"/>
            <a:ext cx="889987"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最大</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5248448" y="4978110"/>
            <a:ext cx="889987"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减小</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5231110" y="5607018"/>
            <a:ext cx="889987"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不变</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3194101" y="5615983"/>
            <a:ext cx="902811"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不变</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3221284" y="4985329"/>
            <a:ext cx="902811"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减小</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6815286" y="4347968"/>
            <a:ext cx="889987"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最大</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nvSpPr>
        <p:spPr>
          <a:xfrm>
            <a:off x="6887294" y="4964873"/>
            <a:ext cx="889987" cy="523220"/>
          </a:xfrm>
          <a:prstGeom prst="rect">
            <a:avLst/>
          </a:prstGeom>
        </p:spPr>
        <p:txBody>
          <a:bodyPr wrap="none">
            <a:spAutoFit/>
          </a:bodyPr>
          <a:lstStyle/>
          <a:p>
            <a:r>
              <a:rPr lang="zh-CN" altLang="zh-CN" sz="2800" kern="100" spc="-5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减小</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6833292" y="5581778"/>
            <a:ext cx="889987"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不变</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6" name="矩形 15"/>
          <p:cNvSpPr/>
          <p:nvPr/>
        </p:nvSpPr>
        <p:spPr>
          <a:xfrm>
            <a:off x="8543478" y="4318547"/>
            <a:ext cx="357790" cy="523220"/>
          </a:xfrm>
          <a:prstGeom prst="rect">
            <a:avLst/>
          </a:prstGeom>
        </p:spPr>
        <p:txBody>
          <a:bodyPr wrap="none">
            <a:spAutoFit/>
          </a:bodyPr>
          <a:lstStyle/>
          <a:p>
            <a:r>
              <a:rPr lang="en-US"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7" name="矩形 16"/>
          <p:cNvSpPr/>
          <p:nvPr/>
        </p:nvSpPr>
        <p:spPr>
          <a:xfrm>
            <a:off x="8317485" y="4825897"/>
            <a:ext cx="889987" cy="669158"/>
          </a:xfrm>
          <a:prstGeom prst="rect">
            <a:avLst/>
          </a:prstGeom>
        </p:spPr>
        <p:txBody>
          <a:bodyPr wrap="none">
            <a:spAutoFit/>
          </a:bodyPr>
          <a:lstStyle/>
          <a:p>
            <a:pPr algn="ctr">
              <a:lnSpc>
                <a:spcPct val="150000"/>
              </a:lnSpc>
              <a:spcAft>
                <a:spcPts val="0"/>
              </a:spcAft>
              <a:tabLst>
                <a:tab pos="1980565" algn="l"/>
              </a:tabLst>
            </a:pPr>
            <a:r>
              <a:rPr lang="zh-CN" altLang="zh-CN" sz="2800" kern="100" spc="-5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增大</a:t>
            </a:r>
            <a:endPar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8" name="矩形 17"/>
          <p:cNvSpPr/>
          <p:nvPr/>
        </p:nvSpPr>
        <p:spPr>
          <a:xfrm>
            <a:off x="8344379" y="5588216"/>
            <a:ext cx="889987"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不变</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9" name="矩形 18"/>
          <p:cNvSpPr/>
          <p:nvPr/>
        </p:nvSpPr>
        <p:spPr>
          <a:xfrm>
            <a:off x="9983638" y="4318547"/>
            <a:ext cx="357790" cy="523220"/>
          </a:xfrm>
          <a:prstGeom prst="rect">
            <a:avLst/>
          </a:prstGeom>
        </p:spPr>
        <p:txBody>
          <a:bodyPr wrap="none">
            <a:spAutoFit/>
          </a:bodyPr>
          <a:lstStyle/>
          <a:p>
            <a:r>
              <a:rPr lang="en-US"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0" name="矩形 19"/>
          <p:cNvSpPr/>
          <p:nvPr/>
        </p:nvSpPr>
        <p:spPr>
          <a:xfrm>
            <a:off x="9717539" y="4964873"/>
            <a:ext cx="889987"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增大</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1" name="矩形 20"/>
          <p:cNvSpPr/>
          <p:nvPr/>
        </p:nvSpPr>
        <p:spPr>
          <a:xfrm>
            <a:off x="9717326" y="5608672"/>
            <a:ext cx="889987"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不变</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32829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41879" y="540509"/>
            <a:ext cx="4767576" cy="3323987"/>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用浓度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、速率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图像表示以上过程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补充完整图像，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之后为平衡状态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中标出各曲线代表物质的化学式。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01442" name="Picture 2" descr="31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9847" y="633568"/>
            <a:ext cx="6443991" cy="337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41879" y="3645818"/>
            <a:ext cx="11160000" cy="657872"/>
          </a:xfrm>
          <a:prstGeom prst="rect">
            <a:avLst/>
          </a:prstGeom>
        </p:spPr>
        <p:txBody>
          <a:bodyPr wrap="square">
            <a:spAutoFit/>
          </a:bodyPr>
          <a:lstStyle/>
          <a:p>
            <a:pPr algn="just">
              <a:lnSpc>
                <a:spcPct val="150000"/>
              </a:lnSpc>
              <a:spcAft>
                <a:spcPts val="0"/>
              </a:spcAft>
              <a:tabLst>
                <a:tab pos="1980565"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01443" name="Picture 3" descr="3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9455" y="633568"/>
            <a:ext cx="6286123" cy="316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541879" y="4278789"/>
            <a:ext cx="11160000" cy="2031325"/>
          </a:xfrm>
          <a:prstGeom prst="rect">
            <a:avLst/>
          </a:prstGeom>
        </p:spPr>
        <p:txBody>
          <a:bodyPr wrap="square">
            <a:spAutoFit/>
          </a:bodyPr>
          <a:lstStyle/>
          <a:p>
            <a:pPr algn="just">
              <a:lnSpc>
                <a:spcPct val="150000"/>
              </a:lnSpc>
              <a:spcAft>
                <a:spcPts val="0"/>
              </a:spcAft>
              <a:tabLst>
                <a:tab pos="1980565"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化学平衡状态的概念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当外界条件不变时，可逆反应进行到一定程度，反应物和生成物</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1980565" algn="l"/>
              </a:tabLs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不再</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随时间而发生变化，称为化学平衡状态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568850" y="5701019"/>
            <a:ext cx="889987"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浓度</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99283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01443"/>
                                        </p:tgtEl>
                                        <p:attrNameLst>
                                          <p:attrName>style.visibility</p:attrName>
                                        </p:attrNameLst>
                                      </p:cBhvr>
                                      <p:to>
                                        <p:strVal val="visible"/>
                                      </p:to>
                                    </p:set>
                                    <p:animEffect transition="in" filter="blinds(horizontal)">
                                      <p:cBhvr>
                                        <p:cTn id="10" dur="500"/>
                                        <p:tgtEl>
                                          <p:spTgt spid="701443"/>
                                        </p:tgtEl>
                                      </p:cBhvr>
                                    </p:animEffect>
                                  </p:childTnLst>
                                </p:cTn>
                              </p:par>
                              <p:par>
                                <p:cTn id="11" presetID="10" presetClass="exit" presetSubtype="0" fill="hold" nodeType="withEffect">
                                  <p:stCondLst>
                                    <p:cond delay="0"/>
                                  </p:stCondLst>
                                  <p:childTnLst>
                                    <p:animEffect transition="out" filter="fade">
                                      <p:cBhvr>
                                        <p:cTn id="12" dur="500"/>
                                        <p:tgtEl>
                                          <p:spTgt spid="701442"/>
                                        </p:tgtEl>
                                      </p:cBhvr>
                                    </p:animEffect>
                                    <p:set>
                                      <p:cBhvr>
                                        <p:cTn id="13" dur="1" fill="hold">
                                          <p:stCondLst>
                                            <p:cond delay="499"/>
                                          </p:stCondLst>
                                        </p:cTn>
                                        <p:tgtEl>
                                          <p:spTgt spid="70144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5206" y="605077"/>
            <a:ext cx="11160000" cy="664477"/>
          </a:xfrm>
          <a:prstGeom prst="rect">
            <a:avLst/>
          </a:prstGeom>
        </p:spPr>
        <p:txBody>
          <a:bodyPr wrap="square">
            <a:spAutoFit/>
          </a:bodyPr>
          <a:lstStyle/>
          <a:p>
            <a:pPr algn="just">
              <a:lnSpc>
                <a:spcPct val="150000"/>
              </a:lnSpc>
              <a:spcAft>
                <a:spcPts val="0"/>
              </a:spcAft>
              <a:tabLst>
                <a:tab pos="1980565" algn="l"/>
              </a:tabLst>
            </a:pPr>
            <a:r>
              <a:rPr lang="en-US" altLang="zh-CN" sz="2800" b="1"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化学平衡状态的特征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02466" name="Picture 2" descr="315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2706" y="1392367"/>
            <a:ext cx="8426167" cy="43394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矩形 9"/>
          <p:cNvSpPr/>
          <p:nvPr/>
        </p:nvSpPr>
        <p:spPr>
          <a:xfrm>
            <a:off x="4583038" y="1476495"/>
            <a:ext cx="1620957" cy="523220"/>
          </a:xfrm>
          <a:prstGeom prst="rect">
            <a:avLst/>
          </a:prstGeom>
        </p:spPr>
        <p:txBody>
          <a:bodyPr wrap="none">
            <a:spAutoFit/>
          </a:bodyPr>
          <a:lstStyle/>
          <a:p>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可逆反应</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6069550" y="2349674"/>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相等</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2" name="矩形 11"/>
          <p:cNvSpPr/>
          <p:nvPr/>
        </p:nvSpPr>
        <p:spPr>
          <a:xfrm>
            <a:off x="7607374" y="2349674"/>
            <a:ext cx="1380506" cy="523220"/>
          </a:xfrm>
          <a:prstGeom prst="rect">
            <a:avLst/>
          </a:prstGeom>
        </p:spPr>
        <p:txBody>
          <a:bodyPr wrap="none">
            <a:spAutoFit/>
          </a:bodyPr>
          <a:lstStyle/>
          <a:p>
            <a:r>
              <a:rPr lang="en-US" altLang="zh-CN" sz="2800" i="1" kern="100" dirty="0">
                <a:solidFill>
                  <a:srgbClr val="C0000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正</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逆</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6887294" y="3266614"/>
            <a:ext cx="1919115" cy="523220"/>
          </a:xfrm>
          <a:prstGeom prst="rect">
            <a:avLst/>
          </a:prstGeom>
        </p:spPr>
        <p:txBody>
          <a:bodyPr wrap="none">
            <a:spAutoFit/>
          </a:bodyPr>
          <a:lstStyle/>
          <a:p>
            <a:r>
              <a:rPr lang="en-US" altLang="zh-CN" sz="2800" i="1" kern="100" dirty="0">
                <a:solidFill>
                  <a:srgbClr val="C0000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正</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逆</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0</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4" name="矩形 13"/>
          <p:cNvSpPr/>
          <p:nvPr/>
        </p:nvSpPr>
        <p:spPr>
          <a:xfrm>
            <a:off x="9126708" y="4211427"/>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一定</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175859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 y="1092434"/>
            <a:ext cx="12190415" cy="130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345" y="2396475"/>
            <a:ext cx="12190415" cy="1305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2" y="3645818"/>
            <a:ext cx="12190415" cy="3213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77879" y="1098372"/>
            <a:ext cx="11412000" cy="3970318"/>
          </a:xfrm>
          <a:prstGeom prst="rect">
            <a:avLst/>
          </a:prstGeom>
        </p:spPr>
        <p:txBody>
          <a:bodyPr>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只有可逆反应才存在平衡状态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化学平衡状态是一定条件下可逆反应进行到最大限度的结果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化学反应达到化学平衡状态时，正、逆反应的速率都为</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solidFill>
                <a:schemeClr val="bg1"/>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化学反应达到化学平衡状态时反应物和生成物的浓度相等</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solidFill>
                <a:schemeClr val="bg1"/>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化学反应达到化学平衡状态时，反应混合物中各组分的浓度一定与化学方程式中对应物质的化学计量数成比例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五边形 19">
            <a:extLst>
              <a:ext uri="{FF2B5EF4-FFF2-40B4-BE49-F238E27FC236}">
                <a16:creationId xmlns="" xmlns:a16="http://schemas.microsoft.com/office/drawing/2014/main" id="{2B269A23-18BB-E749-A895-A1450DD58A24}"/>
              </a:ext>
            </a:extLst>
          </p:cNvPr>
          <p:cNvSpPr/>
          <p:nvPr/>
        </p:nvSpPr>
        <p:spPr>
          <a:xfrm>
            <a:off x="0" y="276247"/>
            <a:ext cx="2474773" cy="560265"/>
          </a:xfrm>
          <a:prstGeom prst="homePlate">
            <a:avLst>
              <a:gd name="adj" fmla="val 28683"/>
            </a:avLst>
          </a:prstGeom>
          <a:solidFill>
            <a:srgbClr val="C00000"/>
          </a:solidFill>
          <a:ln w="12700" cap="flat" cmpd="sng" algn="ctr">
            <a:noFill/>
            <a:prstDash val="solid"/>
            <a:miter lim="800000"/>
          </a:ln>
          <a:effectLst/>
        </p:spPr>
        <p:txBody>
          <a:bodyPr rtlCol="0" anchor="ctr"/>
          <a:lstStyle/>
          <a:p>
            <a:pPr algn="ctr" defTabSz="914400">
              <a:defRPr/>
            </a:pPr>
            <a:endParaRPr kumimoji="1" lang="zh-CN" altLang="en-US" sz="1800" kern="0" smtClean="0">
              <a:solidFill>
                <a:prstClr val="white"/>
              </a:solidFill>
              <a:ea typeface="微软雅黑"/>
            </a:endParaRPr>
          </a:p>
        </p:txBody>
      </p:sp>
      <p:sp>
        <p:nvSpPr>
          <p:cNvPr id="25" name="矩形 24"/>
          <p:cNvSpPr/>
          <p:nvPr/>
        </p:nvSpPr>
        <p:spPr>
          <a:xfrm>
            <a:off x="377879" y="290017"/>
            <a:ext cx="1620957" cy="523220"/>
          </a:xfrm>
          <a:prstGeom prst="rect">
            <a:avLst/>
          </a:prstGeom>
        </p:spPr>
        <p:txBody>
          <a:bodyPr wrap="none">
            <a:spAutoFit/>
          </a:bodyPr>
          <a:lstStyle/>
          <a:p>
            <a:pPr>
              <a:defRPr/>
            </a:pPr>
            <a:r>
              <a:rPr lang="zh-CN" altLang="en-US" sz="2800" b="1" dirty="0" smtClean="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rPr>
              <a:t>正误判断</a:t>
            </a:r>
            <a:endParaRPr lang="zh-CN" altLang="zh-CN"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5664899" y="1225970"/>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矩形 26"/>
          <p:cNvSpPr/>
          <p:nvPr/>
        </p:nvSpPr>
        <p:spPr>
          <a:xfrm>
            <a:off x="10271670" y="1775258"/>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8" name="矩形 27"/>
          <p:cNvSpPr/>
          <p:nvPr/>
        </p:nvSpPr>
        <p:spPr>
          <a:xfrm>
            <a:off x="9741446" y="2474477"/>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9" name="矩形 28"/>
          <p:cNvSpPr/>
          <p:nvPr/>
        </p:nvSpPr>
        <p:spPr>
          <a:xfrm>
            <a:off x="9931301" y="3103496"/>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0" name="矩形 29"/>
          <p:cNvSpPr/>
          <p:nvPr/>
        </p:nvSpPr>
        <p:spPr>
          <a:xfrm>
            <a:off x="7006924" y="4393638"/>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3415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47162" y="1215476"/>
            <a:ext cx="11652700" cy="5262979"/>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在一定条件下，可逆反应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2A(g)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3C(g)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，在下列几种状态中，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达</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平衡状态的是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填序号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正反应</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速率</a:t>
            </a:r>
            <a:r>
              <a:rPr lang="en-US" altLang="zh-CN" sz="2800" i="1" kern="100" spc="-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，逆反应速率</a:t>
            </a:r>
            <a:r>
              <a:rPr lang="en-US" altLang="zh-CN" sz="2800" i="1" kern="100" spc="-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正反应速率</a:t>
            </a:r>
            <a:r>
              <a:rPr lang="en-US" altLang="zh-CN" sz="2800" i="1" kern="100" spc="-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，逆反应速率</a:t>
            </a:r>
            <a:r>
              <a:rPr lang="en-US" altLang="zh-CN" sz="2800" i="1" kern="100" spc="-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正反应速率</a:t>
            </a:r>
            <a:r>
              <a:rPr lang="en-US" altLang="zh-CN" sz="2800" i="1" kern="100" spc="-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，正反应速率</a:t>
            </a:r>
            <a:r>
              <a:rPr lang="en-US" altLang="zh-CN" sz="2800" i="1" kern="100" spc="-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正反应速率</a:t>
            </a:r>
            <a:r>
              <a:rPr lang="en-US" altLang="zh-CN" sz="2800" i="1" kern="100" spc="-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，逆反应速率</a:t>
            </a:r>
            <a:r>
              <a:rPr lang="en-US" altLang="zh-CN" sz="2800" i="1" kern="100" spc="-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分别可得出利用反应速率判断反应是否达到平衡状态有哪些注意事项？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929604438"/>
              </p:ext>
            </p:extLst>
          </p:nvPr>
        </p:nvGraphicFramePr>
        <p:xfrm>
          <a:off x="5474317" y="1341562"/>
          <a:ext cx="914400" cy="663575"/>
        </p:xfrm>
        <a:graphic>
          <a:graphicData uri="http://schemas.openxmlformats.org/presentationml/2006/ole">
            <mc:AlternateContent xmlns:mc="http://schemas.openxmlformats.org/markup-compatibility/2006">
              <mc:Choice xmlns:v="urn:schemas-microsoft-com:vml" Requires="v">
                <p:oleObj spid="_x0000_s703513" name="文档" r:id="rId3" imgW="917411" imgH="666341" progId="Word.Document.12">
                  <p:embed/>
                </p:oleObj>
              </mc:Choice>
              <mc:Fallback>
                <p:oleObj name="文档" r:id="rId3" imgW="917411" imgH="666341" progId="Word.Document.12">
                  <p:embed/>
                  <p:pic>
                    <p:nvPicPr>
                      <p:cNvPr id="0" name=""/>
                      <p:cNvPicPr/>
                      <p:nvPr/>
                    </p:nvPicPr>
                    <p:blipFill>
                      <a:blip r:embed="rId4"/>
                      <a:stretch>
                        <a:fillRect/>
                      </a:stretch>
                    </p:blipFill>
                    <p:spPr>
                      <a:xfrm>
                        <a:off x="5474317" y="1341562"/>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197766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 y="0"/>
            <a:ext cx="12190415"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矩形 3"/>
          <p:cNvSpPr/>
          <p:nvPr/>
        </p:nvSpPr>
        <p:spPr>
          <a:xfrm>
            <a:off x="389206" y="1917626"/>
            <a:ext cx="11412000" cy="1930337"/>
          </a:xfrm>
          <a:prstGeom prst="rect">
            <a:avLst/>
          </a:prstGeom>
        </p:spPr>
        <p:txBody>
          <a:bodyPr>
            <a:spAutoFit/>
          </a:bodyPr>
          <a:lstStyle/>
          <a:p>
            <a:pPr algn="just">
              <a:lnSpc>
                <a:spcPct val="150000"/>
              </a:lnSpc>
              <a:spcAft>
                <a:spcPts val="0"/>
              </a:spcAft>
              <a:tabLst>
                <a:tab pos="1980565"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latin typeface="宋体" panose="02010600030101010101" pitchFamily="2" charset="-122"/>
                <a:cs typeface="Times New Roman" panose="02020603050405020304" pitchFamily="18" charset="0"/>
              </a:rPr>
              <a:t>①②</a:t>
            </a:r>
            <a:r>
              <a:rPr lang="zh-CN" altLang="zh-CN" sz="2800" kern="100" dirty="0">
                <a:latin typeface="Times New Roman" panose="02020603050405020304" pitchFamily="18" charset="0"/>
                <a:cs typeface="Times New Roman" panose="02020603050405020304" pitchFamily="18" charset="0"/>
              </a:rPr>
              <a:t>　对比</a:t>
            </a:r>
            <a:r>
              <a:rPr lang="en-US" altLang="zh-CN" sz="2800" kern="100" dirty="0">
                <a:latin typeface="宋体" panose="02010600030101010101" pitchFamily="2" charset="-122"/>
                <a:cs typeface="Times New Roman" panose="02020603050405020304" pitchFamily="18" charset="0"/>
              </a:rPr>
              <a:t>②③</a:t>
            </a:r>
            <a:r>
              <a:rPr lang="zh-CN" altLang="zh-CN" sz="2800" kern="100" dirty="0">
                <a:latin typeface="Times New Roman" panose="02020603050405020304" pitchFamily="18" charset="0"/>
                <a:cs typeface="Times New Roman" panose="02020603050405020304" pitchFamily="18" charset="0"/>
              </a:rPr>
              <a:t>可得出反应速率不能全为同一方向的速率，应一正一逆；对比</a:t>
            </a:r>
            <a:r>
              <a:rPr lang="en-US" altLang="zh-CN" sz="2800" kern="100" dirty="0">
                <a:latin typeface="宋体" panose="02010600030101010101" pitchFamily="2" charset="-122"/>
                <a:cs typeface="Times New Roman" panose="02020603050405020304" pitchFamily="18" charset="0"/>
              </a:rPr>
              <a:t>②④</a:t>
            </a:r>
            <a:r>
              <a:rPr lang="zh-CN" altLang="zh-CN" sz="2800" kern="100" dirty="0">
                <a:latin typeface="Times New Roman" panose="02020603050405020304" pitchFamily="18" charset="0"/>
                <a:cs typeface="Times New Roman" panose="02020603050405020304" pitchFamily="18" charset="0"/>
              </a:rPr>
              <a:t>可得出不同物质表示的一正一逆速率数值不一定相等，应转化成同一物质表示的速率且相等或速率比等于化学计量数之比。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597025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43206" y="1269554"/>
            <a:ext cx="11304000" cy="3970318"/>
          </a:xfrm>
          <a:prstGeom prst="rect">
            <a:avLst/>
          </a:prstGeom>
        </p:spPr>
        <p:txBody>
          <a:bodyPr>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在恒温恒容的密闭容器中，当下列物理量不再发生变化时：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混合气体的压强，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混合气体的密度，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混合气体的总物质的量，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混合气体的平均相对分子质量，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混合气体的颜色，</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各反应物或生成物的反应速率之比都等于化学计量数之比。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一定能证明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达到平衡状态的是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填序号，下同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355594279"/>
              </p:ext>
            </p:extLst>
          </p:nvPr>
        </p:nvGraphicFramePr>
        <p:xfrm>
          <a:off x="5108798" y="3963460"/>
          <a:ext cx="914400" cy="663575"/>
        </p:xfrm>
        <a:graphic>
          <a:graphicData uri="http://schemas.openxmlformats.org/presentationml/2006/ole">
            <mc:AlternateContent xmlns:mc="http://schemas.openxmlformats.org/markup-compatibility/2006">
              <mc:Choice xmlns:v="urn:schemas-microsoft-com:vml" Requires="v">
                <p:oleObj spid="_x0000_s704538" name="文档" r:id="rId3" imgW="917411" imgH="666341" progId="Word.Document.12">
                  <p:embed/>
                </p:oleObj>
              </mc:Choice>
              <mc:Fallback>
                <p:oleObj name="文档" r:id="rId3" imgW="917411" imgH="666341" progId="Word.Document.12">
                  <p:embed/>
                  <p:pic>
                    <p:nvPicPr>
                      <p:cNvPr id="0" name=""/>
                      <p:cNvPicPr/>
                      <p:nvPr/>
                    </p:nvPicPr>
                    <p:blipFill>
                      <a:blip r:embed="rId4"/>
                      <a:stretch>
                        <a:fillRect/>
                      </a:stretch>
                    </p:blipFill>
                    <p:spPr>
                      <a:xfrm>
                        <a:off x="5108798" y="3963460"/>
                        <a:ext cx="914400" cy="663575"/>
                      </a:xfrm>
                      <a:prstGeom prst="rect">
                        <a:avLst/>
                      </a:prstGeom>
                    </p:spPr>
                  </p:pic>
                </p:oleObj>
              </mc:Fallback>
            </mc:AlternateContent>
          </a:graphicData>
        </a:graphic>
      </p:graphicFrame>
      <p:sp>
        <p:nvSpPr>
          <p:cNvPr id="2" name="矩形 1"/>
          <p:cNvSpPr/>
          <p:nvPr/>
        </p:nvSpPr>
        <p:spPr>
          <a:xfrm>
            <a:off x="9821110" y="3963460"/>
            <a:ext cx="1242648" cy="523220"/>
          </a:xfrm>
          <a:prstGeom prst="rect">
            <a:avLst/>
          </a:prstGeom>
        </p:spPr>
        <p:txBody>
          <a:bodyPr wrap="none">
            <a:spAutoFit/>
          </a:bodyPr>
          <a:lstStyle/>
          <a:p>
            <a:r>
              <a:rPr lang="en-US"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①③④</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84746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206" y="549474"/>
            <a:ext cx="11520000" cy="5184576"/>
            <a:chOff x="335206" y="613340"/>
            <a:chExt cx="11520000" cy="7771647"/>
          </a:xfrm>
        </p:grpSpPr>
        <p:sp>
          <p:nvSpPr>
            <p:cNvPr id="5" name="圆角矩形 4">
              <a:extLst>
                <a:ext uri="{FF2B5EF4-FFF2-40B4-BE49-F238E27FC236}">
                  <a16:creationId xmlns="" xmlns:a16="http://schemas.microsoft.com/office/drawing/2014/main" id="{E595429C-FC91-844C-93CF-CDF13B79A00E}"/>
                </a:ext>
              </a:extLst>
            </p:cNvPr>
            <p:cNvSpPr/>
            <p:nvPr/>
          </p:nvSpPr>
          <p:spPr>
            <a:xfrm>
              <a:off x="335206" y="806380"/>
              <a:ext cx="11520000" cy="7578607"/>
            </a:xfrm>
            <a:prstGeom prst="roundRect">
              <a:avLst>
                <a:gd name="adj" fmla="val 3824"/>
              </a:avLst>
            </a:prstGeom>
            <a:solidFill>
              <a:schemeClr val="accent6">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8" name="矩形 7">
              <a:extLst>
                <a:ext uri="{FF2B5EF4-FFF2-40B4-BE49-F238E27FC236}">
                  <a16:creationId xmlns="" xmlns:a16="http://schemas.microsoft.com/office/drawing/2014/main" id="{FB65ABD8-6080-B245-B7CB-5CF76B33E96C}"/>
                </a:ext>
              </a:extLst>
            </p:cNvPr>
            <p:cNvSpPr/>
            <p:nvPr/>
          </p:nvSpPr>
          <p:spPr>
            <a:xfrm>
              <a:off x="922765" y="693487"/>
              <a:ext cx="707945" cy="2160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文本框 8">
              <a:extLst>
                <a:ext uri="{FF2B5EF4-FFF2-40B4-BE49-F238E27FC236}">
                  <a16:creationId xmlns="" xmlns:a16="http://schemas.microsoft.com/office/drawing/2014/main" id="{88957DF7-A6C0-3848-B485-D6CCBD5F92BE}"/>
                </a:ext>
              </a:extLst>
            </p:cNvPr>
            <p:cNvSpPr txBox="1"/>
            <p:nvPr/>
          </p:nvSpPr>
          <p:spPr>
            <a:xfrm>
              <a:off x="922765" y="613340"/>
              <a:ext cx="779952" cy="292103"/>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10" name="矩形 9"/>
          <p:cNvSpPr/>
          <p:nvPr/>
        </p:nvSpPr>
        <p:spPr>
          <a:xfrm>
            <a:off x="443206" y="936587"/>
            <a:ext cx="11304000" cy="4616648"/>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混合气体的密度是混合气体的总质量与容器容积的比值，混合气体的平均相对分子质量是混合气体的总质量与总物质的量的比值，混合气体颜色的深浅与有色气体的浓度有关系。在任何时刻各反应物或生成物的反应速率之比都等于化学计量数之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反应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O</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(g)</a:t>
            </a:r>
            <a:r>
              <a:rPr lang="en-US" altLang="zh-CN" sz="2800" kern="100" dirty="0">
                <a:latin typeface="ZBFH"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ZBFH" panose="02020603050405020304" pitchFamily="18" charset="0"/>
                <a:ea typeface="楷体_GB2312" panose="02010609030101010101" pitchFamily="49" charset="-122"/>
                <a:cs typeface="Times New Roman" panose="02020603050405020304" pitchFamily="18" charset="0"/>
              </a:rPr>
              <a:t>   </a:t>
            </a:r>
            <a:r>
              <a:rPr lang="en-US" altLang="zh-CN" sz="1800" kern="100" dirty="0" smtClean="0">
                <a:latin typeface="ZBFH" panose="02020603050405020304" pitchFamily="18" charset="0"/>
                <a:ea typeface="楷体_GB2312" panose="02010609030101010101" pitchFamily="49" charset="-122"/>
                <a:cs typeface="Times New Roman" panose="02020603050405020304" pitchFamily="18" charset="0"/>
              </a:rPr>
              <a:t> </a:t>
            </a:r>
            <a:r>
              <a:rPr lang="en-US" altLang="zh-CN" sz="1600" kern="100" dirty="0" smtClean="0">
                <a:latin typeface="ZBFH"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2SO</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(g</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是反应前后气体体积减小的可逆反应</a:t>
            </a:r>
            <a:r>
              <a:rPr lang="zh-CN" altLang="zh-CN" sz="2800" kern="100" spc="-10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pc="-10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因此</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混合气体的压强、总物质的量和平均相对分子质量不变均可以说明反应达到平衡状态。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044942255"/>
              </p:ext>
            </p:extLst>
          </p:nvPr>
        </p:nvGraphicFramePr>
        <p:xfrm>
          <a:off x="3596630" y="3630315"/>
          <a:ext cx="914400" cy="663575"/>
        </p:xfrm>
        <a:graphic>
          <a:graphicData uri="http://schemas.openxmlformats.org/presentationml/2006/ole">
            <mc:AlternateContent xmlns:mc="http://schemas.openxmlformats.org/markup-compatibility/2006">
              <mc:Choice xmlns:v="urn:schemas-microsoft-com:vml" Requires="v">
                <p:oleObj spid="_x0000_s706585" name="文档" r:id="rId3" imgW="917411" imgH="666341" progId="Word.Document.12">
                  <p:embed/>
                </p:oleObj>
              </mc:Choice>
              <mc:Fallback>
                <p:oleObj name="文档" r:id="rId3" imgW="917411" imgH="666341" progId="Word.Document.12">
                  <p:embed/>
                  <p:pic>
                    <p:nvPicPr>
                      <p:cNvPr id="0" name=""/>
                      <p:cNvPicPr/>
                      <p:nvPr/>
                    </p:nvPicPr>
                    <p:blipFill>
                      <a:blip r:embed="rId4"/>
                      <a:stretch>
                        <a:fillRect/>
                      </a:stretch>
                    </p:blipFill>
                    <p:spPr>
                      <a:xfrm>
                        <a:off x="3596630" y="3630315"/>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922105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linds(horizontal)">
                                      <p:cBhvr>
                                        <p:cTn id="15" dur="500"/>
                                        <p:tgtEl>
                                          <p:spTgt spid="10">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linds(horizontal)">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43206" y="1269554"/>
            <a:ext cx="11304000" cy="738664"/>
          </a:xfrm>
          <a:prstGeom prst="rect">
            <a:avLst/>
          </a:prstGeom>
        </p:spPr>
        <p:txBody>
          <a:bodyPr>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一定能证明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2HI(g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达到平衡状态的是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601891155"/>
              </p:ext>
            </p:extLst>
          </p:nvPr>
        </p:nvGraphicFramePr>
        <p:xfrm>
          <a:off x="4595777" y="1395640"/>
          <a:ext cx="914400" cy="663575"/>
        </p:xfrm>
        <a:graphic>
          <a:graphicData uri="http://schemas.openxmlformats.org/presentationml/2006/ole">
            <mc:AlternateContent xmlns:mc="http://schemas.openxmlformats.org/markup-compatibility/2006">
              <mc:Choice xmlns:v="urn:schemas-microsoft-com:vml" Requires="v">
                <p:oleObj spid="_x0000_s705585" name="文档" r:id="rId3" imgW="917411" imgH="666341" progId="Word.Document.12">
                  <p:embed/>
                </p:oleObj>
              </mc:Choice>
              <mc:Fallback>
                <p:oleObj name="文档" r:id="rId3" imgW="917411" imgH="666341" progId="Word.Document.12">
                  <p:embed/>
                  <p:pic>
                    <p:nvPicPr>
                      <p:cNvPr id="0" name=""/>
                      <p:cNvPicPr/>
                      <p:nvPr/>
                    </p:nvPicPr>
                    <p:blipFill>
                      <a:blip r:embed="rId4"/>
                      <a:stretch>
                        <a:fillRect/>
                      </a:stretch>
                    </p:blipFill>
                    <p:spPr>
                      <a:xfrm>
                        <a:off x="4595777" y="1395640"/>
                        <a:ext cx="914400" cy="663575"/>
                      </a:xfrm>
                      <a:prstGeom prst="rect">
                        <a:avLst/>
                      </a:prstGeom>
                    </p:spPr>
                  </p:pic>
                </p:oleObj>
              </mc:Fallback>
            </mc:AlternateContent>
          </a:graphicData>
        </a:graphic>
      </p:graphicFrame>
      <p:sp>
        <p:nvSpPr>
          <p:cNvPr id="2" name="矩形 1"/>
          <p:cNvSpPr/>
          <p:nvPr/>
        </p:nvSpPr>
        <p:spPr>
          <a:xfrm>
            <a:off x="9014263" y="1366219"/>
            <a:ext cx="537327" cy="523220"/>
          </a:xfrm>
          <a:prstGeom prst="rect">
            <a:avLst/>
          </a:prstGeom>
        </p:spPr>
        <p:txBody>
          <a:bodyPr wrap="none">
            <a:spAutoFit/>
          </a:bodyPr>
          <a:lstStyle/>
          <a:p>
            <a:r>
              <a:rPr lang="en-US"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⑤</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pSp>
        <p:nvGrpSpPr>
          <p:cNvPr id="11" name="组合 10"/>
          <p:cNvGrpSpPr/>
          <p:nvPr/>
        </p:nvGrpSpPr>
        <p:grpSpPr>
          <a:xfrm>
            <a:off x="335206" y="1897864"/>
            <a:ext cx="11520000" cy="1963978"/>
            <a:chOff x="335206" y="613340"/>
            <a:chExt cx="11520000" cy="2616880"/>
          </a:xfrm>
        </p:grpSpPr>
        <p:sp>
          <p:nvSpPr>
            <p:cNvPr id="12" name="圆角矩形 11">
              <a:extLst>
                <a:ext uri="{FF2B5EF4-FFF2-40B4-BE49-F238E27FC236}">
                  <a16:creationId xmlns="" xmlns:a16="http://schemas.microsoft.com/office/drawing/2014/main" id="{E595429C-FC91-844C-93CF-CDF13B79A00E}"/>
                </a:ext>
              </a:extLst>
            </p:cNvPr>
            <p:cNvSpPr/>
            <p:nvPr/>
          </p:nvSpPr>
          <p:spPr>
            <a:xfrm>
              <a:off x="335206" y="806381"/>
              <a:ext cx="11520000" cy="2423839"/>
            </a:xfrm>
            <a:prstGeom prst="roundRect">
              <a:avLst>
                <a:gd name="adj" fmla="val 7209"/>
              </a:avLst>
            </a:prstGeom>
            <a:solidFill>
              <a:schemeClr val="accent6">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13" name="矩形 12">
              <a:extLst>
                <a:ext uri="{FF2B5EF4-FFF2-40B4-BE49-F238E27FC236}">
                  <a16:creationId xmlns="" xmlns:a16="http://schemas.microsoft.com/office/drawing/2014/main" id="{FB65ABD8-6080-B245-B7CB-5CF76B33E96C}"/>
                </a:ext>
              </a:extLst>
            </p:cNvPr>
            <p:cNvSpPr/>
            <p:nvPr/>
          </p:nvSpPr>
          <p:spPr>
            <a:xfrm>
              <a:off x="922765" y="693487"/>
              <a:ext cx="707945" cy="21602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a:extLst>
                <a:ext uri="{FF2B5EF4-FFF2-40B4-BE49-F238E27FC236}">
                  <a16:creationId xmlns="" xmlns:a16="http://schemas.microsoft.com/office/drawing/2014/main" id="{88957DF7-A6C0-3848-B485-D6CCBD5F92BE}"/>
                </a:ext>
              </a:extLst>
            </p:cNvPr>
            <p:cNvSpPr txBox="1"/>
            <p:nvPr/>
          </p:nvSpPr>
          <p:spPr>
            <a:xfrm>
              <a:off x="922765" y="613340"/>
              <a:ext cx="779952" cy="292103"/>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16" name="矩形 15"/>
          <p:cNvSpPr/>
          <p:nvPr/>
        </p:nvSpPr>
        <p:spPr>
          <a:xfrm>
            <a:off x="443206" y="2277666"/>
            <a:ext cx="11304000" cy="1303177"/>
          </a:xfrm>
          <a:prstGeom prst="rect">
            <a:avLst/>
          </a:prstGeom>
        </p:spPr>
        <p:txBody>
          <a:bodyPr>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H</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(g)</a:t>
            </a:r>
            <a:r>
              <a:rPr lang="en-US" altLang="zh-CN" sz="2800" kern="100" dirty="0">
                <a:latin typeface="ZBFH"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ZBFH"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2HI(g</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是反应前后气体体积不变的可逆反应，由于碘蒸气是有色气体，则混合气体的颜色不变可以说明反应达到平衡状态。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1718226834"/>
              </p:ext>
            </p:extLst>
          </p:nvPr>
        </p:nvGraphicFramePr>
        <p:xfrm>
          <a:off x="3074644" y="2417557"/>
          <a:ext cx="914400" cy="663575"/>
        </p:xfrm>
        <a:graphic>
          <a:graphicData uri="http://schemas.openxmlformats.org/presentationml/2006/ole">
            <mc:AlternateContent xmlns:mc="http://schemas.openxmlformats.org/markup-compatibility/2006">
              <mc:Choice xmlns:v="urn:schemas-microsoft-com:vml" Requires="v">
                <p:oleObj spid="_x0000_s705586" name="文档" r:id="rId5" imgW="917411" imgH="666341" progId="Word.Document.12">
                  <p:embed/>
                </p:oleObj>
              </mc:Choice>
              <mc:Fallback>
                <p:oleObj name="文档" r:id="rId5" imgW="917411" imgH="666341" progId="Word.Document.12">
                  <p:embed/>
                  <p:pic>
                    <p:nvPicPr>
                      <p:cNvPr id="0" name=""/>
                      <p:cNvPicPr/>
                      <p:nvPr/>
                    </p:nvPicPr>
                    <p:blipFill>
                      <a:blip r:embed="rId4"/>
                      <a:stretch>
                        <a:fillRect/>
                      </a:stretch>
                    </p:blipFill>
                    <p:spPr>
                      <a:xfrm>
                        <a:off x="3074644" y="2417557"/>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75645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linds(horizontal)">
                                      <p:cBhvr>
                                        <p:cTn id="12" dur="500"/>
                                        <p:tgtEl>
                                          <p:spTgt spid="1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60703" y="1861096"/>
            <a:ext cx="5118479" cy="315287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908321" y="2098641"/>
            <a:ext cx="4855521" cy="1557542"/>
          </a:xfrm>
          <a:prstGeom prst="rect">
            <a:avLst/>
          </a:prstGeom>
        </p:spPr>
        <p:txBody>
          <a:bodyPr wrap="square">
            <a:spAutoFit/>
          </a:bodyPr>
          <a:lstStyle/>
          <a:p>
            <a:pPr algn="just">
              <a:lnSpc>
                <a:spcPct val="150000"/>
              </a:lnSpc>
              <a:spcAft>
                <a:spcPts val="0"/>
              </a:spcAft>
              <a:tabLst>
                <a:tab pos="1980565" algn="l"/>
              </a:tabLst>
            </a:pPr>
            <a:r>
              <a:rPr lang="en-US" altLang="zh-CN" sz="22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200" b="1" kern="100" dirty="0">
                <a:latin typeface="Times New Roman" panose="02020603050405020304" pitchFamily="18" charset="0"/>
                <a:ea typeface="方正中等线简体" panose="03000509000000000000" pitchFamily="65" charset="-122"/>
                <a:cs typeface="Times New Roman" panose="02020603050405020304" pitchFamily="18" charset="0"/>
              </a:rPr>
              <a:t>变化观念与平衡思想：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200" kern="100" dirty="0">
                <a:latin typeface="Times New Roman" panose="02020603050405020304" pitchFamily="18" charset="0"/>
                <a:ea typeface="方正中等线简体" panose="03000509000000000000" pitchFamily="65" charset="-122"/>
                <a:cs typeface="Times New Roman" panose="02020603050405020304" pitchFamily="18" charset="0"/>
              </a:rPr>
              <a:t>从可逆反应化学平衡状态的建立过程，认识化学平衡是一种动态平衡。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5879182" y="1861096"/>
            <a:ext cx="5472608" cy="315287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6045708" y="2098641"/>
            <a:ext cx="5024217" cy="1557542"/>
          </a:xfrm>
          <a:prstGeom prst="rect">
            <a:avLst/>
          </a:prstGeom>
        </p:spPr>
        <p:txBody>
          <a:bodyPr wrap="square">
            <a:spAutoFit/>
          </a:bodyPr>
          <a:lstStyle/>
          <a:p>
            <a:pPr algn="just">
              <a:lnSpc>
                <a:spcPct val="150000"/>
              </a:lnSpc>
              <a:spcAft>
                <a:spcPts val="0"/>
              </a:spcAft>
              <a:tabLst>
                <a:tab pos="1980565" algn="l"/>
              </a:tabLst>
            </a:pPr>
            <a:r>
              <a:rPr lang="en-US" altLang="zh-CN" sz="22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200" b="1" kern="100" dirty="0">
                <a:latin typeface="Times New Roman" panose="02020603050405020304" pitchFamily="18" charset="0"/>
                <a:ea typeface="方正中等线简体" panose="03000509000000000000" pitchFamily="65" charset="-122"/>
                <a:cs typeface="Times New Roman" panose="02020603050405020304" pitchFamily="18" charset="0"/>
              </a:rPr>
              <a:t>证据推理与模型认知：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200" kern="100" dirty="0">
                <a:latin typeface="Times New Roman" panose="02020603050405020304" pitchFamily="18" charset="0"/>
                <a:ea typeface="方正中等线简体" panose="03000509000000000000" pitchFamily="65" charset="-122"/>
                <a:cs typeface="Times New Roman" panose="02020603050405020304" pitchFamily="18" charset="0"/>
              </a:rPr>
              <a:t>熟知化学平衡状态的特征，建立化学平衡状态判断方法的思维模型。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4878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43206" y="1269554"/>
            <a:ext cx="11304000" cy="738664"/>
          </a:xfrm>
          <a:prstGeom prst="rect">
            <a:avLst/>
          </a:prstGeom>
        </p:spPr>
        <p:txBody>
          <a:bodyPr>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一定能证明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2B(g)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达到平衡状态的是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069698363"/>
              </p:ext>
            </p:extLst>
          </p:nvPr>
        </p:nvGraphicFramePr>
        <p:xfrm>
          <a:off x="4511030" y="1395640"/>
          <a:ext cx="914400" cy="663575"/>
        </p:xfrm>
        <a:graphic>
          <a:graphicData uri="http://schemas.openxmlformats.org/presentationml/2006/ole">
            <mc:AlternateContent xmlns:mc="http://schemas.openxmlformats.org/markup-compatibility/2006">
              <mc:Choice xmlns:v="urn:schemas-microsoft-com:vml" Requires="v">
                <p:oleObj spid="_x0000_s707632" name="文档" r:id="rId3" imgW="917411" imgH="666341" progId="Word.Document.12">
                  <p:embed/>
                </p:oleObj>
              </mc:Choice>
              <mc:Fallback>
                <p:oleObj name="文档" r:id="rId3" imgW="917411" imgH="666341" progId="Word.Document.12">
                  <p:embed/>
                  <p:pic>
                    <p:nvPicPr>
                      <p:cNvPr id="0" name=""/>
                      <p:cNvPicPr/>
                      <p:nvPr/>
                    </p:nvPicPr>
                    <p:blipFill>
                      <a:blip r:embed="rId4"/>
                      <a:stretch>
                        <a:fillRect/>
                      </a:stretch>
                    </p:blipFill>
                    <p:spPr>
                      <a:xfrm>
                        <a:off x="4511030" y="1395640"/>
                        <a:ext cx="914400" cy="663575"/>
                      </a:xfrm>
                      <a:prstGeom prst="rect">
                        <a:avLst/>
                      </a:prstGeom>
                    </p:spPr>
                  </p:pic>
                </p:oleObj>
              </mc:Fallback>
            </mc:AlternateContent>
          </a:graphicData>
        </a:graphic>
      </p:graphicFrame>
      <p:sp>
        <p:nvSpPr>
          <p:cNvPr id="2" name="矩形 1"/>
          <p:cNvSpPr/>
          <p:nvPr/>
        </p:nvSpPr>
        <p:spPr>
          <a:xfrm>
            <a:off x="9695606" y="1426213"/>
            <a:ext cx="889987" cy="523220"/>
          </a:xfrm>
          <a:prstGeom prst="rect">
            <a:avLst/>
          </a:prstGeom>
        </p:spPr>
        <p:txBody>
          <a:bodyPr wrap="none">
            <a:spAutoFit/>
          </a:bodyPr>
          <a:lstStyle/>
          <a:p>
            <a:r>
              <a:rPr lang="en-US"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②④</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pSp>
        <p:nvGrpSpPr>
          <p:cNvPr id="6" name="组合 5"/>
          <p:cNvGrpSpPr/>
          <p:nvPr/>
        </p:nvGrpSpPr>
        <p:grpSpPr>
          <a:xfrm>
            <a:off x="335206" y="1969872"/>
            <a:ext cx="11520000" cy="2468034"/>
            <a:chOff x="335206" y="613340"/>
            <a:chExt cx="11520000" cy="3288504"/>
          </a:xfrm>
        </p:grpSpPr>
        <p:sp>
          <p:nvSpPr>
            <p:cNvPr id="7" name="圆角矩形 6">
              <a:extLst>
                <a:ext uri="{FF2B5EF4-FFF2-40B4-BE49-F238E27FC236}">
                  <a16:creationId xmlns="" xmlns:a16="http://schemas.microsoft.com/office/drawing/2014/main" id="{E595429C-FC91-844C-93CF-CDF13B79A00E}"/>
                </a:ext>
              </a:extLst>
            </p:cNvPr>
            <p:cNvSpPr/>
            <p:nvPr/>
          </p:nvSpPr>
          <p:spPr>
            <a:xfrm>
              <a:off x="335206" y="806381"/>
              <a:ext cx="11520000" cy="3095463"/>
            </a:xfrm>
            <a:prstGeom prst="roundRect">
              <a:avLst>
                <a:gd name="adj" fmla="val 7209"/>
              </a:avLst>
            </a:prstGeom>
            <a:solidFill>
              <a:schemeClr val="accent6">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8" name="矩形 7">
              <a:extLst>
                <a:ext uri="{FF2B5EF4-FFF2-40B4-BE49-F238E27FC236}">
                  <a16:creationId xmlns="" xmlns:a16="http://schemas.microsoft.com/office/drawing/2014/main" id="{FB65ABD8-6080-B245-B7CB-5CF76B33E96C}"/>
                </a:ext>
              </a:extLst>
            </p:cNvPr>
            <p:cNvSpPr/>
            <p:nvPr/>
          </p:nvSpPr>
          <p:spPr>
            <a:xfrm>
              <a:off x="922765" y="693487"/>
              <a:ext cx="707945" cy="21602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 xmlns:a16="http://schemas.microsoft.com/office/drawing/2014/main" id="{88957DF7-A6C0-3848-B485-D6CCBD5F92BE}"/>
                </a:ext>
              </a:extLst>
            </p:cNvPr>
            <p:cNvSpPr txBox="1"/>
            <p:nvPr/>
          </p:nvSpPr>
          <p:spPr>
            <a:xfrm>
              <a:off x="922765" y="613340"/>
              <a:ext cx="779952" cy="292103"/>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10" name="矩形 9"/>
          <p:cNvSpPr/>
          <p:nvPr/>
        </p:nvSpPr>
        <p:spPr>
          <a:xfrm>
            <a:off x="443206" y="2349674"/>
            <a:ext cx="11304000" cy="1930337"/>
          </a:xfrm>
          <a:prstGeom prst="rect">
            <a:avLst/>
          </a:prstGeom>
        </p:spPr>
        <p:txBody>
          <a:bodyPr>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2B(g)</a:t>
            </a:r>
            <a:r>
              <a:rPr lang="zh-CN" altLang="en-US" sz="2800" kern="100" dirty="0" smtClean="0">
                <a:latin typeface="ZBFH"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C(g</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是反应前后气体体积不变，但气体</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质量</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增加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的可逆反应，因此混合气体的密度、混合气体的平均相对分子质量不变可以说明反应达到平衡状态。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1852434786"/>
              </p:ext>
            </p:extLst>
          </p:nvPr>
        </p:nvGraphicFramePr>
        <p:xfrm>
          <a:off x="3107018" y="2478187"/>
          <a:ext cx="914400" cy="663575"/>
        </p:xfrm>
        <a:graphic>
          <a:graphicData uri="http://schemas.openxmlformats.org/presentationml/2006/ole">
            <mc:AlternateContent xmlns:mc="http://schemas.openxmlformats.org/markup-compatibility/2006">
              <mc:Choice xmlns:v="urn:schemas-microsoft-com:vml" Requires="v">
                <p:oleObj spid="_x0000_s707633" name="文档" r:id="rId5" imgW="917411" imgH="666341" progId="Word.Document.12">
                  <p:embed/>
                </p:oleObj>
              </mc:Choice>
              <mc:Fallback>
                <p:oleObj name="文档" r:id="rId5" imgW="917411" imgH="666341" progId="Word.Document.12">
                  <p:embed/>
                  <p:pic>
                    <p:nvPicPr>
                      <p:cNvPr id="0" name=""/>
                      <p:cNvPicPr/>
                      <p:nvPr/>
                    </p:nvPicPr>
                    <p:blipFill>
                      <a:blip r:embed="rId4"/>
                      <a:stretch>
                        <a:fillRect/>
                      </a:stretch>
                    </p:blipFill>
                    <p:spPr>
                      <a:xfrm>
                        <a:off x="3107018" y="2478187"/>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280392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linds(horizontal)">
                                      <p:cBhvr>
                                        <p:cTn id="15" dur="500"/>
                                        <p:tgtEl>
                                          <p:spTgt spid="10">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1" y="512200"/>
            <a:ext cx="2206775" cy="252504"/>
          </a:xfrm>
          <a:prstGeom prst="rect">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424900" y="205600"/>
            <a:ext cx="1620957" cy="523220"/>
          </a:xfrm>
          <a:prstGeom prst="rect">
            <a:avLst/>
          </a:prstGeom>
        </p:spPr>
        <p:txBody>
          <a:bodyPr wrap="none">
            <a:spAutoFit/>
          </a:bodyPr>
          <a:lstStyle/>
          <a:p>
            <a:pPr>
              <a:defRPr/>
            </a:pPr>
            <a:r>
              <a:rPr lang="zh-CN" altLang="en-US" sz="2800" b="1" dirty="0" smtClean="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rPr>
              <a:t>应用体验</a:t>
            </a:r>
            <a:endParaRPr lang="zh-CN" altLang="zh-CN"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389206" y="1260589"/>
            <a:ext cx="11412000" cy="3970318"/>
          </a:xfrm>
          <a:prstGeom prst="rect">
            <a:avLst/>
          </a:prstGeom>
        </p:spPr>
        <p:txBody>
          <a:bodyPr>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如图是可逆反应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3Y</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在反应过程中的反应速率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与时间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的关系曲线，下列叙述正确的是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时，各物质的浓度不再发生变化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时，反应未达到限度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时，反应已停止进行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时，反应只向正反应方向进行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77912" name="Picture 24" descr="+9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9042" y="2375684"/>
            <a:ext cx="3043704" cy="22782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4" name="对象 13"/>
          <p:cNvGraphicFramePr>
            <a:graphicFrameLocks noChangeAspect="1"/>
          </p:cNvGraphicFramePr>
          <p:nvPr>
            <p:extLst>
              <p:ext uri="{D42A27DB-BD31-4B8C-83A1-F6EECF244321}">
                <p14:modId xmlns:p14="http://schemas.microsoft.com/office/powerpoint/2010/main" val="4177602882"/>
              </p:ext>
            </p:extLst>
          </p:nvPr>
        </p:nvGraphicFramePr>
        <p:xfrm>
          <a:off x="4286041" y="1341562"/>
          <a:ext cx="914400" cy="663575"/>
        </p:xfrm>
        <a:graphic>
          <a:graphicData uri="http://schemas.openxmlformats.org/presentationml/2006/ole">
            <mc:AlternateContent xmlns:mc="http://schemas.openxmlformats.org/markup-compatibility/2006">
              <mc:Choice xmlns:v="urn:schemas-microsoft-com:vml" Requires="v">
                <p:oleObj spid="_x0000_s677935" name="文档" r:id="rId4" imgW="917411" imgH="666341" progId="Word.Document.12">
                  <p:embed/>
                </p:oleObj>
              </mc:Choice>
              <mc:Fallback>
                <p:oleObj name="文档" r:id="rId4" imgW="917411" imgH="666341" progId="Word.Document.12">
                  <p:embed/>
                  <p:pic>
                    <p:nvPicPr>
                      <p:cNvPr id="0" name=""/>
                      <p:cNvPicPr/>
                      <p:nvPr/>
                    </p:nvPicPr>
                    <p:blipFill>
                      <a:blip r:embed="rId5"/>
                      <a:stretch>
                        <a:fillRect/>
                      </a:stretch>
                    </p:blipFill>
                    <p:spPr>
                      <a:xfrm>
                        <a:off x="4286041" y="1341562"/>
                        <a:ext cx="914400" cy="663575"/>
                      </a:xfrm>
                      <a:prstGeom prst="rect">
                        <a:avLst/>
                      </a:prstGeom>
                    </p:spPr>
                  </p:pic>
                </p:oleObj>
              </mc:Fallback>
            </mc:AlternateContent>
          </a:graphicData>
        </a:graphic>
      </p:graphicFrame>
      <p:sp>
        <p:nvSpPr>
          <p:cNvPr id="15" name="TextBox 9"/>
          <p:cNvSpPr txBox="1"/>
          <p:nvPr/>
        </p:nvSpPr>
        <p:spPr>
          <a:xfrm>
            <a:off x="242035" y="2565698"/>
            <a:ext cx="756000"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842523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35206" y="549474"/>
            <a:ext cx="11520000" cy="5832648"/>
            <a:chOff x="335206" y="613340"/>
            <a:chExt cx="11520000" cy="7771647"/>
          </a:xfrm>
        </p:grpSpPr>
        <p:sp>
          <p:nvSpPr>
            <p:cNvPr id="13" name="圆角矩形 12">
              <a:extLst>
                <a:ext uri="{FF2B5EF4-FFF2-40B4-BE49-F238E27FC236}">
                  <a16:creationId xmlns="" xmlns:a16="http://schemas.microsoft.com/office/drawing/2014/main" id="{E595429C-FC91-844C-93CF-CDF13B79A00E}"/>
                </a:ext>
              </a:extLst>
            </p:cNvPr>
            <p:cNvSpPr/>
            <p:nvPr/>
          </p:nvSpPr>
          <p:spPr>
            <a:xfrm>
              <a:off x="335206" y="806380"/>
              <a:ext cx="11520000" cy="7578607"/>
            </a:xfrm>
            <a:prstGeom prst="roundRect">
              <a:avLst>
                <a:gd name="adj" fmla="val 3824"/>
              </a:avLst>
            </a:prstGeom>
            <a:solidFill>
              <a:schemeClr val="accent6">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14" name="矩形 13">
              <a:extLst>
                <a:ext uri="{FF2B5EF4-FFF2-40B4-BE49-F238E27FC236}">
                  <a16:creationId xmlns="" xmlns:a16="http://schemas.microsoft.com/office/drawing/2014/main" id="{FB65ABD8-6080-B245-B7CB-5CF76B33E96C}"/>
                </a:ext>
              </a:extLst>
            </p:cNvPr>
            <p:cNvSpPr/>
            <p:nvPr/>
          </p:nvSpPr>
          <p:spPr>
            <a:xfrm>
              <a:off x="922765" y="693487"/>
              <a:ext cx="707945" cy="2160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5" name="文本框 14">
              <a:extLst>
                <a:ext uri="{FF2B5EF4-FFF2-40B4-BE49-F238E27FC236}">
                  <a16:creationId xmlns="" xmlns:a16="http://schemas.microsoft.com/office/drawing/2014/main" id="{88957DF7-A6C0-3848-B485-D6CCBD5F92BE}"/>
                </a:ext>
              </a:extLst>
            </p:cNvPr>
            <p:cNvSpPr txBox="1"/>
            <p:nvPr/>
          </p:nvSpPr>
          <p:spPr>
            <a:xfrm>
              <a:off x="922765" y="613340"/>
              <a:ext cx="779952" cy="292103"/>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 name="矩形 1"/>
          <p:cNvSpPr/>
          <p:nvPr/>
        </p:nvSpPr>
        <p:spPr>
          <a:xfrm>
            <a:off x="443206" y="936587"/>
            <a:ext cx="11304000" cy="5262979"/>
          </a:xfrm>
          <a:prstGeom prst="rect">
            <a:avLst/>
          </a:prstGeom>
        </p:spPr>
        <p:txBody>
          <a:bodyPr wrap="square">
            <a:spAutoFit/>
          </a:bodyPr>
          <a:lstStyle/>
          <a:p>
            <a:pPr algn="just">
              <a:lnSpc>
                <a:spcPct val="150000"/>
              </a:lnSpc>
              <a:spcAft>
                <a:spcPts val="0"/>
              </a:spcAft>
              <a:tabLst>
                <a:tab pos="1980565" algn="l"/>
              </a:tabLs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时，正、逆反应速率相等，反应达到平衡状态，各物质的浓度不再发生变化，</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时，正、逆反应的速率相等，反应达到平衡状态，即反应达到限度，</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时，正、逆反应速率相等，反应达到平衡状态，但反应速率不为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，反应没有停止，</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时，正、逆反应速率均不为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，反应向正反应方向进行的同时也向逆反应方向进行，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088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89206" y="1053530"/>
            <a:ext cx="5201944" cy="2031325"/>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条件下</a:t>
            </a:r>
            <a:r>
              <a:rPr lang="zh-CN" altLang="zh-CN" sz="2800" kern="100" spc="-1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 L</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恒容密闭容器中充入</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 COCl</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spc="-1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发生反应</a:t>
            </a:r>
            <a:r>
              <a:rPr lang="zh-CN" altLang="zh-CN" sz="2800" kern="100" spc="-1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COCl</a:t>
            </a:r>
            <a:r>
              <a:rPr lang="en-US" altLang="zh-CN" sz="2800" kern="100" spc="-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spc="-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spc="-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Cl</a:t>
            </a:r>
            <a:r>
              <a:rPr lang="en-US" altLang="zh-CN" sz="2800" kern="100" spc="-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CO(g)</a:t>
            </a:r>
            <a:r>
              <a:rPr lang="zh-CN" altLang="zh-CN" sz="2800" kern="100" spc="-10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spc="-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1934834"/>
              </p:ext>
            </p:extLst>
          </p:nvPr>
        </p:nvGraphicFramePr>
        <p:xfrm>
          <a:off x="2358913" y="2470738"/>
          <a:ext cx="1244600" cy="635000"/>
        </p:xfrm>
        <a:graphic>
          <a:graphicData uri="http://schemas.openxmlformats.org/presentationml/2006/ole">
            <mc:AlternateContent xmlns:mc="http://schemas.openxmlformats.org/markup-compatibility/2006">
              <mc:Choice xmlns:v="urn:schemas-microsoft-com:vml" Requires="v">
                <p:oleObj spid="_x0000_s669757" name="文档" r:id="rId3" imgW="1244930" imgH="635332" progId="Word.Document.12">
                  <p:embed/>
                </p:oleObj>
              </mc:Choice>
              <mc:Fallback>
                <p:oleObj name="文档" r:id="rId3" imgW="1244930" imgH="635332" progId="Word.Document.12">
                  <p:embed/>
                  <p:pic>
                    <p:nvPicPr>
                      <p:cNvPr id="0" name=""/>
                      <p:cNvPicPr/>
                      <p:nvPr/>
                    </p:nvPicPr>
                    <p:blipFill>
                      <a:blip r:embed="rId4"/>
                      <a:stretch>
                        <a:fillRect/>
                      </a:stretch>
                    </p:blipFill>
                    <p:spPr>
                      <a:xfrm>
                        <a:off x="2358913" y="2470738"/>
                        <a:ext cx="1244600" cy="635000"/>
                      </a:xfrm>
                      <a:prstGeom prst="rect">
                        <a:avLst/>
                      </a:prstGeom>
                    </p:spPr>
                  </p:pic>
                </p:oleObj>
              </mc:Fallback>
            </mc:AlternateContent>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838016727"/>
              </p:ext>
            </p:extLst>
          </p:nvPr>
        </p:nvGraphicFramePr>
        <p:xfrm>
          <a:off x="5663158" y="1332757"/>
          <a:ext cx="6077585" cy="1440000"/>
        </p:xfrm>
        <a:graphic>
          <a:graphicData uri="http://schemas.openxmlformats.org/drawingml/2006/table">
            <a:tbl>
              <a:tblPr/>
              <a:tblGrid>
                <a:gridCol w="1835785"/>
                <a:gridCol w="540479"/>
                <a:gridCol w="889541"/>
                <a:gridCol w="937260"/>
                <a:gridCol w="937260"/>
                <a:gridCol w="937260"/>
              </a:tblGrid>
              <a:tr h="720000">
                <a:tc>
                  <a:txBody>
                    <a:bodyPr/>
                    <a:lstStyle/>
                    <a:p>
                      <a:pPr algn="ctr">
                        <a:lnSpc>
                          <a:spcPct val="150000"/>
                        </a:lnSpc>
                        <a:spcAft>
                          <a:spcPts val="0"/>
                        </a:spcAft>
                        <a:tabLst>
                          <a:tab pos="1980565" algn="l"/>
                        </a:tabLst>
                      </a:pPr>
                      <a:r>
                        <a:rPr lang="en-US" sz="2800" i="1" kern="100" dirty="0">
                          <a:effectLst/>
                          <a:latin typeface="Times New Roman" panose="02020603050405020304" pitchFamily="18" charset="0"/>
                          <a:ea typeface="黑体" panose="02010609060101010101" pitchFamily="49" charset="-122"/>
                          <a:cs typeface="Courier New" panose="02070309020205020404" pitchFamily="49" charset="0"/>
                        </a:rPr>
                        <a:t>t</a:t>
                      </a: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/s</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r>
              <a:tr h="720000">
                <a:tc>
                  <a:txBody>
                    <a:bodyPr/>
                    <a:lstStyle/>
                    <a:p>
                      <a:pPr algn="ctr">
                        <a:lnSpc>
                          <a:spcPct val="150000"/>
                        </a:lnSpc>
                        <a:spcAft>
                          <a:spcPts val="0"/>
                        </a:spcAft>
                        <a:tabLst>
                          <a:tab pos="1980565" algn="l"/>
                        </a:tabLst>
                      </a:pPr>
                      <a:r>
                        <a:rPr lang="en-US" sz="2800" i="1" kern="100" dirty="0" smtClean="0">
                          <a:effectLst/>
                          <a:latin typeface="Times New Roman" panose="02020603050405020304" pitchFamily="18" charset="0"/>
                          <a:ea typeface="黑体" panose="02010609060101010101" pitchFamily="49" charset="-122"/>
                          <a:cs typeface="Courier New" panose="02070309020205020404" pitchFamily="49" charset="0"/>
                        </a:rPr>
                        <a:t>n</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(Cl</a:t>
                      </a:r>
                      <a:r>
                        <a:rPr lang="en-US" sz="2800" kern="100" baseline="-25000" dirty="0" smtClean="0">
                          <a:effectLst/>
                          <a:latin typeface="Times New Roman" panose="02020603050405020304" pitchFamily="18" charset="0"/>
                          <a:ea typeface="黑体" panose="02010609060101010101" pitchFamily="49" charset="-122"/>
                          <a:cs typeface="Courier New" panose="02070309020205020404" pitchFamily="49" charset="0"/>
                        </a:rPr>
                        <a:t>2</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en-US" sz="2800" kern="100" dirty="0" err="1" smtClean="0">
                          <a:effectLst/>
                          <a:latin typeface="Times New Roman" panose="02020603050405020304" pitchFamily="18" charset="0"/>
                          <a:ea typeface="黑体" panose="02010609060101010101" pitchFamily="49" charset="-122"/>
                          <a:cs typeface="Courier New" panose="02070309020205020404" pitchFamily="49" charset="0"/>
                        </a:rPr>
                        <a:t>mol</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0.30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0.39</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0.40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r>
            </a:tbl>
          </a:graphicData>
        </a:graphic>
      </p:graphicFrame>
      <p:sp>
        <p:nvSpPr>
          <p:cNvPr id="7" name="矩形 6"/>
          <p:cNvSpPr/>
          <p:nvPr/>
        </p:nvSpPr>
        <p:spPr>
          <a:xfrm>
            <a:off x="389206" y="2988781"/>
            <a:ext cx="11322624" cy="3323987"/>
          </a:xfrm>
          <a:prstGeom prst="rect">
            <a:avLst/>
          </a:prstGeom>
        </p:spPr>
        <p:txBody>
          <a:bodyPr wrap="square">
            <a:spAutoFit/>
          </a:bodyPr>
          <a:lstStyle/>
          <a:p>
            <a:pPr algn="just">
              <a:lnSpc>
                <a:spcPct val="150000"/>
              </a:lnSpc>
              <a:spcAft>
                <a:spcPts val="0"/>
              </a:spcAft>
              <a:tabLst>
                <a:tab pos="1980565"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反应</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过程中测得的有关数据如表所示，下列说法不正确的是</a:t>
            </a: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A.6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之后反应达到平衡状态，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容器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内的压强不再随时间的延续而改变</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时，反应停止，不再进行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C.8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时，反应容器中各物质的浓度不再发生变化</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生成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Cl</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的平均反应速率：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s&gt;2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s</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9"/>
          <p:cNvSpPr txBox="1"/>
          <p:nvPr/>
        </p:nvSpPr>
        <p:spPr>
          <a:xfrm>
            <a:off x="233070" y="4274253"/>
            <a:ext cx="756000"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903084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35206" y="549474"/>
            <a:ext cx="11520000" cy="5832648"/>
            <a:chOff x="335206" y="613340"/>
            <a:chExt cx="11520000" cy="7771647"/>
          </a:xfrm>
        </p:grpSpPr>
        <p:sp>
          <p:nvSpPr>
            <p:cNvPr id="13" name="圆角矩形 12">
              <a:extLst>
                <a:ext uri="{FF2B5EF4-FFF2-40B4-BE49-F238E27FC236}">
                  <a16:creationId xmlns="" xmlns:a16="http://schemas.microsoft.com/office/drawing/2014/main" id="{E595429C-FC91-844C-93CF-CDF13B79A00E}"/>
                </a:ext>
              </a:extLst>
            </p:cNvPr>
            <p:cNvSpPr/>
            <p:nvPr/>
          </p:nvSpPr>
          <p:spPr>
            <a:xfrm>
              <a:off x="335206" y="806380"/>
              <a:ext cx="11520000" cy="7578607"/>
            </a:xfrm>
            <a:prstGeom prst="roundRect">
              <a:avLst>
                <a:gd name="adj" fmla="val 3824"/>
              </a:avLst>
            </a:prstGeom>
            <a:solidFill>
              <a:schemeClr val="accent6">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14" name="矩形 13">
              <a:extLst>
                <a:ext uri="{FF2B5EF4-FFF2-40B4-BE49-F238E27FC236}">
                  <a16:creationId xmlns="" xmlns:a16="http://schemas.microsoft.com/office/drawing/2014/main" id="{FB65ABD8-6080-B245-B7CB-5CF76B33E96C}"/>
                </a:ext>
              </a:extLst>
            </p:cNvPr>
            <p:cNvSpPr/>
            <p:nvPr/>
          </p:nvSpPr>
          <p:spPr>
            <a:xfrm>
              <a:off x="922765" y="693487"/>
              <a:ext cx="707945" cy="2160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5" name="文本框 14">
              <a:extLst>
                <a:ext uri="{FF2B5EF4-FFF2-40B4-BE49-F238E27FC236}">
                  <a16:creationId xmlns="" xmlns:a16="http://schemas.microsoft.com/office/drawing/2014/main" id="{88957DF7-A6C0-3848-B485-D6CCBD5F92BE}"/>
                </a:ext>
              </a:extLst>
            </p:cNvPr>
            <p:cNvSpPr txBox="1"/>
            <p:nvPr/>
          </p:nvSpPr>
          <p:spPr>
            <a:xfrm>
              <a:off x="922765" y="613340"/>
              <a:ext cx="779952" cy="292103"/>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 name="矩形 1"/>
          <p:cNvSpPr/>
          <p:nvPr/>
        </p:nvSpPr>
        <p:spPr>
          <a:xfrm>
            <a:off x="443206" y="2349606"/>
            <a:ext cx="11304000" cy="3888500"/>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之后氯气的物质的量不再改变，化学反应达到平衡状态，容器内气体总物质的量保持不变，因而压强不变，故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6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时反应处于平衡状态，反应不会停止，仍在进行，故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8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时是</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平衡状态，反应容器中各物质的浓度不再发生变化，故</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生成氯气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0.30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生成氯气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0.09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反应生成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Cl</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的平均反应速率大，故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005520237"/>
              </p:ext>
            </p:extLst>
          </p:nvPr>
        </p:nvGraphicFramePr>
        <p:xfrm>
          <a:off x="3056414" y="909514"/>
          <a:ext cx="6077585" cy="1440000"/>
        </p:xfrm>
        <a:graphic>
          <a:graphicData uri="http://schemas.openxmlformats.org/drawingml/2006/table">
            <a:tbl>
              <a:tblPr/>
              <a:tblGrid>
                <a:gridCol w="1835785"/>
                <a:gridCol w="540479"/>
                <a:gridCol w="889541"/>
                <a:gridCol w="937260"/>
                <a:gridCol w="937260"/>
                <a:gridCol w="937260"/>
              </a:tblGrid>
              <a:tr h="720000">
                <a:tc>
                  <a:txBody>
                    <a:bodyPr/>
                    <a:lstStyle/>
                    <a:p>
                      <a:pPr algn="ctr">
                        <a:lnSpc>
                          <a:spcPct val="150000"/>
                        </a:lnSpc>
                        <a:spcAft>
                          <a:spcPts val="0"/>
                        </a:spcAft>
                        <a:tabLst>
                          <a:tab pos="1980565" algn="l"/>
                        </a:tabLst>
                      </a:pPr>
                      <a:r>
                        <a:rPr lang="en-US" sz="2800" i="1" kern="100" dirty="0">
                          <a:effectLst/>
                          <a:latin typeface="Times New Roman" panose="02020603050405020304" pitchFamily="18" charset="0"/>
                          <a:ea typeface="黑体" panose="02010609060101010101" pitchFamily="49" charset="-122"/>
                          <a:cs typeface="Courier New" panose="02070309020205020404" pitchFamily="49" charset="0"/>
                        </a:rPr>
                        <a:t>t</a:t>
                      </a: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/s</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r>
              <a:tr h="720000">
                <a:tc>
                  <a:txBody>
                    <a:bodyPr/>
                    <a:lstStyle/>
                    <a:p>
                      <a:pPr algn="ctr">
                        <a:lnSpc>
                          <a:spcPct val="150000"/>
                        </a:lnSpc>
                        <a:spcAft>
                          <a:spcPts val="0"/>
                        </a:spcAft>
                        <a:tabLst>
                          <a:tab pos="1980565" algn="l"/>
                        </a:tabLst>
                      </a:pPr>
                      <a:r>
                        <a:rPr lang="en-US" sz="2800" i="1" kern="100" dirty="0" smtClean="0">
                          <a:effectLst/>
                          <a:latin typeface="Times New Roman" panose="02020603050405020304" pitchFamily="18" charset="0"/>
                          <a:ea typeface="黑体" panose="02010609060101010101" pitchFamily="49" charset="-122"/>
                          <a:cs typeface="Courier New" panose="02070309020205020404" pitchFamily="49" charset="0"/>
                        </a:rPr>
                        <a:t>n</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(Cl</a:t>
                      </a:r>
                      <a:r>
                        <a:rPr lang="en-US" sz="2800" kern="100" baseline="-25000" dirty="0" smtClean="0">
                          <a:effectLst/>
                          <a:latin typeface="Times New Roman" panose="02020603050405020304" pitchFamily="18" charset="0"/>
                          <a:ea typeface="黑体" panose="02010609060101010101" pitchFamily="49" charset="-122"/>
                          <a:cs typeface="Courier New" panose="02070309020205020404" pitchFamily="49" charset="0"/>
                        </a:rPr>
                        <a:t>2</a:t>
                      </a:r>
                      <a:r>
                        <a:rPr lang="en-US" sz="2800" kern="100" dirty="0" smtClean="0">
                          <a:effectLst/>
                          <a:latin typeface="Times New Roman" panose="02020603050405020304" pitchFamily="18" charset="0"/>
                          <a:ea typeface="黑体" panose="02010609060101010101" pitchFamily="49" charset="-122"/>
                          <a:cs typeface="Courier New" panose="02070309020205020404" pitchFamily="49" charset="0"/>
                        </a:rPr>
                        <a:t>)/</a:t>
                      </a:r>
                      <a:r>
                        <a:rPr lang="en-US" sz="2800" kern="100" dirty="0" err="1" smtClean="0">
                          <a:effectLst/>
                          <a:latin typeface="Times New Roman" panose="02020603050405020304" pitchFamily="18" charset="0"/>
                          <a:ea typeface="黑体" panose="02010609060101010101" pitchFamily="49" charset="-122"/>
                          <a:cs typeface="Courier New" panose="02070309020205020404" pitchFamily="49" charset="0"/>
                        </a:rPr>
                        <a:t>mol</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0.30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0.39</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c>
                  <a:txBody>
                    <a:bodyPr/>
                    <a:lstStyle/>
                    <a:p>
                      <a:pPr algn="ctr">
                        <a:lnSpc>
                          <a:spcPct val="150000"/>
                        </a:lnSpc>
                        <a:spcAft>
                          <a:spcPts val="0"/>
                        </a:spcAft>
                        <a:tabLst>
                          <a:tab pos="1980565" algn="l"/>
                        </a:tabLs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0.40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9F1F5"/>
                    </a:solidFill>
                  </a:tcPr>
                </a:tc>
              </a:tr>
            </a:tbl>
          </a:graphicData>
        </a:graphic>
      </p:graphicFrame>
    </p:spTree>
    <p:extLst>
      <p:ext uri="{BB962C8B-B14F-4D97-AF65-F5344CB8AC3E}">
        <p14:creationId xmlns:p14="http://schemas.microsoft.com/office/powerpoint/2010/main" val="286605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linds(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linds(horizontal)">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 xmlns:a16="http://schemas.microsoft.com/office/drawing/2014/main" id="{42F66117-1422-E04E-93A0-A3423E0F05D2}"/>
              </a:ext>
            </a:extLst>
          </p:cNvPr>
          <p:cNvSpPr/>
          <p:nvPr/>
        </p:nvSpPr>
        <p:spPr>
          <a:xfrm>
            <a:off x="703195" y="1125537"/>
            <a:ext cx="10784022" cy="4824537"/>
          </a:xfrm>
          <a:prstGeom prst="roundRect">
            <a:avLst>
              <a:gd name="adj" fmla="val 1925"/>
            </a:avLst>
          </a:prstGeom>
          <a:solidFill>
            <a:schemeClr val="bg1">
              <a:lumMod val="95000"/>
            </a:scheme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2" name="任意形状 7">
            <a:extLst>
              <a:ext uri="{FF2B5EF4-FFF2-40B4-BE49-F238E27FC236}">
                <a16:creationId xmlns="" xmlns:a16="http://schemas.microsoft.com/office/drawing/2014/main" id="{405F08B0-CCAB-A745-BBD9-7EAA0D3441D6}"/>
              </a:ext>
            </a:extLst>
          </p:cNvPr>
          <p:cNvSpPr/>
          <p:nvPr/>
        </p:nvSpPr>
        <p:spPr>
          <a:xfrm>
            <a:off x="4583435" y="-26590"/>
            <a:ext cx="3023542" cy="837506"/>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prstClr val="white"/>
              </a:solidFill>
            </a:endParaRPr>
          </a:p>
        </p:txBody>
      </p:sp>
      <p:sp>
        <p:nvSpPr>
          <p:cNvPr id="14" name="矩形 13"/>
          <p:cNvSpPr/>
          <p:nvPr/>
        </p:nvSpPr>
        <p:spPr>
          <a:xfrm>
            <a:off x="5281521" y="117426"/>
            <a:ext cx="1627369" cy="523220"/>
          </a:xfrm>
          <a:prstGeom prst="rect">
            <a:avLst/>
          </a:prstGeom>
        </p:spPr>
        <p:txBody>
          <a:bodyPr wrap="none">
            <a:spAutoFit/>
          </a:bodyPr>
          <a:lstStyle/>
          <a:p>
            <a:pPr defTabSz="914400"/>
            <a:r>
              <a:rPr lang="zh-CN" altLang="en-US" sz="2800" b="1" dirty="0" smtClean="0">
                <a:solidFill>
                  <a:prstClr val="white"/>
                </a:solidFill>
                <a:latin typeface="方正中倩简体" panose="03000509000000000000" pitchFamily="65" charset="-122"/>
                <a:ea typeface="方正中倩简体" panose="03000509000000000000" pitchFamily="65" charset="-122"/>
              </a:rPr>
              <a:t>归纳总结</a:t>
            </a:r>
            <a:endParaRPr lang="zh-CN" altLang="en-US" sz="2800" b="1" dirty="0">
              <a:solidFill>
                <a:prstClr val="white"/>
              </a:solidFill>
              <a:latin typeface="方正中倩简体" panose="03000509000000000000" pitchFamily="65" charset="-122"/>
              <a:ea typeface="方正中倩简体" panose="03000509000000000000" pitchFamily="65" charset="-122"/>
            </a:endParaRPr>
          </a:p>
        </p:txBody>
      </p:sp>
      <p:sp>
        <p:nvSpPr>
          <p:cNvPr id="15" name="矩形 14"/>
          <p:cNvSpPr/>
          <p:nvPr/>
        </p:nvSpPr>
        <p:spPr>
          <a:xfrm>
            <a:off x="957292" y="1253149"/>
            <a:ext cx="10275829" cy="4616648"/>
          </a:xfrm>
          <a:prstGeom prst="rect">
            <a:avLst/>
          </a:prstGeom>
        </p:spPr>
        <p:txBody>
          <a:bodyPr wrap="square">
            <a:spAutoFit/>
          </a:bodyPr>
          <a:lstStyle/>
          <a:p>
            <a:pPr algn="ctr">
              <a:lnSpc>
                <a:spcPct val="150000"/>
              </a:lnSpc>
              <a:spcAft>
                <a:spcPts val="0"/>
              </a:spcAft>
              <a:tabLst>
                <a:tab pos="1980565"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判断可逆反应是否达到平衡状态的方法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直接判据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逆</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反应混合物中各组分的质量和浓度保持不变。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间接判据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常用物理量：气体总的物质的量、压强、混合气体的平均密度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、平均摩尔质量</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39921230"/>
              </p:ext>
            </p:extLst>
          </p:nvPr>
        </p:nvGraphicFramePr>
        <p:xfrm>
          <a:off x="1576632" y="5032795"/>
          <a:ext cx="885825" cy="1231900"/>
        </p:xfrm>
        <a:graphic>
          <a:graphicData uri="http://schemas.openxmlformats.org/presentationml/2006/ole">
            <mc:AlternateContent xmlns:mc="http://schemas.openxmlformats.org/markup-compatibility/2006">
              <mc:Choice xmlns:v="urn:schemas-microsoft-com:vml" Requires="v">
                <p:oleObj spid="_x0000_s670802" name="文档" r:id="rId3" imgW="885739" imgH="1232443" progId="Word.Document.12">
                  <p:embed/>
                </p:oleObj>
              </mc:Choice>
              <mc:Fallback>
                <p:oleObj name="文档" r:id="rId3" imgW="885739" imgH="1232443" progId="Word.Document.12">
                  <p:embed/>
                  <p:pic>
                    <p:nvPicPr>
                      <p:cNvPr id="0" name=""/>
                      <p:cNvPicPr/>
                      <p:nvPr/>
                    </p:nvPicPr>
                    <p:blipFill>
                      <a:blip r:embed="rId4"/>
                      <a:stretch>
                        <a:fillRect/>
                      </a:stretch>
                    </p:blipFill>
                    <p:spPr>
                      <a:xfrm>
                        <a:off x="1576632" y="5032795"/>
                        <a:ext cx="885825" cy="12319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293187104"/>
              </p:ext>
            </p:extLst>
          </p:nvPr>
        </p:nvGraphicFramePr>
        <p:xfrm>
          <a:off x="4744984" y="5063802"/>
          <a:ext cx="1847850" cy="1030288"/>
        </p:xfrm>
        <a:graphic>
          <a:graphicData uri="http://schemas.openxmlformats.org/presentationml/2006/ole">
            <mc:AlternateContent xmlns:mc="http://schemas.openxmlformats.org/markup-compatibility/2006">
              <mc:Choice xmlns:v="urn:schemas-microsoft-com:vml" Requires="v">
                <p:oleObj spid="_x0000_s670803" name="文档" r:id="rId5" imgW="1849939" imgH="1034487" progId="Word.Document.12">
                  <p:embed/>
                </p:oleObj>
              </mc:Choice>
              <mc:Fallback>
                <p:oleObj name="文档" r:id="rId5" imgW="1849939" imgH="1034487" progId="Word.Document.12">
                  <p:embed/>
                  <p:pic>
                    <p:nvPicPr>
                      <p:cNvPr id="0" name=""/>
                      <p:cNvPicPr/>
                      <p:nvPr/>
                    </p:nvPicPr>
                    <p:blipFill>
                      <a:blip r:embed="rId6"/>
                      <a:stretch>
                        <a:fillRect/>
                      </a:stretch>
                    </p:blipFill>
                    <p:spPr>
                      <a:xfrm>
                        <a:off x="4744984" y="5063802"/>
                        <a:ext cx="1847850" cy="1030288"/>
                      </a:xfrm>
                      <a:prstGeom prst="rect">
                        <a:avLst/>
                      </a:prstGeom>
                    </p:spPr>
                  </p:pic>
                </p:oleObj>
              </mc:Fallback>
            </mc:AlternateContent>
          </a:graphicData>
        </a:graphic>
      </p:graphicFrame>
    </p:spTree>
    <p:extLst>
      <p:ext uri="{BB962C8B-B14F-4D97-AF65-F5344CB8AC3E}">
        <p14:creationId xmlns:p14="http://schemas.microsoft.com/office/powerpoint/2010/main" val="448369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 xmlns:a16="http://schemas.microsoft.com/office/drawing/2014/main" id="{42F66117-1422-E04E-93A0-A3423E0F05D2}"/>
              </a:ext>
            </a:extLst>
          </p:cNvPr>
          <p:cNvSpPr/>
          <p:nvPr/>
        </p:nvSpPr>
        <p:spPr>
          <a:xfrm>
            <a:off x="703195" y="1125537"/>
            <a:ext cx="10784022" cy="3096345"/>
          </a:xfrm>
          <a:prstGeom prst="roundRect">
            <a:avLst>
              <a:gd name="adj" fmla="val 1925"/>
            </a:avLst>
          </a:prstGeom>
          <a:solidFill>
            <a:schemeClr val="bg1">
              <a:lumMod val="95000"/>
            </a:scheme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2" name="任意形状 7">
            <a:extLst>
              <a:ext uri="{FF2B5EF4-FFF2-40B4-BE49-F238E27FC236}">
                <a16:creationId xmlns="" xmlns:a16="http://schemas.microsoft.com/office/drawing/2014/main" id="{405F08B0-CCAB-A745-BBD9-7EAA0D3441D6}"/>
              </a:ext>
            </a:extLst>
          </p:cNvPr>
          <p:cNvSpPr/>
          <p:nvPr/>
        </p:nvSpPr>
        <p:spPr>
          <a:xfrm>
            <a:off x="4583435" y="-26590"/>
            <a:ext cx="3023542" cy="837506"/>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prstClr val="white"/>
              </a:solidFill>
            </a:endParaRPr>
          </a:p>
        </p:txBody>
      </p:sp>
      <p:sp>
        <p:nvSpPr>
          <p:cNvPr id="14" name="矩形 13"/>
          <p:cNvSpPr/>
          <p:nvPr/>
        </p:nvSpPr>
        <p:spPr>
          <a:xfrm>
            <a:off x="5281521" y="117426"/>
            <a:ext cx="1627369" cy="523220"/>
          </a:xfrm>
          <a:prstGeom prst="rect">
            <a:avLst/>
          </a:prstGeom>
        </p:spPr>
        <p:txBody>
          <a:bodyPr wrap="none">
            <a:spAutoFit/>
          </a:bodyPr>
          <a:lstStyle/>
          <a:p>
            <a:pPr defTabSz="914400"/>
            <a:r>
              <a:rPr lang="zh-CN" altLang="en-US" sz="2800" b="1" dirty="0">
                <a:solidFill>
                  <a:prstClr val="white"/>
                </a:solidFill>
                <a:latin typeface="方正中倩简体" panose="03000509000000000000" pitchFamily="65" charset="-122"/>
                <a:ea typeface="方正中倩简体" panose="03000509000000000000" pitchFamily="65" charset="-122"/>
              </a:rPr>
              <a:t>归纳总结</a:t>
            </a:r>
          </a:p>
        </p:txBody>
      </p:sp>
      <p:sp>
        <p:nvSpPr>
          <p:cNvPr id="15" name="矩形 14"/>
          <p:cNvSpPr/>
          <p:nvPr/>
        </p:nvSpPr>
        <p:spPr>
          <a:xfrm>
            <a:off x="982638" y="1330380"/>
            <a:ext cx="10073354" cy="2603470"/>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判断方法：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变量不变即为平</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，即假设反应向正反应方向进行时，该物理量若发生变化，则某时刻该物理量不再改变时，即认为达到平衡状态。若该物理量为一直不变的量，则无法用于判断。</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返回">
            <a:hlinkClick r:id="rId2" action="ppaction://hlinksldjump"/>
            <a:extLst>
              <a:ext uri="{FF2B5EF4-FFF2-40B4-BE49-F238E27FC236}">
                <a16:creationId xmlns="" xmlns:a16="http://schemas.microsoft.com/office/drawing/2014/main" id="{7DF0F6FD-6596-D84C-87E3-557138758E03}"/>
              </a:ext>
            </a:extLst>
          </p:cNvPr>
          <p:cNvSpPr/>
          <p:nvPr/>
        </p:nvSpPr>
        <p:spPr>
          <a:xfrm>
            <a:off x="11181294" y="6381096"/>
            <a:ext cx="846000" cy="3456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prstClr val="black"/>
                </a:solidFill>
              </a:rPr>
              <a:t>返回</a:t>
            </a:r>
          </a:p>
        </p:txBody>
      </p:sp>
    </p:spTree>
    <p:extLst>
      <p:ext uri="{BB962C8B-B14F-4D97-AF65-F5344CB8AC3E}">
        <p14:creationId xmlns:p14="http://schemas.microsoft.com/office/powerpoint/2010/main" val="2400025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9" name="矩形 18"/>
          <p:cNvSpPr/>
          <p:nvPr/>
        </p:nvSpPr>
        <p:spPr>
          <a:xfrm>
            <a:off x="0" y="1773610"/>
            <a:ext cx="12190413" cy="25334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标题 24">
            <a:extLst>
              <a:ext uri="{FF2B5EF4-FFF2-40B4-BE49-F238E27FC236}">
                <a16:creationId xmlns="" xmlns:a16="http://schemas.microsoft.com/office/drawing/2014/main" id="{E9AFFBA8-8A6F-B141-88C0-14A3F8E3BC74}"/>
              </a:ext>
            </a:extLst>
          </p:cNvPr>
          <p:cNvSpPr txBox="1">
            <a:spLocks/>
          </p:cNvSpPr>
          <p:nvPr/>
        </p:nvSpPr>
        <p:spPr>
          <a:xfrm>
            <a:off x="3646934" y="2503447"/>
            <a:ext cx="4958950" cy="9192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defRPr/>
            </a:pPr>
            <a:r>
              <a:rPr lang="zh-CN" altLang="en-US" sz="6000" b="1" dirty="0" smtClean="0">
                <a:solidFill>
                  <a:prstClr val="black"/>
                </a:solidFill>
                <a:latin typeface="Arial"/>
              </a:rPr>
              <a:t>课时对点练</a:t>
            </a:r>
            <a:endParaRPr lang="zh-CN" altLang="en-US" sz="6000" b="1" dirty="0">
              <a:solidFill>
                <a:prstClr val="black"/>
              </a:solidFill>
              <a:latin typeface="Arial"/>
            </a:endParaRPr>
          </a:p>
        </p:txBody>
      </p:sp>
      <p:sp>
        <p:nvSpPr>
          <p:cNvPr id="21" name="标题 1">
            <a:extLst>
              <a:ext uri="{FF2B5EF4-FFF2-40B4-BE49-F238E27FC236}">
                <a16:creationId xmlns="" xmlns:a16="http://schemas.microsoft.com/office/drawing/2014/main" id="{322A6B15-2E76-455A-9DAC-24409D258021}"/>
              </a:ext>
            </a:extLst>
          </p:cNvPr>
          <p:cNvSpPr txBox="1">
            <a:spLocks/>
          </p:cNvSpPr>
          <p:nvPr/>
        </p:nvSpPr>
        <p:spPr>
          <a:xfrm>
            <a:off x="1702718" y="2350998"/>
            <a:ext cx="9001000" cy="1297671"/>
          </a:xfrm>
          <a:prstGeom prst="rect">
            <a:avLst/>
          </a:prstGeom>
          <a:ln>
            <a:solidFill>
              <a:srgbClr val="C0000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zh-CN" altLang="en-US" sz="8000" b="1" dirty="0" smtClean="0">
                <a:ln w="19050">
                  <a:solidFill>
                    <a:prstClr val="white"/>
                  </a:solidFill>
                  <a:prstDash val="solid"/>
                </a:ln>
                <a:solidFill>
                  <a:srgbClr val="C00000"/>
                </a:solidFill>
                <a:effectLst>
                  <a:outerShdw dist="38100" dir="2700000" algn="tl" rotWithShape="0">
                    <a:srgbClr val="C0504D"/>
                  </a:outerShdw>
                </a:effectLst>
              </a:rPr>
              <a:t>  </a:t>
            </a:r>
            <a:endParaRPr lang="zh-CN" altLang="en-US" sz="8000" b="1" dirty="0">
              <a:ln w="19050">
                <a:solidFill>
                  <a:prstClr val="white"/>
                </a:solidFill>
                <a:prstDash val="solid"/>
              </a:ln>
              <a:solidFill>
                <a:srgbClr val="C00000"/>
              </a:solidFill>
              <a:effectLst>
                <a:outerShdw dist="38100" dir="2700000" algn="tl" rotWithShape="0">
                  <a:srgbClr val="C0504D"/>
                </a:outerShdw>
              </a:effectLst>
            </a:endParaRPr>
          </a:p>
        </p:txBody>
      </p:sp>
    </p:spTree>
    <p:extLst>
      <p:ext uri="{BB962C8B-B14F-4D97-AF65-F5344CB8AC3E}">
        <p14:creationId xmlns:p14="http://schemas.microsoft.com/office/powerpoint/2010/main" val="1512878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981522"/>
            <a:ext cx="11412000" cy="3970318"/>
          </a:xfrm>
          <a:prstGeom prst="rect">
            <a:avLst/>
          </a:prstGeom>
        </p:spPr>
        <p:txBody>
          <a:bodyPr wrap="square">
            <a:spAutoFit/>
          </a:bodyPr>
          <a:lstStyle/>
          <a:p>
            <a:pPr algn="just">
              <a:lnSpc>
                <a:spcPct val="150000"/>
              </a:lnSpc>
              <a:spcAft>
                <a:spcPts val="0"/>
              </a:spcAft>
              <a:tabLst>
                <a:tab pos="1980565"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题组一　可逆反应概念的理解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298 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zh-CN" altLang="zh-CN" sz="2800" kern="100" spc="-1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合成氨反应：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2NH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92.0 kJ</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1980565" algn="l"/>
              </a:tabLs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mol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，将此温度下的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放在一密闭容器中，在催化剂存在时进行反应，测得反应放出的热量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忽略能量损失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92.0 kJ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92.0 kJ</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一定小于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92.0 kJ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不能确定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51986" y="4158839"/>
            <a:ext cx="756000"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9" name="Rectangle 21">
            <a:hlinkClick r:id="rId3" action="ppaction://hlinksldjump"/>
          </p:cNvPr>
          <p:cNvSpPr>
            <a:spLocks noChangeArrowheads="1"/>
          </p:cNvSpPr>
          <p:nvPr/>
        </p:nvSpPr>
        <p:spPr bwMode="auto">
          <a:xfrm>
            <a:off x="1640235"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5"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6"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7"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8"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55"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56"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7"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8"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9"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60"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61"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22"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4"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1665014996"/>
              </p:ext>
            </p:extLst>
          </p:nvPr>
        </p:nvGraphicFramePr>
        <p:xfrm>
          <a:off x="7193544" y="1746715"/>
          <a:ext cx="914400" cy="663575"/>
        </p:xfrm>
        <a:graphic>
          <a:graphicData uri="http://schemas.openxmlformats.org/presentationml/2006/ole">
            <mc:AlternateContent xmlns:mc="http://schemas.openxmlformats.org/markup-compatibility/2006">
              <mc:Choice xmlns:v="urn:schemas-microsoft-com:vml" Requires="v">
                <p:oleObj spid="_x0000_s710681"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7193544" y="1746715"/>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59220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35206" y="875209"/>
            <a:ext cx="11520000" cy="2554585"/>
            <a:chOff x="335206" y="875209"/>
            <a:chExt cx="11520000" cy="2554585"/>
          </a:xfrm>
        </p:grpSpPr>
        <p:sp>
          <p:nvSpPr>
            <p:cNvPr id="27" name="圆角矩形 26">
              <a:extLst>
                <a:ext uri="{FF2B5EF4-FFF2-40B4-BE49-F238E27FC236}">
                  <a16:creationId xmlns="" xmlns:a16="http://schemas.microsoft.com/office/drawing/2014/main" id="{E595429C-FC91-844C-93CF-CDF13B79A00E}"/>
                </a:ext>
              </a:extLst>
            </p:cNvPr>
            <p:cNvSpPr/>
            <p:nvPr/>
          </p:nvSpPr>
          <p:spPr>
            <a:xfrm>
              <a:off x="335206" y="996241"/>
              <a:ext cx="11520000" cy="2433553"/>
            </a:xfrm>
            <a:prstGeom prst="roundRect">
              <a:avLst>
                <a:gd name="adj" fmla="val 4181"/>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41" name="矩形 40">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2" name="文本框 41">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2" name="矩形 21"/>
          <p:cNvSpPr/>
          <p:nvPr/>
        </p:nvSpPr>
        <p:spPr>
          <a:xfrm>
            <a:off x="443206" y="1336270"/>
            <a:ext cx="11304000" cy="1949508"/>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发生反应生成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的反应为可逆反应，可逆反应不能进行到底，此温度下的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N</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放在一密闭容器中，生成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的物质的量小于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，则反应放出的热量小于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92.0 kJ</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640235"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6"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8"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9"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5"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6"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7"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8"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9"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63"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99052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1886972"/>
            <a:ext cx="12190413" cy="2926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802137" y="0"/>
            <a:ext cx="1340963" cy="4813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TextBox 8"/>
          <p:cNvSpPr txBox="1"/>
          <p:nvPr/>
        </p:nvSpPr>
        <p:spPr>
          <a:xfrm>
            <a:off x="666456" y="801189"/>
            <a:ext cx="1612325" cy="346954"/>
          </a:xfrm>
          <a:prstGeom prst="rect">
            <a:avLst/>
          </a:prstGeom>
          <a:noFill/>
        </p:spPr>
        <p:txBody>
          <a:bodyPr wrap="square" lIns="0" tIns="0" rIns="0" bIns="0" rtlCol="0" anchor="ctr">
            <a:spAutoFit/>
          </a:bodyPr>
          <a:lstStyle/>
          <a:p>
            <a:pPr algn="ctr">
              <a:lnSpc>
                <a:spcPts val="3000"/>
              </a:lnSpc>
            </a:pPr>
            <a:r>
              <a:rPr lang="zh-CN" altLang="en-US" sz="2000" dirty="0" smtClean="0">
                <a:solidFill>
                  <a:prstClr val="white"/>
                </a:solidFill>
                <a:ea typeface="微软雅黑" panose="020B0503020204020204" pitchFamily="34" charset="-122"/>
                <a:sym typeface="Arial" panose="020B0604020202020204" pitchFamily="34" charset="0"/>
              </a:rPr>
              <a:t>内容索引</a:t>
            </a:r>
            <a:endParaRPr lang="zh-CN" altLang="en-US" sz="2000" dirty="0">
              <a:solidFill>
                <a:prstClr val="white"/>
              </a:solidFill>
              <a:ea typeface="微软雅黑" panose="020B0503020204020204" pitchFamily="34" charset="-122"/>
              <a:sym typeface="Arial" panose="020B0604020202020204" pitchFamily="34" charset="0"/>
            </a:endParaRPr>
          </a:p>
        </p:txBody>
      </p:sp>
      <p:cxnSp>
        <p:nvCxnSpPr>
          <p:cNvPr id="27" name="直接连接符 26"/>
          <p:cNvCxnSpPr/>
          <p:nvPr/>
        </p:nvCxnSpPr>
        <p:spPr>
          <a:xfrm>
            <a:off x="1486694" y="1388169"/>
            <a:ext cx="0" cy="289238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486694" y="2478638"/>
            <a:ext cx="271083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486694" y="3357786"/>
            <a:ext cx="271083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495724" y="4271925"/>
            <a:ext cx="271083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圆角矩形 37"/>
          <p:cNvSpPr/>
          <p:nvPr/>
        </p:nvSpPr>
        <p:spPr>
          <a:xfrm flipV="1">
            <a:off x="2143100" y="3851545"/>
            <a:ext cx="10047313" cy="9619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圆角矩形 40"/>
          <p:cNvSpPr/>
          <p:nvPr/>
        </p:nvSpPr>
        <p:spPr>
          <a:xfrm flipV="1">
            <a:off x="2143100" y="1886972"/>
            <a:ext cx="10048900" cy="9619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圆角矩形 41"/>
          <p:cNvSpPr/>
          <p:nvPr/>
        </p:nvSpPr>
        <p:spPr>
          <a:xfrm flipV="1">
            <a:off x="2143100" y="2866044"/>
            <a:ext cx="10047313" cy="9619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6" action="ppaction://hlinksldjump"/>
            <a:extLst>
              <a:ext uri="{FF2B5EF4-FFF2-40B4-BE49-F238E27FC236}">
                <a16:creationId xmlns="" xmlns:a16="http://schemas.microsoft.com/office/drawing/2014/main" id="{B87D01D3-242C-304D-9598-F167EE34C8F3}"/>
              </a:ext>
            </a:extLst>
          </p:cNvPr>
          <p:cNvSpPr txBox="1">
            <a:spLocks noChangeArrowheads="1"/>
          </p:cNvSpPr>
          <p:nvPr>
            <p:custDataLst>
              <p:tags r:id="rId1"/>
            </p:custDataLst>
          </p:nvPr>
        </p:nvSpPr>
        <p:spPr bwMode="auto">
          <a:xfrm>
            <a:off x="2605088" y="2268041"/>
            <a:ext cx="687449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377">
              <a:lnSpc>
                <a:spcPct val="100000"/>
              </a:lnSpc>
              <a:spcBef>
                <a:spcPct val="0"/>
              </a:spcBef>
            </a:pPr>
            <a:r>
              <a:rPr lang="zh-CN" altLang="zh-CN" sz="2800" dirty="0">
                <a:solidFill>
                  <a:srgbClr val="1F497D">
                    <a:lumMod val="75000"/>
                  </a:srgbClr>
                </a:solidFill>
                <a:latin typeface="微软雅黑" panose="020B0503020204020204" pitchFamily="34" charset="-122"/>
                <a:ea typeface="微软雅黑" panose="020B0503020204020204" pitchFamily="34" charset="-122"/>
              </a:rPr>
              <a:t>一、可逆反应及其特征</a:t>
            </a:r>
          </a:p>
        </p:txBody>
      </p:sp>
      <p:sp>
        <p:nvSpPr>
          <p:cNvPr id="44"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a:extLst>
              <a:ext uri="{FF2B5EF4-FFF2-40B4-BE49-F238E27FC236}">
                <a16:creationId xmlns="" xmlns:a16="http://schemas.microsoft.com/office/drawing/2014/main" id="{B87D01D3-242C-304D-9598-F167EE34C8F3}"/>
              </a:ext>
            </a:extLst>
          </p:cNvPr>
          <p:cNvSpPr txBox="1">
            <a:spLocks noChangeArrowheads="1"/>
          </p:cNvSpPr>
          <p:nvPr>
            <p:custDataLst>
              <p:tags r:id="rId2"/>
            </p:custDataLst>
          </p:nvPr>
        </p:nvSpPr>
        <p:spPr bwMode="auto">
          <a:xfrm>
            <a:off x="2605088" y="3141762"/>
            <a:ext cx="773859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377">
              <a:lnSpc>
                <a:spcPct val="100000"/>
              </a:lnSpc>
              <a:spcBef>
                <a:spcPct val="0"/>
              </a:spcBef>
            </a:pPr>
            <a:r>
              <a:rPr lang="zh-CN" altLang="zh-CN" sz="2800" dirty="0">
                <a:solidFill>
                  <a:srgbClr val="1F497D">
                    <a:lumMod val="75000"/>
                  </a:srgbClr>
                </a:solidFill>
                <a:latin typeface="微软雅黑" panose="020B0503020204020204" pitchFamily="34" charset="-122"/>
                <a:ea typeface="微软雅黑" panose="020B0503020204020204" pitchFamily="34" charset="-122"/>
              </a:rPr>
              <a:t>二、化学平衡状态及其特征</a:t>
            </a:r>
          </a:p>
        </p:txBody>
      </p:sp>
      <p:sp>
        <p:nvSpPr>
          <p:cNvPr id="45"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8" action="ppaction://hlinksldjump"/>
            <a:extLst>
              <a:ext uri="{FF2B5EF4-FFF2-40B4-BE49-F238E27FC236}">
                <a16:creationId xmlns="" xmlns:a16="http://schemas.microsoft.com/office/drawing/2014/main" id="{B87D01D3-242C-304D-9598-F167EE34C8F3}"/>
              </a:ext>
            </a:extLst>
          </p:cNvPr>
          <p:cNvSpPr txBox="1">
            <a:spLocks noChangeArrowheads="1"/>
          </p:cNvSpPr>
          <p:nvPr>
            <p:custDataLst>
              <p:tags r:id="rId3"/>
            </p:custDataLst>
          </p:nvPr>
        </p:nvSpPr>
        <p:spPr bwMode="auto">
          <a:xfrm>
            <a:off x="2605088" y="4057358"/>
            <a:ext cx="4536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377">
              <a:lnSpc>
                <a:spcPct val="100000"/>
              </a:lnSpc>
              <a:spcBef>
                <a:spcPct val="0"/>
              </a:spcBef>
            </a:pPr>
            <a:r>
              <a:rPr lang="zh-CN" altLang="en-US" sz="2800" dirty="0" smtClean="0">
                <a:solidFill>
                  <a:srgbClr val="1F497D">
                    <a:lumMod val="75000"/>
                  </a:srgbClr>
                </a:solidFill>
                <a:latin typeface="微软雅黑" panose="020B0503020204020204" pitchFamily="34" charset="-122"/>
                <a:ea typeface="微软雅黑" panose="020B0503020204020204" pitchFamily="34" charset="-122"/>
              </a:rPr>
              <a:t>课时对点练</a:t>
            </a:r>
            <a:endParaRPr lang="zh-CN" altLang="zh-CN" sz="2800" dirty="0">
              <a:solidFill>
                <a:srgbClr val="1F497D">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9628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701" y="909514"/>
            <a:ext cx="11299010" cy="2677656"/>
          </a:xfrm>
          <a:prstGeom prst="rect">
            <a:avLst/>
          </a:prstGeom>
        </p:spPr>
        <p:txBody>
          <a:bodyPr wrap="square">
            <a:spAutoFit/>
          </a:bodyPr>
          <a:lstStyle/>
          <a:p>
            <a:pPr>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与碳在高温条件下发生反应：</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2CO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，达到化学平衡后，平衡混合物中含</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的粒子有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CO</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98646" y="2932996"/>
            <a:ext cx="756000"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55"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56" name="Rectangle 21">
            <a:hlinkClick r:id="rId4" action="ppaction://hlinksldjump"/>
          </p:cNvPr>
          <p:cNvSpPr>
            <a:spLocks noChangeArrowheads="1"/>
          </p:cNvSpPr>
          <p:nvPr/>
        </p:nvSpPr>
        <p:spPr bwMode="auto">
          <a:xfrm>
            <a:off x="2049893"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2</a:t>
            </a:r>
          </a:p>
        </p:txBody>
      </p:sp>
      <p:sp>
        <p:nvSpPr>
          <p:cNvPr id="57"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8"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59"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60"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61"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62"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63"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64"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65"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66"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67"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68"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69"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70"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3"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pSp>
        <p:nvGrpSpPr>
          <p:cNvPr id="25" name="组合 24"/>
          <p:cNvGrpSpPr/>
          <p:nvPr/>
        </p:nvGrpSpPr>
        <p:grpSpPr>
          <a:xfrm>
            <a:off x="335206" y="3573810"/>
            <a:ext cx="11520000" cy="1800200"/>
            <a:chOff x="335206" y="909514"/>
            <a:chExt cx="11520000" cy="1800200"/>
          </a:xfrm>
        </p:grpSpPr>
        <p:sp>
          <p:nvSpPr>
            <p:cNvPr id="26" name="圆角矩形 25">
              <a:extLst>
                <a:ext uri="{FF2B5EF4-FFF2-40B4-BE49-F238E27FC236}">
                  <a16:creationId xmlns="" xmlns:a16="http://schemas.microsoft.com/office/drawing/2014/main" id="{E595429C-FC91-844C-93CF-CDF13B79A00E}"/>
                </a:ext>
              </a:extLst>
            </p:cNvPr>
            <p:cNvSpPr/>
            <p:nvPr/>
          </p:nvSpPr>
          <p:spPr>
            <a:xfrm>
              <a:off x="335206" y="1030546"/>
              <a:ext cx="11520000" cy="1679168"/>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27" name="组合 26"/>
            <p:cNvGrpSpPr/>
            <p:nvPr/>
          </p:nvGrpSpPr>
          <p:grpSpPr>
            <a:xfrm>
              <a:off x="884604" y="909514"/>
              <a:ext cx="787333" cy="243024"/>
              <a:chOff x="884604" y="909514"/>
              <a:chExt cx="787333" cy="243024"/>
            </a:xfrm>
          </p:grpSpPr>
          <p:sp>
            <p:nvSpPr>
              <p:cNvPr id="28" name="矩形 27">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文本框 28">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30" name="矩形 29"/>
          <p:cNvSpPr/>
          <p:nvPr/>
        </p:nvSpPr>
        <p:spPr>
          <a:xfrm>
            <a:off x="443206" y="3861842"/>
            <a:ext cx="11304000"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当可逆反应达到平衡状态时，反应并没停止，是一种动态平衡，所以在三种物质中都含有</a:t>
            </a:r>
            <a:r>
              <a:rPr lang="en-US" altLang="zh-CN" sz="2800" kern="100" baseline="30000" dirty="0">
                <a:latin typeface="Times New Roman" panose="02020603050405020304" pitchFamily="18" charset="0"/>
                <a:ea typeface="楷体_GB2312" panose="02010609030101010101" pitchFamily="49" charset="-122"/>
              </a:rPr>
              <a:t>14</a:t>
            </a:r>
            <a:r>
              <a:rPr lang="en-US" altLang="zh-CN" sz="2800" kern="100" dirty="0">
                <a:latin typeface="Times New Roman" panose="02020603050405020304" pitchFamily="18" charset="0"/>
                <a:ea typeface="楷体_GB2312" panose="02010609030101010101" pitchFamily="49" charset="-122"/>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395179291"/>
              </p:ext>
            </p:extLst>
          </p:nvPr>
        </p:nvGraphicFramePr>
        <p:xfrm>
          <a:off x="7742137" y="1029062"/>
          <a:ext cx="914400" cy="663575"/>
        </p:xfrm>
        <a:graphic>
          <a:graphicData uri="http://schemas.openxmlformats.org/presentationml/2006/ole">
            <mc:AlternateContent xmlns:mc="http://schemas.openxmlformats.org/markup-compatibility/2006">
              <mc:Choice xmlns:v="urn:schemas-microsoft-com:vml" Requires="v">
                <p:oleObj spid="_x0000_s682034"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7742137" y="1029062"/>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84820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blinds(horizontal)">
                                      <p:cBhvr>
                                        <p:cTn id="12" dur="500"/>
                                        <p:tgtEl>
                                          <p:spTgt spid="3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701" y="963592"/>
            <a:ext cx="11299010" cy="4616648"/>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一定条件下，在一密闭容器中进行反应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反应过程中某一时刻</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的浓度分别为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0.2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0.1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，当反应达到平衡时，可能存在的情况是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0.25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0.15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90311" y="3581068"/>
            <a:ext cx="756000"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55"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56"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57" name="Rectangle 21">
            <a:hlinkClick r:id="rId5" action="ppaction://hlinksldjump"/>
          </p:cNvPr>
          <p:cNvSpPr>
            <a:spLocks noChangeArrowheads="1"/>
          </p:cNvSpPr>
          <p:nvPr/>
        </p:nvSpPr>
        <p:spPr bwMode="auto">
          <a:xfrm>
            <a:off x="245955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3</a:t>
            </a:r>
          </a:p>
        </p:txBody>
      </p:sp>
      <p:sp>
        <p:nvSpPr>
          <p:cNvPr id="58"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59"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60"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61"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62"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63"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64"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65"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66"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67"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68"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69"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70"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4"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1415581044"/>
              </p:ext>
            </p:extLst>
          </p:nvPr>
        </p:nvGraphicFramePr>
        <p:xfrm>
          <a:off x="9213254" y="1089678"/>
          <a:ext cx="914400" cy="663575"/>
        </p:xfrm>
        <a:graphic>
          <a:graphicData uri="http://schemas.openxmlformats.org/presentationml/2006/ole">
            <mc:AlternateContent xmlns:mc="http://schemas.openxmlformats.org/markup-compatibility/2006">
              <mc:Choice xmlns:v="urn:schemas-microsoft-com:vml" Requires="v">
                <p:oleObj spid="_x0000_s711705"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9213254" y="1089678"/>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325040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35206" y="875209"/>
            <a:ext cx="11520000" cy="5578921"/>
            <a:chOff x="335206" y="875209"/>
            <a:chExt cx="11520000" cy="5578921"/>
          </a:xfrm>
        </p:grpSpPr>
        <p:sp>
          <p:nvSpPr>
            <p:cNvPr id="27" name="圆角矩形 26">
              <a:extLst>
                <a:ext uri="{FF2B5EF4-FFF2-40B4-BE49-F238E27FC236}">
                  <a16:creationId xmlns="" xmlns:a16="http://schemas.microsoft.com/office/drawing/2014/main" id="{E595429C-FC91-844C-93CF-CDF13B79A00E}"/>
                </a:ext>
              </a:extLst>
            </p:cNvPr>
            <p:cNvSpPr/>
            <p:nvPr/>
          </p:nvSpPr>
          <p:spPr>
            <a:xfrm>
              <a:off x="335206" y="996241"/>
              <a:ext cx="11520000" cy="5457889"/>
            </a:xfrm>
            <a:prstGeom prst="roundRect">
              <a:avLst>
                <a:gd name="adj" fmla="val 4181"/>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41" name="矩形 40">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2" name="文本框 41">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2" name="矩形 21"/>
          <p:cNvSpPr/>
          <p:nvPr/>
        </p:nvSpPr>
        <p:spPr>
          <a:xfrm>
            <a:off x="443206" y="1080425"/>
            <a:ext cx="11304000" cy="5450466"/>
          </a:xfrm>
          <a:prstGeom prst="rect">
            <a:avLst/>
          </a:prstGeom>
        </p:spPr>
        <p:txBody>
          <a:bodyPr wrap="square">
            <a:spAutoFit/>
          </a:bodyPr>
          <a:lstStyle/>
          <a:p>
            <a:pPr algn="just">
              <a:lnSpc>
                <a:spcPct val="140000"/>
              </a:lnSpc>
              <a:spcAft>
                <a:spcPts val="0"/>
              </a:spcAft>
              <a:tabLst>
                <a:tab pos="1980565"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的浓度增大，说明反应从逆反应方向建立平衡，若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完全反应，则</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的浓度变化分别为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0.1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，又因该反应为可逆反应，实际变化应小于该值，所以达到平衡时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小于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t>
            </a:r>
          </a:p>
          <a:p>
            <a:pPr algn="just">
              <a:lnSpc>
                <a:spcPct val="14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小于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浓度实际变化为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0.05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，小于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反应</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物、生成物的浓度不可能同时减小，故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的浓度增大，说明该反应从正反应方向建立平衡，若二氧化硫和氧气完全反应，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的浓度变化为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，又因该反应为可逆反应，实际变化应小于该值，故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8" name="Rectangle 21">
            <a:hlinkClick r:id="rId4" action="ppaction://hlinksldjump"/>
          </p:cNvPr>
          <p:cNvSpPr>
            <a:spLocks noChangeArrowheads="1"/>
          </p:cNvSpPr>
          <p:nvPr/>
        </p:nvSpPr>
        <p:spPr bwMode="auto">
          <a:xfrm>
            <a:off x="245955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3</a:t>
            </a:r>
          </a:p>
        </p:txBody>
      </p:sp>
      <p:sp>
        <p:nvSpPr>
          <p:cNvPr id="29"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3"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4"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5"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6"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7"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8"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9"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0"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1"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2"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3"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4"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60"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05588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
                                            <p:txEl>
                                              <p:pRg st="1" end="1"/>
                                            </p:txEl>
                                          </p:spTgt>
                                        </p:tgtEl>
                                        <p:attrNameLst>
                                          <p:attrName>style.visibility</p:attrName>
                                        </p:attrNameLst>
                                      </p:cBhvr>
                                      <p:to>
                                        <p:strVal val="visible"/>
                                      </p:to>
                                    </p:set>
                                    <p:animEffect transition="in" filter="blinds(horizontal)">
                                      <p:cBhvr>
                                        <p:cTn id="10" dur="500"/>
                                        <p:tgtEl>
                                          <p:spTgt spid="2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animEffect transition="in" filter="blinds(horizontal)">
                                      <p:cBhvr>
                                        <p:cTn id="15" dur="500"/>
                                        <p:tgtEl>
                                          <p:spTgt spid="2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xEl>
                                              <p:pRg st="3" end="3"/>
                                            </p:txEl>
                                          </p:spTgt>
                                        </p:tgtEl>
                                        <p:attrNameLst>
                                          <p:attrName>style.visibility</p:attrName>
                                        </p:attrNameLst>
                                      </p:cBhvr>
                                      <p:to>
                                        <p:strVal val="visible"/>
                                      </p:to>
                                    </p:set>
                                    <p:animEffect transition="in" filter="blinds(horizontal)">
                                      <p:cBhvr>
                                        <p:cTn id="20" dur="500"/>
                                        <p:tgtEl>
                                          <p:spTgt spid="2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animEffect transition="in" filter="blinds(horizontal)">
                                      <p:cBhvr>
                                        <p:cTn id="25"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701" y="981522"/>
            <a:ext cx="11299010" cy="5262979"/>
          </a:xfrm>
          <a:prstGeom prst="rect">
            <a:avLst/>
          </a:prstGeom>
        </p:spPr>
        <p:txBody>
          <a:bodyPr wrap="square">
            <a:spAutoFit/>
          </a:bodyPr>
          <a:lstStyle/>
          <a:p>
            <a:pPr algn="just">
              <a:lnSpc>
                <a:spcPct val="150000"/>
              </a:lnSpc>
              <a:spcAft>
                <a:spcPts val="0"/>
              </a:spcAft>
              <a:tabLst>
                <a:tab pos="1980565"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题组二　化学平衡状态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下列对化学反应限度的叙述，不正确的是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任何可逆反应在给定的条件下的进程都有一定的限度，不同反应的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限</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度</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可逆反应不能进行到底，所以可逆反应不容易发生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化学反应达到平衡时，反应物和生成物的浓度均不再改变，但物质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间</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转化仍在进行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改变反应条件，化学反应限度可能改变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85946" y="3501802"/>
            <a:ext cx="756000"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2"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4"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5" name="Rectangle 21">
            <a:hlinkClick r:id="rId5" action="ppaction://hlinksldjump"/>
          </p:cNvPr>
          <p:cNvSpPr>
            <a:spLocks noChangeArrowheads="1"/>
          </p:cNvSpPr>
          <p:nvPr/>
        </p:nvSpPr>
        <p:spPr bwMode="auto">
          <a:xfrm>
            <a:off x="2869209"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4</a:t>
            </a:r>
          </a:p>
        </p:txBody>
      </p:sp>
      <p:sp>
        <p:nvSpPr>
          <p:cNvPr id="26"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7"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28"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9"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0"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1"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2"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3"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4"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5"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6"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7"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9"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101453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35206" y="875209"/>
            <a:ext cx="11520000" cy="3922737"/>
            <a:chOff x="335206" y="875209"/>
            <a:chExt cx="11520000" cy="3922737"/>
          </a:xfrm>
        </p:grpSpPr>
        <p:sp>
          <p:nvSpPr>
            <p:cNvPr id="27" name="圆角矩形 26">
              <a:extLst>
                <a:ext uri="{FF2B5EF4-FFF2-40B4-BE49-F238E27FC236}">
                  <a16:creationId xmlns="" xmlns:a16="http://schemas.microsoft.com/office/drawing/2014/main" id="{E595429C-FC91-844C-93CF-CDF13B79A00E}"/>
                </a:ext>
              </a:extLst>
            </p:cNvPr>
            <p:cNvSpPr/>
            <p:nvPr/>
          </p:nvSpPr>
          <p:spPr>
            <a:xfrm>
              <a:off x="335206" y="996241"/>
              <a:ext cx="11520000" cy="3801705"/>
            </a:xfrm>
            <a:prstGeom prst="roundRect">
              <a:avLst>
                <a:gd name="adj" fmla="val 4181"/>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41" name="矩形 40">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2" name="文本框 41">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2" name="矩形 21"/>
          <p:cNvSpPr/>
          <p:nvPr/>
        </p:nvSpPr>
        <p:spPr>
          <a:xfrm>
            <a:off x="443206" y="1197546"/>
            <a:ext cx="11304000" cy="3242170"/>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任何可逆反应都有一定的限度，但化学反应不同，限度不同，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可逆反应</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不可能完全转化，但有些可逆反应容易发生，如氨气与水反应就是容易发生的可逆反应，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当</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化学反应达到反应限度时，正、逆反应速率相等，但反应没有停止，只不过生成与消耗的同种物质的物质的量相等，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869209"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6"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8"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9"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5"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6"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7"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8"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9"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61"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942630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linds(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linds(horizontal)">
                                      <p:cBhvr>
                                        <p:cTn id="1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701" y="837506"/>
            <a:ext cx="11299010" cy="3323987"/>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一定条件下，向密闭容器中充入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NO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CO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进行反应：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NO(g)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CO(g)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，测得化学反应速率随时间的变化关系如图所示，其中处于化学平衡状态的点是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1980565" algn="l"/>
              </a:tabLst>
            </a:pP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97106" y="283551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2"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6"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7"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9" name="Rectangle 21">
            <a:hlinkClick r:id="rId7" action="ppaction://hlinksldjump"/>
          </p:cNvPr>
          <p:cNvSpPr>
            <a:spLocks noChangeArrowheads="1"/>
          </p:cNvSpPr>
          <p:nvPr/>
        </p:nvSpPr>
        <p:spPr bwMode="auto">
          <a:xfrm>
            <a:off x="3278867"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5</a:t>
            </a:r>
          </a:p>
        </p:txBody>
      </p:sp>
      <p:sp>
        <p:nvSpPr>
          <p:cNvPr id="40"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1"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3"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4"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5"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6"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7"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8"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9"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0"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5"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pSp>
        <p:nvGrpSpPr>
          <p:cNvPr id="24" name="组合 23"/>
          <p:cNvGrpSpPr/>
          <p:nvPr/>
        </p:nvGrpSpPr>
        <p:grpSpPr>
          <a:xfrm>
            <a:off x="335206" y="4072574"/>
            <a:ext cx="11520000" cy="2309548"/>
            <a:chOff x="335206" y="909514"/>
            <a:chExt cx="11520000" cy="2309548"/>
          </a:xfrm>
        </p:grpSpPr>
        <p:sp>
          <p:nvSpPr>
            <p:cNvPr id="26" name="圆角矩形 25">
              <a:extLst>
                <a:ext uri="{FF2B5EF4-FFF2-40B4-BE49-F238E27FC236}">
                  <a16:creationId xmlns="" xmlns:a16="http://schemas.microsoft.com/office/drawing/2014/main" id="{E595429C-FC91-844C-93CF-CDF13B79A00E}"/>
                </a:ext>
              </a:extLst>
            </p:cNvPr>
            <p:cNvSpPr/>
            <p:nvPr/>
          </p:nvSpPr>
          <p:spPr>
            <a:xfrm>
              <a:off x="335206" y="1030546"/>
              <a:ext cx="11520000" cy="2188516"/>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27" name="组合 26"/>
            <p:cNvGrpSpPr/>
            <p:nvPr/>
          </p:nvGrpSpPr>
          <p:grpSpPr>
            <a:xfrm>
              <a:off x="884604" y="909514"/>
              <a:ext cx="787333" cy="243024"/>
              <a:chOff x="884604" y="909514"/>
              <a:chExt cx="787333" cy="243024"/>
            </a:xfrm>
          </p:grpSpPr>
          <p:sp>
            <p:nvSpPr>
              <p:cNvPr id="28" name="矩形 27">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文本框 28">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30" name="矩形 29"/>
          <p:cNvSpPr/>
          <p:nvPr/>
        </p:nvSpPr>
        <p:spPr>
          <a:xfrm>
            <a:off x="443206" y="4293890"/>
            <a:ext cx="11304000" cy="1949508"/>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由图可知，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点的正反应速率均大于逆反应速率，都未达到平衡状态；只有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点正、逆反应速率相等，由正、逆反应速率相等的状态为平衡状态可知，选项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12706" name="Picture 2" descr="31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4761" y="2310632"/>
            <a:ext cx="2466419" cy="1795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 name="对象 1"/>
          <p:cNvGraphicFramePr>
            <a:graphicFrameLocks noChangeAspect="1"/>
          </p:cNvGraphicFramePr>
          <p:nvPr>
            <p:extLst>
              <p:ext uri="{D42A27DB-BD31-4B8C-83A1-F6EECF244321}">
                <p14:modId xmlns:p14="http://schemas.microsoft.com/office/powerpoint/2010/main" val="3881256643"/>
              </p:ext>
            </p:extLst>
          </p:nvPr>
        </p:nvGraphicFramePr>
        <p:xfrm>
          <a:off x="1880712" y="1395665"/>
          <a:ext cx="1208088" cy="1025525"/>
        </p:xfrm>
        <a:graphic>
          <a:graphicData uri="http://schemas.openxmlformats.org/presentationml/2006/ole">
            <mc:AlternateContent xmlns:mc="http://schemas.openxmlformats.org/markup-compatibility/2006">
              <mc:Choice xmlns:v="urn:schemas-microsoft-com:vml" Requires="v">
                <p:oleObj spid="_x0000_s712730" name="文档" r:id="rId21" imgW="1208219" imgH="1025834" progId="Word.Document.12">
                  <p:embed/>
                </p:oleObj>
              </mc:Choice>
              <mc:Fallback>
                <p:oleObj name="文档" r:id="rId21" imgW="1208219" imgH="1025834" progId="Word.Document.12">
                  <p:embed/>
                  <p:pic>
                    <p:nvPicPr>
                      <p:cNvPr id="0" name=""/>
                      <p:cNvPicPr/>
                      <p:nvPr/>
                    </p:nvPicPr>
                    <p:blipFill>
                      <a:blip r:embed="rId22"/>
                      <a:stretch>
                        <a:fillRect/>
                      </a:stretch>
                    </p:blipFill>
                    <p:spPr>
                      <a:xfrm>
                        <a:off x="1880712" y="1395665"/>
                        <a:ext cx="1208088" cy="1025525"/>
                      </a:xfrm>
                      <a:prstGeom prst="rect">
                        <a:avLst/>
                      </a:prstGeom>
                    </p:spPr>
                  </p:pic>
                </p:oleObj>
              </mc:Fallback>
            </mc:AlternateContent>
          </a:graphicData>
        </a:graphic>
      </p:graphicFrame>
    </p:spTree>
    <p:extLst>
      <p:ext uri="{BB962C8B-B14F-4D97-AF65-F5344CB8AC3E}">
        <p14:creationId xmlns:p14="http://schemas.microsoft.com/office/powerpoint/2010/main" val="181449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blinds(horizontal)">
                                      <p:cBhvr>
                                        <p:cTn id="12" dur="500"/>
                                        <p:tgtEl>
                                          <p:spTgt spid="3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45701" y="909514"/>
            <a:ext cx="11299010" cy="3970318"/>
          </a:xfrm>
          <a:prstGeom prst="rect">
            <a:avLst/>
          </a:prstGeom>
        </p:spPr>
        <p:txBody>
          <a:bodyPr wrap="square">
            <a:spAutoFit/>
          </a:bodyPr>
          <a:lstStyle/>
          <a:p>
            <a:pPr>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1 273 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100.0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条件下，乙烷生成乙烯的反应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       C</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达到平衡后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的浓度保持不变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仍在不断分解，其浓度不断减少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的分解速率大于生成速率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仍在不断生成，其浓度不断增加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298646" y="2205658"/>
            <a:ext cx="756000"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2"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3"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5"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6"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7" name="Rectangle 21">
            <a:hlinkClick r:id="rId8" action="ppaction://hlinksldjump"/>
          </p:cNvPr>
          <p:cNvSpPr>
            <a:spLocks noChangeArrowheads="1"/>
          </p:cNvSpPr>
          <p:nvPr/>
        </p:nvSpPr>
        <p:spPr bwMode="auto">
          <a:xfrm>
            <a:off x="3688525"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6</a:t>
            </a:r>
          </a:p>
        </p:txBody>
      </p:sp>
      <p:sp>
        <p:nvSpPr>
          <p:cNvPr id="28"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9"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1"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2"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3"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4"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5"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6"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7"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8"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46"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30" name="对象 29"/>
          <p:cNvGraphicFramePr>
            <a:graphicFrameLocks noChangeAspect="1"/>
          </p:cNvGraphicFramePr>
          <p:nvPr>
            <p:extLst>
              <p:ext uri="{D42A27DB-BD31-4B8C-83A1-F6EECF244321}">
                <p14:modId xmlns:p14="http://schemas.microsoft.com/office/powerpoint/2010/main" val="250999460"/>
              </p:ext>
            </p:extLst>
          </p:nvPr>
        </p:nvGraphicFramePr>
        <p:xfrm>
          <a:off x="9888221" y="1044565"/>
          <a:ext cx="914400" cy="663575"/>
        </p:xfrm>
        <a:graphic>
          <a:graphicData uri="http://schemas.openxmlformats.org/presentationml/2006/ole">
            <mc:AlternateContent xmlns:mc="http://schemas.openxmlformats.org/markup-compatibility/2006">
              <mc:Choice xmlns:v="urn:schemas-microsoft-com:vml" Requires="v">
                <p:oleObj spid="_x0000_s713753"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9888221" y="1044565"/>
                        <a:ext cx="914400" cy="663575"/>
                      </a:xfrm>
                      <a:prstGeom prst="rect">
                        <a:avLst/>
                      </a:prstGeom>
                    </p:spPr>
                  </p:pic>
                </p:oleObj>
              </mc:Fallback>
            </mc:AlternateContent>
          </a:graphicData>
        </a:graphic>
      </p:graphicFrame>
      <p:grpSp>
        <p:nvGrpSpPr>
          <p:cNvPr id="45" name="组合 44"/>
          <p:cNvGrpSpPr/>
          <p:nvPr/>
        </p:nvGrpSpPr>
        <p:grpSpPr>
          <a:xfrm>
            <a:off x="335206" y="4797946"/>
            <a:ext cx="11520000" cy="1800200"/>
            <a:chOff x="335206" y="909514"/>
            <a:chExt cx="11520000" cy="1800200"/>
          </a:xfrm>
        </p:grpSpPr>
        <p:sp>
          <p:nvSpPr>
            <p:cNvPr id="47" name="圆角矩形 46">
              <a:extLst>
                <a:ext uri="{FF2B5EF4-FFF2-40B4-BE49-F238E27FC236}">
                  <a16:creationId xmlns="" xmlns:a16="http://schemas.microsoft.com/office/drawing/2014/main" id="{E595429C-FC91-844C-93CF-CDF13B79A00E}"/>
                </a:ext>
              </a:extLst>
            </p:cNvPr>
            <p:cNvSpPr/>
            <p:nvPr/>
          </p:nvSpPr>
          <p:spPr>
            <a:xfrm>
              <a:off x="335206" y="1030546"/>
              <a:ext cx="11520000" cy="1679168"/>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48" name="组合 47"/>
            <p:cNvGrpSpPr/>
            <p:nvPr/>
          </p:nvGrpSpPr>
          <p:grpSpPr>
            <a:xfrm>
              <a:off x="884604" y="909514"/>
              <a:ext cx="787333" cy="243024"/>
              <a:chOff x="884604" y="909514"/>
              <a:chExt cx="787333" cy="243024"/>
            </a:xfrm>
          </p:grpSpPr>
          <p:sp>
            <p:nvSpPr>
              <p:cNvPr id="49" name="矩形 48">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49">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51" name="矩形 50"/>
          <p:cNvSpPr/>
          <p:nvPr/>
        </p:nvSpPr>
        <p:spPr>
          <a:xfrm>
            <a:off x="443206" y="5085978"/>
            <a:ext cx="11304000" cy="1303177"/>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达到平衡后，正、逆反应速率相等，各物质的浓度不再变化，但各种物质仍在反应。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28367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blinds(horizontal)">
                                      <p:cBhvr>
                                        <p:cTn id="12" dur="500"/>
                                        <p:tgtEl>
                                          <p:spTgt spid="5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1037125"/>
            <a:ext cx="11394632" cy="4616648"/>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一定条件下，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X(g)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Y(g)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在容积固定的密闭容器中发生反应：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3Y(g)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2Z(g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kJ·mol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反应一段时间后，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的物质的量之比仍为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达到平衡时，反应放出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kJ</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的热量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达到平衡后，若向平衡体系中充入稀有气体，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的正反应速率将不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发生</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的体积分数保持不变，说明反应已达到平衡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9"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0"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1"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2"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3"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4"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5" name="Rectangle 21">
            <a:hlinkClick r:id="rId9" action="ppaction://hlinksldjump"/>
          </p:cNvPr>
          <p:cNvSpPr>
            <a:spLocks noChangeArrowheads="1"/>
          </p:cNvSpPr>
          <p:nvPr/>
        </p:nvSpPr>
        <p:spPr bwMode="auto">
          <a:xfrm>
            <a:off x="4098183"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a:solidFill>
                  <a:schemeClr val="bg1"/>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endParaRPr>
          </a:p>
        </p:txBody>
      </p:sp>
      <p:sp>
        <p:nvSpPr>
          <p:cNvPr id="46"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7"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8"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9"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0"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1"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2"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3"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4"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6"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3" name="TextBox 9"/>
          <p:cNvSpPr txBox="1"/>
          <p:nvPr/>
        </p:nvSpPr>
        <p:spPr>
          <a:xfrm>
            <a:off x="239338" y="353789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2" name="对象 21"/>
          <p:cNvGraphicFramePr>
            <a:graphicFrameLocks noChangeAspect="1"/>
          </p:cNvGraphicFramePr>
          <p:nvPr>
            <p:extLst>
              <p:ext uri="{D42A27DB-BD31-4B8C-83A1-F6EECF244321}">
                <p14:modId xmlns:p14="http://schemas.microsoft.com/office/powerpoint/2010/main" val="2604348344"/>
              </p:ext>
            </p:extLst>
          </p:nvPr>
        </p:nvGraphicFramePr>
        <p:xfrm>
          <a:off x="3461579" y="1803220"/>
          <a:ext cx="914400" cy="663575"/>
        </p:xfrm>
        <a:graphic>
          <a:graphicData uri="http://schemas.openxmlformats.org/presentationml/2006/ole">
            <mc:AlternateContent xmlns:mc="http://schemas.openxmlformats.org/markup-compatibility/2006">
              <mc:Choice xmlns:v="urn:schemas-microsoft-com:vml" Requires="v">
                <p:oleObj spid="_x0000_s714775"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3461579" y="1803220"/>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381138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35206" y="918150"/>
            <a:ext cx="11520000" cy="4311845"/>
            <a:chOff x="335206" y="875209"/>
            <a:chExt cx="11520000" cy="4311845"/>
          </a:xfrm>
        </p:grpSpPr>
        <p:sp>
          <p:nvSpPr>
            <p:cNvPr id="45" name="圆角矩形 44">
              <a:extLst>
                <a:ext uri="{FF2B5EF4-FFF2-40B4-BE49-F238E27FC236}">
                  <a16:creationId xmlns="" xmlns:a16="http://schemas.microsoft.com/office/drawing/2014/main" id="{E595429C-FC91-844C-93CF-CDF13B79A00E}"/>
                </a:ext>
              </a:extLst>
            </p:cNvPr>
            <p:cNvSpPr/>
            <p:nvPr/>
          </p:nvSpPr>
          <p:spPr>
            <a:xfrm>
              <a:off x="335206" y="996242"/>
              <a:ext cx="11520000" cy="4190812"/>
            </a:xfrm>
            <a:prstGeom prst="roundRect">
              <a:avLst>
                <a:gd name="adj" fmla="val 4181"/>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46" name="矩形 45">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7" name="文本框 46">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4" name="矩形 23"/>
          <p:cNvSpPr/>
          <p:nvPr/>
        </p:nvSpPr>
        <p:spPr>
          <a:xfrm>
            <a:off x="443206" y="1197546"/>
            <a:ext cx="11304000" cy="3970318"/>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项，反应过程中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的变化量之比是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，则反应一段时间后，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的物质的量之比不可能仍为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项，达到平衡时，因可逆反应不能反应完全，则反应的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小于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0.1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，反应放出的热量小于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0.1</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kJ</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项，恒容条件下，达到平衡后，若向平衡体系中充入稀有气体，不影响反应物和生成物的浓度，反应速率也不变，正确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sp>
        <p:nvSpPr>
          <p:cNvPr id="16"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17"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18"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19"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0"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3"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25" name="Rectangle 21">
            <a:hlinkClick r:id="rId8" action="ppaction://hlinksldjump"/>
          </p:cNvPr>
          <p:cNvSpPr>
            <a:spLocks noChangeArrowheads="1"/>
          </p:cNvSpPr>
          <p:nvPr/>
        </p:nvSpPr>
        <p:spPr bwMode="auto">
          <a:xfrm>
            <a:off x="4098183"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a:solidFill>
                  <a:schemeClr val="bg1"/>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endParaRPr>
          </a:p>
        </p:txBody>
      </p:sp>
      <p:sp>
        <p:nvSpPr>
          <p:cNvPr id="26"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27"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28"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29"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0"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1"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2"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3"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4"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7"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851573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linds(horizont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blinds(horizontal)">
                                      <p:cBhvr>
                                        <p:cTn id="17"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335206" y="918150"/>
            <a:ext cx="11520000" cy="5607987"/>
            <a:chOff x="335206" y="875209"/>
            <a:chExt cx="11520000" cy="5607987"/>
          </a:xfrm>
        </p:grpSpPr>
        <p:sp>
          <p:nvSpPr>
            <p:cNvPr id="45" name="圆角矩形 44">
              <a:extLst>
                <a:ext uri="{FF2B5EF4-FFF2-40B4-BE49-F238E27FC236}">
                  <a16:creationId xmlns="" xmlns:a16="http://schemas.microsoft.com/office/drawing/2014/main" id="{E595429C-FC91-844C-93CF-CDF13B79A00E}"/>
                </a:ext>
              </a:extLst>
            </p:cNvPr>
            <p:cNvSpPr/>
            <p:nvPr/>
          </p:nvSpPr>
          <p:spPr>
            <a:xfrm>
              <a:off x="335206" y="996241"/>
              <a:ext cx="11520000" cy="5486955"/>
            </a:xfrm>
            <a:prstGeom prst="roundRect">
              <a:avLst>
                <a:gd name="adj" fmla="val 4181"/>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46" name="矩形 45">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7" name="文本框 46">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4" name="矩形 23"/>
          <p:cNvSpPr/>
          <p:nvPr/>
        </p:nvSpPr>
        <p:spPr>
          <a:xfrm>
            <a:off x="443206" y="1197546"/>
            <a:ext cx="11304000" cy="3323987"/>
          </a:xfrm>
          <a:prstGeom prst="rect">
            <a:avLst/>
          </a:prstGeom>
        </p:spPr>
        <p:txBody>
          <a:bodyPr wrap="square">
            <a:spAutoFit/>
          </a:bodyPr>
          <a:lstStyle/>
          <a:p>
            <a:pPr algn="just">
              <a:lnSpc>
                <a:spcPct val="150000"/>
              </a:lnSpc>
              <a:spcAft>
                <a:spcPts val="0"/>
              </a:spcAft>
              <a:tabLst>
                <a:tab pos="1979613" algn="l"/>
                <a:tab pos="2603500" algn="l"/>
                <a:tab pos="4032250" algn="l"/>
                <a:tab pos="6278563"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79613" algn="l"/>
                <a:tab pos="2603500" algn="l"/>
                <a:tab pos="4032250" algn="l"/>
                <a:tab pos="6278563"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X(g</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3Y(g)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ZBFH"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ZBFH" panose="02020603050405020304" pitchFamily="18" charset="0"/>
                <a:ea typeface="楷体_GB2312" panose="02010609030101010101" pitchFamily="49" charset="-122"/>
                <a:cs typeface="Times New Roman" panose="02020603050405020304" pitchFamily="18"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2Z(g)</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79613" algn="l"/>
                <a:tab pos="2603500" algn="l"/>
                <a:tab pos="4032250" algn="l"/>
                <a:tab pos="6278563"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起始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0.3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0.3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0</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79613" algn="l"/>
                <a:tab pos="2603500" algn="l"/>
                <a:tab pos="4032250" algn="l"/>
                <a:tab pos="6278563"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变化</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x</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x</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x</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79613" algn="l"/>
                <a:tab pos="2603500" algn="l"/>
                <a:tab pos="4032250" algn="l"/>
                <a:tab pos="6278563"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变后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0.3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0.3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x</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2</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x</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17"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18"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19"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0"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3"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25" name="Rectangle 21">
            <a:hlinkClick r:id="rId9" action="ppaction://hlinksldjump"/>
          </p:cNvPr>
          <p:cNvSpPr>
            <a:spLocks noChangeArrowheads="1"/>
          </p:cNvSpPr>
          <p:nvPr/>
        </p:nvSpPr>
        <p:spPr bwMode="auto">
          <a:xfrm>
            <a:off x="4098183"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a:solidFill>
                  <a:schemeClr val="bg1"/>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endParaRPr>
          </a:p>
        </p:txBody>
      </p:sp>
      <p:sp>
        <p:nvSpPr>
          <p:cNvPr id="26"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27"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28"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29"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0"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1"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2"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3"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4"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7"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35" name="对象 34"/>
          <p:cNvGraphicFramePr>
            <a:graphicFrameLocks noChangeAspect="1"/>
          </p:cNvGraphicFramePr>
          <p:nvPr>
            <p:extLst>
              <p:ext uri="{D42A27DB-BD31-4B8C-83A1-F6EECF244321}">
                <p14:modId xmlns:p14="http://schemas.microsoft.com/office/powerpoint/2010/main" val="189249100"/>
              </p:ext>
            </p:extLst>
          </p:nvPr>
        </p:nvGraphicFramePr>
        <p:xfrm>
          <a:off x="5828878" y="1974131"/>
          <a:ext cx="914400" cy="663575"/>
        </p:xfrm>
        <a:graphic>
          <a:graphicData uri="http://schemas.openxmlformats.org/presentationml/2006/ole">
            <mc:AlternateContent xmlns:mc="http://schemas.openxmlformats.org/markup-compatibility/2006">
              <mc:Choice xmlns:v="urn:schemas-microsoft-com:vml" Requires="v">
                <p:oleObj spid="_x0000_s715822"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5828878" y="1974131"/>
                        <a:ext cx="914400" cy="66357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519553962"/>
              </p:ext>
            </p:extLst>
          </p:nvPr>
        </p:nvGraphicFramePr>
        <p:xfrm>
          <a:off x="541908" y="4412495"/>
          <a:ext cx="7929562" cy="1303337"/>
        </p:xfrm>
        <a:graphic>
          <a:graphicData uri="http://schemas.openxmlformats.org/presentationml/2006/ole">
            <mc:AlternateContent xmlns:mc="http://schemas.openxmlformats.org/markup-compatibility/2006">
              <mc:Choice xmlns:v="urn:schemas-microsoft-com:vml" Requires="v">
                <p:oleObj spid="_x0000_s715823" name="文档" r:id="rId22" imgW="7929190" imgH="1304001" progId="Word.Document.12">
                  <p:embed/>
                </p:oleObj>
              </mc:Choice>
              <mc:Fallback>
                <p:oleObj name="文档" r:id="rId22" imgW="7929190" imgH="1304001" progId="Word.Document.12">
                  <p:embed/>
                  <p:pic>
                    <p:nvPicPr>
                      <p:cNvPr id="0" name=""/>
                      <p:cNvPicPr/>
                      <p:nvPr/>
                    </p:nvPicPr>
                    <p:blipFill>
                      <a:blip r:embed="rId23"/>
                      <a:stretch>
                        <a:fillRect/>
                      </a:stretch>
                    </p:blipFill>
                    <p:spPr>
                      <a:xfrm>
                        <a:off x="541908" y="4412495"/>
                        <a:ext cx="7929562" cy="1303337"/>
                      </a:xfrm>
                      <a:prstGeom prst="rect">
                        <a:avLst/>
                      </a:prstGeom>
                    </p:spPr>
                  </p:pic>
                </p:oleObj>
              </mc:Fallback>
            </mc:AlternateContent>
          </a:graphicData>
        </a:graphic>
      </p:graphicFrame>
      <p:sp>
        <p:nvSpPr>
          <p:cNvPr id="36" name="矩形 35"/>
          <p:cNvSpPr/>
          <p:nvPr/>
        </p:nvSpPr>
        <p:spPr>
          <a:xfrm>
            <a:off x="443206" y="5437244"/>
            <a:ext cx="11304000" cy="656846"/>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的体积分数保持不变，不能说明反应已达到平衡，错误。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14312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blinds(horizontal)">
                                      <p:cBhvr>
                                        <p:cTn id="10" dur="500"/>
                                        <p:tgtEl>
                                          <p:spTgt spid="2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xEl>
                                              <p:pRg st="2" end="2"/>
                                            </p:txEl>
                                          </p:spTgt>
                                        </p:tgtEl>
                                        <p:attrNameLst>
                                          <p:attrName>style.visibility</p:attrName>
                                        </p:attrNameLst>
                                      </p:cBhvr>
                                      <p:to>
                                        <p:strVal val="visible"/>
                                      </p:to>
                                    </p:set>
                                    <p:animEffect transition="in" filter="blinds(horizontal)">
                                      <p:cBhvr>
                                        <p:cTn id="16" dur="500"/>
                                        <p:tgtEl>
                                          <p:spTgt spid="24">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animEffect transition="in" filter="blinds(horizontal)">
                                      <p:cBhvr>
                                        <p:cTn id="19" dur="500"/>
                                        <p:tgtEl>
                                          <p:spTgt spid="24">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xEl>
                                              <p:pRg st="4" end="4"/>
                                            </p:txEl>
                                          </p:spTgt>
                                        </p:tgtEl>
                                        <p:attrNameLst>
                                          <p:attrName>style.visibility</p:attrName>
                                        </p:attrNameLst>
                                      </p:cBhvr>
                                      <p:to>
                                        <p:strVal val="visible"/>
                                      </p:to>
                                    </p:set>
                                    <p:animEffect transition="in" filter="blinds(horizontal)">
                                      <p:cBhvr>
                                        <p:cTn id="22" dur="500"/>
                                        <p:tgtEl>
                                          <p:spTgt spid="2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blinds(horizontal)">
                                      <p:cBhvr>
                                        <p:cTn id="3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9" name="矩形 18"/>
          <p:cNvSpPr/>
          <p:nvPr/>
        </p:nvSpPr>
        <p:spPr>
          <a:xfrm>
            <a:off x="0" y="1773610"/>
            <a:ext cx="12190413" cy="25334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标题 24">
            <a:extLst>
              <a:ext uri="{FF2B5EF4-FFF2-40B4-BE49-F238E27FC236}">
                <a16:creationId xmlns="" xmlns:a16="http://schemas.microsoft.com/office/drawing/2014/main" id="{E9AFFBA8-8A6F-B141-88C0-14A3F8E3BC74}"/>
              </a:ext>
            </a:extLst>
          </p:cNvPr>
          <p:cNvSpPr txBox="1">
            <a:spLocks/>
          </p:cNvSpPr>
          <p:nvPr/>
        </p:nvSpPr>
        <p:spPr>
          <a:xfrm>
            <a:off x="2206774" y="2503447"/>
            <a:ext cx="7578910" cy="9192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zh-CN" sz="6000" b="1" dirty="0">
                <a:solidFill>
                  <a:prstClr val="black"/>
                </a:solidFill>
                <a:latin typeface="Arial"/>
              </a:rPr>
              <a:t>可逆反应及其特征</a:t>
            </a:r>
          </a:p>
        </p:txBody>
      </p:sp>
      <p:sp>
        <p:nvSpPr>
          <p:cNvPr id="23" name="标题 1">
            <a:extLst>
              <a:ext uri="{FF2B5EF4-FFF2-40B4-BE49-F238E27FC236}">
                <a16:creationId xmlns="" xmlns:a16="http://schemas.microsoft.com/office/drawing/2014/main" id="{322A6B15-2E76-455A-9DAC-24409D258021}"/>
              </a:ext>
            </a:extLst>
          </p:cNvPr>
          <p:cNvSpPr txBox="1">
            <a:spLocks/>
          </p:cNvSpPr>
          <p:nvPr/>
        </p:nvSpPr>
        <p:spPr>
          <a:xfrm>
            <a:off x="1702718" y="2350998"/>
            <a:ext cx="9001000" cy="1297671"/>
          </a:xfrm>
          <a:prstGeom prst="rect">
            <a:avLst/>
          </a:prstGeom>
          <a:ln>
            <a:solidFill>
              <a:srgbClr val="C0000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zh-CN" altLang="en-US" sz="8000" b="1" dirty="0" smtClean="0">
                <a:ln w="19050">
                  <a:solidFill>
                    <a:prstClr val="white"/>
                  </a:solidFill>
                  <a:prstDash val="solid"/>
                </a:ln>
                <a:solidFill>
                  <a:srgbClr val="C00000"/>
                </a:solidFill>
                <a:effectLst>
                  <a:outerShdw dist="38100" dir="2700000" algn="tl" rotWithShape="0">
                    <a:srgbClr val="C0504D"/>
                  </a:outerShdw>
                </a:effectLst>
              </a:rPr>
              <a:t>  </a:t>
            </a:r>
            <a:endParaRPr lang="zh-CN" altLang="en-US" sz="8000" b="1" dirty="0">
              <a:ln w="19050">
                <a:solidFill>
                  <a:prstClr val="white"/>
                </a:solidFill>
                <a:prstDash val="solid"/>
              </a:ln>
              <a:solidFill>
                <a:srgbClr val="C00000"/>
              </a:solidFill>
              <a:effectLst>
                <a:outerShdw dist="38100" dir="2700000" algn="tl" rotWithShape="0">
                  <a:srgbClr val="C0504D"/>
                </a:outerShdw>
              </a:effectLst>
            </a:endParaRPr>
          </a:p>
        </p:txBody>
      </p:sp>
      <p:sp>
        <p:nvSpPr>
          <p:cNvPr id="24" name="矩形 23"/>
          <p:cNvSpPr/>
          <p:nvPr/>
        </p:nvSpPr>
        <p:spPr>
          <a:xfrm>
            <a:off x="1396616" y="2169654"/>
            <a:ext cx="648072" cy="576064"/>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739625" y="2135391"/>
            <a:ext cx="1962054" cy="646331"/>
          </a:xfrm>
          <a:prstGeom prst="rect">
            <a:avLst/>
          </a:prstGeom>
        </p:spPr>
        <p:txBody>
          <a:bodyPr wrap="square">
            <a:spAutoFit/>
          </a:bodyPr>
          <a:lstStyle/>
          <a:p>
            <a:pPr algn="ctr"/>
            <a:r>
              <a:rPr lang="zh-CN" altLang="en-US" sz="3600" dirty="0" smtClean="0">
                <a:solidFill>
                  <a:prstClr val="white"/>
                </a:solidFill>
              </a:rPr>
              <a:t>一</a:t>
            </a:r>
            <a:endParaRPr lang="zh-CN" altLang="en-US" sz="3600" dirty="0">
              <a:solidFill>
                <a:prstClr val="white"/>
              </a:solidFill>
            </a:endParaRPr>
          </a:p>
        </p:txBody>
      </p:sp>
    </p:spTree>
    <p:extLst>
      <p:ext uri="{BB962C8B-B14F-4D97-AF65-F5344CB8AC3E}">
        <p14:creationId xmlns:p14="http://schemas.microsoft.com/office/powerpoint/2010/main" val="1461318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01637" y="909514"/>
            <a:ext cx="11187139" cy="5262979"/>
          </a:xfrm>
          <a:prstGeom prst="rect">
            <a:avLst/>
          </a:prstGeom>
        </p:spPr>
        <p:txBody>
          <a:bodyPr wrap="square">
            <a:spAutoFit/>
          </a:bodyPr>
          <a:lstStyle/>
          <a:p>
            <a:pPr algn="just">
              <a:lnSpc>
                <a:spcPct val="150000"/>
              </a:lnSpc>
              <a:spcAft>
                <a:spcPts val="0"/>
              </a:spcAft>
              <a:tabLst>
                <a:tab pos="1980565"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题组三　化学平衡状态的判断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北京延庆区高二检测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用氮化硅陶瓷代替金属制造发动机的耐热部件，能大幅度提高发动机的热效率。工业上用化学气相沉积制备氮化硅，其反应如下：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3SiCl</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6H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Si</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12HCl(g)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。一定条件下，在恒容密闭容器中发生上述反应，能说明反应达到化学平衡状态的是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zh-CN"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err="1" smtClean="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HCl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(SiCl</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混合气体的密度保持</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不变</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HCl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361689" y="5399198"/>
            <a:ext cx="756000"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3"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4"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6"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7"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8"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10" action="ppaction://hlinksldjump"/>
          </p:cNvPr>
          <p:cNvSpPr>
            <a:spLocks noChangeArrowheads="1"/>
          </p:cNvSpPr>
          <p:nvPr/>
        </p:nvSpPr>
        <p:spPr bwMode="auto">
          <a:xfrm>
            <a:off x="450784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8</a:t>
            </a:r>
          </a:p>
        </p:txBody>
      </p:sp>
      <p:sp>
        <p:nvSpPr>
          <p:cNvPr id="40"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1"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2"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3"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4"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5"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6"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7"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3"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501923704"/>
              </p:ext>
            </p:extLst>
          </p:nvPr>
        </p:nvGraphicFramePr>
        <p:xfrm>
          <a:off x="8087733" y="2970851"/>
          <a:ext cx="914400" cy="663575"/>
        </p:xfrm>
        <a:graphic>
          <a:graphicData uri="http://schemas.openxmlformats.org/presentationml/2006/ole">
            <mc:AlternateContent xmlns:mc="http://schemas.openxmlformats.org/markup-compatibility/2006">
              <mc:Choice xmlns:v="urn:schemas-microsoft-com:vml" Requires="v">
                <p:oleObj spid="_x0000_s716824"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8087733" y="2970851"/>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201628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35206" y="981522"/>
            <a:ext cx="11520000" cy="5400599"/>
            <a:chOff x="335206" y="875209"/>
            <a:chExt cx="11520000" cy="5400599"/>
          </a:xfrm>
        </p:grpSpPr>
        <p:sp>
          <p:nvSpPr>
            <p:cNvPr id="49" name="圆角矩形 48">
              <a:extLst>
                <a:ext uri="{FF2B5EF4-FFF2-40B4-BE49-F238E27FC236}">
                  <a16:creationId xmlns="" xmlns:a16="http://schemas.microsoft.com/office/drawing/2014/main" id="{E595429C-FC91-844C-93CF-CDF13B79A00E}"/>
                </a:ext>
              </a:extLst>
            </p:cNvPr>
            <p:cNvSpPr/>
            <p:nvPr/>
          </p:nvSpPr>
          <p:spPr>
            <a:xfrm>
              <a:off x="335206" y="996241"/>
              <a:ext cx="11520000" cy="5279567"/>
            </a:xfrm>
            <a:prstGeom prst="roundRect">
              <a:avLst>
                <a:gd name="adj" fmla="val 4181"/>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51" name="矩形 50">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52" name="文本框 51">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32"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3"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4"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6"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7"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8"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9" action="ppaction://hlinksldjump"/>
          </p:cNvPr>
          <p:cNvSpPr>
            <a:spLocks noChangeArrowheads="1"/>
          </p:cNvSpPr>
          <p:nvPr/>
        </p:nvSpPr>
        <p:spPr bwMode="auto">
          <a:xfrm>
            <a:off x="450784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8</a:t>
            </a:r>
          </a:p>
        </p:txBody>
      </p:sp>
      <p:sp>
        <p:nvSpPr>
          <p:cNvPr id="40"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1"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2"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3"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4"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5"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6"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7"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5" name="矩形 24"/>
          <p:cNvSpPr/>
          <p:nvPr/>
        </p:nvSpPr>
        <p:spPr>
          <a:xfrm>
            <a:off x="441406" y="1197546"/>
            <a:ext cx="11307600" cy="5262979"/>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正</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正</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正</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spc="-100" dirty="0" err="1">
                <a:latin typeface="Times New Roman" panose="02020603050405020304" pitchFamily="18" charset="0"/>
                <a:ea typeface="楷体_GB2312" panose="02010609030101010101" pitchFamily="49" charset="-122"/>
                <a:cs typeface="Courier New" panose="02070309020205020404" pitchFamily="49" charset="0"/>
              </a:rPr>
              <a:t>HCl</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4</a:t>
            </a:r>
            <a:r>
              <a:rPr lang="en-US" altLang="zh-CN" sz="2800" i="1" kern="100" spc="-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spc="-100" baseline="-25000" dirty="0">
                <a:latin typeface="Times New Roman" panose="02020603050405020304" pitchFamily="18" charset="0"/>
                <a:ea typeface="楷体_GB2312" panose="02010609030101010101" pitchFamily="49" charset="-122"/>
                <a:cs typeface="Times New Roman" panose="02020603050405020304" pitchFamily="18" charset="0"/>
              </a:rPr>
              <a:t>正</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(SiCl</a:t>
            </a:r>
            <a:r>
              <a:rPr lang="en-US" altLang="zh-CN" sz="2800" kern="100" spc="-100" baseline="-25000" dirty="0">
                <a:latin typeface="Times New Roman" panose="02020603050405020304" pitchFamily="18" charset="0"/>
                <a:ea typeface="楷体_GB2312" panose="02010609030101010101" pitchFamily="49" charset="-122"/>
                <a:cs typeface="Courier New" panose="02070309020205020404" pitchFamily="49" charset="0"/>
              </a:rPr>
              <a:t>4</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两个等式两边都表示正反应速率</a:t>
            </a:r>
            <a:r>
              <a:rPr lang="zh-CN" altLang="zh-CN" sz="2800" kern="100" spc="-10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反应过程中始终成立，不能说明达到化学平衡状态，故</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反应有固体生成，属于反应前后气体的质量发生变化的反应，恒容密闭容器中，混合气体的密度保持不变，说明混合气体的总质量不变，正、逆反应速率相等，反应达到平衡状态，故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某</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时刻各物质浓度关系与其起始浓度和转化率有关，与是否达到平衡状态无关，则</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HCl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不能说明反应达到平衡状态，故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203904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linds(horizont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linds(horizontal)">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701" y="1043652"/>
            <a:ext cx="11299010" cy="3970318"/>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单位时间内生成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，同时生成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，则处于化学平衡状态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的生成速率等于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的消耗速率，则处于化学平衡状态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的体积分数不再发生变化，则处于化学平衡状态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的分子数之比为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，则处于化学平衡状态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4386183" y="425797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2"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3"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0"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2"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3"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4"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5"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6" name="Rectangle 21">
            <a:hlinkClick r:id="rId11" action="ppaction://hlinksldjump"/>
          </p:cNvPr>
          <p:cNvSpPr>
            <a:spLocks noChangeArrowheads="1"/>
          </p:cNvSpPr>
          <p:nvPr/>
        </p:nvSpPr>
        <p:spPr bwMode="auto">
          <a:xfrm>
            <a:off x="4917499"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9</a:t>
            </a:r>
          </a:p>
        </p:txBody>
      </p:sp>
      <p:sp>
        <p:nvSpPr>
          <p:cNvPr id="47"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8"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9"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0"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1"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2"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3"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6"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2248270066"/>
              </p:ext>
            </p:extLst>
          </p:nvPr>
        </p:nvGraphicFramePr>
        <p:xfrm>
          <a:off x="4583652" y="1187668"/>
          <a:ext cx="914400" cy="663575"/>
        </p:xfrm>
        <a:graphic>
          <a:graphicData uri="http://schemas.openxmlformats.org/presentationml/2006/ole">
            <mc:AlternateContent xmlns:mc="http://schemas.openxmlformats.org/markup-compatibility/2006">
              <mc:Choice xmlns:v="urn:schemas-microsoft-com:vml" Requires="v">
                <p:oleObj spid="_x0000_s717847"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4583652" y="1187668"/>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3016068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335206" y="768041"/>
            <a:ext cx="11520000" cy="4605969"/>
            <a:chOff x="335206" y="875209"/>
            <a:chExt cx="11520000" cy="4703227"/>
          </a:xfrm>
        </p:grpSpPr>
        <p:sp>
          <p:nvSpPr>
            <p:cNvPr id="50" name="圆角矩形 49">
              <a:extLst>
                <a:ext uri="{FF2B5EF4-FFF2-40B4-BE49-F238E27FC236}">
                  <a16:creationId xmlns="" xmlns:a16="http://schemas.microsoft.com/office/drawing/2014/main" id="{E595429C-FC91-844C-93CF-CDF13B79A00E}"/>
                </a:ext>
              </a:extLst>
            </p:cNvPr>
            <p:cNvSpPr/>
            <p:nvPr/>
          </p:nvSpPr>
          <p:spPr>
            <a:xfrm>
              <a:off x="335206" y="996241"/>
              <a:ext cx="11520000" cy="4582195"/>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51" name="矩形 50">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54" name="文本框 53">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32"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3"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4"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5"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6"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7"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8"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9"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0" name="Rectangle 21">
            <a:hlinkClick r:id="rId10" action="ppaction://hlinksldjump"/>
          </p:cNvPr>
          <p:cNvSpPr>
            <a:spLocks noChangeArrowheads="1"/>
          </p:cNvSpPr>
          <p:nvPr/>
        </p:nvSpPr>
        <p:spPr bwMode="auto">
          <a:xfrm>
            <a:off x="4917499"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9</a:t>
            </a:r>
          </a:p>
        </p:txBody>
      </p:sp>
      <p:sp>
        <p:nvSpPr>
          <p:cNvPr id="41"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2"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3"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4"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5"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6"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7"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52" name="矩形 51"/>
          <p:cNvSpPr/>
          <p:nvPr/>
        </p:nvSpPr>
        <p:spPr>
          <a:xfrm>
            <a:off x="443206" y="1189410"/>
            <a:ext cx="11304000" cy="3970318"/>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生成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、生成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均代表逆反应方向，错误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正、逆反应速率相等，则处于平衡状态，正确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③</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的体积分数不再发生变化，即各组分的浓度保持不变，处于平衡状态，正确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④</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的分子数之比为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，并不能说明各组分的浓度保持不变，不一定处于平衡状态，错误。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3"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485723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blinds(horizontal)">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
                                            <p:txEl>
                                              <p:pRg st="1" end="1"/>
                                            </p:txEl>
                                          </p:spTgt>
                                        </p:tgtEl>
                                        <p:attrNameLst>
                                          <p:attrName>style.visibility</p:attrName>
                                        </p:attrNameLst>
                                      </p:cBhvr>
                                      <p:to>
                                        <p:strVal val="visible"/>
                                      </p:to>
                                    </p:set>
                                    <p:animEffect transition="in" filter="blinds(horizontal)">
                                      <p:cBhvr>
                                        <p:cTn id="12" dur="500"/>
                                        <p:tgtEl>
                                          <p:spTgt spid="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blinds(horizontal)">
                                      <p:cBhvr>
                                        <p:cTn id="17" dur="500"/>
                                        <p:tgtEl>
                                          <p:spTgt spid="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2">
                                            <p:txEl>
                                              <p:pRg st="3" end="3"/>
                                            </p:txEl>
                                          </p:spTgt>
                                        </p:tgtEl>
                                        <p:attrNameLst>
                                          <p:attrName>style.visibility</p:attrName>
                                        </p:attrNameLst>
                                      </p:cBhvr>
                                      <p:to>
                                        <p:strVal val="visible"/>
                                      </p:to>
                                    </p:set>
                                    <p:animEffect transition="in" filter="blinds(horizontal)">
                                      <p:cBhvr>
                                        <p:cTn id="22" dur="500"/>
                                        <p:tgtEl>
                                          <p:spTgt spid="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701" y="909514"/>
            <a:ext cx="11122113" cy="4616648"/>
          </a:xfrm>
          <a:prstGeom prst="rect">
            <a:avLst/>
          </a:prstGeom>
        </p:spPr>
        <p:txBody>
          <a:bodyPr wrap="square">
            <a:spAutoFit/>
          </a:bodyPr>
          <a:lstStyle/>
          <a:p>
            <a:pPr>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一定条件下，将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以体积比为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置于密闭容器中，发生反应：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NO(g)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41.8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kJ·mol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，下列能说明反应达到平衡状态的是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体系压强保持不变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混合气体颜色保持不变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的体积比保持不变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每消耗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的同时生成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NO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9"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0"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2"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3"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4"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5"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6"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7" name="Rectangle 21">
            <a:hlinkClick r:id="rId12" action="ppaction://hlinksldjump"/>
          </p:cNvPr>
          <p:cNvSpPr>
            <a:spLocks noChangeArrowheads="1"/>
          </p:cNvSpPr>
          <p:nvPr/>
        </p:nvSpPr>
        <p:spPr bwMode="auto">
          <a:xfrm>
            <a:off x="5327157"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10</a:t>
            </a:r>
          </a:p>
        </p:txBody>
      </p:sp>
      <p:sp>
        <p:nvSpPr>
          <p:cNvPr id="48"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9"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0"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1"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2"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3"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1" name="TextBox 9"/>
          <p:cNvSpPr txBox="1"/>
          <p:nvPr/>
        </p:nvSpPr>
        <p:spPr>
          <a:xfrm>
            <a:off x="289717" y="345668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1713377194"/>
              </p:ext>
            </p:extLst>
          </p:nvPr>
        </p:nvGraphicFramePr>
        <p:xfrm>
          <a:off x="3689146" y="1678671"/>
          <a:ext cx="914400" cy="663575"/>
        </p:xfrm>
        <a:graphic>
          <a:graphicData uri="http://schemas.openxmlformats.org/presentationml/2006/ole">
            <mc:AlternateContent xmlns:mc="http://schemas.openxmlformats.org/markup-compatibility/2006">
              <mc:Choice xmlns:v="urn:schemas-microsoft-com:vml" Requires="v">
                <p:oleObj spid="_x0000_s685089"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3689146" y="1678671"/>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182883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35206" y="1143643"/>
            <a:ext cx="11520000" cy="3150247"/>
            <a:chOff x="335206" y="875209"/>
            <a:chExt cx="11520000" cy="3150247"/>
          </a:xfrm>
        </p:grpSpPr>
        <p:sp>
          <p:nvSpPr>
            <p:cNvPr id="51" name="圆角矩形 50">
              <a:extLst>
                <a:ext uri="{FF2B5EF4-FFF2-40B4-BE49-F238E27FC236}">
                  <a16:creationId xmlns="" xmlns:a16="http://schemas.microsoft.com/office/drawing/2014/main" id="{E595429C-FC91-844C-93CF-CDF13B79A00E}"/>
                </a:ext>
              </a:extLst>
            </p:cNvPr>
            <p:cNvSpPr/>
            <p:nvPr/>
          </p:nvSpPr>
          <p:spPr>
            <a:xfrm>
              <a:off x="335206" y="996242"/>
              <a:ext cx="11520000" cy="3029214"/>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52" name="矩形 51">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53" name="文本框 52">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4" name="矩形 23"/>
          <p:cNvSpPr/>
          <p:nvPr/>
        </p:nvSpPr>
        <p:spPr>
          <a:xfrm>
            <a:off x="443206" y="1485578"/>
            <a:ext cx="11304000" cy="2595839"/>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由于该反应为反应前后气体体积相等的反应，体系的压强始终保持不变，故不能以压强不变作为判断反应是否达到平衡状态的标志，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NO</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的体积比始终保持</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消耗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和生成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为同一方向的反应，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0"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1"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3"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4"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5"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6"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7"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8" name="Rectangle 21">
            <a:hlinkClick r:id="rId11" action="ppaction://hlinksldjump"/>
          </p:cNvPr>
          <p:cNvSpPr>
            <a:spLocks noChangeArrowheads="1"/>
          </p:cNvSpPr>
          <p:nvPr/>
        </p:nvSpPr>
        <p:spPr bwMode="auto">
          <a:xfrm>
            <a:off x="5327157"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10</a:t>
            </a:r>
          </a:p>
        </p:txBody>
      </p:sp>
      <p:sp>
        <p:nvSpPr>
          <p:cNvPr id="39"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0"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1"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2"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3"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4"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6"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3843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linds(horizont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blinds(horizontal)">
                                      <p:cBhvr>
                                        <p:cTn id="17"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701" y="943777"/>
            <a:ext cx="11299010" cy="5262979"/>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将一定量纯净的氨基甲酸铵置于密闭真空容器中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假设容器体积不变，固体试样体积忽略不计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，在恒定温度下使其达到分解平衡：</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NCOONH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2NH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。下列各项：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密闭容器中总压强不变；</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密闭容器中混合气体的密度不变；</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密闭容器中氨气的体积分数不变；</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密闭容器中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不变，能判断该反应已经达到化学平衡状态的是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2"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4"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5"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6"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7"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28"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9"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0"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1"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2" name="Rectangle 21">
            <a:hlinkClick r:id="rId13" action="ppaction://hlinksldjump"/>
          </p:cNvPr>
          <p:cNvSpPr>
            <a:spLocks noChangeArrowheads="1"/>
          </p:cNvSpPr>
          <p:nvPr/>
        </p:nvSpPr>
        <p:spPr bwMode="auto">
          <a:xfrm>
            <a:off x="5736815"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11</a:t>
            </a:r>
          </a:p>
        </p:txBody>
      </p:sp>
      <p:sp>
        <p:nvSpPr>
          <p:cNvPr id="33"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4"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5"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6"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7"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19" name="TextBox 9"/>
          <p:cNvSpPr txBox="1"/>
          <p:nvPr/>
        </p:nvSpPr>
        <p:spPr>
          <a:xfrm>
            <a:off x="298646" y="481610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40" name="对象 39"/>
          <p:cNvGraphicFramePr>
            <a:graphicFrameLocks noChangeAspect="1"/>
          </p:cNvGraphicFramePr>
          <p:nvPr>
            <p:extLst>
              <p:ext uri="{D42A27DB-BD31-4B8C-83A1-F6EECF244321}">
                <p14:modId xmlns:p14="http://schemas.microsoft.com/office/powerpoint/2010/main" val="3255979910"/>
              </p:ext>
            </p:extLst>
          </p:nvPr>
        </p:nvGraphicFramePr>
        <p:xfrm>
          <a:off x="2989810" y="2349674"/>
          <a:ext cx="1154113" cy="719138"/>
        </p:xfrm>
        <a:graphic>
          <a:graphicData uri="http://schemas.openxmlformats.org/presentationml/2006/ole">
            <mc:AlternateContent xmlns:mc="http://schemas.openxmlformats.org/markup-compatibility/2006">
              <mc:Choice xmlns:v="urn:schemas-microsoft-com:vml" Requires="v">
                <p:oleObj spid="_x0000_s641095" name="文档" r:id="rId19" imgW="1154232" imgH="719706" progId="Word.Document.12">
                  <p:embed/>
                </p:oleObj>
              </mc:Choice>
              <mc:Fallback>
                <p:oleObj name="文档" r:id="rId19" imgW="1154232" imgH="719706" progId="Word.Document.12">
                  <p:embed/>
                  <p:pic>
                    <p:nvPicPr>
                      <p:cNvPr id="0" name=""/>
                      <p:cNvPicPr/>
                      <p:nvPr/>
                    </p:nvPicPr>
                    <p:blipFill>
                      <a:blip r:embed="rId20"/>
                      <a:stretch>
                        <a:fillRect/>
                      </a:stretch>
                    </p:blipFill>
                    <p:spPr>
                      <a:xfrm>
                        <a:off x="2989810" y="2349674"/>
                        <a:ext cx="1154113" cy="719138"/>
                      </a:xfrm>
                      <a:prstGeom prst="rect">
                        <a:avLst/>
                      </a:prstGeom>
                    </p:spPr>
                  </p:pic>
                </p:oleObj>
              </mc:Fallback>
            </mc:AlternateContent>
          </a:graphicData>
        </a:graphic>
      </p:graphicFrame>
      <p:sp>
        <p:nvSpPr>
          <p:cNvPr id="41" name="Rectangle 21">
            <a:hlinkClick r:id="rId21"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9792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35206" y="774969"/>
            <a:ext cx="11520000" cy="5319121"/>
            <a:chOff x="335206" y="875209"/>
            <a:chExt cx="11520000" cy="5319121"/>
          </a:xfrm>
        </p:grpSpPr>
        <p:sp>
          <p:nvSpPr>
            <p:cNvPr id="48" name="圆角矩形 47">
              <a:extLst>
                <a:ext uri="{FF2B5EF4-FFF2-40B4-BE49-F238E27FC236}">
                  <a16:creationId xmlns="" xmlns:a16="http://schemas.microsoft.com/office/drawing/2014/main" id="{E595429C-FC91-844C-93CF-CDF13B79A00E}"/>
                </a:ext>
              </a:extLst>
            </p:cNvPr>
            <p:cNvSpPr/>
            <p:nvPr/>
          </p:nvSpPr>
          <p:spPr>
            <a:xfrm>
              <a:off x="335206" y="996242"/>
              <a:ext cx="11520000" cy="5198088"/>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49" name="矩形 48">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52" name="文本框 51">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7" name="矩形 6"/>
          <p:cNvSpPr/>
          <p:nvPr/>
        </p:nvSpPr>
        <p:spPr>
          <a:xfrm>
            <a:off x="531581" y="1004107"/>
            <a:ext cx="11127251" cy="5262979"/>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，没有说明是正反应速率，还是逆反应速率，也不符合化学计量数的比例关系，</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反应是气体体积增大、压强增大的反应，密闭容器中总压强不变，能说明反应达到平衡，</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ρ</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气体质量增加，容器体积不变，密闭容器中混合气体的密度不变，能说明反应达到平衡，</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NH</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(g</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的量始终是以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增加，因此密闭容器中氨气的体积分数始终不变，不能说明反应达到平衡，</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6"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8"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9"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3" action="ppaction://hlinksldjump"/>
          </p:cNvPr>
          <p:cNvSpPr>
            <a:spLocks noChangeArrowheads="1"/>
          </p:cNvSpPr>
          <p:nvPr/>
        </p:nvSpPr>
        <p:spPr bwMode="auto">
          <a:xfrm>
            <a:off x="5736815"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5"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5"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55836781"/>
              </p:ext>
            </p:extLst>
          </p:nvPr>
        </p:nvGraphicFramePr>
        <p:xfrm>
          <a:off x="1846734" y="3474907"/>
          <a:ext cx="1709738" cy="1016000"/>
        </p:xfrm>
        <a:graphic>
          <a:graphicData uri="http://schemas.openxmlformats.org/presentationml/2006/ole">
            <mc:AlternateContent xmlns:mc="http://schemas.openxmlformats.org/markup-compatibility/2006">
              <mc:Choice xmlns:v="urn:schemas-microsoft-com:vml" Requires="v">
                <p:oleObj spid="_x0000_s718871" name="文档" r:id="rId20" imgW="1709574" imgH="1016459" progId="Word.Document.12">
                  <p:embed/>
                </p:oleObj>
              </mc:Choice>
              <mc:Fallback>
                <p:oleObj name="文档" r:id="rId20" imgW="1709574" imgH="1016459" progId="Word.Document.12">
                  <p:embed/>
                  <p:pic>
                    <p:nvPicPr>
                      <p:cNvPr id="0" name=""/>
                      <p:cNvPicPr/>
                      <p:nvPr/>
                    </p:nvPicPr>
                    <p:blipFill>
                      <a:blip r:embed="rId21"/>
                      <a:stretch>
                        <a:fillRect/>
                      </a:stretch>
                    </p:blipFill>
                    <p:spPr>
                      <a:xfrm>
                        <a:off x="1846734" y="3474907"/>
                        <a:ext cx="1709738" cy="1016000"/>
                      </a:xfrm>
                      <a:prstGeom prst="rect">
                        <a:avLst/>
                      </a:prstGeom>
                    </p:spPr>
                  </p:pic>
                </p:oleObj>
              </mc:Fallback>
            </mc:AlternateContent>
          </a:graphicData>
        </a:graphic>
      </p:graphicFrame>
    </p:spTree>
    <p:extLst>
      <p:ext uri="{BB962C8B-B14F-4D97-AF65-F5344CB8AC3E}">
        <p14:creationId xmlns:p14="http://schemas.microsoft.com/office/powerpoint/2010/main" val="741513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linds(horizont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linds(horizontal)">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35206" y="1063001"/>
            <a:ext cx="11520000" cy="2006753"/>
            <a:chOff x="335206" y="875209"/>
            <a:chExt cx="11520000" cy="2006753"/>
          </a:xfrm>
        </p:grpSpPr>
        <p:sp>
          <p:nvSpPr>
            <p:cNvPr id="48" name="圆角矩形 47">
              <a:extLst>
                <a:ext uri="{FF2B5EF4-FFF2-40B4-BE49-F238E27FC236}">
                  <a16:creationId xmlns="" xmlns:a16="http://schemas.microsoft.com/office/drawing/2014/main" id="{E595429C-FC91-844C-93CF-CDF13B79A00E}"/>
                </a:ext>
              </a:extLst>
            </p:cNvPr>
            <p:cNvSpPr/>
            <p:nvPr/>
          </p:nvSpPr>
          <p:spPr>
            <a:xfrm>
              <a:off x="335206" y="996242"/>
              <a:ext cx="11520000" cy="1885720"/>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49" name="矩形 48">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52" name="文本框 51">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7" name="矩形 6"/>
          <p:cNvSpPr/>
          <p:nvPr/>
        </p:nvSpPr>
        <p:spPr>
          <a:xfrm>
            <a:off x="531581" y="1497716"/>
            <a:ext cx="11127251" cy="1284006"/>
          </a:xfrm>
          <a:prstGeom prst="rect">
            <a:avLst/>
          </a:prstGeom>
        </p:spPr>
        <p:txBody>
          <a:bodyPr wrap="square">
            <a:spAutoFit/>
          </a:bodyPr>
          <a:lstStyle/>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密闭</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容器中</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不变，各物质的浓度不再改变能作为反应达到平衡状态的标志，</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⑤</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1"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2"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4"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5"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6"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8"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9"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0" name="Rectangle 21">
            <a:hlinkClick r:id="rId12" action="ppaction://hlinksldjump"/>
          </p:cNvPr>
          <p:cNvSpPr>
            <a:spLocks noChangeArrowheads="1"/>
          </p:cNvSpPr>
          <p:nvPr/>
        </p:nvSpPr>
        <p:spPr bwMode="auto">
          <a:xfrm>
            <a:off x="5736815"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11</a:t>
            </a:r>
          </a:p>
        </p:txBody>
      </p:sp>
      <p:sp>
        <p:nvSpPr>
          <p:cNvPr id="41"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2"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3"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4"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5"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5"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42697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4299" y="900549"/>
            <a:ext cx="11281814" cy="5632311"/>
          </a:xfrm>
          <a:prstGeom prst="rect">
            <a:avLst/>
          </a:prstGeom>
        </p:spPr>
        <p:txBody>
          <a:bodyPr wrap="square">
            <a:spAutoFit/>
          </a:bodyPr>
          <a:lstStyle/>
          <a:p>
            <a:pPr>
              <a:lnSpc>
                <a:spcPct val="150000"/>
              </a:lnSpc>
              <a:spcAft>
                <a:spcPts val="0"/>
              </a:spcAft>
              <a:tabLst>
                <a:tab pos="1980565" algn="l"/>
              </a:tabLs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在一定温度下、容积不变的密闭容器中，可逆反应</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A(g)</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smtClean="0">
                <a:latin typeface="Times New Roman" panose="02020603050405020304" pitchFamily="18" charset="0"/>
                <a:ea typeface="方正中等线简体" panose="03000509000000000000" pitchFamily="65" charset="-122"/>
                <a:cs typeface="Courier New" panose="02070309020205020404" pitchFamily="49" charset="0"/>
              </a:rPr>
              <a:t>3B(g)</a:t>
            </a:r>
            <a:r>
              <a:rPr lang="en-US" altLang="zh-CN"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kern="100" dirty="0" smtClean="0">
                <a:latin typeface="Times New Roman" panose="02020603050405020304" pitchFamily="18" charset="0"/>
                <a:ea typeface="方正中等线简体" panose="03000509000000000000" pitchFamily="65" charset="-122"/>
                <a:cs typeface="Courier New" panose="02070309020205020404" pitchFamily="49" charset="0"/>
              </a:rPr>
              <a:t>2C(g</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2D(s)</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达到平衡状态的标志是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的生成速率与</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的消耗速率相等</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单位时间内生成</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 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，同时生成</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 B</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的浓度不再改变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混合气体的密度不再改变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混合气体的总压强不再改变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混合气体的总物质的量不再改变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⑦</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的浓度之比为</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③④⑤⑥⑦</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kern="100" dirty="0" smtClean="0">
                <a:latin typeface="宋体" panose="02010600030101010101" pitchFamily="2" charset="-122"/>
                <a:ea typeface="方正中等线简体" panose="03000509000000000000" pitchFamily="65" charset="-122"/>
                <a:cs typeface="Times New Roman" panose="02020603050405020304" pitchFamily="18" charset="0"/>
              </a:rPr>
              <a:t>①③④⑤⑥     </a:t>
            </a:r>
            <a:r>
              <a:rPr lang="en-US" altLang="zh-CN"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①②③④⑦</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②③④⑤⑥</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4"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2"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4"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5"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6"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7" name="Rectangle 21">
            <a:hlinkClick r:id="rId14" action="ppaction://hlinksldjump"/>
          </p:cNvPr>
          <p:cNvSpPr>
            <a:spLocks noChangeArrowheads="1"/>
          </p:cNvSpPr>
          <p:nvPr/>
        </p:nvSpPr>
        <p:spPr bwMode="auto">
          <a:xfrm>
            <a:off x="6146473"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12</a:t>
            </a:r>
          </a:p>
        </p:txBody>
      </p:sp>
      <p:sp>
        <p:nvSpPr>
          <p:cNvPr id="48"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9"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4"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5"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5"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2" name="TextBox 9"/>
          <p:cNvSpPr txBox="1"/>
          <p:nvPr/>
        </p:nvSpPr>
        <p:spPr>
          <a:xfrm>
            <a:off x="2635209" y="5826999"/>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3479381132"/>
              </p:ext>
            </p:extLst>
          </p:nvPr>
        </p:nvGraphicFramePr>
        <p:xfrm>
          <a:off x="9263558" y="1053530"/>
          <a:ext cx="914400" cy="663575"/>
        </p:xfrm>
        <a:graphic>
          <a:graphicData uri="http://schemas.openxmlformats.org/presentationml/2006/ole">
            <mc:AlternateContent xmlns:mc="http://schemas.openxmlformats.org/markup-compatibility/2006">
              <mc:Choice xmlns:v="urn:schemas-microsoft-com:vml" Requires="v">
                <p:oleObj spid="_x0000_s719896" name="文档" r:id="rId20" imgW="917411" imgH="667783" progId="Word.Document.12">
                  <p:embed/>
                </p:oleObj>
              </mc:Choice>
              <mc:Fallback>
                <p:oleObj name="文档" r:id="rId20" imgW="917411" imgH="667783" progId="Word.Document.12">
                  <p:embed/>
                  <p:pic>
                    <p:nvPicPr>
                      <p:cNvPr id="0" name=""/>
                      <p:cNvPicPr/>
                      <p:nvPr/>
                    </p:nvPicPr>
                    <p:blipFill>
                      <a:blip r:embed="rId21"/>
                      <a:stretch>
                        <a:fillRect/>
                      </a:stretch>
                    </p:blipFill>
                    <p:spPr>
                      <a:xfrm>
                        <a:off x="9263558" y="1053530"/>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1216731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206" y="621482"/>
            <a:ext cx="11304000" cy="2603470"/>
          </a:xfrm>
          <a:prstGeom prst="rect">
            <a:avLst/>
          </a:prstGeom>
        </p:spPr>
        <p:txBody>
          <a:bodyPr wrap="square">
            <a:spAutoFit/>
          </a:bodyPr>
          <a:lstStyle/>
          <a:p>
            <a:pPr algn="just">
              <a:lnSpc>
                <a:spcPct val="150000"/>
              </a:lnSpc>
              <a:spcAft>
                <a:spcPts val="0"/>
              </a:spcAft>
              <a:tabLst>
                <a:tab pos="1980565"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可逆反应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概念：在相同条件下，既能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进行，同时又能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进行的反应。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特征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473261" y="1413570"/>
            <a:ext cx="1242648"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正反应</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10091212" y="1387187"/>
            <a:ext cx="1242648" cy="523220"/>
          </a:xfrm>
          <a:prstGeom prst="rect">
            <a:avLst/>
          </a:prstGeom>
        </p:spPr>
        <p:txBody>
          <a:bodyPr wrap="none">
            <a:spAutoFit/>
          </a:bodyPr>
          <a:lstStyle/>
          <a:p>
            <a:r>
              <a:rPr lang="zh-CN" altLang="zh-CN"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逆反应</a:t>
            </a:r>
            <a:endPar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696322" name="Picture 2" descr="312+拆"/>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8670" y="2727644"/>
            <a:ext cx="7353073" cy="26118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矩形 8"/>
          <p:cNvSpPr/>
          <p:nvPr/>
        </p:nvSpPr>
        <p:spPr>
          <a:xfrm>
            <a:off x="6815286" y="3717826"/>
            <a:ext cx="889987" cy="523220"/>
          </a:xfrm>
          <a:prstGeom prst="rect">
            <a:avLst/>
          </a:prstGeom>
        </p:spPr>
        <p:txBody>
          <a:bodyPr wrap="none">
            <a:spAutoFit/>
          </a:bodyPr>
          <a:lstStyle/>
          <a:p>
            <a:r>
              <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相同</a:t>
            </a:r>
          </a:p>
        </p:txBody>
      </p:sp>
      <p:sp>
        <p:nvSpPr>
          <p:cNvPr id="10" name="矩形 9"/>
          <p:cNvSpPr/>
          <p:nvPr/>
        </p:nvSpPr>
        <p:spPr>
          <a:xfrm>
            <a:off x="8877627" y="3708861"/>
            <a:ext cx="889987" cy="523220"/>
          </a:xfrm>
          <a:prstGeom prst="rect">
            <a:avLst/>
          </a:prstGeom>
        </p:spPr>
        <p:txBody>
          <a:bodyPr wrap="none">
            <a:spAutoFit/>
          </a:bodyPr>
          <a:lstStyle/>
          <a:p>
            <a:r>
              <a:rPr lang="zh-CN" altLang="en-US" sz="2800" kern="100" spc="-5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同时</a:t>
            </a:r>
          </a:p>
        </p:txBody>
      </p:sp>
    </p:spTree>
    <p:extLst>
      <p:ext uri="{BB962C8B-B14F-4D97-AF65-F5344CB8AC3E}">
        <p14:creationId xmlns:p14="http://schemas.microsoft.com/office/powerpoint/2010/main" val="3202379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35206" y="1197545"/>
            <a:ext cx="11520000" cy="5328593"/>
            <a:chOff x="335206" y="875209"/>
            <a:chExt cx="11520000" cy="5328593"/>
          </a:xfrm>
        </p:grpSpPr>
        <p:sp>
          <p:nvSpPr>
            <p:cNvPr id="42" name="圆角矩形 41">
              <a:extLst>
                <a:ext uri="{FF2B5EF4-FFF2-40B4-BE49-F238E27FC236}">
                  <a16:creationId xmlns="" xmlns:a16="http://schemas.microsoft.com/office/drawing/2014/main" id="{E595429C-FC91-844C-93CF-CDF13B79A00E}"/>
                </a:ext>
              </a:extLst>
            </p:cNvPr>
            <p:cNvSpPr/>
            <p:nvPr/>
          </p:nvSpPr>
          <p:spPr>
            <a:xfrm>
              <a:off x="335206" y="996242"/>
              <a:ext cx="11520000" cy="5207560"/>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43" name="矩形 42">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4" name="文本框 43">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7" name="矩形 6"/>
          <p:cNvSpPr/>
          <p:nvPr/>
        </p:nvSpPr>
        <p:spPr>
          <a:xfrm>
            <a:off x="509374" y="1341562"/>
            <a:ext cx="11171665" cy="5262979"/>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①</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的生成速率与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的消耗速率相等，即</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逆</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，说明该反应达到平衡状态，正确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无论该反应是否达到平衡状态，单位时间内生成</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的同时都会生成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，所以不能作为达到平衡状态的标志，错误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反应达到平衡状态时，各物质的物质的量保持不变，浓度也不变，所以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的浓度不再变化，说明该反应达到平衡状态，正确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反应前后气体的总质量发生改变，容器容积一定，当混合气体的密度不再发生改变时，说明反应达到平衡状态，正确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p:txBody>
      </p:sp>
      <p:sp>
        <p:nvSpPr>
          <p:cNvPr id="15"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16"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17"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18"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19"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0"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21"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3"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24"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25"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27"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28" name="Rectangle 21">
            <a:hlinkClick r:id="rId13" action="ppaction://hlinksldjump"/>
          </p:cNvPr>
          <p:cNvSpPr>
            <a:spLocks noChangeArrowheads="1"/>
          </p:cNvSpPr>
          <p:nvPr/>
        </p:nvSpPr>
        <p:spPr bwMode="auto">
          <a:xfrm>
            <a:off x="6146473"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12</a:t>
            </a:r>
          </a:p>
        </p:txBody>
      </p:sp>
      <p:sp>
        <p:nvSpPr>
          <p:cNvPr id="29"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0"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1"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2"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3"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327467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35206" y="1197545"/>
            <a:ext cx="11520000" cy="4248473"/>
            <a:chOff x="335206" y="875209"/>
            <a:chExt cx="11520000" cy="4248473"/>
          </a:xfrm>
        </p:grpSpPr>
        <p:sp>
          <p:nvSpPr>
            <p:cNvPr id="42" name="圆角矩形 41">
              <a:extLst>
                <a:ext uri="{FF2B5EF4-FFF2-40B4-BE49-F238E27FC236}">
                  <a16:creationId xmlns="" xmlns:a16="http://schemas.microsoft.com/office/drawing/2014/main" id="{E595429C-FC91-844C-93CF-CDF13B79A00E}"/>
                </a:ext>
              </a:extLst>
            </p:cNvPr>
            <p:cNvSpPr/>
            <p:nvPr/>
          </p:nvSpPr>
          <p:spPr>
            <a:xfrm>
              <a:off x="335206" y="996242"/>
              <a:ext cx="11520000" cy="4127440"/>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43" name="矩形 42">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44" name="文本框 43">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7" name="矩形 6"/>
          <p:cNvSpPr/>
          <p:nvPr/>
        </p:nvSpPr>
        <p:spPr>
          <a:xfrm>
            <a:off x="509374" y="1413570"/>
            <a:ext cx="11171665" cy="3869329"/>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⑤</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该反应是反应前后气体分子数减小的反应，容器容积、温度均不变，当混合气体的总压强不再变化时，说明反应达到平衡状态，</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正确；</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该反应是反应前后气体的物质的量减小的反应，当混合气体的总物质的量不再变化时，说明反应达到平衡状态，正确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⑦</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达到平衡状态时，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三种物质的浓度之比可能是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，也可能不是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5"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16"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17"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18"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19"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20"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21"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3"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24"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25"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27"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28" name="Rectangle 21">
            <a:hlinkClick r:id="rId13" action="ppaction://hlinksldjump"/>
          </p:cNvPr>
          <p:cNvSpPr>
            <a:spLocks noChangeArrowheads="1"/>
          </p:cNvSpPr>
          <p:nvPr/>
        </p:nvSpPr>
        <p:spPr bwMode="auto">
          <a:xfrm>
            <a:off x="6146473"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12</a:t>
            </a:r>
          </a:p>
        </p:txBody>
      </p:sp>
      <p:sp>
        <p:nvSpPr>
          <p:cNvPr id="29"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30"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31"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32"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3"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98961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89206" y="970340"/>
            <a:ext cx="11412000" cy="5262979"/>
          </a:xfrm>
          <a:prstGeom prst="rect">
            <a:avLst/>
          </a:prstGeom>
        </p:spPr>
        <p:txBody>
          <a:bodyPr wrap="square">
            <a:spAutoFit/>
          </a:bodyPr>
          <a:lstStyle/>
          <a:p>
            <a:pPr algn="just">
              <a:lnSpc>
                <a:spcPct val="150000"/>
              </a:lnSpc>
              <a:spcAft>
                <a:spcPts val="0"/>
              </a:spcAft>
              <a:tabLst>
                <a:tab pos="1980565"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题组四　化学平衡的简单计算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湖北巴东高二检测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充入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密闭容器中发生如下反应：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3Y(g)       2Z(g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Q</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min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后达到平衡状态时生成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0.8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的浓度为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，则下列叙述错误的是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的浓度为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的体积百分含量为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D.2 min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内平均反应速率</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·min</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8"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9"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0"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1"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2"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4"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5"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6"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7"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8" name="Rectangle 21">
            <a:hlinkClick r:id="rId15" action="ppaction://hlinksldjump"/>
          </p:cNvPr>
          <p:cNvSpPr>
            <a:spLocks noChangeArrowheads="1"/>
          </p:cNvSpPr>
          <p:nvPr/>
        </p:nvSpPr>
        <p:spPr bwMode="auto">
          <a:xfrm>
            <a:off x="655613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13</a:t>
            </a:r>
          </a:p>
        </p:txBody>
      </p:sp>
      <p:sp>
        <p:nvSpPr>
          <p:cNvPr id="39"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0"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1"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47"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42" name="对象 41"/>
          <p:cNvGraphicFramePr>
            <a:graphicFrameLocks noChangeAspect="1"/>
          </p:cNvGraphicFramePr>
          <p:nvPr>
            <p:extLst>
              <p:ext uri="{D42A27DB-BD31-4B8C-83A1-F6EECF244321}">
                <p14:modId xmlns:p14="http://schemas.microsoft.com/office/powerpoint/2010/main" val="359669832"/>
              </p:ext>
            </p:extLst>
          </p:nvPr>
        </p:nvGraphicFramePr>
        <p:xfrm>
          <a:off x="4173994" y="2372437"/>
          <a:ext cx="914400" cy="663575"/>
        </p:xfrm>
        <a:graphic>
          <a:graphicData uri="http://schemas.openxmlformats.org/presentationml/2006/ole">
            <mc:AlternateContent xmlns:mc="http://schemas.openxmlformats.org/markup-compatibility/2006">
              <mc:Choice xmlns:v="urn:schemas-microsoft-com:vml" Requires="v">
                <p:oleObj spid="_x0000_s650311"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4173994" y="2372437"/>
                        <a:ext cx="914400" cy="663575"/>
                      </a:xfrm>
                      <a:prstGeom prst="rect">
                        <a:avLst/>
                      </a:prstGeom>
                    </p:spPr>
                  </p:pic>
                </p:oleObj>
              </mc:Fallback>
            </mc:AlternateContent>
          </a:graphicData>
        </a:graphic>
      </p:graphicFrame>
      <p:sp>
        <p:nvSpPr>
          <p:cNvPr id="45" name="TextBox 9"/>
          <p:cNvSpPr txBox="1"/>
          <p:nvPr/>
        </p:nvSpPr>
        <p:spPr>
          <a:xfrm>
            <a:off x="226638" y="420389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815216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8"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9"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0"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1"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2"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3"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4"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5"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6"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7"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38" name="Rectangle 21">
            <a:hlinkClick r:id="rId15" action="ppaction://hlinksldjump"/>
          </p:cNvPr>
          <p:cNvSpPr>
            <a:spLocks noChangeArrowheads="1"/>
          </p:cNvSpPr>
          <p:nvPr/>
        </p:nvSpPr>
        <p:spPr bwMode="auto">
          <a:xfrm>
            <a:off x="655613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13</a:t>
            </a:r>
          </a:p>
        </p:txBody>
      </p:sp>
      <p:sp>
        <p:nvSpPr>
          <p:cNvPr id="39"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0"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1"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47"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pSp>
        <p:nvGrpSpPr>
          <p:cNvPr id="22" name="组合 21"/>
          <p:cNvGrpSpPr/>
          <p:nvPr/>
        </p:nvGrpSpPr>
        <p:grpSpPr>
          <a:xfrm>
            <a:off x="335206" y="1047134"/>
            <a:ext cx="11520000" cy="5400601"/>
            <a:chOff x="335206" y="875209"/>
            <a:chExt cx="11520000" cy="5400601"/>
          </a:xfrm>
        </p:grpSpPr>
        <p:sp>
          <p:nvSpPr>
            <p:cNvPr id="24" name="圆角矩形 23">
              <a:extLst>
                <a:ext uri="{FF2B5EF4-FFF2-40B4-BE49-F238E27FC236}">
                  <a16:creationId xmlns="" xmlns:a16="http://schemas.microsoft.com/office/drawing/2014/main" id="{E595429C-FC91-844C-93CF-CDF13B79A00E}"/>
                </a:ext>
              </a:extLst>
            </p:cNvPr>
            <p:cNvSpPr/>
            <p:nvPr/>
          </p:nvSpPr>
          <p:spPr>
            <a:xfrm>
              <a:off x="335206" y="996242"/>
              <a:ext cx="11520000" cy="5279568"/>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25" name="矩形 24">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27" name="文本框 26">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43" name="矩形 42"/>
          <p:cNvSpPr/>
          <p:nvPr/>
        </p:nvSpPr>
        <p:spPr>
          <a:xfrm>
            <a:off x="509374" y="1335167"/>
            <a:ext cx="11171665" cy="5262979"/>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平衡时生成</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0.8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Z</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，测得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，则生成的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的物质的量</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(Q)</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0.8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0.8 mol</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0.8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，计算得出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平衡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生成</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0.8 </a:t>
            </a:r>
            <a:r>
              <a:rPr lang="en-US" altLang="zh-CN" sz="2800" kern="100" spc="-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 Z</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，则参加反应的</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的物质的量为</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0.8 </a:t>
            </a:r>
            <a:r>
              <a:rPr lang="en-US" altLang="zh-CN" sz="2800" kern="100" spc="-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spc="-100" dirty="0" smtClean="0">
                <a:latin typeface="宋体" panose="02010600030101010101" pitchFamily="2" charset="-122"/>
                <a:ea typeface="方正中等线简体" panose="03000509000000000000" pitchFamily="65" charset="-122"/>
                <a:cs typeface="Times New Roman" panose="02020603050405020304" pitchFamily="18" charset="0"/>
              </a:rPr>
              <a:t>× </a:t>
            </a:r>
            <a:r>
              <a:rPr lang="zh-CN"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0.4 </a:t>
            </a:r>
            <a:r>
              <a:rPr lang="en-US" altLang="zh-CN" sz="2800" kern="100" spc="-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，故平</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衡时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的物质的量为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0.4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1.6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，平衡时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p>
          <a:p>
            <a:pPr algn="just">
              <a:lnSpc>
                <a:spcPct val="150000"/>
              </a:lnSpc>
              <a:spcAft>
                <a:spcPts val="0"/>
              </a:spcAft>
              <a:tabLst>
                <a:tab pos="1980565" algn="l"/>
              </a:tabLst>
            </a:pPr>
            <a:r>
              <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0.8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min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内</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平均反应速率</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0.3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·min</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309462925"/>
              </p:ext>
            </p:extLst>
          </p:nvPr>
        </p:nvGraphicFramePr>
        <p:xfrm>
          <a:off x="9713536" y="3153297"/>
          <a:ext cx="652463" cy="1123950"/>
        </p:xfrm>
        <a:graphic>
          <a:graphicData uri="http://schemas.openxmlformats.org/presentationml/2006/ole">
            <mc:AlternateContent xmlns:mc="http://schemas.openxmlformats.org/markup-compatibility/2006">
              <mc:Choice xmlns:v="urn:schemas-microsoft-com:vml" Requires="v">
                <p:oleObj spid="_x0000_s720964" name="文档" r:id="rId20" imgW="652157" imgH="1124631" progId="Word.Document.12">
                  <p:embed/>
                </p:oleObj>
              </mc:Choice>
              <mc:Fallback>
                <p:oleObj name="文档" r:id="rId20" imgW="652157" imgH="1124631" progId="Word.Document.12">
                  <p:embed/>
                  <p:pic>
                    <p:nvPicPr>
                      <p:cNvPr id="0" name=""/>
                      <p:cNvPicPr/>
                      <p:nvPr/>
                    </p:nvPicPr>
                    <p:blipFill>
                      <a:blip r:embed="rId21"/>
                      <a:stretch>
                        <a:fillRect/>
                      </a:stretch>
                    </p:blipFill>
                    <p:spPr>
                      <a:xfrm>
                        <a:off x="9713536" y="3153297"/>
                        <a:ext cx="652463" cy="1123950"/>
                      </a:xfrm>
                      <a:prstGeom prst="rect">
                        <a:avLst/>
                      </a:prstGeom>
                    </p:spPr>
                  </p:pic>
                </p:oleObj>
              </mc:Fallback>
            </mc:AlternateContent>
          </a:graphicData>
        </a:graphic>
      </p:graphicFrame>
      <p:graphicFrame>
        <p:nvGraphicFramePr>
          <p:cNvPr id="42" name="对象 41"/>
          <p:cNvGraphicFramePr>
            <a:graphicFrameLocks noChangeAspect="1"/>
          </p:cNvGraphicFramePr>
          <p:nvPr>
            <p:extLst>
              <p:ext uri="{D42A27DB-BD31-4B8C-83A1-F6EECF244321}">
                <p14:modId xmlns:p14="http://schemas.microsoft.com/office/powerpoint/2010/main" val="3276224919"/>
              </p:ext>
            </p:extLst>
          </p:nvPr>
        </p:nvGraphicFramePr>
        <p:xfrm>
          <a:off x="622598" y="4445401"/>
          <a:ext cx="2106613" cy="1138238"/>
        </p:xfrm>
        <a:graphic>
          <a:graphicData uri="http://schemas.openxmlformats.org/presentationml/2006/ole">
            <mc:AlternateContent xmlns:mc="http://schemas.openxmlformats.org/markup-compatibility/2006">
              <mc:Choice xmlns:v="urn:schemas-microsoft-com:vml" Requires="v">
                <p:oleObj spid="_x0000_s720965" name="文档" r:id="rId22" imgW="2089999" imgH="1132203" progId="Word.Document.12">
                  <p:embed/>
                </p:oleObj>
              </mc:Choice>
              <mc:Fallback>
                <p:oleObj name="文档" r:id="rId22" imgW="2089999" imgH="1132203" progId="Word.Document.12">
                  <p:embed/>
                  <p:pic>
                    <p:nvPicPr>
                      <p:cNvPr id="0" name=""/>
                      <p:cNvPicPr/>
                      <p:nvPr/>
                    </p:nvPicPr>
                    <p:blipFill>
                      <a:blip r:embed="rId23"/>
                      <a:stretch>
                        <a:fillRect/>
                      </a:stretch>
                    </p:blipFill>
                    <p:spPr>
                      <a:xfrm>
                        <a:off x="622598" y="4445401"/>
                        <a:ext cx="2106613" cy="1138238"/>
                      </a:xfrm>
                      <a:prstGeom prst="rect">
                        <a:avLst/>
                      </a:prstGeom>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1456078833"/>
              </p:ext>
            </p:extLst>
          </p:nvPr>
        </p:nvGraphicFramePr>
        <p:xfrm>
          <a:off x="4947324" y="5086637"/>
          <a:ext cx="3665538" cy="1184275"/>
        </p:xfrm>
        <a:graphic>
          <a:graphicData uri="http://schemas.openxmlformats.org/presentationml/2006/ole">
            <mc:AlternateContent xmlns:mc="http://schemas.openxmlformats.org/markup-compatibility/2006">
              <mc:Choice xmlns:v="urn:schemas-microsoft-com:vml" Requires="v">
                <p:oleObj spid="_x0000_s720966" name="文档" r:id="rId24" imgW="3636894" imgH="1176554" progId="Word.Document.12">
                  <p:embed/>
                </p:oleObj>
              </mc:Choice>
              <mc:Fallback>
                <p:oleObj name="文档" r:id="rId24" imgW="3636894" imgH="1176554" progId="Word.Document.12">
                  <p:embed/>
                  <p:pic>
                    <p:nvPicPr>
                      <p:cNvPr id="0" name=""/>
                      <p:cNvPicPr/>
                      <p:nvPr/>
                    </p:nvPicPr>
                    <p:blipFill>
                      <a:blip r:embed="rId25"/>
                      <a:stretch>
                        <a:fillRect/>
                      </a:stretch>
                    </p:blipFill>
                    <p:spPr>
                      <a:xfrm>
                        <a:off x="4947324" y="5086637"/>
                        <a:ext cx="3665538" cy="1184275"/>
                      </a:xfrm>
                      <a:prstGeom prst="rect">
                        <a:avLst/>
                      </a:prstGeom>
                    </p:spPr>
                  </p:pic>
                </p:oleObj>
              </mc:Fallback>
            </mc:AlternateContent>
          </a:graphicData>
        </a:graphic>
      </p:graphicFrame>
    </p:spTree>
    <p:extLst>
      <p:ext uri="{BB962C8B-B14F-4D97-AF65-F5344CB8AC3E}">
        <p14:creationId xmlns:p14="http://schemas.microsoft.com/office/powerpoint/2010/main" val="3468478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blinds(horizontal)">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blinds(horizontal)">
                                      <p:cBhvr>
                                        <p:cTn id="12" dur="500"/>
                                        <p:tgtEl>
                                          <p:spTgt spid="4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animEffect transition="in" filter="blinds(horizontal)">
                                      <p:cBhvr>
                                        <p:cTn id="15" dur="500"/>
                                        <p:tgtEl>
                                          <p:spTgt spid="4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linds(horizontal)">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blinds(horizontal)">
                                      <p:cBhvr>
                                        <p:cTn id="26" dur="500"/>
                                        <p:tgtEl>
                                          <p:spTgt spid="43">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blinds(horizontal)">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972" y="909514"/>
            <a:ext cx="11353109" cy="5262979"/>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一定条件下，对于反应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3Y(g)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2Z(g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，若起始时，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的浓度分别为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spc="-2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2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pc="-2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2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2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2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2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spc="-2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spc="-2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pc="-2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2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2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2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20" dirty="0">
                <a:latin typeface="Times New Roman" panose="02020603050405020304" pitchFamily="18" charset="0"/>
                <a:ea typeface="方正中等线简体" panose="03000509000000000000" pitchFamily="65" charset="-122"/>
                <a:cs typeface="Times New Roman" panose="02020603050405020304" pitchFamily="18" charset="0"/>
              </a:rPr>
              <a:t>均不为零</a:t>
            </a:r>
            <a:r>
              <a:rPr lang="en-US" altLang="zh-CN" sz="2800" kern="100" spc="-2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20" dirty="0">
                <a:latin typeface="Times New Roman" panose="02020603050405020304" pitchFamily="18" charset="0"/>
                <a:ea typeface="方正中等线简体" panose="03000509000000000000" pitchFamily="65" charset="-122"/>
                <a:cs typeface="Times New Roman" panose="02020603050405020304" pitchFamily="18" charset="0"/>
              </a:rPr>
              <a:t>。达平衡时，</a:t>
            </a:r>
            <a:r>
              <a:rPr lang="en-US" altLang="zh-CN" sz="2800" kern="100" spc="-2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spc="-2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2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spc="-2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2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spc="-20" dirty="0">
                <a:latin typeface="Times New Roman" panose="02020603050405020304" pitchFamily="18" charset="0"/>
                <a:ea typeface="方正中等线简体" panose="03000509000000000000" pitchFamily="65" charset="-122"/>
                <a:cs typeface="Times New Roman" panose="02020603050405020304" pitchFamily="18" charset="0"/>
              </a:rPr>
              <a:t>的浓度分别为</a:t>
            </a:r>
            <a:r>
              <a:rPr lang="en-US" altLang="zh-CN" sz="2800" kern="100" spc="-20" dirty="0">
                <a:latin typeface="Times New Roman" panose="02020603050405020304" pitchFamily="18" charset="0"/>
                <a:ea typeface="方正中等线简体" panose="03000509000000000000" pitchFamily="65" charset="-122"/>
                <a:cs typeface="Courier New" panose="02070309020205020404" pitchFamily="49" charset="0"/>
              </a:rPr>
              <a:t>0.1 </a:t>
            </a:r>
            <a:r>
              <a:rPr lang="en-US" altLang="zh-CN" sz="2800" kern="100" spc="-2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2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2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2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20" dirty="0">
                <a:latin typeface="Times New Roman" panose="02020603050405020304" pitchFamily="18" charset="0"/>
                <a:ea typeface="方正中等线简体" panose="03000509000000000000" pitchFamily="65" charset="-122"/>
                <a:cs typeface="Courier New" panose="02070309020205020404" pitchFamily="49" charset="0"/>
              </a:rPr>
              <a:t>0.3 </a:t>
            </a:r>
            <a:r>
              <a:rPr lang="en-US" altLang="zh-CN" sz="2800" kern="100" spc="-2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0.08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，则下列判断错误的是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的生成速率之比为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平衡时消耗的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的物质的量之比为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的取值范围为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7"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8"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1"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2"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6"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37"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38"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39"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0"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1" name="Rectangle 21">
            <a:hlinkClick r:id="rId16" action="ppaction://hlinksldjump"/>
          </p:cNvPr>
          <p:cNvSpPr>
            <a:spLocks noChangeArrowheads="1"/>
          </p:cNvSpPr>
          <p:nvPr/>
        </p:nvSpPr>
        <p:spPr bwMode="auto">
          <a:xfrm>
            <a:off x="6965789"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14</a:t>
            </a:r>
          </a:p>
        </p:txBody>
      </p:sp>
      <p:sp>
        <p:nvSpPr>
          <p:cNvPr id="42"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3"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45"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TextBox 9"/>
          <p:cNvSpPr txBox="1"/>
          <p:nvPr/>
        </p:nvSpPr>
        <p:spPr>
          <a:xfrm>
            <a:off x="262558" y="414987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1279058132"/>
              </p:ext>
            </p:extLst>
          </p:nvPr>
        </p:nvGraphicFramePr>
        <p:xfrm>
          <a:off x="6443117" y="1035600"/>
          <a:ext cx="914400" cy="663575"/>
        </p:xfrm>
        <a:graphic>
          <a:graphicData uri="http://schemas.openxmlformats.org/presentationml/2006/ole">
            <mc:AlternateContent xmlns:mc="http://schemas.openxmlformats.org/markup-compatibility/2006">
              <mc:Choice xmlns:v="urn:schemas-microsoft-com:vml" Requires="v">
                <p:oleObj spid="_x0000_s721944"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6443117" y="1035600"/>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236757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35206" y="1080688"/>
            <a:ext cx="11520000" cy="5085411"/>
            <a:chOff x="335206" y="875209"/>
            <a:chExt cx="11520000" cy="5085411"/>
          </a:xfrm>
        </p:grpSpPr>
        <p:sp>
          <p:nvSpPr>
            <p:cNvPr id="51" name="圆角矩形 50">
              <a:extLst>
                <a:ext uri="{FF2B5EF4-FFF2-40B4-BE49-F238E27FC236}">
                  <a16:creationId xmlns="" xmlns:a16="http://schemas.microsoft.com/office/drawing/2014/main" id="{E595429C-FC91-844C-93CF-CDF13B79A00E}"/>
                </a:ext>
              </a:extLst>
            </p:cNvPr>
            <p:cNvSpPr/>
            <p:nvPr/>
          </p:nvSpPr>
          <p:spPr>
            <a:xfrm>
              <a:off x="335206" y="996242"/>
              <a:ext cx="11520000" cy="4964378"/>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52" name="矩形 51">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53" name="文本框 52">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5" name="矩形 24"/>
          <p:cNvSpPr/>
          <p:nvPr/>
        </p:nvSpPr>
        <p:spPr>
          <a:xfrm>
            <a:off x="443206" y="1468526"/>
            <a:ext cx="11304000" cy="4616648"/>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分析浓度变化关系：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79613" algn="l"/>
                <a:tab pos="3230563" algn="l"/>
                <a:tab pos="4302125" algn="l"/>
                <a:tab pos="5738813"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3Y(g)</a:t>
            </a:r>
            <a:r>
              <a:rPr lang="en-US" altLang="zh-CN" sz="2800" kern="100" dirty="0">
                <a:latin typeface="ZBFH"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ZBFH"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2Z(g</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79613" algn="l"/>
                <a:tab pos="3230563" algn="l"/>
                <a:tab pos="4302125" algn="l"/>
                <a:tab pos="5738813"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起始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79613" algn="l"/>
                <a:tab pos="3230563" algn="l"/>
                <a:tab pos="4302125" algn="l"/>
                <a:tab pos="5738813"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平衡</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0.1 	0.3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0.08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反应方程式中反应物</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的化学计量数之比为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，所以反应中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必然以物质的量之比为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消耗，因为达平衡时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的浓度之比为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5"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6"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7"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9"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0"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1"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2"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3"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4" name="Rectangle 21">
            <a:hlinkClick r:id="rId16" action="ppaction://hlinksldjump"/>
          </p:cNvPr>
          <p:cNvSpPr>
            <a:spLocks noChangeArrowheads="1"/>
          </p:cNvSpPr>
          <p:nvPr/>
        </p:nvSpPr>
        <p:spPr bwMode="auto">
          <a:xfrm>
            <a:off x="6965789"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14</a:t>
            </a:r>
          </a:p>
        </p:txBody>
      </p:sp>
      <p:sp>
        <p:nvSpPr>
          <p:cNvPr id="45"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6"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7"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4270717119"/>
              </p:ext>
            </p:extLst>
          </p:nvPr>
        </p:nvGraphicFramePr>
        <p:xfrm>
          <a:off x="5663721" y="2223588"/>
          <a:ext cx="914400" cy="663575"/>
        </p:xfrm>
        <a:graphic>
          <a:graphicData uri="http://schemas.openxmlformats.org/presentationml/2006/ole">
            <mc:AlternateContent xmlns:mc="http://schemas.openxmlformats.org/markup-compatibility/2006">
              <mc:Choice xmlns:v="urn:schemas-microsoft-com:vml" Requires="v">
                <p:oleObj spid="_x0000_s722969" name="文档" r:id="rId20" imgW="917411" imgH="667783" progId="Word.Document.12">
                  <p:embed/>
                </p:oleObj>
              </mc:Choice>
              <mc:Fallback>
                <p:oleObj name="文档" r:id="rId20" imgW="917411" imgH="667783" progId="Word.Document.12">
                  <p:embed/>
                  <p:pic>
                    <p:nvPicPr>
                      <p:cNvPr id="0" name=""/>
                      <p:cNvPicPr/>
                      <p:nvPr/>
                    </p:nvPicPr>
                    <p:blipFill>
                      <a:blip r:embed="rId21"/>
                      <a:stretch>
                        <a:fillRect/>
                      </a:stretch>
                    </p:blipFill>
                    <p:spPr>
                      <a:xfrm>
                        <a:off x="5663721" y="2223588"/>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2791601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Effect transition="in" filter="blinds(horizontal)">
                                      <p:cBhvr>
                                        <p:cTn id="13" dur="500"/>
                                        <p:tgtEl>
                                          <p:spTgt spid="2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xEl>
                                              <p:pRg st="2" end="2"/>
                                            </p:txEl>
                                          </p:spTgt>
                                        </p:tgtEl>
                                        <p:attrNameLst>
                                          <p:attrName>style.visibility</p:attrName>
                                        </p:attrNameLst>
                                      </p:cBhvr>
                                      <p:to>
                                        <p:strVal val="visible"/>
                                      </p:to>
                                    </p:set>
                                    <p:animEffect transition="in" filter="blinds(horizontal)">
                                      <p:cBhvr>
                                        <p:cTn id="16" dur="500"/>
                                        <p:tgtEl>
                                          <p:spTgt spid="25">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animEffect transition="in" filter="blinds(horizontal)">
                                      <p:cBhvr>
                                        <p:cTn id="19" dur="500"/>
                                        <p:tgtEl>
                                          <p:spTgt spid="2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
                                            <p:txEl>
                                              <p:pRg st="4" end="4"/>
                                            </p:txEl>
                                          </p:spTgt>
                                        </p:tgtEl>
                                        <p:attrNameLst>
                                          <p:attrName>style.visibility</p:attrName>
                                        </p:attrNameLst>
                                      </p:cBhvr>
                                      <p:to>
                                        <p:strVal val="visible"/>
                                      </p:to>
                                    </p:set>
                                    <p:animEffect transition="in" filter="blinds(horizontal)">
                                      <p:cBhvr>
                                        <p:cTn id="24"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35206" y="1080688"/>
            <a:ext cx="11520000" cy="4365331"/>
            <a:chOff x="335206" y="875209"/>
            <a:chExt cx="11520000" cy="4365331"/>
          </a:xfrm>
        </p:grpSpPr>
        <p:sp>
          <p:nvSpPr>
            <p:cNvPr id="51" name="圆角矩形 50">
              <a:extLst>
                <a:ext uri="{FF2B5EF4-FFF2-40B4-BE49-F238E27FC236}">
                  <a16:creationId xmlns="" xmlns:a16="http://schemas.microsoft.com/office/drawing/2014/main" id="{E595429C-FC91-844C-93CF-CDF13B79A00E}"/>
                </a:ext>
              </a:extLst>
            </p:cNvPr>
            <p:cNvSpPr/>
            <p:nvPr/>
          </p:nvSpPr>
          <p:spPr>
            <a:xfrm>
              <a:off x="335206" y="996242"/>
              <a:ext cx="11520000" cy="4244298"/>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52" name="矩形 51">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53" name="文本框 52">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5" name="矩形 24"/>
          <p:cNvSpPr/>
          <p:nvPr/>
        </p:nvSpPr>
        <p:spPr>
          <a:xfrm>
            <a:off x="443206" y="1468526"/>
            <a:ext cx="11304000" cy="3888500"/>
          </a:xfrm>
          <a:prstGeom prst="rect">
            <a:avLst/>
          </a:prstGeom>
        </p:spPr>
        <p:txBody>
          <a:bodyPr wrap="square">
            <a:spAutoFit/>
          </a:bodyPr>
          <a:lstStyle/>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平衡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Z</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的生成速率之比和反应方程式中二者的化学计量数之比相等，故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Y</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Z</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的生成速率之比为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平衡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时消耗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Z</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的物质的量之比和反应方程式中二者的化学计量数之比相等，故平衡时消耗的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Z</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的物质的量之比为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运用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极限法，假设起始时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Z</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的最大值为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0.14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，而</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，反应又是可逆的，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项正确。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2"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3"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4"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5"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6"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37"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8"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39"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0"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1"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2"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3"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4" name="Rectangle 21">
            <a:hlinkClick r:id="rId15" action="ppaction://hlinksldjump"/>
          </p:cNvPr>
          <p:cNvSpPr>
            <a:spLocks noChangeArrowheads="1"/>
          </p:cNvSpPr>
          <p:nvPr/>
        </p:nvSpPr>
        <p:spPr bwMode="auto">
          <a:xfrm>
            <a:off x="6965789"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14</a:t>
            </a:r>
          </a:p>
        </p:txBody>
      </p:sp>
      <p:sp>
        <p:nvSpPr>
          <p:cNvPr id="45"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6"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27"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233270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blinds(horizontal)">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blinds(horizontal)">
                                      <p:cBhvr>
                                        <p:cTn id="1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699" y="872882"/>
            <a:ext cx="11299010" cy="2677656"/>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郑州高</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二质量检测</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恒温下，将</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 N</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 H</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的混合气体通入一个固定容积的密闭容器中，发生如下反应：</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1980565" algn="l"/>
              </a:tabLst>
            </a:pPr>
            <a:r>
              <a:rPr lang="en-US" altLang="zh-CN" sz="2800" kern="100" dirty="0" smtClean="0">
                <a:latin typeface="方正中等线简体" panose="03000509000000000000" pitchFamily="65" charset="-122"/>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2NH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反应进行到某时刻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4"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5"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6"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6"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8"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9"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0"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1"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2"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3"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4" name="Rectangle 21">
            <a:hlinkClick r:id="rId17" action="ppaction://hlinksldjump"/>
          </p:cNvPr>
          <p:cNvSpPr>
            <a:spLocks noChangeArrowheads="1"/>
          </p:cNvSpPr>
          <p:nvPr/>
        </p:nvSpPr>
        <p:spPr bwMode="auto">
          <a:xfrm>
            <a:off x="7375447"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sp>
        <p:nvSpPr>
          <p:cNvPr id="55"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8"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705004572"/>
              </p:ext>
            </p:extLst>
          </p:nvPr>
        </p:nvGraphicFramePr>
        <p:xfrm>
          <a:off x="9485313" y="1487488"/>
          <a:ext cx="2598737" cy="1093787"/>
        </p:xfrm>
        <a:graphic>
          <a:graphicData uri="http://schemas.openxmlformats.org/presentationml/2006/ole">
            <mc:AlternateContent xmlns:mc="http://schemas.openxmlformats.org/markup-compatibility/2006">
              <mc:Choice xmlns:v="urn:schemas-microsoft-com:vml" Requires="v">
                <p:oleObj spid="_x0000_s723991" name="文档" r:id="rId20" imgW="2602871" imgH="1097588" progId="Word.Document.12">
                  <p:embed/>
                </p:oleObj>
              </mc:Choice>
              <mc:Fallback>
                <p:oleObj name="文档" r:id="rId20" imgW="2602871" imgH="1097588" progId="Word.Document.12">
                  <p:embed/>
                  <p:pic>
                    <p:nvPicPr>
                      <p:cNvPr id="0" name=""/>
                      <p:cNvPicPr/>
                      <p:nvPr/>
                    </p:nvPicPr>
                    <p:blipFill>
                      <a:blip r:embed="rId21"/>
                      <a:stretch>
                        <a:fillRect/>
                      </a:stretch>
                    </p:blipFill>
                    <p:spPr>
                      <a:xfrm>
                        <a:off x="9485313" y="1487488"/>
                        <a:ext cx="2598737" cy="1093787"/>
                      </a:xfrm>
                      <a:prstGeom prst="rect">
                        <a:avLst/>
                      </a:prstGeom>
                    </p:spPr>
                  </p:pic>
                </p:oleObj>
              </mc:Fallback>
            </mc:AlternateContent>
          </a:graphicData>
        </a:graphic>
      </p:graphicFrame>
      <p:sp>
        <p:nvSpPr>
          <p:cNvPr id="3" name="矩形 2"/>
          <p:cNvSpPr/>
          <p:nvPr/>
        </p:nvSpPr>
        <p:spPr>
          <a:xfrm>
            <a:off x="10952067" y="2932184"/>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16</a:t>
            </a:r>
            <a:endParaRPr lang="zh-CN" altLang="en-US" sz="2800" dirty="0"/>
          </a:p>
        </p:txBody>
      </p:sp>
      <p:grpSp>
        <p:nvGrpSpPr>
          <p:cNvPr id="27" name="组合 26"/>
          <p:cNvGrpSpPr/>
          <p:nvPr/>
        </p:nvGrpSpPr>
        <p:grpSpPr>
          <a:xfrm>
            <a:off x="335206" y="3520973"/>
            <a:ext cx="11520000" cy="2429101"/>
            <a:chOff x="335206" y="909514"/>
            <a:chExt cx="11520000" cy="2429101"/>
          </a:xfrm>
        </p:grpSpPr>
        <p:sp>
          <p:nvSpPr>
            <p:cNvPr id="31" name="圆角矩形 30">
              <a:extLst>
                <a:ext uri="{FF2B5EF4-FFF2-40B4-BE49-F238E27FC236}">
                  <a16:creationId xmlns="" xmlns:a16="http://schemas.microsoft.com/office/drawing/2014/main" id="{E595429C-FC91-844C-93CF-CDF13B79A00E}"/>
                </a:ext>
              </a:extLst>
            </p:cNvPr>
            <p:cNvSpPr/>
            <p:nvPr/>
          </p:nvSpPr>
          <p:spPr>
            <a:xfrm>
              <a:off x="335206" y="1030546"/>
              <a:ext cx="11520000" cy="2308069"/>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32" name="组合 31"/>
            <p:cNvGrpSpPr/>
            <p:nvPr/>
          </p:nvGrpSpPr>
          <p:grpSpPr>
            <a:xfrm>
              <a:off x="884604" y="909514"/>
              <a:ext cx="787333" cy="243024"/>
              <a:chOff x="884604" y="909514"/>
              <a:chExt cx="787333" cy="243024"/>
            </a:xfrm>
          </p:grpSpPr>
          <p:sp>
            <p:nvSpPr>
              <p:cNvPr id="33" name="矩形 32">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文本框 33">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35" name="矩形 34"/>
          <p:cNvSpPr/>
          <p:nvPr/>
        </p:nvSpPr>
        <p:spPr>
          <a:xfrm>
            <a:off x="443206" y="3809005"/>
            <a:ext cx="11304000" cy="1949508"/>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反应进行到</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13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，由化学方程式可知，参加反应的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的物质的量为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的起始物质的量为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13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3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16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，即</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16</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34688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blinds(horizontal)">
                                      <p:cBhvr>
                                        <p:cTn id="12" dur="500"/>
                                        <p:tgtEl>
                                          <p:spTgt spid="3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5">
                                            <p:txEl>
                                              <p:pRg st="1" end="1"/>
                                            </p:txEl>
                                          </p:spTgt>
                                        </p:tgtEl>
                                        <p:attrNameLst>
                                          <p:attrName>style.visibility</p:attrName>
                                        </p:attrNameLst>
                                      </p:cBhvr>
                                      <p:to>
                                        <p:strVal val="visible"/>
                                      </p:to>
                                    </p:set>
                                    <p:animEffect transition="in" filter="blinds(horizontal)">
                                      <p:cBhvr>
                                        <p:cTn id="15" dur="500"/>
                                        <p:tgtEl>
                                          <p:spTgt spid="35">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699" y="1110874"/>
            <a:ext cx="11299010" cy="1310808"/>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反应达到平衡时，混合气体的体积为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716.8 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标准状况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的含量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体积分数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的物质的量为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4"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5"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6"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6"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8"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9"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0"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1"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2"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3"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4" name="Rectangle 21">
            <a:hlinkClick r:id="rId17" action="ppaction://hlinksldjump"/>
          </p:cNvPr>
          <p:cNvSpPr>
            <a:spLocks noChangeArrowheads="1"/>
          </p:cNvSpPr>
          <p:nvPr/>
        </p:nvSpPr>
        <p:spPr bwMode="auto">
          <a:xfrm>
            <a:off x="7375447"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sp>
        <p:nvSpPr>
          <p:cNvPr id="55"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8"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 name="矩形 2"/>
          <p:cNvSpPr/>
          <p:nvPr/>
        </p:nvSpPr>
        <p:spPr>
          <a:xfrm>
            <a:off x="8213058" y="1878006"/>
            <a:ext cx="101181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8 </a:t>
            </a:r>
            <a:r>
              <a:rPr lang="en-US" altLang="zh-CN" sz="2800" kern="100" dirty="0" err="1">
                <a:solidFill>
                  <a:srgbClr val="C00000"/>
                </a:solidFill>
                <a:latin typeface="Times New Roman" panose="02020603050405020304" pitchFamily="18" charset="0"/>
                <a:ea typeface="方正中等线简体" panose="03000509000000000000" pitchFamily="65" charset="-122"/>
              </a:rPr>
              <a:t>mol</a:t>
            </a:r>
            <a:endParaRPr lang="zh-CN" altLang="en-US" sz="2800" dirty="0"/>
          </a:p>
        </p:txBody>
      </p:sp>
      <p:grpSp>
        <p:nvGrpSpPr>
          <p:cNvPr id="22" name="组合 21"/>
          <p:cNvGrpSpPr/>
          <p:nvPr/>
        </p:nvGrpSpPr>
        <p:grpSpPr>
          <a:xfrm>
            <a:off x="335206" y="2493690"/>
            <a:ext cx="11520000" cy="2016225"/>
            <a:chOff x="335206" y="909514"/>
            <a:chExt cx="11520000" cy="2016225"/>
          </a:xfrm>
        </p:grpSpPr>
        <p:sp>
          <p:nvSpPr>
            <p:cNvPr id="27" name="圆角矩形 26">
              <a:extLst>
                <a:ext uri="{FF2B5EF4-FFF2-40B4-BE49-F238E27FC236}">
                  <a16:creationId xmlns="" xmlns:a16="http://schemas.microsoft.com/office/drawing/2014/main" id="{E595429C-FC91-844C-93CF-CDF13B79A00E}"/>
                </a:ext>
              </a:extLst>
            </p:cNvPr>
            <p:cNvSpPr/>
            <p:nvPr/>
          </p:nvSpPr>
          <p:spPr>
            <a:xfrm>
              <a:off x="335206" y="1030547"/>
              <a:ext cx="11520000" cy="1895192"/>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28" name="组合 27"/>
            <p:cNvGrpSpPr/>
            <p:nvPr/>
          </p:nvGrpSpPr>
          <p:grpSpPr>
            <a:xfrm>
              <a:off x="884604" y="909514"/>
              <a:ext cx="787333" cy="243024"/>
              <a:chOff x="884604" y="909514"/>
              <a:chExt cx="787333" cy="243024"/>
            </a:xfrm>
          </p:grpSpPr>
          <p:sp>
            <p:nvSpPr>
              <p:cNvPr id="31" name="矩形 30">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文本框 31">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33" name="矩形 32"/>
          <p:cNvSpPr/>
          <p:nvPr/>
        </p:nvSpPr>
        <p:spPr>
          <a:xfrm>
            <a:off x="443206" y="2781722"/>
            <a:ext cx="11304000" cy="1384995"/>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达到平衡时，混合气体的总物质的量</a:t>
            </a:r>
            <a:r>
              <a:rPr lang="en-US" altLang="zh-CN" sz="2800" i="1" kern="100" dirty="0">
                <a:latin typeface="Times New Roman" panose="02020603050405020304" pitchFamily="18" charset="0"/>
                <a:ea typeface="楷体_GB2312" panose="02010609030101010101" pitchFamily="49" charset="-122"/>
              </a:rPr>
              <a:t>n</a:t>
            </a:r>
            <a:r>
              <a:rPr lang="en-US" altLang="zh-CN" sz="2800" kern="100" dirty="0">
                <a:latin typeface="Times New Roman" panose="02020603050405020304" pitchFamily="18" charset="0"/>
                <a:ea typeface="楷体_GB2312" panose="02010609030101010101" pitchFamily="49" charset="-122"/>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总</a:t>
            </a:r>
            <a:r>
              <a:rPr lang="en-US" altLang="zh-CN" sz="2800" kern="100" dirty="0">
                <a:latin typeface="Times New Roman" panose="02020603050405020304" pitchFamily="18" charset="0"/>
                <a:ea typeface="楷体_GB2312" panose="02010609030101010101" pitchFamily="49" charset="-122"/>
              </a:rPr>
              <a:t>)</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32 </a:t>
            </a:r>
            <a:r>
              <a:rPr lang="en-US" altLang="zh-CN" sz="2800" kern="100" dirty="0" err="1">
                <a:latin typeface="Times New Roman" panose="02020603050405020304" pitchFamily="18" charset="0"/>
                <a:ea typeface="楷体_GB2312" panose="02010609030101010101" pitchFamily="49" charset="-122"/>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，其中</a:t>
            </a:r>
            <a:r>
              <a:rPr lang="en-US" altLang="zh-CN" sz="2800" kern="100" dirty="0">
                <a:latin typeface="Times New Roman" panose="02020603050405020304" pitchFamily="18" charset="0"/>
                <a:ea typeface="楷体_GB2312" panose="02010609030101010101" pitchFamily="49" charset="-122"/>
              </a:rPr>
              <a:t>NH</a:t>
            </a:r>
            <a:r>
              <a:rPr lang="en-US" altLang="zh-CN" sz="2800" kern="100" baseline="-25000" dirty="0">
                <a:latin typeface="Times New Roman" panose="02020603050405020304" pitchFamily="18" charset="0"/>
                <a:ea typeface="楷体_GB2312" panose="02010609030101010101" pitchFamily="49" charset="-122"/>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的物质的量为</a:t>
            </a:r>
            <a:r>
              <a:rPr lang="en-US" altLang="zh-CN" sz="2800" kern="100" dirty="0">
                <a:latin typeface="Times New Roman" panose="02020603050405020304" pitchFamily="18" charset="0"/>
                <a:ea typeface="楷体_GB2312" panose="02010609030101010101" pitchFamily="49" charset="-122"/>
              </a:rPr>
              <a:t>32 mol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25%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8 </a:t>
            </a:r>
            <a:r>
              <a:rPr lang="en-US" altLang="zh-CN" sz="2800" kern="100" dirty="0" err="1">
                <a:latin typeface="Times New Roman" panose="02020603050405020304" pitchFamily="18" charset="0"/>
                <a:ea typeface="楷体_GB2312" panose="02010609030101010101" pitchFamily="49" charset="-122"/>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484305585"/>
              </p:ext>
            </p:extLst>
          </p:nvPr>
        </p:nvGraphicFramePr>
        <p:xfrm>
          <a:off x="7359022" y="2721419"/>
          <a:ext cx="2525713" cy="1150937"/>
        </p:xfrm>
        <a:graphic>
          <a:graphicData uri="http://schemas.openxmlformats.org/presentationml/2006/ole">
            <mc:AlternateContent xmlns:mc="http://schemas.openxmlformats.org/markup-compatibility/2006">
              <mc:Choice xmlns:v="urn:schemas-microsoft-com:vml" Requires="v">
                <p:oleObj spid="_x0000_s725016" name="文档" r:id="rId20" imgW="2525491" imgH="1151674" progId="Word.Document.12">
                  <p:embed/>
                </p:oleObj>
              </mc:Choice>
              <mc:Fallback>
                <p:oleObj name="文档" r:id="rId20" imgW="2525491" imgH="1151674" progId="Word.Document.12">
                  <p:embed/>
                  <p:pic>
                    <p:nvPicPr>
                      <p:cNvPr id="0" name=""/>
                      <p:cNvPicPr/>
                      <p:nvPr/>
                    </p:nvPicPr>
                    <p:blipFill>
                      <a:blip r:embed="rId21"/>
                      <a:stretch>
                        <a:fillRect/>
                      </a:stretch>
                    </p:blipFill>
                    <p:spPr>
                      <a:xfrm>
                        <a:off x="7359022" y="2721419"/>
                        <a:ext cx="2525713" cy="1150937"/>
                      </a:xfrm>
                      <a:prstGeom prst="rect">
                        <a:avLst/>
                      </a:prstGeom>
                    </p:spPr>
                  </p:pic>
                </p:oleObj>
              </mc:Fallback>
            </mc:AlternateContent>
          </a:graphicData>
        </a:graphic>
      </p:graphicFrame>
    </p:spTree>
    <p:extLst>
      <p:ext uri="{BB962C8B-B14F-4D97-AF65-F5344CB8AC3E}">
        <p14:creationId xmlns:p14="http://schemas.microsoft.com/office/powerpoint/2010/main" val="2989700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blinds(horizontal)">
                                      <p:cBhvr>
                                        <p:cTn id="12" dur="500"/>
                                        <p:tgtEl>
                                          <p:spTgt spid="3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5699" y="872882"/>
            <a:ext cx="11299010" cy="1384995"/>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原混合气体与平衡时混合气体的总物质的量之比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写出最简整数比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4"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5"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6"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29"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0"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6"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8"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9"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0"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1"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2"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3"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4" name="Rectangle 21">
            <a:hlinkClick r:id="rId16" action="ppaction://hlinksldjump"/>
          </p:cNvPr>
          <p:cNvSpPr>
            <a:spLocks noChangeArrowheads="1"/>
          </p:cNvSpPr>
          <p:nvPr/>
        </p:nvSpPr>
        <p:spPr bwMode="auto">
          <a:xfrm>
            <a:off x="7375447"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sp>
        <p:nvSpPr>
          <p:cNvPr id="55"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8" name="Rectangle 21">
            <a:hlinkClick r:id="rId18"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 name="矩形 1"/>
          <p:cNvSpPr/>
          <p:nvPr/>
        </p:nvSpPr>
        <p:spPr>
          <a:xfrm>
            <a:off x="550590" y="1640014"/>
            <a:ext cx="90281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5∶</a:t>
            </a:r>
            <a:r>
              <a:rPr lang="en-US" altLang="zh-CN" sz="2800" kern="100" dirty="0" smtClean="0">
                <a:solidFill>
                  <a:srgbClr val="C00000"/>
                </a:solidFill>
                <a:latin typeface="Times New Roman" panose="02020603050405020304" pitchFamily="18" charset="0"/>
                <a:ea typeface="方正中等线简体" panose="03000509000000000000" pitchFamily="65" charset="-122"/>
              </a:rPr>
              <a:t>4</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Tree>
    <p:extLst>
      <p:ext uri="{BB962C8B-B14F-4D97-AF65-F5344CB8AC3E}">
        <p14:creationId xmlns:p14="http://schemas.microsoft.com/office/powerpoint/2010/main" val="2471692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41879" y="693490"/>
            <a:ext cx="11160000" cy="664477"/>
          </a:xfrm>
          <a:prstGeom prst="rect">
            <a:avLst/>
          </a:prstGeom>
        </p:spPr>
        <p:txBody>
          <a:bodyPr wrap="square">
            <a:spAutoFit/>
          </a:bodyPr>
          <a:lstStyle/>
          <a:p>
            <a:pPr algn="just">
              <a:lnSpc>
                <a:spcPct val="150000"/>
              </a:lnSpc>
              <a:spcAft>
                <a:spcPts val="0"/>
              </a:spcAft>
              <a:tabLst>
                <a:tab pos="1980565" algn="l"/>
              </a:tabLs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常见的可逆反应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73523709"/>
              </p:ext>
            </p:extLst>
          </p:nvPr>
        </p:nvGraphicFramePr>
        <p:xfrm>
          <a:off x="622598" y="1341562"/>
          <a:ext cx="9029700" cy="4144962"/>
        </p:xfrm>
        <a:graphic>
          <a:graphicData uri="http://schemas.openxmlformats.org/presentationml/2006/ole">
            <mc:AlternateContent xmlns:mc="http://schemas.openxmlformats.org/markup-compatibility/2006">
              <mc:Choice xmlns:v="urn:schemas-microsoft-com:vml" Requires="v">
                <p:oleObj spid="_x0000_s697369" name="文档" r:id="rId3" imgW="9028942" imgH="4144633" progId="Word.Document.12">
                  <p:embed/>
                </p:oleObj>
              </mc:Choice>
              <mc:Fallback>
                <p:oleObj name="文档" r:id="rId3" imgW="9028942" imgH="4144633" progId="Word.Document.12">
                  <p:embed/>
                  <p:pic>
                    <p:nvPicPr>
                      <p:cNvPr id="0" name=""/>
                      <p:cNvPicPr/>
                      <p:nvPr/>
                    </p:nvPicPr>
                    <p:blipFill>
                      <a:blip r:embed="rId4"/>
                      <a:stretch>
                        <a:fillRect/>
                      </a:stretch>
                    </p:blipFill>
                    <p:spPr>
                      <a:xfrm>
                        <a:off x="622598" y="1341562"/>
                        <a:ext cx="9029700" cy="4144962"/>
                      </a:xfrm>
                      <a:prstGeom prst="rect">
                        <a:avLst/>
                      </a:prstGeom>
                    </p:spPr>
                  </p:pic>
                </p:oleObj>
              </mc:Fallback>
            </mc:AlternateContent>
          </a:graphicData>
        </a:graphic>
      </p:graphicFrame>
    </p:spTree>
    <p:extLst>
      <p:ext uri="{BB962C8B-B14F-4D97-AF65-F5344CB8AC3E}">
        <p14:creationId xmlns:p14="http://schemas.microsoft.com/office/powerpoint/2010/main" val="4005884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35206" y="1080688"/>
            <a:ext cx="11520000" cy="5229425"/>
            <a:chOff x="335206" y="875209"/>
            <a:chExt cx="11520000" cy="5229425"/>
          </a:xfrm>
        </p:grpSpPr>
        <p:sp>
          <p:nvSpPr>
            <p:cNvPr id="51" name="圆角矩形 50">
              <a:extLst>
                <a:ext uri="{FF2B5EF4-FFF2-40B4-BE49-F238E27FC236}">
                  <a16:creationId xmlns="" xmlns:a16="http://schemas.microsoft.com/office/drawing/2014/main" id="{E595429C-FC91-844C-93CF-CDF13B79A00E}"/>
                </a:ext>
              </a:extLst>
            </p:cNvPr>
            <p:cNvSpPr/>
            <p:nvPr/>
          </p:nvSpPr>
          <p:spPr>
            <a:xfrm>
              <a:off x="335206" y="996241"/>
              <a:ext cx="11520000" cy="5108393"/>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52" name="矩形 51">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53" name="文本框 52">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5" name="矩形 24"/>
          <p:cNvSpPr/>
          <p:nvPr/>
        </p:nvSpPr>
        <p:spPr>
          <a:xfrm>
            <a:off x="443206" y="1468526"/>
            <a:ext cx="11304000" cy="4616648"/>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利用差量法计算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2133600"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2NH</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减少的物质的量</a:t>
            </a:r>
            <a:endParaRPr lang="zh-CN" altLang="zh-CN" sz="1050" kern="100" dirty="0" smtClean="0">
              <a:latin typeface="楷体_GB2312" panose="02010609030101010101" pitchFamily="49" charset="-122"/>
              <a:ea typeface="楷体_GB2312" panose="02010609030101010101" pitchFamily="49" charset="-122"/>
              <a:cs typeface="Courier New" panose="02070309020205020404" pitchFamily="49"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转化</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4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12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8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8</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以上分析可知，当生成</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8 </a:t>
            </a:r>
            <a:r>
              <a:rPr lang="en-US" altLang="zh-CN" sz="2800" kern="100" spc="-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 NH</a:t>
            </a:r>
            <a:r>
              <a:rPr lang="en-US" altLang="zh-CN" sz="2800" kern="100" spc="-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达到平衡时，减少的物质的量为</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8 </a:t>
            </a:r>
            <a:r>
              <a:rPr lang="en-US" altLang="zh-CN" sz="2800" kern="100" spc="-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spc="-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知，平衡时混合气体的总物质的量为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，故原混合气体的物质的量为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8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40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，原混合气体与平衡时混合气体的总物质的量之比为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40 mol</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26"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28"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29"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0"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7"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8"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0"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54"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55"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6"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7"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8"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9"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60" name="Rectangle 21">
            <a:hlinkClick r:id="rId17" action="ppaction://hlinksldjump"/>
          </p:cNvPr>
          <p:cNvSpPr>
            <a:spLocks noChangeArrowheads="1"/>
          </p:cNvSpPr>
          <p:nvPr/>
        </p:nvSpPr>
        <p:spPr bwMode="auto">
          <a:xfrm>
            <a:off x="7375447"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15</a:t>
            </a:r>
          </a:p>
        </p:txBody>
      </p:sp>
      <p:sp>
        <p:nvSpPr>
          <p:cNvPr id="61"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62"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1389029285"/>
              </p:ext>
            </p:extLst>
          </p:nvPr>
        </p:nvGraphicFramePr>
        <p:xfrm>
          <a:off x="4908249" y="2205658"/>
          <a:ext cx="914400" cy="663575"/>
        </p:xfrm>
        <a:graphic>
          <a:graphicData uri="http://schemas.openxmlformats.org/presentationml/2006/ole">
            <mc:AlternateContent xmlns:mc="http://schemas.openxmlformats.org/markup-compatibility/2006">
              <mc:Choice xmlns:v="urn:schemas-microsoft-com:vml" Requires="v">
                <p:oleObj spid="_x0000_s726039"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4908249" y="2205658"/>
                        <a:ext cx="914400" cy="663575"/>
                      </a:xfrm>
                      <a:prstGeom prst="rect">
                        <a:avLst/>
                      </a:prstGeom>
                    </p:spPr>
                  </p:pic>
                </p:oleObj>
              </mc:Fallback>
            </mc:AlternateContent>
          </a:graphicData>
        </a:graphic>
      </p:graphicFrame>
    </p:spTree>
    <p:extLst>
      <p:ext uri="{BB962C8B-B14F-4D97-AF65-F5344CB8AC3E}">
        <p14:creationId xmlns:p14="http://schemas.microsoft.com/office/powerpoint/2010/main" val="4176989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linds(horizontal)">
                                      <p:cBhvr>
                                        <p:cTn id="7" dur="500"/>
                                        <p:tgtEl>
                                          <p:spTgt spid="2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blinds(horizontal)">
                                      <p:cBhvr>
                                        <p:cTn id="10" dur="500"/>
                                        <p:tgtEl>
                                          <p:spTgt spid="2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xEl>
                                              <p:pRg st="2" end="2"/>
                                            </p:txEl>
                                          </p:spTgt>
                                        </p:tgtEl>
                                        <p:attrNameLst>
                                          <p:attrName>style.visibility</p:attrName>
                                        </p:attrNameLst>
                                      </p:cBhvr>
                                      <p:to>
                                        <p:strVal val="visible"/>
                                      </p:to>
                                    </p:set>
                                    <p:animEffect transition="in" filter="blinds(horizontal)">
                                      <p:cBhvr>
                                        <p:cTn id="16" dur="500"/>
                                        <p:tgtEl>
                                          <p:spTgt spid="2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animEffect transition="in" filter="blinds(horizontal)">
                                      <p:cBhvr>
                                        <p:cTn id="21" dur="500"/>
                                        <p:tgtEl>
                                          <p:spTgt spid="2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5">
                                            <p:txEl>
                                              <p:pRg st="4" end="4"/>
                                            </p:txEl>
                                          </p:spTgt>
                                        </p:tgtEl>
                                        <p:attrNameLst>
                                          <p:attrName>style.visibility</p:attrName>
                                        </p:attrNameLst>
                                      </p:cBhvr>
                                      <p:to>
                                        <p:strVal val="visible"/>
                                      </p:to>
                                    </p:set>
                                    <p:animEffect transition="in" filter="blinds(horizontal)">
                                      <p:cBhvr>
                                        <p:cTn id="26"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699" y="893109"/>
            <a:ext cx="8601835" cy="2603470"/>
          </a:xfrm>
          <a:prstGeom prst="rect">
            <a:avLst/>
          </a:prstGeom>
        </p:spPr>
        <p:txBody>
          <a:bodyPr wrap="square">
            <a:spAutoFit/>
          </a:bodyPr>
          <a:lstStyle/>
          <a:p>
            <a:pPr>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无锡高二月考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698 K</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时，向某</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V</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的密闭容器中充入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2HI(g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26.5 </a:t>
            </a:r>
            <a:r>
              <a:rPr lang="en-US" altLang="zh-CN" sz="2800" kern="100" dirty="0" err="1" smtClean="0">
                <a:latin typeface="Times New Roman" panose="02020603050405020304" pitchFamily="18" charset="0"/>
                <a:ea typeface="方正中等线简体" panose="03000509000000000000" pitchFamily="65" charset="-122"/>
                <a:cs typeface="Courier New" panose="02070309020205020404" pitchFamily="49" charset="0"/>
              </a:rPr>
              <a:t>kJ·mol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，测得各物质的物质的量浓度与时间变化的关系如图所示。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5"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6"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0"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2"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3"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4"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5"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6"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7"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8"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9" name="Rectangle 21">
            <a:hlinkClick r:id="rId18" action="ppaction://hlinksldjump"/>
          </p:cNvPr>
          <p:cNvSpPr>
            <a:spLocks noChangeArrowheads="1"/>
          </p:cNvSpPr>
          <p:nvPr/>
        </p:nvSpPr>
        <p:spPr bwMode="auto">
          <a:xfrm>
            <a:off x="7785104"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16</a:t>
            </a:r>
          </a:p>
        </p:txBody>
      </p:sp>
      <p:graphicFrame>
        <p:nvGraphicFramePr>
          <p:cNvPr id="23" name="对象 22"/>
          <p:cNvGraphicFramePr>
            <a:graphicFrameLocks noChangeAspect="1"/>
          </p:cNvGraphicFramePr>
          <p:nvPr>
            <p:extLst>
              <p:ext uri="{D42A27DB-BD31-4B8C-83A1-F6EECF244321}">
                <p14:modId xmlns:p14="http://schemas.microsoft.com/office/powerpoint/2010/main" val="1616037139"/>
              </p:ext>
            </p:extLst>
          </p:nvPr>
        </p:nvGraphicFramePr>
        <p:xfrm>
          <a:off x="1227105" y="2364796"/>
          <a:ext cx="966788" cy="428625"/>
        </p:xfrm>
        <a:graphic>
          <a:graphicData uri="http://schemas.openxmlformats.org/presentationml/2006/ole">
            <mc:AlternateContent xmlns:mc="http://schemas.openxmlformats.org/markup-compatibility/2006">
              <mc:Choice xmlns:v="urn:schemas-microsoft-com:vml" Requires="v">
                <p:oleObj spid="_x0000_s596099" name="文档" r:id="rId19" imgW="967439" imgH="595308" progId="Word.Document.12">
                  <p:embed/>
                </p:oleObj>
              </mc:Choice>
              <mc:Fallback>
                <p:oleObj name="文档" r:id="rId19" imgW="967439" imgH="595308" progId="Word.Document.12">
                  <p:embed/>
                  <p:pic>
                    <p:nvPicPr>
                      <p:cNvPr id="0" name=""/>
                      <p:cNvPicPr/>
                      <p:nvPr/>
                    </p:nvPicPr>
                    <p:blipFill>
                      <a:blip r:embed="rId20"/>
                      <a:stretch>
                        <a:fillRect/>
                      </a:stretch>
                    </p:blipFill>
                    <p:spPr>
                      <a:xfrm>
                        <a:off x="1227105" y="2364796"/>
                        <a:ext cx="966788" cy="428625"/>
                      </a:xfrm>
                      <a:prstGeom prst="rect">
                        <a:avLst/>
                      </a:prstGeom>
                    </p:spPr>
                  </p:pic>
                </p:oleObj>
              </mc:Fallback>
            </mc:AlternateContent>
          </a:graphicData>
        </a:graphic>
      </p:graphicFrame>
      <p:sp>
        <p:nvSpPr>
          <p:cNvPr id="31" name="Rectangle 21">
            <a:hlinkClick r:id="rId21"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pic>
        <p:nvPicPr>
          <p:cNvPr id="596076" name="Picture 108" descr="318"/>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1337" y="1078903"/>
            <a:ext cx="2480752" cy="24228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矩形 28"/>
          <p:cNvSpPr/>
          <p:nvPr/>
        </p:nvSpPr>
        <p:spPr>
          <a:xfrm>
            <a:off x="445699" y="3376004"/>
            <a:ext cx="11299010" cy="1384995"/>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V</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flipH="1">
            <a:off x="1611953" y="4147506"/>
            <a:ext cx="522813" cy="523220"/>
          </a:xfrm>
          <a:prstGeom prst="rect">
            <a:avLst/>
          </a:prstGeom>
        </p:spPr>
        <p:txBody>
          <a:bodyPr wrap="squar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54" name="组合 53"/>
          <p:cNvGrpSpPr/>
          <p:nvPr/>
        </p:nvGrpSpPr>
        <p:grpSpPr>
          <a:xfrm>
            <a:off x="335206" y="4725938"/>
            <a:ext cx="11520000" cy="2016225"/>
            <a:chOff x="335206" y="909514"/>
            <a:chExt cx="11520000" cy="2016225"/>
          </a:xfrm>
        </p:grpSpPr>
        <p:sp>
          <p:nvSpPr>
            <p:cNvPr id="55" name="圆角矩形 54">
              <a:extLst>
                <a:ext uri="{FF2B5EF4-FFF2-40B4-BE49-F238E27FC236}">
                  <a16:creationId xmlns="" xmlns:a16="http://schemas.microsoft.com/office/drawing/2014/main" id="{E595429C-FC91-844C-93CF-CDF13B79A00E}"/>
                </a:ext>
              </a:extLst>
            </p:cNvPr>
            <p:cNvSpPr/>
            <p:nvPr/>
          </p:nvSpPr>
          <p:spPr>
            <a:xfrm>
              <a:off x="335206" y="1030547"/>
              <a:ext cx="11520000" cy="1895192"/>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56" name="组合 55"/>
            <p:cNvGrpSpPr/>
            <p:nvPr/>
          </p:nvGrpSpPr>
          <p:grpSpPr>
            <a:xfrm>
              <a:off x="884604" y="909514"/>
              <a:ext cx="787333" cy="243024"/>
              <a:chOff x="884604" y="909514"/>
              <a:chExt cx="787333" cy="243024"/>
            </a:xfrm>
          </p:grpSpPr>
          <p:sp>
            <p:nvSpPr>
              <p:cNvPr id="57" name="矩形 56">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文本框 57">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59" name="矩形 58"/>
          <p:cNvSpPr/>
          <p:nvPr/>
        </p:nvSpPr>
        <p:spPr>
          <a:xfrm>
            <a:off x="443206" y="5150953"/>
            <a:ext cx="11304000" cy="1303177"/>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由图知初始反应时，</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1.00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，而加入的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的物质的量均为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7195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blinds(horizontal)">
                                      <p:cBhvr>
                                        <p:cTn id="12" dur="500"/>
                                        <p:tgtEl>
                                          <p:spTgt spid="5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linds(horizontal)">
                                      <p:cBhvr>
                                        <p:cTn id="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699" y="893109"/>
            <a:ext cx="11122115" cy="1384995"/>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该反应达到最大限度的时间是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，该时间内平均反应速率</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5"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6"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0"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2"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3"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4"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5"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6"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7"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8"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9" name="Rectangle 21">
            <a:hlinkClick r:id="rId18" action="ppaction://hlinksldjump"/>
          </p:cNvPr>
          <p:cNvSpPr>
            <a:spLocks noChangeArrowheads="1"/>
          </p:cNvSpPr>
          <p:nvPr/>
        </p:nvSpPr>
        <p:spPr bwMode="auto">
          <a:xfrm>
            <a:off x="7785104"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16</a:t>
            </a:r>
          </a:p>
        </p:txBody>
      </p:sp>
      <p:sp>
        <p:nvSpPr>
          <p:cNvPr id="31"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pic>
        <p:nvPicPr>
          <p:cNvPr id="596076" name="Picture 108" descr="318"/>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2695" y="1723718"/>
            <a:ext cx="2480752" cy="24228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矩形 2"/>
          <p:cNvSpPr/>
          <p:nvPr/>
        </p:nvSpPr>
        <p:spPr>
          <a:xfrm>
            <a:off x="5861814" y="1044821"/>
            <a:ext cx="59343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5 s</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5" name="矩形 4"/>
          <p:cNvSpPr/>
          <p:nvPr/>
        </p:nvSpPr>
        <p:spPr>
          <a:xfrm>
            <a:off x="1089084" y="1673295"/>
            <a:ext cx="331693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0.316 </a:t>
            </a:r>
            <a:r>
              <a:rPr lang="en-US" altLang="zh-CN" sz="2800" kern="100" dirty="0" err="1">
                <a:solidFill>
                  <a:srgbClr val="C00000"/>
                </a:solidFill>
                <a:latin typeface="Times New Roman" panose="02020603050405020304" pitchFamily="18" charset="0"/>
                <a:ea typeface="方正中等线简体" panose="03000509000000000000" pitchFamily="65" charset="-122"/>
              </a:rPr>
              <a:t>mol·L</a:t>
            </a:r>
            <a:r>
              <a:rPr lang="zh-CN" altLang="zh-CN" sz="2800" kern="100" baseline="30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rPr>
              <a:t>1</a:t>
            </a:r>
            <a:r>
              <a:rPr lang="en-US" altLang="zh-CN" sz="2800" kern="100" dirty="0">
                <a:solidFill>
                  <a:srgbClr val="C00000"/>
                </a:solidFill>
                <a:latin typeface="Times New Roman" panose="02020603050405020304" pitchFamily="18" charset="0"/>
                <a:ea typeface="方正中等线简体" panose="03000509000000000000" pitchFamily="65" charset="-122"/>
              </a:rPr>
              <a:t>·s</a:t>
            </a:r>
            <a:r>
              <a:rPr lang="zh-CN" altLang="zh-CN" sz="2800" kern="100" baseline="30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en-US" dirty="0"/>
          </a:p>
        </p:txBody>
      </p:sp>
      <p:grpSp>
        <p:nvGrpSpPr>
          <p:cNvPr id="50" name="组合 49"/>
          <p:cNvGrpSpPr/>
          <p:nvPr/>
        </p:nvGrpSpPr>
        <p:grpSpPr>
          <a:xfrm>
            <a:off x="335206" y="4293890"/>
            <a:ext cx="11520000" cy="2016225"/>
            <a:chOff x="335206" y="909514"/>
            <a:chExt cx="11520000" cy="2016225"/>
          </a:xfrm>
        </p:grpSpPr>
        <p:sp>
          <p:nvSpPr>
            <p:cNvPr id="51" name="圆角矩形 50">
              <a:extLst>
                <a:ext uri="{FF2B5EF4-FFF2-40B4-BE49-F238E27FC236}">
                  <a16:creationId xmlns="" xmlns:a16="http://schemas.microsoft.com/office/drawing/2014/main" id="{E595429C-FC91-844C-93CF-CDF13B79A00E}"/>
                </a:ext>
              </a:extLst>
            </p:cNvPr>
            <p:cNvSpPr/>
            <p:nvPr/>
          </p:nvSpPr>
          <p:spPr>
            <a:xfrm>
              <a:off x="335206" y="1030547"/>
              <a:ext cx="11520000" cy="1895192"/>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52" name="组合 51"/>
            <p:cNvGrpSpPr/>
            <p:nvPr/>
          </p:nvGrpSpPr>
          <p:grpSpPr>
            <a:xfrm>
              <a:off x="884604" y="909514"/>
              <a:ext cx="787333" cy="243024"/>
              <a:chOff x="884604" y="909514"/>
              <a:chExt cx="787333" cy="243024"/>
            </a:xfrm>
          </p:grpSpPr>
          <p:sp>
            <p:nvSpPr>
              <p:cNvPr id="53" name="矩形 52">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53">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55" name="矩形 54"/>
          <p:cNvSpPr/>
          <p:nvPr/>
        </p:nvSpPr>
        <p:spPr>
          <a:xfrm>
            <a:off x="443206" y="4646897"/>
            <a:ext cx="11304000" cy="1303177"/>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反应达到最大限度即达到化学平衡，所需时间为</a:t>
            </a:r>
            <a:r>
              <a:rPr lang="en-US" altLang="zh-CN" sz="2800" kern="100" dirty="0">
                <a:latin typeface="Times New Roman" panose="02020603050405020304" pitchFamily="18" charset="0"/>
                <a:ea typeface="楷体_GB2312" panose="02010609030101010101" pitchFamily="49" charset="-122"/>
              </a:rPr>
              <a:t>5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Times New Roman" panose="02020603050405020304" pitchFamily="18" charset="0"/>
                <a:ea typeface="楷体_GB2312" panose="02010609030101010101" pitchFamily="49" charset="-122"/>
              </a:rPr>
              <a:t>(HI)</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0.316 </a:t>
            </a:r>
            <a:r>
              <a:rPr lang="en-US" altLang="zh-CN" sz="2800" kern="100" dirty="0" err="1">
                <a:latin typeface="Times New Roman" panose="02020603050405020304" pitchFamily="18" charset="0"/>
                <a:ea typeface="楷体_GB2312" panose="02010609030101010101" pitchFamily="49" charset="-122"/>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rPr>
              <a:t>1</a:t>
            </a:r>
            <a:r>
              <a:rPr lang="en-US" altLang="zh-CN" sz="2800" kern="100" dirty="0">
                <a:latin typeface="Times New Roman" panose="02020603050405020304" pitchFamily="18" charset="0"/>
                <a:ea typeface="楷体_GB2312" panose="02010609030101010101" pitchFamily="49" charset="-122"/>
              </a:rPr>
              <a:t>·s</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6" name="对象 55"/>
          <p:cNvGraphicFramePr>
            <a:graphicFrameLocks noChangeAspect="1"/>
          </p:cNvGraphicFramePr>
          <p:nvPr>
            <p:extLst>
              <p:ext uri="{D42A27DB-BD31-4B8C-83A1-F6EECF244321}">
                <p14:modId xmlns:p14="http://schemas.microsoft.com/office/powerpoint/2010/main" val="2265418846"/>
              </p:ext>
            </p:extLst>
          </p:nvPr>
        </p:nvGraphicFramePr>
        <p:xfrm>
          <a:off x="9825018" y="4540729"/>
          <a:ext cx="2417763" cy="1079500"/>
        </p:xfrm>
        <a:graphic>
          <a:graphicData uri="http://schemas.openxmlformats.org/presentationml/2006/ole">
            <mc:AlternateContent xmlns:mc="http://schemas.openxmlformats.org/markup-compatibility/2006">
              <mc:Choice xmlns:v="urn:schemas-microsoft-com:vml" Requires="v">
                <p:oleObj spid="_x0000_s727063" name="文档" r:id="rId21" imgW="2418237" imgH="1079920" progId="Word.Document.12">
                  <p:embed/>
                </p:oleObj>
              </mc:Choice>
              <mc:Fallback>
                <p:oleObj name="文档" r:id="rId21" imgW="2418237" imgH="1079920" progId="Word.Document.12">
                  <p:embed/>
                  <p:pic>
                    <p:nvPicPr>
                      <p:cNvPr id="0" name=""/>
                      <p:cNvPicPr/>
                      <p:nvPr/>
                    </p:nvPicPr>
                    <p:blipFill>
                      <a:blip r:embed="rId22"/>
                      <a:stretch>
                        <a:fillRect/>
                      </a:stretch>
                    </p:blipFill>
                    <p:spPr>
                      <a:xfrm>
                        <a:off x="9825018" y="4540729"/>
                        <a:ext cx="2417763" cy="1079500"/>
                      </a:xfrm>
                      <a:prstGeom prst="rect">
                        <a:avLst/>
                      </a:prstGeom>
                    </p:spPr>
                  </p:pic>
                </p:oleObj>
              </mc:Fallback>
            </mc:AlternateContent>
          </a:graphicData>
        </a:graphic>
      </p:graphicFrame>
    </p:spTree>
    <p:extLst>
      <p:ext uri="{BB962C8B-B14F-4D97-AF65-F5344CB8AC3E}">
        <p14:creationId xmlns:p14="http://schemas.microsoft.com/office/powerpoint/2010/main" val="297252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par>
                                <p:cTn id="16" presetID="3" presetClass="entr" presetSubtype="10" fill="hold" nodeType="with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blinds(horizontal)">
                                      <p:cBhvr>
                                        <p:cTn id="18" dur="500"/>
                                        <p:tgtEl>
                                          <p:spTgt spid="55">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5">
                                            <p:txEl>
                                              <p:pRg st="1" end="1"/>
                                            </p:txEl>
                                          </p:spTgt>
                                        </p:tgtEl>
                                        <p:attrNameLst>
                                          <p:attrName>style.visibility</p:attrName>
                                        </p:attrNameLst>
                                      </p:cBhvr>
                                      <p:to>
                                        <p:strVal val="visible"/>
                                      </p:to>
                                    </p:set>
                                    <p:animEffect transition="in" filter="blinds(horizontal)">
                                      <p:cBhvr>
                                        <p:cTn id="21" dur="500"/>
                                        <p:tgtEl>
                                          <p:spTgt spid="55">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699" y="893109"/>
            <a:ext cx="11338139" cy="1384995"/>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该反应达到平衡状态时，</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吸收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放出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的热量为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35"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36"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37"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38"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39"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0"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1"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2"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3"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44"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45"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46"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47"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48"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49" name="Rectangle 21">
            <a:hlinkClick r:id="rId18" action="ppaction://hlinksldjump"/>
          </p:cNvPr>
          <p:cNvSpPr>
            <a:spLocks noChangeArrowheads="1"/>
          </p:cNvSpPr>
          <p:nvPr/>
        </p:nvSpPr>
        <p:spPr bwMode="auto">
          <a:xfrm>
            <a:off x="7785104"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16</a:t>
            </a:r>
          </a:p>
        </p:txBody>
      </p:sp>
      <p:sp>
        <p:nvSpPr>
          <p:cNvPr id="31" name="Rectangle 21">
            <a:hlinkClick r:id="rId19" action="ppaction://hlinksldjump"/>
          </p:cNvPr>
          <p:cNvSpPr>
            <a:spLocks noChangeArrowheads="1"/>
          </p:cNvSpPr>
          <p:nvPr/>
        </p:nvSpPr>
        <p:spPr bwMode="auto">
          <a:xfrm>
            <a:off x="819476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pic>
        <p:nvPicPr>
          <p:cNvPr id="596076" name="Picture 108" descr="318"/>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4830" y="1727313"/>
            <a:ext cx="2480752" cy="24228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矩形 2"/>
          <p:cNvSpPr/>
          <p:nvPr/>
        </p:nvSpPr>
        <p:spPr>
          <a:xfrm>
            <a:off x="5192395" y="103425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rPr>
              <a:t>放出</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4" name="矩形 3"/>
          <p:cNvSpPr/>
          <p:nvPr/>
        </p:nvSpPr>
        <p:spPr>
          <a:xfrm>
            <a:off x="553406" y="1610430"/>
            <a:ext cx="1401346"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41.87 kJ</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23" name="组合 22"/>
          <p:cNvGrpSpPr/>
          <p:nvPr/>
        </p:nvGrpSpPr>
        <p:grpSpPr>
          <a:xfrm>
            <a:off x="335206" y="4149874"/>
            <a:ext cx="11520000" cy="2592287"/>
            <a:chOff x="335206" y="909514"/>
            <a:chExt cx="11520000" cy="2592287"/>
          </a:xfrm>
        </p:grpSpPr>
        <p:sp>
          <p:nvSpPr>
            <p:cNvPr id="24" name="圆角矩形 23">
              <a:extLst>
                <a:ext uri="{FF2B5EF4-FFF2-40B4-BE49-F238E27FC236}">
                  <a16:creationId xmlns="" xmlns:a16="http://schemas.microsoft.com/office/drawing/2014/main" id="{E595429C-FC91-844C-93CF-CDF13B79A00E}"/>
                </a:ext>
              </a:extLst>
            </p:cNvPr>
            <p:cNvSpPr/>
            <p:nvPr/>
          </p:nvSpPr>
          <p:spPr>
            <a:xfrm>
              <a:off x="335206" y="1030546"/>
              <a:ext cx="11520000" cy="2471255"/>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25" name="组合 24"/>
            <p:cNvGrpSpPr/>
            <p:nvPr/>
          </p:nvGrpSpPr>
          <p:grpSpPr>
            <a:xfrm>
              <a:off x="884604" y="909514"/>
              <a:ext cx="787333" cy="243024"/>
              <a:chOff x="884604" y="909514"/>
              <a:chExt cx="787333" cy="243024"/>
            </a:xfrm>
          </p:grpSpPr>
          <p:sp>
            <p:nvSpPr>
              <p:cNvPr id="26" name="矩形 25">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28" name="矩形 27"/>
          <p:cNvSpPr/>
          <p:nvPr/>
        </p:nvSpPr>
        <p:spPr>
          <a:xfrm>
            <a:off x="443206" y="4502881"/>
            <a:ext cx="11304000" cy="2031325"/>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a:t>
            </a:r>
            <a:r>
              <a:rPr lang="zh-CN" altLang="zh-CN" sz="2800" kern="100" spc="-20" dirty="0">
                <a:latin typeface="Times New Roman" panose="02020603050405020304" pitchFamily="18" charset="0"/>
                <a:ea typeface="楷体_GB2312" panose="02010609030101010101" pitchFamily="49" charset="-122"/>
                <a:cs typeface="Times New Roman" panose="02020603050405020304" pitchFamily="18" charset="0"/>
              </a:rPr>
              <a:t>逆反应从正反应方向建立，所以需放出热量。由反应</a:t>
            </a:r>
            <a:r>
              <a:rPr lang="en-US" altLang="zh-CN" sz="2800" kern="100" spc="-20" dirty="0">
                <a:latin typeface="Times New Roman" panose="02020603050405020304" pitchFamily="18" charset="0"/>
                <a:ea typeface="楷体_GB2312" panose="02010609030101010101" pitchFamily="49" charset="-122"/>
                <a:cs typeface="Courier New" panose="02070309020205020404" pitchFamily="49" charset="0"/>
              </a:rPr>
              <a:t>H</a:t>
            </a:r>
            <a:r>
              <a:rPr lang="en-US" altLang="zh-CN" sz="2800" kern="100" spc="-2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spc="-20" dirty="0">
                <a:latin typeface="Times New Roman" panose="02020603050405020304" pitchFamily="18" charset="0"/>
                <a:ea typeface="楷体_GB2312" panose="02010609030101010101" pitchFamily="49" charset="-122"/>
                <a:cs typeface="Courier New" panose="02070309020205020404" pitchFamily="49" charset="0"/>
              </a:rPr>
              <a:t>(g)</a:t>
            </a:r>
            <a:r>
              <a:rPr lang="zh-CN" altLang="zh-CN" sz="2800" kern="100" spc="-2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2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spc="-2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spc="-20" dirty="0">
                <a:latin typeface="Times New Roman" panose="02020603050405020304" pitchFamily="18" charset="0"/>
                <a:ea typeface="楷体_GB2312" panose="02010609030101010101" pitchFamily="49" charset="-122"/>
                <a:cs typeface="Courier New" panose="02070309020205020404" pitchFamily="49" charset="0"/>
              </a:rPr>
              <a:t>(g</a:t>
            </a:r>
            <a:r>
              <a:rPr lang="en-US" altLang="zh-CN" sz="2800" kern="100" spc="-20" dirty="0" smtClean="0">
                <a:latin typeface="Times New Roman" panose="02020603050405020304" pitchFamily="18" charset="0"/>
                <a:ea typeface="楷体_GB2312" panose="02010609030101010101" pitchFamily="49" charset="-122"/>
                <a:cs typeface="Courier New" panose="02070309020205020404" pitchFamily="49" charset="0"/>
              </a:rPr>
              <a:t>)</a:t>
            </a:r>
          </a:p>
          <a:p>
            <a:pPr algn="just">
              <a:lnSpc>
                <a:spcPct val="150000"/>
              </a:lnSpc>
              <a:spcAft>
                <a:spcPts val="0"/>
              </a:spcAft>
              <a:tabLst>
                <a:tab pos="1980565" algn="l"/>
              </a:tabLst>
            </a:pPr>
            <a:r>
              <a:rPr lang="en-US" altLang="zh-CN" sz="2800" kern="100" spc="-100" dirty="0" smtClean="0">
                <a:latin typeface="Times New Roman" panose="02020603050405020304" pitchFamily="18" charset="0"/>
                <a:ea typeface="楷体_GB2312" panose="02010609030101010101" pitchFamily="49" charset="-122"/>
                <a:cs typeface="Courier New" panose="02070309020205020404" pitchFamily="49" charset="0"/>
              </a:rPr>
              <a:t>2HI(g</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spc="-100" dirty="0">
                <a:latin typeface="Times New Roman" panose="02020603050405020304" pitchFamily="18" charset="0"/>
                <a:ea typeface="楷体_GB2312" panose="02010609030101010101" pitchFamily="49" charset="-122"/>
                <a:cs typeface="Courier New" panose="02070309020205020404" pitchFamily="49" charset="0"/>
              </a:rPr>
              <a:t>H</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26.5 </a:t>
            </a:r>
            <a:r>
              <a:rPr lang="en-US" altLang="zh-CN" sz="2800" kern="100" spc="-100" dirty="0" err="1">
                <a:latin typeface="Times New Roman" panose="02020603050405020304" pitchFamily="18" charset="0"/>
                <a:ea typeface="楷体_GB2312" panose="02010609030101010101" pitchFamily="49" charset="-122"/>
                <a:cs typeface="Courier New" panose="02070309020205020404" pitchFamily="49" charset="0"/>
              </a:rPr>
              <a:t>kJ·mol</a:t>
            </a:r>
            <a:r>
              <a:rPr lang="zh-CN" altLang="zh-CN" sz="2800" kern="100" spc="-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可知，达到平衡时共生成</a:t>
            </a:r>
            <a:r>
              <a:rPr lang="en-US" altLang="zh-CN" sz="2800" i="1" kern="100" spc="-100" dirty="0">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(HI)</a:t>
            </a:r>
            <a:r>
              <a:rPr lang="zh-CN" altLang="zh-CN" sz="2800" kern="100" spc="-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spc="-100" dirty="0">
                <a:latin typeface="Times New Roman" panose="02020603050405020304" pitchFamily="18" charset="0"/>
                <a:ea typeface="楷体_GB2312" panose="02010609030101010101" pitchFamily="49" charset="-122"/>
                <a:cs typeface="Courier New" panose="02070309020205020404" pitchFamily="49" charset="0"/>
              </a:rPr>
              <a:t>1.58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smtClean="0">
                <a:latin typeface="Times New Roman" panose="02020603050405020304" pitchFamily="18" charset="0"/>
                <a:ea typeface="楷体_GB2312" panose="02010609030101010101" pitchFamily="49" charset="-122"/>
                <a:cs typeface="Courier New" panose="02070309020205020404" pitchFamily="49" charset="0"/>
              </a:rPr>
              <a:t>1</a:t>
            </a:r>
          </a:p>
          <a:p>
            <a:pPr algn="just">
              <a:lnSpc>
                <a:spcPct val="150000"/>
              </a:lnSpc>
              <a:spcAft>
                <a:spcPts val="0"/>
              </a:spcAft>
              <a:tabLst>
                <a:tab pos="1980565" algn="l"/>
              </a:tabLs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3.16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，所以放出的热量</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3.16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41.87 kJ</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690673975"/>
              </p:ext>
            </p:extLst>
          </p:nvPr>
        </p:nvGraphicFramePr>
        <p:xfrm>
          <a:off x="6190295" y="5733939"/>
          <a:ext cx="1550988" cy="977900"/>
        </p:xfrm>
        <a:graphic>
          <a:graphicData uri="http://schemas.openxmlformats.org/presentationml/2006/ole">
            <mc:AlternateContent xmlns:mc="http://schemas.openxmlformats.org/markup-compatibility/2006">
              <mc:Choice xmlns:v="urn:schemas-microsoft-com:vml" Requires="v">
                <p:oleObj spid="_x0000_s728107" name="文档" r:id="rId21" imgW="1559131" imgH="992300" progId="Word.Document.12">
                  <p:embed/>
                </p:oleObj>
              </mc:Choice>
              <mc:Fallback>
                <p:oleObj name="文档" r:id="rId21" imgW="1559131" imgH="992300" progId="Word.Document.12">
                  <p:embed/>
                  <p:pic>
                    <p:nvPicPr>
                      <p:cNvPr id="0" name=""/>
                      <p:cNvPicPr/>
                      <p:nvPr/>
                    </p:nvPicPr>
                    <p:blipFill>
                      <a:blip r:embed="rId22"/>
                      <a:stretch>
                        <a:fillRect/>
                      </a:stretch>
                    </p:blipFill>
                    <p:spPr>
                      <a:xfrm>
                        <a:off x="6190295" y="5733939"/>
                        <a:ext cx="1550988" cy="977900"/>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1262996984"/>
              </p:ext>
            </p:extLst>
          </p:nvPr>
        </p:nvGraphicFramePr>
        <p:xfrm>
          <a:off x="10842787" y="4729361"/>
          <a:ext cx="966788" cy="428625"/>
        </p:xfrm>
        <a:graphic>
          <a:graphicData uri="http://schemas.openxmlformats.org/presentationml/2006/ole">
            <mc:AlternateContent xmlns:mc="http://schemas.openxmlformats.org/markup-compatibility/2006">
              <mc:Choice xmlns:v="urn:schemas-microsoft-com:vml" Requires="v">
                <p:oleObj spid="_x0000_s728108" name="文档" r:id="rId23" imgW="967439" imgH="595308" progId="Word.Document.12">
                  <p:embed/>
                </p:oleObj>
              </mc:Choice>
              <mc:Fallback>
                <p:oleObj name="文档" r:id="rId23" imgW="967439" imgH="595308" progId="Word.Document.12">
                  <p:embed/>
                  <p:pic>
                    <p:nvPicPr>
                      <p:cNvPr id="0" name=""/>
                      <p:cNvPicPr/>
                      <p:nvPr/>
                    </p:nvPicPr>
                    <p:blipFill>
                      <a:blip r:embed="rId24"/>
                      <a:stretch>
                        <a:fillRect/>
                      </a:stretch>
                    </p:blipFill>
                    <p:spPr>
                      <a:xfrm>
                        <a:off x="10842787" y="4729361"/>
                        <a:ext cx="966788" cy="428625"/>
                      </a:xfrm>
                      <a:prstGeom prst="rect">
                        <a:avLst/>
                      </a:prstGeom>
                    </p:spPr>
                  </p:pic>
                </p:oleObj>
              </mc:Fallback>
            </mc:AlternateContent>
          </a:graphicData>
        </a:graphic>
      </p:graphicFrame>
    </p:spTree>
    <p:extLst>
      <p:ext uri="{BB962C8B-B14F-4D97-AF65-F5344CB8AC3E}">
        <p14:creationId xmlns:p14="http://schemas.microsoft.com/office/powerpoint/2010/main" val="1082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blinds(horizontal)">
                                      <p:cBhvr>
                                        <p:cTn id="18" dur="500"/>
                                        <p:tgtEl>
                                          <p:spTgt spid="28">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8">
                                            <p:txEl>
                                              <p:pRg st="1" end="1"/>
                                            </p:txEl>
                                          </p:spTgt>
                                        </p:tgtEl>
                                        <p:attrNameLst>
                                          <p:attrName>style.visibility</p:attrName>
                                        </p:attrNameLst>
                                      </p:cBhvr>
                                      <p:to>
                                        <p:strVal val="visible"/>
                                      </p:to>
                                    </p:set>
                                    <p:animEffect transition="in" filter="blinds(horizontal)">
                                      <p:cBhvr>
                                        <p:cTn id="21" dur="500"/>
                                        <p:tgtEl>
                                          <p:spTgt spid="28">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8">
                                            <p:txEl>
                                              <p:pRg st="2" end="2"/>
                                            </p:txEl>
                                          </p:spTgt>
                                        </p:tgtEl>
                                        <p:attrNameLst>
                                          <p:attrName>style.visibility</p:attrName>
                                        </p:attrNameLst>
                                      </p:cBhvr>
                                      <p:to>
                                        <p:strVal val="visible"/>
                                      </p:to>
                                    </p:set>
                                    <p:animEffect transition="in" filter="blinds(horizontal)">
                                      <p:cBhvr>
                                        <p:cTn id="24" dur="500"/>
                                        <p:tgtEl>
                                          <p:spTgt spid="28">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par>
                                <p:cTn id="28" presetID="3" presetClass="entr" presetSubtype="1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893" y="1101552"/>
            <a:ext cx="11322627" cy="2677656"/>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一定温度下，在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密闭容器中加入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，发生反应：</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spc="-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spc="-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spc="-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spc="-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10 min</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时，反应达到平衡状态，此时有</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nSpc>
                <a:spcPct val="150000"/>
              </a:lnSpc>
              <a:spcAft>
                <a:spcPts val="0"/>
              </a:spcAft>
              <a:tabLst>
                <a:tab pos="198056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发生了反应。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反应生成了</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1"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2"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4"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5"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6"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8"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9"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0"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1"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2"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3"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4"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5"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1" name="Rectangle 21">
            <a:hlinkClick r:id="rId19" action="ppaction://hlinksldjump"/>
          </p:cNvPr>
          <p:cNvSpPr>
            <a:spLocks noChangeArrowheads="1"/>
          </p:cNvSpPr>
          <p:nvPr/>
        </p:nvSpPr>
        <p:spPr bwMode="auto">
          <a:xfrm>
            <a:off x="819476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17</a:t>
            </a:r>
          </a:p>
        </p:txBody>
      </p:sp>
      <p:graphicFrame>
        <p:nvGraphicFramePr>
          <p:cNvPr id="23" name="对象 22"/>
          <p:cNvGraphicFramePr>
            <a:graphicFrameLocks noChangeAspect="1"/>
          </p:cNvGraphicFramePr>
          <p:nvPr>
            <p:extLst>
              <p:ext uri="{D42A27DB-BD31-4B8C-83A1-F6EECF244321}">
                <p14:modId xmlns:p14="http://schemas.microsoft.com/office/powerpoint/2010/main" val="1004881394"/>
              </p:ext>
            </p:extLst>
          </p:nvPr>
        </p:nvGraphicFramePr>
        <p:xfrm>
          <a:off x="2746690" y="1872513"/>
          <a:ext cx="914400" cy="663575"/>
        </p:xfrm>
        <a:graphic>
          <a:graphicData uri="http://schemas.openxmlformats.org/presentationml/2006/ole">
            <mc:AlternateContent xmlns:mc="http://schemas.openxmlformats.org/markup-compatibility/2006">
              <mc:Choice xmlns:v="urn:schemas-microsoft-com:vml" Requires="v">
                <p:oleObj spid="_x0000_s693316"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2746690" y="1872513"/>
                        <a:ext cx="914400" cy="663575"/>
                      </a:xfrm>
                      <a:prstGeom prst="rect">
                        <a:avLst/>
                      </a:prstGeom>
                    </p:spPr>
                  </p:pic>
                </p:oleObj>
              </mc:Fallback>
            </mc:AlternateContent>
          </a:graphicData>
        </a:graphic>
      </p:graphicFrame>
      <p:sp>
        <p:nvSpPr>
          <p:cNvPr id="5" name="矩形 4"/>
          <p:cNvSpPr/>
          <p:nvPr/>
        </p:nvSpPr>
        <p:spPr>
          <a:xfrm>
            <a:off x="2859649" y="3203571"/>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
        <p:nvSpPr>
          <p:cNvPr id="7" name="矩形 6"/>
          <p:cNvSpPr/>
          <p:nvPr/>
        </p:nvSpPr>
        <p:spPr>
          <a:xfrm>
            <a:off x="6516827" y="3158425"/>
            <a:ext cx="3196709"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0.03 </a:t>
            </a:r>
            <a:r>
              <a:rPr lang="en-US" altLang="zh-CN" sz="2800" kern="100" dirty="0" err="1">
                <a:solidFill>
                  <a:srgbClr val="C00000"/>
                </a:solidFill>
                <a:latin typeface="Times New Roman" panose="02020603050405020304" pitchFamily="18" charset="0"/>
                <a:ea typeface="方正中等线简体" panose="03000509000000000000" pitchFamily="65" charset="-122"/>
              </a:rPr>
              <a:t>mol·L</a:t>
            </a:r>
            <a:r>
              <a:rPr lang="zh-CN" altLang="zh-CN" sz="2800" kern="100" baseline="30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rPr>
              <a:t>1</a:t>
            </a:r>
            <a:r>
              <a:rPr lang="en-US" altLang="zh-CN" sz="2800" kern="100" dirty="0">
                <a:solidFill>
                  <a:srgbClr val="C00000"/>
                </a:solidFill>
                <a:latin typeface="Times New Roman" panose="02020603050405020304" pitchFamily="18" charset="0"/>
                <a:ea typeface="方正中等线简体" panose="03000509000000000000" pitchFamily="65" charset="-122"/>
              </a:rPr>
              <a:t>·min</a:t>
            </a:r>
            <a:r>
              <a:rPr lang="zh-CN" altLang="zh-CN" sz="2800" kern="100" baseline="30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grpSp>
        <p:nvGrpSpPr>
          <p:cNvPr id="27" name="组合 26"/>
          <p:cNvGrpSpPr/>
          <p:nvPr/>
        </p:nvGrpSpPr>
        <p:grpSpPr>
          <a:xfrm>
            <a:off x="335206" y="3789835"/>
            <a:ext cx="11520000" cy="1656183"/>
            <a:chOff x="335206" y="909514"/>
            <a:chExt cx="11520000" cy="1656183"/>
          </a:xfrm>
        </p:grpSpPr>
        <p:sp>
          <p:nvSpPr>
            <p:cNvPr id="28" name="圆角矩形 27">
              <a:extLst>
                <a:ext uri="{FF2B5EF4-FFF2-40B4-BE49-F238E27FC236}">
                  <a16:creationId xmlns="" xmlns:a16="http://schemas.microsoft.com/office/drawing/2014/main" id="{E595429C-FC91-844C-93CF-CDF13B79A00E}"/>
                </a:ext>
              </a:extLst>
            </p:cNvPr>
            <p:cNvSpPr/>
            <p:nvPr/>
          </p:nvSpPr>
          <p:spPr>
            <a:xfrm>
              <a:off x="335206" y="1030546"/>
              <a:ext cx="11520000" cy="1535151"/>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29" name="组合 28"/>
            <p:cNvGrpSpPr/>
            <p:nvPr/>
          </p:nvGrpSpPr>
          <p:grpSpPr>
            <a:xfrm>
              <a:off x="884604" y="909514"/>
              <a:ext cx="787333" cy="243024"/>
              <a:chOff x="884604" y="909514"/>
              <a:chExt cx="787333" cy="243024"/>
            </a:xfrm>
          </p:grpSpPr>
          <p:sp>
            <p:nvSpPr>
              <p:cNvPr id="30" name="矩形 29">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文本框 31">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graphicFrame>
        <p:nvGraphicFramePr>
          <p:cNvPr id="8" name="对象 7"/>
          <p:cNvGraphicFramePr>
            <a:graphicFrameLocks noChangeAspect="1"/>
          </p:cNvGraphicFramePr>
          <p:nvPr>
            <p:extLst>
              <p:ext uri="{D42A27DB-BD31-4B8C-83A1-F6EECF244321}">
                <p14:modId xmlns:p14="http://schemas.microsoft.com/office/powerpoint/2010/main" val="3533865661"/>
              </p:ext>
            </p:extLst>
          </p:nvPr>
        </p:nvGraphicFramePr>
        <p:xfrm>
          <a:off x="497309" y="4145855"/>
          <a:ext cx="9558337" cy="1300163"/>
        </p:xfrm>
        <a:graphic>
          <a:graphicData uri="http://schemas.openxmlformats.org/presentationml/2006/ole">
            <mc:AlternateContent xmlns:mc="http://schemas.openxmlformats.org/markup-compatibility/2006">
              <mc:Choice xmlns:v="urn:schemas-microsoft-com:vml" Requires="v">
                <p:oleObj spid="_x0000_s693317" name="文档" r:id="rId22" imgW="9558001" imgH="1300432" progId="Word.Document.12">
                  <p:embed/>
                </p:oleObj>
              </mc:Choice>
              <mc:Fallback>
                <p:oleObj name="文档" r:id="rId22" imgW="9558001" imgH="1300432" progId="Word.Document.12">
                  <p:embed/>
                  <p:pic>
                    <p:nvPicPr>
                      <p:cNvPr id="0" name=""/>
                      <p:cNvPicPr/>
                      <p:nvPr/>
                    </p:nvPicPr>
                    <p:blipFill>
                      <a:blip r:embed="rId23"/>
                      <a:stretch>
                        <a:fillRect/>
                      </a:stretch>
                    </p:blipFill>
                    <p:spPr>
                      <a:xfrm>
                        <a:off x="497309" y="4145855"/>
                        <a:ext cx="9558337" cy="1300163"/>
                      </a:xfrm>
                      <a:prstGeom prst="rect">
                        <a:avLst/>
                      </a:prstGeom>
                    </p:spPr>
                  </p:pic>
                </p:oleObj>
              </mc:Fallback>
            </mc:AlternateContent>
          </a:graphicData>
        </a:graphic>
      </p:graphicFrame>
    </p:spTree>
    <p:extLst>
      <p:ext uri="{BB962C8B-B14F-4D97-AF65-F5344CB8AC3E}">
        <p14:creationId xmlns:p14="http://schemas.microsoft.com/office/powerpoint/2010/main" val="168973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893" y="1101552"/>
            <a:ext cx="11322627" cy="738664"/>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的浓度是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1"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2"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4"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5"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6"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8"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9"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0"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1"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2"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3"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4"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5"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1" name="Rectangle 21">
            <a:hlinkClick r:id="rId19" action="ppaction://hlinksldjump"/>
          </p:cNvPr>
          <p:cNvSpPr>
            <a:spLocks noChangeArrowheads="1"/>
          </p:cNvSpPr>
          <p:nvPr/>
        </p:nvSpPr>
        <p:spPr bwMode="auto">
          <a:xfrm>
            <a:off x="819476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17</a:t>
            </a:r>
          </a:p>
        </p:txBody>
      </p:sp>
      <p:sp>
        <p:nvSpPr>
          <p:cNvPr id="4" name="矩形 3"/>
          <p:cNvSpPr/>
          <p:nvPr/>
        </p:nvSpPr>
        <p:spPr>
          <a:xfrm>
            <a:off x="4150990" y="1188581"/>
            <a:ext cx="198002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0.3 </a:t>
            </a:r>
            <a:r>
              <a:rPr lang="en-US" altLang="zh-CN" sz="2800" kern="100" dirty="0" err="1">
                <a:solidFill>
                  <a:srgbClr val="C00000"/>
                </a:solidFill>
                <a:latin typeface="Times New Roman" panose="02020603050405020304" pitchFamily="18" charset="0"/>
                <a:ea typeface="方正中等线简体" panose="03000509000000000000" pitchFamily="65" charset="-122"/>
              </a:rPr>
              <a:t>mol·L</a:t>
            </a:r>
            <a:r>
              <a:rPr lang="zh-CN" altLang="zh-CN" sz="2800" kern="100" baseline="30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grpSp>
        <p:nvGrpSpPr>
          <p:cNvPr id="24" name="组合 23"/>
          <p:cNvGrpSpPr/>
          <p:nvPr/>
        </p:nvGrpSpPr>
        <p:grpSpPr>
          <a:xfrm>
            <a:off x="335206" y="1845619"/>
            <a:ext cx="11520000" cy="4032447"/>
            <a:chOff x="335206" y="909514"/>
            <a:chExt cx="11520000" cy="4032447"/>
          </a:xfrm>
        </p:grpSpPr>
        <p:sp>
          <p:nvSpPr>
            <p:cNvPr id="25" name="圆角矩形 24">
              <a:extLst>
                <a:ext uri="{FF2B5EF4-FFF2-40B4-BE49-F238E27FC236}">
                  <a16:creationId xmlns="" xmlns:a16="http://schemas.microsoft.com/office/drawing/2014/main" id="{E595429C-FC91-844C-93CF-CDF13B79A00E}"/>
                </a:ext>
              </a:extLst>
            </p:cNvPr>
            <p:cNvSpPr/>
            <p:nvPr/>
          </p:nvSpPr>
          <p:spPr>
            <a:xfrm>
              <a:off x="335206" y="1030546"/>
              <a:ext cx="11520000" cy="3911415"/>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26" name="组合 25"/>
            <p:cNvGrpSpPr/>
            <p:nvPr/>
          </p:nvGrpSpPr>
          <p:grpSpPr>
            <a:xfrm>
              <a:off x="884604" y="909514"/>
              <a:ext cx="787333" cy="243024"/>
              <a:chOff x="884604" y="909514"/>
              <a:chExt cx="787333" cy="243024"/>
            </a:xfrm>
          </p:grpSpPr>
          <p:sp>
            <p:nvSpPr>
              <p:cNvPr id="27" name="矩形 26">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文本框 27">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29" name="矩形 28"/>
          <p:cNvSpPr/>
          <p:nvPr/>
        </p:nvSpPr>
        <p:spPr>
          <a:xfrm>
            <a:off x="443206" y="2198626"/>
            <a:ext cx="11304000" cy="3539430"/>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ZBFH"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起始</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5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0</a:t>
            </a:r>
            <a:endParaRPr lang="zh-CN" altLang="zh-CN" sz="1050" kern="100" dirty="0">
              <a:latin typeface="楷体_GB2312" panose="02010609030101010101" pitchFamily="49" charset="-122"/>
              <a:ea typeface="楷体_GB2312" panose="02010609030101010101" pitchFamily="49" charset="-122"/>
              <a:cs typeface="Courier New" panose="02070309020205020404" pitchFamily="49" charset="0"/>
            </a:endParaRPr>
          </a:p>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变化</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1.5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3</a:t>
            </a:r>
            <a:endParaRPr lang="zh-CN" altLang="zh-CN" sz="1050" kern="100" dirty="0">
              <a:latin typeface="楷体_GB2312" panose="02010609030101010101" pitchFamily="49" charset="-122"/>
              <a:ea typeface="楷体_GB2312" panose="02010609030101010101" pitchFamily="49" charset="-122"/>
              <a:cs typeface="Courier New" panose="02070309020205020404" pitchFamily="49" charset="0"/>
            </a:endParaRPr>
          </a:p>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平衡</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1.5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3</a:t>
            </a:r>
            <a:endParaRPr lang="zh-CN" altLang="zh-CN" sz="1050" kern="100" dirty="0">
              <a:latin typeface="楷体_GB2312" panose="02010609030101010101" pitchFamily="49" charset="-122"/>
              <a:ea typeface="楷体_GB2312" panose="02010609030101010101" pitchFamily="49" charset="-122"/>
              <a:cs typeface="Courier New" panose="02070309020205020404" pitchFamily="49" charset="0"/>
            </a:endParaRPr>
          </a:p>
          <a:p>
            <a:pPr algn="just">
              <a:lnSpc>
                <a:spcPct val="18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则平衡时</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SO</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的浓度</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为</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0.3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mol·L</a:t>
            </a:r>
            <a:r>
              <a:rPr lang="zh-CN" altLang="zh-CN" sz="2800" kern="100" baseline="300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extLst>
              <p:ext uri="{D42A27DB-BD31-4B8C-83A1-F6EECF244321}">
                <p14:modId xmlns:p14="http://schemas.microsoft.com/office/powerpoint/2010/main" val="3173923893"/>
              </p:ext>
            </p:extLst>
          </p:nvPr>
        </p:nvGraphicFramePr>
        <p:xfrm>
          <a:off x="4660435" y="2313367"/>
          <a:ext cx="914400" cy="663575"/>
        </p:xfrm>
        <a:graphic>
          <a:graphicData uri="http://schemas.openxmlformats.org/presentationml/2006/ole">
            <mc:AlternateContent xmlns:mc="http://schemas.openxmlformats.org/markup-compatibility/2006">
              <mc:Choice xmlns:v="urn:schemas-microsoft-com:vml" Requires="v">
                <p:oleObj spid="_x0000_s729130" name="文档" r:id="rId20" imgW="917411" imgH="666341" progId="Word.Document.12">
                  <p:embed/>
                </p:oleObj>
              </mc:Choice>
              <mc:Fallback>
                <p:oleObj name="文档" r:id="rId20" imgW="917411" imgH="666341" progId="Word.Document.12">
                  <p:embed/>
                  <p:pic>
                    <p:nvPicPr>
                      <p:cNvPr id="0" name=""/>
                      <p:cNvPicPr/>
                      <p:nvPr/>
                    </p:nvPicPr>
                    <p:blipFill>
                      <a:blip r:embed="rId21"/>
                      <a:stretch>
                        <a:fillRect/>
                      </a:stretch>
                    </p:blipFill>
                    <p:spPr>
                      <a:xfrm>
                        <a:off x="4660435" y="2313367"/>
                        <a:ext cx="914400" cy="66357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814907607"/>
              </p:ext>
            </p:extLst>
          </p:nvPr>
        </p:nvGraphicFramePr>
        <p:xfrm>
          <a:off x="3958103" y="4763110"/>
          <a:ext cx="1387475" cy="1096962"/>
        </p:xfrm>
        <a:graphic>
          <a:graphicData uri="http://schemas.openxmlformats.org/presentationml/2006/ole">
            <mc:AlternateContent xmlns:mc="http://schemas.openxmlformats.org/markup-compatibility/2006">
              <mc:Choice xmlns:v="urn:schemas-microsoft-com:vml" Requires="v">
                <p:oleObj spid="_x0000_s729131" name="文档" r:id="rId22" imgW="1387094" imgH="1097588" progId="Word.Document.12">
                  <p:embed/>
                </p:oleObj>
              </mc:Choice>
              <mc:Fallback>
                <p:oleObj name="文档" r:id="rId22" imgW="1387094" imgH="1097588" progId="Word.Document.12">
                  <p:embed/>
                  <p:pic>
                    <p:nvPicPr>
                      <p:cNvPr id="0" name=""/>
                      <p:cNvPicPr/>
                      <p:nvPr/>
                    </p:nvPicPr>
                    <p:blipFill>
                      <a:blip r:embed="rId23"/>
                      <a:stretch>
                        <a:fillRect/>
                      </a:stretch>
                    </p:blipFill>
                    <p:spPr>
                      <a:xfrm>
                        <a:off x="3958103" y="4763110"/>
                        <a:ext cx="1387475" cy="1096962"/>
                      </a:xfrm>
                      <a:prstGeom prst="rect">
                        <a:avLst/>
                      </a:prstGeom>
                    </p:spPr>
                  </p:pic>
                </p:oleObj>
              </mc:Fallback>
            </mc:AlternateContent>
          </a:graphicData>
        </a:graphic>
      </p:graphicFrame>
    </p:spTree>
    <p:extLst>
      <p:ext uri="{BB962C8B-B14F-4D97-AF65-F5344CB8AC3E}">
        <p14:creationId xmlns:p14="http://schemas.microsoft.com/office/powerpoint/2010/main" val="129223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blinds(horizontal)">
                                      <p:cBhvr>
                                        <p:cTn id="15" dur="500"/>
                                        <p:tgtEl>
                                          <p:spTgt spid="29">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par>
                                <p:cTn id="19" presetID="3" presetClass="entr" presetSubtype="10" fill="hold" nodeType="with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animEffect transition="in" filter="blinds(horizontal)">
                                      <p:cBhvr>
                                        <p:cTn id="21" dur="500"/>
                                        <p:tgtEl>
                                          <p:spTgt spid="29">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blinds(horizontal)">
                                      <p:cBhvr>
                                        <p:cTn id="24" dur="500"/>
                                        <p:tgtEl>
                                          <p:spTgt spid="29">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9">
                                            <p:txEl>
                                              <p:pRg st="3" end="3"/>
                                            </p:txEl>
                                          </p:spTgt>
                                        </p:tgtEl>
                                        <p:attrNameLst>
                                          <p:attrName>style.visibility</p:attrName>
                                        </p:attrNameLst>
                                      </p:cBhvr>
                                      <p:to>
                                        <p:strVal val="visible"/>
                                      </p:to>
                                    </p:set>
                                    <p:animEffect transition="in" filter="blinds(horizontal)">
                                      <p:cBhvr>
                                        <p:cTn id="27" dur="500"/>
                                        <p:tgtEl>
                                          <p:spTgt spid="2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xEl>
                                              <p:pRg st="4" end="4"/>
                                            </p:txEl>
                                          </p:spTgt>
                                        </p:tgtEl>
                                        <p:attrNameLst>
                                          <p:attrName>style.visibility</p:attrName>
                                        </p:attrNameLst>
                                      </p:cBhvr>
                                      <p:to>
                                        <p:strVal val="visible"/>
                                      </p:to>
                                    </p:set>
                                    <p:animEffect transition="in" filter="blinds(horizontal)">
                                      <p:cBhvr>
                                        <p:cTn id="32" dur="500"/>
                                        <p:tgtEl>
                                          <p:spTgt spid="29">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893" y="1101552"/>
            <a:ext cx="11322627" cy="738664"/>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平衡时容器内气体的总物质的量为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1"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2"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4"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5"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6"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8"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9"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0"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1"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2"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3"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4"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5"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1" name="Rectangle 21">
            <a:hlinkClick r:id="rId18" action="ppaction://hlinksldjump"/>
          </p:cNvPr>
          <p:cNvSpPr>
            <a:spLocks noChangeArrowheads="1"/>
          </p:cNvSpPr>
          <p:nvPr/>
        </p:nvSpPr>
        <p:spPr bwMode="auto">
          <a:xfrm>
            <a:off x="819476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17</a:t>
            </a:r>
          </a:p>
        </p:txBody>
      </p:sp>
      <p:sp>
        <p:nvSpPr>
          <p:cNvPr id="3" name="矩形 2"/>
          <p:cNvSpPr/>
          <p:nvPr/>
        </p:nvSpPr>
        <p:spPr>
          <a:xfrm>
            <a:off x="6397803" y="1250390"/>
            <a:ext cx="63350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6.5</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21" name="组合 20"/>
          <p:cNvGrpSpPr/>
          <p:nvPr/>
        </p:nvGrpSpPr>
        <p:grpSpPr>
          <a:xfrm>
            <a:off x="335206" y="1845619"/>
            <a:ext cx="11520000" cy="1368151"/>
            <a:chOff x="335206" y="909514"/>
            <a:chExt cx="11520000" cy="1368151"/>
          </a:xfrm>
        </p:grpSpPr>
        <p:sp>
          <p:nvSpPr>
            <p:cNvPr id="22" name="圆角矩形 21">
              <a:extLst>
                <a:ext uri="{FF2B5EF4-FFF2-40B4-BE49-F238E27FC236}">
                  <a16:creationId xmlns="" xmlns:a16="http://schemas.microsoft.com/office/drawing/2014/main" id="{E595429C-FC91-844C-93CF-CDF13B79A00E}"/>
                </a:ext>
              </a:extLst>
            </p:cNvPr>
            <p:cNvSpPr/>
            <p:nvPr/>
          </p:nvSpPr>
          <p:spPr>
            <a:xfrm>
              <a:off x="335206" y="1030546"/>
              <a:ext cx="11520000" cy="1247119"/>
            </a:xfrm>
            <a:prstGeom prst="roundRect">
              <a:avLst>
                <a:gd name="adj" fmla="val 5336"/>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grpSp>
          <p:nvGrpSpPr>
            <p:cNvPr id="23" name="组合 22"/>
            <p:cNvGrpSpPr/>
            <p:nvPr/>
          </p:nvGrpSpPr>
          <p:grpSpPr>
            <a:xfrm>
              <a:off x="884604" y="909514"/>
              <a:ext cx="787333" cy="243024"/>
              <a:chOff x="884604" y="909514"/>
              <a:chExt cx="787333" cy="243024"/>
            </a:xfrm>
          </p:grpSpPr>
          <p:sp>
            <p:nvSpPr>
              <p:cNvPr id="24" name="矩形 23">
                <a:extLst>
                  <a:ext uri="{FF2B5EF4-FFF2-40B4-BE49-F238E27FC236}">
                    <a16:creationId xmlns="" xmlns:a16="http://schemas.microsoft.com/office/drawing/2014/main" id="{FB65ABD8-6080-B245-B7CB-5CF76B33E96C}"/>
                  </a:ext>
                </a:extLst>
              </p:cNvPr>
              <p:cNvSpPr/>
              <p:nvPr/>
            </p:nvSpPr>
            <p:spPr>
              <a:xfrm>
                <a:off x="920948" y="977983"/>
                <a:ext cx="714645" cy="174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a:extLst>
                  <a:ext uri="{FF2B5EF4-FFF2-40B4-BE49-F238E27FC236}">
                    <a16:creationId xmlns="" xmlns:a16="http://schemas.microsoft.com/office/drawing/2014/main" id="{88957DF7-A6C0-3848-B485-D6CCBD5F92BE}"/>
                  </a:ext>
                </a:extLst>
              </p:cNvPr>
              <p:cNvSpPr txBox="1"/>
              <p:nvPr/>
            </p:nvSpPr>
            <p:spPr>
              <a:xfrm>
                <a:off x="884604" y="909514"/>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grpSp>
      <p:sp>
        <p:nvSpPr>
          <p:cNvPr id="26" name="矩形 25"/>
          <p:cNvSpPr/>
          <p:nvPr/>
        </p:nvSpPr>
        <p:spPr>
          <a:xfrm>
            <a:off x="443206" y="2198626"/>
            <a:ext cx="11304000" cy="656846"/>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平衡时混合气体的总物质的量为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1.5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6.5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mol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117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blinds(horizontal)">
                                      <p:cBhvr>
                                        <p:cTn id="15"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893" y="909514"/>
            <a:ext cx="11322627" cy="4542462"/>
          </a:xfrm>
          <a:prstGeom prst="rect">
            <a:avLst/>
          </a:prstGeom>
        </p:spPr>
        <p:txBody>
          <a:bodyPr wrap="square">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物质的浓度不再改变标志着该反应已达平衡状态，下列还可以说明该反应已达平衡状态的是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填序号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体系内压强不再改变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容器内气体的密度不再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改变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混合气体的平均相对分子质量不再改变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⑤</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2"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41" name="Rectangle 21">
            <a:hlinkClick r:id="rId3"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42" name="Rectangle 21">
            <a:hlinkClick r:id="rId4"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3" name="Rectangle 21">
            <a:hlinkClick r:id="rId5"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44" name="Rectangle 21">
            <a:hlinkClick r:id="rId6"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45" name="Rectangle 21">
            <a:hlinkClick r:id="rId7"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46" name="Rectangle 21">
            <a:hlinkClick r:id="rId8"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47" name="Rectangle 21">
            <a:hlinkClick r:id="rId9"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48" name="Rectangle 21">
            <a:hlinkClick r:id="rId10"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49" name="Rectangle 21">
            <a:hlinkClick r:id="rId11"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50" name="Rectangle 21">
            <a:hlinkClick r:id="rId12"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51" name="Rectangle 21">
            <a:hlinkClick r:id="rId13"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52" name="Rectangle 21">
            <a:hlinkClick r:id="rId14"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53" name="Rectangle 21">
            <a:hlinkClick r:id="rId15"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54" name="Rectangle 21">
            <a:hlinkClick r:id="rId16"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55" name="Rectangle 21">
            <a:hlinkClick r:id="rId17"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31" name="Rectangle 21">
            <a:hlinkClick r:id="rId18" action="ppaction://hlinksldjump"/>
          </p:cNvPr>
          <p:cNvSpPr>
            <a:spLocks noChangeArrowheads="1"/>
          </p:cNvSpPr>
          <p:nvPr/>
        </p:nvSpPr>
        <p:spPr bwMode="auto">
          <a:xfrm>
            <a:off x="819476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17</a:t>
            </a:r>
          </a:p>
        </p:txBody>
      </p:sp>
      <p:sp>
        <p:nvSpPr>
          <p:cNvPr id="3" name="矩形 2"/>
          <p:cNvSpPr/>
          <p:nvPr/>
        </p:nvSpPr>
        <p:spPr>
          <a:xfrm>
            <a:off x="4164899" y="1683672"/>
            <a:ext cx="126188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①③④</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spTree>
    <p:extLst>
      <p:ext uri="{BB962C8B-B14F-4D97-AF65-F5344CB8AC3E}">
        <p14:creationId xmlns:p14="http://schemas.microsoft.com/office/powerpoint/2010/main" val="352046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35206" y="765498"/>
            <a:ext cx="11520000" cy="5354565"/>
            <a:chOff x="335206" y="875209"/>
            <a:chExt cx="11520000" cy="5354565"/>
          </a:xfrm>
        </p:grpSpPr>
        <p:sp>
          <p:nvSpPr>
            <p:cNvPr id="25" name="圆角矩形 24">
              <a:extLst>
                <a:ext uri="{FF2B5EF4-FFF2-40B4-BE49-F238E27FC236}">
                  <a16:creationId xmlns="" xmlns:a16="http://schemas.microsoft.com/office/drawing/2014/main" id="{E595429C-FC91-844C-93CF-CDF13B79A00E}"/>
                </a:ext>
              </a:extLst>
            </p:cNvPr>
            <p:cNvSpPr/>
            <p:nvPr/>
          </p:nvSpPr>
          <p:spPr>
            <a:xfrm>
              <a:off x="335206" y="996241"/>
              <a:ext cx="11520000" cy="5233533"/>
            </a:xfrm>
            <a:prstGeom prst="roundRect">
              <a:avLst>
                <a:gd name="adj" fmla="val 2387"/>
              </a:avLst>
            </a:prstGeom>
            <a:solidFill>
              <a:schemeClr val="accent5">
                <a:lumMod val="20000"/>
                <a:lumOff val="8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dirty="0" smtClean="0">
                <a:solidFill>
                  <a:prstClr val="white"/>
                </a:solidFill>
              </a:endParaRPr>
            </a:p>
          </p:txBody>
        </p:sp>
        <p:sp>
          <p:nvSpPr>
            <p:cNvPr id="26" name="矩形 25">
              <a:extLst>
                <a:ext uri="{FF2B5EF4-FFF2-40B4-BE49-F238E27FC236}">
                  <a16:creationId xmlns="" xmlns:a16="http://schemas.microsoft.com/office/drawing/2014/main" id="{FB65ABD8-6080-B245-B7CB-5CF76B33E96C}"/>
                </a:ext>
              </a:extLst>
            </p:cNvPr>
            <p:cNvSpPr/>
            <p:nvPr/>
          </p:nvSpPr>
          <p:spPr>
            <a:xfrm>
              <a:off x="920948" y="943678"/>
              <a:ext cx="714645" cy="174555"/>
            </a:xfrm>
            <a:prstGeom prst="rect">
              <a:avLst/>
            </a:prstGeom>
            <a:solidFill>
              <a:srgbClr val="383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zh-CN" altLang="en-US">
                <a:solidFill>
                  <a:prstClr val="white"/>
                </a:solidFill>
              </a:endParaRPr>
            </a:p>
          </p:txBody>
        </p:sp>
        <p:sp>
          <p:nvSpPr>
            <p:cNvPr id="27" name="文本框 26">
              <a:extLst>
                <a:ext uri="{FF2B5EF4-FFF2-40B4-BE49-F238E27FC236}">
                  <a16:creationId xmlns="" xmlns:a16="http://schemas.microsoft.com/office/drawing/2014/main" id="{88957DF7-A6C0-3848-B485-D6CCBD5F92BE}"/>
                </a:ext>
              </a:extLst>
            </p:cNvPr>
            <p:cNvSpPr txBox="1"/>
            <p:nvPr/>
          </p:nvSpPr>
          <p:spPr>
            <a:xfrm>
              <a:off x="884604" y="875209"/>
              <a:ext cx="787333" cy="236026"/>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accent5">
                <a:lumMod val="40000"/>
                <a:lumOff val="6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8" name="矩形 27"/>
          <p:cNvSpPr/>
          <p:nvPr/>
        </p:nvSpPr>
        <p:spPr>
          <a:xfrm>
            <a:off x="443206" y="954364"/>
            <a:ext cx="11304000" cy="5262979"/>
          </a:xfrm>
          <a:prstGeom prst="rect">
            <a:avLst/>
          </a:prstGeom>
        </p:spPr>
        <p:txBody>
          <a:bodyPr wrap="square">
            <a:spAutoFit/>
          </a:bodyPr>
          <a:lstStyle/>
          <a:p>
            <a:pPr algn="just">
              <a:lnSpc>
                <a:spcPct val="150000"/>
              </a:lnSpc>
              <a:spcAft>
                <a:spcPts val="0"/>
              </a:spcAft>
              <a:tabLst>
                <a:tab pos="1980565"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根据反应的化学方程式知：</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中体系压强不变，说明反应已达平衡状态</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中容器的体积不变，混合气体的质量不变，则反应过程中密度始终不变，密度不变不能说明反应已达平衡状态</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中混合气体的总质量不变，但反应过程中混合气体的总物质的量改变，若平均相对分子质量不变，说明反应已达平衡状态</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表示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逆</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，说明反应已达平衡状态</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1980565" algn="l"/>
              </a:tabLst>
            </a:pPr>
            <a:r>
              <a:rPr lang="en-US" altLang="zh-CN" sz="2800" kern="100" dirty="0" smtClean="0">
                <a:latin typeface="宋体" panose="02010600030101010101" pitchFamily="2" charset="-122"/>
                <a:ea typeface="楷体_GB2312" panose="02010609030101010101" pitchFamily="49" charset="-122"/>
                <a:cs typeface="Times New Roman" panose="02020603050405020304" pitchFamily="18" charset="0"/>
              </a:rPr>
              <a:t>⑤</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中三者的物质的量之比等于化学计量数之比，不能说明反应已达平衡状态。</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返回">
            <a:hlinkClick r:id="rId2" action="ppaction://hlinksldjump"/>
            <a:extLst>
              <a:ext uri="{FF2B5EF4-FFF2-40B4-BE49-F238E27FC236}">
                <a16:creationId xmlns="" xmlns:a16="http://schemas.microsoft.com/office/drawing/2014/main" id="{7DF0F6FD-6596-D84C-87E3-557138758E03}"/>
              </a:ext>
            </a:extLst>
          </p:cNvPr>
          <p:cNvSpPr/>
          <p:nvPr/>
        </p:nvSpPr>
        <p:spPr>
          <a:xfrm>
            <a:off x="11181294" y="6381096"/>
            <a:ext cx="846000" cy="3456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prstClr val="black"/>
                </a:solidFill>
              </a:rPr>
              <a:t>返回</a:t>
            </a:r>
          </a:p>
        </p:txBody>
      </p:sp>
      <p:sp>
        <p:nvSpPr>
          <p:cNvPr id="39" name="Rectangle 21">
            <a:hlinkClick r:id="rId3" action="ppaction://hlinksldjump"/>
          </p:cNvPr>
          <p:cNvSpPr>
            <a:spLocks noChangeArrowheads="1"/>
          </p:cNvSpPr>
          <p:nvPr/>
        </p:nvSpPr>
        <p:spPr bwMode="auto">
          <a:xfrm>
            <a:off x="164023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a:t>
            </a:r>
          </a:p>
        </p:txBody>
      </p:sp>
      <p:sp>
        <p:nvSpPr>
          <p:cNvPr id="56" name="Rectangle 21">
            <a:hlinkClick r:id="rId4" action="ppaction://hlinksldjump"/>
          </p:cNvPr>
          <p:cNvSpPr>
            <a:spLocks noChangeArrowheads="1"/>
          </p:cNvSpPr>
          <p:nvPr/>
        </p:nvSpPr>
        <p:spPr bwMode="auto">
          <a:xfrm>
            <a:off x="204989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2</a:t>
            </a:r>
          </a:p>
        </p:txBody>
      </p:sp>
      <p:sp>
        <p:nvSpPr>
          <p:cNvPr id="57" name="Rectangle 21">
            <a:hlinkClick r:id="rId5" action="ppaction://hlinksldjump"/>
          </p:cNvPr>
          <p:cNvSpPr>
            <a:spLocks noChangeArrowheads="1"/>
          </p:cNvSpPr>
          <p:nvPr/>
        </p:nvSpPr>
        <p:spPr bwMode="auto">
          <a:xfrm>
            <a:off x="245955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3</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58" name="Rectangle 21">
            <a:hlinkClick r:id="rId6" action="ppaction://hlinksldjump"/>
          </p:cNvPr>
          <p:cNvSpPr>
            <a:spLocks noChangeArrowheads="1"/>
          </p:cNvSpPr>
          <p:nvPr/>
        </p:nvSpPr>
        <p:spPr bwMode="auto">
          <a:xfrm>
            <a:off x="286920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4</a:t>
            </a:r>
          </a:p>
        </p:txBody>
      </p:sp>
      <p:sp>
        <p:nvSpPr>
          <p:cNvPr id="59" name="Rectangle 21">
            <a:hlinkClick r:id="rId7" action="ppaction://hlinksldjump"/>
          </p:cNvPr>
          <p:cNvSpPr>
            <a:spLocks noChangeArrowheads="1"/>
          </p:cNvSpPr>
          <p:nvPr/>
        </p:nvSpPr>
        <p:spPr bwMode="auto">
          <a:xfrm>
            <a:off x="327886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5</a:t>
            </a:r>
          </a:p>
        </p:txBody>
      </p:sp>
      <p:sp>
        <p:nvSpPr>
          <p:cNvPr id="60" name="Rectangle 21">
            <a:hlinkClick r:id="rId8" action="ppaction://hlinksldjump"/>
          </p:cNvPr>
          <p:cNvSpPr>
            <a:spLocks noChangeArrowheads="1"/>
          </p:cNvSpPr>
          <p:nvPr/>
        </p:nvSpPr>
        <p:spPr bwMode="auto">
          <a:xfrm>
            <a:off x="368852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6</a:t>
            </a:r>
          </a:p>
        </p:txBody>
      </p:sp>
      <p:sp>
        <p:nvSpPr>
          <p:cNvPr id="61" name="Rectangle 21">
            <a:hlinkClick r:id="rId9" action="ppaction://hlinksldjump"/>
          </p:cNvPr>
          <p:cNvSpPr>
            <a:spLocks noChangeArrowheads="1"/>
          </p:cNvSpPr>
          <p:nvPr/>
        </p:nvSpPr>
        <p:spPr bwMode="auto">
          <a:xfrm>
            <a:off x="409818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7</a:t>
            </a:r>
            <a:endPar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62" name="Rectangle 21">
            <a:hlinkClick r:id="rId10" action="ppaction://hlinksldjump"/>
          </p:cNvPr>
          <p:cNvSpPr>
            <a:spLocks noChangeArrowheads="1"/>
          </p:cNvSpPr>
          <p:nvPr/>
        </p:nvSpPr>
        <p:spPr bwMode="auto">
          <a:xfrm>
            <a:off x="450784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8</a:t>
            </a:r>
          </a:p>
        </p:txBody>
      </p:sp>
      <p:sp>
        <p:nvSpPr>
          <p:cNvPr id="63" name="Rectangle 21">
            <a:hlinkClick r:id="rId11" action="ppaction://hlinksldjump"/>
          </p:cNvPr>
          <p:cNvSpPr>
            <a:spLocks noChangeArrowheads="1"/>
          </p:cNvSpPr>
          <p:nvPr/>
        </p:nvSpPr>
        <p:spPr bwMode="auto">
          <a:xfrm>
            <a:off x="491749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9</a:t>
            </a:r>
          </a:p>
        </p:txBody>
      </p:sp>
      <p:sp>
        <p:nvSpPr>
          <p:cNvPr id="64" name="Rectangle 21">
            <a:hlinkClick r:id="rId12" action="ppaction://hlinksldjump"/>
          </p:cNvPr>
          <p:cNvSpPr>
            <a:spLocks noChangeArrowheads="1"/>
          </p:cNvSpPr>
          <p:nvPr/>
        </p:nvSpPr>
        <p:spPr bwMode="auto">
          <a:xfrm>
            <a:off x="532715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10</a:t>
            </a:r>
          </a:p>
        </p:txBody>
      </p:sp>
      <p:sp>
        <p:nvSpPr>
          <p:cNvPr id="65" name="Rectangle 21">
            <a:hlinkClick r:id="rId13" action="ppaction://hlinksldjump"/>
          </p:cNvPr>
          <p:cNvSpPr>
            <a:spLocks noChangeArrowheads="1"/>
          </p:cNvSpPr>
          <p:nvPr/>
        </p:nvSpPr>
        <p:spPr bwMode="auto">
          <a:xfrm>
            <a:off x="5736815"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11</a:t>
            </a:r>
          </a:p>
        </p:txBody>
      </p:sp>
      <p:sp>
        <p:nvSpPr>
          <p:cNvPr id="66" name="Rectangle 21">
            <a:hlinkClick r:id="rId14" action="ppaction://hlinksldjump"/>
          </p:cNvPr>
          <p:cNvSpPr>
            <a:spLocks noChangeArrowheads="1"/>
          </p:cNvSpPr>
          <p:nvPr/>
        </p:nvSpPr>
        <p:spPr bwMode="auto">
          <a:xfrm>
            <a:off x="6146473"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12</a:t>
            </a:r>
          </a:p>
        </p:txBody>
      </p:sp>
      <p:sp>
        <p:nvSpPr>
          <p:cNvPr id="67" name="Rectangle 21">
            <a:hlinkClick r:id="rId15" action="ppaction://hlinksldjump"/>
          </p:cNvPr>
          <p:cNvSpPr>
            <a:spLocks noChangeArrowheads="1"/>
          </p:cNvSpPr>
          <p:nvPr/>
        </p:nvSpPr>
        <p:spPr bwMode="auto">
          <a:xfrm>
            <a:off x="6556131"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13</a:t>
            </a:r>
          </a:p>
        </p:txBody>
      </p:sp>
      <p:sp>
        <p:nvSpPr>
          <p:cNvPr id="68" name="Rectangle 21">
            <a:hlinkClick r:id="rId16" action="ppaction://hlinksldjump"/>
          </p:cNvPr>
          <p:cNvSpPr>
            <a:spLocks noChangeArrowheads="1"/>
          </p:cNvSpPr>
          <p:nvPr/>
        </p:nvSpPr>
        <p:spPr bwMode="auto">
          <a:xfrm>
            <a:off x="6965789"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14</a:t>
            </a:r>
          </a:p>
        </p:txBody>
      </p:sp>
      <p:sp>
        <p:nvSpPr>
          <p:cNvPr id="69" name="Rectangle 21">
            <a:hlinkClick r:id="rId17" action="ppaction://hlinksldjump"/>
          </p:cNvPr>
          <p:cNvSpPr>
            <a:spLocks noChangeArrowheads="1"/>
          </p:cNvSpPr>
          <p:nvPr/>
        </p:nvSpPr>
        <p:spPr bwMode="auto">
          <a:xfrm>
            <a:off x="7375447"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15</a:t>
            </a:r>
          </a:p>
        </p:txBody>
      </p:sp>
      <p:sp>
        <p:nvSpPr>
          <p:cNvPr id="70" name="Rectangle 21">
            <a:hlinkClick r:id="rId18" action="ppaction://hlinksldjump"/>
          </p:cNvPr>
          <p:cNvSpPr>
            <a:spLocks noChangeArrowheads="1"/>
          </p:cNvSpPr>
          <p:nvPr/>
        </p:nvSpPr>
        <p:spPr bwMode="auto">
          <a:xfrm>
            <a:off x="7785104" y="278414"/>
            <a:ext cx="288000" cy="288000"/>
          </a:xfrm>
          <a:prstGeom prst="round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rPr>
              <a:t>16</a:t>
            </a:r>
          </a:p>
        </p:txBody>
      </p:sp>
      <p:sp>
        <p:nvSpPr>
          <p:cNvPr id="71" name="Rectangle 21">
            <a:hlinkClick r:id="rId19" action="ppaction://hlinksldjump"/>
          </p:cNvPr>
          <p:cNvSpPr>
            <a:spLocks noChangeArrowheads="1"/>
          </p:cNvSpPr>
          <p:nvPr/>
        </p:nvSpPr>
        <p:spPr bwMode="auto">
          <a:xfrm>
            <a:off x="8194761" y="278414"/>
            <a:ext cx="288000" cy="288000"/>
          </a:xfrm>
          <a:prstGeom prst="roundRect">
            <a:avLst/>
          </a:prstGeom>
          <a:solidFill>
            <a:srgbClr val="00B0F0"/>
          </a:solidFill>
          <a:ln w="9525">
            <a:noFill/>
            <a:miter lim="800000"/>
            <a:headEnd/>
            <a:tailEnd/>
          </a:ln>
          <a:effectLst/>
          <a:extLst/>
        </p:spPr>
        <p:txBody>
          <a:bodyPr wrap="none" lIns="102364" tIns="51181" rIns="102364" bIns="51181" anchor="ctr"/>
          <a:lstStyle/>
          <a:p>
            <a:pPr algn="ctr" defTabSz="768046" fontAlgn="base">
              <a:spcBef>
                <a:spcPct val="0"/>
              </a:spcBef>
              <a:spcAft>
                <a:spcPct val="0"/>
              </a:spcAft>
            </a:pPr>
            <a:r>
              <a:rPr lang="en-US" altLang="zh-CN" sz="1400" dirty="0">
                <a:solidFill>
                  <a:schemeClr val="bg1"/>
                </a:solidFill>
                <a:latin typeface="Arial" panose="020B0604020202020204" pitchFamily="34" charset="0"/>
                <a:ea typeface="楷体" panose="02010609060101010101" pitchFamily="49" charset="-122"/>
                <a:cs typeface="Arial" panose="020B0604020202020204" pitchFamily="34" charset="0"/>
              </a:rPr>
              <a:t>17</a:t>
            </a:r>
          </a:p>
        </p:txBody>
      </p:sp>
    </p:spTree>
    <p:extLst>
      <p:ext uri="{BB962C8B-B14F-4D97-AF65-F5344CB8AC3E}">
        <p14:creationId xmlns:p14="http://schemas.microsoft.com/office/powerpoint/2010/main" val="28273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blinds(horizontal)">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blinds(horizontal)">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blinds(horizontal)">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blinds(horizontal)">
                                      <p:cBhvr>
                                        <p:cTn id="2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979078"/>
            <a:ext cx="12188389" cy="3747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矩形 11"/>
          <p:cNvSpPr/>
          <p:nvPr/>
        </p:nvSpPr>
        <p:spPr>
          <a:xfrm>
            <a:off x="1324084" y="-14224"/>
            <a:ext cx="1296144" cy="1355786"/>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1198308" y="787470"/>
            <a:ext cx="1530762" cy="461665"/>
          </a:xfrm>
          <a:prstGeom prst="rect">
            <a:avLst/>
          </a:prstGeom>
          <a:noFill/>
        </p:spPr>
        <p:txBody>
          <a:bodyPr wrap="square" rtlCol="0">
            <a:spAutoFit/>
          </a:bodyPr>
          <a:lstStyle/>
          <a:p>
            <a:pPr algn="ctr"/>
            <a:r>
              <a:rPr lang="zh-CN" altLang="en-US" dirty="0">
                <a:solidFill>
                  <a:prstClr val="white"/>
                </a:solidFill>
              </a:rPr>
              <a:t>专题</a:t>
            </a:r>
            <a:r>
              <a:rPr lang="en-US" altLang="zh-CN">
                <a:solidFill>
                  <a:prstClr val="white"/>
                </a:solidFill>
              </a:rPr>
              <a:t>2</a:t>
            </a:r>
            <a:endParaRPr lang="en-US" altLang="zh-CN" dirty="0">
              <a:solidFill>
                <a:prstClr val="white"/>
              </a:solidFill>
            </a:endParaRPr>
          </a:p>
        </p:txBody>
      </p:sp>
      <p:sp>
        <p:nvSpPr>
          <p:cNvPr id="15" name="矩形 14"/>
          <p:cNvSpPr/>
          <p:nvPr/>
        </p:nvSpPr>
        <p:spPr>
          <a:xfrm>
            <a:off x="1126654" y="1772112"/>
            <a:ext cx="2623932" cy="812498"/>
          </a:xfrm>
          <a:prstGeom prst="rect">
            <a:avLst/>
          </a:prstGeom>
        </p:spPr>
        <p:txBody>
          <a:bodyPr wrap="square" lIns="91410" tIns="45704" rIns="91410" bIns="45704">
            <a:spAutoFit/>
          </a:bodyPr>
          <a:lstStyle/>
          <a:p>
            <a:pPr algn="ctr">
              <a:lnSpc>
                <a:spcPct val="130000"/>
              </a:lnSpc>
              <a:defRPr/>
            </a:pPr>
            <a:r>
              <a:rPr lang="zh-CN" altLang="en-US" sz="3600" b="1" dirty="0">
                <a:solidFill>
                  <a:schemeClr val="bg1">
                    <a:lumMod val="65000"/>
                  </a:schemeClr>
                </a:solidFill>
                <a:latin typeface="微软雅黑" pitchFamily="34" charset="-122"/>
                <a:ea typeface="微软雅黑" pitchFamily="34" charset="-122"/>
              </a:rPr>
              <a:t>本课结束</a:t>
            </a:r>
          </a:p>
        </p:txBody>
      </p:sp>
      <p:sp>
        <p:nvSpPr>
          <p:cNvPr id="17" name="标题 1"/>
          <p:cNvSpPr txBox="1">
            <a:spLocks/>
          </p:cNvSpPr>
          <p:nvPr/>
        </p:nvSpPr>
        <p:spPr>
          <a:xfrm>
            <a:off x="982638" y="266075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383149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435">
                                          <p:stCondLst>
                                            <p:cond delay="0"/>
                                          </p:stCondLst>
                                        </p:cTn>
                                        <p:tgtEl>
                                          <p:spTgt spid="17"/>
                                        </p:tgtEl>
                                      </p:cBhvr>
                                    </p:animEffect>
                                    <p:anim calcmode="lin" valueType="num">
                                      <p:cBhvr>
                                        <p:cTn id="8" dur="1367"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7"/>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7"/>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7"/>
                                        </p:tgtEl>
                                        <p:attrNameLst>
                                          <p:attrName>ppt_y</p:attrName>
                                        </p:attrNameLst>
                                      </p:cBhvr>
                                      <p:tavLst>
                                        <p:tav tm="0" fmla="#ppt_y-sin(pi*$)/81">
                                          <p:val>
                                            <p:fltVal val="0"/>
                                          </p:val>
                                        </p:tav>
                                        <p:tav tm="100000">
                                          <p:val>
                                            <p:fltVal val="1"/>
                                          </p:val>
                                        </p:tav>
                                      </p:tavLst>
                                    </p:anim>
                                    <p:animScale>
                                      <p:cBhvr>
                                        <p:cTn id="13" dur="20">
                                          <p:stCondLst>
                                            <p:cond delay="487"/>
                                          </p:stCondLst>
                                        </p:cTn>
                                        <p:tgtEl>
                                          <p:spTgt spid="17"/>
                                        </p:tgtEl>
                                      </p:cBhvr>
                                      <p:to x="100000" y="60000"/>
                                    </p:animScale>
                                    <p:animScale>
                                      <p:cBhvr>
                                        <p:cTn id="14" dur="124" decel="50000">
                                          <p:stCondLst>
                                            <p:cond delay="507"/>
                                          </p:stCondLst>
                                        </p:cTn>
                                        <p:tgtEl>
                                          <p:spTgt spid="17"/>
                                        </p:tgtEl>
                                      </p:cBhvr>
                                      <p:to x="100000" y="100000"/>
                                    </p:animScale>
                                    <p:animScale>
                                      <p:cBhvr>
                                        <p:cTn id="15" dur="20">
                                          <p:stCondLst>
                                            <p:cond delay="984"/>
                                          </p:stCondLst>
                                        </p:cTn>
                                        <p:tgtEl>
                                          <p:spTgt spid="17"/>
                                        </p:tgtEl>
                                      </p:cBhvr>
                                      <p:to x="100000" y="80000"/>
                                    </p:animScale>
                                    <p:animScale>
                                      <p:cBhvr>
                                        <p:cTn id="16" dur="124" decel="50000">
                                          <p:stCondLst>
                                            <p:cond delay="1004"/>
                                          </p:stCondLst>
                                        </p:cTn>
                                        <p:tgtEl>
                                          <p:spTgt spid="17"/>
                                        </p:tgtEl>
                                      </p:cBhvr>
                                      <p:to x="100000" y="100000"/>
                                    </p:animScale>
                                    <p:animScale>
                                      <p:cBhvr>
                                        <p:cTn id="17" dur="20">
                                          <p:stCondLst>
                                            <p:cond delay="1231"/>
                                          </p:stCondLst>
                                        </p:cTn>
                                        <p:tgtEl>
                                          <p:spTgt spid="17"/>
                                        </p:tgtEl>
                                      </p:cBhvr>
                                      <p:to x="100000" y="90000"/>
                                    </p:animScale>
                                    <p:animScale>
                                      <p:cBhvr>
                                        <p:cTn id="18" dur="124" decel="50000">
                                          <p:stCondLst>
                                            <p:cond delay="1251"/>
                                          </p:stCondLst>
                                        </p:cTn>
                                        <p:tgtEl>
                                          <p:spTgt spid="17"/>
                                        </p:tgtEl>
                                      </p:cBhvr>
                                      <p:to x="100000" y="100000"/>
                                    </p:animScale>
                                    <p:animScale>
                                      <p:cBhvr>
                                        <p:cTn id="19" dur="20">
                                          <p:stCondLst>
                                            <p:cond delay="1356"/>
                                          </p:stCondLst>
                                        </p:cTn>
                                        <p:tgtEl>
                                          <p:spTgt spid="17"/>
                                        </p:tgtEl>
                                      </p:cBhvr>
                                      <p:to x="100000" y="95000"/>
                                    </p:animScale>
                                    <p:animScale>
                                      <p:cBhvr>
                                        <p:cTn id="20" dur="124" decel="50000">
                                          <p:stCondLst>
                                            <p:cond delay="1376"/>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 y="2374018"/>
            <a:ext cx="12190415" cy="4485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2" y="1092434"/>
            <a:ext cx="12190415" cy="197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377879" y="1071460"/>
            <a:ext cx="11412000" cy="3970318"/>
          </a:xfrm>
          <a:prstGeom prst="rect">
            <a:avLst/>
          </a:prstGeom>
        </p:spPr>
        <p:txBody>
          <a:bodyPr>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点燃可以生成水，电解水又可以生成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，所以两个反应是可逆反应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合成氨反应中，如果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过量，则可以使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完全被消耗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对于可逆反应，若加入反应物，则反应先向正反应方向进行，停止后再向逆反应方向进行</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solidFill>
                <a:schemeClr val="bg1"/>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1980565" algn="l"/>
              </a:tabLst>
            </a:pP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err="1">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PbO</a:t>
            </a:r>
            <a:r>
              <a:rPr lang="en-US" altLang="zh-CN" sz="2800" kern="100" baseline="-250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2H</a:t>
            </a:r>
            <a:r>
              <a:rPr lang="en-US" altLang="zh-CN" sz="2800" kern="100" baseline="-25000" dirty="0" smtClean="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smtClean="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solidFill>
                  <a:schemeClr val="bg1"/>
                </a:solidFill>
                <a:latin typeface="方正中等线简体" panose="03000509000000000000" pitchFamily="65" charset="-122"/>
                <a:ea typeface="方正中等线简体" panose="03000509000000000000" pitchFamily="65" charset="-122"/>
                <a:cs typeface="Courier New" panose="02070309020205020404" pitchFamily="49" charset="0"/>
              </a:rPr>
              <a:t> </a:t>
            </a:r>
            <a:r>
              <a:rPr lang="en-US" altLang="zh-CN" sz="2800" kern="100" dirty="0" smtClean="0">
                <a:solidFill>
                  <a:schemeClr val="bg1"/>
                </a:solidFill>
                <a:latin typeface="方正中等线简体" panose="03000509000000000000" pitchFamily="65" charset="-122"/>
                <a:ea typeface="方正中等线简体" panose="03000509000000000000" pitchFamily="65" charset="-122"/>
                <a:cs typeface="Courier New" panose="02070309020205020404" pitchFamily="49" charset="0"/>
              </a:rPr>
              <a:t>         </a:t>
            </a:r>
            <a:r>
              <a:rPr lang="en-US" altLang="zh-CN" sz="2800" kern="100" dirty="0" smtClean="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2PbSO</a:t>
            </a:r>
            <a:r>
              <a:rPr lang="en-US" altLang="zh-CN" sz="2800" kern="100" baseline="-25000" dirty="0" smtClean="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2H</a:t>
            </a:r>
            <a:r>
              <a:rPr lang="en-US" altLang="zh-CN" sz="2800" kern="100" baseline="-250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为可逆反应</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chemeClr val="bg1"/>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chemeClr val="bg1"/>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solidFill>
                <a:schemeClr val="bg1"/>
              </a:solidFill>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五边形 19">
            <a:extLst>
              <a:ext uri="{FF2B5EF4-FFF2-40B4-BE49-F238E27FC236}">
                <a16:creationId xmlns="" xmlns:a16="http://schemas.microsoft.com/office/drawing/2014/main" id="{2B269A23-18BB-E749-A895-A1450DD58A24}"/>
              </a:ext>
            </a:extLst>
          </p:cNvPr>
          <p:cNvSpPr/>
          <p:nvPr/>
        </p:nvSpPr>
        <p:spPr>
          <a:xfrm>
            <a:off x="0" y="276247"/>
            <a:ext cx="2474773" cy="560265"/>
          </a:xfrm>
          <a:prstGeom prst="homePlate">
            <a:avLst>
              <a:gd name="adj" fmla="val 28683"/>
            </a:avLst>
          </a:prstGeom>
          <a:solidFill>
            <a:srgbClr val="C00000"/>
          </a:solidFill>
          <a:ln w="12700" cap="flat" cmpd="sng" algn="ctr">
            <a:noFill/>
            <a:prstDash val="solid"/>
            <a:miter lim="800000"/>
          </a:ln>
          <a:effectLst/>
        </p:spPr>
        <p:txBody>
          <a:bodyPr rtlCol="0" anchor="ctr"/>
          <a:lstStyle/>
          <a:p>
            <a:pPr algn="ctr" defTabSz="914400">
              <a:defRPr/>
            </a:pPr>
            <a:endParaRPr kumimoji="1" lang="zh-CN" altLang="en-US" sz="1800" kern="0" smtClean="0">
              <a:solidFill>
                <a:prstClr val="white"/>
              </a:solidFill>
              <a:ea typeface="微软雅黑"/>
            </a:endParaRPr>
          </a:p>
        </p:txBody>
      </p:sp>
      <p:sp>
        <p:nvSpPr>
          <p:cNvPr id="25" name="矩形 24"/>
          <p:cNvSpPr/>
          <p:nvPr/>
        </p:nvSpPr>
        <p:spPr>
          <a:xfrm>
            <a:off x="377879" y="290017"/>
            <a:ext cx="1620957" cy="523220"/>
          </a:xfrm>
          <a:prstGeom prst="rect">
            <a:avLst/>
          </a:prstGeom>
        </p:spPr>
        <p:txBody>
          <a:bodyPr wrap="none">
            <a:spAutoFit/>
          </a:bodyPr>
          <a:lstStyle/>
          <a:p>
            <a:pPr>
              <a:defRPr/>
            </a:pPr>
            <a:r>
              <a:rPr lang="zh-CN" altLang="en-US" sz="2800" b="1" dirty="0" smtClean="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rPr>
              <a:t>正误判断</a:t>
            </a:r>
            <a:endParaRPr lang="zh-CN" altLang="zh-CN" sz="2800" b="1" dirty="0">
              <a:ln w="6600">
                <a:solidFill>
                  <a:srgbClr val="C0504D"/>
                </a:solidFill>
                <a:prstDash val="solid"/>
              </a:ln>
              <a:solidFill>
                <a:srgbClr val="FFFFFF"/>
              </a:solidFill>
              <a:effectLst>
                <a:outerShdw dist="38100" dir="2700000" algn="tl" rotWithShape="0">
                  <a:srgbClr val="C0504D"/>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2064499" y="1811499"/>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7" name="矩形 26"/>
          <p:cNvSpPr/>
          <p:nvPr/>
        </p:nvSpPr>
        <p:spPr>
          <a:xfrm>
            <a:off x="9263558" y="2451563"/>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8" name="矩形 27"/>
          <p:cNvSpPr/>
          <p:nvPr/>
        </p:nvSpPr>
        <p:spPr>
          <a:xfrm>
            <a:off x="3790950" y="3742240"/>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28267454"/>
              </p:ext>
            </p:extLst>
          </p:nvPr>
        </p:nvGraphicFramePr>
        <p:xfrm>
          <a:off x="3871923" y="4196178"/>
          <a:ext cx="1458913" cy="1150937"/>
        </p:xfrm>
        <a:graphic>
          <a:graphicData uri="http://schemas.openxmlformats.org/presentationml/2006/ole">
            <mc:AlternateContent xmlns:mc="http://schemas.openxmlformats.org/markup-compatibility/2006">
              <mc:Choice xmlns:v="urn:schemas-microsoft-com:vml" Requires="v">
                <p:oleObj spid="_x0000_s698394" name="文档" r:id="rId3" imgW="1458716" imgH="1152756" progId="Word.Document.12">
                  <p:embed/>
                </p:oleObj>
              </mc:Choice>
              <mc:Fallback>
                <p:oleObj name="文档" r:id="rId3" imgW="1458716" imgH="1152756" progId="Word.Document.12">
                  <p:embed/>
                  <p:pic>
                    <p:nvPicPr>
                      <p:cNvPr id="0" name=""/>
                      <p:cNvPicPr/>
                      <p:nvPr/>
                    </p:nvPicPr>
                    <p:blipFill>
                      <a:blip r:embed="rId4"/>
                      <a:stretch>
                        <a:fillRect/>
                      </a:stretch>
                    </p:blipFill>
                    <p:spPr>
                      <a:xfrm>
                        <a:off x="3871923" y="4196178"/>
                        <a:ext cx="1458913" cy="1150937"/>
                      </a:xfrm>
                      <a:prstGeom prst="rect">
                        <a:avLst/>
                      </a:prstGeom>
                    </p:spPr>
                  </p:pic>
                </p:oleObj>
              </mc:Fallback>
            </mc:AlternateContent>
          </a:graphicData>
        </a:graphic>
      </p:graphicFrame>
      <p:sp>
        <p:nvSpPr>
          <p:cNvPr id="15" name="矩形 14"/>
          <p:cNvSpPr/>
          <p:nvPr/>
        </p:nvSpPr>
        <p:spPr>
          <a:xfrm>
            <a:off x="9047534" y="4376348"/>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401254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47162" y="1197546"/>
            <a:ext cx="11412000" cy="1310808"/>
          </a:xfrm>
          <a:prstGeom prst="rect">
            <a:avLst/>
          </a:prstGeom>
        </p:spPr>
        <p:txBody>
          <a:bodyPr>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在容器中充入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18</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，在一定条件下发生反应：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endParaRPr lang="en-US" altLang="zh-CN" sz="2800" kern="100" dirty="0">
              <a:latin typeface="方正中等线简体" panose="03000509000000000000" pitchFamily="65" charset="-122"/>
              <a:ea typeface="方正中等线简体" panose="03000509000000000000" pitchFamily="65" charset="-122"/>
              <a:cs typeface="Courier New" panose="02070309020205020404" pitchFamily="49" charset="0"/>
            </a:endParaRP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2SO</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，一段时间后，</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18</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原子存在于哪些分子中？原因是什么？</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587538086"/>
              </p:ext>
            </p:extLst>
          </p:nvPr>
        </p:nvGraphicFramePr>
        <p:xfrm>
          <a:off x="10196338" y="1125538"/>
          <a:ext cx="1587500" cy="1263650"/>
        </p:xfrm>
        <a:graphic>
          <a:graphicData uri="http://schemas.openxmlformats.org/presentationml/2006/ole">
            <mc:AlternateContent xmlns:mc="http://schemas.openxmlformats.org/markup-compatibility/2006">
              <mc:Choice xmlns:v="urn:schemas-microsoft-com:vml" Requires="v">
                <p:oleObj spid="_x0000_s671794" name="文档" r:id="rId3" imgW="1593323" imgH="1268500" progId="Word.Document.12">
                  <p:embed/>
                </p:oleObj>
              </mc:Choice>
              <mc:Fallback>
                <p:oleObj name="文档" r:id="rId3" imgW="1593323" imgH="1268500" progId="Word.Document.12">
                  <p:embed/>
                  <p:pic>
                    <p:nvPicPr>
                      <p:cNvPr id="0" name=""/>
                      <p:cNvPicPr/>
                      <p:nvPr/>
                    </p:nvPicPr>
                    <p:blipFill>
                      <a:blip r:embed="rId4"/>
                      <a:stretch>
                        <a:fillRect/>
                      </a:stretch>
                    </p:blipFill>
                    <p:spPr>
                      <a:xfrm>
                        <a:off x="10196338" y="1125538"/>
                        <a:ext cx="1587500" cy="1263650"/>
                      </a:xfrm>
                      <a:prstGeom prst="rect">
                        <a:avLst/>
                      </a:prstGeom>
                    </p:spPr>
                  </p:pic>
                </p:oleObj>
              </mc:Fallback>
            </mc:AlternateContent>
          </a:graphicData>
        </a:graphic>
      </p:graphicFrame>
      <p:sp>
        <p:nvSpPr>
          <p:cNvPr id="10" name="矩形 9"/>
          <p:cNvSpPr/>
          <p:nvPr/>
        </p:nvSpPr>
        <p:spPr>
          <a:xfrm>
            <a:off x="0" y="3429794"/>
            <a:ext cx="12194002" cy="344672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347162" y="3708026"/>
            <a:ext cx="11412000" cy="1949508"/>
          </a:xfrm>
          <a:prstGeom prst="rect">
            <a:avLst/>
          </a:prstGeom>
        </p:spPr>
        <p:txBody>
          <a:bodyPr>
            <a:spAutoFit/>
          </a:bodyPr>
          <a:lstStyle/>
          <a:p>
            <a:pPr algn="just">
              <a:lnSpc>
                <a:spcPct val="150000"/>
              </a:lnSpc>
              <a:spcAft>
                <a:spcPts val="0"/>
              </a:spcAft>
              <a:tabLst>
                <a:tab pos="1980565" algn="l"/>
              </a:tabLst>
            </a:pPr>
            <a:r>
              <a:rPr lang="zh-CN" altLang="zh-CN" sz="2800" kern="100"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en-US" altLang="zh-CN" sz="2800" kern="100" dirty="0">
                <a:solidFill>
                  <a:srgbClr val="FFFFFF"/>
                </a:solidFill>
                <a:latin typeface="Times New Roman" panose="02020603050405020304" pitchFamily="18" charset="0"/>
                <a:cs typeface="Courier New" panose="02070309020205020404" pitchFamily="49" charset="0"/>
              </a:rPr>
              <a:t>SO</a:t>
            </a:r>
            <a:r>
              <a:rPr lang="en-US" altLang="zh-CN" sz="2800" kern="100" baseline="-25000" dirty="0">
                <a:solidFill>
                  <a:srgbClr val="FFFFFF"/>
                </a:solidFill>
                <a:latin typeface="Times New Roman" panose="02020603050405020304" pitchFamily="18" charset="0"/>
                <a:cs typeface="Courier New" panose="02070309020205020404" pitchFamily="49" charset="0"/>
              </a:rPr>
              <a:t>2</a:t>
            </a:r>
            <a:r>
              <a:rPr lang="zh-CN" altLang="zh-CN" sz="2800" kern="100" dirty="0">
                <a:solidFill>
                  <a:srgbClr val="FFFFFF"/>
                </a:solidFill>
                <a:latin typeface="Times New Roman" panose="02020603050405020304" pitchFamily="18" charset="0"/>
                <a:cs typeface="Times New Roman" panose="02020603050405020304" pitchFamily="18" charset="0"/>
              </a:rPr>
              <a:t>、</a:t>
            </a:r>
            <a:r>
              <a:rPr lang="en-US" altLang="zh-CN" sz="2800" kern="100" dirty="0">
                <a:solidFill>
                  <a:srgbClr val="FFFFFF"/>
                </a:solidFill>
                <a:latin typeface="Times New Roman" panose="02020603050405020304" pitchFamily="18" charset="0"/>
                <a:cs typeface="Courier New" panose="02070309020205020404" pitchFamily="49" charset="0"/>
              </a:rPr>
              <a:t>O</a:t>
            </a:r>
            <a:r>
              <a:rPr lang="en-US" altLang="zh-CN" sz="2800" kern="100" baseline="-25000" dirty="0">
                <a:solidFill>
                  <a:srgbClr val="FFFFFF"/>
                </a:solidFill>
                <a:latin typeface="Times New Roman" panose="02020603050405020304" pitchFamily="18" charset="0"/>
                <a:cs typeface="Courier New" panose="02070309020205020404" pitchFamily="49" charset="0"/>
              </a:rPr>
              <a:t>2</a:t>
            </a:r>
            <a:r>
              <a:rPr lang="zh-CN" altLang="zh-CN" sz="2800" kern="100" dirty="0">
                <a:solidFill>
                  <a:srgbClr val="FFFFFF"/>
                </a:solidFill>
                <a:latin typeface="Times New Roman" panose="02020603050405020304" pitchFamily="18" charset="0"/>
                <a:cs typeface="Times New Roman" panose="02020603050405020304" pitchFamily="18" charset="0"/>
              </a:rPr>
              <a:t>、</a:t>
            </a:r>
            <a:r>
              <a:rPr lang="en-US" altLang="zh-CN" sz="2800" kern="100" dirty="0">
                <a:solidFill>
                  <a:srgbClr val="FFFFFF"/>
                </a:solidFill>
                <a:latin typeface="Times New Roman" panose="02020603050405020304" pitchFamily="18" charset="0"/>
                <a:cs typeface="Courier New" panose="02070309020205020404" pitchFamily="49" charset="0"/>
              </a:rPr>
              <a:t>SO</a:t>
            </a:r>
            <a:r>
              <a:rPr lang="en-US" altLang="zh-CN" sz="2800" kern="100" baseline="-25000" dirty="0">
                <a:solidFill>
                  <a:srgbClr val="FFFFFF"/>
                </a:solidFill>
                <a:latin typeface="Times New Roman" panose="02020603050405020304" pitchFamily="18" charset="0"/>
                <a:cs typeface="Courier New" panose="02070309020205020404" pitchFamily="49" charset="0"/>
              </a:rPr>
              <a:t>3</a:t>
            </a:r>
            <a:r>
              <a:rPr lang="zh-CN" altLang="zh-CN" sz="2800" kern="100" dirty="0">
                <a:solidFill>
                  <a:srgbClr val="FFFFFF"/>
                </a:solidFill>
                <a:latin typeface="Times New Roman" panose="02020603050405020304" pitchFamily="18" charset="0"/>
                <a:cs typeface="Times New Roman" panose="02020603050405020304" pitchFamily="18" charset="0"/>
              </a:rPr>
              <a:t>分子中都可能存在。</a:t>
            </a:r>
            <a:r>
              <a:rPr lang="en-US" altLang="zh-CN" sz="2800" kern="100" dirty="0">
                <a:solidFill>
                  <a:srgbClr val="FFFFFF"/>
                </a:solidFill>
                <a:latin typeface="Times New Roman" panose="02020603050405020304" pitchFamily="18" charset="0"/>
                <a:cs typeface="Courier New" panose="02070309020205020404" pitchFamily="49" charset="0"/>
              </a:rPr>
              <a:t>SO</a:t>
            </a:r>
            <a:r>
              <a:rPr lang="en-US" altLang="zh-CN" sz="2800" kern="100" baseline="-25000" dirty="0">
                <a:solidFill>
                  <a:srgbClr val="FFFFFF"/>
                </a:solidFill>
                <a:latin typeface="Times New Roman" panose="02020603050405020304" pitchFamily="18" charset="0"/>
                <a:cs typeface="Courier New" panose="02070309020205020404" pitchFamily="49" charset="0"/>
              </a:rPr>
              <a:t>2</a:t>
            </a:r>
            <a:r>
              <a:rPr lang="zh-CN" altLang="zh-CN" sz="2800" kern="100" dirty="0">
                <a:solidFill>
                  <a:srgbClr val="FFFFFF"/>
                </a:solidFill>
                <a:latin typeface="Times New Roman" panose="02020603050405020304" pitchFamily="18" charset="0"/>
                <a:cs typeface="Times New Roman" panose="02020603050405020304" pitchFamily="18" charset="0"/>
              </a:rPr>
              <a:t>与</a:t>
            </a:r>
            <a:r>
              <a:rPr lang="en-US" altLang="zh-CN" sz="2800" kern="100" baseline="30000" dirty="0">
                <a:solidFill>
                  <a:srgbClr val="FFFFFF"/>
                </a:solidFill>
                <a:latin typeface="Times New Roman" panose="02020603050405020304" pitchFamily="18" charset="0"/>
                <a:cs typeface="Courier New" panose="02070309020205020404" pitchFamily="49" charset="0"/>
              </a:rPr>
              <a:t>18</a:t>
            </a:r>
            <a:r>
              <a:rPr lang="en-US" altLang="zh-CN" sz="2800" kern="100" dirty="0">
                <a:solidFill>
                  <a:srgbClr val="FFFFFF"/>
                </a:solidFill>
                <a:latin typeface="Times New Roman" panose="02020603050405020304" pitchFamily="18" charset="0"/>
                <a:cs typeface="Courier New" panose="02070309020205020404" pitchFamily="49" charset="0"/>
              </a:rPr>
              <a:t>O</a:t>
            </a:r>
            <a:r>
              <a:rPr lang="en-US" altLang="zh-CN" sz="2800" kern="100" baseline="-25000" dirty="0">
                <a:solidFill>
                  <a:srgbClr val="FFFFFF"/>
                </a:solidFill>
                <a:latin typeface="Times New Roman" panose="02020603050405020304" pitchFamily="18" charset="0"/>
                <a:cs typeface="Courier New" panose="02070309020205020404" pitchFamily="49" charset="0"/>
              </a:rPr>
              <a:t>2</a:t>
            </a:r>
            <a:r>
              <a:rPr lang="zh-CN" altLang="zh-CN" sz="2800" kern="100" dirty="0">
                <a:solidFill>
                  <a:srgbClr val="FFFFFF"/>
                </a:solidFill>
                <a:latin typeface="Times New Roman" panose="02020603050405020304" pitchFamily="18" charset="0"/>
                <a:cs typeface="Times New Roman" panose="02020603050405020304" pitchFamily="18" charset="0"/>
              </a:rPr>
              <a:t>反应生成</a:t>
            </a:r>
            <a:r>
              <a:rPr lang="en-US" altLang="zh-CN" sz="2800" kern="100" dirty="0">
                <a:solidFill>
                  <a:srgbClr val="FFFFFF"/>
                </a:solidFill>
                <a:latin typeface="Times New Roman" panose="02020603050405020304" pitchFamily="18" charset="0"/>
                <a:cs typeface="Courier New" panose="02070309020205020404" pitchFamily="49" charset="0"/>
              </a:rPr>
              <a:t>SO</a:t>
            </a:r>
            <a:r>
              <a:rPr lang="en-US" altLang="zh-CN" sz="2800" kern="100" baseline="-25000" dirty="0">
                <a:solidFill>
                  <a:srgbClr val="FFFFFF"/>
                </a:solidFill>
                <a:latin typeface="Times New Roman" panose="02020603050405020304" pitchFamily="18" charset="0"/>
                <a:cs typeface="Courier New" panose="02070309020205020404" pitchFamily="49" charset="0"/>
              </a:rPr>
              <a:t>3</a:t>
            </a:r>
            <a:r>
              <a:rPr lang="zh-CN" altLang="zh-CN" sz="2800" kern="100" dirty="0">
                <a:solidFill>
                  <a:srgbClr val="FFFFFF"/>
                </a:solidFill>
                <a:latin typeface="Times New Roman" panose="02020603050405020304" pitchFamily="18" charset="0"/>
                <a:cs typeface="Times New Roman" panose="02020603050405020304" pitchFamily="18" charset="0"/>
              </a:rPr>
              <a:t>，所以</a:t>
            </a:r>
            <a:r>
              <a:rPr lang="en-US" altLang="zh-CN" sz="2800" kern="100" dirty="0">
                <a:solidFill>
                  <a:srgbClr val="FFFFFF"/>
                </a:solidFill>
                <a:latin typeface="Times New Roman" panose="02020603050405020304" pitchFamily="18" charset="0"/>
                <a:cs typeface="Courier New" panose="02070309020205020404" pitchFamily="49" charset="0"/>
              </a:rPr>
              <a:t>SO</a:t>
            </a:r>
            <a:r>
              <a:rPr lang="en-US" altLang="zh-CN" sz="2800" kern="100" baseline="-25000" dirty="0">
                <a:solidFill>
                  <a:srgbClr val="FFFFFF"/>
                </a:solidFill>
                <a:latin typeface="Times New Roman" panose="02020603050405020304" pitchFamily="18" charset="0"/>
                <a:cs typeface="Courier New" panose="02070309020205020404" pitchFamily="49" charset="0"/>
              </a:rPr>
              <a:t>3</a:t>
            </a:r>
            <a:r>
              <a:rPr lang="zh-CN" altLang="zh-CN" sz="2800" kern="100" dirty="0">
                <a:solidFill>
                  <a:srgbClr val="FFFFFF"/>
                </a:solidFill>
                <a:latin typeface="Times New Roman" panose="02020603050405020304" pitchFamily="18" charset="0"/>
                <a:cs typeface="Times New Roman" panose="02020603050405020304" pitchFamily="18" charset="0"/>
              </a:rPr>
              <a:t>中有</a:t>
            </a:r>
            <a:r>
              <a:rPr lang="en-US" altLang="zh-CN" sz="2800" kern="100" baseline="30000" dirty="0">
                <a:solidFill>
                  <a:srgbClr val="FFFFFF"/>
                </a:solidFill>
                <a:latin typeface="Times New Roman" panose="02020603050405020304" pitchFamily="18" charset="0"/>
                <a:cs typeface="Courier New" panose="02070309020205020404" pitchFamily="49" charset="0"/>
              </a:rPr>
              <a:t>18</a:t>
            </a:r>
            <a:r>
              <a:rPr lang="en-US" altLang="zh-CN" sz="2800" kern="100" dirty="0">
                <a:solidFill>
                  <a:srgbClr val="FFFFFF"/>
                </a:solidFill>
                <a:latin typeface="Times New Roman" panose="02020603050405020304" pitchFamily="18" charset="0"/>
                <a:cs typeface="Courier New" panose="02070309020205020404" pitchFamily="49" charset="0"/>
              </a:rPr>
              <a:t>O</a:t>
            </a:r>
            <a:r>
              <a:rPr lang="zh-CN" altLang="zh-CN" sz="2800" kern="100" dirty="0">
                <a:solidFill>
                  <a:srgbClr val="FFFFFF"/>
                </a:solidFill>
                <a:latin typeface="Times New Roman" panose="02020603050405020304" pitchFamily="18" charset="0"/>
                <a:cs typeface="Times New Roman" panose="02020603050405020304" pitchFamily="18" charset="0"/>
              </a:rPr>
              <a:t>原子，该反应是可逆反应，生成的</a:t>
            </a:r>
            <a:r>
              <a:rPr lang="en-US" altLang="zh-CN" sz="2800" kern="100" dirty="0">
                <a:solidFill>
                  <a:srgbClr val="FFFFFF"/>
                </a:solidFill>
                <a:latin typeface="Times New Roman" panose="02020603050405020304" pitchFamily="18" charset="0"/>
                <a:cs typeface="Courier New" panose="02070309020205020404" pitchFamily="49" charset="0"/>
              </a:rPr>
              <a:t>SO</a:t>
            </a:r>
            <a:r>
              <a:rPr lang="en-US" altLang="zh-CN" sz="2800" kern="100" baseline="-25000" dirty="0">
                <a:solidFill>
                  <a:srgbClr val="FFFFFF"/>
                </a:solidFill>
                <a:latin typeface="Times New Roman" panose="02020603050405020304" pitchFamily="18" charset="0"/>
                <a:cs typeface="Courier New" panose="02070309020205020404" pitchFamily="49" charset="0"/>
              </a:rPr>
              <a:t>3</a:t>
            </a:r>
            <a:r>
              <a:rPr lang="zh-CN" altLang="zh-CN" sz="2800" kern="100" dirty="0">
                <a:solidFill>
                  <a:srgbClr val="FFFFFF"/>
                </a:solidFill>
                <a:latin typeface="Times New Roman" panose="02020603050405020304" pitchFamily="18" charset="0"/>
                <a:cs typeface="Times New Roman" panose="02020603050405020304" pitchFamily="18" charset="0"/>
              </a:rPr>
              <a:t>同时又有部分分解，分解出的</a:t>
            </a:r>
            <a:r>
              <a:rPr lang="en-US" altLang="zh-CN" sz="2800" kern="100" dirty="0">
                <a:solidFill>
                  <a:srgbClr val="FFFFFF"/>
                </a:solidFill>
                <a:latin typeface="Times New Roman" panose="02020603050405020304" pitchFamily="18" charset="0"/>
                <a:cs typeface="Courier New" panose="02070309020205020404" pitchFamily="49" charset="0"/>
              </a:rPr>
              <a:t>SO</a:t>
            </a:r>
            <a:r>
              <a:rPr lang="en-US" altLang="zh-CN" sz="2800" kern="100" baseline="-25000" dirty="0">
                <a:solidFill>
                  <a:srgbClr val="FFFFFF"/>
                </a:solidFill>
                <a:latin typeface="Times New Roman" panose="02020603050405020304" pitchFamily="18" charset="0"/>
                <a:cs typeface="Courier New" panose="02070309020205020404" pitchFamily="49" charset="0"/>
              </a:rPr>
              <a:t>2</a:t>
            </a:r>
            <a:r>
              <a:rPr lang="zh-CN" altLang="zh-CN" sz="2800" kern="100" dirty="0">
                <a:solidFill>
                  <a:srgbClr val="FFFFFF"/>
                </a:solidFill>
                <a:latin typeface="Times New Roman" panose="02020603050405020304" pitchFamily="18" charset="0"/>
                <a:cs typeface="Times New Roman" panose="02020603050405020304" pitchFamily="18" charset="0"/>
              </a:rPr>
              <a:t>和</a:t>
            </a:r>
            <a:r>
              <a:rPr lang="en-US" altLang="zh-CN" sz="2800" kern="100" dirty="0">
                <a:solidFill>
                  <a:srgbClr val="FFFFFF"/>
                </a:solidFill>
                <a:latin typeface="Times New Roman" panose="02020603050405020304" pitchFamily="18" charset="0"/>
                <a:cs typeface="Courier New" panose="02070309020205020404" pitchFamily="49" charset="0"/>
              </a:rPr>
              <a:t>O</a:t>
            </a:r>
            <a:r>
              <a:rPr lang="en-US" altLang="zh-CN" sz="2800" kern="100" baseline="-25000" dirty="0">
                <a:solidFill>
                  <a:srgbClr val="FFFFFF"/>
                </a:solidFill>
                <a:latin typeface="Times New Roman" panose="02020603050405020304" pitchFamily="18" charset="0"/>
                <a:cs typeface="Courier New" panose="02070309020205020404" pitchFamily="49" charset="0"/>
              </a:rPr>
              <a:t>2</a:t>
            </a:r>
            <a:r>
              <a:rPr lang="zh-CN" altLang="zh-CN" sz="2800" kern="100" dirty="0">
                <a:solidFill>
                  <a:srgbClr val="FFFFFF"/>
                </a:solidFill>
                <a:latin typeface="Times New Roman" panose="02020603050405020304" pitchFamily="18" charset="0"/>
                <a:cs typeface="Times New Roman" panose="02020603050405020304" pitchFamily="18" charset="0"/>
              </a:rPr>
              <a:t>中也会有</a:t>
            </a:r>
            <a:r>
              <a:rPr lang="en-US" altLang="zh-CN" sz="2800" kern="100" baseline="30000" dirty="0">
                <a:solidFill>
                  <a:srgbClr val="FFFFFF"/>
                </a:solidFill>
                <a:latin typeface="Times New Roman" panose="02020603050405020304" pitchFamily="18" charset="0"/>
                <a:cs typeface="Courier New" panose="02070309020205020404" pitchFamily="49" charset="0"/>
              </a:rPr>
              <a:t>18</a:t>
            </a:r>
            <a:r>
              <a:rPr lang="en-US" altLang="zh-CN" sz="2800" kern="100" dirty="0">
                <a:solidFill>
                  <a:srgbClr val="FFFFFF"/>
                </a:solidFill>
                <a:latin typeface="Times New Roman" panose="02020603050405020304" pitchFamily="18" charset="0"/>
                <a:cs typeface="Courier New" panose="02070309020205020404" pitchFamily="49" charset="0"/>
              </a:rPr>
              <a:t>O</a:t>
            </a:r>
            <a:r>
              <a:rPr lang="zh-CN" altLang="zh-CN" sz="2800" kern="100" dirty="0">
                <a:solidFill>
                  <a:srgbClr val="FFFFFF"/>
                </a:solidFill>
                <a:latin typeface="Times New Roman" panose="02020603050405020304" pitchFamily="18" charset="0"/>
                <a:cs typeface="Times New Roman" panose="02020603050405020304" pitchFamily="18" charset="0"/>
              </a:rPr>
              <a:t>原子。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27071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47162" y="1269554"/>
            <a:ext cx="11412000" cy="2603470"/>
          </a:xfrm>
          <a:prstGeom prst="rect">
            <a:avLst/>
          </a:prstGeom>
        </p:spPr>
        <p:txBody>
          <a:bodyPr>
            <a:spAutoFit/>
          </a:bodyPr>
          <a:lstStyle/>
          <a:p>
            <a:pPr algn="just">
              <a:lnSpc>
                <a:spcPct val="150000"/>
              </a:lnSpc>
              <a:spcAft>
                <a:spcPts val="0"/>
              </a:spcAft>
              <a:tabLst>
                <a:tab pos="1980565"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探究</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FeCl</a:t>
            </a:r>
            <a:r>
              <a:rPr lang="en-US" altLang="zh-CN" sz="2800" kern="100" spc="-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溶液和</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KI</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溶液的反应为可逆反应，某小组取</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5 mL 0.1 </a:t>
            </a:r>
            <a:r>
              <a:rPr lang="en-US" altLang="zh-CN" sz="2800" kern="100" spc="-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spc="-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1</a:t>
            </a:r>
          </a:p>
          <a:p>
            <a:pPr algn="just">
              <a:lnSpc>
                <a:spcPct val="150000"/>
              </a:lnSpc>
              <a:spcAft>
                <a:spcPts val="0"/>
              </a:spcAft>
              <a:tabLst>
                <a:tab pos="1980565"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KI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溶液向其中滴加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mol·L</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FeCl</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溶液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滴，充分反应，试根据下列提供的试剂分析该小组确定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FeCl</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KI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反应为可逆反应的依据。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AgNO</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溶液、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CCl</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KSCN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溶液、淀粉溶液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0" y="4149874"/>
            <a:ext cx="12194002" cy="27266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p:nvSpPr>
        <p:spPr>
          <a:xfrm>
            <a:off x="347162" y="4165495"/>
            <a:ext cx="11412000" cy="2576667"/>
          </a:xfrm>
          <a:prstGeom prst="rect">
            <a:avLst/>
          </a:prstGeom>
        </p:spPr>
        <p:txBody>
          <a:bodyPr>
            <a:spAutoFit/>
          </a:bodyPr>
          <a:lstStyle/>
          <a:p>
            <a:pPr>
              <a:lnSpc>
                <a:spcPct val="150000"/>
              </a:lnSpc>
              <a:tabLst>
                <a:tab pos="1980565" algn="l"/>
              </a:tabLst>
            </a:pPr>
            <a:r>
              <a:rPr lang="zh-CN" altLang="zh-CN" sz="2800" kern="100"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kern="100" dirty="0">
                <a:solidFill>
                  <a:srgbClr val="FFFFFF"/>
                </a:solidFill>
                <a:latin typeface="Times New Roman" panose="02020603050405020304" pitchFamily="18" charset="0"/>
                <a:cs typeface="Times New Roman" panose="02020603050405020304" pitchFamily="18" charset="0"/>
              </a:rPr>
              <a:t>根据反应：</a:t>
            </a:r>
            <a:r>
              <a:rPr lang="en-US" altLang="zh-CN" sz="2800" kern="100" dirty="0">
                <a:solidFill>
                  <a:srgbClr val="FFFFFF"/>
                </a:solidFill>
                <a:latin typeface="Times New Roman" panose="02020603050405020304" pitchFamily="18" charset="0"/>
                <a:cs typeface="Courier New" panose="02070309020205020404" pitchFamily="49" charset="0"/>
              </a:rPr>
              <a:t>2Fe</a:t>
            </a:r>
            <a:r>
              <a:rPr lang="en-US" altLang="zh-CN" sz="2800" kern="100" baseline="30000" dirty="0">
                <a:solidFill>
                  <a:srgbClr val="FFFFFF"/>
                </a:solidFill>
                <a:latin typeface="Times New Roman" panose="02020603050405020304" pitchFamily="18" charset="0"/>
                <a:cs typeface="Courier New" panose="02070309020205020404" pitchFamily="49" charset="0"/>
              </a:rPr>
              <a:t>3</a:t>
            </a:r>
            <a:r>
              <a:rPr lang="zh-CN" altLang="zh-CN" sz="2800" kern="100" baseline="30000" dirty="0">
                <a:solidFill>
                  <a:srgbClr val="FFFFFF"/>
                </a:solidFill>
                <a:latin typeface="Times New Roman" panose="02020603050405020304" pitchFamily="18" charset="0"/>
                <a:cs typeface="Times New Roman" panose="02020603050405020304" pitchFamily="18" charset="0"/>
              </a:rPr>
              <a:t>＋</a:t>
            </a:r>
            <a:r>
              <a:rPr lang="zh-CN" altLang="zh-CN" sz="2800" kern="100" dirty="0">
                <a:solidFill>
                  <a:srgbClr val="FFFFFF"/>
                </a:solidFill>
                <a:latin typeface="Times New Roman" panose="02020603050405020304" pitchFamily="18" charset="0"/>
                <a:cs typeface="Times New Roman" panose="02020603050405020304" pitchFamily="18" charset="0"/>
              </a:rPr>
              <a:t>＋</a:t>
            </a:r>
            <a:r>
              <a:rPr lang="en-US" altLang="zh-CN" sz="2800" kern="100" dirty="0">
                <a:solidFill>
                  <a:srgbClr val="FFFFFF"/>
                </a:solidFill>
                <a:latin typeface="Times New Roman" panose="02020603050405020304" pitchFamily="18" charset="0"/>
                <a:cs typeface="Courier New" panose="02070309020205020404" pitchFamily="49" charset="0"/>
              </a:rPr>
              <a:t>2I</a:t>
            </a:r>
            <a:r>
              <a:rPr lang="zh-CN" altLang="zh-CN" sz="2800" kern="100" baseline="30000" dirty="0">
                <a:solidFill>
                  <a:srgbClr val="FFFFFF"/>
                </a:solidFill>
                <a:latin typeface="Times New Roman" panose="02020603050405020304" pitchFamily="18" charset="0"/>
                <a:cs typeface="Times New Roman" panose="02020603050405020304" pitchFamily="18" charset="0"/>
              </a:rPr>
              <a:t>－</a:t>
            </a:r>
            <a:r>
              <a:rPr lang="en-US" altLang="zh-CN" sz="2800" kern="100" spc="-80" dirty="0">
                <a:solidFill>
                  <a:srgbClr val="FFFFFF"/>
                </a:solidFill>
                <a:latin typeface="Times New Roman" panose="02020603050405020304" pitchFamily="18" charset="0"/>
                <a:cs typeface="Courier New" panose="02070309020205020404" pitchFamily="49" charset="0"/>
              </a:rPr>
              <a:t>==</a:t>
            </a:r>
            <a:r>
              <a:rPr lang="en-US" altLang="zh-CN" sz="2800" kern="100" dirty="0">
                <a:solidFill>
                  <a:srgbClr val="FFFFFF"/>
                </a:solidFill>
                <a:latin typeface="Times New Roman" panose="02020603050405020304" pitchFamily="18" charset="0"/>
                <a:cs typeface="Courier New" panose="02070309020205020404" pitchFamily="49" charset="0"/>
              </a:rPr>
              <a:t>=I</a:t>
            </a:r>
            <a:r>
              <a:rPr lang="en-US" altLang="zh-CN" sz="2800" kern="100" baseline="-25000" dirty="0">
                <a:solidFill>
                  <a:srgbClr val="FFFFFF"/>
                </a:solidFill>
                <a:latin typeface="Times New Roman" panose="02020603050405020304" pitchFamily="18" charset="0"/>
                <a:cs typeface="Courier New" panose="02070309020205020404" pitchFamily="49" charset="0"/>
              </a:rPr>
              <a:t>2</a:t>
            </a:r>
            <a:r>
              <a:rPr lang="zh-CN" altLang="zh-CN" sz="2800" kern="100" dirty="0">
                <a:solidFill>
                  <a:srgbClr val="FFFFFF"/>
                </a:solidFill>
                <a:latin typeface="Times New Roman" panose="02020603050405020304" pitchFamily="18" charset="0"/>
                <a:cs typeface="Times New Roman" panose="02020603050405020304" pitchFamily="18" charset="0"/>
              </a:rPr>
              <a:t>＋</a:t>
            </a:r>
            <a:r>
              <a:rPr lang="en-US" altLang="zh-CN" sz="2800" kern="100" dirty="0">
                <a:solidFill>
                  <a:srgbClr val="FFFFFF"/>
                </a:solidFill>
                <a:latin typeface="Times New Roman" panose="02020603050405020304" pitchFamily="18" charset="0"/>
                <a:cs typeface="Courier New" panose="02070309020205020404" pitchFamily="49" charset="0"/>
              </a:rPr>
              <a:t>2Fe</a:t>
            </a:r>
            <a:r>
              <a:rPr lang="en-US" altLang="zh-CN" sz="2800" kern="100" baseline="30000" dirty="0">
                <a:solidFill>
                  <a:srgbClr val="FFFFFF"/>
                </a:solidFill>
                <a:latin typeface="Times New Roman" panose="02020603050405020304" pitchFamily="18" charset="0"/>
                <a:cs typeface="Courier New" panose="02070309020205020404" pitchFamily="49" charset="0"/>
              </a:rPr>
              <a:t>2</a:t>
            </a:r>
            <a:r>
              <a:rPr lang="zh-CN" altLang="zh-CN" sz="2800" kern="100" baseline="30000" dirty="0">
                <a:solidFill>
                  <a:srgbClr val="FFFFFF"/>
                </a:solidFill>
                <a:latin typeface="Times New Roman" panose="02020603050405020304" pitchFamily="18" charset="0"/>
                <a:cs typeface="Times New Roman" panose="02020603050405020304" pitchFamily="18" charset="0"/>
              </a:rPr>
              <a:t>＋</a:t>
            </a:r>
            <a:r>
              <a:rPr lang="zh-CN" altLang="zh-CN" sz="2800" kern="100" dirty="0">
                <a:solidFill>
                  <a:srgbClr val="FFFFFF"/>
                </a:solidFill>
                <a:latin typeface="Times New Roman" panose="02020603050405020304" pitchFamily="18" charset="0"/>
                <a:cs typeface="Times New Roman" panose="02020603050405020304" pitchFamily="18" charset="0"/>
              </a:rPr>
              <a:t>，</a:t>
            </a:r>
            <a:r>
              <a:rPr lang="en-US" altLang="zh-CN" sz="2800" kern="100" dirty="0">
                <a:solidFill>
                  <a:srgbClr val="FFFFFF"/>
                </a:solidFill>
                <a:latin typeface="Times New Roman" panose="02020603050405020304" pitchFamily="18" charset="0"/>
                <a:cs typeface="Courier New" panose="02070309020205020404" pitchFamily="49" charset="0"/>
              </a:rPr>
              <a:t>KI</a:t>
            </a:r>
            <a:r>
              <a:rPr lang="zh-CN" altLang="zh-CN" sz="2800" kern="100" dirty="0">
                <a:solidFill>
                  <a:srgbClr val="FFFFFF"/>
                </a:solidFill>
                <a:latin typeface="Times New Roman" panose="02020603050405020304" pitchFamily="18" charset="0"/>
                <a:cs typeface="Times New Roman" panose="02020603050405020304" pitchFamily="18" charset="0"/>
              </a:rPr>
              <a:t>溶液过量，如反应不为可逆反应，则</a:t>
            </a:r>
            <a:r>
              <a:rPr lang="en-US" altLang="zh-CN" sz="2800" kern="100" dirty="0">
                <a:solidFill>
                  <a:srgbClr val="FFFFFF"/>
                </a:solidFill>
                <a:latin typeface="Times New Roman" panose="02020603050405020304" pitchFamily="18" charset="0"/>
                <a:cs typeface="Courier New" panose="02070309020205020404" pitchFamily="49" charset="0"/>
              </a:rPr>
              <a:t>Fe</a:t>
            </a:r>
            <a:r>
              <a:rPr lang="en-US" altLang="zh-CN" sz="2800" kern="100" baseline="30000" dirty="0">
                <a:solidFill>
                  <a:srgbClr val="FFFFFF"/>
                </a:solidFill>
                <a:latin typeface="Times New Roman" panose="02020603050405020304" pitchFamily="18" charset="0"/>
                <a:cs typeface="Courier New" panose="02070309020205020404" pitchFamily="49" charset="0"/>
              </a:rPr>
              <a:t>3</a:t>
            </a:r>
            <a:r>
              <a:rPr lang="zh-CN" altLang="zh-CN" sz="2800" kern="100" baseline="30000" dirty="0">
                <a:solidFill>
                  <a:srgbClr val="FFFFFF"/>
                </a:solidFill>
                <a:latin typeface="Times New Roman" panose="02020603050405020304" pitchFamily="18" charset="0"/>
                <a:cs typeface="Times New Roman" panose="02020603050405020304" pitchFamily="18" charset="0"/>
              </a:rPr>
              <a:t>＋</a:t>
            </a:r>
            <a:r>
              <a:rPr lang="zh-CN" altLang="zh-CN" sz="2800" kern="100" dirty="0">
                <a:solidFill>
                  <a:srgbClr val="FFFFFF"/>
                </a:solidFill>
                <a:latin typeface="Times New Roman" panose="02020603050405020304" pitchFamily="18" charset="0"/>
                <a:cs typeface="Times New Roman" panose="02020603050405020304" pitchFamily="18" charset="0"/>
              </a:rPr>
              <a:t>会完全反应，因此只要证明溶液中有</a:t>
            </a:r>
            <a:r>
              <a:rPr lang="en-US" altLang="zh-CN" sz="2800" kern="100" dirty="0">
                <a:solidFill>
                  <a:srgbClr val="FFFFFF"/>
                </a:solidFill>
                <a:latin typeface="Times New Roman" panose="02020603050405020304" pitchFamily="18" charset="0"/>
                <a:cs typeface="Courier New" panose="02070309020205020404" pitchFamily="49" charset="0"/>
              </a:rPr>
              <a:t>Fe</a:t>
            </a:r>
            <a:r>
              <a:rPr lang="en-US" altLang="zh-CN" sz="2800" kern="100" baseline="30000" dirty="0">
                <a:solidFill>
                  <a:srgbClr val="FFFFFF"/>
                </a:solidFill>
                <a:latin typeface="Times New Roman" panose="02020603050405020304" pitchFamily="18" charset="0"/>
                <a:cs typeface="Courier New" panose="02070309020205020404" pitchFamily="49" charset="0"/>
              </a:rPr>
              <a:t>3</a:t>
            </a:r>
            <a:r>
              <a:rPr lang="zh-CN" altLang="zh-CN" sz="2800" kern="100" baseline="30000" dirty="0">
                <a:solidFill>
                  <a:srgbClr val="FFFFFF"/>
                </a:solidFill>
                <a:latin typeface="Times New Roman" panose="02020603050405020304" pitchFamily="18" charset="0"/>
                <a:cs typeface="Times New Roman" panose="02020603050405020304" pitchFamily="18" charset="0"/>
              </a:rPr>
              <a:t>＋</a:t>
            </a:r>
            <a:r>
              <a:rPr lang="zh-CN" altLang="zh-CN" sz="2800" kern="100" dirty="0">
                <a:solidFill>
                  <a:srgbClr val="FFFFFF"/>
                </a:solidFill>
                <a:latin typeface="Times New Roman" panose="02020603050405020304" pitchFamily="18" charset="0"/>
                <a:cs typeface="Times New Roman" panose="02020603050405020304" pitchFamily="18" charset="0"/>
              </a:rPr>
              <a:t>，则证明上述反应为可逆反应，故可取反应后的溶液，向溶液中加入</a:t>
            </a:r>
            <a:r>
              <a:rPr lang="en-US" altLang="zh-CN" sz="2800" kern="100" dirty="0">
                <a:solidFill>
                  <a:srgbClr val="FFFFFF"/>
                </a:solidFill>
                <a:latin typeface="Times New Roman" panose="02020603050405020304" pitchFamily="18" charset="0"/>
                <a:cs typeface="Courier New" panose="02070309020205020404" pitchFamily="49" charset="0"/>
              </a:rPr>
              <a:t>KSCN</a:t>
            </a:r>
            <a:r>
              <a:rPr lang="zh-CN" altLang="zh-CN" sz="2800" kern="100" dirty="0">
                <a:solidFill>
                  <a:srgbClr val="FFFFFF"/>
                </a:solidFill>
                <a:latin typeface="Times New Roman" panose="02020603050405020304" pitchFamily="18" charset="0"/>
                <a:cs typeface="Times New Roman" panose="02020603050405020304" pitchFamily="18" charset="0"/>
              </a:rPr>
              <a:t>溶液，如溶液变血红色，则证明上述反应为可逆反应。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返回">
            <a:hlinkClick r:id="rId2" action="ppaction://hlinksldjump"/>
            <a:extLst>
              <a:ext uri="{FF2B5EF4-FFF2-40B4-BE49-F238E27FC236}">
                <a16:creationId xmlns="" xmlns:a16="http://schemas.microsoft.com/office/drawing/2014/main" id="{7DF0F6FD-6596-D84C-87E3-557138758E03}"/>
              </a:ext>
            </a:extLst>
          </p:cNvPr>
          <p:cNvSpPr/>
          <p:nvPr/>
        </p:nvSpPr>
        <p:spPr>
          <a:xfrm>
            <a:off x="11181294" y="6381096"/>
            <a:ext cx="846000" cy="3456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dirty="0">
                <a:solidFill>
                  <a:prstClr val="black"/>
                </a:solidFill>
              </a:rPr>
              <a:t>返回</a:t>
            </a:r>
          </a:p>
        </p:txBody>
      </p:sp>
    </p:spTree>
    <p:extLst>
      <p:ext uri="{BB962C8B-B14F-4D97-AF65-F5344CB8AC3E}">
        <p14:creationId xmlns:p14="http://schemas.microsoft.com/office/powerpoint/2010/main" val="134569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16649</TotalTime>
  <Words>5200</Words>
  <Application>Microsoft Office PowerPoint</Application>
  <PresentationFormat>自定义</PresentationFormat>
  <Paragraphs>1084</Paragraphs>
  <Slides>69</Slides>
  <Notes>1</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87" baseType="lpstr">
      <vt:lpstr>DOUYU Font</vt:lpstr>
      <vt:lpstr>方正中等线简体</vt:lpstr>
      <vt:lpstr>方正中倩简体</vt:lpstr>
      <vt:lpstr>黑体</vt:lpstr>
      <vt:lpstr>华文细黑</vt:lpstr>
      <vt:lpstr>楷体</vt:lpstr>
      <vt:lpstr>楷体_GB2312</vt:lpstr>
      <vt:lpstr>宋体</vt:lpstr>
      <vt:lpstr>微软雅黑</vt:lpstr>
      <vt:lpstr>Arial</vt:lpstr>
      <vt:lpstr>Arial Black</vt:lpstr>
      <vt:lpstr>Book Antiqua</vt:lpstr>
      <vt:lpstr>Calibri</vt:lpstr>
      <vt:lpstr>Courier New</vt:lpstr>
      <vt:lpstr>Times New Roman</vt:lpstr>
      <vt:lpstr>ZBFH</vt:lpstr>
      <vt:lpstr>8_Office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7604</cp:revision>
  <dcterms:created xsi:type="dcterms:W3CDTF">2014-11-27T01:03:00Z</dcterms:created>
  <dcterms:modified xsi:type="dcterms:W3CDTF">2022-04-20T05:38:25Z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