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60" r:id="rId2"/>
    <p:sldId id="266" r:id="rId3"/>
    <p:sldId id="267" r:id="rId4"/>
    <p:sldId id="276" r:id="rId5"/>
    <p:sldId id="268" r:id="rId6"/>
    <p:sldId id="277" r:id="rId7"/>
    <p:sldId id="278" r:id="rId8"/>
    <p:sldId id="269" r:id="rId9"/>
    <p:sldId id="279" r:id="rId10"/>
    <p:sldId id="271" r:id="rId11"/>
    <p:sldId id="280" r:id="rId12"/>
    <p:sldId id="281" r:id="rId13"/>
    <p:sldId id="285" r:id="rId14"/>
    <p:sldId id="282" r:id="rId15"/>
    <p:sldId id="287" r:id="rId16"/>
    <p:sldId id="283" r:id="rId17"/>
    <p:sldId id="284" r:id="rId18"/>
    <p:sldId id="288" r:id="rId19"/>
    <p:sldId id="262" r:id="rId20"/>
    <p:sldId id="265" r:id="rId21"/>
    <p:sldId id="290" r:id="rId22"/>
    <p:sldId id="289" r:id="rId23"/>
    <p:sldId id="261" r:id="rId24"/>
  </p:sldIdLst>
  <p:sldSz cx="9144000" cy="6859588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31AD6"/>
    <a:srgbClr val="3503ED"/>
    <a:srgbClr val="340A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82" autoAdjust="0"/>
    <p:restoredTop sz="94660"/>
  </p:normalViewPr>
  <p:slideViewPr>
    <p:cSldViewPr>
      <p:cViewPr varScale="1">
        <p:scale>
          <a:sx n="111" d="100"/>
          <a:sy n="111" d="100"/>
        </p:scale>
        <p:origin x="-1560" y="-78"/>
      </p:cViewPr>
      <p:guideLst>
        <p:guide orient="horz" pos="2161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AB7324-0AE9-4F04-9B6D-757CA8AFEB94}" type="datetimeFigureOut">
              <a:rPr lang="zh-CN" altLang="en-US" smtClean="0"/>
              <a:t>2017/9/22 Friday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59C3E8-D6AF-4624-9A66-B4E0EA4C77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238481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919"/>
            <a:ext cx="7772400" cy="1470366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7100"/>
            <a:ext cx="6400800" cy="175300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2017/9/22 Friday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2017/9/22 Friday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702"/>
            <a:ext cx="2057400" cy="585288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702"/>
            <a:ext cx="6019800" cy="585288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2017/9/22 Friday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274702"/>
            <a:ext cx="8229600" cy="585288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457200" y="6246671"/>
            <a:ext cx="2133600" cy="47636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124200" y="6246671"/>
            <a:ext cx="2895600" cy="47636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553200" y="6246671"/>
            <a:ext cx="2133600" cy="476360"/>
          </a:xfrm>
        </p:spPr>
        <p:txBody>
          <a:bodyPr/>
          <a:lstStyle>
            <a:lvl1pPr>
              <a:defRPr/>
            </a:lvl1pPr>
          </a:lstStyle>
          <a:p>
            <a:fld id="{03652147-B29F-47CB-9D3C-DCFD4F5F260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870325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701"/>
            <a:ext cx="8229600" cy="114326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457200" y="1600571"/>
            <a:ext cx="4038600" cy="452701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571"/>
            <a:ext cx="4038600" cy="452701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6246671"/>
            <a:ext cx="2133600" cy="47636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6246671"/>
            <a:ext cx="2895600" cy="47636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6246671"/>
            <a:ext cx="2133600" cy="476360"/>
          </a:xfrm>
        </p:spPr>
        <p:txBody>
          <a:bodyPr/>
          <a:lstStyle>
            <a:lvl1pPr>
              <a:defRPr/>
            </a:lvl1pPr>
          </a:lstStyle>
          <a:p>
            <a:fld id="{A13D238F-66F9-42CA-BCB7-69692E927431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7713855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标题，文本与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701"/>
            <a:ext cx="8229600" cy="114326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457200" y="1600571"/>
            <a:ext cx="4038600" cy="452701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4648200" y="1600571"/>
            <a:ext cx="4038600" cy="218649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4648200" y="3939500"/>
            <a:ext cx="4038600" cy="218808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>
          <a:xfrm>
            <a:off x="457200" y="6246671"/>
            <a:ext cx="2133600" cy="47636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>
          <a:xfrm>
            <a:off x="3124200" y="6246671"/>
            <a:ext cx="2895600" cy="47636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2"/>
          </p:nvPr>
        </p:nvSpPr>
        <p:spPr>
          <a:xfrm>
            <a:off x="6553200" y="6246671"/>
            <a:ext cx="2133600" cy="476360"/>
          </a:xfrm>
        </p:spPr>
        <p:txBody>
          <a:bodyPr/>
          <a:lstStyle>
            <a:lvl1pPr>
              <a:defRPr/>
            </a:lvl1pPr>
          </a:lstStyle>
          <a:p>
            <a:fld id="{0934610A-C615-4AA7-B8E5-090CF9F67875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29612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2017/9/22 Friday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Picture 8" descr="91淘课logo"/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555555"/>
              </a:clrFrom>
              <a:clrTo>
                <a:srgbClr val="555555">
                  <a:alpha val="0"/>
                </a:srgbClr>
              </a:clrTo>
            </a:clrChange>
            <a:lum contras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6286369"/>
            <a:ext cx="865188" cy="528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7922"/>
            <a:ext cx="7772400" cy="136239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7386"/>
            <a:ext cx="7772400" cy="150053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2017/9/22 Friday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572"/>
            <a:ext cx="4038600" cy="452701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572"/>
            <a:ext cx="4038600" cy="452701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2017/9/22 Friday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469"/>
            <a:ext cx="4040188" cy="6399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5378"/>
            <a:ext cx="4040188" cy="395220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7" y="1535469"/>
            <a:ext cx="4041775" cy="6399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7" y="2175378"/>
            <a:ext cx="4041775" cy="395220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2017/9/22 Friday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2017/9/22 Friday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2017/9/22 Friday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2" y="273112"/>
            <a:ext cx="3008313" cy="116232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114"/>
            <a:ext cx="5111750" cy="585446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2" y="1435434"/>
            <a:ext cx="3008313" cy="4692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2017/9/22 Friday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1712"/>
            <a:ext cx="5486400" cy="56687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916"/>
            <a:ext cx="5486400" cy="411575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8581"/>
            <a:ext cx="5486400" cy="8050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2017/9/22 Friday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 userDrawn="1"/>
        </p:nvPicPr>
        <p:blipFill rotWithShape="1"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070"/>
          <a:stretch/>
        </p:blipFill>
        <p:spPr>
          <a:xfrm>
            <a:off x="0" y="0"/>
            <a:ext cx="9144000" cy="6859588"/>
          </a:xfrm>
          <a:prstGeom prst="rect">
            <a:avLst/>
          </a:prstGeom>
        </p:spPr>
      </p:pic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702"/>
            <a:ext cx="8229600" cy="11432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572"/>
            <a:ext cx="8229600" cy="45270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7822"/>
            <a:ext cx="2133600" cy="3652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2017/9/22 Friday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7822"/>
            <a:ext cx="2895600" cy="3652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7822"/>
            <a:ext cx="2133600" cy="3652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Picture 8" descr="91淘课logo"/>
          <p:cNvPicPr>
            <a:picLocks noChangeAspect="1" noChangeArrowheads="1"/>
          </p:cNvPicPr>
          <p:nvPr userDrawn="1"/>
        </p:nvPicPr>
        <p:blipFill>
          <a:blip r:embed="rId17">
            <a:clrChange>
              <a:clrFrom>
                <a:srgbClr val="555555"/>
              </a:clrFrom>
              <a:clrTo>
                <a:srgbClr val="555555">
                  <a:alpha val="0"/>
                </a:srgbClr>
              </a:clrTo>
            </a:clrChange>
            <a:lum contras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6286369"/>
            <a:ext cx="865188" cy="528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wmf"/><Relationship Id="rId4" Type="http://schemas.openxmlformats.org/officeDocument/2006/relationships/image" Target="../media/image9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www.e-huaxue.com/" TargetMode="Externa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10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3.w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94"/>
            <a:ext cx="9144000" cy="6858000"/>
          </a:xfrm>
          <a:prstGeom prst="rect">
            <a:avLst/>
          </a:prstGeom>
        </p:spPr>
      </p:pic>
      <p:pic>
        <p:nvPicPr>
          <p:cNvPr id="2" name="Picture 8" descr="91淘课logo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555555"/>
              </a:clrFrom>
              <a:clrTo>
                <a:srgbClr val="555555">
                  <a:alpha val="0"/>
                </a:srgbClr>
              </a:clrTo>
            </a:clrChange>
            <a:lum contras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6286369"/>
            <a:ext cx="865188" cy="528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899592" y="1701602"/>
            <a:ext cx="525658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6600" dirty="0" smtClean="0">
                <a:latin typeface="华文琥珀" pitchFamily="2" charset="-122"/>
                <a:ea typeface="华文琥珀" pitchFamily="2" charset="-122"/>
              </a:rPr>
              <a:t>第</a:t>
            </a:r>
            <a:r>
              <a:rPr lang="en-US" altLang="zh-CN" sz="6600" dirty="0" smtClean="0">
                <a:latin typeface="华文琥珀" pitchFamily="2" charset="-122"/>
                <a:ea typeface="华文琥珀" pitchFamily="2" charset="-122"/>
              </a:rPr>
              <a:t>3</a:t>
            </a:r>
            <a:r>
              <a:rPr lang="zh-CN" altLang="en-US" sz="6600" dirty="0" smtClean="0">
                <a:latin typeface="华文琥珀" pitchFamily="2" charset="-122"/>
                <a:ea typeface="华文琥珀" pitchFamily="2" charset="-122"/>
              </a:rPr>
              <a:t>课时</a:t>
            </a:r>
            <a:endParaRPr lang="en-US" altLang="zh-CN" sz="6600" dirty="0" smtClean="0">
              <a:latin typeface="华文琥珀" pitchFamily="2" charset="-122"/>
              <a:ea typeface="华文琥珀" pitchFamily="2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6600" smtClean="0">
                <a:latin typeface="华文琥珀" pitchFamily="2" charset="-122"/>
                <a:ea typeface="华文琥珀" pitchFamily="2" charset="-122"/>
              </a:rPr>
              <a:t>化学平衡常数</a:t>
            </a:r>
            <a:endParaRPr lang="zh-CN" altLang="en-US" sz="6600" dirty="0">
              <a:latin typeface="华文琥珀" pitchFamily="2" charset="-122"/>
              <a:ea typeface="华文琥珀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19722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81" name="Text Box 17"/>
          <p:cNvSpPr txBox="1">
            <a:spLocks noChangeArrowheads="1"/>
          </p:cNvSpPr>
          <p:nvPr/>
        </p:nvSpPr>
        <p:spPr bwMode="auto">
          <a:xfrm>
            <a:off x="827435" y="1542409"/>
            <a:ext cx="1584325" cy="5192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↑ </a:t>
            </a:r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→</a:t>
            </a:r>
          </a:p>
        </p:txBody>
      </p:sp>
      <p:sp>
        <p:nvSpPr>
          <p:cNvPr id="11282" name="Text Box 18"/>
          <p:cNvSpPr txBox="1">
            <a:spLocks noChangeArrowheads="1"/>
          </p:cNvSpPr>
          <p:nvPr/>
        </p:nvSpPr>
        <p:spPr bwMode="auto">
          <a:xfrm>
            <a:off x="2483768" y="1557585"/>
            <a:ext cx="3673475" cy="5192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dirty="0">
                <a:latin typeface="Times New Roman" pitchFamily="18" charset="0"/>
                <a:cs typeface="Times New Roman" pitchFamily="18" charset="0"/>
              </a:rPr>
              <a:t>向正反应方向移动 </a:t>
            </a:r>
            <a:r>
              <a:rPr lang="zh-CN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→</a:t>
            </a:r>
          </a:p>
        </p:txBody>
      </p:sp>
      <p:sp>
        <p:nvSpPr>
          <p:cNvPr id="11283" name="Text Box 19"/>
          <p:cNvSpPr txBox="1">
            <a:spLocks noChangeArrowheads="1"/>
          </p:cNvSpPr>
          <p:nvPr/>
        </p:nvSpPr>
        <p:spPr bwMode="auto">
          <a:xfrm>
            <a:off x="5796136" y="1557586"/>
            <a:ext cx="20383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</a:t>
            </a:r>
            <a:r>
              <a:rPr lang="zh-CN" altLang="en-US" sz="2800" b="1" dirty="0" smtClean="0">
                <a:latin typeface="Times New Roman" pitchFamily="18" charset="0"/>
                <a:cs typeface="Times New Roman" pitchFamily="18" charset="0"/>
              </a:rPr>
              <a:t>增大</a:t>
            </a:r>
            <a:endParaRPr lang="zh-CN" alt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84" name="Text Box 20"/>
          <p:cNvSpPr txBox="1">
            <a:spLocks noChangeArrowheads="1"/>
          </p:cNvSpPr>
          <p:nvPr/>
        </p:nvSpPr>
        <p:spPr bwMode="auto">
          <a:xfrm>
            <a:off x="827435" y="2262489"/>
            <a:ext cx="1584325" cy="5192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↓ </a:t>
            </a:r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→</a:t>
            </a:r>
          </a:p>
        </p:txBody>
      </p:sp>
      <p:sp>
        <p:nvSpPr>
          <p:cNvPr id="11285" name="Text Box 21"/>
          <p:cNvSpPr txBox="1">
            <a:spLocks noChangeArrowheads="1"/>
          </p:cNvSpPr>
          <p:nvPr/>
        </p:nvSpPr>
        <p:spPr bwMode="auto">
          <a:xfrm>
            <a:off x="2411760" y="2349674"/>
            <a:ext cx="3825875" cy="5192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dirty="0">
                <a:latin typeface="Times New Roman" pitchFamily="18" charset="0"/>
                <a:cs typeface="Times New Roman" pitchFamily="18" charset="0"/>
              </a:rPr>
              <a:t>向逆反应方向移动 </a:t>
            </a:r>
            <a:r>
              <a:rPr lang="zh-CN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→</a:t>
            </a:r>
          </a:p>
        </p:txBody>
      </p:sp>
      <p:sp>
        <p:nvSpPr>
          <p:cNvPr id="11286" name="Text Box 22"/>
          <p:cNvSpPr txBox="1">
            <a:spLocks noChangeArrowheads="1"/>
          </p:cNvSpPr>
          <p:nvPr/>
        </p:nvSpPr>
        <p:spPr bwMode="auto">
          <a:xfrm>
            <a:off x="5796136" y="2330510"/>
            <a:ext cx="1371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</a:t>
            </a:r>
            <a:r>
              <a:rPr lang="zh-CN" altLang="en-US" sz="2800" b="1" dirty="0" smtClean="0">
                <a:latin typeface="Times New Roman" pitchFamily="18" charset="0"/>
                <a:cs typeface="Times New Roman" pitchFamily="18" charset="0"/>
              </a:rPr>
              <a:t>减小</a:t>
            </a:r>
            <a:endParaRPr lang="zh-CN" alt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287" name="Object 23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229027221"/>
              </p:ext>
            </p:extLst>
          </p:nvPr>
        </p:nvGraphicFramePr>
        <p:xfrm>
          <a:off x="5796136" y="507376"/>
          <a:ext cx="1552029" cy="89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7" name="Equation" r:id="rId3" imgW="876240" imgH="457200" progId="Equation.DSMT4">
                  <p:embed/>
                </p:oleObj>
              </mc:Choice>
              <mc:Fallback>
                <p:oleObj name="Equation" r:id="rId3" imgW="87624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6136" y="507376"/>
                        <a:ext cx="1552029" cy="893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92" name="Text Box 28"/>
          <p:cNvSpPr txBox="1">
            <a:spLocks noChangeArrowheads="1"/>
          </p:cNvSpPr>
          <p:nvPr/>
        </p:nvSpPr>
        <p:spPr bwMode="auto">
          <a:xfrm>
            <a:off x="395536" y="2925738"/>
            <a:ext cx="8568952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>
                <a:latin typeface="Times New Roman" pitchFamily="18" charset="0"/>
                <a:cs typeface="Times New Roman" pitchFamily="18" charset="0"/>
              </a:rPr>
              <a:t>总结：若升高温度</a:t>
            </a:r>
            <a:r>
              <a:rPr lang="zh-CN" altLang="en-US" sz="2800" b="1" dirty="0" smtClean="0">
                <a:latin typeface="Times New Roman" pitchFamily="18" charset="0"/>
                <a:cs typeface="Times New Roman" pitchFamily="18" charset="0"/>
              </a:rPr>
              <a:t>，</a:t>
            </a:r>
            <a:r>
              <a:rPr lang="en-US" altLang="zh-CN" sz="2800" b="1" i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zh-CN" altLang="en-US" sz="2800" b="1" dirty="0" smtClean="0">
                <a:latin typeface="Times New Roman" pitchFamily="18" charset="0"/>
                <a:cs typeface="Times New Roman" pitchFamily="18" charset="0"/>
              </a:rPr>
              <a:t>值</a:t>
            </a:r>
            <a:r>
              <a:rPr lang="zh-CN" altLang="en-US" sz="2800" b="1" dirty="0">
                <a:latin typeface="Times New Roman" pitchFamily="18" charset="0"/>
                <a:cs typeface="Times New Roman" pitchFamily="18" charset="0"/>
              </a:rPr>
              <a:t>增大，则正反应为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________________</a:t>
            </a:r>
            <a:r>
              <a:rPr lang="zh-CN" altLang="en-US" sz="2800" b="1" dirty="0">
                <a:latin typeface="Times New Roman" pitchFamily="18" charset="0"/>
                <a:cs typeface="Times New Roman" pitchFamily="18" charset="0"/>
              </a:rPr>
              <a:t>；</a:t>
            </a:r>
          </a:p>
          <a:p>
            <a:pPr>
              <a:lnSpc>
                <a:spcPct val="150000"/>
              </a:lnSpc>
            </a:pPr>
            <a:r>
              <a:rPr lang="zh-CN" altLang="en-US" sz="2800" b="1" dirty="0">
                <a:latin typeface="Times New Roman" pitchFamily="18" charset="0"/>
                <a:cs typeface="Times New Roman" pitchFamily="18" charset="0"/>
              </a:rPr>
              <a:t>若升高温度</a:t>
            </a:r>
            <a:r>
              <a:rPr lang="zh-CN" altLang="en-US" sz="2800" b="1" dirty="0" smtClean="0">
                <a:latin typeface="Times New Roman" pitchFamily="18" charset="0"/>
                <a:cs typeface="Times New Roman" pitchFamily="18" charset="0"/>
              </a:rPr>
              <a:t>，</a:t>
            </a:r>
            <a:r>
              <a:rPr lang="en-US" altLang="zh-CN" sz="2800" b="1" i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zh-CN" altLang="en-US" sz="2800" b="1" dirty="0" smtClean="0">
                <a:latin typeface="Times New Roman" pitchFamily="18" charset="0"/>
                <a:cs typeface="Times New Roman" pitchFamily="18" charset="0"/>
              </a:rPr>
              <a:t>值</a:t>
            </a:r>
            <a:r>
              <a:rPr lang="zh-CN" altLang="en-US" sz="2800" b="1" dirty="0">
                <a:latin typeface="Times New Roman" pitchFamily="18" charset="0"/>
                <a:cs typeface="Times New Roman" pitchFamily="18" charset="0"/>
              </a:rPr>
              <a:t>减小，则正反应为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_____________</a:t>
            </a:r>
            <a:r>
              <a:rPr lang="zh-CN" altLang="en-US" sz="2800" b="1" dirty="0">
                <a:latin typeface="Times New Roman" pitchFamily="18" charset="0"/>
                <a:cs typeface="Times New Roman" pitchFamily="18" charset="0"/>
              </a:rPr>
              <a:t>。</a:t>
            </a:r>
          </a:p>
          <a:p>
            <a:pPr>
              <a:lnSpc>
                <a:spcPct val="150000"/>
              </a:lnSpc>
            </a:pPr>
            <a:endParaRPr lang="en-US" altLang="zh-CN" sz="2800" b="1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11295" name="Text Box 31"/>
          <p:cNvSpPr txBox="1">
            <a:spLocks noChangeArrowheads="1"/>
          </p:cNvSpPr>
          <p:nvPr/>
        </p:nvSpPr>
        <p:spPr bwMode="auto">
          <a:xfrm>
            <a:off x="395536" y="621482"/>
            <a:ext cx="554461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① </a:t>
            </a:r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lang="en-US" altLang="zh-CN" sz="2800" b="1" baseline="-25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</a:t>
            </a:r>
            <a:r>
              <a:rPr lang="en-US" altLang="zh-CN" sz="2800" b="1" baseline="-25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</a:t>
            </a:r>
            <a:r>
              <a:rPr lang="en-US" altLang="zh-CN" sz="28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</a:t>
            </a:r>
            <a:r>
              <a:rPr lang="en-US" altLang="zh-CN" sz="28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zh-CN" altLang="en-US" sz="2800" b="1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2NO</a:t>
            </a:r>
            <a:r>
              <a:rPr lang="en-US" altLang="zh-CN" sz="2800" b="1" baseline="-25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altLang="zh-CN" sz="28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</a:t>
            </a:r>
            <a:r>
              <a:rPr lang="en-US" altLang="zh-CN" sz="2800" b="1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zh-CN" altLang="en-US" sz="2800" b="1" dirty="0" smtClean="0">
                <a:latin typeface="Times New Roman" pitchFamily="18" charset="0"/>
                <a:cs typeface="Times New Roman" pitchFamily="18" charset="0"/>
              </a:rPr>
              <a:t>，∆</a:t>
            </a:r>
            <a:r>
              <a:rPr lang="en-US" altLang="zh-CN" sz="28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&gt;0 </a:t>
            </a:r>
          </a:p>
        </p:txBody>
      </p:sp>
      <p:pic>
        <p:nvPicPr>
          <p:cNvPr id="11296" name="Picture 32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763614"/>
            <a:ext cx="796925" cy="38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97" name="Text Box 33"/>
          <p:cNvSpPr txBox="1">
            <a:spLocks noChangeArrowheads="1"/>
          </p:cNvSpPr>
          <p:nvPr/>
        </p:nvSpPr>
        <p:spPr bwMode="auto">
          <a:xfrm>
            <a:off x="1698626" y="1557586"/>
            <a:ext cx="990600" cy="5192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en-US" sz="2800" b="1" dirty="0">
                <a:latin typeface="Times New Roman" pitchFamily="18" charset="0"/>
                <a:cs typeface="Times New Roman" pitchFamily="18" charset="0"/>
              </a:rPr>
              <a:t>平衡</a:t>
            </a:r>
          </a:p>
        </p:txBody>
      </p:sp>
      <p:sp>
        <p:nvSpPr>
          <p:cNvPr id="11298" name="Text Box 34"/>
          <p:cNvSpPr txBox="1">
            <a:spLocks noChangeArrowheads="1"/>
          </p:cNvSpPr>
          <p:nvPr/>
        </p:nvSpPr>
        <p:spPr bwMode="auto">
          <a:xfrm>
            <a:off x="1660526" y="2334497"/>
            <a:ext cx="1066800" cy="5192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en-US" sz="2800" b="1">
                <a:latin typeface="Times New Roman" pitchFamily="18" charset="0"/>
                <a:cs typeface="Times New Roman" pitchFamily="18" charset="0"/>
              </a:rPr>
              <a:t>平衡</a:t>
            </a:r>
          </a:p>
        </p:txBody>
      </p:sp>
      <p:sp>
        <p:nvSpPr>
          <p:cNvPr id="11302" name="Text Box 38"/>
          <p:cNvSpPr txBox="1">
            <a:spLocks noChangeArrowheads="1"/>
          </p:cNvSpPr>
          <p:nvPr/>
        </p:nvSpPr>
        <p:spPr bwMode="auto">
          <a:xfrm>
            <a:off x="629444" y="3698662"/>
            <a:ext cx="16383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吸热反应</a:t>
            </a:r>
          </a:p>
        </p:txBody>
      </p:sp>
      <p:sp>
        <p:nvSpPr>
          <p:cNvPr id="11303" name="Text Box 39"/>
          <p:cNvSpPr txBox="1">
            <a:spLocks noChangeArrowheads="1"/>
          </p:cNvSpPr>
          <p:nvPr/>
        </p:nvSpPr>
        <p:spPr bwMode="auto">
          <a:xfrm>
            <a:off x="6300192" y="4292921"/>
            <a:ext cx="17145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放热反应</a:t>
            </a:r>
          </a:p>
        </p:txBody>
      </p:sp>
    </p:spTree>
    <p:extLst>
      <p:ext uri="{BB962C8B-B14F-4D97-AF65-F5344CB8AC3E}">
        <p14:creationId xmlns:p14="http://schemas.microsoft.com/office/powerpoint/2010/main" val="3012226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92" grpId="0"/>
      <p:bldP spid="11302" grpId="0"/>
      <p:bldP spid="1130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323528" y="381088"/>
            <a:ext cx="495300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三</a:t>
            </a:r>
            <a:r>
              <a:rPr lang="en-US" altLang="zh-CN" sz="28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zh-CN" alt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反应</a:t>
            </a:r>
            <a:r>
              <a:rPr kumimoji="0" lang="zh-CN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物的</a:t>
            </a:r>
            <a:r>
              <a:rPr lang="zh-CN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平衡</a:t>
            </a:r>
            <a:r>
              <a:rPr kumimoji="0" lang="zh-CN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转化率</a:t>
            </a:r>
          </a:p>
        </p:txBody>
      </p:sp>
      <p:grpSp>
        <p:nvGrpSpPr>
          <p:cNvPr id="29701" name="Group 5"/>
          <p:cNvGrpSpPr>
            <a:grpSpLocks/>
          </p:cNvGrpSpPr>
          <p:nvPr/>
        </p:nvGrpSpPr>
        <p:grpSpPr bwMode="auto">
          <a:xfrm>
            <a:off x="420936" y="1179789"/>
            <a:ext cx="8328027" cy="1170260"/>
            <a:chOff x="784" y="3287"/>
            <a:chExt cx="5246" cy="737"/>
          </a:xfrm>
        </p:grpSpPr>
        <p:sp>
          <p:nvSpPr>
            <p:cNvPr id="29702" name="Text Box 6"/>
            <p:cNvSpPr txBox="1">
              <a:spLocks noChangeArrowheads="1"/>
            </p:cNvSpPr>
            <p:nvPr/>
          </p:nvSpPr>
          <p:spPr bwMode="auto">
            <a:xfrm>
              <a:off x="784" y="3389"/>
              <a:ext cx="4656" cy="4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150000"/>
                </a:lnSpc>
                <a:spcBef>
                  <a:spcPct val="50000"/>
                </a:spcBef>
              </a:pPr>
              <a:r>
                <a:rPr lang="zh-CN" altLang="en-US" sz="2800" b="1" dirty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某反应物的转化率</a:t>
              </a:r>
              <a:r>
                <a:rPr lang="en-US" altLang="zh-CN" sz="2800" b="1" dirty="0">
                  <a:solidFill>
                    <a:srgbClr val="FF33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(</a:t>
              </a:r>
              <a:r>
                <a:rPr lang="en-US" altLang="zh-CN" sz="2800" b="1" i="1" dirty="0">
                  <a:solidFill>
                    <a:srgbClr val="FF33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α</a:t>
              </a:r>
              <a:r>
                <a:rPr lang="en-US" altLang="zh-CN" sz="2800" b="1" dirty="0">
                  <a:solidFill>
                    <a:srgbClr val="FF33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)=</a:t>
              </a:r>
            </a:p>
          </p:txBody>
        </p:sp>
        <p:sp>
          <p:nvSpPr>
            <p:cNvPr id="29703" name="Line 7"/>
            <p:cNvSpPr>
              <a:spLocks noChangeShapeType="1"/>
            </p:cNvSpPr>
            <p:nvPr/>
          </p:nvSpPr>
          <p:spPr bwMode="auto">
            <a:xfrm>
              <a:off x="3096" y="3661"/>
              <a:ext cx="2160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lnSpc>
                  <a:spcPct val="150000"/>
                </a:lnSpc>
              </a:pPr>
              <a:endParaRPr lang="zh-CN" alt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9704" name="Text Box 8"/>
            <p:cNvSpPr txBox="1">
              <a:spLocks noChangeArrowheads="1"/>
            </p:cNvSpPr>
            <p:nvPr/>
          </p:nvSpPr>
          <p:spPr bwMode="auto">
            <a:xfrm>
              <a:off x="3081" y="3287"/>
              <a:ext cx="2237" cy="4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  <a:spcBef>
                  <a:spcPct val="50000"/>
                </a:spcBef>
              </a:pPr>
              <a:r>
                <a:rPr lang="zh-CN" altLang="en-US" sz="2800" b="1" dirty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该反应物已转化的量</a:t>
              </a:r>
            </a:p>
          </p:txBody>
        </p:sp>
        <p:sp>
          <p:nvSpPr>
            <p:cNvPr id="29705" name="Text Box 9"/>
            <p:cNvSpPr txBox="1">
              <a:spLocks noChangeArrowheads="1"/>
            </p:cNvSpPr>
            <p:nvPr/>
          </p:nvSpPr>
          <p:spPr bwMode="auto">
            <a:xfrm>
              <a:off x="3114" y="3559"/>
              <a:ext cx="2281" cy="4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  <a:spcBef>
                  <a:spcPct val="50000"/>
                </a:spcBef>
              </a:pPr>
              <a:r>
                <a:rPr lang="zh-CN" altLang="en-US" sz="2800" b="1" dirty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该反应物的起始总量</a:t>
              </a: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5219" y="3389"/>
              <a:ext cx="811" cy="4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2800" b="1" dirty="0">
                  <a:solidFill>
                    <a:srgbClr val="FF33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×100%</a:t>
              </a:r>
            </a:p>
          </p:txBody>
        </p:sp>
      </p:grpSp>
      <p:grpSp>
        <p:nvGrpSpPr>
          <p:cNvPr id="29712" name="Group 16"/>
          <p:cNvGrpSpPr>
            <a:grpSpLocks/>
          </p:cNvGrpSpPr>
          <p:nvPr/>
        </p:nvGrpSpPr>
        <p:grpSpPr bwMode="auto">
          <a:xfrm>
            <a:off x="547935" y="2350041"/>
            <a:ext cx="8201025" cy="936841"/>
            <a:chOff x="576" y="1480"/>
            <a:chExt cx="5166" cy="590"/>
          </a:xfrm>
        </p:grpSpPr>
        <p:sp>
          <p:nvSpPr>
            <p:cNvPr id="29707" name="Text Box 11"/>
            <p:cNvSpPr txBox="1">
              <a:spLocks noChangeArrowheads="1"/>
            </p:cNvSpPr>
            <p:nvPr/>
          </p:nvSpPr>
          <p:spPr bwMode="auto">
            <a:xfrm>
              <a:off x="576" y="1584"/>
              <a:ext cx="336" cy="4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150000"/>
                </a:lnSpc>
                <a:spcBef>
                  <a:spcPct val="50000"/>
                </a:spcBef>
              </a:pPr>
              <a:r>
                <a:rPr lang="zh-CN" altLang="en-US" sz="2800" dirty="0">
                  <a:latin typeface="Times New Roman" pitchFamily="18" charset="0"/>
                  <a:cs typeface="Times New Roman" pitchFamily="18" charset="0"/>
                </a:rPr>
                <a:t>＝</a:t>
              </a:r>
            </a:p>
          </p:txBody>
        </p:sp>
        <p:sp>
          <p:nvSpPr>
            <p:cNvPr id="29708" name="Text Box 12"/>
            <p:cNvSpPr txBox="1">
              <a:spLocks noChangeArrowheads="1"/>
            </p:cNvSpPr>
            <p:nvPr/>
          </p:nvSpPr>
          <p:spPr bwMode="auto">
            <a:xfrm>
              <a:off x="843" y="1480"/>
              <a:ext cx="4080" cy="3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150000"/>
                </a:lnSpc>
                <a:spcBef>
                  <a:spcPct val="50000"/>
                </a:spcBef>
              </a:pPr>
              <a:r>
                <a:rPr lang="zh-CN" altLang="en-US" sz="2400" b="1" dirty="0">
                  <a:latin typeface="Times New Roman" pitchFamily="18" charset="0"/>
                  <a:cs typeface="Times New Roman" pitchFamily="18" charset="0"/>
                </a:rPr>
                <a:t>该反应物的起始浓度－该反应物的平衡浓度</a:t>
              </a:r>
            </a:p>
          </p:txBody>
        </p:sp>
        <p:sp>
          <p:nvSpPr>
            <p:cNvPr id="29709" name="Text Box 13"/>
            <p:cNvSpPr txBox="1">
              <a:spLocks noChangeArrowheads="1"/>
            </p:cNvSpPr>
            <p:nvPr/>
          </p:nvSpPr>
          <p:spPr bwMode="auto">
            <a:xfrm>
              <a:off x="1824" y="1707"/>
              <a:ext cx="2208" cy="3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150000"/>
                </a:lnSpc>
                <a:spcBef>
                  <a:spcPct val="50000"/>
                </a:spcBef>
              </a:pPr>
              <a:r>
                <a:rPr lang="zh-CN" altLang="en-US" sz="2400" b="1" dirty="0">
                  <a:latin typeface="Times New Roman" pitchFamily="18" charset="0"/>
                  <a:cs typeface="Times New Roman" pitchFamily="18" charset="0"/>
                </a:rPr>
                <a:t>该反应物的起始浓度</a:t>
              </a:r>
            </a:p>
          </p:txBody>
        </p:sp>
        <p:sp>
          <p:nvSpPr>
            <p:cNvPr id="29710" name="Line 14"/>
            <p:cNvSpPr>
              <a:spLocks noChangeShapeType="1"/>
            </p:cNvSpPr>
            <p:nvPr/>
          </p:nvSpPr>
          <p:spPr bwMode="auto">
            <a:xfrm>
              <a:off x="912" y="1797"/>
              <a:ext cx="37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lnSpc>
                  <a:spcPct val="150000"/>
                </a:lnSpc>
              </a:pPr>
              <a:endParaRPr lang="zh-CN" alt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9711" name="Text Box 15"/>
            <p:cNvSpPr txBox="1">
              <a:spLocks noChangeArrowheads="1"/>
            </p:cNvSpPr>
            <p:nvPr/>
          </p:nvSpPr>
          <p:spPr bwMode="auto">
            <a:xfrm>
              <a:off x="4686" y="1559"/>
              <a:ext cx="1056" cy="4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150000"/>
                </a:lnSpc>
                <a:spcBef>
                  <a:spcPct val="50000"/>
                </a:spcBef>
              </a:pPr>
              <a:r>
                <a:rPr lang="en-US" altLang="zh-CN" sz="2800" b="1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×100%</a:t>
              </a:r>
            </a:p>
          </p:txBody>
        </p:sp>
      </p:grpSp>
      <p:sp>
        <p:nvSpPr>
          <p:cNvPr id="29713" name="Text Box 17"/>
          <p:cNvSpPr txBox="1">
            <a:spLocks noChangeArrowheads="1"/>
          </p:cNvSpPr>
          <p:nvPr/>
        </p:nvSpPr>
        <p:spPr bwMode="auto">
          <a:xfrm>
            <a:off x="547935" y="3357786"/>
            <a:ext cx="7620000" cy="1303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kumimoji="0" lang="zh-CN" altLang="en-US" sz="2800" b="1" dirty="0">
                <a:latin typeface="Times New Roman" pitchFamily="18" charset="0"/>
                <a:cs typeface="Times New Roman" pitchFamily="18" charset="0"/>
              </a:rPr>
              <a:t>反应的</a:t>
            </a:r>
            <a:r>
              <a:rPr lang="zh-CN" alt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平衡</a:t>
            </a:r>
            <a:r>
              <a:rPr kumimoji="0" lang="zh-CN" alt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转化率</a:t>
            </a:r>
            <a:r>
              <a:rPr kumimoji="0" lang="zh-CN" altLang="en-US" sz="28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能表示在</a:t>
            </a:r>
            <a:r>
              <a:rPr kumimoji="0" lang="zh-CN" altLang="en-US" sz="2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一定温度</a:t>
            </a:r>
            <a:r>
              <a:rPr kumimoji="0" lang="zh-CN" alt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、</a:t>
            </a:r>
            <a:r>
              <a:rPr kumimoji="0" lang="zh-CN" altLang="en-US" sz="2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一定起始浓度</a:t>
            </a:r>
            <a:r>
              <a:rPr kumimoji="0" lang="zh-CN" altLang="en-US" sz="2800" b="1" dirty="0">
                <a:latin typeface="Times New Roman" pitchFamily="18" charset="0"/>
                <a:cs typeface="Times New Roman" pitchFamily="18" charset="0"/>
              </a:rPr>
              <a:t>下反应进行的限度</a:t>
            </a:r>
            <a:r>
              <a:rPr kumimoji="0" lang="zh-CN" altLang="en-US" sz="2800" b="1" dirty="0" smtClean="0">
                <a:latin typeface="Times New Roman" pitchFamily="18" charset="0"/>
                <a:cs typeface="Times New Roman" pitchFamily="18" charset="0"/>
              </a:rPr>
              <a:t>。</a:t>
            </a:r>
            <a:endParaRPr kumimoji="0" lang="zh-CN" alt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714" name="Text Box 18"/>
          <p:cNvSpPr txBox="1">
            <a:spLocks noChangeArrowheads="1"/>
          </p:cNvSpPr>
          <p:nvPr/>
        </p:nvSpPr>
        <p:spPr bwMode="auto">
          <a:xfrm>
            <a:off x="567164" y="4718905"/>
            <a:ext cx="7620000" cy="1303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kumimoji="0" lang="zh-CN" altLang="en-US" sz="2800" b="1" dirty="0">
                <a:latin typeface="Times New Roman" pitchFamily="18" charset="0"/>
                <a:cs typeface="Times New Roman" pitchFamily="18" charset="0"/>
              </a:rPr>
              <a:t>反应的</a:t>
            </a:r>
            <a:r>
              <a:rPr kumimoji="0" lang="zh-CN" alt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化学平衡常数</a:t>
            </a:r>
            <a:r>
              <a:rPr kumimoji="0" lang="zh-CN" altLang="en-US" sz="2800" b="1" dirty="0">
                <a:latin typeface="Times New Roman" pitchFamily="18" charset="0"/>
                <a:cs typeface="Times New Roman" pitchFamily="18" charset="0"/>
              </a:rPr>
              <a:t>则表示在</a:t>
            </a:r>
            <a:r>
              <a:rPr kumimoji="0" lang="zh-CN" altLang="en-US" sz="2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一定温度</a:t>
            </a:r>
            <a:r>
              <a:rPr kumimoji="0" lang="zh-CN" alt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、</a:t>
            </a:r>
            <a:r>
              <a:rPr kumimoji="0" lang="zh-CN" altLang="en-US" sz="2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各种起始浓度</a:t>
            </a:r>
            <a:r>
              <a:rPr kumimoji="0" lang="zh-CN" altLang="en-US" sz="2800" b="1" dirty="0">
                <a:latin typeface="Times New Roman" pitchFamily="18" charset="0"/>
                <a:cs typeface="Times New Roman" pitchFamily="18" charset="0"/>
              </a:rPr>
              <a:t>下反应进行的限度</a:t>
            </a:r>
            <a:r>
              <a:rPr kumimoji="0" lang="zh-CN" altLang="en-US" sz="2800" b="1" dirty="0" smtClean="0">
                <a:latin typeface="Times New Roman" pitchFamily="18" charset="0"/>
                <a:cs typeface="Times New Roman" pitchFamily="18" charset="0"/>
              </a:rPr>
              <a:t>。</a:t>
            </a:r>
            <a:endParaRPr kumimoji="0" lang="zh-CN" alt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9496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251520" y="540700"/>
            <a:ext cx="7086600" cy="656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kumimoji="0" lang="zh-CN" altLang="en-US" sz="2800" b="1" dirty="0" smtClean="0">
                <a:solidFill>
                  <a:srgbClr val="3503ED"/>
                </a:solidFill>
                <a:latin typeface="Times New Roman" pitchFamily="18" charset="0"/>
                <a:cs typeface="Times New Roman" pitchFamily="18" charset="0"/>
              </a:rPr>
              <a:t>四</a:t>
            </a:r>
            <a:r>
              <a:rPr kumimoji="0" lang="en-US" altLang="zh-CN" sz="2800" b="1" dirty="0" smtClean="0">
                <a:solidFill>
                  <a:srgbClr val="3503ED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zh-CN" altLang="en-US" sz="2800" b="1" dirty="0" smtClean="0">
                <a:solidFill>
                  <a:srgbClr val="3503ED"/>
                </a:solidFill>
                <a:latin typeface="Times New Roman" pitchFamily="18" charset="0"/>
                <a:cs typeface="Times New Roman" pitchFamily="18" charset="0"/>
              </a:rPr>
              <a:t>有关</a:t>
            </a:r>
            <a:r>
              <a:rPr lang="zh-CN" altLang="en-US" sz="2800" b="1" dirty="0">
                <a:solidFill>
                  <a:srgbClr val="3503ED"/>
                </a:solidFill>
                <a:latin typeface="Times New Roman" pitchFamily="18" charset="0"/>
                <a:cs typeface="Times New Roman" pitchFamily="18" charset="0"/>
              </a:rPr>
              <a:t>平衡常数、</a:t>
            </a:r>
            <a:r>
              <a:rPr kumimoji="0" lang="zh-CN" altLang="en-US" sz="2800" b="1" dirty="0">
                <a:solidFill>
                  <a:srgbClr val="3503ED"/>
                </a:solidFill>
                <a:latin typeface="Times New Roman" pitchFamily="18" charset="0"/>
                <a:cs typeface="Times New Roman" pitchFamily="18" charset="0"/>
              </a:rPr>
              <a:t>转化率的简单计算</a:t>
            </a:r>
          </a:p>
        </p:txBody>
      </p:sp>
      <p:grpSp>
        <p:nvGrpSpPr>
          <p:cNvPr id="30757" name="Group 37"/>
          <p:cNvGrpSpPr>
            <a:grpSpLocks/>
          </p:cNvGrpSpPr>
          <p:nvPr/>
        </p:nvGrpSpPr>
        <p:grpSpPr bwMode="auto">
          <a:xfrm>
            <a:off x="264169" y="1256706"/>
            <a:ext cx="8462964" cy="2677144"/>
            <a:chOff x="432" y="672"/>
            <a:chExt cx="5331" cy="1686"/>
          </a:xfrm>
        </p:grpSpPr>
        <p:sp>
          <p:nvSpPr>
            <p:cNvPr id="30724" name="Text Box 4"/>
            <p:cNvSpPr txBox="1">
              <a:spLocks noChangeArrowheads="1"/>
            </p:cNvSpPr>
            <p:nvPr/>
          </p:nvSpPr>
          <p:spPr bwMode="auto">
            <a:xfrm>
              <a:off x="432" y="672"/>
              <a:ext cx="5163" cy="16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  <a:spcBef>
                  <a:spcPct val="50000"/>
                </a:spcBef>
              </a:pPr>
              <a:r>
                <a:rPr lang="en-US" altLang="zh-CN" sz="2800" b="1" dirty="0">
                  <a:solidFill>
                    <a:srgbClr val="0000FF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【</a:t>
              </a:r>
              <a:r>
                <a:rPr lang="zh-CN" altLang="en-US" sz="2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例</a:t>
              </a:r>
              <a:r>
                <a:rPr lang="en-US" altLang="zh-CN" sz="2800" b="1" dirty="0">
                  <a:solidFill>
                    <a:srgbClr val="0000FF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1】</a:t>
              </a:r>
              <a:r>
                <a:rPr lang="zh-CN" altLang="en-US" sz="2800" b="1" dirty="0">
                  <a:latin typeface="Times New Roman" pitchFamily="18" charset="0"/>
                  <a:cs typeface="Times New Roman" pitchFamily="18" charset="0"/>
                </a:rPr>
                <a:t>某温度下，向</a:t>
              </a:r>
              <a:r>
                <a:rPr lang="en-US" altLang="zh-CN" sz="2800" b="1" dirty="0" smtClean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10 L</a:t>
              </a:r>
              <a:r>
                <a:rPr lang="zh-CN" altLang="en-US" sz="2800" b="1" dirty="0">
                  <a:latin typeface="Times New Roman" pitchFamily="18" charset="0"/>
                  <a:cs typeface="Times New Roman" pitchFamily="18" charset="0"/>
                </a:rPr>
                <a:t>真空容器中注入</a:t>
              </a:r>
              <a:r>
                <a:rPr lang="en-US" altLang="zh-CN" sz="2800" b="1" dirty="0" smtClean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1.00 </a:t>
              </a:r>
              <a:r>
                <a:rPr lang="en-US" altLang="zh-CN" sz="2800" b="1" dirty="0" err="1" smtClean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mol</a:t>
              </a:r>
              <a:r>
                <a:rPr lang="en-US" altLang="zh-CN" sz="2800" b="1" dirty="0" smtClean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zh-CN" sz="2800" b="1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H</a:t>
              </a:r>
              <a:r>
                <a:rPr lang="en-US" altLang="zh-CN" sz="2800" b="1" baseline="-25000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2</a:t>
              </a:r>
              <a:r>
                <a:rPr lang="zh-CN" altLang="en-US" sz="2800" b="1" dirty="0">
                  <a:latin typeface="Times New Roman" pitchFamily="18" charset="0"/>
                  <a:cs typeface="Times New Roman" pitchFamily="18" charset="0"/>
                </a:rPr>
                <a:t>和</a:t>
              </a:r>
              <a:r>
                <a:rPr lang="en-US" altLang="zh-CN" sz="2800" b="1" dirty="0" smtClean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1.00 </a:t>
              </a:r>
              <a:r>
                <a:rPr lang="en-US" altLang="zh-CN" sz="2800" b="1" dirty="0" err="1" smtClean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mol</a:t>
              </a:r>
              <a:r>
                <a:rPr lang="en-US" altLang="zh-CN" sz="2800" b="1" dirty="0" smtClean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zh-CN" sz="2800" b="1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I</a:t>
              </a:r>
              <a:r>
                <a:rPr lang="en-US" altLang="zh-CN" sz="2800" b="1" baseline="-25000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2</a:t>
              </a:r>
              <a:r>
                <a:rPr lang="en-US" altLang="zh-CN" sz="2800" b="1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(g)</a:t>
              </a:r>
              <a:r>
                <a:rPr lang="zh-CN" altLang="en-US" sz="2800" b="1" dirty="0">
                  <a:latin typeface="Times New Roman" pitchFamily="18" charset="0"/>
                  <a:cs typeface="Times New Roman" pitchFamily="18" charset="0"/>
                </a:rPr>
                <a:t>，反应平衡</a:t>
              </a:r>
              <a:r>
                <a:rPr lang="zh-CN" altLang="en-US" sz="2800" b="1" dirty="0" smtClean="0">
                  <a:latin typeface="Times New Roman" pitchFamily="18" charset="0"/>
                  <a:cs typeface="Times New Roman" pitchFamily="18" charset="0"/>
                </a:rPr>
                <a:t>后 </a:t>
              </a:r>
              <a:r>
                <a:rPr lang="en-US" altLang="zh-CN" sz="2800" b="1" dirty="0" smtClean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I</a:t>
              </a:r>
              <a:r>
                <a:rPr lang="en-US" altLang="zh-CN" sz="2800" b="1" baseline="-25000" dirty="0" smtClean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2 </a:t>
              </a:r>
              <a:r>
                <a:rPr lang="en-US" altLang="zh-CN" sz="2800" b="1" dirty="0" smtClean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(g</a:t>
              </a:r>
              <a:r>
                <a:rPr lang="en-US" altLang="zh-CN" sz="2800" b="1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)</a:t>
              </a:r>
              <a:r>
                <a:rPr lang="zh-CN" altLang="en-US" sz="2800" b="1" dirty="0">
                  <a:latin typeface="Times New Roman" pitchFamily="18" charset="0"/>
                  <a:cs typeface="Times New Roman" pitchFamily="18" charset="0"/>
                </a:rPr>
                <a:t>的浓度为</a:t>
              </a:r>
              <a:r>
                <a:rPr lang="en-US" altLang="zh-CN" sz="2800" b="1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0.0200 </a:t>
              </a:r>
              <a:r>
                <a:rPr lang="en-US" altLang="zh-CN" sz="2800" b="1" dirty="0" err="1" smtClean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mol·L</a:t>
              </a:r>
              <a:r>
                <a:rPr lang="en-US" altLang="zh-CN" sz="2800" b="1" baseline="30000" dirty="0" smtClean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—1</a:t>
              </a:r>
              <a:r>
                <a:rPr lang="zh-CN" altLang="en-US" sz="2800" b="1" dirty="0" smtClean="0">
                  <a:latin typeface="Times New Roman" pitchFamily="18" charset="0"/>
                  <a:cs typeface="Times New Roman" pitchFamily="18" charset="0"/>
                </a:rPr>
                <a:t>。</a:t>
              </a:r>
              <a:r>
                <a:rPr lang="zh-CN" altLang="en-US" sz="2800" b="1" dirty="0">
                  <a:latin typeface="Times New Roman" pitchFamily="18" charset="0"/>
                  <a:cs typeface="Times New Roman" pitchFamily="18" charset="0"/>
                </a:rPr>
                <a:t>试求该温度下反应</a:t>
              </a:r>
              <a:r>
                <a:rPr lang="en-US" altLang="zh-CN" sz="2800" b="1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H</a:t>
              </a:r>
              <a:r>
                <a:rPr lang="en-US" altLang="zh-CN" sz="2800" b="1" baseline="-25000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2 </a:t>
              </a:r>
              <a:r>
                <a:rPr lang="en-US" altLang="zh-CN" sz="2800" b="1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(g</a:t>
              </a:r>
              <a:r>
                <a:rPr lang="en-US" altLang="zh-CN" sz="2800" b="1" dirty="0" smtClean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)</a:t>
              </a:r>
              <a:r>
                <a:rPr lang="zh-CN" altLang="en-US" sz="2800" b="1" dirty="0" smtClean="0">
                  <a:latin typeface="Times New Roman" pitchFamily="18" charset="0"/>
                  <a:cs typeface="Times New Roman" pitchFamily="18" charset="0"/>
                </a:rPr>
                <a:t>＋</a:t>
              </a:r>
              <a:r>
                <a:rPr lang="en-US" altLang="zh-CN" sz="2800" b="1" dirty="0" smtClean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I</a:t>
              </a:r>
              <a:r>
                <a:rPr lang="en-US" altLang="zh-CN" sz="2800" b="1" baseline="-25000" dirty="0" smtClean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2</a:t>
              </a:r>
              <a:r>
                <a:rPr lang="en-US" altLang="zh-CN" sz="2800" b="1" dirty="0" smtClean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(g</a:t>
              </a:r>
              <a:r>
                <a:rPr lang="en-US" altLang="zh-CN" sz="2800" b="1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) </a:t>
              </a:r>
              <a:r>
                <a:rPr lang="zh-CN" altLang="en-US" sz="2800" b="1" dirty="0">
                  <a:latin typeface="Times New Roman" pitchFamily="18" charset="0"/>
                  <a:cs typeface="Times New Roman" pitchFamily="18" charset="0"/>
                </a:rPr>
                <a:t>　　　</a:t>
              </a:r>
              <a:r>
                <a:rPr lang="en-US" altLang="zh-CN" sz="2800" b="1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2HI (g) </a:t>
              </a:r>
              <a:r>
                <a:rPr lang="zh-CN" altLang="en-US" sz="2800" b="1" dirty="0">
                  <a:latin typeface="Times New Roman" pitchFamily="18" charset="0"/>
                  <a:cs typeface="Times New Roman" pitchFamily="18" charset="0"/>
                </a:rPr>
                <a:t>的平衡常数。</a:t>
              </a:r>
            </a:p>
          </p:txBody>
        </p:sp>
        <p:graphicFrame>
          <p:nvGraphicFramePr>
            <p:cNvPr id="30725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71841151"/>
                </p:ext>
              </p:extLst>
            </p:nvPr>
          </p:nvGraphicFramePr>
          <p:xfrm>
            <a:off x="5187" y="1624"/>
            <a:ext cx="576" cy="2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87" r:id="rId3" imgW="304923" imgH="133192" progId="Paint.Picture">
                    <p:embed/>
                  </p:oleObj>
                </mc:Choice>
                <mc:Fallback>
                  <p:oleObj r:id="rId3" imgW="304923" imgH="133192" progId="Paint.Picture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clrChange>
                            <a:clrFrom>
                              <a:srgbClr val="FFFFFF"/>
                            </a:clrFrom>
                            <a:clrTo>
                              <a:srgbClr val="FFFFFF">
                                <a:alpha val="0"/>
                              </a:srgbClr>
                            </a:clrTo>
                          </a:clrChange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87" y="1624"/>
                          <a:ext cx="576" cy="24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10817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2753816" y="837812"/>
            <a:ext cx="5562600" cy="738358"/>
            <a:chOff x="1632" y="1584"/>
            <a:chExt cx="3504" cy="465"/>
          </a:xfrm>
        </p:grpSpPr>
        <p:sp>
          <p:nvSpPr>
            <p:cNvPr id="30726" name="Text Box 6"/>
            <p:cNvSpPr txBox="1">
              <a:spLocks noChangeArrowheads="1"/>
            </p:cNvSpPr>
            <p:nvPr/>
          </p:nvSpPr>
          <p:spPr bwMode="auto">
            <a:xfrm>
              <a:off x="1632" y="1584"/>
              <a:ext cx="3504" cy="4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150000"/>
                </a:lnSpc>
                <a:spcBef>
                  <a:spcPct val="50000"/>
                </a:spcBef>
              </a:pPr>
              <a:r>
                <a:rPr lang="en-US" altLang="zh-CN" sz="2800" b="1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H</a:t>
              </a:r>
              <a:r>
                <a:rPr lang="en-US" altLang="zh-CN" sz="2800" b="1" baseline="-25000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2 </a:t>
              </a:r>
              <a:r>
                <a:rPr lang="en-US" altLang="zh-CN" sz="2800" b="1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(g) </a:t>
              </a:r>
              <a:r>
                <a:rPr lang="zh-CN" altLang="en-US" sz="2800" b="1" dirty="0">
                  <a:latin typeface="Times New Roman" pitchFamily="18" charset="0"/>
                  <a:cs typeface="Times New Roman" pitchFamily="18" charset="0"/>
                </a:rPr>
                <a:t>＋ </a:t>
              </a:r>
              <a:r>
                <a:rPr lang="en-US" altLang="zh-CN" sz="2800" b="1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I</a:t>
              </a:r>
              <a:r>
                <a:rPr lang="en-US" altLang="zh-CN" sz="2800" b="1" baseline="-25000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2</a:t>
              </a:r>
              <a:r>
                <a:rPr lang="en-US" altLang="zh-CN" sz="2800" b="1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(g) </a:t>
              </a:r>
              <a:r>
                <a:rPr lang="zh-CN" altLang="en-US" sz="2800" b="1" dirty="0">
                  <a:latin typeface="Times New Roman" pitchFamily="18" charset="0"/>
                  <a:cs typeface="Times New Roman" pitchFamily="18" charset="0"/>
                </a:rPr>
                <a:t>　　　</a:t>
              </a:r>
              <a:r>
                <a:rPr lang="en-US" altLang="zh-CN" sz="2800" b="1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2HI (g)</a:t>
              </a:r>
            </a:p>
          </p:txBody>
        </p:sp>
        <p:graphicFrame>
          <p:nvGraphicFramePr>
            <p:cNvPr id="30727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29589832"/>
                </p:ext>
              </p:extLst>
            </p:nvPr>
          </p:nvGraphicFramePr>
          <p:xfrm>
            <a:off x="3063" y="1707"/>
            <a:ext cx="576" cy="2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12" r:id="rId3" imgW="304923" imgH="133192" progId="Paint.Picture">
                    <p:embed/>
                  </p:oleObj>
                </mc:Choice>
                <mc:Fallback>
                  <p:oleObj r:id="rId3" imgW="304923" imgH="133192" progId="Paint.Picture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clrChange>
                            <a:clrFrom>
                              <a:srgbClr val="FFFFFF"/>
                            </a:clrFrom>
                            <a:clrTo>
                              <a:srgbClr val="FFFFFF">
                                <a:alpha val="0"/>
                              </a:srgbClr>
                            </a:clrTo>
                          </a:clrChange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63" y="1707"/>
                          <a:ext cx="576" cy="24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0729" name="Text Box 9"/>
          <p:cNvSpPr txBox="1">
            <a:spLocks noChangeArrowheads="1"/>
          </p:cNvSpPr>
          <p:nvPr/>
        </p:nvSpPr>
        <p:spPr bwMode="auto">
          <a:xfrm>
            <a:off x="420688" y="837506"/>
            <a:ext cx="68580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解：</a:t>
            </a:r>
          </a:p>
        </p:txBody>
      </p:sp>
      <p:sp>
        <p:nvSpPr>
          <p:cNvPr id="30730" name="Text Box 10"/>
          <p:cNvSpPr txBox="1">
            <a:spLocks noChangeArrowheads="1"/>
          </p:cNvSpPr>
          <p:nvPr/>
        </p:nvSpPr>
        <p:spPr bwMode="auto">
          <a:xfrm>
            <a:off x="297294" y="1557586"/>
            <a:ext cx="2409394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en-US" sz="2800" b="1" dirty="0">
                <a:latin typeface="Times New Roman" pitchFamily="18" charset="0"/>
                <a:cs typeface="Times New Roman" pitchFamily="18" charset="0"/>
              </a:rPr>
              <a:t>各物质的起始浓度</a:t>
            </a:r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lang="en-US" altLang="zh-CN" sz="2800" b="1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mol·L</a:t>
            </a:r>
            <a:r>
              <a:rPr lang="en-US" altLang="zh-CN" sz="2800" b="1" baseline="30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—1</a:t>
            </a:r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endParaRPr lang="en-US" altLang="zh-CN" sz="2800" b="1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30731" name="Text Box 11"/>
          <p:cNvSpPr txBox="1">
            <a:spLocks noChangeArrowheads="1"/>
          </p:cNvSpPr>
          <p:nvPr/>
        </p:nvSpPr>
        <p:spPr bwMode="auto">
          <a:xfrm>
            <a:off x="2875275" y="1899042"/>
            <a:ext cx="106680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 altLang="zh-CN" sz="28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0.100</a:t>
            </a:r>
          </a:p>
        </p:txBody>
      </p:sp>
      <p:sp>
        <p:nvSpPr>
          <p:cNvPr id="30732" name="Text Box 12"/>
          <p:cNvSpPr txBox="1">
            <a:spLocks noChangeArrowheads="1"/>
          </p:cNvSpPr>
          <p:nvPr/>
        </p:nvSpPr>
        <p:spPr bwMode="auto">
          <a:xfrm>
            <a:off x="4139952" y="1971050"/>
            <a:ext cx="106680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 altLang="zh-CN" sz="28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0.100</a:t>
            </a:r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5983288" y="1917626"/>
            <a:ext cx="106680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 altLang="zh-CN" sz="28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30734" name="Text Box 14"/>
          <p:cNvSpPr txBox="1">
            <a:spLocks noChangeArrowheads="1"/>
          </p:cNvSpPr>
          <p:nvPr/>
        </p:nvSpPr>
        <p:spPr bwMode="auto">
          <a:xfrm>
            <a:off x="358376" y="2980903"/>
            <a:ext cx="2629448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en-US" sz="2800" b="1" dirty="0">
                <a:latin typeface="Times New Roman" pitchFamily="18" charset="0"/>
                <a:cs typeface="Times New Roman" pitchFamily="18" charset="0"/>
              </a:rPr>
              <a:t>各物质的平衡浓度</a:t>
            </a:r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lang="en-US" altLang="zh-CN" sz="2800" b="1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mol·L</a:t>
            </a:r>
            <a:r>
              <a:rPr lang="en-US" altLang="zh-CN" sz="2800" b="1" baseline="30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—1</a:t>
            </a:r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endParaRPr lang="en-US" altLang="zh-CN" sz="2800" b="1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30735" name="Text Box 15"/>
          <p:cNvSpPr txBox="1">
            <a:spLocks noChangeArrowheads="1"/>
          </p:cNvSpPr>
          <p:nvPr/>
        </p:nvSpPr>
        <p:spPr bwMode="auto">
          <a:xfrm>
            <a:off x="4268788" y="3213770"/>
            <a:ext cx="1266328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 altLang="zh-CN" sz="28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0.0200</a:t>
            </a:r>
          </a:p>
        </p:txBody>
      </p:sp>
      <p:sp>
        <p:nvSpPr>
          <p:cNvPr id="30736" name="Text Box 16"/>
          <p:cNvSpPr txBox="1">
            <a:spLocks noChangeArrowheads="1"/>
          </p:cNvSpPr>
          <p:nvPr/>
        </p:nvSpPr>
        <p:spPr bwMode="auto">
          <a:xfrm>
            <a:off x="2849444" y="3123178"/>
            <a:ext cx="1419343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 altLang="zh-CN" sz="2800" b="1" u="sng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0.0200</a:t>
            </a:r>
          </a:p>
        </p:txBody>
      </p:sp>
      <p:sp>
        <p:nvSpPr>
          <p:cNvPr id="30737" name="Text Box 17"/>
          <p:cNvSpPr txBox="1">
            <a:spLocks noChangeArrowheads="1"/>
          </p:cNvSpPr>
          <p:nvPr/>
        </p:nvSpPr>
        <p:spPr bwMode="auto">
          <a:xfrm>
            <a:off x="5868144" y="3141762"/>
            <a:ext cx="106680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 altLang="zh-CN" sz="2800" b="1" u="sng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0.160</a:t>
            </a:r>
          </a:p>
        </p:txBody>
      </p:sp>
      <p:grpSp>
        <p:nvGrpSpPr>
          <p:cNvPr id="30745" name="Group 25"/>
          <p:cNvGrpSpPr>
            <a:grpSpLocks/>
          </p:cNvGrpSpPr>
          <p:nvPr/>
        </p:nvGrpSpPr>
        <p:grpSpPr bwMode="auto">
          <a:xfrm>
            <a:off x="420688" y="4588273"/>
            <a:ext cx="7010400" cy="1106743"/>
            <a:chOff x="816" y="2616"/>
            <a:chExt cx="4416" cy="697"/>
          </a:xfrm>
        </p:grpSpPr>
        <p:sp>
          <p:nvSpPr>
            <p:cNvPr id="30738" name="Text Box 18"/>
            <p:cNvSpPr txBox="1">
              <a:spLocks noChangeArrowheads="1"/>
            </p:cNvSpPr>
            <p:nvPr/>
          </p:nvSpPr>
          <p:spPr bwMode="auto">
            <a:xfrm>
              <a:off x="816" y="2736"/>
              <a:ext cx="4416" cy="4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150000"/>
                </a:lnSpc>
                <a:spcBef>
                  <a:spcPct val="50000"/>
                </a:spcBef>
              </a:pPr>
              <a:r>
                <a:rPr lang="en-US" altLang="zh-CN" sz="2800" b="1" i="1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K</a:t>
              </a:r>
              <a:r>
                <a:rPr lang="zh-CN" altLang="en-US" sz="2800" b="1" dirty="0">
                  <a:latin typeface="Times New Roman" pitchFamily="18" charset="0"/>
                  <a:cs typeface="Times New Roman" pitchFamily="18" charset="0"/>
                </a:rPr>
                <a:t>＝</a:t>
              </a:r>
            </a:p>
          </p:txBody>
        </p:sp>
        <p:grpSp>
          <p:nvGrpSpPr>
            <p:cNvPr id="30744" name="Group 24"/>
            <p:cNvGrpSpPr>
              <a:grpSpLocks/>
            </p:cNvGrpSpPr>
            <p:nvPr/>
          </p:nvGrpSpPr>
          <p:grpSpPr bwMode="auto">
            <a:xfrm>
              <a:off x="1200" y="2616"/>
              <a:ext cx="1440" cy="697"/>
              <a:chOff x="1200" y="2616"/>
              <a:chExt cx="1440" cy="697"/>
            </a:xfrm>
          </p:grpSpPr>
          <p:sp>
            <p:nvSpPr>
              <p:cNvPr id="30740" name="Text Box 20"/>
              <p:cNvSpPr txBox="1">
                <a:spLocks noChangeArrowheads="1"/>
              </p:cNvSpPr>
              <p:nvPr/>
            </p:nvSpPr>
            <p:spPr bwMode="auto">
              <a:xfrm>
                <a:off x="1448" y="2616"/>
                <a:ext cx="912" cy="4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lnSpc>
                    <a:spcPct val="150000"/>
                  </a:lnSpc>
                  <a:spcBef>
                    <a:spcPct val="50000"/>
                  </a:spcBef>
                </a:pPr>
                <a:r>
                  <a:rPr lang="en-US" altLang="zh-CN" sz="2800" b="1" dirty="0"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altLang="zh-CN" sz="2800" b="1" i="1" dirty="0" smtClean="0"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c</a:t>
                </a:r>
                <a:r>
                  <a:rPr lang="en-US" altLang="zh-CN" sz="2800" b="1" baseline="30000" dirty="0" smtClean="0"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2</a:t>
                </a:r>
                <a:r>
                  <a:rPr lang="en-US" altLang="zh-CN" sz="2800" b="1" dirty="0" smtClean="0"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(HI</a:t>
                </a:r>
                <a:r>
                  <a:rPr lang="en-US" altLang="zh-CN" sz="2800" b="1" dirty="0"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)</a:t>
                </a:r>
              </a:p>
            </p:txBody>
          </p:sp>
          <p:sp>
            <p:nvSpPr>
              <p:cNvPr id="30741" name="Text Box 21"/>
              <p:cNvSpPr txBox="1">
                <a:spLocks noChangeArrowheads="1"/>
              </p:cNvSpPr>
              <p:nvPr/>
            </p:nvSpPr>
            <p:spPr bwMode="auto">
              <a:xfrm>
                <a:off x="1200" y="2848"/>
                <a:ext cx="912" cy="4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lnSpc>
                    <a:spcPct val="150000"/>
                  </a:lnSpc>
                  <a:spcBef>
                    <a:spcPct val="50000"/>
                  </a:spcBef>
                </a:pPr>
                <a:r>
                  <a:rPr lang="en-US" altLang="zh-CN" sz="2800" b="1" dirty="0"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altLang="zh-CN" sz="2800" b="1" i="1" dirty="0" smtClean="0"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c</a:t>
                </a:r>
                <a:r>
                  <a:rPr lang="en-US" altLang="zh-CN" sz="2800" b="1" dirty="0" smtClean="0"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(H</a:t>
                </a:r>
                <a:r>
                  <a:rPr lang="en-US" altLang="zh-CN" sz="2800" b="1" baseline="-25000" dirty="0" smtClean="0"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2</a:t>
                </a:r>
                <a:r>
                  <a:rPr lang="en-US" altLang="zh-CN" sz="2800" b="1" dirty="0"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)</a:t>
                </a:r>
              </a:p>
            </p:txBody>
          </p:sp>
          <p:sp>
            <p:nvSpPr>
              <p:cNvPr id="30742" name="Text Box 22"/>
              <p:cNvSpPr txBox="1">
                <a:spLocks noChangeArrowheads="1"/>
              </p:cNvSpPr>
              <p:nvPr/>
            </p:nvSpPr>
            <p:spPr bwMode="auto">
              <a:xfrm>
                <a:off x="1728" y="2848"/>
                <a:ext cx="912" cy="41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lnSpc>
                    <a:spcPct val="150000"/>
                  </a:lnSpc>
                  <a:spcBef>
                    <a:spcPct val="50000"/>
                  </a:spcBef>
                </a:pPr>
                <a:r>
                  <a:rPr lang="en-US" altLang="zh-CN" sz="2800" b="1" dirty="0"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·</a:t>
                </a:r>
                <a:r>
                  <a:rPr lang="en-US" altLang="zh-CN" sz="2800" b="1" i="1" dirty="0" smtClean="0"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c</a:t>
                </a:r>
                <a:r>
                  <a:rPr lang="en-US" altLang="zh-CN" sz="2800" b="1" dirty="0" smtClean="0"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(I</a:t>
                </a:r>
                <a:r>
                  <a:rPr lang="en-US" altLang="zh-CN" sz="2800" b="1" baseline="-25000" dirty="0" smtClean="0"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2</a:t>
                </a:r>
                <a:r>
                  <a:rPr lang="en-US" altLang="zh-CN" sz="2800" b="1" dirty="0"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)</a:t>
                </a:r>
              </a:p>
            </p:txBody>
          </p:sp>
          <p:sp>
            <p:nvSpPr>
              <p:cNvPr id="30743" name="Line 23"/>
              <p:cNvSpPr>
                <a:spLocks noChangeShapeType="1"/>
              </p:cNvSpPr>
              <p:nvPr/>
            </p:nvSpPr>
            <p:spPr bwMode="auto">
              <a:xfrm>
                <a:off x="1302" y="2979"/>
                <a:ext cx="105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lnSpc>
                    <a:spcPct val="150000"/>
                  </a:lnSpc>
                </a:pPr>
                <a:endParaRPr lang="zh-CN" altLang="en-US" sz="28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pSp>
        <p:nvGrpSpPr>
          <p:cNvPr id="30754" name="Group 34"/>
          <p:cNvGrpSpPr>
            <a:grpSpLocks/>
          </p:cNvGrpSpPr>
          <p:nvPr/>
        </p:nvGrpSpPr>
        <p:grpSpPr bwMode="auto">
          <a:xfrm>
            <a:off x="2771800" y="4582356"/>
            <a:ext cx="2163763" cy="1170258"/>
            <a:chOff x="2276" y="2489"/>
            <a:chExt cx="1363" cy="737"/>
          </a:xfrm>
        </p:grpSpPr>
        <p:sp>
          <p:nvSpPr>
            <p:cNvPr id="30748" name="Text Box 28"/>
            <p:cNvSpPr txBox="1">
              <a:spLocks noChangeArrowheads="1"/>
            </p:cNvSpPr>
            <p:nvPr/>
          </p:nvSpPr>
          <p:spPr bwMode="auto">
            <a:xfrm>
              <a:off x="2276" y="2625"/>
              <a:ext cx="1008" cy="4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150000"/>
                </a:lnSpc>
                <a:spcBef>
                  <a:spcPct val="50000"/>
                </a:spcBef>
              </a:pPr>
              <a:r>
                <a:rPr lang="zh-CN" altLang="en-US" sz="2800" dirty="0">
                  <a:latin typeface="Times New Roman" pitchFamily="18" charset="0"/>
                  <a:cs typeface="Times New Roman" pitchFamily="18" charset="0"/>
                </a:rPr>
                <a:t>＝</a:t>
              </a:r>
            </a:p>
          </p:txBody>
        </p:sp>
        <p:grpSp>
          <p:nvGrpSpPr>
            <p:cNvPr id="30752" name="Group 32"/>
            <p:cNvGrpSpPr>
              <a:grpSpLocks/>
            </p:cNvGrpSpPr>
            <p:nvPr/>
          </p:nvGrpSpPr>
          <p:grpSpPr bwMode="auto">
            <a:xfrm>
              <a:off x="2544" y="2489"/>
              <a:ext cx="1095" cy="737"/>
              <a:chOff x="2640" y="2489"/>
              <a:chExt cx="1095" cy="737"/>
            </a:xfrm>
          </p:grpSpPr>
          <p:sp>
            <p:nvSpPr>
              <p:cNvPr id="30749" name="Text Box 29"/>
              <p:cNvSpPr txBox="1">
                <a:spLocks noChangeArrowheads="1"/>
              </p:cNvSpPr>
              <p:nvPr/>
            </p:nvSpPr>
            <p:spPr bwMode="auto">
              <a:xfrm>
                <a:off x="2688" y="2489"/>
                <a:ext cx="912" cy="4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lnSpc>
                    <a:spcPct val="150000"/>
                  </a:lnSpc>
                  <a:spcBef>
                    <a:spcPct val="50000"/>
                  </a:spcBef>
                </a:pPr>
                <a:r>
                  <a:rPr lang="en-US" altLang="zh-CN" sz="2800" b="1" dirty="0"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(0.160)</a:t>
                </a:r>
                <a:r>
                  <a:rPr lang="en-US" altLang="zh-CN" sz="2800" b="1" baseline="30000" dirty="0"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2</a:t>
                </a:r>
              </a:p>
            </p:txBody>
          </p:sp>
          <p:sp>
            <p:nvSpPr>
              <p:cNvPr id="30750" name="Text Box 30"/>
              <p:cNvSpPr txBox="1">
                <a:spLocks noChangeArrowheads="1"/>
              </p:cNvSpPr>
              <p:nvPr/>
            </p:nvSpPr>
            <p:spPr bwMode="auto">
              <a:xfrm>
                <a:off x="2640" y="2761"/>
                <a:ext cx="1095" cy="4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  <a:spcBef>
                    <a:spcPct val="50000"/>
                  </a:spcBef>
                </a:pPr>
                <a:r>
                  <a:rPr lang="en-US" altLang="zh-CN" sz="2800" b="1" dirty="0"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(0.0200)</a:t>
                </a:r>
                <a:r>
                  <a:rPr lang="en-US" altLang="zh-CN" sz="2800" b="1" baseline="30000" dirty="0"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2</a:t>
                </a:r>
              </a:p>
            </p:txBody>
          </p:sp>
          <p:sp>
            <p:nvSpPr>
              <p:cNvPr id="30751" name="Line 31"/>
              <p:cNvSpPr>
                <a:spLocks noChangeShapeType="1"/>
              </p:cNvSpPr>
              <p:nvPr/>
            </p:nvSpPr>
            <p:spPr bwMode="auto">
              <a:xfrm>
                <a:off x="2688" y="2880"/>
                <a:ext cx="72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lnSpc>
                    <a:spcPct val="150000"/>
                  </a:lnSpc>
                </a:pPr>
                <a:endParaRPr lang="zh-CN" altLang="en-US" sz="28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30753" name="Text Box 33"/>
          <p:cNvSpPr txBox="1">
            <a:spLocks noChangeArrowheads="1"/>
          </p:cNvSpPr>
          <p:nvPr/>
        </p:nvSpPr>
        <p:spPr bwMode="auto">
          <a:xfrm>
            <a:off x="4572000" y="4797946"/>
            <a:ext cx="198120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en-US" sz="2800" b="1" dirty="0">
                <a:latin typeface="Times New Roman" pitchFamily="18" charset="0"/>
                <a:cs typeface="Times New Roman" pitchFamily="18" charset="0"/>
              </a:rPr>
              <a:t>＝</a:t>
            </a:r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64.0</a:t>
            </a:r>
          </a:p>
        </p:txBody>
      </p:sp>
      <p:sp>
        <p:nvSpPr>
          <p:cNvPr id="30755" name="Text Box 35"/>
          <p:cNvSpPr txBox="1">
            <a:spLocks noChangeArrowheads="1"/>
          </p:cNvSpPr>
          <p:nvPr/>
        </p:nvSpPr>
        <p:spPr bwMode="auto">
          <a:xfrm>
            <a:off x="415280" y="5571450"/>
            <a:ext cx="487680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答：</a:t>
            </a:r>
            <a:r>
              <a:rPr lang="zh-CN" altLang="en-US" sz="2800" b="1" dirty="0">
                <a:latin typeface="Times New Roman" pitchFamily="18" charset="0"/>
                <a:cs typeface="Times New Roman" pitchFamily="18" charset="0"/>
              </a:rPr>
              <a:t>平衡常数为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64.0</a:t>
            </a:r>
          </a:p>
        </p:txBody>
      </p:sp>
      <p:sp>
        <p:nvSpPr>
          <p:cNvPr id="30756" name="Text Box 36"/>
          <p:cNvSpPr txBox="1">
            <a:spLocks noChangeArrowheads="1"/>
          </p:cNvSpPr>
          <p:nvPr/>
        </p:nvSpPr>
        <p:spPr bwMode="auto">
          <a:xfrm>
            <a:off x="481013" y="5566835"/>
            <a:ext cx="184731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endParaRPr lang="zh-CN" altLang="zh-CN" sz="28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0334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179512" y="766010"/>
            <a:ext cx="8077200" cy="4185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 altLang="zh-CN" sz="28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【</a:t>
            </a:r>
            <a:r>
              <a:rPr lang="zh-CN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例</a:t>
            </a:r>
            <a:r>
              <a:rPr lang="en-US" altLang="zh-CN" sz="28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2】</a:t>
            </a:r>
            <a:r>
              <a:rPr lang="zh-CN" altLang="en-US" sz="2800" b="1" dirty="0">
                <a:latin typeface="Times New Roman" pitchFamily="18" charset="0"/>
                <a:cs typeface="Times New Roman" pitchFamily="18" charset="0"/>
              </a:rPr>
              <a:t>在一密闭容器中，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</a:t>
            </a:r>
            <a:r>
              <a:rPr lang="zh-CN" altLang="en-US" sz="2800" b="1" dirty="0">
                <a:latin typeface="Times New Roman" pitchFamily="18" charset="0"/>
                <a:cs typeface="Times New Roman" pitchFamily="18" charset="0"/>
              </a:rPr>
              <a:t>和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lang="en-US" altLang="zh-CN" sz="2800" b="1" baseline="-25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</a:t>
            </a:r>
            <a:r>
              <a:rPr lang="zh-CN" altLang="en-US" sz="2800" b="1" dirty="0">
                <a:latin typeface="Times New Roman" pitchFamily="18" charset="0"/>
                <a:cs typeface="Times New Roman" pitchFamily="18" charset="0"/>
              </a:rPr>
              <a:t>混合加热到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800℃</a:t>
            </a:r>
            <a:r>
              <a:rPr lang="zh-CN" altLang="en-US" sz="2800" b="1" dirty="0">
                <a:latin typeface="Times New Roman" pitchFamily="18" charset="0"/>
                <a:cs typeface="Times New Roman" pitchFamily="18" charset="0"/>
              </a:rPr>
              <a:t>达到下列平衡：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CO(g)</a:t>
            </a:r>
            <a:r>
              <a:rPr lang="zh-CN" altLang="en-US" sz="2800" b="1" dirty="0">
                <a:latin typeface="Times New Roman" pitchFamily="18" charset="0"/>
                <a:cs typeface="Times New Roman" pitchFamily="18" charset="0"/>
              </a:rPr>
              <a:t>＋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lang="en-US" altLang="zh-CN" sz="2800" b="1" baseline="-25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 (g) </a:t>
            </a:r>
            <a:r>
              <a:rPr lang="zh-CN" altLang="en-US" sz="2800" b="1" dirty="0">
                <a:latin typeface="Times New Roman" pitchFamily="18" charset="0"/>
                <a:cs typeface="Times New Roman" pitchFamily="18" charset="0"/>
              </a:rPr>
              <a:t>　　  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</a:t>
            </a:r>
            <a:r>
              <a:rPr lang="en-US" altLang="zh-CN" sz="2800" b="1" baseline="-25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(g)+ H</a:t>
            </a:r>
            <a:r>
              <a:rPr lang="en-US" altLang="zh-CN" sz="2800" b="1" baseline="-25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(g)   </a:t>
            </a:r>
            <a:r>
              <a:rPr lang="en-US" altLang="zh-CN" sz="2800" b="1" i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</a:t>
            </a:r>
            <a:r>
              <a:rPr lang="en-US" altLang="zh-CN" sz="28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=1.00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en-US" sz="2800" b="1" dirty="0">
                <a:latin typeface="Times New Roman" pitchFamily="18" charset="0"/>
                <a:cs typeface="Times New Roman" pitchFamily="18" charset="0"/>
              </a:rPr>
              <a:t>若反应开始时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</a:t>
            </a:r>
            <a:r>
              <a:rPr lang="zh-CN" altLang="en-US" sz="2800" b="1" dirty="0">
                <a:latin typeface="Times New Roman" pitchFamily="18" charset="0"/>
                <a:cs typeface="Times New Roman" pitchFamily="18" charset="0"/>
              </a:rPr>
              <a:t>和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lang="en-US" altLang="zh-CN" sz="2800" b="1" baseline="-25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</a:t>
            </a:r>
            <a:r>
              <a:rPr lang="zh-CN" altLang="en-US" sz="2800" b="1" dirty="0">
                <a:latin typeface="Times New Roman" pitchFamily="18" charset="0"/>
                <a:cs typeface="Times New Roman" pitchFamily="18" charset="0"/>
              </a:rPr>
              <a:t>的浓度分别为</a:t>
            </a:r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0.200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b="1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mol·L</a:t>
            </a:r>
            <a:r>
              <a:rPr lang="en-US" altLang="zh-CN" sz="2800" b="1" baseline="30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—1</a:t>
            </a:r>
            <a:r>
              <a:rPr lang="zh-CN" altLang="en-US" sz="2800" b="1" dirty="0" smtClean="0">
                <a:latin typeface="Times New Roman" pitchFamily="18" charset="0"/>
                <a:cs typeface="Times New Roman" pitchFamily="18" charset="0"/>
              </a:rPr>
              <a:t>和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1.00 </a:t>
            </a:r>
            <a:r>
              <a:rPr lang="en-US" altLang="zh-CN" sz="2800" b="1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mol·L</a:t>
            </a:r>
            <a:r>
              <a:rPr lang="en-US" altLang="zh-CN" sz="2800" b="1" baseline="30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—1</a:t>
            </a:r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2800" b="1" dirty="0">
                <a:latin typeface="Times New Roman" pitchFamily="18" charset="0"/>
                <a:cs typeface="Times New Roman" pitchFamily="18" charset="0"/>
              </a:rPr>
              <a:t>。求反应达到平衡时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</a:t>
            </a:r>
            <a:r>
              <a:rPr lang="zh-CN" altLang="en-US" sz="2800" b="1" dirty="0">
                <a:latin typeface="Times New Roman" pitchFamily="18" charset="0"/>
                <a:cs typeface="Times New Roman" pitchFamily="18" charset="0"/>
              </a:rPr>
              <a:t>转化为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</a:t>
            </a:r>
            <a:r>
              <a:rPr lang="en-US" altLang="zh-CN" sz="2800" b="1" baseline="-25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zh-CN" altLang="en-US" sz="2800" b="1" dirty="0">
                <a:latin typeface="Times New Roman" pitchFamily="18" charset="0"/>
                <a:cs typeface="Times New Roman" pitchFamily="18" charset="0"/>
              </a:rPr>
              <a:t>的转化率。</a:t>
            </a:r>
          </a:p>
        </p:txBody>
      </p:sp>
      <p:graphicFrame>
        <p:nvGraphicFramePr>
          <p:cNvPr id="3174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9096426"/>
              </p:ext>
            </p:extLst>
          </p:nvPr>
        </p:nvGraphicFramePr>
        <p:xfrm>
          <a:off x="6177880" y="1629594"/>
          <a:ext cx="914400" cy="381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9" r:id="rId3" imgW="304923" imgH="133192" progId="Paint.Picture">
                  <p:embed/>
                </p:oleObj>
              </mc:Choice>
              <mc:Fallback>
                <p:oleObj r:id="rId3" imgW="304923" imgH="133192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clrChange>
                          <a:clrFrom>
                            <a:srgbClr val="FFFFFF"/>
                          </a:clrFrom>
                          <a:clrTo>
                            <a:srgbClr val="FFFFFF">
                              <a:alpha val="0"/>
                            </a:srgbClr>
                          </a:clrTo>
                        </a:clrChange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7880" y="1629594"/>
                        <a:ext cx="914400" cy="381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69051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777" name="Group 33"/>
          <p:cNvGrpSpPr>
            <a:grpSpLocks/>
          </p:cNvGrpSpPr>
          <p:nvPr/>
        </p:nvGrpSpPr>
        <p:grpSpPr bwMode="auto">
          <a:xfrm>
            <a:off x="2537792" y="1269554"/>
            <a:ext cx="6066656" cy="954308"/>
            <a:chOff x="2208" y="1632"/>
            <a:chExt cx="3504" cy="601"/>
          </a:xfrm>
        </p:grpSpPr>
        <p:sp>
          <p:nvSpPr>
            <p:cNvPr id="31750" name="Text Box 6"/>
            <p:cNvSpPr txBox="1">
              <a:spLocks noChangeArrowheads="1"/>
            </p:cNvSpPr>
            <p:nvPr/>
          </p:nvSpPr>
          <p:spPr bwMode="auto">
            <a:xfrm>
              <a:off x="2208" y="1632"/>
              <a:ext cx="3504" cy="6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800" b="1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CO(g)</a:t>
              </a:r>
              <a:r>
                <a:rPr lang="zh-CN" altLang="en-US" sz="2800" b="1">
                  <a:latin typeface="Times New Roman" pitchFamily="18" charset="0"/>
                  <a:cs typeface="Times New Roman" pitchFamily="18" charset="0"/>
                </a:rPr>
                <a:t>＋</a:t>
              </a:r>
              <a:r>
                <a:rPr lang="en-US" altLang="zh-CN" sz="2800" b="1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H</a:t>
              </a:r>
              <a:r>
                <a:rPr lang="en-US" altLang="zh-CN" sz="2800" b="1" baseline="-2500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2</a:t>
              </a:r>
              <a:r>
                <a:rPr lang="en-US" altLang="zh-CN" sz="2800" b="1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O (g) </a:t>
              </a:r>
              <a:r>
                <a:rPr lang="zh-CN" altLang="en-US" sz="2800" b="1">
                  <a:latin typeface="Times New Roman" pitchFamily="18" charset="0"/>
                  <a:cs typeface="Times New Roman" pitchFamily="18" charset="0"/>
                </a:rPr>
                <a:t>　　  </a:t>
              </a:r>
              <a:r>
                <a:rPr lang="en-US" altLang="zh-CN" sz="2800" b="1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CO</a:t>
              </a:r>
              <a:r>
                <a:rPr lang="en-US" altLang="zh-CN" sz="2800" b="1" baseline="-2500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2</a:t>
              </a:r>
              <a:r>
                <a:rPr lang="en-US" altLang="zh-CN" sz="2800" b="1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(g)+ H</a:t>
              </a:r>
              <a:r>
                <a:rPr lang="en-US" altLang="zh-CN" sz="2800" b="1" baseline="-2500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2</a:t>
              </a:r>
              <a:r>
                <a:rPr lang="en-US" altLang="zh-CN" sz="2800" b="1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(g)</a:t>
              </a:r>
            </a:p>
          </p:txBody>
        </p:sp>
        <p:graphicFrame>
          <p:nvGraphicFramePr>
            <p:cNvPr id="31751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96798934"/>
                </p:ext>
              </p:extLst>
            </p:nvPr>
          </p:nvGraphicFramePr>
          <p:xfrm>
            <a:off x="3716" y="1693"/>
            <a:ext cx="576" cy="2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379" r:id="rId3" imgW="304923" imgH="133192" progId="Paint.Picture">
                    <p:embed/>
                  </p:oleObj>
                </mc:Choice>
                <mc:Fallback>
                  <p:oleObj r:id="rId3" imgW="304923" imgH="133192" progId="Paint.Picture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clrChange>
                            <a:clrFrom>
                              <a:srgbClr val="FFFFFF"/>
                            </a:clrFrom>
                            <a:clrTo>
                              <a:srgbClr val="FFFFFF">
                                <a:alpha val="0"/>
                              </a:srgbClr>
                            </a:clrTo>
                          </a:clrChange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16" y="1693"/>
                          <a:ext cx="576" cy="24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1752" name="Text Box 8"/>
          <p:cNvSpPr txBox="1">
            <a:spLocks noChangeArrowheads="1"/>
          </p:cNvSpPr>
          <p:nvPr/>
        </p:nvSpPr>
        <p:spPr bwMode="auto">
          <a:xfrm>
            <a:off x="502711" y="549474"/>
            <a:ext cx="685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解：</a:t>
            </a:r>
          </a:p>
        </p:txBody>
      </p:sp>
      <p:sp>
        <p:nvSpPr>
          <p:cNvPr id="31753" name="Text Box 9"/>
          <p:cNvSpPr txBox="1">
            <a:spLocks noChangeArrowheads="1"/>
          </p:cNvSpPr>
          <p:nvPr/>
        </p:nvSpPr>
        <p:spPr bwMode="auto">
          <a:xfrm>
            <a:off x="266700" y="1629594"/>
            <a:ext cx="24257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dirty="0">
                <a:latin typeface="Times New Roman" pitchFamily="18" charset="0"/>
                <a:cs typeface="Times New Roman" pitchFamily="18" charset="0"/>
              </a:rPr>
              <a:t>各物质的起始浓度</a:t>
            </a:r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lang="en-US" altLang="zh-CN" sz="2800" b="1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mol·L</a:t>
            </a:r>
            <a:r>
              <a:rPr lang="en-US" altLang="zh-CN" sz="2800" b="1" baseline="30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—1</a:t>
            </a:r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endParaRPr lang="en-US" altLang="zh-CN" sz="2800" b="1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31754" name="Text Box 10"/>
          <p:cNvSpPr txBox="1">
            <a:spLocks noChangeArrowheads="1"/>
          </p:cNvSpPr>
          <p:nvPr/>
        </p:nvSpPr>
        <p:spPr bwMode="auto">
          <a:xfrm>
            <a:off x="2627784" y="1917626"/>
            <a:ext cx="1066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0.200</a:t>
            </a:r>
          </a:p>
        </p:txBody>
      </p:sp>
      <p:sp>
        <p:nvSpPr>
          <p:cNvPr id="31755" name="Text Box 11"/>
          <p:cNvSpPr txBox="1">
            <a:spLocks noChangeArrowheads="1"/>
          </p:cNvSpPr>
          <p:nvPr/>
        </p:nvSpPr>
        <p:spPr bwMode="auto">
          <a:xfrm>
            <a:off x="3973694" y="1940426"/>
            <a:ext cx="1066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1.00</a:t>
            </a:r>
          </a:p>
        </p:txBody>
      </p:sp>
      <p:sp>
        <p:nvSpPr>
          <p:cNvPr id="31756" name="Text Box 12"/>
          <p:cNvSpPr txBox="1">
            <a:spLocks noChangeArrowheads="1"/>
          </p:cNvSpPr>
          <p:nvPr/>
        </p:nvSpPr>
        <p:spPr bwMode="auto">
          <a:xfrm>
            <a:off x="6096000" y="1970470"/>
            <a:ext cx="24384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0             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0</a:t>
            </a:r>
            <a:endParaRPr lang="en-US" altLang="zh-CN" sz="2800" b="1" dirty="0">
              <a:solidFill>
                <a:srgbClr val="FF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31757" name="Text Box 13"/>
          <p:cNvSpPr txBox="1">
            <a:spLocks noChangeArrowheads="1"/>
          </p:cNvSpPr>
          <p:nvPr/>
        </p:nvSpPr>
        <p:spPr bwMode="auto">
          <a:xfrm>
            <a:off x="248816" y="2699966"/>
            <a:ext cx="2667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dirty="0">
                <a:latin typeface="Times New Roman" pitchFamily="18" charset="0"/>
                <a:cs typeface="Times New Roman" pitchFamily="18" charset="0"/>
              </a:rPr>
              <a:t>各物质的平衡浓度</a:t>
            </a:r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lang="en-US" altLang="zh-CN" sz="2800" b="1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mol·L</a:t>
            </a:r>
            <a:r>
              <a:rPr lang="en-US" altLang="zh-CN" sz="2800" b="1" baseline="30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—1</a:t>
            </a:r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endParaRPr lang="en-US" altLang="zh-CN" sz="2800" b="1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31758" name="Text Box 14"/>
          <p:cNvSpPr txBox="1">
            <a:spLocks noChangeArrowheads="1"/>
          </p:cNvSpPr>
          <p:nvPr/>
        </p:nvSpPr>
        <p:spPr bwMode="auto">
          <a:xfrm>
            <a:off x="4067944" y="2853730"/>
            <a:ext cx="124397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1.00-</a:t>
            </a:r>
            <a:r>
              <a:rPr lang="en-US" altLang="zh-CN" sz="2800" b="1" i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</a:t>
            </a:r>
          </a:p>
        </p:txBody>
      </p:sp>
      <p:sp>
        <p:nvSpPr>
          <p:cNvPr id="31759" name="Text Box 15"/>
          <p:cNvSpPr txBox="1">
            <a:spLocks noChangeArrowheads="1"/>
          </p:cNvSpPr>
          <p:nvPr/>
        </p:nvSpPr>
        <p:spPr bwMode="auto">
          <a:xfrm>
            <a:off x="2627784" y="2853730"/>
            <a:ext cx="12954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0.200-</a:t>
            </a:r>
            <a:r>
              <a:rPr lang="en-US" altLang="zh-CN" sz="2800" b="1" i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</a:t>
            </a:r>
          </a:p>
        </p:txBody>
      </p:sp>
      <p:sp>
        <p:nvSpPr>
          <p:cNvPr id="31760" name="Text Box 16"/>
          <p:cNvSpPr txBox="1">
            <a:spLocks noChangeArrowheads="1"/>
          </p:cNvSpPr>
          <p:nvPr/>
        </p:nvSpPr>
        <p:spPr bwMode="auto">
          <a:xfrm>
            <a:off x="6119440" y="2853730"/>
            <a:ext cx="2413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</a:t>
            </a:r>
            <a:r>
              <a:rPr lang="en-US" altLang="zh-CN" sz="2800" b="1" i="1" dirty="0" err="1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</a:t>
            </a:r>
            <a:endParaRPr lang="en-US" altLang="zh-CN" sz="2800" b="1" i="1" dirty="0">
              <a:solidFill>
                <a:srgbClr val="FF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31769" name="Text Box 25"/>
          <p:cNvSpPr txBox="1">
            <a:spLocks noChangeArrowheads="1"/>
          </p:cNvSpPr>
          <p:nvPr/>
        </p:nvSpPr>
        <p:spPr bwMode="auto">
          <a:xfrm>
            <a:off x="3187824" y="3914686"/>
            <a:ext cx="1600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dirty="0">
                <a:latin typeface="Times New Roman" pitchFamily="18" charset="0"/>
                <a:cs typeface="Times New Roman" pitchFamily="18" charset="0"/>
              </a:rPr>
              <a:t>＝</a:t>
            </a:r>
          </a:p>
        </p:txBody>
      </p:sp>
      <p:sp>
        <p:nvSpPr>
          <p:cNvPr id="31774" name="Text Box 30"/>
          <p:cNvSpPr txBox="1">
            <a:spLocks noChangeArrowheads="1"/>
          </p:cNvSpPr>
          <p:nvPr/>
        </p:nvSpPr>
        <p:spPr bwMode="auto">
          <a:xfrm>
            <a:off x="6228184" y="3937114"/>
            <a:ext cx="1981200" cy="5192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dirty="0">
                <a:latin typeface="Times New Roman" pitchFamily="18" charset="0"/>
                <a:cs typeface="Times New Roman" pitchFamily="18" charset="0"/>
              </a:rPr>
              <a:t>＝</a:t>
            </a:r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1.00</a:t>
            </a:r>
          </a:p>
        </p:txBody>
      </p:sp>
      <p:sp>
        <p:nvSpPr>
          <p:cNvPr id="31775" name="Text Box 31"/>
          <p:cNvSpPr txBox="1">
            <a:spLocks noChangeArrowheads="1"/>
          </p:cNvSpPr>
          <p:nvPr/>
        </p:nvSpPr>
        <p:spPr bwMode="auto">
          <a:xfrm>
            <a:off x="323528" y="6146934"/>
            <a:ext cx="7086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答：</a:t>
            </a:r>
            <a:r>
              <a:rPr lang="zh-CN" altLang="en-US" sz="2800" b="1" dirty="0">
                <a:latin typeface="Times New Roman" pitchFamily="18" charset="0"/>
                <a:cs typeface="Times New Roman" pitchFamily="18" charset="0"/>
              </a:rPr>
              <a:t>平衡时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</a:t>
            </a:r>
            <a:r>
              <a:rPr lang="zh-CN" altLang="en-US" sz="2800" b="1" dirty="0">
                <a:latin typeface="Times New Roman" pitchFamily="18" charset="0"/>
                <a:cs typeface="Times New Roman" pitchFamily="18" charset="0"/>
              </a:rPr>
              <a:t>转化为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</a:t>
            </a:r>
            <a:r>
              <a:rPr lang="en-US" altLang="zh-CN" sz="2800" b="1" baseline="-25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zh-CN" altLang="en-US" sz="2800" b="1" dirty="0">
                <a:latin typeface="Times New Roman" pitchFamily="18" charset="0"/>
                <a:cs typeface="Times New Roman" pitchFamily="18" charset="0"/>
              </a:rPr>
              <a:t>的转化率为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83.0%</a:t>
            </a:r>
          </a:p>
        </p:txBody>
      </p:sp>
      <p:sp>
        <p:nvSpPr>
          <p:cNvPr id="31776" name="Text Box 32"/>
          <p:cNvSpPr txBox="1">
            <a:spLocks noChangeArrowheads="1"/>
          </p:cNvSpPr>
          <p:nvPr/>
        </p:nvSpPr>
        <p:spPr bwMode="auto">
          <a:xfrm>
            <a:off x="974725" y="4974790"/>
            <a:ext cx="18473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zh-CN" altLang="zh-CN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78" name="Text Box 34"/>
          <p:cNvSpPr txBox="1">
            <a:spLocks noChangeArrowheads="1"/>
          </p:cNvSpPr>
          <p:nvPr/>
        </p:nvSpPr>
        <p:spPr bwMode="auto">
          <a:xfrm>
            <a:off x="1188510" y="530310"/>
            <a:ext cx="770396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dirty="0">
                <a:latin typeface="Times New Roman" pitchFamily="18" charset="0"/>
                <a:cs typeface="Times New Roman" pitchFamily="18" charset="0"/>
              </a:rPr>
              <a:t>设达到平衡时被转化的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</a:t>
            </a:r>
            <a:r>
              <a:rPr lang="zh-CN" altLang="en-US" sz="2800" b="1" dirty="0">
                <a:latin typeface="Times New Roman" pitchFamily="18" charset="0"/>
                <a:cs typeface="Times New Roman" pitchFamily="18" charset="0"/>
              </a:rPr>
              <a:t>的浓度为</a:t>
            </a:r>
            <a:r>
              <a:rPr lang="en-US" altLang="zh-CN" sz="2800" b="1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b="1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mol·L</a:t>
            </a:r>
            <a:r>
              <a:rPr lang="en-US" altLang="zh-CN" sz="2800" b="1" baseline="30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—1</a:t>
            </a:r>
            <a:endParaRPr lang="en-US" altLang="zh-CN" sz="2800" b="1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grpSp>
        <p:nvGrpSpPr>
          <p:cNvPr id="31781" name="Group 37"/>
          <p:cNvGrpSpPr>
            <a:grpSpLocks/>
          </p:cNvGrpSpPr>
          <p:nvPr/>
        </p:nvGrpSpPr>
        <p:grpSpPr bwMode="auto">
          <a:xfrm>
            <a:off x="443880" y="3739425"/>
            <a:ext cx="3127375" cy="914611"/>
            <a:chOff x="720" y="2832"/>
            <a:chExt cx="1970" cy="576"/>
          </a:xfrm>
        </p:grpSpPr>
        <p:sp>
          <p:nvSpPr>
            <p:cNvPr id="31762" name="Text Box 18"/>
            <p:cNvSpPr txBox="1">
              <a:spLocks noChangeArrowheads="1"/>
            </p:cNvSpPr>
            <p:nvPr/>
          </p:nvSpPr>
          <p:spPr bwMode="auto">
            <a:xfrm>
              <a:off x="720" y="2976"/>
              <a:ext cx="1920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800" b="1" i="1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K</a:t>
              </a:r>
              <a:r>
                <a:rPr lang="zh-CN" altLang="en-US" sz="2800" b="1" dirty="0">
                  <a:latin typeface="Times New Roman" pitchFamily="18" charset="0"/>
                  <a:cs typeface="Times New Roman" pitchFamily="18" charset="0"/>
                </a:rPr>
                <a:t>＝</a:t>
              </a:r>
            </a:p>
          </p:txBody>
        </p:sp>
        <p:sp>
          <p:nvSpPr>
            <p:cNvPr id="31764" name="Text Box 20"/>
            <p:cNvSpPr txBox="1">
              <a:spLocks noChangeArrowheads="1"/>
            </p:cNvSpPr>
            <p:nvPr/>
          </p:nvSpPr>
          <p:spPr bwMode="auto">
            <a:xfrm>
              <a:off x="1152" y="2832"/>
              <a:ext cx="912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800" b="1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zh-CN" sz="2800" b="1" i="1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c</a:t>
              </a:r>
              <a:r>
                <a:rPr lang="en-US" altLang="zh-CN" sz="2800" b="1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(CO</a:t>
              </a:r>
              <a:r>
                <a:rPr lang="en-US" altLang="zh-CN" sz="2800" b="1" baseline="-25000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2</a:t>
              </a:r>
              <a:r>
                <a:rPr lang="en-US" altLang="zh-CN" sz="2800" b="1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)</a:t>
              </a:r>
            </a:p>
          </p:txBody>
        </p:sp>
        <p:sp>
          <p:nvSpPr>
            <p:cNvPr id="31765" name="Text Box 21"/>
            <p:cNvSpPr txBox="1">
              <a:spLocks noChangeArrowheads="1"/>
            </p:cNvSpPr>
            <p:nvPr/>
          </p:nvSpPr>
          <p:spPr bwMode="auto">
            <a:xfrm>
              <a:off x="1104" y="3072"/>
              <a:ext cx="912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800" b="1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zh-CN" sz="2800" b="1" i="1" dirty="0" smtClean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c</a:t>
              </a:r>
              <a:r>
                <a:rPr lang="en-US" altLang="zh-CN" sz="2800" b="1" dirty="0" smtClean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(CO</a:t>
              </a:r>
              <a:r>
                <a:rPr lang="en-US" altLang="zh-CN" sz="2800" b="1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)</a:t>
              </a:r>
            </a:p>
          </p:txBody>
        </p:sp>
        <p:sp>
          <p:nvSpPr>
            <p:cNvPr id="31766" name="Text Box 22"/>
            <p:cNvSpPr txBox="1">
              <a:spLocks noChangeArrowheads="1"/>
            </p:cNvSpPr>
            <p:nvPr/>
          </p:nvSpPr>
          <p:spPr bwMode="auto">
            <a:xfrm>
              <a:off x="1642" y="3078"/>
              <a:ext cx="912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800" b="1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zh-CN" sz="2800" b="1" dirty="0" smtClean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·</a:t>
              </a:r>
              <a:r>
                <a:rPr lang="en-US" altLang="zh-CN" sz="2800" b="1" i="1" dirty="0" smtClean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c</a:t>
              </a:r>
              <a:r>
                <a:rPr lang="en-US" altLang="zh-CN" sz="2800" b="1" dirty="0" smtClean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(H</a:t>
              </a:r>
              <a:r>
                <a:rPr lang="en-US" altLang="zh-CN" sz="2800" b="1" baseline="-25000" dirty="0" smtClean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2</a:t>
              </a:r>
              <a:r>
                <a:rPr lang="en-US" altLang="zh-CN" sz="2800" b="1" dirty="0" smtClean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O</a:t>
              </a:r>
              <a:r>
                <a:rPr lang="en-US" altLang="zh-CN" sz="2800" b="1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)</a:t>
              </a:r>
            </a:p>
          </p:txBody>
        </p:sp>
        <p:sp>
          <p:nvSpPr>
            <p:cNvPr id="31779" name="Text Box 35"/>
            <p:cNvSpPr txBox="1">
              <a:spLocks noChangeArrowheads="1"/>
            </p:cNvSpPr>
            <p:nvPr/>
          </p:nvSpPr>
          <p:spPr bwMode="auto">
            <a:xfrm>
              <a:off x="1778" y="2832"/>
              <a:ext cx="912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800" b="1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zh-CN" sz="2800" b="1" dirty="0" smtClean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·</a:t>
              </a:r>
              <a:r>
                <a:rPr lang="en-US" altLang="zh-CN" sz="2800" b="1" i="1" dirty="0" smtClean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c</a:t>
              </a:r>
              <a:r>
                <a:rPr lang="en-US" altLang="zh-CN" sz="2800" b="1" dirty="0" smtClean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(H</a:t>
              </a:r>
              <a:r>
                <a:rPr lang="en-US" altLang="zh-CN" sz="2800" b="1" baseline="-25000" dirty="0" smtClean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2</a:t>
              </a:r>
              <a:r>
                <a:rPr lang="en-US" altLang="zh-CN" sz="2800" b="1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)</a:t>
              </a:r>
            </a:p>
          </p:txBody>
        </p:sp>
        <p:sp>
          <p:nvSpPr>
            <p:cNvPr id="31780" name="Line 36"/>
            <p:cNvSpPr>
              <a:spLocks noChangeShapeType="1"/>
            </p:cNvSpPr>
            <p:nvPr/>
          </p:nvSpPr>
          <p:spPr bwMode="auto">
            <a:xfrm>
              <a:off x="1176" y="3120"/>
              <a:ext cx="12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 sz="2800" b="1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1783" name="Group 39"/>
          <p:cNvGrpSpPr>
            <a:grpSpLocks/>
          </p:cNvGrpSpPr>
          <p:nvPr/>
        </p:nvGrpSpPr>
        <p:grpSpPr bwMode="auto">
          <a:xfrm>
            <a:off x="3703012" y="3754900"/>
            <a:ext cx="2984500" cy="905084"/>
            <a:chOff x="2632" y="2880"/>
            <a:chExt cx="1880" cy="570"/>
          </a:xfrm>
        </p:grpSpPr>
        <p:sp>
          <p:nvSpPr>
            <p:cNvPr id="31771" name="Text Box 27"/>
            <p:cNvSpPr txBox="1">
              <a:spLocks noChangeArrowheads="1"/>
            </p:cNvSpPr>
            <p:nvPr/>
          </p:nvSpPr>
          <p:spPr bwMode="auto">
            <a:xfrm>
              <a:off x="3264" y="2880"/>
              <a:ext cx="912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800" b="1" i="1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x</a:t>
              </a:r>
              <a:r>
                <a:rPr lang="en-US" altLang="zh-CN" sz="2800" b="1" baseline="30000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31772" name="Text Box 28"/>
            <p:cNvSpPr txBox="1">
              <a:spLocks noChangeArrowheads="1"/>
            </p:cNvSpPr>
            <p:nvPr/>
          </p:nvSpPr>
          <p:spPr bwMode="auto">
            <a:xfrm>
              <a:off x="2640" y="3120"/>
              <a:ext cx="1872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800" b="1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(</a:t>
              </a:r>
              <a:r>
                <a:rPr lang="en-US" altLang="zh-CN" sz="2800" b="1" dirty="0" smtClean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0.200-</a:t>
              </a:r>
              <a:r>
                <a:rPr lang="en-US" altLang="zh-CN" sz="2800" b="1" i="1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x</a:t>
              </a:r>
              <a:r>
                <a:rPr lang="en-US" altLang="zh-CN" sz="2800" b="1" dirty="0" smtClean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)(1.00-</a:t>
              </a:r>
              <a:r>
                <a:rPr lang="en-US" altLang="zh-CN" sz="2800" b="1" i="1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x</a:t>
              </a:r>
              <a:r>
                <a:rPr lang="en-US" altLang="zh-CN" sz="2800" b="1" dirty="0" smtClean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)</a:t>
              </a:r>
              <a:endPara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782" name="Line 38"/>
            <p:cNvSpPr>
              <a:spLocks noChangeShapeType="1"/>
            </p:cNvSpPr>
            <p:nvPr/>
          </p:nvSpPr>
          <p:spPr bwMode="auto">
            <a:xfrm>
              <a:off x="2632" y="3144"/>
              <a:ext cx="14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1784" name="Text Box 40"/>
          <p:cNvSpPr txBox="1">
            <a:spLocks noChangeArrowheads="1"/>
          </p:cNvSpPr>
          <p:nvPr/>
        </p:nvSpPr>
        <p:spPr bwMode="auto">
          <a:xfrm>
            <a:off x="323528" y="4778782"/>
            <a:ext cx="6858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dirty="0">
                <a:latin typeface="Times New Roman" pitchFamily="18" charset="0"/>
                <a:cs typeface="Times New Roman" pitchFamily="18" charset="0"/>
              </a:rPr>
              <a:t>解方程得 </a:t>
            </a:r>
            <a:r>
              <a:rPr lang="en-US" altLang="zh-CN" sz="2800" b="1" i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</a:t>
            </a:r>
            <a:r>
              <a:rPr lang="zh-CN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＝</a:t>
            </a:r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0.166</a:t>
            </a:r>
          </a:p>
        </p:txBody>
      </p:sp>
      <p:sp>
        <p:nvSpPr>
          <p:cNvPr id="31785" name="Text Box 41"/>
          <p:cNvSpPr txBox="1">
            <a:spLocks noChangeArrowheads="1"/>
          </p:cNvSpPr>
          <p:nvPr/>
        </p:nvSpPr>
        <p:spPr bwMode="auto">
          <a:xfrm>
            <a:off x="334963" y="5446018"/>
            <a:ext cx="4495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</a:t>
            </a:r>
            <a:r>
              <a:rPr lang="zh-CN" altLang="en-US" sz="2800" b="1" dirty="0">
                <a:latin typeface="Times New Roman" pitchFamily="18" charset="0"/>
                <a:cs typeface="Times New Roman" pitchFamily="18" charset="0"/>
              </a:rPr>
              <a:t>转化为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</a:t>
            </a:r>
            <a:r>
              <a:rPr lang="en-US" altLang="zh-CN" sz="2800" b="1" baseline="-25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zh-CN" altLang="en-US" sz="2800" b="1" dirty="0">
                <a:latin typeface="Times New Roman" pitchFamily="18" charset="0"/>
                <a:cs typeface="Times New Roman" pitchFamily="18" charset="0"/>
              </a:rPr>
              <a:t>的转化率为</a:t>
            </a:r>
          </a:p>
        </p:txBody>
      </p:sp>
      <p:grpSp>
        <p:nvGrpSpPr>
          <p:cNvPr id="31790" name="Group 46"/>
          <p:cNvGrpSpPr>
            <a:grpSpLocks/>
          </p:cNvGrpSpPr>
          <p:nvPr/>
        </p:nvGrpSpPr>
        <p:grpSpPr bwMode="auto">
          <a:xfrm>
            <a:off x="4499992" y="5301889"/>
            <a:ext cx="2946400" cy="868563"/>
            <a:chOff x="2928" y="3343"/>
            <a:chExt cx="1856" cy="547"/>
          </a:xfrm>
        </p:grpSpPr>
        <p:sp>
          <p:nvSpPr>
            <p:cNvPr id="31786" name="Text Box 42"/>
            <p:cNvSpPr txBox="1">
              <a:spLocks noChangeArrowheads="1"/>
            </p:cNvSpPr>
            <p:nvPr/>
          </p:nvSpPr>
          <p:spPr bwMode="auto">
            <a:xfrm>
              <a:off x="2928" y="3343"/>
              <a:ext cx="960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800" b="1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0.166</a:t>
              </a:r>
            </a:p>
          </p:txBody>
        </p:sp>
        <p:sp>
          <p:nvSpPr>
            <p:cNvPr id="31787" name="Line 43"/>
            <p:cNvSpPr>
              <a:spLocks noChangeShapeType="1"/>
            </p:cNvSpPr>
            <p:nvPr/>
          </p:nvSpPr>
          <p:spPr bwMode="auto">
            <a:xfrm>
              <a:off x="2944" y="3616"/>
              <a:ext cx="62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788" name="Text Box 44"/>
            <p:cNvSpPr txBox="1">
              <a:spLocks noChangeArrowheads="1"/>
            </p:cNvSpPr>
            <p:nvPr/>
          </p:nvSpPr>
          <p:spPr bwMode="auto">
            <a:xfrm>
              <a:off x="2928" y="3560"/>
              <a:ext cx="960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800" b="1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0.200</a:t>
              </a:r>
            </a:p>
          </p:txBody>
        </p:sp>
        <p:sp>
          <p:nvSpPr>
            <p:cNvPr id="31789" name="Text Box 45"/>
            <p:cNvSpPr txBox="1">
              <a:spLocks noChangeArrowheads="1"/>
            </p:cNvSpPr>
            <p:nvPr/>
          </p:nvSpPr>
          <p:spPr bwMode="auto">
            <a:xfrm>
              <a:off x="3536" y="3472"/>
              <a:ext cx="1248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800" b="1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×100%</a:t>
              </a:r>
            </a:p>
          </p:txBody>
        </p:sp>
      </p:grpSp>
      <p:sp>
        <p:nvSpPr>
          <p:cNvPr id="31791" name="Text Box 47"/>
          <p:cNvSpPr txBox="1">
            <a:spLocks noChangeArrowheads="1"/>
          </p:cNvSpPr>
          <p:nvPr/>
        </p:nvSpPr>
        <p:spPr bwMode="auto">
          <a:xfrm>
            <a:off x="6516216" y="5443704"/>
            <a:ext cx="1600200" cy="5192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＝</a:t>
            </a:r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83.0%</a:t>
            </a:r>
          </a:p>
        </p:txBody>
      </p:sp>
    </p:spTree>
    <p:extLst>
      <p:ext uri="{BB962C8B-B14F-4D97-AF65-F5344CB8AC3E}">
        <p14:creationId xmlns:p14="http://schemas.microsoft.com/office/powerpoint/2010/main" val="502563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2"/>
          <p:cNvSpPr txBox="1">
            <a:spLocks noChangeArrowheads="1"/>
          </p:cNvSpPr>
          <p:nvPr/>
        </p:nvSpPr>
        <p:spPr bwMode="auto">
          <a:xfrm>
            <a:off x="2339752" y="405458"/>
            <a:ext cx="6019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zh-CN" altLang="en-US" sz="2800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有关化学平衡的计算</a:t>
            </a:r>
          </a:p>
        </p:txBody>
      </p:sp>
      <p:sp>
        <p:nvSpPr>
          <p:cNvPr id="39939" name="AutoShape 3"/>
          <p:cNvSpPr>
            <a:spLocks noChangeArrowheads="1"/>
          </p:cNvSpPr>
          <p:nvPr/>
        </p:nvSpPr>
        <p:spPr bwMode="auto">
          <a:xfrm>
            <a:off x="228600" y="1600570"/>
            <a:ext cx="533400" cy="3277359"/>
          </a:xfrm>
          <a:prstGeom prst="flowChartAlternateProcess">
            <a:avLst/>
          </a:prstGeom>
          <a:solidFill>
            <a:srgbClr val="99FF99"/>
          </a:solidFill>
          <a:ln w="57150">
            <a:solidFill>
              <a:srgbClr val="FF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zh-CN" altLang="en-US" sz="28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计</a:t>
            </a:r>
          </a:p>
          <a:p>
            <a:pPr algn="ctr" eaLnBrk="0" hangingPunct="0"/>
            <a:r>
              <a:rPr lang="zh-CN" altLang="en-US" sz="28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算</a:t>
            </a:r>
          </a:p>
          <a:p>
            <a:pPr algn="ctr" eaLnBrk="0" hangingPunct="0"/>
            <a:r>
              <a:rPr lang="zh-CN" altLang="en-US" sz="28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常</a:t>
            </a:r>
          </a:p>
          <a:p>
            <a:pPr algn="ctr" eaLnBrk="0" hangingPunct="0"/>
            <a:r>
              <a:rPr lang="zh-CN" altLang="en-US" sz="28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用</a:t>
            </a:r>
          </a:p>
          <a:p>
            <a:pPr algn="ctr" eaLnBrk="0" hangingPunct="0"/>
            <a:r>
              <a:rPr lang="zh-CN" altLang="en-US" sz="28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关</a:t>
            </a:r>
          </a:p>
          <a:p>
            <a:pPr algn="ctr" eaLnBrk="0" hangingPunct="0"/>
            <a:r>
              <a:rPr lang="zh-CN" altLang="en-US" sz="28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系</a:t>
            </a:r>
          </a:p>
          <a:p>
            <a:pPr algn="ctr" eaLnBrk="0" hangingPunct="0"/>
            <a:r>
              <a:rPr lang="zh-CN" altLang="en-US" sz="28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式</a:t>
            </a:r>
          </a:p>
        </p:txBody>
      </p:sp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827584" y="1338960"/>
            <a:ext cx="7239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28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(1) </a:t>
            </a:r>
            <a:r>
              <a:rPr lang="zh-CN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反应物的平衡浓度 </a:t>
            </a:r>
            <a:r>
              <a:rPr lang="en-US" altLang="zh-CN" sz="28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 </a:t>
            </a:r>
            <a:r>
              <a:rPr lang="zh-CN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起始浓度 </a:t>
            </a:r>
            <a:r>
              <a:rPr lang="en-US" altLang="zh-CN" sz="28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</a:t>
            </a:r>
            <a:r>
              <a:rPr lang="zh-CN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消耗浓度</a:t>
            </a:r>
          </a:p>
        </p:txBody>
      </p:sp>
      <p:sp>
        <p:nvSpPr>
          <p:cNvPr id="39941" name="Text Box 5"/>
          <p:cNvSpPr txBox="1">
            <a:spLocks noChangeArrowheads="1"/>
          </p:cNvSpPr>
          <p:nvPr/>
        </p:nvSpPr>
        <p:spPr bwMode="auto">
          <a:xfrm>
            <a:off x="827584" y="1981659"/>
            <a:ext cx="7239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28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(2) </a:t>
            </a:r>
            <a:r>
              <a:rPr lang="zh-CN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生成物的平衡浓度 </a:t>
            </a:r>
            <a:r>
              <a:rPr lang="en-US" altLang="zh-CN" sz="28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 </a:t>
            </a:r>
            <a:r>
              <a:rPr lang="zh-CN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起始浓度 </a:t>
            </a:r>
            <a:r>
              <a:rPr lang="en-US" altLang="zh-CN" sz="28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 </a:t>
            </a:r>
            <a:r>
              <a:rPr lang="zh-CN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生成浓度</a:t>
            </a:r>
          </a:p>
        </p:txBody>
      </p:sp>
      <p:grpSp>
        <p:nvGrpSpPr>
          <p:cNvPr id="39942" name="Group 6"/>
          <p:cNvGrpSpPr>
            <a:grpSpLocks/>
          </p:cNvGrpSpPr>
          <p:nvPr/>
        </p:nvGrpSpPr>
        <p:grpSpPr bwMode="auto">
          <a:xfrm>
            <a:off x="827088" y="2607277"/>
            <a:ext cx="8066088" cy="852685"/>
            <a:chOff x="521" y="2602"/>
            <a:chExt cx="5081" cy="537"/>
          </a:xfrm>
        </p:grpSpPr>
        <p:grpSp>
          <p:nvGrpSpPr>
            <p:cNvPr id="39943" name="Group 7"/>
            <p:cNvGrpSpPr>
              <a:grpSpLocks/>
            </p:cNvGrpSpPr>
            <p:nvPr/>
          </p:nvGrpSpPr>
          <p:grpSpPr bwMode="auto">
            <a:xfrm>
              <a:off x="794" y="2602"/>
              <a:ext cx="4808" cy="537"/>
              <a:chOff x="768" y="3346"/>
              <a:chExt cx="4808" cy="537"/>
            </a:xfrm>
          </p:grpSpPr>
          <p:sp>
            <p:nvSpPr>
              <p:cNvPr id="39944" name="Text Box 8"/>
              <p:cNvSpPr txBox="1">
                <a:spLocks noChangeArrowheads="1"/>
              </p:cNvSpPr>
              <p:nvPr/>
            </p:nvSpPr>
            <p:spPr bwMode="auto">
              <a:xfrm>
                <a:off x="768" y="3456"/>
                <a:ext cx="4656" cy="3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0" hangingPunct="0"/>
                <a:r>
                  <a:rPr kumimoji="0" lang="zh-CN" altLang="en-US" sz="2800" b="1" dirty="0">
                    <a:solidFill>
                      <a:srgbClr val="231AD6"/>
                    </a:solidFill>
                    <a:latin typeface="Times New Roman" pitchFamily="18" charset="0"/>
                    <a:cs typeface="Times New Roman" pitchFamily="18" charset="0"/>
                  </a:rPr>
                  <a:t>某反应物的转化率</a:t>
                </a:r>
                <a:r>
                  <a:rPr kumimoji="0" lang="en-US" altLang="zh-CN" sz="2800" b="1" dirty="0">
                    <a:solidFill>
                      <a:srgbClr val="231AD6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(</a:t>
                </a:r>
                <a:r>
                  <a:rPr kumimoji="0" lang="en-US" altLang="zh-CN" sz="2800" b="1" i="1" dirty="0">
                    <a:solidFill>
                      <a:srgbClr val="231AD6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α</a:t>
                </a:r>
                <a:r>
                  <a:rPr kumimoji="0" lang="en-US" altLang="zh-CN" sz="2800" b="1" dirty="0">
                    <a:solidFill>
                      <a:srgbClr val="231AD6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)=</a:t>
                </a:r>
              </a:p>
            </p:txBody>
          </p:sp>
          <p:sp>
            <p:nvSpPr>
              <p:cNvPr id="39945" name="Line 9"/>
              <p:cNvSpPr>
                <a:spLocks noChangeShapeType="1"/>
              </p:cNvSpPr>
              <p:nvPr/>
            </p:nvSpPr>
            <p:spPr bwMode="auto">
              <a:xfrm>
                <a:off x="3081" y="3612"/>
                <a:ext cx="1769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CN" altLang="en-US" sz="28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9946" name="Text Box 10"/>
              <p:cNvSpPr txBox="1">
                <a:spLocks noChangeArrowheads="1"/>
              </p:cNvSpPr>
              <p:nvPr/>
            </p:nvSpPr>
            <p:spPr bwMode="auto">
              <a:xfrm>
                <a:off x="3043" y="3346"/>
                <a:ext cx="2079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eaLnBrk="0" hangingPunct="0"/>
                <a:r>
                  <a:rPr kumimoji="0" lang="zh-CN" altLang="en-US" sz="2400" b="1" dirty="0">
                    <a:solidFill>
                      <a:srgbClr val="FF3300"/>
                    </a:solidFill>
                    <a:latin typeface="Times New Roman" pitchFamily="18" charset="0"/>
                    <a:cs typeface="Times New Roman" pitchFamily="18" charset="0"/>
                  </a:rPr>
                  <a:t>该反应物已转化的量</a:t>
                </a:r>
              </a:p>
            </p:txBody>
          </p:sp>
          <p:sp>
            <p:nvSpPr>
              <p:cNvPr id="39947" name="Text Box 11"/>
              <p:cNvSpPr txBox="1">
                <a:spLocks noChangeArrowheads="1"/>
              </p:cNvSpPr>
              <p:nvPr/>
            </p:nvSpPr>
            <p:spPr bwMode="auto">
              <a:xfrm>
                <a:off x="3023" y="3592"/>
                <a:ext cx="1872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0" hangingPunct="0"/>
                <a:r>
                  <a:rPr kumimoji="0" lang="zh-CN" altLang="en-US" sz="2400" b="1" dirty="0">
                    <a:solidFill>
                      <a:srgbClr val="FF3300"/>
                    </a:solidFill>
                    <a:latin typeface="Times New Roman" pitchFamily="18" charset="0"/>
                    <a:cs typeface="Times New Roman" pitchFamily="18" charset="0"/>
                  </a:rPr>
                  <a:t>该反应物的起始总量</a:t>
                </a:r>
              </a:p>
            </p:txBody>
          </p:sp>
          <p:sp>
            <p:nvSpPr>
              <p:cNvPr id="39948" name="Rectangle 12"/>
              <p:cNvSpPr>
                <a:spLocks noChangeArrowheads="1"/>
              </p:cNvSpPr>
              <p:nvPr/>
            </p:nvSpPr>
            <p:spPr bwMode="auto">
              <a:xfrm>
                <a:off x="4765" y="3456"/>
                <a:ext cx="811" cy="3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kumimoji="0" lang="en-US" altLang="zh-CN" sz="2800" b="1" dirty="0">
                    <a:solidFill>
                      <a:srgbClr val="FF3300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×100%</a:t>
                </a:r>
              </a:p>
            </p:txBody>
          </p:sp>
        </p:grpSp>
        <p:sp>
          <p:nvSpPr>
            <p:cNvPr id="39949" name="Text Box 13"/>
            <p:cNvSpPr txBox="1">
              <a:spLocks noChangeArrowheads="1"/>
            </p:cNvSpPr>
            <p:nvPr/>
          </p:nvSpPr>
          <p:spPr bwMode="auto">
            <a:xfrm>
              <a:off x="521" y="2688"/>
              <a:ext cx="384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kumimoji="0" lang="en-US" altLang="zh-CN" sz="2800" b="1" dirty="0">
                  <a:solidFill>
                    <a:srgbClr val="0000FF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(3)</a:t>
              </a:r>
            </a:p>
          </p:txBody>
        </p:sp>
      </p:grpSp>
      <p:sp>
        <p:nvSpPr>
          <p:cNvPr id="39950" name="Text Box 14"/>
          <p:cNvSpPr txBox="1">
            <a:spLocks noChangeArrowheads="1"/>
          </p:cNvSpPr>
          <p:nvPr/>
        </p:nvSpPr>
        <p:spPr bwMode="auto">
          <a:xfrm>
            <a:off x="899592" y="3658447"/>
            <a:ext cx="338437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zh-CN" sz="28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</a:t>
            </a:r>
            <a:r>
              <a:rPr lang="en-US" altLang="zh-CN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zh-CN" alt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恒温</a:t>
            </a:r>
            <a:r>
              <a:rPr lang="zh-CN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恒容下：</a:t>
            </a:r>
          </a:p>
        </p:txBody>
      </p:sp>
      <p:grpSp>
        <p:nvGrpSpPr>
          <p:cNvPr id="39951" name="Group 15"/>
          <p:cNvGrpSpPr>
            <a:grpSpLocks/>
          </p:cNvGrpSpPr>
          <p:nvPr/>
        </p:nvGrpSpPr>
        <p:grpSpPr bwMode="auto">
          <a:xfrm>
            <a:off x="3636467" y="3358339"/>
            <a:ext cx="2109788" cy="995594"/>
            <a:chOff x="2595" y="2163"/>
            <a:chExt cx="1329" cy="627"/>
          </a:xfrm>
        </p:grpSpPr>
        <p:sp>
          <p:nvSpPr>
            <p:cNvPr id="39952" name="Text Box 16"/>
            <p:cNvSpPr txBox="1">
              <a:spLocks noChangeArrowheads="1"/>
            </p:cNvSpPr>
            <p:nvPr/>
          </p:nvSpPr>
          <p:spPr bwMode="auto">
            <a:xfrm>
              <a:off x="2640" y="2163"/>
              <a:ext cx="461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zh-CN" sz="2800" b="1" i="1" dirty="0">
                  <a:solidFill>
                    <a:srgbClr val="9933FF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P</a:t>
              </a:r>
              <a:r>
                <a:rPr lang="zh-CN" altLang="en-US" sz="2800" b="1" baseline="-25000" dirty="0">
                  <a:solidFill>
                    <a:srgbClr val="9933FF"/>
                  </a:solidFill>
                  <a:latin typeface="Times New Roman" pitchFamily="18" charset="0"/>
                  <a:cs typeface="Times New Roman" pitchFamily="18" charset="0"/>
                </a:rPr>
                <a:t>平</a:t>
              </a:r>
            </a:p>
          </p:txBody>
        </p:sp>
        <p:sp>
          <p:nvSpPr>
            <p:cNvPr id="39953" name="Text Box 17"/>
            <p:cNvSpPr txBox="1">
              <a:spLocks noChangeArrowheads="1"/>
            </p:cNvSpPr>
            <p:nvPr/>
          </p:nvSpPr>
          <p:spPr bwMode="auto">
            <a:xfrm>
              <a:off x="2595" y="2460"/>
              <a:ext cx="461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zh-CN" sz="2800" b="1" i="1" dirty="0">
                  <a:solidFill>
                    <a:srgbClr val="9933FF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P</a:t>
              </a:r>
              <a:r>
                <a:rPr lang="zh-CN" altLang="en-US" sz="2800" b="1" baseline="-25000" dirty="0" smtClean="0">
                  <a:solidFill>
                    <a:srgbClr val="9933FF"/>
                  </a:solidFill>
                  <a:latin typeface="Times New Roman" pitchFamily="18" charset="0"/>
                  <a:cs typeface="Times New Roman" pitchFamily="18" charset="0"/>
                </a:rPr>
                <a:t>始</a:t>
              </a:r>
              <a:endParaRPr lang="zh-CN" altLang="en-US" sz="2800" b="1" baseline="-25000" dirty="0"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954" name="Text Box 18"/>
            <p:cNvSpPr txBox="1">
              <a:spLocks noChangeArrowheads="1"/>
            </p:cNvSpPr>
            <p:nvPr/>
          </p:nvSpPr>
          <p:spPr bwMode="auto">
            <a:xfrm>
              <a:off x="3408" y="2163"/>
              <a:ext cx="516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zh-CN" sz="2800" b="1" i="1" dirty="0">
                  <a:solidFill>
                    <a:srgbClr val="9933FF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n</a:t>
              </a:r>
              <a:r>
                <a:rPr lang="zh-CN" altLang="en-US" sz="2800" b="1" baseline="-25000" dirty="0" smtClean="0">
                  <a:solidFill>
                    <a:srgbClr val="9933FF"/>
                  </a:solidFill>
                  <a:latin typeface="Times New Roman" pitchFamily="18" charset="0"/>
                  <a:cs typeface="Times New Roman" pitchFamily="18" charset="0"/>
                </a:rPr>
                <a:t>平</a:t>
              </a:r>
              <a:endParaRPr lang="zh-CN" altLang="en-US" sz="2800" b="1" baseline="-25000" dirty="0"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955" name="Text Box 19"/>
            <p:cNvSpPr txBox="1">
              <a:spLocks noChangeArrowheads="1"/>
            </p:cNvSpPr>
            <p:nvPr/>
          </p:nvSpPr>
          <p:spPr bwMode="auto">
            <a:xfrm>
              <a:off x="3366" y="2389"/>
              <a:ext cx="451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zh-CN" sz="2800" b="1" i="1" dirty="0">
                  <a:solidFill>
                    <a:srgbClr val="9933FF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n</a:t>
              </a:r>
              <a:r>
                <a:rPr lang="zh-CN" altLang="en-US" sz="2800" b="1" baseline="-25000" dirty="0">
                  <a:solidFill>
                    <a:srgbClr val="9933FF"/>
                  </a:solidFill>
                  <a:latin typeface="Times New Roman" pitchFamily="18" charset="0"/>
                  <a:cs typeface="Times New Roman" pitchFamily="18" charset="0"/>
                </a:rPr>
                <a:t>始</a:t>
              </a:r>
            </a:p>
          </p:txBody>
        </p:sp>
        <p:sp>
          <p:nvSpPr>
            <p:cNvPr id="39956" name="Line 20"/>
            <p:cNvSpPr>
              <a:spLocks noChangeShapeType="1"/>
            </p:cNvSpPr>
            <p:nvPr/>
          </p:nvSpPr>
          <p:spPr bwMode="auto">
            <a:xfrm>
              <a:off x="2640" y="2504"/>
              <a:ext cx="307" cy="0"/>
            </a:xfrm>
            <a:prstGeom prst="line">
              <a:avLst/>
            </a:prstGeom>
            <a:noFill/>
            <a:ln w="38100">
              <a:solidFill>
                <a:srgbClr val="9933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957" name="Line 21"/>
            <p:cNvSpPr>
              <a:spLocks noChangeShapeType="1"/>
            </p:cNvSpPr>
            <p:nvPr/>
          </p:nvSpPr>
          <p:spPr bwMode="auto">
            <a:xfrm>
              <a:off x="3409" y="2504"/>
              <a:ext cx="307" cy="0"/>
            </a:xfrm>
            <a:prstGeom prst="line">
              <a:avLst/>
            </a:prstGeom>
            <a:noFill/>
            <a:ln w="38100">
              <a:solidFill>
                <a:srgbClr val="9933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958" name="Line 22"/>
            <p:cNvSpPr>
              <a:spLocks noChangeShapeType="1"/>
            </p:cNvSpPr>
            <p:nvPr/>
          </p:nvSpPr>
          <p:spPr bwMode="auto">
            <a:xfrm>
              <a:off x="3101" y="2504"/>
              <a:ext cx="154" cy="0"/>
            </a:xfrm>
            <a:prstGeom prst="line">
              <a:avLst/>
            </a:prstGeom>
            <a:noFill/>
            <a:ln w="38100">
              <a:solidFill>
                <a:srgbClr val="9933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959" name="Line 23"/>
            <p:cNvSpPr>
              <a:spLocks noChangeShapeType="1"/>
            </p:cNvSpPr>
            <p:nvPr/>
          </p:nvSpPr>
          <p:spPr bwMode="auto">
            <a:xfrm>
              <a:off x="3101" y="2541"/>
              <a:ext cx="154" cy="0"/>
            </a:xfrm>
            <a:prstGeom prst="line">
              <a:avLst/>
            </a:prstGeom>
            <a:noFill/>
            <a:ln w="38100">
              <a:solidFill>
                <a:srgbClr val="9933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9960" name="Text Box 24"/>
          <p:cNvSpPr txBox="1">
            <a:spLocks noChangeArrowheads="1"/>
          </p:cNvSpPr>
          <p:nvPr/>
        </p:nvSpPr>
        <p:spPr bwMode="auto">
          <a:xfrm>
            <a:off x="908624" y="4437906"/>
            <a:ext cx="330333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zh-CN" sz="28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</a:t>
            </a:r>
            <a:r>
              <a:rPr lang="en-US" altLang="zh-CN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zh-CN" alt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恒温</a:t>
            </a:r>
            <a:r>
              <a:rPr lang="zh-CN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恒压下：</a:t>
            </a:r>
          </a:p>
        </p:txBody>
      </p:sp>
      <p:grpSp>
        <p:nvGrpSpPr>
          <p:cNvPr id="39961" name="Group 25"/>
          <p:cNvGrpSpPr>
            <a:grpSpLocks/>
          </p:cNvGrpSpPr>
          <p:nvPr/>
        </p:nvGrpSpPr>
        <p:grpSpPr bwMode="auto">
          <a:xfrm>
            <a:off x="3598915" y="4222436"/>
            <a:ext cx="1909764" cy="995593"/>
            <a:chOff x="2688" y="2967"/>
            <a:chExt cx="1203" cy="627"/>
          </a:xfrm>
        </p:grpSpPr>
        <p:sp>
          <p:nvSpPr>
            <p:cNvPr id="39962" name="Text Box 26"/>
            <p:cNvSpPr txBox="1">
              <a:spLocks noChangeArrowheads="1"/>
            </p:cNvSpPr>
            <p:nvPr/>
          </p:nvSpPr>
          <p:spPr bwMode="auto">
            <a:xfrm>
              <a:off x="2711" y="3012"/>
              <a:ext cx="432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zh-CN" sz="2800" b="1" i="1" dirty="0">
                  <a:solidFill>
                    <a:srgbClr val="9933FF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V</a:t>
              </a:r>
              <a:r>
                <a:rPr lang="zh-CN" altLang="en-US" sz="2800" b="1" baseline="-25000" dirty="0">
                  <a:solidFill>
                    <a:srgbClr val="9933FF"/>
                  </a:solidFill>
                  <a:latin typeface="Times New Roman" pitchFamily="18" charset="0"/>
                  <a:cs typeface="Times New Roman" pitchFamily="18" charset="0"/>
                </a:rPr>
                <a:t>平</a:t>
              </a:r>
            </a:p>
          </p:txBody>
        </p:sp>
        <p:sp>
          <p:nvSpPr>
            <p:cNvPr id="39963" name="Text Box 27"/>
            <p:cNvSpPr txBox="1">
              <a:spLocks noChangeArrowheads="1"/>
            </p:cNvSpPr>
            <p:nvPr/>
          </p:nvSpPr>
          <p:spPr bwMode="auto">
            <a:xfrm>
              <a:off x="2688" y="3264"/>
              <a:ext cx="432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zh-CN" sz="2800" b="1" i="1" dirty="0">
                  <a:solidFill>
                    <a:srgbClr val="9933FF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V</a:t>
              </a:r>
              <a:r>
                <a:rPr lang="zh-CN" altLang="en-US" sz="2800" b="1" baseline="-25000" dirty="0" smtClean="0">
                  <a:solidFill>
                    <a:srgbClr val="9933FF"/>
                  </a:solidFill>
                  <a:latin typeface="Times New Roman" pitchFamily="18" charset="0"/>
                  <a:cs typeface="Times New Roman" pitchFamily="18" charset="0"/>
                </a:rPr>
                <a:t>始</a:t>
              </a:r>
              <a:endParaRPr lang="zh-CN" altLang="en-US" sz="2800" b="1" baseline="-25000" dirty="0"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964" name="Text Box 28"/>
            <p:cNvSpPr txBox="1">
              <a:spLocks noChangeArrowheads="1"/>
            </p:cNvSpPr>
            <p:nvPr/>
          </p:nvSpPr>
          <p:spPr bwMode="auto">
            <a:xfrm>
              <a:off x="3444" y="2967"/>
              <a:ext cx="447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zh-CN" sz="2800" b="1" i="1" dirty="0">
                  <a:solidFill>
                    <a:srgbClr val="9933FF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n</a:t>
              </a:r>
              <a:r>
                <a:rPr lang="zh-CN" altLang="en-US" sz="2800" b="1" baseline="-25000" dirty="0" smtClean="0">
                  <a:solidFill>
                    <a:srgbClr val="9933FF"/>
                  </a:solidFill>
                  <a:latin typeface="Times New Roman" pitchFamily="18" charset="0"/>
                  <a:cs typeface="Times New Roman" pitchFamily="18" charset="0"/>
                </a:rPr>
                <a:t>平</a:t>
              </a:r>
              <a:endParaRPr lang="zh-CN" altLang="en-US" sz="2800" b="1" baseline="-25000" dirty="0"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965" name="Text Box 29"/>
            <p:cNvSpPr txBox="1">
              <a:spLocks noChangeArrowheads="1"/>
            </p:cNvSpPr>
            <p:nvPr/>
          </p:nvSpPr>
          <p:spPr bwMode="auto">
            <a:xfrm>
              <a:off x="3437" y="3193"/>
              <a:ext cx="432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zh-CN" sz="2800" b="1" i="1" dirty="0">
                  <a:solidFill>
                    <a:srgbClr val="9933FF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n</a:t>
              </a:r>
              <a:r>
                <a:rPr lang="zh-CN" altLang="en-US" sz="2800" b="1" baseline="-25000" dirty="0" smtClean="0">
                  <a:solidFill>
                    <a:srgbClr val="9933FF"/>
                  </a:solidFill>
                  <a:latin typeface="Times New Roman" pitchFamily="18" charset="0"/>
                  <a:cs typeface="Times New Roman" pitchFamily="18" charset="0"/>
                </a:rPr>
                <a:t>始</a:t>
              </a:r>
              <a:endParaRPr lang="zh-CN" altLang="en-US" sz="2800" b="1" baseline="-25000" dirty="0"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966" name="Line 30"/>
            <p:cNvSpPr>
              <a:spLocks noChangeShapeType="1"/>
            </p:cNvSpPr>
            <p:nvPr/>
          </p:nvSpPr>
          <p:spPr bwMode="auto">
            <a:xfrm>
              <a:off x="2758" y="3308"/>
              <a:ext cx="288" cy="0"/>
            </a:xfrm>
            <a:prstGeom prst="line">
              <a:avLst/>
            </a:prstGeom>
            <a:noFill/>
            <a:ln w="38100">
              <a:solidFill>
                <a:srgbClr val="9933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967" name="Line 31"/>
            <p:cNvSpPr>
              <a:spLocks noChangeShapeType="1"/>
            </p:cNvSpPr>
            <p:nvPr/>
          </p:nvSpPr>
          <p:spPr bwMode="auto">
            <a:xfrm>
              <a:off x="3478" y="3308"/>
              <a:ext cx="288" cy="0"/>
            </a:xfrm>
            <a:prstGeom prst="line">
              <a:avLst/>
            </a:prstGeom>
            <a:noFill/>
            <a:ln w="38100">
              <a:solidFill>
                <a:srgbClr val="9933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968" name="Line 32"/>
            <p:cNvSpPr>
              <a:spLocks noChangeShapeType="1"/>
            </p:cNvSpPr>
            <p:nvPr/>
          </p:nvSpPr>
          <p:spPr bwMode="auto">
            <a:xfrm>
              <a:off x="3190" y="3308"/>
              <a:ext cx="144" cy="0"/>
            </a:xfrm>
            <a:prstGeom prst="line">
              <a:avLst/>
            </a:prstGeom>
            <a:noFill/>
            <a:ln w="38100">
              <a:solidFill>
                <a:srgbClr val="9933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969" name="Line 33"/>
            <p:cNvSpPr>
              <a:spLocks noChangeShapeType="1"/>
            </p:cNvSpPr>
            <p:nvPr/>
          </p:nvSpPr>
          <p:spPr bwMode="auto">
            <a:xfrm>
              <a:off x="3190" y="3345"/>
              <a:ext cx="144" cy="0"/>
            </a:xfrm>
            <a:prstGeom prst="line">
              <a:avLst/>
            </a:prstGeom>
            <a:noFill/>
            <a:ln w="38100">
              <a:solidFill>
                <a:srgbClr val="9933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9970" name="Text Box 34"/>
          <p:cNvSpPr txBox="1">
            <a:spLocks noChangeArrowheads="1"/>
          </p:cNvSpPr>
          <p:nvPr/>
        </p:nvSpPr>
        <p:spPr bwMode="auto">
          <a:xfrm>
            <a:off x="755576" y="5295536"/>
            <a:ext cx="5562600" cy="519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28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(6)</a:t>
            </a:r>
            <a:r>
              <a:rPr lang="zh-CN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克拉贝龙方程：</a:t>
            </a:r>
            <a:r>
              <a:rPr lang="zh-CN" altLang="en-US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b="1" i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PV </a:t>
            </a:r>
            <a:r>
              <a:rPr lang="en-US" altLang="zh-CN" sz="28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 </a:t>
            </a:r>
            <a:r>
              <a:rPr lang="en-US" altLang="zh-CN" sz="2800" b="1" i="1" dirty="0" err="1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nRT</a:t>
            </a:r>
            <a:endParaRPr lang="en-US" altLang="zh-CN" sz="2800" b="1" i="1" dirty="0">
              <a:solidFill>
                <a:srgbClr val="0000FF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grpSp>
        <p:nvGrpSpPr>
          <p:cNvPr id="39971" name="Group 35"/>
          <p:cNvGrpSpPr>
            <a:grpSpLocks/>
          </p:cNvGrpSpPr>
          <p:nvPr/>
        </p:nvGrpSpPr>
        <p:grpSpPr bwMode="auto">
          <a:xfrm>
            <a:off x="755651" y="5733789"/>
            <a:ext cx="6769100" cy="884442"/>
            <a:chOff x="524" y="3678"/>
            <a:chExt cx="4264" cy="557"/>
          </a:xfrm>
        </p:grpSpPr>
        <p:sp>
          <p:nvSpPr>
            <p:cNvPr id="39972" name="Text Box 36"/>
            <p:cNvSpPr txBox="1">
              <a:spLocks noChangeArrowheads="1"/>
            </p:cNvSpPr>
            <p:nvPr/>
          </p:nvSpPr>
          <p:spPr bwMode="auto">
            <a:xfrm>
              <a:off x="524" y="3820"/>
              <a:ext cx="4254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zh-CN" sz="2800" b="1" dirty="0">
                  <a:solidFill>
                    <a:srgbClr val="0000FF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(7)</a:t>
              </a:r>
              <a:r>
                <a:rPr lang="zh-CN" altLang="en-US" sz="2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混合气体平衡相对分子质量： </a:t>
              </a:r>
              <a:r>
                <a:rPr lang="en-US" altLang="zh-CN" sz="2800" b="1" i="1" dirty="0">
                  <a:solidFill>
                    <a:srgbClr val="0000FF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M</a:t>
              </a:r>
              <a:r>
                <a:rPr lang="en-US" altLang="zh-CN" sz="2800" b="1" dirty="0">
                  <a:solidFill>
                    <a:srgbClr val="0000FF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=</a:t>
              </a:r>
            </a:p>
          </p:txBody>
        </p:sp>
        <p:sp>
          <p:nvSpPr>
            <p:cNvPr id="39973" name="Text Box 37"/>
            <p:cNvSpPr txBox="1">
              <a:spLocks noChangeArrowheads="1"/>
            </p:cNvSpPr>
            <p:nvPr/>
          </p:nvSpPr>
          <p:spPr bwMode="auto">
            <a:xfrm>
              <a:off x="4260" y="3678"/>
              <a:ext cx="528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zh-CN" sz="2800" b="1" i="1" dirty="0">
                  <a:solidFill>
                    <a:srgbClr val="0000FF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m</a:t>
              </a:r>
              <a:r>
                <a:rPr lang="zh-CN" altLang="en-US" sz="2800" b="1" baseline="-250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总</a:t>
              </a:r>
            </a:p>
          </p:txBody>
        </p:sp>
        <p:sp>
          <p:nvSpPr>
            <p:cNvPr id="39974" name="Text Box 38"/>
            <p:cNvSpPr txBox="1">
              <a:spLocks noChangeArrowheads="1"/>
            </p:cNvSpPr>
            <p:nvPr/>
          </p:nvSpPr>
          <p:spPr bwMode="auto">
            <a:xfrm>
              <a:off x="4260" y="3905"/>
              <a:ext cx="528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zh-CN" sz="2800" b="1" i="1" dirty="0">
                  <a:solidFill>
                    <a:srgbClr val="0000FF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n</a:t>
              </a:r>
              <a:r>
                <a:rPr lang="zh-CN" altLang="en-US" sz="2800" b="1" baseline="-250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总</a:t>
              </a:r>
            </a:p>
          </p:txBody>
        </p:sp>
        <p:sp>
          <p:nvSpPr>
            <p:cNvPr id="39975" name="Line 39"/>
            <p:cNvSpPr>
              <a:spLocks noChangeShapeType="1"/>
            </p:cNvSpPr>
            <p:nvPr/>
          </p:nvSpPr>
          <p:spPr bwMode="auto">
            <a:xfrm>
              <a:off x="4268" y="3996"/>
              <a:ext cx="384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39977" name="Picture 41" descr="整理与归纳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7026"/>
          <a:stretch>
            <a:fillRect/>
          </a:stretch>
        </p:blipFill>
        <p:spPr bwMode="auto">
          <a:xfrm>
            <a:off x="216024" y="284111"/>
            <a:ext cx="2195736" cy="1057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8212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295400" y="76217"/>
            <a:ext cx="6858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zh-CN" altLang="en-US" sz="2800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有关化学平衡计算的解题模式</a:t>
            </a:r>
          </a:p>
        </p:txBody>
      </p:sp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240870" y="813250"/>
            <a:ext cx="2895600" cy="5192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2800" b="1" dirty="0">
                <a:solidFill>
                  <a:srgbClr val="FF00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●</a:t>
            </a:r>
            <a:r>
              <a:rPr lang="zh-CN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思路和方法：</a:t>
            </a:r>
          </a:p>
        </p:txBody>
      </p:sp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395536" y="1394406"/>
            <a:ext cx="756084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zh-CN" alt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建立模式、确定关系、依照题意、列出方程</a:t>
            </a:r>
          </a:p>
        </p:txBody>
      </p:sp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332928" y="2277666"/>
            <a:ext cx="8763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kumimoji="0" lang="zh-CN" altLang="en-US" sz="2800" b="1" dirty="0">
                <a:latin typeface="Times New Roman" pitchFamily="18" charset="0"/>
                <a:cs typeface="Times New Roman" pitchFamily="18" charset="0"/>
              </a:rPr>
              <a:t>对于可逆反应</a:t>
            </a:r>
            <a:r>
              <a:rPr kumimoji="0" lang="zh-CN" altLang="en-US" sz="2800" dirty="0">
                <a:latin typeface="Times New Roman" pitchFamily="18" charset="0"/>
                <a:cs typeface="Times New Roman" pitchFamily="18" charset="0"/>
              </a:rPr>
              <a:t>：</a:t>
            </a:r>
            <a:r>
              <a:rPr kumimoji="0" lang="en-US" altLang="zh-CN" sz="2800" b="1" i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kumimoji="0" lang="en-US" altLang="zh-CN" sz="28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A(g)  +  </a:t>
            </a:r>
            <a:r>
              <a:rPr kumimoji="0" lang="en-US" altLang="zh-CN" sz="2800" b="1" i="1" dirty="0" err="1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kumimoji="0" lang="en-US" altLang="zh-CN" sz="2800" b="1" dirty="0" err="1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</a:t>
            </a:r>
            <a:r>
              <a:rPr kumimoji="0" lang="en-US" altLang="zh-CN" sz="28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(g)          </a:t>
            </a:r>
            <a:r>
              <a:rPr kumimoji="0" lang="en-US" altLang="zh-CN" sz="2800" b="1" i="1" dirty="0" err="1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</a:t>
            </a:r>
            <a:r>
              <a:rPr kumimoji="0" lang="en-US" altLang="zh-CN" sz="2800" b="1" dirty="0" err="1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kumimoji="0" lang="en-US" altLang="zh-CN" sz="28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(g)  +  </a:t>
            </a:r>
            <a:r>
              <a:rPr kumimoji="0" lang="en-US" altLang="zh-CN" sz="2800" b="1" i="1" dirty="0" err="1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</a:t>
            </a:r>
            <a:r>
              <a:rPr kumimoji="0" lang="en-US" altLang="zh-CN" sz="2800" b="1" dirty="0" err="1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</a:t>
            </a:r>
            <a:r>
              <a:rPr kumimoji="0" lang="en-US" altLang="zh-CN" sz="28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(g)</a:t>
            </a:r>
          </a:p>
        </p:txBody>
      </p:sp>
      <p:grpSp>
        <p:nvGrpSpPr>
          <p:cNvPr id="40966" name="Group 6"/>
          <p:cNvGrpSpPr>
            <a:grpSpLocks/>
          </p:cNvGrpSpPr>
          <p:nvPr/>
        </p:nvGrpSpPr>
        <p:grpSpPr bwMode="auto">
          <a:xfrm>
            <a:off x="5364088" y="2481061"/>
            <a:ext cx="762000" cy="228653"/>
            <a:chOff x="1776" y="1392"/>
            <a:chExt cx="720" cy="132"/>
          </a:xfrm>
        </p:grpSpPr>
        <p:sp>
          <p:nvSpPr>
            <p:cNvPr id="40967" name="Line 7"/>
            <p:cNvSpPr>
              <a:spLocks noChangeShapeType="1"/>
            </p:cNvSpPr>
            <p:nvPr/>
          </p:nvSpPr>
          <p:spPr bwMode="auto">
            <a:xfrm>
              <a:off x="1776" y="1440"/>
              <a:ext cx="720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0968" name="Line 8"/>
            <p:cNvSpPr>
              <a:spLocks noChangeShapeType="1"/>
            </p:cNvSpPr>
            <p:nvPr/>
          </p:nvSpPr>
          <p:spPr bwMode="auto">
            <a:xfrm>
              <a:off x="1776" y="1476"/>
              <a:ext cx="720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0969" name="Line 9"/>
            <p:cNvSpPr>
              <a:spLocks noChangeShapeType="1"/>
            </p:cNvSpPr>
            <p:nvPr/>
          </p:nvSpPr>
          <p:spPr bwMode="auto">
            <a:xfrm>
              <a:off x="2448" y="1392"/>
              <a:ext cx="48" cy="4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0970" name="Line 10"/>
            <p:cNvSpPr>
              <a:spLocks noChangeShapeType="1"/>
            </p:cNvSpPr>
            <p:nvPr/>
          </p:nvSpPr>
          <p:spPr bwMode="auto">
            <a:xfrm>
              <a:off x="1776" y="1476"/>
              <a:ext cx="96" cy="4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40971" name="Text Box 11"/>
          <p:cNvSpPr txBox="1">
            <a:spLocks noChangeArrowheads="1"/>
          </p:cNvSpPr>
          <p:nvPr/>
        </p:nvSpPr>
        <p:spPr bwMode="auto">
          <a:xfrm>
            <a:off x="866328" y="3135671"/>
            <a:ext cx="1981200" cy="519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2800" b="1" i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lang="zh-CN" altLang="en-US" sz="2800" b="1" baseline="-25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起始</a:t>
            </a:r>
            <a:r>
              <a:rPr lang="en-US" altLang="zh-CN" sz="28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lang="en-US" altLang="zh-CN" sz="2800" b="1" dirty="0" err="1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mol</a:t>
            </a:r>
            <a:r>
              <a:rPr lang="en-US" altLang="zh-CN" sz="28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endParaRPr lang="en-US" altLang="zh-CN" sz="2800" b="1" baseline="-25000" dirty="0">
              <a:solidFill>
                <a:srgbClr val="0000FF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40972" name="Text Box 12"/>
          <p:cNvSpPr txBox="1">
            <a:spLocks noChangeArrowheads="1"/>
          </p:cNvSpPr>
          <p:nvPr/>
        </p:nvSpPr>
        <p:spPr bwMode="auto">
          <a:xfrm>
            <a:off x="866328" y="3838468"/>
            <a:ext cx="1981200" cy="5192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2800" b="1" i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lang="zh-CN" altLang="en-US" sz="2800" b="1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变化</a:t>
            </a:r>
            <a:r>
              <a:rPr lang="en-US" altLang="zh-CN" sz="28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lang="en-US" altLang="zh-CN" sz="2800" b="1" dirty="0" err="1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mol</a:t>
            </a:r>
            <a:r>
              <a:rPr lang="en-US" altLang="zh-CN" sz="28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endParaRPr lang="en-US" altLang="zh-CN" sz="2800" b="1" baseline="-25000" dirty="0">
              <a:solidFill>
                <a:srgbClr val="0000FF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40973" name="Text Box 13"/>
          <p:cNvSpPr txBox="1">
            <a:spLocks noChangeArrowheads="1"/>
          </p:cNvSpPr>
          <p:nvPr/>
        </p:nvSpPr>
        <p:spPr bwMode="auto">
          <a:xfrm>
            <a:off x="866328" y="4548467"/>
            <a:ext cx="1981200" cy="5192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2800" b="1" i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lang="zh-CN" altLang="en-US" sz="2800" b="1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平衡</a:t>
            </a:r>
            <a:r>
              <a:rPr lang="en-US" altLang="zh-CN" sz="28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lang="en-US" altLang="zh-CN" sz="2800" b="1" dirty="0" err="1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mol</a:t>
            </a:r>
            <a:r>
              <a:rPr lang="en-US" altLang="zh-CN" sz="28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endParaRPr lang="en-US" altLang="zh-CN" sz="2800" b="1" baseline="-25000" dirty="0">
              <a:solidFill>
                <a:srgbClr val="0000FF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40974" name="Text Box 14"/>
          <p:cNvSpPr txBox="1">
            <a:spLocks noChangeArrowheads="1"/>
          </p:cNvSpPr>
          <p:nvPr/>
        </p:nvSpPr>
        <p:spPr bwMode="auto">
          <a:xfrm>
            <a:off x="2915816" y="3131683"/>
            <a:ext cx="561662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2800" b="1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                </a:t>
            </a:r>
            <a:r>
              <a:rPr lang="en-US" altLang="zh-CN" sz="28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                 </a:t>
            </a:r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0               0</a:t>
            </a:r>
            <a:endParaRPr lang="en-US" altLang="zh-CN" sz="2800" b="1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40975" name="Text Box 15"/>
          <p:cNvSpPr txBox="1">
            <a:spLocks noChangeArrowheads="1"/>
          </p:cNvSpPr>
          <p:nvPr/>
        </p:nvSpPr>
        <p:spPr bwMode="auto">
          <a:xfrm>
            <a:off x="2902768" y="3914686"/>
            <a:ext cx="555766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2800" b="1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mx             </a:t>
            </a:r>
            <a:r>
              <a:rPr lang="en-US" altLang="zh-CN" sz="2800" b="1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nx</a:t>
            </a:r>
            <a:r>
              <a:rPr lang="en-US" altLang="zh-CN" sz="28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</a:t>
            </a:r>
            <a:r>
              <a:rPr lang="en-US" altLang="zh-CN" sz="2800" b="1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px</a:t>
            </a:r>
            <a:r>
              <a:rPr lang="en-US" altLang="zh-CN" sz="28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</a:t>
            </a:r>
            <a:r>
              <a:rPr lang="en-US" altLang="zh-CN" sz="2800" b="1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qx</a:t>
            </a:r>
            <a:endParaRPr lang="en-US" altLang="zh-CN" sz="2800" b="1" i="1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40976" name="Text Box 16"/>
          <p:cNvSpPr txBox="1">
            <a:spLocks noChangeArrowheads="1"/>
          </p:cNvSpPr>
          <p:nvPr/>
        </p:nvSpPr>
        <p:spPr bwMode="auto">
          <a:xfrm>
            <a:off x="2830760" y="4634766"/>
            <a:ext cx="555766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2800" b="1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lang="en-US" altLang="zh-CN" sz="2800" b="1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mx           </a:t>
            </a:r>
            <a:r>
              <a:rPr lang="en-US" altLang="zh-CN" sz="28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</a:t>
            </a:r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lang="en-US" altLang="zh-CN" sz="2800" b="1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nx</a:t>
            </a:r>
            <a:r>
              <a:rPr lang="en-US" altLang="zh-CN" sz="28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</a:t>
            </a:r>
            <a:r>
              <a:rPr lang="en-US" altLang="zh-CN" sz="2800" b="1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px</a:t>
            </a:r>
            <a:r>
              <a:rPr lang="en-US" altLang="zh-CN" sz="28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</a:t>
            </a:r>
            <a:r>
              <a:rPr lang="en-US" altLang="zh-CN" sz="2800" b="1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qx</a:t>
            </a:r>
            <a:endParaRPr lang="en-US" altLang="zh-CN" sz="2800" b="1" i="1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41007" name="AutoShape 47"/>
          <p:cNvSpPr>
            <a:spLocks noChangeArrowheads="1"/>
          </p:cNvSpPr>
          <p:nvPr/>
        </p:nvSpPr>
        <p:spPr bwMode="auto">
          <a:xfrm>
            <a:off x="166643" y="3069754"/>
            <a:ext cx="457200" cy="2524046"/>
          </a:xfrm>
          <a:prstGeom prst="roundRect">
            <a:avLst>
              <a:gd name="adj" fmla="val 16667"/>
            </a:avLst>
          </a:prstGeom>
          <a:solidFill>
            <a:srgbClr val="99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zh-CN" altLang="en-US" sz="2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平</a:t>
            </a:r>
          </a:p>
          <a:p>
            <a:pPr algn="ctr" eaLnBrk="0" hangingPunct="0"/>
            <a:r>
              <a:rPr lang="zh-CN" altLang="en-US" sz="2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衡</a:t>
            </a:r>
          </a:p>
          <a:p>
            <a:pPr algn="ctr" eaLnBrk="0" hangingPunct="0"/>
            <a:r>
              <a:rPr lang="zh-CN" altLang="en-US" sz="2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三</a:t>
            </a:r>
          </a:p>
          <a:p>
            <a:pPr algn="ctr" eaLnBrk="0" hangingPunct="0"/>
            <a:r>
              <a:rPr lang="zh-CN" altLang="en-US" sz="2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步</a:t>
            </a:r>
          </a:p>
          <a:p>
            <a:pPr algn="ctr" eaLnBrk="0" hangingPunct="0"/>
            <a:r>
              <a:rPr lang="zh-CN" altLang="en-US" sz="2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曲</a:t>
            </a:r>
          </a:p>
        </p:txBody>
      </p:sp>
    </p:spTree>
    <p:extLst>
      <p:ext uri="{BB962C8B-B14F-4D97-AF65-F5344CB8AC3E}">
        <p14:creationId xmlns:p14="http://schemas.microsoft.com/office/powerpoint/2010/main" val="1241203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7" name="Text Box 17"/>
          <p:cNvSpPr txBox="1">
            <a:spLocks noChangeArrowheads="1"/>
          </p:cNvSpPr>
          <p:nvPr/>
        </p:nvSpPr>
        <p:spPr bwMode="auto">
          <a:xfrm>
            <a:off x="107504" y="890350"/>
            <a:ext cx="538728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①</a:t>
            </a:r>
            <a:r>
              <a:rPr lang="zh-CN" altLang="en-US" sz="2800" b="1" dirty="0">
                <a:latin typeface="Times New Roman" pitchFamily="18" charset="0"/>
                <a:cs typeface="Times New Roman" pitchFamily="18" charset="0"/>
              </a:rPr>
              <a:t>若已知</a:t>
            </a:r>
            <a:r>
              <a:rPr lang="en-US" altLang="zh-CN" sz="2800" b="1" dirty="0">
                <a:solidFill>
                  <a:srgbClr val="FF00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2800" b="1" dirty="0">
                <a:latin typeface="Times New Roman" pitchFamily="18" charset="0"/>
                <a:cs typeface="Times New Roman" pitchFamily="18" charset="0"/>
              </a:rPr>
              <a:t>的</a:t>
            </a:r>
            <a:r>
              <a:rPr lang="zh-CN" altLang="en-US" sz="2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转化率</a:t>
            </a:r>
            <a:r>
              <a:rPr lang="zh-CN" altLang="en-US" sz="2800" b="1" dirty="0">
                <a:latin typeface="Times New Roman" pitchFamily="18" charset="0"/>
                <a:cs typeface="Times New Roman" pitchFamily="18" charset="0"/>
              </a:rPr>
              <a:t>为</a:t>
            </a:r>
            <a:r>
              <a:rPr lang="en-US" altLang="zh-CN" sz="2800" b="1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α</a:t>
            </a:r>
            <a:r>
              <a:rPr lang="zh-CN" altLang="en-US" sz="2800" b="1" dirty="0">
                <a:latin typeface="Times New Roman" pitchFamily="18" charset="0"/>
                <a:cs typeface="Times New Roman" pitchFamily="18" charset="0"/>
              </a:rPr>
              <a:t>，则有：</a:t>
            </a:r>
          </a:p>
        </p:txBody>
      </p:sp>
      <p:grpSp>
        <p:nvGrpSpPr>
          <p:cNvPr id="40978" name="Group 18"/>
          <p:cNvGrpSpPr>
            <a:grpSpLocks/>
          </p:cNvGrpSpPr>
          <p:nvPr/>
        </p:nvGrpSpPr>
        <p:grpSpPr bwMode="auto">
          <a:xfrm>
            <a:off x="5192216" y="805490"/>
            <a:ext cx="3124200" cy="824104"/>
            <a:chOff x="1296" y="2880"/>
            <a:chExt cx="1968" cy="519"/>
          </a:xfrm>
        </p:grpSpPr>
        <p:sp>
          <p:nvSpPr>
            <p:cNvPr id="40979" name="Text Box 19"/>
            <p:cNvSpPr txBox="1">
              <a:spLocks noChangeArrowheads="1"/>
            </p:cNvSpPr>
            <p:nvPr/>
          </p:nvSpPr>
          <p:spPr bwMode="auto">
            <a:xfrm>
              <a:off x="1296" y="2880"/>
              <a:ext cx="48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zh-CN" sz="2800" b="1" i="1">
                  <a:solidFill>
                    <a:srgbClr val="0000FF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mx</a:t>
              </a:r>
            </a:p>
          </p:txBody>
        </p:sp>
        <p:sp>
          <p:nvSpPr>
            <p:cNvPr id="40980" name="Text Box 20"/>
            <p:cNvSpPr txBox="1">
              <a:spLocks noChangeArrowheads="1"/>
            </p:cNvSpPr>
            <p:nvPr/>
          </p:nvSpPr>
          <p:spPr bwMode="auto">
            <a:xfrm>
              <a:off x="1344" y="3072"/>
              <a:ext cx="48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zh-CN" sz="2800" b="1" i="1" dirty="0">
                  <a:solidFill>
                    <a:srgbClr val="0000FF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a</a:t>
              </a:r>
            </a:p>
          </p:txBody>
        </p:sp>
        <p:sp>
          <p:nvSpPr>
            <p:cNvPr id="40981" name="Line 21"/>
            <p:cNvSpPr>
              <a:spLocks noChangeShapeType="1"/>
            </p:cNvSpPr>
            <p:nvPr/>
          </p:nvSpPr>
          <p:spPr bwMode="auto">
            <a:xfrm>
              <a:off x="1296" y="3168"/>
              <a:ext cx="384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0982" name="Text Box 22"/>
            <p:cNvSpPr txBox="1">
              <a:spLocks noChangeArrowheads="1"/>
            </p:cNvSpPr>
            <p:nvPr/>
          </p:nvSpPr>
          <p:spPr bwMode="auto">
            <a:xfrm>
              <a:off x="1624" y="2991"/>
              <a:ext cx="960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zh-CN" sz="2800" b="1" dirty="0">
                  <a:solidFill>
                    <a:srgbClr val="0000FF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×100%</a:t>
              </a:r>
            </a:p>
          </p:txBody>
        </p:sp>
        <p:sp>
          <p:nvSpPr>
            <p:cNvPr id="40983" name="Text Box 23"/>
            <p:cNvSpPr txBox="1">
              <a:spLocks noChangeArrowheads="1"/>
            </p:cNvSpPr>
            <p:nvPr/>
          </p:nvSpPr>
          <p:spPr bwMode="auto">
            <a:xfrm>
              <a:off x="2352" y="2976"/>
              <a:ext cx="91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zh-CN" sz="2800" b="1" dirty="0">
                  <a:solidFill>
                    <a:srgbClr val="0000FF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= </a:t>
              </a:r>
              <a:r>
                <a:rPr lang="en-US" altLang="zh-CN" sz="2800" b="1" i="1" dirty="0">
                  <a:solidFill>
                    <a:srgbClr val="0000FF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α</a:t>
              </a:r>
            </a:p>
          </p:txBody>
        </p:sp>
      </p:grpSp>
      <p:sp>
        <p:nvSpPr>
          <p:cNvPr id="40984" name="Text Box 24"/>
          <p:cNvSpPr txBox="1">
            <a:spLocks noChangeArrowheads="1"/>
          </p:cNvSpPr>
          <p:nvPr/>
        </p:nvSpPr>
        <p:spPr bwMode="auto">
          <a:xfrm>
            <a:off x="107504" y="1557586"/>
            <a:ext cx="3357052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lnSpc>
                <a:spcPct val="150000"/>
              </a:lnSpc>
              <a:spcBef>
                <a:spcPct val="50000"/>
              </a:spcBef>
            </a:pP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②</a:t>
            </a:r>
            <a:r>
              <a:rPr lang="zh-CN" altLang="en-US" sz="2800" b="1" dirty="0">
                <a:latin typeface="Times New Roman" pitchFamily="18" charset="0"/>
                <a:cs typeface="Times New Roman" pitchFamily="18" charset="0"/>
              </a:rPr>
              <a:t>若已知</a:t>
            </a:r>
            <a:r>
              <a:rPr lang="en-US" altLang="zh-CN" sz="2800" b="1" dirty="0">
                <a:solidFill>
                  <a:srgbClr val="FF00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2800" b="1" dirty="0">
                <a:latin typeface="Times New Roman" pitchFamily="18" charset="0"/>
                <a:cs typeface="Times New Roman" pitchFamily="18" charset="0"/>
              </a:rPr>
              <a:t>的</a:t>
            </a:r>
            <a:r>
              <a:rPr lang="zh-CN" altLang="en-US" sz="2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体积分数</a:t>
            </a:r>
            <a:r>
              <a:rPr lang="zh-CN" altLang="en-US" sz="2800" b="1" dirty="0">
                <a:latin typeface="Times New Roman" pitchFamily="18" charset="0"/>
                <a:cs typeface="Times New Roman" pitchFamily="18" charset="0"/>
              </a:rPr>
              <a:t>为</a:t>
            </a:r>
            <a:r>
              <a:rPr lang="en-US" altLang="zh-CN" sz="2800" b="1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β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%</a:t>
            </a:r>
            <a:r>
              <a:rPr lang="zh-CN" altLang="en-US" sz="2800" b="1" dirty="0">
                <a:latin typeface="Times New Roman" pitchFamily="18" charset="0"/>
                <a:cs typeface="Times New Roman" pitchFamily="18" charset="0"/>
              </a:rPr>
              <a:t>，则有：</a:t>
            </a:r>
          </a:p>
        </p:txBody>
      </p:sp>
      <p:grpSp>
        <p:nvGrpSpPr>
          <p:cNvPr id="40985" name="Group 25"/>
          <p:cNvGrpSpPr>
            <a:grpSpLocks/>
          </p:cNvGrpSpPr>
          <p:nvPr/>
        </p:nvGrpSpPr>
        <p:grpSpPr bwMode="auto">
          <a:xfrm>
            <a:off x="3347219" y="1804630"/>
            <a:ext cx="5329238" cy="905084"/>
            <a:chOff x="1395" y="3360"/>
            <a:chExt cx="3357" cy="570"/>
          </a:xfrm>
        </p:grpSpPr>
        <p:sp>
          <p:nvSpPr>
            <p:cNvPr id="40986" name="Text Box 26"/>
            <p:cNvSpPr txBox="1">
              <a:spLocks noChangeArrowheads="1"/>
            </p:cNvSpPr>
            <p:nvPr/>
          </p:nvSpPr>
          <p:spPr bwMode="auto">
            <a:xfrm>
              <a:off x="2064" y="3360"/>
              <a:ext cx="624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zh-CN" sz="2800" b="1" i="1">
                  <a:solidFill>
                    <a:srgbClr val="0000FF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qx</a:t>
              </a:r>
            </a:p>
          </p:txBody>
        </p:sp>
        <p:sp>
          <p:nvSpPr>
            <p:cNvPr id="40987" name="Text Box 27"/>
            <p:cNvSpPr txBox="1">
              <a:spLocks noChangeArrowheads="1"/>
            </p:cNvSpPr>
            <p:nvPr/>
          </p:nvSpPr>
          <p:spPr bwMode="auto">
            <a:xfrm>
              <a:off x="1395" y="3600"/>
              <a:ext cx="2496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zh-CN" sz="2800" b="1" i="1" dirty="0" err="1">
                  <a:solidFill>
                    <a:srgbClr val="0000FF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a</a:t>
              </a:r>
              <a:r>
                <a:rPr lang="en-US" altLang="zh-CN" sz="2800" b="1" dirty="0" err="1">
                  <a:solidFill>
                    <a:srgbClr val="0000FF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-</a:t>
              </a:r>
              <a:r>
                <a:rPr lang="en-US" altLang="zh-CN" sz="2800" b="1" i="1" dirty="0" err="1">
                  <a:solidFill>
                    <a:srgbClr val="0000FF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mx</a:t>
              </a:r>
              <a:r>
                <a:rPr lang="en-US" altLang="zh-CN" sz="2800" b="1" dirty="0" err="1">
                  <a:solidFill>
                    <a:srgbClr val="0000FF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+</a:t>
              </a:r>
              <a:r>
                <a:rPr lang="en-US" altLang="zh-CN" sz="2800" b="1" i="1" dirty="0" err="1">
                  <a:solidFill>
                    <a:srgbClr val="0000FF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b</a:t>
              </a:r>
              <a:r>
                <a:rPr lang="en-US" altLang="zh-CN" sz="2800" b="1" dirty="0" err="1">
                  <a:solidFill>
                    <a:srgbClr val="0000FF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-</a:t>
              </a:r>
              <a:r>
                <a:rPr lang="en-US" altLang="zh-CN" sz="2800" b="1" i="1" dirty="0" err="1">
                  <a:solidFill>
                    <a:srgbClr val="0000FF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nx+px+qx</a:t>
              </a:r>
              <a:endParaRPr lang="en-US" altLang="zh-CN" sz="2800" b="1" i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0988" name="Line 28"/>
            <p:cNvSpPr>
              <a:spLocks noChangeShapeType="1"/>
            </p:cNvSpPr>
            <p:nvPr/>
          </p:nvSpPr>
          <p:spPr bwMode="auto">
            <a:xfrm>
              <a:off x="1488" y="3648"/>
              <a:ext cx="1680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0989" name="Text Box 29"/>
            <p:cNvSpPr txBox="1">
              <a:spLocks noChangeArrowheads="1"/>
            </p:cNvSpPr>
            <p:nvPr/>
          </p:nvSpPr>
          <p:spPr bwMode="auto">
            <a:xfrm>
              <a:off x="3120" y="3504"/>
              <a:ext cx="1632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zh-CN" sz="2800" b="1" dirty="0">
                  <a:solidFill>
                    <a:srgbClr val="0000FF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×100% = </a:t>
              </a:r>
              <a:r>
                <a:rPr lang="en-US" altLang="zh-CN" sz="2800" b="1" i="1" dirty="0">
                  <a:solidFill>
                    <a:srgbClr val="0000FF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β</a:t>
              </a:r>
              <a:r>
                <a:rPr lang="en-US" altLang="zh-CN" sz="2800" b="1" dirty="0">
                  <a:solidFill>
                    <a:srgbClr val="0000FF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%</a:t>
              </a:r>
            </a:p>
          </p:txBody>
        </p:sp>
      </p:grpSp>
      <p:sp>
        <p:nvSpPr>
          <p:cNvPr id="40990" name="Text Box 30"/>
          <p:cNvSpPr txBox="1">
            <a:spLocks noChangeArrowheads="1"/>
          </p:cNvSpPr>
          <p:nvPr/>
        </p:nvSpPr>
        <p:spPr bwMode="auto">
          <a:xfrm>
            <a:off x="145231" y="3052911"/>
            <a:ext cx="3418657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lnSpc>
                <a:spcPct val="150000"/>
              </a:lnSpc>
              <a:spcBef>
                <a:spcPct val="50000"/>
              </a:spcBef>
            </a:pP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③</a:t>
            </a:r>
            <a:r>
              <a:rPr lang="zh-CN" altLang="en-US" sz="2800" b="1" dirty="0">
                <a:latin typeface="Times New Roman" pitchFamily="18" charset="0"/>
                <a:cs typeface="Times New Roman" pitchFamily="18" charset="0"/>
              </a:rPr>
              <a:t>若已知起始和平衡时的</a:t>
            </a:r>
            <a:r>
              <a:rPr lang="zh-CN" altLang="en-US" sz="2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压強</a:t>
            </a:r>
            <a:r>
              <a:rPr lang="zh-CN" altLang="en-US" sz="2800" b="1" dirty="0">
                <a:latin typeface="Times New Roman" pitchFamily="18" charset="0"/>
                <a:cs typeface="Times New Roman" pitchFamily="18" charset="0"/>
              </a:rPr>
              <a:t>，则有：</a:t>
            </a:r>
          </a:p>
        </p:txBody>
      </p:sp>
      <p:grpSp>
        <p:nvGrpSpPr>
          <p:cNvPr id="40991" name="Group 31"/>
          <p:cNvGrpSpPr>
            <a:grpSpLocks/>
          </p:cNvGrpSpPr>
          <p:nvPr/>
        </p:nvGrpSpPr>
        <p:grpSpPr bwMode="auto">
          <a:xfrm>
            <a:off x="3564657" y="3272223"/>
            <a:ext cx="4097338" cy="946369"/>
            <a:chOff x="2455" y="3430"/>
            <a:chExt cx="2581" cy="596"/>
          </a:xfrm>
        </p:grpSpPr>
        <p:sp>
          <p:nvSpPr>
            <p:cNvPr id="40992" name="Text Box 32"/>
            <p:cNvSpPr txBox="1">
              <a:spLocks noChangeArrowheads="1"/>
            </p:cNvSpPr>
            <p:nvPr/>
          </p:nvSpPr>
          <p:spPr bwMode="auto">
            <a:xfrm>
              <a:off x="3120" y="3456"/>
              <a:ext cx="624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zh-CN" sz="2800" b="1" i="1" dirty="0" err="1">
                  <a:solidFill>
                    <a:srgbClr val="0000FF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a</a:t>
              </a:r>
              <a:r>
                <a:rPr lang="en-US" altLang="zh-CN" sz="2800" b="1" dirty="0" err="1">
                  <a:solidFill>
                    <a:srgbClr val="0000FF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+</a:t>
              </a:r>
              <a:r>
                <a:rPr lang="en-US" altLang="zh-CN" sz="2800" b="1" i="1" dirty="0" err="1">
                  <a:solidFill>
                    <a:srgbClr val="0000FF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b</a:t>
              </a:r>
              <a:endParaRPr lang="en-US" altLang="zh-CN" sz="2800" b="1" i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0993" name="Text Box 33"/>
            <p:cNvSpPr txBox="1">
              <a:spLocks noChangeArrowheads="1"/>
            </p:cNvSpPr>
            <p:nvPr/>
          </p:nvSpPr>
          <p:spPr bwMode="auto">
            <a:xfrm>
              <a:off x="2455" y="3696"/>
              <a:ext cx="2496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zh-CN" sz="2800" b="1" i="1" dirty="0" err="1" smtClean="0">
                  <a:solidFill>
                    <a:srgbClr val="0000FF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a</a:t>
              </a:r>
              <a:r>
                <a:rPr lang="en-US" altLang="zh-CN" sz="2800" b="1" dirty="0" err="1" smtClean="0">
                  <a:solidFill>
                    <a:srgbClr val="0000FF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-</a:t>
              </a:r>
              <a:r>
                <a:rPr lang="en-US" altLang="zh-CN" sz="2800" b="1" i="1" dirty="0" err="1" smtClean="0">
                  <a:solidFill>
                    <a:srgbClr val="0000FF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mx</a:t>
              </a:r>
              <a:r>
                <a:rPr lang="en-US" altLang="zh-CN" sz="2800" b="1" dirty="0" err="1" smtClean="0">
                  <a:solidFill>
                    <a:srgbClr val="0000FF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+</a:t>
              </a:r>
              <a:r>
                <a:rPr lang="en-US" altLang="zh-CN" sz="2800" b="1" i="1" dirty="0" err="1" smtClean="0">
                  <a:solidFill>
                    <a:srgbClr val="0000FF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b</a:t>
              </a:r>
              <a:r>
                <a:rPr lang="en-US" altLang="zh-CN" sz="2800" b="1" dirty="0" err="1" smtClean="0">
                  <a:solidFill>
                    <a:srgbClr val="0000FF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-</a:t>
              </a:r>
              <a:r>
                <a:rPr lang="en-US" altLang="zh-CN" sz="2800" b="1" i="1" dirty="0" err="1" smtClean="0">
                  <a:solidFill>
                    <a:srgbClr val="0000FF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nx</a:t>
              </a:r>
              <a:r>
                <a:rPr lang="en-US" altLang="zh-CN" sz="2800" b="1" dirty="0" err="1" smtClean="0">
                  <a:solidFill>
                    <a:srgbClr val="0000FF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+</a:t>
              </a:r>
              <a:r>
                <a:rPr lang="en-US" altLang="zh-CN" sz="2800" b="1" i="1" dirty="0" err="1" smtClean="0">
                  <a:solidFill>
                    <a:srgbClr val="0000FF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px</a:t>
              </a:r>
              <a:r>
                <a:rPr lang="en-US" altLang="zh-CN" sz="2800" b="1" dirty="0" err="1">
                  <a:solidFill>
                    <a:srgbClr val="0000FF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+</a:t>
              </a:r>
              <a:r>
                <a:rPr lang="en-US" altLang="zh-CN" sz="2800" b="1" i="1" dirty="0" err="1" smtClean="0">
                  <a:solidFill>
                    <a:srgbClr val="0000FF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qx</a:t>
              </a:r>
              <a:endParaRPr lang="en-US" altLang="zh-CN" sz="2800" b="1" i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0994" name="Line 34"/>
            <p:cNvSpPr>
              <a:spLocks noChangeShapeType="1"/>
            </p:cNvSpPr>
            <p:nvPr/>
          </p:nvSpPr>
          <p:spPr bwMode="auto">
            <a:xfrm>
              <a:off x="2544" y="3744"/>
              <a:ext cx="1680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0995" name="Text Box 35"/>
            <p:cNvSpPr txBox="1">
              <a:spLocks noChangeArrowheads="1"/>
            </p:cNvSpPr>
            <p:nvPr/>
          </p:nvSpPr>
          <p:spPr bwMode="auto">
            <a:xfrm>
              <a:off x="4534" y="3430"/>
              <a:ext cx="480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zh-CN" sz="2800" b="1" i="1" dirty="0">
                  <a:solidFill>
                    <a:srgbClr val="0000FF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P</a:t>
              </a:r>
              <a:r>
                <a:rPr lang="zh-CN" altLang="en-US" sz="2800" b="1" baseline="-250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起</a:t>
              </a:r>
            </a:p>
          </p:txBody>
        </p:sp>
        <p:sp>
          <p:nvSpPr>
            <p:cNvPr id="40996" name="Text Box 36"/>
            <p:cNvSpPr txBox="1">
              <a:spLocks noChangeArrowheads="1"/>
            </p:cNvSpPr>
            <p:nvPr/>
          </p:nvSpPr>
          <p:spPr bwMode="auto">
            <a:xfrm>
              <a:off x="4556" y="3693"/>
              <a:ext cx="480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zh-CN" sz="2800" b="1" i="1" dirty="0">
                  <a:solidFill>
                    <a:srgbClr val="0000FF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P</a:t>
              </a:r>
              <a:r>
                <a:rPr lang="zh-CN" altLang="en-US" sz="2800" b="1" baseline="-250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平</a:t>
              </a:r>
            </a:p>
          </p:txBody>
        </p:sp>
        <p:sp>
          <p:nvSpPr>
            <p:cNvPr id="40997" name="Line 37"/>
            <p:cNvSpPr>
              <a:spLocks noChangeShapeType="1"/>
            </p:cNvSpPr>
            <p:nvPr/>
          </p:nvSpPr>
          <p:spPr bwMode="auto">
            <a:xfrm>
              <a:off x="4560" y="3744"/>
              <a:ext cx="336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0998" name="Text Box 38"/>
            <p:cNvSpPr txBox="1">
              <a:spLocks noChangeArrowheads="1"/>
            </p:cNvSpPr>
            <p:nvPr/>
          </p:nvSpPr>
          <p:spPr bwMode="auto">
            <a:xfrm>
              <a:off x="4272" y="3600"/>
              <a:ext cx="24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zh-CN" sz="2800" b="1">
                  <a:solidFill>
                    <a:srgbClr val="0000FF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=</a:t>
              </a:r>
            </a:p>
          </p:txBody>
        </p:sp>
      </p:grpSp>
      <p:sp>
        <p:nvSpPr>
          <p:cNvPr id="40999" name="Text Box 39"/>
          <p:cNvSpPr txBox="1">
            <a:spLocks noChangeArrowheads="1"/>
          </p:cNvSpPr>
          <p:nvPr/>
        </p:nvSpPr>
        <p:spPr bwMode="auto">
          <a:xfrm>
            <a:off x="107505" y="4565079"/>
            <a:ext cx="451284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lnSpc>
                <a:spcPct val="150000"/>
              </a:lnSpc>
              <a:spcBef>
                <a:spcPct val="50000"/>
              </a:spcBef>
            </a:pP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④</a:t>
            </a:r>
            <a:r>
              <a:rPr lang="zh-CN" altLang="en-US" sz="2800" b="1" dirty="0">
                <a:latin typeface="Times New Roman" pitchFamily="18" charset="0"/>
                <a:cs typeface="Times New Roman" pitchFamily="18" charset="0"/>
              </a:rPr>
              <a:t>若已知平衡时混合气体的</a:t>
            </a:r>
            <a:r>
              <a:rPr lang="zh-CN" altLang="en-US" sz="2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平均相对分子质量</a:t>
            </a:r>
            <a:r>
              <a:rPr lang="zh-CN" altLang="en-US" sz="2800" b="1" dirty="0">
                <a:latin typeface="Times New Roman" pitchFamily="18" charset="0"/>
                <a:cs typeface="Times New Roman" pitchFamily="18" charset="0"/>
              </a:rPr>
              <a:t>，则有：</a:t>
            </a:r>
          </a:p>
        </p:txBody>
      </p:sp>
      <p:grpSp>
        <p:nvGrpSpPr>
          <p:cNvPr id="41000" name="Group 40"/>
          <p:cNvGrpSpPr>
            <a:grpSpLocks/>
          </p:cNvGrpSpPr>
          <p:nvPr/>
        </p:nvGrpSpPr>
        <p:grpSpPr bwMode="auto">
          <a:xfrm>
            <a:off x="4813821" y="4726489"/>
            <a:ext cx="3862388" cy="1008295"/>
            <a:chOff x="3503" y="3603"/>
            <a:chExt cx="2433" cy="635"/>
          </a:xfrm>
        </p:grpSpPr>
        <p:grpSp>
          <p:nvGrpSpPr>
            <p:cNvPr id="41001" name="Group 41"/>
            <p:cNvGrpSpPr>
              <a:grpSpLocks/>
            </p:cNvGrpSpPr>
            <p:nvPr/>
          </p:nvGrpSpPr>
          <p:grpSpPr bwMode="auto">
            <a:xfrm>
              <a:off x="3936" y="3603"/>
              <a:ext cx="2000" cy="635"/>
              <a:chOff x="384" y="3507"/>
              <a:chExt cx="2000" cy="635"/>
            </a:xfrm>
          </p:grpSpPr>
          <p:sp>
            <p:nvSpPr>
              <p:cNvPr id="41002" name="Text Box 42"/>
              <p:cNvSpPr txBox="1">
                <a:spLocks noChangeArrowheads="1"/>
              </p:cNvSpPr>
              <p:nvPr/>
            </p:nvSpPr>
            <p:spPr bwMode="auto">
              <a:xfrm>
                <a:off x="632" y="3507"/>
                <a:ext cx="1344" cy="3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altLang="zh-CN" sz="2800" b="1" i="1" dirty="0" err="1">
                    <a:solidFill>
                      <a:srgbClr val="0000FF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aM</a:t>
                </a:r>
                <a:r>
                  <a:rPr lang="en-US" altLang="zh-CN" sz="2800" b="1" i="1" baseline="-25000" dirty="0" err="1">
                    <a:solidFill>
                      <a:srgbClr val="0000FF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A</a:t>
                </a:r>
                <a:r>
                  <a:rPr lang="en-US" altLang="zh-CN" sz="2800" b="1" dirty="0" err="1">
                    <a:solidFill>
                      <a:srgbClr val="0000FF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+</a:t>
                </a:r>
                <a:r>
                  <a:rPr lang="en-US" altLang="zh-CN" sz="2800" b="1" i="1" dirty="0" err="1">
                    <a:solidFill>
                      <a:srgbClr val="0000FF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bM</a:t>
                </a:r>
                <a:r>
                  <a:rPr lang="en-US" altLang="zh-CN" sz="2800" b="1" i="1" baseline="-25000" dirty="0" err="1">
                    <a:solidFill>
                      <a:srgbClr val="0000FF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B</a:t>
                </a:r>
                <a:endParaRPr lang="en-US" altLang="zh-CN" sz="2800" b="1" i="1" baseline="-25000" dirty="0">
                  <a:solidFill>
                    <a:srgbClr val="0000FF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1003" name="Line 43"/>
              <p:cNvSpPr>
                <a:spLocks noChangeShapeType="1"/>
              </p:cNvSpPr>
              <p:nvPr/>
            </p:nvSpPr>
            <p:spPr bwMode="auto">
              <a:xfrm>
                <a:off x="432" y="3824"/>
                <a:ext cx="1680" cy="0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1004" name="Text Box 44"/>
              <p:cNvSpPr txBox="1">
                <a:spLocks noChangeArrowheads="1"/>
              </p:cNvSpPr>
              <p:nvPr/>
            </p:nvSpPr>
            <p:spPr bwMode="auto">
              <a:xfrm>
                <a:off x="384" y="3812"/>
                <a:ext cx="2000" cy="3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altLang="zh-CN" sz="2800" b="1" i="1" dirty="0" err="1" smtClean="0">
                    <a:solidFill>
                      <a:srgbClr val="0000FF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a</a:t>
                </a:r>
                <a:r>
                  <a:rPr lang="en-US" altLang="zh-CN" sz="2800" b="1" dirty="0" err="1" smtClean="0">
                    <a:solidFill>
                      <a:srgbClr val="0000FF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-</a:t>
                </a:r>
                <a:r>
                  <a:rPr lang="en-US" altLang="zh-CN" sz="2800" b="1" i="1" dirty="0" err="1" smtClean="0">
                    <a:solidFill>
                      <a:srgbClr val="0000FF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mx+b</a:t>
                </a:r>
                <a:r>
                  <a:rPr lang="en-US" altLang="zh-CN" sz="2800" b="1" dirty="0" err="1">
                    <a:solidFill>
                      <a:srgbClr val="0000FF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-</a:t>
                </a:r>
                <a:r>
                  <a:rPr lang="en-US" altLang="zh-CN" sz="2800" b="1" i="1" dirty="0" err="1" smtClean="0">
                    <a:solidFill>
                      <a:srgbClr val="0000FF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nx+px+qx</a:t>
                </a:r>
                <a:endParaRPr lang="en-US" altLang="zh-CN" sz="2800" b="1" i="1" dirty="0">
                  <a:solidFill>
                    <a:srgbClr val="0000FF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41005" name="Text Box 45"/>
            <p:cNvSpPr txBox="1">
              <a:spLocks noChangeArrowheads="1"/>
            </p:cNvSpPr>
            <p:nvPr/>
          </p:nvSpPr>
          <p:spPr bwMode="auto">
            <a:xfrm>
              <a:off x="3503" y="3792"/>
              <a:ext cx="528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zh-CN" sz="2800" b="1" i="1" dirty="0">
                  <a:solidFill>
                    <a:srgbClr val="0000FF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M </a:t>
              </a:r>
              <a:r>
                <a:rPr lang="en-US" altLang="zh-CN" sz="2800" b="1" dirty="0">
                  <a:solidFill>
                    <a:srgbClr val="0000FF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=</a:t>
              </a:r>
            </a:p>
          </p:txBody>
        </p:sp>
        <p:sp>
          <p:nvSpPr>
            <p:cNvPr id="41006" name="Line 46"/>
            <p:cNvSpPr>
              <a:spLocks noChangeShapeType="1"/>
            </p:cNvSpPr>
            <p:nvPr/>
          </p:nvSpPr>
          <p:spPr bwMode="auto">
            <a:xfrm>
              <a:off x="3615" y="3840"/>
              <a:ext cx="144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 sz="2800" i="1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4163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67544" y="1231801"/>
            <a:ext cx="792088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lang="zh-CN" altLang="zh-CN" sz="2400" b="1" dirty="0">
                <a:latin typeface="Times New Roman" pitchFamily="18" charset="0"/>
                <a:cs typeface="Times New Roman" pitchFamily="18" charset="0"/>
              </a:rPr>
              <a:t>．关于化学平衡常数的叙述正确的是</a:t>
            </a:r>
            <a:r>
              <a:rPr lang="en-US" altLang="zh-CN" sz="24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lang="zh-CN" altLang="zh-CN" sz="2400" b="1" dirty="0">
                <a:latin typeface="Times New Roman" pitchFamily="18" charset="0"/>
                <a:cs typeface="Times New Roman" pitchFamily="18" charset="0"/>
              </a:rPr>
              <a:t>　　</a:t>
            </a:r>
            <a:r>
              <a:rPr lang="en-US" altLang="zh-CN" sz="24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endParaRPr lang="zh-CN" altLang="zh-CN" sz="2400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</a:t>
            </a:r>
            <a:r>
              <a:rPr lang="zh-CN" altLang="zh-CN" sz="2400" b="1" dirty="0">
                <a:latin typeface="Times New Roman" pitchFamily="18" charset="0"/>
                <a:cs typeface="Times New Roman" pitchFamily="18" charset="0"/>
              </a:rPr>
              <a:t>．温度一定，一个化学反应的平衡常数不是一个常数</a:t>
            </a:r>
          </a:p>
          <a:p>
            <a:pPr>
              <a:lnSpc>
                <a:spcPct val="150000"/>
              </a:lnSpc>
            </a:pPr>
            <a:r>
              <a:rPr lang="en-US" altLang="zh-CN" sz="24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</a:t>
            </a:r>
            <a:r>
              <a:rPr lang="zh-CN" altLang="zh-CN" sz="2400" b="1" dirty="0">
                <a:latin typeface="Times New Roman" pitchFamily="18" charset="0"/>
                <a:cs typeface="Times New Roman" pitchFamily="18" charset="0"/>
              </a:rPr>
              <a:t>．两种物质反应，不管怎样书写化学方程式，平衡常数不变</a:t>
            </a:r>
          </a:p>
          <a:p>
            <a:pPr>
              <a:lnSpc>
                <a:spcPct val="150000"/>
              </a:lnSpc>
            </a:pPr>
            <a:r>
              <a:rPr lang="en-US" altLang="zh-CN" sz="24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zh-CN" altLang="zh-CN" sz="2400" b="1" dirty="0">
                <a:latin typeface="Times New Roman" pitchFamily="18" charset="0"/>
                <a:cs typeface="Times New Roman" pitchFamily="18" charset="0"/>
              </a:rPr>
              <a:t>．温度一定时，对于给定的化学反应，正、逆反应的平衡常数互为倒数</a:t>
            </a:r>
          </a:p>
          <a:p>
            <a:pPr>
              <a:lnSpc>
                <a:spcPct val="150000"/>
              </a:lnSpc>
            </a:pPr>
            <a:r>
              <a:rPr lang="en-US" altLang="zh-CN" sz="24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</a:t>
            </a:r>
            <a:r>
              <a:rPr lang="zh-CN" altLang="zh-CN" sz="2400" b="1" dirty="0">
                <a:latin typeface="Times New Roman" pitchFamily="18" charset="0"/>
                <a:cs typeface="Times New Roman" pitchFamily="18" charset="0"/>
              </a:rPr>
              <a:t>．当生成物浓度幂之积与反应物浓度幂之积比值小于</a:t>
            </a:r>
            <a:r>
              <a:rPr lang="en-US" altLang="zh-CN" sz="2400" b="1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</a:t>
            </a:r>
            <a:r>
              <a:rPr lang="zh-CN" altLang="zh-CN" sz="2400" b="1" dirty="0">
                <a:latin typeface="Times New Roman" pitchFamily="18" charset="0"/>
                <a:cs typeface="Times New Roman" pitchFamily="18" charset="0"/>
              </a:rPr>
              <a:t>时，</a:t>
            </a:r>
            <a:r>
              <a:rPr lang="en-US" altLang="zh-CN" sz="2400" b="1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</a:t>
            </a:r>
            <a:r>
              <a:rPr lang="zh-CN" altLang="zh-CN" sz="2400" b="1" baseline="-25000" dirty="0">
                <a:latin typeface="Times New Roman" pitchFamily="18" charset="0"/>
                <a:cs typeface="Times New Roman" pitchFamily="18" charset="0"/>
              </a:rPr>
              <a:t>正</a:t>
            </a:r>
            <a:r>
              <a:rPr lang="en-US" altLang="zh-CN" sz="24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&lt;</a:t>
            </a:r>
            <a:r>
              <a:rPr lang="en-US" altLang="zh-CN" sz="2400" b="1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</a:t>
            </a:r>
            <a:r>
              <a:rPr lang="zh-CN" altLang="zh-CN" sz="2400" b="1" baseline="-25000" dirty="0" smtClean="0">
                <a:latin typeface="Times New Roman" pitchFamily="18" charset="0"/>
                <a:cs typeface="Times New Roman" pitchFamily="18" charset="0"/>
              </a:rPr>
              <a:t>逆</a:t>
            </a:r>
            <a:endParaRPr lang="zh-CN" altLang="zh-CN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4" y="405458"/>
            <a:ext cx="3168352" cy="6568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 smtClean="0">
                <a:latin typeface="Times New Roman" pitchFamily="18" charset="0"/>
                <a:cs typeface="Times New Roman" pitchFamily="18" charset="0"/>
              </a:rPr>
              <a:t>随堂练习</a:t>
            </a:r>
            <a:endParaRPr lang="zh-CN" alt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5796136" y="1269554"/>
            <a:ext cx="407484" cy="57996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endParaRPr lang="zh-CN" altLang="zh-CN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5560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467544" y="653304"/>
            <a:ext cx="346551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学习目标</a:t>
            </a:r>
            <a:endParaRPr lang="en-US" altLang="zh-CN" sz="2800" b="1" dirty="0">
              <a:solidFill>
                <a:srgbClr val="FF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539552" y="1327847"/>
            <a:ext cx="50863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lang="zh-CN" altLang="en-US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了解</a:t>
            </a:r>
            <a:r>
              <a:rPr lang="zh-CN" altLang="en-US" sz="2800" b="1" dirty="0" smtClean="0">
                <a:latin typeface="Times New Roman" pitchFamily="18" charset="0"/>
                <a:cs typeface="Times New Roman" pitchFamily="18" charset="0"/>
              </a:rPr>
              <a:t>化学</a:t>
            </a:r>
            <a:r>
              <a:rPr kumimoji="1" lang="zh-CN" altLang="en-US" sz="2800" b="1" dirty="0" smtClean="0">
                <a:latin typeface="Times New Roman" pitchFamily="18" charset="0"/>
                <a:cs typeface="Times New Roman" pitchFamily="18" charset="0"/>
              </a:rPr>
              <a:t>平衡</a:t>
            </a:r>
            <a:r>
              <a:rPr kumimoji="1" lang="zh-CN" altLang="en-US" sz="2800" b="1" dirty="0">
                <a:latin typeface="Times New Roman" pitchFamily="18" charset="0"/>
                <a:cs typeface="Times New Roman" pitchFamily="18" charset="0"/>
              </a:rPr>
              <a:t>常数的</a:t>
            </a:r>
            <a:r>
              <a:rPr kumimoji="1" lang="zh-CN" altLang="en-US" sz="2800" b="1" dirty="0" smtClean="0">
                <a:latin typeface="Times New Roman" pitchFamily="18" charset="0"/>
                <a:cs typeface="Times New Roman" pitchFamily="18" charset="0"/>
              </a:rPr>
              <a:t>定义。</a:t>
            </a:r>
            <a:endParaRPr kumimoji="1" lang="zh-CN" alt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539552" y="2781722"/>
            <a:ext cx="693102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lang="zh-CN" altLang="en-US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掌握</a:t>
            </a:r>
            <a:r>
              <a:rPr lang="zh-CN" altLang="en-US" sz="2800" b="1" dirty="0" smtClean="0">
                <a:latin typeface="Times New Roman" pitchFamily="18" charset="0"/>
                <a:cs typeface="Times New Roman" pitchFamily="18" charset="0"/>
              </a:rPr>
              <a:t>运用</a:t>
            </a:r>
            <a:r>
              <a:rPr lang="zh-CN" altLang="en-US" sz="2800" b="1" dirty="0">
                <a:latin typeface="Times New Roman" pitchFamily="18" charset="0"/>
                <a:cs typeface="Times New Roman" pitchFamily="18" charset="0"/>
              </a:rPr>
              <a:t>化学平衡常数进行</a:t>
            </a:r>
            <a:r>
              <a:rPr lang="zh-CN" altLang="en-US" sz="2800" b="1" dirty="0" smtClean="0">
                <a:latin typeface="Times New Roman" pitchFamily="18" charset="0"/>
                <a:cs typeface="Times New Roman" pitchFamily="18" charset="0"/>
              </a:rPr>
              <a:t>计算。</a:t>
            </a:r>
            <a:endParaRPr lang="zh-CN" alt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566687" y="2114486"/>
            <a:ext cx="760571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lang="zh-CN" altLang="en-US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了解</a:t>
            </a:r>
            <a:r>
              <a:rPr lang="zh-CN" altLang="en-US" sz="2800" b="1" dirty="0" smtClean="0">
                <a:latin typeface="Times New Roman" pitchFamily="18" charset="0"/>
                <a:cs typeface="Times New Roman" pitchFamily="18" charset="0"/>
              </a:rPr>
              <a:t>化学平衡</a:t>
            </a:r>
            <a:r>
              <a:rPr lang="zh-CN" altLang="en-US" sz="2800" b="1" dirty="0">
                <a:latin typeface="Times New Roman" pitchFamily="18" charset="0"/>
                <a:cs typeface="Times New Roman" pitchFamily="18" charset="0"/>
              </a:rPr>
              <a:t>常数的</a:t>
            </a:r>
            <a:r>
              <a:rPr lang="zh-CN" altLang="en-US" sz="2800" b="1" dirty="0" smtClean="0">
                <a:latin typeface="Times New Roman" pitchFamily="18" charset="0"/>
                <a:cs typeface="Times New Roman" pitchFamily="18" charset="0"/>
              </a:rPr>
              <a:t>意义。</a:t>
            </a:r>
            <a:endParaRPr lang="zh-CN" alt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5172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51520" y="549474"/>
            <a:ext cx="849694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zh-CN" altLang="zh-CN" sz="2800" b="1" dirty="0" smtClean="0">
                <a:latin typeface="Times New Roman" pitchFamily="18" charset="0"/>
                <a:cs typeface="Times New Roman" pitchFamily="18" charset="0"/>
              </a:rPr>
              <a:t>．</a:t>
            </a:r>
            <a:r>
              <a:rPr lang="zh-CN" altLang="zh-CN" sz="2800" b="1" dirty="0">
                <a:latin typeface="Times New Roman" pitchFamily="18" charset="0"/>
                <a:cs typeface="Times New Roman" pitchFamily="18" charset="0"/>
              </a:rPr>
              <a:t>当把晶体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lang="en-US" altLang="zh-CN" sz="2800" b="1" baseline="-25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</a:t>
            </a:r>
            <a:r>
              <a:rPr lang="en-US" altLang="zh-CN" sz="2800" b="1" baseline="-25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</a:t>
            </a:r>
            <a:r>
              <a:rPr lang="zh-CN" altLang="zh-CN" sz="2800" b="1" dirty="0">
                <a:latin typeface="Times New Roman" pitchFamily="18" charset="0"/>
                <a:cs typeface="Times New Roman" pitchFamily="18" charset="0"/>
              </a:rPr>
              <a:t>放入密闭容器中气化，并建立了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lang="en-US" altLang="zh-CN" sz="2800" b="1" baseline="-25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</a:t>
            </a:r>
            <a:r>
              <a:rPr lang="en-US" altLang="zh-CN" sz="2800" b="1" baseline="-25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(g)2NO</a:t>
            </a:r>
            <a:r>
              <a:rPr lang="en-US" altLang="zh-CN" sz="2800" b="1" baseline="-25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(g)</a:t>
            </a:r>
            <a:r>
              <a:rPr lang="zh-CN" altLang="zh-CN" sz="2800" b="1" dirty="0">
                <a:latin typeface="Times New Roman" pitchFamily="18" charset="0"/>
                <a:cs typeface="Times New Roman" pitchFamily="18" charset="0"/>
              </a:rPr>
              <a:t>平衡后，保持温度不变，再通入若干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lang="en-US" altLang="zh-CN" sz="2800" b="1" baseline="-25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</a:t>
            </a:r>
            <a:r>
              <a:rPr lang="en-US" altLang="zh-CN" sz="2800" b="1" baseline="-25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</a:t>
            </a:r>
            <a:r>
              <a:rPr lang="zh-CN" altLang="zh-CN" sz="2800" b="1" dirty="0">
                <a:latin typeface="Times New Roman" pitchFamily="18" charset="0"/>
                <a:cs typeface="Times New Roman" pitchFamily="18" charset="0"/>
              </a:rPr>
              <a:t>气体，待反应达到新的平衡时，则新平衡与旧平衡相比，</a:t>
            </a:r>
            <a:r>
              <a:rPr lang="zh-CN" altLang="zh-CN" sz="2800" b="1" dirty="0" smtClean="0">
                <a:latin typeface="Times New Roman" pitchFamily="18" charset="0"/>
                <a:cs typeface="Times New Roman" pitchFamily="18" charset="0"/>
              </a:rPr>
              <a:t>其</a:t>
            </a:r>
            <a:r>
              <a:rPr lang="en-US" altLang="zh-CN" sz="2800" b="1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zh-CN" altLang="zh-CN" sz="2800" b="1" dirty="0" smtClean="0">
                <a:latin typeface="Times New Roman" pitchFamily="18" charset="0"/>
                <a:cs typeface="Times New Roman" pitchFamily="18" charset="0"/>
              </a:rPr>
              <a:t>值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lang="zh-CN" altLang="zh-CN" sz="2800" b="1" dirty="0">
                <a:latin typeface="Times New Roman" pitchFamily="18" charset="0"/>
                <a:cs typeface="Times New Roman" pitchFamily="18" charset="0"/>
              </a:rPr>
              <a:t>　　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endParaRPr lang="zh-CN" altLang="zh-CN" sz="2800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</a:t>
            </a:r>
            <a:r>
              <a:rPr lang="zh-CN" altLang="zh-CN" sz="2800" b="1" dirty="0">
                <a:latin typeface="Times New Roman" pitchFamily="18" charset="0"/>
                <a:cs typeface="Times New Roman" pitchFamily="18" charset="0"/>
              </a:rPr>
              <a:t>．变大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B</a:t>
            </a:r>
            <a:r>
              <a:rPr lang="zh-CN" altLang="zh-CN" sz="2800" b="1" dirty="0">
                <a:latin typeface="Times New Roman" pitchFamily="18" charset="0"/>
                <a:cs typeface="Times New Roman" pitchFamily="18" charset="0"/>
              </a:rPr>
              <a:t>．不变</a:t>
            </a:r>
          </a:p>
          <a:p>
            <a:pPr>
              <a:lnSpc>
                <a:spcPct val="150000"/>
              </a:lnSpc>
            </a:pP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zh-CN" altLang="zh-CN" sz="2800" b="1" dirty="0">
                <a:latin typeface="Times New Roman" pitchFamily="18" charset="0"/>
                <a:cs typeface="Times New Roman" pitchFamily="18" charset="0"/>
              </a:rPr>
              <a:t>．变小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D</a:t>
            </a:r>
            <a:r>
              <a:rPr lang="zh-CN" altLang="zh-CN" sz="2800" b="1" dirty="0">
                <a:latin typeface="Times New Roman" pitchFamily="18" charset="0"/>
                <a:cs typeface="Times New Roman" pitchFamily="18" charset="0"/>
              </a:rPr>
              <a:t>．无法</a:t>
            </a:r>
            <a:r>
              <a:rPr lang="zh-CN" altLang="zh-CN" sz="2800" b="1" dirty="0" smtClean="0">
                <a:latin typeface="Times New Roman" pitchFamily="18" charset="0"/>
                <a:cs typeface="Times New Roman" pitchFamily="18" charset="0"/>
              </a:rPr>
              <a:t>确定</a:t>
            </a:r>
            <a:endParaRPr lang="zh-CN" altLang="zh-CN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2633960"/>
            <a:ext cx="648072" cy="5162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对象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8167795"/>
              </p:ext>
            </p:extLst>
          </p:nvPr>
        </p:nvGraphicFramePr>
        <p:xfrm>
          <a:off x="1494535" y="1341562"/>
          <a:ext cx="773209" cy="5487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7" name="Equation" r:id="rId4" imgW="393480" imgH="279360" progId="Equation.DSMT4">
                  <p:embed/>
                </p:oleObj>
              </mc:Choice>
              <mc:Fallback>
                <p:oleObj name="Equation" r:id="rId4" imgW="39348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494535" y="1341562"/>
                        <a:ext cx="773209" cy="54872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矩形 3"/>
          <p:cNvSpPr/>
          <p:nvPr/>
        </p:nvSpPr>
        <p:spPr>
          <a:xfrm>
            <a:off x="4255442" y="2565698"/>
            <a:ext cx="423514" cy="6612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</a:t>
            </a:r>
            <a:endParaRPr lang="zh-CN" altLang="zh-CN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7240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395536" y="837506"/>
            <a:ext cx="8208912" cy="332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．将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 </a:t>
            </a:r>
            <a:r>
              <a:rPr kumimoji="0" lang="en-US" altLang="zh-CN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mol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SO</a:t>
            </a:r>
            <a:r>
              <a:rPr kumimoji="0" lang="en-US" altLang="zh-CN" sz="2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与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 </a:t>
            </a:r>
            <a:r>
              <a:rPr kumimoji="0" lang="en-US" altLang="zh-CN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mol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O</a:t>
            </a:r>
            <a:r>
              <a:rPr kumimoji="0" lang="en-US" altLang="zh-CN" sz="2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放入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 L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的密闭容器中，在一定条件下反应达到平衡：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2SO</a:t>
            </a:r>
            <a:r>
              <a:rPr kumimoji="0" lang="en-US" altLang="zh-CN" sz="2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＋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</a:t>
            </a:r>
            <a:r>
              <a:rPr kumimoji="0" lang="en-US" altLang="zh-CN" sz="2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2SO</a:t>
            </a:r>
            <a:r>
              <a:rPr kumimoji="0" lang="en-US" altLang="zh-CN" sz="2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，测得平衡时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SO</a:t>
            </a:r>
            <a:r>
              <a:rPr kumimoji="0" lang="en-US" altLang="zh-CN" sz="2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的浓度为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0.5 </a:t>
            </a:r>
            <a:r>
              <a:rPr kumimoji="0" lang="en-US" altLang="zh-CN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mol·L</a:t>
            </a:r>
            <a:r>
              <a:rPr kumimoji="0" lang="zh-CN" altLang="en-US" sz="28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－</a:t>
            </a:r>
            <a:r>
              <a:rPr kumimoji="0" lang="en-US" altLang="zh-CN" sz="28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。则此条件下的平衡常数</a:t>
            </a:r>
            <a:r>
              <a:rPr kumimoji="0" lang="en-US" altLang="zh-CN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为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　　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．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       B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．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0.25      C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．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0.4     D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．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0.2</a:t>
            </a:r>
          </a:p>
        </p:txBody>
      </p:sp>
      <p:sp>
        <p:nvSpPr>
          <p:cNvPr id="3" name="矩形 2"/>
          <p:cNvSpPr/>
          <p:nvPr/>
        </p:nvSpPr>
        <p:spPr>
          <a:xfrm>
            <a:off x="3131840" y="2768587"/>
            <a:ext cx="444352" cy="6612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</a:t>
            </a:r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7493118"/>
              </p:ext>
            </p:extLst>
          </p:nvPr>
        </p:nvGraphicFramePr>
        <p:xfrm>
          <a:off x="6605612" y="1629594"/>
          <a:ext cx="774700" cy="54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9" name="Equation" r:id="rId3" imgW="393480" imgH="279360" progId="Equation.DSMT4">
                  <p:embed/>
                </p:oleObj>
              </mc:Choice>
              <mc:Fallback>
                <p:oleObj name="Equation" r:id="rId3" imgW="393480" imgH="279360" progId="Equation.DSMT4">
                  <p:embed/>
                  <p:pic>
                    <p:nvPicPr>
                      <p:cNvPr id="0" name="对象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05612" y="1629594"/>
                        <a:ext cx="774700" cy="549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77863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251520" y="475809"/>
            <a:ext cx="8244855" cy="5978321"/>
          </a:xfrm>
          <a:noFill/>
          <a:ln/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GB" altLang="zh-CN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</a:t>
            </a:r>
            <a:r>
              <a:rPr lang="zh-CN" altLang="en-GB" sz="2400" b="1" dirty="0" smtClean="0">
                <a:latin typeface="Times New Roman" pitchFamily="18" charset="0"/>
                <a:cs typeface="Times New Roman" pitchFamily="18" charset="0"/>
              </a:rPr>
              <a:t>在</a:t>
            </a:r>
            <a:r>
              <a:rPr lang="zh-CN" altLang="en-GB" sz="2400" b="1" dirty="0">
                <a:latin typeface="Times New Roman" pitchFamily="18" charset="0"/>
                <a:cs typeface="Times New Roman" pitchFamily="18" charset="0"/>
              </a:rPr>
              <a:t>一定体积密闭容器中，进行如下反应： </a:t>
            </a:r>
            <a:r>
              <a:rPr lang="en-GB" altLang="zh-CN" sz="24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</a:t>
            </a:r>
            <a:r>
              <a:rPr lang="en-GB" altLang="zh-CN" sz="2400" b="1" baseline="-25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GB" altLang="zh-CN" sz="24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(g)+H</a:t>
            </a:r>
            <a:r>
              <a:rPr lang="en-GB" altLang="zh-CN" sz="2400" b="1" baseline="-25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GB" altLang="zh-CN" sz="24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(g)             CO(g) +H</a:t>
            </a:r>
            <a:r>
              <a:rPr lang="en-GB" altLang="zh-CN" sz="2400" b="1" baseline="-25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GB" altLang="zh-CN" sz="24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O(g</a:t>
            </a:r>
            <a:r>
              <a:rPr lang="en-GB" altLang="zh-CN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),</a:t>
            </a:r>
            <a:r>
              <a:rPr lang="zh-CN" altLang="en-GB" sz="2400" b="1" dirty="0" smtClean="0">
                <a:latin typeface="Times New Roman" pitchFamily="18" charset="0"/>
                <a:cs typeface="Times New Roman" pitchFamily="18" charset="0"/>
              </a:rPr>
              <a:t>其平衡常数</a:t>
            </a:r>
            <a:r>
              <a:rPr lang="en-US" altLang="zh-CN" sz="2400" b="1" i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zh-CN" altLang="en-GB" sz="2400" b="1" dirty="0" smtClean="0">
                <a:latin typeface="Times New Roman" pitchFamily="18" charset="0"/>
                <a:cs typeface="Times New Roman" pitchFamily="18" charset="0"/>
              </a:rPr>
              <a:t>和</a:t>
            </a:r>
            <a:r>
              <a:rPr lang="zh-CN" altLang="en-GB" sz="2400" b="1" dirty="0">
                <a:latin typeface="Times New Roman" pitchFamily="18" charset="0"/>
                <a:cs typeface="Times New Roman" pitchFamily="18" charset="0"/>
              </a:rPr>
              <a:t>温度</a:t>
            </a:r>
            <a:r>
              <a:rPr lang="en-GB" altLang="zh-CN" sz="2400" b="1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</a:t>
            </a:r>
            <a:r>
              <a:rPr lang="zh-CN" altLang="en-GB" sz="2400" b="1" dirty="0">
                <a:latin typeface="Times New Roman" pitchFamily="18" charset="0"/>
                <a:cs typeface="Times New Roman" pitchFamily="18" charset="0"/>
              </a:rPr>
              <a:t>的关系如下：</a:t>
            </a:r>
          </a:p>
          <a:p>
            <a:pPr marL="0" indent="0">
              <a:lnSpc>
                <a:spcPct val="150000"/>
              </a:lnSpc>
              <a:buNone/>
            </a:pPr>
            <a:endParaRPr lang="zh-CN" altLang="en-GB" sz="24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GB" altLang="zh-CN" sz="24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GB" altLang="zh-CN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lang="en-GB" altLang="zh-CN" sz="24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1)</a:t>
            </a:r>
            <a:r>
              <a:rPr lang="en-GB" altLang="zh-CN" sz="2400" b="1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</a:t>
            </a:r>
            <a:r>
              <a:rPr lang="zh-CN" altLang="en-GB" sz="2400" b="1" dirty="0">
                <a:latin typeface="Times New Roman" pitchFamily="18" charset="0"/>
                <a:cs typeface="Times New Roman" pitchFamily="18" charset="0"/>
              </a:rPr>
              <a:t>的表达式为</a:t>
            </a:r>
            <a:r>
              <a:rPr lang="zh-CN" altLang="en-GB" sz="2400" b="1" dirty="0" smtClean="0">
                <a:latin typeface="Times New Roman" pitchFamily="18" charset="0"/>
                <a:cs typeface="Times New Roman" pitchFamily="18" charset="0"/>
              </a:rPr>
              <a:t>：</a:t>
            </a:r>
            <a:r>
              <a:rPr lang="zh-CN" altLang="en-GB" sz="2400" b="1" u="sng" dirty="0" smtClean="0">
                <a:latin typeface="Times New Roman" pitchFamily="18" charset="0"/>
                <a:cs typeface="Times New Roman" pitchFamily="18" charset="0"/>
              </a:rPr>
              <a:t>                              </a:t>
            </a:r>
            <a:r>
              <a:rPr lang="zh-CN" altLang="en-US" sz="2400" b="1" dirty="0" smtClean="0">
                <a:latin typeface="Times New Roman" pitchFamily="18" charset="0"/>
                <a:cs typeface="Times New Roman" pitchFamily="18" charset="0"/>
              </a:rPr>
              <a:t>。</a:t>
            </a:r>
            <a:r>
              <a:rPr lang="zh-CN" altLang="en-GB" sz="2400" b="1" u="sng" dirty="0">
                <a:latin typeface="Times New Roman" pitchFamily="18" charset="0"/>
                <a:cs typeface="Times New Roman" pitchFamily="18" charset="0"/>
              </a:rPr>
              <a:t>　　　　　　　　　</a:t>
            </a:r>
            <a:endParaRPr lang="zh-CN" altLang="en-GB" sz="24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GB" altLang="zh-CN" sz="24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(2)</a:t>
            </a:r>
            <a:r>
              <a:rPr lang="zh-CN" altLang="en-GB" sz="2400" b="1" dirty="0">
                <a:latin typeface="Times New Roman" pitchFamily="18" charset="0"/>
                <a:cs typeface="Times New Roman" pitchFamily="18" charset="0"/>
              </a:rPr>
              <a:t>该反应为</a:t>
            </a:r>
            <a:r>
              <a:rPr lang="zh-CN" altLang="en-GB" sz="2400" b="1" u="sng" dirty="0">
                <a:latin typeface="Times New Roman" pitchFamily="18" charset="0"/>
                <a:cs typeface="Times New Roman" pitchFamily="18" charset="0"/>
              </a:rPr>
              <a:t>　　　　</a:t>
            </a:r>
            <a:r>
              <a:rPr lang="zh-CN" altLang="en-GB" sz="2400" b="1" dirty="0">
                <a:latin typeface="Times New Roman" pitchFamily="18" charset="0"/>
                <a:cs typeface="Times New Roman" pitchFamily="18" charset="0"/>
              </a:rPr>
              <a:t>反应（“吸热”或“放热”）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altLang="zh-CN" sz="24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(3)</a:t>
            </a:r>
            <a:r>
              <a:rPr lang="zh-CN" altLang="en-GB" sz="2400" b="1" dirty="0">
                <a:latin typeface="Times New Roman" pitchFamily="18" charset="0"/>
                <a:cs typeface="Times New Roman" pitchFamily="18" charset="0"/>
              </a:rPr>
              <a:t>能判断该反应是否达到化学平衡状态的依据（　　）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24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GB" altLang="zh-CN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lang="zh-CN" altLang="en-GB" sz="2400" b="1" dirty="0">
                <a:latin typeface="Times New Roman" pitchFamily="18" charset="0"/>
                <a:cs typeface="Times New Roman" pitchFamily="18" charset="0"/>
              </a:rPr>
              <a:t>容器中压强不变　　</a:t>
            </a:r>
            <a:r>
              <a:rPr lang="en-US" altLang="zh-CN" sz="2400" b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GB" altLang="zh-CN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lang="zh-CN" altLang="en-GB" sz="2400" b="1" dirty="0">
                <a:latin typeface="Times New Roman" pitchFamily="18" charset="0"/>
                <a:cs typeface="Times New Roman" pitchFamily="18" charset="0"/>
              </a:rPr>
              <a:t>混合气体</a:t>
            </a:r>
            <a:r>
              <a:rPr lang="zh-CN" altLang="en-GB" sz="2400" b="1" dirty="0" smtClean="0">
                <a:latin typeface="Times New Roman" pitchFamily="18" charset="0"/>
                <a:cs typeface="Times New Roman" pitchFamily="18" charset="0"/>
              </a:rPr>
              <a:t>中</a:t>
            </a:r>
            <a:r>
              <a:rPr lang="en-US" altLang="zh-CN" sz="2400" b="1" dirty="0" smtClean="0"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zh-CN" altLang="en-GB" sz="2400" b="1" dirty="0" smtClean="0">
                <a:latin typeface="Times New Roman" pitchFamily="18" charset="0"/>
                <a:cs typeface="Times New Roman" pitchFamily="18" charset="0"/>
              </a:rPr>
              <a:t>浓度</a:t>
            </a:r>
            <a:r>
              <a:rPr lang="zh-CN" altLang="en-GB" sz="2400" b="1" dirty="0">
                <a:latin typeface="Times New Roman" pitchFamily="18" charset="0"/>
                <a:cs typeface="Times New Roman" pitchFamily="18" charset="0"/>
              </a:rPr>
              <a:t>不变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2400" b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GB" altLang="zh-CN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lang="en-GB" altLang="zh-CN" sz="2400" b="1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v</a:t>
            </a:r>
            <a:r>
              <a:rPr lang="en-GB" altLang="zh-CN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(H</a:t>
            </a:r>
            <a:r>
              <a:rPr lang="en-GB" altLang="zh-CN" sz="2400" b="1" baseline="-25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GB" altLang="zh-CN" sz="24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r>
              <a:rPr lang="zh-CN" altLang="en-GB" sz="2400" b="1" baseline="-25000" dirty="0">
                <a:latin typeface="Times New Roman" pitchFamily="18" charset="0"/>
                <a:cs typeface="Times New Roman" pitchFamily="18" charset="0"/>
              </a:rPr>
              <a:t>正</a:t>
            </a:r>
            <a:r>
              <a:rPr lang="en-GB" altLang="zh-CN" sz="24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</a:t>
            </a:r>
            <a:r>
              <a:rPr lang="en-GB" altLang="zh-CN" sz="2400" b="1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</a:t>
            </a:r>
            <a:r>
              <a:rPr lang="en-GB" altLang="zh-CN" sz="24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(H</a:t>
            </a:r>
            <a:r>
              <a:rPr lang="en-GB" altLang="zh-CN" sz="2400" b="1" baseline="-25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GB" altLang="zh-CN" sz="24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O)</a:t>
            </a:r>
            <a:r>
              <a:rPr lang="zh-CN" altLang="en-GB" sz="2400" b="1" baseline="-25000" dirty="0">
                <a:latin typeface="Times New Roman" pitchFamily="18" charset="0"/>
                <a:cs typeface="Times New Roman" pitchFamily="18" charset="0"/>
              </a:rPr>
              <a:t>逆</a:t>
            </a:r>
            <a:r>
              <a:rPr lang="zh-CN" altLang="en-GB" sz="2400" b="1" dirty="0">
                <a:latin typeface="Times New Roman" pitchFamily="18" charset="0"/>
                <a:cs typeface="Times New Roman" pitchFamily="18" charset="0"/>
              </a:rPr>
              <a:t> 　　</a:t>
            </a:r>
            <a:r>
              <a:rPr lang="en-GB" altLang="zh-CN" sz="2400" b="1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D.</a:t>
            </a:r>
            <a:r>
              <a:rPr lang="en-GB" altLang="zh-CN" sz="2400" b="1" i="1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en-GB" altLang="zh-CN" sz="24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(CO</a:t>
            </a:r>
            <a:r>
              <a:rPr lang="en-GB" altLang="zh-CN" sz="2400" b="1" baseline="-25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GB" altLang="zh-CN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)=</a:t>
            </a:r>
            <a:r>
              <a:rPr lang="en-GB" altLang="zh-CN" sz="24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en-GB" altLang="zh-CN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(CO</a:t>
            </a:r>
            <a:r>
              <a:rPr lang="en-GB" altLang="zh-CN" sz="24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r>
              <a:rPr lang="zh-CN" altLang="en-GB" sz="2400" b="1" u="sng" dirty="0">
                <a:latin typeface="Times New Roman" pitchFamily="18" charset="0"/>
                <a:cs typeface="Times New Roman" pitchFamily="18" charset="0"/>
              </a:rPr>
              <a:t>　</a:t>
            </a:r>
            <a:r>
              <a:rPr lang="zh-CN" altLang="en-GB" sz="2400" b="1" dirty="0">
                <a:latin typeface="Times New Roman" pitchFamily="18" charset="0"/>
                <a:cs typeface="Times New Roman" pitchFamily="18" charset="0"/>
              </a:rPr>
              <a:t>　　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altLang="zh-CN" sz="24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(4)</a:t>
            </a:r>
            <a:r>
              <a:rPr lang="zh-CN" altLang="en-GB" sz="2400" b="1" dirty="0" smtClean="0">
                <a:latin typeface="Times New Roman" pitchFamily="18" charset="0"/>
                <a:cs typeface="Times New Roman" pitchFamily="18" charset="0"/>
              </a:rPr>
              <a:t>若</a:t>
            </a:r>
            <a:r>
              <a:rPr lang="en-GB" altLang="zh-CN" sz="24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en-GB" altLang="zh-CN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(CO</a:t>
            </a:r>
            <a:r>
              <a:rPr lang="en-GB" altLang="zh-CN" sz="2400" b="1" baseline="-25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GB" altLang="zh-CN" sz="24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</a:t>
            </a:r>
            <a:r>
              <a:rPr lang="en-GB" altLang="zh-CN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lang="en-GB" altLang="zh-CN" sz="2400" b="1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c</a:t>
            </a:r>
            <a:r>
              <a:rPr lang="en-GB" altLang="zh-CN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(H</a:t>
            </a:r>
            <a:r>
              <a:rPr lang="en-GB" altLang="zh-CN" sz="2400" b="1" baseline="-25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GB" altLang="zh-CN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)=</a:t>
            </a:r>
            <a:r>
              <a:rPr lang="en-GB" altLang="zh-CN" sz="24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en-GB" altLang="zh-CN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(CO</a:t>
            </a:r>
            <a:r>
              <a:rPr lang="en-GB" altLang="zh-CN" sz="24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</a:t>
            </a:r>
            <a:r>
              <a:rPr lang="en-GB" altLang="zh-CN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lang="en-GB" altLang="zh-CN" sz="2400" b="1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c</a:t>
            </a:r>
            <a:r>
              <a:rPr lang="en-GB" altLang="zh-CN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(H</a:t>
            </a:r>
            <a:r>
              <a:rPr lang="en-GB" altLang="zh-CN" sz="2400" b="1" baseline="-25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GB" altLang="zh-CN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</a:t>
            </a:r>
            <a:r>
              <a:rPr lang="en-GB" altLang="zh-CN" sz="24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),</a:t>
            </a:r>
            <a:r>
              <a:rPr lang="zh-CN" altLang="en-GB" sz="2400" b="1" dirty="0">
                <a:latin typeface="Times New Roman" pitchFamily="18" charset="0"/>
                <a:cs typeface="Times New Roman" pitchFamily="18" charset="0"/>
              </a:rPr>
              <a:t>此时温度为 </a:t>
            </a:r>
            <a:r>
              <a:rPr lang="zh-CN" altLang="en-GB" sz="2400" b="1" u="sng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zh-CN" altLang="en-GB" sz="2400" b="1" u="sng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zh-CN" altLang="en-US" sz="2400" b="1" dirty="0" smtClean="0">
                <a:latin typeface="Times New Roman" pitchFamily="18" charset="0"/>
                <a:cs typeface="Times New Roman" pitchFamily="18" charset="0"/>
              </a:rPr>
              <a:t>。</a:t>
            </a:r>
            <a:r>
              <a:rPr lang="zh-CN" altLang="en-GB" sz="2400" b="1" u="sng" dirty="0">
                <a:latin typeface="Times New Roman" pitchFamily="18" charset="0"/>
                <a:cs typeface="Times New Roman" pitchFamily="18" charset="0"/>
              </a:rPr>
              <a:t>　　　</a:t>
            </a:r>
            <a:endParaRPr lang="zh-CN" altLang="en-GB" sz="24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GB" sz="2400" b="1" u="sng" dirty="0">
                <a:latin typeface="Times New Roman" pitchFamily="18" charset="0"/>
                <a:cs typeface="Times New Roman" pitchFamily="18" charset="0"/>
              </a:rPr>
              <a:t>　　　　　　　　　　</a:t>
            </a:r>
            <a:endParaRPr lang="zh-CN" altLang="en-US" sz="2400" b="1" u="sng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7411" name="Group 3"/>
          <p:cNvGraphicFramePr>
            <a:graphicFrameLocks noGrp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2679744018"/>
              </p:ext>
            </p:extLst>
          </p:nvPr>
        </p:nvGraphicFramePr>
        <p:xfrm>
          <a:off x="394667" y="1767536"/>
          <a:ext cx="7705725" cy="942178"/>
        </p:xfrm>
        <a:graphic>
          <a:graphicData uri="http://schemas.openxmlformats.org/drawingml/2006/table">
            <a:tbl>
              <a:tblPr/>
              <a:tblGrid>
                <a:gridCol w="1284287"/>
                <a:gridCol w="1284288"/>
                <a:gridCol w="1284287"/>
                <a:gridCol w="1284288"/>
                <a:gridCol w="1284287"/>
                <a:gridCol w="1284288"/>
              </a:tblGrid>
              <a:tr h="4594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t/</a:t>
                      </a:r>
                      <a:r>
                        <a:rPr kumimoji="0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ºC</a:t>
                      </a:r>
                    </a:p>
                  </a:txBody>
                  <a:tcPr marL="90000" marR="90000" marT="46811" marB="468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700</a:t>
                      </a:r>
                      <a:endParaRPr kumimoji="0" lang="en-US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Times New Roman" pitchFamily="18" charset="0"/>
                      </a:endParaRPr>
                    </a:p>
                  </a:txBody>
                  <a:tcPr marL="90000" marR="90000" marT="46811" marB="468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800</a:t>
                      </a:r>
                      <a:endParaRPr kumimoji="0" lang="en-US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Times New Roman" pitchFamily="18" charset="0"/>
                      </a:endParaRPr>
                    </a:p>
                  </a:txBody>
                  <a:tcPr marL="90000" marR="90000" marT="46811" marB="468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830</a:t>
                      </a:r>
                      <a:endParaRPr kumimoji="0" lang="en-US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Times New Roman" pitchFamily="18" charset="0"/>
                      </a:endParaRPr>
                    </a:p>
                  </a:txBody>
                  <a:tcPr marL="90000" marR="90000" marT="46811" marB="468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1000</a:t>
                      </a:r>
                      <a:endParaRPr kumimoji="0" lang="en-US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Times New Roman" pitchFamily="18" charset="0"/>
                      </a:endParaRPr>
                    </a:p>
                  </a:txBody>
                  <a:tcPr marL="90000" marR="90000" marT="46811" marB="468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1200</a:t>
                      </a:r>
                      <a:endParaRPr kumimoji="0" lang="en-US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Times New Roman" pitchFamily="18" charset="0"/>
                      </a:endParaRPr>
                    </a:p>
                  </a:txBody>
                  <a:tcPr marL="90000" marR="90000" marT="46811" marB="468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7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k</a:t>
                      </a:r>
                      <a:endParaRPr kumimoji="0" lang="en-US" altLang="zh-CN" sz="24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Times New Roman" pitchFamily="18" charset="0"/>
                      </a:endParaRPr>
                    </a:p>
                  </a:txBody>
                  <a:tcPr marL="90000" marR="90000" marT="46811" marB="468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0.6</a:t>
                      </a:r>
                      <a:endParaRPr kumimoji="0" lang="en-US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Times New Roman" pitchFamily="18" charset="0"/>
                      </a:endParaRPr>
                    </a:p>
                  </a:txBody>
                  <a:tcPr marL="90000" marR="90000" marT="46811" marB="468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0.9</a:t>
                      </a:r>
                      <a:endParaRPr kumimoji="0" lang="en-US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Times New Roman" pitchFamily="18" charset="0"/>
                      </a:endParaRPr>
                    </a:p>
                  </a:txBody>
                  <a:tcPr marL="90000" marR="90000" marT="46811" marB="468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1.0</a:t>
                      </a:r>
                      <a:endParaRPr kumimoji="0" lang="en-US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Times New Roman" pitchFamily="18" charset="0"/>
                      </a:endParaRPr>
                    </a:p>
                  </a:txBody>
                  <a:tcPr marL="90000" marR="90000" marT="46811" marB="468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1.7</a:t>
                      </a:r>
                      <a:endParaRPr kumimoji="0" lang="en-US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Times New Roman" pitchFamily="18" charset="0"/>
                      </a:endParaRPr>
                    </a:p>
                  </a:txBody>
                  <a:tcPr marL="90000" marR="90000" marT="46811" marB="468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2.6</a:t>
                      </a:r>
                      <a:endParaRPr kumimoji="0" lang="en-US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Times New Roman" pitchFamily="18" charset="0"/>
                      </a:endParaRPr>
                    </a:p>
                  </a:txBody>
                  <a:tcPr marL="90000" marR="90000" marT="46811" marB="468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35" name="Text Box 27"/>
          <p:cNvSpPr txBox="1">
            <a:spLocks noChangeArrowheads="1"/>
          </p:cNvSpPr>
          <p:nvPr/>
        </p:nvSpPr>
        <p:spPr bwMode="auto">
          <a:xfrm>
            <a:off x="2091173" y="3503543"/>
            <a:ext cx="93503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吸热</a:t>
            </a:r>
          </a:p>
        </p:txBody>
      </p:sp>
      <p:sp>
        <p:nvSpPr>
          <p:cNvPr id="17436" name="Text Box 28"/>
          <p:cNvSpPr txBox="1">
            <a:spLocks noChangeArrowheads="1"/>
          </p:cNvSpPr>
          <p:nvPr/>
        </p:nvSpPr>
        <p:spPr bwMode="auto">
          <a:xfrm>
            <a:off x="6589092" y="6021898"/>
            <a:ext cx="1511300" cy="576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 altLang="zh-CN" sz="24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830℃</a:t>
            </a:r>
          </a:p>
        </p:txBody>
      </p:sp>
      <p:sp>
        <p:nvSpPr>
          <p:cNvPr id="17437" name="Text Box 29"/>
          <p:cNvSpPr txBox="1">
            <a:spLocks noChangeArrowheads="1"/>
          </p:cNvSpPr>
          <p:nvPr/>
        </p:nvSpPr>
        <p:spPr bwMode="auto">
          <a:xfrm>
            <a:off x="6804248" y="4149874"/>
            <a:ext cx="977900" cy="579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 altLang="zh-CN" sz="24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BC</a:t>
            </a:r>
          </a:p>
        </p:txBody>
      </p:sp>
      <p:grpSp>
        <p:nvGrpSpPr>
          <p:cNvPr id="9" name="Group 37"/>
          <p:cNvGrpSpPr>
            <a:grpSpLocks/>
          </p:cNvGrpSpPr>
          <p:nvPr/>
        </p:nvGrpSpPr>
        <p:grpSpPr bwMode="auto">
          <a:xfrm>
            <a:off x="2555776" y="2719242"/>
            <a:ext cx="2479675" cy="735182"/>
            <a:chOff x="857" y="3078"/>
            <a:chExt cx="1562" cy="463"/>
          </a:xfrm>
        </p:grpSpPr>
        <p:sp>
          <p:nvSpPr>
            <p:cNvPr id="10" name="Text Box 18"/>
            <p:cNvSpPr txBox="1">
              <a:spLocks noChangeArrowheads="1"/>
            </p:cNvSpPr>
            <p:nvPr/>
          </p:nvSpPr>
          <p:spPr bwMode="auto">
            <a:xfrm>
              <a:off x="857" y="3179"/>
              <a:ext cx="1375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000" b="1" i="1" dirty="0">
                  <a:solidFill>
                    <a:srgbClr val="FF00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K</a:t>
              </a:r>
              <a:r>
                <a:rPr lang="zh-CN" altLang="en-US" sz="2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＝</a:t>
              </a:r>
            </a:p>
          </p:txBody>
        </p:sp>
        <p:sp>
          <p:nvSpPr>
            <p:cNvPr id="11" name="Text Box 20"/>
            <p:cNvSpPr txBox="1">
              <a:spLocks noChangeArrowheads="1"/>
            </p:cNvSpPr>
            <p:nvPr/>
          </p:nvSpPr>
          <p:spPr bwMode="auto">
            <a:xfrm>
              <a:off x="1112" y="3270"/>
              <a:ext cx="912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000" b="1" dirty="0">
                  <a:solidFill>
                    <a:srgbClr val="FF00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zh-CN" sz="2000" b="1" i="1" dirty="0">
                  <a:solidFill>
                    <a:srgbClr val="FF00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c</a:t>
              </a:r>
              <a:r>
                <a:rPr lang="en-US" altLang="zh-CN" sz="2000" b="1" dirty="0">
                  <a:solidFill>
                    <a:srgbClr val="FF00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(CO</a:t>
              </a:r>
              <a:r>
                <a:rPr lang="en-US" altLang="zh-CN" sz="2000" b="1" baseline="-25000" dirty="0">
                  <a:solidFill>
                    <a:srgbClr val="FF00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2</a:t>
              </a:r>
              <a:r>
                <a:rPr lang="en-US" altLang="zh-CN" sz="2000" b="1" dirty="0">
                  <a:solidFill>
                    <a:srgbClr val="FF00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)</a:t>
              </a:r>
            </a:p>
          </p:txBody>
        </p:sp>
        <p:sp>
          <p:nvSpPr>
            <p:cNvPr id="12" name="Text Box 21"/>
            <p:cNvSpPr txBox="1">
              <a:spLocks noChangeArrowheads="1"/>
            </p:cNvSpPr>
            <p:nvPr/>
          </p:nvSpPr>
          <p:spPr bwMode="auto">
            <a:xfrm>
              <a:off x="1104" y="3092"/>
              <a:ext cx="912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000" b="1" dirty="0">
                  <a:solidFill>
                    <a:srgbClr val="FF00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zh-CN" sz="2000" b="1" i="1" dirty="0" smtClean="0">
                  <a:solidFill>
                    <a:srgbClr val="FF00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c</a:t>
              </a:r>
              <a:r>
                <a:rPr lang="en-US" altLang="zh-CN" sz="2000" b="1" dirty="0" smtClean="0">
                  <a:solidFill>
                    <a:srgbClr val="FF00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(CO</a:t>
              </a:r>
              <a:r>
                <a:rPr lang="en-US" altLang="zh-CN" sz="2000" b="1" dirty="0">
                  <a:solidFill>
                    <a:srgbClr val="FF00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)</a:t>
              </a:r>
            </a:p>
          </p:txBody>
        </p:sp>
        <p:sp>
          <p:nvSpPr>
            <p:cNvPr id="13" name="Text Box 22"/>
            <p:cNvSpPr txBox="1">
              <a:spLocks noChangeArrowheads="1"/>
            </p:cNvSpPr>
            <p:nvPr/>
          </p:nvSpPr>
          <p:spPr bwMode="auto">
            <a:xfrm>
              <a:off x="1507" y="3078"/>
              <a:ext cx="912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000" b="1" dirty="0">
                  <a:solidFill>
                    <a:srgbClr val="FF00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zh-CN" sz="2000" b="1" dirty="0" smtClean="0">
                  <a:solidFill>
                    <a:srgbClr val="FF00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·</a:t>
              </a:r>
              <a:r>
                <a:rPr lang="en-US" altLang="zh-CN" sz="2000" b="1" i="1" dirty="0" smtClean="0">
                  <a:solidFill>
                    <a:srgbClr val="FF00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c</a:t>
              </a:r>
              <a:r>
                <a:rPr lang="en-US" altLang="zh-CN" sz="2000" b="1" dirty="0" smtClean="0">
                  <a:solidFill>
                    <a:srgbClr val="FF00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(H</a:t>
              </a:r>
              <a:r>
                <a:rPr lang="en-US" altLang="zh-CN" sz="2000" b="1" baseline="-25000" dirty="0" smtClean="0">
                  <a:solidFill>
                    <a:srgbClr val="FF00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2</a:t>
              </a:r>
              <a:r>
                <a:rPr lang="en-US" altLang="zh-CN" sz="2000" b="1" dirty="0" smtClean="0">
                  <a:solidFill>
                    <a:srgbClr val="FF00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O</a:t>
              </a:r>
              <a:r>
                <a:rPr lang="en-US" altLang="zh-CN" sz="2000" b="1" dirty="0">
                  <a:solidFill>
                    <a:srgbClr val="FF00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)</a:t>
              </a:r>
            </a:p>
          </p:txBody>
        </p:sp>
        <p:sp>
          <p:nvSpPr>
            <p:cNvPr id="14" name="Text Box 35"/>
            <p:cNvSpPr txBox="1">
              <a:spLocks noChangeArrowheads="1"/>
            </p:cNvSpPr>
            <p:nvPr/>
          </p:nvSpPr>
          <p:spPr bwMode="auto">
            <a:xfrm>
              <a:off x="1552" y="3289"/>
              <a:ext cx="68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000" b="1" dirty="0">
                  <a:solidFill>
                    <a:srgbClr val="FF00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zh-CN" sz="2000" b="1" dirty="0" smtClean="0">
                  <a:solidFill>
                    <a:srgbClr val="FF00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·</a:t>
              </a:r>
              <a:r>
                <a:rPr lang="en-US" altLang="zh-CN" sz="2000" b="1" i="1" dirty="0" smtClean="0">
                  <a:solidFill>
                    <a:srgbClr val="FF00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c</a:t>
              </a:r>
              <a:r>
                <a:rPr lang="en-US" altLang="zh-CN" sz="2000" b="1" dirty="0" smtClean="0">
                  <a:solidFill>
                    <a:srgbClr val="FF00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(H</a:t>
              </a:r>
              <a:r>
                <a:rPr lang="en-US" altLang="zh-CN" sz="2000" b="1" baseline="-25000" dirty="0" smtClean="0">
                  <a:solidFill>
                    <a:srgbClr val="FF00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2</a:t>
              </a:r>
              <a:r>
                <a:rPr lang="en-US" altLang="zh-CN" sz="2000" b="1" dirty="0">
                  <a:solidFill>
                    <a:srgbClr val="FF00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)</a:t>
              </a:r>
            </a:p>
          </p:txBody>
        </p:sp>
        <p:sp>
          <p:nvSpPr>
            <p:cNvPr id="15" name="Line 36"/>
            <p:cNvSpPr>
              <a:spLocks noChangeShapeType="1"/>
            </p:cNvSpPr>
            <p:nvPr/>
          </p:nvSpPr>
          <p:spPr bwMode="auto">
            <a:xfrm>
              <a:off x="1176" y="3334"/>
              <a:ext cx="966" cy="5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08863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35" grpId="0"/>
      <p:bldP spid="17436" grpId="0"/>
      <p:bldP spid="1743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9588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755576" y="3141762"/>
            <a:ext cx="6414513" cy="149579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50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25400" stA="30000" endPos="30000" dist="50800" dir="5400000" sy="-100000" algn="bl" rotWithShape="0"/>
                </a:effectLst>
                <a:latin typeface="微软雅黑" pitchFamily="34" charset="-122"/>
                <a:ea typeface="微软雅黑" pitchFamily="34" charset="-122"/>
              </a:rPr>
              <a:t>本节内容结束</a:t>
            </a:r>
            <a:endParaRPr lang="en-US" altLang="zh-CN" sz="5000" b="1" dirty="0" smtClean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25400" stA="30000" endPos="30000" dist="50800" dir="5400000" sy="-100000" algn="bl" rotWithShape="0"/>
              </a:effectLst>
              <a:latin typeface="微软雅黑" pitchFamily="34" charset="-122"/>
              <a:ea typeface="微软雅黑" pitchFamily="34" charset="-122"/>
            </a:endParaRPr>
          </a:p>
          <a:p>
            <a:pPr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600" dirty="0" smtClean="0">
                <a:effectLst>
                  <a:reflection blurRad="25400" stA="30000" endPos="30000" dist="50800" dir="5400000" sy="-100000" algn="bl" rotWithShape="0"/>
                </a:effectLst>
                <a:latin typeface="微软雅黑" pitchFamily="34" charset="-122"/>
                <a:ea typeface="微软雅黑" pitchFamily="34" charset="-122"/>
              </a:rPr>
              <a:t>更多精彩内容请登录：</a:t>
            </a:r>
            <a:r>
              <a:rPr lang="en-US" altLang="zh-CN" sz="2600" dirty="0" smtClean="0">
                <a:effectLst>
                  <a:reflection blurRad="25400" stA="30000" endPos="30000" dist="50800" dir="5400000" sy="-100000" algn="bl" rotWithShape="0"/>
                </a:effectLst>
                <a:latin typeface="微软雅黑" pitchFamily="34" charset="-122"/>
                <a:ea typeface="微软雅黑" pitchFamily="34" charset="-122"/>
              </a:rPr>
              <a:t>www.91taoke.com</a:t>
            </a:r>
            <a:endParaRPr lang="zh-CN" altLang="en-US" sz="2600" dirty="0">
              <a:effectLst>
                <a:reflection blurRad="25400" stA="30000" endPos="30000" dist="50800" dir="5400000" sy="-100000" algn="bl" rotWithShape="0"/>
              </a:effectLst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3" name="Picture 8" descr="91淘课logo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555555"/>
              </a:clrFrom>
              <a:clrTo>
                <a:srgbClr val="555555">
                  <a:alpha val="0"/>
                </a:srgbClr>
              </a:clrTo>
            </a:clrChange>
            <a:lum contras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6286369"/>
            <a:ext cx="865188" cy="528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43467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7" name="Text Box 23"/>
          <p:cNvSpPr txBox="1">
            <a:spLocks noChangeArrowheads="1"/>
          </p:cNvSpPr>
          <p:nvPr/>
        </p:nvSpPr>
        <p:spPr bwMode="auto">
          <a:xfrm>
            <a:off x="179512" y="4191971"/>
            <a:ext cx="7775575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kumimoji="1" lang="zh-CN" alt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如：</a:t>
            </a:r>
            <a:r>
              <a:rPr kumimoji="1" lang="en-US" altLang="zh-CN" sz="2800" b="1" i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 </a:t>
            </a:r>
            <a:r>
              <a:rPr kumimoji="1" lang="en-US" altLang="zh-CN" sz="2800" b="1" dirty="0" err="1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A+</a:t>
            </a:r>
            <a:r>
              <a:rPr kumimoji="1" lang="en-US" altLang="zh-CN" sz="2800" b="1" i="1" dirty="0" err="1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</a:t>
            </a:r>
            <a:r>
              <a:rPr kumimoji="1" lang="en-US" altLang="zh-CN" sz="2800" b="1" dirty="0" err="1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</a:t>
            </a:r>
            <a:r>
              <a:rPr kumimoji="1" lang="en-US" altLang="zh-CN" sz="28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</a:t>
            </a:r>
            <a:r>
              <a:rPr kumimoji="1" lang="en-US" altLang="zh-CN" sz="2800" b="1" i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 </a:t>
            </a:r>
            <a:r>
              <a:rPr kumimoji="1" lang="en-US" altLang="zh-CN" sz="2800" b="1" dirty="0" err="1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C+</a:t>
            </a:r>
            <a:r>
              <a:rPr kumimoji="1" lang="en-US" altLang="zh-CN" sz="2800" b="1" i="1" dirty="0" err="1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</a:t>
            </a:r>
            <a:r>
              <a:rPr kumimoji="1" lang="en-US" altLang="zh-CN" sz="2800" b="1" i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zh-CN" sz="28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 </a:t>
            </a:r>
            <a:r>
              <a:rPr kumimoji="1" lang="zh-CN" alt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在</a:t>
            </a:r>
            <a:r>
              <a:rPr kumimoji="1" lang="zh-CN" altLang="en-US" sz="2800" b="1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某温度</a:t>
            </a:r>
            <a:r>
              <a:rPr kumimoji="1" lang="zh-CN" altLang="en-US" sz="2800" b="1" dirty="0">
                <a:latin typeface="Times New Roman" pitchFamily="18" charset="0"/>
                <a:cs typeface="Times New Roman" pitchFamily="18" charset="0"/>
              </a:rPr>
              <a:t>下达到的化学</a:t>
            </a:r>
            <a:r>
              <a:rPr kumimoji="1" lang="zh-CN" altLang="en-US" sz="2800" b="1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平衡状态</a:t>
            </a:r>
            <a:endParaRPr kumimoji="1" lang="zh-CN" altLang="en-US" sz="2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337740" y="333450"/>
            <a:ext cx="508635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一</a:t>
            </a:r>
            <a:r>
              <a:rPr lang="en-US" altLang="zh-CN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zh-CN" alt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化学</a:t>
            </a:r>
            <a:r>
              <a:rPr kumimoji="1" lang="zh-CN" alt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平衡</a:t>
            </a:r>
            <a:r>
              <a:rPr kumimoji="1" lang="zh-CN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常数的定义</a:t>
            </a: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-108520" y="1026987"/>
            <a:ext cx="8880475" cy="27076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CN" sz="2800" b="1" dirty="0">
                <a:solidFill>
                  <a:schemeClr val="tx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zh-CN" sz="2800" b="1" dirty="0" smtClean="0">
                <a:solidFill>
                  <a:schemeClr val="tx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</a:t>
            </a:r>
            <a:r>
              <a:rPr kumimoji="1" lang="zh-CN" altLang="en-US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在</a:t>
            </a:r>
            <a:r>
              <a:rPr kumimoji="1" lang="zh-CN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一定温度</a:t>
            </a:r>
            <a:r>
              <a:rPr kumimoji="1" lang="zh-CN" alt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下，当一个可逆反应达到</a:t>
            </a:r>
            <a:r>
              <a:rPr kumimoji="1" lang="zh-CN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平衡</a:t>
            </a:r>
            <a:r>
              <a:rPr kumimoji="1" lang="zh-CN" alt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时，生成物浓度系数次方之积与反应物浓度系数次方之积的比值是一个</a:t>
            </a:r>
            <a:r>
              <a:rPr kumimoji="1" lang="zh-CN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常数</a:t>
            </a:r>
            <a:r>
              <a:rPr kumimoji="1" lang="zh-CN" alt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，这个常数就是该反应的化学平衡常数，简称平衡常数，用符号</a:t>
            </a:r>
            <a:r>
              <a:rPr kumimoji="1" lang="en-US" altLang="zh-CN" sz="2800" b="1" i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</a:t>
            </a:r>
            <a:r>
              <a:rPr kumimoji="1" lang="zh-CN" alt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表示。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</a:pPr>
            <a:endParaRPr lang="en-US" altLang="zh-CN" sz="2800" b="1" dirty="0">
              <a:solidFill>
                <a:srgbClr val="FF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6157" name="Text Box 13"/>
          <p:cNvSpPr txBox="1">
            <a:spLocks noChangeArrowheads="1"/>
          </p:cNvSpPr>
          <p:nvPr/>
        </p:nvSpPr>
        <p:spPr bwMode="auto">
          <a:xfrm>
            <a:off x="179512" y="3573810"/>
            <a:ext cx="2736850" cy="651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kumimoji="1" lang="zh-CN" alt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表达式</a:t>
            </a:r>
          </a:p>
        </p:txBody>
      </p:sp>
      <p:graphicFrame>
        <p:nvGraphicFramePr>
          <p:cNvPr id="6162" name="Object 18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313114603"/>
              </p:ext>
            </p:extLst>
          </p:nvPr>
        </p:nvGraphicFramePr>
        <p:xfrm>
          <a:off x="2195736" y="4797946"/>
          <a:ext cx="2232248" cy="9908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" name="公式" r:id="rId3" imgW="1143000" imgH="444240" progId="Equation.3">
                  <p:embed/>
                </p:oleObj>
              </mc:Choice>
              <mc:Fallback>
                <p:oleObj name="公式" r:id="rId3" imgW="114300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736" y="4797946"/>
                        <a:ext cx="2232248" cy="99082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64" name="Rectangle 20"/>
          <p:cNvSpPr>
            <a:spLocks noChangeArrowheads="1"/>
          </p:cNvSpPr>
          <p:nvPr/>
        </p:nvSpPr>
        <p:spPr bwMode="auto">
          <a:xfrm>
            <a:off x="179512" y="5734050"/>
            <a:ext cx="8208962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kumimoji="1" lang="zh-CN" alt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其中</a:t>
            </a:r>
            <a:r>
              <a:rPr kumimoji="1" lang="en-US" altLang="zh-CN" sz="2800" b="1" i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kumimoji="1" lang="zh-CN" alt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为各组分的平衡浓度，温度一定，</a:t>
            </a:r>
            <a:r>
              <a:rPr kumimoji="1" lang="en-US" altLang="zh-CN" sz="2800" b="1" i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</a:t>
            </a:r>
            <a:r>
              <a:rPr kumimoji="1" lang="zh-CN" alt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为</a:t>
            </a:r>
            <a:r>
              <a:rPr kumimoji="1" lang="zh-CN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定值</a:t>
            </a:r>
            <a:r>
              <a:rPr kumimoji="1" lang="zh-CN" alt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。</a:t>
            </a:r>
          </a:p>
        </p:txBody>
      </p:sp>
      <p:pic>
        <p:nvPicPr>
          <p:cNvPr id="6168" name="Picture 24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8891" y="4445477"/>
            <a:ext cx="796925" cy="38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53958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7" grpId="0"/>
      <p:bldP spid="25603" grpId="0" build="p"/>
      <p:bldP spid="6157" grpId="0"/>
      <p:bldP spid="616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Text Box 47"/>
          <p:cNvSpPr txBox="1">
            <a:spLocks noChangeArrowheads="1"/>
          </p:cNvSpPr>
          <p:nvPr/>
        </p:nvSpPr>
        <p:spPr bwMode="auto">
          <a:xfrm>
            <a:off x="0" y="1053530"/>
            <a:ext cx="9067800" cy="2462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①</a:t>
            </a:r>
            <a:r>
              <a:rPr kumimoji="0" lang="zh-CN" altLang="en-US" sz="2800" b="1" dirty="0">
                <a:latin typeface="Times New Roman" pitchFamily="18" charset="0"/>
                <a:cs typeface="Times New Roman" pitchFamily="18" charset="0"/>
              </a:rPr>
              <a:t>如果反应中有</a:t>
            </a:r>
            <a:r>
              <a:rPr kumimoji="0" lang="zh-CN" altLang="en-US" sz="2800" b="1" u="sng" dirty="0">
                <a:latin typeface="Times New Roman" pitchFamily="18" charset="0"/>
                <a:cs typeface="Times New Roman" pitchFamily="18" charset="0"/>
              </a:rPr>
              <a:t>固体或纯液体</a:t>
            </a:r>
            <a:r>
              <a:rPr kumimoji="0" lang="zh-CN" altLang="en-US" sz="2800" b="1" dirty="0">
                <a:latin typeface="Times New Roman" pitchFamily="18" charset="0"/>
                <a:cs typeface="Times New Roman" pitchFamily="18" charset="0"/>
              </a:rPr>
              <a:t>参加时，不写它们的浓度</a:t>
            </a:r>
          </a:p>
          <a:p>
            <a:pPr>
              <a:spcBef>
                <a:spcPct val="50000"/>
              </a:spcBef>
            </a:pPr>
            <a:r>
              <a:rPr kumimoji="0" lang="zh-CN" altLang="en-US" sz="28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kumimoji="0" lang="zh-CN" altLang="en-US" sz="2800" b="1" dirty="0" smtClean="0">
                <a:latin typeface="Times New Roman" pitchFamily="18" charset="0"/>
                <a:cs typeface="Times New Roman" pitchFamily="18" charset="0"/>
              </a:rPr>
              <a:t>    例如：</a:t>
            </a:r>
            <a:endParaRPr kumimoji="0" lang="en-US" altLang="zh-CN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</a:t>
            </a:r>
            <a:r>
              <a:rPr kumimoji="0"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CaCO</a:t>
            </a:r>
            <a:r>
              <a:rPr kumimoji="0" lang="en-US" altLang="zh-CN" sz="2800" b="1" baseline="-25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(s)          </a:t>
            </a:r>
            <a:r>
              <a:rPr kumimoji="0" lang="en-US" altLang="zh-CN" sz="2800" b="1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CaO</a:t>
            </a:r>
            <a:r>
              <a:rPr kumimoji="0"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(s) + CO</a:t>
            </a:r>
            <a:r>
              <a:rPr kumimoji="0" lang="en-US" altLang="zh-CN" sz="2800" b="1" baseline="-25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(g)</a:t>
            </a:r>
          </a:p>
          <a:p>
            <a:pPr>
              <a:spcBef>
                <a:spcPct val="50000"/>
              </a:spcBef>
            </a:pPr>
            <a:r>
              <a:rPr kumimoji="0"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</a:t>
            </a:r>
            <a:r>
              <a:rPr kumimoji="0"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C(s</a:t>
            </a:r>
            <a:r>
              <a:rPr kumimoji="0"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+ H</a:t>
            </a:r>
            <a:r>
              <a:rPr kumimoji="0" lang="en-US" altLang="zh-CN" sz="2800" b="1" baseline="-25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O(g)         CO(g) + H</a:t>
            </a:r>
            <a:r>
              <a:rPr kumimoji="0" lang="en-US" altLang="zh-CN" sz="2800" b="1" baseline="-25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(g)</a:t>
            </a:r>
          </a:p>
        </p:txBody>
      </p:sp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249667" y="405458"/>
            <a:ext cx="508433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zh-CN" altLang="en-US" sz="2800" b="1" dirty="0">
                <a:latin typeface="Times New Roman" pitchFamily="18" charset="0"/>
                <a:cs typeface="Times New Roman" pitchFamily="18" charset="0"/>
              </a:rPr>
              <a:t>化学平衡常数的书写注意事项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5962600" y="2262489"/>
            <a:ext cx="2209800" cy="5192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 i="1" dirty="0" smtClean="0">
                <a:solidFill>
                  <a:srgbClr val="FF33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</a:t>
            </a:r>
            <a:r>
              <a:rPr lang="en-US" altLang="zh-CN" sz="2800" b="1" dirty="0" smtClean="0">
                <a:solidFill>
                  <a:srgbClr val="FF33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 </a:t>
            </a:r>
            <a:r>
              <a:rPr lang="en-US" altLang="zh-CN" sz="2800" b="1" i="1" dirty="0">
                <a:solidFill>
                  <a:srgbClr val="FF33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800" b="1" dirty="0">
                <a:solidFill>
                  <a:srgbClr val="FF33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(CO</a:t>
            </a:r>
            <a:r>
              <a:rPr lang="en-US" altLang="zh-CN" sz="2800" b="1" baseline="-25000" dirty="0">
                <a:solidFill>
                  <a:srgbClr val="FF33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altLang="zh-CN" sz="2800" b="1" dirty="0">
                <a:solidFill>
                  <a:srgbClr val="FF33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</a:p>
        </p:txBody>
      </p:sp>
      <p:grpSp>
        <p:nvGrpSpPr>
          <p:cNvPr id="26628" name="Group 4"/>
          <p:cNvGrpSpPr>
            <a:grpSpLocks/>
          </p:cNvGrpSpPr>
          <p:nvPr/>
        </p:nvGrpSpPr>
        <p:grpSpPr bwMode="auto">
          <a:xfrm>
            <a:off x="5868144" y="2884750"/>
            <a:ext cx="2752725" cy="905084"/>
            <a:chOff x="3086" y="2208"/>
            <a:chExt cx="1734" cy="570"/>
          </a:xfrm>
        </p:grpSpPr>
        <p:sp>
          <p:nvSpPr>
            <p:cNvPr id="26629" name="Text Box 5"/>
            <p:cNvSpPr txBox="1">
              <a:spLocks noChangeArrowheads="1"/>
            </p:cNvSpPr>
            <p:nvPr/>
          </p:nvSpPr>
          <p:spPr bwMode="auto">
            <a:xfrm>
              <a:off x="3086" y="2304"/>
              <a:ext cx="5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800" b="1" i="1" dirty="0" smtClean="0">
                  <a:solidFill>
                    <a:srgbClr val="FF33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K</a:t>
              </a:r>
              <a:r>
                <a:rPr lang="en-US" altLang="zh-CN" sz="2800" b="1" dirty="0" smtClean="0">
                  <a:solidFill>
                    <a:srgbClr val="FF33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=</a:t>
              </a:r>
              <a:endParaRPr lang="en-US" altLang="zh-CN" sz="2800" b="1" dirty="0">
                <a:solidFill>
                  <a:srgbClr val="FF33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630" name="Line 6"/>
            <p:cNvSpPr>
              <a:spLocks noChangeShapeType="1"/>
            </p:cNvSpPr>
            <p:nvPr/>
          </p:nvSpPr>
          <p:spPr bwMode="auto">
            <a:xfrm>
              <a:off x="3456" y="2496"/>
              <a:ext cx="1200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8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631" name="Text Box 7"/>
            <p:cNvSpPr txBox="1">
              <a:spLocks noChangeArrowheads="1"/>
            </p:cNvSpPr>
            <p:nvPr/>
          </p:nvSpPr>
          <p:spPr bwMode="auto">
            <a:xfrm>
              <a:off x="3408" y="2208"/>
              <a:ext cx="1412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800" b="1" i="1" dirty="0">
                  <a:solidFill>
                    <a:srgbClr val="FF33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c</a:t>
              </a:r>
              <a:r>
                <a:rPr lang="en-US" altLang="zh-CN" sz="2800" b="1" dirty="0">
                  <a:solidFill>
                    <a:srgbClr val="FF33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(CO</a:t>
              </a:r>
              <a:r>
                <a:rPr lang="en-US" altLang="zh-CN" sz="2800" b="1" dirty="0" smtClean="0">
                  <a:solidFill>
                    <a:srgbClr val="FF33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)· </a:t>
              </a:r>
              <a:r>
                <a:rPr lang="en-US" altLang="zh-CN" sz="2800" b="1" i="1" dirty="0">
                  <a:solidFill>
                    <a:srgbClr val="FF33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c</a:t>
              </a:r>
              <a:r>
                <a:rPr lang="en-US" altLang="zh-CN" sz="2800" b="1" dirty="0">
                  <a:solidFill>
                    <a:srgbClr val="FF33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(H</a:t>
              </a:r>
              <a:r>
                <a:rPr lang="en-US" altLang="zh-CN" sz="2800" b="1" baseline="-25000" dirty="0">
                  <a:solidFill>
                    <a:srgbClr val="FF33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2</a:t>
              </a:r>
              <a:r>
                <a:rPr lang="en-US" altLang="zh-CN" sz="2800" b="1" dirty="0">
                  <a:solidFill>
                    <a:srgbClr val="FF33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)</a:t>
              </a:r>
            </a:p>
          </p:txBody>
        </p:sp>
        <p:sp>
          <p:nvSpPr>
            <p:cNvPr id="26632" name="Text Box 8"/>
            <p:cNvSpPr txBox="1">
              <a:spLocks noChangeArrowheads="1"/>
            </p:cNvSpPr>
            <p:nvPr/>
          </p:nvSpPr>
          <p:spPr bwMode="auto">
            <a:xfrm>
              <a:off x="3696" y="2448"/>
              <a:ext cx="816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800" b="1" i="1" dirty="0">
                  <a:solidFill>
                    <a:srgbClr val="FF33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c</a:t>
              </a:r>
              <a:r>
                <a:rPr lang="en-US" altLang="zh-CN" sz="2800" b="1" dirty="0">
                  <a:solidFill>
                    <a:srgbClr val="FF33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(H</a:t>
              </a:r>
              <a:r>
                <a:rPr lang="en-US" altLang="zh-CN" sz="2800" b="1" baseline="-25000" dirty="0">
                  <a:solidFill>
                    <a:srgbClr val="FF33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2</a:t>
              </a:r>
              <a:r>
                <a:rPr lang="en-US" altLang="zh-CN" sz="2800" b="1" dirty="0">
                  <a:solidFill>
                    <a:srgbClr val="FF33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O)</a:t>
              </a:r>
            </a:p>
          </p:txBody>
        </p:sp>
      </p:grpSp>
      <p:grpSp>
        <p:nvGrpSpPr>
          <p:cNvPr id="26683" name="Group 59"/>
          <p:cNvGrpSpPr>
            <a:grpSpLocks/>
          </p:cNvGrpSpPr>
          <p:nvPr/>
        </p:nvGrpSpPr>
        <p:grpSpPr bwMode="auto">
          <a:xfrm>
            <a:off x="228601" y="3911071"/>
            <a:ext cx="7993063" cy="1160732"/>
            <a:chOff x="144" y="1776"/>
            <a:chExt cx="5035" cy="731"/>
          </a:xfrm>
        </p:grpSpPr>
        <p:sp>
          <p:nvSpPr>
            <p:cNvPr id="26634" name="Text Box 10"/>
            <p:cNvSpPr txBox="1">
              <a:spLocks noChangeArrowheads="1"/>
            </p:cNvSpPr>
            <p:nvPr/>
          </p:nvSpPr>
          <p:spPr bwMode="auto">
            <a:xfrm>
              <a:off x="144" y="1776"/>
              <a:ext cx="5035" cy="7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0" lang="en-US" altLang="zh-CN" sz="2800" b="1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②</a:t>
              </a:r>
              <a:r>
                <a:rPr kumimoji="0" lang="zh-CN" altLang="en-US" sz="2800" b="1" dirty="0">
                  <a:latin typeface="Times New Roman" pitchFamily="18" charset="0"/>
                  <a:cs typeface="Times New Roman" pitchFamily="18" charset="0"/>
                </a:rPr>
                <a:t>稀溶液中有水参加反应时，不写水的浓度</a:t>
              </a:r>
            </a:p>
            <a:p>
              <a:pPr>
                <a:spcBef>
                  <a:spcPct val="50000"/>
                </a:spcBef>
              </a:pPr>
              <a:r>
                <a:rPr kumimoji="0" lang="zh-CN" altLang="en-US" sz="2800" b="1" dirty="0">
                  <a:latin typeface="Times New Roman" pitchFamily="18" charset="0"/>
                  <a:cs typeface="Times New Roman" pitchFamily="18" charset="0"/>
                </a:rPr>
                <a:t>     </a:t>
              </a:r>
              <a:r>
                <a:rPr kumimoji="0" lang="en-US" altLang="zh-CN" sz="2800" b="1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Cl</a:t>
              </a:r>
              <a:r>
                <a:rPr kumimoji="0" lang="en-US" altLang="zh-CN" sz="2800" b="1" baseline="-25000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2</a:t>
              </a:r>
              <a:r>
                <a:rPr kumimoji="0" lang="en-US" altLang="zh-CN" sz="2800" b="1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+ H</a:t>
              </a:r>
              <a:r>
                <a:rPr kumimoji="0" lang="en-US" altLang="zh-CN" sz="2800" b="1" baseline="-25000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2</a:t>
              </a:r>
              <a:r>
                <a:rPr kumimoji="0" lang="en-US" altLang="zh-CN" sz="2800" b="1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O       </a:t>
              </a:r>
              <a:r>
                <a:rPr kumimoji="0" lang="en-US" altLang="zh-CN" sz="2800" b="1" dirty="0" err="1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HCl</a:t>
              </a:r>
              <a:r>
                <a:rPr kumimoji="0" lang="en-US" altLang="zh-CN" sz="2800" b="1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+ </a:t>
              </a:r>
              <a:r>
                <a:rPr kumimoji="0" lang="en-US" altLang="zh-CN" sz="2800" b="1" dirty="0" err="1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HClO</a:t>
              </a:r>
              <a:endParaRPr kumimoji="0"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26635" name="Group 11"/>
            <p:cNvGrpSpPr>
              <a:grpSpLocks/>
            </p:cNvGrpSpPr>
            <p:nvPr/>
          </p:nvGrpSpPr>
          <p:grpSpPr bwMode="auto">
            <a:xfrm>
              <a:off x="1472" y="2264"/>
              <a:ext cx="336" cy="144"/>
              <a:chOff x="1776" y="1392"/>
              <a:chExt cx="720" cy="132"/>
            </a:xfrm>
          </p:grpSpPr>
          <p:sp>
            <p:nvSpPr>
              <p:cNvPr id="26636" name="Line 12"/>
              <p:cNvSpPr>
                <a:spLocks noChangeShapeType="1"/>
              </p:cNvSpPr>
              <p:nvPr/>
            </p:nvSpPr>
            <p:spPr bwMode="auto">
              <a:xfrm>
                <a:off x="1776" y="1440"/>
                <a:ext cx="72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CN" altLang="en-US" sz="2800" b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6637" name="Line 13"/>
              <p:cNvSpPr>
                <a:spLocks noChangeShapeType="1"/>
              </p:cNvSpPr>
              <p:nvPr/>
            </p:nvSpPr>
            <p:spPr bwMode="auto">
              <a:xfrm>
                <a:off x="1776" y="1476"/>
                <a:ext cx="72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CN" altLang="en-US" sz="2800" b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6638" name="Line 14"/>
              <p:cNvSpPr>
                <a:spLocks noChangeShapeType="1"/>
              </p:cNvSpPr>
              <p:nvPr/>
            </p:nvSpPr>
            <p:spPr bwMode="auto">
              <a:xfrm>
                <a:off x="2448" y="1392"/>
                <a:ext cx="48" cy="4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CN" altLang="en-US" sz="2800" b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6639" name="Line 15"/>
              <p:cNvSpPr>
                <a:spLocks noChangeShapeType="1"/>
              </p:cNvSpPr>
              <p:nvPr/>
            </p:nvSpPr>
            <p:spPr bwMode="auto">
              <a:xfrm>
                <a:off x="1776" y="1476"/>
                <a:ext cx="96" cy="4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CN" altLang="en-US" sz="2800" b="1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pSp>
        <p:nvGrpSpPr>
          <p:cNvPr id="26665" name="Group 41"/>
          <p:cNvGrpSpPr>
            <a:grpSpLocks/>
          </p:cNvGrpSpPr>
          <p:nvPr/>
        </p:nvGrpSpPr>
        <p:grpSpPr bwMode="auto">
          <a:xfrm>
            <a:off x="5093097" y="4395331"/>
            <a:ext cx="3440113" cy="906671"/>
            <a:chOff x="3239" y="2351"/>
            <a:chExt cx="2167" cy="571"/>
          </a:xfrm>
        </p:grpSpPr>
        <p:sp>
          <p:nvSpPr>
            <p:cNvPr id="26666" name="Text Box 42"/>
            <p:cNvSpPr txBox="1">
              <a:spLocks noChangeArrowheads="1"/>
            </p:cNvSpPr>
            <p:nvPr/>
          </p:nvSpPr>
          <p:spPr bwMode="auto">
            <a:xfrm>
              <a:off x="3239" y="2490"/>
              <a:ext cx="62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800" b="1" i="1" dirty="0" smtClean="0">
                  <a:solidFill>
                    <a:srgbClr val="FF33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K</a:t>
              </a:r>
              <a:r>
                <a:rPr lang="en-US" altLang="zh-CN" sz="2800" b="1" dirty="0" smtClean="0">
                  <a:solidFill>
                    <a:srgbClr val="FF33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=</a:t>
              </a:r>
              <a:endParaRPr lang="en-US" altLang="zh-CN" sz="2800" b="1" dirty="0">
                <a:solidFill>
                  <a:srgbClr val="FF33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667" name="Line 43"/>
            <p:cNvSpPr>
              <a:spLocks noChangeShapeType="1"/>
            </p:cNvSpPr>
            <p:nvPr/>
          </p:nvSpPr>
          <p:spPr bwMode="auto">
            <a:xfrm>
              <a:off x="3637" y="2640"/>
              <a:ext cx="1573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8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668" name="Text Box 44"/>
            <p:cNvSpPr txBox="1">
              <a:spLocks noChangeArrowheads="1"/>
            </p:cNvSpPr>
            <p:nvPr/>
          </p:nvSpPr>
          <p:spPr bwMode="auto">
            <a:xfrm>
              <a:off x="3552" y="2351"/>
              <a:ext cx="1854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800" b="1" i="1" dirty="0">
                  <a:solidFill>
                    <a:srgbClr val="FF33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c</a:t>
              </a:r>
              <a:r>
                <a:rPr lang="en-US" altLang="zh-CN" sz="2800" b="1" dirty="0">
                  <a:solidFill>
                    <a:srgbClr val="FF33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(</a:t>
              </a:r>
              <a:r>
                <a:rPr lang="en-US" altLang="zh-CN" sz="2800" b="1" dirty="0" err="1">
                  <a:solidFill>
                    <a:srgbClr val="FF33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HCl</a:t>
              </a:r>
              <a:r>
                <a:rPr lang="en-US" altLang="zh-CN" sz="2800" b="1" dirty="0" smtClean="0">
                  <a:solidFill>
                    <a:srgbClr val="FF33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)·</a:t>
              </a:r>
              <a:r>
                <a:rPr lang="en-US" altLang="zh-CN" sz="2800" b="1" i="1" dirty="0">
                  <a:solidFill>
                    <a:srgbClr val="FF33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c</a:t>
              </a:r>
              <a:r>
                <a:rPr lang="en-US" altLang="zh-CN" sz="2800" b="1" dirty="0">
                  <a:solidFill>
                    <a:srgbClr val="FF33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(</a:t>
              </a:r>
              <a:r>
                <a:rPr lang="en-US" altLang="zh-CN" sz="2800" b="1" dirty="0" err="1">
                  <a:solidFill>
                    <a:srgbClr val="FF33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HClO</a:t>
              </a:r>
              <a:r>
                <a:rPr lang="en-US" altLang="zh-CN" sz="2800" b="1" dirty="0">
                  <a:solidFill>
                    <a:srgbClr val="FF33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)</a:t>
              </a:r>
            </a:p>
          </p:txBody>
        </p:sp>
        <p:sp>
          <p:nvSpPr>
            <p:cNvPr id="26669" name="Text Box 45"/>
            <p:cNvSpPr txBox="1">
              <a:spLocks noChangeArrowheads="1"/>
            </p:cNvSpPr>
            <p:nvPr/>
          </p:nvSpPr>
          <p:spPr bwMode="auto">
            <a:xfrm>
              <a:off x="3984" y="2592"/>
              <a:ext cx="720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800" b="1" i="1" dirty="0">
                  <a:solidFill>
                    <a:srgbClr val="FF33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c</a:t>
              </a:r>
              <a:r>
                <a:rPr lang="en-US" altLang="zh-CN" sz="2800" b="1" dirty="0">
                  <a:solidFill>
                    <a:srgbClr val="FF33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(Cl</a:t>
              </a:r>
              <a:r>
                <a:rPr lang="en-US" altLang="zh-CN" sz="2800" b="1" baseline="-25000" dirty="0">
                  <a:solidFill>
                    <a:srgbClr val="FF33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2</a:t>
              </a:r>
              <a:r>
                <a:rPr lang="en-US" altLang="zh-CN" sz="2800" b="1" dirty="0">
                  <a:solidFill>
                    <a:srgbClr val="FF33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)</a:t>
              </a:r>
            </a:p>
          </p:txBody>
        </p:sp>
      </p:grpSp>
      <p:grpSp>
        <p:nvGrpSpPr>
          <p:cNvPr id="26670" name="Group 46"/>
          <p:cNvGrpSpPr>
            <a:grpSpLocks/>
          </p:cNvGrpSpPr>
          <p:nvPr/>
        </p:nvGrpSpPr>
        <p:grpSpPr bwMode="auto">
          <a:xfrm>
            <a:off x="2242345" y="2497750"/>
            <a:ext cx="1249535" cy="865388"/>
            <a:chOff x="1968" y="1392"/>
            <a:chExt cx="576" cy="545"/>
          </a:xfrm>
        </p:grpSpPr>
        <p:grpSp>
          <p:nvGrpSpPr>
            <p:cNvPr id="26672" name="Group 48"/>
            <p:cNvGrpSpPr>
              <a:grpSpLocks/>
            </p:cNvGrpSpPr>
            <p:nvPr/>
          </p:nvGrpSpPr>
          <p:grpSpPr bwMode="auto">
            <a:xfrm>
              <a:off x="1968" y="1392"/>
              <a:ext cx="336" cy="144"/>
              <a:chOff x="1776" y="1392"/>
              <a:chExt cx="720" cy="132"/>
            </a:xfrm>
          </p:grpSpPr>
          <p:sp>
            <p:nvSpPr>
              <p:cNvPr id="26673" name="Line 49"/>
              <p:cNvSpPr>
                <a:spLocks noChangeShapeType="1"/>
              </p:cNvSpPr>
              <p:nvPr/>
            </p:nvSpPr>
            <p:spPr bwMode="auto">
              <a:xfrm>
                <a:off x="1776" y="1440"/>
                <a:ext cx="72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CN" altLang="en-US" sz="2800" b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6674" name="Line 50"/>
              <p:cNvSpPr>
                <a:spLocks noChangeShapeType="1"/>
              </p:cNvSpPr>
              <p:nvPr/>
            </p:nvSpPr>
            <p:spPr bwMode="auto">
              <a:xfrm>
                <a:off x="1776" y="1476"/>
                <a:ext cx="72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CN" altLang="en-US" sz="2800" b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6675" name="Line 51"/>
              <p:cNvSpPr>
                <a:spLocks noChangeShapeType="1"/>
              </p:cNvSpPr>
              <p:nvPr/>
            </p:nvSpPr>
            <p:spPr bwMode="auto">
              <a:xfrm>
                <a:off x="2448" y="1392"/>
                <a:ext cx="48" cy="4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CN" altLang="en-US" sz="2800" b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6676" name="Line 52"/>
              <p:cNvSpPr>
                <a:spLocks noChangeShapeType="1"/>
              </p:cNvSpPr>
              <p:nvPr/>
            </p:nvSpPr>
            <p:spPr bwMode="auto">
              <a:xfrm>
                <a:off x="1776" y="1476"/>
                <a:ext cx="96" cy="4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CN" altLang="en-US" sz="2800" b="1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26677" name="Group 53"/>
            <p:cNvGrpSpPr>
              <a:grpSpLocks/>
            </p:cNvGrpSpPr>
            <p:nvPr/>
          </p:nvGrpSpPr>
          <p:grpSpPr bwMode="auto">
            <a:xfrm>
              <a:off x="2208" y="1793"/>
              <a:ext cx="336" cy="144"/>
              <a:chOff x="1776" y="1392"/>
              <a:chExt cx="720" cy="132"/>
            </a:xfrm>
          </p:grpSpPr>
          <p:sp>
            <p:nvSpPr>
              <p:cNvPr id="26678" name="Line 54"/>
              <p:cNvSpPr>
                <a:spLocks noChangeShapeType="1"/>
              </p:cNvSpPr>
              <p:nvPr/>
            </p:nvSpPr>
            <p:spPr bwMode="auto">
              <a:xfrm>
                <a:off x="1776" y="1440"/>
                <a:ext cx="72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CN" altLang="en-US" sz="2800" b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6679" name="Line 55"/>
              <p:cNvSpPr>
                <a:spLocks noChangeShapeType="1"/>
              </p:cNvSpPr>
              <p:nvPr/>
            </p:nvSpPr>
            <p:spPr bwMode="auto">
              <a:xfrm>
                <a:off x="1776" y="1476"/>
                <a:ext cx="72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CN" altLang="en-US" sz="2800" b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6680" name="Line 56"/>
              <p:cNvSpPr>
                <a:spLocks noChangeShapeType="1"/>
              </p:cNvSpPr>
              <p:nvPr/>
            </p:nvSpPr>
            <p:spPr bwMode="auto">
              <a:xfrm>
                <a:off x="2448" y="1392"/>
                <a:ext cx="48" cy="4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CN" altLang="en-US" sz="2800" b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6681" name="Line 57"/>
              <p:cNvSpPr>
                <a:spLocks noChangeShapeType="1"/>
              </p:cNvSpPr>
              <p:nvPr/>
            </p:nvSpPr>
            <p:spPr bwMode="auto">
              <a:xfrm>
                <a:off x="1776" y="1476"/>
                <a:ext cx="96" cy="4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CN" altLang="en-US" sz="2800" b="1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808700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457201" y="3501802"/>
            <a:ext cx="8208963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④</a:t>
            </a:r>
            <a:r>
              <a:rPr lang="en-US" altLang="zh-CN" sz="2800" b="1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</a:t>
            </a:r>
            <a:r>
              <a:rPr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只是温度的函数，即温度不变</a:t>
            </a:r>
            <a:r>
              <a:rPr lang="en-US" altLang="zh-CN" sz="2800" b="1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</a:t>
            </a:r>
            <a:r>
              <a:rPr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不变，温度发生变化，</a:t>
            </a:r>
            <a:r>
              <a:rPr lang="en-US" altLang="zh-CN" sz="2800" b="1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</a:t>
            </a:r>
            <a:r>
              <a:rPr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值也发生变化 </a:t>
            </a:r>
          </a:p>
        </p:txBody>
      </p:sp>
      <p:grpSp>
        <p:nvGrpSpPr>
          <p:cNvPr id="22" name="Group 58"/>
          <p:cNvGrpSpPr>
            <a:grpSpLocks/>
          </p:cNvGrpSpPr>
          <p:nvPr/>
        </p:nvGrpSpPr>
        <p:grpSpPr bwMode="auto">
          <a:xfrm>
            <a:off x="239713" y="1125538"/>
            <a:ext cx="8675687" cy="1170259"/>
            <a:chOff x="151" y="2660"/>
            <a:chExt cx="5465" cy="737"/>
          </a:xfrm>
        </p:grpSpPr>
        <p:sp>
          <p:nvSpPr>
            <p:cNvPr id="23" name="Text Box 17"/>
            <p:cNvSpPr txBox="1">
              <a:spLocks noChangeArrowheads="1"/>
            </p:cNvSpPr>
            <p:nvPr/>
          </p:nvSpPr>
          <p:spPr bwMode="auto">
            <a:xfrm>
              <a:off x="151" y="2660"/>
              <a:ext cx="5465" cy="7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0" lang="en-US" altLang="zh-CN" sz="2800" b="1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③</a:t>
              </a:r>
              <a:r>
                <a:rPr kumimoji="0" lang="zh-CN" altLang="en-US" sz="2800" b="1" dirty="0">
                  <a:latin typeface="Times New Roman" pitchFamily="18" charset="0"/>
                  <a:cs typeface="Times New Roman" pitchFamily="18" charset="0"/>
                </a:rPr>
                <a:t>同一可逆反应，可以用不同的化学方程式表示，例：</a:t>
              </a:r>
            </a:p>
            <a:p>
              <a:pPr>
                <a:spcBef>
                  <a:spcPct val="50000"/>
                </a:spcBef>
              </a:pPr>
              <a:r>
                <a:rPr kumimoji="0" lang="zh-CN" altLang="en-US" sz="2800" b="1" dirty="0">
                  <a:latin typeface="Times New Roman" pitchFamily="18" charset="0"/>
                  <a:cs typeface="Times New Roman" pitchFamily="18" charset="0"/>
                </a:rPr>
                <a:t>    </a:t>
              </a:r>
              <a:r>
                <a:rPr kumimoji="0" lang="en-US" altLang="zh-CN" sz="2800" b="1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N</a:t>
              </a:r>
              <a:r>
                <a:rPr kumimoji="0" lang="en-US" altLang="zh-CN" sz="2800" b="1" baseline="-25000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2</a:t>
              </a:r>
              <a:r>
                <a:rPr kumimoji="0" lang="en-US" altLang="zh-CN" sz="2800" b="1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O</a:t>
              </a:r>
              <a:r>
                <a:rPr kumimoji="0" lang="en-US" altLang="zh-CN" sz="2800" b="1" baseline="-25000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4</a:t>
              </a:r>
              <a:r>
                <a:rPr kumimoji="0" lang="en-US" altLang="zh-CN" sz="2800" b="1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(g)        2NO</a:t>
              </a:r>
              <a:r>
                <a:rPr kumimoji="0" lang="en-US" altLang="zh-CN" sz="2800" b="1" baseline="-25000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2</a:t>
              </a:r>
              <a:r>
                <a:rPr kumimoji="0" lang="en-US" altLang="zh-CN" sz="2800" b="1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(g)         </a:t>
              </a:r>
              <a:r>
                <a:rPr kumimoji="0" lang="en-US" altLang="zh-CN" sz="2800" b="1" dirty="0" smtClean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    </a:t>
              </a:r>
              <a:r>
                <a:rPr kumimoji="0" lang="en-US" altLang="zh-CN" sz="2800" b="1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2NO</a:t>
              </a:r>
              <a:r>
                <a:rPr kumimoji="0" lang="en-US" altLang="zh-CN" sz="2800" b="1" baseline="-25000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2</a:t>
              </a:r>
              <a:r>
                <a:rPr kumimoji="0" lang="en-US" altLang="zh-CN" sz="2800" b="1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(g)        N</a:t>
              </a:r>
              <a:r>
                <a:rPr kumimoji="0" lang="en-US" altLang="zh-CN" sz="2800" b="1" baseline="-25000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2</a:t>
              </a:r>
              <a:r>
                <a:rPr kumimoji="0" lang="en-US" altLang="zh-CN" sz="2800" b="1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O</a:t>
              </a:r>
              <a:r>
                <a:rPr kumimoji="0" lang="en-US" altLang="zh-CN" sz="2800" b="1" baseline="-25000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4</a:t>
              </a:r>
              <a:r>
                <a:rPr kumimoji="0" lang="en-US" altLang="zh-CN" sz="2800" b="1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(g)</a:t>
              </a:r>
            </a:p>
          </p:txBody>
        </p:sp>
        <p:grpSp>
          <p:nvGrpSpPr>
            <p:cNvPr id="24" name="Group 18"/>
            <p:cNvGrpSpPr>
              <a:grpSpLocks/>
            </p:cNvGrpSpPr>
            <p:nvPr/>
          </p:nvGrpSpPr>
          <p:grpSpPr bwMode="auto">
            <a:xfrm>
              <a:off x="1232" y="3164"/>
              <a:ext cx="336" cy="144"/>
              <a:chOff x="1776" y="1392"/>
              <a:chExt cx="720" cy="132"/>
            </a:xfrm>
          </p:grpSpPr>
          <p:sp>
            <p:nvSpPr>
              <p:cNvPr id="30" name="Line 19"/>
              <p:cNvSpPr>
                <a:spLocks noChangeShapeType="1"/>
              </p:cNvSpPr>
              <p:nvPr/>
            </p:nvSpPr>
            <p:spPr bwMode="auto">
              <a:xfrm>
                <a:off x="1776" y="1440"/>
                <a:ext cx="72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CN" altLang="en-US" sz="2800" b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1" name="Line 20"/>
              <p:cNvSpPr>
                <a:spLocks noChangeShapeType="1"/>
              </p:cNvSpPr>
              <p:nvPr/>
            </p:nvSpPr>
            <p:spPr bwMode="auto">
              <a:xfrm>
                <a:off x="1776" y="1476"/>
                <a:ext cx="72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CN" altLang="en-US" sz="2800" b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2" name="Line 21"/>
              <p:cNvSpPr>
                <a:spLocks noChangeShapeType="1"/>
              </p:cNvSpPr>
              <p:nvPr/>
            </p:nvSpPr>
            <p:spPr bwMode="auto">
              <a:xfrm>
                <a:off x="2448" y="1392"/>
                <a:ext cx="48" cy="4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CN" altLang="en-US" sz="2800" b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3" name="Line 22"/>
              <p:cNvSpPr>
                <a:spLocks noChangeShapeType="1"/>
              </p:cNvSpPr>
              <p:nvPr/>
            </p:nvSpPr>
            <p:spPr bwMode="auto">
              <a:xfrm>
                <a:off x="1776" y="1476"/>
                <a:ext cx="96" cy="4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CN" altLang="en-US" sz="2800" b="1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25" name="Group 23"/>
            <p:cNvGrpSpPr>
              <a:grpSpLocks/>
            </p:cNvGrpSpPr>
            <p:nvPr/>
          </p:nvGrpSpPr>
          <p:grpSpPr bwMode="auto">
            <a:xfrm>
              <a:off x="4048" y="3156"/>
              <a:ext cx="336" cy="144"/>
              <a:chOff x="1776" y="1392"/>
              <a:chExt cx="720" cy="132"/>
            </a:xfrm>
          </p:grpSpPr>
          <p:sp>
            <p:nvSpPr>
              <p:cNvPr id="26" name="Line 24"/>
              <p:cNvSpPr>
                <a:spLocks noChangeShapeType="1"/>
              </p:cNvSpPr>
              <p:nvPr/>
            </p:nvSpPr>
            <p:spPr bwMode="auto">
              <a:xfrm>
                <a:off x="1776" y="1440"/>
                <a:ext cx="72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CN" altLang="en-US" sz="2800" b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7" name="Line 25"/>
              <p:cNvSpPr>
                <a:spLocks noChangeShapeType="1"/>
              </p:cNvSpPr>
              <p:nvPr/>
            </p:nvSpPr>
            <p:spPr bwMode="auto">
              <a:xfrm>
                <a:off x="1776" y="1476"/>
                <a:ext cx="72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CN" altLang="en-US" sz="2800" b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8" name="Line 26"/>
              <p:cNvSpPr>
                <a:spLocks noChangeShapeType="1"/>
              </p:cNvSpPr>
              <p:nvPr/>
            </p:nvSpPr>
            <p:spPr bwMode="auto">
              <a:xfrm>
                <a:off x="2448" y="1392"/>
                <a:ext cx="48" cy="4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CN" altLang="en-US" sz="2800" b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9" name="Line 27"/>
              <p:cNvSpPr>
                <a:spLocks noChangeShapeType="1"/>
              </p:cNvSpPr>
              <p:nvPr/>
            </p:nvSpPr>
            <p:spPr bwMode="auto">
              <a:xfrm>
                <a:off x="1776" y="1476"/>
                <a:ext cx="96" cy="4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CN" altLang="en-US" sz="2800" b="1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pSp>
        <p:nvGrpSpPr>
          <p:cNvPr id="34" name="Group 28"/>
          <p:cNvGrpSpPr>
            <a:grpSpLocks/>
          </p:cNvGrpSpPr>
          <p:nvPr/>
        </p:nvGrpSpPr>
        <p:grpSpPr bwMode="auto">
          <a:xfrm>
            <a:off x="682823" y="2193430"/>
            <a:ext cx="3313113" cy="905084"/>
            <a:chOff x="418" y="3840"/>
            <a:chExt cx="2087" cy="570"/>
          </a:xfrm>
        </p:grpSpPr>
        <p:sp>
          <p:nvSpPr>
            <p:cNvPr id="35" name="Text Box 29"/>
            <p:cNvSpPr txBox="1">
              <a:spLocks noChangeArrowheads="1"/>
            </p:cNvSpPr>
            <p:nvPr/>
          </p:nvSpPr>
          <p:spPr bwMode="auto">
            <a:xfrm>
              <a:off x="418" y="3986"/>
              <a:ext cx="48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800" b="1" i="1" dirty="0" smtClean="0">
                  <a:solidFill>
                    <a:srgbClr val="FF33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K</a:t>
              </a:r>
              <a:r>
                <a:rPr lang="en-US" altLang="zh-CN" sz="2800" b="1" dirty="0" smtClean="0">
                  <a:solidFill>
                    <a:srgbClr val="FF33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= </a:t>
              </a:r>
              <a:endParaRPr lang="en-US" altLang="zh-CN" sz="2800" b="1" dirty="0">
                <a:solidFill>
                  <a:srgbClr val="FF33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" name="Line 30"/>
            <p:cNvSpPr>
              <a:spLocks noChangeShapeType="1"/>
            </p:cNvSpPr>
            <p:nvPr/>
          </p:nvSpPr>
          <p:spPr bwMode="auto">
            <a:xfrm>
              <a:off x="768" y="4128"/>
              <a:ext cx="768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8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7" name="Text Box 31"/>
            <p:cNvSpPr txBox="1">
              <a:spLocks noChangeArrowheads="1"/>
            </p:cNvSpPr>
            <p:nvPr/>
          </p:nvSpPr>
          <p:spPr bwMode="auto">
            <a:xfrm>
              <a:off x="576" y="3840"/>
              <a:ext cx="1929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2800" b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    </a:t>
              </a:r>
              <a:r>
                <a:rPr lang="en-US" altLang="zh-CN" sz="2800" b="1" i="1" dirty="0" smtClean="0">
                  <a:solidFill>
                    <a:srgbClr val="FF33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c</a:t>
              </a:r>
              <a:r>
                <a:rPr lang="en-US" altLang="zh-CN" sz="2800" b="1" baseline="30000" dirty="0" smtClean="0">
                  <a:solidFill>
                    <a:srgbClr val="FF33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2</a:t>
              </a:r>
              <a:r>
                <a:rPr lang="en-US" altLang="zh-CN" sz="2800" b="1" dirty="0" smtClean="0">
                  <a:solidFill>
                    <a:srgbClr val="FF33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(NO</a:t>
              </a:r>
              <a:r>
                <a:rPr lang="en-US" altLang="zh-CN" sz="2800" b="1" baseline="-25000" dirty="0" smtClean="0">
                  <a:solidFill>
                    <a:srgbClr val="FF33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2</a:t>
              </a:r>
              <a:r>
                <a:rPr lang="en-US" altLang="zh-CN" sz="2800" b="1" dirty="0">
                  <a:solidFill>
                    <a:srgbClr val="FF33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) </a:t>
              </a:r>
              <a:endParaRPr lang="zh-CN" altLang="en-US" sz="28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" name="Text Box 32"/>
            <p:cNvSpPr txBox="1">
              <a:spLocks noChangeArrowheads="1"/>
            </p:cNvSpPr>
            <p:nvPr/>
          </p:nvSpPr>
          <p:spPr bwMode="auto">
            <a:xfrm>
              <a:off x="768" y="4080"/>
              <a:ext cx="1056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800" b="1" i="1" dirty="0">
                  <a:solidFill>
                    <a:srgbClr val="FF33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c</a:t>
              </a:r>
              <a:r>
                <a:rPr lang="en-US" altLang="zh-CN" sz="2800" b="1" dirty="0">
                  <a:solidFill>
                    <a:srgbClr val="FF33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(N</a:t>
              </a:r>
              <a:r>
                <a:rPr lang="en-US" altLang="zh-CN" sz="2800" b="1" baseline="-25000" dirty="0">
                  <a:solidFill>
                    <a:srgbClr val="FF33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2</a:t>
              </a:r>
              <a:r>
                <a:rPr lang="en-US" altLang="zh-CN" sz="2800" b="1" dirty="0">
                  <a:solidFill>
                    <a:srgbClr val="FF33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O</a:t>
              </a:r>
              <a:r>
                <a:rPr lang="en-US" altLang="zh-CN" sz="2800" b="1" baseline="-25000" dirty="0">
                  <a:solidFill>
                    <a:srgbClr val="FF33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4</a:t>
              </a:r>
              <a:r>
                <a:rPr lang="en-US" altLang="zh-CN" sz="2800" b="1" dirty="0">
                  <a:solidFill>
                    <a:srgbClr val="FF33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)</a:t>
              </a:r>
            </a:p>
          </p:txBody>
        </p:sp>
      </p:grpSp>
      <p:grpSp>
        <p:nvGrpSpPr>
          <p:cNvPr id="39" name="Group 34"/>
          <p:cNvGrpSpPr>
            <a:grpSpLocks/>
          </p:cNvGrpSpPr>
          <p:nvPr/>
        </p:nvGrpSpPr>
        <p:grpSpPr bwMode="auto">
          <a:xfrm>
            <a:off x="5076526" y="2348013"/>
            <a:ext cx="2663826" cy="955896"/>
            <a:chOff x="3582" y="3718"/>
            <a:chExt cx="1678" cy="602"/>
          </a:xfrm>
        </p:grpSpPr>
        <p:sp>
          <p:nvSpPr>
            <p:cNvPr id="40" name="Text Box 35"/>
            <p:cNvSpPr txBox="1">
              <a:spLocks noChangeArrowheads="1"/>
            </p:cNvSpPr>
            <p:nvPr/>
          </p:nvSpPr>
          <p:spPr bwMode="auto">
            <a:xfrm>
              <a:off x="3582" y="3854"/>
              <a:ext cx="672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800" b="1" i="1" dirty="0">
                  <a:solidFill>
                    <a:srgbClr val="FF33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K’ </a:t>
              </a:r>
              <a:r>
                <a:rPr lang="en-US" altLang="zh-CN" sz="2800" b="1" dirty="0">
                  <a:solidFill>
                    <a:srgbClr val="FF33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= </a:t>
              </a:r>
            </a:p>
          </p:txBody>
        </p:sp>
        <p:sp>
          <p:nvSpPr>
            <p:cNvPr id="41" name="Text Box 36"/>
            <p:cNvSpPr txBox="1">
              <a:spLocks noChangeArrowheads="1"/>
            </p:cNvSpPr>
            <p:nvPr/>
          </p:nvSpPr>
          <p:spPr bwMode="auto">
            <a:xfrm>
              <a:off x="4080" y="3718"/>
              <a:ext cx="960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800" b="1" i="1" dirty="0">
                  <a:solidFill>
                    <a:srgbClr val="FF33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c</a:t>
              </a:r>
              <a:r>
                <a:rPr lang="en-US" altLang="zh-CN" sz="2800" b="1" dirty="0">
                  <a:solidFill>
                    <a:srgbClr val="FF33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(N</a:t>
              </a:r>
              <a:r>
                <a:rPr lang="en-US" altLang="zh-CN" sz="2800" b="1" baseline="-25000" dirty="0">
                  <a:solidFill>
                    <a:srgbClr val="FF33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2</a:t>
              </a:r>
              <a:r>
                <a:rPr lang="en-US" altLang="zh-CN" sz="2800" b="1" dirty="0">
                  <a:solidFill>
                    <a:srgbClr val="FF33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O</a:t>
              </a:r>
              <a:r>
                <a:rPr lang="en-US" altLang="zh-CN" sz="2800" b="1" baseline="-25000" dirty="0">
                  <a:solidFill>
                    <a:srgbClr val="FF33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4</a:t>
              </a:r>
              <a:r>
                <a:rPr lang="en-US" altLang="zh-CN" sz="2800" b="1" dirty="0">
                  <a:solidFill>
                    <a:srgbClr val="FF33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)</a:t>
              </a:r>
            </a:p>
          </p:txBody>
        </p:sp>
        <p:sp>
          <p:nvSpPr>
            <p:cNvPr id="42" name="Text Box 37"/>
            <p:cNvSpPr txBox="1">
              <a:spLocks noChangeArrowheads="1"/>
            </p:cNvSpPr>
            <p:nvPr/>
          </p:nvSpPr>
          <p:spPr bwMode="auto">
            <a:xfrm>
              <a:off x="4108" y="3990"/>
              <a:ext cx="1152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800" b="1" i="1" dirty="0" smtClean="0">
                  <a:solidFill>
                    <a:srgbClr val="FF33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c</a:t>
              </a:r>
              <a:r>
                <a:rPr lang="en-US" altLang="zh-CN" sz="2800" b="1" baseline="30000" dirty="0" smtClean="0">
                  <a:solidFill>
                    <a:srgbClr val="FF33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2</a:t>
              </a:r>
              <a:r>
                <a:rPr lang="en-US" altLang="zh-CN" sz="2800" b="1" dirty="0" smtClean="0">
                  <a:solidFill>
                    <a:srgbClr val="FF33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(NO</a:t>
              </a:r>
              <a:r>
                <a:rPr lang="en-US" altLang="zh-CN" sz="2800" b="1" baseline="-25000" dirty="0" smtClean="0">
                  <a:solidFill>
                    <a:srgbClr val="FF33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2</a:t>
              </a:r>
              <a:r>
                <a:rPr lang="en-US" altLang="zh-CN" sz="2800" b="1" dirty="0">
                  <a:solidFill>
                    <a:srgbClr val="FF33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) </a:t>
              </a:r>
              <a:endParaRPr lang="zh-CN" altLang="en-US" sz="28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3" name="Line 38"/>
            <p:cNvSpPr>
              <a:spLocks noChangeShapeType="1"/>
            </p:cNvSpPr>
            <p:nvPr/>
          </p:nvSpPr>
          <p:spPr bwMode="auto">
            <a:xfrm>
              <a:off x="4080" y="4032"/>
              <a:ext cx="816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800" b="1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44" name="Text Box 40"/>
          <p:cNvSpPr txBox="1">
            <a:spLocks noChangeArrowheads="1"/>
          </p:cNvSpPr>
          <p:nvPr/>
        </p:nvSpPr>
        <p:spPr bwMode="auto">
          <a:xfrm>
            <a:off x="3275856" y="2511821"/>
            <a:ext cx="1981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 i="1" dirty="0" smtClean="0">
                <a:solidFill>
                  <a:srgbClr val="CC00CC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</a:t>
            </a:r>
            <a:r>
              <a:rPr lang="en-US" altLang="zh-CN" sz="2800" b="1" dirty="0" smtClean="0">
                <a:solidFill>
                  <a:srgbClr val="CC00CC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 </a:t>
            </a:r>
            <a:r>
              <a:rPr lang="en-US" altLang="zh-CN" sz="2800" b="1" dirty="0">
                <a:solidFill>
                  <a:srgbClr val="CC00CC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1/</a:t>
            </a:r>
            <a:r>
              <a:rPr lang="en-US" altLang="zh-CN" sz="2800" b="1" i="1" dirty="0">
                <a:solidFill>
                  <a:srgbClr val="CC00CC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K’</a:t>
            </a:r>
          </a:p>
        </p:txBody>
      </p:sp>
    </p:spTree>
    <p:extLst>
      <p:ext uri="{BB962C8B-B14F-4D97-AF65-F5344CB8AC3E}">
        <p14:creationId xmlns:p14="http://schemas.microsoft.com/office/powerpoint/2010/main" val="3449700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609600" y="540700"/>
            <a:ext cx="5181600" cy="656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en-US" sz="2800" b="1" dirty="0" smtClean="0">
                <a:latin typeface="Times New Roman" pitchFamily="18" charset="0"/>
                <a:cs typeface="Times New Roman" pitchFamily="18" charset="0"/>
              </a:rPr>
              <a:t>影响</a:t>
            </a:r>
            <a:r>
              <a:rPr lang="zh-CN" altLang="en-US" sz="2800" b="1" dirty="0">
                <a:latin typeface="Times New Roman" pitchFamily="18" charset="0"/>
                <a:cs typeface="Times New Roman" pitchFamily="18" charset="0"/>
              </a:rPr>
              <a:t>平衡常数的因素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609600" y="1249424"/>
            <a:ext cx="5486400" cy="332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kumimoji="0"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①</a:t>
            </a:r>
            <a:r>
              <a:rPr kumimoji="0" lang="zh-CN" altLang="en-US" sz="2800" b="1" dirty="0">
                <a:latin typeface="Times New Roman" pitchFamily="18" charset="0"/>
                <a:cs typeface="Times New Roman" pitchFamily="18" charset="0"/>
              </a:rPr>
              <a:t>与反应物的</a:t>
            </a:r>
            <a:r>
              <a:rPr kumimoji="0" lang="zh-CN" altLang="en-US" sz="28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浓度</a:t>
            </a:r>
            <a:r>
              <a:rPr kumimoji="0" lang="zh-CN" altLang="en-US" sz="2800" b="1" dirty="0">
                <a:latin typeface="Times New Roman" pitchFamily="18" charset="0"/>
                <a:cs typeface="Times New Roman" pitchFamily="18" charset="0"/>
              </a:rPr>
              <a:t>无关；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kumimoji="0" lang="zh-CN" altLang="en-US" sz="2800" b="1" dirty="0">
                <a:latin typeface="Times New Roman" pitchFamily="18" charset="0"/>
                <a:cs typeface="Times New Roman" pitchFamily="18" charset="0"/>
              </a:rPr>
              <a:t>②与</a:t>
            </a:r>
            <a:r>
              <a:rPr kumimoji="0" lang="zh-CN" altLang="en-US" sz="28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压强</a:t>
            </a:r>
            <a:r>
              <a:rPr kumimoji="0" lang="zh-CN" altLang="en-US" sz="2800" b="1" dirty="0">
                <a:latin typeface="Times New Roman" pitchFamily="18" charset="0"/>
                <a:cs typeface="Times New Roman" pitchFamily="18" charset="0"/>
              </a:rPr>
              <a:t>的大小无关；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kumimoji="0" lang="zh-CN" altLang="en-US" sz="2800" b="1" dirty="0">
                <a:latin typeface="Times New Roman" pitchFamily="18" charset="0"/>
                <a:cs typeface="Times New Roman" pitchFamily="18" charset="0"/>
              </a:rPr>
              <a:t>③与反应有无</a:t>
            </a:r>
            <a:r>
              <a:rPr kumimoji="0" lang="zh-CN" altLang="en-US" sz="28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催化剂</a:t>
            </a:r>
            <a:r>
              <a:rPr kumimoji="0" lang="zh-CN" altLang="en-US" sz="2800" b="1" dirty="0">
                <a:latin typeface="Times New Roman" pitchFamily="18" charset="0"/>
                <a:cs typeface="Times New Roman" pitchFamily="18" charset="0"/>
              </a:rPr>
              <a:t>无关；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kumimoji="0" lang="zh-CN" altLang="en-US" sz="2800" b="1" dirty="0">
                <a:latin typeface="Times New Roman" pitchFamily="18" charset="0"/>
                <a:cs typeface="Times New Roman" pitchFamily="18" charset="0"/>
              </a:rPr>
              <a:t>④只与</a:t>
            </a:r>
            <a:r>
              <a:rPr kumimoji="0" lang="zh-CN" altLang="en-US" sz="28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温度</a:t>
            </a:r>
            <a:r>
              <a:rPr kumimoji="0" lang="zh-CN" altLang="en-US" sz="2800" b="1" dirty="0">
                <a:latin typeface="Times New Roman" pitchFamily="18" charset="0"/>
                <a:cs typeface="Times New Roman" pitchFamily="18" charset="0"/>
              </a:rPr>
              <a:t>有关。</a:t>
            </a:r>
          </a:p>
        </p:txBody>
      </p:sp>
      <p:sp>
        <p:nvSpPr>
          <p:cNvPr id="27719" name="Text Box 71"/>
          <p:cNvSpPr txBox="1">
            <a:spLocks noChangeArrowheads="1"/>
          </p:cNvSpPr>
          <p:nvPr/>
        </p:nvSpPr>
        <p:spPr bwMode="auto">
          <a:xfrm>
            <a:off x="609600" y="4581922"/>
            <a:ext cx="8138864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升高温度，放热反应</a:t>
            </a:r>
            <a:r>
              <a:rPr lang="en-US" altLang="zh-CN" sz="2800" b="1" i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</a:t>
            </a:r>
            <a:r>
              <a:rPr lang="zh-CN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减小，吸热反应</a:t>
            </a:r>
            <a:r>
              <a:rPr lang="en-US" altLang="zh-CN" sz="2800" b="1" i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</a:t>
            </a:r>
            <a:r>
              <a:rPr lang="zh-CN" alt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增大</a:t>
            </a:r>
            <a:r>
              <a:rPr lang="zh-CN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214372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395536" y="5366977"/>
            <a:ext cx="8001000" cy="1303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注意：</a:t>
            </a:r>
            <a:r>
              <a:rPr lang="zh-CN" alt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使用平衡常数时必须指明是在哪一温度下进行的可逆反应</a:t>
            </a:r>
          </a:p>
        </p:txBody>
      </p:sp>
      <p:grpSp>
        <p:nvGrpSpPr>
          <p:cNvPr id="27720" name="Group 72"/>
          <p:cNvGrpSpPr>
            <a:grpSpLocks/>
          </p:cNvGrpSpPr>
          <p:nvPr/>
        </p:nvGrpSpPr>
        <p:grpSpPr bwMode="auto">
          <a:xfrm>
            <a:off x="323528" y="325954"/>
            <a:ext cx="8382000" cy="1303640"/>
            <a:chOff x="288" y="2016"/>
            <a:chExt cx="5280" cy="821"/>
          </a:xfrm>
        </p:grpSpPr>
        <p:sp>
          <p:nvSpPr>
            <p:cNvPr id="27653" name="Text Box 5"/>
            <p:cNvSpPr txBox="1">
              <a:spLocks noChangeArrowheads="1"/>
            </p:cNvSpPr>
            <p:nvPr/>
          </p:nvSpPr>
          <p:spPr bwMode="auto">
            <a:xfrm>
              <a:off x="288" y="2016"/>
              <a:ext cx="5280" cy="8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150000"/>
                </a:lnSpc>
                <a:spcBef>
                  <a:spcPct val="50000"/>
                </a:spcBef>
              </a:pPr>
              <a:r>
                <a:rPr lang="zh-CN" altLang="en-US" sz="2800" b="1" dirty="0">
                  <a:latin typeface="Times New Roman" pitchFamily="18" charset="0"/>
                  <a:cs typeface="Times New Roman" pitchFamily="18" charset="0"/>
                </a:rPr>
                <a:t>表</a:t>
              </a:r>
              <a:r>
                <a:rPr lang="en-US" altLang="zh-CN" sz="2800" b="1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2-8  N</a:t>
              </a:r>
              <a:r>
                <a:rPr lang="en-US" altLang="zh-CN" sz="2800" b="1" baseline="-25000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2</a:t>
              </a:r>
              <a:r>
                <a:rPr lang="en-US" altLang="zh-CN" sz="2800" b="1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(g)</a:t>
              </a:r>
              <a:r>
                <a:rPr lang="zh-CN" altLang="en-US" sz="2800" b="1" dirty="0">
                  <a:latin typeface="Times New Roman" pitchFamily="18" charset="0"/>
                  <a:cs typeface="Times New Roman" pitchFamily="18" charset="0"/>
                </a:rPr>
                <a:t>＋</a:t>
              </a:r>
              <a:r>
                <a:rPr lang="en-US" altLang="zh-CN" sz="2800" b="1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3H</a:t>
              </a:r>
              <a:r>
                <a:rPr lang="en-US" altLang="zh-CN" sz="2800" b="1" baseline="-25000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2</a:t>
              </a:r>
              <a:r>
                <a:rPr lang="en-US" altLang="zh-CN" sz="2800" b="1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(g) </a:t>
              </a:r>
              <a:r>
                <a:rPr lang="zh-CN" altLang="en-US" sz="2800" b="1" dirty="0">
                  <a:latin typeface="Times New Roman" pitchFamily="18" charset="0"/>
                  <a:cs typeface="Times New Roman" pitchFamily="18" charset="0"/>
                </a:rPr>
                <a:t>　</a:t>
              </a:r>
              <a:r>
                <a:rPr lang="zh-CN" altLang="en-US" sz="2800" b="1" dirty="0" smtClean="0"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lang="en-US" altLang="zh-CN" sz="2800" b="1" dirty="0" smtClean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2NH</a:t>
              </a:r>
              <a:r>
                <a:rPr lang="en-US" altLang="zh-CN" sz="2800" b="1" baseline="-25000" dirty="0" smtClean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3</a:t>
              </a:r>
              <a:r>
                <a:rPr lang="en-US" altLang="zh-CN" sz="2800" b="1" dirty="0" smtClean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zh-CN" sz="2800" b="1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(g)(</a:t>
              </a:r>
              <a:r>
                <a:rPr lang="zh-CN" altLang="en-US" sz="2800" b="1" dirty="0">
                  <a:latin typeface="Times New Roman" pitchFamily="18" charset="0"/>
                  <a:cs typeface="Times New Roman" pitchFamily="18" charset="0"/>
                </a:rPr>
                <a:t>正反应放热</a:t>
              </a:r>
              <a:r>
                <a:rPr lang="en-US" altLang="zh-CN" sz="2800" b="1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)</a:t>
              </a:r>
              <a:r>
                <a:rPr lang="zh-CN" altLang="en-US" sz="2800" b="1" dirty="0">
                  <a:latin typeface="Times New Roman" pitchFamily="18" charset="0"/>
                  <a:cs typeface="Times New Roman" pitchFamily="18" charset="0"/>
                </a:rPr>
                <a:t>的平衡常数与温度的关系</a:t>
              </a:r>
            </a:p>
          </p:txBody>
        </p:sp>
        <p:graphicFrame>
          <p:nvGraphicFramePr>
            <p:cNvPr id="27654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80713867"/>
                </p:ext>
              </p:extLst>
            </p:nvPr>
          </p:nvGraphicFramePr>
          <p:xfrm>
            <a:off x="2375" y="2202"/>
            <a:ext cx="432" cy="18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38" r:id="rId3" imgW="304923" imgH="133192" progId="Paint.Picture">
                    <p:embed/>
                  </p:oleObj>
                </mc:Choice>
                <mc:Fallback>
                  <p:oleObj r:id="rId3" imgW="304923" imgH="133192" progId="Paint.Picture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clrChange>
                            <a:clrFrom>
                              <a:srgbClr val="FFFFFF"/>
                            </a:clrFrom>
                            <a:clrTo>
                              <a:srgbClr val="FFFFFF">
                                <a:alpha val="0"/>
                              </a:srgbClr>
                            </a:clrTo>
                          </a:clrChange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75" y="2202"/>
                          <a:ext cx="432" cy="18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7692" name="Group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86316"/>
              </p:ext>
            </p:extLst>
          </p:nvPr>
        </p:nvGraphicFramePr>
        <p:xfrm>
          <a:off x="467544" y="1845618"/>
          <a:ext cx="8352928" cy="914612"/>
        </p:xfrm>
        <a:graphic>
          <a:graphicData uri="http://schemas.openxmlformats.org/drawingml/2006/table">
            <a:tbl>
              <a:tblPr/>
              <a:tblGrid>
                <a:gridCol w="763091"/>
                <a:gridCol w="1517650"/>
                <a:gridCol w="1519237"/>
                <a:gridCol w="1516063"/>
                <a:gridCol w="1519237"/>
                <a:gridCol w="1517650"/>
              </a:tblGrid>
              <a:tr h="4573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T/K</a:t>
                      </a:r>
                    </a:p>
                  </a:txBody>
                  <a:tcPr marT="45731" marB="4573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373</a:t>
                      </a:r>
                    </a:p>
                  </a:txBody>
                  <a:tcPr marT="45731" marB="4573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473</a:t>
                      </a:r>
                    </a:p>
                  </a:txBody>
                  <a:tcPr marT="45731" marB="4573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573</a:t>
                      </a:r>
                    </a:p>
                  </a:txBody>
                  <a:tcPr marT="45731" marB="4573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676</a:t>
                      </a:r>
                    </a:p>
                  </a:txBody>
                  <a:tcPr marT="45731" marB="4573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773</a:t>
                      </a:r>
                    </a:p>
                  </a:txBody>
                  <a:tcPr marT="45731" marB="4573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K</a:t>
                      </a:r>
                    </a:p>
                  </a:txBody>
                  <a:tcPr marT="45731" marB="4573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3.35×10</a:t>
                      </a:r>
                      <a:r>
                        <a:rPr kumimoji="1" lang="en-US" altLang="zh-CN" sz="2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9</a:t>
                      </a:r>
                    </a:p>
                  </a:txBody>
                  <a:tcPr marT="45731" marB="4573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1.00×10</a:t>
                      </a:r>
                      <a:r>
                        <a:rPr kumimoji="1" lang="en-US" altLang="zh-CN" sz="2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7</a:t>
                      </a:r>
                    </a:p>
                  </a:txBody>
                  <a:tcPr marT="45731" marB="4573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2.45×10</a:t>
                      </a:r>
                      <a:r>
                        <a:rPr kumimoji="1" lang="en-US" altLang="zh-CN" sz="2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5</a:t>
                      </a:r>
                    </a:p>
                  </a:txBody>
                  <a:tcPr marT="45731" marB="4573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1.88×10</a:t>
                      </a:r>
                      <a:r>
                        <a:rPr kumimoji="1" lang="en-US" altLang="zh-CN" sz="2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4</a:t>
                      </a:r>
                    </a:p>
                  </a:txBody>
                  <a:tcPr marT="45731" marB="4573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2.99×10</a:t>
                      </a:r>
                      <a:r>
                        <a:rPr kumimoji="1" lang="en-US" altLang="zh-CN" sz="2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</a:t>
                      </a:r>
                    </a:p>
                  </a:txBody>
                  <a:tcPr marT="45731" marB="4573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7721" name="Group 73"/>
          <p:cNvGrpSpPr>
            <a:grpSpLocks/>
          </p:cNvGrpSpPr>
          <p:nvPr/>
        </p:nvGrpSpPr>
        <p:grpSpPr bwMode="auto">
          <a:xfrm>
            <a:off x="179512" y="2990250"/>
            <a:ext cx="8763000" cy="1303640"/>
            <a:chOff x="240" y="3014"/>
            <a:chExt cx="5520" cy="821"/>
          </a:xfrm>
        </p:grpSpPr>
        <p:sp>
          <p:nvSpPr>
            <p:cNvPr id="27693" name="Text Box 45"/>
            <p:cNvSpPr txBox="1">
              <a:spLocks noChangeArrowheads="1"/>
            </p:cNvSpPr>
            <p:nvPr/>
          </p:nvSpPr>
          <p:spPr bwMode="auto">
            <a:xfrm>
              <a:off x="240" y="3014"/>
              <a:ext cx="5520" cy="8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150000"/>
                </a:lnSpc>
                <a:spcBef>
                  <a:spcPct val="50000"/>
                </a:spcBef>
              </a:pPr>
              <a:r>
                <a:rPr lang="en-US" altLang="zh-CN" sz="2800" b="1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 CO(g)</a:t>
              </a:r>
              <a:r>
                <a:rPr lang="zh-CN" altLang="en-US" sz="2800" b="1" dirty="0">
                  <a:latin typeface="Times New Roman" pitchFamily="18" charset="0"/>
                  <a:cs typeface="Times New Roman" pitchFamily="18" charset="0"/>
                </a:rPr>
                <a:t>＋</a:t>
              </a:r>
              <a:r>
                <a:rPr lang="en-US" altLang="zh-CN" sz="2800" b="1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H</a:t>
              </a:r>
              <a:r>
                <a:rPr lang="en-US" altLang="zh-CN" sz="2800" b="1" baseline="-25000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2</a:t>
              </a:r>
              <a:r>
                <a:rPr lang="en-US" altLang="zh-CN" sz="2800" b="1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O (g) </a:t>
              </a:r>
              <a:r>
                <a:rPr lang="zh-CN" altLang="en-US" sz="2800" b="1" dirty="0">
                  <a:latin typeface="Times New Roman" pitchFamily="18" charset="0"/>
                  <a:cs typeface="Times New Roman" pitchFamily="18" charset="0"/>
                </a:rPr>
                <a:t>　</a:t>
              </a:r>
              <a:r>
                <a:rPr lang="zh-CN" altLang="en-US" sz="2800" b="1" dirty="0" smtClean="0"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lang="en-US" altLang="zh-CN" sz="2800" b="1" dirty="0" smtClean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CO</a:t>
              </a:r>
              <a:r>
                <a:rPr lang="en-US" altLang="zh-CN" sz="2800" b="1" baseline="-25000" dirty="0" smtClean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2</a:t>
              </a:r>
              <a:r>
                <a:rPr lang="en-US" altLang="zh-CN" sz="2800" b="1" dirty="0" smtClean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zh-CN" sz="2800" b="1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(g)+ H</a:t>
              </a:r>
              <a:r>
                <a:rPr lang="en-US" altLang="zh-CN" sz="2800" b="1" baseline="-25000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2</a:t>
              </a:r>
              <a:r>
                <a:rPr lang="en-US" altLang="zh-CN" sz="2800" b="1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(g) (</a:t>
              </a:r>
              <a:r>
                <a:rPr lang="zh-CN" altLang="en-US" sz="2800" b="1" dirty="0">
                  <a:latin typeface="Times New Roman" pitchFamily="18" charset="0"/>
                  <a:cs typeface="Times New Roman" pitchFamily="18" charset="0"/>
                </a:rPr>
                <a:t>正反应吸热</a:t>
              </a:r>
              <a:r>
                <a:rPr lang="en-US" altLang="zh-CN" sz="2800" b="1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)</a:t>
              </a:r>
              <a:r>
                <a:rPr lang="zh-CN" altLang="en-US" sz="2800" b="1" dirty="0">
                  <a:latin typeface="Times New Roman" pitchFamily="18" charset="0"/>
                  <a:cs typeface="Times New Roman" pitchFamily="18" charset="0"/>
                </a:rPr>
                <a:t>的</a:t>
              </a:r>
              <a:r>
                <a:rPr lang="zh-CN" altLang="en-US" sz="2800" b="1" dirty="0" smtClean="0">
                  <a:latin typeface="Times New Roman" pitchFamily="18" charset="0"/>
                  <a:cs typeface="Times New Roman" pitchFamily="18" charset="0"/>
                </a:rPr>
                <a:t>平 衡</a:t>
              </a:r>
              <a:r>
                <a:rPr lang="zh-CN" altLang="en-US" sz="2800" b="1" dirty="0">
                  <a:latin typeface="Times New Roman" pitchFamily="18" charset="0"/>
                  <a:cs typeface="Times New Roman" pitchFamily="18" charset="0"/>
                </a:rPr>
                <a:t>常数与温度的关系</a:t>
              </a:r>
            </a:p>
          </p:txBody>
        </p:sp>
        <p:graphicFrame>
          <p:nvGraphicFramePr>
            <p:cNvPr id="27694" name="Object 4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08634521"/>
                </p:ext>
              </p:extLst>
            </p:nvPr>
          </p:nvGraphicFramePr>
          <p:xfrm>
            <a:off x="1964" y="3200"/>
            <a:ext cx="432" cy="18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39" name="BMP 图像" r:id="rId5" imgW="304920" imgH="133200" progId="Paint.Picture">
                    <p:embed/>
                  </p:oleObj>
                </mc:Choice>
                <mc:Fallback>
                  <p:oleObj name="BMP 图像" r:id="rId5" imgW="304920" imgH="133200" progId="Paint.Picture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clrChange>
                            <a:clrFrom>
                              <a:srgbClr val="FFFFFF"/>
                            </a:clrFrom>
                            <a:clrTo>
                              <a:srgbClr val="FFFFFF">
                                <a:alpha val="0"/>
                              </a:srgbClr>
                            </a:clrTo>
                          </a:clrChange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64" y="3200"/>
                          <a:ext cx="432" cy="18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7695" name="Group 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3898150"/>
              </p:ext>
            </p:extLst>
          </p:nvPr>
        </p:nvGraphicFramePr>
        <p:xfrm>
          <a:off x="539552" y="4437906"/>
          <a:ext cx="7992888" cy="914612"/>
        </p:xfrm>
        <a:graphic>
          <a:graphicData uri="http://schemas.openxmlformats.org/drawingml/2006/table">
            <a:tbl>
              <a:tblPr/>
              <a:tblGrid>
                <a:gridCol w="786011"/>
                <a:gridCol w="1517650"/>
                <a:gridCol w="1519237"/>
                <a:gridCol w="1516063"/>
                <a:gridCol w="1519237"/>
                <a:gridCol w="1134690"/>
              </a:tblGrid>
              <a:tr h="4573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T/K</a:t>
                      </a:r>
                    </a:p>
                  </a:txBody>
                  <a:tcPr marT="45731" marB="4573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373</a:t>
                      </a:r>
                    </a:p>
                  </a:txBody>
                  <a:tcPr marT="45731" marB="4573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473</a:t>
                      </a:r>
                    </a:p>
                  </a:txBody>
                  <a:tcPr marT="45731" marB="4573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573</a:t>
                      </a:r>
                    </a:p>
                  </a:txBody>
                  <a:tcPr marT="45731" marB="4573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676</a:t>
                      </a:r>
                    </a:p>
                  </a:txBody>
                  <a:tcPr marT="45731" marB="4573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773</a:t>
                      </a:r>
                    </a:p>
                  </a:txBody>
                  <a:tcPr marT="45731" marB="4573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K</a:t>
                      </a:r>
                    </a:p>
                  </a:txBody>
                  <a:tcPr marT="45731" marB="4573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1.86×10</a:t>
                      </a:r>
                      <a:r>
                        <a:rPr kumimoji="1" lang="en-US" altLang="zh-CN" sz="2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-5</a:t>
                      </a:r>
                    </a:p>
                  </a:txBody>
                  <a:tcPr marT="45731" marB="4573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2.2 ×10</a:t>
                      </a:r>
                      <a:r>
                        <a:rPr kumimoji="1" lang="en-US" altLang="zh-CN" sz="2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-4</a:t>
                      </a:r>
                    </a:p>
                  </a:txBody>
                  <a:tcPr marT="45731" marB="4573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3.8 ×10</a:t>
                      </a:r>
                      <a:r>
                        <a:rPr kumimoji="1" lang="en-US" altLang="zh-CN" sz="2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-3</a:t>
                      </a:r>
                    </a:p>
                  </a:txBody>
                  <a:tcPr marT="45731" marB="4573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3.27×10</a:t>
                      </a:r>
                      <a:r>
                        <a:rPr kumimoji="1" lang="en-US" altLang="zh-CN" sz="2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-2</a:t>
                      </a:r>
                    </a:p>
                  </a:txBody>
                  <a:tcPr marT="45731" marB="4573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0.15</a:t>
                      </a:r>
                      <a:endParaRPr kumimoji="1" lang="en-US" altLang="zh-CN" sz="24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T="45731" marB="4573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7884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466360"/>
            <a:ext cx="8820150" cy="914612"/>
          </a:xfrm>
          <a:noFill/>
        </p:spPr>
        <p:txBody>
          <a:bodyPr/>
          <a:lstStyle/>
          <a:p>
            <a:pPr>
              <a:lnSpc>
                <a:spcPct val="150000"/>
              </a:lnSpc>
              <a:spcBef>
                <a:spcPct val="15000"/>
              </a:spcBef>
              <a:buFontTx/>
              <a:buNone/>
            </a:pP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平衡常数的数值大小可以</a:t>
            </a:r>
            <a:r>
              <a:rPr lang="zh-CN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判断反应进行的程度</a:t>
            </a:r>
            <a:endParaRPr lang="zh-CN" alt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467866" y="663165"/>
            <a:ext cx="4248150" cy="656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二</a:t>
            </a:r>
            <a:r>
              <a:rPr lang="en-US" altLang="zh-CN" sz="28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lang="zh-CN" alt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平衡常数</a:t>
            </a:r>
            <a:r>
              <a:rPr lang="zh-CN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的意义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483368" y="2228537"/>
            <a:ext cx="8193088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①</a:t>
            </a:r>
            <a:r>
              <a:rPr kumimoji="1" lang="en-US" altLang="zh-CN" sz="2800" b="1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</a:t>
            </a:r>
            <a:r>
              <a:rPr kumimoji="1" lang="zh-CN" altLang="en-US" sz="2800" b="1" dirty="0">
                <a:latin typeface="Times New Roman" pitchFamily="18" charset="0"/>
                <a:cs typeface="Times New Roman" pitchFamily="18" charset="0"/>
              </a:rPr>
              <a:t>值越大，说明平衡体系中生成物所占的比例越大，表示反应进行的程度越大，反应物转化率也越大。</a:t>
            </a:r>
            <a:endParaRPr lang="zh-CN" alt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483368" y="4214849"/>
            <a:ext cx="8193088" cy="1303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②</a:t>
            </a:r>
            <a:r>
              <a:rPr kumimoji="1" lang="zh-CN" altLang="en-US" sz="2800" b="1" dirty="0">
                <a:latin typeface="Times New Roman" pitchFamily="18" charset="0"/>
                <a:cs typeface="Times New Roman" pitchFamily="18" charset="0"/>
              </a:rPr>
              <a:t>利用</a:t>
            </a:r>
            <a:r>
              <a:rPr kumimoji="1" lang="en-US" altLang="zh-CN" sz="2800" b="1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</a:t>
            </a:r>
            <a:r>
              <a:rPr kumimoji="1" lang="zh-CN" altLang="en-US" sz="2800" b="1" dirty="0">
                <a:latin typeface="Times New Roman" pitchFamily="18" charset="0"/>
                <a:cs typeface="Times New Roman" pitchFamily="18" charset="0"/>
              </a:rPr>
              <a:t>值可以判断反应是否处于平衡状态</a:t>
            </a:r>
            <a:r>
              <a:rPr kumimoji="1"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</a:t>
            </a:r>
            <a:r>
              <a:rPr kumimoji="1" lang="zh-CN" altLang="en-US" sz="2800" b="1" dirty="0">
                <a:latin typeface="Times New Roman" pitchFamily="18" charset="0"/>
                <a:cs typeface="Times New Roman" pitchFamily="18" charset="0"/>
              </a:rPr>
              <a:t>并判断平衡的移动</a:t>
            </a:r>
            <a:r>
              <a:rPr kumimoji="1" lang="zh-CN" altLang="en-US" sz="2800" b="1" dirty="0" smtClean="0">
                <a:latin typeface="Times New Roman" pitchFamily="18" charset="0"/>
                <a:cs typeface="Times New Roman" pitchFamily="18" charset="0"/>
              </a:rPr>
              <a:t>方向。</a:t>
            </a:r>
            <a:endParaRPr kumimoji="1" lang="zh-CN" alt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483368" y="5714886"/>
            <a:ext cx="819308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1"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③</a:t>
            </a:r>
            <a:r>
              <a:rPr kumimoji="1" lang="zh-CN" altLang="en-US" sz="2800" b="1" dirty="0">
                <a:latin typeface="Times New Roman" pitchFamily="18" charset="0"/>
                <a:cs typeface="Times New Roman" pitchFamily="18" charset="0"/>
              </a:rPr>
              <a:t>利用</a:t>
            </a:r>
            <a:r>
              <a:rPr kumimoji="1" lang="en-US" altLang="zh-CN" sz="2800" b="1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</a:t>
            </a:r>
            <a:r>
              <a:rPr kumimoji="1" lang="zh-CN" altLang="en-US" sz="2800" b="1" dirty="0">
                <a:latin typeface="Times New Roman" pitchFamily="18" charset="0"/>
                <a:cs typeface="Times New Roman" pitchFamily="18" charset="0"/>
              </a:rPr>
              <a:t>值可以判断反应的热效应</a:t>
            </a:r>
          </a:p>
        </p:txBody>
      </p:sp>
    </p:spTree>
    <p:extLst>
      <p:ext uri="{BB962C8B-B14F-4D97-AF65-F5344CB8AC3E}">
        <p14:creationId xmlns:p14="http://schemas.microsoft.com/office/powerpoint/2010/main" val="1784763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2" grpId="0"/>
      <p:bldP spid="9223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447664" y="502005"/>
            <a:ext cx="7416824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sz="2800" b="1" dirty="0">
                <a:latin typeface="Times New Roman" pitchFamily="18" charset="0"/>
                <a:cs typeface="Times New Roman" pitchFamily="18" charset="0"/>
              </a:rPr>
              <a:t>如某温度下，可逆反应</a:t>
            </a:r>
            <a:r>
              <a:rPr kumimoji="1" lang="en-US" altLang="zh-CN" sz="2800" b="1" i="1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</a:t>
            </a:r>
            <a:r>
              <a:rPr kumimoji="1" lang="en-US" altLang="zh-CN" sz="2800" b="1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A+</a:t>
            </a:r>
            <a:r>
              <a:rPr kumimoji="1" lang="en-US" altLang="zh-CN" sz="2800" b="1" i="1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</a:t>
            </a:r>
            <a:r>
              <a:rPr kumimoji="1" lang="en-US" altLang="zh-CN" sz="2800" b="1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</a:t>
            </a:r>
            <a:r>
              <a:rPr kumimoji="1" lang="en-US" altLang="zh-CN" sz="2800" b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</a:t>
            </a:r>
            <a:r>
              <a:rPr kumimoji="1" lang="en-US" altLang="zh-CN" sz="2800" b="1" i="1" dirty="0" err="1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kumimoji="1" lang="en-US" altLang="zh-CN" sz="2800" b="1" dirty="0" err="1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C+</a:t>
            </a:r>
            <a:r>
              <a:rPr kumimoji="1" lang="en-US" altLang="zh-CN" sz="2800" b="1" i="1" dirty="0" err="1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</a:t>
            </a:r>
            <a:r>
              <a:rPr kumimoji="1" lang="en-US" altLang="zh-CN" sz="2800" b="1" dirty="0" err="1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</a:t>
            </a:r>
            <a:r>
              <a:rPr kumimoji="1" lang="zh-CN" altLang="en-US" sz="2800" b="1" dirty="0">
                <a:latin typeface="Times New Roman" pitchFamily="18" charset="0"/>
                <a:cs typeface="Times New Roman" pitchFamily="18" charset="0"/>
              </a:rPr>
              <a:t>平衡常数为</a:t>
            </a:r>
            <a:r>
              <a:rPr kumimoji="1" lang="en-US" altLang="zh-CN" sz="2800" b="1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</a:t>
            </a:r>
            <a:r>
              <a:rPr kumimoji="1" lang="zh-CN" altLang="en-US" sz="2800" b="1" dirty="0">
                <a:latin typeface="Times New Roman" pitchFamily="18" charset="0"/>
                <a:cs typeface="Times New Roman" pitchFamily="18" charset="0"/>
              </a:rPr>
              <a:t>，若某时刻，反应物和生成物的浓度</a:t>
            </a:r>
            <a:r>
              <a:rPr kumimoji="1" lang="zh-CN" altLang="en-US" sz="2800" b="1" dirty="0" smtClean="0">
                <a:latin typeface="Times New Roman" pitchFamily="18" charset="0"/>
                <a:cs typeface="Times New Roman" pitchFamily="18" charset="0"/>
              </a:rPr>
              <a:t>关系如下</a:t>
            </a:r>
            <a:r>
              <a:rPr kumimoji="1" lang="zh-CN" altLang="en-US" sz="2800" b="1" dirty="0">
                <a:latin typeface="Times New Roman" pitchFamily="18" charset="0"/>
                <a:cs typeface="Times New Roman" pitchFamily="18" charset="0"/>
              </a:rPr>
              <a:t>：</a:t>
            </a:r>
          </a:p>
        </p:txBody>
      </p:sp>
      <p:pic>
        <p:nvPicPr>
          <p:cNvPr id="9225" name="Picture 9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693490"/>
            <a:ext cx="796925" cy="38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1691680" y="2421682"/>
            <a:ext cx="805029" cy="656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b="1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</a:t>
            </a:r>
            <a:r>
              <a:rPr lang="zh-CN" altLang="en-US" sz="2800" b="1" dirty="0">
                <a:latin typeface="Times New Roman" pitchFamily="18" charset="0"/>
                <a:cs typeface="Times New Roman" pitchFamily="18" charset="0"/>
              </a:rPr>
              <a:t>＝</a:t>
            </a:r>
          </a:p>
        </p:txBody>
      </p:sp>
      <p:graphicFrame>
        <p:nvGraphicFramePr>
          <p:cNvPr id="9227" name="Object 11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796220965"/>
              </p:ext>
            </p:extLst>
          </p:nvPr>
        </p:nvGraphicFramePr>
        <p:xfrm>
          <a:off x="2411759" y="2277666"/>
          <a:ext cx="1512169" cy="1080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9" name="公式" r:id="rId4" imgW="977760" imgH="571320" progId="Equation.3">
                  <p:embed/>
                </p:oleObj>
              </mc:Choice>
              <mc:Fallback>
                <p:oleObj name="公式" r:id="rId4" imgW="977760" imgH="571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759" y="2277666"/>
                        <a:ext cx="1512169" cy="108012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496290" y="4149874"/>
            <a:ext cx="695603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en-US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若</a:t>
            </a:r>
            <a:r>
              <a:rPr lang="en-US" altLang="zh-CN" sz="2800" b="1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 </a:t>
            </a:r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&gt;</a:t>
            </a:r>
            <a:r>
              <a:rPr lang="en-US" altLang="zh-CN" sz="2800" b="1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</a:t>
            </a:r>
            <a:r>
              <a:rPr lang="zh-CN" altLang="en-US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，</a:t>
            </a:r>
            <a:r>
              <a:rPr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平衡</a:t>
            </a:r>
            <a:r>
              <a:rPr lang="zh-CN" altLang="en-US" sz="2800" b="1" u="sng" dirty="0">
                <a:latin typeface="Times New Roman" pitchFamily="18" charset="0"/>
                <a:ea typeface="+mn-ea"/>
                <a:cs typeface="Times New Roman" pitchFamily="18" charset="0"/>
              </a:rPr>
              <a:t>     </a:t>
            </a:r>
            <a:r>
              <a:rPr lang="zh-CN" altLang="en-US" sz="2800" b="1" u="sng" dirty="0" smtClean="0">
                <a:latin typeface="Times New Roman" pitchFamily="18" charset="0"/>
                <a:ea typeface="+mn-ea"/>
                <a:cs typeface="Times New Roman" pitchFamily="18" charset="0"/>
              </a:rPr>
              <a:t>                 </a:t>
            </a:r>
            <a:r>
              <a:rPr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， </a:t>
            </a:r>
            <a:r>
              <a:rPr lang="en-US" altLang="zh-CN" sz="2800" b="1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</a:t>
            </a:r>
            <a:r>
              <a:rPr lang="zh-CN" altLang="en-US" sz="2800" b="1" baseline="-25000" dirty="0">
                <a:latin typeface="Times New Roman" pitchFamily="18" charset="0"/>
                <a:ea typeface="+mn-ea"/>
                <a:cs typeface="Times New Roman" pitchFamily="18" charset="0"/>
              </a:rPr>
              <a:t>正</a:t>
            </a:r>
            <a:r>
              <a:rPr lang="zh-CN" altLang="en-US" sz="2800" b="1" u="sng" dirty="0">
                <a:latin typeface="Times New Roman" pitchFamily="18" charset="0"/>
                <a:ea typeface="+mn-ea"/>
                <a:cs typeface="Times New Roman" pitchFamily="18" charset="0"/>
              </a:rPr>
              <a:t>  </a:t>
            </a:r>
            <a:r>
              <a:rPr lang="zh-CN" altLang="en-US" sz="2800" b="1" u="sng" dirty="0" smtClean="0">
                <a:latin typeface="Times New Roman" pitchFamily="18" charset="0"/>
                <a:ea typeface="+mn-ea"/>
                <a:cs typeface="Times New Roman" pitchFamily="18" charset="0"/>
              </a:rPr>
              <a:t>       </a:t>
            </a:r>
            <a:r>
              <a:rPr lang="en-US" altLang="zh-CN" sz="2800" b="1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</a:t>
            </a:r>
            <a:r>
              <a:rPr lang="zh-CN" altLang="en-US" sz="2800" b="1" baseline="-25000" dirty="0">
                <a:latin typeface="Times New Roman" pitchFamily="18" charset="0"/>
                <a:ea typeface="+mn-ea"/>
                <a:cs typeface="Times New Roman" pitchFamily="18" charset="0"/>
              </a:rPr>
              <a:t>逆</a:t>
            </a:r>
          </a:p>
        </p:txBody>
      </p:sp>
      <p:sp>
        <p:nvSpPr>
          <p:cNvPr id="2" name="Text Box 8"/>
          <p:cNvSpPr txBox="1">
            <a:spLocks noChangeArrowheads="1"/>
          </p:cNvSpPr>
          <p:nvPr/>
        </p:nvSpPr>
        <p:spPr bwMode="auto">
          <a:xfrm>
            <a:off x="467544" y="3357786"/>
            <a:ext cx="6941573" cy="6568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若</a:t>
            </a:r>
            <a:r>
              <a:rPr lang="en-US" altLang="zh-CN" sz="2800" b="1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</a:t>
            </a:r>
            <a:r>
              <a:rPr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＝</a:t>
            </a:r>
            <a:r>
              <a:rPr lang="en-US" altLang="zh-CN" sz="28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</a:t>
            </a:r>
            <a:r>
              <a:rPr lang="zh-CN" altLang="en-US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，</a:t>
            </a:r>
            <a:r>
              <a:rPr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反应处于平衡状态， </a:t>
            </a:r>
            <a:r>
              <a:rPr lang="en-US" altLang="zh-CN" sz="2800" b="1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</a:t>
            </a:r>
            <a:r>
              <a:rPr lang="zh-CN" altLang="en-US" sz="2800" b="1" baseline="-25000" dirty="0">
                <a:latin typeface="Times New Roman" pitchFamily="18" charset="0"/>
                <a:ea typeface="+mn-ea"/>
                <a:cs typeface="Times New Roman" pitchFamily="18" charset="0"/>
              </a:rPr>
              <a:t>正</a:t>
            </a:r>
            <a:r>
              <a:rPr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＝</a:t>
            </a:r>
            <a:r>
              <a:rPr lang="en-US" altLang="zh-CN" sz="2800" b="1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</a:t>
            </a:r>
            <a:r>
              <a:rPr lang="zh-CN" altLang="en-US" sz="2800" b="1" baseline="-25000" dirty="0">
                <a:latin typeface="Times New Roman" pitchFamily="18" charset="0"/>
                <a:ea typeface="+mn-ea"/>
                <a:cs typeface="Times New Roman" pitchFamily="18" charset="0"/>
              </a:rPr>
              <a:t>逆</a:t>
            </a:r>
          </a:p>
        </p:txBody>
      </p:sp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529940" y="4995386"/>
            <a:ext cx="7210412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en-US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若</a:t>
            </a:r>
            <a:r>
              <a:rPr lang="en-US" altLang="zh-CN" sz="2800" b="1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 </a:t>
            </a:r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&lt;</a:t>
            </a:r>
            <a:r>
              <a:rPr lang="en-US" altLang="zh-CN" sz="2800" b="1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</a:t>
            </a:r>
            <a:r>
              <a:rPr lang="zh-CN" altLang="en-US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，</a:t>
            </a:r>
            <a:r>
              <a:rPr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平衡</a:t>
            </a:r>
            <a:r>
              <a:rPr lang="zh-CN" altLang="en-US" sz="2800" b="1" u="sng" dirty="0">
                <a:latin typeface="Times New Roman" pitchFamily="18" charset="0"/>
                <a:ea typeface="+mn-ea"/>
                <a:cs typeface="Times New Roman" pitchFamily="18" charset="0"/>
              </a:rPr>
              <a:t>       </a:t>
            </a:r>
            <a:r>
              <a:rPr lang="zh-CN" altLang="en-US" sz="2800" b="1" u="sng" dirty="0" smtClean="0">
                <a:latin typeface="Times New Roman" pitchFamily="18" charset="0"/>
                <a:ea typeface="+mn-ea"/>
                <a:cs typeface="Times New Roman" pitchFamily="18" charset="0"/>
              </a:rPr>
              <a:t>                </a:t>
            </a:r>
            <a:r>
              <a:rPr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， </a:t>
            </a:r>
            <a:r>
              <a:rPr lang="en-US" altLang="zh-CN" sz="2800" b="1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</a:t>
            </a:r>
            <a:r>
              <a:rPr lang="zh-CN" altLang="en-US" sz="2800" b="1" baseline="-25000" dirty="0">
                <a:latin typeface="Times New Roman" pitchFamily="18" charset="0"/>
                <a:ea typeface="+mn-ea"/>
                <a:cs typeface="Times New Roman" pitchFamily="18" charset="0"/>
              </a:rPr>
              <a:t>正</a:t>
            </a:r>
            <a:r>
              <a:rPr lang="zh-CN" altLang="en-US" sz="2800" b="1" u="sng" dirty="0">
                <a:latin typeface="Times New Roman" pitchFamily="18" charset="0"/>
                <a:ea typeface="+mn-ea"/>
                <a:cs typeface="Times New Roman" pitchFamily="18" charset="0"/>
              </a:rPr>
              <a:t>  </a:t>
            </a:r>
            <a:r>
              <a:rPr lang="zh-CN" altLang="en-US" sz="2800" b="1" u="sng" dirty="0" smtClean="0">
                <a:latin typeface="Times New Roman" pitchFamily="18" charset="0"/>
                <a:ea typeface="+mn-ea"/>
                <a:cs typeface="Times New Roman" pitchFamily="18" charset="0"/>
              </a:rPr>
              <a:t>       </a:t>
            </a:r>
            <a:r>
              <a:rPr lang="en-US" altLang="zh-CN" sz="2800" b="1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</a:t>
            </a:r>
            <a:r>
              <a:rPr lang="zh-CN" altLang="en-US" sz="2800" b="1" baseline="-25000" dirty="0">
                <a:latin typeface="Times New Roman" pitchFamily="18" charset="0"/>
                <a:ea typeface="+mn-ea"/>
                <a:cs typeface="Times New Roman" pitchFamily="18" charset="0"/>
              </a:rPr>
              <a:t>逆</a:t>
            </a:r>
          </a:p>
        </p:txBody>
      </p:sp>
      <p:sp>
        <p:nvSpPr>
          <p:cNvPr id="9234" name="Rectangle 18"/>
          <p:cNvSpPr>
            <a:spLocks noChangeArrowheads="1"/>
          </p:cNvSpPr>
          <p:nvPr/>
        </p:nvSpPr>
        <p:spPr bwMode="auto">
          <a:xfrm>
            <a:off x="467544" y="2421682"/>
            <a:ext cx="1266693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en-US" sz="2800" b="1" dirty="0">
                <a:latin typeface="Times New Roman" pitchFamily="18" charset="0"/>
                <a:cs typeface="Times New Roman" pitchFamily="18" charset="0"/>
              </a:rPr>
              <a:t>浓度商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915816" y="4257596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</a:rPr>
              <a:t>逆向移动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915816" y="5085978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</a:rPr>
              <a:t>正向移动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5972477" y="5138822"/>
            <a:ext cx="5437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dirty="0">
                <a:solidFill>
                  <a:srgbClr val="FF0000"/>
                </a:solidFill>
              </a:rPr>
              <a:t>＞</a:t>
            </a:r>
          </a:p>
        </p:txBody>
      </p:sp>
      <p:sp>
        <p:nvSpPr>
          <p:cNvPr id="7" name="矩形 6"/>
          <p:cNvSpPr/>
          <p:nvPr/>
        </p:nvSpPr>
        <p:spPr>
          <a:xfrm>
            <a:off x="5796136" y="4293890"/>
            <a:ext cx="5437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dirty="0">
                <a:solidFill>
                  <a:srgbClr val="FF0000"/>
                </a:solidFill>
              </a:rPr>
              <a:t>＜</a:t>
            </a:r>
          </a:p>
        </p:txBody>
      </p:sp>
    </p:spTree>
    <p:extLst>
      <p:ext uri="{BB962C8B-B14F-4D97-AF65-F5344CB8AC3E}">
        <p14:creationId xmlns:p14="http://schemas.microsoft.com/office/powerpoint/2010/main" val="780654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6" grpId="0"/>
      <p:bldP spid="6" grpId="0"/>
      <p:bldP spid="7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CCDDC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CCDDC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429</TotalTime>
  <Words>1399</Words>
  <Application>Microsoft Office PowerPoint</Application>
  <PresentationFormat>自定义</PresentationFormat>
  <Paragraphs>266</Paragraphs>
  <Slides>23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4</vt:i4>
      </vt:variant>
      <vt:variant>
        <vt:lpstr>幻灯片标题</vt:lpstr>
      </vt:variant>
      <vt:variant>
        <vt:i4>23</vt:i4>
      </vt:variant>
    </vt:vector>
  </HeadingPairs>
  <TitlesOfParts>
    <vt:vector size="28" baseType="lpstr">
      <vt:lpstr>Office 主题</vt:lpstr>
      <vt:lpstr>公式</vt:lpstr>
      <vt:lpstr>Bitmap Image</vt:lpstr>
      <vt:lpstr>BMP 图像</vt:lpstr>
      <vt:lpstr>Equation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dreamsummit</cp:lastModifiedBy>
  <cp:revision>51</cp:revision>
  <dcterms:created xsi:type="dcterms:W3CDTF">2014-11-20T03:29:07Z</dcterms:created>
  <dcterms:modified xsi:type="dcterms:W3CDTF">2017-09-22T09:23:01Z</dcterms:modified>
</cp:coreProperties>
</file>