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0" r:id="rId2"/>
    <p:sldId id="266" r:id="rId3"/>
    <p:sldId id="267" r:id="rId4"/>
    <p:sldId id="276" r:id="rId5"/>
    <p:sldId id="268" r:id="rId6"/>
    <p:sldId id="277" r:id="rId7"/>
    <p:sldId id="278" r:id="rId8"/>
    <p:sldId id="269" r:id="rId9"/>
    <p:sldId id="279" r:id="rId10"/>
    <p:sldId id="271" r:id="rId11"/>
    <p:sldId id="280" r:id="rId12"/>
    <p:sldId id="281" r:id="rId13"/>
    <p:sldId id="285" r:id="rId14"/>
    <p:sldId id="282" r:id="rId15"/>
    <p:sldId id="287" r:id="rId16"/>
    <p:sldId id="283" r:id="rId17"/>
    <p:sldId id="284" r:id="rId18"/>
    <p:sldId id="288" r:id="rId19"/>
    <p:sldId id="262" r:id="rId20"/>
    <p:sldId id="265" r:id="rId21"/>
    <p:sldId id="290" r:id="rId22"/>
    <p:sldId id="289" r:id="rId23"/>
    <p:sldId id="261" r:id="rId24"/>
  </p:sldIdLst>
  <p:sldSz cx="9144000" cy="68595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AD6"/>
    <a:srgbClr val="3503ED"/>
    <a:srgbClr val="340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82" autoAdjust="0"/>
    <p:restoredTop sz="94660"/>
  </p:normalViewPr>
  <p:slideViewPr>
    <p:cSldViewPr>
      <p:cViewPr varScale="1">
        <p:scale>
          <a:sx n="111" d="100"/>
          <a:sy n="111" d="100"/>
        </p:scale>
        <p:origin x="-1560" y="-78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7324-0AE9-4F04-9B6D-757CA8AFEB94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9C3E8-D6AF-4624-9A66-B4E0EA4C77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84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919"/>
            <a:ext cx="7772400" cy="147036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7100"/>
            <a:ext cx="6400800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702"/>
            <a:ext cx="2057400" cy="585288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288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702"/>
            <a:ext cx="8229600" cy="58528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6671"/>
            <a:ext cx="2895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fld id="{03652147-B29F-47CB-9D3C-DCFD4F5F26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7032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701"/>
            <a:ext cx="8229600" cy="11432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571"/>
            <a:ext cx="4038600" cy="45270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571"/>
            <a:ext cx="4038600" cy="45270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6671"/>
            <a:ext cx="2895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fld id="{A13D238F-66F9-42CA-BCB7-69692E9274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1385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701"/>
            <a:ext cx="8229600" cy="11432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571"/>
            <a:ext cx="4038600" cy="452701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571"/>
            <a:ext cx="4038600" cy="218649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9500"/>
            <a:ext cx="4038600" cy="218808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6671"/>
            <a:ext cx="2895600" cy="47636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6671"/>
            <a:ext cx="2133600" cy="476360"/>
          </a:xfrm>
        </p:spPr>
        <p:txBody>
          <a:bodyPr/>
          <a:lstStyle>
            <a:lvl1pPr>
              <a:defRPr/>
            </a:lvl1pPr>
          </a:lstStyle>
          <a:p>
            <a:fld id="{0934610A-C615-4AA7-B8E5-090CF9F678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961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8" descr="91淘课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6369"/>
            <a:ext cx="865188" cy="5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7922"/>
            <a:ext cx="7772400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7386"/>
            <a:ext cx="7772400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572"/>
            <a:ext cx="4038600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572"/>
            <a:ext cx="4038600" cy="45270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469"/>
            <a:ext cx="4040188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5378"/>
            <a:ext cx="4040188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469"/>
            <a:ext cx="4041775" cy="639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5378"/>
            <a:ext cx="4041775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112"/>
            <a:ext cx="3008313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114"/>
            <a:ext cx="5111750" cy="58544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434"/>
            <a:ext cx="3008313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1712"/>
            <a:ext cx="5486400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916"/>
            <a:ext cx="5486400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581"/>
            <a:ext cx="5486400" cy="8050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70"/>
          <a:stretch/>
        </p:blipFill>
        <p:spPr>
          <a:xfrm>
            <a:off x="0" y="0"/>
            <a:ext cx="9144000" cy="6859588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702"/>
            <a:ext cx="8229600" cy="11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572"/>
            <a:ext cx="8229600" cy="4527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7822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2017/9/22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7822"/>
            <a:ext cx="2895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7822"/>
            <a:ext cx="2133600" cy="3652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8" descr="91淘课logo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6369"/>
            <a:ext cx="865188" cy="5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-huaxue.com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9144000" cy="6858000"/>
          </a:xfrm>
          <a:prstGeom prst="rect">
            <a:avLst/>
          </a:prstGeom>
        </p:spPr>
      </p:pic>
      <p:pic>
        <p:nvPicPr>
          <p:cNvPr id="2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6369"/>
            <a:ext cx="865188" cy="5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701602"/>
            <a:ext cx="52565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600" dirty="0" smtClean="0">
                <a:latin typeface="华文琥珀" pitchFamily="2" charset="-122"/>
                <a:ea typeface="华文琥珀" pitchFamily="2" charset="-122"/>
              </a:rPr>
              <a:t>第</a:t>
            </a:r>
            <a:r>
              <a:rPr lang="en-US" altLang="zh-CN" sz="6600" dirty="0" smtClean="0">
                <a:latin typeface="华文琥珀" pitchFamily="2" charset="-122"/>
                <a:ea typeface="华文琥珀" pitchFamily="2" charset="-122"/>
              </a:rPr>
              <a:t>3</a:t>
            </a:r>
            <a:r>
              <a:rPr lang="zh-CN" altLang="en-US" sz="6600" dirty="0" smtClean="0">
                <a:latin typeface="华文琥珀" pitchFamily="2" charset="-122"/>
                <a:ea typeface="华文琥珀" pitchFamily="2" charset="-122"/>
              </a:rPr>
              <a:t>课时</a:t>
            </a:r>
            <a:endParaRPr lang="en-US" altLang="zh-CN" sz="6600" dirty="0" smtClean="0">
              <a:latin typeface="华文琥珀" pitchFamily="2" charset="-122"/>
              <a:ea typeface="华文琥珀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600" smtClean="0">
                <a:latin typeface="华文琥珀" pitchFamily="2" charset="-122"/>
                <a:ea typeface="华文琥珀" pitchFamily="2" charset="-122"/>
              </a:rPr>
              <a:t>化学平衡常数</a:t>
            </a:r>
            <a:endParaRPr lang="zh-CN" altLang="en-US" sz="6600" dirty="0">
              <a:latin typeface="华文琥珀" pitchFamily="2" charset="-122"/>
              <a:ea typeface="华文琥珀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972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827435" y="1542409"/>
            <a:ext cx="1584325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483768" y="1557585"/>
            <a:ext cx="3673475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向正反应方向移动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796136" y="1557586"/>
            <a:ext cx="2038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增大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27435" y="2262489"/>
            <a:ext cx="1584325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411760" y="2349674"/>
            <a:ext cx="3825875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向逆反应方向移动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796136" y="2330510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减小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87" name="Object 2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9027221"/>
              </p:ext>
            </p:extLst>
          </p:nvPr>
        </p:nvGraphicFramePr>
        <p:xfrm>
          <a:off x="5796136" y="507376"/>
          <a:ext cx="1552029" cy="89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07376"/>
                        <a:ext cx="1552029" cy="89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95536" y="2925738"/>
            <a:ext cx="856895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总结：若升高温度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值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增大，则正反应为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若升高温度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值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减小，则正反应为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95536" y="621482"/>
            <a:ext cx="55446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2NO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，∆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&gt;0 </a:t>
            </a:r>
          </a:p>
        </p:txBody>
      </p:sp>
      <p:pic>
        <p:nvPicPr>
          <p:cNvPr id="11296" name="Picture 32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3614"/>
            <a:ext cx="796925" cy="3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1698626" y="1557586"/>
            <a:ext cx="9906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平衡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660526" y="2334497"/>
            <a:ext cx="10668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平衡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629444" y="3698662"/>
            <a:ext cx="1638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吸热反应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6300192" y="4292921"/>
            <a:ext cx="1714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放热反应</a:t>
            </a:r>
          </a:p>
        </p:txBody>
      </p:sp>
    </p:spTree>
    <p:extLst>
      <p:ext uri="{BB962C8B-B14F-4D97-AF65-F5344CB8AC3E}">
        <p14:creationId xmlns:p14="http://schemas.microsoft.com/office/powerpoint/2010/main" val="301222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/>
      <p:bldP spid="11302" grpId="0"/>
      <p:bldP spid="113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528" y="381088"/>
            <a:ext cx="4953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三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反应</a:t>
            </a:r>
            <a:r>
              <a:rPr kumimoji="0"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物的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平衡</a:t>
            </a:r>
            <a:r>
              <a:rPr kumimoji="0"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转化率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420936" y="1179789"/>
            <a:ext cx="8328027" cy="1170260"/>
            <a:chOff x="784" y="3287"/>
            <a:chExt cx="5246" cy="737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784" y="3389"/>
              <a:ext cx="465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某反应物的转化率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α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)=</a:t>
              </a: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3096" y="3661"/>
              <a:ext cx="21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3081" y="3287"/>
              <a:ext cx="223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该反应物已转化的量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3114" y="3559"/>
              <a:ext cx="228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该反应物的起始总量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219" y="3389"/>
              <a:ext cx="811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×100%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547935" y="2350041"/>
            <a:ext cx="8201025" cy="936841"/>
            <a:chOff x="576" y="1480"/>
            <a:chExt cx="5166" cy="59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576" y="1584"/>
              <a:ext cx="33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dirty="0">
                  <a:latin typeface="Times New Roman" pitchFamily="18" charset="0"/>
                  <a:cs typeface="Times New Roman" pitchFamily="18" charset="0"/>
                </a:rPr>
                <a:t>＝</a:t>
              </a: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843" y="1480"/>
              <a:ext cx="4080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latin typeface="Times New Roman" pitchFamily="18" charset="0"/>
                  <a:cs typeface="Times New Roman" pitchFamily="18" charset="0"/>
                </a:rPr>
                <a:t>该反应物的起始浓度－该反应物的平衡浓度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1824" y="1707"/>
              <a:ext cx="2208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400" b="1" dirty="0">
                  <a:latin typeface="Times New Roman" pitchFamily="18" charset="0"/>
                  <a:cs typeface="Times New Roman" pitchFamily="18" charset="0"/>
                </a:rPr>
                <a:t>该反应物的起始浓度</a:t>
              </a:r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912" y="1797"/>
              <a:ext cx="37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lnSpc>
                  <a:spcPct val="150000"/>
                </a:lnSpc>
              </a:pPr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686" y="1559"/>
              <a:ext cx="105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×100%</a:t>
              </a:r>
            </a:p>
          </p:txBody>
        </p:sp>
      </p:grp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47935" y="3357786"/>
            <a:ext cx="76200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反应的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平衡</a:t>
            </a:r>
            <a:r>
              <a:rPr kumimoji="0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转化率</a:t>
            </a:r>
            <a:r>
              <a:rPr kumimoji="0"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能表示在</a:t>
            </a:r>
            <a:r>
              <a:rPr kumimoji="0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一定温度</a:t>
            </a:r>
            <a:r>
              <a:rPr kumimoji="0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kumimoji="0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一定起始浓度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下反应进行的限度</a:t>
            </a:r>
            <a:r>
              <a:rPr kumimoji="0" lang="zh-CN" altLang="en-US" sz="28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kumimoji="0"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67164" y="4718905"/>
            <a:ext cx="76200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反应的</a:t>
            </a:r>
            <a:r>
              <a:rPr kumimoji="0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化学平衡常数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则表示在</a:t>
            </a:r>
            <a:r>
              <a:rPr kumimoji="0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一定温度</a:t>
            </a:r>
            <a:r>
              <a:rPr kumimoji="0"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kumimoji="0" lang="zh-CN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各种起始浓度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下反应进行的限度</a:t>
            </a:r>
            <a:r>
              <a:rPr kumimoji="0" lang="zh-CN" altLang="en-US" sz="28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kumimoji="0"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49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1520" y="540700"/>
            <a:ext cx="7086600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 smtClean="0">
                <a:solidFill>
                  <a:srgbClr val="3503ED"/>
                </a:solidFill>
                <a:latin typeface="Times New Roman" pitchFamily="18" charset="0"/>
                <a:cs typeface="Times New Roman" pitchFamily="18" charset="0"/>
              </a:rPr>
              <a:t>四</a:t>
            </a:r>
            <a:r>
              <a:rPr kumimoji="0" lang="en-US" altLang="zh-CN" sz="2800" b="1" dirty="0" smtClean="0">
                <a:solidFill>
                  <a:srgbClr val="3503E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zh-CN" altLang="en-US" sz="2800" b="1" dirty="0" smtClean="0">
                <a:solidFill>
                  <a:srgbClr val="3503ED"/>
                </a:solidFill>
                <a:latin typeface="Times New Roman" pitchFamily="18" charset="0"/>
                <a:cs typeface="Times New Roman" pitchFamily="18" charset="0"/>
              </a:rPr>
              <a:t>有关</a:t>
            </a:r>
            <a:r>
              <a:rPr lang="zh-CN" altLang="en-US" sz="2800" b="1" dirty="0">
                <a:solidFill>
                  <a:srgbClr val="3503ED"/>
                </a:solidFill>
                <a:latin typeface="Times New Roman" pitchFamily="18" charset="0"/>
                <a:cs typeface="Times New Roman" pitchFamily="18" charset="0"/>
              </a:rPr>
              <a:t>平衡常数、</a:t>
            </a:r>
            <a:r>
              <a:rPr kumimoji="0" lang="zh-CN" altLang="en-US" sz="2800" b="1" dirty="0">
                <a:solidFill>
                  <a:srgbClr val="3503ED"/>
                </a:solidFill>
                <a:latin typeface="Times New Roman" pitchFamily="18" charset="0"/>
                <a:cs typeface="Times New Roman" pitchFamily="18" charset="0"/>
              </a:rPr>
              <a:t>转化率的简单计算</a:t>
            </a:r>
          </a:p>
        </p:txBody>
      </p:sp>
      <p:grpSp>
        <p:nvGrpSpPr>
          <p:cNvPr id="30757" name="Group 37"/>
          <p:cNvGrpSpPr>
            <a:grpSpLocks/>
          </p:cNvGrpSpPr>
          <p:nvPr/>
        </p:nvGrpSpPr>
        <p:grpSpPr bwMode="auto">
          <a:xfrm>
            <a:off x="264169" y="1256706"/>
            <a:ext cx="8462964" cy="2677144"/>
            <a:chOff x="432" y="672"/>
            <a:chExt cx="5331" cy="1686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432" y="672"/>
              <a:ext cx="5163" cy="16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【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例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1】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某温度下，向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 L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真空容器中注入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1.00 </a:t>
              </a:r>
              <a:r>
                <a:rPr lang="en-US" altLang="zh-CN" sz="2800" b="1" dirty="0" err="1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mol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和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1.00 </a:t>
              </a:r>
              <a:r>
                <a:rPr lang="en-US" altLang="zh-CN" sz="2800" b="1" dirty="0" err="1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mol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，反应平衡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后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的浓度为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0.0200 </a:t>
              </a:r>
              <a:r>
                <a:rPr lang="en-US" altLang="zh-CN" sz="2800" b="1" dirty="0" err="1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mol·L</a:t>
              </a:r>
              <a:r>
                <a:rPr lang="en-US" altLang="zh-CN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—1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。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试求该温度下反应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＋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2HI (g)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的平衡常数。</a:t>
              </a:r>
            </a:p>
          </p:txBody>
        </p:sp>
        <p:graphicFrame>
          <p:nvGraphicFramePr>
            <p:cNvPr id="3072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1841151"/>
                </p:ext>
              </p:extLst>
            </p:nvPr>
          </p:nvGraphicFramePr>
          <p:xfrm>
            <a:off x="5187" y="1624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r:id="rId3" imgW="304923" imgH="133192" progId="Paint.Picture">
                    <p:embed/>
                  </p:oleObj>
                </mc:Choice>
                <mc:Fallback>
                  <p:oleObj r:id="rId3" imgW="304923" imgH="13319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7" y="1624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081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753816" y="837812"/>
            <a:ext cx="5562600" cy="738358"/>
            <a:chOff x="1632" y="1584"/>
            <a:chExt cx="3504" cy="465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1632" y="1584"/>
              <a:ext cx="350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＋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I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　　　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2HI (g)</a:t>
              </a:r>
            </a:p>
          </p:txBody>
        </p:sp>
        <p:graphicFrame>
          <p:nvGraphicFramePr>
            <p:cNvPr id="3072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9589832"/>
                </p:ext>
              </p:extLst>
            </p:nvPr>
          </p:nvGraphicFramePr>
          <p:xfrm>
            <a:off x="3063" y="1707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2" r:id="rId3" imgW="304923" imgH="133192" progId="Paint.Picture">
                    <p:embed/>
                  </p:oleObj>
                </mc:Choice>
                <mc:Fallback>
                  <p:oleObj r:id="rId3" imgW="304923" imgH="13319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3" y="1707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20688" y="837506"/>
            <a:ext cx="685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解：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97294" y="1557586"/>
            <a:ext cx="240939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各物质的起始浓度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875275" y="1899042"/>
            <a:ext cx="1066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0.100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139952" y="1971050"/>
            <a:ext cx="1066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0.100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983288" y="1917626"/>
            <a:ext cx="1066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58376" y="2980903"/>
            <a:ext cx="26294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各物质的平衡浓度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4268788" y="3213770"/>
            <a:ext cx="12663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0.0200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2849444" y="3123178"/>
            <a:ext cx="141934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0.0200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868144" y="3141762"/>
            <a:ext cx="1066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0.160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420688" y="4588273"/>
            <a:ext cx="7010400" cy="1106743"/>
            <a:chOff x="816" y="2616"/>
            <a:chExt cx="4416" cy="697"/>
          </a:xfrm>
        </p:grpSpPr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816" y="2736"/>
              <a:ext cx="441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＝</a:t>
              </a:r>
            </a:p>
          </p:txBody>
        </p:sp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1200" y="2616"/>
              <a:ext cx="1440" cy="697"/>
              <a:chOff x="1200" y="2616"/>
              <a:chExt cx="1440" cy="697"/>
            </a:xfrm>
          </p:grpSpPr>
          <p:sp>
            <p:nvSpPr>
              <p:cNvPr id="30740" name="Text Box 20"/>
              <p:cNvSpPr txBox="1">
                <a:spLocks noChangeArrowheads="1"/>
              </p:cNvSpPr>
              <p:nvPr/>
            </p:nvSpPr>
            <p:spPr bwMode="auto">
              <a:xfrm>
                <a:off x="1448" y="2616"/>
                <a:ext cx="912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2800" b="1" i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altLang="zh-CN" sz="2800" b="1" baseline="30000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sz="28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(HI</a:t>
                </a: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30741" name="Text Box 21"/>
              <p:cNvSpPr txBox="1">
                <a:spLocks noChangeArrowheads="1"/>
              </p:cNvSpPr>
              <p:nvPr/>
            </p:nvSpPr>
            <p:spPr bwMode="auto">
              <a:xfrm>
                <a:off x="1200" y="2848"/>
                <a:ext cx="912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2800" b="1" i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altLang="zh-CN" sz="28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(H</a:t>
                </a:r>
                <a:r>
                  <a:rPr lang="en-US" altLang="zh-CN" sz="2800" b="1" baseline="-25000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30742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848"/>
                <a:ext cx="912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·</a:t>
                </a:r>
                <a:r>
                  <a:rPr lang="en-US" altLang="zh-CN" sz="2800" b="1" i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altLang="zh-CN" sz="28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(I</a:t>
                </a:r>
                <a:r>
                  <a:rPr lang="en-US" altLang="zh-CN" sz="2800" b="1" baseline="-25000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1302" y="2979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0754" name="Group 34"/>
          <p:cNvGrpSpPr>
            <a:grpSpLocks/>
          </p:cNvGrpSpPr>
          <p:nvPr/>
        </p:nvGrpSpPr>
        <p:grpSpPr bwMode="auto">
          <a:xfrm>
            <a:off x="2771800" y="4582356"/>
            <a:ext cx="2163763" cy="1170258"/>
            <a:chOff x="2276" y="2489"/>
            <a:chExt cx="1363" cy="737"/>
          </a:xfrm>
        </p:grpSpPr>
        <p:sp>
          <p:nvSpPr>
            <p:cNvPr id="30748" name="Text Box 28"/>
            <p:cNvSpPr txBox="1">
              <a:spLocks noChangeArrowheads="1"/>
            </p:cNvSpPr>
            <p:nvPr/>
          </p:nvSpPr>
          <p:spPr bwMode="auto">
            <a:xfrm>
              <a:off x="2276" y="2625"/>
              <a:ext cx="1008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dirty="0">
                  <a:latin typeface="Times New Roman" pitchFamily="18" charset="0"/>
                  <a:cs typeface="Times New Roman" pitchFamily="18" charset="0"/>
                </a:rPr>
                <a:t>＝</a:t>
              </a:r>
            </a:p>
          </p:txBody>
        </p:sp>
        <p:grpSp>
          <p:nvGrpSpPr>
            <p:cNvPr id="30752" name="Group 32"/>
            <p:cNvGrpSpPr>
              <a:grpSpLocks/>
            </p:cNvGrpSpPr>
            <p:nvPr/>
          </p:nvGrpSpPr>
          <p:grpSpPr bwMode="auto">
            <a:xfrm>
              <a:off x="2544" y="2489"/>
              <a:ext cx="1095" cy="737"/>
              <a:chOff x="2640" y="2489"/>
              <a:chExt cx="1095" cy="737"/>
            </a:xfrm>
          </p:grpSpPr>
          <p:sp>
            <p:nvSpPr>
              <p:cNvPr id="30749" name="Text Box 29"/>
              <p:cNvSpPr txBox="1">
                <a:spLocks noChangeArrowheads="1"/>
              </p:cNvSpPr>
              <p:nvPr/>
            </p:nvSpPr>
            <p:spPr bwMode="auto">
              <a:xfrm>
                <a:off x="2688" y="2489"/>
                <a:ext cx="912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(0.160)</a:t>
                </a:r>
                <a:r>
                  <a:rPr lang="en-US" altLang="zh-CN" sz="2800" b="1" baseline="300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0750" name="Text Box 30"/>
              <p:cNvSpPr txBox="1">
                <a:spLocks noChangeArrowheads="1"/>
              </p:cNvSpPr>
              <p:nvPr/>
            </p:nvSpPr>
            <p:spPr bwMode="auto">
              <a:xfrm>
                <a:off x="2640" y="2761"/>
                <a:ext cx="1095" cy="4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b="1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(0.0200)</a:t>
                </a:r>
                <a:r>
                  <a:rPr lang="en-US" altLang="zh-CN" sz="2800" b="1" baseline="30000" dirty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0751" name="Line 31"/>
              <p:cNvSpPr>
                <a:spLocks noChangeShapeType="1"/>
              </p:cNvSpPr>
              <p:nvPr/>
            </p:nvSpPr>
            <p:spPr bwMode="auto">
              <a:xfrm>
                <a:off x="2688" y="2880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572000" y="4797946"/>
            <a:ext cx="1981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64.0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15280" y="5571450"/>
            <a:ext cx="48768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答：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平衡常数为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64.0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481013" y="5566835"/>
            <a:ext cx="18473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zh-CN" altLang="zh-C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3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79512" y="766010"/>
            <a:ext cx="807720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【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2】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在一密闭容器中，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混合加热到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800℃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达到下列平衡：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CO(g)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(g) 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　　  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(g)+ 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(g)  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=1.00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若反应开始时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的浓度分别为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0.200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1.00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。求反应达到平衡时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转化为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的转化率。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096426"/>
              </p:ext>
            </p:extLst>
          </p:nvPr>
        </p:nvGraphicFramePr>
        <p:xfrm>
          <a:off x="6177880" y="1629594"/>
          <a:ext cx="914400" cy="3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r:id="rId3" imgW="304923" imgH="133192" progId="Paint.Picture">
                  <p:embed/>
                </p:oleObj>
              </mc:Choice>
              <mc:Fallback>
                <p:oleObj r:id="rId3" imgW="304923" imgH="13319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880" y="1629594"/>
                        <a:ext cx="914400" cy="3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05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2537792" y="1269554"/>
            <a:ext cx="6066656" cy="954308"/>
            <a:chOff x="2208" y="1632"/>
            <a:chExt cx="3504" cy="601"/>
          </a:xfrm>
        </p:grpSpPr>
        <p:sp>
          <p:nvSpPr>
            <p:cNvPr id="31750" name="Text Box 6"/>
            <p:cNvSpPr txBox="1">
              <a:spLocks noChangeArrowheads="1"/>
            </p:cNvSpPr>
            <p:nvPr/>
          </p:nvSpPr>
          <p:spPr bwMode="auto">
            <a:xfrm>
              <a:off x="2208" y="1632"/>
              <a:ext cx="350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CO(g)</a:t>
              </a:r>
              <a:r>
                <a:rPr lang="zh-CN" altLang="en-US" sz="2800" b="1">
                  <a:latin typeface="Times New Roman" pitchFamily="18" charset="0"/>
                  <a:cs typeface="Times New Roman" pitchFamily="18" charset="0"/>
                </a:rPr>
                <a:t>＋</a:t>
              </a: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altLang="zh-CN" sz="2800" b="1" baseline="-2500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(g) </a:t>
              </a:r>
              <a:r>
                <a:rPr lang="zh-CN" altLang="en-US" sz="2800" b="1">
                  <a:latin typeface="Times New Roman" pitchFamily="18" charset="0"/>
                  <a:cs typeface="Times New Roman" pitchFamily="18" charset="0"/>
                </a:rPr>
                <a:t>　　  </a:t>
              </a: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</a:t>
              </a:r>
              <a:r>
                <a:rPr lang="en-US" altLang="zh-CN" sz="2800" b="1" baseline="-2500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(g)+ H</a:t>
              </a:r>
              <a:r>
                <a:rPr lang="en-US" altLang="zh-CN" sz="2800" b="1" baseline="-2500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(g)</a:t>
              </a:r>
            </a:p>
          </p:txBody>
        </p:sp>
        <p:graphicFrame>
          <p:nvGraphicFramePr>
            <p:cNvPr id="3175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6798934"/>
                </p:ext>
              </p:extLst>
            </p:nvPr>
          </p:nvGraphicFramePr>
          <p:xfrm>
            <a:off x="3716" y="1693"/>
            <a:ext cx="57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9" r:id="rId3" imgW="304923" imgH="133192" progId="Paint.Picture">
                    <p:embed/>
                  </p:oleObj>
                </mc:Choice>
                <mc:Fallback>
                  <p:oleObj r:id="rId3" imgW="304923" imgH="13319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" y="1693"/>
                          <a:ext cx="57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02711" y="549474"/>
            <a:ext cx="68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解：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66700" y="1629594"/>
            <a:ext cx="2425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各物质的起始浓度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27784" y="1917626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0.200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973694" y="1940426"/>
            <a:ext cx="106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1.00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096000" y="1970470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          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0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48816" y="2699966"/>
            <a:ext cx="2667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各物质的平衡浓度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067944" y="2853730"/>
            <a:ext cx="124397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1.00-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627784" y="2853730"/>
            <a:ext cx="129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0.200-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6119440" y="2853730"/>
            <a:ext cx="241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endParaRPr lang="en-US" altLang="zh-CN" sz="2800" b="1" i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3187824" y="3914686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＝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228184" y="3937114"/>
            <a:ext cx="19812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1.00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323528" y="6146934"/>
            <a:ext cx="708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答：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平衡时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转化为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的转化率为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83.0%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974725" y="49747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1188510" y="530310"/>
            <a:ext cx="77039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设达到平衡时被转化的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的浓度为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—1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1781" name="Group 37"/>
          <p:cNvGrpSpPr>
            <a:grpSpLocks/>
          </p:cNvGrpSpPr>
          <p:nvPr/>
        </p:nvGrpSpPr>
        <p:grpSpPr bwMode="auto">
          <a:xfrm>
            <a:off x="443880" y="3739425"/>
            <a:ext cx="3127375" cy="914611"/>
            <a:chOff x="720" y="2832"/>
            <a:chExt cx="1970" cy="576"/>
          </a:xfrm>
        </p:grpSpPr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720" y="2976"/>
              <a:ext cx="19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＝</a:t>
              </a:r>
            </a:p>
          </p:txBody>
        </p:sp>
        <p:sp>
          <p:nvSpPr>
            <p:cNvPr id="31764" name="Text Box 20"/>
            <p:cNvSpPr txBox="1">
              <a:spLocks noChangeArrowheads="1"/>
            </p:cNvSpPr>
            <p:nvPr/>
          </p:nvSpPr>
          <p:spPr bwMode="auto">
            <a:xfrm>
              <a:off x="1152" y="2832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(CO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1104" y="3072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(CO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1766" name="Text Box 22"/>
            <p:cNvSpPr txBox="1">
              <a:spLocks noChangeArrowheads="1"/>
            </p:cNvSpPr>
            <p:nvPr/>
          </p:nvSpPr>
          <p:spPr bwMode="auto">
            <a:xfrm>
              <a:off x="1642" y="3078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en-US" altLang="zh-CN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1779" name="Text Box 35"/>
            <p:cNvSpPr txBox="1">
              <a:spLocks noChangeArrowheads="1"/>
            </p:cNvSpPr>
            <p:nvPr/>
          </p:nvSpPr>
          <p:spPr bwMode="auto">
            <a:xfrm>
              <a:off x="1778" y="2832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en-US" altLang="zh-CN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31780" name="Line 36"/>
            <p:cNvSpPr>
              <a:spLocks noChangeShapeType="1"/>
            </p:cNvSpPr>
            <p:nvPr/>
          </p:nvSpPr>
          <p:spPr bwMode="auto">
            <a:xfrm>
              <a:off x="1176" y="3120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3703012" y="3754900"/>
            <a:ext cx="2984500" cy="905084"/>
            <a:chOff x="2632" y="2880"/>
            <a:chExt cx="1880" cy="570"/>
          </a:xfrm>
        </p:grpSpPr>
        <p:sp>
          <p:nvSpPr>
            <p:cNvPr id="31771" name="Text Box 27"/>
            <p:cNvSpPr txBox="1">
              <a:spLocks noChangeArrowheads="1"/>
            </p:cNvSpPr>
            <p:nvPr/>
          </p:nvSpPr>
          <p:spPr bwMode="auto">
            <a:xfrm>
              <a:off x="3264" y="2880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1772" name="Text Box 28"/>
            <p:cNvSpPr txBox="1">
              <a:spLocks noChangeArrowheads="1"/>
            </p:cNvSpPr>
            <p:nvPr/>
          </p:nvSpPr>
          <p:spPr bwMode="auto">
            <a:xfrm>
              <a:off x="2640" y="3120"/>
              <a:ext cx="18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0.200-</a:t>
              </a: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)(1.00-</a:t>
              </a:r>
              <a:r>
                <a:rPr lang="en-US" altLang="zh-CN" sz="2800" b="1" i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x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2" name="Line 38"/>
            <p:cNvSpPr>
              <a:spLocks noChangeShapeType="1"/>
            </p:cNvSpPr>
            <p:nvPr/>
          </p:nvSpPr>
          <p:spPr bwMode="auto">
            <a:xfrm>
              <a:off x="2632" y="3144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323528" y="4778782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解方程得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0.166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334963" y="5446018"/>
            <a:ext cx="449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转化为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的转化率为</a:t>
            </a:r>
          </a:p>
        </p:txBody>
      </p:sp>
      <p:grpSp>
        <p:nvGrpSpPr>
          <p:cNvPr id="31790" name="Group 46"/>
          <p:cNvGrpSpPr>
            <a:grpSpLocks/>
          </p:cNvGrpSpPr>
          <p:nvPr/>
        </p:nvGrpSpPr>
        <p:grpSpPr bwMode="auto">
          <a:xfrm>
            <a:off x="4499992" y="5301889"/>
            <a:ext cx="2946400" cy="868563"/>
            <a:chOff x="2928" y="3343"/>
            <a:chExt cx="1856" cy="547"/>
          </a:xfrm>
        </p:grpSpPr>
        <p:sp>
          <p:nvSpPr>
            <p:cNvPr id="31786" name="Text Box 42"/>
            <p:cNvSpPr txBox="1">
              <a:spLocks noChangeArrowheads="1"/>
            </p:cNvSpPr>
            <p:nvPr/>
          </p:nvSpPr>
          <p:spPr bwMode="auto">
            <a:xfrm>
              <a:off x="2928" y="3343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0.166</a:t>
              </a:r>
            </a:p>
          </p:txBody>
        </p:sp>
        <p:sp>
          <p:nvSpPr>
            <p:cNvPr id="31787" name="Line 43"/>
            <p:cNvSpPr>
              <a:spLocks noChangeShapeType="1"/>
            </p:cNvSpPr>
            <p:nvPr/>
          </p:nvSpPr>
          <p:spPr bwMode="auto">
            <a:xfrm>
              <a:off x="2944" y="3616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88" name="Text Box 44"/>
            <p:cNvSpPr txBox="1">
              <a:spLocks noChangeArrowheads="1"/>
            </p:cNvSpPr>
            <p:nvPr/>
          </p:nvSpPr>
          <p:spPr bwMode="auto">
            <a:xfrm>
              <a:off x="2928" y="3560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0.200</a:t>
              </a:r>
            </a:p>
          </p:txBody>
        </p:sp>
        <p:sp>
          <p:nvSpPr>
            <p:cNvPr id="31789" name="Text Box 45"/>
            <p:cNvSpPr txBox="1">
              <a:spLocks noChangeArrowheads="1"/>
            </p:cNvSpPr>
            <p:nvPr/>
          </p:nvSpPr>
          <p:spPr bwMode="auto">
            <a:xfrm>
              <a:off x="3536" y="3472"/>
              <a:ext cx="124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×100%</a:t>
              </a:r>
            </a:p>
          </p:txBody>
        </p:sp>
      </p:grp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6516216" y="5443704"/>
            <a:ext cx="16002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83.0%</a:t>
            </a:r>
          </a:p>
        </p:txBody>
      </p:sp>
    </p:spTree>
    <p:extLst>
      <p:ext uri="{BB962C8B-B14F-4D97-AF65-F5344CB8AC3E}">
        <p14:creationId xmlns:p14="http://schemas.microsoft.com/office/powerpoint/2010/main" val="5025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339752" y="405458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有关化学平衡的计算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228600" y="1600570"/>
            <a:ext cx="533400" cy="3277359"/>
          </a:xfrm>
          <a:prstGeom prst="flowChartAlternateProcess">
            <a:avLst/>
          </a:prstGeom>
          <a:solidFill>
            <a:srgbClr val="99FF99"/>
          </a:solidFill>
          <a:ln w="57150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计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算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常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用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关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系</a:t>
            </a:r>
          </a:p>
          <a:p>
            <a:pPr algn="ctr" eaLnBrk="0" hangingPunct="0"/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式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27584" y="1338960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反应物的平衡浓度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起始浓度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消耗浓度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27584" y="1981659"/>
            <a:ext cx="7239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生成物的平衡浓度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起始浓度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生成浓度</a:t>
            </a:r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827088" y="2607277"/>
            <a:ext cx="8066088" cy="852685"/>
            <a:chOff x="521" y="2602"/>
            <a:chExt cx="5081" cy="537"/>
          </a:xfrm>
        </p:grpSpPr>
        <p:grpSp>
          <p:nvGrpSpPr>
            <p:cNvPr id="39943" name="Group 7"/>
            <p:cNvGrpSpPr>
              <a:grpSpLocks/>
            </p:cNvGrpSpPr>
            <p:nvPr/>
          </p:nvGrpSpPr>
          <p:grpSpPr bwMode="auto">
            <a:xfrm>
              <a:off x="794" y="2602"/>
              <a:ext cx="4808" cy="537"/>
              <a:chOff x="768" y="3346"/>
              <a:chExt cx="4808" cy="537"/>
            </a:xfrm>
          </p:grpSpPr>
          <p:sp>
            <p:nvSpPr>
              <p:cNvPr id="39944" name="Text Box 8"/>
              <p:cNvSpPr txBox="1">
                <a:spLocks noChangeArrowheads="1"/>
              </p:cNvSpPr>
              <p:nvPr/>
            </p:nvSpPr>
            <p:spPr bwMode="auto">
              <a:xfrm>
                <a:off x="768" y="3456"/>
                <a:ext cx="4656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0" lang="zh-CN" altLang="en-US" sz="2800" b="1" dirty="0">
                    <a:solidFill>
                      <a:srgbClr val="231AD6"/>
                    </a:solidFill>
                    <a:latin typeface="Times New Roman" pitchFamily="18" charset="0"/>
                    <a:cs typeface="Times New Roman" pitchFamily="18" charset="0"/>
                  </a:rPr>
                  <a:t>某反应物的转化率</a:t>
                </a:r>
                <a:r>
                  <a:rPr kumimoji="0" lang="en-US" altLang="zh-CN" sz="2800" b="1" dirty="0">
                    <a:solidFill>
                      <a:srgbClr val="231AD6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(</a:t>
                </a:r>
                <a:r>
                  <a:rPr kumimoji="0" lang="en-US" altLang="zh-CN" sz="2800" b="1" i="1" dirty="0">
                    <a:solidFill>
                      <a:srgbClr val="231AD6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en-US" altLang="zh-CN" sz="2800" b="1" dirty="0">
                    <a:solidFill>
                      <a:srgbClr val="231AD6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)=</a:t>
                </a:r>
              </a:p>
            </p:txBody>
          </p:sp>
          <p:sp>
            <p:nvSpPr>
              <p:cNvPr id="39945" name="Line 9"/>
              <p:cNvSpPr>
                <a:spLocks noChangeShapeType="1"/>
              </p:cNvSpPr>
              <p:nvPr/>
            </p:nvSpPr>
            <p:spPr bwMode="auto">
              <a:xfrm>
                <a:off x="3081" y="3612"/>
                <a:ext cx="1769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946" name="Text Box 10"/>
              <p:cNvSpPr txBox="1">
                <a:spLocks noChangeArrowheads="1"/>
              </p:cNvSpPr>
              <p:nvPr/>
            </p:nvSpPr>
            <p:spPr bwMode="auto">
              <a:xfrm>
                <a:off x="3043" y="3346"/>
                <a:ext cx="2079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kumimoji="0" lang="zh-CN" altLang="en-US" sz="2400" b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该反应物已转化的量</a:t>
                </a:r>
              </a:p>
            </p:txBody>
          </p:sp>
          <p:sp>
            <p:nvSpPr>
              <p:cNvPr id="39947" name="Text Box 11"/>
              <p:cNvSpPr txBox="1">
                <a:spLocks noChangeArrowheads="1"/>
              </p:cNvSpPr>
              <p:nvPr/>
            </p:nvSpPr>
            <p:spPr bwMode="auto">
              <a:xfrm>
                <a:off x="3023" y="3592"/>
                <a:ext cx="1872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0" lang="zh-CN" altLang="en-US" sz="2400" b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</a:rPr>
                  <a:t>该反应物的起始总量</a:t>
                </a: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/>
            </p:nvSpPr>
            <p:spPr bwMode="auto">
              <a:xfrm>
                <a:off x="4765" y="3456"/>
                <a:ext cx="811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2800" b="1" dirty="0">
                    <a:solidFill>
                      <a:srgbClr val="FF33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×100%</a:t>
                </a:r>
              </a:p>
            </p:txBody>
          </p:sp>
        </p:grp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521" y="2688"/>
              <a:ext cx="3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0"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(3)</a:t>
              </a:r>
            </a:p>
          </p:txBody>
        </p:sp>
      </p:grp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899592" y="3658447"/>
            <a:ext cx="33843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恒温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恒容下：</a:t>
            </a:r>
          </a:p>
        </p:txBody>
      </p:sp>
      <p:grpSp>
        <p:nvGrpSpPr>
          <p:cNvPr id="39951" name="Group 15"/>
          <p:cNvGrpSpPr>
            <a:grpSpLocks/>
          </p:cNvGrpSpPr>
          <p:nvPr/>
        </p:nvGrpSpPr>
        <p:grpSpPr bwMode="auto">
          <a:xfrm>
            <a:off x="3636467" y="3358339"/>
            <a:ext cx="2109788" cy="995594"/>
            <a:chOff x="2595" y="2163"/>
            <a:chExt cx="1329" cy="627"/>
          </a:xfrm>
        </p:grpSpPr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2640" y="2163"/>
              <a:ext cx="46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</a:t>
              </a:r>
              <a:r>
                <a:rPr lang="zh-CN" altLang="en-US" sz="2800" b="1" baseline="-25000" dirty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平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2595" y="2460"/>
              <a:ext cx="46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</a:t>
              </a:r>
              <a:r>
                <a:rPr lang="zh-CN" altLang="en-US" sz="2800" b="1" baseline="-25000" dirty="0" smtClean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始</a:t>
              </a:r>
              <a:endParaRPr lang="zh-CN" altLang="en-US" sz="2800" b="1" baseline="-25000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3408" y="2163"/>
              <a:ext cx="5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800" b="1" baseline="-25000" dirty="0" smtClean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平</a:t>
              </a:r>
              <a:endParaRPr lang="zh-CN" altLang="en-US" sz="2800" b="1" baseline="-25000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3366" y="2389"/>
              <a:ext cx="45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800" b="1" baseline="-25000" dirty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始</a:t>
              </a:r>
            </a:p>
          </p:txBody>
        </p:sp>
        <p:sp>
          <p:nvSpPr>
            <p:cNvPr id="39956" name="Line 20"/>
            <p:cNvSpPr>
              <a:spLocks noChangeShapeType="1"/>
            </p:cNvSpPr>
            <p:nvPr/>
          </p:nvSpPr>
          <p:spPr bwMode="auto">
            <a:xfrm>
              <a:off x="2640" y="2504"/>
              <a:ext cx="307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7" name="Line 21"/>
            <p:cNvSpPr>
              <a:spLocks noChangeShapeType="1"/>
            </p:cNvSpPr>
            <p:nvPr/>
          </p:nvSpPr>
          <p:spPr bwMode="auto">
            <a:xfrm>
              <a:off x="3409" y="2504"/>
              <a:ext cx="307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3101" y="2504"/>
              <a:ext cx="154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3101" y="2541"/>
              <a:ext cx="154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908624" y="4437906"/>
            <a:ext cx="33033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恒温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恒压下：</a:t>
            </a:r>
          </a:p>
        </p:txBody>
      </p: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3598915" y="4222436"/>
            <a:ext cx="1909764" cy="995593"/>
            <a:chOff x="2688" y="2967"/>
            <a:chExt cx="1203" cy="627"/>
          </a:xfrm>
        </p:grpSpPr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2711" y="3012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V</a:t>
              </a:r>
              <a:r>
                <a:rPr lang="zh-CN" altLang="en-US" sz="2800" b="1" baseline="-25000" dirty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平</a:t>
              </a: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2688" y="3264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V</a:t>
              </a:r>
              <a:r>
                <a:rPr lang="zh-CN" altLang="en-US" sz="2800" b="1" baseline="-25000" dirty="0" smtClean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始</a:t>
              </a:r>
              <a:endParaRPr lang="zh-CN" altLang="en-US" sz="2800" b="1" baseline="-25000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3444" y="2967"/>
              <a:ext cx="44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800" b="1" baseline="-25000" dirty="0" smtClean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平</a:t>
              </a:r>
              <a:endParaRPr lang="zh-CN" altLang="en-US" sz="2800" b="1" baseline="-25000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3437" y="3193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9933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800" b="1" baseline="-25000" dirty="0" smtClean="0">
                  <a:solidFill>
                    <a:srgbClr val="9933FF"/>
                  </a:solidFill>
                  <a:latin typeface="Times New Roman" pitchFamily="18" charset="0"/>
                  <a:cs typeface="Times New Roman" pitchFamily="18" charset="0"/>
                </a:rPr>
                <a:t>始</a:t>
              </a:r>
              <a:endParaRPr lang="zh-CN" altLang="en-US" sz="2800" b="1" baseline="-25000" dirty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6" name="Line 30"/>
            <p:cNvSpPr>
              <a:spLocks noChangeShapeType="1"/>
            </p:cNvSpPr>
            <p:nvPr/>
          </p:nvSpPr>
          <p:spPr bwMode="auto">
            <a:xfrm>
              <a:off x="2758" y="3308"/>
              <a:ext cx="288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7" name="Line 31"/>
            <p:cNvSpPr>
              <a:spLocks noChangeShapeType="1"/>
            </p:cNvSpPr>
            <p:nvPr/>
          </p:nvSpPr>
          <p:spPr bwMode="auto">
            <a:xfrm>
              <a:off x="3478" y="3308"/>
              <a:ext cx="288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8" name="Line 32"/>
            <p:cNvSpPr>
              <a:spLocks noChangeShapeType="1"/>
            </p:cNvSpPr>
            <p:nvPr/>
          </p:nvSpPr>
          <p:spPr bwMode="auto">
            <a:xfrm>
              <a:off x="3190" y="3308"/>
              <a:ext cx="144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69" name="Line 33"/>
            <p:cNvSpPr>
              <a:spLocks noChangeShapeType="1"/>
            </p:cNvSpPr>
            <p:nvPr/>
          </p:nvSpPr>
          <p:spPr bwMode="auto">
            <a:xfrm>
              <a:off x="3190" y="3345"/>
              <a:ext cx="144" cy="0"/>
            </a:xfrm>
            <a:prstGeom prst="line">
              <a:avLst/>
            </a:prstGeom>
            <a:noFill/>
            <a:ln w="38100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755576" y="5295536"/>
            <a:ext cx="5562600" cy="51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(6)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克拉贝龙方程：</a:t>
            </a:r>
            <a:r>
              <a:rPr lang="zh-CN" alt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PV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nRT</a:t>
            </a:r>
            <a:endParaRPr lang="en-US" altLang="zh-CN" sz="2800" b="1" i="1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39971" name="Group 35"/>
          <p:cNvGrpSpPr>
            <a:grpSpLocks/>
          </p:cNvGrpSpPr>
          <p:nvPr/>
        </p:nvGrpSpPr>
        <p:grpSpPr bwMode="auto">
          <a:xfrm>
            <a:off x="755651" y="5733789"/>
            <a:ext cx="6769100" cy="884442"/>
            <a:chOff x="524" y="3678"/>
            <a:chExt cx="4264" cy="557"/>
          </a:xfrm>
        </p:grpSpPr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524" y="3820"/>
              <a:ext cx="425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(7)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混合气体平衡相对分子质量： 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=</a:t>
              </a:r>
            </a:p>
          </p:txBody>
        </p:sp>
        <p:sp>
          <p:nvSpPr>
            <p:cNvPr id="39973" name="Text Box 37"/>
            <p:cNvSpPr txBox="1">
              <a:spLocks noChangeArrowheads="1"/>
            </p:cNvSpPr>
            <p:nvPr/>
          </p:nvSpPr>
          <p:spPr bwMode="auto">
            <a:xfrm>
              <a:off x="4260" y="3678"/>
              <a:ext cx="5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zh-CN" altLang="en-US" sz="2800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总</a:t>
              </a:r>
            </a:p>
          </p:txBody>
        </p:sp>
        <p:sp>
          <p:nvSpPr>
            <p:cNvPr id="39974" name="Text Box 38"/>
            <p:cNvSpPr txBox="1">
              <a:spLocks noChangeArrowheads="1"/>
            </p:cNvSpPr>
            <p:nvPr/>
          </p:nvSpPr>
          <p:spPr bwMode="auto">
            <a:xfrm>
              <a:off x="4260" y="3905"/>
              <a:ext cx="5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zh-CN" altLang="en-US" sz="2800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总</a:t>
              </a:r>
            </a:p>
          </p:txBody>
        </p:sp>
        <p:sp>
          <p:nvSpPr>
            <p:cNvPr id="39975" name="Line 39"/>
            <p:cNvSpPr>
              <a:spLocks noChangeShapeType="1"/>
            </p:cNvSpPr>
            <p:nvPr/>
          </p:nvSpPr>
          <p:spPr bwMode="auto">
            <a:xfrm>
              <a:off x="4268" y="3996"/>
              <a:ext cx="3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9977" name="Picture 41" descr="整理与归纳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026"/>
          <a:stretch>
            <a:fillRect/>
          </a:stretch>
        </p:blipFill>
        <p:spPr bwMode="auto">
          <a:xfrm>
            <a:off x="216024" y="284111"/>
            <a:ext cx="2195736" cy="10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21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295400" y="76217"/>
            <a:ext cx="6858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有关化学平衡计算的解题模式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40870" y="813250"/>
            <a:ext cx="28956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●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思路和方法：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536" y="1394406"/>
            <a:ext cx="7560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建立模式、确定关系、依照题意、列出方程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32928" y="2277666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对于可逆反应</a:t>
            </a:r>
            <a:r>
              <a:rPr kumimoji="0" lang="zh-CN" altLang="en-US" sz="2800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0"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A(g)  +  </a:t>
            </a:r>
            <a:r>
              <a:rPr kumimoji="0"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        </a:t>
            </a:r>
            <a:r>
              <a:rPr kumimoji="0"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+  </a:t>
            </a:r>
            <a:r>
              <a:rPr kumimoji="0" lang="en-US" altLang="zh-CN" sz="28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5364088" y="2481061"/>
            <a:ext cx="762000" cy="228653"/>
            <a:chOff x="1776" y="1392"/>
            <a:chExt cx="720" cy="132"/>
          </a:xfrm>
        </p:grpSpPr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1776" y="1440"/>
              <a:ext cx="7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1776" y="1476"/>
              <a:ext cx="7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4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1776" y="1476"/>
              <a:ext cx="9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66328" y="3135671"/>
            <a:ext cx="1981200" cy="519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起始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baseline="-25000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866328" y="3838468"/>
            <a:ext cx="19812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变化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baseline="-25000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866328" y="4548467"/>
            <a:ext cx="19812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平衡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b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altLang="zh-CN" sz="2800" b="1" baseline="-25000" dirty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2915816" y="3131683"/>
            <a:ext cx="56166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               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               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0               0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902768" y="3914686"/>
            <a:ext cx="5557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mx         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nx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px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qx</a:t>
            </a:r>
            <a:endParaRPr lang="en-US" altLang="zh-CN" sz="28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830760" y="4634766"/>
            <a:ext cx="5557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mx           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nx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px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zh-CN" sz="28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qx</a:t>
            </a:r>
            <a:endParaRPr lang="en-US" altLang="zh-CN" sz="28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1007" name="AutoShape 47"/>
          <p:cNvSpPr>
            <a:spLocks noChangeArrowheads="1"/>
          </p:cNvSpPr>
          <p:nvPr/>
        </p:nvSpPr>
        <p:spPr bwMode="auto">
          <a:xfrm>
            <a:off x="166643" y="3069754"/>
            <a:ext cx="457200" cy="25240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平</a:t>
            </a:r>
          </a:p>
          <a:p>
            <a:pPr algn="ctr" eaLnBrk="0" hangingPunct="0"/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衡</a:t>
            </a:r>
          </a:p>
          <a:p>
            <a:pPr algn="ctr" eaLnBrk="0" hangingPunct="0"/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三</a:t>
            </a:r>
          </a:p>
          <a:p>
            <a:pPr algn="ctr" eaLnBrk="0" hangingPunct="0"/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步</a:t>
            </a:r>
          </a:p>
          <a:p>
            <a:pPr algn="ctr" eaLnBrk="0" hangingPunct="0"/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曲</a:t>
            </a:r>
          </a:p>
        </p:txBody>
      </p:sp>
    </p:spTree>
    <p:extLst>
      <p:ext uri="{BB962C8B-B14F-4D97-AF65-F5344CB8AC3E}">
        <p14:creationId xmlns:p14="http://schemas.microsoft.com/office/powerpoint/2010/main" val="124120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07504" y="890350"/>
            <a:ext cx="5387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若已知</a:t>
            </a:r>
            <a:r>
              <a:rPr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转化率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，则有：</a:t>
            </a:r>
          </a:p>
        </p:txBody>
      </p:sp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5192216" y="805490"/>
            <a:ext cx="3124200" cy="824104"/>
            <a:chOff x="1296" y="2880"/>
            <a:chExt cx="1968" cy="519"/>
          </a:xfrm>
        </p:grpSpPr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1296" y="2880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mx</a:t>
              </a:r>
            </a:p>
          </p:txBody>
        </p:sp>
        <p:sp>
          <p:nvSpPr>
            <p:cNvPr id="40980" name="Text Box 20"/>
            <p:cNvSpPr txBox="1">
              <a:spLocks noChangeArrowheads="1"/>
            </p:cNvSpPr>
            <p:nvPr/>
          </p:nvSpPr>
          <p:spPr bwMode="auto">
            <a:xfrm>
              <a:off x="1344" y="3072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1296" y="3168"/>
              <a:ext cx="38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82" name="Text Box 22"/>
            <p:cNvSpPr txBox="1">
              <a:spLocks noChangeArrowheads="1"/>
            </p:cNvSpPr>
            <p:nvPr/>
          </p:nvSpPr>
          <p:spPr bwMode="auto">
            <a:xfrm>
              <a:off x="1624" y="2991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×100%</a:t>
              </a: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2352" y="2976"/>
              <a:ext cx="9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 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</p:grp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07504" y="1557586"/>
            <a:ext cx="33570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若已知</a:t>
            </a:r>
            <a:r>
              <a:rPr lang="en-US" altLang="zh-CN" sz="28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</a:t>
            </a:r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体积分数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%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，则有：</a:t>
            </a:r>
          </a:p>
        </p:txBody>
      </p:sp>
      <p:grpSp>
        <p:nvGrpSpPr>
          <p:cNvPr id="40985" name="Group 25"/>
          <p:cNvGrpSpPr>
            <a:grpSpLocks/>
          </p:cNvGrpSpPr>
          <p:nvPr/>
        </p:nvGrpSpPr>
        <p:grpSpPr bwMode="auto">
          <a:xfrm>
            <a:off x="3347219" y="1804630"/>
            <a:ext cx="5329238" cy="905084"/>
            <a:chOff x="1395" y="3360"/>
            <a:chExt cx="3357" cy="570"/>
          </a:xfrm>
        </p:grpSpPr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2064" y="3360"/>
              <a:ext cx="6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qx</a:t>
              </a:r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1395" y="3600"/>
              <a:ext cx="24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zh-CN" sz="2800" b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mx</a:t>
              </a:r>
              <a:r>
                <a:rPr lang="en-US" altLang="zh-CN" sz="2800" b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2800" b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nx+px+qx</a:t>
              </a:r>
              <a:endPara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auto">
            <a:xfrm>
              <a:off x="1488" y="3648"/>
              <a:ext cx="16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3120" y="3504"/>
              <a:ext cx="16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×100% = 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β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%</a:t>
              </a:r>
            </a:p>
          </p:txBody>
        </p:sp>
      </p:grpSp>
      <p:sp>
        <p:nvSpPr>
          <p:cNvPr id="40990" name="Text Box 30"/>
          <p:cNvSpPr txBox="1">
            <a:spLocks noChangeArrowheads="1"/>
          </p:cNvSpPr>
          <p:nvPr/>
        </p:nvSpPr>
        <p:spPr bwMode="auto">
          <a:xfrm>
            <a:off x="145231" y="3052911"/>
            <a:ext cx="341865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若已知起始和平衡时的</a:t>
            </a:r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压強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，则有：</a:t>
            </a:r>
          </a:p>
        </p:txBody>
      </p:sp>
      <p:grpSp>
        <p:nvGrpSpPr>
          <p:cNvPr id="40991" name="Group 31"/>
          <p:cNvGrpSpPr>
            <a:grpSpLocks/>
          </p:cNvGrpSpPr>
          <p:nvPr/>
        </p:nvGrpSpPr>
        <p:grpSpPr bwMode="auto">
          <a:xfrm>
            <a:off x="3564657" y="3272223"/>
            <a:ext cx="4097338" cy="946369"/>
            <a:chOff x="2455" y="3430"/>
            <a:chExt cx="2581" cy="596"/>
          </a:xfrm>
        </p:grpSpPr>
        <p:sp>
          <p:nvSpPr>
            <p:cNvPr id="40992" name="Text Box 32"/>
            <p:cNvSpPr txBox="1">
              <a:spLocks noChangeArrowheads="1"/>
            </p:cNvSpPr>
            <p:nvPr/>
          </p:nvSpPr>
          <p:spPr bwMode="auto">
            <a:xfrm>
              <a:off x="3120" y="3456"/>
              <a:ext cx="6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zh-CN" sz="2800" b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altLang="zh-CN" sz="2800" b="1" i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endPara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93" name="Text Box 33"/>
            <p:cNvSpPr txBox="1">
              <a:spLocks noChangeArrowheads="1"/>
            </p:cNvSpPr>
            <p:nvPr/>
          </p:nvSpPr>
          <p:spPr bwMode="auto">
            <a:xfrm>
              <a:off x="2455" y="3696"/>
              <a:ext cx="249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lang="en-US" altLang="zh-CN" sz="2800" b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mx</a:t>
              </a:r>
              <a:r>
                <a:rPr lang="en-US" altLang="zh-CN" sz="2800" b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lang="en-US" altLang="zh-CN" sz="2800" b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</a:t>
              </a: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nx</a:t>
              </a:r>
              <a:r>
                <a:rPr lang="en-US" altLang="zh-CN" sz="2800" b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px</a:t>
              </a:r>
              <a:r>
                <a:rPr lang="en-US" altLang="zh-CN" sz="2800" b="1" dirty="0" err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en-US" altLang="zh-CN" sz="2800" b="1" i="1" dirty="0" err="1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qx</a:t>
              </a:r>
              <a:endParaRPr lang="en-US" altLang="zh-CN" sz="28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auto">
            <a:xfrm>
              <a:off x="2544" y="3744"/>
              <a:ext cx="16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95" name="Text Box 35"/>
            <p:cNvSpPr txBox="1">
              <a:spLocks noChangeArrowheads="1"/>
            </p:cNvSpPr>
            <p:nvPr/>
          </p:nvSpPr>
          <p:spPr bwMode="auto">
            <a:xfrm>
              <a:off x="4534" y="3430"/>
              <a:ext cx="4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</a:t>
              </a:r>
              <a:r>
                <a:rPr lang="zh-CN" altLang="en-US" sz="2800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起</a:t>
              </a:r>
            </a:p>
          </p:txBody>
        </p:sp>
        <p:sp>
          <p:nvSpPr>
            <p:cNvPr id="40996" name="Text Box 36"/>
            <p:cNvSpPr txBox="1">
              <a:spLocks noChangeArrowheads="1"/>
            </p:cNvSpPr>
            <p:nvPr/>
          </p:nvSpPr>
          <p:spPr bwMode="auto">
            <a:xfrm>
              <a:off x="4556" y="3693"/>
              <a:ext cx="4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</a:t>
              </a:r>
              <a:r>
                <a:rPr lang="zh-CN" altLang="en-US" sz="2800" b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平</a:t>
              </a: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auto">
            <a:xfrm>
              <a:off x="4560" y="3744"/>
              <a:ext cx="3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4272" y="360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107505" y="4565079"/>
            <a:ext cx="45128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若已知平衡时混合气体的</a:t>
            </a:r>
            <a:r>
              <a:rPr lang="zh-CN" alt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平均相对分子质量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，则有：</a:t>
            </a:r>
          </a:p>
        </p:txBody>
      </p:sp>
      <p:grpSp>
        <p:nvGrpSpPr>
          <p:cNvPr id="41000" name="Group 40"/>
          <p:cNvGrpSpPr>
            <a:grpSpLocks/>
          </p:cNvGrpSpPr>
          <p:nvPr/>
        </p:nvGrpSpPr>
        <p:grpSpPr bwMode="auto">
          <a:xfrm>
            <a:off x="4813821" y="4726489"/>
            <a:ext cx="3862388" cy="1008295"/>
            <a:chOff x="3503" y="3603"/>
            <a:chExt cx="2433" cy="635"/>
          </a:xfrm>
        </p:grpSpPr>
        <p:grpSp>
          <p:nvGrpSpPr>
            <p:cNvPr id="41001" name="Group 41"/>
            <p:cNvGrpSpPr>
              <a:grpSpLocks/>
            </p:cNvGrpSpPr>
            <p:nvPr/>
          </p:nvGrpSpPr>
          <p:grpSpPr bwMode="auto">
            <a:xfrm>
              <a:off x="3936" y="3603"/>
              <a:ext cx="2000" cy="635"/>
              <a:chOff x="384" y="3507"/>
              <a:chExt cx="2000" cy="635"/>
            </a:xfrm>
          </p:grpSpPr>
          <p:sp>
            <p:nvSpPr>
              <p:cNvPr id="41002" name="Text Box 42"/>
              <p:cNvSpPr txBox="1">
                <a:spLocks noChangeArrowheads="1"/>
              </p:cNvSpPr>
              <p:nvPr/>
            </p:nvSpPr>
            <p:spPr bwMode="auto">
              <a:xfrm>
                <a:off x="632" y="3507"/>
                <a:ext cx="134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i="1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aM</a:t>
                </a:r>
                <a:r>
                  <a:rPr lang="en-US" altLang="zh-CN" sz="2800" b="1" i="1" baseline="-25000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altLang="zh-CN" sz="2800" b="1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altLang="zh-CN" sz="2800" b="1" i="1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bM</a:t>
                </a:r>
                <a:r>
                  <a:rPr lang="en-US" altLang="zh-CN" sz="2800" b="1" i="1" baseline="-25000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B</a:t>
                </a:r>
                <a:endParaRPr lang="en-US" altLang="zh-CN" sz="2800" b="1" i="1" baseline="-25000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03" name="Line 43"/>
              <p:cNvSpPr>
                <a:spLocks noChangeShapeType="1"/>
              </p:cNvSpPr>
              <p:nvPr/>
            </p:nvSpPr>
            <p:spPr bwMode="auto">
              <a:xfrm>
                <a:off x="432" y="3824"/>
                <a:ext cx="168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04" name="Text Box 44"/>
              <p:cNvSpPr txBox="1">
                <a:spLocks noChangeArrowheads="1"/>
              </p:cNvSpPr>
              <p:nvPr/>
            </p:nvSpPr>
            <p:spPr bwMode="auto">
              <a:xfrm>
                <a:off x="384" y="3812"/>
                <a:ext cx="200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800" b="1" i="1" dirty="0" err="1" smtClean="0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altLang="zh-CN" sz="2800" b="1" dirty="0" err="1" smtClean="0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altLang="zh-CN" sz="2800" b="1" i="1" dirty="0" err="1" smtClean="0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mx+b</a:t>
                </a:r>
                <a:r>
                  <a:rPr lang="en-US" altLang="zh-CN" sz="2800" b="1" dirty="0" err="1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altLang="zh-CN" sz="2800" b="1" i="1" dirty="0" err="1" smtClean="0">
                    <a:solidFill>
                      <a:srgbClr val="0000FF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nx+px+qx</a:t>
                </a:r>
                <a:endPara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3503" y="3792"/>
              <a:ext cx="5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 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auto">
            <a:xfrm>
              <a:off x="3615" y="3840"/>
              <a:ext cx="144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16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231801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．关于化学平衡常数的叙述正确的是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．温度一定，一个化学反应的平衡常数不是一个常数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．两种物质反应，不管怎样书写化学方程式，平衡常数不变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．温度一定时，对于给定的化学反应，正、逆反应的平衡常数互为倒数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．当生成物浓度幂之积与反应物浓度幂之积比值小于</a:t>
            </a:r>
            <a:r>
              <a:rPr lang="en-US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zh-CN" sz="2400" b="1" dirty="0">
                <a:latin typeface="Times New Roman" pitchFamily="18" charset="0"/>
                <a:cs typeface="Times New Roman" pitchFamily="18" charset="0"/>
              </a:rPr>
              <a:t>时，</a:t>
            </a:r>
            <a:r>
              <a:rPr lang="en-US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zh-CN" sz="2400" b="1" baseline="-25000" dirty="0">
                <a:latin typeface="Times New Roman" pitchFamily="18" charset="0"/>
                <a:cs typeface="Times New Roman" pitchFamily="18" charset="0"/>
              </a:rPr>
              <a:t>正</a:t>
            </a:r>
            <a:r>
              <a:rPr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zh-CN" sz="2400" b="1" baseline="-25000" dirty="0" smtClean="0">
                <a:latin typeface="Times New Roman" pitchFamily="18" charset="0"/>
                <a:cs typeface="Times New Roman" pitchFamily="18" charset="0"/>
              </a:rPr>
              <a:t>逆</a:t>
            </a:r>
            <a:endParaRPr lang="zh-CN" altLang="zh-C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05458"/>
            <a:ext cx="316835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随堂练习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96136" y="1269554"/>
            <a:ext cx="407484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zh-CN" altLang="zh-C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7544" y="653304"/>
            <a:ext cx="34655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学习目标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9552" y="1327847"/>
            <a:ext cx="508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了解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化学</a:t>
            </a:r>
            <a:r>
              <a:rPr kumimoji="1" lang="zh-CN" altLang="en-US" sz="2800" b="1" dirty="0" smtClean="0">
                <a:latin typeface="Times New Roman" pitchFamily="18" charset="0"/>
                <a:cs typeface="Times New Roman" pitchFamily="18" charset="0"/>
              </a:rPr>
              <a:t>平衡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常数的</a:t>
            </a:r>
            <a:r>
              <a:rPr kumimoji="1" lang="zh-CN" altLang="en-US" sz="2800" b="1" dirty="0" smtClean="0">
                <a:latin typeface="Times New Roman" pitchFamily="18" charset="0"/>
                <a:cs typeface="Times New Roman" pitchFamily="18" charset="0"/>
              </a:rPr>
              <a:t>定义。</a:t>
            </a:r>
            <a:endParaRPr kumimoji="1"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552" y="2781722"/>
            <a:ext cx="6931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掌握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运用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化学平衡常数进行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计算。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66687" y="2114486"/>
            <a:ext cx="7605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了解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化学平衡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常数的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意义。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7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54947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．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当把晶体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放入密闭容器中气化，并建立了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(g)2NO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平衡后，保持温度不变，再通入若干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气体，待反应达到新的平衡时，则新平衡与旧平衡相比，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其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值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．变大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B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．不变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．变小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D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．无法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确定</a:t>
            </a:r>
            <a:endParaRPr lang="zh-CN" altLang="zh-CN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33960"/>
            <a:ext cx="648072" cy="51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67795"/>
              </p:ext>
            </p:extLst>
          </p:nvPr>
        </p:nvGraphicFramePr>
        <p:xfrm>
          <a:off x="1494535" y="1341562"/>
          <a:ext cx="773209" cy="548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4" imgW="393480" imgH="279360" progId="Equation.DSMT4">
                  <p:embed/>
                </p:oleObj>
              </mc:Choice>
              <mc:Fallback>
                <p:oleObj name="Equation" r:id="rId4" imgW="393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94535" y="1341562"/>
                        <a:ext cx="773209" cy="548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4255442" y="2565698"/>
            <a:ext cx="42351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endParaRPr lang="zh-CN" altLang="zh-C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4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5536" y="837506"/>
            <a:ext cx="8208912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．将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en-US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放入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L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的密闭容器中，在一定条件下反应达到平衡：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2SO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＋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2SO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，测得平衡时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的浓度为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0.5 </a:t>
            </a:r>
            <a:r>
              <a:rPr kumimoji="0" lang="en-US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kumimoji="0" lang="zh-CN" alt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－</a:t>
            </a:r>
            <a:r>
              <a:rPr kumimoji="0" lang="en-US" altLang="zh-CN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。则此条件下的平衡常数</a:t>
            </a:r>
            <a:r>
              <a:rPr kumimoji="0" lang="en-US" altLang="zh-CN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为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　　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      B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0.25      C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0.4     D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0.2</a:t>
            </a:r>
          </a:p>
        </p:txBody>
      </p:sp>
      <p:sp>
        <p:nvSpPr>
          <p:cNvPr id="3" name="矩形 2"/>
          <p:cNvSpPr/>
          <p:nvPr/>
        </p:nvSpPr>
        <p:spPr>
          <a:xfrm>
            <a:off x="3131840" y="2768587"/>
            <a:ext cx="444352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493118"/>
              </p:ext>
            </p:extLst>
          </p:nvPr>
        </p:nvGraphicFramePr>
        <p:xfrm>
          <a:off x="6605612" y="1629594"/>
          <a:ext cx="7747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393480" imgH="279360" progId="Equation.DSMT4">
                  <p:embed/>
                </p:oleObj>
              </mc:Choice>
              <mc:Fallback>
                <p:oleObj name="Equation" r:id="rId3" imgW="393480" imgH="27936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612" y="1629594"/>
                        <a:ext cx="7747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786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475809"/>
            <a:ext cx="8244855" cy="5978321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在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一定体积密闭容器中，进行如下反应： 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GB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(g)+H</a:t>
            </a:r>
            <a:r>
              <a:rPr lang="en-GB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             CO(g) +H</a:t>
            </a:r>
            <a:r>
              <a:rPr lang="en-GB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O(g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其平衡常数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和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温度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的关系如下：</a:t>
            </a:r>
          </a:p>
          <a:p>
            <a:pPr marL="0" indent="0">
              <a:lnSpc>
                <a:spcPct val="150000"/>
              </a:lnSpc>
              <a:buNone/>
            </a:pPr>
            <a:endParaRPr lang="zh-CN" alt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altLang="zh-CN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的表达式为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en-GB" sz="2400" b="1" u="sng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　　　　　　　　　</a:t>
            </a:r>
            <a:endParaRPr lang="zh-CN" alt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(2)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该反应为</a:t>
            </a: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　　　　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反应（“吸热”或“放热”）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(3)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能判断该反应是否达到化学平衡状态的依据（　　）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容器中压强不变　　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混合气体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中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浓度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不变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GB" altLang="zh-CN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GB" sz="2400" b="1" baseline="-25000" dirty="0">
                <a:latin typeface="Times New Roman" pitchFamily="18" charset="0"/>
                <a:cs typeface="Times New Roman" pitchFamily="18" charset="0"/>
              </a:rPr>
              <a:t>正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GB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O)</a:t>
            </a:r>
            <a:r>
              <a:rPr lang="zh-CN" altLang="en-GB" sz="2400" b="1" baseline="-25000" dirty="0">
                <a:latin typeface="Times New Roman" pitchFamily="18" charset="0"/>
                <a:cs typeface="Times New Roman" pitchFamily="18" charset="0"/>
              </a:rPr>
              <a:t>逆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 　　</a:t>
            </a:r>
            <a:r>
              <a:rPr lang="en-GB" altLang="zh-CN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</a:t>
            </a:r>
            <a:r>
              <a:rPr lang="en-GB" altLang="zh-CN" sz="24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</a:t>
            </a:r>
            <a:r>
              <a:rPr lang="en-GB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lang="en-GB" altLang="zh-CN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　　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(4)</a:t>
            </a:r>
            <a:r>
              <a:rPr lang="zh-CN" altLang="en-GB" sz="2400" b="1" dirty="0" smtClean="0">
                <a:latin typeface="Times New Roman" pitchFamily="18" charset="0"/>
                <a:cs typeface="Times New Roman" pitchFamily="18" charset="0"/>
              </a:rPr>
              <a:t>若</a:t>
            </a:r>
            <a:r>
              <a:rPr lang="en-GB" altLang="zh-CN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</a:t>
            </a:r>
            <a:r>
              <a:rPr lang="en-GB" altLang="zh-CN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GB" altLang="zh-CN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)=</a:t>
            </a:r>
            <a:r>
              <a:rPr lang="en-GB" altLang="zh-CN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GB" altLang="zh-CN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(H</a:t>
            </a:r>
            <a:r>
              <a:rPr lang="en-GB" altLang="zh-CN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GB" altLang="zh-CN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GB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</a:t>
            </a:r>
            <a:r>
              <a:rPr lang="zh-CN" altLang="en-GB" sz="2400" b="1" dirty="0">
                <a:latin typeface="Times New Roman" pitchFamily="18" charset="0"/>
                <a:cs typeface="Times New Roman" pitchFamily="18" charset="0"/>
              </a:rPr>
              <a:t>此时温度为 </a:t>
            </a: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zh-CN" altLang="en-GB" sz="2400" b="1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　　　</a:t>
            </a:r>
            <a:endParaRPr lang="zh-CN" altLang="en-GB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GB" sz="2400" b="1" u="sng" dirty="0">
                <a:latin typeface="Times New Roman" pitchFamily="18" charset="0"/>
                <a:cs typeface="Times New Roman" pitchFamily="18" charset="0"/>
              </a:rPr>
              <a:t>　　　　　　　　　　</a:t>
            </a:r>
            <a:endParaRPr lang="zh-CN" alt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Group 3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679744018"/>
              </p:ext>
            </p:extLst>
          </p:nvPr>
        </p:nvGraphicFramePr>
        <p:xfrm>
          <a:off x="394667" y="1767536"/>
          <a:ext cx="7705725" cy="942178"/>
        </p:xfrm>
        <a:graphic>
          <a:graphicData uri="http://schemas.openxmlformats.org/drawingml/2006/table">
            <a:tbl>
              <a:tblPr/>
              <a:tblGrid>
                <a:gridCol w="1284287"/>
                <a:gridCol w="1284288"/>
                <a:gridCol w="1284287"/>
                <a:gridCol w="1284288"/>
                <a:gridCol w="1284287"/>
                <a:gridCol w="1284288"/>
              </a:tblGrid>
              <a:tr h="459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t/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ºC</a:t>
                      </a:r>
                    </a:p>
                  </a:txBody>
                  <a:tcPr marL="90000" marR="90000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830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en-US" altLang="zh-CN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1.0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2.6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091173" y="3503543"/>
            <a:ext cx="9350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吸热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6589092" y="6021898"/>
            <a:ext cx="1511300" cy="57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830℃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804248" y="4149874"/>
            <a:ext cx="9779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</a:t>
            </a:r>
          </a:p>
        </p:txBody>
      </p: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2555776" y="2719242"/>
            <a:ext cx="2479675" cy="735182"/>
            <a:chOff x="857" y="3078"/>
            <a:chExt cx="1562" cy="463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857" y="3179"/>
              <a:ext cx="137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i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zh-CN" alt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＝</a:t>
              </a:r>
            </a:p>
          </p:txBody>
        </p:sp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1112" y="3270"/>
              <a:ext cx="9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i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(CO</a:t>
              </a:r>
              <a:r>
                <a:rPr lang="en-US" altLang="zh-CN" sz="20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1104" y="3092"/>
              <a:ext cx="9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i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(CO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1507" y="3078"/>
              <a:ext cx="9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en-US" altLang="zh-CN" sz="2000" b="1" i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0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1552" y="3289"/>
              <a:ext cx="68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</a:t>
              </a:r>
              <a:r>
                <a:rPr lang="en-US" altLang="zh-CN" sz="2000" b="1" i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0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0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0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176" y="3334"/>
              <a:ext cx="966" cy="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886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5" grpId="0"/>
      <p:bldP spid="17436" grpId="0"/>
      <p:bldP spid="1743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95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6" y="3141762"/>
            <a:ext cx="6414513" cy="149579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本节内容结束</a:t>
            </a:r>
            <a:endParaRPr lang="en-US" altLang="zh-CN" sz="5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600" dirty="0" smtClean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600" dirty="0" smtClean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600" dirty="0">
              <a:effectLst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6369"/>
            <a:ext cx="865188" cy="5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4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179512" y="4191971"/>
            <a:ext cx="77755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如：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</a:t>
            </a:r>
            <a:r>
              <a:rPr kumimoji="1" lang="en-US" altLang="zh-CN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A+</a:t>
            </a:r>
            <a:r>
              <a:rPr kumimoji="1" lang="en-US" altLang="zh-CN" sz="2800" b="1" i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zh-CN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</a:t>
            </a:r>
            <a:r>
              <a:rPr kumimoji="1" lang="en-US" altLang="zh-CN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C+</a:t>
            </a:r>
            <a:r>
              <a:rPr kumimoji="1" lang="en-US" altLang="zh-CN" sz="2800" b="1" i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zh-CN" sz="28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 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kumimoji="1" lang="zh-CN" alt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某温度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下达到的化学</a:t>
            </a:r>
            <a:r>
              <a:rPr kumimoji="1" lang="zh-CN" altLang="en-US" sz="2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平衡状态</a:t>
            </a:r>
            <a:endParaRPr kumimoji="1" lang="zh-CN" alt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37740" y="333450"/>
            <a:ext cx="50863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一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化学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平衡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常数的定义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-108520" y="1026987"/>
            <a:ext cx="8880475" cy="270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在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一定温度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下，当一个可逆反应达到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平衡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时，生成物浓度系数次方之积与反应物浓度系数次方之积的比值是一个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常数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，这个常数就是该反应的化学平衡常数，简称平衡常数，用符号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表示。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79512" y="3573810"/>
            <a:ext cx="2736850" cy="65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表达式</a:t>
            </a:r>
          </a:p>
        </p:txBody>
      </p:sp>
      <p:graphicFrame>
        <p:nvGraphicFramePr>
          <p:cNvPr id="6162" name="Object 1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3114603"/>
              </p:ext>
            </p:extLst>
          </p:nvPr>
        </p:nvGraphicFramePr>
        <p:xfrm>
          <a:off x="2195736" y="4797946"/>
          <a:ext cx="2232248" cy="990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公式" r:id="rId3" imgW="1143000" imgH="444240" progId="Equation.3">
                  <p:embed/>
                </p:oleObj>
              </mc:Choice>
              <mc:Fallback>
                <p:oleObj name="公式" r:id="rId3" imgW="1143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797946"/>
                        <a:ext cx="2232248" cy="990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79512" y="5734050"/>
            <a:ext cx="820896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其中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为各组分的平衡浓度，温度一定，</a:t>
            </a:r>
            <a:r>
              <a:rPr kumimoji="1"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为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定值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  <p:pic>
        <p:nvPicPr>
          <p:cNvPr id="6168" name="Picture 2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91" y="4445477"/>
            <a:ext cx="796925" cy="3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95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25603" grpId="0" build="p"/>
      <p:bldP spid="6157" grpId="0"/>
      <p:bldP spid="61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0" y="1053530"/>
            <a:ext cx="9067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①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如果反应中有</a:t>
            </a:r>
            <a:r>
              <a:rPr kumimoji="0" lang="zh-CN" altLang="en-US" sz="2800" b="1" u="sng" dirty="0">
                <a:latin typeface="Times New Roman" pitchFamily="18" charset="0"/>
                <a:cs typeface="Times New Roman" pitchFamily="18" charset="0"/>
              </a:rPr>
              <a:t>固体或纯液体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参加时，不写它们的浓度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zh-CN" altLang="en-US" sz="2800" b="1" dirty="0" smtClean="0">
                <a:latin typeface="Times New Roman" pitchFamily="18" charset="0"/>
                <a:cs typeface="Times New Roman" pitchFamily="18" charset="0"/>
              </a:rPr>
              <a:t>    例如：</a:t>
            </a:r>
            <a:endParaRPr kumimoji="0"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CaCO</a:t>
            </a:r>
            <a:r>
              <a:rPr kumimoji="0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         </a:t>
            </a:r>
            <a:r>
              <a:rPr kumimoji="0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(s) + CO</a:t>
            </a:r>
            <a:r>
              <a:rPr kumimoji="0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</a:p>
          <a:p>
            <a:pPr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C(s</a:t>
            </a: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+ H</a:t>
            </a:r>
            <a:r>
              <a:rPr kumimoji="0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O(g)         CO(g) + H</a:t>
            </a:r>
            <a:r>
              <a:rPr kumimoji="0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(g)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49667" y="405458"/>
            <a:ext cx="50843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化学平衡常数的书写注意事项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962600" y="2262489"/>
            <a:ext cx="2209800" cy="51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800" b="1" i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</a:t>
            </a:r>
            <a:r>
              <a:rPr lang="en-US" altLang="zh-CN" sz="2800" b="1" baseline="-25000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5868144" y="2884750"/>
            <a:ext cx="2752725" cy="905084"/>
            <a:chOff x="3086" y="2208"/>
            <a:chExt cx="1734" cy="570"/>
          </a:xfrm>
        </p:grpSpPr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3086" y="230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  <a:endPara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3456" y="2496"/>
              <a:ext cx="120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3408" y="2208"/>
              <a:ext cx="14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(CO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)· </a:t>
              </a: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3696" y="2448"/>
              <a:ext cx="81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(H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O)</a:t>
              </a:r>
            </a:p>
          </p:txBody>
        </p:sp>
      </p:grpSp>
      <p:grpSp>
        <p:nvGrpSpPr>
          <p:cNvPr id="26683" name="Group 59"/>
          <p:cNvGrpSpPr>
            <a:grpSpLocks/>
          </p:cNvGrpSpPr>
          <p:nvPr/>
        </p:nvGrpSpPr>
        <p:grpSpPr bwMode="auto">
          <a:xfrm>
            <a:off x="228601" y="3911071"/>
            <a:ext cx="7993063" cy="1160732"/>
            <a:chOff x="144" y="1776"/>
            <a:chExt cx="5035" cy="731"/>
          </a:xfrm>
        </p:grpSpPr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144" y="1776"/>
              <a:ext cx="5035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②</a:t>
              </a:r>
              <a:r>
                <a:rPr kumimoji="0" lang="zh-CN" altLang="en-US" sz="2800" b="1" dirty="0">
                  <a:latin typeface="Times New Roman" pitchFamily="18" charset="0"/>
                  <a:cs typeface="Times New Roman" pitchFamily="18" charset="0"/>
                </a:rPr>
                <a:t>稀溶液中有水参加反应时，不写水的浓度</a:t>
              </a:r>
            </a:p>
            <a:p>
              <a:pPr>
                <a:spcBef>
                  <a:spcPct val="50000"/>
                </a:spcBef>
              </a:pPr>
              <a:r>
                <a:rPr kumimoji="0" lang="zh-CN" altLang="en-US" sz="2800" b="1" dirty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Cl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+ H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</a:t>
              </a:r>
              <a:r>
                <a:rPr kumimoji="0" lang="en-US" altLang="zh-CN" sz="2800" b="1" dirty="0" err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HCl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kumimoji="0" lang="en-US" altLang="zh-CN" sz="2800" b="1" dirty="0" err="1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HClO</a:t>
              </a:r>
              <a:endPara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635" name="Group 11"/>
            <p:cNvGrpSpPr>
              <a:grpSpLocks/>
            </p:cNvGrpSpPr>
            <p:nvPr/>
          </p:nvGrpSpPr>
          <p:grpSpPr bwMode="auto">
            <a:xfrm>
              <a:off x="1472" y="2264"/>
              <a:ext cx="336" cy="144"/>
              <a:chOff x="1776" y="1392"/>
              <a:chExt cx="720" cy="132"/>
            </a:xfrm>
          </p:grpSpPr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37" name="Line 13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38" name="Line 14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4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6665" name="Group 41"/>
          <p:cNvGrpSpPr>
            <a:grpSpLocks/>
          </p:cNvGrpSpPr>
          <p:nvPr/>
        </p:nvGrpSpPr>
        <p:grpSpPr bwMode="auto">
          <a:xfrm>
            <a:off x="5093097" y="4395331"/>
            <a:ext cx="3440113" cy="906671"/>
            <a:chOff x="3239" y="2351"/>
            <a:chExt cx="2167" cy="571"/>
          </a:xfrm>
        </p:grpSpPr>
        <p:sp>
          <p:nvSpPr>
            <p:cNvPr id="26666" name="Text Box 42"/>
            <p:cNvSpPr txBox="1">
              <a:spLocks noChangeArrowheads="1"/>
            </p:cNvSpPr>
            <p:nvPr/>
          </p:nvSpPr>
          <p:spPr bwMode="auto">
            <a:xfrm>
              <a:off x="3239" y="2490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</a:t>
              </a:r>
              <a:endPara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3637" y="2640"/>
              <a:ext cx="157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68" name="Text Box 44"/>
            <p:cNvSpPr txBox="1">
              <a:spLocks noChangeArrowheads="1"/>
            </p:cNvSpPr>
            <p:nvPr/>
          </p:nvSpPr>
          <p:spPr bwMode="auto">
            <a:xfrm>
              <a:off x="3552" y="2351"/>
              <a:ext cx="185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800" b="1" dirty="0" err="1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HCl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)·</a:t>
              </a: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sz="2800" b="1" dirty="0" err="1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HClO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26669" name="Text Box 45"/>
            <p:cNvSpPr txBox="1">
              <a:spLocks noChangeArrowheads="1"/>
            </p:cNvSpPr>
            <p:nvPr/>
          </p:nvSpPr>
          <p:spPr bwMode="auto">
            <a:xfrm>
              <a:off x="3984" y="2592"/>
              <a:ext cx="72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(Cl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pSp>
        <p:nvGrpSpPr>
          <p:cNvPr id="26670" name="Group 46"/>
          <p:cNvGrpSpPr>
            <a:grpSpLocks/>
          </p:cNvGrpSpPr>
          <p:nvPr/>
        </p:nvGrpSpPr>
        <p:grpSpPr bwMode="auto">
          <a:xfrm>
            <a:off x="2242345" y="2497750"/>
            <a:ext cx="1249535" cy="865388"/>
            <a:chOff x="1968" y="1392"/>
            <a:chExt cx="576" cy="545"/>
          </a:xfrm>
        </p:grpSpPr>
        <p:grpSp>
          <p:nvGrpSpPr>
            <p:cNvPr id="26672" name="Group 48"/>
            <p:cNvGrpSpPr>
              <a:grpSpLocks/>
            </p:cNvGrpSpPr>
            <p:nvPr/>
          </p:nvGrpSpPr>
          <p:grpSpPr bwMode="auto">
            <a:xfrm>
              <a:off x="1968" y="1392"/>
              <a:ext cx="336" cy="144"/>
              <a:chOff x="1776" y="1392"/>
              <a:chExt cx="720" cy="132"/>
            </a:xfrm>
          </p:grpSpPr>
          <p:sp>
            <p:nvSpPr>
              <p:cNvPr id="26673" name="Line 4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74" name="Line 50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75" name="Line 51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4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76" name="Line 52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677" name="Group 53"/>
            <p:cNvGrpSpPr>
              <a:grpSpLocks/>
            </p:cNvGrpSpPr>
            <p:nvPr/>
          </p:nvGrpSpPr>
          <p:grpSpPr bwMode="auto">
            <a:xfrm>
              <a:off x="2208" y="1793"/>
              <a:ext cx="336" cy="144"/>
              <a:chOff x="1776" y="1392"/>
              <a:chExt cx="720" cy="132"/>
            </a:xfrm>
          </p:grpSpPr>
          <p:sp>
            <p:nvSpPr>
              <p:cNvPr id="26678" name="Line 5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79" name="Line 55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80" name="Line 56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4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681" name="Line 57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870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57201" y="3501802"/>
            <a:ext cx="82089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④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只是温度的函数，即温度不变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不变，温度发生变化，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值也发生变化 </a:t>
            </a:r>
          </a:p>
        </p:txBody>
      </p:sp>
      <p:grpSp>
        <p:nvGrpSpPr>
          <p:cNvPr id="22" name="Group 58"/>
          <p:cNvGrpSpPr>
            <a:grpSpLocks/>
          </p:cNvGrpSpPr>
          <p:nvPr/>
        </p:nvGrpSpPr>
        <p:grpSpPr bwMode="auto">
          <a:xfrm>
            <a:off x="239713" y="1125538"/>
            <a:ext cx="8675687" cy="1170259"/>
            <a:chOff x="151" y="2660"/>
            <a:chExt cx="5465" cy="737"/>
          </a:xfrm>
        </p:grpSpPr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151" y="2660"/>
              <a:ext cx="5465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③</a:t>
              </a:r>
              <a:r>
                <a:rPr kumimoji="0" lang="zh-CN" altLang="en-US" sz="2800" b="1" dirty="0">
                  <a:latin typeface="Times New Roman" pitchFamily="18" charset="0"/>
                  <a:cs typeface="Times New Roman" pitchFamily="18" charset="0"/>
                </a:rPr>
                <a:t>同一可逆反应，可以用不同的化学方程式表示，例：</a:t>
              </a:r>
            </a:p>
            <a:p>
              <a:pPr>
                <a:spcBef>
                  <a:spcPct val="50000"/>
                </a:spcBef>
              </a:pPr>
              <a:r>
                <a:rPr kumimoji="0" lang="zh-CN" altLang="en-US" sz="2800" b="1" dirty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        2NO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         </a:t>
              </a:r>
              <a:r>
                <a:rPr kumimoji="0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2NO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        N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kumimoji="0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r>
                <a:rPr kumimoji="0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</a:t>
              </a:r>
            </a:p>
          </p:txBody>
        </p:sp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1232" y="3164"/>
              <a:ext cx="336" cy="144"/>
              <a:chOff x="1776" y="1392"/>
              <a:chExt cx="720" cy="132"/>
            </a:xfrm>
          </p:grpSpPr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Line 20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Line 21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4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Line 22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" name="Group 23"/>
            <p:cNvGrpSpPr>
              <a:grpSpLocks/>
            </p:cNvGrpSpPr>
            <p:nvPr/>
          </p:nvGrpSpPr>
          <p:grpSpPr bwMode="auto">
            <a:xfrm>
              <a:off x="4048" y="3156"/>
              <a:ext cx="336" cy="144"/>
              <a:chOff x="1776" y="1392"/>
              <a:chExt cx="720" cy="132"/>
            </a:xfrm>
          </p:grpSpPr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2448" y="1392"/>
                <a:ext cx="48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1776" y="1476"/>
                <a:ext cx="96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8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4" name="Group 28"/>
          <p:cNvGrpSpPr>
            <a:grpSpLocks/>
          </p:cNvGrpSpPr>
          <p:nvPr/>
        </p:nvGrpSpPr>
        <p:grpSpPr bwMode="auto">
          <a:xfrm>
            <a:off x="682823" y="2193430"/>
            <a:ext cx="3313113" cy="905084"/>
            <a:chOff x="418" y="3840"/>
            <a:chExt cx="2087" cy="570"/>
          </a:xfrm>
        </p:grpSpPr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418" y="3986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 </a:t>
              </a:r>
              <a:endParaRPr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30"/>
            <p:cNvSpPr>
              <a:spLocks noChangeShapeType="1"/>
            </p:cNvSpPr>
            <p:nvPr/>
          </p:nvSpPr>
          <p:spPr bwMode="auto">
            <a:xfrm>
              <a:off x="768" y="4128"/>
              <a:ext cx="76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576" y="3840"/>
              <a:ext cx="19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altLang="zh-CN" sz="2800" b="1" i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baseline="30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(NO</a:t>
              </a:r>
              <a:r>
                <a:rPr lang="en-US" altLang="zh-CN" sz="2800" b="1" baseline="-25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 </a:t>
              </a:r>
              <a:endParaRPr lang="zh-CN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768" y="4080"/>
              <a:ext cx="105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(N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5076526" y="2348013"/>
            <a:ext cx="2663826" cy="955896"/>
            <a:chOff x="3582" y="3718"/>
            <a:chExt cx="1678" cy="602"/>
          </a:xfrm>
        </p:grpSpPr>
        <p:sp>
          <p:nvSpPr>
            <p:cNvPr id="40" name="Text Box 35"/>
            <p:cNvSpPr txBox="1">
              <a:spLocks noChangeArrowheads="1"/>
            </p:cNvSpPr>
            <p:nvPr/>
          </p:nvSpPr>
          <p:spPr bwMode="auto">
            <a:xfrm>
              <a:off x="3582" y="3854"/>
              <a:ext cx="6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K’ 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= </a:t>
              </a:r>
            </a:p>
          </p:txBody>
        </p:sp>
        <p:sp>
          <p:nvSpPr>
            <p:cNvPr id="41" name="Text Box 36"/>
            <p:cNvSpPr txBox="1">
              <a:spLocks noChangeArrowheads="1"/>
            </p:cNvSpPr>
            <p:nvPr/>
          </p:nvSpPr>
          <p:spPr bwMode="auto">
            <a:xfrm>
              <a:off x="4080" y="3718"/>
              <a:ext cx="9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(N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4108" y="3990"/>
              <a:ext cx="11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lang="en-US" altLang="zh-CN" sz="2800" b="1" baseline="30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(NO</a:t>
              </a:r>
              <a:r>
                <a:rPr lang="en-US" altLang="zh-CN" sz="2800" b="1" baseline="-25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 </a:t>
              </a:r>
              <a:endParaRPr lang="zh-CN" alt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Line 38"/>
            <p:cNvSpPr>
              <a:spLocks noChangeShapeType="1"/>
            </p:cNvSpPr>
            <p:nvPr/>
          </p:nvSpPr>
          <p:spPr bwMode="auto">
            <a:xfrm>
              <a:off x="4080" y="4032"/>
              <a:ext cx="8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3275856" y="2511821"/>
            <a:ext cx="1981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 smtClean="0">
                <a:solidFill>
                  <a:srgbClr val="CC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800" b="1" dirty="0" smtClean="0">
                <a:solidFill>
                  <a:srgbClr val="CC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altLang="zh-CN" sz="2800" b="1" dirty="0">
                <a:solidFill>
                  <a:srgbClr val="CC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1/</a:t>
            </a:r>
            <a:r>
              <a:rPr lang="en-US" altLang="zh-CN" sz="2800" b="1" i="1" dirty="0">
                <a:solidFill>
                  <a:srgbClr val="CC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K’</a:t>
            </a:r>
          </a:p>
        </p:txBody>
      </p:sp>
    </p:spTree>
    <p:extLst>
      <p:ext uri="{BB962C8B-B14F-4D97-AF65-F5344CB8AC3E}">
        <p14:creationId xmlns:p14="http://schemas.microsoft.com/office/powerpoint/2010/main" val="344970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09600" y="540700"/>
            <a:ext cx="5181600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影响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平衡常数的因素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249424"/>
            <a:ext cx="54864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与反应物的</a:t>
            </a:r>
            <a:r>
              <a:rPr kumimoji="0" lang="zh-CN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浓度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无关；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②与</a:t>
            </a:r>
            <a:r>
              <a:rPr kumimoji="0" lang="zh-CN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压强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的大小无关；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③与反应有无</a:t>
            </a:r>
            <a:r>
              <a:rPr kumimoji="0" lang="zh-CN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催化剂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无关；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④只与</a:t>
            </a:r>
            <a:r>
              <a:rPr kumimoji="0" lang="zh-CN" alt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温度</a:t>
            </a:r>
            <a:r>
              <a:rPr kumimoji="0" lang="zh-CN" altLang="en-US" sz="2800" b="1" dirty="0">
                <a:latin typeface="Times New Roman" pitchFamily="18" charset="0"/>
                <a:cs typeface="Times New Roman" pitchFamily="18" charset="0"/>
              </a:rPr>
              <a:t>有关。</a:t>
            </a:r>
          </a:p>
        </p:txBody>
      </p:sp>
      <p:sp>
        <p:nvSpPr>
          <p:cNvPr id="27719" name="Text Box 71"/>
          <p:cNvSpPr txBox="1">
            <a:spLocks noChangeArrowheads="1"/>
          </p:cNvSpPr>
          <p:nvPr/>
        </p:nvSpPr>
        <p:spPr bwMode="auto">
          <a:xfrm>
            <a:off x="609600" y="4581922"/>
            <a:ext cx="813886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升高温度，放热反应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减小，吸热反应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增大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1437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536" y="5366977"/>
            <a:ext cx="80010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注意：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使用平衡常数时必须指明是在哪一温度下进行的可逆反应</a:t>
            </a:r>
          </a:p>
        </p:txBody>
      </p:sp>
      <p:grpSp>
        <p:nvGrpSpPr>
          <p:cNvPr id="27720" name="Group 72"/>
          <p:cNvGrpSpPr>
            <a:grpSpLocks/>
          </p:cNvGrpSpPr>
          <p:nvPr/>
        </p:nvGrpSpPr>
        <p:grpSpPr bwMode="auto">
          <a:xfrm>
            <a:off x="323528" y="325954"/>
            <a:ext cx="8382000" cy="1303640"/>
            <a:chOff x="288" y="2016"/>
            <a:chExt cx="5280" cy="821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88" y="2016"/>
              <a:ext cx="5280" cy="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表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2-8  N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＋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(g)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2NH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(g)(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正反应放热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的平衡常数与温度的关系</a:t>
              </a: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0713867"/>
                </p:ext>
              </p:extLst>
            </p:nvPr>
          </p:nvGraphicFramePr>
          <p:xfrm>
            <a:off x="2375" y="2202"/>
            <a:ext cx="432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r:id="rId3" imgW="304923" imgH="133192" progId="Paint.Picture">
                    <p:embed/>
                  </p:oleObj>
                </mc:Choice>
                <mc:Fallback>
                  <p:oleObj r:id="rId3" imgW="304923" imgH="13319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5" y="2202"/>
                          <a:ext cx="432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6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316"/>
              </p:ext>
            </p:extLst>
          </p:nvPr>
        </p:nvGraphicFramePr>
        <p:xfrm>
          <a:off x="467544" y="1845618"/>
          <a:ext cx="8352928" cy="914612"/>
        </p:xfrm>
        <a:graphic>
          <a:graphicData uri="http://schemas.openxmlformats.org/drawingml/2006/table">
            <a:tbl>
              <a:tblPr/>
              <a:tblGrid>
                <a:gridCol w="763091"/>
                <a:gridCol w="1517650"/>
                <a:gridCol w="1519237"/>
                <a:gridCol w="1516063"/>
                <a:gridCol w="1519237"/>
                <a:gridCol w="1517650"/>
              </a:tblGrid>
              <a:tr h="457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T/K</a:t>
                      </a: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676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K</a:t>
                      </a: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3.35×10</a:t>
                      </a:r>
                      <a:r>
                        <a:rPr kumimoji="1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1.00×10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2.45×10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1.88×10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2.99×10</a:t>
                      </a:r>
                      <a:r>
                        <a:rPr kumimoji="1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721" name="Group 73"/>
          <p:cNvGrpSpPr>
            <a:grpSpLocks/>
          </p:cNvGrpSpPr>
          <p:nvPr/>
        </p:nvGrpSpPr>
        <p:grpSpPr bwMode="auto">
          <a:xfrm>
            <a:off x="179512" y="2990250"/>
            <a:ext cx="8763000" cy="1303640"/>
            <a:chOff x="240" y="3014"/>
            <a:chExt cx="5520" cy="821"/>
          </a:xfrm>
        </p:grpSpPr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240" y="3014"/>
              <a:ext cx="5520" cy="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CO(g)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＋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(g) 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　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</a:t>
              </a:r>
              <a:r>
                <a:rPr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(g)+ H</a:t>
              </a:r>
              <a:r>
                <a:rPr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(g) (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正反应吸热</a:t>
              </a:r>
              <a:r>
                <a:rPr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的</a:t>
              </a:r>
              <a:r>
                <a:rPr lang="zh-CN" altLang="en-US" sz="2800" b="1" dirty="0" smtClean="0">
                  <a:latin typeface="Times New Roman" pitchFamily="18" charset="0"/>
                  <a:cs typeface="Times New Roman" pitchFamily="18" charset="0"/>
                </a:rPr>
                <a:t>平 衡</a:t>
              </a:r>
              <a:r>
                <a:rPr lang="zh-CN" altLang="en-US" sz="2800" b="1" dirty="0">
                  <a:latin typeface="Times New Roman" pitchFamily="18" charset="0"/>
                  <a:cs typeface="Times New Roman" pitchFamily="18" charset="0"/>
                </a:rPr>
                <a:t>常数与温度的关系</a:t>
              </a:r>
            </a:p>
          </p:txBody>
        </p:sp>
        <p:graphicFrame>
          <p:nvGraphicFramePr>
            <p:cNvPr id="27694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8634521"/>
                </p:ext>
              </p:extLst>
            </p:nvPr>
          </p:nvGraphicFramePr>
          <p:xfrm>
            <a:off x="1964" y="3200"/>
            <a:ext cx="432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BMP 图像" r:id="rId5" imgW="304920" imgH="133200" progId="Paint.Picture">
                    <p:embed/>
                  </p:oleObj>
                </mc:Choice>
                <mc:Fallback>
                  <p:oleObj name="BMP 图像" r:id="rId5" imgW="304920" imgH="13320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4" y="3200"/>
                          <a:ext cx="432" cy="1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7695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898150"/>
              </p:ext>
            </p:extLst>
          </p:nvPr>
        </p:nvGraphicFramePr>
        <p:xfrm>
          <a:off x="539552" y="4437906"/>
          <a:ext cx="7992888" cy="914612"/>
        </p:xfrm>
        <a:graphic>
          <a:graphicData uri="http://schemas.openxmlformats.org/drawingml/2006/table">
            <a:tbl>
              <a:tblPr/>
              <a:tblGrid>
                <a:gridCol w="786011"/>
                <a:gridCol w="1517650"/>
                <a:gridCol w="1519237"/>
                <a:gridCol w="1516063"/>
                <a:gridCol w="1519237"/>
                <a:gridCol w="1134690"/>
              </a:tblGrid>
              <a:tr h="457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T/K</a:t>
                      </a: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676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773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K</a:t>
                      </a:r>
                    </a:p>
                  </a:txBody>
                  <a:tcPr marT="45731" marB="45731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1.86×10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-5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2.2 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-4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3.8 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-3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3.27×10</a:t>
                      </a:r>
                      <a:r>
                        <a:rPr kumimoji="1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-2</a:t>
                      </a: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0.15</a:t>
                      </a:r>
                      <a:endParaRPr kumimoji="1" lang="en-US" altLang="zh-CN" sz="2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T="45731" marB="4573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88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66360"/>
            <a:ext cx="8820150" cy="914612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1500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平衡常数的数值大小可以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判断反应进行的程度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866" y="663165"/>
            <a:ext cx="4248150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二</a:t>
            </a:r>
            <a:r>
              <a:rPr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平衡常数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的意义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83368" y="2228537"/>
            <a:ext cx="819308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①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值越大，说明平衡体系中生成物所占的比例越大，表示反应进行的程度越大，反应物转化率也越大。</a:t>
            </a:r>
            <a:endParaRPr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83368" y="4214849"/>
            <a:ext cx="8193088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②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利用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值可以判断反应是否处于平衡状态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并判断平衡的移动</a:t>
            </a:r>
            <a:r>
              <a:rPr kumimoji="1" lang="zh-CN" altLang="en-US" sz="2800" b="1" dirty="0" smtClean="0">
                <a:latin typeface="Times New Roman" pitchFamily="18" charset="0"/>
                <a:cs typeface="Times New Roman" pitchFamily="18" charset="0"/>
              </a:rPr>
              <a:t>方向。</a:t>
            </a:r>
            <a:endParaRPr kumimoji="1" lang="zh-CN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83368" y="5714886"/>
            <a:ext cx="81930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③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利用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值可以判断反应的热效应</a:t>
            </a:r>
          </a:p>
        </p:txBody>
      </p:sp>
    </p:spTree>
    <p:extLst>
      <p:ext uri="{BB962C8B-B14F-4D97-AF65-F5344CB8AC3E}">
        <p14:creationId xmlns:p14="http://schemas.microsoft.com/office/powerpoint/2010/main" val="178476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47664" y="502005"/>
            <a:ext cx="741682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如某温度下，可逆反应</a:t>
            </a:r>
            <a:r>
              <a:rPr kumimoji="1" lang="en-US" altLang="zh-CN" sz="28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A+</a:t>
            </a:r>
            <a:r>
              <a:rPr kumimoji="1" lang="en-US" altLang="zh-CN" sz="28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zh-CN" sz="28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1" lang="en-US" altLang="zh-CN" sz="2800" b="1" i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C+</a:t>
            </a:r>
            <a:r>
              <a:rPr kumimoji="1" lang="en-US" altLang="zh-CN" sz="2800" b="1" i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zh-CN" sz="2800" b="1" dirty="0" err="1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平衡常数为</a:t>
            </a:r>
            <a:r>
              <a:rPr kumimoji="1"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，若某时刻，反应物和生成物的浓度</a:t>
            </a:r>
            <a:r>
              <a:rPr kumimoji="1" lang="zh-CN" altLang="en-US" sz="2800" b="1" dirty="0" smtClean="0">
                <a:latin typeface="Times New Roman" pitchFamily="18" charset="0"/>
                <a:cs typeface="Times New Roman" pitchFamily="18" charset="0"/>
              </a:rPr>
              <a:t>关系如下</a:t>
            </a:r>
            <a:r>
              <a:rPr kumimoji="1" lang="zh-CN" altLang="en-US" sz="2800" b="1" dirty="0">
                <a:latin typeface="Times New Roman" pitchFamily="18" charset="0"/>
                <a:cs typeface="Times New Roman" pitchFamily="18" charset="0"/>
              </a:rPr>
              <a:t>：</a:t>
            </a:r>
          </a:p>
        </p:txBody>
      </p:sp>
      <p:pic>
        <p:nvPicPr>
          <p:cNvPr id="9225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93490"/>
            <a:ext cx="796925" cy="3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91680" y="2421682"/>
            <a:ext cx="805029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＝</a:t>
            </a:r>
          </a:p>
        </p:txBody>
      </p:sp>
      <p:graphicFrame>
        <p:nvGraphicFramePr>
          <p:cNvPr id="9227" name="Object 1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6220965"/>
              </p:ext>
            </p:extLst>
          </p:nvPr>
        </p:nvGraphicFramePr>
        <p:xfrm>
          <a:off x="2411759" y="2277666"/>
          <a:ext cx="1512169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公式" r:id="rId4" imgW="977760" imgH="571320" progId="Equation.3">
                  <p:embed/>
                </p:oleObj>
              </mc:Choice>
              <mc:Fallback>
                <p:oleObj name="公式" r:id="rId4" imgW="9777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59" y="2277666"/>
                        <a:ext cx="1512169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96290" y="4149874"/>
            <a:ext cx="69560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若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平衡</a:t>
            </a:r>
            <a:r>
              <a:rPr lang="zh-CN" altLang="en-US" sz="2800" b="1" u="sng" dirty="0"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zh-CN" altLang="en-US" sz="2800" b="1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 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正</a:t>
            </a:r>
            <a:r>
              <a:rPr lang="zh-CN" altLang="en-US" sz="2800" b="1" u="sng" dirty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zh-CN" altLang="en-US" sz="2800" b="1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逆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67544" y="3357786"/>
            <a:ext cx="6941573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若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反应处于平衡状态， 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正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＝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逆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529940" y="4995386"/>
            <a:ext cx="72104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若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平衡</a:t>
            </a:r>
            <a:r>
              <a:rPr lang="zh-CN" altLang="en-US" sz="2800" b="1" u="sng" dirty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zh-CN" altLang="en-US" sz="2800" b="1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 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正</a:t>
            </a:r>
            <a:r>
              <a:rPr lang="zh-CN" altLang="en-US" sz="2800" b="1" u="sng" dirty="0"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zh-CN" altLang="en-US" sz="2800" b="1" u="sng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zh-CN" altLang="en-US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逆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7544" y="2421682"/>
            <a:ext cx="12666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浓度商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42575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逆向移动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5816" y="508597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正向移动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72477" y="5138822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7" name="矩形 6"/>
          <p:cNvSpPr/>
          <p:nvPr/>
        </p:nvSpPr>
        <p:spPr>
          <a:xfrm>
            <a:off x="5796136" y="429389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＜</a:t>
            </a:r>
          </a:p>
        </p:txBody>
      </p:sp>
    </p:spTree>
    <p:extLst>
      <p:ext uri="{BB962C8B-B14F-4D97-AF65-F5344CB8AC3E}">
        <p14:creationId xmlns:p14="http://schemas.microsoft.com/office/powerpoint/2010/main" val="78065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1399</Words>
  <Application>Microsoft Office PowerPoint</Application>
  <PresentationFormat>自定义</PresentationFormat>
  <Paragraphs>266</Paragraphs>
  <Slides>23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Office 主题</vt:lpstr>
      <vt:lpstr>公式</vt:lpstr>
      <vt:lpstr>Bitmap Image</vt:lpstr>
      <vt:lpstr>BMP 图像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51</cp:revision>
  <dcterms:created xsi:type="dcterms:W3CDTF">2014-11-20T03:29:07Z</dcterms:created>
  <dcterms:modified xsi:type="dcterms:W3CDTF">2017-09-22T09:23:01Z</dcterms:modified>
</cp:coreProperties>
</file>