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44"/>
  </p:handoutMasterIdLst>
  <p:sldIdLst>
    <p:sldId id="515" r:id="rId3"/>
    <p:sldId id="446" r:id="rId4"/>
    <p:sldId id="388" r:id="rId5"/>
    <p:sldId id="454" r:id="rId7"/>
    <p:sldId id="468" r:id="rId8"/>
    <p:sldId id="469" r:id="rId9"/>
    <p:sldId id="471" r:id="rId10"/>
    <p:sldId id="472" r:id="rId11"/>
    <p:sldId id="425" r:id="rId12"/>
    <p:sldId id="399" r:id="rId13"/>
    <p:sldId id="513" r:id="rId14"/>
    <p:sldId id="449" r:id="rId15"/>
    <p:sldId id="486" r:id="rId16"/>
    <p:sldId id="485" r:id="rId17"/>
    <p:sldId id="487" r:id="rId18"/>
    <p:sldId id="488" r:id="rId19"/>
    <p:sldId id="498" r:id="rId20"/>
    <p:sldId id="500" r:id="rId21"/>
    <p:sldId id="430" r:id="rId22"/>
    <p:sldId id="473" r:id="rId23"/>
    <p:sldId id="474" r:id="rId24"/>
    <p:sldId id="475" r:id="rId25"/>
    <p:sldId id="501" r:id="rId26"/>
    <p:sldId id="508" r:id="rId27"/>
    <p:sldId id="502" r:id="rId28"/>
    <p:sldId id="512" r:id="rId29"/>
    <p:sldId id="504" r:id="rId30"/>
    <p:sldId id="458" r:id="rId31"/>
    <p:sldId id="476" r:id="rId32"/>
    <p:sldId id="459" r:id="rId33"/>
    <p:sldId id="460" r:id="rId34"/>
    <p:sldId id="461" r:id="rId35"/>
    <p:sldId id="478" r:id="rId36"/>
    <p:sldId id="505" r:id="rId37"/>
    <p:sldId id="509" r:id="rId38"/>
    <p:sldId id="479" r:id="rId39"/>
    <p:sldId id="480" r:id="rId40"/>
    <p:sldId id="481" r:id="rId41"/>
    <p:sldId id="494" r:id="rId42"/>
    <p:sldId id="507" r:id="rId43"/>
  </p:sldIdLst>
  <p:sldSz cx="12192000" cy="6858000"/>
  <p:notesSz cx="6668770" cy="9926320"/>
  <p:custDataLst>
    <p:tags r:id="rId4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3" autoAdjust="0"/>
    <p:restoredTop sz="97222" autoAdjust="0"/>
  </p:normalViewPr>
  <p:slideViewPr>
    <p:cSldViewPr showGuides="1">
      <p:cViewPr varScale="1">
        <p:scale>
          <a:sx n="115" d="100"/>
          <a:sy n="115" d="100"/>
        </p:scale>
        <p:origin x="108" y="9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8" Type="http://schemas.openxmlformats.org/officeDocument/2006/relationships/tags" Target="tags/tag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1584-848B-425F-9EE1-957319306F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C831-1638-4C08-AFEC-DDBBB7FBBF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4D6F05-A358-454D-893B-413C6A0A806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01D6FD0-45EB-4941-B6C2-4CAB7F391D16}" type="slidenum">
              <a:rPr lang="en-US" altLang="zh-CN" smtClean="0"/>
            </a:fld>
            <a:endParaRPr lang="en-US" altLang="zh-CN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13316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D6F05-A358-454D-893B-413C6A0A806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D6F05-A358-454D-893B-413C6A0A806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29699" name="备注占位符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63048E8-BD90-47F2-AEEF-F7865C2DAA1B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2771" name="备注占位符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A3B2A1F-6C85-4550-8982-3E4E96BA4136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4819" name="备注占位符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59F8EA7-418A-4F41-BBCB-2F01C5ECEF87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6867" name="备注占位符 2"/>
          <p:cNvSpPr txBox="1"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0F4DD2B-465A-4FB7-A8A3-F1FAC5A354D0}" type="slidenum">
              <a:rPr lang="zh-CN" altLang="en-US" sz="1200" smtClean="0">
                <a:solidFill>
                  <a:schemeClr val="tx1"/>
                </a:solidFill>
              </a:rPr>
            </a:fld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762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6811" y="2082173"/>
            <a:ext cx="9144000" cy="730668"/>
          </a:xfrm>
        </p:spPr>
        <p:txBody>
          <a:bodyPr anchor="b">
            <a:normAutofit/>
          </a:bodyPr>
          <a:lstStyle>
            <a:lvl1pPr algn="ctr">
              <a:defRPr sz="33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07264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2E15C-EDB6-41EC-B38E-3E3611391DB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F879D-39FE-474F-9D76-9998B2E8392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EFF33-65BF-45B5-95DA-D8091CBD3E3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8" y="244811"/>
            <a:ext cx="11915275" cy="537243"/>
          </a:xfrm>
        </p:spPr>
        <p:txBody>
          <a:bodyPr>
            <a:normAutofit/>
          </a:bodyPr>
          <a:lstStyle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368" y="1047749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1063" y="1047749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2B8F0-F880-44E0-8EF1-05ABB630652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5200" y="176757"/>
            <a:ext cx="5105400" cy="490705"/>
          </a:xfrm>
        </p:spPr>
        <p:txBody>
          <a:bodyPr>
            <a:normAutofit/>
          </a:bodyPr>
          <a:lstStyle>
            <a:lvl1pPr>
              <a:defRPr sz="2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0100" y="1023394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7584E-DD95-4EE8-AF79-405A2E11A4D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D394C-6E56-48EF-B31D-E81DF2819EB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E1FF-A07F-401A-A756-D080257D2A5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6BD67-D29E-466D-B485-79949985D14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774C0-2C0C-4C47-A4FC-5ECA0B2679C6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80D5-D56C-4216-B4E4-BD08B65E0F9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4E85-9F4E-4CC3-A08B-325231C6AFC6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5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76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0EFF33-65BF-45B5-95DA-D8091CBD3E35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67608" y="2132856"/>
            <a:ext cx="669674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/>
              <a:t> 化学反应与电能</a:t>
            </a:r>
            <a:endParaRPr lang="zh-CN" altLang="en-US" sz="4000"/>
          </a:p>
        </p:txBody>
      </p:sp>
      <p:sp>
        <p:nvSpPr>
          <p:cNvPr id="7" name="文本框 6"/>
          <p:cNvSpPr txBox="1"/>
          <p:nvPr/>
        </p:nvSpPr>
        <p:spPr>
          <a:xfrm>
            <a:off x="4655840" y="35010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/>
              <a:t>第二节 电解池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1197769" y="206374"/>
            <a:ext cx="4929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kumimoji="0" lang="zh-CN" altLang="en-US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阳极</a:t>
            </a:r>
            <a:r>
              <a:rPr kumimoji="0" lang="en-US" altLang="zh-CN" sz="3600" b="1"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0"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氧化反应</a:t>
            </a:r>
            <a:endParaRPr kumimoji="0"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149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277566" y="4163881"/>
            <a:ext cx="821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</a:t>
            </a:r>
            <a:r>
              <a:rPr kumimoji="0" lang="zh-CN" altLang="en-US" sz="3200" b="1" baseline="3000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kumimoji="0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kumimoji="0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</a:t>
            </a:r>
            <a:r>
              <a:rPr kumimoji="0" lang="zh-CN" altLang="en-US" sz="3200" b="1" baseline="30000">
                <a:solidFill>
                  <a:srgbClr val="FF33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3200" b="1">
                <a:solidFill>
                  <a:srgbClr val="0000FF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＞含氧酸根离子</a:t>
            </a:r>
            <a:endParaRPr kumimoji="0" lang="en-US" altLang="zh-CN" sz="3200" b="1">
              <a:solidFill>
                <a:srgbClr val="0000FF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106794" y="3087214"/>
            <a:ext cx="1204032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）若为</a:t>
            </a:r>
            <a:r>
              <a:rPr lang="zh-CN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惰性电极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石墨、 </a:t>
            </a:r>
            <a:r>
              <a:rPr kumimoji="0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kumimoji="0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0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），则比较溶液中的阴离子，易失电子优先放电。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533053" y="239711"/>
            <a:ext cx="3097212" cy="579438"/>
          </a:xfrm>
          <a:prstGeom prst="rect">
            <a:avLst/>
          </a:prstGeom>
          <a:solidFill>
            <a:srgbClr val="FFFF00"/>
          </a:solidFill>
          <a:ln w="9525">
            <a:solidFill>
              <a:srgbClr val="284EF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3200" b="1">
                <a:solidFill>
                  <a:srgbClr val="FF3300"/>
                </a:solidFill>
                <a:latin typeface="黑体" panose="02010609060101010101" pitchFamily="49" charset="-122"/>
              </a:rPr>
              <a:t>首先看电极材料</a:t>
            </a:r>
            <a:endParaRPr lang="zh-CN" altLang="en-US" sz="3200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9416" y="994569"/>
            <a:ext cx="8653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思考：金属单质与非金属阴离子失电子谁强？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47626" y="176582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）若为金属电极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除</a:t>
            </a:r>
            <a:r>
              <a:rPr kumimoji="0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kumimoji="0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0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，则金属失电子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06664" y="2337845"/>
            <a:ext cx="392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如：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Fe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2e</a:t>
            </a:r>
            <a:r>
              <a:rPr lang="zh-CN" altLang="en-US" sz="32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=Fe</a:t>
            </a:r>
            <a:r>
              <a:rPr lang="en-US" altLang="zh-CN" sz="32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2+</a:t>
            </a:r>
            <a:endParaRPr lang="zh-CN" altLang="en-US" sz="3200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9416" y="2363336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</a:t>
            </a:r>
            <a:r>
              <a:rPr lang="zh-CN" altLang="en-US" sz="3200" b="1" baseline="30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=R</a:t>
            </a:r>
            <a:r>
              <a:rPr lang="en-US" altLang="zh-CN" sz="3200" b="1" baseline="30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n+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4894" y="5004462"/>
            <a:ext cx="521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3200" b="1" baseline="30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3200" b="1" baseline="30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</a:t>
            </a:r>
            <a:r>
              <a:rPr lang="zh-CN" altLang="en-US" sz="3200" b="1" baseline="300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=A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367808" y="5063410"/>
            <a:ext cx="589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如：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4OH</a:t>
            </a:r>
            <a:r>
              <a:rPr lang="zh-CN" altLang="en-US" sz="32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4e</a:t>
            </a:r>
            <a:r>
              <a:rPr lang="zh-CN" altLang="en-US" sz="32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=2H</a:t>
            </a:r>
            <a:r>
              <a:rPr lang="en-US" altLang="zh-CN" sz="32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O+O</a:t>
            </a:r>
            <a:r>
              <a:rPr lang="en-US" altLang="zh-CN" sz="32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/>
      <p:bldP spid="191514" grpId="0"/>
      <p:bldP spid="191520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0" y="188640"/>
            <a:ext cx="7810500" cy="478822"/>
          </a:xfrm>
        </p:spPr>
        <p:txBody>
          <a:bodyPr>
            <a:normAutofit fontScale="90000"/>
          </a:bodyPr>
          <a:lstStyle/>
          <a:p>
            <a: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  <a:t>惰性电极电解</a:t>
            </a:r>
            <a:r>
              <a:rPr lang="en-US" altLang="zh-CN" sz="2400"/>
              <a:t>Na</a:t>
            </a:r>
            <a:r>
              <a:rPr lang="en-US" altLang="zh-CN" sz="2400" baseline="-25000"/>
              <a:t>2</a:t>
            </a:r>
            <a:r>
              <a:rPr lang="en-US" altLang="zh-CN" sz="2400"/>
              <a:t>SO</a:t>
            </a:r>
            <a:r>
              <a:rPr lang="en-US" altLang="zh-CN" sz="2400" baseline="-25000"/>
              <a:t>4</a:t>
            </a:r>
            <a:r>
              <a:rPr lang="en-US" altLang="zh-CN" sz="2400"/>
              <a:t> </a:t>
            </a:r>
            <a:r>
              <a:rPr lang="zh-CN" altLang="en-US" sz="2400"/>
              <a:t>溶液</a:t>
            </a:r>
            <a:b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508030" y="1516013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65206" y="784175"/>
            <a:ext cx="257175" cy="1462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74717" y="1400125"/>
            <a:ext cx="457200" cy="92868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09843" y="784175"/>
            <a:ext cx="257175" cy="1462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28880" y="1403300"/>
            <a:ext cx="457200" cy="9286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892206" y="236488"/>
            <a:ext cx="6445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876330" y="236489"/>
            <a:ext cx="0" cy="54768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536730" y="53926"/>
            <a:ext cx="0" cy="3651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817717" y="257125"/>
            <a:ext cx="660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436842" y="236489"/>
            <a:ext cx="0" cy="54768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795492" y="146001"/>
            <a:ext cx="0" cy="1825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57443" y="1403300"/>
            <a:ext cx="574675" cy="1017588"/>
            <a:chOff x="3216" y="3120"/>
            <a:chExt cx="498" cy="739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04" y="3648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264" y="3744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456" y="3264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264" y="3408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216" y="3120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52" y="3456"/>
              <a:ext cx="162" cy="11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44555" y="1476326"/>
            <a:ext cx="576262" cy="790575"/>
            <a:chOff x="3960" y="2532"/>
            <a:chExt cx="540" cy="1092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320" y="2532"/>
              <a:ext cx="180" cy="312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242" y="2935"/>
              <a:ext cx="180" cy="312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960" y="3096"/>
              <a:ext cx="180" cy="312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999" y="2727"/>
              <a:ext cx="180" cy="312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218" y="3312"/>
              <a:ext cx="180" cy="312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723930" y="1731913"/>
            <a:ext cx="2081212" cy="317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5715993" y="1547763"/>
            <a:ext cx="201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508030" y="2077988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508030" y="2358975"/>
            <a:ext cx="23161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707930" y="468263"/>
            <a:ext cx="12874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阳极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850805" y="1496963"/>
            <a:ext cx="77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氧气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4" name="Rectangle 103"/>
          <p:cNvSpPr>
            <a:spLocks noChangeArrowheads="1"/>
          </p:cNvSpPr>
          <p:nvPr/>
        </p:nvSpPr>
        <p:spPr bwMode="auto">
          <a:xfrm>
            <a:off x="6055717" y="1933525"/>
            <a:ext cx="15263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0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CC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0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溶液</a:t>
            </a:r>
            <a:endParaRPr lang="zh-CN" altLang="en-US" sz="20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" name="Group 66"/>
          <p:cNvGrpSpPr/>
          <p:nvPr/>
        </p:nvGrpSpPr>
        <p:grpSpPr>
          <a:xfrm>
            <a:off x="1873834" y="3200928"/>
            <a:ext cx="8839200" cy="2743200"/>
            <a:chOff x="0" y="2160"/>
            <a:chExt cx="5760" cy="1728"/>
          </a:xfrm>
        </p:grpSpPr>
        <p:grpSp>
          <p:nvGrpSpPr>
            <p:cNvPr id="36" name="Group 67"/>
            <p:cNvGrpSpPr/>
            <p:nvPr/>
          </p:nvGrpSpPr>
          <p:grpSpPr>
            <a:xfrm>
              <a:off x="0" y="2160"/>
              <a:ext cx="1094" cy="528"/>
              <a:chOff x="0" y="0"/>
              <a:chExt cx="787" cy="748"/>
            </a:xfrm>
          </p:grpSpPr>
          <p:sp>
            <p:nvSpPr>
              <p:cNvPr id="64" name="Rectangle 68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zh-CN" altLang="en-US" sz="2400" b="1">
                    <a:latin typeface="Times New Roman" panose="02020603050405020304" pitchFamily="18" charset="0"/>
                  </a:rPr>
                  <a:t>实例</a:t>
                </a:r>
                <a:endParaRPr kumimoji="1"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Rectangle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" name="Group 70"/>
            <p:cNvGrpSpPr/>
            <p:nvPr/>
          </p:nvGrpSpPr>
          <p:grpSpPr>
            <a:xfrm>
              <a:off x="1104" y="2160"/>
              <a:ext cx="2506" cy="528"/>
              <a:chOff x="787" y="0"/>
              <a:chExt cx="1516" cy="748"/>
            </a:xfrm>
          </p:grpSpPr>
          <p:sp>
            <p:nvSpPr>
              <p:cNvPr id="62" name="Rectangle 71"/>
              <p:cNvSpPr>
                <a:spLocks noChangeArrowheads="1"/>
              </p:cNvSpPr>
              <p:nvPr/>
            </p:nvSpPr>
            <p:spPr bwMode="auto">
              <a:xfrm>
                <a:off x="830" y="0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zh-CN" altLang="en-US" sz="2400" b="1">
                    <a:latin typeface="Times New Roman" panose="02020603050405020304" pitchFamily="18" charset="0"/>
                  </a:rPr>
                  <a:t>电极反应</a:t>
                </a:r>
                <a:r>
                  <a:rPr kumimoji="1" lang="zh-CN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                </a:t>
                </a:r>
                <a:endParaRPr kumimoji="1"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72"/>
              <p:cNvSpPr>
                <a:spLocks noChangeArrowheads="1"/>
              </p:cNvSpPr>
              <p:nvPr/>
            </p:nvSpPr>
            <p:spPr bwMode="auto">
              <a:xfrm>
                <a:off x="787" y="0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" name="Group 73"/>
            <p:cNvGrpSpPr/>
            <p:nvPr/>
          </p:nvGrpSpPr>
          <p:grpSpPr>
            <a:xfrm>
              <a:off x="3600" y="2160"/>
              <a:ext cx="816" cy="528"/>
              <a:chOff x="2303" y="0"/>
              <a:chExt cx="456" cy="748"/>
            </a:xfrm>
          </p:grpSpPr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zh-CN" altLang="en-US" sz="2400" b="1">
                    <a:latin typeface="Times New Roman" panose="02020603050405020304" pitchFamily="18" charset="0"/>
                  </a:rPr>
                  <a:t>浓度</a:t>
                </a:r>
                <a:endParaRPr kumimoji="1"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2303" y="0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" name="Group 76"/>
            <p:cNvGrpSpPr/>
            <p:nvPr/>
          </p:nvGrpSpPr>
          <p:grpSpPr>
            <a:xfrm>
              <a:off x="4416" y="2160"/>
              <a:ext cx="480" cy="528"/>
              <a:chOff x="2759" y="0"/>
              <a:chExt cx="518" cy="748"/>
            </a:xfrm>
          </p:grpSpPr>
          <p:sp>
            <p:nvSpPr>
              <p:cNvPr id="58" name="Rectangle 77"/>
              <p:cNvSpPr>
                <a:spLocks noChangeArrowheads="1"/>
              </p:cNvSpPr>
              <p:nvPr/>
            </p:nvSpPr>
            <p:spPr bwMode="auto">
              <a:xfrm>
                <a:off x="2802" y="0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kumimoji="1" lang="en-US" altLang="zh-CN" sz="24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kumimoji="1" lang="en-US" altLang="zh-CN" sz="2400" b="1">
                    <a:latin typeface="Times New Roman" panose="02020603050405020304" pitchFamily="18" charset="0"/>
                  </a:rPr>
                  <a:t>PH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值</a:t>
                </a:r>
                <a:endParaRPr kumimoji="1"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Rectangle 78"/>
              <p:cNvSpPr>
                <a:spLocks noChangeArrowheads="1"/>
              </p:cNvSpPr>
              <p:nvPr/>
            </p:nvSpPr>
            <p:spPr bwMode="auto">
              <a:xfrm>
                <a:off x="2759" y="0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" name="Group 79"/>
            <p:cNvGrpSpPr/>
            <p:nvPr/>
          </p:nvGrpSpPr>
          <p:grpSpPr>
            <a:xfrm>
              <a:off x="4896" y="2160"/>
              <a:ext cx="864" cy="528"/>
              <a:chOff x="3277" y="0"/>
              <a:chExt cx="868" cy="748"/>
            </a:xfrm>
          </p:grpSpPr>
          <p:sp>
            <p:nvSpPr>
              <p:cNvPr id="56" name="Rectangle 80"/>
              <p:cNvSpPr>
                <a:spLocks noChangeArrowheads="1"/>
              </p:cNvSpPr>
              <p:nvPr/>
            </p:nvSpPr>
            <p:spPr bwMode="auto">
              <a:xfrm>
                <a:off x="3320" y="0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zh-CN" altLang="en-US" sz="2400" b="1">
                    <a:latin typeface="Times New Roman" panose="02020603050405020304" pitchFamily="18" charset="0"/>
                  </a:rPr>
                  <a:t>复原</a:t>
                </a:r>
                <a:endParaRPr kumimoji="1" lang="zh-CN" altLang="en-US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Rectangle 81"/>
              <p:cNvSpPr>
                <a:spLocks noChangeArrowheads="1"/>
              </p:cNvSpPr>
              <p:nvPr/>
            </p:nvSpPr>
            <p:spPr bwMode="auto">
              <a:xfrm>
                <a:off x="3277" y="0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" name="Group 82"/>
            <p:cNvGrpSpPr/>
            <p:nvPr/>
          </p:nvGrpSpPr>
          <p:grpSpPr>
            <a:xfrm>
              <a:off x="0" y="2688"/>
              <a:ext cx="1094" cy="1197"/>
              <a:chOff x="0" y="748"/>
              <a:chExt cx="787" cy="748"/>
            </a:xfrm>
          </p:grpSpPr>
          <p:sp>
            <p:nvSpPr>
              <p:cNvPr id="54" name="Rectangle 83"/>
              <p:cNvSpPr>
                <a:spLocks noChangeArrowheads="1"/>
              </p:cNvSpPr>
              <p:nvPr/>
            </p:nvSpPr>
            <p:spPr bwMode="auto">
              <a:xfrm>
                <a:off x="43" y="748"/>
                <a:ext cx="701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en-US" altLang="zh-CN" sz="2400" b="1">
                    <a:latin typeface="Times New Roman" panose="02020603050405020304" pitchFamily="18" charset="0"/>
                  </a:rPr>
                  <a:t>Na</a:t>
                </a:r>
                <a:r>
                  <a:rPr kumimoji="1" lang="en-US" altLang="zh-CN" sz="2400" b="1" baseline="-30000"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400" b="1">
                    <a:latin typeface="Times New Roman" panose="02020603050405020304" pitchFamily="18" charset="0"/>
                  </a:rPr>
                  <a:t>SO</a:t>
                </a:r>
                <a:r>
                  <a:rPr kumimoji="1" lang="en-US" altLang="zh-CN" sz="2400" b="1" baseline="-30000">
                    <a:latin typeface="Times New Roman" panose="02020603050405020304" pitchFamily="18" charset="0"/>
                  </a:rPr>
                  <a:t>4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Rectangle 84"/>
              <p:cNvSpPr>
                <a:spLocks noChangeArrowheads="1"/>
              </p:cNvSpPr>
              <p:nvPr/>
            </p:nvSpPr>
            <p:spPr bwMode="auto">
              <a:xfrm>
                <a:off x="0" y="748"/>
                <a:ext cx="787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" name="Group 85"/>
            <p:cNvGrpSpPr/>
            <p:nvPr/>
          </p:nvGrpSpPr>
          <p:grpSpPr>
            <a:xfrm>
              <a:off x="1104" y="2688"/>
              <a:ext cx="2505" cy="1200"/>
              <a:chOff x="787" y="748"/>
              <a:chExt cx="1516" cy="748"/>
            </a:xfrm>
          </p:grpSpPr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830" y="748"/>
                <a:ext cx="1430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en-US" altLang="zh-CN" sz="24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 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r>
                  <a:rPr kumimoji="1" lang="en-US" altLang="zh-CN" sz="1000">
                    <a:latin typeface="Times New Roman" panose="02020603050405020304" pitchFamily="18" charset="0"/>
                  </a:rPr>
                  <a:t> 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787" y="748"/>
                <a:ext cx="151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88"/>
            <p:cNvGrpSpPr/>
            <p:nvPr/>
          </p:nvGrpSpPr>
          <p:grpSpPr>
            <a:xfrm>
              <a:off x="3600" y="2688"/>
              <a:ext cx="816" cy="1198"/>
              <a:chOff x="2303" y="748"/>
              <a:chExt cx="456" cy="748"/>
            </a:xfrm>
          </p:grpSpPr>
          <p:sp>
            <p:nvSpPr>
              <p:cNvPr id="50" name="Rectangle 89"/>
              <p:cNvSpPr>
                <a:spLocks noChangeArrowheads="1"/>
              </p:cNvSpPr>
              <p:nvPr/>
            </p:nvSpPr>
            <p:spPr bwMode="auto">
              <a:xfrm>
                <a:off x="2346" y="748"/>
                <a:ext cx="370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en-US" altLang="zh-CN" sz="1000">
                    <a:latin typeface="Times New Roman" panose="02020603050405020304" pitchFamily="18" charset="0"/>
                  </a:rPr>
                  <a:t> 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90"/>
              <p:cNvSpPr>
                <a:spLocks noChangeArrowheads="1"/>
              </p:cNvSpPr>
              <p:nvPr/>
            </p:nvSpPr>
            <p:spPr bwMode="auto">
              <a:xfrm>
                <a:off x="2303" y="748"/>
                <a:ext cx="456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91"/>
            <p:cNvGrpSpPr/>
            <p:nvPr/>
          </p:nvGrpSpPr>
          <p:grpSpPr>
            <a:xfrm>
              <a:off x="4416" y="2688"/>
              <a:ext cx="480" cy="1197"/>
              <a:chOff x="2759" y="748"/>
              <a:chExt cx="518" cy="748"/>
            </a:xfrm>
          </p:grpSpPr>
          <p:sp>
            <p:nvSpPr>
              <p:cNvPr id="48" name="Rectangle 92"/>
              <p:cNvSpPr>
                <a:spLocks noChangeArrowheads="1"/>
              </p:cNvSpPr>
              <p:nvPr/>
            </p:nvSpPr>
            <p:spPr bwMode="auto">
              <a:xfrm>
                <a:off x="2802" y="748"/>
                <a:ext cx="43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en-US" altLang="zh-CN" sz="1000">
                    <a:latin typeface="Times New Roman" panose="02020603050405020304" pitchFamily="18" charset="0"/>
                  </a:rPr>
                  <a:t> 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93"/>
              <p:cNvSpPr>
                <a:spLocks noChangeArrowheads="1"/>
              </p:cNvSpPr>
              <p:nvPr/>
            </p:nvSpPr>
            <p:spPr bwMode="auto">
              <a:xfrm>
                <a:off x="2759" y="748"/>
                <a:ext cx="51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94"/>
            <p:cNvGrpSpPr/>
            <p:nvPr/>
          </p:nvGrpSpPr>
          <p:grpSpPr>
            <a:xfrm>
              <a:off x="4896" y="2688"/>
              <a:ext cx="864" cy="1197"/>
              <a:chOff x="3277" y="748"/>
              <a:chExt cx="868" cy="748"/>
            </a:xfrm>
          </p:grpSpPr>
          <p:sp>
            <p:nvSpPr>
              <p:cNvPr id="46" name="Rectangle 95"/>
              <p:cNvSpPr>
                <a:spLocks noChangeArrowheads="1"/>
              </p:cNvSpPr>
              <p:nvPr/>
            </p:nvSpPr>
            <p:spPr bwMode="auto">
              <a:xfrm>
                <a:off x="3320" y="748"/>
                <a:ext cx="78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kumimoji="1" lang="en-US" altLang="zh-CN" sz="1000">
                    <a:latin typeface="Times New Roman" panose="02020603050405020304" pitchFamily="18" charset="0"/>
                  </a:rPr>
                  <a:t> </a:t>
                </a:r>
                <a:endParaRPr kumimoji="1" lang="en-US" altLang="zh-CN" sz="1000">
                  <a:latin typeface="Times New Roman" panose="02020603050405020304" pitchFamily="18" charset="0"/>
                </a:endParaRPr>
              </a:p>
              <a:p>
                <a:pPr algn="ctr" eaLnBrk="0" hangingPunct="0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96"/>
              <p:cNvSpPr>
                <a:spLocks noChangeArrowheads="1"/>
              </p:cNvSpPr>
              <p:nvPr/>
            </p:nvSpPr>
            <p:spPr bwMode="auto">
              <a:xfrm>
                <a:off x="3277" y="748"/>
                <a:ext cx="868" cy="74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6" name="Rectangle 97">
            <a:hlinkClick r:id="" action="ppaction://noaction">
              <a:snd r:embed="rId1" name="chimes.wav"/>
            </a:hlinkClick>
          </p:cNvPr>
          <p:cNvSpPr>
            <a:spLocks noChangeArrowheads="1"/>
          </p:cNvSpPr>
          <p:nvPr/>
        </p:nvSpPr>
        <p:spPr bwMode="auto">
          <a:xfrm>
            <a:off x="3644301" y="4188767"/>
            <a:ext cx="3538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阳极</a:t>
            </a:r>
            <a:r>
              <a:rPr lang="en-US" altLang="zh-CN" sz="2000" b="1">
                <a:latin typeface="Times New Roman" panose="02020603050405020304" pitchFamily="18" charset="0"/>
              </a:rPr>
              <a:t>: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4OH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kumimoji="1" lang="en-US" altLang="zh-CN" b="1"/>
              <a:t>--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4e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2H</a:t>
            </a:r>
            <a:r>
              <a:rPr lang="en-US" altLang="zh-CN" sz="20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O+O</a:t>
            </a:r>
            <a:r>
              <a:rPr lang="en-US" altLang="zh-CN" sz="20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</a:rPr>
              <a:t>↑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67" name="Text Box 98"/>
          <p:cNvSpPr txBox="1">
            <a:spLocks noChangeArrowheads="1"/>
          </p:cNvSpPr>
          <p:nvPr/>
        </p:nvSpPr>
        <p:spPr bwMode="auto">
          <a:xfrm>
            <a:off x="3581401" y="4724400"/>
            <a:ext cx="344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阴极</a:t>
            </a:r>
            <a:r>
              <a:rPr lang="en-US" altLang="zh-CN" sz="2400" b="1">
                <a:latin typeface="Times New Roman" panose="02020603050405020304" pitchFamily="18" charset="0"/>
              </a:rPr>
              <a:t>: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2H </a:t>
            </a:r>
            <a:r>
              <a:rPr lang="en-US" altLang="zh-CN" sz="2400" b="1" baseline="40000">
                <a:latin typeface="Times New Roman" panose="02020603050405020304" pitchFamily="18" charset="0"/>
              </a:rPr>
              <a:t>+</a:t>
            </a:r>
            <a:r>
              <a:rPr lang="en-US" altLang="zh-CN" sz="2400" b="1">
                <a:latin typeface="Times New Roman" panose="02020603050405020304" pitchFamily="18" charset="0"/>
              </a:rPr>
              <a:t>+ 2e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-  </a:t>
            </a:r>
            <a:r>
              <a:rPr kumimoji="1" lang="en-US" altLang="zh-CN" b="1"/>
              <a:t>=</a:t>
            </a:r>
            <a:r>
              <a:rPr lang="en-US" altLang="zh-CN" sz="2400" b="1">
                <a:latin typeface="Times New Roman" panose="02020603050405020304" pitchFamily="18" charset="0"/>
              </a:rPr>
              <a:t>  H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 </a:t>
            </a:r>
            <a:r>
              <a:rPr lang="en-US" altLang="zh-CN" sz="2400" b="1">
                <a:latin typeface="Times New Roman" panose="02020603050405020304" pitchFamily="18" charset="0"/>
              </a:rPr>
              <a:t>↑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68" name="Text Box 100"/>
          <p:cNvSpPr txBox="1">
            <a:spLocks noChangeArrowheads="1"/>
          </p:cNvSpPr>
          <p:nvPr/>
        </p:nvSpPr>
        <p:spPr bwMode="auto">
          <a:xfrm>
            <a:off x="7543800" y="4724401"/>
            <a:ext cx="901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变大</a:t>
            </a:r>
            <a:endParaRPr kumimoji="1"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9" name="Text Box 101"/>
          <p:cNvSpPr txBox="1">
            <a:spLocks noChangeArrowheads="1"/>
          </p:cNvSpPr>
          <p:nvPr/>
        </p:nvSpPr>
        <p:spPr bwMode="auto">
          <a:xfrm>
            <a:off x="8686801" y="4572000"/>
            <a:ext cx="542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不</a:t>
            </a:r>
            <a:endParaRPr kumimoji="1"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变</a:t>
            </a:r>
            <a:endParaRPr kumimoji="1"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0" name="Text Box 102"/>
          <p:cNvSpPr txBox="1">
            <a:spLocks noChangeArrowheads="1"/>
          </p:cNvSpPr>
          <p:nvPr/>
        </p:nvSpPr>
        <p:spPr bwMode="auto">
          <a:xfrm>
            <a:off x="9501189" y="4572001"/>
            <a:ext cx="8018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Times New Roman" panose="02020603050405020304" pitchFamily="18" charset="0"/>
              </a:rPr>
              <a:t>    </a:t>
            </a:r>
            <a:r>
              <a:rPr kumimoji="1"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加</a:t>
            </a:r>
            <a:endParaRPr kumimoji="1"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H</a:t>
            </a:r>
            <a:r>
              <a:rPr kumimoji="1" lang="en-US" altLang="zh-CN" sz="2400" b="1" baseline="-3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endParaRPr kumimoji="1" lang="en-US" altLang="zh-CN" sz="2400" b="1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kumimoji="1" lang="en-US" altLang="zh-CN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1" name="Text Box 104"/>
          <p:cNvSpPr txBox="1">
            <a:spLocks noChangeArrowheads="1"/>
          </p:cNvSpPr>
          <p:nvPr/>
        </p:nvSpPr>
        <p:spPr bwMode="auto">
          <a:xfrm>
            <a:off x="3648075" y="5229226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2H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O           2H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2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↑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+ O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↑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grpSp>
        <p:nvGrpSpPr>
          <p:cNvPr id="72" name="Group 105"/>
          <p:cNvGrpSpPr/>
          <p:nvPr/>
        </p:nvGrpSpPr>
        <p:grpSpPr>
          <a:xfrm>
            <a:off x="4727575" y="5157788"/>
            <a:ext cx="838200" cy="457200"/>
            <a:chOff x="2976" y="3216"/>
            <a:chExt cx="528" cy="288"/>
          </a:xfrm>
        </p:grpSpPr>
        <p:sp>
          <p:nvSpPr>
            <p:cNvPr id="73" name="Text Box 106"/>
            <p:cNvSpPr txBox="1">
              <a:spLocks noChangeArrowheads="1"/>
            </p:cNvSpPr>
            <p:nvPr/>
          </p:nvSpPr>
          <p:spPr bwMode="auto">
            <a:xfrm>
              <a:off x="2976" y="3216"/>
              <a:ext cx="528" cy="258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Times New Roman" panose="02020603050405020304" pitchFamily="18" charset="0"/>
                </a:rPr>
                <a:t>电解</a:t>
              </a:r>
              <a:endParaRPr kumimoji="1" lang="zh-CN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4" name="Line 107"/>
            <p:cNvSpPr>
              <a:spLocks noChangeShapeType="1"/>
            </p:cNvSpPr>
            <p:nvPr/>
          </p:nvSpPr>
          <p:spPr bwMode="auto">
            <a:xfrm>
              <a:off x="3024" y="3504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5" name="Line 108"/>
            <p:cNvSpPr>
              <a:spLocks noChangeShapeType="1"/>
            </p:cNvSpPr>
            <p:nvPr/>
          </p:nvSpPr>
          <p:spPr bwMode="auto">
            <a:xfrm>
              <a:off x="3024" y="345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7791722" y="1412776"/>
            <a:ext cx="15446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zh-CN" altLang="en-US" sz="2800" b="1">
                <a:ea typeface="楷体_GB2312" pitchFamily="49" charset="-122"/>
              </a:rPr>
              <a:t>氢</a:t>
            </a:r>
            <a:endParaRPr lang="zh-CN" altLang="en-US" sz="2800" b="1">
              <a:ea typeface="楷体_GB2312" pitchFamily="49" charset="-122"/>
            </a:endParaRPr>
          </a:p>
          <a:p>
            <a:pPr algn="just"/>
            <a:r>
              <a:rPr lang="zh-CN" altLang="en-US" sz="2800" b="1">
                <a:ea typeface="楷体_GB2312" pitchFamily="49" charset="-122"/>
              </a:rPr>
              <a:t>气</a:t>
            </a:r>
            <a:endParaRPr lang="zh-CN" altLang="en-US" sz="2800" b="1">
              <a:ea typeface="楷体_GB2312" pitchFamily="49" charset="-122"/>
            </a:endParaRPr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7812856" y="416638"/>
            <a:ext cx="15446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/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阴极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6" grpId="0"/>
      <p:bldP spid="67" grpId="0"/>
      <p:bldP spid="68" grpId="0"/>
      <p:bldP spid="69" grpId="0"/>
      <p:bldP spid="70" grpId="0"/>
      <p:bldP spid="71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479376" y="1700808"/>
            <a:ext cx="11593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</a:rPr>
              <a:t>写出用惰性电极电解下列溶液：①</a:t>
            </a:r>
            <a:r>
              <a:rPr lang="en-US" altLang="zh-CN" sz="3200" b="1">
                <a:latin typeface="Times New Roman" panose="02020603050405020304" pitchFamily="18" charset="0"/>
              </a:rPr>
              <a:t>Na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S </a:t>
            </a:r>
            <a:r>
              <a:rPr lang="zh-CN" altLang="en-US" sz="3200" b="1">
                <a:latin typeface="Times New Roman" panose="02020603050405020304" pitchFamily="18" charset="0"/>
              </a:rPr>
              <a:t>②</a:t>
            </a:r>
            <a:r>
              <a:rPr lang="en-US" altLang="zh-CN" sz="3200" b="1">
                <a:latin typeface="Times New Roman" panose="02020603050405020304" pitchFamily="18" charset="0"/>
              </a:rPr>
              <a:t> AgNO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</a:rPr>
              <a:t>③</a:t>
            </a:r>
            <a:r>
              <a:rPr lang="en-US" altLang="zh-CN" sz="3200" b="1">
                <a:latin typeface="Times New Roman" panose="02020603050405020304" pitchFamily="18" charset="0"/>
              </a:rPr>
              <a:t>KOH</a:t>
            </a:r>
            <a:r>
              <a:rPr lang="zh-CN" altLang="en-US" sz="3200" b="1">
                <a:latin typeface="Times New Roman" panose="02020603050405020304" pitchFamily="18" charset="0"/>
              </a:rPr>
              <a:t>④</a:t>
            </a:r>
            <a:r>
              <a:rPr lang="en-US" altLang="zh-CN" sz="3200" b="1">
                <a:latin typeface="Times New Roman" panose="02020603050405020304" pitchFamily="18" charset="0"/>
              </a:rPr>
              <a:t> KNO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3 </a:t>
            </a:r>
            <a:r>
              <a:rPr lang="zh-CN" altLang="en-US" sz="3200" b="1">
                <a:latin typeface="Times New Roman" panose="02020603050405020304" pitchFamily="18" charset="0"/>
              </a:rPr>
              <a:t>⑤</a:t>
            </a:r>
            <a:r>
              <a:rPr lang="en-US" altLang="zh-CN" sz="3200" b="1">
                <a:latin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</a:rPr>
              <a:t>SO</a:t>
            </a:r>
            <a:r>
              <a:rPr lang="en-US" altLang="zh-CN" sz="3200" b="1" baseline="-25000">
                <a:latin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</a:rPr>
              <a:t>⑥</a:t>
            </a:r>
            <a:r>
              <a:rPr lang="en-US" altLang="zh-CN" sz="3200" b="1">
                <a:latin typeface="Times New Roman" panose="02020603050405020304" pitchFamily="18" charset="0"/>
              </a:rPr>
              <a:t> HCl </a:t>
            </a:r>
            <a:r>
              <a:rPr lang="zh-CN" altLang="en-US" sz="3200" b="1">
                <a:latin typeface="Times New Roman" panose="02020603050405020304" pitchFamily="18" charset="0"/>
              </a:rPr>
              <a:t>的各电极反应方程式和总反应方程式，并指明电解后溶液的</a:t>
            </a:r>
            <a:r>
              <a:rPr lang="en-US" altLang="zh-CN" sz="3200" b="1">
                <a:latin typeface="Times New Roman" panose="02020603050405020304" pitchFamily="18" charset="0"/>
              </a:rPr>
              <a:t>pH</a:t>
            </a:r>
            <a:r>
              <a:rPr lang="zh-CN" altLang="en-US" sz="3200" b="1">
                <a:latin typeface="Times New Roman" panose="02020603050405020304" pitchFamily="18" charset="0"/>
              </a:rPr>
              <a:t>变化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53612" y="548680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39415" y="404664"/>
          <a:ext cx="9361041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648072"/>
                <a:gridCol w="5700153"/>
                <a:gridCol w="1572655"/>
              </a:tblGrid>
              <a:tr h="50405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电极方程式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960">
                <a:tc rowSpan="3">
                  <a:txBody>
                    <a:bodyPr wrap="square"/>
                    <a:lstStyle/>
                    <a:p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28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3968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rowSpan="3">
                  <a:txBody>
                    <a:bodyPr wrap="square"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lang="en-US" altLang="zh-CN" sz="28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1864" y="908720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baseline="46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- 2e</a:t>
            </a:r>
            <a:r>
              <a:rPr lang="en-US" altLang="zh-CN" sz="2800" b="1" baseline="42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= S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4692663" y="1465620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20987" y="2057399"/>
            <a:ext cx="3997895" cy="564781"/>
            <a:chOff x="714348" y="4442637"/>
            <a:chExt cx="4629698" cy="564238"/>
          </a:xfrm>
        </p:grpSpPr>
        <p:sp>
          <p:nvSpPr>
            <p:cNvPr id="9" name="TextBox 27"/>
            <p:cNvSpPr txBox="1">
              <a:spLocks noChangeArrowheads="1"/>
            </p:cNvSpPr>
            <p:nvPr/>
          </p:nvSpPr>
          <p:spPr bwMode="auto">
            <a:xfrm>
              <a:off x="714348" y="4545654"/>
              <a:ext cx="4629698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S</a:t>
              </a:r>
              <a:r>
                <a:rPr lang="en-US" altLang="zh-CN" b="1" baseline="30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 baseline="46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O=== 2OH</a:t>
              </a:r>
              <a:r>
                <a:rPr lang="en-US" altLang="zh-CN" b="1" baseline="46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 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+S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2195321" y="4442637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878842" y="2722174"/>
            <a:ext cx="589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4OH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4e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=2H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O+O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4637929" y="3221471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Ag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 Ag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20987" y="3859855"/>
            <a:ext cx="4608513" cy="569153"/>
            <a:chOff x="714348" y="4321747"/>
            <a:chExt cx="4629698" cy="568606"/>
          </a:xfrm>
        </p:grpSpPr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4629698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4Ag</a:t>
              </a:r>
              <a:r>
                <a:rPr lang="en-US" altLang="zh-CN" b="1" baseline="30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O=== 4H</a:t>
              </a:r>
              <a:r>
                <a:rPr lang="en-US" altLang="zh-CN" b="1" baseline="30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+O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 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+4Ag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2322225" y="4321747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867490" y="942400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89332" y="1512310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67489" y="2050046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8034" y="2673969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39498" y="3871028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67489" y="3248946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2715" y="4790976"/>
            <a:ext cx="580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结论</a:t>
            </a: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1】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电解：水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电解质</a:t>
            </a:r>
            <a:endParaRPr lang="zh-CN" altLang="en-US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左大括号 23"/>
          <p:cNvSpPr/>
          <p:nvPr/>
        </p:nvSpPr>
        <p:spPr>
          <a:xfrm rot="16200000" flipH="1" flipV="1">
            <a:off x="3443276" y="4857586"/>
            <a:ext cx="264884" cy="1296145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95600" y="5699420"/>
            <a:ext cx="108012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生碱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30446" y="5699420"/>
            <a:ext cx="99720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生酸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63952" y="4736617"/>
            <a:ext cx="179201" cy="13376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843153" y="4555657"/>
            <a:ext cx="327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含氧酸氢后金属盐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03111" y="5570076"/>
            <a:ext cx="327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无氧酸氢前金属盐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83432" y="390561"/>
          <a:ext cx="9217024" cy="548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92088"/>
                <a:gridCol w="5256584"/>
                <a:gridCol w="1512168"/>
              </a:tblGrid>
              <a:tr h="50405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电极方程式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960">
                <a:tc rowSpan="3">
                  <a:txBody>
                    <a:bodyPr wrap="square"/>
                    <a:lstStyle/>
                    <a:p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CN" sz="2800" b="1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OH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848">
                <a:tc rowSpan="3">
                  <a:txBody>
                    <a:bodyPr wrap="square"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altLang="zh-CN" sz="28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86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303">
                <a:tc rowSpan="3">
                  <a:txBody>
                    <a:bodyPr wrap="square"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8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altLang="zh-CN" sz="28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8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864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25"/>
          <p:cNvSpPr txBox="1"/>
          <p:nvPr/>
        </p:nvSpPr>
        <p:spPr>
          <a:xfrm>
            <a:off x="4692663" y="1465620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67809" y="1964046"/>
            <a:ext cx="3997895" cy="515051"/>
            <a:chOff x="714348" y="4375797"/>
            <a:chExt cx="4629698" cy="514556"/>
          </a:xfrm>
        </p:grpSpPr>
        <p:sp>
          <p:nvSpPr>
            <p:cNvPr id="9" name="TextBox 27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4629698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O=== O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1562186" y="4375797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483901" y="2554712"/>
            <a:ext cx="589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4OH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4e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=2H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O+O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67489" y="3656059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84934" y="1472655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45649" y="2047230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57003" y="2540537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48375" y="877416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483902" y="933253"/>
            <a:ext cx="589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4OH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4e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=2H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O+O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4837967" y="3090700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92663" y="3743629"/>
            <a:ext cx="3997895" cy="515051"/>
            <a:chOff x="714348" y="4375797"/>
            <a:chExt cx="4629698" cy="514556"/>
          </a:xfrm>
        </p:grpSpPr>
        <p:sp>
          <p:nvSpPr>
            <p:cNvPr id="34" name="TextBox 27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4629698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O=== O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1562186" y="4375797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31353" y="5342009"/>
            <a:ext cx="3997895" cy="553972"/>
            <a:chOff x="572968" y="4321206"/>
            <a:chExt cx="4629698" cy="553439"/>
          </a:xfrm>
        </p:grpSpPr>
        <p:sp>
          <p:nvSpPr>
            <p:cNvPr id="37" name="TextBox 27"/>
            <p:cNvSpPr txBox="1">
              <a:spLocks noChangeArrowheads="1"/>
            </p:cNvSpPr>
            <p:nvPr/>
          </p:nvSpPr>
          <p:spPr bwMode="auto">
            <a:xfrm>
              <a:off x="572968" y="4413424"/>
              <a:ext cx="4629698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O=== O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28"/>
            <p:cNvSpPr txBox="1">
              <a:spLocks noChangeArrowheads="1"/>
            </p:cNvSpPr>
            <p:nvPr/>
          </p:nvSpPr>
          <p:spPr bwMode="auto">
            <a:xfrm>
              <a:off x="1451360" y="4321206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3605987" y="4279162"/>
            <a:ext cx="589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4OH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4e</a:t>
            </a:r>
            <a:r>
              <a:rPr lang="zh-CN" altLang="en-US" sz="2800" b="1" baseline="30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=2H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O+O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4837966" y="4817947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71821" y="3098298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06872" y="4197278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90768" y="4767057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14494" y="5260568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48551" y="5837559"/>
            <a:ext cx="380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结论</a:t>
            </a: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2】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电解：水</a:t>
            </a:r>
            <a:endParaRPr lang="zh-CN" altLang="en-US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799857" y="5904816"/>
            <a:ext cx="5210485" cy="523220"/>
            <a:chOff x="3275856" y="5904816"/>
            <a:chExt cx="5210485" cy="523220"/>
          </a:xfrm>
        </p:grpSpPr>
        <p:sp>
          <p:nvSpPr>
            <p:cNvPr id="47" name="右箭头 46"/>
            <p:cNvSpPr/>
            <p:nvPr/>
          </p:nvSpPr>
          <p:spPr>
            <a:xfrm>
              <a:off x="3275856" y="6040414"/>
              <a:ext cx="390016" cy="1989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17155" y="5904816"/>
              <a:ext cx="476918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氢前含氧酸盐及含氧酸、碱</a:t>
              </a:r>
              <a:endPara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8" grpId="0"/>
      <p:bldP spid="19" grpId="0"/>
      <p:bldP spid="20" grpId="0"/>
      <p:bldP spid="21" grpId="0"/>
      <p:bldP spid="31" grpId="0"/>
      <p:bldP spid="32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9334" y="764704"/>
          <a:ext cx="7920880" cy="21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20080"/>
                <a:gridCol w="4392488"/>
                <a:gridCol w="1512168"/>
              </a:tblGrid>
              <a:tr h="50405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电极方程式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960">
                <a:tc rowSpan="3">
                  <a:txBody>
                    <a:bodyPr wrap="square"/>
                    <a:lstStyle/>
                    <a:p>
                      <a:endParaRPr lang="en-US" altLang="zh-CN" sz="28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2800" b="1" baseline="0" err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HCl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阳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阴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11824" y="1299704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2Cl</a:t>
            </a:r>
            <a:r>
              <a:rPr lang="en-US" altLang="zh-CN" sz="2800" b="1" baseline="46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- 2e</a:t>
            </a:r>
            <a:r>
              <a:rPr lang="en-US" altLang="zh-CN" sz="2800" b="1" baseline="42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= Cl</a:t>
            </a:r>
            <a:r>
              <a:rPr lang="en-US" altLang="zh-CN" sz="2800" b="1" baseline="-1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   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32305" y="1299704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25"/>
          <p:cNvSpPr txBox="1"/>
          <p:nvPr/>
        </p:nvSpPr>
        <p:spPr>
          <a:xfrm>
            <a:off x="4511825" y="1834704"/>
            <a:ext cx="237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2800" b="1" baseline="30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28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baseline="-2500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32304" y="1834740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11825" y="2334315"/>
            <a:ext cx="2880320" cy="558610"/>
            <a:chOff x="714348" y="4332280"/>
            <a:chExt cx="3572633" cy="558073"/>
          </a:xfrm>
        </p:grpSpPr>
        <p:sp>
          <p:nvSpPr>
            <p:cNvPr id="12" name="TextBox 27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3572633" cy="46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2HCl=== Cl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↑</a:t>
              </a:r>
              <a:r>
                <a:rPr lang="en-US" altLang="zh-CN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+H</a:t>
              </a:r>
              <a:r>
                <a:rPr lang="en-US" altLang="zh-CN" b="1" baseline="-250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↑</a:t>
              </a:r>
              <a:endParaRPr lang="zh-CN" altLang="en-US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1678608" y="4332280"/>
              <a:ext cx="1071570" cy="368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1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815530" y="2334315"/>
            <a:ext cx="104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24000" y="3875561"/>
            <a:ext cx="563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结论</a:t>
            </a: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3】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电解：电解质自身</a:t>
            </a:r>
            <a:endParaRPr lang="zh-CN" altLang="en-US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6888089" y="3512481"/>
            <a:ext cx="179201" cy="13376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037261" y="3355590"/>
            <a:ext cx="327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无氧酸氢后金属盐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37261" y="4552826"/>
            <a:ext cx="327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无氧酸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5"/>
          <p:cNvGrpSpPr/>
          <p:nvPr/>
        </p:nvGrpSpPr>
        <p:grpSpPr>
          <a:xfrm>
            <a:off x="7801280" y="2514165"/>
            <a:ext cx="2303463" cy="2808287"/>
            <a:chOff x="1066" y="1800"/>
            <a:chExt cx="919" cy="1312"/>
          </a:xfrm>
        </p:grpSpPr>
        <p:sp>
          <p:nvSpPr>
            <p:cNvPr id="216" name="AutoShape 6"/>
            <p:cNvSpPr>
              <a:spLocks noChangeArrowheads="1"/>
            </p:cNvSpPr>
            <p:nvPr/>
          </p:nvSpPr>
          <p:spPr bwMode="auto">
            <a:xfrm rot="10800000">
              <a:off x="1066" y="1814"/>
              <a:ext cx="268" cy="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7" name="AutoShape 7"/>
            <p:cNvSpPr>
              <a:spLocks noChangeArrowheads="1"/>
            </p:cNvSpPr>
            <p:nvPr/>
          </p:nvSpPr>
          <p:spPr bwMode="auto">
            <a:xfrm rot="10800000">
              <a:off x="1717" y="1800"/>
              <a:ext cx="268" cy="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8" name="AutoShape 8"/>
            <p:cNvSpPr>
              <a:spLocks noChangeArrowheads="1"/>
            </p:cNvSpPr>
            <p:nvPr/>
          </p:nvSpPr>
          <p:spPr bwMode="auto">
            <a:xfrm flipV="1">
              <a:off x="1094" y="2251"/>
              <a:ext cx="863" cy="861"/>
            </a:xfrm>
            <a:custGeom>
              <a:avLst/>
              <a:gdLst>
                <a:gd name="T0" fmla="*/ 17 w 21600"/>
                <a:gd name="T1" fmla="*/ 0 h 21600"/>
                <a:gd name="T2" fmla="*/ 4 w 21600"/>
                <a:gd name="T3" fmla="*/ 17 h 21600"/>
                <a:gd name="T4" fmla="*/ 17 w 21600"/>
                <a:gd name="T5" fmla="*/ 9 h 21600"/>
                <a:gd name="T6" fmla="*/ 30 w 21600"/>
                <a:gd name="T7" fmla="*/ 1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2857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AutoShape 9"/>
            <p:cNvSpPr/>
            <p:nvPr/>
          </p:nvSpPr>
          <p:spPr bwMode="auto">
            <a:xfrm rot="5400000">
              <a:off x="1416" y="2158"/>
              <a:ext cx="876" cy="215"/>
            </a:xfrm>
            <a:prstGeom prst="leftBracke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0" name="AutoShape 10"/>
            <p:cNvSpPr/>
            <p:nvPr/>
          </p:nvSpPr>
          <p:spPr bwMode="auto">
            <a:xfrm rot="5400000">
              <a:off x="764" y="2176"/>
              <a:ext cx="875" cy="215"/>
            </a:xfrm>
            <a:prstGeom prst="leftBracke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1" name="组合 124"/>
          <p:cNvGrpSpPr/>
          <p:nvPr/>
        </p:nvGrpSpPr>
        <p:grpSpPr>
          <a:xfrm>
            <a:off x="7031161" y="548680"/>
            <a:ext cx="3889375" cy="4748212"/>
            <a:chOff x="5002213" y="204788"/>
            <a:chExt cx="3889375" cy="4748212"/>
          </a:xfrm>
        </p:grpSpPr>
        <p:grpSp>
          <p:nvGrpSpPr>
            <p:cNvPr id="232" name="Group 11"/>
            <p:cNvGrpSpPr/>
            <p:nvPr/>
          </p:nvGrpSpPr>
          <p:grpSpPr>
            <a:xfrm>
              <a:off x="5865812" y="2719388"/>
              <a:ext cx="2174874" cy="2233612"/>
              <a:chOff x="2064" y="1706"/>
              <a:chExt cx="1370" cy="1407"/>
            </a:xfrm>
          </p:grpSpPr>
          <p:sp>
            <p:nvSpPr>
              <p:cNvPr id="255" name="AutoShape 12"/>
              <p:cNvSpPr/>
              <p:nvPr/>
            </p:nvSpPr>
            <p:spPr bwMode="auto">
              <a:xfrm rot="5400000">
                <a:off x="2872" y="1922"/>
                <a:ext cx="771" cy="339"/>
              </a:xfrm>
              <a:prstGeom prst="leftBracket">
                <a:avLst>
                  <a:gd name="adj" fmla="val 0"/>
                </a:avLst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 rot="10800000" vert="eaVert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0"/>
              </a:p>
            </p:txBody>
          </p:sp>
          <p:sp>
            <p:nvSpPr>
              <p:cNvPr id="256" name="AutoShape 13"/>
              <p:cNvSpPr>
                <a:spLocks noChangeArrowheads="1"/>
              </p:cNvSpPr>
              <p:nvPr/>
            </p:nvSpPr>
            <p:spPr bwMode="auto">
              <a:xfrm flipV="1">
                <a:off x="2064" y="1952"/>
                <a:ext cx="1363" cy="1161"/>
              </a:xfrm>
              <a:custGeom>
                <a:avLst/>
                <a:gdLst>
                  <a:gd name="T0" fmla="*/ 43 w 21600"/>
                  <a:gd name="T1" fmla="*/ 0 h 21600"/>
                  <a:gd name="T2" fmla="*/ 11 w 21600"/>
                  <a:gd name="T3" fmla="*/ 31 h 21600"/>
                  <a:gd name="T4" fmla="*/ 43 w 21600"/>
                  <a:gd name="T5" fmla="*/ 16 h 21600"/>
                  <a:gd name="T6" fmla="*/ 75 w 21600"/>
                  <a:gd name="T7" fmla="*/ 3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noFill/>
              <a:ln w="28575" algn="ctr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AutoShape 14"/>
              <p:cNvSpPr/>
              <p:nvPr/>
            </p:nvSpPr>
            <p:spPr bwMode="auto">
              <a:xfrm rot="5400000">
                <a:off x="1851" y="1968"/>
                <a:ext cx="771" cy="339"/>
              </a:xfrm>
              <a:prstGeom prst="leftBracket">
                <a:avLst>
                  <a:gd name="adj" fmla="val 0"/>
                </a:avLst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 rot="10800000" vert="eaVert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0"/>
              </a:p>
            </p:txBody>
          </p:sp>
          <p:sp>
            <p:nvSpPr>
              <p:cNvPr id="258" name="AutoShape 15"/>
              <p:cNvSpPr/>
              <p:nvPr/>
            </p:nvSpPr>
            <p:spPr bwMode="auto">
              <a:xfrm rot="5400000">
                <a:off x="2872" y="1968"/>
                <a:ext cx="771" cy="339"/>
              </a:xfrm>
              <a:prstGeom prst="leftBracket">
                <a:avLst>
                  <a:gd name="adj" fmla="val 0"/>
                </a:avLst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 rot="10800000" vert="eaVert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b="0"/>
              </a:p>
            </p:txBody>
          </p:sp>
          <p:grpSp>
            <p:nvGrpSpPr>
              <p:cNvPr id="259" name="Group 16"/>
              <p:cNvGrpSpPr/>
              <p:nvPr/>
            </p:nvGrpSpPr>
            <p:grpSpPr>
              <a:xfrm>
                <a:off x="2065" y="1707"/>
                <a:ext cx="1369" cy="1315"/>
                <a:chOff x="3923" y="1525"/>
                <a:chExt cx="1369" cy="1315"/>
              </a:xfrm>
            </p:grpSpPr>
            <p:grpSp>
              <p:nvGrpSpPr>
                <p:cNvPr id="260" name="Group 17"/>
                <p:cNvGrpSpPr/>
                <p:nvPr/>
              </p:nvGrpSpPr>
              <p:grpSpPr>
                <a:xfrm>
                  <a:off x="3923" y="1525"/>
                  <a:ext cx="318" cy="953"/>
                  <a:chOff x="1376" y="2679"/>
                  <a:chExt cx="204" cy="453"/>
                </a:xfrm>
              </p:grpSpPr>
              <p:grpSp>
                <p:nvGrpSpPr>
                  <p:cNvPr id="296" name="Group 18"/>
                  <p:cNvGrpSpPr/>
                  <p:nvPr/>
                </p:nvGrpSpPr>
                <p:grpSpPr>
                  <a:xfrm>
                    <a:off x="1376" y="2879"/>
                    <a:ext cx="181" cy="253"/>
                    <a:chOff x="1376" y="3299"/>
                    <a:chExt cx="181" cy="253"/>
                  </a:xfrm>
                </p:grpSpPr>
                <p:sp>
                  <p:nvSpPr>
                    <p:cNvPr id="310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4" y="3388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1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52" y="3483"/>
                      <a:ext cx="2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2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1" y="3352"/>
                      <a:ext cx="11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3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3" y="3488"/>
                      <a:ext cx="2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4" y="3387"/>
                      <a:ext cx="3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2" y="3476"/>
                      <a:ext cx="2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6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33" y="3442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7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2" y="3299"/>
                      <a:ext cx="5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8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0" y="3302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9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58" y="3552"/>
                      <a:ext cx="2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0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76" y="3441"/>
                      <a:ext cx="3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97" name="Group 30"/>
                  <p:cNvGrpSpPr/>
                  <p:nvPr/>
                </p:nvGrpSpPr>
                <p:grpSpPr>
                  <a:xfrm>
                    <a:off x="1376" y="2679"/>
                    <a:ext cx="204" cy="176"/>
                    <a:chOff x="8576" y="2574"/>
                    <a:chExt cx="234" cy="176"/>
                  </a:xfrm>
                </p:grpSpPr>
                <p:sp>
                  <p:nvSpPr>
                    <p:cNvPr id="29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3" y="2616"/>
                      <a:ext cx="5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9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75" y="2667"/>
                      <a:ext cx="5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0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09" y="2616"/>
                      <a:ext cx="7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1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92" y="2698"/>
                      <a:ext cx="12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2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64" y="2653"/>
                      <a:ext cx="3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3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5" y="2750"/>
                      <a:ext cx="5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4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93" y="2749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5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44" y="2700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06" name="Group 39"/>
                    <p:cNvGrpSpPr/>
                    <p:nvPr/>
                  </p:nvGrpSpPr>
                  <p:grpSpPr>
                    <a:xfrm>
                      <a:off x="8576" y="2574"/>
                      <a:ext cx="234" cy="15"/>
                      <a:chOff x="4083" y="4362"/>
                      <a:chExt cx="240" cy="18"/>
                    </a:xfrm>
                  </p:grpSpPr>
                  <p:sp>
                    <p:nvSpPr>
                      <p:cNvPr id="307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4" y="4377"/>
                        <a:ext cx="1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8" name="Freeform 41"/>
                      <p:cNvSpPr/>
                      <p:nvPr/>
                    </p:nvSpPr>
                    <p:spPr bwMode="auto">
                      <a:xfrm>
                        <a:off x="4299" y="4362"/>
                        <a:ext cx="24" cy="18"/>
                      </a:xfrm>
                      <a:custGeom>
                        <a:avLst/>
                        <a:gdLst>
                          <a:gd name="T0" fmla="*/ 0 w 24"/>
                          <a:gd name="T1" fmla="*/ 18 h 18"/>
                          <a:gd name="T2" fmla="*/ 24 w 24"/>
                          <a:gd name="T3" fmla="*/ 0 h 18"/>
                          <a:gd name="T4" fmla="*/ 0 60000 65536"/>
                          <a:gd name="T5" fmla="*/ 0 60000 65536"/>
                          <a:gd name="T6" fmla="*/ 0 w 24"/>
                          <a:gd name="T7" fmla="*/ 0 h 18"/>
                          <a:gd name="T8" fmla="*/ 24 w 24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4" h="18">
                            <a:moveTo>
                              <a:pt x="0" y="18"/>
                            </a:moveTo>
                            <a:cubicBezTo>
                              <a:pt x="0" y="18"/>
                              <a:pt x="12" y="9"/>
                              <a:pt x="24" y="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09" name="Freeform 42"/>
                      <p:cNvSpPr/>
                      <p:nvPr/>
                    </p:nvSpPr>
                    <p:spPr bwMode="auto">
                      <a:xfrm flipH="1">
                        <a:off x="4083" y="4362"/>
                        <a:ext cx="24" cy="18"/>
                      </a:xfrm>
                      <a:custGeom>
                        <a:avLst/>
                        <a:gdLst>
                          <a:gd name="T0" fmla="*/ 0 w 24"/>
                          <a:gd name="T1" fmla="*/ 18 h 18"/>
                          <a:gd name="T2" fmla="*/ 24 w 24"/>
                          <a:gd name="T3" fmla="*/ 0 h 18"/>
                          <a:gd name="T4" fmla="*/ 0 60000 65536"/>
                          <a:gd name="T5" fmla="*/ 0 60000 65536"/>
                          <a:gd name="T6" fmla="*/ 0 w 24"/>
                          <a:gd name="T7" fmla="*/ 0 h 18"/>
                          <a:gd name="T8" fmla="*/ 24 w 24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4" h="18">
                            <a:moveTo>
                              <a:pt x="0" y="18"/>
                            </a:moveTo>
                            <a:cubicBezTo>
                              <a:pt x="0" y="18"/>
                              <a:pt x="12" y="9"/>
                              <a:pt x="24" y="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261" name="Group 43"/>
                <p:cNvGrpSpPr/>
                <p:nvPr/>
              </p:nvGrpSpPr>
              <p:grpSpPr>
                <a:xfrm>
                  <a:off x="4937" y="1544"/>
                  <a:ext cx="355" cy="843"/>
                  <a:chOff x="1359" y="2689"/>
                  <a:chExt cx="228" cy="443"/>
                </a:xfrm>
              </p:grpSpPr>
              <p:grpSp>
                <p:nvGrpSpPr>
                  <p:cNvPr id="271" name="Group 44"/>
                  <p:cNvGrpSpPr/>
                  <p:nvPr/>
                </p:nvGrpSpPr>
                <p:grpSpPr>
                  <a:xfrm>
                    <a:off x="1376" y="2879"/>
                    <a:ext cx="181" cy="253"/>
                    <a:chOff x="1376" y="3299"/>
                    <a:chExt cx="181" cy="253"/>
                  </a:xfrm>
                </p:grpSpPr>
                <p:sp>
                  <p:nvSpPr>
                    <p:cNvPr id="285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4" y="3388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6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52" y="3483"/>
                      <a:ext cx="2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7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1" y="3352"/>
                      <a:ext cx="11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8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3" y="3488"/>
                      <a:ext cx="2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9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4" y="3387"/>
                      <a:ext cx="3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0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2" y="3476"/>
                      <a:ext cx="2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1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33" y="3442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2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2" y="3299"/>
                      <a:ext cx="5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3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80" y="3302"/>
                      <a:ext cx="3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4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58" y="3552"/>
                      <a:ext cx="2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5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76" y="3441"/>
                      <a:ext cx="32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2" name="Group 56"/>
                  <p:cNvGrpSpPr/>
                  <p:nvPr/>
                </p:nvGrpSpPr>
                <p:grpSpPr>
                  <a:xfrm>
                    <a:off x="1359" y="2689"/>
                    <a:ext cx="228" cy="166"/>
                    <a:chOff x="8572" y="2584"/>
                    <a:chExt cx="262" cy="166"/>
                  </a:xfrm>
                </p:grpSpPr>
                <p:sp>
                  <p:nvSpPr>
                    <p:cNvPr id="273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3" y="2616"/>
                      <a:ext cx="5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75" y="2667"/>
                      <a:ext cx="51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709" y="2616"/>
                      <a:ext cx="7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92" y="2698"/>
                      <a:ext cx="12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64" y="2653"/>
                      <a:ext cx="3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8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15" y="2750"/>
                      <a:ext cx="5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9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93" y="2749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0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44" y="2700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81" name="Group 65"/>
                    <p:cNvGrpSpPr/>
                    <p:nvPr/>
                  </p:nvGrpSpPr>
                  <p:grpSpPr>
                    <a:xfrm>
                      <a:off x="8572" y="2584"/>
                      <a:ext cx="262" cy="61"/>
                      <a:chOff x="4083" y="4362"/>
                      <a:chExt cx="269" cy="73"/>
                    </a:xfrm>
                  </p:grpSpPr>
                  <p:sp>
                    <p:nvSpPr>
                      <p:cNvPr id="28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59" y="4435"/>
                        <a:ext cx="1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3" name="Freeform 67"/>
                      <p:cNvSpPr/>
                      <p:nvPr/>
                    </p:nvSpPr>
                    <p:spPr bwMode="auto">
                      <a:xfrm>
                        <a:off x="4299" y="4362"/>
                        <a:ext cx="24" cy="18"/>
                      </a:xfrm>
                      <a:custGeom>
                        <a:avLst/>
                        <a:gdLst>
                          <a:gd name="T0" fmla="*/ 0 w 24"/>
                          <a:gd name="T1" fmla="*/ 18 h 18"/>
                          <a:gd name="T2" fmla="*/ 24 w 24"/>
                          <a:gd name="T3" fmla="*/ 0 h 18"/>
                          <a:gd name="T4" fmla="*/ 0 60000 65536"/>
                          <a:gd name="T5" fmla="*/ 0 60000 65536"/>
                          <a:gd name="T6" fmla="*/ 0 w 24"/>
                          <a:gd name="T7" fmla="*/ 0 h 18"/>
                          <a:gd name="T8" fmla="*/ 24 w 24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4" h="18">
                            <a:moveTo>
                              <a:pt x="0" y="18"/>
                            </a:moveTo>
                            <a:cubicBezTo>
                              <a:pt x="0" y="18"/>
                              <a:pt x="12" y="9"/>
                              <a:pt x="24" y="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4" name="Freeform 68"/>
                      <p:cNvSpPr/>
                      <p:nvPr/>
                    </p:nvSpPr>
                    <p:spPr bwMode="auto">
                      <a:xfrm flipH="1">
                        <a:off x="4083" y="4362"/>
                        <a:ext cx="24" cy="18"/>
                      </a:xfrm>
                      <a:custGeom>
                        <a:avLst/>
                        <a:gdLst>
                          <a:gd name="T0" fmla="*/ 0 w 24"/>
                          <a:gd name="T1" fmla="*/ 18 h 18"/>
                          <a:gd name="T2" fmla="*/ 24 w 24"/>
                          <a:gd name="T3" fmla="*/ 0 h 18"/>
                          <a:gd name="T4" fmla="*/ 0 60000 65536"/>
                          <a:gd name="T5" fmla="*/ 0 60000 65536"/>
                          <a:gd name="T6" fmla="*/ 0 w 24"/>
                          <a:gd name="T7" fmla="*/ 0 h 18"/>
                          <a:gd name="T8" fmla="*/ 24 w 24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4" h="18">
                            <a:moveTo>
                              <a:pt x="0" y="18"/>
                            </a:moveTo>
                            <a:cubicBezTo>
                              <a:pt x="0" y="18"/>
                              <a:pt x="12" y="9"/>
                              <a:pt x="24" y="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262" name="Line 69"/>
                <p:cNvSpPr>
                  <a:spLocks noChangeShapeType="1"/>
                </p:cNvSpPr>
                <p:nvPr/>
              </p:nvSpPr>
              <p:spPr bwMode="auto">
                <a:xfrm>
                  <a:off x="4286" y="2750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3" name="Line 70"/>
                <p:cNvSpPr>
                  <a:spLocks noChangeShapeType="1"/>
                </p:cNvSpPr>
                <p:nvPr/>
              </p:nvSpPr>
              <p:spPr bwMode="auto">
                <a:xfrm>
                  <a:off x="4422" y="2840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4" name="Line 71"/>
                <p:cNvSpPr>
                  <a:spLocks noChangeShapeType="1"/>
                </p:cNvSpPr>
                <p:nvPr/>
              </p:nvSpPr>
              <p:spPr bwMode="auto">
                <a:xfrm>
                  <a:off x="3969" y="2387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5" name="Line 72"/>
                <p:cNvSpPr>
                  <a:spLocks noChangeShapeType="1"/>
                </p:cNvSpPr>
                <p:nvPr/>
              </p:nvSpPr>
              <p:spPr bwMode="auto">
                <a:xfrm>
                  <a:off x="4014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6" name="Line 73"/>
                <p:cNvSpPr>
                  <a:spLocks noChangeShapeType="1"/>
                </p:cNvSpPr>
                <p:nvPr/>
              </p:nvSpPr>
              <p:spPr bwMode="auto">
                <a:xfrm>
                  <a:off x="4059" y="256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7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105" y="2659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785" y="2659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69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876" y="2523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70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967" y="2387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3" name="Text Box 78"/>
            <p:cNvSpPr txBox="1">
              <a:spLocks noChangeArrowheads="1"/>
            </p:cNvSpPr>
            <p:nvPr/>
          </p:nvSpPr>
          <p:spPr bwMode="auto">
            <a:xfrm>
              <a:off x="5255418" y="984611"/>
              <a:ext cx="3313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/>
                <a:t>        </a:t>
              </a:r>
              <a:r>
                <a:rPr lang="zh-CN" altLang="en-US" sz="2400">
                  <a:solidFill>
                    <a:srgbClr val="FF0000"/>
                  </a:solidFill>
                </a:rPr>
                <a:t>石墨              铁</a:t>
              </a:r>
              <a:r>
                <a:rPr lang="zh-CN" altLang="en-US"/>
                <a:t>　</a:t>
              </a:r>
              <a:endParaRPr lang="zh-CN" altLang="en-US"/>
            </a:p>
          </p:txBody>
        </p:sp>
        <p:grpSp>
          <p:nvGrpSpPr>
            <p:cNvPr id="234" name="Group 94"/>
            <p:cNvGrpSpPr/>
            <p:nvPr/>
          </p:nvGrpSpPr>
          <p:grpSpPr>
            <a:xfrm>
              <a:off x="5002213" y="204788"/>
              <a:ext cx="3889375" cy="1757362"/>
              <a:chOff x="930" y="482"/>
              <a:chExt cx="2450" cy="1107"/>
            </a:xfrm>
          </p:grpSpPr>
          <p:grpSp>
            <p:nvGrpSpPr>
              <p:cNvPr id="235" name="Group 95"/>
              <p:cNvGrpSpPr/>
              <p:nvPr/>
            </p:nvGrpSpPr>
            <p:grpSpPr>
              <a:xfrm>
                <a:off x="930" y="1298"/>
                <a:ext cx="726" cy="227"/>
                <a:chOff x="3061" y="935"/>
                <a:chExt cx="726" cy="227"/>
              </a:xfrm>
            </p:grpSpPr>
            <p:sp>
              <p:nvSpPr>
                <p:cNvPr id="253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935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5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061" y="935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" name="Group 98"/>
              <p:cNvGrpSpPr/>
              <p:nvPr/>
            </p:nvGrpSpPr>
            <p:grpSpPr>
              <a:xfrm>
                <a:off x="2654" y="1298"/>
                <a:ext cx="726" cy="227"/>
                <a:chOff x="4785" y="935"/>
                <a:chExt cx="726" cy="227"/>
              </a:xfrm>
            </p:grpSpPr>
            <p:sp>
              <p:nvSpPr>
                <p:cNvPr id="251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4785" y="935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52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4785" y="935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37" name="Line 101"/>
              <p:cNvSpPr>
                <a:spLocks noChangeShapeType="1"/>
              </p:cNvSpPr>
              <p:nvPr/>
            </p:nvSpPr>
            <p:spPr bwMode="auto">
              <a:xfrm flipH="1">
                <a:off x="930" y="709"/>
                <a:ext cx="0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8" name="Line 102"/>
              <p:cNvSpPr>
                <a:spLocks noChangeShapeType="1"/>
              </p:cNvSpPr>
              <p:nvPr/>
            </p:nvSpPr>
            <p:spPr bwMode="auto">
              <a:xfrm flipH="1">
                <a:off x="3380" y="709"/>
                <a:ext cx="0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9" name="Line 103"/>
              <p:cNvSpPr>
                <a:spLocks noChangeShapeType="1"/>
              </p:cNvSpPr>
              <p:nvPr/>
            </p:nvSpPr>
            <p:spPr bwMode="auto">
              <a:xfrm>
                <a:off x="930" y="709"/>
                <a:ext cx="13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0" name="Oval 104"/>
              <p:cNvSpPr>
                <a:spLocks noChangeArrowheads="1"/>
              </p:cNvSpPr>
              <p:nvPr/>
            </p:nvSpPr>
            <p:spPr bwMode="auto">
              <a:xfrm>
                <a:off x="1384" y="527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1" name="Line 105"/>
              <p:cNvSpPr>
                <a:spLocks noChangeShapeType="1"/>
              </p:cNvSpPr>
              <p:nvPr/>
            </p:nvSpPr>
            <p:spPr bwMode="auto">
              <a:xfrm rot="-5400000" flipH="1">
                <a:off x="2699" y="528"/>
                <a:ext cx="0" cy="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242" name="Group 106"/>
              <p:cNvGrpSpPr/>
              <p:nvPr/>
            </p:nvGrpSpPr>
            <p:grpSpPr>
              <a:xfrm>
                <a:off x="2246" y="573"/>
                <a:ext cx="272" cy="272"/>
                <a:chOff x="1837" y="2296"/>
                <a:chExt cx="272" cy="409"/>
              </a:xfrm>
            </p:grpSpPr>
            <p:sp>
              <p:nvSpPr>
                <p:cNvPr id="247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837" y="2387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48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927" y="2296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49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018" y="2387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5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109" y="2296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43" name="Text Box 111"/>
              <p:cNvSpPr txBox="1">
                <a:spLocks noChangeArrowheads="1"/>
              </p:cNvSpPr>
              <p:nvPr/>
            </p:nvSpPr>
            <p:spPr bwMode="auto">
              <a:xfrm>
                <a:off x="1429" y="572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/>
                  <a:t>Ａ</a:t>
                </a:r>
                <a:endParaRPr lang="zh-CN" altLang="en-US" sz="2800"/>
              </a:p>
            </p:txBody>
          </p:sp>
          <p:sp>
            <p:nvSpPr>
              <p:cNvPr id="244" name="Text Box 112"/>
              <p:cNvSpPr txBox="1">
                <a:spLocks noChangeArrowheads="1"/>
              </p:cNvSpPr>
              <p:nvPr/>
            </p:nvSpPr>
            <p:spPr bwMode="auto">
              <a:xfrm>
                <a:off x="1974" y="482"/>
                <a:ext cx="120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/>
                  <a:t>－</a:t>
                </a:r>
                <a:r>
                  <a:rPr lang="zh-CN" altLang="en-US" b="0"/>
                  <a:t>　　　</a:t>
                </a:r>
                <a:r>
                  <a:rPr lang="zh-CN" altLang="en-US"/>
                  <a:t>＋</a:t>
                </a:r>
                <a:endParaRPr lang="zh-CN" altLang="en-US"/>
              </a:p>
            </p:txBody>
          </p:sp>
          <p:sp>
            <p:nvSpPr>
              <p:cNvPr id="245" name="Text Box 113"/>
              <p:cNvSpPr txBox="1">
                <a:spLocks noChangeArrowheads="1"/>
              </p:cNvSpPr>
              <p:nvPr/>
            </p:nvSpPr>
            <p:spPr bwMode="auto">
              <a:xfrm>
                <a:off x="1515" y="1358"/>
                <a:ext cx="10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0"/>
                  <a:t>　　　</a:t>
                </a:r>
                <a:endParaRPr lang="zh-CN" altLang="en-US"/>
              </a:p>
            </p:txBody>
          </p:sp>
          <p:sp>
            <p:nvSpPr>
              <p:cNvPr id="246" name="Line 114"/>
              <p:cNvSpPr>
                <a:spLocks noChangeShapeType="1"/>
              </p:cNvSpPr>
              <p:nvPr/>
            </p:nvSpPr>
            <p:spPr bwMode="auto">
              <a:xfrm flipH="1">
                <a:off x="3107" y="709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4" name="椭圆 3"/>
          <p:cNvSpPr/>
          <p:nvPr/>
        </p:nvSpPr>
        <p:spPr>
          <a:xfrm>
            <a:off x="4134776" y="55865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3717" y="157779"/>
            <a:ext cx="6095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ea typeface="黑体" panose="02010609060101010101" pitchFamily="49" charset="-122"/>
              </a:rPr>
              <a:t>不同电极电解</a:t>
            </a:r>
            <a:r>
              <a:rPr lang="en-US" altLang="zh-CN" sz="2400"/>
              <a:t>NaCl(</a:t>
            </a:r>
            <a:r>
              <a:rPr lang="zh-CN" altLang="en-US" sz="2400"/>
              <a:t>酚酞）溶液</a:t>
            </a:r>
            <a:endParaRPr lang="zh-CN" altLang="en-US" sz="2400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grpSp>
        <p:nvGrpSpPr>
          <p:cNvPr id="7" name="Group 90"/>
          <p:cNvGrpSpPr/>
          <p:nvPr/>
        </p:nvGrpSpPr>
        <p:grpSpPr>
          <a:xfrm>
            <a:off x="1752347" y="1859883"/>
            <a:ext cx="1728787" cy="1801812"/>
            <a:chOff x="3741" y="1162"/>
            <a:chExt cx="1089" cy="1135"/>
          </a:xfrm>
        </p:grpSpPr>
        <p:sp>
          <p:nvSpPr>
            <p:cNvPr id="8" name="Rectangle 91"/>
            <p:cNvSpPr>
              <a:spLocks noChangeArrowheads="1"/>
            </p:cNvSpPr>
            <p:nvPr/>
          </p:nvSpPr>
          <p:spPr bwMode="auto">
            <a:xfrm>
              <a:off x="4739" y="1163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92"/>
            <p:cNvSpPr>
              <a:spLocks noChangeArrowheads="1"/>
            </p:cNvSpPr>
            <p:nvPr/>
          </p:nvSpPr>
          <p:spPr bwMode="auto">
            <a:xfrm>
              <a:off x="3741" y="1162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" name="Line 115"/>
          <p:cNvSpPr>
            <a:spLocks noChangeShapeType="1"/>
          </p:cNvSpPr>
          <p:nvPr/>
        </p:nvSpPr>
        <p:spPr bwMode="auto">
          <a:xfrm flipH="1">
            <a:off x="3611023" y="973390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1" name="组合 125"/>
          <p:cNvGrpSpPr/>
          <p:nvPr/>
        </p:nvGrpSpPr>
        <p:grpSpPr>
          <a:xfrm>
            <a:off x="696607" y="606678"/>
            <a:ext cx="4145756" cy="4748212"/>
            <a:chOff x="5002213" y="204788"/>
            <a:chExt cx="4145756" cy="4748212"/>
          </a:xfrm>
        </p:grpSpPr>
        <p:sp>
          <p:nvSpPr>
            <p:cNvPr id="12" name="Rectangle 117"/>
            <p:cNvSpPr>
              <a:spLocks noChangeArrowheads="1"/>
            </p:cNvSpPr>
            <p:nvPr/>
          </p:nvSpPr>
          <p:spPr bwMode="auto">
            <a:xfrm rot="19582250">
              <a:off x="7776013" y="2044120"/>
              <a:ext cx="1328738" cy="279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3" name="组合 124"/>
            <p:cNvGrpSpPr/>
            <p:nvPr/>
          </p:nvGrpSpPr>
          <p:grpSpPr>
            <a:xfrm>
              <a:off x="5002213" y="204788"/>
              <a:ext cx="4145756" cy="4748212"/>
              <a:chOff x="5002213" y="204788"/>
              <a:chExt cx="4145756" cy="4748212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5856288" y="2719388"/>
                <a:ext cx="2173287" cy="2233612"/>
                <a:chOff x="2058" y="1706"/>
                <a:chExt cx="1369" cy="1407"/>
              </a:xfrm>
            </p:grpSpPr>
            <p:sp>
              <p:nvSpPr>
                <p:cNvPr id="37" name="AutoShape 12"/>
                <p:cNvSpPr/>
                <p:nvPr/>
              </p:nvSpPr>
              <p:spPr bwMode="auto">
                <a:xfrm rot="5400000">
                  <a:off x="2872" y="1922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sp>
              <p:nvSpPr>
                <p:cNvPr id="38" name="AutoShape 13"/>
                <p:cNvSpPr>
                  <a:spLocks noChangeArrowheads="1"/>
                </p:cNvSpPr>
                <p:nvPr/>
              </p:nvSpPr>
              <p:spPr bwMode="auto">
                <a:xfrm flipV="1">
                  <a:off x="2064" y="1952"/>
                  <a:ext cx="1363" cy="1161"/>
                </a:xfrm>
                <a:custGeom>
                  <a:avLst/>
                  <a:gdLst>
                    <a:gd name="T0" fmla="*/ 43 w 21600"/>
                    <a:gd name="T1" fmla="*/ 0 h 21600"/>
                    <a:gd name="T2" fmla="*/ 11 w 21600"/>
                    <a:gd name="T3" fmla="*/ 31 h 21600"/>
                    <a:gd name="T4" fmla="*/ 43 w 21600"/>
                    <a:gd name="T5" fmla="*/ 16 h 21600"/>
                    <a:gd name="T6" fmla="*/ 75 w 21600"/>
                    <a:gd name="T7" fmla="*/ 3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noFill/>
                <a:ln w="28575" algn="ctr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AutoShape 14"/>
                <p:cNvSpPr/>
                <p:nvPr/>
              </p:nvSpPr>
              <p:spPr bwMode="auto">
                <a:xfrm rot="5400000">
                  <a:off x="1842" y="1969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sp>
              <p:nvSpPr>
                <p:cNvPr id="40" name="AutoShape 15"/>
                <p:cNvSpPr/>
                <p:nvPr/>
              </p:nvSpPr>
              <p:spPr bwMode="auto">
                <a:xfrm rot="5400000">
                  <a:off x="2872" y="1968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grpSp>
              <p:nvGrpSpPr>
                <p:cNvPr id="41" name="Group 16"/>
                <p:cNvGrpSpPr/>
                <p:nvPr/>
              </p:nvGrpSpPr>
              <p:grpSpPr>
                <a:xfrm>
                  <a:off x="2068" y="1707"/>
                  <a:ext cx="1358" cy="1315"/>
                  <a:chOff x="3926" y="1525"/>
                  <a:chExt cx="1358" cy="1315"/>
                </a:xfrm>
              </p:grpSpPr>
              <p:grpSp>
                <p:nvGrpSpPr>
                  <p:cNvPr id="42" name="Group 17"/>
                  <p:cNvGrpSpPr/>
                  <p:nvPr/>
                </p:nvGrpSpPr>
                <p:grpSpPr>
                  <a:xfrm>
                    <a:off x="3926" y="1525"/>
                    <a:ext cx="373" cy="953"/>
                    <a:chOff x="1376" y="2679"/>
                    <a:chExt cx="239" cy="453"/>
                  </a:xfrm>
                </p:grpSpPr>
                <p:grpSp>
                  <p:nvGrpSpPr>
                    <p:cNvPr id="78" name="Group 18"/>
                    <p:cNvGrpSpPr/>
                    <p:nvPr/>
                  </p:nvGrpSpPr>
                  <p:grpSpPr>
                    <a:xfrm>
                      <a:off x="1376" y="2879"/>
                      <a:ext cx="239" cy="253"/>
                      <a:chOff x="1376" y="3299"/>
                      <a:chExt cx="239" cy="253"/>
                    </a:xfrm>
                  </p:grpSpPr>
                  <p:sp>
                    <p:nvSpPr>
                      <p:cNvPr id="92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82" y="3419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3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2" y="3483"/>
                        <a:ext cx="2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4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1" y="3352"/>
                        <a:ext cx="116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5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3" y="3488"/>
                        <a:ext cx="2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4" y="3387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92" y="3476"/>
                        <a:ext cx="2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3" y="3468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2" y="3299"/>
                        <a:ext cx="5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0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0" y="330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1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8" y="3552"/>
                        <a:ext cx="2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6" y="3441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79" name="Group 30"/>
                    <p:cNvGrpSpPr/>
                    <p:nvPr/>
                  </p:nvGrpSpPr>
                  <p:grpSpPr>
                    <a:xfrm>
                      <a:off x="1376" y="2679"/>
                      <a:ext cx="204" cy="176"/>
                      <a:chOff x="8576" y="2574"/>
                      <a:chExt cx="234" cy="176"/>
                    </a:xfrm>
                  </p:grpSpPr>
                  <p:sp>
                    <p:nvSpPr>
                      <p:cNvPr id="80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3" y="2616"/>
                        <a:ext cx="5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1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75" y="2667"/>
                        <a:ext cx="5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09" y="2616"/>
                        <a:ext cx="7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3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2" y="2698"/>
                        <a:ext cx="12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4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64" y="2653"/>
                        <a:ext cx="3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5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5" y="2750"/>
                        <a:ext cx="5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6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3" y="2749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7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4" y="2700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8" name="Group 39"/>
                      <p:cNvGrpSpPr/>
                      <p:nvPr/>
                    </p:nvGrpSpPr>
                    <p:grpSpPr>
                      <a:xfrm>
                        <a:off x="8576" y="2574"/>
                        <a:ext cx="234" cy="15"/>
                        <a:chOff x="4083" y="4362"/>
                        <a:chExt cx="240" cy="18"/>
                      </a:xfrm>
                    </p:grpSpPr>
                    <p:sp>
                      <p:nvSpPr>
                        <p:cNvPr id="8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04" y="4377"/>
                          <a:ext cx="1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0" name="Freeform 41"/>
                        <p:cNvSpPr/>
                        <p:nvPr/>
                      </p:nvSpPr>
                      <p:spPr bwMode="auto">
                        <a:xfrm>
                          <a:off x="4299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1" name="Freeform 42"/>
                        <p:cNvSpPr/>
                        <p:nvPr/>
                      </p:nvSpPr>
                      <p:spPr bwMode="auto">
                        <a:xfrm flipH="1">
                          <a:off x="4083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43" name="Group 43"/>
                  <p:cNvGrpSpPr/>
                  <p:nvPr/>
                </p:nvGrpSpPr>
                <p:grpSpPr>
                  <a:xfrm>
                    <a:off x="4966" y="1525"/>
                    <a:ext cx="318" cy="862"/>
                    <a:chOff x="1376" y="2679"/>
                    <a:chExt cx="204" cy="453"/>
                  </a:xfrm>
                </p:grpSpPr>
                <p:grpSp>
                  <p:nvGrpSpPr>
                    <p:cNvPr id="53" name="Group 44"/>
                    <p:cNvGrpSpPr/>
                    <p:nvPr/>
                  </p:nvGrpSpPr>
                  <p:grpSpPr>
                    <a:xfrm>
                      <a:off x="1376" y="2879"/>
                      <a:ext cx="181" cy="253"/>
                      <a:chOff x="1376" y="3299"/>
                      <a:chExt cx="181" cy="253"/>
                    </a:xfrm>
                  </p:grpSpPr>
                  <p:sp>
                    <p:nvSpPr>
                      <p:cNvPr id="67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4" y="3388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8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2" y="3483"/>
                        <a:ext cx="2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9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1" y="3352"/>
                        <a:ext cx="116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0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3" y="3488"/>
                        <a:ext cx="2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1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4" y="3387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2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92" y="3476"/>
                        <a:ext cx="2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3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33" y="344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4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2" y="3299"/>
                        <a:ext cx="5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5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0" y="330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8" y="3552"/>
                        <a:ext cx="2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6" y="3441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" name="Group 56"/>
                    <p:cNvGrpSpPr/>
                    <p:nvPr/>
                  </p:nvGrpSpPr>
                  <p:grpSpPr>
                    <a:xfrm>
                      <a:off x="1376" y="2679"/>
                      <a:ext cx="204" cy="176"/>
                      <a:chOff x="8576" y="2574"/>
                      <a:chExt cx="234" cy="176"/>
                    </a:xfrm>
                  </p:grpSpPr>
                  <p:sp>
                    <p:nvSpPr>
                      <p:cNvPr id="55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3" y="2616"/>
                        <a:ext cx="5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75" y="2667"/>
                        <a:ext cx="5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7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09" y="2616"/>
                        <a:ext cx="7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2" y="2698"/>
                        <a:ext cx="12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9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64" y="2653"/>
                        <a:ext cx="3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0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5" y="2750"/>
                        <a:ext cx="5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1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3" y="2749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2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4" y="2700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" name="Group 65"/>
                      <p:cNvGrpSpPr/>
                      <p:nvPr/>
                    </p:nvGrpSpPr>
                    <p:grpSpPr>
                      <a:xfrm>
                        <a:off x="8576" y="2574"/>
                        <a:ext cx="234" cy="15"/>
                        <a:chOff x="4083" y="4362"/>
                        <a:chExt cx="240" cy="18"/>
                      </a:xfrm>
                    </p:grpSpPr>
                    <p:sp>
                      <p:nvSpPr>
                        <p:cNvPr id="64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04" y="4377"/>
                          <a:ext cx="1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" name="Freeform 67"/>
                        <p:cNvSpPr/>
                        <p:nvPr/>
                      </p:nvSpPr>
                      <p:spPr bwMode="auto">
                        <a:xfrm>
                          <a:off x="4299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6" name="Freeform 68"/>
                        <p:cNvSpPr/>
                        <p:nvPr/>
                      </p:nvSpPr>
                      <p:spPr bwMode="auto">
                        <a:xfrm flipH="1">
                          <a:off x="4083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4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254" y="2723"/>
                    <a:ext cx="59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840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387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2478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568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5" y="2659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5" y="2659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" y="2523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7" y="2387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" name="Text Box 78"/>
              <p:cNvSpPr txBox="1">
                <a:spLocks noChangeArrowheads="1"/>
              </p:cNvSpPr>
              <p:nvPr/>
            </p:nvSpPr>
            <p:spPr bwMode="auto">
              <a:xfrm>
                <a:off x="5834857" y="1015141"/>
                <a:ext cx="33131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/>
                  <a:t>铁　　　　石墨</a:t>
                </a:r>
                <a:endParaRPr lang="zh-CN" altLang="en-US" sz="2400"/>
              </a:p>
            </p:txBody>
          </p:sp>
          <p:grpSp>
            <p:nvGrpSpPr>
              <p:cNvPr id="16" name="Group 94"/>
              <p:cNvGrpSpPr/>
              <p:nvPr/>
            </p:nvGrpSpPr>
            <p:grpSpPr>
              <a:xfrm>
                <a:off x="5002213" y="204788"/>
                <a:ext cx="3889375" cy="1655762"/>
                <a:chOff x="930" y="482"/>
                <a:chExt cx="2450" cy="1043"/>
              </a:xfrm>
            </p:grpSpPr>
            <p:grpSp>
              <p:nvGrpSpPr>
                <p:cNvPr id="17" name="Group 95"/>
                <p:cNvGrpSpPr/>
                <p:nvPr/>
              </p:nvGrpSpPr>
              <p:grpSpPr>
                <a:xfrm>
                  <a:off x="930" y="1298"/>
                  <a:ext cx="726" cy="227"/>
                  <a:chOff x="3061" y="935"/>
                  <a:chExt cx="726" cy="227"/>
                </a:xfrm>
              </p:grpSpPr>
              <p:sp>
                <p:nvSpPr>
                  <p:cNvPr id="35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87" y="935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935"/>
                    <a:ext cx="72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98"/>
                <p:cNvGrpSpPr/>
                <p:nvPr/>
              </p:nvGrpSpPr>
              <p:grpSpPr>
                <a:xfrm>
                  <a:off x="2654" y="1298"/>
                  <a:ext cx="726" cy="227"/>
                  <a:chOff x="4785" y="935"/>
                  <a:chExt cx="726" cy="227"/>
                </a:xfrm>
              </p:grpSpPr>
              <p:sp>
                <p:nvSpPr>
                  <p:cNvPr id="33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85" y="935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5" y="935"/>
                    <a:ext cx="72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930" y="709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0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380" y="709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1" name="Line 103"/>
                <p:cNvSpPr>
                  <a:spLocks noChangeShapeType="1"/>
                </p:cNvSpPr>
                <p:nvPr/>
              </p:nvSpPr>
              <p:spPr bwMode="auto">
                <a:xfrm>
                  <a:off x="930" y="709"/>
                  <a:ext cx="131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2" name="Oval 104"/>
                <p:cNvSpPr>
                  <a:spLocks noChangeArrowheads="1"/>
                </p:cNvSpPr>
                <p:nvPr/>
              </p:nvSpPr>
              <p:spPr bwMode="auto">
                <a:xfrm>
                  <a:off x="1384" y="527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3" name="Line 10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2699" y="528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24" name="Group 106"/>
                <p:cNvGrpSpPr/>
                <p:nvPr/>
              </p:nvGrpSpPr>
              <p:grpSpPr>
                <a:xfrm>
                  <a:off x="2246" y="573"/>
                  <a:ext cx="272" cy="272"/>
                  <a:chOff x="1837" y="2296"/>
                  <a:chExt cx="272" cy="409"/>
                </a:xfrm>
              </p:grpSpPr>
              <p:sp>
                <p:nvSpPr>
                  <p:cNvPr id="29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7" y="2387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7" y="2296"/>
                    <a:ext cx="0" cy="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8" y="2387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09" y="2296"/>
                    <a:ext cx="0" cy="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429" y="572"/>
                  <a:ext cx="45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/>
                    <a:t>Ａ</a:t>
                  </a:r>
                  <a:endParaRPr lang="zh-CN" altLang="en-US" sz="2800"/>
                </a:p>
              </p:txBody>
            </p:sp>
            <p:sp>
              <p:nvSpPr>
                <p:cNvPr id="2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836" y="482"/>
                  <a:ext cx="112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/>
                    <a:t>－</a:t>
                  </a:r>
                  <a:r>
                    <a:rPr lang="zh-CN" altLang="en-US" b="0"/>
                    <a:t>　　　</a:t>
                  </a:r>
                  <a:r>
                    <a:rPr lang="zh-CN" altLang="en-US"/>
                    <a:t>＋</a:t>
                  </a:r>
                  <a:endParaRPr lang="zh-CN" altLang="en-US"/>
                </a:p>
              </p:txBody>
            </p:sp>
            <p:sp>
              <p:nvSpPr>
                <p:cNvPr id="27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656" y="1253"/>
                  <a:ext cx="104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b="0"/>
                    <a:t>　　　</a:t>
                  </a:r>
                  <a:endParaRPr lang="zh-CN" altLang="en-US"/>
                </a:p>
              </p:txBody>
            </p:sp>
            <p:sp>
              <p:nvSpPr>
                <p:cNvPr id="2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107" y="709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08" name="组合 207"/>
          <p:cNvGrpSpPr/>
          <p:nvPr/>
        </p:nvGrpSpPr>
        <p:grpSpPr>
          <a:xfrm>
            <a:off x="6253859" y="3490920"/>
            <a:ext cx="5517000" cy="2555649"/>
            <a:chOff x="17147" y="4029655"/>
            <a:chExt cx="5517000" cy="2555649"/>
          </a:xfrm>
        </p:grpSpPr>
        <p:grpSp>
          <p:nvGrpSpPr>
            <p:cNvPr id="209" name="组合 208"/>
            <p:cNvGrpSpPr/>
            <p:nvPr/>
          </p:nvGrpSpPr>
          <p:grpSpPr>
            <a:xfrm>
              <a:off x="17147" y="4029655"/>
              <a:ext cx="5117561" cy="2045472"/>
              <a:chOff x="1295400" y="2286000"/>
              <a:chExt cx="5117561" cy="2045472"/>
            </a:xfrm>
            <a:solidFill>
              <a:srgbClr val="FFFF00"/>
            </a:solidFill>
          </p:grpSpPr>
          <p:sp>
            <p:nvSpPr>
              <p:cNvPr id="211" name="TextBox 5"/>
              <p:cNvSpPr txBox="1">
                <a:spLocks noChangeArrowheads="1"/>
              </p:cNvSpPr>
              <p:nvPr/>
            </p:nvSpPr>
            <p:spPr bwMode="auto">
              <a:xfrm>
                <a:off x="1295400" y="3276600"/>
                <a:ext cx="4597300" cy="584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/>
                  <a:t>阴极：</a:t>
                </a:r>
                <a:r>
                  <a:rPr lang="en-US" altLang="zh-CN" sz="3200"/>
                  <a:t>2H</a:t>
                </a:r>
                <a:r>
                  <a:rPr lang="en-US" altLang="zh-CN" sz="3200" baseline="30000"/>
                  <a:t>+ </a:t>
                </a:r>
                <a:r>
                  <a:rPr lang="en-US" altLang="zh-CN" sz="3200"/>
                  <a:t>+ 2e</a:t>
                </a:r>
                <a:r>
                  <a:rPr lang="en-US" altLang="zh-CN" sz="3200" baseline="30000"/>
                  <a:t>-</a:t>
                </a:r>
                <a:r>
                  <a:rPr lang="en-US" altLang="zh-CN" sz="3200"/>
                  <a:t> == H</a:t>
                </a:r>
                <a:r>
                  <a:rPr lang="en-US" altLang="zh-CN" sz="3200" baseline="-25000"/>
                  <a:t>2</a:t>
                </a:r>
                <a:r>
                  <a:rPr kumimoji="1" lang="en-US" altLang="zh-CN" sz="3200">
                    <a:latin typeface="Times New Roman" panose="02020603050405020304" pitchFamily="18" charset="0"/>
                  </a:rPr>
                  <a:t> ↑</a:t>
                </a:r>
                <a:r>
                  <a:rPr kumimoji="1" lang="en-US" altLang="zh-CN" sz="3200" baseline="-25000">
                    <a:latin typeface="Times New Roman" panose="02020603050405020304" pitchFamily="18" charset="0"/>
                  </a:rPr>
                  <a:t> </a:t>
                </a:r>
                <a:endParaRPr lang="zh-CN" altLang="en-US" sz="3200"/>
              </a:p>
            </p:txBody>
          </p:sp>
          <p:sp>
            <p:nvSpPr>
              <p:cNvPr id="212" name="TextBox 7"/>
              <p:cNvSpPr txBox="1">
                <a:spLocks noChangeArrowheads="1"/>
              </p:cNvSpPr>
              <p:nvPr/>
            </p:nvSpPr>
            <p:spPr bwMode="auto">
              <a:xfrm>
                <a:off x="3657600" y="3962401"/>
                <a:ext cx="685800" cy="3690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/>
                  <a:t>电解</a:t>
                </a:r>
                <a:endParaRPr lang="zh-CN" altLang="en-US"/>
              </a:p>
            </p:txBody>
          </p:sp>
          <p:sp>
            <p:nvSpPr>
              <p:cNvPr id="213" name="TextBox 4"/>
              <p:cNvSpPr txBox="1">
                <a:spLocks noChangeArrowheads="1"/>
              </p:cNvSpPr>
              <p:nvPr/>
            </p:nvSpPr>
            <p:spPr bwMode="auto">
              <a:xfrm>
                <a:off x="1295400" y="2286000"/>
                <a:ext cx="5117561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/>
                  <a:t>阳极：</a:t>
                </a:r>
                <a:r>
                  <a:rPr lang="en-US" altLang="zh-CN" sz="3200"/>
                  <a:t>Fe - 2e</a:t>
                </a:r>
                <a:r>
                  <a:rPr lang="en-US" altLang="zh-CN" sz="3200" baseline="30000"/>
                  <a:t>-</a:t>
                </a:r>
                <a:r>
                  <a:rPr lang="en-US" altLang="zh-CN" sz="3200"/>
                  <a:t> == Fe</a:t>
                </a:r>
                <a:r>
                  <a:rPr lang="en-US" altLang="zh-CN" sz="3200" baseline="30000"/>
                  <a:t>2+</a:t>
                </a:r>
                <a:r>
                  <a:rPr kumimoji="1" lang="en-US" altLang="zh-CN" sz="3200" baseline="-25000">
                    <a:latin typeface="Times New Roman" panose="02020603050405020304" pitchFamily="18" charset="0"/>
                  </a:rPr>
                  <a:t> </a:t>
                </a:r>
                <a:endParaRPr lang="zh-CN" altLang="en-US" sz="3200" baseline="-25000"/>
              </a:p>
            </p:txBody>
          </p:sp>
        </p:grpSp>
        <p:sp>
          <p:nvSpPr>
            <p:cNvPr id="210" name="Text Box 64"/>
            <p:cNvSpPr txBox="1">
              <a:spLocks noChangeArrowheads="1"/>
            </p:cNvSpPr>
            <p:nvPr/>
          </p:nvSpPr>
          <p:spPr bwMode="auto">
            <a:xfrm>
              <a:off x="623278" y="6066191"/>
              <a:ext cx="4910869" cy="5191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Fe+2H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O  ==== Fe(OH)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2+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 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↑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21" name="Line 115"/>
          <p:cNvSpPr>
            <a:spLocks noChangeShapeType="1"/>
          </p:cNvSpPr>
          <p:nvPr/>
        </p:nvSpPr>
        <p:spPr bwMode="auto">
          <a:xfrm flipH="1">
            <a:off x="9983738" y="909042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23" name="Group 84"/>
          <p:cNvGrpSpPr/>
          <p:nvPr/>
        </p:nvGrpSpPr>
        <p:grpSpPr>
          <a:xfrm>
            <a:off x="9403995" y="2104591"/>
            <a:ext cx="809260" cy="1439862"/>
            <a:chOff x="1505" y="2160"/>
            <a:chExt cx="288" cy="907"/>
          </a:xfrm>
        </p:grpSpPr>
        <p:sp>
          <p:nvSpPr>
            <p:cNvPr id="224" name="Text Box 85"/>
            <p:cNvSpPr txBox="1">
              <a:spLocks noChangeArrowheads="1"/>
            </p:cNvSpPr>
            <p:nvPr/>
          </p:nvSpPr>
          <p:spPr bwMode="auto">
            <a:xfrm flipH="1">
              <a:off x="1574" y="2160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225" name="Text Box 86"/>
            <p:cNvSpPr txBox="1">
              <a:spLocks noChangeArrowheads="1"/>
            </p:cNvSpPr>
            <p:nvPr/>
          </p:nvSpPr>
          <p:spPr bwMode="auto">
            <a:xfrm flipH="1">
              <a:off x="1552" y="2251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226" name="Text Box 87"/>
            <p:cNvSpPr txBox="1">
              <a:spLocks noChangeArrowheads="1"/>
            </p:cNvSpPr>
            <p:nvPr/>
          </p:nvSpPr>
          <p:spPr bwMode="auto">
            <a:xfrm flipH="1">
              <a:off x="1529" y="2432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227" name="Text Box 88"/>
            <p:cNvSpPr txBox="1">
              <a:spLocks noChangeArrowheads="1"/>
            </p:cNvSpPr>
            <p:nvPr/>
          </p:nvSpPr>
          <p:spPr bwMode="auto">
            <a:xfrm flipH="1">
              <a:off x="1505" y="2523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</p:grpSp>
      <p:grpSp>
        <p:nvGrpSpPr>
          <p:cNvPr id="228" name="Group 90"/>
          <p:cNvGrpSpPr/>
          <p:nvPr/>
        </p:nvGrpSpPr>
        <p:grpSpPr>
          <a:xfrm>
            <a:off x="8097229" y="1826418"/>
            <a:ext cx="1728787" cy="1801812"/>
            <a:chOff x="3741" y="1162"/>
            <a:chExt cx="1089" cy="1135"/>
          </a:xfrm>
        </p:grpSpPr>
        <p:sp>
          <p:nvSpPr>
            <p:cNvPr id="229" name="Rectangle 91"/>
            <p:cNvSpPr>
              <a:spLocks noChangeArrowheads="1"/>
            </p:cNvSpPr>
            <p:nvPr/>
          </p:nvSpPr>
          <p:spPr bwMode="auto">
            <a:xfrm>
              <a:off x="4739" y="1163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0" name="Rectangle 92"/>
            <p:cNvSpPr>
              <a:spLocks noChangeArrowheads="1"/>
            </p:cNvSpPr>
            <p:nvPr/>
          </p:nvSpPr>
          <p:spPr bwMode="auto">
            <a:xfrm>
              <a:off x="3741" y="1162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257444" y="3496491"/>
            <a:ext cx="6518275" cy="2558867"/>
            <a:chOff x="7939" y="4029655"/>
            <a:chExt cx="6518275" cy="2558867"/>
          </a:xfrm>
        </p:grpSpPr>
        <p:grpSp>
          <p:nvGrpSpPr>
            <p:cNvPr id="322" name="组合 321"/>
            <p:cNvGrpSpPr/>
            <p:nvPr/>
          </p:nvGrpSpPr>
          <p:grpSpPr>
            <a:xfrm>
              <a:off x="17147" y="4029655"/>
              <a:ext cx="5117561" cy="2045472"/>
              <a:chOff x="1295400" y="2286000"/>
              <a:chExt cx="5117561" cy="2045472"/>
            </a:xfrm>
            <a:solidFill>
              <a:srgbClr val="FFFF00"/>
            </a:solidFill>
          </p:grpSpPr>
          <p:sp>
            <p:nvSpPr>
              <p:cNvPr id="324" name="TextBox 5"/>
              <p:cNvSpPr txBox="1">
                <a:spLocks noChangeArrowheads="1"/>
              </p:cNvSpPr>
              <p:nvPr/>
            </p:nvSpPr>
            <p:spPr bwMode="auto">
              <a:xfrm>
                <a:off x="1295400" y="3276600"/>
                <a:ext cx="4597300" cy="584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/>
                  <a:t>阴极：</a:t>
                </a:r>
                <a:r>
                  <a:rPr lang="en-US" altLang="zh-CN" sz="3200"/>
                  <a:t>2H</a:t>
                </a:r>
                <a:r>
                  <a:rPr lang="en-US" altLang="zh-CN" sz="3200" baseline="30000"/>
                  <a:t>+ </a:t>
                </a:r>
                <a:r>
                  <a:rPr lang="en-US" altLang="zh-CN" sz="3200"/>
                  <a:t>+ 2e</a:t>
                </a:r>
                <a:r>
                  <a:rPr lang="en-US" altLang="zh-CN" sz="3200" baseline="30000"/>
                  <a:t>-</a:t>
                </a:r>
                <a:r>
                  <a:rPr lang="en-US" altLang="zh-CN" sz="3200"/>
                  <a:t> == H</a:t>
                </a:r>
                <a:r>
                  <a:rPr lang="en-US" altLang="zh-CN" sz="3200" baseline="-25000"/>
                  <a:t>2</a:t>
                </a:r>
                <a:r>
                  <a:rPr kumimoji="1" lang="en-US" altLang="zh-CN" sz="3200">
                    <a:latin typeface="Times New Roman" panose="02020603050405020304" pitchFamily="18" charset="0"/>
                  </a:rPr>
                  <a:t> ↑</a:t>
                </a:r>
                <a:r>
                  <a:rPr kumimoji="1" lang="en-US" altLang="zh-CN" sz="3200" baseline="-25000">
                    <a:latin typeface="Times New Roman" panose="02020603050405020304" pitchFamily="18" charset="0"/>
                  </a:rPr>
                  <a:t> </a:t>
                </a:r>
                <a:endParaRPr lang="zh-CN" altLang="en-US" sz="3200"/>
              </a:p>
            </p:txBody>
          </p:sp>
          <p:sp>
            <p:nvSpPr>
              <p:cNvPr id="325" name="TextBox 7"/>
              <p:cNvSpPr txBox="1">
                <a:spLocks noChangeArrowheads="1"/>
              </p:cNvSpPr>
              <p:nvPr/>
            </p:nvSpPr>
            <p:spPr bwMode="auto">
              <a:xfrm>
                <a:off x="3657600" y="3962401"/>
                <a:ext cx="685800" cy="3690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/>
                  <a:t>电解</a:t>
                </a:r>
                <a:endParaRPr lang="zh-CN" altLang="en-US"/>
              </a:p>
            </p:txBody>
          </p:sp>
          <p:sp>
            <p:nvSpPr>
              <p:cNvPr id="326" name="TextBox 4"/>
              <p:cNvSpPr txBox="1">
                <a:spLocks noChangeArrowheads="1"/>
              </p:cNvSpPr>
              <p:nvPr/>
            </p:nvSpPr>
            <p:spPr bwMode="auto">
              <a:xfrm>
                <a:off x="1295400" y="2286000"/>
                <a:ext cx="5117561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/>
                  <a:t>阳极：</a:t>
                </a:r>
                <a:r>
                  <a:rPr lang="en-US" altLang="zh-CN" sz="3200"/>
                  <a:t>2Cl</a:t>
                </a:r>
                <a:r>
                  <a:rPr lang="en-US" altLang="zh-CN" sz="3200" baseline="30000"/>
                  <a:t>-</a:t>
                </a:r>
                <a:r>
                  <a:rPr lang="en-US" altLang="zh-CN" sz="3200"/>
                  <a:t> --- 2e</a:t>
                </a:r>
                <a:r>
                  <a:rPr lang="en-US" altLang="zh-CN" sz="3200" baseline="30000"/>
                  <a:t>-</a:t>
                </a:r>
                <a:r>
                  <a:rPr lang="en-US" altLang="zh-CN" sz="3200"/>
                  <a:t> == Cl</a:t>
                </a:r>
                <a:r>
                  <a:rPr lang="en-US" altLang="zh-CN" sz="3200" baseline="-25000"/>
                  <a:t>2</a:t>
                </a:r>
                <a:r>
                  <a:rPr kumimoji="1" lang="en-US" altLang="zh-CN" sz="3200">
                    <a:latin typeface="Times New Roman" panose="02020603050405020304" pitchFamily="18" charset="0"/>
                  </a:rPr>
                  <a:t> ↑</a:t>
                </a:r>
                <a:r>
                  <a:rPr kumimoji="1" lang="en-US" altLang="zh-CN" sz="3200" baseline="-25000">
                    <a:latin typeface="Times New Roman" panose="02020603050405020304" pitchFamily="18" charset="0"/>
                  </a:rPr>
                  <a:t> </a:t>
                </a:r>
                <a:endParaRPr lang="zh-CN" altLang="en-US" sz="3200" baseline="-25000"/>
              </a:p>
            </p:txBody>
          </p:sp>
        </p:grpSp>
        <p:sp>
          <p:nvSpPr>
            <p:cNvPr id="323" name="Text Box 64"/>
            <p:cNvSpPr txBox="1">
              <a:spLocks noChangeArrowheads="1"/>
            </p:cNvSpPr>
            <p:nvPr/>
          </p:nvSpPr>
          <p:spPr bwMode="auto">
            <a:xfrm>
              <a:off x="7939" y="6065302"/>
              <a:ext cx="6518275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2NaCl+2H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O  ==== 2NaOH+H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 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↑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+ Cl</a:t>
              </a:r>
              <a:r>
                <a:rPr kumimoji="1" lang="en-US" altLang="zh-CN" sz="2800" b="1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</a:rPr>
                <a:t> ↑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3392" y="980728"/>
            <a:ext cx="10036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用阳极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和阴极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的水溶液一段时间，然后加入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，能使溶液恢复到电解前状态的正确组合是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双选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)(</a:t>
            </a:r>
            <a:r>
              <a:rPr lang="zh-CN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kern="1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kern="100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04" y="1934835"/>
            <a:ext cx="6790388" cy="293638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007768" y="260648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795" y="515719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若将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中铜电极全部改为石墨电极，应该加入什么物质？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1404" y="1340768"/>
            <a:ext cx="11161239" cy="163121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如果向所得的溶液中加入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0.1molCu(OH)</a:t>
            </a:r>
            <a:r>
              <a:rPr lang="en-US" altLang="zh-CN" sz="32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后，使溶液恰好恢复到电解前的浓度和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pH,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电解过程中转移的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电子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物质的量为</a:t>
            </a:r>
            <a:r>
              <a:rPr lang="en-US" altLang="zh-CN" sz="32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b="1" err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mol</a:t>
            </a:r>
            <a:endParaRPr lang="zh-CN" altLang="zh-CN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400" y="3501008"/>
            <a:ext cx="11233248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如果向所得的溶液中加入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0.1molCu</a:t>
            </a:r>
            <a:r>
              <a:rPr lang="en-US" altLang="zh-CN" sz="32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(OH)</a:t>
            </a:r>
            <a:r>
              <a:rPr lang="en-US" altLang="zh-CN" sz="32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后，使溶液恰好恢复到电解前的浓度和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pH(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不考虑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32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的溶解）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电解过程中转移的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电子</a:t>
            </a:r>
            <a:r>
              <a:rPr lang="zh-CN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物质的量为</a:t>
            </a:r>
            <a:r>
              <a:rPr lang="en-US" altLang="zh-CN" sz="32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200" b="1" err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mol </a:t>
            </a:r>
            <a:endParaRPr lang="zh-CN" altLang="zh-CN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502" name="Group 54"/>
          <p:cNvGraphicFramePr>
            <a:graphicFrameLocks noGrp="1"/>
          </p:cNvGraphicFramePr>
          <p:nvPr/>
        </p:nvGraphicFramePr>
        <p:xfrm>
          <a:off x="1711325" y="669926"/>
          <a:ext cx="5538788" cy="4344989"/>
        </p:xfrm>
        <a:graphic>
          <a:graphicData uri="http://schemas.openxmlformats.org/drawingml/2006/table">
            <a:tbl>
              <a:tblPr/>
              <a:tblGrid>
                <a:gridCol w="2154238"/>
                <a:gridCol w="3384550"/>
              </a:tblGrid>
              <a:tr h="598581"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电解池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792286"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能量转换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0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52"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离子的迁移方向</a:t>
                      </a: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675"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发生氧化反应的电极</a:t>
                      </a: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295"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发生还原反应的电极</a:t>
                      </a: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Tx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470" name="Text Box 22"/>
          <p:cNvSpPr txBox="1">
            <a:spLocks noChangeArrowheads="1"/>
          </p:cNvSpPr>
          <p:nvPr/>
        </p:nvSpPr>
        <p:spPr bwMode="auto">
          <a:xfrm>
            <a:off x="4110039" y="1371601"/>
            <a:ext cx="322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513ADE"/>
                </a:solidFill>
                <a:latin typeface="Arial" panose="020B0604020202020204" pitchFamily="34" charset="0"/>
              </a:rPr>
              <a:t>电能转化为化学能</a:t>
            </a:r>
            <a:endParaRPr kumimoji="0" lang="zh-CN" altLang="en-US" sz="2800" b="1">
              <a:solidFill>
                <a:srgbClr val="513ADE"/>
              </a:solidFill>
              <a:latin typeface="Arial" panose="020B0604020202020204" pitchFamily="34" charset="0"/>
            </a:endParaRPr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4008439" y="3473451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513ADE"/>
                </a:solidFill>
                <a:latin typeface="Arial" panose="020B0604020202020204" pitchFamily="34" charset="0"/>
              </a:rPr>
              <a:t>阳极（接电源正极）</a:t>
            </a:r>
            <a:endParaRPr kumimoji="0" lang="zh-CN" altLang="en-US" sz="2800" b="1">
              <a:solidFill>
                <a:srgbClr val="513ADE"/>
              </a:solidFill>
              <a:latin typeface="Arial" panose="020B0604020202020204" pitchFamily="34" charset="0"/>
            </a:endParaRPr>
          </a:p>
        </p:txBody>
      </p:sp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4075113" y="4308476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513ADE"/>
                </a:solidFill>
                <a:latin typeface="Arial" panose="020B0604020202020204" pitchFamily="34" charset="0"/>
              </a:rPr>
              <a:t>阴极（接电源负极）</a:t>
            </a:r>
            <a:endParaRPr kumimoji="0" lang="zh-CN" altLang="en-US" sz="2800" b="1">
              <a:solidFill>
                <a:srgbClr val="513ADE"/>
              </a:solidFill>
              <a:latin typeface="Arial" panose="020B0604020202020204" pitchFamily="34" charset="0"/>
            </a:endParaRPr>
          </a:p>
        </p:txBody>
      </p:sp>
      <p:sp>
        <p:nvSpPr>
          <p:cNvPr id="232473" name="Text Box 25"/>
          <p:cNvSpPr txBox="1">
            <a:spLocks noChangeArrowheads="1"/>
          </p:cNvSpPr>
          <p:nvPr/>
        </p:nvSpPr>
        <p:spPr bwMode="auto">
          <a:xfrm>
            <a:off x="4008439" y="2254250"/>
            <a:ext cx="3324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513ADE"/>
                </a:solidFill>
                <a:latin typeface="Arial" panose="020B0604020202020204" pitchFamily="34" charset="0"/>
              </a:rPr>
              <a:t>阴离子向阳极迁移</a:t>
            </a:r>
            <a:endParaRPr kumimoji="0" lang="zh-CN" altLang="en-US" sz="2800" b="1">
              <a:solidFill>
                <a:srgbClr val="513ADE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513ADE"/>
                </a:solidFill>
                <a:latin typeface="Arial" panose="020B0604020202020204" pitchFamily="34" charset="0"/>
              </a:rPr>
              <a:t>阳离子向阴极迁移</a:t>
            </a:r>
            <a:endParaRPr kumimoji="0" lang="zh-CN" altLang="en-US" sz="2800" b="1">
              <a:solidFill>
                <a:srgbClr val="513AD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2474" name="Group 26"/>
          <p:cNvGraphicFramePr>
            <a:graphicFrameLocks noGrp="1"/>
          </p:cNvGraphicFramePr>
          <p:nvPr/>
        </p:nvGraphicFramePr>
        <p:xfrm>
          <a:off x="7254875" y="669926"/>
          <a:ext cx="3162300" cy="4367213"/>
        </p:xfrm>
        <a:graphic>
          <a:graphicData uri="http://schemas.openxmlformats.org/drawingml/2006/table">
            <a:tbl>
              <a:tblPr/>
              <a:tblGrid>
                <a:gridCol w="3162300"/>
              </a:tblGrid>
              <a:tr h="576352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原电池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79228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0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51">
                <a:tc>
                  <a:txBody>
                    <a:bodyPr wrap="square"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902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523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T="45727" marB="45727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488" name="Text Box 40"/>
          <p:cNvSpPr txBox="1">
            <a:spLocks noChangeArrowheads="1"/>
          </p:cNvSpPr>
          <p:nvPr/>
        </p:nvSpPr>
        <p:spPr bwMode="auto">
          <a:xfrm>
            <a:off x="7218363" y="1379539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化学能转化为电能</a:t>
            </a:r>
            <a:endParaRPr kumimoji="0"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89" name="Text Box 41"/>
          <p:cNvSpPr txBox="1">
            <a:spLocks noChangeArrowheads="1"/>
          </p:cNvSpPr>
          <p:nvPr/>
        </p:nvSpPr>
        <p:spPr bwMode="auto">
          <a:xfrm>
            <a:off x="8016876" y="3529014"/>
            <a:ext cx="104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负极</a:t>
            </a:r>
            <a:endParaRPr kumimoji="0"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90" name="Text Box 42"/>
          <p:cNvSpPr txBox="1">
            <a:spLocks noChangeArrowheads="1"/>
          </p:cNvSpPr>
          <p:nvPr/>
        </p:nvSpPr>
        <p:spPr bwMode="auto">
          <a:xfrm>
            <a:off x="8053388" y="4325939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正极</a:t>
            </a:r>
            <a:endParaRPr kumimoji="0"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91" name="Text Box 43"/>
          <p:cNvSpPr txBox="1">
            <a:spLocks noChangeArrowheads="1"/>
          </p:cNvSpPr>
          <p:nvPr/>
        </p:nvSpPr>
        <p:spPr bwMode="auto">
          <a:xfrm>
            <a:off x="7335839" y="2249489"/>
            <a:ext cx="307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阴离子向负极迁移</a:t>
            </a:r>
            <a:endParaRPr kumimoji="0"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阳离子向正极迁移</a:t>
            </a:r>
            <a:endParaRPr kumimoji="0"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2492" name="Group 44"/>
          <p:cNvGraphicFramePr>
            <a:graphicFrameLocks noGrp="1"/>
          </p:cNvGraphicFramePr>
          <p:nvPr/>
        </p:nvGraphicFramePr>
        <p:xfrm>
          <a:off x="1690688" y="5845175"/>
          <a:ext cx="8712200" cy="1030288"/>
        </p:xfrm>
        <a:graphic>
          <a:graphicData uri="http://schemas.openxmlformats.org/drawingml/2006/table">
            <a:tbl>
              <a:tblPr/>
              <a:tblGrid>
                <a:gridCol w="2160588"/>
                <a:gridCol w="6551612"/>
              </a:tblGrid>
              <a:tr h="1030288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相同点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从原理分析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6" marB="45726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66"/>
                        </a:gs>
                        <a:gs pos="50000">
                          <a:schemeClr val="bg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6" marB="45726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500" name="Text Box 52"/>
          <p:cNvSpPr txBox="1">
            <a:spLocks noChangeArrowheads="1"/>
          </p:cNvSpPr>
          <p:nvPr/>
        </p:nvSpPr>
        <p:spPr bwMode="auto">
          <a:xfrm>
            <a:off x="5491164" y="6015039"/>
            <a:ext cx="352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都是氧化还原反应</a:t>
            </a:r>
            <a:endParaRPr kumimoji="0" lang="zh-CN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2057400" y="1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（五）原电池与电解池的比较</a:t>
            </a:r>
            <a:r>
              <a:rPr kumimoji="0"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kumimoji="0"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0688" y="5003801"/>
          <a:ext cx="8737600" cy="82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652"/>
                <a:gridCol w="3384203"/>
                <a:gridCol w="3179745"/>
              </a:tblGrid>
              <a:tr h="823913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20202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电子的迁移方向</a:t>
                      </a:r>
                      <a:endParaRPr kumimoji="1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20202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91435" marR="91435" marT="45773" marB="4577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/>
                    </a:p>
                  </a:txBody>
                  <a:tcPr marL="91435" marR="91435" marT="45773" marB="4577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/>
                    </a:p>
                  </a:txBody>
                  <a:tcPr marL="91435" marR="91435" marT="45773" marB="4577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008438" y="5014913"/>
            <a:ext cx="3429000" cy="830262"/>
            <a:chOff x="2484438" y="4969573"/>
            <a:chExt cx="3429000" cy="830997"/>
          </a:xfrm>
        </p:grpSpPr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2484438" y="4969573"/>
              <a:ext cx="342900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电源负极    </a:t>
              </a:r>
              <a:r>
                <a:rPr lang="en-US" altLang="zh-CN" b="1" baseline="30000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e</a:t>
              </a:r>
              <a:r>
                <a:rPr lang="en-US" altLang="zh-CN" b="1" baseline="50000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-</a:t>
              </a:r>
              <a:r>
                <a:rPr lang="zh-CN" altLang="en-US" sz="2000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   阴极</a:t>
              </a:r>
              <a:endParaRPr lang="en-US" altLang="zh-CN" b="1">
                <a:solidFill>
                  <a:srgbClr val="513ADE"/>
                </a:solidFill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CN" altLang="en-US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阳极    </a:t>
              </a:r>
              <a:r>
                <a:rPr lang="en-US" altLang="zh-CN" b="1" baseline="30000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e</a:t>
              </a:r>
              <a:r>
                <a:rPr lang="en-US" altLang="zh-CN" b="1" baseline="50000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-</a:t>
              </a:r>
              <a:r>
                <a:rPr lang="zh-CN" altLang="en-US" sz="2000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b="1">
                  <a:solidFill>
                    <a:srgbClr val="513ADE"/>
                  </a:solidFill>
                  <a:ea typeface="+mn-ea"/>
                  <a:cs typeface="Times New Roman" panose="02020603050405020304" pitchFamily="18" charset="0"/>
                </a:rPr>
                <a:t>   电源正极</a:t>
              </a:r>
              <a:endParaRPr lang="zh-CN" altLang="en-US" b="1">
                <a:solidFill>
                  <a:srgbClr val="513ADE"/>
                </a:solidFill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3851275" y="5320721"/>
              <a:ext cx="714375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3208338" y="5679813"/>
              <a:ext cx="714375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545389" y="5151439"/>
            <a:ext cx="2651125" cy="954087"/>
            <a:chOff x="2083483" y="5320147"/>
            <a:chExt cx="3714750" cy="1209850"/>
          </a:xfrm>
        </p:grpSpPr>
        <p:sp>
          <p:nvSpPr>
            <p:cNvPr id="24642" name="TextBox 15"/>
            <p:cNvSpPr txBox="1">
              <a:spLocks noChangeArrowheads="1"/>
            </p:cNvSpPr>
            <p:nvPr/>
          </p:nvSpPr>
          <p:spPr bwMode="auto">
            <a:xfrm>
              <a:off x="2083483" y="5320147"/>
              <a:ext cx="3714750" cy="12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FF0000"/>
                  </a:solidFill>
                </a:rPr>
                <a:t>负极  </a:t>
              </a:r>
              <a:r>
                <a:rPr lang="en-US" altLang="zh-CN" sz="2800" b="1" baseline="30000">
                  <a:solidFill>
                    <a:srgbClr val="FF0000"/>
                  </a:solidFill>
                </a:rPr>
                <a:t>e</a:t>
              </a:r>
              <a:r>
                <a:rPr lang="en-US" altLang="zh-CN" sz="2800" b="1" baseline="50000">
                  <a:solidFill>
                    <a:srgbClr val="FF0000"/>
                  </a:solidFill>
                </a:rPr>
                <a:t>-</a:t>
              </a:r>
              <a:r>
                <a:rPr lang="zh-CN" altLang="en-US" sz="2800" b="1">
                  <a:solidFill>
                    <a:srgbClr val="FF0000"/>
                  </a:solidFill>
                </a:rPr>
                <a:t>     正极</a:t>
              </a:r>
              <a:endParaRPr lang="zh-CN" altLang="en-US" sz="2800" b="1">
                <a:solidFill>
                  <a:srgbClr val="FF0000"/>
                </a:solidFill>
              </a:endParaRPr>
            </a:p>
            <a:p>
              <a:endParaRPr lang="zh-CN" altLang="en-US" sz="2800" b="1">
                <a:solidFill>
                  <a:srgbClr val="FF0000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3249069" y="5761007"/>
              <a:ext cx="714032" cy="2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/>
      <p:bldP spid="232471" grpId="0"/>
      <p:bldP spid="232472" grpId="0"/>
      <p:bldP spid="232473" grpId="0"/>
      <p:bldP spid="232488" grpId="0"/>
      <p:bldP spid="232489" grpId="0"/>
      <p:bldP spid="232490" grpId="0"/>
      <p:bldP spid="232491" grpId="0"/>
      <p:bldP spid="232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5087889" y="2612965"/>
            <a:ext cx="5116869" cy="646331"/>
            <a:chOff x="2643174" y="4429131"/>
            <a:chExt cx="5000660" cy="646967"/>
          </a:xfrm>
        </p:grpSpPr>
        <p:sp>
          <p:nvSpPr>
            <p:cNvPr id="11273" name="TextBox 7"/>
            <p:cNvSpPr txBox="1">
              <a:spLocks noChangeArrowheads="1"/>
            </p:cNvSpPr>
            <p:nvPr/>
          </p:nvSpPr>
          <p:spPr bwMode="auto">
            <a:xfrm>
              <a:off x="2643174" y="4429131"/>
              <a:ext cx="5000660" cy="6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化学能                       电能</a:t>
              </a:r>
              <a:endPara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4143371" y="4643655"/>
              <a:ext cx="2071703" cy="71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600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左箭头 10"/>
          <p:cNvSpPr/>
          <p:nvPr/>
        </p:nvSpPr>
        <p:spPr>
          <a:xfrm>
            <a:off x="6588705" y="3036036"/>
            <a:ext cx="2000250" cy="7143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WordArt 257"/>
          <p:cNvSpPr>
            <a:spLocks noChangeArrowheads="1" noChangeShapeType="1" noTextEdit="1"/>
          </p:cNvSpPr>
          <p:nvPr/>
        </p:nvSpPr>
        <p:spPr bwMode="auto">
          <a:xfrm>
            <a:off x="6960522" y="2121636"/>
            <a:ext cx="13716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？</a:t>
            </a:r>
            <a:endParaRPr lang="zh-CN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grpSp>
        <p:nvGrpSpPr>
          <p:cNvPr id="11270" name="组合 3"/>
          <p:cNvGrpSpPr/>
          <p:nvPr/>
        </p:nvGrpSpPr>
        <p:grpSpPr>
          <a:xfrm>
            <a:off x="1487488" y="908720"/>
            <a:ext cx="6700632" cy="4496554"/>
            <a:chOff x="428625" y="386845"/>
            <a:chExt cx="6700330" cy="4496776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625" y="1686396"/>
              <a:ext cx="3000375" cy="319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895124" y="386845"/>
              <a:ext cx="6233831" cy="646144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下图装置能量是如何转化的？</a:t>
              </a:r>
              <a:endPara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9376" y="4101732"/>
            <a:ext cx="1140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）原电池的正极和电解池的阳极均发生氧化反应（     ）</a:t>
            </a:r>
            <a:endParaRPr kumimoji="0" lang="zh-CN" altLang="en-US" sz="3200" b="1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0502" y="2647581"/>
            <a:ext cx="1068208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3200" b="1">
                <a:solidFill>
                  <a:srgbClr val="02020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zh-CN" sz="3200" b="1"/>
              <a:t>金属导电是物理变化，电解质溶液导电过程是化学变</a:t>
            </a:r>
            <a:r>
              <a:rPr lang="zh-CN" altLang="en-US" sz="3200" b="1"/>
              <a:t>化（</a:t>
            </a:r>
            <a:r>
              <a:rPr kumimoji="0" lang="en-US" altLang="zh-CN" sz="3200" b="1">
                <a:solidFill>
                  <a:srgbClr val="02020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kumimoji="0" lang="zh-CN" altLang="en-US" sz="3200" b="1">
              <a:solidFill>
                <a:srgbClr val="02020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5400" y="898343"/>
            <a:ext cx="10225136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</a:t>
            </a: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</a:t>
            </a:r>
            <a:endParaRPr kumimoji="0" lang="zh-CN" altLang="en-US" sz="3200" b="1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3200" b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）电解、电离均需要通电才能实现（       ）</a:t>
            </a:r>
            <a:endParaRPr kumimoji="0" lang="zh-CN" altLang="en-US" sz="3200" b="1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59496" y="2989936"/>
            <a:ext cx="750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FF3300"/>
                </a:solidFill>
                <a:latin typeface="黑体" panose="02010609060101010101" pitchFamily="49" charset="-122"/>
              </a:rPr>
              <a:t>√</a:t>
            </a:r>
            <a:endParaRPr kumimoji="0" lang="en-US" altLang="zh-CN" sz="4400" b="1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24192" y="1730221"/>
            <a:ext cx="750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FF3300"/>
                </a:solidFill>
                <a:latin typeface="黑体" panose="02010609060101010101" pitchFamily="49" charset="-122"/>
              </a:rPr>
              <a:t>×</a:t>
            </a:r>
            <a:endParaRPr kumimoji="0" lang="en-US" altLang="zh-CN" sz="4400" b="1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056440" y="4009398"/>
            <a:ext cx="750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400" b="1">
                <a:solidFill>
                  <a:srgbClr val="FF3300"/>
                </a:solidFill>
                <a:latin typeface="黑体" panose="02010609060101010101" pitchFamily="49" charset="-122"/>
              </a:rPr>
              <a:t>×</a:t>
            </a:r>
            <a:endParaRPr kumimoji="0" lang="en-US" altLang="zh-CN" sz="4400" b="1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25709" y="212976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426" y="1947413"/>
            <a:ext cx="847407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376" y="839196"/>
            <a:ext cx="1123324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分析下列各图，（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）是原电池（             ） 是电解池。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91744" y="862343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①③⑤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146774" y="913719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⑥⑦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162883" y="176213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58375" y="893909"/>
            <a:ext cx="102575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指出下列装置名称，写出电极名称、电极反应式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3248026" y="1772817"/>
            <a:ext cx="4903425" cy="3141979"/>
            <a:chOff x="936" y="2208"/>
            <a:chExt cx="2091" cy="1800"/>
          </a:xfrm>
        </p:grpSpPr>
        <p:sp>
          <p:nvSpPr>
            <p:cNvPr id="6" name="AutoShape 4" descr="横虚线"/>
            <p:cNvSpPr>
              <a:spLocks noChangeArrowheads="1"/>
            </p:cNvSpPr>
            <p:nvPr/>
          </p:nvSpPr>
          <p:spPr bwMode="auto">
            <a:xfrm>
              <a:off x="1067" y="3156"/>
              <a:ext cx="686" cy="52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960" y="2751"/>
              <a:ext cx="829" cy="565"/>
            </a:xfrm>
            <a:custGeom>
              <a:avLst/>
              <a:gdLst>
                <a:gd name="T0" fmla="*/ 0 w 1740"/>
                <a:gd name="T1" fmla="*/ 3 h 1129"/>
                <a:gd name="T2" fmla="*/ 0 w 1740"/>
                <a:gd name="T3" fmla="*/ 1 h 1129"/>
                <a:gd name="T4" fmla="*/ 0 w 1740"/>
                <a:gd name="T5" fmla="*/ 1 h 1129"/>
                <a:gd name="T6" fmla="*/ 0 w 1740"/>
                <a:gd name="T7" fmla="*/ 1 h 1129"/>
                <a:gd name="T8" fmla="*/ 0 w 1740"/>
                <a:gd name="T9" fmla="*/ 0 h 1129"/>
                <a:gd name="T10" fmla="*/ 2 w 1740"/>
                <a:gd name="T11" fmla="*/ 0 h 1129"/>
                <a:gd name="T12" fmla="*/ 2 w 1740"/>
                <a:gd name="T13" fmla="*/ 1 h 1129"/>
                <a:gd name="T14" fmla="*/ 2 w 1740"/>
                <a:gd name="T15" fmla="*/ 3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129"/>
                <a:gd name="T26" fmla="*/ 1740 w 1740"/>
                <a:gd name="T27" fmla="*/ 1129 h 1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00" y="2588"/>
              <a:ext cx="125" cy="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140" y="2751"/>
              <a:ext cx="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140" y="2798"/>
              <a:ext cx="5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80" y="3158"/>
              <a:ext cx="678" cy="0"/>
            </a:xfrm>
            <a:prstGeom prst="line">
              <a:avLst/>
            </a:prstGeom>
            <a:noFill/>
            <a:ln w="127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110" y="3240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155" y="3341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95" y="3444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195" y="3522"/>
              <a:ext cx="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125" y="3629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5" descr="横虚线"/>
            <p:cNvSpPr>
              <a:spLocks noChangeArrowheads="1"/>
            </p:cNvSpPr>
            <p:nvPr/>
          </p:nvSpPr>
          <p:spPr bwMode="auto">
            <a:xfrm>
              <a:off x="2144" y="3168"/>
              <a:ext cx="686" cy="526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037" y="2751"/>
              <a:ext cx="829" cy="565"/>
            </a:xfrm>
            <a:custGeom>
              <a:avLst/>
              <a:gdLst>
                <a:gd name="T0" fmla="*/ 0 w 1740"/>
                <a:gd name="T1" fmla="*/ 3 h 1129"/>
                <a:gd name="T2" fmla="*/ 0 w 1740"/>
                <a:gd name="T3" fmla="*/ 1 h 1129"/>
                <a:gd name="T4" fmla="*/ 0 w 1740"/>
                <a:gd name="T5" fmla="*/ 1 h 1129"/>
                <a:gd name="T6" fmla="*/ 0 w 1740"/>
                <a:gd name="T7" fmla="*/ 1 h 1129"/>
                <a:gd name="T8" fmla="*/ 0 w 1740"/>
                <a:gd name="T9" fmla="*/ 0 h 1129"/>
                <a:gd name="T10" fmla="*/ 2 w 1740"/>
                <a:gd name="T11" fmla="*/ 0 h 1129"/>
                <a:gd name="T12" fmla="*/ 2 w 1740"/>
                <a:gd name="T13" fmla="*/ 1 h 1129"/>
                <a:gd name="T14" fmla="*/ 2 w 1740"/>
                <a:gd name="T15" fmla="*/ 3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129"/>
                <a:gd name="T26" fmla="*/ 1740 w 1740"/>
                <a:gd name="T27" fmla="*/ 1129 h 1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304" y="2588"/>
              <a:ext cx="125" cy="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217" y="2751"/>
              <a:ext cx="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17" y="2798"/>
              <a:ext cx="5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57" y="3158"/>
              <a:ext cx="678" cy="0"/>
            </a:xfrm>
            <a:prstGeom prst="line">
              <a:avLst/>
            </a:prstGeom>
            <a:noFill/>
            <a:ln w="127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187" y="3240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32" y="3341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172" y="3444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272" y="3522"/>
              <a:ext cx="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202" y="3629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070" y="3734"/>
              <a:ext cx="50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稀硫酸 </a:t>
              </a:r>
              <a:endPara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112" y="3744"/>
              <a:ext cx="91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Cu(NO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溶液 </a:t>
              </a:r>
              <a:endPara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936" y="2425"/>
              <a:ext cx="17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2693" y="2422"/>
              <a:ext cx="17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507" y="2592"/>
              <a:ext cx="125" cy="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563" y="2592"/>
              <a:ext cx="125" cy="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1261" y="2208"/>
              <a:ext cx="1353" cy="384"/>
              <a:chOff x="1261" y="2208"/>
              <a:chExt cx="1353" cy="384"/>
            </a:xfrm>
          </p:grpSpPr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 flipH="1" flipV="1">
                <a:off x="1261" y="22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1261" y="220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 flipH="1">
                <a:off x="2614" y="22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6"/>
            <p:cNvGrpSpPr/>
            <p:nvPr/>
          </p:nvGrpSpPr>
          <p:grpSpPr>
            <a:xfrm>
              <a:off x="1570" y="2330"/>
              <a:ext cx="782" cy="268"/>
              <a:chOff x="1261" y="2208"/>
              <a:chExt cx="1353" cy="384"/>
            </a:xfrm>
          </p:grpSpPr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H="1" flipV="1">
                <a:off x="1261" y="22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1261" y="220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H="1">
                <a:off x="2614" y="22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618" y="2400"/>
              <a:ext cx="21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2077" y="2426"/>
              <a:ext cx="17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467210" y="136357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练 习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3357" y="5292054"/>
            <a:ext cx="11377264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易发生氧化还原反应的构成原电池，其余的为它为电源下工作的电解池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1424" y="658885"/>
            <a:ext cx="10729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练习：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假设图中原电池产生的电压、电流强度均能满足电解、电镀要求，即为理想化。（已知金属活动相差越大，形成原电池时越容易放电）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⑧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为各装置中的电极编号。下列说法错误的是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2466" name="Pictur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2060849"/>
            <a:ext cx="6624736" cy="236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35360" y="4581128"/>
            <a:ext cx="1159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．当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闭合时，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装置发生吸氧腐蚀，在电路中作电源</a:t>
            </a:r>
            <a:endParaRPr lang="zh-CN" altLang="zh-CN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．当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断开时，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装置锌片溶解，有氢气产生</a:t>
            </a:r>
            <a:endParaRPr lang="zh-CN" altLang="zh-CN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．当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闭合后，整个电路中电子的流动方向为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①→⑧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⑦→⑥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⑤→④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③→②</a:t>
            </a:r>
            <a:endParaRPr lang="zh-CN" altLang="zh-CN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．当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闭合后，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装置中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变大，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装置中</a:t>
            </a:r>
            <a:r>
              <a:rPr lang="en-US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zh-CN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不变</a:t>
            </a:r>
            <a:endParaRPr lang="zh-CN" altLang="zh-CN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487989"/>
            <a:ext cx="71359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2550" algn="l"/>
                <a:tab pos="2705100" algn="l"/>
                <a:tab pos="4057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  <a:tab pos="2705100" algn="l"/>
                <a:tab pos="4057650" algn="l"/>
              </a:tabLst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．图中甲池为原电池装置，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电极发生还原反应  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    )</a:t>
            </a:r>
            <a:endParaRPr kumimoji="0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ctr"/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．实验过程中，甲池左侧烧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杯中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</a:t>
            </a:r>
            <a:r>
              <a:rPr lang="en-US" altLang="zh-CN" sz="2800" b="1" baseline="-30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baseline="30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的浓度不变  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      )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ctr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．若用铜制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形物代替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盐桥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，工作一段时间后取出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形物称量，质量会减小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      )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7" name="图片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72045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18" y="1327195"/>
            <a:ext cx="4933950" cy="283845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913017" y="274319"/>
            <a:ext cx="4454434" cy="692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----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判断正误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766288" y="3717032"/>
            <a:ext cx="2267744" cy="27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386992" y="2422577"/>
            <a:ext cx="10513168" cy="3293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请回答下列问题（不考虑氢、氧的氧化还原）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endParaRPr lang="en-US" altLang="zh-CN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放电时：正极的电极反应式是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______________;</a:t>
            </a:r>
            <a:endParaRPr lang="zh-CN" altLang="en-US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在完全放电耗尽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PbO</a:t>
            </a:r>
            <a:r>
              <a:rPr lang="en-US" altLang="zh-CN" sz="2600" b="1" baseline="-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err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Pb</a:t>
            </a: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时，若按下图连接，电解一段时间后，</a:t>
            </a:r>
            <a:endParaRPr lang="en-US" altLang="zh-CN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则在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电极上的电极反应式为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endParaRPr lang="en-US" altLang="zh-CN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endParaRPr lang="en-US" altLang="zh-CN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电极上生成</a:t>
            </a:r>
            <a:r>
              <a:rPr lang="en-US" altLang="zh-CN" sz="26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endParaRPr lang="zh-CN" altLang="en-US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endParaRPr lang="zh-CN" altLang="en-US" sz="26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263352" y="953233"/>
            <a:ext cx="1152128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例：铅蓄电池是典型的可充型电池，它的正负极隔板是惰性材料，电池总反应式为：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   Pb+PbO</a:t>
            </a:r>
            <a:r>
              <a:rPr lang="en-US" altLang="zh-CN" sz="2800" b="1" baseline="-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+4H</a:t>
            </a:r>
            <a:r>
              <a:rPr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+2SO</a:t>
            </a:r>
            <a:r>
              <a:rPr lang="en-US" altLang="zh-CN" sz="2800" b="1" baseline="-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2-</a:t>
            </a:r>
            <a:endParaRPr lang="en-US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814809" y="2922902"/>
            <a:ext cx="79295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PbO</a:t>
            </a:r>
            <a:r>
              <a:rPr lang="en-US" altLang="zh-CN" sz="2800" b="1" baseline="-25000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2e</a:t>
            </a:r>
            <a:r>
              <a:rPr lang="zh-CN" altLang="en-US" sz="2800" b="1" baseline="30000">
                <a:solidFill>
                  <a:srgbClr val="FF0000"/>
                </a:solidFill>
              </a:rPr>
              <a:t>－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4H</a:t>
            </a:r>
            <a:r>
              <a:rPr lang="zh-CN" altLang="en-US" sz="2800" b="1" baseline="30000">
                <a:solidFill>
                  <a:srgbClr val="FF0000"/>
                </a:solidFill>
              </a:rPr>
              <a:t>＋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SO</a:t>
            </a:r>
            <a:r>
              <a:rPr lang="en-US" altLang="zh-CN" sz="2800" b="1" baseline="-25000">
                <a:solidFill>
                  <a:srgbClr val="FF0000"/>
                </a:solidFill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</a:rPr>
              <a:t>2</a:t>
            </a:r>
            <a:r>
              <a:rPr lang="zh-CN" altLang="en-US" sz="2800" b="1" baseline="30000">
                <a:solidFill>
                  <a:srgbClr val="FF0000"/>
                </a:solidFill>
              </a:rPr>
              <a:t>－</a:t>
            </a:r>
            <a:r>
              <a:rPr lang="zh-CN" altLang="en-US" sz="2800" b="1">
                <a:solidFill>
                  <a:srgbClr val="FF0000"/>
                </a:solidFill>
              </a:rPr>
              <a:t>＝</a:t>
            </a:r>
            <a:r>
              <a:rPr lang="en-US" altLang="zh-CN" sz="2800" b="1">
                <a:solidFill>
                  <a:srgbClr val="FF0000"/>
                </a:solidFill>
              </a:rPr>
              <a:t>PbSO</a:t>
            </a:r>
            <a:r>
              <a:rPr lang="en-US" altLang="zh-CN" sz="2800" b="1" baseline="-25000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2H</a:t>
            </a:r>
            <a:r>
              <a:rPr lang="en-US" altLang="zh-CN" sz="2800" b="1" baseline="-25000">
                <a:solidFill>
                  <a:srgbClr val="FF0000"/>
                </a:solidFill>
              </a:rPr>
              <a:t>2</a:t>
            </a:r>
            <a:r>
              <a:rPr lang="en-US" altLang="zh-CN" sz="2800" b="1">
                <a:solidFill>
                  <a:srgbClr val="FF0000"/>
                </a:solidFill>
              </a:rPr>
              <a:t>O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814809" y="3973348"/>
            <a:ext cx="56435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PbSO</a:t>
            </a:r>
            <a:r>
              <a:rPr lang="en-US" altLang="zh-CN" sz="2800" b="1" baseline="-25000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＋</a:t>
            </a:r>
            <a:r>
              <a:rPr lang="en-US" altLang="zh-CN" sz="2800" b="1">
                <a:solidFill>
                  <a:srgbClr val="FF0000"/>
                </a:solidFill>
              </a:rPr>
              <a:t>2e</a:t>
            </a:r>
            <a:r>
              <a:rPr lang="zh-CN" altLang="en-US" sz="2800" b="1" baseline="30000">
                <a:solidFill>
                  <a:srgbClr val="FF0000"/>
                </a:solidFill>
              </a:rPr>
              <a:t>－</a:t>
            </a:r>
            <a:r>
              <a:rPr lang="en-US" altLang="zh-CN" sz="2800" b="1">
                <a:solidFill>
                  <a:srgbClr val="FF0000"/>
                </a:solidFill>
              </a:rPr>
              <a:t>=Pb+ SO</a:t>
            </a:r>
            <a:r>
              <a:rPr lang="en-US" altLang="zh-CN" sz="2800" b="1" baseline="-25000">
                <a:solidFill>
                  <a:srgbClr val="FF0000"/>
                </a:solidFill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</a:rPr>
              <a:t>2</a:t>
            </a:r>
            <a:r>
              <a:rPr lang="zh-CN" altLang="en-US" sz="2800" b="1" baseline="30000">
                <a:solidFill>
                  <a:srgbClr val="FF0000"/>
                </a:solidFill>
              </a:rPr>
              <a:t>－</a:t>
            </a:r>
            <a:r>
              <a:rPr lang="zh-CN" altLang="en-US" sz="2800" b="1">
                <a:solidFill>
                  <a:srgbClr val="FF0000"/>
                </a:solidFill>
              </a:rPr>
              <a:t> 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495600" y="4725144"/>
            <a:ext cx="12144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PbO</a:t>
            </a:r>
            <a:r>
              <a:rPr lang="en-US" altLang="zh-CN" sz="2800" b="1" baseline="-25000">
                <a:solidFill>
                  <a:srgbClr val="FF0000"/>
                </a:solidFill>
              </a:rPr>
              <a:t>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2707" y="5423398"/>
            <a:ext cx="971519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充电时，电源负极接电池负极，电源正极接电池正极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6076" y="1718326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707751" y="1810402"/>
            <a:ext cx="27146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/>
              <a:t>2PbSO</a:t>
            </a:r>
            <a:r>
              <a:rPr lang="en-US" altLang="zh-CN" b="1" baseline="-25000"/>
              <a:t>4</a:t>
            </a:r>
            <a:r>
              <a:rPr lang="en-US" altLang="zh-CN" b="1"/>
              <a:t>+2H</a:t>
            </a:r>
            <a:r>
              <a:rPr lang="en-US" altLang="zh-CN" b="1" baseline="-25000"/>
              <a:t>2</a:t>
            </a:r>
            <a:r>
              <a:rPr lang="en-US" altLang="zh-CN" b="1"/>
              <a:t>O</a:t>
            </a:r>
            <a:endParaRPr lang="en-US" altLang="zh-CN" b="1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8942" y="310930"/>
            <a:ext cx="439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二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r>
              <a:rPr lang="zh-CN" altLang="zh-CN" sz="3200" b="1"/>
              <a:t>可逆电池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9376" y="980728"/>
            <a:ext cx="11534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一种大型蓄电系统的电池总反应为：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2Na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+NaBr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=Na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+3NaBr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，电池中的左右两侧为电极，中间为离子选择性膜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在电池放电和充电时该膜允许钠离子通过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；放电前，被膜隔开的电解质为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NaBr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，放电后，分别变为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err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NaBr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。下列说法正确的是（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．充电过程中，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离子的流向为从右到左</a:t>
            </a:r>
            <a:endParaRPr lang="zh-CN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．充电过程中，阳极的电极反应为：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3NaBr –2e</a:t>
            </a:r>
            <a:r>
              <a:rPr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= NaBr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+ 2Na</a:t>
            </a:r>
            <a:r>
              <a:rPr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．放电前，左侧电解质为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，右侧电解质为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NaBr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endParaRPr lang="zh-CN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．放电过程中，电子由负极通过外电路流向正极</a:t>
            </a:r>
            <a:endParaRPr lang="zh-CN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246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4272" y="4408589"/>
            <a:ext cx="3542022" cy="2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0887" y="3501008"/>
            <a:ext cx="4518941" cy="20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27576" y="1196752"/>
            <a:ext cx="12097343" cy="3413755"/>
            <a:chOff x="107504" y="899550"/>
            <a:chExt cx="8820472" cy="3413755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07504" y="899550"/>
              <a:ext cx="8820472" cy="341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>
                <a:lnSpc>
                  <a:spcPts val="3700"/>
                </a:lnSpc>
              </a:pP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练习</a:t>
              </a:r>
              <a:r>
                <a:rPr lang="en-US" altLang="zh-CN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kumimoji="0" lang="zh-CN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已知：锂离子电池的总反应为</a:t>
              </a:r>
              <a:endPara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en-US" altLang="zh-CN" sz="2800" b="1" err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Li</a:t>
              </a:r>
              <a:r>
                <a:rPr kumimoji="0" lang="en-US" altLang="zh-CN" sz="2800" b="1" i="1" baseline="-30000" err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kumimoji="0" lang="en-US" altLang="zh-CN" sz="2800" b="1" err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Li</a:t>
              </a:r>
              <a:r>
                <a:rPr kumimoji="0" lang="en-US" altLang="zh-CN" sz="2800" b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kumimoji="0" lang="en-US" altLang="zh-CN" sz="2800" b="1" i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CoO</a:t>
              </a:r>
              <a:r>
                <a:rPr kumimoji="0" lang="en-US" altLang="zh-CN" sz="2800" b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                    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LiCoO</a:t>
              </a:r>
              <a:r>
                <a:rPr kumimoji="0" lang="en-US" altLang="zh-CN" sz="2800" b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锂硫电池的总反应为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2Li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S           Li</a:t>
              </a:r>
              <a:r>
                <a:rPr kumimoji="0" lang="en-US" altLang="zh-CN" sz="2800" b="1" baseline="-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S</a:t>
              </a:r>
              <a:r>
                <a:rPr kumimoji="0" lang="zh-CN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有关上述两种电池说法正确的是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 A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．锂离子电池放电时，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Li</a:t>
              </a:r>
              <a:r>
                <a:rPr kumimoji="0" lang="zh-CN" altLang="en-US" sz="2800" b="1" baseline="300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向负极迁移</a:t>
              </a:r>
              <a:endPara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zh-CN" altLang="en-US" sz="2800" b="1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b="1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．锂硫电池充电时，锂电极发生还原反应</a:t>
              </a:r>
              <a:endPara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．理论上两种电池的比能量相同</a:t>
              </a:r>
              <a:endPara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ts val="3700"/>
                </a:lnSpc>
              </a:pP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D</a:t>
              </a:r>
              <a:r>
                <a:rPr kumimoji="0" lang="zh-CN" altLang="en-US" sz="28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．下图表示用锂离子电池给锂硫电池充电</a:t>
              </a:r>
              <a:endPara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1" descr="t27a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12622" y="1364098"/>
              <a:ext cx="577530" cy="52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" descr="t27a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362678" y="1886442"/>
              <a:ext cx="603324" cy="54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96800" y="10350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20975" y="785975"/>
            <a:ext cx="5357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氯碱工业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9525" y="2420938"/>
            <a:ext cx="521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阴极：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3200" b="1" baseline="30000"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+2e</a:t>
            </a:r>
            <a:r>
              <a:rPr lang="zh-CN" altLang="en-US" sz="3200" b="1" baseline="30000"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=H</a:t>
            </a:r>
            <a:r>
              <a:rPr lang="en-US" altLang="zh-CN" sz="3200" b="1" baseline="-2500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3200" b="1" baseline="-250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040313" y="3752850"/>
            <a:ext cx="50720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阳极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:2Cl</a:t>
            </a:r>
            <a:r>
              <a:rPr lang="en-US" altLang="zh-CN" sz="3200" b="1" baseline="46000"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 - 2e</a:t>
            </a:r>
            <a:r>
              <a:rPr lang="en-US" altLang="zh-CN" sz="3200" b="1" baseline="42000"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 = Cl</a:t>
            </a:r>
            <a:r>
              <a:rPr lang="en-US" altLang="zh-CN" sz="3200" b="1" baseline="-1000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↑   </a:t>
            </a:r>
            <a:endParaRPr lang="zh-CN" altLang="en-US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170113" y="5014914"/>
            <a:ext cx="8215312" cy="758825"/>
            <a:chOff x="714348" y="4255811"/>
            <a:chExt cx="8215370" cy="758096"/>
          </a:xfrm>
        </p:grpSpPr>
        <p:sp>
          <p:nvSpPr>
            <p:cNvPr id="28682" name="TextBox 27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82153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2NaCl+2H</a:t>
              </a:r>
              <a:r>
                <a:rPr lang="en-US" altLang="zh-CN" sz="3200" b="1" baseline="-25000"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O=== 2NaOH+H</a:t>
              </a:r>
              <a:r>
                <a:rPr lang="en-US" altLang="zh-CN" sz="3200" b="1" baseline="-25000"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 ↑ </a:t>
              </a:r>
              <a:r>
                <a:rPr lang="en-US" altLang="zh-CN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+Cl</a:t>
              </a:r>
              <a:r>
                <a:rPr lang="en-US" altLang="zh-CN" sz="3200" b="1" baseline="-25000"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 ↑</a:t>
              </a:r>
              <a:endPara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683" name="TextBox 28"/>
            <p:cNvSpPr txBox="1">
              <a:spLocks noChangeArrowheads="1"/>
            </p:cNvSpPr>
            <p:nvPr/>
          </p:nvSpPr>
          <p:spPr bwMode="auto">
            <a:xfrm>
              <a:off x="3004756" y="4255811"/>
              <a:ext cx="10715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ea typeface="黑体" panose="02010609060101010101" pitchFamily="49" charset="-122"/>
                  <a:cs typeface="Times New Roman" panose="02020603050405020304" pitchFamily="18" charset="0"/>
                </a:rPr>
                <a:t>电解</a:t>
              </a:r>
              <a:endParaRPr lang="zh-CN" altLang="en-US" sz="28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67339" y="5773739"/>
            <a:ext cx="350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阴极      阴极    阳极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4449976" y="79110"/>
            <a:ext cx="539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4000" b="1">
                <a:latin typeface="华文行楷" panose="02010800040101010101" pitchFamily="2" charset="-122"/>
                <a:ea typeface="华文行楷" panose="02010800040101010101" pitchFamily="2" charset="-122"/>
              </a:rPr>
              <a:t>二、电解原理的应用</a:t>
            </a:r>
            <a:endParaRPr kumimoji="0" lang="zh-CN" altLang="en-US" sz="4000" b="1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581" y="1391364"/>
            <a:ext cx="2325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原理</a:t>
            </a:r>
            <a:endParaRPr lang="zh-CN" altLang="en-US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799" y="2133752"/>
            <a:ext cx="2558082" cy="30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"/>
          <p:cNvSpPr txBox="1"/>
          <p:nvPr/>
        </p:nvSpPr>
        <p:spPr>
          <a:xfrm>
            <a:off x="551384" y="1071219"/>
            <a:ext cx="8358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试说明阴极区为什么会有</a:t>
            </a:r>
            <a:r>
              <a:rPr lang="en-US" altLang="zh-CN" sz="3200" b="1" err="1"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产生？</a:t>
            </a:r>
            <a:endParaRPr lang="zh-CN" altLang="en-US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23392" y="3071476"/>
            <a:ext cx="7572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如何证明两极上的生成物？</a:t>
            </a:r>
            <a:endParaRPr lang="zh-CN" altLang="en-US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37063" y="180975"/>
            <a:ext cx="3432175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思考与交流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3392" y="1825930"/>
            <a:ext cx="11305256" cy="955675"/>
            <a:chOff x="647056" y="1796941"/>
            <a:chExt cx="8496944" cy="954107"/>
          </a:xfrm>
        </p:grpSpPr>
        <p:sp>
          <p:nvSpPr>
            <p:cNvPr id="8" name="文本框 7"/>
            <p:cNvSpPr txBox="1"/>
            <p:nvPr/>
          </p:nvSpPr>
          <p:spPr>
            <a:xfrm>
              <a:off x="647056" y="1796941"/>
              <a:ext cx="8496944" cy="954107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阴极区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b="1" baseline="-25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            H</a:t>
              </a:r>
              <a:r>
                <a:rPr lang="en-US" altLang="zh-CN" sz="2800" b="1" baseline="30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+OH</a:t>
              </a:r>
              <a:r>
                <a:rPr lang="zh-CN" altLang="en-US" sz="2800" b="1" baseline="30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zh-CN" altLang="en-US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2800" b="1" baseline="30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+2e</a:t>
              </a:r>
              <a:r>
                <a:rPr lang="zh-CN" altLang="en-US" sz="2800" b="1" baseline="30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=H</a:t>
              </a:r>
              <a:r>
                <a:rPr lang="en-US" altLang="zh-CN" sz="2800" b="1" baseline="-25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↑，使水的电离平衡正向移动，阴极区生成</a:t>
              </a:r>
              <a:r>
                <a:rPr lang="en-US" altLang="zh-CN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OH</a:t>
              </a:r>
              <a:r>
                <a:rPr lang="zh-CN" altLang="en-US" sz="2800" b="1" baseline="30000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zh-CN" altLang="en-US" sz="2800" b="1">
                  <a:solidFill>
                    <a:srgbClr val="513ADE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 ，使溶液呈碱性</a:t>
              </a:r>
              <a:endParaRPr lang="zh-CN" altLang="en-US" sz="2800" b="1" baseline="-25000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11"/>
            <p:cNvGraphicFramePr>
              <a:graphicFrameLocks noChangeAspect="1"/>
            </p:cNvGraphicFramePr>
            <p:nvPr/>
          </p:nvGraphicFramePr>
          <p:xfrm>
            <a:off x="2027031" y="1930258"/>
            <a:ext cx="820160" cy="296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hemSketch" r:id="rId1" imgW="457200" imgH="165100" progId="">
                    <p:embed/>
                  </p:oleObj>
                </mc:Choice>
                <mc:Fallback>
                  <p:oleObj name="ChemSketch" r:id="rId1" imgW="457200" imgH="16510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27031" y="1930258"/>
                          <a:ext cx="820160" cy="296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39416" y="3764051"/>
            <a:ext cx="1382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err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endParaRPr lang="en-US" altLang="zh-CN" sz="3200" b="1">
              <a:solidFill>
                <a:srgbClr val="513ADE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3200" b="1">
              <a:solidFill>
                <a:srgbClr val="513ADE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baseline="-25000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200" b="1">
              <a:solidFill>
                <a:srgbClr val="513ADE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12727" y="3973099"/>
            <a:ext cx="4635500" cy="523875"/>
            <a:chOff x="1547664" y="3985385"/>
            <a:chExt cx="4635503" cy="523220"/>
          </a:xfrm>
        </p:grpSpPr>
        <p:sp>
          <p:nvSpPr>
            <p:cNvPr id="12" name="右箭头 11"/>
            <p:cNvSpPr/>
            <p:nvPr/>
          </p:nvSpPr>
          <p:spPr>
            <a:xfrm>
              <a:off x="1547664" y="4221627"/>
              <a:ext cx="720725" cy="713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38252" y="3985385"/>
              <a:ext cx="3744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酚酞试液</a:t>
              </a:r>
              <a:endPara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59460" y="4723158"/>
            <a:ext cx="4635500" cy="523875"/>
            <a:chOff x="1547664" y="3985385"/>
            <a:chExt cx="4635503" cy="523220"/>
          </a:xfrm>
        </p:grpSpPr>
        <p:sp>
          <p:nvSpPr>
            <p:cNvPr id="15" name="右箭头 14"/>
            <p:cNvSpPr/>
            <p:nvPr/>
          </p:nvSpPr>
          <p:spPr>
            <a:xfrm>
              <a:off x="1547664" y="4221626"/>
              <a:ext cx="720725" cy="713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38252" y="3985385"/>
              <a:ext cx="3744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爆鸣</a:t>
              </a:r>
              <a:endPara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10441" y="5539849"/>
            <a:ext cx="4635500" cy="522288"/>
            <a:chOff x="1547664" y="3985385"/>
            <a:chExt cx="4635503" cy="523220"/>
          </a:xfrm>
        </p:grpSpPr>
        <p:sp>
          <p:nvSpPr>
            <p:cNvPr id="18" name="右箭头 17"/>
            <p:cNvSpPr/>
            <p:nvPr/>
          </p:nvSpPr>
          <p:spPr>
            <a:xfrm>
              <a:off x="1547664" y="4220754"/>
              <a:ext cx="720725" cy="71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38252" y="3985385"/>
              <a:ext cx="3744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湿润的淀粉</a:t>
              </a:r>
              <a:r>
                <a:rPr lang="en-US" altLang="zh-CN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KI</a:t>
              </a: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试纸</a:t>
              </a:r>
              <a:endPara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1397" y="1389807"/>
            <a:ext cx="67556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型管内装入绿色的</a:t>
            </a:r>
            <a:r>
              <a:rPr kumimoji="0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kumimoji="0" lang="en-US" altLang="zh-CN" sz="32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溶液，两端各插入石墨电极，接入直流电源　　　</a:t>
            </a:r>
            <a:endParaRPr kumimoji="0"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127"/>
          <p:cNvSpPr txBox="1">
            <a:spLocks noChangeArrowheads="1"/>
          </p:cNvSpPr>
          <p:nvPr/>
        </p:nvSpPr>
        <p:spPr bwMode="auto">
          <a:xfrm>
            <a:off x="225427" y="4515238"/>
            <a:ext cx="709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阴极：</a:t>
            </a:r>
            <a:r>
              <a:rPr kumimoji="0"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与直流电源负极相连的电极　　　　</a:t>
            </a:r>
            <a:endParaRPr kumimoji="0"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128"/>
          <p:cNvSpPr txBox="1">
            <a:spLocks noChangeArrowheads="1"/>
          </p:cNvSpPr>
          <p:nvPr/>
        </p:nvSpPr>
        <p:spPr bwMode="auto">
          <a:xfrm>
            <a:off x="181957" y="3626535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阳极：</a:t>
            </a:r>
            <a:r>
              <a:rPr kumimoji="0"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与直流电源正极相连的电极　　　</a:t>
            </a: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132"/>
          <p:cNvSpPr>
            <a:spLocks noChangeArrowheads="1"/>
          </p:cNvSpPr>
          <p:nvPr/>
        </p:nvSpPr>
        <p:spPr bwMode="auto">
          <a:xfrm>
            <a:off x="-240704" y="2724945"/>
            <a:ext cx="2736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kumimoji="0"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规定</a:t>
            </a:r>
            <a:r>
              <a:rPr kumimoji="0"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kumimoji="0" lang="en-US" altLang="zh-CN" sz="32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98565" y="355985"/>
            <a:ext cx="2951162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kumimoji="0"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4-2</a:t>
            </a:r>
            <a:endParaRPr lang="zh-CN" altLang="en-US" sz="3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7321551" y="2109789"/>
            <a:ext cx="2303463" cy="2808287"/>
            <a:chOff x="1066" y="1800"/>
            <a:chExt cx="919" cy="131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800000">
              <a:off x="1066" y="1814"/>
              <a:ext cx="268" cy="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10800000">
              <a:off x="1717" y="1800"/>
              <a:ext cx="268" cy="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flipV="1">
              <a:off x="1094" y="2251"/>
              <a:ext cx="863" cy="861"/>
            </a:xfrm>
            <a:custGeom>
              <a:avLst/>
              <a:gdLst>
                <a:gd name="T0" fmla="*/ 17 w 21600"/>
                <a:gd name="T1" fmla="*/ 0 h 21600"/>
                <a:gd name="T2" fmla="*/ 4 w 21600"/>
                <a:gd name="T3" fmla="*/ 17 h 21600"/>
                <a:gd name="T4" fmla="*/ 17 w 21600"/>
                <a:gd name="T5" fmla="*/ 9 h 21600"/>
                <a:gd name="T6" fmla="*/ 30 w 21600"/>
                <a:gd name="T7" fmla="*/ 1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2857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9"/>
            <p:cNvSpPr/>
            <p:nvPr/>
          </p:nvSpPr>
          <p:spPr bwMode="auto">
            <a:xfrm rot="5400000">
              <a:off x="1416" y="2158"/>
              <a:ext cx="876" cy="215"/>
            </a:xfrm>
            <a:prstGeom prst="leftBracke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AutoShape 10"/>
            <p:cNvSpPr/>
            <p:nvPr/>
          </p:nvSpPr>
          <p:spPr bwMode="auto">
            <a:xfrm rot="5400000">
              <a:off x="764" y="2176"/>
              <a:ext cx="875" cy="215"/>
            </a:xfrm>
            <a:prstGeom prst="leftBracke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" name="Group 79"/>
          <p:cNvGrpSpPr/>
          <p:nvPr/>
        </p:nvGrpSpPr>
        <p:grpSpPr>
          <a:xfrm flipH="1">
            <a:off x="8564552" y="1706563"/>
            <a:ext cx="754073" cy="1439862"/>
            <a:chOff x="1320" y="2160"/>
            <a:chExt cx="474" cy="907"/>
          </a:xfrm>
        </p:grpSpPr>
        <p:sp>
          <p:nvSpPr>
            <p:cNvPr id="11" name="Text Box 80"/>
            <p:cNvSpPr txBox="1">
              <a:spLocks noChangeArrowheads="1"/>
            </p:cNvSpPr>
            <p:nvPr/>
          </p:nvSpPr>
          <p:spPr bwMode="auto">
            <a:xfrm flipH="1">
              <a:off x="1320" y="2160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 flipH="1">
              <a:off x="1349" y="2251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13" name="Text Box 82"/>
            <p:cNvSpPr txBox="1">
              <a:spLocks noChangeArrowheads="1"/>
            </p:cNvSpPr>
            <p:nvPr/>
          </p:nvSpPr>
          <p:spPr bwMode="auto">
            <a:xfrm flipH="1">
              <a:off x="1378" y="2432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14" name="Text Box 83"/>
            <p:cNvSpPr txBox="1">
              <a:spLocks noChangeArrowheads="1"/>
            </p:cNvSpPr>
            <p:nvPr/>
          </p:nvSpPr>
          <p:spPr bwMode="auto">
            <a:xfrm flipH="1">
              <a:off x="1407" y="2523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</p:grpSp>
      <p:sp>
        <p:nvSpPr>
          <p:cNvPr id="15" name="Line 115"/>
          <p:cNvSpPr>
            <a:spLocks noChangeShapeType="1"/>
          </p:cNvSpPr>
          <p:nvPr/>
        </p:nvSpPr>
        <p:spPr bwMode="auto">
          <a:xfrm flipH="1">
            <a:off x="9477375" y="585788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Text Box 118"/>
          <p:cNvSpPr txBox="1">
            <a:spLocks noChangeArrowheads="1"/>
          </p:cNvSpPr>
          <p:nvPr/>
        </p:nvSpPr>
        <p:spPr bwMode="auto">
          <a:xfrm>
            <a:off x="7897814" y="3754438"/>
            <a:ext cx="1366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CuCl</a:t>
            </a:r>
            <a:r>
              <a:rPr lang="en-US" altLang="zh-CN" sz="1600" baseline="-25000"/>
              <a:t>2</a:t>
            </a:r>
            <a:r>
              <a:rPr lang="zh-CN" altLang="en-US" sz="1600"/>
              <a:t>溶液</a:t>
            </a:r>
            <a:endParaRPr lang="zh-CN" altLang="en-US" sz="1600"/>
          </a:p>
        </p:txBody>
      </p:sp>
      <p:grpSp>
        <p:nvGrpSpPr>
          <p:cNvPr id="17" name="Group 84"/>
          <p:cNvGrpSpPr/>
          <p:nvPr/>
        </p:nvGrpSpPr>
        <p:grpSpPr>
          <a:xfrm>
            <a:off x="8899890" y="1706563"/>
            <a:ext cx="809260" cy="1439862"/>
            <a:chOff x="1505" y="2160"/>
            <a:chExt cx="288" cy="907"/>
          </a:xfrm>
        </p:grpSpPr>
        <p:sp>
          <p:nvSpPr>
            <p:cNvPr id="18" name="Text Box 85"/>
            <p:cNvSpPr txBox="1">
              <a:spLocks noChangeArrowheads="1"/>
            </p:cNvSpPr>
            <p:nvPr/>
          </p:nvSpPr>
          <p:spPr bwMode="auto">
            <a:xfrm flipH="1">
              <a:off x="1574" y="2160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 flipH="1">
              <a:off x="1552" y="2251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20" name="Text Box 87"/>
            <p:cNvSpPr txBox="1">
              <a:spLocks noChangeArrowheads="1"/>
            </p:cNvSpPr>
            <p:nvPr/>
          </p:nvSpPr>
          <p:spPr bwMode="auto">
            <a:xfrm flipH="1">
              <a:off x="1529" y="2432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  <p:sp>
          <p:nvSpPr>
            <p:cNvPr id="21" name="Text Box 88"/>
            <p:cNvSpPr txBox="1">
              <a:spLocks noChangeArrowheads="1"/>
            </p:cNvSpPr>
            <p:nvPr/>
          </p:nvSpPr>
          <p:spPr bwMode="auto">
            <a:xfrm flipH="1">
              <a:off x="1505" y="2523"/>
              <a:ext cx="21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669900"/>
                  </a:solidFill>
                </a:rPr>
                <a:t>。。</a:t>
              </a:r>
              <a:endParaRPr lang="zh-CN" altLang="en-US" sz="2800">
                <a:solidFill>
                  <a:srgbClr val="669900"/>
                </a:solidFill>
              </a:endParaRPr>
            </a:p>
          </p:txBody>
        </p:sp>
      </p:grpSp>
      <p:grpSp>
        <p:nvGrpSpPr>
          <p:cNvPr id="22" name="Group 90"/>
          <p:cNvGrpSpPr/>
          <p:nvPr/>
        </p:nvGrpSpPr>
        <p:grpSpPr>
          <a:xfrm>
            <a:off x="7608889" y="1271588"/>
            <a:ext cx="1728787" cy="1801812"/>
            <a:chOff x="3741" y="1162"/>
            <a:chExt cx="1089" cy="1135"/>
          </a:xfrm>
        </p:grpSpPr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4739" y="1163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3741" y="1162"/>
              <a:ext cx="91" cy="11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5" name="组合 125"/>
          <p:cNvGrpSpPr/>
          <p:nvPr/>
        </p:nvGrpSpPr>
        <p:grpSpPr>
          <a:xfrm>
            <a:off x="6526214" y="204788"/>
            <a:ext cx="4034282" cy="4748212"/>
            <a:chOff x="5002213" y="204788"/>
            <a:chExt cx="4034282" cy="4748212"/>
          </a:xfrm>
        </p:grpSpPr>
        <p:sp>
          <p:nvSpPr>
            <p:cNvPr id="26" name="Rectangle 89"/>
            <p:cNvSpPr>
              <a:spLocks noChangeArrowheads="1"/>
            </p:cNvSpPr>
            <p:nvPr/>
          </p:nvSpPr>
          <p:spPr bwMode="auto">
            <a:xfrm>
              <a:off x="7524750" y="1203325"/>
              <a:ext cx="503238" cy="576263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Rectangle 93"/>
            <p:cNvSpPr>
              <a:spLocks noChangeArrowheads="1"/>
            </p:cNvSpPr>
            <p:nvPr/>
          </p:nvSpPr>
          <p:spPr bwMode="auto">
            <a:xfrm>
              <a:off x="6103938" y="1406525"/>
              <a:ext cx="144462" cy="1008063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 rot="-2017750">
              <a:off x="7620000" y="1677988"/>
              <a:ext cx="1328738" cy="27940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9" name="组合 124"/>
            <p:cNvGrpSpPr/>
            <p:nvPr/>
          </p:nvGrpSpPr>
          <p:grpSpPr>
            <a:xfrm>
              <a:off x="5002213" y="204788"/>
              <a:ext cx="4034282" cy="4748212"/>
              <a:chOff x="5002213" y="204788"/>
              <a:chExt cx="4034282" cy="4748212"/>
            </a:xfrm>
          </p:grpSpPr>
          <p:grpSp>
            <p:nvGrpSpPr>
              <p:cNvPr id="30" name="Group 11"/>
              <p:cNvGrpSpPr/>
              <p:nvPr/>
            </p:nvGrpSpPr>
            <p:grpSpPr>
              <a:xfrm>
                <a:off x="5865813" y="2719388"/>
                <a:ext cx="2163762" cy="2233612"/>
                <a:chOff x="2064" y="1706"/>
                <a:chExt cx="1363" cy="1407"/>
              </a:xfrm>
            </p:grpSpPr>
            <p:sp>
              <p:nvSpPr>
                <p:cNvPr id="53" name="AutoShape 12"/>
                <p:cNvSpPr/>
                <p:nvPr/>
              </p:nvSpPr>
              <p:spPr bwMode="auto">
                <a:xfrm rot="5400000">
                  <a:off x="2872" y="1922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solidFill>
                  <a:schemeClr val="accent1"/>
                </a:solidFill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sp>
              <p:nvSpPr>
                <p:cNvPr id="54" name="AutoShape 13"/>
                <p:cNvSpPr>
                  <a:spLocks noChangeArrowheads="1"/>
                </p:cNvSpPr>
                <p:nvPr/>
              </p:nvSpPr>
              <p:spPr bwMode="auto">
                <a:xfrm flipV="1">
                  <a:off x="2064" y="1952"/>
                  <a:ext cx="1363" cy="1161"/>
                </a:xfrm>
                <a:custGeom>
                  <a:avLst/>
                  <a:gdLst>
                    <a:gd name="T0" fmla="*/ 43 w 21600"/>
                    <a:gd name="T1" fmla="*/ 0 h 21600"/>
                    <a:gd name="T2" fmla="*/ 11 w 21600"/>
                    <a:gd name="T3" fmla="*/ 31 h 21600"/>
                    <a:gd name="T4" fmla="*/ 43 w 21600"/>
                    <a:gd name="T5" fmla="*/ 16 h 21600"/>
                    <a:gd name="T6" fmla="*/ 75 w 21600"/>
                    <a:gd name="T7" fmla="*/ 3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2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algn="ctr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AutoShape 14"/>
                <p:cNvSpPr/>
                <p:nvPr/>
              </p:nvSpPr>
              <p:spPr bwMode="auto">
                <a:xfrm rot="5400000">
                  <a:off x="1851" y="1968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solidFill>
                  <a:schemeClr val="accent1"/>
                </a:solidFill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sp>
              <p:nvSpPr>
                <p:cNvPr id="56" name="AutoShape 15"/>
                <p:cNvSpPr/>
                <p:nvPr/>
              </p:nvSpPr>
              <p:spPr bwMode="auto">
                <a:xfrm rot="5400000">
                  <a:off x="2872" y="1968"/>
                  <a:ext cx="771" cy="339"/>
                </a:xfrm>
                <a:prstGeom prst="leftBracket">
                  <a:avLst>
                    <a:gd name="adj" fmla="val 0"/>
                  </a:avLst>
                </a:prstGeom>
                <a:solidFill>
                  <a:schemeClr val="accent1"/>
                </a:solidFill>
                <a:ln w="28575">
                  <a:solidFill>
                    <a:srgbClr val="000000"/>
                  </a:solidFill>
                  <a:round/>
                </a:ln>
              </p:spPr>
              <p:txBody>
                <a:bodyPr rot="10800000" vert="eaVert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b="0"/>
                </a:p>
              </p:txBody>
            </p:sp>
            <p:grpSp>
              <p:nvGrpSpPr>
                <p:cNvPr id="57" name="Group 16"/>
                <p:cNvGrpSpPr/>
                <p:nvPr/>
              </p:nvGrpSpPr>
              <p:grpSpPr>
                <a:xfrm>
                  <a:off x="2065" y="1707"/>
                  <a:ext cx="1361" cy="1315"/>
                  <a:chOff x="3923" y="1525"/>
                  <a:chExt cx="1361" cy="1315"/>
                </a:xfrm>
              </p:grpSpPr>
              <p:grpSp>
                <p:nvGrpSpPr>
                  <p:cNvPr id="58" name="Group 17"/>
                  <p:cNvGrpSpPr/>
                  <p:nvPr/>
                </p:nvGrpSpPr>
                <p:grpSpPr>
                  <a:xfrm>
                    <a:off x="3923" y="1525"/>
                    <a:ext cx="318" cy="953"/>
                    <a:chOff x="1376" y="2679"/>
                    <a:chExt cx="204" cy="453"/>
                  </a:xfrm>
                </p:grpSpPr>
                <p:grpSp>
                  <p:nvGrpSpPr>
                    <p:cNvPr id="12424" name="Group 18"/>
                    <p:cNvGrpSpPr/>
                    <p:nvPr/>
                  </p:nvGrpSpPr>
                  <p:grpSpPr>
                    <a:xfrm>
                      <a:off x="1376" y="2879"/>
                      <a:ext cx="181" cy="253"/>
                      <a:chOff x="1376" y="3299"/>
                      <a:chExt cx="181" cy="253"/>
                    </a:xfrm>
                  </p:grpSpPr>
                  <p:sp>
                    <p:nvSpPr>
                      <p:cNvPr id="12438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4" y="3388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39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2" y="3483"/>
                        <a:ext cx="2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1" y="3352"/>
                        <a:ext cx="116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1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3" y="3488"/>
                        <a:ext cx="2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2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4" y="3387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3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92" y="3476"/>
                        <a:ext cx="2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4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33" y="344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5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2" y="3299"/>
                        <a:ext cx="5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6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0" y="330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7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8" y="3552"/>
                        <a:ext cx="2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48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6" y="3441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25" name="Group 30"/>
                    <p:cNvGrpSpPr/>
                    <p:nvPr/>
                  </p:nvGrpSpPr>
                  <p:grpSpPr>
                    <a:xfrm>
                      <a:off x="1376" y="2679"/>
                      <a:ext cx="204" cy="176"/>
                      <a:chOff x="8576" y="2574"/>
                      <a:chExt cx="234" cy="176"/>
                    </a:xfrm>
                  </p:grpSpPr>
                  <p:sp>
                    <p:nvSpPr>
                      <p:cNvPr id="12426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3" y="2616"/>
                        <a:ext cx="5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7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75" y="2667"/>
                        <a:ext cx="5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8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09" y="2616"/>
                        <a:ext cx="7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9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2" y="2698"/>
                        <a:ext cx="12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30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64" y="2653"/>
                        <a:ext cx="3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31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5" y="2750"/>
                        <a:ext cx="5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3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3" y="2749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33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4" y="2700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2434" name="Group 39"/>
                      <p:cNvGrpSpPr/>
                      <p:nvPr/>
                    </p:nvGrpSpPr>
                    <p:grpSpPr>
                      <a:xfrm>
                        <a:off x="8576" y="2574"/>
                        <a:ext cx="234" cy="15"/>
                        <a:chOff x="4083" y="4362"/>
                        <a:chExt cx="240" cy="18"/>
                      </a:xfrm>
                    </p:grpSpPr>
                    <p:sp>
                      <p:nvSpPr>
                        <p:cNvPr id="12435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04" y="4377"/>
                          <a:ext cx="1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36" name="Freeform 41"/>
                        <p:cNvSpPr/>
                        <p:nvPr/>
                      </p:nvSpPr>
                      <p:spPr bwMode="auto">
                        <a:xfrm>
                          <a:off x="4299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37" name="Freeform 42"/>
                        <p:cNvSpPr/>
                        <p:nvPr/>
                      </p:nvSpPr>
                      <p:spPr bwMode="auto">
                        <a:xfrm flipH="1">
                          <a:off x="4083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grpSp>
                <p:nvGrpSpPr>
                  <p:cNvPr id="59" name="Group 43"/>
                  <p:cNvGrpSpPr/>
                  <p:nvPr/>
                </p:nvGrpSpPr>
                <p:grpSpPr>
                  <a:xfrm>
                    <a:off x="4966" y="1525"/>
                    <a:ext cx="318" cy="862"/>
                    <a:chOff x="1376" y="2679"/>
                    <a:chExt cx="204" cy="453"/>
                  </a:xfrm>
                </p:grpSpPr>
                <p:grpSp>
                  <p:nvGrpSpPr>
                    <p:cNvPr id="12399" name="Group 44"/>
                    <p:cNvGrpSpPr/>
                    <p:nvPr/>
                  </p:nvGrpSpPr>
                  <p:grpSpPr>
                    <a:xfrm>
                      <a:off x="1376" y="2879"/>
                      <a:ext cx="181" cy="253"/>
                      <a:chOff x="1376" y="3299"/>
                      <a:chExt cx="181" cy="253"/>
                    </a:xfrm>
                  </p:grpSpPr>
                  <p:sp>
                    <p:nvSpPr>
                      <p:cNvPr id="1241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4" y="3388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2" y="3483"/>
                        <a:ext cx="2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41" y="3352"/>
                        <a:ext cx="116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6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3" y="3488"/>
                        <a:ext cx="2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7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4" y="3387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8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92" y="3476"/>
                        <a:ext cx="2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19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33" y="344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0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82" y="3299"/>
                        <a:ext cx="5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1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80" y="3302"/>
                        <a:ext cx="33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2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58" y="3552"/>
                        <a:ext cx="2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23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6" y="3441"/>
                        <a:ext cx="32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00" name="Group 56"/>
                    <p:cNvGrpSpPr/>
                    <p:nvPr/>
                  </p:nvGrpSpPr>
                  <p:grpSpPr>
                    <a:xfrm>
                      <a:off x="1376" y="2679"/>
                      <a:ext cx="204" cy="176"/>
                      <a:chOff x="8576" y="2574"/>
                      <a:chExt cx="234" cy="176"/>
                    </a:xfrm>
                  </p:grpSpPr>
                  <p:sp>
                    <p:nvSpPr>
                      <p:cNvPr id="12401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3" y="2616"/>
                        <a:ext cx="5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2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75" y="2667"/>
                        <a:ext cx="51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09" y="2616"/>
                        <a:ext cx="7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4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2" y="2698"/>
                        <a:ext cx="12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64" y="2653"/>
                        <a:ext cx="39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5" y="2750"/>
                        <a:ext cx="5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93" y="2749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0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4" y="2700"/>
                        <a:ext cx="38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2409" name="Group 65"/>
                      <p:cNvGrpSpPr/>
                      <p:nvPr/>
                    </p:nvGrpSpPr>
                    <p:grpSpPr>
                      <a:xfrm>
                        <a:off x="8576" y="2574"/>
                        <a:ext cx="234" cy="15"/>
                        <a:chOff x="4083" y="4362"/>
                        <a:chExt cx="240" cy="18"/>
                      </a:xfrm>
                    </p:grpSpPr>
                    <p:sp>
                      <p:nvSpPr>
                        <p:cNvPr id="12410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04" y="4377"/>
                          <a:ext cx="1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11" name="Freeform 67"/>
                        <p:cNvSpPr/>
                        <p:nvPr/>
                      </p:nvSpPr>
                      <p:spPr bwMode="auto">
                        <a:xfrm>
                          <a:off x="4299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12" name="Freeform 68"/>
                        <p:cNvSpPr/>
                        <p:nvPr/>
                      </p:nvSpPr>
                      <p:spPr bwMode="auto">
                        <a:xfrm flipH="1">
                          <a:off x="4083" y="4362"/>
                          <a:ext cx="24" cy="18"/>
                        </a:xfrm>
                        <a:custGeom>
                          <a:avLst/>
                          <a:gdLst>
                            <a:gd name="T0" fmla="*/ 0 w 24"/>
                            <a:gd name="T1" fmla="*/ 18 h 18"/>
                            <a:gd name="T2" fmla="*/ 24 w 24"/>
                            <a:gd name="T3" fmla="*/ 0 h 18"/>
                            <a:gd name="T4" fmla="*/ 0 60000 65536"/>
                            <a:gd name="T5" fmla="*/ 0 60000 65536"/>
                            <a:gd name="T6" fmla="*/ 0 w 24"/>
                            <a:gd name="T7" fmla="*/ 0 h 18"/>
                            <a:gd name="T8" fmla="*/ 24 w 24"/>
                            <a:gd name="T9" fmla="*/ 18 h 18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24" h="18">
                              <a:moveTo>
                                <a:pt x="0" y="18"/>
                              </a:moveTo>
                              <a:cubicBezTo>
                                <a:pt x="0" y="18"/>
                                <a:pt x="12" y="9"/>
                                <a:pt x="24" y="0"/>
                              </a:cubicBezTo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solidFill>
                            <a:srgbClr val="0000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6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286" y="2750"/>
                    <a:ext cx="59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840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387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2478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2568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9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5" y="2659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4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5" y="2659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9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6" y="2523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8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7" y="2387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1" name="Text Box 78"/>
              <p:cNvSpPr txBox="1">
                <a:spLocks noChangeArrowheads="1"/>
              </p:cNvSpPr>
              <p:nvPr/>
            </p:nvSpPr>
            <p:spPr bwMode="auto">
              <a:xfrm>
                <a:off x="5292079" y="1042989"/>
                <a:ext cx="37444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/>
                  <a:t>阴极                          阳极　　　　　　　　　</a:t>
                </a:r>
                <a:endParaRPr lang="zh-CN" altLang="en-US"/>
              </a:p>
            </p:txBody>
          </p:sp>
          <p:grpSp>
            <p:nvGrpSpPr>
              <p:cNvPr id="32" name="Group 94"/>
              <p:cNvGrpSpPr/>
              <p:nvPr/>
            </p:nvGrpSpPr>
            <p:grpSpPr>
              <a:xfrm>
                <a:off x="5002213" y="204788"/>
                <a:ext cx="3889375" cy="1655762"/>
                <a:chOff x="930" y="482"/>
                <a:chExt cx="2450" cy="1043"/>
              </a:xfrm>
            </p:grpSpPr>
            <p:grpSp>
              <p:nvGrpSpPr>
                <p:cNvPr id="33" name="Group 95"/>
                <p:cNvGrpSpPr/>
                <p:nvPr/>
              </p:nvGrpSpPr>
              <p:grpSpPr>
                <a:xfrm>
                  <a:off x="930" y="1298"/>
                  <a:ext cx="726" cy="227"/>
                  <a:chOff x="3061" y="935"/>
                  <a:chExt cx="726" cy="227"/>
                </a:xfrm>
              </p:grpSpPr>
              <p:sp>
                <p:nvSpPr>
                  <p:cNvPr id="51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87" y="935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935"/>
                    <a:ext cx="72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4" name="Group 98"/>
                <p:cNvGrpSpPr/>
                <p:nvPr/>
              </p:nvGrpSpPr>
              <p:grpSpPr>
                <a:xfrm>
                  <a:off x="2654" y="1298"/>
                  <a:ext cx="726" cy="227"/>
                  <a:chOff x="4785" y="935"/>
                  <a:chExt cx="726" cy="227"/>
                </a:xfrm>
              </p:grpSpPr>
              <p:sp>
                <p:nvSpPr>
                  <p:cNvPr id="49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85" y="935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5" y="935"/>
                    <a:ext cx="72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5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930" y="709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380" y="709"/>
                  <a:ext cx="0" cy="5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7" name="Line 103"/>
                <p:cNvSpPr>
                  <a:spLocks noChangeShapeType="1"/>
                </p:cNvSpPr>
                <p:nvPr/>
              </p:nvSpPr>
              <p:spPr bwMode="auto">
                <a:xfrm>
                  <a:off x="930" y="709"/>
                  <a:ext cx="131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8" name="Oval 104"/>
                <p:cNvSpPr>
                  <a:spLocks noChangeArrowheads="1"/>
                </p:cNvSpPr>
                <p:nvPr/>
              </p:nvSpPr>
              <p:spPr bwMode="auto">
                <a:xfrm>
                  <a:off x="1384" y="527"/>
                  <a:ext cx="408" cy="40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9" name="Line 10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2699" y="528"/>
                  <a:ext cx="0" cy="3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40" name="Group 106"/>
                <p:cNvGrpSpPr/>
                <p:nvPr/>
              </p:nvGrpSpPr>
              <p:grpSpPr>
                <a:xfrm>
                  <a:off x="2246" y="573"/>
                  <a:ext cx="272" cy="272"/>
                  <a:chOff x="1837" y="2296"/>
                  <a:chExt cx="272" cy="409"/>
                </a:xfrm>
              </p:grpSpPr>
              <p:sp>
                <p:nvSpPr>
                  <p:cNvPr id="45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7" y="2387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7" y="2296"/>
                    <a:ext cx="0" cy="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8" y="2387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09" y="2296"/>
                    <a:ext cx="0" cy="40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1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429" y="572"/>
                  <a:ext cx="45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/>
                    <a:t>Ａ</a:t>
                  </a:r>
                  <a:endParaRPr lang="zh-CN" altLang="en-US" sz="2800"/>
                </a:p>
              </p:txBody>
            </p:sp>
            <p:sp>
              <p:nvSpPr>
                <p:cNvPr id="42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838" y="482"/>
                  <a:ext cx="108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/>
                    <a:t>－</a:t>
                  </a:r>
                  <a:r>
                    <a:rPr lang="zh-CN" altLang="en-US" b="0"/>
                    <a:t>　　　</a:t>
                  </a:r>
                  <a:r>
                    <a:rPr lang="zh-CN" altLang="en-US"/>
                    <a:t>＋</a:t>
                  </a:r>
                  <a:endParaRPr lang="zh-CN" altLang="en-US"/>
                </a:p>
              </p:txBody>
            </p:sp>
            <p:sp>
              <p:nvSpPr>
                <p:cNvPr id="4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656" y="1253"/>
                  <a:ext cx="104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b="0"/>
                    <a:t>　　　</a:t>
                  </a:r>
                  <a:endParaRPr lang="zh-CN" altLang="en-US"/>
                </a:p>
              </p:txBody>
            </p:sp>
            <p:sp>
              <p:nvSpPr>
                <p:cNvPr id="4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107" y="709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云形标注 26"/>
          <p:cNvSpPr/>
          <p:nvPr/>
        </p:nvSpPr>
        <p:spPr>
          <a:xfrm>
            <a:off x="753688" y="267736"/>
            <a:ext cx="4643438" cy="207168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1747" name="组合 28"/>
          <p:cNvGrpSpPr/>
          <p:nvPr/>
        </p:nvGrpSpPr>
        <p:grpSpPr>
          <a:xfrm>
            <a:off x="1271464" y="620688"/>
            <a:ext cx="3786213" cy="4545093"/>
            <a:chOff x="-90349" y="455511"/>
            <a:chExt cx="3786214" cy="4545125"/>
          </a:xfrm>
        </p:grpSpPr>
        <p:grpSp>
          <p:nvGrpSpPr>
            <p:cNvPr id="31749" name="组合 3"/>
            <p:cNvGrpSpPr/>
            <p:nvPr/>
          </p:nvGrpSpPr>
          <p:grpSpPr>
            <a:xfrm>
              <a:off x="0" y="2428868"/>
              <a:ext cx="2571768" cy="2571768"/>
              <a:chOff x="654621" y="1809507"/>
              <a:chExt cx="2807162" cy="2467203"/>
            </a:xfrm>
          </p:grpSpPr>
          <p:grpSp>
            <p:nvGrpSpPr>
              <p:cNvPr id="31751" name="Group 31"/>
              <p:cNvGrpSpPr/>
              <p:nvPr/>
            </p:nvGrpSpPr>
            <p:grpSpPr>
              <a:xfrm>
                <a:off x="654621" y="1809507"/>
                <a:ext cx="2807162" cy="2467203"/>
                <a:chOff x="1648" y="1893"/>
                <a:chExt cx="2448" cy="1518"/>
              </a:xfrm>
            </p:grpSpPr>
            <p:sp>
              <p:nvSpPr>
                <p:cNvPr id="31754" name="Rectangle 33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1431" cy="8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7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319" y="2326"/>
                  <a:ext cx="159" cy="86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756" name="Rectangle 35"/>
                <p:cNvSpPr>
                  <a:spLocks noChangeArrowheads="1"/>
                </p:cNvSpPr>
                <p:nvPr/>
              </p:nvSpPr>
              <p:spPr bwMode="auto">
                <a:xfrm>
                  <a:off x="3273" y="2326"/>
                  <a:ext cx="159" cy="86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757" name="Line 36"/>
                <p:cNvSpPr>
                  <a:spLocks noChangeShapeType="1"/>
                </p:cNvSpPr>
                <p:nvPr/>
              </p:nvSpPr>
              <p:spPr bwMode="auto">
                <a:xfrm>
                  <a:off x="2160" y="2761"/>
                  <a:ext cx="143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58" name="Line 37"/>
                <p:cNvSpPr>
                  <a:spLocks noChangeShapeType="1"/>
                </p:cNvSpPr>
                <p:nvPr/>
              </p:nvSpPr>
              <p:spPr bwMode="auto">
                <a:xfrm>
                  <a:off x="2160" y="2928"/>
                  <a:ext cx="143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59" name="Line 38"/>
                <p:cNvSpPr>
                  <a:spLocks noChangeShapeType="1"/>
                </p:cNvSpPr>
                <p:nvPr/>
              </p:nvSpPr>
              <p:spPr bwMode="auto">
                <a:xfrm>
                  <a:off x="2160" y="3095"/>
                  <a:ext cx="143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0" name="Line 39"/>
                <p:cNvSpPr>
                  <a:spLocks noChangeShapeType="1"/>
                </p:cNvSpPr>
                <p:nvPr/>
              </p:nvSpPr>
              <p:spPr bwMode="auto">
                <a:xfrm>
                  <a:off x="2160" y="3261"/>
                  <a:ext cx="143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400" y="2016"/>
                  <a:ext cx="0" cy="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53" y="2001"/>
                  <a:ext cx="0" cy="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3" name="Line 42"/>
                <p:cNvSpPr>
                  <a:spLocks noChangeShapeType="1"/>
                </p:cNvSpPr>
                <p:nvPr/>
              </p:nvSpPr>
              <p:spPr bwMode="auto">
                <a:xfrm>
                  <a:off x="2399" y="2001"/>
                  <a:ext cx="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4" name="Line 43"/>
                <p:cNvSpPr>
                  <a:spLocks noChangeShapeType="1"/>
                </p:cNvSpPr>
                <p:nvPr/>
              </p:nvSpPr>
              <p:spPr bwMode="auto">
                <a:xfrm>
                  <a:off x="2955" y="2001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796" y="1893"/>
                  <a:ext cx="0" cy="2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955" y="1947"/>
                  <a:ext cx="0" cy="1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67" name="Rectangle 46"/>
                <p:cNvSpPr>
                  <a:spLocks noChangeArrowheads="1"/>
                </p:cNvSpPr>
                <p:nvPr/>
              </p:nvSpPr>
              <p:spPr bwMode="auto">
                <a:xfrm>
                  <a:off x="2160" y="2761"/>
                  <a:ext cx="1431" cy="650"/>
                </a:xfrm>
                <a:prstGeom prst="rect">
                  <a:avLst/>
                </a:prstGeom>
                <a:solidFill>
                  <a:srgbClr val="CC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76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472" y="1923"/>
                  <a:ext cx="624" cy="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endParaRPr lang="zh-CN" altLang="zh-CN"/>
                </a:p>
              </p:txBody>
            </p:sp>
            <p:sp>
              <p:nvSpPr>
                <p:cNvPr id="3176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648" y="1929"/>
                  <a:ext cx="795" cy="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endParaRPr lang="zh-CN" altLang="zh-CN"/>
                </a:p>
              </p:txBody>
            </p:sp>
          </p:grpSp>
          <p:sp>
            <p:nvSpPr>
              <p:cNvPr id="31752" name="TextBox 5"/>
              <p:cNvSpPr txBox="1">
                <a:spLocks noChangeArrowheads="1"/>
              </p:cNvSpPr>
              <p:nvPr/>
            </p:nvSpPr>
            <p:spPr bwMode="auto">
              <a:xfrm>
                <a:off x="1071538" y="2214554"/>
                <a:ext cx="500066" cy="442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/>
                  <a:t>C</a:t>
                </a:r>
                <a:endParaRPr lang="zh-CN" altLang="en-US" b="1"/>
              </a:p>
            </p:txBody>
          </p:sp>
          <p:sp>
            <p:nvSpPr>
              <p:cNvPr id="31753" name="TextBox 6"/>
              <p:cNvSpPr txBox="1">
                <a:spLocks noChangeArrowheads="1"/>
              </p:cNvSpPr>
              <p:nvPr/>
            </p:nvSpPr>
            <p:spPr bwMode="auto">
              <a:xfrm>
                <a:off x="2571736" y="2214554"/>
                <a:ext cx="500066" cy="442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b="1"/>
                  <a:t>C</a:t>
                </a:r>
                <a:endParaRPr lang="zh-CN" altLang="en-US" b="1"/>
              </a:p>
            </p:txBody>
          </p:sp>
        </p:grpSp>
        <p:sp>
          <p:nvSpPr>
            <p:cNvPr id="31750" name="TextBox 27"/>
            <p:cNvSpPr txBox="1">
              <a:spLocks noChangeArrowheads="1"/>
            </p:cNvSpPr>
            <p:nvPr/>
          </p:nvSpPr>
          <p:spPr bwMode="auto">
            <a:xfrm>
              <a:off x="-90349" y="455511"/>
              <a:ext cx="378621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思考</a:t>
              </a:r>
              <a:r>
                <a:rPr lang="en-US" altLang="zh-CN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>
                  <a:ea typeface="黑体" panose="02010609060101010101" pitchFamily="49" charset="-122"/>
                  <a:cs typeface="Times New Roman" panose="02020603050405020304" pitchFamily="18" charset="0"/>
                </a:rPr>
                <a:t>、工业生产中能否直接用该装置进行生产？</a:t>
              </a:r>
              <a:endPara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397126" y="2594031"/>
            <a:ext cx="6315498" cy="1865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1.H</a:t>
            </a:r>
            <a:r>
              <a:rPr lang="en-US" altLang="zh-CN" sz="32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混合不安全</a:t>
            </a:r>
            <a:endParaRPr lang="zh-CN" altLang="en-US" sz="32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2.Cl</a:t>
            </a:r>
            <a:r>
              <a:rPr lang="en-US" altLang="zh-CN" sz="3200" b="1" baseline="-250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会和</a:t>
            </a:r>
            <a:r>
              <a:rPr lang="en-US" altLang="zh-CN" sz="3200" b="1" err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反应，会使得到的</a:t>
            </a:r>
            <a:r>
              <a:rPr lang="en-US" altLang="zh-CN" sz="3200" b="1" err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不纯</a:t>
            </a:r>
            <a:endParaRPr lang="zh-CN" altLang="en-US" sz="32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56" y="462648"/>
            <a:ext cx="3500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600" b="1">
                <a:ea typeface="黑体" panose="02010609060101010101" pitchFamily="49" charset="-122"/>
                <a:cs typeface="Times New Roman" panose="02020603050405020304" pitchFamily="18" charset="0"/>
              </a:rPr>
              <a:t>主要设备</a:t>
            </a:r>
            <a:endParaRPr lang="zh-CN" altLang="en-US" sz="3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1624" y="894940"/>
            <a:ext cx="464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---------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阳离子交换膜电解槽</a:t>
            </a:r>
            <a:endParaRPr lang="zh-CN" altLang="en-US" sz="28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9594" y="1728652"/>
            <a:ext cx="1079299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阳极：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金属钛网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涂钛钌氧化物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阴极：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碳钢网</a:t>
            </a:r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有镍涂层</a:t>
            </a:r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阳离子交换膜：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只允许</a:t>
            </a:r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离子通过，把电解槽隔成阴极室和阳极室。</a:t>
            </a:r>
            <a:endParaRPr lang="en-US" altLang="zh-CN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200" b="1">
              <a:solidFill>
                <a:schemeClr val="accent2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9594" y="3990045"/>
            <a:ext cx="5357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离子交换膜的作用：</a:t>
            </a:r>
            <a:endParaRPr lang="zh-CN" altLang="en-US" sz="32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742" y="4797152"/>
            <a:ext cx="118566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防止氯气和氢气混合而引起爆炸。</a:t>
            </a:r>
            <a:endParaRPr lang="zh-CN" altLang="en-US" sz="3200" b="1">
              <a:solidFill>
                <a:srgbClr val="513ADE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b="1">
                <a:solidFill>
                  <a:srgbClr val="513ADE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避免氯气与氢氧化钠反应生成次氯酸钠影响氢氧化钠的产量。</a:t>
            </a:r>
            <a:endParaRPr lang="zh-CN" altLang="en-US" sz="3200" b="1">
              <a:solidFill>
                <a:srgbClr val="513ADE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9456" y="116632"/>
            <a:ext cx="6500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电解饱和食盐水的生产流程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6160" y="2060848"/>
            <a:ext cx="15841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61830" y="4447844"/>
            <a:ext cx="186216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095500" y="857251"/>
            <a:ext cx="7312868" cy="5302369"/>
            <a:chOff x="2095500" y="857251"/>
            <a:chExt cx="7312868" cy="5302369"/>
          </a:xfrm>
        </p:grpSpPr>
        <p:grpSp>
          <p:nvGrpSpPr>
            <p:cNvPr id="3" name="组合 2"/>
            <p:cNvGrpSpPr/>
            <p:nvPr/>
          </p:nvGrpSpPr>
          <p:grpSpPr>
            <a:xfrm>
              <a:off x="2095500" y="857251"/>
              <a:ext cx="7312868" cy="5302369"/>
              <a:chOff x="2095500" y="857251"/>
              <a:chExt cx="7312868" cy="5302369"/>
            </a:xfrm>
          </p:grpSpPr>
          <p:graphicFrame>
            <p:nvGraphicFramePr>
              <p:cNvPr id="35843" name="Object 2"/>
              <p:cNvGraphicFramePr>
                <a:graphicFrameLocks noChangeAspect="1"/>
              </p:cNvGraphicFramePr>
              <p:nvPr/>
            </p:nvGraphicFramePr>
            <p:xfrm>
              <a:off x="2095500" y="857251"/>
              <a:ext cx="7312868" cy="53023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BMP 图象" r:id="rId1" imgW="3838575" imgH="2781300" progId="PBrush">
                      <p:embed/>
                    </p:oleObj>
                  </mc:Choice>
                  <mc:Fallback>
                    <p:oleObj name="BMP 图象" r:id="rId1" imgW="3838575" imgH="2781300" progId="PBrush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">
                            <a:lum bright="12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095500" y="857251"/>
                            <a:ext cx="7312868" cy="53023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矩形 1"/>
              <p:cNvSpPr/>
              <p:nvPr/>
            </p:nvSpPr>
            <p:spPr>
              <a:xfrm>
                <a:off x="6168008" y="980728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03712" y="980728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27726" y="1844824"/>
                <a:ext cx="104817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56040" y="4365104"/>
                <a:ext cx="2880320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423592" y="4437112"/>
                <a:ext cx="1328370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63225" y="1996976"/>
                <a:ext cx="576064" cy="3519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985107" y="3354150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35960" y="3650624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242573" y="1248626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215680" y="1272828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536160" y="2072502"/>
              <a:ext cx="158417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27448" y="260648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ea typeface="黑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3200" b="1">
                <a:ea typeface="黑体" panose="02010609060101010101" pitchFamily="49" charset="-122"/>
                <a:cs typeface="Times New Roman" panose="02020603050405020304" pitchFamily="18" charset="0"/>
              </a:rPr>
              <a:t>以氯碱工业为基础的化工生产</a:t>
            </a:r>
            <a:endParaRPr lang="zh-CN" altLang="en-US" sz="32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124744"/>
            <a:ext cx="11490982" cy="4680771"/>
            <a:chOff x="-623347" y="1088124"/>
            <a:chExt cx="11490158" cy="468052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-623347" y="1088124"/>
              <a:ext cx="9839710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55905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621030" indent="-22860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859155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1430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13716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1828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286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2743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2004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algn="just" fontAlgn="ctr">
                <a:buFontTx/>
                <a:buNone/>
              </a:pPr>
              <a:r>
                <a:rPr kumimoji="0"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练习</a:t>
              </a:r>
              <a:r>
                <a:rPr kumimoji="0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某学生想制作一种家用环保型消毒液发生器，用石墨作电极电解饱和氯化钠溶液，通电时，为使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Times New Roman" panose="02020603050405020304" pitchFamily="18" charset="0"/>
                </a:rPr>
                <a:t>Cl</a:t>
              </a:r>
              <a:r>
                <a:rPr kumimoji="0" lang="en-US" altLang="zh-CN" sz="2800" b="1" baseline="-30000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被完全吸收，制得有较强杀菌能力的消毒液，设计了如图的装置，则对电源电极名称和消毒液的主要成分判断正确的是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(   )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kumimoji="0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Arial Unicode MS" panose="020B0604020202020204" charset="-122"/>
              </a:endParaRPr>
            </a:p>
            <a:p>
              <a:pPr algn="just" fontAlgn="ctr">
                <a:buFontTx/>
                <a:buNone/>
              </a:pP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A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a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为正极，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b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为负极；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NaClO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</a:t>
              </a:r>
              <a:endParaRPr kumimoji="0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Arial Unicode MS" panose="020B0604020202020204" charset="-122"/>
              </a:endParaRPr>
            </a:p>
            <a:p>
              <a:pPr algn="just" fontAlgn="ctr">
                <a:buFontTx/>
                <a:buNone/>
              </a:pPr>
              <a:r>
                <a:rPr kumimoji="0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kumimoji="0" lang="en-US" altLang="zh-CN" sz="2800" b="1"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B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a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为负极，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b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为正极；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NaClO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</a:t>
              </a:r>
              <a:endParaRPr kumimoji="0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Arial Unicode MS" panose="020B0604020202020204" charset="-122"/>
              </a:endParaRPr>
            </a:p>
            <a:p>
              <a:pPr algn="just" fontAlgn="ctr">
                <a:buFontTx/>
                <a:buNone/>
              </a:pP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 C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a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为阳极，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b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为阴极；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HClO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</a:t>
              </a:r>
              <a:endParaRPr kumimoji="0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Arial Unicode MS" panose="020B0604020202020204" charset="-122"/>
              </a:endParaRPr>
            </a:p>
            <a:p>
              <a:pPr algn="just" fontAlgn="ctr">
                <a:buFontTx/>
                <a:buNone/>
              </a:pP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 D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a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为阴极，</a:t>
              </a:r>
              <a:r>
                <a:rPr kumimoji="0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b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为阳极；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HClO</a:t>
              </a:r>
              <a:r>
                <a:rPr kumimoji="0"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kumimoji="0" lang="en-US" altLang="zh-CN" sz="2800" b="1" err="1">
                  <a:solidFill>
                    <a:srgbClr val="000000"/>
                  </a:solidFill>
                  <a:latin typeface="Times New Roman" panose="02020603050405020304" pitchFamily="18" charset="0"/>
                  <a:ea typeface="Arial Unicode MS" panose="020B0604020202020204" charset="-122"/>
                  <a:cs typeface="Arial Unicode MS" panose="020B0604020202020204" charset="-122"/>
                </a:rPr>
                <a:t>NaCl</a:t>
              </a:r>
              <a:endParaRPr kumimoji="0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04375" y="1736161"/>
              <a:ext cx="1362436" cy="311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7368" y="840269"/>
            <a:ext cx="119475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kumimoji="0"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kumimoji="0" lang="en-US" altLang="zh-CN" sz="2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溶液吸收烟气中的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，将所得的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溶液进行电解，可循环再生</a:t>
            </a:r>
            <a:r>
              <a:rPr kumimoji="0" lang="en-US" altLang="zh-CN" sz="2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，同时得到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，其原理如下图所示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电极材料为石墨</a:t>
            </a: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图中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极要连接电源的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________(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填“正”或“负”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极，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口流出的物质是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(2) SO</a:t>
            </a:r>
            <a:r>
              <a:rPr kumimoji="0" lang="en-US" altLang="zh-CN" sz="2800" b="1" baseline="-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baseline="30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放电的电极反应式为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___________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kumimoji="0"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电解过程中阴极区碱性明显增强，用平衡移动原理解释原因：</a:t>
            </a:r>
            <a:r>
              <a:rPr kumimoji="0"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endParaRPr kumimoji="0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450" y="3704187"/>
            <a:ext cx="62600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3528" y="1277327"/>
            <a:ext cx="118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kumimoji="0"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以铬酸钾为原料，电化学法制备重铬酸钾的实验装置示意图如下：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92" y="2708920"/>
            <a:ext cx="4989826" cy="28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263352" y="1937300"/>
            <a:ext cx="1094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①根据装置图结合必要的化学方程式解释如何由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铬酸钾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制的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重铬酸钾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3356992"/>
            <a:ext cx="490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②写出电解的总化学方程式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47850" y="4244975"/>
            <a:ext cx="8026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黑体" panose="02010609060101010101" pitchFamily="49" charset="-122"/>
              </a:rPr>
              <a:t>通电后</a:t>
            </a:r>
            <a:r>
              <a:rPr lang="zh-CN" altLang="en-US" sz="3200" b="1">
                <a:solidFill>
                  <a:schemeClr val="accent2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</a:rPr>
              <a:t>阳极（铜片）：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 - 2e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Cu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阴极（被镀金属）：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+ 2e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7850" y="3094039"/>
            <a:ext cx="6053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通电前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CuSO</a:t>
            </a:r>
            <a:r>
              <a:rPr lang="en-US" altLang="zh-CN" sz="3200" b="1" baseline="-10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Cu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+  SO</a:t>
            </a:r>
            <a:r>
              <a:rPr lang="en-US" altLang="zh-CN" sz="3200" b="1" baseline="-10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3200" b="1" baseline="46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2-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9376" y="1321337"/>
            <a:ext cx="11521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  <a:r>
              <a:rPr lang="zh-CN" altLang="en-US" sz="3200" b="1">
                <a:latin typeface="Times New Roman" panose="02020603050405020304" pitchFamily="18" charset="0"/>
              </a:rPr>
              <a:t>如将铁器件、金属铜分别和直流电源的阴极和阳极相连，电解质溶液为硫酸铜，接通电源时发生什么电极反应？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94212" y="117475"/>
            <a:ext cx="29527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cap="rnd">
            <a:solidFill>
              <a:srgbClr val="FF3300">
                <a:alpha val="32000"/>
              </a:srgb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  考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23558" y="116681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黑体" panose="02010609060101010101" pitchFamily="49" charset="-122"/>
              </a:rPr>
              <a:t>（二）电镀</a:t>
            </a:r>
            <a:endParaRPr lang="zh-CN" altLang="en-US" sz="3200" b="1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92439" y="3234439"/>
            <a:ext cx="5594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</a:rPr>
              <a:t>阳极：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镀层金属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</a:rPr>
              <a:t>阴极：待镀金属制品</a:t>
            </a:r>
            <a:endParaRPr lang="zh-CN" altLang="en-US" sz="2800" b="1">
              <a:latin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</a:rPr>
              <a:t>电镀液：含有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镀层金属离子</a:t>
            </a:r>
            <a:r>
              <a:rPr lang="zh-CN" altLang="en-US" sz="2800" b="1">
                <a:latin typeface="黑体" panose="02010609060101010101" pitchFamily="49" charset="-122"/>
              </a:rPr>
              <a:t>的溶液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9371" y="2656916"/>
            <a:ext cx="559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—</a:t>
            </a:r>
            <a:r>
              <a:rPr lang="zh-CN" altLang="en-US" sz="2800" b="1">
                <a:latin typeface="黑体" panose="02010609060101010101" pitchFamily="49" charset="-122"/>
              </a:rPr>
              <a:t>电镀池（电解池一种特殊形式）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67608" y="1683078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</a:rPr>
              <a:t>：使金属增强抗腐蚀能力、增加美观和表面硬度。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9302" y="750936"/>
            <a:ext cx="2020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）概念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286789" y="3686339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 err="1">
                <a:solidFill>
                  <a:srgbClr val="513ADE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3200" b="1" baseline="46000" err="1">
                <a:solidFill>
                  <a:srgbClr val="513ADE"/>
                </a:solidFill>
                <a:latin typeface="Times New Roman" panose="02020603050405020304" pitchFamily="18" charset="0"/>
              </a:rPr>
              <a:t>n+</a:t>
            </a:r>
            <a:r>
              <a:rPr lang="en-US" altLang="zh-CN" sz="3200" b="1">
                <a:solidFill>
                  <a:srgbClr val="513ADE"/>
                </a:solidFill>
                <a:latin typeface="Times New Roman" panose="02020603050405020304" pitchFamily="18" charset="0"/>
              </a:rPr>
              <a:t> + ne</a:t>
            </a:r>
            <a:r>
              <a:rPr lang="en-US" altLang="zh-CN" sz="3200" b="1" baseline="46000">
                <a:solidFill>
                  <a:srgbClr val="513ADE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3200" b="1">
                <a:solidFill>
                  <a:srgbClr val="513ADE"/>
                </a:solidFill>
                <a:latin typeface="Times New Roman" panose="02020603050405020304" pitchFamily="18" charset="0"/>
              </a:rPr>
              <a:t> = M</a:t>
            </a:r>
            <a:endParaRPr lang="en-US" altLang="zh-CN" sz="3200" b="1">
              <a:solidFill>
                <a:srgbClr val="513ADE"/>
              </a:solidFill>
              <a:latin typeface="黑体" panose="02010609060101010101" pitchFamily="49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248128" y="3135874"/>
            <a:ext cx="261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solidFill>
                  <a:srgbClr val="513ADE"/>
                </a:solidFill>
                <a:latin typeface="Times New Roman" panose="02020603050405020304" pitchFamily="18" charset="0"/>
              </a:rPr>
              <a:t>M – ne</a:t>
            </a:r>
            <a:r>
              <a:rPr lang="en-US" altLang="zh-CN" sz="3200" b="1" baseline="46000">
                <a:solidFill>
                  <a:srgbClr val="513ADE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3200" b="1">
                <a:solidFill>
                  <a:srgbClr val="513ADE"/>
                </a:solidFill>
                <a:latin typeface="Times New Roman" panose="02020603050405020304" pitchFamily="18" charset="0"/>
              </a:rPr>
              <a:t> = M</a:t>
            </a:r>
            <a:r>
              <a:rPr lang="en-US" altLang="zh-CN" sz="3200" b="1" baseline="46000" err="1">
                <a:solidFill>
                  <a:srgbClr val="513ADE"/>
                </a:solidFill>
                <a:latin typeface="Times New Roman" panose="02020603050405020304" pitchFamily="18" charset="0"/>
              </a:rPr>
              <a:t>n+</a:t>
            </a:r>
            <a:endParaRPr lang="en-US" altLang="zh-CN" sz="3200" b="1" baseline="46000" err="1">
              <a:solidFill>
                <a:srgbClr val="513AD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67608" y="674687"/>
            <a:ext cx="907300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黑体" panose="02010609060101010101" pitchFamily="49" charset="-122"/>
              </a:rPr>
              <a:t>：应用电解原理在某些金属表面镀上一薄层其它金属或合金的过程。</a:t>
            </a:r>
            <a:endParaRPr lang="zh-CN" altLang="en-US" sz="2800" b="1">
              <a:latin typeface="黑体" panose="02010609060101010101" pitchFamily="49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981" y="1700214"/>
            <a:ext cx="2020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）目的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84981" y="2680494"/>
            <a:ext cx="2020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）装置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84981" y="4564062"/>
            <a:ext cx="2020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）特点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43088" y="5143500"/>
            <a:ext cx="4468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电解质溶液浓度不变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876425" y="5722938"/>
            <a:ext cx="615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阳极金属本身参加了电极反应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32643" y="2544763"/>
            <a:ext cx="3120473" cy="3921125"/>
            <a:chOff x="8732643" y="2544763"/>
            <a:chExt cx="3120473" cy="39211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">
              <a:lum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32643" y="2544763"/>
              <a:ext cx="3120473" cy="331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9097967" y="5735638"/>
              <a:ext cx="2162591" cy="7302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4800" b="1" baseline="-25000"/>
                <a:t> </a:t>
              </a:r>
              <a:r>
                <a:rPr lang="zh-CN" altLang="en-US" sz="4800" b="1" baseline="-25000"/>
                <a:t>铁叉镀铜</a:t>
              </a:r>
              <a:endParaRPr lang="zh-CN" altLang="en-US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271464" y="260648"/>
            <a:ext cx="3709987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电解精炼的方法：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55440" y="1124744"/>
            <a:ext cx="10729192" cy="1076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纯净金属做阴极，粗糙金属做阳极，共同插入含此金属阳离子的电解质溶液中电解。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63352" y="2434472"/>
            <a:ext cx="4000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（三）电冶金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592" y="3183075"/>
            <a:ext cx="579596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242" y="4372176"/>
            <a:ext cx="66135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0" y="5426339"/>
            <a:ext cx="7339013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336" y="877041"/>
            <a:ext cx="11809311" cy="52673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如下图所示，若电解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5min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时铜电极质量增加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2.16g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，试回答：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⑴电源电极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名称为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⑵电极反应：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 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阳极：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阴极：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　　　　　　　　　　 　　　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 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阳极：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      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阴极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　　　　　　　　　       　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阳极：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           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阴极：</a:t>
            </a: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en-US" altLang="zh-CN" sz="2800" b="1" u="sng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u="sng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　　　　　   　　　　     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⑶ 通电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5min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中共收集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224mL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气体（标况），溶液体积为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200mL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。（设电解前后无体积变化）则通电前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溶液的物质的量浓度为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⑷ 若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800" b="1" err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KCl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溶液的体积也是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200mL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，电解后，溶液的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（设前后体无体积变化）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23991" y="1412776"/>
            <a:ext cx="4530730" cy="279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39416" y="75472"/>
            <a:ext cx="439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四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r>
              <a:rPr lang="zh-CN" altLang="en-US" sz="3200" b="1">
                <a:latin typeface="Times New Roman" panose="02020603050405020304" pitchFamily="18" charset="0"/>
              </a:rPr>
              <a:t>有关电解的计算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655840" y="137384"/>
            <a:ext cx="4321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513ADE"/>
                </a:solidFill>
                <a:latin typeface="黑体" panose="02010609060101010101" pitchFamily="49" charset="-122"/>
              </a:rPr>
              <a:t>------</a:t>
            </a:r>
            <a:r>
              <a:rPr lang="zh-CN" altLang="en-US" sz="2800" b="1">
                <a:solidFill>
                  <a:srgbClr val="513ADE"/>
                </a:solidFill>
                <a:latin typeface="黑体" panose="02010609060101010101" pitchFamily="49" charset="-122"/>
              </a:rPr>
              <a:t>得失电子守恒</a:t>
            </a:r>
            <a:endParaRPr lang="zh-CN" altLang="en-US" sz="2800" b="1">
              <a:solidFill>
                <a:srgbClr val="513ADE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95401" y="655639"/>
          <a:ext cx="10585175" cy="509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/>
                <a:gridCol w="3672408"/>
                <a:gridCol w="1950623"/>
                <a:gridCol w="3882025"/>
              </a:tblGrid>
              <a:tr h="800532">
                <a:tc>
                  <a:txBody>
                    <a:bodyPr wrap="square"/>
                    <a:lstStyle/>
                    <a:p>
                      <a:pPr algn="ctr"/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现   象</a:t>
                      </a:r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  论</a:t>
                      </a:r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    应</a:t>
                      </a:r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9667">
                <a:tc>
                  <a:txBody>
                    <a:bodyPr wrap="square"/>
                    <a:lstStyle/>
                    <a:p>
                      <a:pPr algn="ctr"/>
                      <a:endParaRPr lang="en-US" altLang="zh-CN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3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阴极</a:t>
                      </a:r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088">
                <a:tc>
                  <a:txBody>
                    <a:bodyPr wrap="square"/>
                    <a:lstStyle/>
                    <a:p>
                      <a:pPr algn="ctr"/>
                      <a:endParaRPr lang="en-US" altLang="zh-CN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32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阳极</a:t>
                      </a:r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51584" y="1785144"/>
            <a:ext cx="30243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碳棒上逐渐覆盖了一层</a:t>
            </a:r>
            <a:r>
              <a:rPr kumimoji="0"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红色</a:t>
            </a: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物质。</a:t>
            </a:r>
            <a:endParaRPr kumimoji="0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29357" y="3425935"/>
            <a:ext cx="34615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碳棒上有气泡放出，并可闻到</a:t>
            </a:r>
            <a:r>
              <a:rPr kumimoji="0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刺激性</a:t>
            </a: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气味，同时看到湿润的碘化钾淀粉试纸</a:t>
            </a:r>
            <a:r>
              <a:rPr kumimoji="0"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变蓝</a:t>
            </a:r>
            <a:r>
              <a:rPr kumimoji="0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95938" y="2000251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24500" y="4071939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40216" y="1785144"/>
            <a:ext cx="285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4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+ 2e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Cu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（还原反应）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040216" y="4013199"/>
            <a:ext cx="3106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2e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=Cl</a:t>
            </a:r>
            <a:r>
              <a:rPr lang="en-US" altLang="zh-CN" sz="2800" b="1" baseline="-1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（氧化反应）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631504" y="5614959"/>
            <a:ext cx="6203950" cy="857250"/>
            <a:chOff x="528" y="1801"/>
            <a:chExt cx="3660" cy="540"/>
          </a:xfrm>
        </p:grpSpPr>
        <p:sp>
          <p:nvSpPr>
            <p:cNvPr id="14367" name="Rectangle 15"/>
            <p:cNvSpPr>
              <a:spLocks noChangeArrowheads="1"/>
            </p:cNvSpPr>
            <p:nvPr/>
          </p:nvSpPr>
          <p:spPr bwMode="auto">
            <a:xfrm>
              <a:off x="528" y="1976"/>
              <a:ext cx="3660" cy="3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总反应式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CuCl</a:t>
              </a:r>
              <a:r>
                <a:rPr lang="en-US" altLang="zh-CN" sz="3200" b="1" baseline="-1000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＝＝ 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Cu + Cl</a:t>
              </a:r>
              <a:r>
                <a:rPr lang="en-US" altLang="zh-CN" sz="3200" b="1" baseline="-1000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↑</a:t>
              </a:r>
              <a:endPara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368" name="Text Box 16"/>
            <p:cNvSpPr txBox="1">
              <a:spLocks noChangeArrowheads="1"/>
            </p:cNvSpPr>
            <p:nvPr/>
          </p:nvSpPr>
          <p:spPr bwMode="auto">
            <a:xfrm>
              <a:off x="2382" y="1801"/>
              <a:ext cx="590" cy="3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通电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981" y="1844824"/>
            <a:ext cx="11928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0.2moL AgNO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0.4moLCu(NO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、 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0.6moLKCl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溶于水，配成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100mL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的溶液，用石墨做电极电解一段时间后，在一极析出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0.3moLCu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，此时在另一极收集到气体体积为（标况）   </a:t>
            </a:r>
            <a:endParaRPr lang="en-US" altLang="zh-CN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A. 4.48L       B. 5.6L      C. 6.72L     D.7.84L 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39816" y="61867"/>
            <a:ext cx="4186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>
                <a:latin typeface="华文行楷" panose="02010800040101010101" pitchFamily="2" charset="-122"/>
                <a:ea typeface="华文行楷" panose="02010800040101010101" pitchFamily="2" charset="-122"/>
              </a:rPr>
              <a:t>一、电解原理</a:t>
            </a:r>
            <a:endParaRPr lang="zh-CN" altLang="en-US" sz="4000" b="1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09562" y="3232248"/>
            <a:ext cx="11568099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5000"/>
              </a:spcBef>
              <a:buClrTx/>
              <a:buSzTx/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电解定义：使电流通过电解质溶液或熔融电解质，而在阴阳两极引起氧化还原反应的过程。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309562" y="1006477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（一）电解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1260" y="1825676"/>
            <a:ext cx="67325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装置：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电解池（电解槽）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2420136" y="2405113"/>
            <a:ext cx="734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rgbClr val="284EF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---------</a:t>
            </a:r>
            <a:r>
              <a:rPr lang="zh-CN" altLang="en-US" sz="3600" b="1">
                <a:solidFill>
                  <a:srgbClr val="284EF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把电能转变为化学能的装置</a:t>
            </a:r>
            <a:endParaRPr lang="zh-CN" altLang="en-US" sz="3600">
              <a:solidFill>
                <a:srgbClr val="284EF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740150" y="138907"/>
            <a:ext cx="4057650" cy="6477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思考与交流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9376" y="894311"/>
            <a:ext cx="979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通电前</a:t>
            </a:r>
            <a:r>
              <a: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，氯化铜溶液中主要有哪些离子？运动情况如何？</a:t>
            </a:r>
            <a:endParaRPr lang="zh-CN" altLang="en-US" sz="2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29217" y="1963751"/>
            <a:ext cx="825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通电后</a:t>
            </a:r>
            <a:r>
              <a: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，离子的运动情况有什么改变？</a:t>
            </a:r>
            <a:endParaRPr lang="zh-CN" altLang="en-US" sz="2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479376" y="3181055"/>
            <a:ext cx="10513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为什么阴极上附着有红色的铜，而阳极上产生了大量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baseline="-25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55444" y="136417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</a:t>
            </a:r>
            <a:r>
              <a:rPr lang="zh-CN" altLang="en-US" sz="2800" b="1" baseline="30000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OH</a:t>
            </a:r>
            <a:r>
              <a:rPr lang="zh-CN" altLang="en-US" sz="2800" b="1" baseline="30000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CN" altLang="en-US" sz="2800">
              <a:solidFill>
                <a:srgbClr val="513AD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23392" y="2534225"/>
            <a:ext cx="892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向阴极定向移动，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zh-CN" altLang="en-US" sz="2800" b="1" baseline="30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  <a:r>
              <a:rPr lang="zh-CN" altLang="en-US" sz="2800" b="1" baseline="30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向阳极定向移动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>
              <a:solidFill>
                <a:srgbClr val="513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6235" y="3879363"/>
            <a:ext cx="111764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阴离子在阳极失电子，由于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更容易失电子，因此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- 2e</a:t>
            </a:r>
            <a:r>
              <a:rPr lang="en-US" altLang="zh-CN" sz="2800" b="1" baseline="42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Cl</a:t>
            </a:r>
            <a:r>
              <a:rPr lang="en-US" altLang="zh-CN" sz="2800" b="1" baseline="-10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，同理，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在阴极比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更容易得电子，因此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800" b="1" baseline="46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+ 2e</a:t>
            </a:r>
            <a:r>
              <a:rPr lang="en-US" altLang="zh-CN" sz="2800" b="1" baseline="42000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513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Cu </a:t>
            </a:r>
            <a:endParaRPr lang="zh-CN" altLang="en-US" sz="2800" b="1">
              <a:solidFill>
                <a:srgbClr val="513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5477" y="4913413"/>
            <a:ext cx="6215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装置中电子的流动方向如何？</a:t>
            </a:r>
            <a:endParaRPr lang="zh-CN" altLang="en-US" sz="28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53659" y="5517232"/>
            <a:ext cx="11659489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3600" b="1">
                <a:solidFill>
                  <a:srgbClr val="00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电解质溶液导电过程，实质为</a:t>
            </a:r>
            <a:r>
              <a:rPr kumimoji="0"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电解过程，</a:t>
            </a:r>
            <a:r>
              <a:rPr kumimoji="0" lang="zh-CN" altLang="en-US" sz="3600" b="1">
                <a:latin typeface="Arial" panose="020B0604020202020204" pitchFamily="34" charset="0"/>
                <a:ea typeface="华文新魏" panose="02010800040101010101" pitchFamily="2" charset="-122"/>
              </a:rPr>
              <a:t>电解</a:t>
            </a:r>
            <a:r>
              <a:rPr kumimoji="0" lang="zh-CN" altLang="en-US" sz="3600" b="1">
                <a:solidFill>
                  <a:srgbClr val="00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为</a:t>
            </a:r>
            <a:r>
              <a:rPr kumimoji="0"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化学变化</a:t>
            </a:r>
            <a:endParaRPr kumimoji="0" lang="zh-CN" altLang="en-US" sz="3600" b="1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grpSp>
        <p:nvGrpSpPr>
          <p:cNvPr id="13" name="组合 4"/>
          <p:cNvGrpSpPr/>
          <p:nvPr/>
        </p:nvGrpSpPr>
        <p:grpSpPr>
          <a:xfrm>
            <a:off x="9326304" y="907828"/>
            <a:ext cx="2343273" cy="3094753"/>
            <a:chOff x="4369493" y="-25400"/>
            <a:chExt cx="4522095" cy="5250059"/>
          </a:xfrm>
        </p:grpSpPr>
        <p:sp>
          <p:nvSpPr>
            <p:cNvPr id="14" name="Text Box 126"/>
            <p:cNvSpPr txBox="1">
              <a:spLocks noChangeArrowheads="1"/>
            </p:cNvSpPr>
            <p:nvPr/>
          </p:nvSpPr>
          <p:spPr bwMode="auto">
            <a:xfrm>
              <a:off x="5872163" y="4650323"/>
              <a:ext cx="2516186" cy="57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zh-CN" sz="16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CuCl</a:t>
              </a:r>
              <a:r>
                <a:rPr kumimoji="0" lang="en-US" altLang="zh-CN" sz="1600" b="1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16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endParaRPr kumimoji="0" lang="zh-CN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2"/>
            <p:cNvGrpSpPr/>
            <p:nvPr/>
          </p:nvGrpSpPr>
          <p:grpSpPr>
            <a:xfrm>
              <a:off x="4369493" y="-25400"/>
              <a:ext cx="4522095" cy="4749800"/>
              <a:chOff x="4369493" y="-25400"/>
              <a:chExt cx="4522095" cy="4749800"/>
            </a:xfrm>
          </p:grpSpPr>
          <p:grpSp>
            <p:nvGrpSpPr>
              <p:cNvPr id="16" name="组合 106"/>
              <p:cNvGrpSpPr/>
              <p:nvPr/>
            </p:nvGrpSpPr>
            <p:grpSpPr>
              <a:xfrm>
                <a:off x="4369493" y="-25400"/>
                <a:ext cx="4522095" cy="4749800"/>
                <a:chOff x="4369493" y="-25400"/>
                <a:chExt cx="4522095" cy="4749800"/>
              </a:xfrm>
            </p:grpSpPr>
            <p:grpSp>
              <p:nvGrpSpPr>
                <p:cNvPr id="18" name="Group 13"/>
                <p:cNvGrpSpPr/>
                <p:nvPr/>
              </p:nvGrpSpPr>
              <p:grpSpPr>
                <a:xfrm>
                  <a:off x="5797550" y="1916113"/>
                  <a:ext cx="2303463" cy="2808287"/>
                  <a:chOff x="1066" y="1800"/>
                  <a:chExt cx="919" cy="1312"/>
                </a:xfrm>
              </p:grpSpPr>
              <p:sp>
                <p:nvSpPr>
                  <p:cNvPr id="111" name="AutoShape 1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66" y="1814"/>
                    <a:ext cx="268" cy="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" name="AutoShape 1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17" y="1800"/>
                    <a:ext cx="268" cy="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3" name="AutoShape 1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94" y="2251"/>
                    <a:ext cx="863" cy="8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0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algn="ctr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AutoShape 17"/>
                  <p:cNvSpPr/>
                  <p:nvPr/>
                </p:nvSpPr>
                <p:spPr bwMode="auto">
                  <a:xfrm rot="5400000">
                    <a:off x="1416" y="2158"/>
                    <a:ext cx="876" cy="215"/>
                  </a:xfrm>
                  <a:prstGeom prst="leftBracke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5" name="AutoShape 18"/>
                  <p:cNvSpPr/>
                  <p:nvPr/>
                </p:nvSpPr>
                <p:spPr bwMode="auto">
                  <a:xfrm rot="5400000">
                    <a:off x="764" y="2176"/>
                    <a:ext cx="875" cy="215"/>
                  </a:xfrm>
                  <a:prstGeom prst="leftBracke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9" name="Group 19"/>
                <p:cNvGrpSpPr/>
                <p:nvPr/>
              </p:nvGrpSpPr>
              <p:grpSpPr>
                <a:xfrm>
                  <a:off x="5865813" y="2490788"/>
                  <a:ext cx="2163762" cy="2233612"/>
                  <a:chOff x="2064" y="1706"/>
                  <a:chExt cx="1363" cy="1407"/>
                </a:xfrm>
              </p:grpSpPr>
              <p:sp>
                <p:nvSpPr>
                  <p:cNvPr id="45" name="AutoShape 20"/>
                  <p:cNvSpPr/>
                  <p:nvPr/>
                </p:nvSpPr>
                <p:spPr bwMode="auto">
                  <a:xfrm rot="5400000">
                    <a:off x="2872" y="1922"/>
                    <a:ext cx="771" cy="339"/>
                  </a:xfrm>
                  <a:prstGeom prst="leftBracket">
                    <a:avLst>
                      <a:gd name="adj" fmla="val 0"/>
                    </a:avLst>
                  </a:prstGeom>
                  <a:solidFill>
                    <a:schemeClr val="accent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 rot="10800000" vert="eaVert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zh-CN" altLang="zh-CN" sz="18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6" name="AutoShape 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64" y="1952"/>
                    <a:ext cx="1363" cy="11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2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algn="ctr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AutoShape 22"/>
                  <p:cNvSpPr/>
                  <p:nvPr/>
                </p:nvSpPr>
                <p:spPr bwMode="auto">
                  <a:xfrm rot="5400000">
                    <a:off x="1851" y="1968"/>
                    <a:ext cx="771" cy="339"/>
                  </a:xfrm>
                  <a:prstGeom prst="leftBracket">
                    <a:avLst>
                      <a:gd name="adj" fmla="val 0"/>
                    </a:avLst>
                  </a:prstGeom>
                  <a:solidFill>
                    <a:schemeClr val="accent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 rot="10800000" vert="eaVert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zh-CN" altLang="zh-CN" sz="18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8" name="AutoShape 23"/>
                  <p:cNvSpPr/>
                  <p:nvPr/>
                </p:nvSpPr>
                <p:spPr bwMode="auto">
                  <a:xfrm rot="5400000">
                    <a:off x="2872" y="1968"/>
                    <a:ext cx="771" cy="339"/>
                  </a:xfrm>
                  <a:prstGeom prst="leftBracket">
                    <a:avLst>
                      <a:gd name="adj" fmla="val 0"/>
                    </a:avLst>
                  </a:prstGeom>
                  <a:solidFill>
                    <a:schemeClr val="accent1"/>
                  </a:solidFill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 rot="10800000" vert="eaVert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zh-CN" altLang="zh-CN" sz="18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49" name="Group 24"/>
                  <p:cNvGrpSpPr/>
                  <p:nvPr/>
                </p:nvGrpSpPr>
                <p:grpSpPr>
                  <a:xfrm>
                    <a:off x="2065" y="1707"/>
                    <a:ext cx="1361" cy="1315"/>
                    <a:chOff x="3923" y="1525"/>
                    <a:chExt cx="1361" cy="1315"/>
                  </a:xfrm>
                </p:grpSpPr>
                <p:grpSp>
                  <p:nvGrpSpPr>
                    <p:cNvPr id="50" name="Group 25"/>
                    <p:cNvGrpSpPr/>
                    <p:nvPr/>
                  </p:nvGrpSpPr>
                  <p:grpSpPr>
                    <a:xfrm>
                      <a:off x="3923" y="1525"/>
                      <a:ext cx="318" cy="953"/>
                      <a:chOff x="1376" y="2679"/>
                      <a:chExt cx="204" cy="453"/>
                    </a:xfrm>
                  </p:grpSpPr>
                  <p:grpSp>
                    <p:nvGrpSpPr>
                      <p:cNvPr id="86" name="Group 26"/>
                      <p:cNvGrpSpPr/>
                      <p:nvPr/>
                    </p:nvGrpSpPr>
                    <p:grpSpPr>
                      <a:xfrm>
                        <a:off x="1376" y="2879"/>
                        <a:ext cx="181" cy="253"/>
                        <a:chOff x="1376" y="3299"/>
                        <a:chExt cx="181" cy="253"/>
                      </a:xfrm>
                    </p:grpSpPr>
                    <p:sp>
                      <p:nvSpPr>
                        <p:cNvPr id="100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4" y="3388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1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2" y="3483"/>
                          <a:ext cx="2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2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41" y="335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3488"/>
                          <a:ext cx="20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4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4" y="3387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5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2" y="3476"/>
                          <a:ext cx="25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6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33" y="3442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2" y="3299"/>
                          <a:ext cx="5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8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0" y="3302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9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8" y="3552"/>
                          <a:ext cx="21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0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3441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87" name="Group 38"/>
                      <p:cNvGrpSpPr/>
                      <p:nvPr/>
                    </p:nvGrpSpPr>
                    <p:grpSpPr>
                      <a:xfrm>
                        <a:off x="1376" y="2679"/>
                        <a:ext cx="204" cy="176"/>
                        <a:chOff x="8576" y="2574"/>
                        <a:chExt cx="234" cy="176"/>
                      </a:xfrm>
                    </p:grpSpPr>
                    <p:sp>
                      <p:nvSpPr>
                        <p:cNvPr id="88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03" y="2616"/>
                          <a:ext cx="57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75" y="2667"/>
                          <a:ext cx="51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0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709" y="2616"/>
                          <a:ext cx="79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1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92" y="2698"/>
                          <a:ext cx="12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64" y="2653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15" y="2750"/>
                          <a:ext cx="5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4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93" y="2749"/>
                          <a:ext cx="3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5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44" y="2700"/>
                          <a:ext cx="3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96" name="Group 47"/>
                        <p:cNvGrpSpPr/>
                        <p:nvPr/>
                      </p:nvGrpSpPr>
                      <p:grpSpPr>
                        <a:xfrm>
                          <a:off x="8576" y="2574"/>
                          <a:ext cx="234" cy="15"/>
                          <a:chOff x="4083" y="4362"/>
                          <a:chExt cx="240" cy="18"/>
                        </a:xfrm>
                      </p:grpSpPr>
                      <p:sp>
                        <p:nvSpPr>
                          <p:cNvPr id="97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04" y="4377"/>
                            <a:ext cx="1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8" name="Freeform 49"/>
                          <p:cNvSpPr/>
                          <p:nvPr/>
                        </p:nvSpPr>
                        <p:spPr bwMode="auto">
                          <a:xfrm>
                            <a:off x="4299" y="4362"/>
                            <a:ext cx="24" cy="18"/>
                          </a:xfrm>
                          <a:custGeom>
                            <a:avLst/>
                            <a:gdLst>
                              <a:gd name="T0" fmla="*/ 0 w 24"/>
                              <a:gd name="T1" fmla="*/ 18 h 18"/>
                              <a:gd name="T2" fmla="*/ 24 w 24"/>
                              <a:gd name="T3" fmla="*/ 0 h 18"/>
                              <a:gd name="T4" fmla="*/ 0 60000 65536"/>
                              <a:gd name="T5" fmla="*/ 0 60000 65536"/>
                              <a:gd name="T6" fmla="*/ 0 w 24"/>
                              <a:gd name="T7" fmla="*/ 0 h 18"/>
                              <a:gd name="T8" fmla="*/ 24 w 24"/>
                              <a:gd name="T9" fmla="*/ 18 h 1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24" h="18">
                                <a:moveTo>
                                  <a:pt x="0" y="18"/>
                                </a:moveTo>
                                <a:cubicBezTo>
                                  <a:pt x="0" y="18"/>
                                  <a:pt x="12" y="9"/>
                                  <a:pt x="24" y="0"/>
                                </a:cubicBez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9" name="Freeform 50"/>
                          <p:cNvSpPr/>
                          <p:nvPr/>
                        </p:nvSpPr>
                        <p:spPr bwMode="auto">
                          <a:xfrm flipH="1">
                            <a:off x="4083" y="4362"/>
                            <a:ext cx="24" cy="18"/>
                          </a:xfrm>
                          <a:custGeom>
                            <a:avLst/>
                            <a:gdLst>
                              <a:gd name="T0" fmla="*/ 0 w 24"/>
                              <a:gd name="T1" fmla="*/ 18 h 18"/>
                              <a:gd name="T2" fmla="*/ 24 w 24"/>
                              <a:gd name="T3" fmla="*/ 0 h 18"/>
                              <a:gd name="T4" fmla="*/ 0 60000 65536"/>
                              <a:gd name="T5" fmla="*/ 0 60000 65536"/>
                              <a:gd name="T6" fmla="*/ 0 w 24"/>
                              <a:gd name="T7" fmla="*/ 0 h 18"/>
                              <a:gd name="T8" fmla="*/ 24 w 24"/>
                              <a:gd name="T9" fmla="*/ 18 h 1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24" h="18">
                                <a:moveTo>
                                  <a:pt x="0" y="18"/>
                                </a:moveTo>
                                <a:cubicBezTo>
                                  <a:pt x="0" y="18"/>
                                  <a:pt x="12" y="9"/>
                                  <a:pt x="24" y="0"/>
                                </a:cubicBez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1" name="Group 51"/>
                    <p:cNvGrpSpPr/>
                    <p:nvPr/>
                  </p:nvGrpSpPr>
                  <p:grpSpPr>
                    <a:xfrm>
                      <a:off x="4966" y="1525"/>
                      <a:ext cx="318" cy="862"/>
                      <a:chOff x="1376" y="2679"/>
                      <a:chExt cx="204" cy="453"/>
                    </a:xfrm>
                  </p:grpSpPr>
                  <p:grpSp>
                    <p:nvGrpSpPr>
                      <p:cNvPr id="61" name="Group 52"/>
                      <p:cNvGrpSpPr/>
                      <p:nvPr/>
                    </p:nvGrpSpPr>
                    <p:grpSpPr>
                      <a:xfrm>
                        <a:off x="1376" y="2879"/>
                        <a:ext cx="181" cy="253"/>
                        <a:chOff x="1376" y="3299"/>
                        <a:chExt cx="181" cy="253"/>
                      </a:xfrm>
                    </p:grpSpPr>
                    <p:sp>
                      <p:nvSpPr>
                        <p:cNvPr id="75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4" y="3388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76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2" y="3483"/>
                          <a:ext cx="2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77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41" y="3352"/>
                          <a:ext cx="116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78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3" y="3488"/>
                          <a:ext cx="20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79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4" y="3387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0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92" y="3476"/>
                          <a:ext cx="25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1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33" y="3442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2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82" y="3299"/>
                          <a:ext cx="5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3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0" y="3302"/>
                          <a:ext cx="33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4" name="Lin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58" y="3552"/>
                          <a:ext cx="21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5" name="Lin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76" y="3441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2" name="Group 64"/>
                      <p:cNvGrpSpPr/>
                      <p:nvPr/>
                    </p:nvGrpSpPr>
                    <p:grpSpPr>
                      <a:xfrm>
                        <a:off x="1376" y="2679"/>
                        <a:ext cx="204" cy="176"/>
                        <a:chOff x="8576" y="2574"/>
                        <a:chExt cx="234" cy="176"/>
                      </a:xfrm>
                    </p:grpSpPr>
                    <p:sp>
                      <p:nvSpPr>
                        <p:cNvPr id="63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03" y="2616"/>
                          <a:ext cx="57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75" y="2667"/>
                          <a:ext cx="51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5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709" y="2616"/>
                          <a:ext cx="79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6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92" y="2698"/>
                          <a:ext cx="12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7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64" y="2653"/>
                          <a:ext cx="39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8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15" y="2750"/>
                          <a:ext cx="5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9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593" y="2749"/>
                          <a:ext cx="3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70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44" y="2700"/>
                          <a:ext cx="38" cy="0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71" name="Group 73"/>
                        <p:cNvGrpSpPr/>
                        <p:nvPr/>
                      </p:nvGrpSpPr>
                      <p:grpSpPr>
                        <a:xfrm>
                          <a:off x="8576" y="2574"/>
                          <a:ext cx="234" cy="15"/>
                          <a:chOff x="4083" y="4362"/>
                          <a:chExt cx="240" cy="18"/>
                        </a:xfrm>
                      </p:grpSpPr>
                      <p:sp>
                        <p:nvSpPr>
                          <p:cNvPr id="72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04" y="4377"/>
                            <a:ext cx="1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73" name="Freeform 75"/>
                          <p:cNvSpPr/>
                          <p:nvPr/>
                        </p:nvSpPr>
                        <p:spPr bwMode="auto">
                          <a:xfrm>
                            <a:off x="4299" y="4362"/>
                            <a:ext cx="24" cy="18"/>
                          </a:xfrm>
                          <a:custGeom>
                            <a:avLst/>
                            <a:gdLst>
                              <a:gd name="T0" fmla="*/ 0 w 24"/>
                              <a:gd name="T1" fmla="*/ 18 h 18"/>
                              <a:gd name="T2" fmla="*/ 24 w 24"/>
                              <a:gd name="T3" fmla="*/ 0 h 18"/>
                              <a:gd name="T4" fmla="*/ 0 60000 65536"/>
                              <a:gd name="T5" fmla="*/ 0 60000 65536"/>
                              <a:gd name="T6" fmla="*/ 0 w 24"/>
                              <a:gd name="T7" fmla="*/ 0 h 18"/>
                              <a:gd name="T8" fmla="*/ 24 w 24"/>
                              <a:gd name="T9" fmla="*/ 18 h 1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24" h="18">
                                <a:moveTo>
                                  <a:pt x="0" y="18"/>
                                </a:moveTo>
                                <a:cubicBezTo>
                                  <a:pt x="0" y="18"/>
                                  <a:pt x="12" y="9"/>
                                  <a:pt x="24" y="0"/>
                                </a:cubicBez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74" name="Freeform 76"/>
                          <p:cNvSpPr/>
                          <p:nvPr/>
                        </p:nvSpPr>
                        <p:spPr bwMode="auto">
                          <a:xfrm flipH="1">
                            <a:off x="4083" y="4362"/>
                            <a:ext cx="24" cy="18"/>
                          </a:xfrm>
                          <a:custGeom>
                            <a:avLst/>
                            <a:gdLst>
                              <a:gd name="T0" fmla="*/ 0 w 24"/>
                              <a:gd name="T1" fmla="*/ 18 h 18"/>
                              <a:gd name="T2" fmla="*/ 24 w 24"/>
                              <a:gd name="T3" fmla="*/ 0 h 18"/>
                              <a:gd name="T4" fmla="*/ 0 60000 65536"/>
                              <a:gd name="T5" fmla="*/ 0 60000 65536"/>
                              <a:gd name="T6" fmla="*/ 0 w 24"/>
                              <a:gd name="T7" fmla="*/ 0 h 18"/>
                              <a:gd name="T8" fmla="*/ 24 w 24"/>
                              <a:gd name="T9" fmla="*/ 18 h 1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24" h="18">
                                <a:moveTo>
                                  <a:pt x="0" y="18"/>
                                </a:moveTo>
                                <a:cubicBezTo>
                                  <a:pt x="0" y="18"/>
                                  <a:pt x="12" y="9"/>
                                  <a:pt x="24" y="0"/>
                                </a:cubicBezTo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52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750"/>
                      <a:ext cx="5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2" y="2840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9" y="2387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478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9" y="2568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Line 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05" y="2659"/>
                      <a:ext cx="36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5" y="2659"/>
                      <a:ext cx="36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" name="Line 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76" y="2523"/>
                      <a:ext cx="36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67" y="2387"/>
                      <a:ext cx="31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dashDot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4369493" y="1443000"/>
                  <a:ext cx="1719053" cy="783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ts val="400"/>
                    </a:spcBef>
                    <a:buClr>
                      <a:schemeClr val="accent1"/>
                    </a:buClr>
                    <a:buSzPct val="68000"/>
                    <a:buFont typeface="Wingdings 3" panose="05040102010807070707" pitchFamily="18" charset="2"/>
                    <a:buChar char=""/>
                    <a:defRPr sz="2700"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spcBef>
                      <a:spcPts val="325"/>
                    </a:spcBef>
                    <a:buClr>
                      <a:schemeClr val="accent1"/>
                    </a:buClr>
                    <a:buFont typeface="Verdana" panose="020B0604030504040204" pitchFamily="34" charset="0"/>
                    <a:buChar char="◦"/>
                    <a:defRPr sz="2300"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spcBef>
                      <a:spcPts val="350"/>
                    </a:spcBef>
                    <a:buClr>
                      <a:schemeClr val="accent2"/>
                    </a:buClr>
                    <a:buSzTx/>
                    <a:buFont typeface="Wingdings 2" panose="05020102010507070707" pitchFamily="18" charset="2"/>
                    <a:buChar char=""/>
                    <a:defRPr sz="2100"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spcBef>
                      <a:spcPts val="35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 sz="1900"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spcBef>
                      <a:spcPts val="350"/>
                    </a:spcBef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ts val="35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 2" panose="05020102010507070707" pitchFamily="18" charset="2"/>
                    <a:buChar char="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kumimoji="0" lang="zh-CN" altLang="en-US" sz="24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阴极　　　　　　　　　</a:t>
                  </a:r>
                  <a:endParaRPr kumimoji="0" lang="zh-CN" altLang="en-US" sz="24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21" name="Group 98"/>
                <p:cNvGrpSpPr/>
                <p:nvPr/>
              </p:nvGrpSpPr>
              <p:grpSpPr>
                <a:xfrm>
                  <a:off x="6084888" y="1700213"/>
                  <a:ext cx="1728787" cy="1801812"/>
                  <a:chOff x="3741" y="1162"/>
                  <a:chExt cx="1089" cy="1135"/>
                </a:xfrm>
              </p:grpSpPr>
              <p:sp>
                <p:nvSpPr>
                  <p:cNvPr id="4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1163"/>
                    <a:ext cx="91" cy="113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741" y="1162"/>
                    <a:ext cx="91" cy="113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" name="Group 102"/>
                <p:cNvGrpSpPr/>
                <p:nvPr/>
              </p:nvGrpSpPr>
              <p:grpSpPr>
                <a:xfrm>
                  <a:off x="5002213" y="-25400"/>
                  <a:ext cx="3889375" cy="1725613"/>
                  <a:chOff x="930" y="438"/>
                  <a:chExt cx="2450" cy="1087"/>
                </a:xfrm>
              </p:grpSpPr>
              <p:grpSp>
                <p:nvGrpSpPr>
                  <p:cNvPr id="23" name="Group 103"/>
                  <p:cNvGrpSpPr/>
                  <p:nvPr/>
                </p:nvGrpSpPr>
                <p:grpSpPr>
                  <a:xfrm>
                    <a:off x="930" y="1298"/>
                    <a:ext cx="726" cy="227"/>
                    <a:chOff x="3061" y="935"/>
                    <a:chExt cx="726" cy="227"/>
                  </a:xfrm>
                </p:grpSpPr>
                <p:sp>
                  <p:nvSpPr>
                    <p:cNvPr id="41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7" y="935"/>
                      <a:ext cx="0" cy="22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61" y="935"/>
                      <a:ext cx="7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" name="Group 106"/>
                  <p:cNvGrpSpPr/>
                  <p:nvPr/>
                </p:nvGrpSpPr>
                <p:grpSpPr>
                  <a:xfrm>
                    <a:off x="2654" y="1298"/>
                    <a:ext cx="726" cy="227"/>
                    <a:chOff x="4785" y="935"/>
                    <a:chExt cx="726" cy="227"/>
                  </a:xfrm>
                </p:grpSpPr>
                <p:sp>
                  <p:nvSpPr>
                    <p:cNvPr id="39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785" y="935"/>
                      <a:ext cx="0" cy="22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85" y="935"/>
                      <a:ext cx="7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5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0" y="709"/>
                    <a:ext cx="0" cy="5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0" y="709"/>
                    <a:ext cx="0" cy="5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709"/>
                    <a:ext cx="131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384" y="527"/>
                    <a:ext cx="408" cy="4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240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9" name="Line 113"/>
                  <p:cNvSpPr>
                    <a:spLocks noChangeShapeType="1"/>
                  </p:cNvSpPr>
                  <p:nvPr/>
                </p:nvSpPr>
                <p:spPr bwMode="auto">
                  <a:xfrm rot="-5400000" flipH="1">
                    <a:off x="2699" y="528"/>
                    <a:ext cx="0" cy="36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0" name="Group 114"/>
                  <p:cNvGrpSpPr/>
                  <p:nvPr/>
                </p:nvGrpSpPr>
                <p:grpSpPr>
                  <a:xfrm>
                    <a:off x="2246" y="573"/>
                    <a:ext cx="272" cy="272"/>
                    <a:chOff x="1837" y="2296"/>
                    <a:chExt cx="272" cy="409"/>
                  </a:xfrm>
                </p:grpSpPr>
                <p:sp>
                  <p:nvSpPr>
                    <p:cNvPr id="35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2387"/>
                      <a:ext cx="0" cy="22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Line 1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7" y="2296"/>
                      <a:ext cx="0" cy="40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8" y="2387"/>
                      <a:ext cx="0" cy="22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Line 1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09" y="2296"/>
                      <a:ext cx="0" cy="40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0" y="438"/>
                    <a:ext cx="45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zh-CN" altLang="en-US" sz="2800" b="1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Ａ</a:t>
                    </a:r>
                    <a:endParaRPr kumimoji="0" lang="zh-CN" altLang="en-US" sz="2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4" y="482"/>
                    <a:ext cx="90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zh-CN" altLang="en-US" sz="1800" b="1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－</a:t>
                    </a:r>
                    <a:r>
                      <a:rPr kumimoji="0"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　　　</a:t>
                    </a:r>
                    <a:r>
                      <a:rPr kumimoji="0" lang="zh-CN" altLang="en-US" sz="1800" b="1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＋</a:t>
                    </a:r>
                    <a:endParaRPr kumimoji="0" lang="zh-CN" altLang="en-US" sz="1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6" y="1253"/>
                    <a:ext cx="1043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400"/>
                      </a:spcBef>
                      <a:buClr>
                        <a:schemeClr val="accent1"/>
                      </a:buClr>
                      <a:buSzPct val="68000"/>
                      <a:buFont typeface="Wingdings 3" panose="05040102010807070707" pitchFamily="18" charset="2"/>
                      <a:buChar char=""/>
                      <a:defRPr sz="27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1pPr>
                    <a:lvl2pPr marL="742950" indent="-285750">
                      <a:spcBef>
                        <a:spcPts val="325"/>
                      </a:spcBef>
                      <a:buClr>
                        <a:schemeClr val="accent1"/>
                      </a:buClr>
                      <a:buFont typeface="Verdana" panose="020B0604030504040204" pitchFamily="34" charset="0"/>
                      <a:buChar char="◦"/>
                      <a:defRPr sz="23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2pPr>
                    <a:lvl3pPr marL="11430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SzTx/>
                      <a:buFont typeface="Wingdings 2" panose="05020102010507070707" pitchFamily="18" charset="2"/>
                      <a:buChar char=""/>
                      <a:defRPr sz="21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3pPr>
                    <a:lvl4pPr marL="16002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 sz="190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4pPr>
                    <a:lvl5pPr marL="2057400" indent="-228600">
                      <a:spcBef>
                        <a:spcPts val="350"/>
                      </a:spcBef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5pPr>
                    <a:lvl6pPr marL="25146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6pPr>
                    <a:lvl7pPr marL="29718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7pPr>
                    <a:lvl8pPr marL="34290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8pPr>
                    <a:lvl9pPr marL="3886200" indent="-228600" eaLnBrk="0" fontAlgn="base" hangingPunct="0">
                      <a:spcBef>
                        <a:spcPts val="35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typeface="Wingdings 2" panose="05020102010507070707" pitchFamily="18" charset="2"/>
                      <a:buChar char=""/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ea typeface="黑体" panose="02010609060101010101" pitchFamily="49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zh-CN" altLang="en-US" sz="1800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　　　　</a:t>
                    </a:r>
                    <a:endParaRPr kumimoji="0" lang="zh-CN" altLang="en-US" sz="1800" b="1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7" y="709"/>
                    <a:ext cx="2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cxnSp>
            <p:nvCxnSpPr>
              <p:cNvPr id="17" name="直接连接符 16"/>
              <p:cNvCxnSpPr>
                <a:stCxn id="29" idx="1"/>
              </p:cNvCxnSpPr>
              <p:nvPr/>
            </p:nvCxnSpPr>
            <p:spPr>
              <a:xfrm flipV="1">
                <a:off x="8097838" y="115888"/>
                <a:ext cx="290512" cy="2889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11172079" y="170813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b="1">
                <a:solidFill>
                  <a:schemeClr val="tx1"/>
                </a:solidFill>
                <a:latin typeface="Arial" panose="020B0604020202020204" pitchFamily="34" charset="0"/>
              </a:rPr>
              <a:t>阳极</a:t>
            </a:r>
            <a:endParaRPr kumimoji="0" lang="zh-CN" altLang="en-US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911424" y="403225"/>
            <a:ext cx="504056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（二）构成电解池的条件：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3091384" y="1336101"/>
            <a:ext cx="8022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：可以是相同材料，也可以是不同材料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2"/>
          <p:cNvGrpSpPr/>
          <p:nvPr/>
        </p:nvGrpSpPr>
        <p:grpSpPr>
          <a:xfrm>
            <a:off x="2855640" y="2661444"/>
            <a:ext cx="4325938" cy="1558925"/>
            <a:chOff x="2285984" y="2741642"/>
            <a:chExt cx="1876567" cy="1559644"/>
          </a:xfrm>
        </p:grpSpPr>
        <p:sp>
          <p:nvSpPr>
            <p:cNvPr id="7" name="左大括号 6"/>
            <p:cNvSpPr/>
            <p:nvPr/>
          </p:nvSpPr>
          <p:spPr>
            <a:xfrm>
              <a:off x="2285984" y="2929053"/>
              <a:ext cx="46140" cy="1143527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8"/>
            <p:cNvSpPr txBox="1">
              <a:spLocks noChangeArrowheads="1"/>
            </p:cNvSpPr>
            <p:nvPr/>
          </p:nvSpPr>
          <p:spPr bwMode="auto">
            <a:xfrm>
              <a:off x="2403743" y="2741642"/>
              <a:ext cx="999917" cy="58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溶液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2376886" y="3716817"/>
              <a:ext cx="1785665" cy="58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熔融态的离子化合物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21"/>
          <p:cNvGrpSpPr/>
          <p:nvPr/>
        </p:nvGrpSpPr>
        <p:grpSpPr>
          <a:xfrm>
            <a:off x="551384" y="1396207"/>
            <a:ext cx="4248150" cy="3859213"/>
            <a:chOff x="107116" y="2285992"/>
            <a:chExt cx="3643338" cy="3859776"/>
          </a:xfrm>
        </p:grpSpPr>
        <p:sp>
          <p:nvSpPr>
            <p:cNvPr id="11" name="TextBox 14"/>
            <p:cNvSpPr txBox="1"/>
            <p:nvPr/>
          </p:nvSpPr>
          <p:spPr>
            <a:xfrm>
              <a:off x="214674" y="2285992"/>
              <a:ext cx="2213777" cy="584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32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32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两个电极</a:t>
              </a:r>
              <a:endPara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214674" y="4038848"/>
              <a:ext cx="2070821" cy="58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zh-CN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电解液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20"/>
            <p:cNvSpPr txBox="1"/>
            <p:nvPr/>
          </p:nvSpPr>
          <p:spPr>
            <a:xfrm>
              <a:off x="107116" y="5561483"/>
              <a:ext cx="3643338" cy="5842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32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200" b="1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外接直流电源</a:t>
              </a:r>
              <a:endParaRPr lang="zh-CN" altLang="en-US" sz="3200" b="1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0" y="14287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（三）电解池的两极特点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7409" y="727075"/>
          <a:ext cx="9865095" cy="552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4104456"/>
                <a:gridCol w="4248472"/>
              </a:tblGrid>
              <a:tr h="1066761"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阴    极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（与负极相连）</a:t>
                      </a:r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   极</a:t>
                      </a:r>
                      <a:endParaRPr lang="en-US" altLang="zh-CN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（与正极相连）</a:t>
                      </a:r>
                      <a:endParaRPr lang="zh-CN" alt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2056">
                <a:tc>
                  <a:txBody>
                    <a:bodyPr wrap="square"/>
                    <a:lstStyle/>
                    <a:p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  子流 动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29">
                <a:tc>
                  <a:txBody>
                    <a:bodyPr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离  子移  动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4429">
                <a:tc>
                  <a:txBody>
                    <a:bodyPr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   应 类   型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13" marB="45713"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21922" y="5002239"/>
            <a:ext cx="207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还原反应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16216" y="5060205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氧化反应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959423" y="2203450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电子流入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366000" y="220345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电子流出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17032" y="3255917"/>
            <a:ext cx="2500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阳离子定向移动方向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115969" y="3371850"/>
            <a:ext cx="2500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阴离子定向移动方向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036636" y="894696"/>
            <a:ext cx="203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32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kumimoji="0" lang="zh-CN" altLang="en-US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阴极</a:t>
            </a:r>
            <a:r>
              <a:rPr kumimoji="0"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endParaRPr kumimoji="0" lang="en-US" altLang="zh-CN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9634" y="3573016"/>
            <a:ext cx="11672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kumimoji="0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200">
                <a:solidFill>
                  <a:srgbClr val="0000CC"/>
                </a:solidFill>
              </a:rPr>
              <a:t>Ag</a:t>
            </a:r>
            <a:r>
              <a:rPr lang="en-US" altLang="zh-CN" sz="3200" baseline="30000">
                <a:solidFill>
                  <a:srgbClr val="0000CC"/>
                </a:solidFill>
              </a:rPr>
              <a:t>+ </a:t>
            </a:r>
            <a:r>
              <a:rPr lang="en-US" altLang="zh-CN" sz="3200">
                <a:solidFill>
                  <a:srgbClr val="0000CC"/>
                </a:solidFill>
              </a:rPr>
              <a:t>&gt; Hg</a:t>
            </a:r>
            <a:r>
              <a:rPr lang="en-US" altLang="zh-CN" sz="3200" baseline="30000">
                <a:solidFill>
                  <a:srgbClr val="0000CC"/>
                </a:solidFill>
              </a:rPr>
              <a:t>2+ </a:t>
            </a:r>
            <a:r>
              <a:rPr lang="en-US" altLang="zh-CN" sz="3200">
                <a:solidFill>
                  <a:srgbClr val="0000CC"/>
                </a:solidFill>
              </a:rPr>
              <a:t>&gt; </a:t>
            </a:r>
            <a:r>
              <a:rPr lang="en-US" altLang="zh-CN" sz="3200">
                <a:solidFill>
                  <a:srgbClr val="FF0000"/>
                </a:solidFill>
              </a:rPr>
              <a:t>Fe</a:t>
            </a:r>
            <a:r>
              <a:rPr lang="en-US" altLang="zh-CN" sz="3200" baseline="30000">
                <a:solidFill>
                  <a:srgbClr val="FF0000"/>
                </a:solidFill>
              </a:rPr>
              <a:t>3+ </a:t>
            </a:r>
            <a:r>
              <a:rPr lang="en-US" altLang="zh-CN" sz="3200">
                <a:solidFill>
                  <a:srgbClr val="0000CC"/>
                </a:solidFill>
              </a:rPr>
              <a:t>&gt;Cu</a:t>
            </a:r>
            <a:r>
              <a:rPr lang="en-US" altLang="zh-CN" sz="3200" baseline="30000">
                <a:solidFill>
                  <a:srgbClr val="0000CC"/>
                </a:solidFill>
              </a:rPr>
              <a:t>2+ </a:t>
            </a:r>
            <a:r>
              <a:rPr lang="en-US" altLang="zh-CN" sz="3200">
                <a:solidFill>
                  <a:srgbClr val="0000CC"/>
                </a:solidFill>
              </a:rPr>
              <a:t>&gt; H</a:t>
            </a:r>
            <a:r>
              <a:rPr lang="en-US" altLang="zh-CN" sz="3200" baseline="30000">
                <a:solidFill>
                  <a:srgbClr val="0000CC"/>
                </a:solidFill>
              </a:rPr>
              <a:t>+</a:t>
            </a:r>
            <a:r>
              <a:rPr lang="en-US" altLang="zh-CN" sz="3200">
                <a:solidFill>
                  <a:srgbClr val="0000CC"/>
                </a:solidFill>
              </a:rPr>
              <a:t>&gt; 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en-US" altLang="zh-CN" sz="3200">
                <a:solidFill>
                  <a:srgbClr val="0000CC"/>
                </a:solidFill>
              </a:rPr>
              <a:t>Fe</a:t>
            </a:r>
            <a:r>
              <a:rPr lang="en-US" altLang="zh-CN" sz="3200" baseline="30000">
                <a:solidFill>
                  <a:srgbClr val="0000CC"/>
                </a:solidFill>
              </a:rPr>
              <a:t>2+</a:t>
            </a:r>
            <a:endParaRPr lang="en-US" altLang="zh-CN" sz="320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443483" y="2286644"/>
            <a:ext cx="11607949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</a:t>
            </a:r>
            <a:r>
              <a:rPr lang="zh-CN" altLang="en-US" sz="3200" b="1">
                <a:latin typeface="Times New Roman" panose="02020603050405020304" pitchFamily="18" charset="0"/>
              </a:rPr>
              <a:t>阳离子得电子的顺序：按金属活动性顺序，越不活泼的金属的离子越容易得到电子。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95400" y="199558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</a:rPr>
              <a:t>（四）两极反应及电解方程式的书写</a:t>
            </a:r>
            <a:endParaRPr lang="zh-CN" altLang="en-US" sz="3200" b="1">
              <a:solidFill>
                <a:schemeClr val="tx2"/>
              </a:solidFill>
              <a:latin typeface="黑体" panose="02010609060101010101" pitchFamily="49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767408" y="1676498"/>
            <a:ext cx="8572500" cy="646331"/>
            <a:chOff x="571472" y="1428736"/>
            <a:chExt cx="6929486" cy="645619"/>
          </a:xfrm>
        </p:grpSpPr>
        <p:sp>
          <p:nvSpPr>
            <p:cNvPr id="21514" name="TextBox 10"/>
            <p:cNvSpPr txBox="1">
              <a:spLocks noChangeArrowheads="1"/>
            </p:cNvSpPr>
            <p:nvPr/>
          </p:nvSpPr>
          <p:spPr bwMode="auto">
            <a:xfrm>
              <a:off x="571472" y="1428736"/>
              <a:ext cx="6929486" cy="64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Tx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600" b="1">
                  <a:solidFill>
                    <a:srgbClr val="7030A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阴极            电子堆积              吸引阳离子</a:t>
              </a:r>
              <a:endParaRPr lang="zh-CN" altLang="en-US" sz="3600" b="1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500536" y="1714171"/>
              <a:ext cx="857203" cy="15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4144007" y="1714171"/>
              <a:ext cx="857203" cy="15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16757" y="4918243"/>
            <a:ext cx="4810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阴极：</a:t>
            </a:r>
            <a:r>
              <a:rPr lang="en-US" altLang="zh-CN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zh-CN" altLang="en-US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   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7688" y="94501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还原反应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/>
      <p:bldP spid="226317" grpId="0"/>
      <p:bldP spid="16" grpId="0"/>
      <p:bldP spid="12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TY4NTlkNTQ4MGZkZWYxYmNiN2VkZWJlNDkxZDQwZmYifQ==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5815</Words>
  <Application>WPS 演示</Application>
  <PresentationFormat/>
  <Paragraphs>792</Paragraphs>
  <Slides>40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0" baseType="lpstr">
      <vt:lpstr>Arial</vt:lpstr>
      <vt:lpstr>宋体</vt:lpstr>
      <vt:lpstr>Wingdings</vt:lpstr>
      <vt:lpstr>Times New Roman</vt:lpstr>
      <vt:lpstr>华文新魏</vt:lpstr>
      <vt:lpstr>Wingdings 3</vt:lpstr>
      <vt:lpstr>Lucida Sans Unicode</vt:lpstr>
      <vt:lpstr>黑体</vt:lpstr>
      <vt:lpstr>Verdana</vt:lpstr>
      <vt:lpstr>Wingdings 2</vt:lpstr>
      <vt:lpstr>华文行楷</vt:lpstr>
      <vt:lpstr>隶书</vt:lpstr>
      <vt:lpstr>华文仿宋</vt:lpstr>
      <vt:lpstr>微软雅黑</vt:lpstr>
      <vt:lpstr>Arial Unicode MS</vt:lpstr>
      <vt:lpstr>楷体_GB2312</vt:lpstr>
      <vt:lpstr>新宋体</vt:lpstr>
      <vt:lpstr>Calibri</vt:lpstr>
      <vt:lpstr>主题2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惰性电极电解Na2SO4 溶液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2023-08-24T23:09:00Z</cp:lastPrinted>
  <dcterms:created xsi:type="dcterms:W3CDTF">2023-08-24T23:09:00Z</dcterms:created>
  <dcterms:modified xsi:type="dcterms:W3CDTF">2023-09-14T01:45:47Z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B9C4B5C1A5E24283A27C29908D4D344A_12</vt:lpwstr>
  </property>
  <property fmtid="{D5CDD505-2E9C-101B-9397-08002B2CF9AE}" pid="7" name="KSOProductBuildVer">
    <vt:lpwstr>2052-12.1.0.15374</vt:lpwstr>
  </property>
</Properties>
</file>