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UN.Org" initials="S" lastIdx="1" clrIdx="0"/>
  <p:cmAuthor id="2" name="weihua" initials="w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342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86.xml"/><Relationship Id="rId8" Type="http://schemas.openxmlformats.org/officeDocument/2006/relationships/tags" Target="../tags/tag185.xml"/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6" Type="http://schemas.openxmlformats.org/officeDocument/2006/relationships/slideLayout" Target="../slideLayouts/slideLayout4.xml"/><Relationship Id="rId35" Type="http://schemas.openxmlformats.org/officeDocument/2006/relationships/tags" Target="../tags/tag212.xml"/><Relationship Id="rId34" Type="http://schemas.openxmlformats.org/officeDocument/2006/relationships/tags" Target="../tags/tag211.xml"/><Relationship Id="rId33" Type="http://schemas.openxmlformats.org/officeDocument/2006/relationships/tags" Target="../tags/tag210.xml"/><Relationship Id="rId32" Type="http://schemas.openxmlformats.org/officeDocument/2006/relationships/tags" Target="../tags/tag209.xml"/><Relationship Id="rId31" Type="http://schemas.openxmlformats.org/officeDocument/2006/relationships/tags" Target="../tags/tag208.xml"/><Relationship Id="rId30" Type="http://schemas.openxmlformats.org/officeDocument/2006/relationships/tags" Target="../tags/tag207.xml"/><Relationship Id="rId3" Type="http://schemas.openxmlformats.org/officeDocument/2006/relationships/tags" Target="../tags/tag180.xml"/><Relationship Id="rId29" Type="http://schemas.openxmlformats.org/officeDocument/2006/relationships/tags" Target="../tags/tag206.xml"/><Relationship Id="rId28" Type="http://schemas.openxmlformats.org/officeDocument/2006/relationships/tags" Target="../tags/tag205.xml"/><Relationship Id="rId27" Type="http://schemas.openxmlformats.org/officeDocument/2006/relationships/tags" Target="../tags/tag204.xml"/><Relationship Id="rId26" Type="http://schemas.openxmlformats.org/officeDocument/2006/relationships/tags" Target="../tags/tag203.xml"/><Relationship Id="rId25" Type="http://schemas.openxmlformats.org/officeDocument/2006/relationships/tags" Target="../tags/tag202.xml"/><Relationship Id="rId24" Type="http://schemas.openxmlformats.org/officeDocument/2006/relationships/tags" Target="../tags/tag201.xml"/><Relationship Id="rId23" Type="http://schemas.openxmlformats.org/officeDocument/2006/relationships/tags" Target="../tags/tag200.xml"/><Relationship Id="rId22" Type="http://schemas.openxmlformats.org/officeDocument/2006/relationships/tags" Target="../tags/tag199.xml"/><Relationship Id="rId21" Type="http://schemas.openxmlformats.org/officeDocument/2006/relationships/tags" Target="../tags/tag198.xml"/><Relationship Id="rId20" Type="http://schemas.openxmlformats.org/officeDocument/2006/relationships/tags" Target="../tags/tag197.xml"/><Relationship Id="rId2" Type="http://schemas.openxmlformats.org/officeDocument/2006/relationships/tags" Target="../tags/tag179.xml"/><Relationship Id="rId19" Type="http://schemas.openxmlformats.org/officeDocument/2006/relationships/tags" Target="../tags/tag196.xml"/><Relationship Id="rId18" Type="http://schemas.openxmlformats.org/officeDocument/2006/relationships/tags" Target="../tags/tag195.xml"/><Relationship Id="rId17" Type="http://schemas.openxmlformats.org/officeDocument/2006/relationships/tags" Target="../tags/tag194.xml"/><Relationship Id="rId16" Type="http://schemas.openxmlformats.org/officeDocument/2006/relationships/tags" Target="../tags/tag193.xml"/><Relationship Id="rId15" Type="http://schemas.openxmlformats.org/officeDocument/2006/relationships/tags" Target="../tags/tag192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tags" Target="../tags/tag189.xml"/><Relationship Id="rId11" Type="http://schemas.openxmlformats.org/officeDocument/2006/relationships/tags" Target="../tags/tag188.xml"/><Relationship Id="rId10" Type="http://schemas.openxmlformats.org/officeDocument/2006/relationships/tags" Target="../tags/tag187.xml"/><Relationship Id="rId1" Type="http://schemas.openxmlformats.org/officeDocument/2006/relationships/tags" Target="../tags/tag178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21.xml"/><Relationship Id="rId8" Type="http://schemas.openxmlformats.org/officeDocument/2006/relationships/tags" Target="../tags/tag220.xml"/><Relationship Id="rId7" Type="http://schemas.openxmlformats.org/officeDocument/2006/relationships/tags" Target="../tags/tag219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33" Type="http://schemas.openxmlformats.org/officeDocument/2006/relationships/slideLayout" Target="../slideLayouts/slideLayout4.xml"/><Relationship Id="rId32" Type="http://schemas.openxmlformats.org/officeDocument/2006/relationships/tags" Target="../tags/tag244.xml"/><Relationship Id="rId31" Type="http://schemas.openxmlformats.org/officeDocument/2006/relationships/tags" Target="../tags/tag243.xml"/><Relationship Id="rId30" Type="http://schemas.openxmlformats.org/officeDocument/2006/relationships/tags" Target="../tags/tag242.xml"/><Relationship Id="rId3" Type="http://schemas.openxmlformats.org/officeDocument/2006/relationships/tags" Target="../tags/tag215.xml"/><Relationship Id="rId29" Type="http://schemas.openxmlformats.org/officeDocument/2006/relationships/tags" Target="../tags/tag241.xml"/><Relationship Id="rId28" Type="http://schemas.openxmlformats.org/officeDocument/2006/relationships/tags" Target="../tags/tag240.xml"/><Relationship Id="rId27" Type="http://schemas.openxmlformats.org/officeDocument/2006/relationships/tags" Target="../tags/tag239.xml"/><Relationship Id="rId26" Type="http://schemas.openxmlformats.org/officeDocument/2006/relationships/tags" Target="../tags/tag238.xml"/><Relationship Id="rId25" Type="http://schemas.openxmlformats.org/officeDocument/2006/relationships/tags" Target="../tags/tag237.xml"/><Relationship Id="rId24" Type="http://schemas.openxmlformats.org/officeDocument/2006/relationships/tags" Target="../tags/tag236.xml"/><Relationship Id="rId23" Type="http://schemas.openxmlformats.org/officeDocument/2006/relationships/tags" Target="../tags/tag235.xml"/><Relationship Id="rId22" Type="http://schemas.openxmlformats.org/officeDocument/2006/relationships/tags" Target="../tags/tag234.xml"/><Relationship Id="rId21" Type="http://schemas.openxmlformats.org/officeDocument/2006/relationships/tags" Target="../tags/tag233.xml"/><Relationship Id="rId20" Type="http://schemas.openxmlformats.org/officeDocument/2006/relationships/tags" Target="../tags/tag232.xml"/><Relationship Id="rId2" Type="http://schemas.openxmlformats.org/officeDocument/2006/relationships/tags" Target="../tags/tag214.xml"/><Relationship Id="rId19" Type="http://schemas.openxmlformats.org/officeDocument/2006/relationships/tags" Target="../tags/tag231.xml"/><Relationship Id="rId18" Type="http://schemas.openxmlformats.org/officeDocument/2006/relationships/tags" Target="../tags/tag230.xml"/><Relationship Id="rId17" Type="http://schemas.openxmlformats.org/officeDocument/2006/relationships/tags" Target="../tags/tag229.xml"/><Relationship Id="rId16" Type="http://schemas.openxmlformats.org/officeDocument/2006/relationships/tags" Target="../tags/tag228.xml"/><Relationship Id="rId15" Type="http://schemas.openxmlformats.org/officeDocument/2006/relationships/tags" Target="../tags/tag227.xml"/><Relationship Id="rId14" Type="http://schemas.openxmlformats.org/officeDocument/2006/relationships/tags" Target="../tags/tag226.xml"/><Relationship Id="rId13" Type="http://schemas.openxmlformats.org/officeDocument/2006/relationships/tags" Target="../tags/tag225.xml"/><Relationship Id="rId12" Type="http://schemas.openxmlformats.org/officeDocument/2006/relationships/tags" Target="../tags/tag224.xml"/><Relationship Id="rId11" Type="http://schemas.openxmlformats.org/officeDocument/2006/relationships/tags" Target="../tags/tag223.xml"/><Relationship Id="rId10" Type="http://schemas.openxmlformats.org/officeDocument/2006/relationships/tags" Target="../tags/tag222.xml"/><Relationship Id="rId1" Type="http://schemas.openxmlformats.org/officeDocument/2006/relationships/tags" Target="../tags/tag21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53.xml"/><Relationship Id="rId8" Type="http://schemas.openxmlformats.org/officeDocument/2006/relationships/tags" Target="../tags/tag252.xml"/><Relationship Id="rId7" Type="http://schemas.openxmlformats.org/officeDocument/2006/relationships/tags" Target="../tags/tag251.xml"/><Relationship Id="rId6" Type="http://schemas.openxmlformats.org/officeDocument/2006/relationships/tags" Target="../tags/tag250.xml"/><Relationship Id="rId5" Type="http://schemas.openxmlformats.org/officeDocument/2006/relationships/tags" Target="../tags/tag249.xml"/><Relationship Id="rId4" Type="http://schemas.openxmlformats.org/officeDocument/2006/relationships/tags" Target="../tags/tag248.xml"/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259.xml"/><Relationship Id="rId14" Type="http://schemas.openxmlformats.org/officeDocument/2006/relationships/tags" Target="../tags/tag258.xml"/><Relationship Id="rId13" Type="http://schemas.openxmlformats.org/officeDocument/2006/relationships/tags" Target="../tags/tag257.xml"/><Relationship Id="rId12" Type="http://schemas.openxmlformats.org/officeDocument/2006/relationships/tags" Target="../tags/tag256.xml"/><Relationship Id="rId11" Type="http://schemas.openxmlformats.org/officeDocument/2006/relationships/tags" Target="../tags/tag255.xml"/><Relationship Id="rId10" Type="http://schemas.openxmlformats.org/officeDocument/2006/relationships/tags" Target="../tags/tag254.xml"/><Relationship Id="rId1" Type="http://schemas.openxmlformats.org/officeDocument/2006/relationships/tags" Target="../tags/tag245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68.xml"/><Relationship Id="rId8" Type="http://schemas.openxmlformats.org/officeDocument/2006/relationships/tags" Target="../tags/tag267.xml"/><Relationship Id="rId7" Type="http://schemas.openxmlformats.org/officeDocument/2006/relationships/tags" Target="../tags/tag266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4" Type="http://schemas.openxmlformats.org/officeDocument/2006/relationships/tags" Target="../tags/tag263.xml"/><Relationship Id="rId3" Type="http://schemas.openxmlformats.org/officeDocument/2006/relationships/tags" Target="../tags/tag262.xml"/><Relationship Id="rId2" Type="http://schemas.openxmlformats.org/officeDocument/2006/relationships/tags" Target="../tags/tag261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71.xml"/><Relationship Id="rId11" Type="http://schemas.openxmlformats.org/officeDocument/2006/relationships/tags" Target="../tags/tag270.xml"/><Relationship Id="rId10" Type="http://schemas.openxmlformats.org/officeDocument/2006/relationships/tags" Target="../tags/tag269.xml"/><Relationship Id="rId1" Type="http://schemas.openxmlformats.org/officeDocument/2006/relationships/tags" Target="../tags/tag260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280.xml"/><Relationship Id="rId8" Type="http://schemas.openxmlformats.org/officeDocument/2006/relationships/tags" Target="../tags/tag279.xml"/><Relationship Id="rId7" Type="http://schemas.openxmlformats.org/officeDocument/2006/relationships/tags" Target="../tags/tag278.xml"/><Relationship Id="rId6" Type="http://schemas.openxmlformats.org/officeDocument/2006/relationships/tags" Target="../tags/tag277.xml"/><Relationship Id="rId5" Type="http://schemas.openxmlformats.org/officeDocument/2006/relationships/tags" Target="../tags/tag276.xml"/><Relationship Id="rId4" Type="http://schemas.openxmlformats.org/officeDocument/2006/relationships/tags" Target="../tags/tag275.xml"/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7" Type="http://schemas.openxmlformats.org/officeDocument/2006/relationships/slideLayout" Target="../slideLayouts/slideLayout4.xml"/><Relationship Id="rId16" Type="http://schemas.openxmlformats.org/officeDocument/2006/relationships/tags" Target="../tags/tag286.xml"/><Relationship Id="rId15" Type="http://schemas.openxmlformats.org/officeDocument/2006/relationships/tags" Target="../tags/tag285.xml"/><Relationship Id="rId14" Type="http://schemas.openxmlformats.org/officeDocument/2006/relationships/image" Target="../media/image1.png"/><Relationship Id="rId13" Type="http://schemas.openxmlformats.org/officeDocument/2006/relationships/tags" Target="../tags/tag284.xml"/><Relationship Id="rId12" Type="http://schemas.openxmlformats.org/officeDocument/2006/relationships/tags" Target="../tags/tag283.xml"/><Relationship Id="rId11" Type="http://schemas.openxmlformats.org/officeDocument/2006/relationships/tags" Target="../tags/tag282.xml"/><Relationship Id="rId10" Type="http://schemas.openxmlformats.org/officeDocument/2006/relationships/tags" Target="../tags/tag281.xml"/><Relationship Id="rId1" Type="http://schemas.openxmlformats.org/officeDocument/2006/relationships/tags" Target="../tags/tag27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295.xml"/><Relationship Id="rId8" Type="http://schemas.openxmlformats.org/officeDocument/2006/relationships/tags" Target="../tags/tag294.xml"/><Relationship Id="rId7" Type="http://schemas.openxmlformats.org/officeDocument/2006/relationships/tags" Target="../tags/tag293.xml"/><Relationship Id="rId6" Type="http://schemas.openxmlformats.org/officeDocument/2006/relationships/tags" Target="../tags/tag292.xml"/><Relationship Id="rId5" Type="http://schemas.openxmlformats.org/officeDocument/2006/relationships/tags" Target="../tags/tag291.xml"/><Relationship Id="rId4" Type="http://schemas.openxmlformats.org/officeDocument/2006/relationships/tags" Target="../tags/tag290.xml"/><Relationship Id="rId3" Type="http://schemas.openxmlformats.org/officeDocument/2006/relationships/tags" Target="../tags/tag289.xml"/><Relationship Id="rId29" Type="http://schemas.openxmlformats.org/officeDocument/2006/relationships/slideLayout" Target="../slideLayouts/slideLayout4.xml"/><Relationship Id="rId28" Type="http://schemas.openxmlformats.org/officeDocument/2006/relationships/tags" Target="../tags/tag314.xml"/><Relationship Id="rId27" Type="http://schemas.openxmlformats.org/officeDocument/2006/relationships/tags" Target="../tags/tag313.xml"/><Relationship Id="rId26" Type="http://schemas.openxmlformats.org/officeDocument/2006/relationships/tags" Target="../tags/tag312.xml"/><Relationship Id="rId25" Type="http://schemas.openxmlformats.org/officeDocument/2006/relationships/tags" Target="../tags/tag311.xml"/><Relationship Id="rId24" Type="http://schemas.openxmlformats.org/officeDocument/2006/relationships/tags" Target="../tags/tag310.xml"/><Relationship Id="rId23" Type="http://schemas.openxmlformats.org/officeDocument/2006/relationships/tags" Target="../tags/tag309.xml"/><Relationship Id="rId22" Type="http://schemas.openxmlformats.org/officeDocument/2006/relationships/tags" Target="../tags/tag308.xml"/><Relationship Id="rId21" Type="http://schemas.openxmlformats.org/officeDocument/2006/relationships/tags" Target="../tags/tag307.xml"/><Relationship Id="rId20" Type="http://schemas.openxmlformats.org/officeDocument/2006/relationships/tags" Target="../tags/tag306.xml"/><Relationship Id="rId2" Type="http://schemas.openxmlformats.org/officeDocument/2006/relationships/tags" Target="../tags/tag288.xml"/><Relationship Id="rId19" Type="http://schemas.openxmlformats.org/officeDocument/2006/relationships/tags" Target="../tags/tag305.xml"/><Relationship Id="rId18" Type="http://schemas.openxmlformats.org/officeDocument/2006/relationships/tags" Target="../tags/tag304.xml"/><Relationship Id="rId17" Type="http://schemas.openxmlformats.org/officeDocument/2006/relationships/tags" Target="../tags/tag303.xml"/><Relationship Id="rId16" Type="http://schemas.openxmlformats.org/officeDocument/2006/relationships/tags" Target="../tags/tag302.xml"/><Relationship Id="rId15" Type="http://schemas.openxmlformats.org/officeDocument/2006/relationships/tags" Target="../tags/tag301.xml"/><Relationship Id="rId14" Type="http://schemas.openxmlformats.org/officeDocument/2006/relationships/tags" Target="../tags/tag300.xml"/><Relationship Id="rId13" Type="http://schemas.openxmlformats.org/officeDocument/2006/relationships/tags" Target="../tags/tag299.xml"/><Relationship Id="rId12" Type="http://schemas.openxmlformats.org/officeDocument/2006/relationships/tags" Target="../tags/tag298.xml"/><Relationship Id="rId11" Type="http://schemas.openxmlformats.org/officeDocument/2006/relationships/tags" Target="../tags/tag297.xml"/><Relationship Id="rId10" Type="http://schemas.openxmlformats.org/officeDocument/2006/relationships/tags" Target="../tags/tag296.xml"/><Relationship Id="rId1" Type="http://schemas.openxmlformats.org/officeDocument/2006/relationships/tags" Target="../tags/tag28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16.xml"/><Relationship Id="rId1" Type="http://schemas.openxmlformats.org/officeDocument/2006/relationships/tags" Target="../tags/tag315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324.xml"/><Relationship Id="rId8" Type="http://schemas.openxmlformats.org/officeDocument/2006/relationships/image" Target="../media/image10.png"/><Relationship Id="rId7" Type="http://schemas.openxmlformats.org/officeDocument/2006/relationships/tags" Target="../tags/tag323.xml"/><Relationship Id="rId6" Type="http://schemas.openxmlformats.org/officeDocument/2006/relationships/tags" Target="../tags/tag322.xml"/><Relationship Id="rId5" Type="http://schemas.openxmlformats.org/officeDocument/2006/relationships/tags" Target="../tags/tag321.xml"/><Relationship Id="rId4" Type="http://schemas.openxmlformats.org/officeDocument/2006/relationships/tags" Target="../tags/tag320.xml"/><Relationship Id="rId3" Type="http://schemas.openxmlformats.org/officeDocument/2006/relationships/tags" Target="../tags/tag319.xml"/><Relationship Id="rId2" Type="http://schemas.openxmlformats.org/officeDocument/2006/relationships/tags" Target="../tags/tag318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325.xml"/><Relationship Id="rId10" Type="http://schemas.openxmlformats.org/officeDocument/2006/relationships/image" Target="../media/image11.png"/><Relationship Id="rId1" Type="http://schemas.openxmlformats.org/officeDocument/2006/relationships/tags" Target="../tags/tag3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329.xml"/><Relationship Id="rId6" Type="http://schemas.openxmlformats.org/officeDocument/2006/relationships/image" Target="../media/image14.png"/><Relationship Id="rId5" Type="http://schemas.openxmlformats.org/officeDocument/2006/relationships/tags" Target="../tags/tag328.xml"/><Relationship Id="rId4" Type="http://schemas.openxmlformats.org/officeDocument/2006/relationships/image" Target="../media/image13.png"/><Relationship Id="rId3" Type="http://schemas.openxmlformats.org/officeDocument/2006/relationships/tags" Target="../tags/tag327.xml"/><Relationship Id="rId2" Type="http://schemas.openxmlformats.org/officeDocument/2006/relationships/image" Target="../media/image12.png"/><Relationship Id="rId1" Type="http://schemas.openxmlformats.org/officeDocument/2006/relationships/tags" Target="../tags/tag326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332.xml"/><Relationship Id="rId2" Type="http://schemas.openxmlformats.org/officeDocument/2006/relationships/tags" Target="../tags/tag331.xml"/><Relationship Id="rId1" Type="http://schemas.openxmlformats.org/officeDocument/2006/relationships/tags" Target="../tags/tag33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image" Target="../media/image1.png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337.xml"/><Relationship Id="rId8" Type="http://schemas.openxmlformats.org/officeDocument/2006/relationships/image" Target="../media/image17.png"/><Relationship Id="rId7" Type="http://schemas.openxmlformats.org/officeDocument/2006/relationships/tags" Target="../tags/tag336.xml"/><Relationship Id="rId6" Type="http://schemas.openxmlformats.org/officeDocument/2006/relationships/image" Target="../media/image1.png"/><Relationship Id="rId5" Type="http://schemas.openxmlformats.org/officeDocument/2006/relationships/tags" Target="../tags/tag335.xml"/><Relationship Id="rId4" Type="http://schemas.openxmlformats.org/officeDocument/2006/relationships/image" Target="../media/image16.png"/><Relationship Id="rId3" Type="http://schemas.openxmlformats.org/officeDocument/2006/relationships/tags" Target="../tags/tag334.xml"/><Relationship Id="rId2" Type="http://schemas.openxmlformats.org/officeDocument/2006/relationships/image" Target="../media/image15.png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338.xml"/><Relationship Id="rId10" Type="http://schemas.openxmlformats.org/officeDocument/2006/relationships/image" Target="../media/image18.png"/><Relationship Id="rId1" Type="http://schemas.openxmlformats.org/officeDocument/2006/relationships/tags" Target="../tags/tag333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341.xml"/><Relationship Id="rId2" Type="http://schemas.openxmlformats.org/officeDocument/2006/relationships/tags" Target="../tags/tag340.xml"/><Relationship Id="rId1" Type="http://schemas.openxmlformats.org/officeDocument/2006/relationships/tags" Target="../tags/tag339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image" Target="../media/image2.wmf"/><Relationship Id="rId21" Type="http://schemas.openxmlformats.org/officeDocument/2006/relationships/vmlDrawing" Target="../drawings/vmlDrawing1.vml"/><Relationship Id="rId20" Type="http://schemas.openxmlformats.org/officeDocument/2006/relationships/slideLayout" Target="../slideLayouts/slideLayout4.xml"/><Relationship Id="rId2" Type="http://schemas.openxmlformats.org/officeDocument/2006/relationships/oleObject" Target="../embeddings/oleObject1.bin"/><Relationship Id="rId19" Type="http://schemas.openxmlformats.org/officeDocument/2006/relationships/tags" Target="../tags/tag25.xml"/><Relationship Id="rId18" Type="http://schemas.openxmlformats.org/officeDocument/2006/relationships/tags" Target="../tags/tag24.xml"/><Relationship Id="rId17" Type="http://schemas.openxmlformats.org/officeDocument/2006/relationships/tags" Target="../tags/tag23.xml"/><Relationship Id="rId16" Type="http://schemas.openxmlformats.org/officeDocument/2006/relationships/tags" Target="../tags/tag22.xml"/><Relationship Id="rId15" Type="http://schemas.openxmlformats.org/officeDocument/2006/relationships/tags" Target="../tags/tag21.xml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27.xml"/><Relationship Id="rId2" Type="http://schemas.openxmlformats.org/officeDocument/2006/relationships/image" Target="../media/image4.png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8" Type="http://schemas.openxmlformats.org/officeDocument/2006/relationships/slideLayout" Target="../slideLayouts/slideLayout4.xml"/><Relationship Id="rId17" Type="http://schemas.openxmlformats.org/officeDocument/2006/relationships/tags" Target="../tags/tag44.xml"/><Relationship Id="rId16" Type="http://schemas.openxmlformats.org/officeDocument/2006/relationships/tags" Target="../tags/tag43.xml"/><Relationship Id="rId15" Type="http://schemas.openxmlformats.org/officeDocument/2006/relationships/tags" Target="../tags/tag42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tags" Target="../tags/tag2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9.xml"/><Relationship Id="rId24" Type="http://schemas.openxmlformats.org/officeDocument/2006/relationships/tags" Target="../tags/tag68.xml"/><Relationship Id="rId23" Type="http://schemas.openxmlformats.org/officeDocument/2006/relationships/tags" Target="../tags/tag67.xml"/><Relationship Id="rId22" Type="http://schemas.openxmlformats.org/officeDocument/2006/relationships/tags" Target="../tags/tag66.xml"/><Relationship Id="rId21" Type="http://schemas.openxmlformats.org/officeDocument/2006/relationships/tags" Target="../tags/tag65.xml"/><Relationship Id="rId20" Type="http://schemas.openxmlformats.org/officeDocument/2006/relationships/tags" Target="../tags/tag64.xml"/><Relationship Id="rId2" Type="http://schemas.openxmlformats.org/officeDocument/2006/relationships/tags" Target="../tags/tag46.xml"/><Relationship Id="rId19" Type="http://schemas.openxmlformats.org/officeDocument/2006/relationships/tags" Target="../tags/tag63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tags" Target="../tags/tag4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tags" Target="../tags/tag77.xml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0" Type="http://schemas.openxmlformats.org/officeDocument/2006/relationships/slideLayout" Target="../slideLayouts/slideLayout4.xml"/><Relationship Id="rId4" Type="http://schemas.openxmlformats.org/officeDocument/2006/relationships/tags" Target="../tags/tag73.xml"/><Relationship Id="rId39" Type="http://schemas.openxmlformats.org/officeDocument/2006/relationships/tags" Target="../tags/tag107.xml"/><Relationship Id="rId38" Type="http://schemas.openxmlformats.org/officeDocument/2006/relationships/tags" Target="../tags/tag106.xml"/><Relationship Id="rId37" Type="http://schemas.openxmlformats.org/officeDocument/2006/relationships/tags" Target="../tags/tag105.xml"/><Relationship Id="rId36" Type="http://schemas.openxmlformats.org/officeDocument/2006/relationships/tags" Target="../tags/tag104.xml"/><Relationship Id="rId35" Type="http://schemas.openxmlformats.org/officeDocument/2006/relationships/tags" Target="../tags/tag103.xml"/><Relationship Id="rId34" Type="http://schemas.openxmlformats.org/officeDocument/2006/relationships/tags" Target="../tags/tag102.xml"/><Relationship Id="rId33" Type="http://schemas.openxmlformats.org/officeDocument/2006/relationships/tags" Target="../tags/tag101.xml"/><Relationship Id="rId32" Type="http://schemas.openxmlformats.org/officeDocument/2006/relationships/tags" Target="../tags/tag100.xml"/><Relationship Id="rId31" Type="http://schemas.openxmlformats.org/officeDocument/2006/relationships/tags" Target="../tags/tag99.xml"/><Relationship Id="rId30" Type="http://schemas.openxmlformats.org/officeDocument/2006/relationships/tags" Target="../tags/tag98.xml"/><Relationship Id="rId3" Type="http://schemas.openxmlformats.org/officeDocument/2006/relationships/tags" Target="../tags/tag72.xml"/><Relationship Id="rId29" Type="http://schemas.openxmlformats.org/officeDocument/2006/relationships/tags" Target="../tags/tag97.xml"/><Relationship Id="rId28" Type="http://schemas.openxmlformats.org/officeDocument/2006/relationships/tags" Target="../tags/tag96.xml"/><Relationship Id="rId27" Type="http://schemas.openxmlformats.org/officeDocument/2006/relationships/tags" Target="../tags/tag95.xml"/><Relationship Id="rId26" Type="http://schemas.openxmlformats.org/officeDocument/2006/relationships/tags" Target="../tags/tag94.xml"/><Relationship Id="rId25" Type="http://schemas.openxmlformats.org/officeDocument/2006/relationships/tags" Target="../tags/tag93.xml"/><Relationship Id="rId24" Type="http://schemas.openxmlformats.org/officeDocument/2006/relationships/tags" Target="../tags/tag92.xml"/><Relationship Id="rId23" Type="http://schemas.openxmlformats.org/officeDocument/2006/relationships/tags" Target="../tags/tag91.xml"/><Relationship Id="rId22" Type="http://schemas.openxmlformats.org/officeDocument/2006/relationships/tags" Target="../tags/tag90.xml"/><Relationship Id="rId21" Type="http://schemas.openxmlformats.org/officeDocument/2006/relationships/tags" Target="../tags/tag89.xml"/><Relationship Id="rId20" Type="http://schemas.openxmlformats.org/officeDocument/2006/relationships/tags" Target="../tags/tag88.xml"/><Relationship Id="rId2" Type="http://schemas.openxmlformats.org/officeDocument/2006/relationships/tags" Target="../tags/tag71.xml"/><Relationship Id="rId19" Type="http://schemas.openxmlformats.org/officeDocument/2006/relationships/tags" Target="../tags/tag87.xml"/><Relationship Id="rId18" Type="http://schemas.openxmlformats.org/officeDocument/2006/relationships/tags" Target="../tags/tag86.xml"/><Relationship Id="rId17" Type="http://schemas.openxmlformats.org/officeDocument/2006/relationships/image" Target="../media/image5.png"/><Relationship Id="rId16" Type="http://schemas.openxmlformats.org/officeDocument/2006/relationships/tags" Target="../tags/tag85.xml"/><Relationship Id="rId15" Type="http://schemas.openxmlformats.org/officeDocument/2006/relationships/tags" Target="../tags/tag84.xml"/><Relationship Id="rId14" Type="http://schemas.openxmlformats.org/officeDocument/2006/relationships/tags" Target="../tags/tag83.xml"/><Relationship Id="rId13" Type="http://schemas.openxmlformats.org/officeDocument/2006/relationships/tags" Target="../tags/tag82.xml"/><Relationship Id="rId12" Type="http://schemas.openxmlformats.org/officeDocument/2006/relationships/tags" Target="../tags/tag81.xml"/><Relationship Id="rId11" Type="http://schemas.openxmlformats.org/officeDocument/2006/relationships/tags" Target="../tags/tag80.xml"/><Relationship Id="rId10" Type="http://schemas.openxmlformats.org/officeDocument/2006/relationships/tags" Target="../tags/tag79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4" Type="http://schemas.openxmlformats.org/officeDocument/2006/relationships/slideLayout" Target="../slideLayouts/slideLayout4.xml"/><Relationship Id="rId43" Type="http://schemas.openxmlformats.org/officeDocument/2006/relationships/tags" Target="../tags/tag148.xml"/><Relationship Id="rId42" Type="http://schemas.openxmlformats.org/officeDocument/2006/relationships/tags" Target="../tags/tag147.xml"/><Relationship Id="rId41" Type="http://schemas.openxmlformats.org/officeDocument/2006/relationships/tags" Target="../tags/tag146.xml"/><Relationship Id="rId40" Type="http://schemas.openxmlformats.org/officeDocument/2006/relationships/tags" Target="../tags/tag145.xml"/><Relationship Id="rId4" Type="http://schemas.openxmlformats.org/officeDocument/2006/relationships/tags" Target="../tags/tag111.xml"/><Relationship Id="rId39" Type="http://schemas.openxmlformats.org/officeDocument/2006/relationships/tags" Target="../tags/tag144.xml"/><Relationship Id="rId38" Type="http://schemas.openxmlformats.org/officeDocument/2006/relationships/tags" Target="../tags/tag143.xml"/><Relationship Id="rId37" Type="http://schemas.openxmlformats.org/officeDocument/2006/relationships/tags" Target="../tags/tag142.xml"/><Relationship Id="rId36" Type="http://schemas.openxmlformats.org/officeDocument/2006/relationships/tags" Target="../tags/tag141.xml"/><Relationship Id="rId35" Type="http://schemas.openxmlformats.org/officeDocument/2006/relationships/tags" Target="../tags/tag140.xml"/><Relationship Id="rId34" Type="http://schemas.openxmlformats.org/officeDocument/2006/relationships/tags" Target="../tags/tag139.xml"/><Relationship Id="rId33" Type="http://schemas.openxmlformats.org/officeDocument/2006/relationships/tags" Target="../tags/tag138.xml"/><Relationship Id="rId32" Type="http://schemas.openxmlformats.org/officeDocument/2006/relationships/tags" Target="../tags/tag137.xml"/><Relationship Id="rId31" Type="http://schemas.openxmlformats.org/officeDocument/2006/relationships/tags" Target="../tags/tag136.xml"/><Relationship Id="rId30" Type="http://schemas.openxmlformats.org/officeDocument/2006/relationships/tags" Target="../tags/tag135.xml"/><Relationship Id="rId3" Type="http://schemas.openxmlformats.org/officeDocument/2006/relationships/tags" Target="../tags/tag110.xml"/><Relationship Id="rId29" Type="http://schemas.openxmlformats.org/officeDocument/2006/relationships/tags" Target="../tags/tag134.xml"/><Relationship Id="rId28" Type="http://schemas.openxmlformats.org/officeDocument/2006/relationships/tags" Target="../tags/tag133.xml"/><Relationship Id="rId27" Type="http://schemas.openxmlformats.org/officeDocument/2006/relationships/tags" Target="../tags/tag132.xml"/><Relationship Id="rId26" Type="http://schemas.openxmlformats.org/officeDocument/2006/relationships/image" Target="../media/image7.png"/><Relationship Id="rId25" Type="http://schemas.openxmlformats.org/officeDocument/2006/relationships/tags" Target="../tags/tag131.xml"/><Relationship Id="rId24" Type="http://schemas.openxmlformats.org/officeDocument/2006/relationships/image" Target="../media/image6.png"/><Relationship Id="rId23" Type="http://schemas.openxmlformats.org/officeDocument/2006/relationships/tags" Target="../tags/tag130.xml"/><Relationship Id="rId22" Type="http://schemas.openxmlformats.org/officeDocument/2006/relationships/tags" Target="../tags/tag129.xml"/><Relationship Id="rId21" Type="http://schemas.openxmlformats.org/officeDocument/2006/relationships/tags" Target="../tags/tag128.xml"/><Relationship Id="rId20" Type="http://schemas.openxmlformats.org/officeDocument/2006/relationships/tags" Target="../tags/tag127.xml"/><Relationship Id="rId2" Type="http://schemas.openxmlformats.org/officeDocument/2006/relationships/tags" Target="../tags/tag109.xml"/><Relationship Id="rId19" Type="http://schemas.openxmlformats.org/officeDocument/2006/relationships/tags" Target="../tags/tag126.xml"/><Relationship Id="rId18" Type="http://schemas.openxmlformats.org/officeDocument/2006/relationships/tags" Target="../tags/tag125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tags" Target="../tags/tag118.xml"/><Relationship Id="rId10" Type="http://schemas.openxmlformats.org/officeDocument/2006/relationships/tags" Target="../tags/tag117.xml"/><Relationship Id="rId1" Type="http://schemas.openxmlformats.org/officeDocument/2006/relationships/tags" Target="../tags/tag10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tags" Target="../tags/tag156.xml"/><Relationship Id="rId7" Type="http://schemas.openxmlformats.org/officeDocument/2006/relationships/tags" Target="../tags/tag155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3" Type="http://schemas.openxmlformats.org/officeDocument/2006/relationships/slideLayout" Target="../slideLayouts/slideLayout4.xml"/><Relationship Id="rId32" Type="http://schemas.openxmlformats.org/officeDocument/2006/relationships/tags" Target="../tags/tag177.xml"/><Relationship Id="rId31" Type="http://schemas.openxmlformats.org/officeDocument/2006/relationships/tags" Target="../tags/tag176.xml"/><Relationship Id="rId30" Type="http://schemas.openxmlformats.org/officeDocument/2006/relationships/tags" Target="../tags/tag175.xml"/><Relationship Id="rId3" Type="http://schemas.openxmlformats.org/officeDocument/2006/relationships/tags" Target="../tags/tag151.xml"/><Relationship Id="rId29" Type="http://schemas.openxmlformats.org/officeDocument/2006/relationships/tags" Target="../tags/tag174.xml"/><Relationship Id="rId28" Type="http://schemas.openxmlformats.org/officeDocument/2006/relationships/tags" Target="../tags/tag173.xml"/><Relationship Id="rId27" Type="http://schemas.openxmlformats.org/officeDocument/2006/relationships/tags" Target="../tags/tag172.xml"/><Relationship Id="rId26" Type="http://schemas.openxmlformats.org/officeDocument/2006/relationships/tags" Target="../tags/tag171.xml"/><Relationship Id="rId25" Type="http://schemas.openxmlformats.org/officeDocument/2006/relationships/tags" Target="../tags/tag170.xml"/><Relationship Id="rId24" Type="http://schemas.openxmlformats.org/officeDocument/2006/relationships/image" Target="../media/image9.wmf"/><Relationship Id="rId23" Type="http://schemas.openxmlformats.org/officeDocument/2006/relationships/image" Target="../media/image8.wmf"/><Relationship Id="rId22" Type="http://schemas.openxmlformats.org/officeDocument/2006/relationships/tags" Target="../tags/tag169.xml"/><Relationship Id="rId21" Type="http://schemas.openxmlformats.org/officeDocument/2006/relationships/image" Target="../media/image6.png"/><Relationship Id="rId20" Type="http://schemas.openxmlformats.org/officeDocument/2006/relationships/tags" Target="../tags/tag168.xml"/><Relationship Id="rId2" Type="http://schemas.openxmlformats.org/officeDocument/2006/relationships/tags" Target="../tags/tag150.xml"/><Relationship Id="rId19" Type="http://schemas.openxmlformats.org/officeDocument/2006/relationships/tags" Target="../tags/tag167.xml"/><Relationship Id="rId18" Type="http://schemas.openxmlformats.org/officeDocument/2006/relationships/tags" Target="../tags/tag166.xml"/><Relationship Id="rId17" Type="http://schemas.openxmlformats.org/officeDocument/2006/relationships/tags" Target="../tags/tag165.xml"/><Relationship Id="rId16" Type="http://schemas.openxmlformats.org/officeDocument/2006/relationships/tags" Target="../tags/tag164.xml"/><Relationship Id="rId15" Type="http://schemas.openxmlformats.org/officeDocument/2006/relationships/tags" Target="../tags/tag163.xml"/><Relationship Id="rId14" Type="http://schemas.openxmlformats.org/officeDocument/2006/relationships/tags" Target="../tags/tag162.xml"/><Relationship Id="rId13" Type="http://schemas.openxmlformats.org/officeDocument/2006/relationships/tags" Target="../tags/tag161.xml"/><Relationship Id="rId12" Type="http://schemas.openxmlformats.org/officeDocument/2006/relationships/tags" Target="../tags/tag160.xml"/><Relationship Id="rId11" Type="http://schemas.openxmlformats.org/officeDocument/2006/relationships/tags" Target="../tags/tag159.xml"/><Relationship Id="rId10" Type="http://schemas.openxmlformats.org/officeDocument/2006/relationships/tags" Target="../tags/tag158.xml"/><Relationship Id="rId1" Type="http://schemas.openxmlformats.org/officeDocument/2006/relationships/tags" Target="../tags/tag1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653540" y="2847975"/>
            <a:ext cx="9560560" cy="160401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 </a:t>
            </a:r>
            <a:endParaRPr lang="zh-CN" altLang="en-US" sz="4800" b="1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/>
            <a:r>
              <a:rPr lang="en-US" altLang="zh-CN" sz="40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有机化合物的分类和命名</a:t>
            </a:r>
            <a:endParaRPr lang="en-US" altLang="zh-CN" sz="4000" b="1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17900" y="4799965"/>
            <a:ext cx="583184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课时：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有机化合物的</a:t>
            </a:r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命名</a:t>
            </a:r>
            <a:endParaRPr lang="zh-CN" altLang="en-US" sz="3200" dirty="0">
              <a:solidFill>
                <a:srgbClr val="E7E6E6">
                  <a:lumMod val="25000"/>
                </a:srgbClr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81425" y="1419225"/>
            <a:ext cx="44754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5400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经典综艺体简" panose="02010609000101010101" pitchFamily="49" charset="-122"/>
              </a:rPr>
              <a:t>第二单元</a:t>
            </a:r>
            <a:endParaRPr lang="zh-CN" altLang="en-US" sz="5400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经典综艺体简" panose="0201060900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266" name="文本框 7172"/>
          <p:cNvSpPr txBox="1"/>
          <p:nvPr>
            <p:custDataLst>
              <p:tags r:id="rId1"/>
            </p:custDataLst>
          </p:nvPr>
        </p:nvSpPr>
        <p:spPr>
          <a:xfrm>
            <a:off x="646430" y="955675"/>
            <a:ext cx="11051540" cy="233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3、写名称：</a:t>
            </a:r>
            <a:r>
              <a:rPr lang="zh-CN" altLang="en-US" sz="2800" b="1" noProof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取代基，写在</a:t>
            </a:r>
            <a:r>
              <a:rPr lang="zh-CN" altLang="en-US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前</a:t>
            </a:r>
            <a:r>
              <a:rPr lang="zh-CN" altLang="en-US" sz="2800" b="1" noProof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；</a:t>
            </a:r>
            <a:r>
              <a:rPr lang="zh-CN" altLang="en-US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标</a:t>
            </a:r>
            <a:r>
              <a:rPr lang="zh-CN" altLang="en-US" sz="2800" b="1" noProof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位置，</a:t>
            </a:r>
            <a:r>
              <a:rPr lang="zh-CN" altLang="en-US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逗短</a:t>
            </a:r>
            <a:r>
              <a:rPr lang="zh-CN" altLang="en-US" sz="2800" b="1" noProof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连</a:t>
            </a:r>
            <a:r>
              <a:rPr lang="zh-CN" altLang="en-US" sz="2800" b="1" noProof="1">
                <a:latin typeface="微软雅黑" panose="020B0503020204020204" charset="-122"/>
                <a:ea typeface="微软雅黑" panose="020B0503020204020204" charset="-122"/>
                <a:cs typeface="+mn-cs"/>
              </a:rPr>
              <a:t>（取代基号位用阿拉伯数字表示，阿拉伯数字之间用" </a:t>
            </a:r>
            <a:r>
              <a:rPr lang="zh-CN" altLang="en-US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lang="zh-CN" altLang="en-US" sz="2800" b="1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lang="zh-CN" altLang="en-US" sz="2800" b="1" noProof="1">
                <a:latin typeface="微软雅黑" panose="020B0503020204020204" charset="-122"/>
                <a:ea typeface="微软雅黑" panose="020B0503020204020204" charset="-122"/>
                <a:cs typeface="+mn-cs"/>
              </a:rPr>
              <a:t>"隔开</a:t>
            </a:r>
            <a:r>
              <a:rPr lang="zh-CN" altLang="en-US" sz="2800" b="1" noProof="1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lang="zh-CN" altLang="en-US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同一号位上有两个相同的基团时，号位应重复书写</a:t>
            </a:r>
            <a:r>
              <a:rPr lang="zh-CN" altLang="en-US" sz="2800" b="1" noProof="1">
                <a:latin typeface="微软雅黑" panose="020B0503020204020204" charset="-122"/>
                <a:ea typeface="微软雅黑" panose="020B0503020204020204" charset="-122"/>
                <a:cs typeface="+mn-cs"/>
              </a:rPr>
              <a:t>；阿拉伯数字与中文字之间用"</a:t>
            </a:r>
            <a:r>
              <a:rPr lang="en-US" altLang="zh-CN" sz="2800" b="1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—</a:t>
            </a:r>
            <a:r>
              <a:rPr lang="zh-CN" altLang="en-US" sz="2800" b="1" noProof="1">
                <a:latin typeface="微软雅黑" panose="020B0503020204020204" charset="-122"/>
                <a:ea typeface="微软雅黑" panose="020B0503020204020204" charset="-122"/>
                <a:cs typeface="+mn-cs"/>
              </a:rPr>
              <a:t>"隔开）；</a:t>
            </a:r>
            <a:r>
              <a:rPr lang="zh-CN" altLang="en-US" sz="2800" b="1" noProof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不同基，简到繁；相同基，合并算</a:t>
            </a:r>
            <a:r>
              <a:rPr lang="zh-CN" altLang="en-US" sz="2800" b="1" noProof="1">
                <a:latin typeface="微软雅黑" panose="020B0503020204020204" charset="-122"/>
                <a:ea typeface="微软雅黑" panose="020B0503020204020204" charset="-122"/>
                <a:cs typeface="+mn-cs"/>
              </a:rPr>
              <a:t>（用二、三等数字表示）。</a:t>
            </a:r>
            <a:endParaRPr lang="zh-CN" altLang="en-US" sz="2800" b="1" noProof="1"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15361" name="组合 67"/>
          <p:cNvGrpSpPr/>
          <p:nvPr/>
        </p:nvGrpSpPr>
        <p:grpSpPr>
          <a:xfrm>
            <a:off x="987425" y="3669983"/>
            <a:ext cx="5014913" cy="1238886"/>
            <a:chOff x="0" y="0"/>
            <a:chExt cx="5013532" cy="1238977"/>
          </a:xfrm>
        </p:grpSpPr>
        <p:sp>
          <p:nvSpPr>
            <p:cNvPr id="15362" name="Text Box 7"/>
            <p:cNvSpPr txBox="1"/>
            <p:nvPr>
              <p:custDataLst>
                <p:tags r:id="rId2"/>
              </p:custDataLst>
            </p:nvPr>
          </p:nvSpPr>
          <p:spPr>
            <a:xfrm>
              <a:off x="0" y="0"/>
              <a:ext cx="5013532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                         </a:t>
              </a:r>
              <a:endParaRPr lang="en-US" altLang="zh-CN" sz="28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5363" name="Line 19"/>
            <p:cNvSpPr/>
            <p:nvPr>
              <p:custDataLst>
                <p:tags r:id="rId3"/>
              </p:custDataLst>
            </p:nvPr>
          </p:nvSpPr>
          <p:spPr>
            <a:xfrm flipH="1">
              <a:off x="1212030" y="361522"/>
              <a:ext cx="0" cy="43180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5364" name="矩形 70"/>
            <p:cNvSpPr/>
            <p:nvPr>
              <p:custDataLst>
                <p:tags r:id="rId4"/>
              </p:custDataLst>
            </p:nvPr>
          </p:nvSpPr>
          <p:spPr>
            <a:xfrm>
              <a:off x="989321" y="665726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zh-CN" altLang="en-US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65" name="矩形 71"/>
            <p:cNvSpPr/>
            <p:nvPr>
              <p:custDataLst>
                <p:tags r:id="rId5"/>
              </p:custDataLst>
            </p:nvPr>
          </p:nvSpPr>
          <p:spPr>
            <a:xfrm>
              <a:off x="2799073" y="715757"/>
              <a:ext cx="1861407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5366" name="Line 19"/>
            <p:cNvSpPr/>
            <p:nvPr>
              <p:custDataLst>
                <p:tags r:id="rId6"/>
              </p:custDataLst>
            </p:nvPr>
          </p:nvSpPr>
          <p:spPr>
            <a:xfrm flipH="1">
              <a:off x="2996925" y="361522"/>
              <a:ext cx="0" cy="43180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sp>
        <p:nvSpPr>
          <p:cNvPr id="12296" name="Line 15"/>
          <p:cNvSpPr/>
          <p:nvPr>
            <p:custDataLst>
              <p:tags r:id="rId7"/>
            </p:custDataLst>
          </p:nvPr>
        </p:nvSpPr>
        <p:spPr>
          <a:xfrm>
            <a:off x="584200" y="3947795"/>
            <a:ext cx="3381375" cy="635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7" name="Line 16"/>
          <p:cNvSpPr/>
          <p:nvPr>
            <p:custDataLst>
              <p:tags r:id="rId8"/>
            </p:custDataLst>
          </p:nvPr>
        </p:nvSpPr>
        <p:spPr>
          <a:xfrm>
            <a:off x="3964940" y="3948430"/>
            <a:ext cx="1270" cy="723265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8" name="Line 17"/>
          <p:cNvSpPr/>
          <p:nvPr>
            <p:custDataLst>
              <p:tags r:id="rId9"/>
            </p:custDataLst>
          </p:nvPr>
        </p:nvSpPr>
        <p:spPr>
          <a:xfrm>
            <a:off x="3960813" y="4660583"/>
            <a:ext cx="2209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9" name="Rectangle 37"/>
          <p:cNvSpPr/>
          <p:nvPr>
            <p:custDataLst>
              <p:tags r:id="rId10"/>
            </p:custDataLst>
          </p:nvPr>
        </p:nvSpPr>
        <p:spPr>
          <a:xfrm>
            <a:off x="5434013" y="3665220"/>
            <a:ext cx="150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4</a:t>
            </a:r>
            <a:r>
              <a:rPr lang="en-US" altLang="zh-CN" sz="2800" b="1">
                <a:solidFill>
                  <a:srgbClr val="0000CC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z="2800" b="1">
                <a:solidFill>
                  <a:srgbClr val="0000CC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甲基</a:t>
            </a:r>
            <a:endParaRPr lang="zh-CN" altLang="en-US" sz="2800" b="1">
              <a:solidFill>
                <a:srgbClr val="0000CC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0" name="Text Box 28"/>
          <p:cNvSpPr txBox="1"/>
          <p:nvPr>
            <p:custDataLst>
              <p:tags r:id="rId11"/>
            </p:custDataLst>
          </p:nvPr>
        </p:nvSpPr>
        <p:spPr>
          <a:xfrm>
            <a:off x="819150" y="4322128"/>
            <a:ext cx="15430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z="2800" b="1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</a:rPr>
              <a:t>甲基</a:t>
            </a:r>
            <a:r>
              <a:rPr lang="en-US" altLang="zh-CN" sz="2800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2800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</a:rPr>
              <a:t>　</a:t>
            </a:r>
            <a:endParaRPr lang="zh-CN" altLang="en-US" sz="2800">
              <a:solidFill>
                <a:srgbClr val="0000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1" name="Text Box 7"/>
          <p:cNvSpPr txBox="1"/>
          <p:nvPr>
            <p:custDataLst>
              <p:tags r:id="rId12"/>
            </p:custDataLst>
          </p:nvPr>
        </p:nvSpPr>
        <p:spPr>
          <a:xfrm>
            <a:off x="6283325" y="4346258"/>
            <a:ext cx="1090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</a:rPr>
              <a:t>己烷</a:t>
            </a:r>
            <a:endParaRPr lang="zh-CN" altLang="en-US" sz="2800" b="1">
              <a:solidFill>
                <a:srgbClr val="0000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2" name="Text Box 8"/>
          <p:cNvSpPr txBox="1"/>
          <p:nvPr>
            <p:custDataLst>
              <p:tags r:id="rId13"/>
            </p:custDataLst>
          </p:nvPr>
        </p:nvSpPr>
        <p:spPr>
          <a:xfrm>
            <a:off x="9094788" y="3621405"/>
            <a:ext cx="15176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noProof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二</a:t>
            </a:r>
            <a:r>
              <a:rPr lang="en-US" altLang="zh-CN" sz="2800" b="1" noProof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  </a:t>
            </a:r>
            <a:r>
              <a:rPr lang="zh-CN" altLang="en-US" sz="2800" b="1" noProof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甲基</a:t>
            </a:r>
            <a:endParaRPr lang="zh-CN" altLang="en-US" sz="2800" b="1" noProof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2303" name="Text Box 9"/>
          <p:cNvSpPr txBox="1"/>
          <p:nvPr>
            <p:custDataLst>
              <p:tags r:id="rId14"/>
            </p:custDataLst>
          </p:nvPr>
        </p:nvSpPr>
        <p:spPr>
          <a:xfrm>
            <a:off x="7559675" y="3621405"/>
            <a:ext cx="99536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4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2304" name="Line 10"/>
          <p:cNvSpPr/>
          <p:nvPr>
            <p:custDataLst>
              <p:tags r:id="rId15"/>
            </p:custDataLst>
          </p:nvPr>
        </p:nvSpPr>
        <p:spPr>
          <a:xfrm flipV="1">
            <a:off x="8575675" y="3882073"/>
            <a:ext cx="414338" cy="0"/>
          </a:xfrm>
          <a:prstGeom prst="line">
            <a:avLst/>
          </a:prstGeom>
          <a:ln w="25400" cap="flat" cmpd="sng">
            <a:solidFill>
              <a:srgbClr val="FF33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sz="2400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2306" name="Text Box 7"/>
          <p:cNvSpPr txBox="1"/>
          <p:nvPr>
            <p:custDataLst>
              <p:tags r:id="rId16"/>
            </p:custDataLst>
          </p:nvPr>
        </p:nvSpPr>
        <p:spPr>
          <a:xfrm>
            <a:off x="10463213" y="3621405"/>
            <a:ext cx="9302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己烷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2307" name="Text Box 9"/>
          <p:cNvSpPr txBox="1"/>
          <p:nvPr>
            <p:custDataLst>
              <p:tags r:id="rId17"/>
            </p:custDataLst>
          </p:nvPr>
        </p:nvSpPr>
        <p:spPr>
          <a:xfrm>
            <a:off x="3833813" y="4662170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08" name="Text Box 10"/>
          <p:cNvSpPr txBox="1"/>
          <p:nvPr>
            <p:custDataLst>
              <p:tags r:id="rId18"/>
            </p:custDataLst>
          </p:nvPr>
        </p:nvSpPr>
        <p:spPr>
          <a:xfrm>
            <a:off x="4775200" y="4662170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09" name="Text Box 11"/>
          <p:cNvSpPr txBox="1"/>
          <p:nvPr>
            <p:custDataLst>
              <p:tags r:id="rId19"/>
            </p:custDataLst>
          </p:nvPr>
        </p:nvSpPr>
        <p:spPr>
          <a:xfrm>
            <a:off x="1017588" y="3388995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10" name="Text Box 12"/>
          <p:cNvSpPr txBox="1"/>
          <p:nvPr>
            <p:custDataLst>
              <p:tags r:id="rId20"/>
            </p:custDataLst>
          </p:nvPr>
        </p:nvSpPr>
        <p:spPr>
          <a:xfrm>
            <a:off x="1984375" y="3390583"/>
            <a:ext cx="6096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11" name="Text Box 13"/>
          <p:cNvSpPr txBox="1"/>
          <p:nvPr>
            <p:custDataLst>
              <p:tags r:id="rId21"/>
            </p:custDataLst>
          </p:nvPr>
        </p:nvSpPr>
        <p:spPr>
          <a:xfrm>
            <a:off x="2840038" y="3396933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12" name="Text Box 14"/>
          <p:cNvSpPr txBox="1"/>
          <p:nvPr>
            <p:custDataLst>
              <p:tags r:id="rId22"/>
            </p:custDataLst>
          </p:nvPr>
        </p:nvSpPr>
        <p:spPr>
          <a:xfrm>
            <a:off x="3786188" y="3396933"/>
            <a:ext cx="457200" cy="5222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28" name="Line 23"/>
          <p:cNvSpPr/>
          <p:nvPr>
            <p:custDataLst>
              <p:tags r:id="rId23"/>
            </p:custDataLst>
          </p:nvPr>
        </p:nvSpPr>
        <p:spPr>
          <a:xfrm>
            <a:off x="10583545" y="4157980"/>
            <a:ext cx="70961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29" name="Line 24"/>
          <p:cNvSpPr/>
          <p:nvPr>
            <p:custDataLst>
              <p:tags r:id="rId24"/>
            </p:custDataLst>
          </p:nvPr>
        </p:nvSpPr>
        <p:spPr>
          <a:xfrm flipV="1">
            <a:off x="7538085" y="4157980"/>
            <a:ext cx="1037590" cy="9525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30" name="Line 25"/>
          <p:cNvSpPr/>
          <p:nvPr>
            <p:custDataLst>
              <p:tags r:id="rId25"/>
            </p:custDataLst>
          </p:nvPr>
        </p:nvSpPr>
        <p:spPr>
          <a:xfrm flipV="1">
            <a:off x="9777730" y="4167188"/>
            <a:ext cx="647700" cy="635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33" name="Line 28"/>
          <p:cNvSpPr/>
          <p:nvPr>
            <p:custDataLst>
              <p:tags r:id="rId26"/>
            </p:custDataLst>
          </p:nvPr>
        </p:nvSpPr>
        <p:spPr>
          <a:xfrm>
            <a:off x="9112568" y="4178618"/>
            <a:ext cx="576262" cy="0"/>
          </a:xfrm>
          <a:prstGeom prst="line">
            <a:avLst/>
          </a:prstGeom>
          <a:ln w="57150" cap="flat" cmpd="sng">
            <a:solidFill>
              <a:srgbClr val="66FF33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34" name="Rectangle 29"/>
          <p:cNvSpPr/>
          <p:nvPr>
            <p:custDataLst>
              <p:tags r:id="rId27"/>
            </p:custDataLst>
          </p:nvPr>
        </p:nvSpPr>
        <p:spPr>
          <a:xfrm>
            <a:off x="10813733" y="4875530"/>
            <a:ext cx="944562" cy="4603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</a:rPr>
              <a:t>主链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35" name="Rectangle 30"/>
          <p:cNvSpPr/>
          <p:nvPr>
            <p:custDataLst>
              <p:tags r:id="rId28"/>
            </p:custDataLst>
          </p:nvPr>
        </p:nvSpPr>
        <p:spPr>
          <a:xfrm>
            <a:off x="10053955" y="5684838"/>
            <a:ext cx="1706880" cy="460375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</a:rPr>
              <a:t>取代基名称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36" name="Rectangle 31"/>
          <p:cNvSpPr/>
          <p:nvPr>
            <p:custDataLst>
              <p:tags r:id="rId29"/>
            </p:custDataLst>
          </p:nvPr>
        </p:nvSpPr>
        <p:spPr>
          <a:xfrm>
            <a:off x="8763000" y="4890135"/>
            <a:ext cx="1725930" cy="460375"/>
          </a:xfrm>
          <a:prstGeom prst="rect">
            <a:avLst/>
          </a:prstGeom>
          <a:noFill/>
          <a:ln w="9525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</a:rPr>
              <a:t>取代基数目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37" name="Rectangle 32"/>
          <p:cNvSpPr/>
          <p:nvPr>
            <p:custDataLst>
              <p:tags r:id="rId30"/>
            </p:custDataLst>
          </p:nvPr>
        </p:nvSpPr>
        <p:spPr>
          <a:xfrm>
            <a:off x="6955155" y="4900930"/>
            <a:ext cx="1706880" cy="460375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  <a:latin typeface="微软雅黑" panose="020B0503020204020204" charset="-122"/>
                <a:ea typeface="微软雅黑" panose="020B0503020204020204" charset="-122"/>
              </a:rPr>
              <a:t>取代基位置</a:t>
            </a:r>
            <a:endParaRPr lang="zh-CN" altLang="en-US" sz="2400" b="1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38" name="Line 33"/>
          <p:cNvSpPr/>
          <p:nvPr>
            <p:custDataLst>
              <p:tags r:id="rId31"/>
            </p:custDataLst>
          </p:nvPr>
        </p:nvSpPr>
        <p:spPr>
          <a:xfrm flipH="1">
            <a:off x="7866380" y="4219575"/>
            <a:ext cx="200025" cy="68199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40" name="Line 35"/>
          <p:cNvSpPr/>
          <p:nvPr>
            <p:custDataLst>
              <p:tags r:id="rId32"/>
            </p:custDataLst>
          </p:nvPr>
        </p:nvSpPr>
        <p:spPr>
          <a:xfrm flipH="1">
            <a:off x="9396730" y="4235768"/>
            <a:ext cx="7938" cy="658812"/>
          </a:xfrm>
          <a:prstGeom prst="line">
            <a:avLst/>
          </a:prstGeom>
          <a:ln w="57150" cap="flat" cmpd="sng">
            <a:solidFill>
              <a:srgbClr val="66FF33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42" name="Line 37"/>
          <p:cNvSpPr/>
          <p:nvPr>
            <p:custDataLst>
              <p:tags r:id="rId33"/>
            </p:custDataLst>
          </p:nvPr>
        </p:nvSpPr>
        <p:spPr>
          <a:xfrm>
            <a:off x="10176510" y="4219575"/>
            <a:ext cx="637540" cy="1466215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43" name="Line 38"/>
          <p:cNvSpPr/>
          <p:nvPr>
            <p:custDataLst>
              <p:tags r:id="rId34"/>
            </p:custDataLst>
          </p:nvPr>
        </p:nvSpPr>
        <p:spPr>
          <a:xfrm>
            <a:off x="10890250" y="4217035"/>
            <a:ext cx="321310" cy="65786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custDataLst>
      <p:tags r:id="rId3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7" dur="20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0" dur="20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ldLvl="0" animBg="1"/>
      <p:bldP spid="12297" grpId="0" bldLvl="0" animBg="1"/>
      <p:bldP spid="12298" grpId="0" bldLvl="0" animBg="1"/>
      <p:bldP spid="12299" grpId="0"/>
      <p:bldP spid="12300" grpId="0"/>
      <p:bldP spid="12301" grpId="0"/>
      <p:bldP spid="12302" grpId="0"/>
      <p:bldP spid="12303" grpId="0"/>
      <p:bldP spid="12304" grpId="0" bldLvl="0" animBg="1"/>
      <p:bldP spid="12306" grpId="0"/>
      <p:bldP spid="12307" grpId="0"/>
      <p:bldP spid="12308" grpId="0"/>
      <p:bldP spid="12309" grpId="0"/>
      <p:bldP spid="12310" grpId="0"/>
      <p:bldP spid="12311" grpId="0"/>
      <p:bldP spid="12312" grpId="0"/>
      <p:bldP spid="12328" grpId="0" bldLvl="0" animBg="1"/>
      <p:bldP spid="12329" grpId="0" bldLvl="0" animBg="1"/>
      <p:bldP spid="12330" grpId="0" bldLvl="0" animBg="1"/>
      <p:bldP spid="12333" grpId="0" bldLvl="0" animBg="1"/>
      <p:bldP spid="12334" grpId="0" bldLvl="0" animBg="1"/>
      <p:bldP spid="12335" grpId="0" bldLvl="0" animBg="1"/>
      <p:bldP spid="12336" grpId="0" bldLvl="0" animBg="1"/>
      <p:bldP spid="12337" grpId="0" bldLvl="0" animBg="1"/>
      <p:bldP spid="12338" grpId="0" bldLvl="0" animBg="1"/>
      <p:bldP spid="12340" grpId="0" bldLvl="0" animBg="1"/>
      <p:bldP spid="12342" grpId="0" bldLvl="0" animBg="1"/>
      <p:bldP spid="12343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2313" name="组合 7"/>
          <p:cNvGrpSpPr/>
          <p:nvPr/>
        </p:nvGrpSpPr>
        <p:grpSpPr>
          <a:xfrm>
            <a:off x="1395093" y="3525520"/>
            <a:ext cx="5986463" cy="1955800"/>
            <a:chOff x="142875" y="0"/>
            <a:chExt cx="5986539" cy="1954967"/>
          </a:xfrm>
        </p:grpSpPr>
        <p:sp>
          <p:nvSpPr>
            <p:cNvPr id="15385" name="Rectangle 9"/>
            <p:cNvSpPr/>
            <p:nvPr>
              <p:custDataLst>
                <p:tags r:id="rId1"/>
              </p:custDataLst>
            </p:nvPr>
          </p:nvSpPr>
          <p:spPr>
            <a:xfrm>
              <a:off x="142875" y="935892"/>
              <a:ext cx="5986539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-CH-CH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-CH—C-CH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86" name="Rectangle 10"/>
            <p:cNvSpPr/>
            <p:nvPr>
              <p:custDataLst>
                <p:tags r:id="rId2"/>
              </p:custDataLst>
            </p:nvPr>
          </p:nvSpPr>
          <p:spPr>
            <a:xfrm>
              <a:off x="870462" y="426419"/>
              <a:ext cx="842962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87" name="Rectangle 11"/>
            <p:cNvSpPr/>
            <p:nvPr>
              <p:custDataLst>
                <p:tags r:id="rId3"/>
              </p:custDataLst>
            </p:nvPr>
          </p:nvSpPr>
          <p:spPr>
            <a:xfrm>
              <a:off x="3813109" y="1431092"/>
              <a:ext cx="842962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88" name="Rectangle 12"/>
            <p:cNvSpPr/>
            <p:nvPr>
              <p:custDataLst>
                <p:tags r:id="rId4"/>
              </p:custDataLst>
            </p:nvPr>
          </p:nvSpPr>
          <p:spPr>
            <a:xfrm>
              <a:off x="3788222" y="447736"/>
              <a:ext cx="842962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89" name="Rectangle 13"/>
            <p:cNvSpPr/>
            <p:nvPr>
              <p:custDataLst>
                <p:tags r:id="rId5"/>
              </p:custDataLst>
            </p:nvPr>
          </p:nvSpPr>
          <p:spPr>
            <a:xfrm>
              <a:off x="2927615" y="0"/>
              <a:ext cx="842962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90" name="Rectangle 14"/>
            <p:cNvSpPr/>
            <p:nvPr>
              <p:custDataLst>
                <p:tags r:id="rId6"/>
              </p:custDataLst>
            </p:nvPr>
          </p:nvSpPr>
          <p:spPr>
            <a:xfrm>
              <a:off x="2938248" y="454873"/>
              <a:ext cx="842962" cy="5238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91" name="Line 15"/>
            <p:cNvSpPr/>
            <p:nvPr>
              <p:custDataLst>
                <p:tags r:id="rId7"/>
              </p:custDataLst>
            </p:nvPr>
          </p:nvSpPr>
          <p:spPr>
            <a:xfrm flipH="1">
              <a:off x="1076869" y="805747"/>
              <a:ext cx="0" cy="24570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92" name="Line 16"/>
            <p:cNvSpPr/>
            <p:nvPr>
              <p:custDataLst>
                <p:tags r:id="rId8"/>
              </p:custDataLst>
            </p:nvPr>
          </p:nvSpPr>
          <p:spPr>
            <a:xfrm flipH="1">
              <a:off x="4016595" y="833780"/>
              <a:ext cx="0" cy="24570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93" name="Line 17"/>
            <p:cNvSpPr/>
            <p:nvPr>
              <p:custDataLst>
                <p:tags r:id="rId9"/>
              </p:custDataLst>
            </p:nvPr>
          </p:nvSpPr>
          <p:spPr>
            <a:xfrm flipH="1">
              <a:off x="4016595" y="1322016"/>
              <a:ext cx="0" cy="24570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94" name="Line 18"/>
            <p:cNvSpPr/>
            <p:nvPr>
              <p:custDataLst>
                <p:tags r:id="rId10"/>
              </p:custDataLst>
            </p:nvPr>
          </p:nvSpPr>
          <p:spPr>
            <a:xfrm flipH="1">
              <a:off x="3160379" y="833780"/>
              <a:ext cx="0" cy="24570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95" name="Line 19"/>
            <p:cNvSpPr/>
            <p:nvPr>
              <p:custDataLst>
                <p:tags r:id="rId11"/>
              </p:custDataLst>
            </p:nvPr>
          </p:nvSpPr>
          <p:spPr>
            <a:xfrm flipH="1">
              <a:off x="3155988" y="389724"/>
              <a:ext cx="4445" cy="13392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cxnSp>
        <p:nvCxnSpPr>
          <p:cNvPr id="12325" name="直接箭头连接符 34"/>
          <p:cNvCxnSpPr/>
          <p:nvPr>
            <p:custDataLst>
              <p:tags r:id="rId12"/>
            </p:custDataLst>
          </p:nvPr>
        </p:nvCxnSpPr>
        <p:spPr>
          <a:xfrm>
            <a:off x="941070" y="4708525"/>
            <a:ext cx="6816725" cy="31750"/>
          </a:xfrm>
          <a:prstGeom prst="straightConnector1">
            <a:avLst/>
          </a:prstGeom>
          <a:ln w="50800" cap="flat" cmpd="sng">
            <a:solidFill>
              <a:srgbClr val="FF0000"/>
            </a:solidFill>
            <a:prstDash val="solid"/>
            <a:bevel/>
            <a:headEnd type="none" w="med" len="med"/>
            <a:tailEnd type="arrow" w="med" len="med"/>
          </a:ln>
        </p:spPr>
      </p:cxnSp>
      <p:sp>
        <p:nvSpPr>
          <p:cNvPr id="12326" name="TextBox 41"/>
          <p:cNvSpPr txBox="1"/>
          <p:nvPr>
            <p:custDataLst>
              <p:tags r:id="rId13"/>
            </p:custDataLst>
          </p:nvPr>
        </p:nvSpPr>
        <p:spPr>
          <a:xfrm>
            <a:off x="1353820" y="4235133"/>
            <a:ext cx="5135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4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1       2       3       4        5         6   7       8</a:t>
            </a:r>
            <a:endParaRPr lang="en-US" altLang="zh-CN" sz="24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327" name="Text Box 22"/>
          <p:cNvSpPr txBox="1"/>
          <p:nvPr>
            <p:custDataLst>
              <p:tags r:id="rId14"/>
            </p:custDataLst>
          </p:nvPr>
        </p:nvSpPr>
        <p:spPr>
          <a:xfrm>
            <a:off x="1433195" y="5454650"/>
            <a:ext cx="61563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6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6 — 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三甲基 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—5 —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乙基辛烷</a:t>
            </a:r>
            <a:endParaRPr lang="zh-CN" altLang="en-US" sz="28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7410" name="矩形 56322"/>
          <p:cNvSpPr/>
          <p:nvPr>
            <p:custDataLst>
              <p:tags r:id="rId15"/>
            </p:custDataLst>
          </p:nvPr>
        </p:nvSpPr>
        <p:spPr>
          <a:xfrm>
            <a:off x="937578" y="1296670"/>
            <a:ext cx="6324600" cy="990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    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    CH     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   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3200" baseline="-250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7411" name="矩形 56323"/>
          <p:cNvSpPr/>
          <p:nvPr>
            <p:custDataLst>
              <p:tags r:id="rId16"/>
            </p:custDataLst>
          </p:nvPr>
        </p:nvSpPr>
        <p:spPr>
          <a:xfrm>
            <a:off x="1547178" y="198247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3200" baseline="-250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7412" name="矩形 56324"/>
          <p:cNvSpPr/>
          <p:nvPr>
            <p:custDataLst>
              <p:tags r:id="rId17"/>
            </p:custDataLst>
          </p:nvPr>
        </p:nvSpPr>
        <p:spPr>
          <a:xfrm>
            <a:off x="5814378" y="190627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3200" baseline="-250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7413" name="矩形 56325"/>
          <p:cNvSpPr/>
          <p:nvPr>
            <p:custDataLst>
              <p:tags r:id="rId18"/>
            </p:custDataLst>
          </p:nvPr>
        </p:nvSpPr>
        <p:spPr>
          <a:xfrm>
            <a:off x="3756978" y="251587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3200" baseline="-250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7414" name="矩形 56326"/>
          <p:cNvSpPr/>
          <p:nvPr>
            <p:custDataLst>
              <p:tags r:id="rId19"/>
            </p:custDataLst>
          </p:nvPr>
        </p:nvSpPr>
        <p:spPr>
          <a:xfrm>
            <a:off x="3756978" y="190627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3200" baseline="-250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7415" name="直接连接符 56327"/>
          <p:cNvSpPr/>
          <p:nvPr>
            <p:custDataLst>
              <p:tags r:id="rId20"/>
            </p:custDataLst>
          </p:nvPr>
        </p:nvSpPr>
        <p:spPr>
          <a:xfrm>
            <a:off x="2309178" y="175387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6" name="直接连接符 56328"/>
          <p:cNvSpPr/>
          <p:nvPr>
            <p:custDataLst>
              <p:tags r:id="rId21"/>
            </p:custDataLst>
          </p:nvPr>
        </p:nvSpPr>
        <p:spPr>
          <a:xfrm>
            <a:off x="3452178" y="175387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7" name="直接连接符 56329"/>
          <p:cNvSpPr/>
          <p:nvPr>
            <p:custDataLst>
              <p:tags r:id="rId22"/>
            </p:custDataLst>
          </p:nvPr>
        </p:nvSpPr>
        <p:spPr>
          <a:xfrm>
            <a:off x="4442778" y="175387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8" name="直接连接符 56330"/>
          <p:cNvSpPr/>
          <p:nvPr>
            <p:custDataLst>
              <p:tags r:id="rId23"/>
            </p:custDataLst>
          </p:nvPr>
        </p:nvSpPr>
        <p:spPr>
          <a:xfrm>
            <a:off x="5585778" y="1753870"/>
            <a:ext cx="3540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9" name="直接连接符 56331"/>
          <p:cNvSpPr/>
          <p:nvPr>
            <p:custDataLst>
              <p:tags r:id="rId24"/>
            </p:custDataLst>
          </p:nvPr>
        </p:nvSpPr>
        <p:spPr>
          <a:xfrm flipH="1">
            <a:off x="1699578" y="1911033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20" name="直接连接符 56332"/>
          <p:cNvSpPr/>
          <p:nvPr>
            <p:custDataLst>
              <p:tags r:id="rId25"/>
            </p:custDataLst>
          </p:nvPr>
        </p:nvSpPr>
        <p:spPr>
          <a:xfrm flipH="1">
            <a:off x="3909378" y="1911033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21" name="直接连接符 56333"/>
          <p:cNvSpPr/>
          <p:nvPr>
            <p:custDataLst>
              <p:tags r:id="rId26"/>
            </p:custDataLst>
          </p:nvPr>
        </p:nvSpPr>
        <p:spPr>
          <a:xfrm>
            <a:off x="3909378" y="2520633"/>
            <a:ext cx="1587" cy="2206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22" name="直接连接符 56334"/>
          <p:cNvSpPr/>
          <p:nvPr>
            <p:custDataLst>
              <p:tags r:id="rId27"/>
            </p:custDataLst>
          </p:nvPr>
        </p:nvSpPr>
        <p:spPr>
          <a:xfrm flipH="1">
            <a:off x="6042978" y="1911033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矩形 56346"/>
          <p:cNvSpPr/>
          <p:nvPr>
            <p:custDataLst>
              <p:tags r:id="rId28"/>
            </p:custDataLst>
          </p:nvPr>
        </p:nvSpPr>
        <p:spPr>
          <a:xfrm>
            <a:off x="6966903" y="1525270"/>
            <a:ext cx="2541588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eaLnBrk="0" fontAlgn="base" hangingPunct="0">
              <a:buClrTx/>
            </a:pPr>
            <a:r>
              <a:rPr lang="en-US" altLang="x-none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4–</a:t>
            </a:r>
            <a:r>
              <a:rPr lang="zh-CN" altLang="en-US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乙基庚烷</a:t>
            </a:r>
            <a:endParaRPr lang="zh-CN" altLang="en-US" sz="3200" b="1" strike="noStrike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56347"/>
          <p:cNvGrpSpPr/>
          <p:nvPr/>
        </p:nvGrpSpPr>
        <p:grpSpPr>
          <a:xfrm>
            <a:off x="1394778" y="1525270"/>
            <a:ext cx="5410200" cy="1066800"/>
            <a:chOff x="0" y="0"/>
            <a:chExt cx="3408" cy="672"/>
          </a:xfrm>
        </p:grpSpPr>
        <p:sp>
          <p:nvSpPr>
            <p:cNvPr id="17434" name="直接连接符 56348"/>
            <p:cNvSpPr/>
            <p:nvPr>
              <p:custDataLst>
                <p:tags r:id="rId29"/>
              </p:custDataLst>
            </p:nvPr>
          </p:nvSpPr>
          <p:spPr>
            <a:xfrm flipH="1">
              <a:off x="0" y="0"/>
              <a:ext cx="0" cy="67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435" name="直接连接符 56349"/>
            <p:cNvSpPr/>
            <p:nvPr>
              <p:custDataLst>
                <p:tags r:id="rId30"/>
              </p:custDataLst>
            </p:nvPr>
          </p:nvSpPr>
          <p:spPr>
            <a:xfrm>
              <a:off x="0" y="0"/>
              <a:ext cx="3408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436" name="直接连接符 56350"/>
            <p:cNvSpPr/>
            <p:nvPr>
              <p:custDataLst>
                <p:tags r:id="rId31"/>
              </p:custDataLst>
            </p:nvPr>
          </p:nvSpPr>
          <p:spPr>
            <a:xfrm flipH="1">
              <a:off x="3408" y="0"/>
              <a:ext cx="0" cy="62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</p:spTree>
    <p:custDataLst>
      <p:tags r:id="rId3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/>
      <p:bldP spid="12327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3316" name="矩形 7"/>
          <p:cNvSpPr/>
          <p:nvPr>
            <p:custDataLst>
              <p:tags r:id="rId1"/>
            </p:custDataLst>
          </p:nvPr>
        </p:nvSpPr>
        <p:spPr>
          <a:xfrm>
            <a:off x="904875" y="1785303"/>
            <a:ext cx="2214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命名步骤：</a:t>
            </a:r>
            <a:endParaRPr lang="zh-CN" altLang="en-US" sz="32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17" name="Rectangle 3"/>
          <p:cNvSpPr/>
          <p:nvPr>
            <p:custDataLst>
              <p:tags r:id="rId2"/>
            </p:custDataLst>
          </p:nvPr>
        </p:nvSpPr>
        <p:spPr>
          <a:xfrm>
            <a:off x="5811838" y="2509203"/>
            <a:ext cx="34340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fontAlgn="base"/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编号位，定支链；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18" name="Rectangle 4"/>
          <p:cNvSpPr/>
          <p:nvPr>
            <p:custDataLst>
              <p:tags r:id="rId3"/>
            </p:custDataLst>
          </p:nvPr>
        </p:nvSpPr>
        <p:spPr>
          <a:xfrm>
            <a:off x="933450" y="3107690"/>
            <a:ext cx="3386138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base"/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取代基，写在前；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19" name="Rectangle 5"/>
          <p:cNvSpPr/>
          <p:nvPr>
            <p:custDataLst>
              <p:tags r:id="rId4"/>
            </p:custDataLst>
          </p:nvPr>
        </p:nvSpPr>
        <p:spPr>
          <a:xfrm>
            <a:off x="917575" y="3706178"/>
            <a:ext cx="3579813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base">
              <a:spcBef>
                <a:spcPct val="50000"/>
              </a:spcBef>
            </a:pPr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不同基，简到繁；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20" name="Rectangle 6"/>
          <p:cNvSpPr/>
          <p:nvPr>
            <p:custDataLst>
              <p:tags r:id="rId5"/>
            </p:custDataLst>
          </p:nvPr>
        </p:nvSpPr>
        <p:spPr>
          <a:xfrm>
            <a:off x="939800" y="2501265"/>
            <a:ext cx="34340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fontAlgn="base">
              <a:spcBef>
                <a:spcPct val="50000"/>
              </a:spcBef>
            </a:pPr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选主链，称某烷；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21" name="矩形 17"/>
          <p:cNvSpPr/>
          <p:nvPr>
            <p:custDataLst>
              <p:tags r:id="rId6"/>
            </p:custDataLst>
          </p:nvPr>
        </p:nvSpPr>
        <p:spPr>
          <a:xfrm>
            <a:off x="5810250" y="3131503"/>
            <a:ext cx="36163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base"/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标位置，逗短连；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22" name="矩形 18"/>
          <p:cNvSpPr/>
          <p:nvPr>
            <p:custDataLst>
              <p:tags r:id="rId7"/>
            </p:custDataLst>
          </p:nvPr>
        </p:nvSpPr>
        <p:spPr>
          <a:xfrm>
            <a:off x="5810250" y="3698240"/>
            <a:ext cx="3360738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base">
              <a:spcBef>
                <a:spcPct val="50000"/>
              </a:spcBef>
            </a:pPr>
            <a:r>
              <a:rPr lang="zh-CN" altLang="en-US" sz="3200" b="1" strike="noStrike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相同基，合并算。</a:t>
            </a:r>
            <a:endParaRPr lang="zh-CN" altLang="en-US" sz="3200" b="1" strike="noStrike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23" name="矩形 8"/>
          <p:cNvSpPr/>
          <p:nvPr>
            <p:custDataLst>
              <p:tags r:id="rId8"/>
            </p:custDataLst>
          </p:nvPr>
        </p:nvSpPr>
        <p:spPr>
          <a:xfrm>
            <a:off x="2907030" y="1761490"/>
            <a:ext cx="60318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20000"/>
              </a:spcBef>
            </a:pPr>
            <a:r>
              <a:rPr lang="zh-CN" altLang="en-US" sz="32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①选主链；②</a:t>
            </a:r>
            <a:r>
              <a:rPr lang="zh-CN" altLang="en-US" sz="32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sym typeface="宋体" panose="02010600030101010101" pitchFamily="2" charset="-122"/>
              </a:rPr>
              <a:t>编号位；③写名称</a:t>
            </a:r>
            <a:endParaRPr lang="zh-CN" altLang="en-US" sz="32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3324" name="Text Box 6"/>
          <p:cNvSpPr txBox="1"/>
          <p:nvPr>
            <p:custDataLst>
              <p:tags r:id="rId9"/>
            </p:custDataLst>
          </p:nvPr>
        </p:nvSpPr>
        <p:spPr>
          <a:xfrm>
            <a:off x="2041208" y="5001578"/>
            <a:ext cx="19050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命名原则</a:t>
            </a:r>
            <a:endParaRPr lang="zh-CN" altLang="en-US" sz="32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25" name="Rectangle 4"/>
          <p:cNvSpPr/>
          <p:nvPr>
            <p:custDataLst>
              <p:tags r:id="rId10"/>
            </p:custDataLst>
          </p:nvPr>
        </p:nvSpPr>
        <p:spPr>
          <a:xfrm>
            <a:off x="4616768" y="4502150"/>
            <a:ext cx="35718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主链</a:t>
            </a: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最长，最多</a:t>
            </a:r>
            <a:endParaRPr lang="zh-CN" altLang="en-US" sz="3200" b="1">
              <a:solidFill>
                <a:srgbClr val="0000FF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26" name="Text Box 5"/>
          <p:cNvSpPr txBox="1"/>
          <p:nvPr>
            <p:custDataLst>
              <p:tags r:id="rId11"/>
            </p:custDataLst>
          </p:nvPr>
        </p:nvSpPr>
        <p:spPr>
          <a:xfrm>
            <a:off x="4616768" y="5154613"/>
            <a:ext cx="53752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支链编号</a:t>
            </a: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最</a:t>
            </a: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近，最简，最小</a:t>
            </a:r>
            <a:endParaRPr lang="zh-CN" altLang="en-US" sz="3200" b="1">
              <a:solidFill>
                <a:srgbClr val="0000CC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27" name="Text Box 7"/>
          <p:cNvSpPr txBox="1"/>
          <p:nvPr>
            <p:custDataLst>
              <p:tags r:id="rId12"/>
            </p:custDataLst>
          </p:nvPr>
        </p:nvSpPr>
        <p:spPr>
          <a:xfrm>
            <a:off x="4618355" y="5826125"/>
            <a:ext cx="5334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书写</a:t>
            </a:r>
            <a:r>
              <a:rPr lang="zh-CN" altLang="en-US" sz="3200" b="1" noProof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支前主后，由简到繁</a:t>
            </a:r>
            <a:endParaRPr lang="zh-CN" altLang="en-US" sz="3200" b="1" noProof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宋体" panose="02010600030101010101" pitchFamily="2" charset="-122"/>
            </a:endParaRPr>
          </a:p>
        </p:txBody>
      </p:sp>
      <p:sp>
        <p:nvSpPr>
          <p:cNvPr id="9" name="Rectangle 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205230" y="1030605"/>
            <a:ext cx="3248025" cy="622935"/>
          </a:xfrm>
          <a:prstGeom prst="roundRect">
            <a:avLst/>
          </a:prstGeom>
          <a:noFill/>
          <a:ln w="25400">
            <a:solidFill>
              <a:srgbClr val="409DC8"/>
            </a:solidFill>
          </a:ln>
        </p:spPr>
        <p:txBody>
          <a:bodyPr lIns="91395" tIns="45697" rIns="91395" bIns="45697"/>
          <a:lstStyle/>
          <a:p>
            <a:pPr marL="0" marR="0" lvl="0" indent="0" algn="l" defTabSz="121856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4" name="矩形 14"/>
          <p:cNvSpPr/>
          <p:nvPr>
            <p:custDataLst>
              <p:tags r:id="rId14"/>
            </p:custDataLst>
          </p:nvPr>
        </p:nvSpPr>
        <p:spPr>
          <a:xfrm>
            <a:off x="1277620" y="1029970"/>
            <a:ext cx="30753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b="1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烷烃的系统命名</a:t>
            </a:r>
            <a:endParaRPr lang="zh-CN" altLang="en-US" b="1" dirty="0"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3992245" y="4453890"/>
            <a:ext cx="254635" cy="1750695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/>
      <p:bldP spid="13325" grpId="0"/>
      <p:bldP spid="13326" grpId="0"/>
      <p:bldP spid="13327" grpId="0"/>
      <p:bldP spid="2" grpId="0" bldLvl="0" animBg="1"/>
      <p:bldP spid="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4020185" y="5120005"/>
            <a:ext cx="84093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cs typeface="仿宋_GB2312" charset="0"/>
              </a:rPr>
              <a:t>若有多种取代基，必须简单写在前，复杂写在后。</a:t>
            </a:r>
            <a:endParaRPr lang="zh-CN" altLang="en-US" sz="2800" b="0">
              <a:cs typeface="仿宋_GB2312" charset="0"/>
            </a:endParaRPr>
          </a:p>
        </p:txBody>
      </p:sp>
      <p:sp>
        <p:nvSpPr>
          <p:cNvPr id="11" name="Pentagon 3"/>
          <p:cNvSpPr/>
          <p:nvPr>
            <p:custDataLst>
              <p:tags r:id="rId1"/>
            </p:custDataLst>
          </p:nvPr>
        </p:nvSpPr>
        <p:spPr>
          <a:xfrm>
            <a:off x="1268095" y="1259205"/>
            <a:ext cx="4827270" cy="702310"/>
          </a:xfrm>
          <a:prstGeom prst="homePlate">
            <a:avLst/>
          </a:prstGeom>
          <a:solidFill>
            <a:srgbClr val="87A7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sz="2800" b="1">
                <a:cs typeface="仿宋_GB2312" charset="0"/>
                <a:sym typeface="+mn-ea"/>
              </a:rPr>
              <a:t>烷烃名称书写应注意的事项</a:t>
            </a:r>
            <a:endParaRPr kumimoji="0" 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仿宋_GB2312" charset="0"/>
              <a:sym typeface="+mn-ea"/>
            </a:endParaRPr>
          </a:p>
        </p:txBody>
      </p:sp>
      <p:grpSp>
        <p:nvGrpSpPr>
          <p:cNvPr id="8203" name="îsḷïḓè"/>
          <p:cNvGrpSpPr/>
          <p:nvPr/>
        </p:nvGrpSpPr>
        <p:grpSpPr>
          <a:xfrm rot="0">
            <a:off x="1340485" y="2177415"/>
            <a:ext cx="661035" cy="623570"/>
            <a:chOff x="2452226" y="1883471"/>
            <a:chExt cx="1518741" cy="1509753"/>
          </a:xfrm>
        </p:grpSpPr>
        <p:sp>
          <p:nvSpPr>
            <p:cNvPr id="2" name="ïśľïḍe"/>
            <p:cNvSpPr/>
            <p:nvPr>
              <p:custDataLst>
                <p:tags r:id="rId2"/>
              </p:custDataLst>
            </p:nvPr>
          </p:nvSpPr>
          <p:spPr>
            <a:xfrm rot="8100000">
              <a:off x="2451319" y="1883471"/>
              <a:ext cx="1520028" cy="1508779"/>
            </a:xfrm>
            <a:prstGeom prst="teardrop">
              <a:avLst/>
            </a:prstGeom>
            <a:solidFill>
              <a:schemeClr val="bg1"/>
            </a:solidFill>
            <a:ln w="25400">
              <a:solidFill>
                <a:srgbClr val="87A767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" name="isḷïḓé"/>
            <p:cNvSpPr/>
            <p:nvPr>
              <p:custDataLst>
                <p:tags r:id="rId3"/>
              </p:custDataLst>
            </p:nvPr>
          </p:nvSpPr>
          <p:spPr>
            <a:xfrm>
              <a:off x="2598049" y="2023342"/>
              <a:ext cx="1233447" cy="1226744"/>
            </a:xfrm>
            <a:prstGeom prst="ellipse">
              <a:avLst/>
            </a:prstGeom>
            <a:solidFill>
              <a:srgbClr val="87A7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lnSpcReduction="10000"/>
            </a:bodyPr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05" name="î$ḷiḑé"/>
          <p:cNvGrpSpPr/>
          <p:nvPr/>
        </p:nvGrpSpPr>
        <p:grpSpPr>
          <a:xfrm rot="0">
            <a:off x="1783080" y="2929255"/>
            <a:ext cx="661035" cy="623570"/>
            <a:chOff x="2452226" y="1883471"/>
            <a:chExt cx="1518741" cy="1509753"/>
          </a:xfrm>
        </p:grpSpPr>
        <p:sp>
          <p:nvSpPr>
            <p:cNvPr id="22" name="ïŝliḓè"/>
            <p:cNvSpPr/>
            <p:nvPr>
              <p:custDataLst>
                <p:tags r:id="rId4"/>
              </p:custDataLst>
            </p:nvPr>
          </p:nvSpPr>
          <p:spPr>
            <a:xfrm rot="8100000">
              <a:off x="2452204" y="1883471"/>
              <a:ext cx="1517736" cy="1508779"/>
            </a:xfrm>
            <a:prstGeom prst="teardrop">
              <a:avLst/>
            </a:prstGeom>
            <a:solidFill>
              <a:schemeClr val="bg1"/>
            </a:solidFill>
            <a:ln w="25400">
              <a:solidFill>
                <a:srgbClr val="6F82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" name="ïŝ1íďe"/>
            <p:cNvSpPr/>
            <p:nvPr>
              <p:custDataLst>
                <p:tags r:id="rId5"/>
              </p:custDataLst>
            </p:nvPr>
          </p:nvSpPr>
          <p:spPr>
            <a:xfrm>
              <a:off x="2596642" y="2023342"/>
              <a:ext cx="1233447" cy="1226744"/>
            </a:xfrm>
            <a:prstGeom prst="ellipse">
              <a:avLst/>
            </a:prstGeom>
            <a:solidFill>
              <a:srgbClr val="6F8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lnSpcReduction="10000"/>
            </a:bodyPr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07" name="íŝ1ïḑè"/>
          <p:cNvGrpSpPr/>
          <p:nvPr/>
        </p:nvGrpSpPr>
        <p:grpSpPr>
          <a:xfrm rot="0">
            <a:off x="2239645" y="3669030"/>
            <a:ext cx="661035" cy="623570"/>
            <a:chOff x="2452226" y="1883471"/>
            <a:chExt cx="1518741" cy="1509753"/>
          </a:xfrm>
        </p:grpSpPr>
        <p:sp>
          <p:nvSpPr>
            <p:cNvPr id="20" name="íṩľïdè"/>
            <p:cNvSpPr/>
            <p:nvPr>
              <p:custDataLst>
                <p:tags r:id="rId6"/>
              </p:custDataLst>
            </p:nvPr>
          </p:nvSpPr>
          <p:spPr>
            <a:xfrm rot="8100000">
              <a:off x="2453090" y="1883471"/>
              <a:ext cx="1517736" cy="1508779"/>
            </a:xfrm>
            <a:prstGeom prst="teardrop">
              <a:avLst/>
            </a:prstGeom>
            <a:solidFill>
              <a:schemeClr val="bg1"/>
            </a:solidFill>
            <a:ln w="25400">
              <a:solidFill>
                <a:srgbClr val="87A767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îśļiďé"/>
            <p:cNvSpPr/>
            <p:nvPr>
              <p:custDataLst>
                <p:tags r:id="rId7"/>
              </p:custDataLst>
            </p:nvPr>
          </p:nvSpPr>
          <p:spPr>
            <a:xfrm>
              <a:off x="2597526" y="2023342"/>
              <a:ext cx="1233447" cy="1226744"/>
            </a:xfrm>
            <a:prstGeom prst="ellipse">
              <a:avLst/>
            </a:prstGeom>
            <a:solidFill>
              <a:srgbClr val="87A7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lnSpcReduction="10000"/>
            </a:bodyPr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09" name="ïṣļiḋè"/>
          <p:cNvGrpSpPr/>
          <p:nvPr/>
        </p:nvGrpSpPr>
        <p:grpSpPr>
          <a:xfrm rot="0">
            <a:off x="2727325" y="4326890"/>
            <a:ext cx="661035" cy="623570"/>
            <a:chOff x="2452226" y="1883471"/>
            <a:chExt cx="1518741" cy="1509753"/>
          </a:xfrm>
        </p:grpSpPr>
        <p:sp>
          <p:nvSpPr>
            <p:cNvPr id="18" name="íṡḻïḋé"/>
            <p:cNvSpPr/>
            <p:nvPr>
              <p:custDataLst>
                <p:tags r:id="rId8"/>
              </p:custDataLst>
            </p:nvPr>
          </p:nvSpPr>
          <p:spPr>
            <a:xfrm rot="8100000">
              <a:off x="2451684" y="1883471"/>
              <a:ext cx="1520028" cy="1508779"/>
            </a:xfrm>
            <a:prstGeom prst="teardrop">
              <a:avLst/>
            </a:prstGeom>
            <a:solidFill>
              <a:schemeClr val="bg1"/>
            </a:solidFill>
            <a:ln w="25400">
              <a:solidFill>
                <a:srgbClr val="6F82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íṣḻiḓè"/>
            <p:cNvSpPr/>
            <p:nvPr>
              <p:custDataLst>
                <p:tags r:id="rId9"/>
              </p:custDataLst>
            </p:nvPr>
          </p:nvSpPr>
          <p:spPr>
            <a:xfrm>
              <a:off x="2598414" y="2023342"/>
              <a:ext cx="1233447" cy="1226744"/>
            </a:xfrm>
            <a:prstGeom prst="ellipse">
              <a:avLst/>
            </a:prstGeom>
            <a:solidFill>
              <a:srgbClr val="6F8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lnSpcReduction="10000"/>
            </a:bodyPr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" name="íŝ1ïḑè"/>
          <p:cNvGrpSpPr/>
          <p:nvPr/>
        </p:nvGrpSpPr>
        <p:grpSpPr>
          <a:xfrm rot="0">
            <a:off x="3235325" y="4999990"/>
            <a:ext cx="661035" cy="623570"/>
            <a:chOff x="2452226" y="1883471"/>
            <a:chExt cx="1518741" cy="1509753"/>
          </a:xfrm>
        </p:grpSpPr>
        <p:sp>
          <p:nvSpPr>
            <p:cNvPr id="9" name="íṩľïdè"/>
            <p:cNvSpPr/>
            <p:nvPr>
              <p:custDataLst>
                <p:tags r:id="rId10"/>
              </p:custDataLst>
            </p:nvPr>
          </p:nvSpPr>
          <p:spPr>
            <a:xfrm rot="8100000">
              <a:off x="2453090" y="1883471"/>
              <a:ext cx="1517736" cy="1508779"/>
            </a:xfrm>
            <a:prstGeom prst="teardrop">
              <a:avLst/>
            </a:prstGeom>
            <a:solidFill>
              <a:schemeClr val="bg1"/>
            </a:solidFill>
            <a:ln w="25400">
              <a:solidFill>
                <a:srgbClr val="87A767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îśļiďé"/>
            <p:cNvSpPr/>
            <p:nvPr>
              <p:custDataLst>
                <p:tags r:id="rId11"/>
              </p:custDataLst>
            </p:nvPr>
          </p:nvSpPr>
          <p:spPr>
            <a:xfrm>
              <a:off x="2597526" y="2023342"/>
              <a:ext cx="1233447" cy="1226744"/>
            </a:xfrm>
            <a:prstGeom prst="ellipse">
              <a:avLst/>
            </a:prstGeom>
            <a:solidFill>
              <a:srgbClr val="87A7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lnSpcReduction="10000"/>
            </a:bodyPr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2303145" y="2152015"/>
            <a:ext cx="609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800">
                <a:cs typeface="仿宋_GB2312" charset="0"/>
                <a:sym typeface="+mn-ea"/>
              </a:rPr>
              <a:t>取代基的位号必须用阿拉伯数字表示。</a:t>
            </a:r>
            <a:endParaRPr lang="zh-CN" sz="2800">
              <a:cs typeface="仿宋_GB2312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03500" y="2764790"/>
            <a:ext cx="82061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800">
                <a:cs typeface="仿宋_GB2312" charset="0"/>
                <a:sym typeface="+mn-ea"/>
              </a:rPr>
              <a:t>相同取代基要合并，必须用中文数字表示其个数。</a:t>
            </a:r>
            <a:endParaRPr lang="zh-CN" sz="2800">
              <a:cs typeface="仿宋_GB2312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24505" y="3576955"/>
            <a:ext cx="75806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800">
                <a:cs typeface="仿宋_GB2312" charset="0"/>
                <a:sym typeface="+mn-ea"/>
              </a:rPr>
              <a:t>多个取代基位置间必须用逗号</a:t>
            </a:r>
            <a:r>
              <a:rPr lang="en-US" sz="2800">
                <a:latin typeface="宋体" panose="02010600030101010101" pitchFamily="2" charset="-122"/>
                <a:sym typeface="+mn-ea"/>
              </a:rPr>
              <a:t>“</a:t>
            </a:r>
            <a:r>
              <a:rPr lang="zh-CN" sz="2800">
                <a:cs typeface="仿宋_GB2312" charset="0"/>
                <a:sym typeface="+mn-ea"/>
              </a:rPr>
              <a:t>，</a:t>
            </a:r>
            <a:r>
              <a:rPr lang="en-US" sz="2800">
                <a:latin typeface="宋体" panose="02010600030101010101" pitchFamily="2" charset="-122"/>
                <a:sym typeface="+mn-ea"/>
              </a:rPr>
              <a:t>”</a:t>
            </a:r>
            <a:r>
              <a:rPr lang="zh-CN" sz="2800">
                <a:cs typeface="仿宋_GB2312" charset="0"/>
                <a:sym typeface="+mn-ea"/>
              </a:rPr>
              <a:t>分隔。</a:t>
            </a:r>
            <a:endParaRPr lang="en-US" sz="2800">
              <a:latin typeface="宋体" panose="02010600030101010101" pitchFamily="2" charset="-122"/>
              <a:cs typeface="仿宋_GB2312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12185" y="4317365"/>
            <a:ext cx="609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800">
                <a:cs typeface="仿宋_GB2312" charset="0"/>
                <a:sym typeface="+mn-ea"/>
              </a:rPr>
              <a:t>位置与名称间必须用短线</a:t>
            </a:r>
            <a:r>
              <a:rPr lang="en-US" sz="2800">
                <a:latin typeface="宋体" panose="02010600030101010101" pitchFamily="2" charset="-122"/>
                <a:sym typeface="+mn-ea"/>
              </a:rPr>
              <a:t>“</a:t>
            </a:r>
            <a:r>
              <a:rPr lang="en-US" sz="2800">
                <a:latin typeface="Times New Roman" panose="02020603050405020304" pitchFamily="18" charset="0"/>
                <a:cs typeface="仿宋_GB2312" charset="0"/>
                <a:sym typeface="+mn-ea"/>
              </a:rPr>
              <a:t>—</a:t>
            </a:r>
            <a:r>
              <a:rPr lang="en-US" sz="2800">
                <a:latin typeface="宋体" panose="02010600030101010101" pitchFamily="2" charset="-122"/>
                <a:sym typeface="+mn-ea"/>
              </a:rPr>
              <a:t>”</a:t>
            </a:r>
            <a:r>
              <a:rPr lang="zh-CN" sz="2800">
                <a:cs typeface="仿宋_GB2312" charset="0"/>
                <a:sym typeface="+mn-ea"/>
              </a:rPr>
              <a:t>隔开。</a:t>
            </a:r>
            <a:endParaRPr lang="en-US" sz="2800">
              <a:latin typeface="宋体" panose="02010600030101010101" pitchFamily="2" charset="-122"/>
              <a:cs typeface="仿宋_GB2312" charset="0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2" grpId="0"/>
      <p:bldP spid="13" grpId="0"/>
      <p:bldP spid="14" grpId="0"/>
      <p:bldP spid="15" grpId="0"/>
      <p:bldP spid="101" grpId="1"/>
      <p:bldP spid="12" grpId="1"/>
      <p:bldP spid="13" grpId="1"/>
      <p:bldP spid="14" grpId="1"/>
      <p:bldP spid="1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5168902" cy="738187"/>
            <a:chOff x="693" y="-17"/>
            <a:chExt cx="3256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3238" cy="448"/>
              <a:chOff x="711" y="0"/>
              <a:chExt cx="3238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3238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3255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其他有机化合物的命名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5287645" y="1156335"/>
            <a:ext cx="77470" cy="584835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>
            <p:custDataLst>
              <p:tags r:id="rId2"/>
            </p:custDataLst>
          </p:nvPr>
        </p:nvSpPr>
        <p:spPr>
          <a:xfrm rot="5400000">
            <a:off x="4490720" y="289560"/>
            <a:ext cx="76200" cy="1656080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/>
          <p:nvPr>
            <p:custDataLst>
              <p:tags r:id="rId3"/>
            </p:custDataLst>
          </p:nvPr>
        </p:nvSpPr>
        <p:spPr bwMode="auto">
          <a:xfrm>
            <a:off x="856615" y="1228725"/>
            <a:ext cx="4374515" cy="742950"/>
          </a:xfrm>
          <a:prstGeom prst="rect">
            <a:avLst/>
          </a:prstGeom>
          <a:solidFill>
            <a:srgbClr val="409DC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00" name="矩形 14"/>
          <p:cNvSpPr/>
          <p:nvPr>
            <p:custDataLst>
              <p:tags r:id="rId4"/>
            </p:custDataLst>
          </p:nvPr>
        </p:nvSpPr>
        <p:spPr>
          <a:xfrm>
            <a:off x="809625" y="1335405"/>
            <a:ext cx="44716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含官能团链状有机物的命名</a:t>
            </a:r>
            <a:endParaRPr lang="zh-CN" altLang="en-US" sz="2800" b="1" noProof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7" name="组合 1"/>
          <p:cNvGrpSpPr/>
          <p:nvPr/>
        </p:nvGrpSpPr>
        <p:grpSpPr bwMode="auto">
          <a:xfrm flipH="1" flipV="1">
            <a:off x="693102" y="1465263"/>
            <a:ext cx="1657350" cy="661670"/>
            <a:chOff x="3591790" y="2327240"/>
            <a:chExt cx="1656184" cy="1864157"/>
          </a:xfrm>
          <a:solidFill>
            <a:srgbClr val="009FB2"/>
          </a:solidFill>
        </p:grpSpPr>
        <p:sp>
          <p:nvSpPr>
            <p:cNvPr id="16" name="矩形 15"/>
            <p:cNvSpPr/>
            <p:nvPr>
              <p:custDataLst>
                <p:tags r:id="rId5"/>
              </p:custDataLst>
            </p:nvPr>
          </p:nvSpPr>
          <p:spPr>
            <a:xfrm>
              <a:off x="5154060" y="2534766"/>
              <a:ext cx="92645" cy="16566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6"/>
              </p:custDataLst>
            </p:nvPr>
          </p:nvSpPr>
          <p:spPr>
            <a:xfrm rot="5400000">
              <a:off x="4297334" y="1621696"/>
              <a:ext cx="245096" cy="165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73685" y="2173605"/>
            <a:ext cx="1167384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选主链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母体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如果官能团中没有碳原子，则选择包含与官能团相连接的碳原子的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最长碳链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作主链。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②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如果官能团中含有碳原子，则选择含有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官能团碳原子的最长碳链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作主链。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13675"/>
          <p:cNvSpPr txBox="1"/>
          <p:nvPr>
            <p:custDataLst>
              <p:tags r:id="rId7"/>
            </p:custDataLst>
          </p:nvPr>
        </p:nvSpPr>
        <p:spPr>
          <a:xfrm>
            <a:off x="2412365" y="5311140"/>
            <a:ext cx="20208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x-none" sz="2400" noProof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 3    2   1</a:t>
            </a:r>
            <a:endParaRPr lang="en-US" altLang="x-none" sz="2400" noProof="1">
              <a:solidFill>
                <a:srgbClr val="FF33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25618" name="组合 2"/>
          <p:cNvGrpSpPr/>
          <p:nvPr/>
        </p:nvGrpSpPr>
        <p:grpSpPr>
          <a:xfrm>
            <a:off x="1031875" y="4819015"/>
            <a:ext cx="5257800" cy="2067215"/>
            <a:chOff x="6139" y="9587"/>
            <a:chExt cx="8279" cy="3254"/>
          </a:xfrm>
        </p:grpSpPr>
        <p:sp>
          <p:nvSpPr>
            <p:cNvPr id="25619" name="Text Box 7"/>
            <p:cNvSpPr txBox="1"/>
            <p:nvPr>
              <p:custDataLst>
                <p:tags r:id="rId8"/>
              </p:custDataLst>
            </p:nvPr>
          </p:nvSpPr>
          <p:spPr>
            <a:xfrm>
              <a:off x="6183" y="9587"/>
              <a:ext cx="4363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32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32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3200" baseline="-25000"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32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3200" baseline="-25000"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3200">
                  <a:latin typeface="Times New Roman" panose="02020603050405020304" pitchFamily="18" charset="0"/>
                  <a:ea typeface="微软雅黑" panose="020B0503020204020204" charset="-122"/>
                </a:rPr>
                <a:t>   </a:t>
              </a:r>
              <a:r>
                <a:rPr lang="en-US" altLang="zh-CN" sz="2400">
                  <a:latin typeface="Times New Roman" panose="02020603050405020304" pitchFamily="18" charset="0"/>
                  <a:ea typeface="微软雅黑" panose="020B0503020204020204" charset="-122"/>
                </a:rPr>
                <a:t>                </a:t>
              </a:r>
              <a:endParaRPr lang="en-US" altLang="zh-CN" sz="24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grpSp>
          <p:nvGrpSpPr>
            <p:cNvPr id="25620" name="组合 1"/>
            <p:cNvGrpSpPr/>
            <p:nvPr/>
          </p:nvGrpSpPr>
          <p:grpSpPr>
            <a:xfrm>
              <a:off x="9829" y="11635"/>
              <a:ext cx="4589" cy="1206"/>
              <a:chOff x="3733" y="10466"/>
              <a:chExt cx="4589" cy="1206"/>
            </a:xfrm>
          </p:grpSpPr>
          <p:sp>
            <p:nvSpPr>
              <p:cNvPr id="25621" name="Line 19"/>
              <p:cNvSpPr/>
              <p:nvPr>
                <p:custDataLst>
                  <p:tags r:id="rId9"/>
                </p:custDataLst>
              </p:nvPr>
            </p:nvSpPr>
            <p:spPr>
              <a:xfrm>
                <a:off x="4084" y="10466"/>
                <a:ext cx="1" cy="48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 sz="2800"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  <p:sp>
            <p:nvSpPr>
              <p:cNvPr id="25622" name="矩形 70"/>
              <p:cNvSpPr/>
              <p:nvPr>
                <p:custDataLst>
                  <p:tags r:id="rId10"/>
                </p:custDataLst>
              </p:nvPr>
            </p:nvSpPr>
            <p:spPr>
              <a:xfrm>
                <a:off x="3733" y="10753"/>
                <a:ext cx="4589" cy="9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微软雅黑" panose="020B0503020204020204" charset="-122"/>
                  </a:rPr>
                  <a:t>C</a:t>
                </a:r>
                <a:r>
                  <a:rPr lang="en-US" altLang="zh-CN" sz="3200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微软雅黑" panose="020B0503020204020204" charset="-122"/>
                  </a:rPr>
                  <a:t>2</a:t>
                </a:r>
                <a:r>
                  <a:rPr lang="en-US" altLang="zh-CN"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微软雅黑" panose="020B0503020204020204" charset="-122"/>
                  </a:rPr>
                  <a:t>H</a:t>
                </a:r>
                <a:r>
                  <a:rPr lang="en-US" altLang="zh-CN" sz="3200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微软雅黑" panose="020B0503020204020204" charset="-122"/>
                  </a:rPr>
                  <a:t>5</a:t>
                </a:r>
                <a:endParaRPr lang="en-US" altLang="zh-CN" sz="320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sp>
          <p:nvSpPr>
            <p:cNvPr id="25623" name="矩形 71"/>
            <p:cNvSpPr/>
            <p:nvPr>
              <p:custDataLst>
                <p:tags r:id="rId11"/>
              </p:custDataLst>
            </p:nvPr>
          </p:nvSpPr>
          <p:spPr>
            <a:xfrm>
              <a:off x="6139" y="10761"/>
              <a:ext cx="5255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320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32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320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32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CHC=CH</a:t>
              </a:r>
              <a:r>
                <a:rPr lang="en-US" altLang="zh-CN" sz="320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endPara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25624" name="Line 19"/>
            <p:cNvSpPr/>
            <p:nvPr>
              <p:custDataLst>
                <p:tags r:id="rId12"/>
              </p:custDataLst>
            </p:nvPr>
          </p:nvSpPr>
          <p:spPr>
            <a:xfrm>
              <a:off x="8711" y="10420"/>
              <a:ext cx="1" cy="53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sp>
        <p:nvSpPr>
          <p:cNvPr id="13" name="文本框 113675"/>
          <p:cNvSpPr txBox="1"/>
          <p:nvPr>
            <p:custDataLst>
              <p:tags r:id="rId13"/>
            </p:custDataLst>
          </p:nvPr>
        </p:nvSpPr>
        <p:spPr>
          <a:xfrm>
            <a:off x="1031875" y="4588828"/>
            <a:ext cx="24653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x-none" sz="2400" noProof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 6      5     4</a:t>
            </a:r>
            <a:endParaRPr lang="en-US" altLang="x-none" sz="2400" noProof="1">
              <a:solidFill>
                <a:srgbClr val="FF33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2" name="图片 -214748258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8315" y="5464175"/>
            <a:ext cx="3780790" cy="12325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文本框 113675"/>
          <p:cNvSpPr txBox="1"/>
          <p:nvPr>
            <p:custDataLst>
              <p:tags r:id="rId15"/>
            </p:custDataLst>
          </p:nvPr>
        </p:nvSpPr>
        <p:spPr>
          <a:xfrm>
            <a:off x="5441315" y="5113655"/>
            <a:ext cx="31603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x-none" sz="2800" noProof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 3        2        1</a:t>
            </a:r>
            <a:endParaRPr lang="en-US" altLang="x-none" sz="2800" noProof="1">
              <a:solidFill>
                <a:srgbClr val="FF33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2715" y="4184015"/>
            <a:ext cx="11659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编序号：先保证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官能团碳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的位次最小，再尽可能使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取代基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的位次最小。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2" grpId="0" bldLvl="0" animBg="1"/>
      <p:bldP spid="11" grpId="0"/>
      <p:bldP spid="13" grpId="0"/>
      <p:bldP spid="14" grpId="0"/>
      <p:bldP spid="18" grpId="0"/>
      <p:bldP spid="1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5168902" cy="738187"/>
            <a:chOff x="693" y="-17"/>
            <a:chExt cx="3256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3238" cy="448"/>
              <a:chOff x="711" y="0"/>
              <a:chExt cx="3238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3238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3255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其他有机化合物的命名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5287645" y="1156335"/>
            <a:ext cx="77470" cy="584835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>
            <p:custDataLst>
              <p:tags r:id="rId2"/>
            </p:custDataLst>
          </p:nvPr>
        </p:nvSpPr>
        <p:spPr>
          <a:xfrm rot="5400000">
            <a:off x="4490720" y="289560"/>
            <a:ext cx="76200" cy="1656080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/>
          <p:nvPr>
            <p:custDataLst>
              <p:tags r:id="rId3"/>
            </p:custDataLst>
          </p:nvPr>
        </p:nvSpPr>
        <p:spPr bwMode="auto">
          <a:xfrm>
            <a:off x="856615" y="1228725"/>
            <a:ext cx="4374515" cy="742950"/>
          </a:xfrm>
          <a:prstGeom prst="rect">
            <a:avLst/>
          </a:prstGeom>
          <a:solidFill>
            <a:srgbClr val="409DC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00" name="矩形 14"/>
          <p:cNvSpPr/>
          <p:nvPr>
            <p:custDataLst>
              <p:tags r:id="rId4"/>
            </p:custDataLst>
          </p:nvPr>
        </p:nvSpPr>
        <p:spPr>
          <a:xfrm>
            <a:off x="809625" y="1335405"/>
            <a:ext cx="44716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含官能团链状有机物的命名</a:t>
            </a:r>
            <a:endParaRPr lang="zh-CN" altLang="en-US" sz="2800" b="1" noProof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7" name="组合 1"/>
          <p:cNvGrpSpPr/>
          <p:nvPr/>
        </p:nvGrpSpPr>
        <p:grpSpPr bwMode="auto">
          <a:xfrm flipH="1" flipV="1">
            <a:off x="693102" y="1465263"/>
            <a:ext cx="1657350" cy="661670"/>
            <a:chOff x="3591790" y="2327240"/>
            <a:chExt cx="1656184" cy="1864157"/>
          </a:xfrm>
          <a:solidFill>
            <a:srgbClr val="009FB2"/>
          </a:solidFill>
        </p:grpSpPr>
        <p:sp>
          <p:nvSpPr>
            <p:cNvPr id="16" name="矩形 15"/>
            <p:cNvSpPr/>
            <p:nvPr>
              <p:custDataLst>
                <p:tags r:id="rId5"/>
              </p:custDataLst>
            </p:nvPr>
          </p:nvSpPr>
          <p:spPr>
            <a:xfrm>
              <a:off x="5154060" y="2534766"/>
              <a:ext cx="92645" cy="16566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6"/>
              </p:custDataLst>
            </p:nvPr>
          </p:nvSpPr>
          <p:spPr>
            <a:xfrm rot="5400000">
              <a:off x="4297334" y="1621696"/>
              <a:ext cx="245096" cy="165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45770" y="2122170"/>
            <a:ext cx="1134681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写名称：先用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二、三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…”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在有机物名称前注明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官能团</a:t>
            </a: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个数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，然后用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阿拉伯数字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表示官能团的位置，最后在前面写出取代基的名称、个数和位置。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9697" name="直接连接符 23553"/>
          <p:cNvSpPr/>
          <p:nvPr>
            <p:custDataLst>
              <p:tags r:id="rId7"/>
            </p:custDataLst>
          </p:nvPr>
        </p:nvSpPr>
        <p:spPr>
          <a:xfrm flipH="1">
            <a:off x="1431290" y="5413693"/>
            <a:ext cx="1588" cy="325437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8" name="直接连接符 23554"/>
          <p:cNvSpPr/>
          <p:nvPr>
            <p:custDataLst>
              <p:tags r:id="rId8"/>
            </p:custDataLst>
          </p:nvPr>
        </p:nvSpPr>
        <p:spPr>
          <a:xfrm>
            <a:off x="3435350" y="4980305"/>
            <a:ext cx="635" cy="34671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9" name="文本框 23555"/>
          <p:cNvSpPr txBox="1"/>
          <p:nvPr>
            <p:custDataLst>
              <p:tags r:id="rId9"/>
            </p:custDataLst>
          </p:nvPr>
        </p:nvSpPr>
        <p:spPr>
          <a:xfrm>
            <a:off x="897255" y="4346258"/>
            <a:ext cx="813752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latin typeface="Arial" panose="020B0604020202020204" pitchFamily="34" charset="0"/>
                <a:ea typeface="黑体" panose="02010609060101010101" charset="-122"/>
              </a:rPr>
              <a:t> 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</a:rPr>
              <a:t>CH</a:t>
            </a:r>
            <a:r>
              <a:rPr lang="zh-CN" altLang="en-US" sz="3200" baseline="-250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</a:rPr>
              <a:t>—CH</a:t>
            </a:r>
            <a:r>
              <a:rPr lang="zh-CN" altLang="en-US" sz="3200" baseline="-250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</a:rPr>
              <a:t>—CH—CH—CH</a:t>
            </a:r>
            <a:r>
              <a:rPr lang="zh-CN" altLang="en-US" sz="3200" baseline="-250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</a:rPr>
              <a:t>—CH</a:t>
            </a:r>
            <a:r>
              <a:rPr lang="zh-CN" altLang="en-US" sz="3200" baseline="-250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endParaRPr lang="zh-CN" altLang="en-US" sz="3200" baseline="-250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9702" name="文本框 23558"/>
          <p:cNvSpPr txBox="1"/>
          <p:nvPr>
            <p:custDataLst>
              <p:tags r:id="rId10"/>
            </p:custDataLst>
          </p:nvPr>
        </p:nvSpPr>
        <p:spPr>
          <a:xfrm>
            <a:off x="4220845" y="6085205"/>
            <a:ext cx="8629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ea typeface="黑体" panose="02010609060101010101" charset="-122"/>
              </a:rPr>
              <a:t>CH</a:t>
            </a:r>
            <a:endParaRPr lang="en-US" altLang="zh-CN" sz="3200" baseline="-250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9708" name="矩形 23564"/>
          <p:cNvSpPr/>
          <p:nvPr>
            <p:custDataLst>
              <p:tags r:id="rId11"/>
            </p:custDataLst>
          </p:nvPr>
        </p:nvSpPr>
        <p:spPr>
          <a:xfrm>
            <a:off x="4220528" y="5330508"/>
            <a:ext cx="8636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ea typeface="黑体" panose="02010609060101010101" charset="-122"/>
              </a:rPr>
              <a:t>C</a:t>
            </a:r>
            <a:endParaRPr lang="en-US" altLang="zh-CN" sz="32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9709" name="矩形 23565"/>
          <p:cNvSpPr/>
          <p:nvPr>
            <p:custDataLst>
              <p:tags r:id="rId12"/>
            </p:custDataLst>
          </p:nvPr>
        </p:nvSpPr>
        <p:spPr>
          <a:xfrm>
            <a:off x="3187065" y="5296853"/>
            <a:ext cx="87947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黑体" panose="02010609060101010101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endParaRPr lang="en-US" altLang="zh-CN" sz="3200" baseline="-250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9710" name="直接连接符 23566"/>
          <p:cNvSpPr/>
          <p:nvPr>
            <p:custDataLst>
              <p:tags r:id="rId13"/>
            </p:custDataLst>
          </p:nvPr>
        </p:nvSpPr>
        <p:spPr>
          <a:xfrm>
            <a:off x="4437380" y="4980305"/>
            <a:ext cx="1270" cy="37401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9711" name="组合 23567"/>
          <p:cNvGrpSpPr/>
          <p:nvPr/>
        </p:nvGrpSpPr>
        <p:grpSpPr>
          <a:xfrm rot="5400000">
            <a:off x="4297680" y="5920105"/>
            <a:ext cx="328930" cy="142875"/>
            <a:chOff x="0" y="0"/>
            <a:chExt cx="317" cy="90"/>
          </a:xfrm>
        </p:grpSpPr>
        <p:sp>
          <p:nvSpPr>
            <p:cNvPr id="29712" name="直接连接符 23568"/>
            <p:cNvSpPr/>
            <p:nvPr>
              <p:custDataLst>
                <p:tags r:id="rId14"/>
              </p:custDataLst>
            </p:nvPr>
          </p:nvSpPr>
          <p:spPr>
            <a:xfrm>
              <a:off x="0" y="0"/>
              <a:ext cx="317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3" name="直接连接符 23569"/>
            <p:cNvSpPr/>
            <p:nvPr>
              <p:custDataLst>
                <p:tags r:id="rId15"/>
              </p:custDataLst>
            </p:nvPr>
          </p:nvSpPr>
          <p:spPr>
            <a:xfrm>
              <a:off x="0" y="45"/>
              <a:ext cx="317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4" name="直接连接符 23570"/>
            <p:cNvSpPr/>
            <p:nvPr>
              <p:custDataLst>
                <p:tags r:id="rId16"/>
              </p:custDataLst>
            </p:nvPr>
          </p:nvSpPr>
          <p:spPr>
            <a:xfrm>
              <a:off x="0" y="90"/>
              <a:ext cx="317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1764" name="组合 23571"/>
          <p:cNvGrpSpPr/>
          <p:nvPr/>
        </p:nvGrpSpPr>
        <p:grpSpPr>
          <a:xfrm>
            <a:off x="1144270" y="4911090"/>
            <a:ext cx="3348355" cy="1584325"/>
            <a:chOff x="0" y="0"/>
            <a:chExt cx="3402" cy="1134"/>
          </a:xfrm>
        </p:grpSpPr>
        <p:sp>
          <p:nvSpPr>
            <p:cNvPr id="29716" name="直接连接符 23572"/>
            <p:cNvSpPr/>
            <p:nvPr>
              <p:custDataLst>
                <p:tags r:id="rId17"/>
              </p:custDataLst>
            </p:nvPr>
          </p:nvSpPr>
          <p:spPr>
            <a:xfrm>
              <a:off x="0" y="0"/>
              <a:ext cx="3402" cy="0"/>
            </a:xfrm>
            <a:prstGeom prst="line">
              <a:avLst/>
            </a:prstGeom>
            <a:ln w="38100" cap="flat" cmpd="sng">
              <a:solidFill>
                <a:srgbClr val="FF0066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7" name="直接连接符 23573"/>
            <p:cNvSpPr/>
            <p:nvPr>
              <p:custDataLst>
                <p:tags r:id="rId18"/>
              </p:custDataLst>
            </p:nvPr>
          </p:nvSpPr>
          <p:spPr>
            <a:xfrm flipH="1">
              <a:off x="3402" y="0"/>
              <a:ext cx="0" cy="1134"/>
            </a:xfrm>
            <a:prstGeom prst="line">
              <a:avLst/>
            </a:prstGeom>
            <a:ln w="38100" cap="flat" cmpd="sng">
              <a:solidFill>
                <a:srgbClr val="FF0066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1767" name="文本框 23574"/>
          <p:cNvSpPr txBox="1"/>
          <p:nvPr>
            <p:custDataLst>
              <p:tags r:id="rId19"/>
            </p:custDataLst>
          </p:nvPr>
        </p:nvSpPr>
        <p:spPr>
          <a:xfrm>
            <a:off x="3948430" y="6085205"/>
            <a:ext cx="884238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1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68" name="文本框 23575"/>
          <p:cNvSpPr txBox="1"/>
          <p:nvPr>
            <p:custDataLst>
              <p:tags r:id="rId20"/>
            </p:custDataLst>
          </p:nvPr>
        </p:nvSpPr>
        <p:spPr>
          <a:xfrm>
            <a:off x="3924300" y="5276533"/>
            <a:ext cx="6000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2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69" name="文本框 23576"/>
          <p:cNvSpPr txBox="1"/>
          <p:nvPr>
            <p:custDataLst>
              <p:tags r:id="rId21"/>
            </p:custDataLst>
          </p:nvPr>
        </p:nvSpPr>
        <p:spPr>
          <a:xfrm>
            <a:off x="4198620" y="4045268"/>
            <a:ext cx="884238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3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70" name="文本框 23577"/>
          <p:cNvSpPr txBox="1"/>
          <p:nvPr>
            <p:custDataLst>
              <p:tags r:id="rId22"/>
            </p:custDataLst>
          </p:nvPr>
        </p:nvSpPr>
        <p:spPr>
          <a:xfrm>
            <a:off x="3228658" y="4045268"/>
            <a:ext cx="884237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4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71" name="文本框 23578"/>
          <p:cNvSpPr txBox="1"/>
          <p:nvPr>
            <p:custDataLst>
              <p:tags r:id="rId23"/>
            </p:custDataLst>
          </p:nvPr>
        </p:nvSpPr>
        <p:spPr>
          <a:xfrm>
            <a:off x="2144395" y="4045268"/>
            <a:ext cx="884238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5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72" name="文本框 23579"/>
          <p:cNvSpPr txBox="1"/>
          <p:nvPr>
            <p:custDataLst>
              <p:tags r:id="rId24"/>
            </p:custDataLst>
          </p:nvPr>
        </p:nvSpPr>
        <p:spPr>
          <a:xfrm>
            <a:off x="1070293" y="4045268"/>
            <a:ext cx="884237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6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1773" name="矩形 23580"/>
          <p:cNvSpPr/>
          <p:nvPr>
            <p:custDataLst>
              <p:tags r:id="rId25"/>
            </p:custDataLst>
          </p:nvPr>
        </p:nvSpPr>
        <p:spPr>
          <a:xfrm>
            <a:off x="6147435" y="5337810"/>
            <a:ext cx="6048375" cy="6492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 fontAlgn="base"/>
            <a:r>
              <a:rPr lang="en-US" altLang="x-none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4-</a:t>
            </a:r>
            <a:r>
              <a:rPr lang="zh-CN" altLang="en-US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甲基</a:t>
            </a:r>
            <a:r>
              <a:rPr lang="en-US" altLang="x-none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-3-</a:t>
            </a:r>
            <a:r>
              <a:rPr lang="zh-CN" altLang="en-US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乙基</a:t>
            </a:r>
            <a:r>
              <a:rPr lang="en-US" altLang="x-none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-1-</a:t>
            </a:r>
            <a:r>
              <a:rPr lang="zh-CN" altLang="en-US" sz="3200" b="1" strike="noStrike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己炔</a:t>
            </a:r>
            <a:endParaRPr lang="zh-CN" altLang="en-US" sz="3200" b="1" strike="noStrike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46" name="文本框 25602"/>
          <p:cNvSpPr txBox="1"/>
          <p:nvPr>
            <p:custDataLst>
              <p:tags r:id="rId26"/>
            </p:custDataLst>
          </p:nvPr>
        </p:nvSpPr>
        <p:spPr>
          <a:xfrm>
            <a:off x="6296343" y="3667443"/>
            <a:ext cx="570865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—C</a:t>
            </a:r>
            <a:r>
              <a:rPr lang="en-US" altLang="zh-CN" sz="3200" b="0">
                <a:latin typeface="Times New Roman" panose="02020603050405020304" pitchFamily="18" charset="0"/>
                <a:ea typeface="宋体" panose="02010600030101010101" pitchFamily="2" charset="-122"/>
              </a:rPr>
              <a:t> ≡ 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C—CH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—CH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3200" baseline="-25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796" name="文本框 25603"/>
          <p:cNvSpPr txBox="1"/>
          <p:nvPr>
            <p:custDataLst>
              <p:tags r:id="rId27"/>
            </p:custDataLst>
          </p:nvPr>
        </p:nvSpPr>
        <p:spPr>
          <a:xfrm>
            <a:off x="7512368" y="4197350"/>
            <a:ext cx="21653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x-none" sz="3600" b="1" noProof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rPr>
              <a:t>2-</a:t>
            </a:r>
            <a:r>
              <a:rPr lang="zh-CN" altLang="en-US" sz="32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戊炔</a:t>
            </a:r>
            <a:endParaRPr lang="zh-CN" altLang="en-US" sz="32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2" grpId="0" bldLvl="0" animBg="1"/>
      <p:bldP spid="31767" grpId="0"/>
      <p:bldP spid="31768" grpId="0"/>
      <p:bldP spid="31769" grpId="0"/>
      <p:bldP spid="31770" grpId="0"/>
      <p:bldP spid="31771" grpId="0"/>
      <p:bldP spid="31772" grpId="0"/>
      <p:bldP spid="31773" grpId="0"/>
      <p:bldP spid="337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5168902" cy="738187"/>
            <a:chOff x="693" y="-17"/>
            <a:chExt cx="3256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3238" cy="448"/>
              <a:chOff x="711" y="0"/>
              <a:chExt cx="3238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3238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3255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其他有机化合物的命名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2493010" y="1118870"/>
            <a:ext cx="63144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烯烃、炔烃的命名与烷烃命名的比较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33095" y="1781810"/>
          <a:ext cx="11013440" cy="4293870"/>
        </p:xfrm>
        <a:graphic>
          <a:graphicData uri="http://schemas.openxmlformats.org/drawingml/2006/table">
            <a:tbl>
              <a:tblPr/>
              <a:tblGrid>
                <a:gridCol w="3589020"/>
                <a:gridCol w="2585720"/>
                <a:gridCol w="4838700"/>
              </a:tblGrid>
              <a:tr h="4787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烷烃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烯烃、炔烃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81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主链选择不同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所有碳链中最长的碳链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含有碳碳双键或三键的最长碳链(烯烃、炔烃的主链不一定是分子中最长碳链)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31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编号定位不同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离支链最近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离碳碳双键或三键最近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3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书写名称不同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必须注明双键或三键的位置</a:t>
                      </a:r>
                      <a:endParaRPr lang="en-US" altLang="en-US" sz="2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5168902" cy="738187"/>
            <a:chOff x="693" y="-17"/>
            <a:chExt cx="3256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3238" cy="448"/>
              <a:chOff x="711" y="0"/>
              <a:chExt cx="3238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3238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3255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其他有机化合物的命名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4175125" y="1156335"/>
            <a:ext cx="77470" cy="584835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>
            <p:custDataLst>
              <p:tags r:id="rId2"/>
            </p:custDataLst>
          </p:nvPr>
        </p:nvSpPr>
        <p:spPr>
          <a:xfrm rot="5400000">
            <a:off x="3378200" y="289560"/>
            <a:ext cx="76200" cy="1656080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/>
          <p:nvPr>
            <p:custDataLst>
              <p:tags r:id="rId3"/>
            </p:custDataLst>
          </p:nvPr>
        </p:nvSpPr>
        <p:spPr bwMode="auto">
          <a:xfrm>
            <a:off x="856615" y="1228725"/>
            <a:ext cx="3217545" cy="742950"/>
          </a:xfrm>
          <a:prstGeom prst="rect">
            <a:avLst/>
          </a:prstGeom>
          <a:solidFill>
            <a:srgbClr val="409DC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00" name="矩形 14"/>
          <p:cNvSpPr/>
          <p:nvPr>
            <p:custDataLst>
              <p:tags r:id="rId4"/>
            </p:custDataLst>
          </p:nvPr>
        </p:nvSpPr>
        <p:spPr>
          <a:xfrm>
            <a:off x="809625" y="1335405"/>
            <a:ext cx="44716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环状有机物的命名</a:t>
            </a:r>
            <a:endParaRPr lang="zh-CN" altLang="en-US" sz="2800" b="1" noProof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7" name="组合 1"/>
          <p:cNvGrpSpPr/>
          <p:nvPr/>
        </p:nvGrpSpPr>
        <p:grpSpPr bwMode="auto">
          <a:xfrm flipH="1" flipV="1">
            <a:off x="693102" y="1465263"/>
            <a:ext cx="1657350" cy="661670"/>
            <a:chOff x="3591790" y="2327240"/>
            <a:chExt cx="1656184" cy="1864157"/>
          </a:xfrm>
          <a:solidFill>
            <a:srgbClr val="009FB2"/>
          </a:solidFill>
        </p:grpSpPr>
        <p:sp>
          <p:nvSpPr>
            <p:cNvPr id="16" name="矩形 15"/>
            <p:cNvSpPr/>
            <p:nvPr>
              <p:custDataLst>
                <p:tags r:id="rId5"/>
              </p:custDataLst>
            </p:nvPr>
          </p:nvSpPr>
          <p:spPr>
            <a:xfrm>
              <a:off x="5154060" y="2534766"/>
              <a:ext cx="92645" cy="16566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6"/>
              </p:custDataLst>
            </p:nvPr>
          </p:nvSpPr>
          <p:spPr>
            <a:xfrm rot="5400000">
              <a:off x="4297334" y="1621696"/>
              <a:ext cx="245096" cy="165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692785" y="2059940"/>
            <a:ext cx="944054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以环作为母体，环的侧链作为取代基。</a:t>
            </a:r>
            <a:endParaRPr 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若有多个取代基，可对环编号或用邻、间、对来表示。</a:t>
            </a:r>
            <a:endParaRPr 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-214748260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322070" y="4408805"/>
            <a:ext cx="1071880" cy="894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588260" y="4761230"/>
            <a:ext cx="13131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微软雅黑" panose="020B0503020204020204" charset="-122"/>
                <a:ea typeface="微软雅黑" panose="020B0503020204020204" charset="-122"/>
              </a:rPr>
              <a:t>环戊烷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-214748260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594860" y="3884930"/>
            <a:ext cx="1056005" cy="19418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650865" y="5000625"/>
            <a:ext cx="24384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微软雅黑" panose="020B0503020204020204" charset="-122"/>
                <a:ea typeface="微软雅黑" panose="020B0503020204020204" charset="-122"/>
              </a:rPr>
              <a:t>甲基环己烷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2" grpId="0" bldLvl="0" animBg="1"/>
      <p:bldP spid="3" grpId="0"/>
      <p:bldP spid="4" grpId="0" bldLvl="0" animBg="1"/>
      <p:bldP spid="3" grpId="1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5168902" cy="738187"/>
            <a:chOff x="693" y="-17"/>
            <a:chExt cx="3256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3238" cy="448"/>
              <a:chOff x="711" y="0"/>
              <a:chExt cx="3238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3238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3255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其他有机化合物的命名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718820" y="1168400"/>
            <a:ext cx="60960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从官能团连接的碳原子开始编号。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3" name="图片 -214748260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89330" y="2350135"/>
            <a:ext cx="1679575" cy="1860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260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045075" y="2190115"/>
            <a:ext cx="1680210" cy="21151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-214748260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737600" y="2095500"/>
            <a:ext cx="867410" cy="23044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213995" y="4655185"/>
            <a:ext cx="32296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邻二甲苯或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1,2-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二甲苯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37660" y="5311775"/>
            <a:ext cx="34944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间二甲苯或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1,3-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二甲苯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76210" y="4952365"/>
            <a:ext cx="33134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对苯二酚或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1,4-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苯二酚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1" grpId="1"/>
      <p:bldP spid="3" grpId="0" bldLvl="0" animBg="1"/>
      <p:bldP spid="3" grpId="1"/>
      <p:bldP spid="4" grpId="0" bldLvl="0" animBg="1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5734262" y="1791970"/>
            <a:ext cx="95419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sz="3200" b="1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568113" y="1489075"/>
            <a:ext cx="10398760" cy="2555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200000"/>
              </a:lnSpc>
            </a:pPr>
            <a:r>
              <a:rPr lang="en-US" alt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下列烷烃的系统命名正确的是(　　)</a:t>
            </a:r>
            <a:endParaRPr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200000"/>
              </a:lnSpc>
            </a:pPr>
            <a:r>
              <a:rPr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A．2-乙基丁烷  	B．3,3-二甲基丁烷</a:t>
            </a:r>
            <a:endParaRPr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200000"/>
              </a:lnSpc>
            </a:pPr>
            <a:r>
              <a:rPr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C．2-甲基-4-乙基庚烷  	D．3-乙基-2,3-二甲基戊烷</a:t>
            </a:r>
            <a:endParaRPr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491740" y="1811655"/>
            <a:ext cx="83267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取代基、烃基、烷基的区别和联系是什么？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606425" y="2021840"/>
            <a:ext cx="1744980" cy="405765"/>
          </a:xfrm>
          <a:prstGeom prst="rect">
            <a:avLst/>
          </a:prstGeom>
          <a:solidFill>
            <a:srgbClr val="EDD1B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18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726390" y="1567628"/>
            <a:ext cx="1198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思考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3"/>
            </p:custDataLst>
          </p:nvPr>
        </p:nvCxnSpPr>
        <p:spPr>
          <a:xfrm>
            <a:off x="2351195" y="2395535"/>
            <a:ext cx="745616" cy="0"/>
          </a:xfrm>
          <a:prstGeom prst="line">
            <a:avLst/>
          </a:prstGeom>
          <a:ln w="38100">
            <a:solidFill>
              <a:srgbClr val="A77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161665" y="3291205"/>
            <a:ext cx="7874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kern="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连接在有机化合物分子中主链上的原子或原子团</a:t>
            </a:r>
            <a:endParaRPr lang="zh-CN" altLang="en-US" sz="2800" b="1" kern="0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grpSp>
        <p:nvGrpSpPr>
          <p:cNvPr id="4119" name="Group 10"/>
          <p:cNvGrpSpPr/>
          <p:nvPr/>
        </p:nvGrpSpPr>
        <p:grpSpPr>
          <a:xfrm rot="0">
            <a:off x="655955" y="3208020"/>
            <a:ext cx="2376170" cy="695325"/>
            <a:chOff x="5486401" y="2797175"/>
            <a:chExt cx="3322638" cy="882650"/>
          </a:xfrm>
        </p:grpSpPr>
        <p:sp>
          <p:nvSpPr>
            <p:cNvPr id="14" name="Freeform: Shape 36"/>
            <p:cNvSpPr/>
            <p:nvPr>
              <p:custDataLst>
                <p:tags r:id="rId4"/>
              </p:custDataLst>
            </p:nvPr>
          </p:nvSpPr>
          <p:spPr bwMode="auto">
            <a:xfrm>
              <a:off x="5486401" y="2797175"/>
              <a:ext cx="3322638" cy="882650"/>
            </a:xfrm>
            <a:custGeom>
              <a:avLst/>
              <a:gdLst>
                <a:gd name="T0" fmla="*/ 1282 w 1282"/>
                <a:gd name="T1" fmla="*/ 311 h 341"/>
                <a:gd name="T2" fmla="*/ 1252 w 1282"/>
                <a:gd name="T3" fmla="*/ 341 h 341"/>
                <a:gd name="T4" fmla="*/ 30 w 1282"/>
                <a:gd name="T5" fmla="*/ 341 h 341"/>
                <a:gd name="T6" fmla="*/ 0 w 1282"/>
                <a:gd name="T7" fmla="*/ 311 h 341"/>
                <a:gd name="T8" fmla="*/ 0 w 1282"/>
                <a:gd name="T9" fmla="*/ 30 h 341"/>
                <a:gd name="T10" fmla="*/ 30 w 1282"/>
                <a:gd name="T11" fmla="*/ 0 h 341"/>
                <a:gd name="T12" fmla="*/ 1252 w 1282"/>
                <a:gd name="T13" fmla="*/ 0 h 341"/>
                <a:gd name="T14" fmla="*/ 1282 w 1282"/>
                <a:gd name="T15" fmla="*/ 30 h 341"/>
                <a:gd name="T16" fmla="*/ 1282 w 1282"/>
                <a:gd name="T17" fmla="*/ 31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2" h="341">
                  <a:moveTo>
                    <a:pt x="1282" y="311"/>
                  </a:moveTo>
                  <a:cubicBezTo>
                    <a:pt x="1282" y="327"/>
                    <a:pt x="1268" y="341"/>
                    <a:pt x="1252" y="341"/>
                  </a:cubicBezTo>
                  <a:cubicBezTo>
                    <a:pt x="30" y="341"/>
                    <a:pt x="30" y="341"/>
                    <a:pt x="30" y="341"/>
                  </a:cubicBezTo>
                  <a:cubicBezTo>
                    <a:pt x="13" y="341"/>
                    <a:pt x="0" y="327"/>
                    <a:pt x="0" y="31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1252" y="0"/>
                    <a:pt x="1252" y="0"/>
                    <a:pt x="1252" y="0"/>
                  </a:cubicBezTo>
                  <a:cubicBezTo>
                    <a:pt x="1268" y="0"/>
                    <a:pt x="1282" y="13"/>
                    <a:pt x="1282" y="30"/>
                  </a:cubicBezTo>
                  <a:lnTo>
                    <a:pt x="1282" y="31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5" name="Freeform: Shape 37"/>
            <p:cNvSpPr/>
            <p:nvPr>
              <p:custDataLst>
                <p:tags r:id="rId5"/>
              </p:custDataLst>
            </p:nvPr>
          </p:nvSpPr>
          <p:spPr bwMode="auto">
            <a:xfrm>
              <a:off x="5581840" y="2879797"/>
              <a:ext cx="3129539" cy="713375"/>
            </a:xfrm>
            <a:custGeom>
              <a:avLst/>
              <a:gdLst>
                <a:gd name="T0" fmla="*/ 24 w 1207"/>
                <a:gd name="T1" fmla="*/ 0 h 276"/>
                <a:gd name="T2" fmla="*/ 0 w 1207"/>
                <a:gd name="T3" fmla="*/ 24 h 276"/>
                <a:gd name="T4" fmla="*/ 0 w 1207"/>
                <a:gd name="T5" fmla="*/ 252 h 276"/>
                <a:gd name="T6" fmla="*/ 24 w 1207"/>
                <a:gd name="T7" fmla="*/ 276 h 276"/>
                <a:gd name="T8" fmla="*/ 1183 w 1207"/>
                <a:gd name="T9" fmla="*/ 276 h 276"/>
                <a:gd name="T10" fmla="*/ 1207 w 1207"/>
                <a:gd name="T11" fmla="*/ 252 h 276"/>
                <a:gd name="T12" fmla="*/ 1207 w 1207"/>
                <a:gd name="T13" fmla="*/ 24 h 276"/>
                <a:gd name="T14" fmla="*/ 1183 w 1207"/>
                <a:gd name="T15" fmla="*/ 0 h 276"/>
                <a:gd name="T16" fmla="*/ 24 w 1207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27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65"/>
                    <a:pt x="11" y="276"/>
                    <a:pt x="24" y="276"/>
                  </a:cubicBezTo>
                  <a:cubicBezTo>
                    <a:pt x="1183" y="276"/>
                    <a:pt x="1183" y="276"/>
                    <a:pt x="1183" y="276"/>
                  </a:cubicBezTo>
                  <a:cubicBezTo>
                    <a:pt x="1196" y="276"/>
                    <a:pt x="1207" y="265"/>
                    <a:pt x="1207" y="252"/>
                  </a:cubicBezTo>
                  <a:cubicBezTo>
                    <a:pt x="1207" y="24"/>
                    <a:pt x="1207" y="24"/>
                    <a:pt x="1207" y="24"/>
                  </a:cubicBezTo>
                  <a:cubicBezTo>
                    <a:pt x="1207" y="11"/>
                    <a:pt x="1196" y="0"/>
                    <a:pt x="1183" y="0"/>
                  </a:cubicBezTo>
                  <a:lnTo>
                    <a:pt x="24" y="0"/>
                  </a:lnTo>
                  <a:close/>
                </a:path>
              </a:pathLst>
            </a:custGeom>
            <a:noFill/>
            <a:ln w="31750" cap="flat">
              <a:solidFill>
                <a:srgbClr val="FFFFFF"/>
              </a:solidFill>
              <a:prstDash val="solid"/>
              <a:miter lim="800000"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6" name="Group 21"/>
          <p:cNvGrpSpPr/>
          <p:nvPr/>
        </p:nvGrpSpPr>
        <p:grpSpPr>
          <a:xfrm rot="5400000">
            <a:off x="887730" y="3385185"/>
            <a:ext cx="363855" cy="349885"/>
            <a:chOff x="9344026" y="4030663"/>
            <a:chExt cx="239713" cy="209551"/>
          </a:xfrm>
          <a:solidFill>
            <a:schemeClr val="bg1"/>
          </a:solidFill>
        </p:grpSpPr>
        <p:sp>
          <p:nvSpPr>
            <p:cNvPr id="17" name="Freeform: Shape 32"/>
            <p:cNvSpPr/>
            <p:nvPr>
              <p:custDataLst>
                <p:tags r:id="rId6"/>
              </p:custDataLst>
            </p:nvPr>
          </p:nvSpPr>
          <p:spPr bwMode="auto">
            <a:xfrm>
              <a:off x="9344026" y="4030663"/>
              <a:ext cx="239713" cy="179388"/>
            </a:xfrm>
            <a:custGeom>
              <a:avLst/>
              <a:gdLst>
                <a:gd name="T0" fmla="*/ 56 w 64"/>
                <a:gd name="T1" fmla="*/ 18 h 48"/>
                <a:gd name="T2" fmla="*/ 56 w 64"/>
                <a:gd name="T3" fmla="*/ 18 h 48"/>
                <a:gd name="T4" fmla="*/ 38 w 64"/>
                <a:gd name="T5" fmla="*/ 0 h 48"/>
                <a:gd name="T6" fmla="*/ 22 w 64"/>
                <a:gd name="T7" fmla="*/ 9 h 48"/>
                <a:gd name="T8" fmla="*/ 18 w 64"/>
                <a:gd name="T9" fmla="*/ 8 h 48"/>
                <a:gd name="T10" fmla="*/ 8 w 64"/>
                <a:gd name="T11" fmla="*/ 18 h 48"/>
                <a:gd name="T12" fmla="*/ 8 w 64"/>
                <a:gd name="T13" fmla="*/ 18 h 48"/>
                <a:gd name="T14" fmla="*/ 0 w 64"/>
                <a:gd name="T15" fmla="*/ 32 h 48"/>
                <a:gd name="T16" fmla="*/ 16 w 64"/>
                <a:gd name="T17" fmla="*/ 48 h 48"/>
                <a:gd name="T18" fmla="*/ 20 w 64"/>
                <a:gd name="T19" fmla="*/ 48 h 48"/>
                <a:gd name="T20" fmla="*/ 20 w 64"/>
                <a:gd name="T21" fmla="*/ 44 h 48"/>
                <a:gd name="T22" fmla="*/ 16 w 64"/>
                <a:gd name="T23" fmla="*/ 44 h 48"/>
                <a:gd name="T24" fmla="*/ 4 w 64"/>
                <a:gd name="T25" fmla="*/ 32 h 48"/>
                <a:gd name="T26" fmla="*/ 10 w 64"/>
                <a:gd name="T27" fmla="*/ 22 h 48"/>
                <a:gd name="T28" fmla="*/ 12 w 64"/>
                <a:gd name="T29" fmla="*/ 21 h 48"/>
                <a:gd name="T30" fmla="*/ 12 w 64"/>
                <a:gd name="T31" fmla="*/ 18 h 48"/>
                <a:gd name="T32" fmla="*/ 12 w 64"/>
                <a:gd name="T33" fmla="*/ 18 h 48"/>
                <a:gd name="T34" fmla="*/ 18 w 64"/>
                <a:gd name="T35" fmla="*/ 12 h 48"/>
                <a:gd name="T36" fmla="*/ 21 w 64"/>
                <a:gd name="T37" fmla="*/ 13 h 48"/>
                <a:gd name="T38" fmla="*/ 24 w 64"/>
                <a:gd name="T39" fmla="*/ 14 h 48"/>
                <a:gd name="T40" fmla="*/ 26 w 64"/>
                <a:gd name="T41" fmla="*/ 11 h 48"/>
                <a:gd name="T42" fmla="*/ 38 w 64"/>
                <a:gd name="T43" fmla="*/ 4 h 48"/>
                <a:gd name="T44" fmla="*/ 52 w 64"/>
                <a:gd name="T45" fmla="*/ 18 h 48"/>
                <a:gd name="T46" fmla="*/ 52 w 64"/>
                <a:gd name="T47" fmla="*/ 18 h 48"/>
                <a:gd name="T48" fmla="*/ 52 w 64"/>
                <a:gd name="T49" fmla="*/ 21 h 48"/>
                <a:gd name="T50" fmla="*/ 54 w 64"/>
                <a:gd name="T51" fmla="*/ 22 h 48"/>
                <a:gd name="T52" fmla="*/ 60 w 64"/>
                <a:gd name="T53" fmla="*/ 32 h 48"/>
                <a:gd name="T54" fmla="*/ 48 w 64"/>
                <a:gd name="T55" fmla="*/ 44 h 48"/>
                <a:gd name="T56" fmla="*/ 44 w 64"/>
                <a:gd name="T57" fmla="*/ 44 h 48"/>
                <a:gd name="T58" fmla="*/ 44 w 64"/>
                <a:gd name="T59" fmla="*/ 48 h 48"/>
                <a:gd name="T60" fmla="*/ 48 w 64"/>
                <a:gd name="T61" fmla="*/ 48 h 48"/>
                <a:gd name="T62" fmla="*/ 64 w 64"/>
                <a:gd name="T63" fmla="*/ 32 h 48"/>
                <a:gd name="T64" fmla="*/ 56 w 64"/>
                <a:gd name="T65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" h="48">
                  <a:moveTo>
                    <a:pt x="56" y="18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8"/>
                    <a:pt x="48" y="0"/>
                    <a:pt x="38" y="0"/>
                  </a:cubicBezTo>
                  <a:cubicBezTo>
                    <a:pt x="31" y="0"/>
                    <a:pt x="26" y="4"/>
                    <a:pt x="22" y="9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2" y="8"/>
                    <a:pt x="8" y="12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1"/>
                    <a:pt x="0" y="26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" y="44"/>
                    <a:pt x="4" y="39"/>
                    <a:pt x="4" y="32"/>
                  </a:cubicBezTo>
                  <a:cubicBezTo>
                    <a:pt x="4" y="28"/>
                    <a:pt x="6" y="24"/>
                    <a:pt x="10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5" y="12"/>
                    <a:pt x="18" y="12"/>
                  </a:cubicBezTo>
                  <a:cubicBezTo>
                    <a:pt x="19" y="12"/>
                    <a:pt x="20" y="12"/>
                    <a:pt x="21" y="1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8" y="7"/>
                    <a:pt x="33" y="4"/>
                    <a:pt x="38" y="4"/>
                  </a:cubicBezTo>
                  <a:cubicBezTo>
                    <a:pt x="46" y="4"/>
                    <a:pt x="52" y="10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8" y="24"/>
                    <a:pt x="60" y="28"/>
                    <a:pt x="60" y="32"/>
                  </a:cubicBezTo>
                  <a:cubicBezTo>
                    <a:pt x="60" y="39"/>
                    <a:pt x="55" y="44"/>
                    <a:pt x="48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7" y="48"/>
                    <a:pt x="64" y="41"/>
                    <a:pt x="64" y="32"/>
                  </a:cubicBezTo>
                  <a:cubicBezTo>
                    <a:pt x="64" y="26"/>
                    <a:pt x="61" y="21"/>
                    <a:pt x="56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8" name="Freeform: Shape 33"/>
            <p:cNvSpPr/>
            <p:nvPr>
              <p:custDataLst>
                <p:tags r:id="rId7"/>
              </p:custDataLst>
            </p:nvPr>
          </p:nvSpPr>
          <p:spPr bwMode="auto">
            <a:xfrm>
              <a:off x="9418638" y="4105276"/>
              <a:ext cx="90488" cy="134938"/>
            </a:xfrm>
            <a:custGeom>
              <a:avLst/>
              <a:gdLst>
                <a:gd name="T0" fmla="*/ 28 w 57"/>
                <a:gd name="T1" fmla="*/ 0 h 85"/>
                <a:gd name="T2" fmla="*/ 0 w 57"/>
                <a:gd name="T3" fmla="*/ 38 h 85"/>
                <a:gd name="T4" fmla="*/ 19 w 57"/>
                <a:gd name="T5" fmla="*/ 38 h 85"/>
                <a:gd name="T6" fmla="*/ 19 w 57"/>
                <a:gd name="T7" fmla="*/ 85 h 85"/>
                <a:gd name="T8" fmla="*/ 38 w 57"/>
                <a:gd name="T9" fmla="*/ 85 h 85"/>
                <a:gd name="T10" fmla="*/ 38 w 57"/>
                <a:gd name="T11" fmla="*/ 38 h 85"/>
                <a:gd name="T12" fmla="*/ 57 w 57"/>
                <a:gd name="T13" fmla="*/ 38 h 85"/>
                <a:gd name="T14" fmla="*/ 28 w 57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85">
                  <a:moveTo>
                    <a:pt x="28" y="0"/>
                  </a:moveTo>
                  <a:lnTo>
                    <a:pt x="0" y="38"/>
                  </a:lnTo>
                  <a:lnTo>
                    <a:pt x="19" y="38"/>
                  </a:lnTo>
                  <a:lnTo>
                    <a:pt x="19" y="85"/>
                  </a:lnTo>
                  <a:lnTo>
                    <a:pt x="38" y="85"/>
                  </a:lnTo>
                  <a:lnTo>
                    <a:pt x="38" y="38"/>
                  </a:lnTo>
                  <a:lnTo>
                    <a:pt x="57" y="38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4107" name="矩形 20"/>
          <p:cNvSpPr/>
          <p:nvPr/>
        </p:nvSpPr>
        <p:spPr>
          <a:xfrm>
            <a:off x="1319213" y="3290888"/>
            <a:ext cx="12496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sz="28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取代基</a:t>
            </a:r>
            <a:endParaRPr lang="zh-CN" altLang="en-US" sz="2800" b="1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pic>
        <p:nvPicPr>
          <p:cNvPr id="2" name="图片 -214748258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9245" y="4220210"/>
            <a:ext cx="3953510" cy="128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圆角矩形 18"/>
          <p:cNvSpPr/>
          <p:nvPr/>
        </p:nvSpPr>
        <p:spPr>
          <a:xfrm>
            <a:off x="4993005" y="4824095"/>
            <a:ext cx="2338705" cy="845185"/>
          </a:xfrm>
          <a:prstGeom prst="roundRect">
            <a:avLst/>
          </a:prstGeom>
          <a:noFill/>
          <a:ln w="38100">
            <a:solidFill>
              <a:srgbClr val="00206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/>
      <p:bldP spid="9" grpId="1" animBg="1"/>
      <p:bldP spid="10" grpId="1"/>
      <p:bldP spid="13" grpId="0"/>
      <p:bldP spid="4107" grpId="0"/>
      <p:bldP spid="13" grpId="1"/>
      <p:bldP spid="4107" grpId="1"/>
      <p:bldP spid="19" grpId="0" bldLvl="0" animBg="1"/>
      <p:bldP spid="1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23900" y="1458595"/>
            <a:ext cx="1119124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zh-CN" alt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按要求填空：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(1)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用系统命名法命名</a:t>
            </a:r>
            <a:r>
              <a:rPr lang="en-US" alt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__________________________</a:t>
            </a:r>
            <a:r>
              <a:rPr lang="zh-CN" sz="24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3900" y="2580005"/>
            <a:ext cx="1119124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写出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5-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甲基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-4-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乙基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-2-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己炔的结构简式：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___________________________________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(3)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用系统命名法命名</a:t>
            </a:r>
            <a:endParaRPr lang="zh-CN" alt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83325" y="3634740"/>
            <a:ext cx="50800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_______________________________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en-US" alt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61610" y="4689475"/>
            <a:ext cx="50800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________________________________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en-US" alt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2" name="图片 -214748258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93795" y="1458595"/>
            <a:ext cx="4231005" cy="8870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-214748258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742690" y="3022600"/>
            <a:ext cx="2540000" cy="1431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文本框 15"/>
          <p:cNvSpPr txBox="1"/>
          <p:nvPr/>
        </p:nvSpPr>
        <p:spPr>
          <a:xfrm>
            <a:off x="723900" y="4358640"/>
            <a:ext cx="1468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24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(4)</a:t>
            </a:r>
            <a:endParaRPr lang="en-US" sz="24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-214748258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358265" y="4358640"/>
            <a:ext cx="3137535" cy="1022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文本框 16"/>
          <p:cNvSpPr txBox="1"/>
          <p:nvPr/>
        </p:nvSpPr>
        <p:spPr>
          <a:xfrm>
            <a:off x="711835" y="5641340"/>
            <a:ext cx="844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24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(5)</a:t>
            </a:r>
            <a:endParaRPr lang="en-US" sz="24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6" name="图片 -214748258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48080" y="5519420"/>
            <a:ext cx="4061460" cy="1022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文本框 17"/>
          <p:cNvSpPr txBox="1"/>
          <p:nvPr>
            <p:custDataLst>
              <p:tags r:id="rId9"/>
            </p:custDataLst>
          </p:nvPr>
        </p:nvSpPr>
        <p:spPr>
          <a:xfrm>
            <a:off x="5205730" y="5757545"/>
            <a:ext cx="50800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________________________________</a:t>
            </a:r>
            <a:r>
              <a:rPr lang="zh-CN" sz="24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en-US" altLang="en-US" sz="24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282690" y="5596890"/>
            <a:ext cx="3329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3,4-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</a:rPr>
              <a:t>二甲基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</a:rPr>
              <a:t>戊烯</a:t>
            </a:r>
            <a:endParaRPr lang="zh-CN" altLang="en-US" sz="2800" b="1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44840" y="1673225"/>
            <a:ext cx="3002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3,4,5-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三甲基庚烷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8" name="图片 -214748257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8140" y="2273300"/>
            <a:ext cx="4538980" cy="1046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文本框 23"/>
          <p:cNvSpPr txBox="1"/>
          <p:nvPr/>
        </p:nvSpPr>
        <p:spPr>
          <a:xfrm>
            <a:off x="6517640" y="3489325"/>
            <a:ext cx="36601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1,3-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二甲基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-4-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乙基苯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708140" y="4569460"/>
            <a:ext cx="2516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甲基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-2-</a:t>
            </a:r>
            <a:r>
              <a:rPr lang="zh-CN" sz="2800" b="1">
                <a:solidFill>
                  <a:srgbClr val="C00000"/>
                </a:solidFill>
                <a:ea typeface="宋体" panose="02010600030101010101" pitchFamily="2" charset="-122"/>
                <a:sym typeface="+mn-ea"/>
              </a:rPr>
              <a:t>丁醇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2" grpId="0"/>
      <p:bldP spid="2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820420" y="2876550"/>
            <a:ext cx="214185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800" b="1">
                <a:latin typeface="微软雅黑" panose="020B0503020204020204" charset="-122"/>
                <a:ea typeface="微软雅黑" panose="020B0503020204020204" charset="-122"/>
              </a:rPr>
              <a:t>有机化合物的命名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24200" y="2014855"/>
            <a:ext cx="22815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800" b="1">
                <a:latin typeface="微软雅黑" panose="020B0503020204020204" charset="-122"/>
                <a:ea typeface="微软雅黑" panose="020B0503020204020204" charset="-122"/>
              </a:rPr>
              <a:t>烷烃的命名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69000" y="153416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烷烃的习惯命名法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普通命名法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endParaRPr lang="en-US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69000" y="263271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</a:rPr>
              <a:t>烷烃的系统命名法的步骤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24200" y="4488180"/>
            <a:ext cx="284480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800" b="1">
                <a:latin typeface="微软雅黑" panose="020B0503020204020204" charset="-122"/>
                <a:ea typeface="微软雅黑" panose="020B0503020204020204" charset="-122"/>
              </a:rPr>
              <a:t>其他有机化合物的命名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90640" y="4256405"/>
            <a:ext cx="44234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</a:rPr>
              <a:t>含官能团链状有机物的命名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90640" y="5086350"/>
            <a:ext cx="26263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</a:rPr>
              <a:t>环状化合物的命名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左大括号 7"/>
          <p:cNvSpPr/>
          <p:nvPr/>
        </p:nvSpPr>
        <p:spPr>
          <a:xfrm>
            <a:off x="2702560" y="2217420"/>
            <a:ext cx="421640" cy="2625725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左大括号 8"/>
          <p:cNvSpPr/>
          <p:nvPr>
            <p:custDataLst>
              <p:tags r:id="rId1"/>
            </p:custDataLst>
          </p:nvPr>
        </p:nvSpPr>
        <p:spPr>
          <a:xfrm>
            <a:off x="5405755" y="1738630"/>
            <a:ext cx="421640" cy="1073785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左大括号 9"/>
          <p:cNvSpPr/>
          <p:nvPr>
            <p:custDataLst>
              <p:tags r:id="rId2"/>
            </p:custDataLst>
          </p:nvPr>
        </p:nvSpPr>
        <p:spPr>
          <a:xfrm>
            <a:off x="5969000" y="4367530"/>
            <a:ext cx="421640" cy="1073785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49139" y="-42862"/>
            <a:ext cx="2959101" cy="766762"/>
            <a:chOff x="647" y="-35"/>
            <a:chExt cx="1864" cy="483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756" cy="448"/>
              <a:chOff x="711" y="0"/>
              <a:chExt cx="175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756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47" y="-35"/>
              <a:ext cx="1864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5124" name="文本框 4099"/>
          <p:cNvSpPr txBox="1"/>
          <p:nvPr/>
        </p:nvSpPr>
        <p:spPr>
          <a:xfrm>
            <a:off x="2358390" y="3609975"/>
            <a:ext cx="9599295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烷烃分子</a:t>
            </a:r>
            <a:r>
              <a:rPr lang="en-US" altLang="x-none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(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C</a:t>
            </a:r>
            <a:r>
              <a:rPr lang="pt-BR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n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H</a:t>
            </a:r>
            <a:r>
              <a:rPr lang="pt-BR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2n+2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)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失去一个氢原子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所剩余的原子团</a:t>
            </a:r>
            <a:r>
              <a:rPr lang="en-US" altLang="x-none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(-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C</a:t>
            </a:r>
            <a:r>
              <a:rPr lang="pt-BR" altLang="en-US" sz="2800" b="1" i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n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H</a:t>
            </a:r>
            <a:r>
              <a:rPr lang="pt-BR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2</a:t>
            </a:r>
            <a:r>
              <a:rPr lang="pt-BR" altLang="en-US" sz="2800" b="1" i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n</a:t>
            </a:r>
            <a:r>
              <a:rPr lang="pt-BR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+1</a:t>
            </a:r>
            <a:r>
              <a:rPr lang="pt-BR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)</a:t>
            </a:r>
            <a:r>
              <a:rPr lang="zh-CN" altLang="pt-BR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  <a:sym typeface="宋体" panose="02010600030101010101" pitchFamily="2" charset="-122"/>
              </a:rPr>
              <a:t>。</a:t>
            </a:r>
            <a:endParaRPr lang="zh-CN" altLang="pt-BR" sz="2800" b="1" noProof="1">
              <a:effectLst/>
              <a:latin typeface="Times New Roman" panose="02020603050405020304" pitchFamily="18" charset="0"/>
              <a:ea typeface="微软雅黑" panose="020B0503020204020204" charset="-122"/>
              <a:cs typeface="+mn-cs"/>
              <a:sym typeface="宋体" panose="02010600030101010101" pitchFamily="2" charset="-122"/>
            </a:endParaRPr>
          </a:p>
        </p:txBody>
      </p:sp>
      <p:grpSp>
        <p:nvGrpSpPr>
          <p:cNvPr id="5125" name="组合 4100"/>
          <p:cNvGrpSpPr/>
          <p:nvPr/>
        </p:nvGrpSpPr>
        <p:grpSpPr>
          <a:xfrm>
            <a:off x="2482845" y="4471988"/>
            <a:ext cx="4600891" cy="1088390"/>
            <a:chOff x="-18" y="0"/>
            <a:chExt cx="7245" cy="1714"/>
          </a:xfrm>
        </p:grpSpPr>
        <p:graphicFrame>
          <p:nvGraphicFramePr>
            <p:cNvPr id="2" name="对象 4101"/>
            <p:cNvGraphicFramePr>
              <a:graphicFrameLocks noChangeAspect="1"/>
            </p:cNvGraphicFramePr>
            <p:nvPr>
              <p:custDataLst>
                <p:tags r:id="rId1"/>
              </p:custDataLst>
            </p:nvPr>
          </p:nvGraphicFramePr>
          <p:xfrm>
            <a:off x="-18" y="964"/>
            <a:ext cx="7065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2" imgW="2416810" imgH="191135" progId="">
                    <p:embed/>
                  </p:oleObj>
                </mc:Choice>
                <mc:Fallback>
                  <p:oleObj name="" r:id="rId2" imgW="2416810" imgH="191135" progId="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-18" y="964"/>
                          <a:ext cx="7065" cy="7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7" name="文本框 4102"/>
            <p:cNvSpPr txBox="1"/>
            <p:nvPr>
              <p:custDataLst>
                <p:tags r:id="rId4"/>
              </p:custDataLst>
            </p:nvPr>
          </p:nvSpPr>
          <p:spPr>
            <a:xfrm>
              <a:off x="110" y="0"/>
              <a:ext cx="140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烷烃</a:t>
              </a:r>
              <a:endParaRPr lang="zh-CN" altLang="en-US" sz="2800" b="1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28" name="文本框 4103"/>
            <p:cNvSpPr txBox="1"/>
            <p:nvPr>
              <p:custDataLst>
                <p:tags r:id="rId5"/>
              </p:custDataLst>
            </p:nvPr>
          </p:nvSpPr>
          <p:spPr>
            <a:xfrm>
              <a:off x="5819" y="113"/>
              <a:ext cx="140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烷基</a:t>
              </a:r>
              <a:endParaRPr lang="zh-CN" altLang="en-US" sz="2800" b="1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3" name="右箭头 4104"/>
            <p:cNvSpPr/>
            <p:nvPr>
              <p:custDataLst>
                <p:tags r:id="rId6"/>
              </p:custDataLst>
            </p:nvPr>
          </p:nvSpPr>
          <p:spPr>
            <a:xfrm>
              <a:off x="2943" y="964"/>
              <a:ext cx="1475" cy="681"/>
            </a:xfrm>
            <a:prstGeom prst="rightArrow">
              <a:avLst>
                <a:gd name="adj1" fmla="val 50000"/>
                <a:gd name="adj2" fmla="val 54017"/>
              </a:avLst>
            </a:prstGeom>
            <a:noFill/>
            <a:ln w="1905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32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grpSp>
        <p:nvGrpSpPr>
          <p:cNvPr id="5130" name="组合 2"/>
          <p:cNvGrpSpPr/>
          <p:nvPr/>
        </p:nvGrpSpPr>
        <p:grpSpPr>
          <a:xfrm>
            <a:off x="1545590" y="2258695"/>
            <a:ext cx="9401810" cy="751469"/>
            <a:chOff x="0" y="0"/>
            <a:chExt cx="17688" cy="1184"/>
          </a:xfrm>
        </p:grpSpPr>
        <p:sp>
          <p:nvSpPr>
            <p:cNvPr id="5131" name="文本框 4105"/>
            <p:cNvSpPr txBox="1"/>
            <p:nvPr>
              <p:custDataLst>
                <p:tags r:id="rId7"/>
              </p:custDataLst>
            </p:nvPr>
          </p:nvSpPr>
          <p:spPr>
            <a:xfrm>
              <a:off x="0" y="0"/>
              <a:ext cx="17688" cy="10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fontAlgn="auto">
                <a:lnSpc>
                  <a:spcPct val="130000"/>
                </a:lnSpc>
                <a:spcBef>
                  <a:spcPct val="0"/>
                </a:spcBef>
                <a:buClrTx/>
              </a:pPr>
              <a:r>
                <a:rPr lang="zh-CN" altLang="en-US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甲基－</a:t>
              </a:r>
              <a:r>
                <a:rPr lang="en-US" altLang="x-none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CH</a:t>
              </a:r>
              <a:r>
                <a:rPr lang="en-US" altLang="x-none" sz="2800" b="1" baseline="-25000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3</a:t>
              </a:r>
              <a:r>
                <a:rPr lang="zh-CN" altLang="en-US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；亚甲基－</a:t>
              </a:r>
              <a:r>
                <a:rPr lang="en-US" altLang="x-none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CH</a:t>
              </a:r>
              <a:r>
                <a:rPr lang="en-US" altLang="x-none" sz="2800" b="1" baseline="-25000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2</a:t>
              </a:r>
              <a:r>
                <a:rPr lang="zh-CN" altLang="en-US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－；次甲基－</a:t>
              </a:r>
              <a:r>
                <a:rPr lang="en-US" altLang="x-none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CH</a:t>
              </a:r>
              <a:r>
                <a:rPr lang="zh-CN" altLang="en-US" sz="2800" b="1" noProof="1">
                  <a:effectLst/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  <a:sym typeface="宋体" panose="02010600030101010101" pitchFamily="2" charset="-122"/>
                </a:rPr>
                <a:t>－</a:t>
              </a:r>
              <a:endPara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宋体" panose="02010600030101010101" pitchFamily="2" charset="-122"/>
              </a:endParaRPr>
            </a:p>
          </p:txBody>
        </p:sp>
        <p:pic>
          <p:nvPicPr>
            <p:cNvPr id="7" name="图片 44035"/>
            <p:cNvPicPr/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12203" y="837"/>
              <a:ext cx="120" cy="347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119" name="Group 10"/>
          <p:cNvGrpSpPr/>
          <p:nvPr/>
        </p:nvGrpSpPr>
        <p:grpSpPr>
          <a:xfrm rot="0">
            <a:off x="586105" y="1263015"/>
            <a:ext cx="1772285" cy="695325"/>
            <a:chOff x="5486401" y="2797175"/>
            <a:chExt cx="3322638" cy="882650"/>
          </a:xfrm>
        </p:grpSpPr>
        <p:sp>
          <p:nvSpPr>
            <p:cNvPr id="14" name="Freeform: Shape 36"/>
            <p:cNvSpPr/>
            <p:nvPr>
              <p:custDataLst>
                <p:tags r:id="rId10"/>
              </p:custDataLst>
            </p:nvPr>
          </p:nvSpPr>
          <p:spPr bwMode="auto">
            <a:xfrm>
              <a:off x="5486401" y="2797175"/>
              <a:ext cx="3322638" cy="882650"/>
            </a:xfrm>
            <a:custGeom>
              <a:avLst/>
              <a:gdLst>
                <a:gd name="T0" fmla="*/ 1282 w 1282"/>
                <a:gd name="T1" fmla="*/ 311 h 341"/>
                <a:gd name="T2" fmla="*/ 1252 w 1282"/>
                <a:gd name="T3" fmla="*/ 341 h 341"/>
                <a:gd name="T4" fmla="*/ 30 w 1282"/>
                <a:gd name="T5" fmla="*/ 341 h 341"/>
                <a:gd name="T6" fmla="*/ 0 w 1282"/>
                <a:gd name="T7" fmla="*/ 311 h 341"/>
                <a:gd name="T8" fmla="*/ 0 w 1282"/>
                <a:gd name="T9" fmla="*/ 30 h 341"/>
                <a:gd name="T10" fmla="*/ 30 w 1282"/>
                <a:gd name="T11" fmla="*/ 0 h 341"/>
                <a:gd name="T12" fmla="*/ 1252 w 1282"/>
                <a:gd name="T13" fmla="*/ 0 h 341"/>
                <a:gd name="T14" fmla="*/ 1282 w 1282"/>
                <a:gd name="T15" fmla="*/ 30 h 341"/>
                <a:gd name="T16" fmla="*/ 1282 w 1282"/>
                <a:gd name="T17" fmla="*/ 31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2" h="341">
                  <a:moveTo>
                    <a:pt x="1282" y="311"/>
                  </a:moveTo>
                  <a:cubicBezTo>
                    <a:pt x="1282" y="327"/>
                    <a:pt x="1268" y="341"/>
                    <a:pt x="1252" y="341"/>
                  </a:cubicBezTo>
                  <a:cubicBezTo>
                    <a:pt x="30" y="341"/>
                    <a:pt x="30" y="341"/>
                    <a:pt x="30" y="341"/>
                  </a:cubicBezTo>
                  <a:cubicBezTo>
                    <a:pt x="13" y="341"/>
                    <a:pt x="0" y="327"/>
                    <a:pt x="0" y="31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1252" y="0"/>
                    <a:pt x="1252" y="0"/>
                    <a:pt x="1252" y="0"/>
                  </a:cubicBezTo>
                  <a:cubicBezTo>
                    <a:pt x="1268" y="0"/>
                    <a:pt x="1282" y="13"/>
                    <a:pt x="1282" y="30"/>
                  </a:cubicBezTo>
                  <a:lnTo>
                    <a:pt x="1282" y="31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5" name="Freeform: Shape 37"/>
            <p:cNvSpPr/>
            <p:nvPr>
              <p:custDataLst>
                <p:tags r:id="rId11"/>
              </p:custDataLst>
            </p:nvPr>
          </p:nvSpPr>
          <p:spPr bwMode="auto">
            <a:xfrm>
              <a:off x="5581840" y="2879797"/>
              <a:ext cx="3129539" cy="713375"/>
            </a:xfrm>
            <a:custGeom>
              <a:avLst/>
              <a:gdLst>
                <a:gd name="T0" fmla="*/ 24 w 1207"/>
                <a:gd name="T1" fmla="*/ 0 h 276"/>
                <a:gd name="T2" fmla="*/ 0 w 1207"/>
                <a:gd name="T3" fmla="*/ 24 h 276"/>
                <a:gd name="T4" fmla="*/ 0 w 1207"/>
                <a:gd name="T5" fmla="*/ 252 h 276"/>
                <a:gd name="T6" fmla="*/ 24 w 1207"/>
                <a:gd name="T7" fmla="*/ 276 h 276"/>
                <a:gd name="T8" fmla="*/ 1183 w 1207"/>
                <a:gd name="T9" fmla="*/ 276 h 276"/>
                <a:gd name="T10" fmla="*/ 1207 w 1207"/>
                <a:gd name="T11" fmla="*/ 252 h 276"/>
                <a:gd name="T12" fmla="*/ 1207 w 1207"/>
                <a:gd name="T13" fmla="*/ 24 h 276"/>
                <a:gd name="T14" fmla="*/ 1183 w 1207"/>
                <a:gd name="T15" fmla="*/ 0 h 276"/>
                <a:gd name="T16" fmla="*/ 24 w 1207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27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65"/>
                    <a:pt x="11" y="276"/>
                    <a:pt x="24" y="276"/>
                  </a:cubicBezTo>
                  <a:cubicBezTo>
                    <a:pt x="1183" y="276"/>
                    <a:pt x="1183" y="276"/>
                    <a:pt x="1183" y="276"/>
                  </a:cubicBezTo>
                  <a:cubicBezTo>
                    <a:pt x="1196" y="276"/>
                    <a:pt x="1207" y="265"/>
                    <a:pt x="1207" y="252"/>
                  </a:cubicBezTo>
                  <a:cubicBezTo>
                    <a:pt x="1207" y="24"/>
                    <a:pt x="1207" y="24"/>
                    <a:pt x="1207" y="24"/>
                  </a:cubicBezTo>
                  <a:cubicBezTo>
                    <a:pt x="1207" y="11"/>
                    <a:pt x="1196" y="0"/>
                    <a:pt x="1183" y="0"/>
                  </a:cubicBezTo>
                  <a:lnTo>
                    <a:pt x="24" y="0"/>
                  </a:lnTo>
                  <a:close/>
                </a:path>
              </a:pathLst>
            </a:custGeom>
            <a:noFill/>
            <a:ln w="31750" cap="flat">
              <a:solidFill>
                <a:srgbClr val="FFFFFF"/>
              </a:solidFill>
              <a:prstDash val="solid"/>
              <a:miter lim="800000"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6" name="Group 21"/>
          <p:cNvGrpSpPr/>
          <p:nvPr/>
        </p:nvGrpSpPr>
        <p:grpSpPr>
          <a:xfrm rot="5400000">
            <a:off x="817880" y="1440180"/>
            <a:ext cx="363855" cy="349885"/>
            <a:chOff x="9344026" y="4030663"/>
            <a:chExt cx="239713" cy="209551"/>
          </a:xfrm>
          <a:solidFill>
            <a:schemeClr val="bg1"/>
          </a:solidFill>
        </p:grpSpPr>
        <p:sp>
          <p:nvSpPr>
            <p:cNvPr id="17" name="Freeform: Shape 32"/>
            <p:cNvSpPr/>
            <p:nvPr>
              <p:custDataLst>
                <p:tags r:id="rId12"/>
              </p:custDataLst>
            </p:nvPr>
          </p:nvSpPr>
          <p:spPr bwMode="auto">
            <a:xfrm>
              <a:off x="9344026" y="4030663"/>
              <a:ext cx="239713" cy="179388"/>
            </a:xfrm>
            <a:custGeom>
              <a:avLst/>
              <a:gdLst>
                <a:gd name="T0" fmla="*/ 56 w 64"/>
                <a:gd name="T1" fmla="*/ 18 h 48"/>
                <a:gd name="T2" fmla="*/ 56 w 64"/>
                <a:gd name="T3" fmla="*/ 18 h 48"/>
                <a:gd name="T4" fmla="*/ 38 w 64"/>
                <a:gd name="T5" fmla="*/ 0 h 48"/>
                <a:gd name="T6" fmla="*/ 22 w 64"/>
                <a:gd name="T7" fmla="*/ 9 h 48"/>
                <a:gd name="T8" fmla="*/ 18 w 64"/>
                <a:gd name="T9" fmla="*/ 8 h 48"/>
                <a:gd name="T10" fmla="*/ 8 w 64"/>
                <a:gd name="T11" fmla="*/ 18 h 48"/>
                <a:gd name="T12" fmla="*/ 8 w 64"/>
                <a:gd name="T13" fmla="*/ 18 h 48"/>
                <a:gd name="T14" fmla="*/ 0 w 64"/>
                <a:gd name="T15" fmla="*/ 32 h 48"/>
                <a:gd name="T16" fmla="*/ 16 w 64"/>
                <a:gd name="T17" fmla="*/ 48 h 48"/>
                <a:gd name="T18" fmla="*/ 20 w 64"/>
                <a:gd name="T19" fmla="*/ 48 h 48"/>
                <a:gd name="T20" fmla="*/ 20 w 64"/>
                <a:gd name="T21" fmla="*/ 44 h 48"/>
                <a:gd name="T22" fmla="*/ 16 w 64"/>
                <a:gd name="T23" fmla="*/ 44 h 48"/>
                <a:gd name="T24" fmla="*/ 4 w 64"/>
                <a:gd name="T25" fmla="*/ 32 h 48"/>
                <a:gd name="T26" fmla="*/ 10 w 64"/>
                <a:gd name="T27" fmla="*/ 22 h 48"/>
                <a:gd name="T28" fmla="*/ 12 w 64"/>
                <a:gd name="T29" fmla="*/ 21 h 48"/>
                <a:gd name="T30" fmla="*/ 12 w 64"/>
                <a:gd name="T31" fmla="*/ 18 h 48"/>
                <a:gd name="T32" fmla="*/ 12 w 64"/>
                <a:gd name="T33" fmla="*/ 18 h 48"/>
                <a:gd name="T34" fmla="*/ 18 w 64"/>
                <a:gd name="T35" fmla="*/ 12 h 48"/>
                <a:gd name="T36" fmla="*/ 21 w 64"/>
                <a:gd name="T37" fmla="*/ 13 h 48"/>
                <a:gd name="T38" fmla="*/ 24 w 64"/>
                <a:gd name="T39" fmla="*/ 14 h 48"/>
                <a:gd name="T40" fmla="*/ 26 w 64"/>
                <a:gd name="T41" fmla="*/ 11 h 48"/>
                <a:gd name="T42" fmla="*/ 38 w 64"/>
                <a:gd name="T43" fmla="*/ 4 h 48"/>
                <a:gd name="T44" fmla="*/ 52 w 64"/>
                <a:gd name="T45" fmla="*/ 18 h 48"/>
                <a:gd name="T46" fmla="*/ 52 w 64"/>
                <a:gd name="T47" fmla="*/ 18 h 48"/>
                <a:gd name="T48" fmla="*/ 52 w 64"/>
                <a:gd name="T49" fmla="*/ 21 h 48"/>
                <a:gd name="T50" fmla="*/ 54 w 64"/>
                <a:gd name="T51" fmla="*/ 22 h 48"/>
                <a:gd name="T52" fmla="*/ 60 w 64"/>
                <a:gd name="T53" fmla="*/ 32 h 48"/>
                <a:gd name="T54" fmla="*/ 48 w 64"/>
                <a:gd name="T55" fmla="*/ 44 h 48"/>
                <a:gd name="T56" fmla="*/ 44 w 64"/>
                <a:gd name="T57" fmla="*/ 44 h 48"/>
                <a:gd name="T58" fmla="*/ 44 w 64"/>
                <a:gd name="T59" fmla="*/ 48 h 48"/>
                <a:gd name="T60" fmla="*/ 48 w 64"/>
                <a:gd name="T61" fmla="*/ 48 h 48"/>
                <a:gd name="T62" fmla="*/ 64 w 64"/>
                <a:gd name="T63" fmla="*/ 32 h 48"/>
                <a:gd name="T64" fmla="*/ 56 w 64"/>
                <a:gd name="T65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" h="48">
                  <a:moveTo>
                    <a:pt x="56" y="18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8"/>
                    <a:pt x="48" y="0"/>
                    <a:pt x="38" y="0"/>
                  </a:cubicBezTo>
                  <a:cubicBezTo>
                    <a:pt x="31" y="0"/>
                    <a:pt x="26" y="4"/>
                    <a:pt x="22" y="9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2" y="8"/>
                    <a:pt x="8" y="12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1"/>
                    <a:pt x="0" y="26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" y="44"/>
                    <a:pt x="4" y="39"/>
                    <a:pt x="4" y="32"/>
                  </a:cubicBezTo>
                  <a:cubicBezTo>
                    <a:pt x="4" y="28"/>
                    <a:pt x="6" y="24"/>
                    <a:pt x="10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5" y="12"/>
                    <a:pt x="18" y="12"/>
                  </a:cubicBezTo>
                  <a:cubicBezTo>
                    <a:pt x="19" y="12"/>
                    <a:pt x="20" y="12"/>
                    <a:pt x="21" y="1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8" y="7"/>
                    <a:pt x="33" y="4"/>
                    <a:pt x="38" y="4"/>
                  </a:cubicBezTo>
                  <a:cubicBezTo>
                    <a:pt x="46" y="4"/>
                    <a:pt x="52" y="10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8" y="24"/>
                    <a:pt x="60" y="28"/>
                    <a:pt x="60" y="32"/>
                  </a:cubicBezTo>
                  <a:cubicBezTo>
                    <a:pt x="60" y="39"/>
                    <a:pt x="55" y="44"/>
                    <a:pt x="48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7" y="48"/>
                    <a:pt x="64" y="41"/>
                    <a:pt x="64" y="32"/>
                  </a:cubicBezTo>
                  <a:cubicBezTo>
                    <a:pt x="64" y="26"/>
                    <a:pt x="61" y="21"/>
                    <a:pt x="56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8" name="Freeform: Shape 33"/>
            <p:cNvSpPr/>
            <p:nvPr>
              <p:custDataLst>
                <p:tags r:id="rId13"/>
              </p:custDataLst>
            </p:nvPr>
          </p:nvSpPr>
          <p:spPr bwMode="auto">
            <a:xfrm>
              <a:off x="9418638" y="4105276"/>
              <a:ext cx="90488" cy="134938"/>
            </a:xfrm>
            <a:custGeom>
              <a:avLst/>
              <a:gdLst>
                <a:gd name="T0" fmla="*/ 28 w 57"/>
                <a:gd name="T1" fmla="*/ 0 h 85"/>
                <a:gd name="T2" fmla="*/ 0 w 57"/>
                <a:gd name="T3" fmla="*/ 38 h 85"/>
                <a:gd name="T4" fmla="*/ 19 w 57"/>
                <a:gd name="T5" fmla="*/ 38 h 85"/>
                <a:gd name="T6" fmla="*/ 19 w 57"/>
                <a:gd name="T7" fmla="*/ 85 h 85"/>
                <a:gd name="T8" fmla="*/ 38 w 57"/>
                <a:gd name="T9" fmla="*/ 85 h 85"/>
                <a:gd name="T10" fmla="*/ 38 w 57"/>
                <a:gd name="T11" fmla="*/ 38 h 85"/>
                <a:gd name="T12" fmla="*/ 57 w 57"/>
                <a:gd name="T13" fmla="*/ 38 h 85"/>
                <a:gd name="T14" fmla="*/ 28 w 57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85">
                  <a:moveTo>
                    <a:pt x="28" y="0"/>
                  </a:moveTo>
                  <a:lnTo>
                    <a:pt x="0" y="38"/>
                  </a:lnTo>
                  <a:lnTo>
                    <a:pt x="19" y="38"/>
                  </a:lnTo>
                  <a:lnTo>
                    <a:pt x="19" y="85"/>
                  </a:lnTo>
                  <a:lnTo>
                    <a:pt x="38" y="85"/>
                  </a:lnTo>
                  <a:lnTo>
                    <a:pt x="38" y="38"/>
                  </a:lnTo>
                  <a:lnTo>
                    <a:pt x="57" y="38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4107" name="矩形 20"/>
          <p:cNvSpPr/>
          <p:nvPr>
            <p:custDataLst>
              <p:tags r:id="rId14"/>
            </p:custDataLst>
          </p:nvPr>
        </p:nvSpPr>
        <p:spPr>
          <a:xfrm>
            <a:off x="1249363" y="1345883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sz="28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+mn-ea"/>
              </a:rPr>
              <a:t>烃基</a:t>
            </a:r>
            <a:endParaRPr lang="zh-CN" altLang="en-US" sz="2800" b="1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82850" y="1308735"/>
            <a:ext cx="825373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Tx/>
            </a:pPr>
            <a:r>
              <a:rPr lang="zh-CN" altLang="en-US" sz="2800" b="1">
                <a:effectLst/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烃分子失去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一个或几个氢原子</a:t>
            </a:r>
            <a:r>
              <a:rPr lang="zh-CN" altLang="en-US" sz="2800" b="1">
                <a:effectLst/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所剩余的原子团。</a:t>
            </a:r>
            <a:endParaRPr lang="zh-CN" altLang="en-US" sz="2800" b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grpSp>
        <p:nvGrpSpPr>
          <p:cNvPr id="8" name="Group 10"/>
          <p:cNvGrpSpPr/>
          <p:nvPr/>
        </p:nvGrpSpPr>
        <p:grpSpPr>
          <a:xfrm rot="0">
            <a:off x="516255" y="3547110"/>
            <a:ext cx="1790065" cy="695325"/>
            <a:chOff x="5486401" y="2797175"/>
            <a:chExt cx="3322638" cy="882650"/>
          </a:xfrm>
        </p:grpSpPr>
        <p:sp>
          <p:nvSpPr>
            <p:cNvPr id="9" name="Freeform: Shape 36"/>
            <p:cNvSpPr/>
            <p:nvPr>
              <p:custDataLst>
                <p:tags r:id="rId15"/>
              </p:custDataLst>
            </p:nvPr>
          </p:nvSpPr>
          <p:spPr bwMode="auto">
            <a:xfrm>
              <a:off x="5486401" y="2797175"/>
              <a:ext cx="3322638" cy="882650"/>
            </a:xfrm>
            <a:custGeom>
              <a:avLst/>
              <a:gdLst>
                <a:gd name="T0" fmla="*/ 1282 w 1282"/>
                <a:gd name="T1" fmla="*/ 311 h 341"/>
                <a:gd name="T2" fmla="*/ 1252 w 1282"/>
                <a:gd name="T3" fmla="*/ 341 h 341"/>
                <a:gd name="T4" fmla="*/ 30 w 1282"/>
                <a:gd name="T5" fmla="*/ 341 h 341"/>
                <a:gd name="T6" fmla="*/ 0 w 1282"/>
                <a:gd name="T7" fmla="*/ 311 h 341"/>
                <a:gd name="T8" fmla="*/ 0 w 1282"/>
                <a:gd name="T9" fmla="*/ 30 h 341"/>
                <a:gd name="T10" fmla="*/ 30 w 1282"/>
                <a:gd name="T11" fmla="*/ 0 h 341"/>
                <a:gd name="T12" fmla="*/ 1252 w 1282"/>
                <a:gd name="T13" fmla="*/ 0 h 341"/>
                <a:gd name="T14" fmla="*/ 1282 w 1282"/>
                <a:gd name="T15" fmla="*/ 30 h 341"/>
                <a:gd name="T16" fmla="*/ 1282 w 1282"/>
                <a:gd name="T17" fmla="*/ 31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2" h="341">
                  <a:moveTo>
                    <a:pt x="1282" y="311"/>
                  </a:moveTo>
                  <a:cubicBezTo>
                    <a:pt x="1282" y="327"/>
                    <a:pt x="1268" y="341"/>
                    <a:pt x="1252" y="341"/>
                  </a:cubicBezTo>
                  <a:cubicBezTo>
                    <a:pt x="30" y="341"/>
                    <a:pt x="30" y="341"/>
                    <a:pt x="30" y="341"/>
                  </a:cubicBezTo>
                  <a:cubicBezTo>
                    <a:pt x="13" y="341"/>
                    <a:pt x="0" y="327"/>
                    <a:pt x="0" y="31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1252" y="0"/>
                    <a:pt x="1252" y="0"/>
                    <a:pt x="1252" y="0"/>
                  </a:cubicBezTo>
                  <a:cubicBezTo>
                    <a:pt x="1268" y="0"/>
                    <a:pt x="1282" y="13"/>
                    <a:pt x="1282" y="30"/>
                  </a:cubicBezTo>
                  <a:lnTo>
                    <a:pt x="1282" y="31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Freeform: Shape 37"/>
            <p:cNvSpPr/>
            <p:nvPr>
              <p:custDataLst>
                <p:tags r:id="rId16"/>
              </p:custDataLst>
            </p:nvPr>
          </p:nvSpPr>
          <p:spPr bwMode="auto">
            <a:xfrm>
              <a:off x="5581840" y="2879797"/>
              <a:ext cx="3129539" cy="713375"/>
            </a:xfrm>
            <a:custGeom>
              <a:avLst/>
              <a:gdLst>
                <a:gd name="T0" fmla="*/ 24 w 1207"/>
                <a:gd name="T1" fmla="*/ 0 h 276"/>
                <a:gd name="T2" fmla="*/ 0 w 1207"/>
                <a:gd name="T3" fmla="*/ 24 h 276"/>
                <a:gd name="T4" fmla="*/ 0 w 1207"/>
                <a:gd name="T5" fmla="*/ 252 h 276"/>
                <a:gd name="T6" fmla="*/ 24 w 1207"/>
                <a:gd name="T7" fmla="*/ 276 h 276"/>
                <a:gd name="T8" fmla="*/ 1183 w 1207"/>
                <a:gd name="T9" fmla="*/ 276 h 276"/>
                <a:gd name="T10" fmla="*/ 1207 w 1207"/>
                <a:gd name="T11" fmla="*/ 252 h 276"/>
                <a:gd name="T12" fmla="*/ 1207 w 1207"/>
                <a:gd name="T13" fmla="*/ 24 h 276"/>
                <a:gd name="T14" fmla="*/ 1183 w 1207"/>
                <a:gd name="T15" fmla="*/ 0 h 276"/>
                <a:gd name="T16" fmla="*/ 24 w 1207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27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65"/>
                    <a:pt x="11" y="276"/>
                    <a:pt x="24" y="276"/>
                  </a:cubicBezTo>
                  <a:cubicBezTo>
                    <a:pt x="1183" y="276"/>
                    <a:pt x="1183" y="276"/>
                    <a:pt x="1183" y="276"/>
                  </a:cubicBezTo>
                  <a:cubicBezTo>
                    <a:pt x="1196" y="276"/>
                    <a:pt x="1207" y="265"/>
                    <a:pt x="1207" y="252"/>
                  </a:cubicBezTo>
                  <a:cubicBezTo>
                    <a:pt x="1207" y="24"/>
                    <a:pt x="1207" y="24"/>
                    <a:pt x="1207" y="24"/>
                  </a:cubicBezTo>
                  <a:cubicBezTo>
                    <a:pt x="1207" y="11"/>
                    <a:pt x="1196" y="0"/>
                    <a:pt x="1183" y="0"/>
                  </a:cubicBezTo>
                  <a:lnTo>
                    <a:pt x="24" y="0"/>
                  </a:lnTo>
                  <a:close/>
                </a:path>
              </a:pathLst>
            </a:custGeom>
            <a:noFill/>
            <a:ln w="31750" cap="flat">
              <a:solidFill>
                <a:srgbClr val="FFFFFF"/>
              </a:solidFill>
              <a:prstDash val="solid"/>
              <a:miter lim="800000"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1" name="Group 21"/>
          <p:cNvGrpSpPr/>
          <p:nvPr/>
        </p:nvGrpSpPr>
        <p:grpSpPr>
          <a:xfrm rot="5400000">
            <a:off x="748030" y="3724275"/>
            <a:ext cx="363855" cy="349885"/>
            <a:chOff x="9344026" y="4030663"/>
            <a:chExt cx="239713" cy="209551"/>
          </a:xfrm>
          <a:solidFill>
            <a:schemeClr val="bg1"/>
          </a:solidFill>
        </p:grpSpPr>
        <p:sp>
          <p:nvSpPr>
            <p:cNvPr id="12" name="Freeform: Shape 32"/>
            <p:cNvSpPr/>
            <p:nvPr>
              <p:custDataLst>
                <p:tags r:id="rId17"/>
              </p:custDataLst>
            </p:nvPr>
          </p:nvSpPr>
          <p:spPr bwMode="auto">
            <a:xfrm>
              <a:off x="9344026" y="4030663"/>
              <a:ext cx="239713" cy="179388"/>
            </a:xfrm>
            <a:custGeom>
              <a:avLst/>
              <a:gdLst>
                <a:gd name="T0" fmla="*/ 56 w 64"/>
                <a:gd name="T1" fmla="*/ 18 h 48"/>
                <a:gd name="T2" fmla="*/ 56 w 64"/>
                <a:gd name="T3" fmla="*/ 18 h 48"/>
                <a:gd name="T4" fmla="*/ 38 w 64"/>
                <a:gd name="T5" fmla="*/ 0 h 48"/>
                <a:gd name="T6" fmla="*/ 22 w 64"/>
                <a:gd name="T7" fmla="*/ 9 h 48"/>
                <a:gd name="T8" fmla="*/ 18 w 64"/>
                <a:gd name="T9" fmla="*/ 8 h 48"/>
                <a:gd name="T10" fmla="*/ 8 w 64"/>
                <a:gd name="T11" fmla="*/ 18 h 48"/>
                <a:gd name="T12" fmla="*/ 8 w 64"/>
                <a:gd name="T13" fmla="*/ 18 h 48"/>
                <a:gd name="T14" fmla="*/ 0 w 64"/>
                <a:gd name="T15" fmla="*/ 32 h 48"/>
                <a:gd name="T16" fmla="*/ 16 w 64"/>
                <a:gd name="T17" fmla="*/ 48 h 48"/>
                <a:gd name="T18" fmla="*/ 20 w 64"/>
                <a:gd name="T19" fmla="*/ 48 h 48"/>
                <a:gd name="T20" fmla="*/ 20 w 64"/>
                <a:gd name="T21" fmla="*/ 44 h 48"/>
                <a:gd name="T22" fmla="*/ 16 w 64"/>
                <a:gd name="T23" fmla="*/ 44 h 48"/>
                <a:gd name="T24" fmla="*/ 4 w 64"/>
                <a:gd name="T25" fmla="*/ 32 h 48"/>
                <a:gd name="T26" fmla="*/ 10 w 64"/>
                <a:gd name="T27" fmla="*/ 22 h 48"/>
                <a:gd name="T28" fmla="*/ 12 w 64"/>
                <a:gd name="T29" fmla="*/ 21 h 48"/>
                <a:gd name="T30" fmla="*/ 12 w 64"/>
                <a:gd name="T31" fmla="*/ 18 h 48"/>
                <a:gd name="T32" fmla="*/ 12 w 64"/>
                <a:gd name="T33" fmla="*/ 18 h 48"/>
                <a:gd name="T34" fmla="*/ 18 w 64"/>
                <a:gd name="T35" fmla="*/ 12 h 48"/>
                <a:gd name="T36" fmla="*/ 21 w 64"/>
                <a:gd name="T37" fmla="*/ 13 h 48"/>
                <a:gd name="T38" fmla="*/ 24 w 64"/>
                <a:gd name="T39" fmla="*/ 14 h 48"/>
                <a:gd name="T40" fmla="*/ 26 w 64"/>
                <a:gd name="T41" fmla="*/ 11 h 48"/>
                <a:gd name="T42" fmla="*/ 38 w 64"/>
                <a:gd name="T43" fmla="*/ 4 h 48"/>
                <a:gd name="T44" fmla="*/ 52 w 64"/>
                <a:gd name="T45" fmla="*/ 18 h 48"/>
                <a:gd name="T46" fmla="*/ 52 w 64"/>
                <a:gd name="T47" fmla="*/ 18 h 48"/>
                <a:gd name="T48" fmla="*/ 52 w 64"/>
                <a:gd name="T49" fmla="*/ 21 h 48"/>
                <a:gd name="T50" fmla="*/ 54 w 64"/>
                <a:gd name="T51" fmla="*/ 22 h 48"/>
                <a:gd name="T52" fmla="*/ 60 w 64"/>
                <a:gd name="T53" fmla="*/ 32 h 48"/>
                <a:gd name="T54" fmla="*/ 48 w 64"/>
                <a:gd name="T55" fmla="*/ 44 h 48"/>
                <a:gd name="T56" fmla="*/ 44 w 64"/>
                <a:gd name="T57" fmla="*/ 44 h 48"/>
                <a:gd name="T58" fmla="*/ 44 w 64"/>
                <a:gd name="T59" fmla="*/ 48 h 48"/>
                <a:gd name="T60" fmla="*/ 48 w 64"/>
                <a:gd name="T61" fmla="*/ 48 h 48"/>
                <a:gd name="T62" fmla="*/ 64 w 64"/>
                <a:gd name="T63" fmla="*/ 32 h 48"/>
                <a:gd name="T64" fmla="*/ 56 w 64"/>
                <a:gd name="T65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" h="48">
                  <a:moveTo>
                    <a:pt x="56" y="18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8"/>
                    <a:pt x="48" y="0"/>
                    <a:pt x="38" y="0"/>
                  </a:cubicBezTo>
                  <a:cubicBezTo>
                    <a:pt x="31" y="0"/>
                    <a:pt x="26" y="4"/>
                    <a:pt x="22" y="9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2" y="8"/>
                    <a:pt x="8" y="12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1"/>
                    <a:pt x="0" y="26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" y="44"/>
                    <a:pt x="4" y="39"/>
                    <a:pt x="4" y="32"/>
                  </a:cubicBezTo>
                  <a:cubicBezTo>
                    <a:pt x="4" y="28"/>
                    <a:pt x="6" y="24"/>
                    <a:pt x="10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5" y="12"/>
                    <a:pt x="18" y="12"/>
                  </a:cubicBezTo>
                  <a:cubicBezTo>
                    <a:pt x="19" y="12"/>
                    <a:pt x="20" y="12"/>
                    <a:pt x="21" y="1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8" y="7"/>
                    <a:pt x="33" y="4"/>
                    <a:pt x="38" y="4"/>
                  </a:cubicBezTo>
                  <a:cubicBezTo>
                    <a:pt x="46" y="4"/>
                    <a:pt x="52" y="10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8" y="24"/>
                    <a:pt x="60" y="28"/>
                    <a:pt x="60" y="32"/>
                  </a:cubicBezTo>
                  <a:cubicBezTo>
                    <a:pt x="60" y="39"/>
                    <a:pt x="55" y="44"/>
                    <a:pt x="48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7" y="48"/>
                    <a:pt x="64" y="41"/>
                    <a:pt x="64" y="32"/>
                  </a:cubicBezTo>
                  <a:cubicBezTo>
                    <a:pt x="64" y="26"/>
                    <a:pt x="61" y="21"/>
                    <a:pt x="56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9" name="Freeform: Shape 33"/>
            <p:cNvSpPr/>
            <p:nvPr>
              <p:custDataLst>
                <p:tags r:id="rId18"/>
              </p:custDataLst>
            </p:nvPr>
          </p:nvSpPr>
          <p:spPr bwMode="auto">
            <a:xfrm>
              <a:off x="9418638" y="4105276"/>
              <a:ext cx="90488" cy="134938"/>
            </a:xfrm>
            <a:custGeom>
              <a:avLst/>
              <a:gdLst>
                <a:gd name="T0" fmla="*/ 28 w 57"/>
                <a:gd name="T1" fmla="*/ 0 h 85"/>
                <a:gd name="T2" fmla="*/ 0 w 57"/>
                <a:gd name="T3" fmla="*/ 38 h 85"/>
                <a:gd name="T4" fmla="*/ 19 w 57"/>
                <a:gd name="T5" fmla="*/ 38 h 85"/>
                <a:gd name="T6" fmla="*/ 19 w 57"/>
                <a:gd name="T7" fmla="*/ 85 h 85"/>
                <a:gd name="T8" fmla="*/ 38 w 57"/>
                <a:gd name="T9" fmla="*/ 85 h 85"/>
                <a:gd name="T10" fmla="*/ 38 w 57"/>
                <a:gd name="T11" fmla="*/ 38 h 85"/>
                <a:gd name="T12" fmla="*/ 57 w 57"/>
                <a:gd name="T13" fmla="*/ 38 h 85"/>
                <a:gd name="T14" fmla="*/ 28 w 57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85">
                  <a:moveTo>
                    <a:pt x="28" y="0"/>
                  </a:moveTo>
                  <a:lnTo>
                    <a:pt x="0" y="38"/>
                  </a:lnTo>
                  <a:lnTo>
                    <a:pt x="19" y="38"/>
                  </a:lnTo>
                  <a:lnTo>
                    <a:pt x="19" y="85"/>
                  </a:lnTo>
                  <a:lnTo>
                    <a:pt x="38" y="85"/>
                  </a:lnTo>
                  <a:lnTo>
                    <a:pt x="38" y="38"/>
                  </a:lnTo>
                  <a:lnTo>
                    <a:pt x="57" y="38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0" name="矩形 20"/>
          <p:cNvSpPr/>
          <p:nvPr/>
        </p:nvSpPr>
        <p:spPr>
          <a:xfrm>
            <a:off x="1179513" y="3629978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sz="28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+mn-ea"/>
              </a:rPr>
              <a:t>烷基</a:t>
            </a:r>
            <a:endParaRPr lang="zh-CN" altLang="en-US" sz="2800" b="1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</p:spTree>
    <p:custDataLst>
      <p:tags r:id="rId1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07" grpId="1"/>
      <p:bldP spid="5124" grpId="0"/>
      <p:bldP spid="20" grpId="0"/>
      <p:bldP spid="5124" grpId="1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5368" name="Oval 8"/>
          <p:cNvSpPr/>
          <p:nvPr/>
        </p:nvSpPr>
        <p:spPr>
          <a:xfrm rot="5400000">
            <a:off x="7928610" y="2460625"/>
            <a:ext cx="4248150" cy="3149600"/>
          </a:xfrm>
          <a:prstGeom prst="ellipse">
            <a:avLst/>
          </a:prstGeom>
          <a:noFill/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9" name="Oval 9"/>
          <p:cNvSpPr/>
          <p:nvPr/>
        </p:nvSpPr>
        <p:spPr>
          <a:xfrm>
            <a:off x="9302433" y="4262755"/>
            <a:ext cx="1500187" cy="1800225"/>
          </a:xfrm>
          <a:prstGeom prst="ellipse">
            <a:avLst/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70" name="Oval 10"/>
          <p:cNvSpPr/>
          <p:nvPr/>
        </p:nvSpPr>
        <p:spPr>
          <a:xfrm>
            <a:off x="8732520" y="3191510"/>
            <a:ext cx="2592705" cy="287147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55" name="Text Box 11"/>
          <p:cNvSpPr txBox="1"/>
          <p:nvPr/>
        </p:nvSpPr>
        <p:spPr>
          <a:xfrm>
            <a:off x="9309735" y="2364105"/>
            <a:ext cx="1381125" cy="552450"/>
          </a:xfrm>
          <a:prstGeom prst="rect">
            <a:avLst/>
          </a:prstGeom>
          <a:noFill/>
          <a:ln w="9525">
            <a:noFill/>
          </a:ln>
        </p:spPr>
        <p:txBody>
          <a:bodyPr vert="horz">
            <a:noAutofit/>
          </a:bodyPr>
          <a:p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取代基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56" name="Text Box 12"/>
          <p:cNvSpPr txBox="1"/>
          <p:nvPr/>
        </p:nvSpPr>
        <p:spPr>
          <a:xfrm>
            <a:off x="9456420" y="3567430"/>
            <a:ext cx="1382395" cy="6121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>
            <a:noAutofit/>
          </a:bodyPr>
          <a:p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烃基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73" name="Text Box 13"/>
          <p:cNvSpPr txBox="1"/>
          <p:nvPr/>
        </p:nvSpPr>
        <p:spPr>
          <a:xfrm>
            <a:off x="9361170" y="5093335"/>
            <a:ext cx="1306195" cy="582930"/>
          </a:xfrm>
          <a:prstGeom prst="rect">
            <a:avLst/>
          </a:prstGeom>
          <a:noFill/>
          <a:ln w="9525">
            <a:noFill/>
          </a:ln>
        </p:spPr>
        <p:txBody>
          <a:bodyPr vert="horz" wrap="none">
            <a:noAutofit/>
          </a:bodyPr>
          <a:p>
            <a:pPr algn="ctr"/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烷基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93750" y="1108075"/>
            <a:ext cx="8662670" cy="4124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>
              <a:lnSpc>
                <a:spcPct val="150000"/>
              </a:lnSpc>
            </a:pPr>
            <a:r>
              <a:rPr 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常见一价烷基：</a:t>
            </a:r>
            <a:endParaRPr 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甲基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(—CH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</a:t>
            </a: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endParaRPr lang="zh-CN" sz="28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乙基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—)</a:t>
            </a: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endParaRPr lang="zh-CN" sz="28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丙基有</a:t>
            </a:r>
            <a:r>
              <a:rPr lang="en-US" alt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种：</a:t>
            </a:r>
            <a:r>
              <a:rPr lang="en-US" alt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: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28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—</a:t>
            </a:r>
            <a:r>
              <a:rPr 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和</a:t>
            </a:r>
            <a:r>
              <a:rPr lang="en-US" altLang="zh-CN" sz="28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        </a:t>
            </a:r>
            <a:endParaRPr 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</a:pP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丁基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</a:t>
            </a:r>
            <a:r>
              <a:rPr lang="en-US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9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—)</a:t>
            </a: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有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种结构，</a:t>
            </a:r>
            <a:endParaRPr 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</a:pP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戊基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</a:t>
            </a:r>
            <a:r>
              <a:rPr lang="en-US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11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—)</a:t>
            </a: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有</a:t>
            </a:r>
            <a:r>
              <a:rPr 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8</a:t>
            </a:r>
            <a:r>
              <a:rPr 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种结构。</a:t>
            </a:r>
            <a:endParaRPr lang="zh-CN" altLang="en-US" sz="28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-214748262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595620" y="3191510"/>
            <a:ext cx="1899920" cy="107315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ldLvl="0" animBg="1"/>
      <p:bldP spid="15369" grpId="0" bldLvl="0" animBg="1"/>
      <p:bldP spid="15370" grpId="0" bldLvl="0" animBg="1"/>
      <p:bldP spid="31755" grpId="0"/>
      <p:bldP spid="31756" grpId="0"/>
      <p:bldP spid="15373" grpId="0"/>
      <p:bldP spid="15368" grpId="1" animBg="1"/>
      <p:bldP spid="15369" grpId="1" animBg="1"/>
      <p:bldP spid="15370" grpId="1" animBg="1"/>
      <p:bldP spid="31755" grpId="1"/>
      <p:bldP spid="31756" grpId="1"/>
      <p:bldP spid="1537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7179" name="文本框 6146"/>
          <p:cNvSpPr txBox="1"/>
          <p:nvPr>
            <p:custDataLst>
              <p:tags r:id="rId1"/>
            </p:custDataLst>
          </p:nvPr>
        </p:nvSpPr>
        <p:spPr>
          <a:xfrm>
            <a:off x="580390" y="2281555"/>
            <a:ext cx="1109027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zh-CN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        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根据烷烃分子里所含碳原子</a:t>
            </a:r>
            <a:r>
              <a:rPr lang="zh-CN" altLang="en-US" sz="2800" b="1" noProof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总数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来命名，</a:t>
            </a:r>
            <a:r>
              <a:rPr lang="zh-CN" altLang="en-US" sz="2800" b="1" noProof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总碳原子数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加</a:t>
            </a:r>
            <a:r>
              <a:rPr lang="en-US" altLang="zh-CN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“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烷</a:t>
            </a:r>
            <a:r>
              <a:rPr lang="en-US" altLang="zh-CN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”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字，就是</a:t>
            </a:r>
            <a:r>
              <a:rPr lang="zh-CN" altLang="en-US" sz="2800" b="1" noProof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简单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烷烃的命名。</a:t>
            </a:r>
            <a:endParaRPr lang="zh-CN" altLang="en-US" sz="2800" b="1" noProof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7180" name="文本框 6147"/>
          <p:cNvSpPr txBox="1"/>
          <p:nvPr>
            <p:custDataLst>
              <p:tags r:id="rId2"/>
            </p:custDataLst>
          </p:nvPr>
        </p:nvSpPr>
        <p:spPr>
          <a:xfrm>
            <a:off x="1480820" y="3442970"/>
            <a:ext cx="969200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碳原子数在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10以内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，依次用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甲、乙、丙、丁、戊、己、庚、辛、壬、癸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来表示。</a:t>
            </a:r>
            <a:endParaRPr lang="zh-CN" altLang="en-US" sz="2800" b="1" noProof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7181" name="文本框 6148"/>
          <p:cNvSpPr txBox="1"/>
          <p:nvPr>
            <p:custDataLst>
              <p:tags r:id="rId3"/>
            </p:custDataLst>
          </p:nvPr>
        </p:nvSpPr>
        <p:spPr>
          <a:xfrm>
            <a:off x="1480820" y="4583430"/>
            <a:ext cx="10095865" cy="6076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碳原子数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大于10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，用碳原子的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数字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表示。如：C</a:t>
            </a:r>
            <a:r>
              <a:rPr lang="zh-CN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18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H</a:t>
            </a:r>
            <a:r>
              <a:rPr lang="zh-CN" altLang="en-US" sz="2800" b="1" baseline="-25000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38 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叫十八烷</a:t>
            </a:r>
            <a:endParaRPr lang="zh-CN" altLang="en-US" sz="2800" b="1" noProof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8194" name="文本框 6149"/>
          <p:cNvSpPr txBox="1"/>
          <p:nvPr>
            <p:custDataLst>
              <p:tags r:id="rId4"/>
            </p:custDataLst>
          </p:nvPr>
        </p:nvSpPr>
        <p:spPr>
          <a:xfrm>
            <a:off x="1480820" y="5321935"/>
            <a:ext cx="10586720" cy="6076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若存在同分异构体时，根据分子中支链的多少用</a:t>
            </a:r>
            <a:r>
              <a:rPr lang="zh-CN" altLang="en-US" sz="2800" b="1" noProof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正、异、新</a:t>
            </a:r>
            <a:r>
              <a:rPr lang="zh-CN" altLang="en-US" sz="2800" b="1" noProof="1">
                <a:effectLst/>
                <a:latin typeface="Times New Roman" panose="02020603050405020304" pitchFamily="18" charset="0"/>
                <a:ea typeface="微软雅黑" panose="020B0503020204020204" charset="-122"/>
                <a:cs typeface="+mn-cs"/>
              </a:rPr>
              <a:t>来表示。</a:t>
            </a:r>
            <a:endParaRPr lang="zh-CN" altLang="en-US" sz="2800" b="1" noProof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5089525" y="1156335"/>
            <a:ext cx="77470" cy="584835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>
            <p:custDataLst>
              <p:tags r:id="rId6"/>
            </p:custDataLst>
          </p:nvPr>
        </p:nvSpPr>
        <p:spPr>
          <a:xfrm rot="5400000">
            <a:off x="4292600" y="289560"/>
            <a:ext cx="76200" cy="1656080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/>
          <p:nvPr>
            <p:custDataLst>
              <p:tags r:id="rId7"/>
            </p:custDataLst>
          </p:nvPr>
        </p:nvSpPr>
        <p:spPr bwMode="auto">
          <a:xfrm>
            <a:off x="856615" y="1228725"/>
            <a:ext cx="4133850" cy="742950"/>
          </a:xfrm>
          <a:prstGeom prst="rect">
            <a:avLst/>
          </a:prstGeom>
          <a:solidFill>
            <a:srgbClr val="409DC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00" name="矩形 14"/>
          <p:cNvSpPr/>
          <p:nvPr>
            <p:custDataLst>
              <p:tags r:id="rId8"/>
            </p:custDataLst>
          </p:nvPr>
        </p:nvSpPr>
        <p:spPr>
          <a:xfrm>
            <a:off x="1258570" y="1328420"/>
            <a:ext cx="34207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烷烃的习惯命名法</a:t>
            </a:r>
            <a:endParaRPr lang="zh-CN" altLang="en-US" sz="2800" b="1" noProof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3" name="组合 1"/>
          <p:cNvGrpSpPr/>
          <p:nvPr/>
        </p:nvGrpSpPr>
        <p:grpSpPr bwMode="auto">
          <a:xfrm flipH="1" flipV="1">
            <a:off x="693102" y="1465263"/>
            <a:ext cx="1657350" cy="661670"/>
            <a:chOff x="3591790" y="2327240"/>
            <a:chExt cx="1656184" cy="1864157"/>
          </a:xfrm>
          <a:solidFill>
            <a:srgbClr val="009FB2"/>
          </a:solidFill>
        </p:grpSpPr>
        <p:sp>
          <p:nvSpPr>
            <p:cNvPr id="16" name="矩形 15"/>
            <p:cNvSpPr/>
            <p:nvPr>
              <p:custDataLst>
                <p:tags r:id="rId9"/>
              </p:custDataLst>
            </p:nvPr>
          </p:nvSpPr>
          <p:spPr>
            <a:xfrm>
              <a:off x="5154060" y="2534766"/>
              <a:ext cx="92645" cy="16566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10"/>
              </p:custDataLst>
            </p:nvPr>
          </p:nvSpPr>
          <p:spPr>
            <a:xfrm rot="5400000">
              <a:off x="4297334" y="1621696"/>
              <a:ext cx="245096" cy="165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229" name="组合 19"/>
          <p:cNvGrpSpPr/>
          <p:nvPr/>
        </p:nvGrpSpPr>
        <p:grpSpPr>
          <a:xfrm>
            <a:off x="851535" y="3602355"/>
            <a:ext cx="499110" cy="467460"/>
            <a:chOff x="6615963" y="3556366"/>
            <a:chExt cx="520520" cy="520520"/>
          </a:xfrm>
        </p:grpSpPr>
        <p:sp>
          <p:nvSpPr>
            <p:cNvPr id="21" name="椭圆 20"/>
            <p:cNvSpPr/>
            <p:nvPr>
              <p:custDataLst>
                <p:tags r:id="rId11"/>
              </p:custDataLst>
            </p:nvPr>
          </p:nvSpPr>
          <p:spPr>
            <a:xfrm>
              <a:off x="6615963" y="3556366"/>
              <a:ext cx="520520" cy="520520"/>
            </a:xfrm>
            <a:prstGeom prst="ellipse">
              <a:avLst/>
            </a:prstGeom>
            <a:solidFill>
              <a:srgbClr val="409D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34" name="文本框 21"/>
            <p:cNvSpPr txBox="1"/>
            <p:nvPr>
              <p:custDataLst>
                <p:tags r:id="rId12"/>
              </p:custDataLst>
            </p:nvPr>
          </p:nvSpPr>
          <p:spPr>
            <a:xfrm>
              <a:off x="6615963" y="3616570"/>
              <a:ext cx="520520" cy="4101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01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9230" name="组合 29"/>
          <p:cNvGrpSpPr/>
          <p:nvPr/>
        </p:nvGrpSpPr>
        <p:grpSpPr>
          <a:xfrm>
            <a:off x="851535" y="4745355"/>
            <a:ext cx="499110" cy="467460"/>
            <a:chOff x="6615963" y="3556366"/>
            <a:chExt cx="520520" cy="520520"/>
          </a:xfrm>
        </p:grpSpPr>
        <p:sp>
          <p:nvSpPr>
            <p:cNvPr id="31" name="椭圆 30"/>
            <p:cNvSpPr/>
            <p:nvPr>
              <p:custDataLst>
                <p:tags r:id="rId13"/>
              </p:custDataLst>
            </p:nvPr>
          </p:nvSpPr>
          <p:spPr>
            <a:xfrm>
              <a:off x="6615963" y="3556366"/>
              <a:ext cx="520520" cy="520520"/>
            </a:xfrm>
            <a:prstGeom prst="ellipse">
              <a:avLst/>
            </a:prstGeom>
            <a:solidFill>
              <a:srgbClr val="409D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32" name="文本框 31"/>
            <p:cNvSpPr txBox="1"/>
            <p:nvPr>
              <p:custDataLst>
                <p:tags r:id="rId14"/>
              </p:custDataLst>
            </p:nvPr>
          </p:nvSpPr>
          <p:spPr>
            <a:xfrm>
              <a:off x="6615963" y="3616570"/>
              <a:ext cx="520520" cy="4101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02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组合 29"/>
          <p:cNvGrpSpPr/>
          <p:nvPr/>
        </p:nvGrpSpPr>
        <p:grpSpPr>
          <a:xfrm>
            <a:off x="851535" y="5478145"/>
            <a:ext cx="499110" cy="467460"/>
            <a:chOff x="6615963" y="3556366"/>
            <a:chExt cx="520520" cy="520520"/>
          </a:xfrm>
        </p:grpSpPr>
        <p:sp>
          <p:nvSpPr>
            <p:cNvPr id="5" name="椭圆 4"/>
            <p:cNvSpPr/>
            <p:nvPr>
              <p:custDataLst>
                <p:tags r:id="rId15"/>
              </p:custDataLst>
            </p:nvPr>
          </p:nvSpPr>
          <p:spPr>
            <a:xfrm>
              <a:off x="6615963" y="3556366"/>
              <a:ext cx="520520" cy="520520"/>
            </a:xfrm>
            <a:prstGeom prst="ellipse">
              <a:avLst/>
            </a:prstGeom>
            <a:solidFill>
              <a:srgbClr val="409D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文本框 31"/>
            <p:cNvSpPr txBox="1"/>
            <p:nvPr>
              <p:custDataLst>
                <p:tags r:id="rId16"/>
              </p:custDataLst>
            </p:nvPr>
          </p:nvSpPr>
          <p:spPr>
            <a:xfrm>
              <a:off x="6615963" y="3616570"/>
              <a:ext cx="520520" cy="4101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03</a:t>
              </a:r>
              <a:endParaRPr lang="en-US" altLang="zh-CN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/>
      <p:bldP spid="7181" grpId="0"/>
      <p:bldP spid="8194" grpId="0"/>
      <p:bldP spid="10" grpId="0" bldLvl="0" animBg="1"/>
      <p:bldP spid="1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Text Box 7"/>
          <p:cNvSpPr txBox="1"/>
          <p:nvPr>
            <p:custDataLst>
              <p:tags r:id="rId1"/>
            </p:custDataLst>
          </p:nvPr>
        </p:nvSpPr>
        <p:spPr>
          <a:xfrm>
            <a:off x="1693863" y="1886903"/>
            <a:ext cx="39941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rPr>
              <a:t>3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</a:rPr>
              <a:t>-CH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</a:rPr>
              <a:t>-CH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</a:rPr>
              <a:t>-CH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rPr>
              <a:t>3</a:t>
            </a:r>
            <a:endParaRPr lang="en-US" altLang="zh-CN" sz="2800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grpSp>
        <p:nvGrpSpPr>
          <p:cNvPr id="3" name="组合 16"/>
          <p:cNvGrpSpPr/>
          <p:nvPr/>
        </p:nvGrpSpPr>
        <p:grpSpPr>
          <a:xfrm>
            <a:off x="6654800" y="1877378"/>
            <a:ext cx="2249488" cy="974725"/>
            <a:chOff x="0" y="0"/>
            <a:chExt cx="2250440" cy="976048"/>
          </a:xfrm>
        </p:grpSpPr>
        <p:sp>
          <p:nvSpPr>
            <p:cNvPr id="4" name="Text Box 8"/>
            <p:cNvSpPr txBox="1"/>
            <p:nvPr>
              <p:custDataLst>
                <p:tags r:id="rId2"/>
              </p:custDataLst>
            </p:nvPr>
          </p:nvSpPr>
          <p:spPr>
            <a:xfrm>
              <a:off x="0" y="0"/>
              <a:ext cx="2250440" cy="518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-CH-CH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5" name="Text Box 5"/>
            <p:cNvSpPr txBox="1"/>
            <p:nvPr>
              <p:custDataLst>
                <p:tags r:id="rId3"/>
              </p:custDataLst>
            </p:nvPr>
          </p:nvSpPr>
          <p:spPr>
            <a:xfrm>
              <a:off x="770375" y="457888"/>
              <a:ext cx="831850" cy="518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6" name="Line 20"/>
            <p:cNvSpPr/>
            <p:nvPr>
              <p:custDataLst>
                <p:tags r:id="rId4"/>
              </p:custDataLst>
            </p:nvPr>
          </p:nvSpPr>
          <p:spPr>
            <a:xfrm flipH="1">
              <a:off x="986275" y="384300"/>
              <a:ext cx="0" cy="21590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641475" y="3544253"/>
            <a:ext cx="3911600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CH</a:t>
            </a:r>
            <a:r>
              <a:rPr lang="en-US" altLang="zh-CN" sz="2800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endParaRPr lang="en-US" altLang="zh-CN" sz="2800" baseline="-250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" name="Rectangle 6"/>
          <p:cNvSpPr/>
          <p:nvPr>
            <p:custDataLst>
              <p:tags r:id="rId6"/>
            </p:custDataLst>
          </p:nvPr>
        </p:nvSpPr>
        <p:spPr>
          <a:xfrm>
            <a:off x="843280" y="1191736"/>
            <a:ext cx="5056188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）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C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4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10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 的同分异构体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9" name="Rectangle 5"/>
          <p:cNvSpPr/>
          <p:nvPr>
            <p:custDataLst>
              <p:tags r:id="rId7"/>
            </p:custDataLst>
          </p:nvPr>
        </p:nvSpPr>
        <p:spPr>
          <a:xfrm>
            <a:off x="843280" y="2747486"/>
            <a:ext cx="4840288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）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C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5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12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的同分异构体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0" name="Text Box 9"/>
          <p:cNvSpPr txBox="1"/>
          <p:nvPr>
            <p:custDataLst>
              <p:tags r:id="rId8"/>
            </p:custDataLst>
          </p:nvPr>
        </p:nvSpPr>
        <p:spPr>
          <a:xfrm>
            <a:off x="2505075" y="4477703"/>
            <a:ext cx="13303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正戊烷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1" name="Text Box 10"/>
          <p:cNvSpPr txBox="1"/>
          <p:nvPr>
            <p:custDataLst>
              <p:tags r:id="rId9"/>
            </p:custDataLst>
          </p:nvPr>
        </p:nvSpPr>
        <p:spPr>
          <a:xfrm>
            <a:off x="4887913" y="1856740"/>
            <a:ext cx="1433512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正丁烷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2" name="矩形 17"/>
          <p:cNvSpPr/>
          <p:nvPr>
            <p:custDataLst>
              <p:tags r:id="rId10"/>
            </p:custDataLst>
          </p:nvPr>
        </p:nvSpPr>
        <p:spPr>
          <a:xfrm>
            <a:off x="8966200" y="1886903"/>
            <a:ext cx="12496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异丁烷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" name="Text Box 9"/>
          <p:cNvSpPr txBox="1"/>
          <p:nvPr>
            <p:custDataLst>
              <p:tags r:id="rId11"/>
            </p:custDataLst>
          </p:nvPr>
        </p:nvSpPr>
        <p:spPr>
          <a:xfrm>
            <a:off x="6381750" y="4548823"/>
            <a:ext cx="14128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异戊烷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4" name="Text Box 9"/>
          <p:cNvSpPr txBox="1"/>
          <p:nvPr>
            <p:custDataLst>
              <p:tags r:id="rId12"/>
            </p:custDataLst>
          </p:nvPr>
        </p:nvSpPr>
        <p:spPr>
          <a:xfrm>
            <a:off x="9821863" y="4579303"/>
            <a:ext cx="1397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新戊烷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5" name="Rectangle 2"/>
          <p:cNvSpPr/>
          <p:nvPr>
            <p:custDataLst>
              <p:tags r:id="rId13"/>
            </p:custDataLst>
          </p:nvPr>
        </p:nvSpPr>
        <p:spPr>
          <a:xfrm>
            <a:off x="843280" y="5965349"/>
            <a:ext cx="27971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）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C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13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28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</a:rPr>
              <a:t>  </a:t>
            </a:r>
            <a:endParaRPr lang="en-US" altLang="zh-CN" sz="2800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6" name="Rectangle 4"/>
          <p:cNvSpPr/>
          <p:nvPr>
            <p:custDataLst>
              <p:tags r:id="rId14"/>
            </p:custDataLst>
          </p:nvPr>
        </p:nvSpPr>
        <p:spPr>
          <a:xfrm>
            <a:off x="843280" y="5193824"/>
            <a:ext cx="25431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）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C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8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微软雅黑" panose="020B0503020204020204" charset="-122"/>
              </a:rPr>
              <a:t>18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7" name="Text Box 7"/>
          <p:cNvSpPr txBox="1"/>
          <p:nvPr>
            <p:custDataLst>
              <p:tags r:id="rId15"/>
            </p:custDataLst>
          </p:nvPr>
        </p:nvSpPr>
        <p:spPr>
          <a:xfrm>
            <a:off x="2926080" y="5165090"/>
            <a:ext cx="9861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辛烷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8" name="Text Box 8"/>
          <p:cNvSpPr txBox="1"/>
          <p:nvPr>
            <p:custDataLst>
              <p:tags r:id="rId16"/>
            </p:custDataLst>
          </p:nvPr>
        </p:nvSpPr>
        <p:spPr>
          <a:xfrm>
            <a:off x="2926080" y="5931853"/>
            <a:ext cx="1411288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十三烷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grpSp>
        <p:nvGrpSpPr>
          <p:cNvPr id="19" name="组合 16"/>
          <p:cNvGrpSpPr/>
          <p:nvPr/>
        </p:nvGrpSpPr>
        <p:grpSpPr>
          <a:xfrm>
            <a:off x="5897563" y="3582035"/>
            <a:ext cx="2662237" cy="974725"/>
            <a:chOff x="0" y="0"/>
            <a:chExt cx="2664318" cy="976048"/>
          </a:xfrm>
        </p:grpSpPr>
        <p:sp>
          <p:nvSpPr>
            <p:cNvPr id="20" name="Text Box 8"/>
            <p:cNvSpPr txBox="1"/>
            <p:nvPr>
              <p:custDataLst>
                <p:tags r:id="rId17"/>
              </p:custDataLst>
            </p:nvPr>
          </p:nvSpPr>
          <p:spPr>
            <a:xfrm>
              <a:off x="0" y="0"/>
              <a:ext cx="2664318" cy="52267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华文新魏" panose="02010800040101010101" pitchFamily="2" charset="-122"/>
                </a:rPr>
                <a:t>2</a:t>
              </a:r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21" name="Text Box 5"/>
            <p:cNvSpPr txBox="1"/>
            <p:nvPr>
              <p:custDataLst>
                <p:tags r:id="rId18"/>
              </p:custDataLst>
            </p:nvPr>
          </p:nvSpPr>
          <p:spPr>
            <a:xfrm>
              <a:off x="770375" y="457888"/>
              <a:ext cx="831850" cy="518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22" name="Line 20"/>
            <p:cNvSpPr/>
            <p:nvPr>
              <p:custDataLst>
                <p:tags r:id="rId19"/>
              </p:custDataLst>
            </p:nvPr>
          </p:nvSpPr>
          <p:spPr>
            <a:xfrm flipH="1">
              <a:off x="986275" y="384300"/>
              <a:ext cx="0" cy="21590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grpSp>
        <p:nvGrpSpPr>
          <p:cNvPr id="32" name="组合 12"/>
          <p:cNvGrpSpPr/>
          <p:nvPr/>
        </p:nvGrpSpPr>
        <p:grpSpPr>
          <a:xfrm>
            <a:off x="9351963" y="3031490"/>
            <a:ext cx="1973262" cy="1538288"/>
            <a:chOff x="10532" y="5344"/>
            <a:chExt cx="3108" cy="2422"/>
          </a:xfrm>
        </p:grpSpPr>
        <p:grpSp>
          <p:nvGrpSpPr>
            <p:cNvPr id="33" name="组合 16"/>
            <p:cNvGrpSpPr/>
            <p:nvPr/>
          </p:nvGrpSpPr>
          <p:grpSpPr>
            <a:xfrm>
              <a:off x="10531" y="6231"/>
              <a:ext cx="3108" cy="1535"/>
              <a:chOff x="0" y="0"/>
              <a:chExt cx="1974416" cy="976048"/>
            </a:xfrm>
          </p:grpSpPr>
          <p:sp>
            <p:nvSpPr>
              <p:cNvPr id="34" name="Text Box 8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0" y="0"/>
                <a:ext cx="1974416" cy="5226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pitchFamily="18" charset="0"/>
                    <a:ea typeface="微软雅黑" panose="020B0503020204020204" charset="-122"/>
                  </a:rPr>
                  <a:t>CH</a:t>
                </a:r>
                <a:r>
                  <a:rPr lang="en-US" altLang="zh-CN" sz="2800" baseline="-25000">
                    <a:latin typeface="Times New Roman" panose="02020603050405020304" pitchFamily="18" charset="0"/>
                    <a:ea typeface="微软雅黑" panose="020B0503020204020204" charset="-122"/>
                  </a:rPr>
                  <a:t>3</a:t>
                </a:r>
                <a:r>
                  <a:rPr lang="en-US" altLang="zh-CN" sz="2800">
                    <a:latin typeface="Times New Roman" panose="02020603050405020304" pitchFamily="18" charset="0"/>
                    <a:ea typeface="微软雅黑" panose="020B0503020204020204" charset="-122"/>
                  </a:rPr>
                  <a:t>-C-CH</a:t>
                </a:r>
                <a:r>
                  <a:rPr lang="en-US" altLang="zh-CN" sz="2800" baseline="-25000">
                    <a:latin typeface="Times New Roman" panose="02020603050405020304" pitchFamily="18" charset="0"/>
                    <a:ea typeface="微软雅黑" panose="020B0503020204020204" charset="-122"/>
                  </a:rPr>
                  <a:t>3</a:t>
                </a:r>
                <a:endPara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  <p:sp>
            <p:nvSpPr>
              <p:cNvPr id="35" name="Text Box 5"/>
              <p:cNvSpPr txBox="1"/>
              <p:nvPr>
                <p:custDataLst>
                  <p:tags r:id="rId21"/>
                </p:custDataLst>
              </p:nvPr>
            </p:nvSpPr>
            <p:spPr>
              <a:xfrm>
                <a:off x="770375" y="457888"/>
                <a:ext cx="831850" cy="51816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pitchFamily="18" charset="0"/>
                    <a:ea typeface="微软雅黑" panose="020B0503020204020204" charset="-122"/>
                  </a:rPr>
                  <a:t>CH</a:t>
                </a:r>
                <a:r>
                  <a:rPr lang="en-US" altLang="zh-CN" sz="2800" baseline="-25000">
                    <a:latin typeface="Times New Roman" panose="02020603050405020304" pitchFamily="18" charset="0"/>
                    <a:ea typeface="微软雅黑" panose="020B0503020204020204" charset="-122"/>
                  </a:rPr>
                  <a:t>3</a:t>
                </a:r>
                <a:endPara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  <p:sp>
            <p:nvSpPr>
              <p:cNvPr id="36" name="Line 20"/>
              <p:cNvSpPr/>
              <p:nvPr>
                <p:custDataLst>
                  <p:tags r:id="rId22"/>
                </p:custDataLst>
              </p:nvPr>
            </p:nvSpPr>
            <p:spPr>
              <a:xfrm flipH="1">
                <a:off x="986275" y="384300"/>
                <a:ext cx="0" cy="215900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anchor="t" anchorCtr="0"/>
              <a:lstStyle/>
              <a:p>
                <a:endParaRPr lang="zh-CN" altLang="en-US" sz="2800"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sp>
          <p:nvSpPr>
            <p:cNvPr id="37" name="Line 20"/>
            <p:cNvSpPr/>
            <p:nvPr>
              <p:custDataLst>
                <p:tags r:id="rId23"/>
              </p:custDataLst>
            </p:nvPr>
          </p:nvSpPr>
          <p:spPr>
            <a:xfrm flipH="1">
              <a:off x="12058" y="6018"/>
              <a:ext cx="0" cy="339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38" name="Text Box 5"/>
            <p:cNvSpPr txBox="1"/>
            <p:nvPr>
              <p:custDataLst>
                <p:tags r:id="rId24"/>
              </p:custDataLst>
            </p:nvPr>
          </p:nvSpPr>
          <p:spPr>
            <a:xfrm>
              <a:off x="11718" y="5343"/>
              <a:ext cx="1309" cy="8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5089525" y="1156335"/>
            <a:ext cx="77470" cy="584835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>
            <p:custDataLst>
              <p:tags r:id="rId2"/>
            </p:custDataLst>
          </p:nvPr>
        </p:nvSpPr>
        <p:spPr>
          <a:xfrm rot="5400000">
            <a:off x="4292600" y="289560"/>
            <a:ext cx="76200" cy="1656080"/>
          </a:xfrm>
          <a:prstGeom prst="rect">
            <a:avLst/>
          </a:prstGeom>
          <a:solidFill>
            <a:srgbClr val="009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/>
          <p:nvPr>
            <p:custDataLst>
              <p:tags r:id="rId3"/>
            </p:custDataLst>
          </p:nvPr>
        </p:nvSpPr>
        <p:spPr bwMode="auto">
          <a:xfrm>
            <a:off x="856615" y="1228725"/>
            <a:ext cx="4133850" cy="742950"/>
          </a:xfrm>
          <a:prstGeom prst="rect">
            <a:avLst/>
          </a:prstGeom>
          <a:solidFill>
            <a:srgbClr val="409DC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00" name="矩形 14"/>
          <p:cNvSpPr/>
          <p:nvPr>
            <p:custDataLst>
              <p:tags r:id="rId4"/>
            </p:custDataLst>
          </p:nvPr>
        </p:nvSpPr>
        <p:spPr>
          <a:xfrm>
            <a:off x="1258570" y="1328420"/>
            <a:ext cx="34207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烷烃的系统命名法</a:t>
            </a:r>
            <a:endParaRPr lang="zh-CN" altLang="en-US" sz="2800" b="1" noProof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3" name="组合 1"/>
          <p:cNvGrpSpPr/>
          <p:nvPr/>
        </p:nvGrpSpPr>
        <p:grpSpPr bwMode="auto">
          <a:xfrm flipH="1" flipV="1">
            <a:off x="693102" y="1465263"/>
            <a:ext cx="1657350" cy="661670"/>
            <a:chOff x="3591790" y="2327240"/>
            <a:chExt cx="1656184" cy="1864157"/>
          </a:xfrm>
          <a:solidFill>
            <a:srgbClr val="009FB2"/>
          </a:solidFill>
        </p:grpSpPr>
        <p:sp>
          <p:nvSpPr>
            <p:cNvPr id="16" name="矩形 15"/>
            <p:cNvSpPr/>
            <p:nvPr>
              <p:custDataLst>
                <p:tags r:id="rId5"/>
              </p:custDataLst>
            </p:nvPr>
          </p:nvSpPr>
          <p:spPr>
            <a:xfrm>
              <a:off x="5154060" y="2534766"/>
              <a:ext cx="92645" cy="16566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6"/>
              </p:custDataLst>
            </p:nvPr>
          </p:nvSpPr>
          <p:spPr>
            <a:xfrm rot="5400000">
              <a:off x="4297334" y="1621696"/>
              <a:ext cx="245096" cy="165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5577205" y="1328420"/>
            <a:ext cx="33915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步骤</a:t>
            </a:r>
            <a:endParaRPr lang="zh-CN" altLang="en-US" sz="2800" b="1"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19" name="文本框 7170"/>
          <p:cNvSpPr txBox="1"/>
          <p:nvPr>
            <p:custDataLst>
              <p:tags r:id="rId7"/>
            </p:custDataLst>
          </p:nvPr>
        </p:nvSpPr>
        <p:spPr>
          <a:xfrm>
            <a:off x="618490" y="2160270"/>
            <a:ext cx="1066673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1、选主链，称某烷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（某烷只针对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主链碳原子数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，不包括支链的碳原子）：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最长、最多</a:t>
            </a:r>
            <a:endParaRPr lang="zh-CN" altLang="en-US" sz="2800" b="1" noProof="1">
              <a:solidFill>
                <a:srgbClr val="0000FF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220" name="组合 28"/>
          <p:cNvGrpSpPr/>
          <p:nvPr/>
        </p:nvGrpSpPr>
        <p:grpSpPr>
          <a:xfrm>
            <a:off x="1500502" y="3518535"/>
            <a:ext cx="5013325" cy="1193800"/>
            <a:chOff x="82550" y="0"/>
            <a:chExt cx="5013532" cy="1193888"/>
          </a:xfrm>
        </p:grpSpPr>
        <p:sp>
          <p:nvSpPr>
            <p:cNvPr id="11268" name="Text Box 7"/>
            <p:cNvSpPr txBox="1"/>
            <p:nvPr>
              <p:custDataLst>
                <p:tags r:id="rId8"/>
              </p:custDataLst>
            </p:nvPr>
          </p:nvSpPr>
          <p:spPr>
            <a:xfrm>
              <a:off x="82550" y="0"/>
              <a:ext cx="5013532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                         </a:t>
              </a:r>
              <a:endParaRPr lang="en-US" altLang="zh-CN" sz="28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69" name="Line 19"/>
            <p:cNvSpPr/>
            <p:nvPr>
              <p:custDataLst>
                <p:tags r:id="rId9"/>
              </p:custDataLst>
            </p:nvPr>
          </p:nvSpPr>
          <p:spPr>
            <a:xfrm>
              <a:off x="1212262" y="436277"/>
              <a:ext cx="635" cy="35689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70" name="矩形 25"/>
            <p:cNvSpPr/>
            <p:nvPr>
              <p:custDataLst>
                <p:tags r:id="rId10"/>
              </p:custDataLst>
            </p:nvPr>
          </p:nvSpPr>
          <p:spPr>
            <a:xfrm>
              <a:off x="989321" y="665726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zh-CN" altLang="en-US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71" name="矩形 26"/>
            <p:cNvSpPr/>
            <p:nvPr>
              <p:custDataLst>
                <p:tags r:id="rId11"/>
              </p:custDataLst>
            </p:nvPr>
          </p:nvSpPr>
          <p:spPr>
            <a:xfrm>
              <a:off x="2875255" y="670668"/>
              <a:ext cx="1861407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72" name="Line 19"/>
            <p:cNvSpPr/>
            <p:nvPr>
              <p:custDataLst>
                <p:tags r:id="rId12"/>
              </p:custDataLst>
            </p:nvPr>
          </p:nvSpPr>
          <p:spPr>
            <a:xfrm>
              <a:off x="3081145" y="436277"/>
              <a:ext cx="635" cy="35689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sp>
        <p:nvSpPr>
          <p:cNvPr id="9226" name="Text Box 4"/>
          <p:cNvSpPr txBox="1"/>
          <p:nvPr>
            <p:custDataLst>
              <p:tags r:id="rId13"/>
            </p:custDataLst>
          </p:nvPr>
        </p:nvSpPr>
        <p:spPr>
          <a:xfrm>
            <a:off x="6927215" y="4190365"/>
            <a:ext cx="1090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己烷</a:t>
            </a:r>
            <a:endParaRPr lang="zh-CN" altLang="en-US" sz="2800" b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9227" name="Line 17"/>
          <p:cNvSpPr/>
          <p:nvPr>
            <p:custDataLst>
              <p:tags r:id="rId14"/>
            </p:custDataLst>
          </p:nvPr>
        </p:nvSpPr>
        <p:spPr>
          <a:xfrm>
            <a:off x="942340" y="3599815"/>
            <a:ext cx="5219700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8" name="Text Box 4"/>
          <p:cNvSpPr txBox="1"/>
          <p:nvPr>
            <p:custDataLst>
              <p:tags r:id="rId15"/>
            </p:custDataLst>
          </p:nvPr>
        </p:nvSpPr>
        <p:spPr>
          <a:xfrm>
            <a:off x="6374765" y="3433128"/>
            <a:ext cx="1090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戊烷</a:t>
            </a:r>
            <a:endParaRPr lang="zh-CN" altLang="en-US" sz="2800" b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pic>
        <p:nvPicPr>
          <p:cNvPr id="9229" name="矩形 15"/>
          <p:cNvPicPr>
            <a:picLocks noGrp="1"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790815" y="4166553"/>
            <a:ext cx="1012825" cy="969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30" name="Line 15"/>
          <p:cNvSpPr/>
          <p:nvPr>
            <p:custDataLst>
              <p:tags r:id="rId18"/>
            </p:custDataLst>
          </p:nvPr>
        </p:nvSpPr>
        <p:spPr>
          <a:xfrm>
            <a:off x="1007428" y="3780790"/>
            <a:ext cx="3532187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31" name="Line 16"/>
          <p:cNvSpPr/>
          <p:nvPr>
            <p:custDataLst>
              <p:tags r:id="rId19"/>
            </p:custDataLst>
          </p:nvPr>
        </p:nvSpPr>
        <p:spPr>
          <a:xfrm flipH="1">
            <a:off x="4529138" y="3780473"/>
            <a:ext cx="0" cy="665162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32" name="Line 17"/>
          <p:cNvSpPr/>
          <p:nvPr>
            <p:custDataLst>
              <p:tags r:id="rId20"/>
            </p:custDataLst>
          </p:nvPr>
        </p:nvSpPr>
        <p:spPr>
          <a:xfrm>
            <a:off x="4501515" y="4452303"/>
            <a:ext cx="2209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233" name="组合 11"/>
          <p:cNvGrpSpPr/>
          <p:nvPr/>
        </p:nvGrpSpPr>
        <p:grpSpPr>
          <a:xfrm>
            <a:off x="1253490" y="4767580"/>
            <a:ext cx="8382000" cy="1946275"/>
            <a:chOff x="139700" y="0"/>
            <a:chExt cx="8382000" cy="1947607"/>
          </a:xfrm>
        </p:grpSpPr>
        <p:sp>
          <p:nvSpPr>
            <p:cNvPr id="11281" name="Rectangle 14"/>
            <p:cNvSpPr/>
            <p:nvPr>
              <p:custDataLst>
                <p:tags r:id="rId21"/>
              </p:custDataLst>
            </p:nvPr>
          </p:nvSpPr>
          <p:spPr>
            <a:xfrm>
              <a:off x="2916826" y="1424387"/>
              <a:ext cx="869149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82" name="Text Box 7"/>
            <p:cNvSpPr txBox="1"/>
            <p:nvPr>
              <p:custDataLst>
                <p:tags r:id="rId22"/>
              </p:custDataLst>
            </p:nvPr>
          </p:nvSpPr>
          <p:spPr>
            <a:xfrm>
              <a:off x="139700" y="475504"/>
              <a:ext cx="8382000" cy="116955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                            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83" name="Line 18"/>
            <p:cNvSpPr/>
            <p:nvPr>
              <p:custDataLst>
                <p:tags r:id="rId23"/>
              </p:custDataLst>
            </p:nvPr>
          </p:nvSpPr>
          <p:spPr>
            <a:xfrm flipH="1">
              <a:off x="1313768" y="890886"/>
              <a:ext cx="0" cy="187417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4" name="Line 19"/>
            <p:cNvSpPr/>
            <p:nvPr>
              <p:custDataLst>
                <p:tags r:id="rId24"/>
              </p:custDataLst>
            </p:nvPr>
          </p:nvSpPr>
          <p:spPr>
            <a:xfrm>
              <a:off x="3121948" y="879117"/>
              <a:ext cx="7519" cy="25778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5" name="Rectangle 12"/>
            <p:cNvSpPr/>
            <p:nvPr>
              <p:custDataLst>
                <p:tags r:id="rId25"/>
              </p:custDataLst>
            </p:nvPr>
          </p:nvSpPr>
          <p:spPr>
            <a:xfrm>
              <a:off x="3676791" y="0"/>
              <a:ext cx="933269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 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86" name="Line 13"/>
            <p:cNvSpPr/>
            <p:nvPr>
              <p:custDataLst>
                <p:tags r:id="rId26"/>
              </p:custDataLst>
            </p:nvPr>
          </p:nvSpPr>
          <p:spPr>
            <a:xfrm flipH="1">
              <a:off x="4005580" y="392699"/>
              <a:ext cx="635" cy="228756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7" name="Line 18"/>
            <p:cNvSpPr/>
            <p:nvPr>
              <p:custDataLst>
                <p:tags r:id="rId27"/>
              </p:custDataLst>
            </p:nvPr>
          </p:nvSpPr>
          <p:spPr>
            <a:xfrm flipH="1">
              <a:off x="4005413" y="879117"/>
              <a:ext cx="0" cy="18741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8" name="Line 18"/>
            <p:cNvSpPr/>
            <p:nvPr>
              <p:custDataLst>
                <p:tags r:id="rId28"/>
              </p:custDataLst>
            </p:nvPr>
          </p:nvSpPr>
          <p:spPr>
            <a:xfrm flipH="1">
              <a:off x="3132358" y="1371907"/>
              <a:ext cx="0" cy="21590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9" name="矩形 2"/>
            <p:cNvSpPr/>
            <p:nvPr>
              <p:custDataLst>
                <p:tags r:id="rId29"/>
              </p:custDataLst>
            </p:nvPr>
          </p:nvSpPr>
          <p:spPr>
            <a:xfrm>
              <a:off x="3796545" y="916692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1290" name="矩形 6"/>
            <p:cNvSpPr/>
            <p:nvPr>
              <p:custDataLst>
                <p:tags r:id="rId30"/>
              </p:custDataLst>
            </p:nvPr>
          </p:nvSpPr>
          <p:spPr>
            <a:xfrm>
              <a:off x="1094780" y="1012002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zh-CN" altLang="en-US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91" name="矩形 7"/>
            <p:cNvSpPr/>
            <p:nvPr>
              <p:custDataLst>
                <p:tags r:id="rId31"/>
              </p:custDataLst>
            </p:nvPr>
          </p:nvSpPr>
          <p:spPr>
            <a:xfrm>
              <a:off x="2915178" y="985333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endParaRPr lang="zh-CN" altLang="en-US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245" name="Text Box 4"/>
          <p:cNvSpPr txBox="1"/>
          <p:nvPr>
            <p:custDataLst>
              <p:tags r:id="rId32"/>
            </p:custDataLst>
          </p:nvPr>
        </p:nvSpPr>
        <p:spPr>
          <a:xfrm>
            <a:off x="7084378" y="5315268"/>
            <a:ext cx="1752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己烷</a:t>
            </a:r>
            <a:endParaRPr lang="zh-CN" altLang="en-US" sz="2800" b="1"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9246" name="Line 10"/>
          <p:cNvSpPr/>
          <p:nvPr>
            <p:custDataLst>
              <p:tags r:id="rId33"/>
            </p:custDataLst>
          </p:nvPr>
        </p:nvSpPr>
        <p:spPr>
          <a:xfrm>
            <a:off x="689928" y="5496243"/>
            <a:ext cx="61087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47" name="Line 15"/>
          <p:cNvSpPr/>
          <p:nvPr>
            <p:custDataLst>
              <p:tags r:id="rId34"/>
            </p:custDataLst>
          </p:nvPr>
        </p:nvSpPr>
        <p:spPr>
          <a:xfrm>
            <a:off x="689928" y="5577205"/>
            <a:ext cx="3522662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48" name="Line 17"/>
          <p:cNvSpPr/>
          <p:nvPr>
            <p:custDataLst>
              <p:tags r:id="rId35"/>
            </p:custDataLst>
          </p:nvPr>
        </p:nvSpPr>
        <p:spPr>
          <a:xfrm flipH="1">
            <a:off x="4218940" y="5591493"/>
            <a:ext cx="0" cy="1122362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249" name="矩形 15"/>
          <p:cNvPicPr>
            <a:picLocks noGrp="1" noChangeAspect="1"/>
          </p:cNvPicPr>
          <p:nvPr>
            <p:custDataLst>
              <p:tags r:id="rId3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955915" y="5235893"/>
            <a:ext cx="1012825" cy="968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50" name="Rectangle 5"/>
          <p:cNvSpPr/>
          <p:nvPr>
            <p:custDataLst>
              <p:tags r:id="rId37"/>
            </p:custDataLst>
          </p:nvPr>
        </p:nvSpPr>
        <p:spPr>
          <a:xfrm>
            <a:off x="9020493" y="4191635"/>
            <a:ext cx="2816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主链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最长</a:t>
            </a:r>
            <a:endParaRPr lang="zh-CN" altLang="en-US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9251" name="Rectangle 20"/>
          <p:cNvSpPr/>
          <p:nvPr>
            <p:custDataLst>
              <p:tags r:id="rId38"/>
            </p:custDataLst>
          </p:nvPr>
        </p:nvSpPr>
        <p:spPr>
          <a:xfrm>
            <a:off x="6928485" y="613854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等长时，选支链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最多的</a:t>
            </a:r>
            <a:endParaRPr lang="zh-CN" altLang="en-US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</p:spTree>
    <p:custDataLst>
      <p:tags r:id="rId3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2" grpId="0" bldLvl="0" animBg="1"/>
      <p:bldP spid="101" grpId="0"/>
      <p:bldP spid="101" grpId="1"/>
      <p:bldP spid="9219" grpId="0"/>
      <p:bldP spid="9226" grpId="0"/>
      <p:bldP spid="9227" grpId="0" bldLvl="0" animBg="1"/>
      <p:bldP spid="9227" grpId="1" bldLvl="0" animBg="1"/>
      <p:bldP spid="9228" grpId="0"/>
      <p:bldP spid="9228" grpId="1"/>
      <p:bldP spid="9229" grpId="0" bldLvl="0" animBg="1"/>
      <p:bldP spid="9230" grpId="0" bldLvl="0" animBg="1"/>
      <p:bldP spid="9231" grpId="0" bldLvl="0" animBg="1"/>
      <p:bldP spid="9232" grpId="0" bldLvl="0" animBg="1"/>
      <p:bldP spid="9245" grpId="0"/>
      <p:bldP spid="9246" grpId="0" bldLvl="0" animBg="1"/>
      <p:bldP spid="9247" grpId="0" bldLvl="0" animBg="1"/>
      <p:bldP spid="9247" grpId="1" bldLvl="0" animBg="1"/>
      <p:bldP spid="9248" grpId="0" bldLvl="0" animBg="1"/>
      <p:bldP spid="9248" grpId="1" bldLvl="0" animBg="1"/>
      <p:bldP spid="9249" grpId="0" bldLvl="0" animBg="1"/>
      <p:bldP spid="9250" grpId="0"/>
      <p:bldP spid="92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242" name="文本框 7171"/>
          <p:cNvSpPr txBox="1"/>
          <p:nvPr>
            <p:custDataLst>
              <p:tags r:id="rId1"/>
            </p:custDataLst>
          </p:nvPr>
        </p:nvSpPr>
        <p:spPr>
          <a:xfrm>
            <a:off x="665480" y="828040"/>
            <a:ext cx="10721340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2、编号位，定支链：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最近、最简、最小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（号位用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阿拉伯数字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表示）</a:t>
            </a:r>
            <a:endParaRPr lang="zh-CN" altLang="en-US" sz="2800" b="1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243" name="Text Box 20"/>
          <p:cNvSpPr txBox="1"/>
          <p:nvPr>
            <p:custDataLst>
              <p:tags r:id="rId2"/>
            </p:custDataLst>
          </p:nvPr>
        </p:nvSpPr>
        <p:spPr>
          <a:xfrm>
            <a:off x="6808788" y="2481898"/>
            <a:ext cx="1274762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</a:rPr>
              <a:t>己烷</a:t>
            </a:r>
            <a:endParaRPr lang="zh-CN" altLang="en-US" sz="2800" b="1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4" name="Text Box 9"/>
          <p:cNvSpPr txBox="1"/>
          <p:nvPr>
            <p:custDataLst>
              <p:tags r:id="rId3"/>
            </p:custDataLst>
          </p:nvPr>
        </p:nvSpPr>
        <p:spPr>
          <a:xfrm>
            <a:off x="4132263" y="2194560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5" name="Text Box 10"/>
          <p:cNvSpPr txBox="1"/>
          <p:nvPr>
            <p:custDataLst>
              <p:tags r:id="rId4"/>
            </p:custDataLst>
          </p:nvPr>
        </p:nvSpPr>
        <p:spPr>
          <a:xfrm>
            <a:off x="5178425" y="2223135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6" name="Text Box 11"/>
          <p:cNvSpPr txBox="1"/>
          <p:nvPr>
            <p:custDataLst>
              <p:tags r:id="rId5"/>
            </p:custDataLst>
          </p:nvPr>
        </p:nvSpPr>
        <p:spPr>
          <a:xfrm>
            <a:off x="1384300" y="1461135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7" name="Text Box 12"/>
          <p:cNvSpPr txBox="1"/>
          <p:nvPr>
            <p:custDataLst>
              <p:tags r:id="rId6"/>
            </p:custDataLst>
          </p:nvPr>
        </p:nvSpPr>
        <p:spPr>
          <a:xfrm>
            <a:off x="2344738" y="1486535"/>
            <a:ext cx="6096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8" name="Text Box 13"/>
          <p:cNvSpPr txBox="1"/>
          <p:nvPr>
            <p:custDataLst>
              <p:tags r:id="rId7"/>
            </p:custDataLst>
          </p:nvPr>
        </p:nvSpPr>
        <p:spPr>
          <a:xfrm>
            <a:off x="3251200" y="1497648"/>
            <a:ext cx="5334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9" name="Text Box 14"/>
          <p:cNvSpPr txBox="1"/>
          <p:nvPr>
            <p:custDataLst>
              <p:tags r:id="rId8"/>
            </p:custDataLst>
          </p:nvPr>
        </p:nvSpPr>
        <p:spPr>
          <a:xfrm>
            <a:off x="4208463" y="1484948"/>
            <a:ext cx="457200" cy="5222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250" name="组合 15"/>
          <p:cNvGrpSpPr/>
          <p:nvPr/>
        </p:nvGrpSpPr>
        <p:grpSpPr>
          <a:xfrm>
            <a:off x="1379540" y="1802448"/>
            <a:ext cx="5013325" cy="1206500"/>
            <a:chOff x="50804" y="-12701"/>
            <a:chExt cx="5013532" cy="1206589"/>
          </a:xfrm>
        </p:grpSpPr>
        <p:sp>
          <p:nvSpPr>
            <p:cNvPr id="12298" name="Text Box 7"/>
            <p:cNvSpPr txBox="1"/>
            <p:nvPr>
              <p:custDataLst>
                <p:tags r:id="rId9"/>
              </p:custDataLst>
            </p:nvPr>
          </p:nvSpPr>
          <p:spPr>
            <a:xfrm>
              <a:off x="50804" y="-12701"/>
              <a:ext cx="5013532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                         </a:t>
              </a:r>
              <a:endParaRPr lang="en-US" altLang="zh-CN" sz="2800"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2299" name="Line 19"/>
            <p:cNvSpPr/>
            <p:nvPr>
              <p:custDataLst>
                <p:tags r:id="rId10"/>
              </p:custDataLst>
            </p:nvPr>
          </p:nvSpPr>
          <p:spPr>
            <a:xfrm flipH="1">
              <a:off x="1212030" y="361522"/>
              <a:ext cx="0" cy="43180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2300" name="矩形 18"/>
            <p:cNvSpPr/>
            <p:nvPr>
              <p:custDataLst>
                <p:tags r:id="rId11"/>
              </p:custDataLst>
            </p:nvPr>
          </p:nvSpPr>
          <p:spPr>
            <a:xfrm>
              <a:off x="989321" y="665726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zh-CN" altLang="en-US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01" name="矩形 25"/>
            <p:cNvSpPr/>
            <p:nvPr>
              <p:custDataLst>
                <p:tags r:id="rId12"/>
              </p:custDataLst>
            </p:nvPr>
          </p:nvSpPr>
          <p:spPr>
            <a:xfrm>
              <a:off x="2875255" y="670668"/>
              <a:ext cx="1861407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2</a:t>
              </a: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—CH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微软雅黑" panose="020B0503020204020204" charset="-122"/>
                </a:rPr>
                <a:t>3</a:t>
              </a:r>
              <a:endParaRPr lang="en-US" altLang="zh-C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  <p:sp>
          <p:nvSpPr>
            <p:cNvPr id="12302" name="Line 19"/>
            <p:cNvSpPr/>
            <p:nvPr>
              <p:custDataLst>
                <p:tags r:id="rId13"/>
              </p:custDataLst>
            </p:nvPr>
          </p:nvSpPr>
          <p:spPr>
            <a:xfrm flipH="1">
              <a:off x="3098501" y="361522"/>
              <a:ext cx="0" cy="43180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Times New Roman" panose="02020603050405020304" pitchFamily="18" charset="0"/>
                <a:ea typeface="微软雅黑" panose="020B0503020204020204" charset="-122"/>
              </a:endParaRPr>
            </a:p>
          </p:txBody>
        </p:sp>
      </p:grpSp>
      <p:sp>
        <p:nvSpPr>
          <p:cNvPr id="10256" name="Line 15"/>
          <p:cNvSpPr/>
          <p:nvPr>
            <p:custDataLst>
              <p:tags r:id="rId14"/>
            </p:custDataLst>
          </p:nvPr>
        </p:nvSpPr>
        <p:spPr>
          <a:xfrm>
            <a:off x="884238" y="2119948"/>
            <a:ext cx="3532187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7" name="Line 16"/>
          <p:cNvSpPr/>
          <p:nvPr>
            <p:custDataLst>
              <p:tags r:id="rId15"/>
            </p:custDataLst>
          </p:nvPr>
        </p:nvSpPr>
        <p:spPr>
          <a:xfrm flipH="1">
            <a:off x="4386263" y="2104073"/>
            <a:ext cx="0" cy="665162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8" name="Line 17"/>
          <p:cNvSpPr/>
          <p:nvPr>
            <p:custDataLst>
              <p:tags r:id="rId16"/>
            </p:custDataLst>
          </p:nvPr>
        </p:nvSpPr>
        <p:spPr>
          <a:xfrm>
            <a:off x="4365625" y="2793048"/>
            <a:ext cx="2209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9" name="Text Box 10"/>
          <p:cNvSpPr txBox="1"/>
          <p:nvPr>
            <p:custDataLst>
              <p:tags r:id="rId17"/>
            </p:custDataLst>
          </p:nvPr>
        </p:nvSpPr>
        <p:spPr>
          <a:xfrm>
            <a:off x="5162550" y="2837498"/>
            <a:ext cx="533400" cy="517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60" name="Text Box 10"/>
          <p:cNvSpPr txBox="1"/>
          <p:nvPr>
            <p:custDataLst>
              <p:tags r:id="rId18"/>
            </p:custDataLst>
          </p:nvPr>
        </p:nvSpPr>
        <p:spPr>
          <a:xfrm>
            <a:off x="4213225" y="283591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61" name="Text Box 10"/>
          <p:cNvSpPr txBox="1"/>
          <p:nvPr>
            <p:custDataLst>
              <p:tags r:id="rId19"/>
            </p:custDataLst>
          </p:nvPr>
        </p:nvSpPr>
        <p:spPr>
          <a:xfrm>
            <a:off x="4418013" y="2121535"/>
            <a:ext cx="533400" cy="517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62" name="Text Box 10"/>
          <p:cNvSpPr txBox="1"/>
          <p:nvPr>
            <p:custDataLst>
              <p:tags r:id="rId20"/>
            </p:custDataLst>
          </p:nvPr>
        </p:nvSpPr>
        <p:spPr>
          <a:xfrm>
            <a:off x="3279775" y="211836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63" name="Text Box 10"/>
          <p:cNvSpPr txBox="1"/>
          <p:nvPr>
            <p:custDataLst>
              <p:tags r:id="rId21"/>
            </p:custDataLst>
          </p:nvPr>
        </p:nvSpPr>
        <p:spPr>
          <a:xfrm>
            <a:off x="2490788" y="211836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64" name="Text Box 10"/>
          <p:cNvSpPr txBox="1"/>
          <p:nvPr>
            <p:custDataLst>
              <p:tags r:id="rId22"/>
            </p:custDataLst>
          </p:nvPr>
        </p:nvSpPr>
        <p:spPr>
          <a:xfrm>
            <a:off x="1414463" y="211836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2800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265" name="矩形 15"/>
          <p:cNvPicPr>
            <a:picLocks noGrp="1" noChangeAspect="1"/>
          </p:cNvPicPr>
          <p:nvPr>
            <p:custDataLst>
              <p:tags r:id="rId23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5930900" y="2191385"/>
            <a:ext cx="1012825" cy="844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6" name="矩形 15"/>
          <p:cNvPicPr>
            <a:picLocks noGrp="1" noChangeAspect="1"/>
          </p:cNvPicPr>
          <p:nvPr>
            <p:custDataLst>
              <p:tags r:id="rId25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5934075" y="2866390"/>
            <a:ext cx="862013" cy="901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67" name="Rectangle 40"/>
          <p:cNvSpPr/>
          <p:nvPr>
            <p:custDataLst>
              <p:tags r:id="rId27"/>
            </p:custDataLst>
          </p:nvPr>
        </p:nvSpPr>
        <p:spPr>
          <a:xfrm>
            <a:off x="7718108" y="1786890"/>
            <a:ext cx="3554412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起点离支链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最近</a:t>
            </a:r>
            <a:endParaRPr lang="zh-CN" altLang="en-US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grpSp>
        <p:nvGrpSpPr>
          <p:cNvPr id="10268" name="组合 58"/>
          <p:cNvGrpSpPr/>
          <p:nvPr/>
        </p:nvGrpSpPr>
        <p:grpSpPr>
          <a:xfrm>
            <a:off x="1479547" y="3462973"/>
            <a:ext cx="6227763" cy="1612900"/>
            <a:chOff x="88886" y="0"/>
            <a:chExt cx="6226993" cy="1612639"/>
          </a:xfrm>
        </p:grpSpPr>
        <p:sp>
          <p:nvSpPr>
            <p:cNvPr id="12316" name="Text Box 7"/>
            <p:cNvSpPr txBox="1"/>
            <p:nvPr>
              <p:custDataLst>
                <p:tags r:id="rId28"/>
              </p:custDataLst>
            </p:nvPr>
          </p:nvSpPr>
          <p:spPr>
            <a:xfrm>
              <a:off x="88886" y="0"/>
              <a:ext cx="6226993" cy="116955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—CH—CH—CH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             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17" name="Rectangle 9"/>
            <p:cNvSpPr/>
            <p:nvPr>
              <p:custDataLst>
                <p:tags r:id="rId29"/>
              </p:custDataLst>
            </p:nvPr>
          </p:nvSpPr>
          <p:spPr>
            <a:xfrm>
              <a:off x="1990457" y="563908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18" name="Line 18"/>
            <p:cNvSpPr/>
            <p:nvPr>
              <p:custDataLst>
                <p:tags r:id="rId30"/>
              </p:custDataLst>
            </p:nvPr>
          </p:nvSpPr>
          <p:spPr>
            <a:xfrm flipH="1">
              <a:off x="2215668" y="411012"/>
              <a:ext cx="0" cy="28886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19" name="矩形 62"/>
            <p:cNvSpPr/>
            <p:nvPr>
              <p:custDataLst>
                <p:tags r:id="rId31"/>
              </p:custDataLst>
            </p:nvPr>
          </p:nvSpPr>
          <p:spPr>
            <a:xfrm>
              <a:off x="2875139" y="1089419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zh-CN" altLang="en-US" sz="28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20" name="矩形 63"/>
            <p:cNvSpPr/>
            <p:nvPr>
              <p:custDataLst>
                <p:tags r:id="rId32"/>
              </p:custDataLst>
            </p:nvPr>
          </p:nvSpPr>
          <p:spPr>
            <a:xfrm>
              <a:off x="2879957" y="540042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21" name="Line 18"/>
            <p:cNvSpPr/>
            <p:nvPr>
              <p:custDataLst>
                <p:tags r:id="rId33"/>
              </p:custDataLst>
            </p:nvPr>
          </p:nvSpPr>
          <p:spPr>
            <a:xfrm flipH="1">
              <a:off x="3103493" y="952190"/>
              <a:ext cx="0" cy="28886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22" name="Line 18"/>
            <p:cNvSpPr/>
            <p:nvPr>
              <p:custDataLst>
                <p:tags r:id="rId34"/>
              </p:custDataLst>
            </p:nvPr>
          </p:nvSpPr>
          <p:spPr>
            <a:xfrm flipH="1">
              <a:off x="3109353" y="410233"/>
              <a:ext cx="0" cy="28886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76" name="Text Box 2"/>
          <p:cNvSpPr txBox="1"/>
          <p:nvPr>
            <p:custDataLst>
              <p:tags r:id="rId35"/>
            </p:custDataLst>
          </p:nvPr>
        </p:nvSpPr>
        <p:spPr>
          <a:xfrm>
            <a:off x="1427163" y="3194685"/>
            <a:ext cx="5507037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rPr>
              <a:t> 1           2           3         4         5           6</a:t>
            </a:r>
            <a:endParaRPr lang="en-US" altLang="zh-CN" sz="2400">
              <a:solidFill>
                <a:srgbClr val="FF0000"/>
              </a:solidFill>
              <a:effectLst/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0277" name="Line 17"/>
          <p:cNvSpPr/>
          <p:nvPr>
            <p:custDataLst>
              <p:tags r:id="rId36"/>
            </p:custDataLst>
          </p:nvPr>
        </p:nvSpPr>
        <p:spPr>
          <a:xfrm>
            <a:off x="928688" y="3742373"/>
            <a:ext cx="6689725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78" name="Text Box 2"/>
          <p:cNvSpPr txBox="1"/>
          <p:nvPr>
            <p:custDataLst>
              <p:tags r:id="rId37"/>
            </p:custDataLst>
          </p:nvPr>
        </p:nvSpPr>
        <p:spPr>
          <a:xfrm>
            <a:off x="1390650" y="3742690"/>
            <a:ext cx="554831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24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rPr>
              <a:t> 6           5           4         3         2           1</a:t>
            </a:r>
            <a:endParaRPr lang="en-US" altLang="zh-CN" sz="2400">
              <a:solidFill>
                <a:srgbClr val="0000FF"/>
              </a:solidFill>
              <a:effectLst/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0279" name="TextBox 1"/>
          <p:cNvSpPr txBox="1"/>
          <p:nvPr>
            <p:custDataLst>
              <p:tags r:id="rId38"/>
            </p:custDataLst>
          </p:nvPr>
        </p:nvSpPr>
        <p:spPr>
          <a:xfrm>
            <a:off x="1485900" y="4174173"/>
            <a:ext cx="12680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3-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甲基</a:t>
            </a:r>
            <a:endParaRPr lang="zh-CN" altLang="en-US" sz="28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80" name="矩形 70"/>
          <p:cNvSpPr/>
          <p:nvPr>
            <p:custDataLst>
              <p:tags r:id="rId39"/>
            </p:custDataLst>
          </p:nvPr>
        </p:nvSpPr>
        <p:spPr>
          <a:xfrm>
            <a:off x="5286375" y="4186873"/>
            <a:ext cx="12680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3-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乙基</a:t>
            </a:r>
            <a:endParaRPr lang="zh-CN" altLang="en-US" sz="2800" b="1">
              <a:solidFill>
                <a:srgbClr val="0000FF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0281" name="矩形 15"/>
          <p:cNvPicPr>
            <a:picLocks noGrp="1" noChangeAspect="1"/>
          </p:cNvPicPr>
          <p:nvPr>
            <p:custDataLst>
              <p:tags r:id="rId40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2835275" y="4161473"/>
            <a:ext cx="1012825" cy="842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82" name="矩形 15"/>
          <p:cNvPicPr>
            <a:picLocks noGrp="1" noChangeAspect="1"/>
          </p:cNvPicPr>
          <p:nvPr>
            <p:custDataLst>
              <p:tags r:id="rId41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6745605" y="4174173"/>
            <a:ext cx="862013" cy="901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3" name="Rectangle 16"/>
          <p:cNvSpPr/>
          <p:nvPr>
            <p:custDataLst>
              <p:tags r:id="rId42"/>
            </p:custDataLst>
          </p:nvPr>
        </p:nvSpPr>
        <p:spPr>
          <a:xfrm>
            <a:off x="7718108" y="3450590"/>
            <a:ext cx="362839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fontAlgn="auto">
              <a:lnSpc>
                <a:spcPct val="120000"/>
              </a:lnSpc>
            </a:pP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同样近时，简单</a:t>
            </a:r>
            <a:endParaRPr lang="zh-CN" altLang="en-US" sz="2800" b="1">
              <a:solidFill>
                <a:srgbClr val="0000FF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20000"/>
              </a:lnSpc>
            </a:pPr>
            <a:r>
              <a:rPr lang="zh-CN" altLang="en-US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优先原则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最简）</a:t>
            </a:r>
            <a:endParaRPr lang="zh-CN" altLang="en-US" sz="28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4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3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3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  <p:bldP spid="10247" grpId="0"/>
      <p:bldP spid="10248" grpId="0"/>
      <p:bldP spid="10249" grpId="0"/>
      <p:bldP spid="10256" grpId="0" bldLvl="0" animBg="1"/>
      <p:bldP spid="10257" grpId="0" bldLvl="0" animBg="1"/>
      <p:bldP spid="10258" grpId="0" bldLvl="0" animBg="1"/>
      <p:bldP spid="10259" grpId="0"/>
      <p:bldP spid="10259" grpId="1"/>
      <p:bldP spid="10260" grpId="0"/>
      <p:bldP spid="10260" grpId="1"/>
      <p:bldP spid="10261" grpId="0"/>
      <p:bldP spid="10261" grpId="1"/>
      <p:bldP spid="10262" grpId="0"/>
      <p:bldP spid="10262" grpId="1"/>
      <p:bldP spid="10263" grpId="0"/>
      <p:bldP spid="10263" grpId="1"/>
      <p:bldP spid="10264" grpId="0"/>
      <p:bldP spid="10264" grpId="1"/>
      <p:bldP spid="10265" grpId="0" bldLvl="0" animBg="1"/>
      <p:bldP spid="10266" grpId="0" bldLvl="0" animBg="1"/>
      <p:bldP spid="10266" grpId="1" bldLvl="0" animBg="1"/>
      <p:bldP spid="10267" grpId="0"/>
      <p:bldP spid="10276" grpId="0"/>
      <p:bldP spid="10277" grpId="0" bldLvl="0" animBg="1"/>
      <p:bldP spid="10278" grpId="0"/>
      <p:bldP spid="10278" grpId="1"/>
      <p:bldP spid="10279" grpId="0"/>
      <p:bldP spid="10280" grpId="0"/>
      <p:bldP spid="10280" grpId="1"/>
      <p:bldP spid="10281" grpId="0" bldLvl="0" animBg="1"/>
      <p:bldP spid="10282" grpId="0" bldLvl="0" animBg="1"/>
      <p:bldP spid="10282" grpId="1" bldLvl="0" animBg="1"/>
      <p:bldP spid="102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258664" y="-14287"/>
            <a:ext cx="2687639" cy="738187"/>
            <a:chOff x="653" y="-17"/>
            <a:chExt cx="1693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635" cy="448"/>
              <a:chOff x="711" y="0"/>
              <a:chExt cx="1635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63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53" y="-17"/>
              <a:ext cx="1693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烷烃的命名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3314" name="组合 7"/>
          <p:cNvGrpSpPr/>
          <p:nvPr/>
        </p:nvGrpSpPr>
        <p:grpSpPr>
          <a:xfrm>
            <a:off x="1274448" y="1549400"/>
            <a:ext cx="5668963" cy="2057400"/>
            <a:chOff x="147320" y="0"/>
            <a:chExt cx="5668836" cy="2056031"/>
          </a:xfrm>
        </p:grpSpPr>
        <p:sp>
          <p:nvSpPr>
            <p:cNvPr id="13315" name="Text Box 7"/>
            <p:cNvSpPr txBox="1"/>
            <p:nvPr>
              <p:custDataLst>
                <p:tags r:id="rId1"/>
              </p:custDataLst>
            </p:nvPr>
          </p:nvSpPr>
          <p:spPr>
            <a:xfrm>
              <a:off x="147320" y="500485"/>
              <a:ext cx="5668836" cy="116955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—CH—CH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—CH—C—CH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16" name="Rectangle 11"/>
            <p:cNvSpPr/>
            <p:nvPr>
              <p:custDataLst>
                <p:tags r:id="rId2"/>
              </p:custDataLst>
            </p:nvPr>
          </p:nvSpPr>
          <p:spPr>
            <a:xfrm>
              <a:off x="1156524" y="1025075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17" name="Rectangle 9"/>
            <p:cNvSpPr/>
            <p:nvPr>
              <p:custDataLst>
                <p:tags r:id="rId3"/>
              </p:custDataLst>
            </p:nvPr>
          </p:nvSpPr>
          <p:spPr>
            <a:xfrm>
              <a:off x="3720216" y="0"/>
              <a:ext cx="933269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CH</a:t>
              </a:r>
              <a:r>
                <a:rPr lang="en-US" altLang="zh-CN" sz="2800" baseline="-2500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18" name="Line 10"/>
            <p:cNvSpPr/>
            <p:nvPr>
              <p:custDataLst>
                <p:tags r:id="rId4"/>
              </p:custDataLst>
            </p:nvPr>
          </p:nvSpPr>
          <p:spPr>
            <a:xfrm flipH="1">
              <a:off x="1334838" y="903965"/>
              <a:ext cx="0" cy="26161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19" name="矩形 12"/>
            <p:cNvSpPr/>
            <p:nvPr>
              <p:custDataLst>
                <p:tags r:id="rId5"/>
              </p:custDataLst>
            </p:nvPr>
          </p:nvSpPr>
          <p:spPr>
            <a:xfrm>
              <a:off x="2917515" y="1027768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zh-CN" altLang="en-US" sz="2800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0" name="矩形 13"/>
            <p:cNvSpPr/>
            <p:nvPr>
              <p:custDataLst>
                <p:tags r:id="rId6"/>
              </p:custDataLst>
            </p:nvPr>
          </p:nvSpPr>
          <p:spPr>
            <a:xfrm>
              <a:off x="3817666" y="1024198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21" name="矩形 14"/>
            <p:cNvSpPr/>
            <p:nvPr>
              <p:custDataLst>
                <p:tags r:id="rId7"/>
              </p:custDataLst>
            </p:nvPr>
          </p:nvSpPr>
          <p:spPr>
            <a:xfrm>
              <a:off x="2946012" y="1532811"/>
              <a:ext cx="84350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8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zh-CN" altLang="en-US" sz="2800"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2" name="Line 10"/>
            <p:cNvSpPr/>
            <p:nvPr>
              <p:custDataLst>
                <p:tags r:id="rId8"/>
              </p:custDataLst>
            </p:nvPr>
          </p:nvSpPr>
          <p:spPr>
            <a:xfrm flipH="1">
              <a:off x="3143187" y="908658"/>
              <a:ext cx="0" cy="26161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3" name="Line 10"/>
            <p:cNvSpPr/>
            <p:nvPr>
              <p:custDataLst>
                <p:tags r:id="rId9"/>
              </p:custDataLst>
            </p:nvPr>
          </p:nvSpPr>
          <p:spPr>
            <a:xfrm flipH="1">
              <a:off x="4031856" y="395134"/>
              <a:ext cx="0" cy="26161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4" name="Line 10"/>
            <p:cNvSpPr/>
            <p:nvPr>
              <p:custDataLst>
                <p:tags r:id="rId10"/>
              </p:custDataLst>
            </p:nvPr>
          </p:nvSpPr>
          <p:spPr>
            <a:xfrm flipH="1">
              <a:off x="4031856" y="906679"/>
              <a:ext cx="0" cy="26161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5" name="Line 10"/>
            <p:cNvSpPr/>
            <p:nvPr>
              <p:custDataLst>
                <p:tags r:id="rId11"/>
              </p:custDataLst>
            </p:nvPr>
          </p:nvSpPr>
          <p:spPr>
            <a:xfrm flipH="1">
              <a:off x="3155308" y="1408308"/>
              <a:ext cx="0" cy="26161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80" name="Text Box 2"/>
          <p:cNvSpPr txBox="1"/>
          <p:nvPr>
            <p:custDataLst>
              <p:tags r:id="rId12"/>
            </p:custDataLst>
          </p:nvPr>
        </p:nvSpPr>
        <p:spPr>
          <a:xfrm>
            <a:off x="1296670" y="2327275"/>
            <a:ext cx="51803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rPr>
              <a:t>6          5          4           3          2      1</a:t>
            </a:r>
            <a:endParaRPr lang="en-US" altLang="zh-CN" sz="2400">
              <a:solidFill>
                <a:srgbClr val="FF0000"/>
              </a:solidFill>
              <a:effectLst/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0242" name="文本框 7171"/>
          <p:cNvSpPr txBox="1"/>
          <p:nvPr>
            <p:custDataLst>
              <p:tags r:id="rId13"/>
            </p:custDataLst>
          </p:nvPr>
        </p:nvSpPr>
        <p:spPr>
          <a:xfrm>
            <a:off x="665480" y="828040"/>
            <a:ext cx="10721340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30000"/>
              </a:lnSpc>
              <a:spcBef>
                <a:spcPct val="0"/>
              </a:spcBef>
              <a:buClrTx/>
            </a:pPr>
            <a:r>
              <a:rPr lang="zh-CN" altLang="en-US" sz="2800" b="1" noProof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2、编号位，定支链：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最近、最简、最小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（号位用</a:t>
            </a:r>
            <a:r>
              <a:rPr lang="zh-CN" altLang="en-US" sz="2800" b="1" noProof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阿拉伯数字</a:t>
            </a:r>
            <a:r>
              <a:rPr lang="zh-CN" altLang="en-US" sz="2800" b="1" noProof="1"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表示）</a:t>
            </a:r>
            <a:endParaRPr lang="zh-CN" altLang="en-US" sz="2800" b="1" noProof="1"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1279" name="Text Box 2"/>
          <p:cNvSpPr txBox="1"/>
          <p:nvPr>
            <p:custDataLst>
              <p:tags r:id="rId14"/>
            </p:custDataLst>
          </p:nvPr>
        </p:nvSpPr>
        <p:spPr>
          <a:xfrm>
            <a:off x="1296988" y="1811338"/>
            <a:ext cx="494506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rPr>
              <a:t>1           2         3           4        5       6</a:t>
            </a:r>
            <a:endParaRPr lang="en-US" altLang="zh-CN" sz="2400">
              <a:solidFill>
                <a:srgbClr val="0000FF"/>
              </a:solidFill>
              <a:effectLst/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1281" name="Line 10"/>
          <p:cNvSpPr/>
          <p:nvPr>
            <p:custDataLst>
              <p:tags r:id="rId15"/>
            </p:custDataLst>
          </p:nvPr>
        </p:nvSpPr>
        <p:spPr>
          <a:xfrm flipH="1">
            <a:off x="776288" y="2347913"/>
            <a:ext cx="6210300" cy="9525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bevel/>
            <a:headEnd type="none" w="med" len="med"/>
            <a:tailEnd type="triangle" w="med" len="med"/>
          </a:ln>
        </p:spPr>
        <p:txBody>
          <a:bodyPr wrap="none" anchor="ctr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82" name="矩形 27"/>
          <p:cNvSpPr/>
          <p:nvPr>
            <p:custDataLst>
              <p:tags r:id="rId16"/>
            </p:custDataLst>
          </p:nvPr>
        </p:nvSpPr>
        <p:spPr>
          <a:xfrm>
            <a:off x="904875" y="3432175"/>
            <a:ext cx="23971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5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5</a:t>
            </a:r>
            <a:endParaRPr lang="zh-CN" altLang="en-US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283" name="矩形 33"/>
          <p:cNvSpPr/>
          <p:nvPr>
            <p:custDataLst>
              <p:tags r:id="rId17"/>
            </p:custDataLst>
          </p:nvPr>
        </p:nvSpPr>
        <p:spPr>
          <a:xfrm>
            <a:off x="1303338" y="2886075"/>
            <a:ext cx="12680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2-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甲基</a:t>
            </a:r>
            <a:endParaRPr lang="zh-CN" altLang="en-US" sz="2800" b="1">
              <a:solidFill>
                <a:srgbClr val="0000FF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84" name="Text Box 2"/>
          <p:cNvSpPr txBox="1"/>
          <p:nvPr>
            <p:custDataLst>
              <p:tags r:id="rId18"/>
            </p:custDataLst>
          </p:nvPr>
        </p:nvSpPr>
        <p:spPr>
          <a:xfrm>
            <a:off x="4954588" y="3432175"/>
            <a:ext cx="2697162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5</a:t>
            </a:r>
            <a:r>
              <a:rPr lang="en-US" altLang="zh-CN" sz="2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    </a:t>
            </a:r>
            <a:r>
              <a:rPr lang="en-US" altLang="zh-CN" sz="240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40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　　</a:t>
            </a:r>
            <a:endParaRPr lang="en-US" altLang="zh-CN" sz="2400">
              <a:solidFill>
                <a:srgbClr val="FF0000"/>
              </a:solidFill>
              <a:effectLst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285" name="TextBox 28"/>
          <p:cNvSpPr txBox="1"/>
          <p:nvPr>
            <p:custDataLst>
              <p:tags r:id="rId19"/>
            </p:custDataLst>
          </p:nvPr>
        </p:nvSpPr>
        <p:spPr>
          <a:xfrm>
            <a:off x="5300663" y="2914650"/>
            <a:ext cx="12680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2-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甲基</a:t>
            </a:r>
            <a:endParaRPr lang="zh-CN" altLang="en-US" sz="28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287" name="矩形 15"/>
          <p:cNvPicPr>
            <a:picLocks noGrp="1" noChangeAspect="1"/>
          </p:cNvPicPr>
          <p:nvPr>
            <p:custDataLst>
              <p:tags r:id="rId20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6956425" y="3363913"/>
            <a:ext cx="1012825" cy="842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88" name="Text Box 21"/>
          <p:cNvSpPr txBox="1"/>
          <p:nvPr>
            <p:custDataLst>
              <p:tags r:id="rId22"/>
            </p:custDataLst>
          </p:nvPr>
        </p:nvSpPr>
        <p:spPr>
          <a:xfrm>
            <a:off x="7718425" y="2100580"/>
            <a:ext cx="406590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fontAlgn="auto">
              <a:lnSpc>
                <a:spcPct val="120000"/>
              </a:lnSpc>
            </a:pP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同样近同样简时，</a:t>
            </a: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  </a:t>
            </a:r>
            <a:endParaRPr lang="en-US" altLang="zh-CN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  <a:p>
            <a:pPr fontAlgn="auto">
              <a:lnSpc>
                <a:spcPct val="120000"/>
              </a:lnSpc>
            </a:pPr>
            <a:r>
              <a:rPr lang="en-US" altLang="zh-CN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        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编号之和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最小</a:t>
            </a:r>
            <a:r>
              <a:rPr lang="zh-CN" altLang="en-US" sz="28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</a:rPr>
              <a:t>原则</a:t>
            </a:r>
            <a:endParaRPr lang="zh-CN" altLang="en-US" sz="2800" b="1">
              <a:solidFill>
                <a:srgbClr val="0000FF"/>
              </a:solidFill>
              <a:effectLst/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pic>
        <p:nvPicPr>
          <p:cNvPr id="48132" name="图片 4813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903730" y="4887595"/>
            <a:ext cx="3205480" cy="1412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8133" name="图片 4813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66130" y="4277995"/>
            <a:ext cx="3571875" cy="20815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135" name="文本框 48134"/>
          <p:cNvSpPr txBox="1"/>
          <p:nvPr>
            <p:custDataLst>
              <p:tags r:id="rId25"/>
            </p:custDataLst>
          </p:nvPr>
        </p:nvSpPr>
        <p:spPr>
          <a:xfrm>
            <a:off x="1821180" y="4211320"/>
            <a:ext cx="436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48136" name="文本框 48135"/>
          <p:cNvSpPr txBox="1"/>
          <p:nvPr>
            <p:custDataLst>
              <p:tags r:id="rId26"/>
            </p:custDataLst>
          </p:nvPr>
        </p:nvSpPr>
        <p:spPr>
          <a:xfrm>
            <a:off x="3041650" y="4287520"/>
            <a:ext cx="436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7" name="文本框 48136"/>
          <p:cNvSpPr txBox="1"/>
          <p:nvPr>
            <p:custDataLst>
              <p:tags r:id="rId27"/>
            </p:custDataLst>
          </p:nvPr>
        </p:nvSpPr>
        <p:spPr>
          <a:xfrm>
            <a:off x="4182110" y="4287520"/>
            <a:ext cx="4394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3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48139" name="文本框 48138"/>
          <p:cNvSpPr txBox="1"/>
          <p:nvPr>
            <p:custDataLst>
              <p:tags r:id="rId28"/>
            </p:custDataLst>
          </p:nvPr>
        </p:nvSpPr>
        <p:spPr>
          <a:xfrm>
            <a:off x="5706110" y="4516120"/>
            <a:ext cx="4394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99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</a:t>
            </a:r>
            <a:endParaRPr lang="en-US" altLang="zh-CN" sz="4000" b="1">
              <a:solidFill>
                <a:srgbClr val="FF99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48140" name="文本框 48139"/>
          <p:cNvSpPr txBox="1"/>
          <p:nvPr>
            <p:custDataLst>
              <p:tags r:id="rId29"/>
            </p:custDataLst>
          </p:nvPr>
        </p:nvSpPr>
        <p:spPr>
          <a:xfrm>
            <a:off x="6849110" y="4516120"/>
            <a:ext cx="4394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99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2</a:t>
            </a:r>
            <a:endParaRPr lang="en-US" altLang="zh-CN" sz="4000" b="1">
              <a:solidFill>
                <a:srgbClr val="FF99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48141" name="文本框 48140"/>
          <p:cNvSpPr txBox="1"/>
          <p:nvPr>
            <p:custDataLst>
              <p:tags r:id="rId30"/>
            </p:custDataLst>
          </p:nvPr>
        </p:nvSpPr>
        <p:spPr>
          <a:xfrm>
            <a:off x="7689850" y="4516120"/>
            <a:ext cx="436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CN" sz="4000" b="1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42" name="文本框 48141"/>
          <p:cNvSpPr txBox="1"/>
          <p:nvPr>
            <p:custDataLst>
              <p:tags r:id="rId31"/>
            </p:custDataLst>
          </p:nvPr>
        </p:nvSpPr>
        <p:spPr>
          <a:xfrm>
            <a:off x="8677910" y="4516120"/>
            <a:ext cx="4394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r"/>
            <a:r>
              <a:rPr lang="en-US" altLang="zh-CN" sz="4000" b="1">
                <a:solidFill>
                  <a:srgbClr val="FF99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4</a:t>
            </a:r>
            <a:endParaRPr lang="en-US" altLang="zh-CN" sz="4000" b="1">
              <a:solidFill>
                <a:srgbClr val="FF99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</p:spTree>
    <p:custDataLst>
      <p:tags r:id="rId3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3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/>
      <p:bldP spid="11279" grpId="0"/>
      <p:bldP spid="11279" grpId="1"/>
      <p:bldP spid="11281" grpId="0" bldLvl="0" animBg="1"/>
      <p:bldP spid="11282" grpId="0"/>
      <p:bldP spid="11282" grpId="1"/>
      <p:bldP spid="11283" grpId="0"/>
      <p:bldP spid="11283" grpId="1"/>
      <p:bldP spid="11284" grpId="0"/>
      <p:bldP spid="11285" grpId="0"/>
      <p:bldP spid="11287" grpId="0" bldLvl="0" animBg="1"/>
      <p:bldP spid="11288" grpId="0"/>
      <p:bldP spid="48135" grpId="0"/>
      <p:bldP spid="48136" grpId="0"/>
      <p:bldP spid="48137" grpId="0"/>
      <p:bldP spid="48139" grpId="0"/>
      <p:bldP spid="48140" grpId="0"/>
      <p:bldP spid="48141" grpId="0"/>
      <p:bldP spid="48142" grpId="0"/>
    </p:bldLst>
  </p:timing>
</p:sld>
</file>

<file path=ppt/tags/tag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5.xml><?xml version="1.0" encoding="utf-8"?>
<p:tagLst xmlns:p="http://schemas.openxmlformats.org/presentationml/2006/main">
  <p:tag name="KSO_WM_UNIT_TABLE_BEAUTIFY" val="smartTable{7c260d07-062a-402b-805f-33d721aa5d00}"/>
  <p:tag name="TABLE_ENDDRAG_ORIGIN_RECT" val="867*338"/>
  <p:tag name="TABLE_ENDDRAG_RECT" val="49*140*867*338"/>
</p:tagLst>
</file>

<file path=ppt/tags/tag3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2.xml><?xml version="1.0" encoding="utf-8"?>
<p:tagLst xmlns:p="http://schemas.openxmlformats.org/presentationml/2006/main">
  <p:tag name="COMMONDATA" val="eyJoZGlkIjoiNGM4MTcxYzdkNGFhZDI3ZGE5NTEwMzIwMDVhNjA0MWQifQ==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3092</Words>
  <Application>WPS 演示</Application>
  <PresentationFormat>宽屏</PresentationFormat>
  <Paragraphs>521</Paragraphs>
  <Slides>21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</vt:lpstr>
      <vt:lpstr>宋体</vt:lpstr>
      <vt:lpstr>Wingdings</vt:lpstr>
      <vt:lpstr>Arial Unicode MS</vt:lpstr>
      <vt:lpstr>Calibri</vt:lpstr>
      <vt:lpstr>微软雅黑</vt:lpstr>
      <vt:lpstr>黑体</vt:lpstr>
      <vt:lpstr>经典综艺体简</vt:lpstr>
      <vt:lpstr>Impact</vt:lpstr>
      <vt:lpstr>Century Gothic</vt:lpstr>
      <vt:lpstr>Hoefler Text</vt:lpstr>
      <vt:lpstr>Segoe Print</vt:lpstr>
      <vt:lpstr>Times New Roman</vt:lpstr>
      <vt:lpstr>华文新魏</vt:lpstr>
      <vt:lpstr>仿宋_GB2312</vt:lpstr>
      <vt:lpstr>仿宋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魔女</cp:lastModifiedBy>
  <cp:revision>2</cp:revision>
  <dcterms:created xsi:type="dcterms:W3CDTF">2023-03-13T00:37:00Z</dcterms:created>
  <dcterms:modified xsi:type="dcterms:W3CDTF">2023-03-13T00:39:19Z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3E27EA7E26C945899C0C215F87094EDA</vt:lpwstr>
  </property>
  <property fmtid="{D5CDD505-2E9C-101B-9397-08002B2CF9AE}" pid="3" name="KSOProductBuildVer">
    <vt:lpwstr>2052-11.1.0.13703</vt:lpwstr>
  </property>
</Properties>
</file>