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custDataLst>
    <p:tags r:id="rId4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yUN.Org" initials="S" lastIdx="1" clrIdx="0"/>
  <p:cmAuthor id="2" name="weihua" initials="w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0" Type="http://schemas.openxmlformats.org/officeDocument/2006/relationships/tags" Target="tags/tag317.xml"/><Relationship Id="rId4" Type="http://schemas.openxmlformats.org/officeDocument/2006/relationships/slide" Target="slides/slide2.xml"/><Relationship Id="rId39" Type="http://schemas.openxmlformats.org/officeDocument/2006/relationships/commentAuthors" Target="commentAuthors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image" Target="../media/image11.png"/><Relationship Id="rId3" Type="http://schemas.openxmlformats.org/officeDocument/2006/relationships/tags" Target="../tags/tag93.xml"/><Relationship Id="rId2" Type="http://schemas.openxmlformats.org/officeDocument/2006/relationships/image" Target="../media/image10.png"/><Relationship Id="rId1" Type="http://schemas.openxmlformats.org/officeDocument/2006/relationships/tags" Target="../tags/tag92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2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111.xml"/><Relationship Id="rId8" Type="http://schemas.openxmlformats.org/officeDocument/2006/relationships/tags" Target="../tags/tag110.xml"/><Relationship Id="rId7" Type="http://schemas.openxmlformats.org/officeDocument/2006/relationships/tags" Target="../tags/tag109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1" Type="http://schemas.openxmlformats.org/officeDocument/2006/relationships/slideLayout" Target="../slideLayouts/slideLayout4.xml"/><Relationship Id="rId10" Type="http://schemas.openxmlformats.org/officeDocument/2006/relationships/tags" Target="../tags/tag112.xml"/><Relationship Id="rId1" Type="http://schemas.openxmlformats.org/officeDocument/2006/relationships/tags" Target="../tags/tag103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png"/><Relationship Id="rId8" Type="http://schemas.openxmlformats.org/officeDocument/2006/relationships/tags" Target="../tags/tag120.xml"/><Relationship Id="rId7" Type="http://schemas.openxmlformats.org/officeDocument/2006/relationships/tags" Target="../tags/tag119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22.xml"/><Relationship Id="rId11" Type="http://schemas.openxmlformats.org/officeDocument/2006/relationships/image" Target="../media/image13.png"/><Relationship Id="rId10" Type="http://schemas.openxmlformats.org/officeDocument/2006/relationships/tags" Target="../tags/tag121.xml"/><Relationship Id="rId1" Type="http://schemas.openxmlformats.org/officeDocument/2006/relationships/tags" Target="../tags/tag113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png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4" Type="http://schemas.openxmlformats.org/officeDocument/2006/relationships/slideLayout" Target="../slideLayouts/slideLayout4.xml"/><Relationship Id="rId13" Type="http://schemas.openxmlformats.org/officeDocument/2006/relationships/tags" Target="../tags/tag133.xml"/><Relationship Id="rId12" Type="http://schemas.openxmlformats.org/officeDocument/2006/relationships/tags" Target="../tags/tag132.xml"/><Relationship Id="rId11" Type="http://schemas.openxmlformats.org/officeDocument/2006/relationships/image" Target="../media/image15.png"/><Relationship Id="rId10" Type="http://schemas.openxmlformats.org/officeDocument/2006/relationships/tags" Target="../tags/tag131.xml"/><Relationship Id="rId1" Type="http://schemas.openxmlformats.org/officeDocument/2006/relationships/tags" Target="../tags/tag123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142.xml"/><Relationship Id="rId8" Type="http://schemas.openxmlformats.org/officeDocument/2006/relationships/tags" Target="../tags/tag141.xml"/><Relationship Id="rId7" Type="http://schemas.openxmlformats.org/officeDocument/2006/relationships/tags" Target="../tags/tag140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4" Type="http://schemas.openxmlformats.org/officeDocument/2006/relationships/tags" Target="../tags/tag137.xml"/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4" Type="http://schemas.openxmlformats.org/officeDocument/2006/relationships/slideLayout" Target="../slideLayouts/slideLayout4.xml"/><Relationship Id="rId13" Type="http://schemas.openxmlformats.org/officeDocument/2006/relationships/tags" Target="../tags/tag145.xml"/><Relationship Id="rId12" Type="http://schemas.openxmlformats.org/officeDocument/2006/relationships/tags" Target="../tags/tag144.xml"/><Relationship Id="rId11" Type="http://schemas.openxmlformats.org/officeDocument/2006/relationships/image" Target="../media/image16.png"/><Relationship Id="rId10" Type="http://schemas.openxmlformats.org/officeDocument/2006/relationships/tags" Target="../tags/tag143.xml"/><Relationship Id="rId1" Type="http://schemas.openxmlformats.org/officeDocument/2006/relationships/tags" Target="../tags/tag134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154.xml"/><Relationship Id="rId8" Type="http://schemas.openxmlformats.org/officeDocument/2006/relationships/tags" Target="../tags/tag153.xml"/><Relationship Id="rId7" Type="http://schemas.openxmlformats.org/officeDocument/2006/relationships/tags" Target="../tags/tag152.xml"/><Relationship Id="rId6" Type="http://schemas.openxmlformats.org/officeDocument/2006/relationships/tags" Target="../tags/tag151.xml"/><Relationship Id="rId5" Type="http://schemas.openxmlformats.org/officeDocument/2006/relationships/tags" Target="../tags/tag150.xml"/><Relationship Id="rId4" Type="http://schemas.openxmlformats.org/officeDocument/2006/relationships/tags" Target="../tags/tag149.xml"/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160.xml"/><Relationship Id="rId14" Type="http://schemas.openxmlformats.org/officeDocument/2006/relationships/tags" Target="../tags/tag159.xml"/><Relationship Id="rId13" Type="http://schemas.openxmlformats.org/officeDocument/2006/relationships/tags" Target="../tags/tag158.xml"/><Relationship Id="rId12" Type="http://schemas.openxmlformats.org/officeDocument/2006/relationships/tags" Target="../tags/tag157.xml"/><Relationship Id="rId11" Type="http://schemas.openxmlformats.org/officeDocument/2006/relationships/tags" Target="../tags/tag156.xml"/><Relationship Id="rId10" Type="http://schemas.openxmlformats.org/officeDocument/2006/relationships/tags" Target="../tags/tag155.xml"/><Relationship Id="rId1" Type="http://schemas.openxmlformats.org/officeDocument/2006/relationships/tags" Target="../tags/tag146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tags" Target="../tags/tag166.xml"/><Relationship Id="rId5" Type="http://schemas.openxmlformats.org/officeDocument/2006/relationships/tags" Target="../tags/tag165.xml"/><Relationship Id="rId4" Type="http://schemas.openxmlformats.org/officeDocument/2006/relationships/tags" Target="../tags/tag164.xml"/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tags" Target="../tags/tag161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175.xml"/><Relationship Id="rId8" Type="http://schemas.openxmlformats.org/officeDocument/2006/relationships/tags" Target="../tags/tag174.xml"/><Relationship Id="rId7" Type="http://schemas.openxmlformats.org/officeDocument/2006/relationships/tags" Target="../tags/tag173.xml"/><Relationship Id="rId6" Type="http://schemas.openxmlformats.org/officeDocument/2006/relationships/tags" Target="../tags/tag172.xml"/><Relationship Id="rId5" Type="http://schemas.openxmlformats.org/officeDocument/2006/relationships/tags" Target="../tags/tag171.xml"/><Relationship Id="rId4" Type="http://schemas.openxmlformats.org/officeDocument/2006/relationships/tags" Target="../tags/tag170.xml"/><Relationship Id="rId31" Type="http://schemas.openxmlformats.org/officeDocument/2006/relationships/slideLayout" Target="../slideLayouts/slideLayout4.xml"/><Relationship Id="rId30" Type="http://schemas.openxmlformats.org/officeDocument/2006/relationships/tags" Target="../tags/tag195.xml"/><Relationship Id="rId3" Type="http://schemas.openxmlformats.org/officeDocument/2006/relationships/tags" Target="../tags/tag169.xml"/><Relationship Id="rId29" Type="http://schemas.openxmlformats.org/officeDocument/2006/relationships/tags" Target="../tags/tag194.xml"/><Relationship Id="rId28" Type="http://schemas.openxmlformats.org/officeDocument/2006/relationships/tags" Target="../tags/tag193.xml"/><Relationship Id="rId27" Type="http://schemas.openxmlformats.org/officeDocument/2006/relationships/tags" Target="../tags/tag192.xml"/><Relationship Id="rId26" Type="http://schemas.openxmlformats.org/officeDocument/2006/relationships/tags" Target="../tags/tag191.xml"/><Relationship Id="rId25" Type="http://schemas.openxmlformats.org/officeDocument/2006/relationships/tags" Target="../tags/tag190.xml"/><Relationship Id="rId24" Type="http://schemas.openxmlformats.org/officeDocument/2006/relationships/tags" Target="../tags/tag189.xml"/><Relationship Id="rId23" Type="http://schemas.openxmlformats.org/officeDocument/2006/relationships/tags" Target="../tags/tag188.xml"/><Relationship Id="rId22" Type="http://schemas.openxmlformats.org/officeDocument/2006/relationships/tags" Target="../tags/tag187.xml"/><Relationship Id="rId21" Type="http://schemas.openxmlformats.org/officeDocument/2006/relationships/image" Target="../media/image17.png"/><Relationship Id="rId20" Type="http://schemas.openxmlformats.org/officeDocument/2006/relationships/tags" Target="../tags/tag186.xml"/><Relationship Id="rId2" Type="http://schemas.openxmlformats.org/officeDocument/2006/relationships/tags" Target="../tags/tag168.xml"/><Relationship Id="rId19" Type="http://schemas.openxmlformats.org/officeDocument/2006/relationships/tags" Target="../tags/tag185.xml"/><Relationship Id="rId18" Type="http://schemas.openxmlformats.org/officeDocument/2006/relationships/tags" Target="../tags/tag184.xml"/><Relationship Id="rId17" Type="http://schemas.openxmlformats.org/officeDocument/2006/relationships/tags" Target="../tags/tag183.xml"/><Relationship Id="rId16" Type="http://schemas.openxmlformats.org/officeDocument/2006/relationships/tags" Target="../tags/tag182.xml"/><Relationship Id="rId15" Type="http://schemas.openxmlformats.org/officeDocument/2006/relationships/tags" Target="../tags/tag181.xml"/><Relationship Id="rId14" Type="http://schemas.openxmlformats.org/officeDocument/2006/relationships/tags" Target="../tags/tag180.xml"/><Relationship Id="rId13" Type="http://schemas.openxmlformats.org/officeDocument/2006/relationships/tags" Target="../tags/tag179.xml"/><Relationship Id="rId12" Type="http://schemas.openxmlformats.org/officeDocument/2006/relationships/tags" Target="../tags/tag178.xml"/><Relationship Id="rId11" Type="http://schemas.openxmlformats.org/officeDocument/2006/relationships/tags" Target="../tags/tag177.xml"/><Relationship Id="rId10" Type="http://schemas.openxmlformats.org/officeDocument/2006/relationships/tags" Target="../tags/tag176.xml"/><Relationship Id="rId1" Type="http://schemas.openxmlformats.org/officeDocument/2006/relationships/tags" Target="../tags/tag16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image" Target="../media/image1.jpeg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9.png"/><Relationship Id="rId8" Type="http://schemas.openxmlformats.org/officeDocument/2006/relationships/tags" Target="../tags/tag202.xml"/><Relationship Id="rId7" Type="http://schemas.openxmlformats.org/officeDocument/2006/relationships/image" Target="../media/image18.png"/><Relationship Id="rId6" Type="http://schemas.openxmlformats.org/officeDocument/2006/relationships/tags" Target="../tags/tag201.xml"/><Relationship Id="rId5" Type="http://schemas.openxmlformats.org/officeDocument/2006/relationships/tags" Target="../tags/tag200.xml"/><Relationship Id="rId4" Type="http://schemas.openxmlformats.org/officeDocument/2006/relationships/tags" Target="../tags/tag199.xml"/><Relationship Id="rId3" Type="http://schemas.openxmlformats.org/officeDocument/2006/relationships/tags" Target="../tags/tag198.xml"/><Relationship Id="rId2" Type="http://schemas.openxmlformats.org/officeDocument/2006/relationships/tags" Target="../tags/tag197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206.xml"/><Relationship Id="rId13" Type="http://schemas.openxmlformats.org/officeDocument/2006/relationships/tags" Target="../tags/tag205.xml"/><Relationship Id="rId12" Type="http://schemas.openxmlformats.org/officeDocument/2006/relationships/tags" Target="../tags/tag204.xml"/><Relationship Id="rId11" Type="http://schemas.openxmlformats.org/officeDocument/2006/relationships/image" Target="../media/image20.png"/><Relationship Id="rId10" Type="http://schemas.openxmlformats.org/officeDocument/2006/relationships/tags" Target="../tags/tag203.xml"/><Relationship Id="rId1" Type="http://schemas.openxmlformats.org/officeDocument/2006/relationships/tags" Target="../tags/tag196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tags" Target="../tags/tag215.xml"/><Relationship Id="rId8" Type="http://schemas.openxmlformats.org/officeDocument/2006/relationships/tags" Target="../tags/tag214.xml"/><Relationship Id="rId7" Type="http://schemas.openxmlformats.org/officeDocument/2006/relationships/tags" Target="../tags/tag213.xml"/><Relationship Id="rId6" Type="http://schemas.openxmlformats.org/officeDocument/2006/relationships/tags" Target="../tags/tag212.xml"/><Relationship Id="rId5" Type="http://schemas.openxmlformats.org/officeDocument/2006/relationships/tags" Target="../tags/tag211.xml"/><Relationship Id="rId4" Type="http://schemas.openxmlformats.org/officeDocument/2006/relationships/tags" Target="../tags/tag210.xml"/><Relationship Id="rId3" Type="http://schemas.openxmlformats.org/officeDocument/2006/relationships/tags" Target="../tags/tag209.xml"/><Relationship Id="rId2" Type="http://schemas.openxmlformats.org/officeDocument/2006/relationships/tags" Target="../tags/tag208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18.xml"/><Relationship Id="rId11" Type="http://schemas.openxmlformats.org/officeDocument/2006/relationships/tags" Target="../tags/tag217.xml"/><Relationship Id="rId10" Type="http://schemas.openxmlformats.org/officeDocument/2006/relationships/tags" Target="../tags/tag216.xml"/><Relationship Id="rId1" Type="http://schemas.openxmlformats.org/officeDocument/2006/relationships/tags" Target="../tags/tag207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tags" Target="../tags/tag227.xml"/><Relationship Id="rId8" Type="http://schemas.openxmlformats.org/officeDocument/2006/relationships/tags" Target="../tags/tag226.xml"/><Relationship Id="rId7" Type="http://schemas.openxmlformats.org/officeDocument/2006/relationships/tags" Target="../tags/tag225.xml"/><Relationship Id="rId6" Type="http://schemas.openxmlformats.org/officeDocument/2006/relationships/tags" Target="../tags/tag224.xml"/><Relationship Id="rId5" Type="http://schemas.openxmlformats.org/officeDocument/2006/relationships/tags" Target="../tags/tag223.xml"/><Relationship Id="rId4" Type="http://schemas.openxmlformats.org/officeDocument/2006/relationships/tags" Target="../tags/tag222.xml"/><Relationship Id="rId3" Type="http://schemas.openxmlformats.org/officeDocument/2006/relationships/tags" Target="../tags/tag221.xml"/><Relationship Id="rId2" Type="http://schemas.openxmlformats.org/officeDocument/2006/relationships/tags" Target="../tags/tag220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228.xml"/><Relationship Id="rId10" Type="http://schemas.openxmlformats.org/officeDocument/2006/relationships/image" Target="../media/image21.png"/><Relationship Id="rId1" Type="http://schemas.openxmlformats.org/officeDocument/2006/relationships/tags" Target="../tags/tag219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tags" Target="../tags/tag235.xml"/><Relationship Id="rId7" Type="http://schemas.openxmlformats.org/officeDocument/2006/relationships/image" Target="../media/image22.png"/><Relationship Id="rId6" Type="http://schemas.openxmlformats.org/officeDocument/2006/relationships/tags" Target="../tags/tag234.xml"/><Relationship Id="rId5" Type="http://schemas.openxmlformats.org/officeDocument/2006/relationships/tags" Target="../tags/tag233.xml"/><Relationship Id="rId4" Type="http://schemas.openxmlformats.org/officeDocument/2006/relationships/tags" Target="../tags/tag232.xml"/><Relationship Id="rId3" Type="http://schemas.openxmlformats.org/officeDocument/2006/relationships/tags" Target="../tags/tag231.xml"/><Relationship Id="rId2" Type="http://schemas.openxmlformats.org/officeDocument/2006/relationships/tags" Target="../tags/tag230.xml"/><Relationship Id="rId1" Type="http://schemas.openxmlformats.org/officeDocument/2006/relationships/tags" Target="../tags/tag229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tags" Target="../tags/tag243.xml"/><Relationship Id="rId8" Type="http://schemas.openxmlformats.org/officeDocument/2006/relationships/tags" Target="../tags/tag242.xml"/><Relationship Id="rId7" Type="http://schemas.openxmlformats.org/officeDocument/2006/relationships/image" Target="../media/image23.png"/><Relationship Id="rId6" Type="http://schemas.openxmlformats.org/officeDocument/2006/relationships/tags" Target="../tags/tag241.xml"/><Relationship Id="rId5" Type="http://schemas.openxmlformats.org/officeDocument/2006/relationships/tags" Target="../tags/tag240.xml"/><Relationship Id="rId4" Type="http://schemas.openxmlformats.org/officeDocument/2006/relationships/tags" Target="../tags/tag239.xml"/><Relationship Id="rId3" Type="http://schemas.openxmlformats.org/officeDocument/2006/relationships/tags" Target="../tags/tag238.xml"/><Relationship Id="rId2" Type="http://schemas.openxmlformats.org/officeDocument/2006/relationships/tags" Target="../tags/tag237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3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4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tags" Target="../tags/tag253.xml"/><Relationship Id="rId8" Type="http://schemas.openxmlformats.org/officeDocument/2006/relationships/tags" Target="../tags/tag252.xml"/><Relationship Id="rId7" Type="http://schemas.openxmlformats.org/officeDocument/2006/relationships/tags" Target="../tags/tag251.xml"/><Relationship Id="rId6" Type="http://schemas.openxmlformats.org/officeDocument/2006/relationships/tags" Target="../tags/tag250.xml"/><Relationship Id="rId5" Type="http://schemas.openxmlformats.org/officeDocument/2006/relationships/tags" Target="../tags/tag249.xml"/><Relationship Id="rId4" Type="http://schemas.openxmlformats.org/officeDocument/2006/relationships/tags" Target="../tags/tag248.xml"/><Relationship Id="rId3" Type="http://schemas.openxmlformats.org/officeDocument/2006/relationships/tags" Target="../tags/tag247.xml"/><Relationship Id="rId2" Type="http://schemas.openxmlformats.org/officeDocument/2006/relationships/tags" Target="../tags/tag246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45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tags" Target="../tags/tag261.xml"/><Relationship Id="rId8" Type="http://schemas.openxmlformats.org/officeDocument/2006/relationships/tags" Target="../tags/tag260.xml"/><Relationship Id="rId7" Type="http://schemas.openxmlformats.org/officeDocument/2006/relationships/tags" Target="../tags/tag259.xml"/><Relationship Id="rId6" Type="http://schemas.openxmlformats.org/officeDocument/2006/relationships/tags" Target="../tags/tag258.xml"/><Relationship Id="rId5" Type="http://schemas.openxmlformats.org/officeDocument/2006/relationships/tags" Target="../tags/tag257.xml"/><Relationship Id="rId4" Type="http://schemas.openxmlformats.org/officeDocument/2006/relationships/tags" Target="../tags/tag256.xml"/><Relationship Id="rId3" Type="http://schemas.openxmlformats.org/officeDocument/2006/relationships/tags" Target="../tags/tag255.xml"/><Relationship Id="rId2" Type="http://schemas.openxmlformats.org/officeDocument/2006/relationships/image" Target="../media/image24.jpeg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54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tags" Target="../tags/tag269.xml"/><Relationship Id="rId8" Type="http://schemas.openxmlformats.org/officeDocument/2006/relationships/image" Target="../media/image25.jpeg"/><Relationship Id="rId7" Type="http://schemas.openxmlformats.org/officeDocument/2006/relationships/tags" Target="../tags/tag268.xml"/><Relationship Id="rId6" Type="http://schemas.openxmlformats.org/officeDocument/2006/relationships/tags" Target="../tags/tag267.xml"/><Relationship Id="rId5" Type="http://schemas.openxmlformats.org/officeDocument/2006/relationships/tags" Target="../tags/tag266.xml"/><Relationship Id="rId4" Type="http://schemas.openxmlformats.org/officeDocument/2006/relationships/tags" Target="../tags/tag265.xml"/><Relationship Id="rId3" Type="http://schemas.openxmlformats.org/officeDocument/2006/relationships/tags" Target="../tags/tag264.xml"/><Relationship Id="rId2" Type="http://schemas.openxmlformats.org/officeDocument/2006/relationships/tags" Target="../tags/tag263.xml"/><Relationship Id="rId11" Type="http://schemas.openxmlformats.org/officeDocument/2006/relationships/slideLayout" Target="../slideLayouts/slideLayout4.xml"/><Relationship Id="rId10" Type="http://schemas.openxmlformats.org/officeDocument/2006/relationships/tags" Target="../tags/tag270.xml"/><Relationship Id="rId1" Type="http://schemas.openxmlformats.org/officeDocument/2006/relationships/tags" Target="../tags/tag262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tags" Target="../tags/tag278.xml"/><Relationship Id="rId8" Type="http://schemas.openxmlformats.org/officeDocument/2006/relationships/image" Target="../media/image26.jpeg"/><Relationship Id="rId7" Type="http://schemas.openxmlformats.org/officeDocument/2006/relationships/tags" Target="../tags/tag277.xml"/><Relationship Id="rId6" Type="http://schemas.openxmlformats.org/officeDocument/2006/relationships/tags" Target="../tags/tag276.xml"/><Relationship Id="rId5" Type="http://schemas.openxmlformats.org/officeDocument/2006/relationships/tags" Target="../tags/tag275.xml"/><Relationship Id="rId4" Type="http://schemas.openxmlformats.org/officeDocument/2006/relationships/tags" Target="../tags/tag274.xml"/><Relationship Id="rId3" Type="http://schemas.openxmlformats.org/officeDocument/2006/relationships/tags" Target="../tags/tag273.xml"/><Relationship Id="rId2" Type="http://schemas.openxmlformats.org/officeDocument/2006/relationships/tags" Target="../tags/tag272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7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tags" Target="../tags/tag286.xml"/><Relationship Id="rId8" Type="http://schemas.openxmlformats.org/officeDocument/2006/relationships/image" Target="../media/image27.png"/><Relationship Id="rId7" Type="http://schemas.openxmlformats.org/officeDocument/2006/relationships/tags" Target="../tags/tag285.xml"/><Relationship Id="rId6" Type="http://schemas.openxmlformats.org/officeDocument/2006/relationships/tags" Target="../tags/tag284.xml"/><Relationship Id="rId5" Type="http://schemas.openxmlformats.org/officeDocument/2006/relationships/tags" Target="../tags/tag283.xml"/><Relationship Id="rId4" Type="http://schemas.openxmlformats.org/officeDocument/2006/relationships/tags" Target="../tags/tag282.xml"/><Relationship Id="rId3" Type="http://schemas.openxmlformats.org/officeDocument/2006/relationships/tags" Target="../tags/tag281.xml"/><Relationship Id="rId2" Type="http://schemas.openxmlformats.org/officeDocument/2006/relationships/tags" Target="../tags/tag280.xml"/><Relationship Id="rId11" Type="http://schemas.openxmlformats.org/officeDocument/2006/relationships/slideLayout" Target="../slideLayouts/slideLayout4.xml"/><Relationship Id="rId10" Type="http://schemas.openxmlformats.org/officeDocument/2006/relationships/tags" Target="../tags/tag287.xml"/><Relationship Id="rId1" Type="http://schemas.openxmlformats.org/officeDocument/2006/relationships/tags" Target="../tags/tag279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290.xml"/><Relationship Id="rId2" Type="http://schemas.openxmlformats.org/officeDocument/2006/relationships/tags" Target="../tags/tag289.xml"/><Relationship Id="rId1" Type="http://schemas.openxmlformats.org/officeDocument/2006/relationships/tags" Target="../tags/tag288.xml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image" Target="../media/image30.png"/><Relationship Id="rId8" Type="http://schemas.openxmlformats.org/officeDocument/2006/relationships/tags" Target="../tags/tag296.xml"/><Relationship Id="rId7" Type="http://schemas.openxmlformats.org/officeDocument/2006/relationships/image" Target="../media/image29.png"/><Relationship Id="rId6" Type="http://schemas.openxmlformats.org/officeDocument/2006/relationships/tags" Target="../tags/tag295.xml"/><Relationship Id="rId5" Type="http://schemas.openxmlformats.org/officeDocument/2006/relationships/image" Target="../media/image28.png"/><Relationship Id="rId4" Type="http://schemas.openxmlformats.org/officeDocument/2006/relationships/tags" Target="../tags/tag294.xml"/><Relationship Id="rId3" Type="http://schemas.openxmlformats.org/officeDocument/2006/relationships/tags" Target="../tags/tag293.xml"/><Relationship Id="rId2" Type="http://schemas.openxmlformats.org/officeDocument/2006/relationships/tags" Target="../tags/tag292.xml"/><Relationship Id="rId14" Type="http://schemas.openxmlformats.org/officeDocument/2006/relationships/slideLayout" Target="../slideLayouts/slideLayout5.xml"/><Relationship Id="rId13" Type="http://schemas.openxmlformats.org/officeDocument/2006/relationships/tags" Target="../tags/tag299.xml"/><Relationship Id="rId12" Type="http://schemas.openxmlformats.org/officeDocument/2006/relationships/tags" Target="../tags/tag298.xml"/><Relationship Id="rId11" Type="http://schemas.openxmlformats.org/officeDocument/2006/relationships/image" Target="../media/image31.png"/><Relationship Id="rId10" Type="http://schemas.openxmlformats.org/officeDocument/2006/relationships/tags" Target="../tags/tag297.xml"/><Relationship Id="rId1" Type="http://schemas.openxmlformats.org/officeDocument/2006/relationships/tags" Target="../tags/tag291.xml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tags" Target="../tags/tag308.xml"/><Relationship Id="rId8" Type="http://schemas.openxmlformats.org/officeDocument/2006/relationships/tags" Target="../tags/tag307.xml"/><Relationship Id="rId7" Type="http://schemas.openxmlformats.org/officeDocument/2006/relationships/tags" Target="../tags/tag306.xml"/><Relationship Id="rId6" Type="http://schemas.openxmlformats.org/officeDocument/2006/relationships/tags" Target="../tags/tag305.xml"/><Relationship Id="rId5" Type="http://schemas.openxmlformats.org/officeDocument/2006/relationships/tags" Target="../tags/tag304.xml"/><Relationship Id="rId4" Type="http://schemas.openxmlformats.org/officeDocument/2006/relationships/tags" Target="../tags/tag303.xml"/><Relationship Id="rId3" Type="http://schemas.openxmlformats.org/officeDocument/2006/relationships/tags" Target="../tags/tag302.xml"/><Relationship Id="rId2" Type="http://schemas.openxmlformats.org/officeDocument/2006/relationships/tags" Target="../tags/tag301.xml"/><Relationship Id="rId18" Type="http://schemas.openxmlformats.org/officeDocument/2006/relationships/slideLayout" Target="../slideLayouts/slideLayout5.xml"/><Relationship Id="rId17" Type="http://schemas.openxmlformats.org/officeDocument/2006/relationships/tags" Target="../tags/tag316.xml"/><Relationship Id="rId16" Type="http://schemas.openxmlformats.org/officeDocument/2006/relationships/tags" Target="../tags/tag315.xml"/><Relationship Id="rId15" Type="http://schemas.openxmlformats.org/officeDocument/2006/relationships/tags" Target="../tags/tag314.xml"/><Relationship Id="rId14" Type="http://schemas.openxmlformats.org/officeDocument/2006/relationships/tags" Target="../tags/tag313.xml"/><Relationship Id="rId13" Type="http://schemas.openxmlformats.org/officeDocument/2006/relationships/tags" Target="../tags/tag312.xml"/><Relationship Id="rId12" Type="http://schemas.openxmlformats.org/officeDocument/2006/relationships/tags" Target="../tags/tag311.xml"/><Relationship Id="rId11" Type="http://schemas.openxmlformats.org/officeDocument/2006/relationships/tags" Target="../tags/tag310.xml"/><Relationship Id="rId10" Type="http://schemas.openxmlformats.org/officeDocument/2006/relationships/tags" Target="../tags/tag309.xml"/><Relationship Id="rId1" Type="http://schemas.openxmlformats.org/officeDocument/2006/relationships/tags" Target="../tags/tag30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15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image" Target="../media/image2.png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image" Target="../media/image3.png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29.xml"/><Relationship Id="rId14" Type="http://schemas.openxmlformats.org/officeDocument/2006/relationships/tags" Target="../tags/tag28.xml"/><Relationship Id="rId13" Type="http://schemas.openxmlformats.org/officeDocument/2006/relationships/tags" Target="../tags/tag27.xml"/><Relationship Id="rId12" Type="http://schemas.openxmlformats.org/officeDocument/2006/relationships/tags" Target="../tags/tag26.xml"/><Relationship Id="rId11" Type="http://schemas.openxmlformats.org/officeDocument/2006/relationships/tags" Target="../tags/tag25.xml"/><Relationship Id="rId10" Type="http://schemas.openxmlformats.org/officeDocument/2006/relationships/tags" Target="../tags/tag24.xml"/><Relationship Id="rId1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2" Type="http://schemas.openxmlformats.org/officeDocument/2006/relationships/slideLayout" Target="../slideLayouts/slideLayout4.xml"/><Relationship Id="rId21" Type="http://schemas.openxmlformats.org/officeDocument/2006/relationships/tags" Target="../tags/tag47.xml"/><Relationship Id="rId20" Type="http://schemas.openxmlformats.org/officeDocument/2006/relationships/tags" Target="../tags/tag46.xml"/><Relationship Id="rId2" Type="http://schemas.openxmlformats.org/officeDocument/2006/relationships/tags" Target="../tags/tag31.xml"/><Relationship Id="rId19" Type="http://schemas.openxmlformats.org/officeDocument/2006/relationships/tags" Target="../tags/tag45.xml"/><Relationship Id="rId18" Type="http://schemas.openxmlformats.org/officeDocument/2006/relationships/image" Target="../media/image6.png"/><Relationship Id="rId17" Type="http://schemas.openxmlformats.org/officeDocument/2006/relationships/tags" Target="../tags/tag44.xml"/><Relationship Id="rId16" Type="http://schemas.openxmlformats.org/officeDocument/2006/relationships/image" Target="../media/image5.png"/><Relationship Id="rId15" Type="http://schemas.openxmlformats.org/officeDocument/2006/relationships/tags" Target="../tags/tag43.xml"/><Relationship Id="rId14" Type="http://schemas.openxmlformats.org/officeDocument/2006/relationships/image" Target="../media/image4.png"/><Relationship Id="rId13" Type="http://schemas.openxmlformats.org/officeDocument/2006/relationships/tags" Target="../tags/tag42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tags" Target="../tags/tag3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56.xml"/><Relationship Id="rId8" Type="http://schemas.openxmlformats.org/officeDocument/2006/relationships/tags" Target="../tags/tag55.xml"/><Relationship Id="rId7" Type="http://schemas.openxmlformats.org/officeDocument/2006/relationships/tags" Target="../tags/tag54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59.xml"/><Relationship Id="rId11" Type="http://schemas.openxmlformats.org/officeDocument/2006/relationships/tags" Target="../tags/tag58.xml"/><Relationship Id="rId10" Type="http://schemas.openxmlformats.org/officeDocument/2006/relationships/tags" Target="../tags/tag57.xml"/><Relationship Id="rId1" Type="http://schemas.openxmlformats.org/officeDocument/2006/relationships/tags" Target="../tags/tag48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0" Type="http://schemas.openxmlformats.org/officeDocument/2006/relationships/slideLayout" Target="../slideLayouts/slideLayout4.xml"/><Relationship Id="rId2" Type="http://schemas.openxmlformats.org/officeDocument/2006/relationships/tags" Target="../tags/tag61.xml"/><Relationship Id="rId19" Type="http://schemas.openxmlformats.org/officeDocument/2006/relationships/tags" Target="../tags/tag76.xml"/><Relationship Id="rId18" Type="http://schemas.openxmlformats.org/officeDocument/2006/relationships/tags" Target="../tags/tag75.xml"/><Relationship Id="rId17" Type="http://schemas.openxmlformats.org/officeDocument/2006/relationships/tags" Target="../tags/tag74.xml"/><Relationship Id="rId16" Type="http://schemas.openxmlformats.org/officeDocument/2006/relationships/image" Target="../media/image8.png"/><Relationship Id="rId15" Type="http://schemas.openxmlformats.org/officeDocument/2006/relationships/tags" Target="../tags/tag73.xml"/><Relationship Id="rId14" Type="http://schemas.openxmlformats.org/officeDocument/2006/relationships/image" Target="../media/image7.png"/><Relationship Id="rId13" Type="http://schemas.openxmlformats.org/officeDocument/2006/relationships/tags" Target="../tags/tag72.xml"/><Relationship Id="rId12" Type="http://schemas.openxmlformats.org/officeDocument/2006/relationships/tags" Target="../tags/tag71.xml"/><Relationship Id="rId11" Type="http://schemas.openxmlformats.org/officeDocument/2006/relationships/tags" Target="../tags/tag70.xml"/><Relationship Id="rId10" Type="http://schemas.openxmlformats.org/officeDocument/2006/relationships/tags" Target="../tags/tag69.xml"/><Relationship Id="rId1" Type="http://schemas.openxmlformats.org/officeDocument/2006/relationships/tags" Target="../tags/tag60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85.xml"/><Relationship Id="rId8" Type="http://schemas.openxmlformats.org/officeDocument/2006/relationships/tags" Target="../tags/tag84.xml"/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7" Type="http://schemas.openxmlformats.org/officeDocument/2006/relationships/slideLayout" Target="../slideLayouts/slideLayout4.xml"/><Relationship Id="rId16" Type="http://schemas.openxmlformats.org/officeDocument/2006/relationships/tags" Target="../tags/tag91.xml"/><Relationship Id="rId15" Type="http://schemas.openxmlformats.org/officeDocument/2006/relationships/tags" Target="../tags/tag90.xml"/><Relationship Id="rId14" Type="http://schemas.openxmlformats.org/officeDocument/2006/relationships/tags" Target="../tags/tag89.xml"/><Relationship Id="rId13" Type="http://schemas.openxmlformats.org/officeDocument/2006/relationships/tags" Target="../tags/tag88.xml"/><Relationship Id="rId12" Type="http://schemas.openxmlformats.org/officeDocument/2006/relationships/image" Target="../media/image9.png"/><Relationship Id="rId11" Type="http://schemas.openxmlformats.org/officeDocument/2006/relationships/tags" Target="../tags/tag87.xml"/><Relationship Id="rId10" Type="http://schemas.openxmlformats.org/officeDocument/2006/relationships/tags" Target="../tags/tag86.xml"/><Relationship Id="rId1" Type="http://schemas.openxmlformats.org/officeDocument/2006/relationships/tags" Target="../tags/tag7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2207260" y="2724150"/>
            <a:ext cx="7777480" cy="1216660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</a:t>
            </a:r>
            <a:r>
              <a:rPr lang="en-US" altLang="zh-CN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课</a:t>
            </a:r>
            <a:r>
              <a:rPr lang="en-US" altLang="zh-CN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en-US" altLang="zh-CN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有机化合物的结构</a:t>
            </a:r>
            <a:endParaRPr lang="en-US" altLang="zh-CN" sz="4800" b="1" dirty="0">
              <a:solidFill>
                <a:srgbClr val="3F83BC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34360" y="4142105"/>
            <a:ext cx="5207000" cy="10763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</a:t>
            </a:r>
            <a:r>
              <a:rPr lang="en-US" altLang="zh-CN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课时：</a:t>
            </a:r>
            <a:r>
              <a:rPr lang="en-US" altLang="zh-CN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同分异构体</a:t>
            </a:r>
            <a:endParaRPr lang="zh-CN" altLang="en-US" sz="3200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/>
            <a:endParaRPr lang="en-US" altLang="zh-CN" sz="3200" dirty="0">
              <a:solidFill>
                <a:srgbClr val="E7E6E6">
                  <a:lumMod val="25000"/>
                </a:srgbClr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134360" y="1600835"/>
            <a:ext cx="44754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5400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经典综艺体简" panose="02010609000101010101" pitchFamily="49" charset="-122"/>
              </a:rPr>
              <a:t>第二单元</a:t>
            </a:r>
            <a:endParaRPr lang="zh-CN" altLang="en-US" sz="5400" dirty="0">
              <a:solidFill>
                <a:srgbClr val="3F83BC"/>
              </a:solidFill>
              <a:latin typeface="黑体" panose="02010609060101010101" charset="-122"/>
              <a:ea typeface="黑体" panose="02010609060101010101" charset="-122"/>
              <a:cs typeface="经典综艺体简" panose="0201060900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6528435" cy="738059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同分异构现象与同分异构体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b="13010"/>
          <a:stretch>
            <a:fillRect/>
          </a:stretch>
        </p:blipFill>
        <p:spPr>
          <a:xfrm>
            <a:off x="479213" y="1210733"/>
            <a:ext cx="3403600" cy="386672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118187" y="1210733"/>
            <a:ext cx="5143500" cy="3238500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3727027" y="4590627"/>
            <a:ext cx="7961207" cy="1076325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把像D-丙氨酸和L-丙氨酸分子这样，分子不能与其镜像重叠者，称为</a:t>
            </a:r>
            <a:r>
              <a:rPr lang="zh-CN" altLang="en-US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手性分子</a:t>
            </a:r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3200" b="1" dirty="0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6528435" cy="738059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同分异构现象与同分异构体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01" name="文本框 100"/>
          <p:cNvSpPr txBox="1"/>
          <p:nvPr>
            <p:custDataLst>
              <p:tags r:id="rId1"/>
            </p:custDataLst>
          </p:nvPr>
        </p:nvSpPr>
        <p:spPr>
          <a:xfrm>
            <a:off x="284480" y="1679787"/>
            <a:ext cx="11623040" cy="1734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en-US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(1)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同分异构体虽然分子式相同，但结构不同，性质也存在差异，如三种戊烷沸点：正戊烷＞异戊烷＞新戊烷。</a:t>
            </a:r>
            <a:endParaRPr lang="en-US" sz="2665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2665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圆角矩形 12"/>
          <p:cNvSpPr/>
          <p:nvPr>
            <p:custDataLst>
              <p:tags r:id="rId2"/>
            </p:custDataLst>
          </p:nvPr>
        </p:nvSpPr>
        <p:spPr>
          <a:xfrm>
            <a:off x="601980" y="835660"/>
            <a:ext cx="5041053" cy="780627"/>
          </a:xfrm>
          <a:prstGeom prst="roundRect">
            <a:avLst>
              <a:gd name="adj" fmla="val 5962"/>
            </a:avLst>
          </a:prstGeom>
          <a:solidFill>
            <a:srgbClr val="A85044"/>
          </a:solidFill>
          <a:ln w="12700">
            <a:solidFill>
              <a:schemeClr val="bg1"/>
            </a:solidFill>
          </a:ln>
          <a:effectLst>
            <a:outerShdw blurRad="419100" dist="330200" dir="2700000" sx="80000" sy="80000" algn="tl" rotWithShape="0">
              <a:srgbClr val="2C4C8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9" name="矩形 12"/>
          <p:cNvSpPr/>
          <p:nvPr>
            <p:custDataLst>
              <p:tags r:id="rId3"/>
            </p:custDataLst>
          </p:nvPr>
        </p:nvSpPr>
        <p:spPr>
          <a:xfrm>
            <a:off x="731944" y="958004"/>
            <a:ext cx="4653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同分异构现象与物质性质</a:t>
            </a:r>
            <a:endParaRPr lang="zh-CN" altLang="en-US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284480" y="2881207"/>
            <a:ext cx="11623040" cy="19399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ct val="150000"/>
              </a:lnSpc>
            </a:pPr>
            <a:r>
              <a:rPr lang="en-US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(2)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天然植物油主要含顺式脂肪酸，因其抗氧化能力差，稳定性不好，人们会将其氢化处理转化为反式脂肪酸。过多食用富含反式脂肪酸的食物易引发肥胖症和心脑血管疾病。</a:t>
            </a:r>
            <a:endParaRPr lang="zh-CN" sz="2665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201507" y="4622800"/>
            <a:ext cx="11562927" cy="19399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ct val="150000"/>
              </a:lnSpc>
            </a:pPr>
            <a:r>
              <a:rPr lang="en-US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(3)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人体剧烈运动后肌肉发酸会分解出乳酸，乳糖发酵也会产生乳酸，这两种乳酸分子构造相同，物理和化学性质相同，但两者互为对映异构体，其旋光性不同，很多药物也都存对映异构现象，其生物活性可能不同。</a:t>
            </a:r>
            <a:endParaRPr lang="zh-CN" sz="2665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01" grpId="0"/>
      <p:bldP spid="101" grpId="1"/>
      <p:bldP spid="3" grpId="0"/>
      <p:bldP spid="3" grpId="1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4739005" y="3042285"/>
            <a:ext cx="595376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zh-CN" altLang="en-US" sz="54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同分异构体的书写</a:t>
            </a:r>
            <a:endParaRPr lang="en-US" altLang="zh-CN" sz="5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 rot="0">
            <a:off x="452967" y="1202267"/>
            <a:ext cx="513080" cy="513080"/>
            <a:chOff x="6962140" y="1521823"/>
            <a:chExt cx="809897" cy="809897"/>
          </a:xfrm>
          <a:effectLst>
            <a:outerShdw blurRad="63500" sx="102000" sy="102000" algn="ctr" rotWithShape="0">
              <a:schemeClr val="accent2">
                <a:alpha val="34000"/>
              </a:schemeClr>
            </a:outerShdw>
          </a:effectLst>
        </p:grpSpPr>
        <p:sp>
          <p:nvSpPr>
            <p:cNvPr id="16" name="椭圆 15"/>
            <p:cNvSpPr/>
            <p:nvPr>
              <p:custDataLst>
                <p:tags r:id="rId1"/>
              </p:custDataLst>
            </p:nvPr>
          </p:nvSpPr>
          <p:spPr>
            <a:xfrm>
              <a:off x="6962140" y="1521823"/>
              <a:ext cx="809897" cy="809897"/>
            </a:xfrm>
            <a:prstGeom prst="ellipse">
              <a:avLst/>
            </a:prstGeom>
            <a:noFill/>
            <a:ln>
              <a:solidFill>
                <a:srgbClr val="B18D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iconfont-1043-169336"/>
            <p:cNvSpPr/>
            <p:nvPr>
              <p:custDataLst>
                <p:tags r:id="rId2"/>
              </p:custDataLst>
            </p:nvPr>
          </p:nvSpPr>
          <p:spPr>
            <a:xfrm>
              <a:off x="7124134" y="1684332"/>
              <a:ext cx="485909" cy="484879"/>
            </a:xfrm>
            <a:custGeom>
              <a:avLst/>
              <a:gdLst>
                <a:gd name="T0" fmla="*/ 12436 w 12765"/>
                <a:gd name="T1" fmla="*/ 0 h 12739"/>
                <a:gd name="T2" fmla="*/ 4469 w 12765"/>
                <a:gd name="T3" fmla="*/ 7970 h 12739"/>
                <a:gd name="T4" fmla="*/ 1369 w 12765"/>
                <a:gd name="T5" fmla="*/ 5163 h 12739"/>
                <a:gd name="T6" fmla="*/ 0 w 12765"/>
                <a:gd name="T7" fmla="*/ 6438 h 12739"/>
                <a:gd name="T8" fmla="*/ 5357 w 12765"/>
                <a:gd name="T9" fmla="*/ 12739 h 12739"/>
                <a:gd name="T10" fmla="*/ 12765 w 12765"/>
                <a:gd name="T11" fmla="*/ 877 h 12739"/>
                <a:gd name="T12" fmla="*/ 12436 w 12765"/>
                <a:gd name="T13" fmla="*/ 0 h 1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65" h="12739">
                  <a:moveTo>
                    <a:pt x="12436" y="0"/>
                  </a:moveTo>
                  <a:cubicBezTo>
                    <a:pt x="8552" y="2754"/>
                    <a:pt x="5734" y="6228"/>
                    <a:pt x="4469" y="7970"/>
                  </a:cubicBezTo>
                  <a:lnTo>
                    <a:pt x="1369" y="5163"/>
                  </a:lnTo>
                  <a:lnTo>
                    <a:pt x="0" y="6438"/>
                  </a:lnTo>
                  <a:lnTo>
                    <a:pt x="5357" y="12739"/>
                  </a:lnTo>
                  <a:cubicBezTo>
                    <a:pt x="6278" y="10010"/>
                    <a:pt x="9199" y="4669"/>
                    <a:pt x="12765" y="877"/>
                  </a:cubicBezTo>
                  <a:lnTo>
                    <a:pt x="12436" y="0"/>
                  </a:lnTo>
                  <a:close/>
                </a:path>
              </a:pathLst>
            </a:custGeom>
            <a:solidFill>
              <a:srgbClr val="B18D7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3" name="矩形: 圆角 26"/>
          <p:cNvSpPr/>
          <p:nvPr>
            <p:custDataLst>
              <p:tags r:id="rId3"/>
            </p:custDataLst>
          </p:nvPr>
        </p:nvSpPr>
        <p:spPr>
          <a:xfrm>
            <a:off x="332740" y="1078653"/>
            <a:ext cx="4636347" cy="747607"/>
          </a:xfrm>
          <a:prstGeom prst="roundRect">
            <a:avLst/>
          </a:prstGeom>
          <a:noFill/>
          <a:ln>
            <a:gradFill flip="none" rotWithShape="1">
              <a:gsLst>
                <a:gs pos="0">
                  <a:srgbClr val="B18D73">
                    <a:alpha val="0"/>
                  </a:srgbClr>
                </a:gs>
                <a:gs pos="100000">
                  <a:srgbClr val="7F4E3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矩形 2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393613" y="1183640"/>
            <a:ext cx="334391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减碳法(碳链异构)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709507" y="1826260"/>
            <a:ext cx="10151533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665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主链由长到短，支链由整到散，位置由心到边，排布对邻间。</a:t>
            </a:r>
            <a:endParaRPr lang="zh-CN" sz="2665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33" name="直接连接符 32"/>
          <p:cNvCxnSpPr/>
          <p:nvPr>
            <p:custDataLst>
              <p:tags r:id="rId6"/>
            </p:custDataLst>
          </p:nvPr>
        </p:nvCxnSpPr>
        <p:spPr>
          <a:xfrm>
            <a:off x="709479" y="2386849"/>
            <a:ext cx="9334500" cy="50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8" name="文本框 107"/>
          <p:cNvSpPr txBox="1"/>
          <p:nvPr>
            <p:custDataLst>
              <p:tags r:id="rId7"/>
            </p:custDataLst>
          </p:nvPr>
        </p:nvSpPr>
        <p:spPr>
          <a:xfrm>
            <a:off x="709507" y="3271520"/>
            <a:ext cx="6773333" cy="20612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>
              <a:lnSpc>
                <a:spcPct val="200000"/>
              </a:lnSpc>
            </a:pPr>
            <a:r>
              <a:rPr 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(1)</a:t>
            </a: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确定碳链</a:t>
            </a:r>
            <a:r>
              <a:rPr lang="en-US" sz="32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①</a:t>
            </a:r>
            <a:r>
              <a:rPr lang="zh-CN" sz="32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先写直链：</a:t>
            </a:r>
            <a:endParaRPr lang="zh-CN" altLang="en-US" sz="3200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7913793" y="2728807"/>
            <a:ext cx="2536613" cy="501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665" b="1" baseline="-25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sz="2665" b="1" baseline="-25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为例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en-US" altLang="en-US" sz="2665" b="1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9"/>
            </p:custDataLst>
          </p:nvPr>
        </p:nvSpPr>
        <p:spPr>
          <a:xfrm>
            <a:off x="3912447" y="4715087"/>
            <a:ext cx="4273973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C—C—C—C—C—C</a:t>
            </a:r>
            <a:endParaRPr lang="en-US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custDataLst>
      <p:tags r:id="rId1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108" grpId="0"/>
      <p:bldP spid="108" grpId="1"/>
      <p:bldP spid="6" grpId="0"/>
      <p:bldP spid="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08" name="文本框 107"/>
          <p:cNvSpPr txBox="1"/>
          <p:nvPr>
            <p:custDataLst>
              <p:tags r:id="rId1"/>
            </p:custDataLst>
          </p:nvPr>
        </p:nvSpPr>
        <p:spPr>
          <a:xfrm>
            <a:off x="709507" y="2941320"/>
            <a:ext cx="10493587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②减少一个碳原子，将其作为支链并移动位置：</a:t>
            </a:r>
            <a:endParaRPr lang="zh-CN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 rot="0">
            <a:off x="452967" y="1202267"/>
            <a:ext cx="513080" cy="513080"/>
            <a:chOff x="6962140" y="1521823"/>
            <a:chExt cx="809897" cy="809897"/>
          </a:xfrm>
          <a:effectLst>
            <a:outerShdw blurRad="63500" sx="102000" sy="102000" algn="ctr" rotWithShape="0">
              <a:schemeClr val="accent2">
                <a:alpha val="34000"/>
              </a:schemeClr>
            </a:outerShdw>
          </a:effectLst>
        </p:grpSpPr>
        <p:sp>
          <p:nvSpPr>
            <p:cNvPr id="16" name="椭圆 15"/>
            <p:cNvSpPr/>
            <p:nvPr>
              <p:custDataLst>
                <p:tags r:id="rId2"/>
              </p:custDataLst>
            </p:nvPr>
          </p:nvSpPr>
          <p:spPr>
            <a:xfrm>
              <a:off x="6962140" y="1521823"/>
              <a:ext cx="809897" cy="809897"/>
            </a:xfrm>
            <a:prstGeom prst="ellipse">
              <a:avLst/>
            </a:prstGeom>
            <a:noFill/>
            <a:ln>
              <a:solidFill>
                <a:srgbClr val="B18D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iconfont-1043-169336"/>
            <p:cNvSpPr/>
            <p:nvPr>
              <p:custDataLst>
                <p:tags r:id="rId3"/>
              </p:custDataLst>
            </p:nvPr>
          </p:nvSpPr>
          <p:spPr>
            <a:xfrm>
              <a:off x="7124134" y="1684332"/>
              <a:ext cx="485909" cy="484879"/>
            </a:xfrm>
            <a:custGeom>
              <a:avLst/>
              <a:gdLst>
                <a:gd name="T0" fmla="*/ 12436 w 12765"/>
                <a:gd name="T1" fmla="*/ 0 h 12739"/>
                <a:gd name="T2" fmla="*/ 4469 w 12765"/>
                <a:gd name="T3" fmla="*/ 7970 h 12739"/>
                <a:gd name="T4" fmla="*/ 1369 w 12765"/>
                <a:gd name="T5" fmla="*/ 5163 h 12739"/>
                <a:gd name="T6" fmla="*/ 0 w 12765"/>
                <a:gd name="T7" fmla="*/ 6438 h 12739"/>
                <a:gd name="T8" fmla="*/ 5357 w 12765"/>
                <a:gd name="T9" fmla="*/ 12739 h 12739"/>
                <a:gd name="T10" fmla="*/ 12765 w 12765"/>
                <a:gd name="T11" fmla="*/ 877 h 12739"/>
                <a:gd name="T12" fmla="*/ 12436 w 12765"/>
                <a:gd name="T13" fmla="*/ 0 h 1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65" h="12739">
                  <a:moveTo>
                    <a:pt x="12436" y="0"/>
                  </a:moveTo>
                  <a:cubicBezTo>
                    <a:pt x="8552" y="2754"/>
                    <a:pt x="5734" y="6228"/>
                    <a:pt x="4469" y="7970"/>
                  </a:cubicBezTo>
                  <a:lnTo>
                    <a:pt x="1369" y="5163"/>
                  </a:lnTo>
                  <a:lnTo>
                    <a:pt x="0" y="6438"/>
                  </a:lnTo>
                  <a:lnTo>
                    <a:pt x="5357" y="12739"/>
                  </a:lnTo>
                  <a:cubicBezTo>
                    <a:pt x="6278" y="10010"/>
                    <a:pt x="9199" y="4669"/>
                    <a:pt x="12765" y="877"/>
                  </a:cubicBezTo>
                  <a:lnTo>
                    <a:pt x="12436" y="0"/>
                  </a:lnTo>
                  <a:close/>
                </a:path>
              </a:pathLst>
            </a:custGeom>
            <a:solidFill>
              <a:srgbClr val="B18D7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3" name="矩形: 圆角 26"/>
          <p:cNvSpPr/>
          <p:nvPr>
            <p:custDataLst>
              <p:tags r:id="rId4"/>
            </p:custDataLst>
          </p:nvPr>
        </p:nvSpPr>
        <p:spPr>
          <a:xfrm>
            <a:off x="332740" y="1078653"/>
            <a:ext cx="4636347" cy="747607"/>
          </a:xfrm>
          <a:prstGeom prst="roundRect">
            <a:avLst/>
          </a:prstGeom>
          <a:noFill/>
          <a:ln>
            <a:gradFill flip="none" rotWithShape="1">
              <a:gsLst>
                <a:gs pos="0">
                  <a:srgbClr val="B18D73">
                    <a:alpha val="0"/>
                  </a:srgbClr>
                </a:gs>
                <a:gs pos="100000">
                  <a:srgbClr val="7F4E3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矩形 2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93613" y="1183640"/>
            <a:ext cx="334391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减碳法(碳链异构)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709507" y="1826260"/>
            <a:ext cx="10151533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665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主链由长到短，支链由整到散，位置由心到边，排布对邻间。</a:t>
            </a:r>
            <a:endParaRPr lang="zh-CN" sz="2665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33" name="直接连接符 32"/>
          <p:cNvCxnSpPr/>
          <p:nvPr>
            <p:custDataLst>
              <p:tags r:id="rId7"/>
            </p:custDataLst>
          </p:nvPr>
        </p:nvCxnSpPr>
        <p:spPr>
          <a:xfrm>
            <a:off x="709479" y="2386849"/>
            <a:ext cx="9334500" cy="50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" name="图片 -214748260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329267" y="3758353"/>
            <a:ext cx="3251200" cy="17322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-2147482604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5227320" y="3758353"/>
            <a:ext cx="3268133" cy="173228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108" grpId="0"/>
      <p:bldP spid="10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 rot="0">
            <a:off x="452967" y="1202267"/>
            <a:ext cx="513080" cy="513080"/>
            <a:chOff x="6962140" y="1521823"/>
            <a:chExt cx="809897" cy="809897"/>
          </a:xfrm>
          <a:effectLst>
            <a:outerShdw blurRad="63500" sx="102000" sy="102000" algn="ctr" rotWithShape="0">
              <a:schemeClr val="accent2">
                <a:alpha val="34000"/>
              </a:schemeClr>
            </a:outerShdw>
          </a:effectLst>
        </p:grpSpPr>
        <p:sp>
          <p:nvSpPr>
            <p:cNvPr id="16" name="椭圆 15"/>
            <p:cNvSpPr/>
            <p:nvPr>
              <p:custDataLst>
                <p:tags r:id="rId1"/>
              </p:custDataLst>
            </p:nvPr>
          </p:nvSpPr>
          <p:spPr>
            <a:xfrm>
              <a:off x="6962140" y="1521823"/>
              <a:ext cx="809897" cy="809897"/>
            </a:xfrm>
            <a:prstGeom prst="ellipse">
              <a:avLst/>
            </a:prstGeom>
            <a:noFill/>
            <a:ln>
              <a:solidFill>
                <a:srgbClr val="B18D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iconfont-1043-169336"/>
            <p:cNvSpPr/>
            <p:nvPr>
              <p:custDataLst>
                <p:tags r:id="rId2"/>
              </p:custDataLst>
            </p:nvPr>
          </p:nvSpPr>
          <p:spPr>
            <a:xfrm>
              <a:off x="7124134" y="1684332"/>
              <a:ext cx="485909" cy="484879"/>
            </a:xfrm>
            <a:custGeom>
              <a:avLst/>
              <a:gdLst>
                <a:gd name="T0" fmla="*/ 12436 w 12765"/>
                <a:gd name="T1" fmla="*/ 0 h 12739"/>
                <a:gd name="T2" fmla="*/ 4469 w 12765"/>
                <a:gd name="T3" fmla="*/ 7970 h 12739"/>
                <a:gd name="T4" fmla="*/ 1369 w 12765"/>
                <a:gd name="T5" fmla="*/ 5163 h 12739"/>
                <a:gd name="T6" fmla="*/ 0 w 12765"/>
                <a:gd name="T7" fmla="*/ 6438 h 12739"/>
                <a:gd name="T8" fmla="*/ 5357 w 12765"/>
                <a:gd name="T9" fmla="*/ 12739 h 12739"/>
                <a:gd name="T10" fmla="*/ 12765 w 12765"/>
                <a:gd name="T11" fmla="*/ 877 h 12739"/>
                <a:gd name="T12" fmla="*/ 12436 w 12765"/>
                <a:gd name="T13" fmla="*/ 0 h 1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65" h="12739">
                  <a:moveTo>
                    <a:pt x="12436" y="0"/>
                  </a:moveTo>
                  <a:cubicBezTo>
                    <a:pt x="8552" y="2754"/>
                    <a:pt x="5734" y="6228"/>
                    <a:pt x="4469" y="7970"/>
                  </a:cubicBezTo>
                  <a:lnTo>
                    <a:pt x="1369" y="5163"/>
                  </a:lnTo>
                  <a:lnTo>
                    <a:pt x="0" y="6438"/>
                  </a:lnTo>
                  <a:lnTo>
                    <a:pt x="5357" y="12739"/>
                  </a:lnTo>
                  <a:cubicBezTo>
                    <a:pt x="6278" y="10010"/>
                    <a:pt x="9199" y="4669"/>
                    <a:pt x="12765" y="877"/>
                  </a:cubicBezTo>
                  <a:lnTo>
                    <a:pt x="12436" y="0"/>
                  </a:lnTo>
                  <a:close/>
                </a:path>
              </a:pathLst>
            </a:custGeom>
            <a:solidFill>
              <a:srgbClr val="B18D7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4" name="矩形: 圆角 26"/>
          <p:cNvSpPr/>
          <p:nvPr>
            <p:custDataLst>
              <p:tags r:id="rId3"/>
            </p:custDataLst>
          </p:nvPr>
        </p:nvSpPr>
        <p:spPr>
          <a:xfrm>
            <a:off x="332740" y="1078653"/>
            <a:ext cx="4636347" cy="747607"/>
          </a:xfrm>
          <a:prstGeom prst="roundRect">
            <a:avLst/>
          </a:prstGeom>
          <a:noFill/>
          <a:ln>
            <a:gradFill flip="none" rotWithShape="1">
              <a:gsLst>
                <a:gs pos="0">
                  <a:srgbClr val="B18D73">
                    <a:alpha val="0"/>
                  </a:srgbClr>
                </a:gs>
                <a:gs pos="100000">
                  <a:srgbClr val="7F4E3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矩形 2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393613" y="1183640"/>
            <a:ext cx="334391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减碳法(碳链异构)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709507" y="1826260"/>
            <a:ext cx="10151533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665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主链由长到短，支链由整到散，位置由心到边，排布对邻间。</a:t>
            </a:r>
            <a:endParaRPr lang="zh-CN" sz="2665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33" name="直接连接符 32"/>
          <p:cNvCxnSpPr/>
          <p:nvPr>
            <p:custDataLst>
              <p:tags r:id="rId6"/>
            </p:custDataLst>
          </p:nvPr>
        </p:nvCxnSpPr>
        <p:spPr>
          <a:xfrm>
            <a:off x="709479" y="2386849"/>
            <a:ext cx="9334500" cy="50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8" name="文本框 107"/>
          <p:cNvSpPr txBox="1"/>
          <p:nvPr>
            <p:custDataLst>
              <p:tags r:id="rId7"/>
            </p:custDataLst>
          </p:nvPr>
        </p:nvSpPr>
        <p:spPr>
          <a:xfrm>
            <a:off x="709507" y="2766907"/>
            <a:ext cx="104470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③减少2个碳原子，将其作为一个或两个支链并移动位置：</a:t>
            </a:r>
            <a:endParaRPr lang="zh-CN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-214748260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513840" y="3357033"/>
            <a:ext cx="2274147" cy="196426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-2147482602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4798907" y="3710093"/>
            <a:ext cx="2622127" cy="1320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>
            <p:custDataLst>
              <p:tags r:id="rId12"/>
            </p:custDataLst>
          </p:nvPr>
        </p:nvSpPr>
        <p:spPr>
          <a:xfrm>
            <a:off x="176953" y="4867487"/>
            <a:ext cx="1263904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buClrTx/>
              <a:buSzTx/>
              <a:buFontTx/>
            </a:pPr>
            <a:r>
              <a:rPr 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注意：</a:t>
            </a:r>
            <a:endParaRPr lang="zh-CN" sz="32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buClrTx/>
              <a:buSzTx/>
              <a:buFontTx/>
            </a:pP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从主链上取下来的碳原子数，不能多于主链剩余部分的碳原子数。</a:t>
            </a:r>
            <a:endParaRPr lang="zh-CN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08" name="文本框 107"/>
          <p:cNvSpPr txBox="1"/>
          <p:nvPr>
            <p:custDataLst>
              <p:tags r:id="rId1"/>
            </p:custDataLst>
          </p:nvPr>
        </p:nvSpPr>
        <p:spPr>
          <a:xfrm>
            <a:off x="601980" y="2468880"/>
            <a:ext cx="10117667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(2)补写氢原子：根据碳原子形成4个共价键，补写各碳原子所结合的氢原子。</a:t>
            </a:r>
            <a:endParaRPr lang="zh-CN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 rot="0">
            <a:off x="452967" y="1202267"/>
            <a:ext cx="513080" cy="513080"/>
            <a:chOff x="6962140" y="1521823"/>
            <a:chExt cx="809897" cy="809897"/>
          </a:xfrm>
          <a:effectLst>
            <a:outerShdw blurRad="63500" sx="102000" sy="102000" algn="ctr" rotWithShape="0">
              <a:schemeClr val="accent2">
                <a:alpha val="34000"/>
              </a:schemeClr>
            </a:outerShdw>
          </a:effectLst>
        </p:grpSpPr>
        <p:sp>
          <p:nvSpPr>
            <p:cNvPr id="16" name="椭圆 15"/>
            <p:cNvSpPr/>
            <p:nvPr>
              <p:custDataLst>
                <p:tags r:id="rId2"/>
              </p:custDataLst>
            </p:nvPr>
          </p:nvSpPr>
          <p:spPr>
            <a:xfrm>
              <a:off x="6962140" y="1521823"/>
              <a:ext cx="809897" cy="809897"/>
            </a:xfrm>
            <a:prstGeom prst="ellipse">
              <a:avLst/>
            </a:prstGeom>
            <a:noFill/>
            <a:ln>
              <a:solidFill>
                <a:srgbClr val="B18D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iconfont-1043-169336"/>
            <p:cNvSpPr/>
            <p:nvPr>
              <p:custDataLst>
                <p:tags r:id="rId3"/>
              </p:custDataLst>
            </p:nvPr>
          </p:nvSpPr>
          <p:spPr>
            <a:xfrm>
              <a:off x="7124134" y="1684332"/>
              <a:ext cx="485909" cy="484879"/>
            </a:xfrm>
            <a:custGeom>
              <a:avLst/>
              <a:gdLst>
                <a:gd name="T0" fmla="*/ 12436 w 12765"/>
                <a:gd name="T1" fmla="*/ 0 h 12739"/>
                <a:gd name="T2" fmla="*/ 4469 w 12765"/>
                <a:gd name="T3" fmla="*/ 7970 h 12739"/>
                <a:gd name="T4" fmla="*/ 1369 w 12765"/>
                <a:gd name="T5" fmla="*/ 5163 h 12739"/>
                <a:gd name="T6" fmla="*/ 0 w 12765"/>
                <a:gd name="T7" fmla="*/ 6438 h 12739"/>
                <a:gd name="T8" fmla="*/ 5357 w 12765"/>
                <a:gd name="T9" fmla="*/ 12739 h 12739"/>
                <a:gd name="T10" fmla="*/ 12765 w 12765"/>
                <a:gd name="T11" fmla="*/ 877 h 12739"/>
                <a:gd name="T12" fmla="*/ 12436 w 12765"/>
                <a:gd name="T13" fmla="*/ 0 h 1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65" h="12739">
                  <a:moveTo>
                    <a:pt x="12436" y="0"/>
                  </a:moveTo>
                  <a:cubicBezTo>
                    <a:pt x="8552" y="2754"/>
                    <a:pt x="5734" y="6228"/>
                    <a:pt x="4469" y="7970"/>
                  </a:cubicBezTo>
                  <a:lnTo>
                    <a:pt x="1369" y="5163"/>
                  </a:lnTo>
                  <a:lnTo>
                    <a:pt x="0" y="6438"/>
                  </a:lnTo>
                  <a:lnTo>
                    <a:pt x="5357" y="12739"/>
                  </a:lnTo>
                  <a:cubicBezTo>
                    <a:pt x="6278" y="10010"/>
                    <a:pt x="9199" y="4669"/>
                    <a:pt x="12765" y="877"/>
                  </a:cubicBezTo>
                  <a:lnTo>
                    <a:pt x="12436" y="0"/>
                  </a:lnTo>
                  <a:close/>
                </a:path>
              </a:pathLst>
            </a:custGeom>
            <a:solidFill>
              <a:srgbClr val="B18D7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5" name="矩形: 圆角 26"/>
          <p:cNvSpPr/>
          <p:nvPr>
            <p:custDataLst>
              <p:tags r:id="rId4"/>
            </p:custDataLst>
          </p:nvPr>
        </p:nvSpPr>
        <p:spPr>
          <a:xfrm>
            <a:off x="332740" y="1078653"/>
            <a:ext cx="4636347" cy="747607"/>
          </a:xfrm>
          <a:prstGeom prst="roundRect">
            <a:avLst/>
          </a:prstGeom>
          <a:noFill/>
          <a:ln>
            <a:gradFill flip="none" rotWithShape="1">
              <a:gsLst>
                <a:gs pos="0">
                  <a:srgbClr val="B18D73">
                    <a:alpha val="0"/>
                  </a:srgbClr>
                </a:gs>
                <a:gs pos="100000">
                  <a:srgbClr val="7F4E3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矩形 2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93613" y="1183640"/>
            <a:ext cx="334391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减碳法(碳链异构)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709507" y="1826260"/>
            <a:ext cx="10151533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665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主链由长到短，支链由整到散，位置由心到边，排布对邻间。</a:t>
            </a:r>
            <a:endParaRPr lang="zh-CN" sz="2665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33" name="直接连接符 32"/>
          <p:cNvCxnSpPr/>
          <p:nvPr>
            <p:custDataLst>
              <p:tags r:id="rId7"/>
            </p:custDataLst>
          </p:nvPr>
        </p:nvCxnSpPr>
        <p:spPr>
          <a:xfrm>
            <a:off x="709479" y="2386849"/>
            <a:ext cx="9334500" cy="50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8"/>
            </p:custDataLst>
          </p:nvPr>
        </p:nvSpPr>
        <p:spPr>
          <a:xfrm>
            <a:off x="863600" y="4098713"/>
            <a:ext cx="53594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sz="3200" b="1">
                <a:solidFill>
                  <a:srgbClr val="002060"/>
                </a:solidFill>
                <a:ea typeface="宋体" panose="02010600030101010101" pitchFamily="2" charset="-122"/>
              </a:rPr>
              <a:t>、</a:t>
            </a:r>
            <a:endParaRPr lang="zh-CN" altLang="en-US" sz="3200" b="1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109" name="文本框 108"/>
          <p:cNvSpPr txBox="1"/>
          <p:nvPr>
            <p:custDataLst>
              <p:tags r:id="rId9"/>
            </p:custDataLst>
          </p:nvPr>
        </p:nvSpPr>
        <p:spPr>
          <a:xfrm>
            <a:off x="398780" y="5334847"/>
            <a:ext cx="114071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sz="3200" b="1">
                <a:solidFill>
                  <a:srgbClr val="002060"/>
                </a:solidFill>
                <a:ea typeface="宋体" panose="02010600030101010101" pitchFamily="2" charset="-122"/>
              </a:rPr>
              <a:t>、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C(CH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sz="3200" b="1">
                <a:solidFill>
                  <a:srgbClr val="002060"/>
                </a:solidFill>
                <a:ea typeface="宋体" panose="02010600030101010101" pitchFamily="2" charset="-122"/>
              </a:rPr>
              <a:t>、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CHCH(CH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en-US" sz="3200" b="1" baseline="-2500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" name="图片 -2147482601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6086687" y="4178300"/>
            <a:ext cx="3518747" cy="11836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文本框 9"/>
          <p:cNvSpPr txBox="1"/>
          <p:nvPr>
            <p:custDataLst>
              <p:tags r:id="rId12"/>
            </p:custDataLst>
          </p:nvPr>
        </p:nvSpPr>
        <p:spPr>
          <a:xfrm>
            <a:off x="4788747" y="3429000"/>
            <a:ext cx="5085080" cy="58356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6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14</a:t>
            </a:r>
            <a:r>
              <a:rPr lang="zh-CN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共有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5</a:t>
            </a:r>
            <a:r>
              <a:rPr lang="zh-CN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种同分异构体。</a:t>
            </a:r>
            <a:endParaRPr lang="zh-CN" altLang="en-US" sz="3200" b="1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9" grpId="0"/>
      <p:bldP spid="8" grpId="1"/>
      <p:bldP spid="109" grpId="1"/>
      <p:bldP spid="10" grpId="0" bldLvl="0" animBg="1"/>
      <p:bldP spid="1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44" name="TextBox 25"/>
          <p:cNvSpPr txBox="1"/>
          <p:nvPr>
            <p:custDataLst>
              <p:tags r:id="rId1"/>
            </p:custDataLst>
          </p:nvPr>
        </p:nvSpPr>
        <p:spPr>
          <a:xfrm>
            <a:off x="734060" y="1901613"/>
            <a:ext cx="689186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l-GR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不饱和度或缺氢指数</a:t>
            </a:r>
            <a:endParaRPr lang="zh-CN" altLang="en-US" sz="3200" b="1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802553" y="2633980"/>
            <a:ext cx="9259993" cy="1197399"/>
            <a:chOff x="774148" y="2920365"/>
            <a:chExt cx="11259185" cy="898049"/>
          </a:xfrm>
        </p:grpSpPr>
        <p:sp>
          <p:nvSpPr>
            <p:cNvPr id="15" name="TextBox 25"/>
            <p:cNvSpPr txBox="1"/>
            <p:nvPr>
              <p:custDataLst>
                <p:tags r:id="rId2"/>
              </p:custDataLst>
            </p:nvPr>
          </p:nvSpPr>
          <p:spPr>
            <a:xfrm>
              <a:off x="774148" y="2920365"/>
              <a:ext cx="11259185" cy="43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有机物含碳数对应烷烃氢原子数</a:t>
              </a:r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-</a:t>
              </a:r>
              <a:r>
                <a:rPr lang="zh-CN" alt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实际氢原子数</a:t>
              </a:r>
              <a:endParaRPr lang="zh-CN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6" name="直接连接符 15"/>
            <p:cNvCxnSpPr/>
            <p:nvPr>
              <p:custDataLst>
                <p:tags r:id="rId3"/>
              </p:custDataLst>
            </p:nvPr>
          </p:nvCxnSpPr>
          <p:spPr>
            <a:xfrm>
              <a:off x="791959" y="3382645"/>
              <a:ext cx="10404735" cy="13970"/>
            </a:xfrm>
            <a:prstGeom prst="line">
              <a:avLst/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3"/>
            <p:cNvSpPr txBox="1"/>
            <p:nvPr>
              <p:custDataLst>
                <p:tags r:id="rId4"/>
              </p:custDataLst>
            </p:nvPr>
          </p:nvSpPr>
          <p:spPr>
            <a:xfrm>
              <a:off x="5070032" y="3380740"/>
              <a:ext cx="449580" cy="4376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2</a:t>
              </a:r>
              <a:endPara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26920" y="1030288"/>
            <a:ext cx="4878939" cy="629296"/>
            <a:chOff x="4337131" y="1816194"/>
            <a:chExt cx="3659204" cy="471972"/>
          </a:xfrm>
        </p:grpSpPr>
        <p:cxnSp>
          <p:nvCxnSpPr>
            <p:cNvPr id="19" name="直接连接符 18"/>
            <p:cNvCxnSpPr/>
            <p:nvPr>
              <p:custDataLst>
                <p:tags r:id="rId5"/>
              </p:custDataLst>
            </p:nvPr>
          </p:nvCxnSpPr>
          <p:spPr>
            <a:xfrm>
              <a:off x="4931786" y="2268950"/>
              <a:ext cx="3064549" cy="0"/>
            </a:xfrm>
            <a:prstGeom prst="line">
              <a:avLst/>
            </a:prstGeom>
            <a:ln w="12700">
              <a:solidFill>
                <a:srgbClr val="686E7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4337131" y="1816194"/>
              <a:ext cx="471974" cy="471972"/>
              <a:chOff x="735514" y="4899607"/>
              <a:chExt cx="471974" cy="471972"/>
            </a:xfrm>
          </p:grpSpPr>
          <p:sp>
            <p:nvSpPr>
              <p:cNvPr id="2" name="ïṡlíḑe"/>
              <p:cNvSpPr/>
              <p:nvPr>
                <p:custDataLst>
                  <p:tags r:id="rId6"/>
                </p:custDataLst>
              </p:nvPr>
            </p:nvSpPr>
            <p:spPr>
              <a:xfrm>
                <a:off x="735514" y="4899607"/>
                <a:ext cx="471974" cy="471972"/>
              </a:xfrm>
              <a:prstGeom prst="ellipse">
                <a:avLst/>
              </a:prstGeom>
              <a:solidFill>
                <a:srgbClr val="156EB7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$ḷíḍè" descr="Line arrow: Straight"/>
              <p:cNvSpPr/>
              <p:nvPr>
                <p:custDataLst>
                  <p:tags r:id="rId7"/>
                </p:custDataLst>
              </p:nvPr>
            </p:nvSpPr>
            <p:spPr>
              <a:xfrm rot="10800000">
                <a:off x="858513" y="5092735"/>
                <a:ext cx="225975" cy="85715"/>
              </a:xfrm>
              <a:custGeom>
                <a:avLst/>
                <a:gdLst>
                  <a:gd name="connsiteX0" fmla="*/ 326921 w 334612"/>
                  <a:gd name="connsiteY0" fmla="*/ 53846 h 126922"/>
                  <a:gd name="connsiteX1" fmla="*/ 39230 w 334612"/>
                  <a:gd name="connsiteY1" fmla="*/ 53846 h 126922"/>
                  <a:gd name="connsiteX2" fmla="*/ 73461 w 334612"/>
                  <a:gd name="connsiteY2" fmla="*/ 19615 h 126922"/>
                  <a:gd name="connsiteX3" fmla="*/ 73461 w 334612"/>
                  <a:gd name="connsiteY3" fmla="*/ 3462 h 126922"/>
                  <a:gd name="connsiteX4" fmla="*/ 57307 w 334612"/>
                  <a:gd name="connsiteY4" fmla="*/ 3462 h 126922"/>
                  <a:gd name="connsiteX5" fmla="*/ 3462 w 334612"/>
                  <a:gd name="connsiteY5" fmla="*/ 57307 h 126922"/>
                  <a:gd name="connsiteX6" fmla="*/ 3462 w 334612"/>
                  <a:gd name="connsiteY6" fmla="*/ 73461 h 126922"/>
                  <a:gd name="connsiteX7" fmla="*/ 57307 w 334612"/>
                  <a:gd name="connsiteY7" fmla="*/ 127307 h 126922"/>
                  <a:gd name="connsiteX8" fmla="*/ 65384 w 334612"/>
                  <a:gd name="connsiteY8" fmla="*/ 130768 h 126922"/>
                  <a:gd name="connsiteX9" fmla="*/ 73461 w 334612"/>
                  <a:gd name="connsiteY9" fmla="*/ 127307 h 126922"/>
                  <a:gd name="connsiteX10" fmla="*/ 73461 w 334612"/>
                  <a:gd name="connsiteY10" fmla="*/ 111153 h 126922"/>
                  <a:gd name="connsiteX11" fmla="*/ 39230 w 334612"/>
                  <a:gd name="connsiteY11" fmla="*/ 76923 h 126922"/>
                  <a:gd name="connsiteX12" fmla="*/ 326921 w 334612"/>
                  <a:gd name="connsiteY12" fmla="*/ 76923 h 126922"/>
                  <a:gd name="connsiteX13" fmla="*/ 338459 w 334612"/>
                  <a:gd name="connsiteY13" fmla="*/ 65384 h 126922"/>
                  <a:gd name="connsiteX14" fmla="*/ 326921 w 334612"/>
                  <a:gd name="connsiteY14" fmla="*/ 53846 h 126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12" h="126922">
                    <a:moveTo>
                      <a:pt x="326921" y="53846"/>
                    </a:moveTo>
                    <a:lnTo>
                      <a:pt x="39230" y="53846"/>
                    </a:lnTo>
                    <a:lnTo>
                      <a:pt x="73461" y="19615"/>
                    </a:lnTo>
                    <a:cubicBezTo>
                      <a:pt x="78076" y="15000"/>
                      <a:pt x="78076" y="7692"/>
                      <a:pt x="73461" y="3462"/>
                    </a:cubicBezTo>
                    <a:cubicBezTo>
                      <a:pt x="68846" y="-1154"/>
                      <a:pt x="61538" y="-1154"/>
                      <a:pt x="57307" y="3462"/>
                    </a:cubicBezTo>
                    <a:lnTo>
                      <a:pt x="3462" y="57307"/>
                    </a:lnTo>
                    <a:cubicBezTo>
                      <a:pt x="-1154" y="61923"/>
                      <a:pt x="-1154" y="69230"/>
                      <a:pt x="3462" y="73461"/>
                    </a:cubicBezTo>
                    <a:lnTo>
                      <a:pt x="57307" y="127307"/>
                    </a:lnTo>
                    <a:cubicBezTo>
                      <a:pt x="59615" y="129614"/>
                      <a:pt x="62692" y="130768"/>
                      <a:pt x="65384" y="130768"/>
                    </a:cubicBezTo>
                    <a:cubicBezTo>
                      <a:pt x="68076" y="130768"/>
                      <a:pt x="71153" y="129614"/>
                      <a:pt x="73461" y="127307"/>
                    </a:cubicBezTo>
                    <a:cubicBezTo>
                      <a:pt x="78076" y="122691"/>
                      <a:pt x="78076" y="115384"/>
                      <a:pt x="73461" y="111153"/>
                    </a:cubicBezTo>
                    <a:lnTo>
                      <a:pt x="39230" y="76923"/>
                    </a:lnTo>
                    <a:lnTo>
                      <a:pt x="326921" y="76923"/>
                    </a:lnTo>
                    <a:cubicBezTo>
                      <a:pt x="333459" y="76923"/>
                      <a:pt x="338459" y="71923"/>
                      <a:pt x="338459" y="65384"/>
                    </a:cubicBezTo>
                    <a:cubicBezTo>
                      <a:pt x="338459" y="58846"/>
                      <a:pt x="333459" y="53846"/>
                      <a:pt x="326921" y="538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sz="2400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2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619673" y="1071033"/>
            <a:ext cx="485521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665" b="1" dirty="0">
                <a:latin typeface="微软雅黑" panose="020B0503020204020204" charset="-122"/>
                <a:ea typeface="微软雅黑" panose="020B0503020204020204" charset="-122"/>
              </a:rPr>
              <a:t>烯烃(或炔烃)同分异构体的书写</a:t>
            </a:r>
            <a:endParaRPr lang="zh-CN" altLang="en-US" sz="2665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文本框 35"/>
          <p:cNvSpPr txBox="1"/>
          <p:nvPr>
            <p:custDataLst>
              <p:tags r:id="rId9"/>
            </p:custDataLst>
          </p:nvPr>
        </p:nvSpPr>
        <p:spPr>
          <a:xfrm>
            <a:off x="999067" y="2895600"/>
            <a:ext cx="1517227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l-GR" altLang="zh-CN" sz="373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Ω</a:t>
            </a:r>
            <a:r>
              <a:rPr lang="en-US" altLang="zh-CN" sz="373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</a:t>
            </a:r>
            <a:endParaRPr lang="en-US" altLang="zh-CN" sz="3735" b="1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文本框 37"/>
          <p:cNvSpPr txBox="1"/>
          <p:nvPr>
            <p:custDataLst>
              <p:tags r:id="rId10"/>
            </p:custDataLst>
          </p:nvPr>
        </p:nvSpPr>
        <p:spPr>
          <a:xfrm>
            <a:off x="734060" y="5085080"/>
            <a:ext cx="10695940" cy="911860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r>
              <a:rPr lang="zh-CN" altLang="en-US" sz="2665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烷烃分子中饱和程度最大， 规定其 Ω =0， 其它有机物分子和同碳原子数的开链烷烃相比，每少2个H，则不饱和度增加1。</a:t>
            </a:r>
            <a:endParaRPr lang="zh-CN" altLang="en-US" sz="2665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1804247" y="3717713"/>
            <a:ext cx="5822527" cy="1197399"/>
            <a:chOff x="774148" y="2920365"/>
            <a:chExt cx="8200531" cy="898049"/>
          </a:xfrm>
        </p:grpSpPr>
        <p:sp>
          <p:nvSpPr>
            <p:cNvPr id="41" name="TextBox 25"/>
            <p:cNvSpPr txBox="1"/>
            <p:nvPr>
              <p:custDataLst>
                <p:tags r:id="rId11"/>
              </p:custDataLst>
            </p:nvPr>
          </p:nvSpPr>
          <p:spPr>
            <a:xfrm>
              <a:off x="774148" y="2920365"/>
              <a:ext cx="8200531" cy="43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有机物含碳数</a:t>
              </a:r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x</a:t>
              </a:r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2+2-</a:t>
              </a:r>
              <a:r>
                <a:rPr lang="zh-CN" alt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氢原子数</a:t>
              </a:r>
              <a:endParaRPr lang="zh-CN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2" name="直接连接符 41"/>
            <p:cNvCxnSpPr/>
            <p:nvPr>
              <p:custDataLst>
                <p:tags r:id="rId12"/>
              </p:custDataLst>
            </p:nvPr>
          </p:nvCxnSpPr>
          <p:spPr>
            <a:xfrm>
              <a:off x="791959" y="3382645"/>
              <a:ext cx="7523215" cy="33655"/>
            </a:xfrm>
            <a:prstGeom prst="line">
              <a:avLst/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本框 3"/>
            <p:cNvSpPr txBox="1"/>
            <p:nvPr>
              <p:custDataLst>
                <p:tags r:id="rId13"/>
              </p:custDataLst>
            </p:nvPr>
          </p:nvSpPr>
          <p:spPr>
            <a:xfrm>
              <a:off x="5070032" y="3380740"/>
              <a:ext cx="449580" cy="4376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2</a:t>
              </a:r>
              <a:endPara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sp>
        <p:nvSpPr>
          <p:cNvPr id="45" name="文本框 44"/>
          <p:cNvSpPr txBox="1"/>
          <p:nvPr>
            <p:custDataLst>
              <p:tags r:id="rId14"/>
            </p:custDataLst>
          </p:nvPr>
        </p:nvSpPr>
        <p:spPr>
          <a:xfrm>
            <a:off x="1411393" y="3979333"/>
            <a:ext cx="1060873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73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</a:t>
            </a:r>
            <a:endParaRPr lang="en-US" altLang="zh-CN" sz="3735" b="1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6" grpId="0"/>
      <p:bldP spid="36" grpId="1"/>
      <p:bldP spid="38" grpId="0"/>
      <p:bldP spid="38" grpId="1"/>
      <p:bldP spid="45" grpId="0"/>
      <p:bldP spid="4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9" name="文本框 38"/>
          <p:cNvSpPr txBox="1"/>
          <p:nvPr>
            <p:custDataLst>
              <p:tags r:id="rId1"/>
            </p:custDataLst>
          </p:nvPr>
        </p:nvSpPr>
        <p:spPr>
          <a:xfrm>
            <a:off x="445347" y="1993053"/>
            <a:ext cx="11298767" cy="3762587"/>
          </a:xfrm>
          <a:prstGeom prst="rect">
            <a:avLst/>
          </a:prstGeom>
          <a:noFill/>
        </p:spPr>
        <p:txBody>
          <a:bodyPr vert="horz" wrap="square" rtlCol="0" anchor="t">
            <a:noAutofit/>
          </a:bodyPr>
          <a:p>
            <a:r>
              <a:rPr lang="zh-CN" altLang="en-US" sz="28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①若Ω=0，说明分子是饱和链状结构</a:t>
            </a:r>
            <a:endParaRPr lang="zh-CN" altLang="en-US" sz="28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endParaRPr lang="zh-CN" altLang="en-US" sz="28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②若Ω=1，说明分子中有一个双键或一个环</a:t>
            </a:r>
            <a:endParaRPr lang="zh-CN" altLang="en-US" sz="28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endParaRPr lang="zh-CN" altLang="en-US" sz="28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③若Ω=2，说明分子中有两个双键或一个三键；或一个双键和一个环；或两个环；其余类推</a:t>
            </a:r>
            <a:endParaRPr lang="zh-CN" altLang="en-US" sz="28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endParaRPr lang="zh-CN" altLang="en-US" sz="28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④若Ω≥4，说明分子中很可能有苯环。</a:t>
            </a:r>
            <a:endParaRPr lang="zh-CN" altLang="en-US" sz="28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826920" y="1030288"/>
            <a:ext cx="4878939" cy="629296"/>
            <a:chOff x="4337131" y="1816194"/>
            <a:chExt cx="3659204" cy="471972"/>
          </a:xfrm>
        </p:grpSpPr>
        <p:cxnSp>
          <p:nvCxnSpPr>
            <p:cNvPr id="19" name="直接连接符 18"/>
            <p:cNvCxnSpPr/>
            <p:nvPr>
              <p:custDataLst>
                <p:tags r:id="rId2"/>
              </p:custDataLst>
            </p:nvPr>
          </p:nvCxnSpPr>
          <p:spPr>
            <a:xfrm>
              <a:off x="4931786" y="2268950"/>
              <a:ext cx="3064549" cy="0"/>
            </a:xfrm>
            <a:prstGeom prst="line">
              <a:avLst/>
            </a:prstGeom>
            <a:ln w="12700">
              <a:solidFill>
                <a:srgbClr val="686E7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4337131" y="1816194"/>
              <a:ext cx="471974" cy="471972"/>
              <a:chOff x="735514" y="4899607"/>
              <a:chExt cx="471974" cy="471972"/>
            </a:xfrm>
          </p:grpSpPr>
          <p:sp>
            <p:nvSpPr>
              <p:cNvPr id="2" name="ïṡlíḑe"/>
              <p:cNvSpPr/>
              <p:nvPr>
                <p:custDataLst>
                  <p:tags r:id="rId3"/>
                </p:custDataLst>
              </p:nvPr>
            </p:nvSpPr>
            <p:spPr>
              <a:xfrm>
                <a:off x="735514" y="4899607"/>
                <a:ext cx="471974" cy="471972"/>
              </a:xfrm>
              <a:prstGeom prst="ellipse">
                <a:avLst/>
              </a:prstGeom>
              <a:solidFill>
                <a:srgbClr val="156EB7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$ḷíḍè" descr="Line arrow: Straight"/>
              <p:cNvSpPr/>
              <p:nvPr>
                <p:custDataLst>
                  <p:tags r:id="rId4"/>
                </p:custDataLst>
              </p:nvPr>
            </p:nvSpPr>
            <p:spPr>
              <a:xfrm rot="10800000">
                <a:off x="858513" y="5092735"/>
                <a:ext cx="225975" cy="85715"/>
              </a:xfrm>
              <a:custGeom>
                <a:avLst/>
                <a:gdLst>
                  <a:gd name="connsiteX0" fmla="*/ 326921 w 334612"/>
                  <a:gd name="connsiteY0" fmla="*/ 53846 h 126922"/>
                  <a:gd name="connsiteX1" fmla="*/ 39230 w 334612"/>
                  <a:gd name="connsiteY1" fmla="*/ 53846 h 126922"/>
                  <a:gd name="connsiteX2" fmla="*/ 73461 w 334612"/>
                  <a:gd name="connsiteY2" fmla="*/ 19615 h 126922"/>
                  <a:gd name="connsiteX3" fmla="*/ 73461 w 334612"/>
                  <a:gd name="connsiteY3" fmla="*/ 3462 h 126922"/>
                  <a:gd name="connsiteX4" fmla="*/ 57307 w 334612"/>
                  <a:gd name="connsiteY4" fmla="*/ 3462 h 126922"/>
                  <a:gd name="connsiteX5" fmla="*/ 3462 w 334612"/>
                  <a:gd name="connsiteY5" fmla="*/ 57307 h 126922"/>
                  <a:gd name="connsiteX6" fmla="*/ 3462 w 334612"/>
                  <a:gd name="connsiteY6" fmla="*/ 73461 h 126922"/>
                  <a:gd name="connsiteX7" fmla="*/ 57307 w 334612"/>
                  <a:gd name="connsiteY7" fmla="*/ 127307 h 126922"/>
                  <a:gd name="connsiteX8" fmla="*/ 65384 w 334612"/>
                  <a:gd name="connsiteY8" fmla="*/ 130768 h 126922"/>
                  <a:gd name="connsiteX9" fmla="*/ 73461 w 334612"/>
                  <a:gd name="connsiteY9" fmla="*/ 127307 h 126922"/>
                  <a:gd name="connsiteX10" fmla="*/ 73461 w 334612"/>
                  <a:gd name="connsiteY10" fmla="*/ 111153 h 126922"/>
                  <a:gd name="connsiteX11" fmla="*/ 39230 w 334612"/>
                  <a:gd name="connsiteY11" fmla="*/ 76923 h 126922"/>
                  <a:gd name="connsiteX12" fmla="*/ 326921 w 334612"/>
                  <a:gd name="connsiteY12" fmla="*/ 76923 h 126922"/>
                  <a:gd name="connsiteX13" fmla="*/ 338459 w 334612"/>
                  <a:gd name="connsiteY13" fmla="*/ 65384 h 126922"/>
                  <a:gd name="connsiteX14" fmla="*/ 326921 w 334612"/>
                  <a:gd name="connsiteY14" fmla="*/ 53846 h 126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12" h="126922">
                    <a:moveTo>
                      <a:pt x="326921" y="53846"/>
                    </a:moveTo>
                    <a:lnTo>
                      <a:pt x="39230" y="53846"/>
                    </a:lnTo>
                    <a:lnTo>
                      <a:pt x="73461" y="19615"/>
                    </a:lnTo>
                    <a:cubicBezTo>
                      <a:pt x="78076" y="15000"/>
                      <a:pt x="78076" y="7692"/>
                      <a:pt x="73461" y="3462"/>
                    </a:cubicBezTo>
                    <a:cubicBezTo>
                      <a:pt x="68846" y="-1154"/>
                      <a:pt x="61538" y="-1154"/>
                      <a:pt x="57307" y="3462"/>
                    </a:cubicBezTo>
                    <a:lnTo>
                      <a:pt x="3462" y="57307"/>
                    </a:lnTo>
                    <a:cubicBezTo>
                      <a:pt x="-1154" y="61923"/>
                      <a:pt x="-1154" y="69230"/>
                      <a:pt x="3462" y="73461"/>
                    </a:cubicBezTo>
                    <a:lnTo>
                      <a:pt x="57307" y="127307"/>
                    </a:lnTo>
                    <a:cubicBezTo>
                      <a:pt x="59615" y="129614"/>
                      <a:pt x="62692" y="130768"/>
                      <a:pt x="65384" y="130768"/>
                    </a:cubicBezTo>
                    <a:cubicBezTo>
                      <a:pt x="68076" y="130768"/>
                      <a:pt x="71153" y="129614"/>
                      <a:pt x="73461" y="127307"/>
                    </a:cubicBezTo>
                    <a:cubicBezTo>
                      <a:pt x="78076" y="122691"/>
                      <a:pt x="78076" y="115384"/>
                      <a:pt x="73461" y="111153"/>
                    </a:cubicBezTo>
                    <a:lnTo>
                      <a:pt x="39230" y="76923"/>
                    </a:lnTo>
                    <a:lnTo>
                      <a:pt x="326921" y="76923"/>
                    </a:lnTo>
                    <a:cubicBezTo>
                      <a:pt x="333459" y="76923"/>
                      <a:pt x="338459" y="71923"/>
                      <a:pt x="338459" y="65384"/>
                    </a:cubicBezTo>
                    <a:cubicBezTo>
                      <a:pt x="338459" y="58846"/>
                      <a:pt x="333459" y="53846"/>
                      <a:pt x="326921" y="538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sz="2400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2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19673" y="1071033"/>
            <a:ext cx="508254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烯烃(或炔烃)同分异构体的书写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7304193" y="1292013"/>
            <a:ext cx="2536613" cy="501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665" b="1" baseline="-25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sz="2665" b="1" baseline="-25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为例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en-US" altLang="en-US" sz="2665" b="1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826920" y="1053148"/>
            <a:ext cx="4878939" cy="629296"/>
            <a:chOff x="4337131" y="1816194"/>
            <a:chExt cx="3659204" cy="471972"/>
          </a:xfrm>
        </p:grpSpPr>
        <p:cxnSp>
          <p:nvCxnSpPr>
            <p:cNvPr id="19" name="直接连接符 18"/>
            <p:cNvCxnSpPr/>
            <p:nvPr>
              <p:custDataLst>
                <p:tags r:id="rId2"/>
              </p:custDataLst>
            </p:nvPr>
          </p:nvCxnSpPr>
          <p:spPr>
            <a:xfrm>
              <a:off x="4931786" y="2268950"/>
              <a:ext cx="3064549" cy="0"/>
            </a:xfrm>
            <a:prstGeom prst="line">
              <a:avLst/>
            </a:prstGeom>
            <a:ln w="12700">
              <a:solidFill>
                <a:srgbClr val="686E7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4337131" y="1816194"/>
              <a:ext cx="471974" cy="471972"/>
              <a:chOff x="735514" y="4899607"/>
              <a:chExt cx="471974" cy="471972"/>
            </a:xfrm>
          </p:grpSpPr>
          <p:sp>
            <p:nvSpPr>
              <p:cNvPr id="2" name="ïṡlíḑe"/>
              <p:cNvSpPr/>
              <p:nvPr>
                <p:custDataLst>
                  <p:tags r:id="rId3"/>
                </p:custDataLst>
              </p:nvPr>
            </p:nvSpPr>
            <p:spPr>
              <a:xfrm>
                <a:off x="735514" y="4899607"/>
                <a:ext cx="471974" cy="471972"/>
              </a:xfrm>
              <a:prstGeom prst="ellipse">
                <a:avLst/>
              </a:prstGeom>
              <a:solidFill>
                <a:srgbClr val="156EB7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$ḷíḍè" descr="Line arrow: Straight"/>
              <p:cNvSpPr/>
              <p:nvPr>
                <p:custDataLst>
                  <p:tags r:id="rId4"/>
                </p:custDataLst>
              </p:nvPr>
            </p:nvSpPr>
            <p:spPr>
              <a:xfrm rot="10800000">
                <a:off x="858513" y="5092735"/>
                <a:ext cx="225975" cy="85715"/>
              </a:xfrm>
              <a:custGeom>
                <a:avLst/>
                <a:gdLst>
                  <a:gd name="connsiteX0" fmla="*/ 326921 w 334612"/>
                  <a:gd name="connsiteY0" fmla="*/ 53846 h 126922"/>
                  <a:gd name="connsiteX1" fmla="*/ 39230 w 334612"/>
                  <a:gd name="connsiteY1" fmla="*/ 53846 h 126922"/>
                  <a:gd name="connsiteX2" fmla="*/ 73461 w 334612"/>
                  <a:gd name="connsiteY2" fmla="*/ 19615 h 126922"/>
                  <a:gd name="connsiteX3" fmla="*/ 73461 w 334612"/>
                  <a:gd name="connsiteY3" fmla="*/ 3462 h 126922"/>
                  <a:gd name="connsiteX4" fmla="*/ 57307 w 334612"/>
                  <a:gd name="connsiteY4" fmla="*/ 3462 h 126922"/>
                  <a:gd name="connsiteX5" fmla="*/ 3462 w 334612"/>
                  <a:gd name="connsiteY5" fmla="*/ 57307 h 126922"/>
                  <a:gd name="connsiteX6" fmla="*/ 3462 w 334612"/>
                  <a:gd name="connsiteY6" fmla="*/ 73461 h 126922"/>
                  <a:gd name="connsiteX7" fmla="*/ 57307 w 334612"/>
                  <a:gd name="connsiteY7" fmla="*/ 127307 h 126922"/>
                  <a:gd name="connsiteX8" fmla="*/ 65384 w 334612"/>
                  <a:gd name="connsiteY8" fmla="*/ 130768 h 126922"/>
                  <a:gd name="connsiteX9" fmla="*/ 73461 w 334612"/>
                  <a:gd name="connsiteY9" fmla="*/ 127307 h 126922"/>
                  <a:gd name="connsiteX10" fmla="*/ 73461 w 334612"/>
                  <a:gd name="connsiteY10" fmla="*/ 111153 h 126922"/>
                  <a:gd name="connsiteX11" fmla="*/ 39230 w 334612"/>
                  <a:gd name="connsiteY11" fmla="*/ 76923 h 126922"/>
                  <a:gd name="connsiteX12" fmla="*/ 326921 w 334612"/>
                  <a:gd name="connsiteY12" fmla="*/ 76923 h 126922"/>
                  <a:gd name="connsiteX13" fmla="*/ 338459 w 334612"/>
                  <a:gd name="connsiteY13" fmla="*/ 65384 h 126922"/>
                  <a:gd name="connsiteX14" fmla="*/ 326921 w 334612"/>
                  <a:gd name="connsiteY14" fmla="*/ 53846 h 126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12" h="126922">
                    <a:moveTo>
                      <a:pt x="326921" y="53846"/>
                    </a:moveTo>
                    <a:lnTo>
                      <a:pt x="39230" y="53846"/>
                    </a:lnTo>
                    <a:lnTo>
                      <a:pt x="73461" y="19615"/>
                    </a:lnTo>
                    <a:cubicBezTo>
                      <a:pt x="78076" y="15000"/>
                      <a:pt x="78076" y="7692"/>
                      <a:pt x="73461" y="3462"/>
                    </a:cubicBezTo>
                    <a:cubicBezTo>
                      <a:pt x="68846" y="-1154"/>
                      <a:pt x="61538" y="-1154"/>
                      <a:pt x="57307" y="3462"/>
                    </a:cubicBezTo>
                    <a:lnTo>
                      <a:pt x="3462" y="57307"/>
                    </a:lnTo>
                    <a:cubicBezTo>
                      <a:pt x="-1154" y="61923"/>
                      <a:pt x="-1154" y="69230"/>
                      <a:pt x="3462" y="73461"/>
                    </a:cubicBezTo>
                    <a:lnTo>
                      <a:pt x="57307" y="127307"/>
                    </a:lnTo>
                    <a:cubicBezTo>
                      <a:pt x="59615" y="129614"/>
                      <a:pt x="62692" y="130768"/>
                      <a:pt x="65384" y="130768"/>
                    </a:cubicBezTo>
                    <a:cubicBezTo>
                      <a:pt x="68076" y="130768"/>
                      <a:pt x="71153" y="129614"/>
                      <a:pt x="73461" y="127307"/>
                    </a:cubicBezTo>
                    <a:cubicBezTo>
                      <a:pt x="78076" y="122691"/>
                      <a:pt x="78076" y="115384"/>
                      <a:pt x="73461" y="111153"/>
                    </a:cubicBezTo>
                    <a:lnTo>
                      <a:pt x="39230" y="76923"/>
                    </a:lnTo>
                    <a:lnTo>
                      <a:pt x="326921" y="76923"/>
                    </a:lnTo>
                    <a:cubicBezTo>
                      <a:pt x="333459" y="76923"/>
                      <a:pt x="338459" y="71923"/>
                      <a:pt x="338459" y="65384"/>
                    </a:cubicBezTo>
                    <a:cubicBezTo>
                      <a:pt x="338459" y="58846"/>
                      <a:pt x="333459" y="53846"/>
                      <a:pt x="326921" y="538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sz="2400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2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19673" y="1093893"/>
            <a:ext cx="425196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665" b="1" dirty="0">
                <a:latin typeface="微软雅黑" panose="020B0503020204020204" charset="-122"/>
                <a:ea typeface="微软雅黑" panose="020B0503020204020204" charset="-122"/>
              </a:rPr>
              <a:t>不饱和烃同分异构体的书写</a:t>
            </a:r>
            <a:endParaRPr lang="zh-CN" altLang="en-US" sz="2665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816947" y="1656927"/>
            <a:ext cx="1225127" cy="1199939"/>
            <a:chOff x="774148" y="2920365"/>
            <a:chExt cx="1489626" cy="899954"/>
          </a:xfrm>
        </p:grpSpPr>
        <p:sp>
          <p:nvSpPr>
            <p:cNvPr id="15" name="TextBox 25"/>
            <p:cNvSpPr txBox="1"/>
            <p:nvPr>
              <p:custDataLst>
                <p:tags r:id="rId6"/>
              </p:custDataLst>
            </p:nvPr>
          </p:nvSpPr>
          <p:spPr>
            <a:xfrm>
              <a:off x="774148" y="2920365"/>
              <a:ext cx="1489626" cy="43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10-8</a:t>
              </a:r>
              <a:endPara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6" name="直接连接符 15"/>
            <p:cNvCxnSpPr/>
            <p:nvPr>
              <p:custDataLst>
                <p:tags r:id="rId7"/>
              </p:custDataLst>
            </p:nvPr>
          </p:nvCxnSpPr>
          <p:spPr>
            <a:xfrm flipV="1">
              <a:off x="791959" y="3361055"/>
              <a:ext cx="1096373" cy="21590"/>
            </a:xfrm>
            <a:prstGeom prst="line">
              <a:avLst/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3"/>
            <p:cNvSpPr txBox="1"/>
            <p:nvPr>
              <p:custDataLst>
                <p:tags r:id="rId8"/>
              </p:custDataLst>
            </p:nvPr>
          </p:nvSpPr>
          <p:spPr>
            <a:xfrm>
              <a:off x="1099413" y="3382645"/>
              <a:ext cx="449580" cy="4376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2</a:t>
              </a:r>
              <a:endPara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sp>
        <p:nvSpPr>
          <p:cNvPr id="36" name="文本框 35"/>
          <p:cNvSpPr txBox="1"/>
          <p:nvPr>
            <p:custDataLst>
              <p:tags r:id="rId9"/>
            </p:custDataLst>
          </p:nvPr>
        </p:nvSpPr>
        <p:spPr>
          <a:xfrm>
            <a:off x="1013460" y="1918547"/>
            <a:ext cx="1517227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l-GR" altLang="zh-CN" sz="373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Ω</a:t>
            </a:r>
            <a:r>
              <a:rPr lang="en-US" altLang="zh-CN" sz="373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</a:t>
            </a:r>
            <a:endParaRPr lang="en-US" altLang="zh-CN" sz="3735" b="1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0"/>
            </p:custDataLst>
          </p:nvPr>
        </p:nvSpPr>
        <p:spPr>
          <a:xfrm>
            <a:off x="2733040" y="1918547"/>
            <a:ext cx="971127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73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=1</a:t>
            </a:r>
            <a:endParaRPr lang="en-US" altLang="zh-CN" sz="3735" b="1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11"/>
            </p:custDataLst>
          </p:nvPr>
        </p:nvSpPr>
        <p:spPr>
          <a:xfrm>
            <a:off x="5460153" y="2214033"/>
            <a:ext cx="5988473" cy="501650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r>
              <a:rPr lang="zh-CN" altLang="en-US" sz="2665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说明分子中有一个双键或一个环</a:t>
            </a:r>
            <a:endParaRPr lang="zh-CN" altLang="en-US" sz="2665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半闭框 5"/>
          <p:cNvSpPr/>
          <p:nvPr>
            <p:custDataLst>
              <p:tags r:id="rId12"/>
            </p:custDataLst>
          </p:nvPr>
        </p:nvSpPr>
        <p:spPr>
          <a:xfrm rot="8100000">
            <a:off x="3955284" y="2293256"/>
            <a:ext cx="237281" cy="237281"/>
          </a:xfrm>
          <a:prstGeom prst="halfFrame">
            <a:avLst>
              <a:gd name="adj1" fmla="val 21380"/>
              <a:gd name="adj2" fmla="val 20677"/>
            </a:avLst>
          </a:prstGeom>
          <a:solidFill>
            <a:srgbClr val="156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7" name="半闭框 6"/>
          <p:cNvSpPr/>
          <p:nvPr>
            <p:custDataLst>
              <p:tags r:id="rId13"/>
            </p:custDataLst>
          </p:nvPr>
        </p:nvSpPr>
        <p:spPr>
          <a:xfrm rot="8100000">
            <a:off x="4124617" y="2310189"/>
            <a:ext cx="237281" cy="237281"/>
          </a:xfrm>
          <a:prstGeom prst="halfFrame">
            <a:avLst>
              <a:gd name="adj1" fmla="val 21380"/>
              <a:gd name="adj2" fmla="val 20677"/>
            </a:avLst>
          </a:prstGeom>
          <a:solidFill>
            <a:srgbClr val="156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8" name="半闭框 7"/>
          <p:cNvSpPr/>
          <p:nvPr>
            <p:custDataLst>
              <p:tags r:id="rId14"/>
            </p:custDataLst>
          </p:nvPr>
        </p:nvSpPr>
        <p:spPr>
          <a:xfrm rot="8100000">
            <a:off x="4293951" y="2311883"/>
            <a:ext cx="237281" cy="237281"/>
          </a:xfrm>
          <a:prstGeom prst="halfFrame">
            <a:avLst>
              <a:gd name="adj1" fmla="val 21380"/>
              <a:gd name="adj2" fmla="val 20677"/>
            </a:avLst>
          </a:prstGeom>
          <a:solidFill>
            <a:srgbClr val="156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>
            <p:custDataLst>
              <p:tags r:id="rId15"/>
            </p:custDataLst>
          </p:nvPr>
        </p:nvSpPr>
        <p:spPr>
          <a:xfrm rot="8100000">
            <a:off x="4463284" y="2313576"/>
            <a:ext cx="237281" cy="237281"/>
          </a:xfrm>
          <a:prstGeom prst="halfFrame">
            <a:avLst>
              <a:gd name="adj1" fmla="val 21380"/>
              <a:gd name="adj2" fmla="val 20677"/>
            </a:avLst>
          </a:prstGeom>
          <a:solidFill>
            <a:srgbClr val="156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10" name="半闭框 9"/>
          <p:cNvSpPr/>
          <p:nvPr>
            <p:custDataLst>
              <p:tags r:id="rId16"/>
            </p:custDataLst>
          </p:nvPr>
        </p:nvSpPr>
        <p:spPr>
          <a:xfrm rot="8100000">
            <a:off x="4632617" y="2330509"/>
            <a:ext cx="237281" cy="237281"/>
          </a:xfrm>
          <a:prstGeom prst="halfFrame">
            <a:avLst>
              <a:gd name="adj1" fmla="val 21380"/>
              <a:gd name="adj2" fmla="val 20677"/>
            </a:avLst>
          </a:prstGeom>
          <a:solidFill>
            <a:srgbClr val="156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11" name="半闭框 10"/>
          <p:cNvSpPr/>
          <p:nvPr>
            <p:custDataLst>
              <p:tags r:id="rId17"/>
            </p:custDataLst>
          </p:nvPr>
        </p:nvSpPr>
        <p:spPr>
          <a:xfrm rot="8100000">
            <a:off x="4801951" y="2347443"/>
            <a:ext cx="237281" cy="237281"/>
          </a:xfrm>
          <a:prstGeom prst="halfFrame">
            <a:avLst>
              <a:gd name="adj1" fmla="val 21380"/>
              <a:gd name="adj2" fmla="val 20677"/>
            </a:avLst>
          </a:prstGeom>
          <a:solidFill>
            <a:srgbClr val="156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109" name="文本框 108"/>
          <p:cNvSpPr txBox="1"/>
          <p:nvPr>
            <p:custDataLst>
              <p:tags r:id="rId18"/>
            </p:custDataLst>
          </p:nvPr>
        </p:nvSpPr>
        <p:spPr>
          <a:xfrm>
            <a:off x="1291167" y="3066627"/>
            <a:ext cx="9743440" cy="13893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(1)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按照烷烃同分异构体的书写步骤，写出可能的碳架结构：</a:t>
            </a:r>
            <a:endParaRPr lang="en-US" altLang="en-US"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19"/>
            </p:custDataLst>
          </p:nvPr>
        </p:nvSpPr>
        <p:spPr>
          <a:xfrm>
            <a:off x="1619673" y="4022513"/>
            <a:ext cx="31343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/>
            <a:r>
              <a:rPr lang="en-US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C—C—C—C</a:t>
            </a:r>
            <a:endParaRPr lang="en-US"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3" name="图片 -2147482599"/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21"/>
          <a:stretch>
            <a:fillRect/>
          </a:stretch>
        </p:blipFill>
        <p:spPr>
          <a:xfrm>
            <a:off x="4749800" y="4097020"/>
            <a:ext cx="1909233" cy="117263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文本框 13"/>
          <p:cNvSpPr txBox="1"/>
          <p:nvPr>
            <p:custDataLst>
              <p:tags r:id="rId22"/>
            </p:custDataLst>
          </p:nvPr>
        </p:nvSpPr>
        <p:spPr>
          <a:xfrm>
            <a:off x="7730913" y="3884507"/>
            <a:ext cx="1446953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C—C</a:t>
            </a:r>
            <a:endParaRPr lang="en-US"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C—C</a:t>
            </a:r>
            <a:endParaRPr lang="en-US"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23"/>
            </p:custDataLst>
          </p:nvPr>
        </p:nvCxnSpPr>
        <p:spPr>
          <a:xfrm>
            <a:off x="7986607" y="4402667"/>
            <a:ext cx="0" cy="546947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>
            <p:custDataLst>
              <p:tags r:id="rId24"/>
            </p:custDataLst>
          </p:nvPr>
        </p:nvCxnSpPr>
        <p:spPr>
          <a:xfrm>
            <a:off x="8704580" y="4404360"/>
            <a:ext cx="0" cy="546947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>
            <p:custDataLst>
              <p:tags r:id="rId25"/>
            </p:custDataLst>
          </p:nvPr>
        </p:nvSpPr>
        <p:spPr>
          <a:xfrm>
            <a:off x="9652847" y="4022513"/>
            <a:ext cx="144695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   </a:t>
            </a:r>
            <a:endParaRPr lang="en-US"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C—C</a:t>
            </a:r>
            <a:endParaRPr lang="en-US"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34" name="直接连接符 33"/>
          <p:cNvCxnSpPr/>
          <p:nvPr>
            <p:custDataLst>
              <p:tags r:id="rId26"/>
            </p:custDataLst>
          </p:nvPr>
        </p:nvCxnSpPr>
        <p:spPr>
          <a:xfrm flipH="1">
            <a:off x="9928860" y="4245187"/>
            <a:ext cx="183727" cy="389467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>
            <p:custDataLst>
              <p:tags r:id="rId27"/>
            </p:custDataLst>
          </p:nvPr>
        </p:nvCxnSpPr>
        <p:spPr>
          <a:xfrm>
            <a:off x="10456333" y="4245187"/>
            <a:ext cx="172720" cy="375073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>
            <p:custDataLst>
              <p:tags r:id="rId28"/>
            </p:custDataLst>
          </p:nvPr>
        </p:nvSpPr>
        <p:spPr>
          <a:xfrm>
            <a:off x="9315027" y="3788833"/>
            <a:ext cx="10651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C—</a:t>
            </a:r>
            <a:endParaRPr lang="en-US"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8" name="文本框 37"/>
          <p:cNvSpPr txBox="1"/>
          <p:nvPr>
            <p:custDataLst>
              <p:tags r:id="rId29"/>
            </p:custDataLst>
          </p:nvPr>
        </p:nvSpPr>
        <p:spPr>
          <a:xfrm>
            <a:off x="10051627" y="3834553"/>
            <a:ext cx="67733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</a:t>
            </a:r>
            <a:endParaRPr lang="en-US"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  <p:custDataLst>
      <p:tags r:id="rId3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36" grpId="0"/>
      <p:bldP spid="36" grpId="1"/>
      <p:bldP spid="3" grpId="0"/>
      <p:bldP spid="3" grpId="1"/>
      <p:bldP spid="4" grpId="0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4" grpId="1"/>
      <p:bldP spid="6" grpId="1" animBg="1"/>
      <p:bldP spid="7" grpId="1" animBg="1"/>
      <p:bldP spid="8" grpId="1" animBg="1"/>
      <p:bldP spid="9" grpId="1" animBg="1"/>
      <p:bldP spid="10" grpId="1" animBg="1"/>
      <p:bldP spid="11" grpId="1" animBg="1"/>
      <p:bldP spid="109" grpId="0"/>
      <p:bldP spid="109" grpId="1"/>
      <p:bldP spid="12" grpId="0"/>
      <p:bldP spid="12" grpId="1"/>
      <p:bldP spid="14" grpId="0"/>
      <p:bldP spid="14" grpId="1"/>
      <p:bldP spid="32" grpId="0"/>
      <p:bldP spid="37" grpId="0"/>
      <p:bldP spid="38" grpId="0"/>
      <p:bldP spid="32" grpId="1"/>
      <p:bldP spid="37" grpId="1"/>
      <p:bldP spid="3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图片 99"/>
          <p:cNvPicPr/>
          <p:nvPr>
            <p:custDataLst>
              <p:tags r:id="rId1"/>
            </p:custDataLst>
          </p:nvPr>
        </p:nvPicPr>
        <p:blipFill>
          <a:blip r:embed="rId2"/>
          <a:srcRect l="22588" r="22106" b="58019"/>
          <a:stretch>
            <a:fillRect/>
          </a:stretch>
        </p:blipFill>
        <p:spPr>
          <a:xfrm>
            <a:off x="422487" y="2891367"/>
            <a:ext cx="3984413" cy="2628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/>
          <p:nvPr>
            <p:custDataLst>
              <p:tags r:id="rId3"/>
            </p:custDataLst>
          </p:nvPr>
        </p:nvPicPr>
        <p:blipFill>
          <a:blip r:embed="rId2"/>
          <a:srcRect l="1927" t="42952"/>
          <a:stretch>
            <a:fillRect/>
          </a:stretch>
        </p:blipFill>
        <p:spPr>
          <a:xfrm>
            <a:off x="4516120" y="2389293"/>
            <a:ext cx="7253393" cy="36347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2897293" y="1381760"/>
            <a:ext cx="8650393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sym typeface="Hoefler Text"/>
              </a:rPr>
              <a:t>戊烷（</a:t>
            </a:r>
            <a:r>
              <a:rPr lang="en-US" altLang="zh-CN" sz="3200" kern="10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</a:t>
            </a:r>
            <a:r>
              <a:rPr lang="en-US" altLang="zh-CN" sz="3200" kern="100" baseline="-2500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</a:t>
            </a:r>
            <a:r>
              <a:rPr lang="en-US" altLang="zh-CN" sz="3200" kern="10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</a:t>
            </a:r>
            <a:r>
              <a:rPr lang="en-US" altLang="zh-CN" sz="3200" kern="100" baseline="-2500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12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sym typeface="Hoefler Text"/>
              </a:rPr>
              <a:t>）可能的结构有哪些？</a:t>
            </a:r>
            <a:endParaRPr lang="zh-CN" altLang="en-US" sz="32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矩形 27"/>
          <p:cNvSpPr/>
          <p:nvPr>
            <p:custDataLst>
              <p:tags r:id="rId5"/>
            </p:custDataLst>
          </p:nvPr>
        </p:nvSpPr>
        <p:spPr>
          <a:xfrm>
            <a:off x="246380" y="1486747"/>
            <a:ext cx="2490047" cy="405553"/>
          </a:xfrm>
          <a:prstGeom prst="rect">
            <a:avLst/>
          </a:prstGeom>
          <a:solidFill>
            <a:srgbClr val="EDD1B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endParaRPr lang="zh-CN" altLang="en-US" sz="1865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6"/>
            </p:custDataLst>
          </p:nvPr>
        </p:nvSpPr>
        <p:spPr>
          <a:xfrm>
            <a:off x="366345" y="1032323"/>
            <a:ext cx="14020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思考</a:t>
            </a:r>
            <a:endParaRPr lang="zh-CN" altLang="en-US" sz="4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1" name="直接连接符 30"/>
          <p:cNvCxnSpPr/>
          <p:nvPr>
            <p:custDataLst>
              <p:tags r:id="rId7"/>
            </p:custDataLst>
          </p:nvPr>
        </p:nvCxnSpPr>
        <p:spPr>
          <a:xfrm>
            <a:off x="1990515" y="1689415"/>
            <a:ext cx="745616" cy="0"/>
          </a:xfrm>
          <a:prstGeom prst="line">
            <a:avLst/>
          </a:prstGeom>
          <a:ln w="38100">
            <a:solidFill>
              <a:srgbClr val="A770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8" grpId="0" bldLvl="0" animBg="1"/>
      <p:bldP spid="30" grpId="0"/>
      <p:bldP spid="28" grpId="1" animBg="1"/>
      <p:bldP spid="30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26920" y="1030288"/>
            <a:ext cx="4878939" cy="629296"/>
            <a:chOff x="4337131" y="1816194"/>
            <a:chExt cx="3659204" cy="471972"/>
          </a:xfrm>
        </p:grpSpPr>
        <p:cxnSp>
          <p:nvCxnSpPr>
            <p:cNvPr id="19" name="直接连接符 18"/>
            <p:cNvCxnSpPr/>
            <p:nvPr>
              <p:custDataLst>
                <p:tags r:id="rId1"/>
              </p:custDataLst>
            </p:nvPr>
          </p:nvCxnSpPr>
          <p:spPr>
            <a:xfrm>
              <a:off x="4931786" y="2268950"/>
              <a:ext cx="3064549" cy="0"/>
            </a:xfrm>
            <a:prstGeom prst="line">
              <a:avLst/>
            </a:prstGeom>
            <a:ln w="12700">
              <a:solidFill>
                <a:srgbClr val="686E7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4337131" y="1816194"/>
              <a:ext cx="471974" cy="471972"/>
              <a:chOff x="735514" y="4899607"/>
              <a:chExt cx="471974" cy="471972"/>
            </a:xfrm>
          </p:grpSpPr>
          <p:sp>
            <p:nvSpPr>
              <p:cNvPr id="2" name="ïṡlíḑe"/>
              <p:cNvSpPr/>
              <p:nvPr>
                <p:custDataLst>
                  <p:tags r:id="rId2"/>
                </p:custDataLst>
              </p:nvPr>
            </p:nvSpPr>
            <p:spPr>
              <a:xfrm>
                <a:off x="735514" y="4899607"/>
                <a:ext cx="471974" cy="471972"/>
              </a:xfrm>
              <a:prstGeom prst="ellipse">
                <a:avLst/>
              </a:prstGeom>
              <a:solidFill>
                <a:srgbClr val="156EB7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$ḷíḍè" descr="Line arrow: Straight"/>
              <p:cNvSpPr/>
              <p:nvPr>
                <p:custDataLst>
                  <p:tags r:id="rId3"/>
                </p:custDataLst>
              </p:nvPr>
            </p:nvSpPr>
            <p:spPr>
              <a:xfrm rot="10800000">
                <a:off x="858513" y="5092735"/>
                <a:ext cx="225975" cy="85715"/>
              </a:xfrm>
              <a:custGeom>
                <a:avLst/>
                <a:gdLst>
                  <a:gd name="connsiteX0" fmla="*/ 326921 w 334612"/>
                  <a:gd name="connsiteY0" fmla="*/ 53846 h 126922"/>
                  <a:gd name="connsiteX1" fmla="*/ 39230 w 334612"/>
                  <a:gd name="connsiteY1" fmla="*/ 53846 h 126922"/>
                  <a:gd name="connsiteX2" fmla="*/ 73461 w 334612"/>
                  <a:gd name="connsiteY2" fmla="*/ 19615 h 126922"/>
                  <a:gd name="connsiteX3" fmla="*/ 73461 w 334612"/>
                  <a:gd name="connsiteY3" fmla="*/ 3462 h 126922"/>
                  <a:gd name="connsiteX4" fmla="*/ 57307 w 334612"/>
                  <a:gd name="connsiteY4" fmla="*/ 3462 h 126922"/>
                  <a:gd name="connsiteX5" fmla="*/ 3462 w 334612"/>
                  <a:gd name="connsiteY5" fmla="*/ 57307 h 126922"/>
                  <a:gd name="connsiteX6" fmla="*/ 3462 w 334612"/>
                  <a:gd name="connsiteY6" fmla="*/ 73461 h 126922"/>
                  <a:gd name="connsiteX7" fmla="*/ 57307 w 334612"/>
                  <a:gd name="connsiteY7" fmla="*/ 127307 h 126922"/>
                  <a:gd name="connsiteX8" fmla="*/ 65384 w 334612"/>
                  <a:gd name="connsiteY8" fmla="*/ 130768 h 126922"/>
                  <a:gd name="connsiteX9" fmla="*/ 73461 w 334612"/>
                  <a:gd name="connsiteY9" fmla="*/ 127307 h 126922"/>
                  <a:gd name="connsiteX10" fmla="*/ 73461 w 334612"/>
                  <a:gd name="connsiteY10" fmla="*/ 111153 h 126922"/>
                  <a:gd name="connsiteX11" fmla="*/ 39230 w 334612"/>
                  <a:gd name="connsiteY11" fmla="*/ 76923 h 126922"/>
                  <a:gd name="connsiteX12" fmla="*/ 326921 w 334612"/>
                  <a:gd name="connsiteY12" fmla="*/ 76923 h 126922"/>
                  <a:gd name="connsiteX13" fmla="*/ 338459 w 334612"/>
                  <a:gd name="connsiteY13" fmla="*/ 65384 h 126922"/>
                  <a:gd name="connsiteX14" fmla="*/ 326921 w 334612"/>
                  <a:gd name="connsiteY14" fmla="*/ 53846 h 126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12" h="126922">
                    <a:moveTo>
                      <a:pt x="326921" y="53846"/>
                    </a:moveTo>
                    <a:lnTo>
                      <a:pt x="39230" y="53846"/>
                    </a:lnTo>
                    <a:lnTo>
                      <a:pt x="73461" y="19615"/>
                    </a:lnTo>
                    <a:cubicBezTo>
                      <a:pt x="78076" y="15000"/>
                      <a:pt x="78076" y="7692"/>
                      <a:pt x="73461" y="3462"/>
                    </a:cubicBezTo>
                    <a:cubicBezTo>
                      <a:pt x="68846" y="-1154"/>
                      <a:pt x="61538" y="-1154"/>
                      <a:pt x="57307" y="3462"/>
                    </a:cubicBezTo>
                    <a:lnTo>
                      <a:pt x="3462" y="57307"/>
                    </a:lnTo>
                    <a:cubicBezTo>
                      <a:pt x="-1154" y="61923"/>
                      <a:pt x="-1154" y="69230"/>
                      <a:pt x="3462" y="73461"/>
                    </a:cubicBezTo>
                    <a:lnTo>
                      <a:pt x="57307" y="127307"/>
                    </a:lnTo>
                    <a:cubicBezTo>
                      <a:pt x="59615" y="129614"/>
                      <a:pt x="62692" y="130768"/>
                      <a:pt x="65384" y="130768"/>
                    </a:cubicBezTo>
                    <a:cubicBezTo>
                      <a:pt x="68076" y="130768"/>
                      <a:pt x="71153" y="129614"/>
                      <a:pt x="73461" y="127307"/>
                    </a:cubicBezTo>
                    <a:cubicBezTo>
                      <a:pt x="78076" y="122691"/>
                      <a:pt x="78076" y="115384"/>
                      <a:pt x="73461" y="111153"/>
                    </a:cubicBezTo>
                    <a:lnTo>
                      <a:pt x="39230" y="76923"/>
                    </a:lnTo>
                    <a:lnTo>
                      <a:pt x="326921" y="76923"/>
                    </a:lnTo>
                    <a:cubicBezTo>
                      <a:pt x="333459" y="76923"/>
                      <a:pt x="338459" y="71923"/>
                      <a:pt x="338459" y="65384"/>
                    </a:cubicBezTo>
                    <a:cubicBezTo>
                      <a:pt x="338459" y="58846"/>
                      <a:pt x="333459" y="53846"/>
                      <a:pt x="326921" y="538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sz="2400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2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19673" y="1071033"/>
            <a:ext cx="425196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665" b="1" dirty="0">
                <a:latin typeface="微软雅黑" panose="020B0503020204020204" charset="-122"/>
                <a:ea typeface="微软雅黑" panose="020B0503020204020204" charset="-122"/>
              </a:rPr>
              <a:t>不饱和烃同分异构体的书写</a:t>
            </a:r>
            <a:endParaRPr lang="zh-CN" altLang="en-US" sz="2665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0" name="文本框 109"/>
          <p:cNvSpPr txBox="1"/>
          <p:nvPr>
            <p:custDataLst>
              <p:tags r:id="rId5"/>
            </p:custDataLst>
          </p:nvPr>
        </p:nvSpPr>
        <p:spPr>
          <a:xfrm>
            <a:off x="827193" y="1901613"/>
            <a:ext cx="10289540" cy="1396153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>
              <a:lnSpc>
                <a:spcPct val="150000"/>
              </a:lnSpc>
            </a:pP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(2)根据碳架结构的对称性和碳原子的成键特点，在碳架上可能的位置添加双键：</a:t>
            </a:r>
            <a:endParaRPr lang="zh-CN"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3" name="图片 -2147482598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292013" y="3291840"/>
            <a:ext cx="2736427" cy="137752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-2147482557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580467" y="3262207"/>
            <a:ext cx="2794847" cy="14071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-2147482596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8153400" y="3492500"/>
            <a:ext cx="2014220" cy="12852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5"/>
          <p:cNvSpPr txBox="1"/>
          <p:nvPr>
            <p:custDataLst>
              <p:tags r:id="rId12"/>
            </p:custDataLst>
          </p:nvPr>
        </p:nvSpPr>
        <p:spPr>
          <a:xfrm>
            <a:off x="445347" y="4777740"/>
            <a:ext cx="11590020" cy="707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(3)补写氢原子：根据碳原子形成4个共价键，补写各碳原子所结合的氢原子。</a:t>
            </a:r>
            <a:endParaRPr lang="zh-CN"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13"/>
            </p:custDataLst>
          </p:nvPr>
        </p:nvSpPr>
        <p:spPr>
          <a:xfrm>
            <a:off x="2049780" y="5590540"/>
            <a:ext cx="4864947" cy="58356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4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lang="en-US" sz="3200" b="1" baseline="-2500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8</a:t>
            </a:r>
            <a:r>
              <a:rPr lang="zh-CN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共有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5</a:t>
            </a:r>
            <a:r>
              <a:rPr lang="zh-CN" sz="3200" b="1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种同分异构体</a:t>
            </a:r>
            <a:endParaRPr lang="zh-CN" altLang="en-US" sz="3200" b="1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/>
      <p:bldP spid="4" grpId="0" bldLvl="0" animBg="1"/>
      <p:bldP spid="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26920" y="1030288"/>
            <a:ext cx="4878939" cy="629296"/>
            <a:chOff x="4337131" y="1816194"/>
            <a:chExt cx="3659204" cy="471972"/>
          </a:xfrm>
        </p:grpSpPr>
        <p:cxnSp>
          <p:nvCxnSpPr>
            <p:cNvPr id="19" name="直接连接符 18"/>
            <p:cNvCxnSpPr/>
            <p:nvPr>
              <p:custDataLst>
                <p:tags r:id="rId1"/>
              </p:custDataLst>
            </p:nvPr>
          </p:nvCxnSpPr>
          <p:spPr>
            <a:xfrm>
              <a:off x="4931786" y="2268950"/>
              <a:ext cx="3064549" cy="0"/>
            </a:xfrm>
            <a:prstGeom prst="line">
              <a:avLst/>
            </a:prstGeom>
            <a:ln w="12700">
              <a:solidFill>
                <a:srgbClr val="686E7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4337131" y="1816194"/>
              <a:ext cx="471974" cy="471972"/>
              <a:chOff x="735514" y="4899607"/>
              <a:chExt cx="471974" cy="471972"/>
            </a:xfrm>
          </p:grpSpPr>
          <p:sp>
            <p:nvSpPr>
              <p:cNvPr id="2" name="ïṡlíḑe"/>
              <p:cNvSpPr/>
              <p:nvPr>
                <p:custDataLst>
                  <p:tags r:id="rId2"/>
                </p:custDataLst>
              </p:nvPr>
            </p:nvSpPr>
            <p:spPr>
              <a:xfrm>
                <a:off x="735514" y="4899607"/>
                <a:ext cx="471974" cy="471972"/>
              </a:xfrm>
              <a:prstGeom prst="ellipse">
                <a:avLst/>
              </a:prstGeom>
              <a:solidFill>
                <a:srgbClr val="156EB7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$ḷíḍè" descr="Line arrow: Straight"/>
              <p:cNvSpPr/>
              <p:nvPr>
                <p:custDataLst>
                  <p:tags r:id="rId3"/>
                </p:custDataLst>
              </p:nvPr>
            </p:nvSpPr>
            <p:spPr>
              <a:xfrm rot="10800000">
                <a:off x="858513" y="5092735"/>
                <a:ext cx="225975" cy="85715"/>
              </a:xfrm>
              <a:custGeom>
                <a:avLst/>
                <a:gdLst>
                  <a:gd name="connsiteX0" fmla="*/ 326921 w 334612"/>
                  <a:gd name="connsiteY0" fmla="*/ 53846 h 126922"/>
                  <a:gd name="connsiteX1" fmla="*/ 39230 w 334612"/>
                  <a:gd name="connsiteY1" fmla="*/ 53846 h 126922"/>
                  <a:gd name="connsiteX2" fmla="*/ 73461 w 334612"/>
                  <a:gd name="connsiteY2" fmla="*/ 19615 h 126922"/>
                  <a:gd name="connsiteX3" fmla="*/ 73461 w 334612"/>
                  <a:gd name="connsiteY3" fmla="*/ 3462 h 126922"/>
                  <a:gd name="connsiteX4" fmla="*/ 57307 w 334612"/>
                  <a:gd name="connsiteY4" fmla="*/ 3462 h 126922"/>
                  <a:gd name="connsiteX5" fmla="*/ 3462 w 334612"/>
                  <a:gd name="connsiteY5" fmla="*/ 57307 h 126922"/>
                  <a:gd name="connsiteX6" fmla="*/ 3462 w 334612"/>
                  <a:gd name="connsiteY6" fmla="*/ 73461 h 126922"/>
                  <a:gd name="connsiteX7" fmla="*/ 57307 w 334612"/>
                  <a:gd name="connsiteY7" fmla="*/ 127307 h 126922"/>
                  <a:gd name="connsiteX8" fmla="*/ 65384 w 334612"/>
                  <a:gd name="connsiteY8" fmla="*/ 130768 h 126922"/>
                  <a:gd name="connsiteX9" fmla="*/ 73461 w 334612"/>
                  <a:gd name="connsiteY9" fmla="*/ 127307 h 126922"/>
                  <a:gd name="connsiteX10" fmla="*/ 73461 w 334612"/>
                  <a:gd name="connsiteY10" fmla="*/ 111153 h 126922"/>
                  <a:gd name="connsiteX11" fmla="*/ 39230 w 334612"/>
                  <a:gd name="connsiteY11" fmla="*/ 76923 h 126922"/>
                  <a:gd name="connsiteX12" fmla="*/ 326921 w 334612"/>
                  <a:gd name="connsiteY12" fmla="*/ 76923 h 126922"/>
                  <a:gd name="connsiteX13" fmla="*/ 338459 w 334612"/>
                  <a:gd name="connsiteY13" fmla="*/ 65384 h 126922"/>
                  <a:gd name="connsiteX14" fmla="*/ 326921 w 334612"/>
                  <a:gd name="connsiteY14" fmla="*/ 53846 h 126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12" h="126922">
                    <a:moveTo>
                      <a:pt x="326921" y="53846"/>
                    </a:moveTo>
                    <a:lnTo>
                      <a:pt x="39230" y="53846"/>
                    </a:lnTo>
                    <a:lnTo>
                      <a:pt x="73461" y="19615"/>
                    </a:lnTo>
                    <a:cubicBezTo>
                      <a:pt x="78076" y="15000"/>
                      <a:pt x="78076" y="7692"/>
                      <a:pt x="73461" y="3462"/>
                    </a:cubicBezTo>
                    <a:cubicBezTo>
                      <a:pt x="68846" y="-1154"/>
                      <a:pt x="61538" y="-1154"/>
                      <a:pt x="57307" y="3462"/>
                    </a:cubicBezTo>
                    <a:lnTo>
                      <a:pt x="3462" y="57307"/>
                    </a:lnTo>
                    <a:cubicBezTo>
                      <a:pt x="-1154" y="61923"/>
                      <a:pt x="-1154" y="69230"/>
                      <a:pt x="3462" y="73461"/>
                    </a:cubicBezTo>
                    <a:lnTo>
                      <a:pt x="57307" y="127307"/>
                    </a:lnTo>
                    <a:cubicBezTo>
                      <a:pt x="59615" y="129614"/>
                      <a:pt x="62692" y="130768"/>
                      <a:pt x="65384" y="130768"/>
                    </a:cubicBezTo>
                    <a:cubicBezTo>
                      <a:pt x="68076" y="130768"/>
                      <a:pt x="71153" y="129614"/>
                      <a:pt x="73461" y="127307"/>
                    </a:cubicBezTo>
                    <a:cubicBezTo>
                      <a:pt x="78076" y="122691"/>
                      <a:pt x="78076" y="115384"/>
                      <a:pt x="73461" y="111153"/>
                    </a:cubicBezTo>
                    <a:lnTo>
                      <a:pt x="39230" y="76923"/>
                    </a:lnTo>
                    <a:lnTo>
                      <a:pt x="326921" y="76923"/>
                    </a:lnTo>
                    <a:cubicBezTo>
                      <a:pt x="333459" y="76923"/>
                      <a:pt x="338459" y="71923"/>
                      <a:pt x="338459" y="65384"/>
                    </a:cubicBezTo>
                    <a:cubicBezTo>
                      <a:pt x="338459" y="58846"/>
                      <a:pt x="333459" y="53846"/>
                      <a:pt x="326921" y="538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sz="2400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2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19673" y="1071033"/>
            <a:ext cx="45910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665" b="1" dirty="0">
                <a:latin typeface="微软雅黑" panose="020B0503020204020204" charset="-122"/>
                <a:ea typeface="微软雅黑" panose="020B0503020204020204" charset="-122"/>
              </a:rPr>
              <a:t>烃的衍生物同分异构体的书写</a:t>
            </a:r>
            <a:endParaRPr lang="zh-CN" altLang="en-US" sz="2665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1071033" y="3288453"/>
            <a:ext cx="9324340" cy="501650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r>
              <a:rPr lang="en-US" altLang="zh-CN" sz="2665" b="1" dirty="0" smtClean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665" b="1" dirty="0" smtClean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、有机物中的</a:t>
            </a:r>
            <a:r>
              <a:rPr lang="en-US" altLang="zh-CN" sz="2665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O</a:t>
            </a:r>
            <a:r>
              <a:rPr lang="zh-CN" altLang="en-US" sz="2665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、</a:t>
            </a:r>
            <a:r>
              <a:rPr lang="en-US" altLang="zh-CN" sz="2665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S</a:t>
            </a:r>
            <a:r>
              <a:rPr lang="zh-CN" altLang="en-US" sz="2665" b="1" dirty="0" smtClean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可“视而不见”，不影响</a:t>
            </a:r>
            <a:r>
              <a:rPr lang="el-GR" altLang="zh-CN" sz="2665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Ω</a:t>
            </a:r>
            <a:endParaRPr lang="el-GR" altLang="zh-CN" sz="2665" b="1" dirty="0" smtClean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6" name="文本框 35"/>
          <p:cNvSpPr txBox="1"/>
          <p:nvPr>
            <p:custDataLst>
              <p:tags r:id="rId6"/>
            </p:custDataLst>
          </p:nvPr>
        </p:nvSpPr>
        <p:spPr>
          <a:xfrm>
            <a:off x="1071033" y="1997287"/>
            <a:ext cx="1517227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l-GR" altLang="zh-CN" sz="373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Ω</a:t>
            </a:r>
            <a:r>
              <a:rPr lang="en-US" altLang="zh-CN" sz="3735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</a:t>
            </a:r>
            <a:endParaRPr lang="en-US" altLang="zh-CN" sz="3735" b="1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1945640" y="1825413"/>
            <a:ext cx="9589347" cy="1183005"/>
            <a:chOff x="774148" y="2920365"/>
            <a:chExt cx="13505775" cy="887254"/>
          </a:xfrm>
        </p:grpSpPr>
        <p:sp>
          <p:nvSpPr>
            <p:cNvPr id="41" name="TextBox 25"/>
            <p:cNvSpPr txBox="1"/>
            <p:nvPr>
              <p:custDataLst>
                <p:tags r:id="rId7"/>
              </p:custDataLst>
            </p:nvPr>
          </p:nvSpPr>
          <p:spPr>
            <a:xfrm>
              <a:off x="774148" y="2920365"/>
              <a:ext cx="13505775" cy="43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有机物含碳数</a:t>
              </a:r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x</a:t>
              </a:r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2+2-</a:t>
              </a:r>
              <a:r>
                <a:rPr lang="zh-CN" alt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氢原子数</a:t>
              </a:r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-</a:t>
              </a:r>
              <a:r>
                <a:rPr lang="zh-CN" alt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卤素原子数</a:t>
              </a:r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+</a:t>
              </a:r>
              <a:r>
                <a:rPr lang="zh-CN" alt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氮原子数</a:t>
              </a:r>
              <a:endParaRPr lang="zh-CN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2" name="直接连接符 41"/>
            <p:cNvCxnSpPr/>
            <p:nvPr>
              <p:custDataLst>
                <p:tags r:id="rId8"/>
              </p:custDataLst>
            </p:nvPr>
          </p:nvCxnSpPr>
          <p:spPr>
            <a:xfrm flipV="1">
              <a:off x="791959" y="3369945"/>
              <a:ext cx="13312597" cy="12700"/>
            </a:xfrm>
            <a:prstGeom prst="line">
              <a:avLst/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本框 3"/>
            <p:cNvSpPr txBox="1"/>
            <p:nvPr>
              <p:custDataLst>
                <p:tags r:id="rId9"/>
              </p:custDataLst>
            </p:nvPr>
          </p:nvSpPr>
          <p:spPr>
            <a:xfrm>
              <a:off x="7051897" y="3369945"/>
              <a:ext cx="449580" cy="4376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en-US" altLang="zh-CN" sz="32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2</a:t>
              </a:r>
              <a:endPara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sp>
        <p:nvSpPr>
          <p:cNvPr id="8" name="文本框 7"/>
          <p:cNvSpPr txBox="1"/>
          <p:nvPr>
            <p:custDataLst>
              <p:tags r:id="rId10"/>
            </p:custDataLst>
          </p:nvPr>
        </p:nvSpPr>
        <p:spPr>
          <a:xfrm>
            <a:off x="1085427" y="4046220"/>
            <a:ext cx="5180753" cy="501650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r>
              <a:rPr lang="en-US" altLang="zh-CN" sz="2665" b="1" dirty="0" smtClean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665" b="1" dirty="0" smtClean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665" b="1" dirty="0" smtClean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卤素原子相当于氢原子</a:t>
            </a:r>
            <a:endParaRPr lang="zh-CN" altLang="en-US" sz="2665" b="1" dirty="0" smtClean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11"/>
            </p:custDataLst>
          </p:nvPr>
        </p:nvSpPr>
        <p:spPr>
          <a:xfrm>
            <a:off x="1085427" y="4803987"/>
            <a:ext cx="7463367" cy="501650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r>
              <a:rPr lang="en-US" altLang="zh-CN" sz="2665" b="1" dirty="0" smtClean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665" b="1" dirty="0" smtClean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665" b="1" dirty="0" smtClean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一个氮原子相当于多一个氢原子</a:t>
            </a:r>
            <a:endParaRPr lang="zh-CN" altLang="en-US" sz="2665" b="1" dirty="0" smtClean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6" grpId="0"/>
      <p:bldP spid="36" grpId="1"/>
      <p:bldP spid="8" grpId="0"/>
      <p:bldP spid="8" grpId="1"/>
      <p:bldP spid="9" grpId="0"/>
      <p:bldP spid="9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26920" y="1030288"/>
            <a:ext cx="4878939" cy="629296"/>
            <a:chOff x="4337131" y="1816194"/>
            <a:chExt cx="3659204" cy="471972"/>
          </a:xfrm>
        </p:grpSpPr>
        <p:cxnSp>
          <p:nvCxnSpPr>
            <p:cNvPr id="19" name="直接连接符 18"/>
            <p:cNvCxnSpPr/>
            <p:nvPr>
              <p:custDataLst>
                <p:tags r:id="rId1"/>
              </p:custDataLst>
            </p:nvPr>
          </p:nvCxnSpPr>
          <p:spPr>
            <a:xfrm>
              <a:off x="4931786" y="2268950"/>
              <a:ext cx="3064549" cy="0"/>
            </a:xfrm>
            <a:prstGeom prst="line">
              <a:avLst/>
            </a:prstGeom>
            <a:ln w="12700">
              <a:solidFill>
                <a:srgbClr val="686E7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4337131" y="1816194"/>
              <a:ext cx="471974" cy="471972"/>
              <a:chOff x="735514" y="4899607"/>
              <a:chExt cx="471974" cy="471972"/>
            </a:xfrm>
          </p:grpSpPr>
          <p:sp>
            <p:nvSpPr>
              <p:cNvPr id="2" name="ïṡlíḑe"/>
              <p:cNvSpPr/>
              <p:nvPr>
                <p:custDataLst>
                  <p:tags r:id="rId2"/>
                </p:custDataLst>
              </p:nvPr>
            </p:nvSpPr>
            <p:spPr>
              <a:xfrm>
                <a:off x="735514" y="4899607"/>
                <a:ext cx="471974" cy="471972"/>
              </a:xfrm>
              <a:prstGeom prst="ellipse">
                <a:avLst/>
              </a:prstGeom>
              <a:solidFill>
                <a:srgbClr val="156EB7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$ḷíḍè" descr="Line arrow: Straight"/>
              <p:cNvSpPr/>
              <p:nvPr>
                <p:custDataLst>
                  <p:tags r:id="rId3"/>
                </p:custDataLst>
              </p:nvPr>
            </p:nvSpPr>
            <p:spPr>
              <a:xfrm rot="10800000">
                <a:off x="858513" y="5092735"/>
                <a:ext cx="225975" cy="85715"/>
              </a:xfrm>
              <a:custGeom>
                <a:avLst/>
                <a:gdLst>
                  <a:gd name="connsiteX0" fmla="*/ 326921 w 334612"/>
                  <a:gd name="connsiteY0" fmla="*/ 53846 h 126922"/>
                  <a:gd name="connsiteX1" fmla="*/ 39230 w 334612"/>
                  <a:gd name="connsiteY1" fmla="*/ 53846 h 126922"/>
                  <a:gd name="connsiteX2" fmla="*/ 73461 w 334612"/>
                  <a:gd name="connsiteY2" fmla="*/ 19615 h 126922"/>
                  <a:gd name="connsiteX3" fmla="*/ 73461 w 334612"/>
                  <a:gd name="connsiteY3" fmla="*/ 3462 h 126922"/>
                  <a:gd name="connsiteX4" fmla="*/ 57307 w 334612"/>
                  <a:gd name="connsiteY4" fmla="*/ 3462 h 126922"/>
                  <a:gd name="connsiteX5" fmla="*/ 3462 w 334612"/>
                  <a:gd name="connsiteY5" fmla="*/ 57307 h 126922"/>
                  <a:gd name="connsiteX6" fmla="*/ 3462 w 334612"/>
                  <a:gd name="connsiteY6" fmla="*/ 73461 h 126922"/>
                  <a:gd name="connsiteX7" fmla="*/ 57307 w 334612"/>
                  <a:gd name="connsiteY7" fmla="*/ 127307 h 126922"/>
                  <a:gd name="connsiteX8" fmla="*/ 65384 w 334612"/>
                  <a:gd name="connsiteY8" fmla="*/ 130768 h 126922"/>
                  <a:gd name="connsiteX9" fmla="*/ 73461 w 334612"/>
                  <a:gd name="connsiteY9" fmla="*/ 127307 h 126922"/>
                  <a:gd name="connsiteX10" fmla="*/ 73461 w 334612"/>
                  <a:gd name="connsiteY10" fmla="*/ 111153 h 126922"/>
                  <a:gd name="connsiteX11" fmla="*/ 39230 w 334612"/>
                  <a:gd name="connsiteY11" fmla="*/ 76923 h 126922"/>
                  <a:gd name="connsiteX12" fmla="*/ 326921 w 334612"/>
                  <a:gd name="connsiteY12" fmla="*/ 76923 h 126922"/>
                  <a:gd name="connsiteX13" fmla="*/ 338459 w 334612"/>
                  <a:gd name="connsiteY13" fmla="*/ 65384 h 126922"/>
                  <a:gd name="connsiteX14" fmla="*/ 326921 w 334612"/>
                  <a:gd name="connsiteY14" fmla="*/ 53846 h 126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12" h="126922">
                    <a:moveTo>
                      <a:pt x="326921" y="53846"/>
                    </a:moveTo>
                    <a:lnTo>
                      <a:pt x="39230" y="53846"/>
                    </a:lnTo>
                    <a:lnTo>
                      <a:pt x="73461" y="19615"/>
                    </a:lnTo>
                    <a:cubicBezTo>
                      <a:pt x="78076" y="15000"/>
                      <a:pt x="78076" y="7692"/>
                      <a:pt x="73461" y="3462"/>
                    </a:cubicBezTo>
                    <a:cubicBezTo>
                      <a:pt x="68846" y="-1154"/>
                      <a:pt x="61538" y="-1154"/>
                      <a:pt x="57307" y="3462"/>
                    </a:cubicBezTo>
                    <a:lnTo>
                      <a:pt x="3462" y="57307"/>
                    </a:lnTo>
                    <a:cubicBezTo>
                      <a:pt x="-1154" y="61923"/>
                      <a:pt x="-1154" y="69230"/>
                      <a:pt x="3462" y="73461"/>
                    </a:cubicBezTo>
                    <a:lnTo>
                      <a:pt x="57307" y="127307"/>
                    </a:lnTo>
                    <a:cubicBezTo>
                      <a:pt x="59615" y="129614"/>
                      <a:pt x="62692" y="130768"/>
                      <a:pt x="65384" y="130768"/>
                    </a:cubicBezTo>
                    <a:cubicBezTo>
                      <a:pt x="68076" y="130768"/>
                      <a:pt x="71153" y="129614"/>
                      <a:pt x="73461" y="127307"/>
                    </a:cubicBezTo>
                    <a:cubicBezTo>
                      <a:pt x="78076" y="122691"/>
                      <a:pt x="78076" y="115384"/>
                      <a:pt x="73461" y="111153"/>
                    </a:cubicBezTo>
                    <a:lnTo>
                      <a:pt x="39230" y="76923"/>
                    </a:lnTo>
                    <a:lnTo>
                      <a:pt x="326921" y="76923"/>
                    </a:lnTo>
                    <a:cubicBezTo>
                      <a:pt x="333459" y="76923"/>
                      <a:pt x="338459" y="71923"/>
                      <a:pt x="338459" y="65384"/>
                    </a:cubicBezTo>
                    <a:cubicBezTo>
                      <a:pt x="338459" y="58846"/>
                      <a:pt x="333459" y="53846"/>
                      <a:pt x="326921" y="538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sz="2400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2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19673" y="1071033"/>
            <a:ext cx="45910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665" b="1" dirty="0">
                <a:latin typeface="微软雅黑" panose="020B0503020204020204" charset="-122"/>
                <a:ea typeface="微软雅黑" panose="020B0503020204020204" charset="-122"/>
              </a:rPr>
              <a:t>烃的衍生物同分异构体的书写</a:t>
            </a:r>
            <a:endParaRPr lang="zh-CN" altLang="en-US" sz="2665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0" name="文本框 109"/>
          <p:cNvSpPr txBox="1"/>
          <p:nvPr>
            <p:custDataLst>
              <p:tags r:id="rId5"/>
            </p:custDataLst>
          </p:nvPr>
        </p:nvSpPr>
        <p:spPr>
          <a:xfrm>
            <a:off x="827193" y="1917700"/>
            <a:ext cx="10304780" cy="501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665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书写方法：一般按碳链异构</a:t>
            </a:r>
            <a:r>
              <a:rPr lang="en-US" sz="2665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→</a:t>
            </a:r>
            <a:r>
              <a:rPr lang="zh-CN" sz="2665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位置异构</a:t>
            </a:r>
            <a:r>
              <a:rPr lang="en-US" sz="2665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→</a:t>
            </a:r>
            <a:r>
              <a:rPr lang="zh-CN" sz="2665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官能团异构的顺序来书写。</a:t>
            </a:r>
            <a:endParaRPr lang="zh-CN" altLang="en-US" sz="2665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7763933" y="2611967"/>
            <a:ext cx="2536613" cy="501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665" b="1" baseline="-25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sz="2665" b="1" baseline="-25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10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</a:t>
            </a:r>
            <a:r>
              <a:rPr lang="en-US" sz="2665" b="1" baseline="-25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zh-CN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例</a:t>
            </a:r>
            <a:r>
              <a:rPr lang="en-US" sz="266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en-US" altLang="en-US" sz="2665" b="1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601980" y="3143673"/>
            <a:ext cx="9181253" cy="501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665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(1)碳链异构：4个碳原子的碳链有2种连接方式：</a:t>
            </a:r>
            <a:endParaRPr lang="zh-CN" altLang="en-US" sz="2665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8"/>
            </p:custDataLst>
          </p:nvPr>
        </p:nvSpPr>
        <p:spPr>
          <a:xfrm>
            <a:off x="1085427" y="4182533"/>
            <a:ext cx="2772833" cy="501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C—C—C—C</a:t>
            </a:r>
            <a:endParaRPr lang="en-US" altLang="en-US" sz="2665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图片 -2147482592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074920" y="3985260"/>
            <a:ext cx="1809327" cy="1299633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1"/>
      <p:bldP spid="4" grpId="0"/>
      <p:bldP spid="4" grpId="1"/>
      <p:bldP spid="3" grpId="0"/>
      <p:bldP spid="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26920" y="1030288"/>
            <a:ext cx="4878939" cy="629296"/>
            <a:chOff x="4337131" y="1816194"/>
            <a:chExt cx="3659204" cy="471972"/>
          </a:xfrm>
        </p:grpSpPr>
        <p:cxnSp>
          <p:nvCxnSpPr>
            <p:cNvPr id="19" name="直接连接符 18"/>
            <p:cNvCxnSpPr/>
            <p:nvPr>
              <p:custDataLst>
                <p:tags r:id="rId1"/>
              </p:custDataLst>
            </p:nvPr>
          </p:nvCxnSpPr>
          <p:spPr>
            <a:xfrm>
              <a:off x="4931786" y="2268950"/>
              <a:ext cx="3064549" cy="0"/>
            </a:xfrm>
            <a:prstGeom prst="line">
              <a:avLst/>
            </a:prstGeom>
            <a:ln w="12700">
              <a:solidFill>
                <a:srgbClr val="686E7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4337131" y="1816194"/>
              <a:ext cx="471974" cy="471972"/>
              <a:chOff x="735514" y="4899607"/>
              <a:chExt cx="471974" cy="471972"/>
            </a:xfrm>
          </p:grpSpPr>
          <p:sp>
            <p:nvSpPr>
              <p:cNvPr id="2" name="ïṡlíḑe"/>
              <p:cNvSpPr/>
              <p:nvPr>
                <p:custDataLst>
                  <p:tags r:id="rId2"/>
                </p:custDataLst>
              </p:nvPr>
            </p:nvSpPr>
            <p:spPr>
              <a:xfrm>
                <a:off x="735514" y="4899607"/>
                <a:ext cx="471974" cy="471972"/>
              </a:xfrm>
              <a:prstGeom prst="ellipse">
                <a:avLst/>
              </a:prstGeom>
              <a:solidFill>
                <a:srgbClr val="156EB7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$ḷíḍè" descr="Line arrow: Straight"/>
              <p:cNvSpPr/>
              <p:nvPr>
                <p:custDataLst>
                  <p:tags r:id="rId3"/>
                </p:custDataLst>
              </p:nvPr>
            </p:nvSpPr>
            <p:spPr>
              <a:xfrm rot="10800000">
                <a:off x="858513" y="5092735"/>
                <a:ext cx="225975" cy="85715"/>
              </a:xfrm>
              <a:custGeom>
                <a:avLst/>
                <a:gdLst>
                  <a:gd name="connsiteX0" fmla="*/ 326921 w 334612"/>
                  <a:gd name="connsiteY0" fmla="*/ 53846 h 126922"/>
                  <a:gd name="connsiteX1" fmla="*/ 39230 w 334612"/>
                  <a:gd name="connsiteY1" fmla="*/ 53846 h 126922"/>
                  <a:gd name="connsiteX2" fmla="*/ 73461 w 334612"/>
                  <a:gd name="connsiteY2" fmla="*/ 19615 h 126922"/>
                  <a:gd name="connsiteX3" fmla="*/ 73461 w 334612"/>
                  <a:gd name="connsiteY3" fmla="*/ 3462 h 126922"/>
                  <a:gd name="connsiteX4" fmla="*/ 57307 w 334612"/>
                  <a:gd name="connsiteY4" fmla="*/ 3462 h 126922"/>
                  <a:gd name="connsiteX5" fmla="*/ 3462 w 334612"/>
                  <a:gd name="connsiteY5" fmla="*/ 57307 h 126922"/>
                  <a:gd name="connsiteX6" fmla="*/ 3462 w 334612"/>
                  <a:gd name="connsiteY6" fmla="*/ 73461 h 126922"/>
                  <a:gd name="connsiteX7" fmla="*/ 57307 w 334612"/>
                  <a:gd name="connsiteY7" fmla="*/ 127307 h 126922"/>
                  <a:gd name="connsiteX8" fmla="*/ 65384 w 334612"/>
                  <a:gd name="connsiteY8" fmla="*/ 130768 h 126922"/>
                  <a:gd name="connsiteX9" fmla="*/ 73461 w 334612"/>
                  <a:gd name="connsiteY9" fmla="*/ 127307 h 126922"/>
                  <a:gd name="connsiteX10" fmla="*/ 73461 w 334612"/>
                  <a:gd name="connsiteY10" fmla="*/ 111153 h 126922"/>
                  <a:gd name="connsiteX11" fmla="*/ 39230 w 334612"/>
                  <a:gd name="connsiteY11" fmla="*/ 76923 h 126922"/>
                  <a:gd name="connsiteX12" fmla="*/ 326921 w 334612"/>
                  <a:gd name="connsiteY12" fmla="*/ 76923 h 126922"/>
                  <a:gd name="connsiteX13" fmla="*/ 338459 w 334612"/>
                  <a:gd name="connsiteY13" fmla="*/ 65384 h 126922"/>
                  <a:gd name="connsiteX14" fmla="*/ 326921 w 334612"/>
                  <a:gd name="connsiteY14" fmla="*/ 53846 h 126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12" h="126922">
                    <a:moveTo>
                      <a:pt x="326921" y="53846"/>
                    </a:moveTo>
                    <a:lnTo>
                      <a:pt x="39230" y="53846"/>
                    </a:lnTo>
                    <a:lnTo>
                      <a:pt x="73461" y="19615"/>
                    </a:lnTo>
                    <a:cubicBezTo>
                      <a:pt x="78076" y="15000"/>
                      <a:pt x="78076" y="7692"/>
                      <a:pt x="73461" y="3462"/>
                    </a:cubicBezTo>
                    <a:cubicBezTo>
                      <a:pt x="68846" y="-1154"/>
                      <a:pt x="61538" y="-1154"/>
                      <a:pt x="57307" y="3462"/>
                    </a:cubicBezTo>
                    <a:lnTo>
                      <a:pt x="3462" y="57307"/>
                    </a:lnTo>
                    <a:cubicBezTo>
                      <a:pt x="-1154" y="61923"/>
                      <a:pt x="-1154" y="69230"/>
                      <a:pt x="3462" y="73461"/>
                    </a:cubicBezTo>
                    <a:lnTo>
                      <a:pt x="57307" y="127307"/>
                    </a:lnTo>
                    <a:cubicBezTo>
                      <a:pt x="59615" y="129614"/>
                      <a:pt x="62692" y="130768"/>
                      <a:pt x="65384" y="130768"/>
                    </a:cubicBezTo>
                    <a:cubicBezTo>
                      <a:pt x="68076" y="130768"/>
                      <a:pt x="71153" y="129614"/>
                      <a:pt x="73461" y="127307"/>
                    </a:cubicBezTo>
                    <a:cubicBezTo>
                      <a:pt x="78076" y="122691"/>
                      <a:pt x="78076" y="115384"/>
                      <a:pt x="73461" y="111153"/>
                    </a:cubicBezTo>
                    <a:lnTo>
                      <a:pt x="39230" y="76923"/>
                    </a:lnTo>
                    <a:lnTo>
                      <a:pt x="326921" y="76923"/>
                    </a:lnTo>
                    <a:cubicBezTo>
                      <a:pt x="333459" y="76923"/>
                      <a:pt x="338459" y="71923"/>
                      <a:pt x="338459" y="65384"/>
                    </a:cubicBezTo>
                    <a:cubicBezTo>
                      <a:pt x="338459" y="58846"/>
                      <a:pt x="333459" y="53846"/>
                      <a:pt x="326921" y="538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sz="2400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2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19673" y="1071033"/>
            <a:ext cx="45910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665" b="1" dirty="0">
                <a:latin typeface="微软雅黑" panose="020B0503020204020204" charset="-122"/>
                <a:ea typeface="微软雅黑" panose="020B0503020204020204" charset="-122"/>
              </a:rPr>
              <a:t>烃的衍生物同分异构体的书写</a:t>
            </a:r>
            <a:endParaRPr lang="zh-CN" altLang="en-US" sz="2665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0" name="文本框 109"/>
          <p:cNvSpPr txBox="1"/>
          <p:nvPr>
            <p:custDataLst>
              <p:tags r:id="rId5"/>
            </p:custDataLst>
          </p:nvPr>
        </p:nvSpPr>
        <p:spPr>
          <a:xfrm>
            <a:off x="827193" y="1901613"/>
            <a:ext cx="10789920" cy="13792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>
              <a:lnSpc>
                <a:spcPct val="150000"/>
              </a:lnSpc>
            </a:pPr>
            <a:r>
              <a:rPr lang="zh-CN" altLang="en-US" sz="2665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(2)位置异构：对于醇类，在碳链各碳原子上连接烃基，用“↓”表示连接的不同位置。</a:t>
            </a:r>
            <a:endParaRPr lang="zh-CN" altLang="en-US" sz="2665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3" name="图片 -214748259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84220" y="2796540"/>
            <a:ext cx="5208693" cy="197866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4773930" cy="1241425"/>
            <a:chOff x="693" y="-17"/>
            <a:chExt cx="1532" cy="782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7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同分异构体的书写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26920" y="1030288"/>
            <a:ext cx="4878939" cy="629296"/>
            <a:chOff x="4337131" y="1816194"/>
            <a:chExt cx="3659204" cy="471972"/>
          </a:xfrm>
        </p:grpSpPr>
        <p:cxnSp>
          <p:nvCxnSpPr>
            <p:cNvPr id="19" name="直接连接符 18"/>
            <p:cNvCxnSpPr/>
            <p:nvPr>
              <p:custDataLst>
                <p:tags r:id="rId1"/>
              </p:custDataLst>
            </p:nvPr>
          </p:nvCxnSpPr>
          <p:spPr>
            <a:xfrm>
              <a:off x="4931786" y="2268950"/>
              <a:ext cx="3064549" cy="0"/>
            </a:xfrm>
            <a:prstGeom prst="line">
              <a:avLst/>
            </a:prstGeom>
            <a:ln w="12700">
              <a:solidFill>
                <a:srgbClr val="686E7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4337131" y="1816194"/>
              <a:ext cx="471974" cy="471972"/>
              <a:chOff x="735514" y="4899607"/>
              <a:chExt cx="471974" cy="471972"/>
            </a:xfrm>
          </p:grpSpPr>
          <p:sp>
            <p:nvSpPr>
              <p:cNvPr id="2" name="ïṡlíḑe"/>
              <p:cNvSpPr/>
              <p:nvPr>
                <p:custDataLst>
                  <p:tags r:id="rId2"/>
                </p:custDataLst>
              </p:nvPr>
            </p:nvSpPr>
            <p:spPr>
              <a:xfrm>
                <a:off x="735514" y="4899607"/>
                <a:ext cx="471974" cy="471972"/>
              </a:xfrm>
              <a:prstGeom prst="ellipse">
                <a:avLst/>
              </a:prstGeom>
              <a:solidFill>
                <a:srgbClr val="156EB7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$ḷíḍè" descr="Line arrow: Straight"/>
              <p:cNvSpPr/>
              <p:nvPr>
                <p:custDataLst>
                  <p:tags r:id="rId3"/>
                </p:custDataLst>
              </p:nvPr>
            </p:nvSpPr>
            <p:spPr>
              <a:xfrm rot="10800000">
                <a:off x="858513" y="5092735"/>
                <a:ext cx="225975" cy="85715"/>
              </a:xfrm>
              <a:custGeom>
                <a:avLst/>
                <a:gdLst>
                  <a:gd name="connsiteX0" fmla="*/ 326921 w 334612"/>
                  <a:gd name="connsiteY0" fmla="*/ 53846 h 126922"/>
                  <a:gd name="connsiteX1" fmla="*/ 39230 w 334612"/>
                  <a:gd name="connsiteY1" fmla="*/ 53846 h 126922"/>
                  <a:gd name="connsiteX2" fmla="*/ 73461 w 334612"/>
                  <a:gd name="connsiteY2" fmla="*/ 19615 h 126922"/>
                  <a:gd name="connsiteX3" fmla="*/ 73461 w 334612"/>
                  <a:gd name="connsiteY3" fmla="*/ 3462 h 126922"/>
                  <a:gd name="connsiteX4" fmla="*/ 57307 w 334612"/>
                  <a:gd name="connsiteY4" fmla="*/ 3462 h 126922"/>
                  <a:gd name="connsiteX5" fmla="*/ 3462 w 334612"/>
                  <a:gd name="connsiteY5" fmla="*/ 57307 h 126922"/>
                  <a:gd name="connsiteX6" fmla="*/ 3462 w 334612"/>
                  <a:gd name="connsiteY6" fmla="*/ 73461 h 126922"/>
                  <a:gd name="connsiteX7" fmla="*/ 57307 w 334612"/>
                  <a:gd name="connsiteY7" fmla="*/ 127307 h 126922"/>
                  <a:gd name="connsiteX8" fmla="*/ 65384 w 334612"/>
                  <a:gd name="connsiteY8" fmla="*/ 130768 h 126922"/>
                  <a:gd name="connsiteX9" fmla="*/ 73461 w 334612"/>
                  <a:gd name="connsiteY9" fmla="*/ 127307 h 126922"/>
                  <a:gd name="connsiteX10" fmla="*/ 73461 w 334612"/>
                  <a:gd name="connsiteY10" fmla="*/ 111153 h 126922"/>
                  <a:gd name="connsiteX11" fmla="*/ 39230 w 334612"/>
                  <a:gd name="connsiteY11" fmla="*/ 76923 h 126922"/>
                  <a:gd name="connsiteX12" fmla="*/ 326921 w 334612"/>
                  <a:gd name="connsiteY12" fmla="*/ 76923 h 126922"/>
                  <a:gd name="connsiteX13" fmla="*/ 338459 w 334612"/>
                  <a:gd name="connsiteY13" fmla="*/ 65384 h 126922"/>
                  <a:gd name="connsiteX14" fmla="*/ 326921 w 334612"/>
                  <a:gd name="connsiteY14" fmla="*/ 53846 h 126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12" h="126922">
                    <a:moveTo>
                      <a:pt x="326921" y="53846"/>
                    </a:moveTo>
                    <a:lnTo>
                      <a:pt x="39230" y="53846"/>
                    </a:lnTo>
                    <a:lnTo>
                      <a:pt x="73461" y="19615"/>
                    </a:lnTo>
                    <a:cubicBezTo>
                      <a:pt x="78076" y="15000"/>
                      <a:pt x="78076" y="7692"/>
                      <a:pt x="73461" y="3462"/>
                    </a:cubicBezTo>
                    <a:cubicBezTo>
                      <a:pt x="68846" y="-1154"/>
                      <a:pt x="61538" y="-1154"/>
                      <a:pt x="57307" y="3462"/>
                    </a:cubicBezTo>
                    <a:lnTo>
                      <a:pt x="3462" y="57307"/>
                    </a:lnTo>
                    <a:cubicBezTo>
                      <a:pt x="-1154" y="61923"/>
                      <a:pt x="-1154" y="69230"/>
                      <a:pt x="3462" y="73461"/>
                    </a:cubicBezTo>
                    <a:lnTo>
                      <a:pt x="57307" y="127307"/>
                    </a:lnTo>
                    <a:cubicBezTo>
                      <a:pt x="59615" y="129614"/>
                      <a:pt x="62692" y="130768"/>
                      <a:pt x="65384" y="130768"/>
                    </a:cubicBezTo>
                    <a:cubicBezTo>
                      <a:pt x="68076" y="130768"/>
                      <a:pt x="71153" y="129614"/>
                      <a:pt x="73461" y="127307"/>
                    </a:cubicBezTo>
                    <a:cubicBezTo>
                      <a:pt x="78076" y="122691"/>
                      <a:pt x="78076" y="115384"/>
                      <a:pt x="73461" y="111153"/>
                    </a:cubicBezTo>
                    <a:lnTo>
                      <a:pt x="39230" y="76923"/>
                    </a:lnTo>
                    <a:lnTo>
                      <a:pt x="326921" y="76923"/>
                    </a:lnTo>
                    <a:cubicBezTo>
                      <a:pt x="333459" y="76923"/>
                      <a:pt x="338459" y="71923"/>
                      <a:pt x="338459" y="65384"/>
                    </a:cubicBezTo>
                    <a:cubicBezTo>
                      <a:pt x="338459" y="58846"/>
                      <a:pt x="333459" y="53846"/>
                      <a:pt x="326921" y="538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sz="2400" dirty="0">
                  <a:solidFill>
                    <a:srgbClr val="627A9D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2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19673" y="1071033"/>
            <a:ext cx="45910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665" b="1" dirty="0">
                <a:latin typeface="微软雅黑" panose="020B0503020204020204" charset="-122"/>
                <a:ea typeface="微软雅黑" panose="020B0503020204020204" charset="-122"/>
              </a:rPr>
              <a:t>烃的衍生物同分异构体的书写</a:t>
            </a:r>
            <a:endParaRPr lang="zh-CN" altLang="en-US" sz="2665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0" name="文本框 109"/>
          <p:cNvSpPr txBox="1"/>
          <p:nvPr>
            <p:custDataLst>
              <p:tags r:id="rId5"/>
            </p:custDataLst>
          </p:nvPr>
        </p:nvSpPr>
        <p:spPr>
          <a:xfrm>
            <a:off x="767927" y="1809327"/>
            <a:ext cx="9839960" cy="1619673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>
              <a:lnSpc>
                <a:spcPct val="150000"/>
              </a:lnSpc>
            </a:pP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(3)官能团异构：通式为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</a:t>
            </a:r>
            <a:r>
              <a:rPr lang="en-US" sz="2665" b="1" i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n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2665" b="1" i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n</a:t>
            </a:r>
            <a:r>
              <a:rPr lang="zh-CN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＋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O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的有机物在中学阶段只能是醇或醚，对于醚类，位置异构是因氧元素的位置不同而导致的。</a:t>
            </a:r>
            <a:endParaRPr lang="zh-CN" altLang="en-US"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3" name="图片 -2147482590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173393" y="3124200"/>
            <a:ext cx="5506720" cy="19532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>
            <p:custDataLst>
              <p:tags r:id="rId8"/>
            </p:custDataLst>
          </p:nvPr>
        </p:nvSpPr>
        <p:spPr>
          <a:xfrm>
            <a:off x="767927" y="5265420"/>
            <a:ext cx="10310707" cy="50165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>
            <a:spAutoFit/>
          </a:bodyPr>
          <a:p>
            <a:pPr indent="0"/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故分子式为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4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10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O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的有机物共有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4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种醇和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种醚，共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7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种同分异构体。</a:t>
            </a:r>
            <a:endParaRPr lang="zh-CN" altLang="en-US"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815421" y="3042040"/>
            <a:ext cx="4269162" cy="17532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zh-CN" altLang="en-US" sz="54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同分异构体数目的判断</a:t>
            </a:r>
            <a:endParaRPr lang="en-US" altLang="zh-CN" sz="5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5520055" cy="1816100"/>
            <a:chOff x="693" y="-17"/>
            <a:chExt cx="1532" cy="1144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11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同分异构体数目的判断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51" name="组合 21"/>
          <p:cNvGrpSpPr/>
          <p:nvPr/>
        </p:nvGrpSpPr>
        <p:grpSpPr>
          <a:xfrm>
            <a:off x="1435100" y="1035473"/>
            <a:ext cx="9035627" cy="666327"/>
            <a:chOff x="1811867" y="3185013"/>
            <a:chExt cx="7403141" cy="416455"/>
          </a:xfrm>
          <a:solidFill>
            <a:schemeClr val="accent2">
              <a:lumMod val="50000"/>
            </a:schemeClr>
          </a:solidFill>
        </p:grpSpPr>
        <p:sp>
          <p:nvSpPr>
            <p:cNvPr id="17" name="圆角矩形 16"/>
            <p:cNvSpPr/>
            <p:nvPr>
              <p:custDataLst>
                <p:tags r:id="rId1"/>
              </p:custDataLst>
            </p:nvPr>
          </p:nvSpPr>
          <p:spPr bwMode="auto">
            <a:xfrm>
              <a:off x="1835453" y="3213588"/>
              <a:ext cx="7379555" cy="387880"/>
            </a:xfrm>
            <a:prstGeom prst="roundRect">
              <a:avLst>
                <a:gd name="adj" fmla="val 42270"/>
              </a:avLst>
            </a:prstGeom>
            <a:grpFill/>
            <a:ln>
              <a:noFill/>
            </a:ln>
            <a:effectLst>
              <a:innerShdw blurRad="63500" dist="127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4" name="组合 106"/>
            <p:cNvGrpSpPr/>
            <p:nvPr/>
          </p:nvGrpSpPr>
          <p:grpSpPr bwMode="auto">
            <a:xfrm>
              <a:off x="1811867" y="3185013"/>
              <a:ext cx="559645" cy="416455"/>
              <a:chOff x="899592" y="2377261"/>
              <a:chExt cx="720079" cy="574619"/>
            </a:xfr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" name="圆角矩形 1"/>
              <p:cNvSpPr/>
              <p:nvPr>
                <p:custDataLst>
                  <p:tags r:id="rId2"/>
                </p:custDataLst>
              </p:nvPr>
            </p:nvSpPr>
            <p:spPr>
              <a:xfrm>
                <a:off x="899592" y="2377261"/>
                <a:ext cx="720079" cy="574619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20" name="圆角矩形 19"/>
              <p:cNvSpPr/>
              <p:nvPr>
                <p:custDataLst>
                  <p:tags r:id="rId3"/>
                </p:custDataLst>
              </p:nvPr>
            </p:nvSpPr>
            <p:spPr>
              <a:xfrm>
                <a:off x="920239" y="2397813"/>
                <a:ext cx="681257" cy="533517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</p:grpSp>
      </p:grpSp>
      <p:sp>
        <p:nvSpPr>
          <p:cNvPr id="3" name="Shape 75"/>
          <p:cNvSpPr/>
          <p:nvPr>
            <p:custDataLst>
              <p:tags r:id="rId4"/>
            </p:custDataLst>
          </p:nvPr>
        </p:nvSpPr>
        <p:spPr>
          <a:xfrm>
            <a:off x="2240280" y="1144693"/>
            <a:ext cx="8104293" cy="578273"/>
          </a:xfrm>
          <a:prstGeom prst="rect">
            <a:avLst/>
          </a:prstGeom>
          <a:ln w="3175">
            <a:miter lim="400000"/>
          </a:ln>
        </p:spPr>
        <p:txBody>
          <a:bodyPr lIns="50800" tIns="50800" rIns="50800" bIns="50800">
            <a:normAutofit/>
          </a:bodyPr>
          <a:lstStyle>
            <a:lvl1pPr>
              <a:defRPr sz="3200">
                <a:solidFill>
                  <a:srgbClr val="42C0A0"/>
                </a:solidFill>
                <a:latin typeface="Helvetica Neue Medium" panose="02000503000000020004"/>
                <a:ea typeface="Helvetica Neue Medium" panose="02000503000000020004"/>
                <a:cs typeface="Helvetica Neue Medium" panose="02000503000000020004"/>
                <a:sym typeface="Helvetica Neue Medium" panose="02000503000000020004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665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烃的一元取代物、二元取代物同分异构体数目的判断</a:t>
            </a:r>
            <a:endParaRPr kumimoji="1" lang="zh-CN" altLang="en-US" sz="2665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11" name="Pentagon 3"/>
          <p:cNvSpPr/>
          <p:nvPr>
            <p:custDataLst>
              <p:tags r:id="rId5"/>
            </p:custDataLst>
          </p:nvPr>
        </p:nvSpPr>
        <p:spPr>
          <a:xfrm>
            <a:off x="1463887" y="2065867"/>
            <a:ext cx="5643880" cy="685800"/>
          </a:xfrm>
          <a:prstGeom prst="homePlate">
            <a:avLst/>
          </a:prstGeom>
          <a:solidFill>
            <a:srgbClr val="ECC2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2665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sz="2665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烃基数确定一取代产物数目</a:t>
            </a:r>
            <a:endParaRPr kumimoji="0" lang="zh-CN" sz="2665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Pentagon 5"/>
          <p:cNvSpPr/>
          <p:nvPr>
            <p:custDataLst>
              <p:tags r:id="rId6"/>
            </p:custDataLst>
          </p:nvPr>
        </p:nvSpPr>
        <p:spPr>
          <a:xfrm>
            <a:off x="1463887" y="4235027"/>
            <a:ext cx="5643880" cy="688340"/>
          </a:xfrm>
          <a:prstGeom prst="homePlate">
            <a:avLst/>
          </a:prstGeom>
          <a:solidFill>
            <a:srgbClr val="3337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替代法</a:t>
            </a:r>
            <a:endParaRPr kumimoji="0" lang="zh-CN" sz="2665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1579880" y="2751667"/>
            <a:ext cx="6782647" cy="1323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—CH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—C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5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各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种；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—C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7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：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种；</a:t>
            </a:r>
            <a:endParaRPr lang="zh-CN"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—C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9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：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种；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—C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5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11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：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8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种。</a:t>
            </a:r>
            <a:endParaRPr lang="zh-CN"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8"/>
            </p:custDataLst>
          </p:nvPr>
        </p:nvSpPr>
        <p:spPr>
          <a:xfrm>
            <a:off x="1435100" y="4923367"/>
            <a:ext cx="9035627" cy="15240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如二氯苯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(C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6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Cl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有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种同分异构体，则四氯苯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(C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6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Cl</a:t>
            </a:r>
            <a:r>
              <a:rPr lang="en-US"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也有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种同分异构体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将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替代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Cl)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。</a:t>
            </a:r>
            <a:endParaRPr lang="zh-CN"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 bldLvl="0" animBg="1"/>
      <p:bldP spid="7" grpId="0"/>
      <p:bldP spid="12" grpId="1" animBg="1"/>
      <p:bldP spid="7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5520055" cy="1816100"/>
            <a:chOff x="693" y="-17"/>
            <a:chExt cx="1532" cy="1144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11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同分异构体数目的判断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877213" y="3174153"/>
            <a:ext cx="1859280" cy="152484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51" name="组合 21"/>
          <p:cNvGrpSpPr/>
          <p:nvPr/>
        </p:nvGrpSpPr>
        <p:grpSpPr>
          <a:xfrm>
            <a:off x="1435100" y="1035473"/>
            <a:ext cx="9035627" cy="666327"/>
            <a:chOff x="1811867" y="3185013"/>
            <a:chExt cx="7403141" cy="416455"/>
          </a:xfrm>
          <a:solidFill>
            <a:schemeClr val="accent2">
              <a:lumMod val="50000"/>
            </a:schemeClr>
          </a:solidFill>
        </p:grpSpPr>
        <p:sp>
          <p:nvSpPr>
            <p:cNvPr id="17" name="圆角矩形 16"/>
            <p:cNvSpPr/>
            <p:nvPr>
              <p:custDataLst>
                <p:tags r:id="rId3"/>
              </p:custDataLst>
            </p:nvPr>
          </p:nvSpPr>
          <p:spPr bwMode="auto">
            <a:xfrm>
              <a:off x="1835453" y="3213588"/>
              <a:ext cx="7379555" cy="387880"/>
            </a:xfrm>
            <a:prstGeom prst="roundRect">
              <a:avLst>
                <a:gd name="adj" fmla="val 42270"/>
              </a:avLst>
            </a:prstGeom>
            <a:grpFill/>
            <a:ln>
              <a:noFill/>
            </a:ln>
            <a:effectLst>
              <a:innerShdw blurRad="63500" dist="127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4" name="组合 106"/>
            <p:cNvGrpSpPr/>
            <p:nvPr/>
          </p:nvGrpSpPr>
          <p:grpSpPr bwMode="auto">
            <a:xfrm>
              <a:off x="1811867" y="3185013"/>
              <a:ext cx="559645" cy="416455"/>
              <a:chOff x="899592" y="2377261"/>
              <a:chExt cx="720079" cy="574619"/>
            </a:xfr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圆角矩形 4"/>
              <p:cNvSpPr/>
              <p:nvPr>
                <p:custDataLst>
                  <p:tags r:id="rId4"/>
                </p:custDataLst>
              </p:nvPr>
            </p:nvSpPr>
            <p:spPr>
              <a:xfrm>
                <a:off x="899592" y="2377261"/>
                <a:ext cx="720079" cy="574619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20" name="圆角矩形 19"/>
              <p:cNvSpPr/>
              <p:nvPr>
                <p:custDataLst>
                  <p:tags r:id="rId5"/>
                </p:custDataLst>
              </p:nvPr>
            </p:nvSpPr>
            <p:spPr>
              <a:xfrm>
                <a:off x="920239" y="2397813"/>
                <a:ext cx="681257" cy="533517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</p:grpSp>
      </p:grpSp>
      <p:sp>
        <p:nvSpPr>
          <p:cNvPr id="6" name="Shape 75"/>
          <p:cNvSpPr/>
          <p:nvPr>
            <p:custDataLst>
              <p:tags r:id="rId6"/>
            </p:custDataLst>
          </p:nvPr>
        </p:nvSpPr>
        <p:spPr>
          <a:xfrm>
            <a:off x="2240280" y="1144693"/>
            <a:ext cx="8104293" cy="578273"/>
          </a:xfrm>
          <a:prstGeom prst="rect">
            <a:avLst/>
          </a:prstGeom>
          <a:ln w="3175">
            <a:miter lim="400000"/>
          </a:ln>
        </p:spPr>
        <p:txBody>
          <a:bodyPr lIns="50800" tIns="50800" rIns="50800" bIns="50800">
            <a:normAutofit/>
          </a:bodyPr>
          <a:lstStyle>
            <a:lvl1pPr>
              <a:defRPr sz="3200">
                <a:solidFill>
                  <a:srgbClr val="42C0A0"/>
                </a:solidFill>
                <a:latin typeface="Helvetica Neue Medium" panose="02000503000000020004"/>
                <a:ea typeface="Helvetica Neue Medium" panose="02000503000000020004"/>
                <a:cs typeface="Helvetica Neue Medium" panose="02000503000000020004"/>
                <a:sym typeface="Helvetica Neue Medium" panose="02000503000000020004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665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烃的一元取代物、二元取代物同分异构体数目的判断</a:t>
            </a:r>
            <a:endParaRPr kumimoji="1" lang="zh-CN" altLang="en-US" sz="2665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11" name="Pentagon 3"/>
          <p:cNvSpPr/>
          <p:nvPr>
            <p:custDataLst>
              <p:tags r:id="rId7"/>
            </p:custDataLst>
          </p:nvPr>
        </p:nvSpPr>
        <p:spPr>
          <a:xfrm>
            <a:off x="1463887" y="2065867"/>
            <a:ext cx="5643880" cy="685800"/>
          </a:xfrm>
          <a:prstGeom prst="homePlate">
            <a:avLst/>
          </a:prstGeom>
          <a:solidFill>
            <a:srgbClr val="ECC2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sz="2665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(3)等效氢法</a:t>
            </a:r>
            <a:endParaRPr kumimoji="0" lang="zh-CN" sz="2665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8"/>
            </p:custDataLst>
          </p:nvPr>
        </p:nvSpPr>
        <p:spPr>
          <a:xfrm>
            <a:off x="1264920" y="2860887"/>
            <a:ext cx="8737600" cy="35826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同一甲基上的氢原子是等效的。</a:t>
            </a:r>
            <a:endParaRPr lang="zh-CN" sz="2665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同一碳原子上所连甲基上的氢原子是等效的。如新戊烷</a:t>
            </a:r>
            <a:endParaRPr lang="en-US" sz="2665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的四个甲基是等效的，所有的氢原子都是等效的，</a:t>
            </a:r>
            <a:endParaRPr lang="zh-CN" sz="2665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故新戊烷的一氯代物只有一种。</a:t>
            </a:r>
            <a:endParaRPr lang="zh-CN" sz="2665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sz="2665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sz="2665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5520055" cy="1816100"/>
            <a:chOff x="693" y="-17"/>
            <a:chExt cx="1532" cy="1144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11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同分异构体数目的判断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51" name="组合 21"/>
          <p:cNvGrpSpPr/>
          <p:nvPr/>
        </p:nvGrpSpPr>
        <p:grpSpPr>
          <a:xfrm>
            <a:off x="1435100" y="1035685"/>
            <a:ext cx="9025890" cy="666115"/>
            <a:chOff x="1811867" y="3185013"/>
            <a:chExt cx="7403141" cy="416455"/>
          </a:xfrm>
        </p:grpSpPr>
        <p:sp>
          <p:nvSpPr>
            <p:cNvPr id="17" name="圆角矩形 16"/>
            <p:cNvSpPr/>
            <p:nvPr>
              <p:custDataLst>
                <p:tags r:id="rId1"/>
              </p:custDataLst>
            </p:nvPr>
          </p:nvSpPr>
          <p:spPr bwMode="auto">
            <a:xfrm>
              <a:off x="1835453" y="3213588"/>
              <a:ext cx="7379555" cy="387880"/>
            </a:xfrm>
            <a:prstGeom prst="roundRect">
              <a:avLst>
                <a:gd name="adj" fmla="val 4227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st="127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4" name="组合 106"/>
            <p:cNvGrpSpPr/>
            <p:nvPr/>
          </p:nvGrpSpPr>
          <p:grpSpPr bwMode="auto">
            <a:xfrm>
              <a:off x="1811867" y="3185013"/>
              <a:ext cx="559645" cy="416455"/>
              <a:chOff x="899592" y="2377261"/>
              <a:chExt cx="720079" cy="57461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圆角矩形 4"/>
              <p:cNvSpPr/>
              <p:nvPr>
                <p:custDataLst>
                  <p:tags r:id="rId2"/>
                </p:custDataLst>
              </p:nvPr>
            </p:nvSpPr>
            <p:spPr>
              <a:xfrm>
                <a:off x="899592" y="2377261"/>
                <a:ext cx="720079" cy="574619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20" name="圆角矩形 19"/>
              <p:cNvSpPr/>
              <p:nvPr>
                <p:custDataLst>
                  <p:tags r:id="rId3"/>
                </p:custDataLst>
              </p:nvPr>
            </p:nvSpPr>
            <p:spPr>
              <a:xfrm>
                <a:off x="920239" y="2397813"/>
                <a:ext cx="681257" cy="533517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</p:grpSp>
      </p:grpSp>
      <p:sp>
        <p:nvSpPr>
          <p:cNvPr id="6" name="Shape 75"/>
          <p:cNvSpPr/>
          <p:nvPr>
            <p:custDataLst>
              <p:tags r:id="rId4"/>
            </p:custDataLst>
          </p:nvPr>
        </p:nvSpPr>
        <p:spPr>
          <a:xfrm>
            <a:off x="2240280" y="1144693"/>
            <a:ext cx="8104293" cy="578273"/>
          </a:xfrm>
          <a:prstGeom prst="rect">
            <a:avLst/>
          </a:prstGeom>
          <a:ln w="3175">
            <a:miter lim="400000"/>
          </a:ln>
        </p:spPr>
        <p:txBody>
          <a:bodyPr lIns="50800" tIns="50800" rIns="50800" bIns="50800">
            <a:normAutofit/>
          </a:bodyPr>
          <a:lstStyle>
            <a:lvl1pPr>
              <a:defRPr sz="3200">
                <a:solidFill>
                  <a:srgbClr val="42C0A0"/>
                </a:solidFill>
                <a:latin typeface="Helvetica Neue Medium" panose="02000503000000020004"/>
                <a:ea typeface="Helvetica Neue Medium" panose="02000503000000020004"/>
                <a:cs typeface="Helvetica Neue Medium" panose="02000503000000020004"/>
                <a:sym typeface="Helvetica Neue Medium" panose="02000503000000020004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665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烃的一元取代物、二元取代物同分异构体数目的判断</a:t>
            </a:r>
            <a:endParaRPr kumimoji="1" lang="zh-CN" altLang="en-US" sz="2665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11" name="Pentagon 3"/>
          <p:cNvSpPr/>
          <p:nvPr>
            <p:custDataLst>
              <p:tags r:id="rId5"/>
            </p:custDataLst>
          </p:nvPr>
        </p:nvSpPr>
        <p:spPr>
          <a:xfrm>
            <a:off x="1463887" y="2065867"/>
            <a:ext cx="5643880" cy="685800"/>
          </a:xfrm>
          <a:prstGeom prst="homePlate">
            <a:avLst/>
          </a:prstGeom>
          <a:solidFill>
            <a:srgbClr val="ECC2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sz="2665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(3)等效氢法</a:t>
            </a:r>
            <a:endParaRPr kumimoji="0" lang="zh-CN" sz="2665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6"/>
            </p:custDataLst>
          </p:nvPr>
        </p:nvSpPr>
        <p:spPr>
          <a:xfrm>
            <a:off x="1264920" y="2860887"/>
            <a:ext cx="8737600" cy="7073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665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③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处于对称位置上的氢原子是等效的。如</a:t>
            </a:r>
            <a:endParaRPr lang="zh-CN" sz="2665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1"/>
          <p:cNvPicPr/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7724140" y="2860887"/>
            <a:ext cx="2620433" cy="1476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>
            <p:custDataLst>
              <p:tags r:id="rId9"/>
            </p:custDataLst>
          </p:nvPr>
        </p:nvSpPr>
        <p:spPr>
          <a:xfrm>
            <a:off x="1085427" y="4045373"/>
            <a:ext cx="7471833" cy="9118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665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其六个甲基是等效的，18个氢原子都是等效的，因此该物质的一氯代物也只有一种。</a:t>
            </a:r>
            <a:endParaRPr lang="zh-CN" sz="2665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12" grpId="1"/>
      <p:bldP spid="8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5520055" cy="1816100"/>
            <a:chOff x="693" y="-17"/>
            <a:chExt cx="1532" cy="1144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11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同分异构体数目的判断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51" name="组合 21"/>
          <p:cNvGrpSpPr/>
          <p:nvPr/>
        </p:nvGrpSpPr>
        <p:grpSpPr>
          <a:xfrm>
            <a:off x="1435100" y="1035473"/>
            <a:ext cx="9035627" cy="666327"/>
            <a:chOff x="1811867" y="3185013"/>
            <a:chExt cx="7403141" cy="416455"/>
          </a:xfrm>
          <a:solidFill>
            <a:schemeClr val="accent2">
              <a:lumMod val="50000"/>
            </a:schemeClr>
          </a:solidFill>
        </p:grpSpPr>
        <p:sp>
          <p:nvSpPr>
            <p:cNvPr id="17" name="圆角矩形 16"/>
            <p:cNvSpPr/>
            <p:nvPr>
              <p:custDataLst>
                <p:tags r:id="rId1"/>
              </p:custDataLst>
            </p:nvPr>
          </p:nvSpPr>
          <p:spPr bwMode="auto">
            <a:xfrm>
              <a:off x="1835453" y="3213588"/>
              <a:ext cx="7379555" cy="387880"/>
            </a:xfrm>
            <a:prstGeom prst="roundRect">
              <a:avLst>
                <a:gd name="adj" fmla="val 42270"/>
              </a:avLst>
            </a:prstGeom>
            <a:grpFill/>
            <a:ln>
              <a:noFill/>
            </a:ln>
            <a:effectLst>
              <a:innerShdw blurRad="63500" dist="127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4" name="组合 106"/>
            <p:cNvGrpSpPr/>
            <p:nvPr/>
          </p:nvGrpSpPr>
          <p:grpSpPr bwMode="auto">
            <a:xfrm>
              <a:off x="1811867" y="3185013"/>
              <a:ext cx="559645" cy="416455"/>
              <a:chOff x="899592" y="2377261"/>
              <a:chExt cx="720079" cy="574619"/>
            </a:xfr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" name="圆角矩形 2"/>
              <p:cNvSpPr/>
              <p:nvPr>
                <p:custDataLst>
                  <p:tags r:id="rId2"/>
                </p:custDataLst>
              </p:nvPr>
            </p:nvSpPr>
            <p:spPr>
              <a:xfrm>
                <a:off x="899592" y="2377261"/>
                <a:ext cx="720079" cy="574619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20" name="圆角矩形 19"/>
              <p:cNvSpPr/>
              <p:nvPr>
                <p:custDataLst>
                  <p:tags r:id="rId3"/>
                </p:custDataLst>
              </p:nvPr>
            </p:nvSpPr>
            <p:spPr>
              <a:xfrm>
                <a:off x="920239" y="2397813"/>
                <a:ext cx="681257" cy="533517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</p:grpSp>
      </p:grpSp>
      <p:sp>
        <p:nvSpPr>
          <p:cNvPr id="5" name="Shape 75"/>
          <p:cNvSpPr/>
          <p:nvPr>
            <p:custDataLst>
              <p:tags r:id="rId4"/>
            </p:custDataLst>
          </p:nvPr>
        </p:nvSpPr>
        <p:spPr>
          <a:xfrm>
            <a:off x="2240280" y="1144693"/>
            <a:ext cx="8104293" cy="578273"/>
          </a:xfrm>
          <a:prstGeom prst="rect">
            <a:avLst/>
          </a:prstGeom>
          <a:ln w="3175">
            <a:miter lim="400000"/>
          </a:ln>
        </p:spPr>
        <p:txBody>
          <a:bodyPr lIns="50800" tIns="50800" rIns="50800" bIns="50800">
            <a:normAutofit/>
          </a:bodyPr>
          <a:lstStyle>
            <a:lvl1pPr>
              <a:defRPr sz="3200">
                <a:solidFill>
                  <a:srgbClr val="42C0A0"/>
                </a:solidFill>
                <a:latin typeface="Helvetica Neue Medium" panose="02000503000000020004"/>
                <a:ea typeface="Helvetica Neue Medium" panose="02000503000000020004"/>
                <a:cs typeface="Helvetica Neue Medium" panose="02000503000000020004"/>
                <a:sym typeface="Helvetica Neue Medium" panose="02000503000000020004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665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烃的一元取代物、二元取代物同分异构体数目的判断</a:t>
            </a:r>
            <a:endParaRPr kumimoji="1" lang="zh-CN" altLang="en-US" sz="2665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12" name="Pentagon 5"/>
          <p:cNvSpPr/>
          <p:nvPr>
            <p:custDataLst>
              <p:tags r:id="rId5"/>
            </p:custDataLst>
          </p:nvPr>
        </p:nvSpPr>
        <p:spPr>
          <a:xfrm>
            <a:off x="1463887" y="1965113"/>
            <a:ext cx="5643880" cy="688340"/>
          </a:xfrm>
          <a:prstGeom prst="homePlate">
            <a:avLst/>
          </a:prstGeom>
          <a:solidFill>
            <a:srgbClr val="3337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(4)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组合法</a:t>
            </a:r>
            <a:endParaRPr kumimoji="0" lang="zh-CN" sz="2665" b="1" i="0" u="none" strike="noStrike" kern="1200" cap="none" spc="0" normalizeH="0" baseline="0">
              <a:solidFill>
                <a:schemeClr val="lt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1435100" y="2895600"/>
            <a:ext cx="9035627" cy="776393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其苯环的一氯代物有3×4＝12种。</a:t>
            </a:r>
            <a:endParaRPr lang="zh-CN"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8" name="图片 7"/>
          <p:cNvPicPr/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3084407" y="3671571"/>
            <a:ext cx="1879600" cy="14478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090795" y="3042285"/>
            <a:ext cx="4993640" cy="17532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zh-CN" altLang="en-US" sz="54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同分异构现象与同分异构体</a:t>
            </a:r>
            <a:endParaRPr lang="en-US" altLang="zh-CN" sz="5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5520055" cy="1816100"/>
            <a:chOff x="693" y="-17"/>
            <a:chExt cx="1532" cy="1144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11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同分异构体数目的判断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10" name="文本框 109"/>
          <p:cNvSpPr txBox="1"/>
          <p:nvPr>
            <p:custDataLst>
              <p:tags r:id="rId1"/>
            </p:custDataLst>
          </p:nvPr>
        </p:nvSpPr>
        <p:spPr>
          <a:xfrm>
            <a:off x="931333" y="1755140"/>
            <a:ext cx="9914467" cy="3208867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>
              <a:lnSpc>
                <a:spcPct val="150000"/>
              </a:lnSpc>
            </a:pPr>
            <a:r>
              <a:rPr lang="zh-CN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二元取代</a:t>
            </a:r>
            <a:r>
              <a:rPr lang="en-US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</a:t>
            </a:r>
            <a:r>
              <a:rPr lang="zh-CN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移位法</a:t>
            </a:r>
            <a:r>
              <a:rPr lang="en-US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)</a:t>
            </a:r>
            <a:endParaRPr lang="en-US" sz="2665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</a:pP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(1)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找出氢原子的种类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等效氢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，一元定位，二元移位。</a:t>
            </a:r>
            <a:endParaRPr lang="en-US" sz="2665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</a:pP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(2)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多元取代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换元法</a:t>
            </a:r>
            <a:r>
              <a:rPr lang="en-US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)</a:t>
            </a:r>
            <a:r>
              <a:rPr lang="zh-CN"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：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有机物中有</a:t>
            </a:r>
            <a:r>
              <a:rPr lang="en-US" sz="2665" b="0" i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a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个氢原子，若</a:t>
            </a:r>
            <a:r>
              <a:rPr lang="en-US" sz="2665" b="0" i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m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＋</a:t>
            </a:r>
            <a:r>
              <a:rPr lang="en-US" sz="2665" b="0" i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n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＝</a:t>
            </a:r>
            <a:r>
              <a:rPr lang="en-US" sz="2665" b="0" i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a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，则其</a:t>
            </a:r>
            <a:r>
              <a:rPr lang="en-US" sz="2665" b="0" i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m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元取代物与</a:t>
            </a:r>
            <a:r>
              <a:rPr lang="en-US" sz="2665" b="0" i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n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元取代物种类相等。</a:t>
            </a:r>
            <a:endParaRPr lang="zh-CN" altLang="en-US" sz="2665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2051" name="组合 21"/>
          <p:cNvGrpSpPr/>
          <p:nvPr/>
        </p:nvGrpSpPr>
        <p:grpSpPr>
          <a:xfrm>
            <a:off x="1435100" y="1035473"/>
            <a:ext cx="9035627" cy="666327"/>
            <a:chOff x="1811867" y="3185013"/>
            <a:chExt cx="7403141" cy="416455"/>
          </a:xfrm>
          <a:solidFill>
            <a:schemeClr val="accent2">
              <a:lumMod val="50000"/>
            </a:schemeClr>
          </a:solidFill>
        </p:grpSpPr>
        <p:sp>
          <p:nvSpPr>
            <p:cNvPr id="17" name="圆角矩形 16"/>
            <p:cNvSpPr/>
            <p:nvPr>
              <p:custDataLst>
                <p:tags r:id="rId2"/>
              </p:custDataLst>
            </p:nvPr>
          </p:nvSpPr>
          <p:spPr bwMode="auto">
            <a:xfrm>
              <a:off x="1835453" y="3213588"/>
              <a:ext cx="7379555" cy="387880"/>
            </a:xfrm>
            <a:prstGeom prst="roundRect">
              <a:avLst>
                <a:gd name="adj" fmla="val 42270"/>
              </a:avLst>
            </a:prstGeom>
            <a:grpFill/>
            <a:ln>
              <a:noFill/>
            </a:ln>
            <a:effectLst>
              <a:innerShdw blurRad="63500" dist="127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4" name="组合 106"/>
            <p:cNvGrpSpPr/>
            <p:nvPr/>
          </p:nvGrpSpPr>
          <p:grpSpPr bwMode="auto">
            <a:xfrm>
              <a:off x="1811867" y="3185013"/>
              <a:ext cx="559645" cy="416455"/>
              <a:chOff x="899592" y="2377261"/>
              <a:chExt cx="720079" cy="574619"/>
            </a:xfr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圆角矩形 4"/>
              <p:cNvSpPr/>
              <p:nvPr>
                <p:custDataLst>
                  <p:tags r:id="rId3"/>
                </p:custDataLst>
              </p:nvPr>
            </p:nvSpPr>
            <p:spPr>
              <a:xfrm>
                <a:off x="899592" y="2377261"/>
                <a:ext cx="720079" cy="574619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20" name="圆角矩形 19"/>
              <p:cNvSpPr/>
              <p:nvPr>
                <p:custDataLst>
                  <p:tags r:id="rId4"/>
                </p:custDataLst>
              </p:nvPr>
            </p:nvSpPr>
            <p:spPr>
              <a:xfrm>
                <a:off x="920239" y="2397813"/>
                <a:ext cx="681257" cy="533517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charset="-122"/>
                  <a:cs typeface="+mn-cs"/>
                </a:endParaRPr>
              </a:p>
            </p:txBody>
          </p:sp>
        </p:grpSp>
      </p:grpSp>
      <p:sp>
        <p:nvSpPr>
          <p:cNvPr id="6" name="Shape 75"/>
          <p:cNvSpPr/>
          <p:nvPr>
            <p:custDataLst>
              <p:tags r:id="rId5"/>
            </p:custDataLst>
          </p:nvPr>
        </p:nvSpPr>
        <p:spPr>
          <a:xfrm>
            <a:off x="2240280" y="1144693"/>
            <a:ext cx="8104293" cy="578273"/>
          </a:xfrm>
          <a:prstGeom prst="rect">
            <a:avLst/>
          </a:prstGeom>
          <a:ln w="3175">
            <a:miter lim="400000"/>
          </a:ln>
        </p:spPr>
        <p:txBody>
          <a:bodyPr lIns="50800" tIns="50800" rIns="50800" bIns="50800">
            <a:normAutofit/>
          </a:bodyPr>
          <a:lstStyle>
            <a:lvl1pPr>
              <a:defRPr sz="3200">
                <a:solidFill>
                  <a:srgbClr val="42C0A0"/>
                </a:solidFill>
                <a:latin typeface="Helvetica Neue Medium" panose="02000503000000020004"/>
                <a:ea typeface="Helvetica Neue Medium" panose="02000503000000020004"/>
                <a:cs typeface="Helvetica Neue Medium" panose="02000503000000020004"/>
                <a:sym typeface="Helvetica Neue Medium" panose="02000503000000020004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665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烃的一元取代物、二元取代物同分异构体数目的判断</a:t>
            </a:r>
            <a:endParaRPr kumimoji="1" lang="zh-CN" altLang="en-US" sz="2665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111" name="文本框 110"/>
          <p:cNvSpPr txBox="1"/>
          <p:nvPr>
            <p:custDataLst>
              <p:tags r:id="rId6"/>
            </p:custDataLst>
          </p:nvPr>
        </p:nvSpPr>
        <p:spPr>
          <a:xfrm>
            <a:off x="2905760" y="5016500"/>
            <a:ext cx="7741920" cy="501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</a:t>
            </a:r>
            <a:r>
              <a:rPr lang="en-US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种二氯取代物，则其六氯取代物有</a:t>
            </a:r>
            <a:r>
              <a:rPr lang="en-US" altLang="zh-CN" sz="2665" b="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种。</a:t>
            </a:r>
            <a:endParaRPr lang="zh-CN" altLang="en-US" sz="2665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-214748259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085427" y="4649893"/>
            <a:ext cx="1634913" cy="122512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8800253" y="4986020"/>
            <a:ext cx="708660" cy="501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65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endParaRPr lang="en-US" altLang="en-US" sz="2665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1" grpId="1"/>
      <p:bldP spid="10" grpId="0"/>
      <p:bldP spid="10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文本框 110"/>
          <p:cNvSpPr txBox="1"/>
          <p:nvPr>
            <p:custDataLst>
              <p:tags r:id="rId1"/>
            </p:custDataLst>
          </p:nvPr>
        </p:nvSpPr>
        <p:spPr>
          <a:xfrm>
            <a:off x="818727" y="1152313"/>
            <a:ext cx="10164233" cy="4276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en-US" alt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1</a:t>
            </a:r>
            <a:r>
              <a:rPr lang="zh-CN" alt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、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下列化合物中存在顺反异构的是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　　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)A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．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==CH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	</a:t>
            </a:r>
            <a:endParaRPr lang="en-US" sz="32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</a:pP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B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．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==CCl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C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．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CH==CHCH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	</a:t>
            </a:r>
            <a:endParaRPr lang="en-US" sz="32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</a:pP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D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．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)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C==CHCH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endParaRPr lang="zh-CN" sz="32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endParaRPr lang="en-US" altLang="en-US" sz="32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7341447" y="1380067"/>
            <a:ext cx="95419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/>
            <a:r>
              <a:rPr lang="en-US" sz="3200" b="1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</a:t>
            </a:r>
            <a:endParaRPr lang="en-US" sz="3200" b="1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1209040" y="785707"/>
            <a:ext cx="8727440" cy="21443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200000"/>
              </a:lnSpc>
            </a:pPr>
            <a:r>
              <a:rPr lang="en-US" alt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zh-CN" altLang="en-US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、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下列有关同分异构体的叙述正确的是</a:t>
            </a:r>
            <a:r>
              <a:rPr lang="en-US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　　</a:t>
            </a:r>
            <a:r>
              <a:rPr lang="en-US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)A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．</a:t>
            </a:r>
            <a:r>
              <a:rPr lang="en-US" alt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                        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苯环上的一氯取代物有</a:t>
            </a:r>
            <a:r>
              <a:rPr lang="en-US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5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</a:t>
            </a:r>
            <a:endParaRPr lang="en-US" sz="2665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0"/>
            <a:endParaRPr lang="zh-CN" altLang="en-US" sz="2665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12" name="文本框 111"/>
          <p:cNvSpPr txBox="1"/>
          <p:nvPr>
            <p:custDataLst>
              <p:tags r:id="rId2"/>
            </p:custDataLst>
          </p:nvPr>
        </p:nvSpPr>
        <p:spPr>
          <a:xfrm>
            <a:off x="1209040" y="3738033"/>
            <a:ext cx="9133840" cy="1734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200000"/>
              </a:lnSpc>
            </a:pPr>
            <a:r>
              <a:rPr lang="en-US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</a:t>
            </a:r>
            <a:r>
              <a:rPr 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．菲的结构简式为</a:t>
            </a:r>
            <a:r>
              <a:rPr lang="en-US" altLang="zh-CN" sz="2665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                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，其一硝基取代物有</a:t>
            </a:r>
            <a:r>
              <a:rPr lang="en-US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10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</a:t>
            </a:r>
            <a:r>
              <a:rPr lang="en-US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D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．</a:t>
            </a:r>
            <a:r>
              <a:rPr lang="en-US" altLang="zh-CN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                              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sym typeface="+mn-ea"/>
              </a:rPr>
              <a:t>和</a:t>
            </a:r>
            <a:r>
              <a:rPr lang="en-US" altLang="zh-CN" sz="2665">
                <a:latin typeface="Times New Roman" panose="02020603050405020304" pitchFamily="18" charset="0"/>
                <a:ea typeface="微软雅黑" panose="020B0503020204020204" charset="-122"/>
                <a:sym typeface="+mn-ea"/>
              </a:rPr>
              <a:t>                            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sym typeface="+mn-ea"/>
              </a:rPr>
              <a:t>互为同分异构体</a:t>
            </a:r>
            <a:endParaRPr lang="zh-CN" altLang="en-US" sz="2665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1266613" y="2897293"/>
            <a:ext cx="8971280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．丁烷</a:t>
            </a:r>
            <a:r>
              <a:rPr lang="en-US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(C</a:t>
            </a:r>
            <a:r>
              <a:rPr lang="en-US" sz="2665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en-US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2665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10</a:t>
            </a:r>
            <a:r>
              <a:rPr lang="en-US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的二氯取代物最多有</a:t>
            </a:r>
            <a:r>
              <a:rPr lang="en-US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zh-CN" sz="2665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种</a:t>
            </a:r>
            <a:endParaRPr lang="en-US" sz="2665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2" name="图片 -214748261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815253" y="1819487"/>
            <a:ext cx="2233507" cy="82634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-214748261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4434840" y="3449320"/>
            <a:ext cx="1316567" cy="128439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-214748259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815253" y="4632960"/>
            <a:ext cx="2619587" cy="12479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-2147482609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4975013" y="4719320"/>
            <a:ext cx="1976120" cy="128185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文本框 13"/>
          <p:cNvSpPr txBox="1"/>
          <p:nvPr>
            <p:custDataLst>
              <p:tags r:id="rId12"/>
            </p:custDataLst>
          </p:nvPr>
        </p:nvSpPr>
        <p:spPr>
          <a:xfrm>
            <a:off x="7366000" y="997373"/>
            <a:ext cx="616373" cy="66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73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endParaRPr lang="en-US" altLang="en-US" sz="3735" b="1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>
            <p:custDataLst>
              <p:tags r:id="rId1"/>
            </p:custDataLst>
          </p:nvPr>
        </p:nvCxnSpPr>
        <p:spPr>
          <a:xfrm>
            <a:off x="0" y="3303180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组合 81"/>
          <p:cNvGrpSpPr/>
          <p:nvPr/>
        </p:nvGrpSpPr>
        <p:grpSpPr>
          <a:xfrm>
            <a:off x="1789963" y="2801860"/>
            <a:ext cx="1099160" cy="1099160"/>
            <a:chOff x="1278794" y="3334906"/>
            <a:chExt cx="914014" cy="914014"/>
          </a:xfrm>
        </p:grpSpPr>
        <p:grpSp>
          <p:nvGrpSpPr>
            <p:cNvPr id="86" name="组合 85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88" name="同心圆 87"/>
              <p:cNvSpPr/>
              <p:nvPr>
                <p:custDataLst>
                  <p:tags r:id="rId2"/>
                </p:custDataLst>
              </p:nvPr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椭圆 88"/>
              <p:cNvSpPr/>
              <p:nvPr>
                <p:custDataLst>
                  <p:tags r:id="rId3"/>
                </p:custDataLst>
              </p:nvPr>
            </p:nvSpPr>
            <p:spPr>
              <a:xfrm>
                <a:off x="392112" y="760411"/>
                <a:ext cx="3825872" cy="382587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2400"/>
              </a:p>
            </p:txBody>
          </p:sp>
        </p:grpSp>
        <p:sp>
          <p:nvSpPr>
            <p:cNvPr id="87" name="TextBox 61"/>
            <p:cNvSpPr txBox="1"/>
            <p:nvPr>
              <p:custDataLst>
                <p:tags r:id="rId4"/>
              </p:custDataLst>
            </p:nvPr>
          </p:nvSpPr>
          <p:spPr>
            <a:xfrm>
              <a:off x="1443719" y="3591858"/>
              <a:ext cx="257683" cy="417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zh-CN" altLang="en-US" sz="2665" dirty="0">
                <a:latin typeface="Watford DB" pitchFamily="2" charset="0"/>
                <a:ea typeface="造字工房劲黑（非商用）常规体" pitchFamily="50" charset="-122"/>
              </a:endParaRPr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5275276" y="2801860"/>
            <a:ext cx="1099160" cy="1099160"/>
            <a:chOff x="1278794" y="3334906"/>
            <a:chExt cx="914014" cy="914014"/>
          </a:xfrm>
        </p:grpSpPr>
        <p:grpSp>
          <p:nvGrpSpPr>
            <p:cNvPr id="91" name="组合 90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93" name="同心圆 92"/>
              <p:cNvSpPr/>
              <p:nvPr>
                <p:custDataLst>
                  <p:tags r:id="rId5"/>
                </p:custDataLst>
              </p:nvPr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椭圆 94"/>
              <p:cNvSpPr/>
              <p:nvPr>
                <p:custDataLst>
                  <p:tags r:id="rId6"/>
                </p:custDataLst>
              </p:nvPr>
            </p:nvSpPr>
            <p:spPr>
              <a:xfrm>
                <a:off x="392112" y="760411"/>
                <a:ext cx="3825872" cy="382587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2400"/>
              </a:p>
            </p:txBody>
          </p:sp>
        </p:grpSp>
        <p:sp>
          <p:nvSpPr>
            <p:cNvPr id="92" name="TextBox 61"/>
            <p:cNvSpPr txBox="1"/>
            <p:nvPr>
              <p:custDataLst>
                <p:tags r:id="rId7"/>
              </p:custDataLst>
            </p:nvPr>
          </p:nvSpPr>
          <p:spPr>
            <a:xfrm>
              <a:off x="1443719" y="3591858"/>
              <a:ext cx="257683" cy="417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zh-CN" altLang="en-US" sz="2665" dirty="0">
                <a:latin typeface="Watford DB" pitchFamily="2" charset="0"/>
                <a:ea typeface="造字工房劲黑（非商用）常规体" pitchFamily="50" charset="-122"/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8"/>
            </p:custDataLst>
          </p:nvPr>
        </p:nvSpPr>
        <p:spPr>
          <a:xfrm>
            <a:off x="1897423" y="2879515"/>
            <a:ext cx="1015689" cy="9124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335" dirty="0" smtClean="0">
                <a:solidFill>
                  <a:srgbClr val="C00000"/>
                </a:solidFill>
              </a:rPr>
              <a:t>01</a:t>
            </a:r>
            <a:endParaRPr lang="zh-CN" altLang="en-US" sz="5335" dirty="0">
              <a:solidFill>
                <a:srgbClr val="C00000"/>
              </a:solidFill>
            </a:endParaRPr>
          </a:p>
        </p:txBody>
      </p:sp>
      <p:sp>
        <p:nvSpPr>
          <p:cNvPr id="112" name="文本框 111"/>
          <p:cNvSpPr txBox="1"/>
          <p:nvPr>
            <p:custDataLst>
              <p:tags r:id="rId9"/>
            </p:custDataLst>
          </p:nvPr>
        </p:nvSpPr>
        <p:spPr>
          <a:xfrm>
            <a:off x="5358745" y="2879515"/>
            <a:ext cx="1015689" cy="9124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335" dirty="0" smtClean="0">
                <a:solidFill>
                  <a:srgbClr val="C00000"/>
                </a:solidFill>
              </a:rPr>
              <a:t>02</a:t>
            </a:r>
            <a:endParaRPr lang="zh-CN" altLang="en-US" sz="5335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10"/>
            </p:custDataLst>
          </p:nvPr>
        </p:nvSpPr>
        <p:spPr>
          <a:xfrm>
            <a:off x="1350433" y="4032673"/>
            <a:ext cx="2827020" cy="771313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p>
            <a:pPr algn="l"/>
            <a:r>
              <a:rPr lang="zh-CN" altLang="en-US" sz="2665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同分异构现象与同分异构体</a:t>
            </a:r>
            <a:endParaRPr lang="zh-CN" altLang="en-US" sz="2665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6" name="文本框 115"/>
          <p:cNvSpPr txBox="1"/>
          <p:nvPr>
            <p:custDataLst>
              <p:tags r:id="rId11"/>
            </p:custDataLst>
          </p:nvPr>
        </p:nvSpPr>
        <p:spPr>
          <a:xfrm>
            <a:off x="4177453" y="4047913"/>
            <a:ext cx="3162300" cy="55626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p>
            <a:pPr algn="ctr">
              <a:buClrTx/>
              <a:buSzTx/>
              <a:buFontTx/>
            </a:pPr>
            <a:r>
              <a:rPr lang="zh-CN" altLang="en-US" sz="2665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同分异构体的书写</a:t>
            </a:r>
            <a:endParaRPr lang="zh-CN" altLang="en-US" sz="2665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8501923" y="2763760"/>
            <a:ext cx="1099160" cy="1099160"/>
            <a:chOff x="1278794" y="3334906"/>
            <a:chExt cx="914014" cy="914014"/>
          </a:xfrm>
        </p:grpSpPr>
        <p:grpSp>
          <p:nvGrpSpPr>
            <p:cNvPr id="20" name="组合 19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1" name="同心圆 20"/>
              <p:cNvSpPr/>
              <p:nvPr>
                <p:custDataLst>
                  <p:tags r:id="rId12"/>
                </p:custDataLst>
              </p:nvPr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椭圆 21"/>
              <p:cNvSpPr/>
              <p:nvPr>
                <p:custDataLst>
                  <p:tags r:id="rId13"/>
                </p:custDataLst>
              </p:nvPr>
            </p:nvSpPr>
            <p:spPr>
              <a:xfrm>
                <a:off x="392112" y="760411"/>
                <a:ext cx="3825872" cy="382587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2400"/>
              </a:p>
            </p:txBody>
          </p:sp>
        </p:grpSp>
        <p:sp>
          <p:nvSpPr>
            <p:cNvPr id="23" name="TextBox 61"/>
            <p:cNvSpPr txBox="1"/>
            <p:nvPr>
              <p:custDataLst>
                <p:tags r:id="rId14"/>
              </p:custDataLst>
            </p:nvPr>
          </p:nvSpPr>
          <p:spPr>
            <a:xfrm>
              <a:off x="1443719" y="3591858"/>
              <a:ext cx="257683" cy="417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zh-CN" altLang="en-US" sz="2665" dirty="0">
                <a:latin typeface="Watford DB" pitchFamily="2" charset="0"/>
                <a:ea typeface="造字工房劲黑（非商用）常规体" pitchFamily="50" charset="-122"/>
              </a:endParaRPr>
            </a:p>
          </p:txBody>
        </p:sp>
      </p:grpSp>
      <p:sp>
        <p:nvSpPr>
          <p:cNvPr id="24" name="文本框 23"/>
          <p:cNvSpPr txBox="1"/>
          <p:nvPr>
            <p:custDataLst>
              <p:tags r:id="rId15"/>
            </p:custDataLst>
          </p:nvPr>
        </p:nvSpPr>
        <p:spPr>
          <a:xfrm>
            <a:off x="8554912" y="2841415"/>
            <a:ext cx="1015689" cy="9124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335" dirty="0" smtClean="0">
                <a:solidFill>
                  <a:srgbClr val="C00000"/>
                </a:solidFill>
              </a:rPr>
              <a:t>03</a:t>
            </a:r>
            <a:endParaRPr lang="zh-CN" altLang="en-US" sz="5335" dirty="0">
              <a:solidFill>
                <a:srgbClr val="C00000"/>
              </a:solidFill>
            </a:endParaRPr>
          </a:p>
        </p:txBody>
      </p:sp>
      <p:sp>
        <p:nvSpPr>
          <p:cNvPr id="25" name="文本框 24"/>
          <p:cNvSpPr txBox="1"/>
          <p:nvPr>
            <p:custDataLst>
              <p:tags r:id="rId16"/>
            </p:custDataLst>
          </p:nvPr>
        </p:nvSpPr>
        <p:spPr>
          <a:xfrm>
            <a:off x="7730067" y="4002193"/>
            <a:ext cx="3303693" cy="55626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p>
            <a:pPr algn="ctr">
              <a:buClrTx/>
              <a:buSzTx/>
              <a:buFontTx/>
            </a:pPr>
            <a:r>
              <a:rPr lang="zh-CN" altLang="en-US" sz="2665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同分异构体数目的判断</a:t>
            </a:r>
            <a:endParaRPr lang="zh-CN" altLang="en-US" sz="2665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0070" y="4863465"/>
            <a:ext cx="23291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latin typeface="微软雅黑" panose="020B0503020204020204" charset="-122"/>
                <a:ea typeface="微软雅黑" panose="020B0503020204020204" charset="-122"/>
              </a:rPr>
              <a:t>碳链异构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75385" y="5199380"/>
            <a:ext cx="23291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位置异构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12570" y="5533390"/>
            <a:ext cx="27451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官能团异构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23415" y="5857240"/>
            <a:ext cx="23291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顺反异构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21865" y="6216015"/>
            <a:ext cx="15163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对映异构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85235" y="4894580"/>
            <a:ext cx="48425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烷烃同分异构体的书写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减碳法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3" name="矩形 21"/>
          <p:cNvSpPr>
            <a:spLocks noChangeArrowheads="1"/>
          </p:cNvSpPr>
          <p:nvPr/>
        </p:nvSpPr>
        <p:spPr bwMode="auto">
          <a:xfrm>
            <a:off x="3904615" y="5349240"/>
            <a:ext cx="438277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烯烃(或炔烃)同分异构体的书写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矩形 21"/>
          <p:cNvSpPr>
            <a:spLocks noChangeArrowheads="1"/>
          </p:cNvSpPr>
          <p:nvPr/>
        </p:nvSpPr>
        <p:spPr bwMode="auto">
          <a:xfrm>
            <a:off x="3904615" y="5878830"/>
            <a:ext cx="414528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烃的衍生物同分异构体的书写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Shape 75"/>
          <p:cNvSpPr/>
          <p:nvPr/>
        </p:nvSpPr>
        <p:spPr>
          <a:xfrm>
            <a:off x="8502015" y="4558665"/>
            <a:ext cx="3242310" cy="974090"/>
          </a:xfrm>
          <a:prstGeom prst="rect">
            <a:avLst/>
          </a:prstGeom>
          <a:ln w="3175">
            <a:miter lim="400000"/>
          </a:ln>
        </p:spPr>
        <p:txBody>
          <a:bodyPr lIns="38100" tIns="38100" rIns="38100" bIns="38100"/>
          <a:lstStyle>
            <a:lvl1pPr>
              <a:defRPr sz="3200">
                <a:solidFill>
                  <a:srgbClr val="42C0A0"/>
                </a:solidFill>
                <a:latin typeface="Helvetica Neue Medium" panose="02000503000000020004"/>
                <a:ea typeface="Helvetica Neue Medium" panose="02000503000000020004"/>
                <a:cs typeface="Helvetica Neue Medium" panose="02000503000000020004"/>
                <a:sym typeface="Helvetica Neue Medium" panose="02000503000000020004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烃的一元取代物、二元取代物同分异构体数目的判断</a:t>
            </a:r>
            <a:endParaRPr kumimoji="1" lang="zh-CN" alt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</p:spTree>
    <p:custDataLst>
      <p:tags r:id="rId1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6" grpId="0"/>
      <p:bldP spid="8" grpId="0"/>
      <p:bldP spid="9" grpId="0"/>
      <p:bldP spid="7" grpId="1"/>
      <p:bldP spid="2" grpId="1"/>
      <p:bldP spid="6" grpId="1"/>
      <p:bldP spid="8" grpId="1"/>
      <p:bldP spid="9" grpId="1"/>
      <p:bldP spid="10" grpId="0"/>
      <p:bldP spid="33" grpId="0"/>
      <p:bldP spid="11" grpId="0"/>
      <p:bldP spid="10" grpId="1"/>
      <p:bldP spid="33" grpId="1"/>
      <p:bldP spid="11" grpId="1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6528435" cy="738059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同分异构现象与同分异构体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7170" name="Picture 2" descr="3-54拆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" y="784013"/>
            <a:ext cx="8456507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6668307" y="1816511"/>
            <a:ext cx="995680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zh-CN" sz="3200" b="1" kern="1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结构</a:t>
            </a:r>
            <a:endParaRPr lang="zh-CN" altLang="zh-CN" sz="3200" b="1" kern="1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5222431" y="3454268"/>
            <a:ext cx="1808480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zh-CN" sz="3200" b="1" kern="1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同分异构</a:t>
            </a:r>
            <a:endParaRPr lang="zh-CN" altLang="zh-CN" sz="3200" b="1" kern="1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32" name="文本框 31"/>
          <p:cNvSpPr txBox="1"/>
          <p:nvPr>
            <p:custDataLst>
              <p:tags r:id="rId5"/>
            </p:custDataLst>
          </p:nvPr>
        </p:nvSpPr>
        <p:spPr>
          <a:xfrm>
            <a:off x="609600" y="4846320"/>
            <a:ext cx="11137053" cy="82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0645" algn="l"/>
                <a:tab pos="2700020" algn="l"/>
                <a:tab pos="4051300" algn="l"/>
              </a:tabLst>
            </a:pPr>
            <a:r>
              <a:rPr kumimoji="0" lang="zh-CN" altLang="en-US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有机化合物中碳原子数目越多，其同分异构体的数目越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多。</a:t>
            </a:r>
            <a:endParaRPr kumimoji="0" lang="zh-CN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15" name="文本框 114"/>
          <p:cNvSpPr txBox="1"/>
          <p:nvPr>
            <p:custDataLst>
              <p:tags r:id="rId6"/>
            </p:custDataLst>
          </p:nvPr>
        </p:nvSpPr>
        <p:spPr>
          <a:xfrm>
            <a:off x="1297093" y="5728547"/>
            <a:ext cx="86360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注意：</a:t>
            </a:r>
            <a:r>
              <a:rPr lang="zh-CN" sz="3200" b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同分异构体之间的转化是化学变化。</a:t>
            </a:r>
            <a:endParaRPr lang="zh-CN" altLang="en-US" sz="3200" b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32" grpId="0" bldLvl="0" animBg="1"/>
      <p:bldP spid="115" grpId="0"/>
      <p:bldP spid="1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6528435" cy="738059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同分异构现象与同分异构体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8" name="圆角矩形 7"/>
          <p:cNvSpPr/>
          <p:nvPr>
            <p:custDataLst>
              <p:tags r:id="rId1"/>
            </p:custDataLst>
          </p:nvPr>
        </p:nvSpPr>
        <p:spPr>
          <a:xfrm>
            <a:off x="6754707" y="3500120"/>
            <a:ext cx="3817620" cy="1090507"/>
          </a:xfrm>
          <a:prstGeom prst="roundRect">
            <a:avLst/>
          </a:prstGeom>
          <a:solidFill>
            <a:srgbClr val="E2832C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1" name="文本框 100"/>
          <p:cNvSpPr txBox="1"/>
          <p:nvPr>
            <p:custDataLst>
              <p:tags r:id="rId2"/>
            </p:custDataLst>
          </p:nvPr>
        </p:nvSpPr>
        <p:spPr>
          <a:xfrm>
            <a:off x="854287" y="2522220"/>
            <a:ext cx="5038513" cy="20612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200000"/>
              </a:lnSpc>
            </a:pP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正丁烷：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3200" b="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异丁烷：</a:t>
            </a:r>
            <a:endParaRPr lang="zh-CN" altLang="en-US" sz="32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2" name="图片 -214748255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405380" y="3718560"/>
            <a:ext cx="3114887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7106073" y="3718560"/>
            <a:ext cx="4168140" cy="66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735" b="0">
                <a:latin typeface="微软雅黑" panose="020B0503020204020204" charset="-122"/>
                <a:ea typeface="微软雅黑" panose="020B0503020204020204" charset="-122"/>
              </a:rPr>
              <a:t>碳链骨架不同</a:t>
            </a:r>
            <a:endParaRPr lang="zh-CN" altLang="en-US" sz="3735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6246707" y="1433407"/>
            <a:ext cx="3105573" cy="66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735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3735" b="1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sz="3735" b="1">
                <a:latin typeface="微软雅黑" panose="020B0503020204020204" charset="-122"/>
                <a:ea typeface="微软雅黑" panose="020B0503020204020204" charset="-122"/>
              </a:rPr>
              <a:t>碳链异构</a:t>
            </a:r>
            <a:endParaRPr lang="zh-CN" altLang="en-US" sz="3735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>
            <p:custDataLst>
              <p:tags r:id="rId7"/>
            </p:custDataLst>
          </p:nvPr>
        </p:nvSpPr>
        <p:spPr>
          <a:xfrm>
            <a:off x="6246707" y="1158240"/>
            <a:ext cx="3012440" cy="1164167"/>
          </a:xfrm>
          <a:prstGeom prst="roundRect">
            <a:avLst/>
          </a:prstGeom>
          <a:noFill/>
          <a:ln w="57150" cap="flat" cmpd="sng" algn="ctr">
            <a:solidFill>
              <a:srgbClr val="3B2D32"/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" name="Oval 6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576407" y="5678593"/>
            <a:ext cx="40640" cy="42333"/>
          </a:xfrm>
          <a:prstGeom prst="ellipse">
            <a:avLst/>
          </a:prstGeom>
          <a:solidFill>
            <a:sysClr val="window" lastClr="FFFFFF"/>
          </a:solidFill>
          <a:ln>
            <a:noFill/>
          </a:ln>
        </p:spPr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135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0" name="Group 58"/>
          <p:cNvGrpSpPr/>
          <p:nvPr/>
        </p:nvGrpSpPr>
        <p:grpSpPr>
          <a:xfrm rot="0">
            <a:off x="10228580" y="5998633"/>
            <a:ext cx="741680" cy="547793"/>
            <a:chOff x="2563427" y="3717902"/>
            <a:chExt cx="439257" cy="324452"/>
          </a:xfrm>
          <a:solidFill>
            <a:sysClr val="window" lastClr="FFFFFF"/>
          </a:solidFill>
        </p:grpSpPr>
        <p:sp>
          <p:nvSpPr>
            <p:cNvPr id="31" name="Freeform 92"/>
            <p:cNvSpPr/>
            <p:nvPr>
              <p:custDataLst>
                <p:tags r:id="rId9"/>
              </p:custDataLst>
            </p:nvPr>
          </p:nvSpPr>
          <p:spPr bwMode="auto">
            <a:xfrm>
              <a:off x="2720660" y="3942523"/>
              <a:ext cx="127286" cy="99831"/>
            </a:xfrm>
            <a:custGeom>
              <a:avLst/>
              <a:gdLst>
                <a:gd name="T0" fmla="*/ 37 w 38"/>
                <a:gd name="T1" fmla="*/ 10 h 30"/>
                <a:gd name="T2" fmla="*/ 1 w 38"/>
                <a:gd name="T3" fmla="*/ 11 h 30"/>
                <a:gd name="T4" fmla="*/ 1 w 38"/>
                <a:gd name="T5" fmla="*/ 13 h 30"/>
                <a:gd name="T6" fmla="*/ 19 w 38"/>
                <a:gd name="T7" fmla="*/ 30 h 30"/>
                <a:gd name="T8" fmla="*/ 36 w 38"/>
                <a:gd name="T9" fmla="*/ 13 h 30"/>
                <a:gd name="T10" fmla="*/ 37 w 38"/>
                <a:gd name="T11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0">
                  <a:moveTo>
                    <a:pt x="37" y="10"/>
                  </a:moveTo>
                  <a:cubicBezTo>
                    <a:pt x="26" y="1"/>
                    <a:pt x="12" y="0"/>
                    <a:pt x="1" y="11"/>
                  </a:cubicBezTo>
                  <a:cubicBezTo>
                    <a:pt x="1" y="11"/>
                    <a:pt x="0" y="12"/>
                    <a:pt x="1" y="13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8" y="11"/>
                    <a:pt x="37" y="11"/>
                    <a:pt x="3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135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" name="Freeform 94"/>
            <p:cNvSpPr/>
            <p:nvPr>
              <p:custDataLst>
                <p:tags r:id="rId10"/>
              </p:custDataLst>
            </p:nvPr>
          </p:nvSpPr>
          <p:spPr bwMode="auto">
            <a:xfrm>
              <a:off x="2563427" y="3717902"/>
              <a:ext cx="439257" cy="169713"/>
            </a:xfrm>
            <a:custGeom>
              <a:avLst/>
              <a:gdLst>
                <a:gd name="T0" fmla="*/ 131 w 132"/>
                <a:gd name="T1" fmla="*/ 36 h 51"/>
                <a:gd name="T2" fmla="*/ 131 w 132"/>
                <a:gd name="T3" fmla="*/ 36 h 51"/>
                <a:gd name="T4" fmla="*/ 1 w 132"/>
                <a:gd name="T5" fmla="*/ 36 h 51"/>
                <a:gd name="T6" fmla="*/ 1 w 132"/>
                <a:gd name="T7" fmla="*/ 38 h 51"/>
                <a:gd name="T8" fmla="*/ 14 w 132"/>
                <a:gd name="T9" fmla="*/ 51 h 51"/>
                <a:gd name="T10" fmla="*/ 16 w 132"/>
                <a:gd name="T11" fmla="*/ 51 h 51"/>
                <a:gd name="T12" fmla="*/ 116 w 132"/>
                <a:gd name="T13" fmla="*/ 51 h 51"/>
                <a:gd name="T14" fmla="*/ 118 w 132"/>
                <a:gd name="T15" fmla="*/ 51 h 51"/>
                <a:gd name="T16" fmla="*/ 131 w 132"/>
                <a:gd name="T17" fmla="*/ 38 h 51"/>
                <a:gd name="T18" fmla="*/ 131 w 132"/>
                <a:gd name="T19" fmla="*/ 38 h 51"/>
                <a:gd name="T20" fmla="*/ 131 w 132"/>
                <a:gd name="T21" fmla="*/ 3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51">
                  <a:moveTo>
                    <a:pt x="131" y="36"/>
                  </a:moveTo>
                  <a:cubicBezTo>
                    <a:pt x="131" y="36"/>
                    <a:pt x="131" y="36"/>
                    <a:pt x="131" y="36"/>
                  </a:cubicBezTo>
                  <a:cubicBezTo>
                    <a:pt x="95" y="0"/>
                    <a:pt x="37" y="0"/>
                    <a:pt x="1" y="36"/>
                  </a:cubicBezTo>
                  <a:cubicBezTo>
                    <a:pt x="0" y="37"/>
                    <a:pt x="0" y="37"/>
                    <a:pt x="1" y="38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14" y="51"/>
                    <a:pt x="15" y="51"/>
                    <a:pt x="16" y="51"/>
                  </a:cubicBezTo>
                  <a:cubicBezTo>
                    <a:pt x="43" y="23"/>
                    <a:pt x="89" y="23"/>
                    <a:pt x="116" y="51"/>
                  </a:cubicBezTo>
                  <a:cubicBezTo>
                    <a:pt x="117" y="51"/>
                    <a:pt x="118" y="51"/>
                    <a:pt x="118" y="51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2" y="37"/>
                    <a:pt x="132" y="36"/>
                    <a:pt x="131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135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cxnSp>
        <p:nvCxnSpPr>
          <p:cNvPr id="11282" name="Straight Connector 25"/>
          <p:cNvCxnSpPr/>
          <p:nvPr>
            <p:custDataLst>
              <p:tags r:id="rId11"/>
            </p:custDataLst>
          </p:nvPr>
        </p:nvCxnSpPr>
        <p:spPr>
          <a:xfrm>
            <a:off x="5842000" y="4033520"/>
            <a:ext cx="958427" cy="11853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headEnd type="oval" w="med" len="med"/>
            <a:tailEnd type="oval" w="med" len="med"/>
          </a:ln>
        </p:spPr>
      </p:cxnSp>
      <p:sp>
        <p:nvSpPr>
          <p:cNvPr id="11" name="圆角矩形 10"/>
          <p:cNvSpPr/>
          <p:nvPr>
            <p:custDataLst>
              <p:tags r:id="rId12"/>
            </p:custDataLst>
          </p:nvPr>
        </p:nvSpPr>
        <p:spPr>
          <a:xfrm>
            <a:off x="675640" y="2754207"/>
            <a:ext cx="5223087" cy="2446867"/>
          </a:xfrm>
          <a:prstGeom prst="roundRect">
            <a:avLst/>
          </a:prstGeom>
          <a:noFill/>
          <a:ln w="57150" cap="flat" cmpd="sng" algn="ctr">
            <a:solidFill>
              <a:srgbClr val="3B2D32"/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圆角矩形 12"/>
          <p:cNvSpPr/>
          <p:nvPr>
            <p:custDataLst>
              <p:tags r:id="rId13"/>
            </p:custDataLst>
          </p:nvPr>
        </p:nvSpPr>
        <p:spPr>
          <a:xfrm>
            <a:off x="5975773" y="961813"/>
            <a:ext cx="3501813" cy="1578187"/>
          </a:xfrm>
          <a:prstGeom prst="roundRect">
            <a:avLst/>
          </a:prstGeom>
          <a:noFill/>
          <a:ln w="57150" cap="flat" cmpd="sng" algn="ctr">
            <a:solidFill>
              <a:srgbClr val="3B2D32"/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1287" name="Straight Connector 25"/>
          <p:cNvCxnSpPr/>
          <p:nvPr>
            <p:custDataLst>
              <p:tags r:id="rId14"/>
            </p:custDataLst>
          </p:nvPr>
        </p:nvCxnSpPr>
        <p:spPr>
          <a:xfrm>
            <a:off x="7626773" y="2516293"/>
            <a:ext cx="1037167" cy="999067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miter/>
            <a:headEnd type="oval" w="med" len="med"/>
            <a:tailEnd type="oval" w="med" len="med"/>
          </a:ln>
        </p:spPr>
      </p:cxn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6" grpId="0"/>
      <p:bldP spid="11" grpId="0" bldLvl="0" animBg="1"/>
      <p:bldP spid="8" grpId="1" animBg="1"/>
      <p:bldP spid="6" grpId="1"/>
      <p:bldP spid="11" grpId="1" animBg="1"/>
      <p:bldP spid="7" grpId="0"/>
      <p:bldP spid="14" grpId="0" bldLvl="0" animBg="1"/>
      <p:bldP spid="13" grpId="0" bldLvl="0" animBg="1"/>
      <p:bldP spid="7" grpId="1"/>
      <p:bldP spid="14" grpId="1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6528435" cy="738059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同分异构现象与同分异构体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8" name="圆角矩形 7"/>
          <p:cNvSpPr/>
          <p:nvPr>
            <p:custDataLst>
              <p:tags r:id="rId1"/>
            </p:custDataLst>
          </p:nvPr>
        </p:nvSpPr>
        <p:spPr>
          <a:xfrm>
            <a:off x="6754707" y="3500120"/>
            <a:ext cx="4379807" cy="19608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1" name="文本框 100"/>
          <p:cNvSpPr txBox="1"/>
          <p:nvPr>
            <p:custDataLst>
              <p:tags r:id="rId2"/>
            </p:custDataLst>
          </p:nvPr>
        </p:nvSpPr>
        <p:spPr>
          <a:xfrm>
            <a:off x="601980" y="2472267"/>
            <a:ext cx="5373793" cy="1851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>
              <a:lnSpc>
                <a:spcPct val="100000"/>
              </a:lnSpc>
            </a:pPr>
            <a:r>
              <a:rPr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1-丁烯：CH</a:t>
            </a:r>
            <a:r>
              <a:rPr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=CH—CH</a:t>
            </a:r>
            <a:r>
              <a:rPr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—CH</a:t>
            </a:r>
            <a:r>
              <a:rPr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endParaRPr sz="2665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2-丁烯：CH</a:t>
            </a:r>
            <a:r>
              <a:rPr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sz="2665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—CH=CH—CH</a:t>
            </a:r>
            <a:r>
              <a:rPr sz="2665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endParaRPr sz="2665" b="1" baseline="-250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6802120" y="3577167"/>
            <a:ext cx="4495800" cy="18167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735" b="0">
                <a:latin typeface="微软雅黑" panose="020B0503020204020204" charset="-122"/>
                <a:ea typeface="微软雅黑" panose="020B0503020204020204" charset="-122"/>
              </a:rPr>
              <a:t>官能团或取代基在碳骨架(碳链或碳环)上位置不同</a:t>
            </a:r>
            <a:endParaRPr lang="zh-CN" altLang="en-US" sz="3735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246707" y="1433407"/>
            <a:ext cx="3105573" cy="66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735" b="1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3735" b="1">
                <a:latin typeface="微软雅黑" panose="020B0503020204020204" charset="-122"/>
                <a:ea typeface="微软雅黑" panose="020B0503020204020204" charset="-122"/>
              </a:rPr>
              <a:t>、位置异构</a:t>
            </a:r>
            <a:endParaRPr lang="zh-CN" altLang="en-US" sz="3735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>
            <p:custDataLst>
              <p:tags r:id="rId5"/>
            </p:custDataLst>
          </p:nvPr>
        </p:nvSpPr>
        <p:spPr>
          <a:xfrm>
            <a:off x="6246707" y="1158240"/>
            <a:ext cx="3012440" cy="1164167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" name="Oval 6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76407" y="5678593"/>
            <a:ext cx="40640" cy="42333"/>
          </a:xfrm>
          <a:prstGeom prst="ellipse">
            <a:avLst/>
          </a:prstGeom>
          <a:solidFill>
            <a:sysClr val="window" lastClr="FFFFFF"/>
          </a:solidFill>
          <a:ln>
            <a:noFill/>
          </a:ln>
        </p:spPr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135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grpSp>
        <p:nvGrpSpPr>
          <p:cNvPr id="10" name="Group 58"/>
          <p:cNvGrpSpPr/>
          <p:nvPr/>
        </p:nvGrpSpPr>
        <p:grpSpPr>
          <a:xfrm rot="0">
            <a:off x="10228580" y="5998633"/>
            <a:ext cx="741680" cy="547793"/>
            <a:chOff x="2563427" y="3717902"/>
            <a:chExt cx="439257" cy="324452"/>
          </a:xfrm>
          <a:solidFill>
            <a:sysClr val="window" lastClr="FFFFFF"/>
          </a:solidFill>
        </p:grpSpPr>
        <p:sp>
          <p:nvSpPr>
            <p:cNvPr id="31" name="Freeform 92"/>
            <p:cNvSpPr/>
            <p:nvPr>
              <p:custDataLst>
                <p:tags r:id="rId7"/>
              </p:custDataLst>
            </p:nvPr>
          </p:nvSpPr>
          <p:spPr bwMode="auto">
            <a:xfrm>
              <a:off x="2720660" y="3942523"/>
              <a:ext cx="127286" cy="99831"/>
            </a:xfrm>
            <a:custGeom>
              <a:avLst/>
              <a:gdLst>
                <a:gd name="T0" fmla="*/ 37 w 38"/>
                <a:gd name="T1" fmla="*/ 10 h 30"/>
                <a:gd name="T2" fmla="*/ 1 w 38"/>
                <a:gd name="T3" fmla="*/ 11 h 30"/>
                <a:gd name="T4" fmla="*/ 1 w 38"/>
                <a:gd name="T5" fmla="*/ 13 h 30"/>
                <a:gd name="T6" fmla="*/ 19 w 38"/>
                <a:gd name="T7" fmla="*/ 30 h 30"/>
                <a:gd name="T8" fmla="*/ 36 w 38"/>
                <a:gd name="T9" fmla="*/ 13 h 30"/>
                <a:gd name="T10" fmla="*/ 37 w 38"/>
                <a:gd name="T11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0">
                  <a:moveTo>
                    <a:pt x="37" y="10"/>
                  </a:moveTo>
                  <a:cubicBezTo>
                    <a:pt x="26" y="1"/>
                    <a:pt x="12" y="0"/>
                    <a:pt x="1" y="11"/>
                  </a:cubicBezTo>
                  <a:cubicBezTo>
                    <a:pt x="1" y="11"/>
                    <a:pt x="0" y="12"/>
                    <a:pt x="1" y="13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8" y="11"/>
                    <a:pt x="37" y="11"/>
                    <a:pt x="3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135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" name="Freeform 94"/>
            <p:cNvSpPr/>
            <p:nvPr>
              <p:custDataLst>
                <p:tags r:id="rId8"/>
              </p:custDataLst>
            </p:nvPr>
          </p:nvSpPr>
          <p:spPr bwMode="auto">
            <a:xfrm>
              <a:off x="2563427" y="3717902"/>
              <a:ext cx="439257" cy="169713"/>
            </a:xfrm>
            <a:custGeom>
              <a:avLst/>
              <a:gdLst>
                <a:gd name="T0" fmla="*/ 131 w 132"/>
                <a:gd name="T1" fmla="*/ 36 h 51"/>
                <a:gd name="T2" fmla="*/ 131 w 132"/>
                <a:gd name="T3" fmla="*/ 36 h 51"/>
                <a:gd name="T4" fmla="*/ 1 w 132"/>
                <a:gd name="T5" fmla="*/ 36 h 51"/>
                <a:gd name="T6" fmla="*/ 1 w 132"/>
                <a:gd name="T7" fmla="*/ 38 h 51"/>
                <a:gd name="T8" fmla="*/ 14 w 132"/>
                <a:gd name="T9" fmla="*/ 51 h 51"/>
                <a:gd name="T10" fmla="*/ 16 w 132"/>
                <a:gd name="T11" fmla="*/ 51 h 51"/>
                <a:gd name="T12" fmla="*/ 116 w 132"/>
                <a:gd name="T13" fmla="*/ 51 h 51"/>
                <a:gd name="T14" fmla="*/ 118 w 132"/>
                <a:gd name="T15" fmla="*/ 51 h 51"/>
                <a:gd name="T16" fmla="*/ 131 w 132"/>
                <a:gd name="T17" fmla="*/ 38 h 51"/>
                <a:gd name="T18" fmla="*/ 131 w 132"/>
                <a:gd name="T19" fmla="*/ 38 h 51"/>
                <a:gd name="T20" fmla="*/ 131 w 132"/>
                <a:gd name="T21" fmla="*/ 3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51">
                  <a:moveTo>
                    <a:pt x="131" y="36"/>
                  </a:moveTo>
                  <a:cubicBezTo>
                    <a:pt x="131" y="36"/>
                    <a:pt x="131" y="36"/>
                    <a:pt x="131" y="36"/>
                  </a:cubicBezTo>
                  <a:cubicBezTo>
                    <a:pt x="95" y="0"/>
                    <a:pt x="37" y="0"/>
                    <a:pt x="1" y="36"/>
                  </a:cubicBezTo>
                  <a:cubicBezTo>
                    <a:pt x="0" y="37"/>
                    <a:pt x="0" y="37"/>
                    <a:pt x="1" y="38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14" y="51"/>
                    <a:pt x="15" y="51"/>
                    <a:pt x="16" y="51"/>
                  </a:cubicBezTo>
                  <a:cubicBezTo>
                    <a:pt x="43" y="23"/>
                    <a:pt x="89" y="23"/>
                    <a:pt x="116" y="51"/>
                  </a:cubicBezTo>
                  <a:cubicBezTo>
                    <a:pt x="117" y="51"/>
                    <a:pt x="118" y="51"/>
                    <a:pt x="118" y="51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2" y="37"/>
                    <a:pt x="132" y="36"/>
                    <a:pt x="131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135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cxnSp>
        <p:nvCxnSpPr>
          <p:cNvPr id="11282" name="Straight Connector 25"/>
          <p:cNvCxnSpPr/>
          <p:nvPr>
            <p:custDataLst>
              <p:tags r:id="rId9"/>
            </p:custDataLst>
          </p:nvPr>
        </p:nvCxnSpPr>
        <p:spPr>
          <a:xfrm>
            <a:off x="5842000" y="4033520"/>
            <a:ext cx="958427" cy="11853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headEnd type="oval" w="med" len="med"/>
            <a:tailEnd type="oval" w="med" len="med"/>
          </a:ln>
        </p:spPr>
      </p:cxnSp>
      <p:sp>
        <p:nvSpPr>
          <p:cNvPr id="11" name="圆角矩形 10"/>
          <p:cNvSpPr/>
          <p:nvPr>
            <p:custDataLst>
              <p:tags r:id="rId10"/>
            </p:custDataLst>
          </p:nvPr>
        </p:nvSpPr>
        <p:spPr>
          <a:xfrm>
            <a:off x="299720" y="2323253"/>
            <a:ext cx="5676053" cy="4054687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圆角矩形 12"/>
          <p:cNvSpPr/>
          <p:nvPr>
            <p:custDataLst>
              <p:tags r:id="rId11"/>
            </p:custDataLst>
          </p:nvPr>
        </p:nvSpPr>
        <p:spPr>
          <a:xfrm>
            <a:off x="5975773" y="961813"/>
            <a:ext cx="3501813" cy="1578187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1287" name="Straight Connector 25"/>
          <p:cNvCxnSpPr/>
          <p:nvPr>
            <p:custDataLst>
              <p:tags r:id="rId12"/>
            </p:custDataLst>
          </p:nvPr>
        </p:nvCxnSpPr>
        <p:spPr>
          <a:xfrm>
            <a:off x="7626773" y="2516293"/>
            <a:ext cx="1037167" cy="999067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miter/>
            <a:headEnd type="oval" w="med" len="med"/>
            <a:tailEnd type="oval" w="med" len="med"/>
          </a:ln>
        </p:spPr>
      </p:cxnSp>
      <p:pic>
        <p:nvPicPr>
          <p:cNvPr id="10247" name="Picture 7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959" y="3499995"/>
            <a:ext cx="1232073" cy="1609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16" y="3465261"/>
            <a:ext cx="1206436" cy="1770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828" y="4194549"/>
            <a:ext cx="2251423" cy="661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>
            <p:custDataLst>
              <p:tags r:id="rId19"/>
            </p:custDataLst>
          </p:nvPr>
        </p:nvSpPr>
        <p:spPr>
          <a:xfrm>
            <a:off x="479036" y="5540528"/>
            <a:ext cx="3554730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2800" kern="1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邻二氯苯</a:t>
            </a:r>
            <a:r>
              <a:rPr lang="en-US" altLang="zh-CN" sz="2800" kern="1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en-US" altLang="zh-CN" sz="2800" kern="100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800" kern="100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间</a:t>
            </a:r>
            <a:r>
              <a:rPr lang="zh-CN" altLang="en-US" sz="2800" kern="1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二氯苯</a:t>
            </a:r>
            <a:endParaRPr lang="zh-CN" altLang="en-US" sz="2800" kern="1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矩形 17"/>
          <p:cNvSpPr/>
          <p:nvPr>
            <p:custDataLst>
              <p:tags r:id="rId20"/>
            </p:custDataLst>
          </p:nvPr>
        </p:nvSpPr>
        <p:spPr>
          <a:xfrm>
            <a:off x="4175429" y="5506467"/>
            <a:ext cx="1605280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zh-CN" sz="2800" kern="1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Courier New" panose="02070309020205020404" pitchFamily="49" charset="0"/>
              </a:rPr>
              <a:t>对二氯苯</a:t>
            </a:r>
            <a:endParaRPr lang="zh-CN" altLang="zh-CN" sz="2800" kern="1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Courier New" panose="02070309020205020404" pitchFamily="49" charset="0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6" grpId="0"/>
      <p:bldP spid="11" grpId="0" bldLvl="0" animBg="1"/>
      <p:bldP spid="8" grpId="1" animBg="1"/>
      <p:bldP spid="6" grpId="1"/>
      <p:bldP spid="11" grpId="1" animBg="1"/>
      <p:bldP spid="7" grpId="0"/>
      <p:bldP spid="14" grpId="0" bldLvl="0" animBg="1"/>
      <p:bldP spid="13" grpId="0" bldLvl="0" animBg="1"/>
      <p:bldP spid="7" grpId="1"/>
      <p:bldP spid="14" grpId="1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6528435" cy="738059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同分异构现象与同分异构体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8" name="圆角矩形 7"/>
          <p:cNvSpPr/>
          <p:nvPr>
            <p:custDataLst>
              <p:tags r:id="rId1"/>
            </p:custDataLst>
          </p:nvPr>
        </p:nvSpPr>
        <p:spPr>
          <a:xfrm>
            <a:off x="6754707" y="3500120"/>
            <a:ext cx="3004820" cy="11218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1" name="文本框 100"/>
          <p:cNvSpPr txBox="1"/>
          <p:nvPr>
            <p:custDataLst>
              <p:tags r:id="rId2"/>
            </p:custDataLst>
          </p:nvPr>
        </p:nvSpPr>
        <p:spPr>
          <a:xfrm>
            <a:off x="561340" y="3097107"/>
            <a:ext cx="5394113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乙醇：CH</a:t>
            </a:r>
            <a:r>
              <a:rPr sz="32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sz="32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OH</a:t>
            </a:r>
            <a:endParaRPr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</a:pPr>
            <a:r>
              <a:rPr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甲醚：CH</a:t>
            </a:r>
            <a:r>
              <a:rPr sz="32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—O—CH</a:t>
            </a:r>
            <a:r>
              <a:rPr sz="32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endParaRPr sz="3200" b="1" baseline="-250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6802120" y="3577167"/>
            <a:ext cx="2793153" cy="66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735" b="0">
                <a:latin typeface="微软雅黑" panose="020B0503020204020204" charset="-122"/>
                <a:ea typeface="微软雅黑" panose="020B0503020204020204" charset="-122"/>
              </a:rPr>
              <a:t>官能团不同</a:t>
            </a:r>
            <a:endParaRPr lang="zh-CN" sz="3735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246707" y="1433407"/>
            <a:ext cx="3660140" cy="66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735" b="1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3735" b="1">
                <a:latin typeface="微软雅黑" panose="020B0503020204020204" charset="-122"/>
                <a:ea typeface="微软雅黑" panose="020B0503020204020204" charset="-122"/>
              </a:rPr>
              <a:t>、官能团异构</a:t>
            </a:r>
            <a:endParaRPr lang="zh-CN" altLang="en-US" sz="3735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>
            <p:custDataLst>
              <p:tags r:id="rId5"/>
            </p:custDataLst>
          </p:nvPr>
        </p:nvSpPr>
        <p:spPr>
          <a:xfrm>
            <a:off x="6246707" y="1158240"/>
            <a:ext cx="3349413" cy="1164167"/>
          </a:xfrm>
          <a:prstGeom prst="roundRect">
            <a:avLst/>
          </a:prstGeom>
          <a:noFill/>
          <a:ln w="5715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" name="Oval 6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76407" y="5678593"/>
            <a:ext cx="40640" cy="42333"/>
          </a:xfrm>
          <a:prstGeom prst="ellipse">
            <a:avLst/>
          </a:prstGeom>
          <a:solidFill>
            <a:sysClr val="window" lastClr="FFFFFF"/>
          </a:solidFill>
          <a:ln>
            <a:noFill/>
          </a:ln>
        </p:spPr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135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1282" name="Straight Connector 25"/>
          <p:cNvCxnSpPr/>
          <p:nvPr>
            <p:custDataLst>
              <p:tags r:id="rId7"/>
            </p:custDataLst>
          </p:nvPr>
        </p:nvCxnSpPr>
        <p:spPr>
          <a:xfrm>
            <a:off x="5842000" y="4033520"/>
            <a:ext cx="958427" cy="11853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headEnd type="oval" w="med" len="med"/>
            <a:tailEnd type="oval" w="med" len="med"/>
          </a:ln>
        </p:spPr>
      </p:cxnSp>
      <p:sp>
        <p:nvSpPr>
          <p:cNvPr id="11" name="圆角矩形 10"/>
          <p:cNvSpPr/>
          <p:nvPr>
            <p:custDataLst>
              <p:tags r:id="rId8"/>
            </p:custDataLst>
          </p:nvPr>
        </p:nvSpPr>
        <p:spPr>
          <a:xfrm>
            <a:off x="299720" y="3020907"/>
            <a:ext cx="5676053" cy="1814407"/>
          </a:xfrm>
          <a:prstGeom prst="roundRect">
            <a:avLst/>
          </a:prstGeom>
          <a:noFill/>
          <a:ln w="5715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圆角矩形 12"/>
          <p:cNvSpPr/>
          <p:nvPr>
            <p:custDataLst>
              <p:tags r:id="rId9"/>
            </p:custDataLst>
          </p:nvPr>
        </p:nvSpPr>
        <p:spPr>
          <a:xfrm>
            <a:off x="5975773" y="961813"/>
            <a:ext cx="3931073" cy="1578187"/>
          </a:xfrm>
          <a:prstGeom prst="roundRect">
            <a:avLst/>
          </a:prstGeom>
          <a:noFill/>
          <a:ln w="5715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1287" name="Straight Connector 25"/>
          <p:cNvCxnSpPr/>
          <p:nvPr>
            <p:custDataLst>
              <p:tags r:id="rId10"/>
            </p:custDataLst>
          </p:nvPr>
        </p:nvCxnSpPr>
        <p:spPr>
          <a:xfrm>
            <a:off x="7626773" y="2516293"/>
            <a:ext cx="1037167" cy="999067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miter/>
            <a:headEnd type="oval" w="med" len="med"/>
            <a:tailEnd type="oval" w="med" len="med"/>
          </a:ln>
        </p:spPr>
      </p:cxnSp>
      <p:sp>
        <p:nvSpPr>
          <p:cNvPr id="2" name="文本框 1"/>
          <p:cNvSpPr txBox="1"/>
          <p:nvPr>
            <p:custDataLst>
              <p:tags r:id="rId11"/>
            </p:custDataLst>
          </p:nvPr>
        </p:nvSpPr>
        <p:spPr>
          <a:xfrm>
            <a:off x="561340" y="5291667"/>
            <a:ext cx="10850880" cy="583565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</a:rPr>
              <a:t>碳链异构、位置异构和官能团异构均属于</a:t>
            </a:r>
            <a:r>
              <a:rPr lang="zh-CN" altLang="en-US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构造异构</a:t>
            </a:r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3200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6" grpId="0"/>
      <p:bldP spid="11" grpId="0" bldLvl="0" animBg="1"/>
      <p:bldP spid="8" grpId="1" animBg="1"/>
      <p:bldP spid="6" grpId="1"/>
      <p:bldP spid="11" grpId="1" animBg="1"/>
      <p:bldP spid="7" grpId="0"/>
      <p:bldP spid="14" grpId="0" bldLvl="0" animBg="1"/>
      <p:bldP spid="13" grpId="0" bldLvl="0" animBg="1"/>
      <p:bldP spid="7" grpId="1"/>
      <p:bldP spid="14" grpId="1" animBg="1"/>
      <p:bldP spid="13" grpId="1" animBg="1"/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6528435" cy="738059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同分异构现象与同分异构体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8" name="圆角矩形 7"/>
          <p:cNvSpPr/>
          <p:nvPr>
            <p:custDataLst>
              <p:tags r:id="rId1"/>
            </p:custDataLst>
          </p:nvPr>
        </p:nvSpPr>
        <p:spPr>
          <a:xfrm>
            <a:off x="6754707" y="3500120"/>
            <a:ext cx="4543213" cy="19608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1" name="文本框 100"/>
          <p:cNvSpPr txBox="1"/>
          <p:nvPr>
            <p:custDataLst>
              <p:tags r:id="rId2"/>
            </p:custDataLst>
          </p:nvPr>
        </p:nvSpPr>
        <p:spPr>
          <a:xfrm>
            <a:off x="601980" y="2327487"/>
            <a:ext cx="5394113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300000"/>
              </a:lnSpc>
            </a:pPr>
            <a:r>
              <a:rPr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顺-2-丁烯：</a:t>
            </a:r>
            <a:endParaRPr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>
              <a:lnSpc>
                <a:spcPct val="300000"/>
              </a:lnSpc>
            </a:pPr>
            <a:r>
              <a:rPr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反-2-丁烯：</a:t>
            </a:r>
            <a:endParaRPr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6802120" y="3577167"/>
            <a:ext cx="4636347" cy="18167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735" b="0">
                <a:latin typeface="微软雅黑" panose="020B0503020204020204" charset="-122"/>
                <a:ea typeface="微软雅黑" panose="020B0503020204020204" charset="-122"/>
              </a:rPr>
              <a:t>双键碳原子所连的不同原子或基团在空间的排列顺序不同</a:t>
            </a:r>
            <a:endParaRPr lang="zh-CN" altLang="en-US" sz="3735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246707" y="1433407"/>
            <a:ext cx="3105573" cy="66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735" b="1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3735" b="1">
                <a:latin typeface="微软雅黑" panose="020B0503020204020204" charset="-122"/>
                <a:ea typeface="微软雅黑" panose="020B0503020204020204" charset="-122"/>
              </a:rPr>
              <a:t>、顺反异构</a:t>
            </a:r>
            <a:endParaRPr lang="zh-CN" altLang="en-US" sz="3735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>
            <p:custDataLst>
              <p:tags r:id="rId5"/>
            </p:custDataLst>
          </p:nvPr>
        </p:nvSpPr>
        <p:spPr>
          <a:xfrm>
            <a:off x="6246707" y="1158240"/>
            <a:ext cx="3012440" cy="1164167"/>
          </a:xfrm>
          <a:prstGeom prst="roundRect">
            <a:avLst/>
          </a:prstGeom>
          <a:noFill/>
          <a:ln w="57150" cap="flat" cmpd="sng" algn="ctr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" name="Oval 6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76407" y="5678593"/>
            <a:ext cx="40640" cy="42333"/>
          </a:xfrm>
          <a:prstGeom prst="ellipse">
            <a:avLst/>
          </a:prstGeom>
          <a:solidFill>
            <a:sysClr val="window" lastClr="FFFFFF"/>
          </a:solidFill>
          <a:ln>
            <a:noFill/>
          </a:ln>
        </p:spPr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135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0" name="Group 58"/>
          <p:cNvGrpSpPr/>
          <p:nvPr/>
        </p:nvGrpSpPr>
        <p:grpSpPr>
          <a:xfrm rot="0">
            <a:off x="10228580" y="5998633"/>
            <a:ext cx="741680" cy="547793"/>
            <a:chOff x="2563427" y="3717902"/>
            <a:chExt cx="439257" cy="324452"/>
          </a:xfrm>
          <a:solidFill>
            <a:sysClr val="window" lastClr="FFFFFF"/>
          </a:solidFill>
        </p:grpSpPr>
        <p:sp>
          <p:nvSpPr>
            <p:cNvPr id="31" name="Freeform 92"/>
            <p:cNvSpPr/>
            <p:nvPr>
              <p:custDataLst>
                <p:tags r:id="rId7"/>
              </p:custDataLst>
            </p:nvPr>
          </p:nvSpPr>
          <p:spPr bwMode="auto">
            <a:xfrm>
              <a:off x="2720660" y="3942523"/>
              <a:ext cx="127286" cy="99831"/>
            </a:xfrm>
            <a:custGeom>
              <a:avLst/>
              <a:gdLst>
                <a:gd name="T0" fmla="*/ 37 w 38"/>
                <a:gd name="T1" fmla="*/ 10 h 30"/>
                <a:gd name="T2" fmla="*/ 1 w 38"/>
                <a:gd name="T3" fmla="*/ 11 h 30"/>
                <a:gd name="T4" fmla="*/ 1 w 38"/>
                <a:gd name="T5" fmla="*/ 13 h 30"/>
                <a:gd name="T6" fmla="*/ 19 w 38"/>
                <a:gd name="T7" fmla="*/ 30 h 30"/>
                <a:gd name="T8" fmla="*/ 36 w 38"/>
                <a:gd name="T9" fmla="*/ 13 h 30"/>
                <a:gd name="T10" fmla="*/ 37 w 38"/>
                <a:gd name="T11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0">
                  <a:moveTo>
                    <a:pt x="37" y="10"/>
                  </a:moveTo>
                  <a:cubicBezTo>
                    <a:pt x="26" y="1"/>
                    <a:pt x="12" y="0"/>
                    <a:pt x="1" y="11"/>
                  </a:cubicBezTo>
                  <a:cubicBezTo>
                    <a:pt x="1" y="11"/>
                    <a:pt x="0" y="12"/>
                    <a:pt x="1" y="13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8" y="11"/>
                    <a:pt x="37" y="11"/>
                    <a:pt x="37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135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" name="Freeform 94"/>
            <p:cNvSpPr/>
            <p:nvPr>
              <p:custDataLst>
                <p:tags r:id="rId8"/>
              </p:custDataLst>
            </p:nvPr>
          </p:nvSpPr>
          <p:spPr bwMode="auto">
            <a:xfrm>
              <a:off x="2563427" y="3717902"/>
              <a:ext cx="439257" cy="169713"/>
            </a:xfrm>
            <a:custGeom>
              <a:avLst/>
              <a:gdLst>
                <a:gd name="T0" fmla="*/ 131 w 132"/>
                <a:gd name="T1" fmla="*/ 36 h 51"/>
                <a:gd name="T2" fmla="*/ 131 w 132"/>
                <a:gd name="T3" fmla="*/ 36 h 51"/>
                <a:gd name="T4" fmla="*/ 1 w 132"/>
                <a:gd name="T5" fmla="*/ 36 h 51"/>
                <a:gd name="T6" fmla="*/ 1 w 132"/>
                <a:gd name="T7" fmla="*/ 38 h 51"/>
                <a:gd name="T8" fmla="*/ 14 w 132"/>
                <a:gd name="T9" fmla="*/ 51 h 51"/>
                <a:gd name="T10" fmla="*/ 16 w 132"/>
                <a:gd name="T11" fmla="*/ 51 h 51"/>
                <a:gd name="T12" fmla="*/ 116 w 132"/>
                <a:gd name="T13" fmla="*/ 51 h 51"/>
                <a:gd name="T14" fmla="*/ 118 w 132"/>
                <a:gd name="T15" fmla="*/ 51 h 51"/>
                <a:gd name="T16" fmla="*/ 131 w 132"/>
                <a:gd name="T17" fmla="*/ 38 h 51"/>
                <a:gd name="T18" fmla="*/ 131 w 132"/>
                <a:gd name="T19" fmla="*/ 38 h 51"/>
                <a:gd name="T20" fmla="*/ 131 w 132"/>
                <a:gd name="T21" fmla="*/ 3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51">
                  <a:moveTo>
                    <a:pt x="131" y="36"/>
                  </a:moveTo>
                  <a:cubicBezTo>
                    <a:pt x="131" y="36"/>
                    <a:pt x="131" y="36"/>
                    <a:pt x="131" y="36"/>
                  </a:cubicBezTo>
                  <a:cubicBezTo>
                    <a:pt x="95" y="0"/>
                    <a:pt x="37" y="0"/>
                    <a:pt x="1" y="36"/>
                  </a:cubicBezTo>
                  <a:cubicBezTo>
                    <a:pt x="0" y="37"/>
                    <a:pt x="0" y="37"/>
                    <a:pt x="1" y="38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14" y="51"/>
                    <a:pt x="15" y="51"/>
                    <a:pt x="16" y="51"/>
                  </a:cubicBezTo>
                  <a:cubicBezTo>
                    <a:pt x="43" y="23"/>
                    <a:pt x="89" y="23"/>
                    <a:pt x="116" y="51"/>
                  </a:cubicBezTo>
                  <a:cubicBezTo>
                    <a:pt x="117" y="51"/>
                    <a:pt x="118" y="51"/>
                    <a:pt x="118" y="51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2" y="37"/>
                    <a:pt x="132" y="36"/>
                    <a:pt x="131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135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cxnSp>
        <p:nvCxnSpPr>
          <p:cNvPr id="11282" name="Straight Connector 25"/>
          <p:cNvCxnSpPr/>
          <p:nvPr>
            <p:custDataLst>
              <p:tags r:id="rId9"/>
            </p:custDataLst>
          </p:nvPr>
        </p:nvCxnSpPr>
        <p:spPr>
          <a:xfrm>
            <a:off x="5842000" y="4033520"/>
            <a:ext cx="958427" cy="11853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headEnd type="oval" w="med" len="med"/>
            <a:tailEnd type="oval" w="med" len="med"/>
          </a:ln>
        </p:spPr>
      </p:cxnSp>
      <p:sp>
        <p:nvSpPr>
          <p:cNvPr id="11" name="圆角矩形 10"/>
          <p:cNvSpPr/>
          <p:nvPr>
            <p:custDataLst>
              <p:tags r:id="rId10"/>
            </p:custDataLst>
          </p:nvPr>
        </p:nvSpPr>
        <p:spPr>
          <a:xfrm>
            <a:off x="299720" y="2516293"/>
            <a:ext cx="5676053" cy="3308773"/>
          </a:xfrm>
          <a:prstGeom prst="roundRect">
            <a:avLst/>
          </a:prstGeom>
          <a:noFill/>
          <a:ln w="57150" cap="flat" cmpd="sng" algn="ctr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圆角矩形 12"/>
          <p:cNvSpPr/>
          <p:nvPr>
            <p:custDataLst>
              <p:tags r:id="rId11"/>
            </p:custDataLst>
          </p:nvPr>
        </p:nvSpPr>
        <p:spPr>
          <a:xfrm>
            <a:off x="5975773" y="961813"/>
            <a:ext cx="3501813" cy="1578187"/>
          </a:xfrm>
          <a:prstGeom prst="roundRect">
            <a:avLst/>
          </a:prstGeom>
          <a:noFill/>
          <a:ln w="57150" cap="flat" cmpd="sng" algn="ctr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1287" name="Straight Connector 25"/>
          <p:cNvCxnSpPr/>
          <p:nvPr>
            <p:custDataLst>
              <p:tags r:id="rId12"/>
            </p:custDataLst>
          </p:nvPr>
        </p:nvCxnSpPr>
        <p:spPr>
          <a:xfrm>
            <a:off x="7626773" y="2516293"/>
            <a:ext cx="1037167" cy="999067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miter/>
            <a:headEnd type="oval" w="med" len="med"/>
            <a:tailEnd type="oval" w="med" len="med"/>
          </a:ln>
        </p:spPr>
      </p:cxnSp>
      <p:pic>
        <p:nvPicPr>
          <p:cNvPr id="3" name="图片 -2147482556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2896447" y="2615353"/>
            <a:ext cx="2396913" cy="15443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-2147482555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2828713" y="4252807"/>
            <a:ext cx="2464647" cy="145626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>
            <p:custDataLst>
              <p:tags r:id="rId17"/>
            </p:custDataLst>
          </p:nvPr>
        </p:nvSpPr>
        <p:spPr>
          <a:xfrm>
            <a:off x="1085427" y="6002867"/>
            <a:ext cx="4910667" cy="501649"/>
          </a:xfrm>
          <a:prstGeom prst="wedgeRectCallout">
            <a:avLst>
              <a:gd name="adj1" fmla="val 10034"/>
              <a:gd name="adj2" fmla="val -158121"/>
            </a:avLst>
          </a:prstGeom>
          <a:noFill/>
          <a:ln>
            <a:solidFill>
              <a:srgbClr val="C00000"/>
            </a:solidFill>
          </a:ln>
        </p:spPr>
        <p:txBody>
          <a:bodyPr vert="horz" wrap="square" rtlCol="0" anchor="t">
            <a:spAutoFit/>
          </a:bodyPr>
          <a:p>
            <a:r>
              <a:rPr lang="zh-CN" altLang="en-US" sz="2665" b="1" dirty="0" smtClean="0">
                <a:latin typeface="微软雅黑" panose="020B0503020204020204" charset="-122"/>
                <a:ea typeface="微软雅黑" panose="020B0503020204020204" charset="-122"/>
              </a:rPr>
              <a:t>甲基在双键两侧的，称为反式</a:t>
            </a:r>
            <a:endParaRPr lang="zh-CN" altLang="en-US" sz="2665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18"/>
            </p:custDataLst>
          </p:nvPr>
        </p:nvSpPr>
        <p:spPr>
          <a:xfrm>
            <a:off x="561340" y="1440180"/>
            <a:ext cx="5033433" cy="582507"/>
          </a:xfrm>
          <a:prstGeom prst="wedgeRectCallout">
            <a:avLst>
              <a:gd name="adj1" fmla="val 19537"/>
              <a:gd name="adj2" fmla="val 210029"/>
            </a:avLst>
          </a:prstGeom>
          <a:noFill/>
          <a:ln>
            <a:solidFill>
              <a:srgbClr val="C00000"/>
            </a:solidFill>
          </a:ln>
        </p:spPr>
        <p:txBody>
          <a:bodyPr wrap="square" rtlCol="0">
            <a:noAutofit/>
          </a:bodyPr>
          <a:p>
            <a:r>
              <a:rPr lang="zh-CN" altLang="en-US" sz="2665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甲基在双键同一侧的，称为顺式</a:t>
            </a:r>
            <a:endParaRPr lang="zh-CN" altLang="en-US" sz="2665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1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6" grpId="0"/>
      <p:bldP spid="11" grpId="0" bldLvl="0" animBg="1"/>
      <p:bldP spid="8" grpId="1" animBg="1"/>
      <p:bldP spid="6" grpId="1"/>
      <p:bldP spid="11" grpId="1" animBg="1"/>
      <p:bldP spid="7" grpId="0"/>
      <p:bldP spid="14" grpId="0" bldLvl="0" animBg="1"/>
      <p:bldP spid="13" grpId="0" bldLvl="0" animBg="1"/>
      <p:bldP spid="7" grpId="1"/>
      <p:bldP spid="14" grpId="1" animBg="1"/>
      <p:bldP spid="13" grpId="1" animBg="1"/>
      <p:bldP spid="4" grpId="0" bldLvl="0" animBg="1"/>
      <p:bldP spid="4" grpId="1" animBg="1"/>
      <p:bldP spid="3" grpId="0" bldLvl="0" animBg="1"/>
      <p:bldP spid="3" grpId="1" animBg="1"/>
      <p:bldP spid="9" grpId="0" bldLvl="0" animBg="1"/>
      <p:bldP spid="9" grpId="1" animBg="1"/>
      <p:bldP spid="5" grpId="0" bldLvl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070" y="-13970"/>
            <a:ext cx="6528435" cy="738059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同分异构现象与同分异构体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8" name="圆角矩形 7"/>
          <p:cNvSpPr/>
          <p:nvPr>
            <p:custDataLst>
              <p:tags r:id="rId1"/>
            </p:custDataLst>
          </p:nvPr>
        </p:nvSpPr>
        <p:spPr>
          <a:xfrm>
            <a:off x="6754707" y="3500120"/>
            <a:ext cx="4121573" cy="19608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1" name="文本框 100"/>
          <p:cNvSpPr txBox="1"/>
          <p:nvPr>
            <p:custDataLst>
              <p:tags r:id="rId2"/>
            </p:custDataLst>
          </p:nvPr>
        </p:nvSpPr>
        <p:spPr>
          <a:xfrm>
            <a:off x="899160" y="2614507"/>
            <a:ext cx="1502833" cy="9922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>
              <a:lnSpc>
                <a:spcPct val="100000"/>
              </a:lnSpc>
            </a:pPr>
            <a:r>
              <a:rPr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乳酸：</a:t>
            </a:r>
            <a:endParaRPr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6802120" y="3577167"/>
            <a:ext cx="4167293" cy="18167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735" b="0">
                <a:latin typeface="微软雅黑" panose="020B0503020204020204" charset="-122"/>
                <a:ea typeface="微软雅黑" panose="020B0503020204020204" charset="-122"/>
              </a:rPr>
              <a:t>存在手性碳原子，互为镜像，彼此不能重合。</a:t>
            </a:r>
            <a:endParaRPr lang="zh-CN" altLang="en-US" sz="3735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246707" y="1433407"/>
            <a:ext cx="3105573" cy="66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735" b="1"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3735" b="1">
                <a:latin typeface="微软雅黑" panose="020B0503020204020204" charset="-122"/>
                <a:ea typeface="微软雅黑" panose="020B0503020204020204" charset="-122"/>
              </a:rPr>
              <a:t>、对映异构</a:t>
            </a:r>
            <a:endParaRPr lang="zh-CN" altLang="en-US" sz="3735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>
            <p:custDataLst>
              <p:tags r:id="rId5"/>
            </p:custDataLst>
          </p:nvPr>
        </p:nvSpPr>
        <p:spPr>
          <a:xfrm>
            <a:off x="6246707" y="1158240"/>
            <a:ext cx="3012440" cy="1164167"/>
          </a:xfrm>
          <a:prstGeom prst="roundRect">
            <a:avLst/>
          </a:prstGeom>
          <a:noFill/>
          <a:ln w="5715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" name="Oval 6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76407" y="5678593"/>
            <a:ext cx="40640" cy="42333"/>
          </a:xfrm>
          <a:prstGeom prst="ellipse">
            <a:avLst/>
          </a:prstGeom>
          <a:solidFill>
            <a:sysClr val="window" lastClr="FFFFFF"/>
          </a:solidFill>
          <a:ln>
            <a:noFill/>
          </a:ln>
        </p:spPr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135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1282" name="Straight Connector 25"/>
          <p:cNvCxnSpPr/>
          <p:nvPr>
            <p:custDataLst>
              <p:tags r:id="rId7"/>
            </p:custDataLst>
          </p:nvPr>
        </p:nvCxnSpPr>
        <p:spPr>
          <a:xfrm>
            <a:off x="5842000" y="4033520"/>
            <a:ext cx="958427" cy="11853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headEnd type="oval" w="med" len="med"/>
            <a:tailEnd type="oval" w="med" len="med"/>
          </a:ln>
        </p:spPr>
      </p:cxnSp>
      <p:sp>
        <p:nvSpPr>
          <p:cNvPr id="11" name="圆角矩形 10"/>
          <p:cNvSpPr/>
          <p:nvPr>
            <p:custDataLst>
              <p:tags r:id="rId8"/>
            </p:custDataLst>
          </p:nvPr>
        </p:nvSpPr>
        <p:spPr>
          <a:xfrm>
            <a:off x="299720" y="2516293"/>
            <a:ext cx="5676053" cy="3308773"/>
          </a:xfrm>
          <a:prstGeom prst="roundRect">
            <a:avLst/>
          </a:prstGeom>
          <a:noFill/>
          <a:ln w="5715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圆角矩形 12"/>
          <p:cNvSpPr/>
          <p:nvPr>
            <p:custDataLst>
              <p:tags r:id="rId9"/>
            </p:custDataLst>
          </p:nvPr>
        </p:nvSpPr>
        <p:spPr>
          <a:xfrm>
            <a:off x="5975773" y="961813"/>
            <a:ext cx="3501813" cy="1578187"/>
          </a:xfrm>
          <a:prstGeom prst="roundRect">
            <a:avLst/>
          </a:prstGeom>
          <a:noFill/>
          <a:ln w="5715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1287" name="Straight Connector 25"/>
          <p:cNvCxnSpPr/>
          <p:nvPr>
            <p:custDataLst>
              <p:tags r:id="rId10"/>
            </p:custDataLst>
          </p:nvPr>
        </p:nvCxnSpPr>
        <p:spPr>
          <a:xfrm>
            <a:off x="7626773" y="2516293"/>
            <a:ext cx="1037167" cy="999067"/>
          </a:xfrm>
          <a:prstGeom prst="line">
            <a:avLst/>
          </a:prstGeom>
          <a:ln w="38100" cap="rnd" cmpd="sng">
            <a:solidFill>
              <a:srgbClr val="3B2D32"/>
            </a:solidFill>
            <a:prstDash val="solid"/>
            <a:miter/>
            <a:headEnd type="oval" w="med" len="med"/>
            <a:tailEnd type="oval" w="med" len="med"/>
          </a:ln>
        </p:spPr>
      </p:cxnSp>
      <p:pic>
        <p:nvPicPr>
          <p:cNvPr id="2" name="图片 -2147482553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rcRect r="12427" b="48500"/>
          <a:stretch>
            <a:fillRect/>
          </a:stretch>
        </p:blipFill>
        <p:spPr>
          <a:xfrm>
            <a:off x="299720" y="3577167"/>
            <a:ext cx="2422313" cy="164253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文本框 11"/>
          <p:cNvSpPr txBox="1"/>
          <p:nvPr>
            <p:custDataLst>
              <p:tags r:id="rId13"/>
            </p:custDataLst>
          </p:nvPr>
        </p:nvSpPr>
        <p:spPr>
          <a:xfrm>
            <a:off x="299720" y="1181100"/>
            <a:ext cx="5280660" cy="1229360"/>
          </a:xfrm>
          <a:prstGeom prst="rect">
            <a:avLst/>
          </a:prstGeom>
          <a:noFill/>
        </p:spPr>
        <p:txBody>
          <a:bodyPr vert="horz" wrap="square" rtlCol="0" anchor="t">
            <a:noAutofit/>
          </a:bodyPr>
          <a:p>
            <a:pPr algn="ctr"/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顺反</a:t>
            </a:r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</a:rPr>
              <a:t>异构和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对映</a:t>
            </a:r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</a:rPr>
              <a:t>异构均属于</a:t>
            </a:r>
            <a:r>
              <a:rPr lang="zh-CN" altLang="en-US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立体异构</a:t>
            </a:r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3200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6" name="图片 -2147482553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2"/>
          <a:srcRect t="49482" r="15825"/>
          <a:stretch>
            <a:fillRect/>
          </a:stretch>
        </p:blipFill>
        <p:spPr>
          <a:xfrm>
            <a:off x="2722033" y="3530600"/>
            <a:ext cx="2328333" cy="161120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文本框 14"/>
          <p:cNvSpPr txBox="1"/>
          <p:nvPr>
            <p:custDataLst>
              <p:tags r:id="rId15"/>
            </p:custDataLst>
          </p:nvPr>
        </p:nvSpPr>
        <p:spPr>
          <a:xfrm>
            <a:off x="1308100" y="5930900"/>
            <a:ext cx="10348807" cy="583564"/>
          </a:xfrm>
          <a:prstGeom prst="wedgeRectCallout">
            <a:avLst>
              <a:gd name="adj1" fmla="val -21682"/>
              <a:gd name="adj2" fmla="val -265724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vert="horz" wrap="square" rtlCol="0" anchor="t">
            <a:spAutoFit/>
          </a:bodyPr>
          <a:p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与4个不同的原子或原子团相连的碳原子</a:t>
            </a:r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称为</a:t>
            </a:r>
            <a:r>
              <a:rPr lang="zh-CN" altLang="en-US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手性碳原子</a:t>
            </a:r>
            <a:endParaRPr lang="zh-CN" altLang="en-US" sz="3200" b="1" dirty="0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6" grpId="0"/>
      <p:bldP spid="11" grpId="0" bldLvl="0" animBg="1"/>
      <p:bldP spid="8" grpId="1" animBg="1"/>
      <p:bldP spid="6" grpId="1"/>
      <p:bldP spid="11" grpId="1" animBg="1"/>
      <p:bldP spid="7" grpId="0"/>
      <p:bldP spid="14" grpId="0" bldLvl="0" animBg="1"/>
      <p:bldP spid="13" grpId="0" bldLvl="0" animBg="1"/>
      <p:bldP spid="7" grpId="1"/>
      <p:bldP spid="14" grpId="1" animBg="1"/>
      <p:bldP spid="13" grpId="1" animBg="1"/>
      <p:bldP spid="12" grpId="0"/>
      <p:bldP spid="12" grpId="1"/>
      <p:bldP spid="15" grpId="0" bldLvl="0" animBg="1"/>
      <p:bldP spid="15" grpId="1" animBg="1"/>
    </p:bldLst>
  </p:timing>
</p:sld>
</file>

<file path=ppt/tags/tag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7.xml><?xml version="1.0" encoding="utf-8"?>
<p:tagLst xmlns:p="http://schemas.openxmlformats.org/presentationml/2006/main">
  <p:tag name="COMMONDATA" val="eyJoZGlkIjoiNGM4MTcxYzdkNGFhZDI3ZGE5NTEwMzIwMDVhNjA0MWQifQ=="/>
  <p:tag name="KSO_WPP_MARK_KEY" val="03087ab4-2d81-4f9a-8f89-ad38a314f87b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3010</Words>
  <Application>WPS 演示</Application>
  <PresentationFormat>宽屏</PresentationFormat>
  <Paragraphs>367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52" baseType="lpstr">
      <vt:lpstr>Arial</vt:lpstr>
      <vt:lpstr>宋体</vt:lpstr>
      <vt:lpstr>Wingdings</vt:lpstr>
      <vt:lpstr>黑体</vt:lpstr>
      <vt:lpstr>微软雅黑</vt:lpstr>
      <vt:lpstr>经典综艺体简</vt:lpstr>
      <vt:lpstr>Impact</vt:lpstr>
      <vt:lpstr>Hoefler Text</vt:lpstr>
      <vt:lpstr>Segoe Print</vt:lpstr>
      <vt:lpstr>Times New Roman</vt:lpstr>
      <vt:lpstr>Century Gothic</vt:lpstr>
      <vt:lpstr>Calibri</vt:lpstr>
      <vt:lpstr>Courier New</vt:lpstr>
      <vt:lpstr>Arial Unicode MS</vt:lpstr>
      <vt:lpstr>Calibri</vt:lpstr>
      <vt:lpstr>Helvetica Neue Medium</vt:lpstr>
      <vt:lpstr>Watford DB</vt:lpstr>
      <vt:lpstr>造字工房劲黑（非商用）常规体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魔女</cp:lastModifiedBy>
  <cp:revision>3</cp:revision>
  <dcterms:created xsi:type="dcterms:W3CDTF">2023-03-06T07:35:00Z</dcterms:created>
  <dcterms:modified xsi:type="dcterms:W3CDTF">2023-03-06T07:39:35Z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80D6C4D75D70408F9D598803A2F0A548</vt:lpwstr>
  </property>
  <property fmtid="{D5CDD505-2E9C-101B-9397-08002B2CF9AE}" pid="3" name="KSOProductBuildVer">
    <vt:lpwstr>2052-11.1.0.13703</vt:lpwstr>
  </property>
</Properties>
</file>