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av" ContentType="audio/x-wav"/>
  <Default Extension="png" ContentType="image/pn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12192000"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gs" Target="tags/tag20.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bg>
      <p:bgPr>
        <a:pattFill prst="ltUpDiag">
          <a:fgClr>
            <a:srgbClr val="F2F2F2"/>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87" y="365125"/>
            <a:ext cx="10515108"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838287" y="1825625"/>
            <a:ext cx="5180553"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1256" y="1825625"/>
            <a:ext cx="518214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 name="日期占位符 4"/>
          <p:cNvSpPr>
            <a:spLocks noGrp="1"/>
          </p:cNvSpPr>
          <p:nvPr>
            <p:ph type="dt" sz="half" idx="12"/>
          </p:nvPr>
        </p:nvSpPr>
        <p:spPr>
          <a:xfrm>
            <a:off x="838287" y="6356350"/>
            <a:ext cx="2743486" cy="365125"/>
          </a:xfrm>
          <a:prstGeom prst="rect">
            <a:avLst/>
          </a:prstGeom>
        </p:spPr>
        <p:txBody>
          <a:bodyPr vert="horz" wrap="square" lIns="90000" tIns="46800" rIns="90000" bIns="46800" numCol="1" rtlCol="0" anchor="ctr" anchorCtr="0" compatLnSpc="1">
            <a:normAutofit/>
          </a:bodyPr>
          <a:lstStyle>
            <a:lvl1pPr>
              <a:defRPr>
                <a:solidFill>
                  <a:srgbClr val="7F7F7F"/>
                </a:solidFill>
                <a:effectLst>
                  <a:outerShdw blurRad="38100" dist="38100" dir="2700000" algn="tl">
                    <a:srgbClr val="C0C0C0"/>
                  </a:outerShdw>
                </a:effectLst>
                <a:ea typeface="黑体" panose="0201060906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1">
              <a:ln>
                <a:noFill/>
              </a:ln>
              <a:solidFill>
                <a:srgbClr val="7F7F7F"/>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ea"/>
            </a:endParaRPr>
          </a:p>
        </p:txBody>
      </p:sp>
      <p:sp>
        <p:nvSpPr>
          <p:cNvPr id="11" name="页脚占位符 5"/>
          <p:cNvSpPr>
            <a:spLocks noGrp="1"/>
          </p:cNvSpPr>
          <p:nvPr>
            <p:ph type="ftr" sz="quarter" idx="3"/>
          </p:nvPr>
        </p:nvSpPr>
        <p:spPr>
          <a:xfrm>
            <a:off x="4039021" y="6356350"/>
            <a:ext cx="4113642" cy="365125"/>
          </a:xfrm>
          <a:prstGeom prst="rect">
            <a:avLst/>
          </a:prstGeom>
        </p:spPr>
        <p:txBody>
          <a:bodyPr vert="horz" lIns="90000" tIns="46800" rIns="90000" bIns="4680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1">
              <a:ln>
                <a:noFill/>
              </a:ln>
              <a:solidFill>
                <a:schemeClr val="bg1">
                  <a:lumMod val="50000"/>
                </a:schemeClr>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2" name="灯片编号占位符 6"/>
          <p:cNvSpPr>
            <a:spLocks noGrp="1"/>
          </p:cNvSpPr>
          <p:nvPr>
            <p:ph type="sldNum" sz="quarter" idx="4"/>
          </p:nvPr>
        </p:nvSpPr>
        <p:spPr>
          <a:xfrm>
            <a:off x="8609910" y="6356350"/>
            <a:ext cx="2743486" cy="365125"/>
          </a:xfrm>
          <a:prstGeom prst="rect">
            <a:avLst/>
          </a:prstGeom>
        </p:spPr>
        <p:txBody>
          <a:bodyPr vert="horz" wrap="square" lIns="90000" tIns="46800" rIns="90000" bIns="46800" numCol="1" anchor="ctr" anchorCtr="0" compatLnSpc="1"/>
          <a:p>
            <a:pPr algn="r" eaLnBrk="1" hangingPunct="1"/>
            <a:fld id="{9A0DB2DC-4C9A-4742-B13C-FB6460FD3503}" type="slidenum">
              <a:rPr lang="en-US" altLang="en-US" dirty="0">
                <a:effectLst>
                  <a:outerShdw blurRad="38100" dist="38100" dir="2700000">
                    <a:srgbClr val="000000"/>
                  </a:outerShdw>
                </a:effectLst>
                <a:ea typeface="黑体" panose="02010609060101010101" pitchFamily="2" charset="-122"/>
              </a:rPr>
            </a:fld>
            <a:endParaRPr lang="en-US" altLang="en-US" dirty="0">
              <a:effectLst>
                <a:outerShdw blurRad="38100" dist="38100" dir="2700000">
                  <a:srgbClr val="000000"/>
                </a:outerShdw>
              </a:effectLst>
              <a:ea typeface="黑体" panose="0201060906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2.xml"/><Relationship Id="rId4" Type="http://schemas.openxmlformats.org/officeDocument/2006/relationships/image" Target="../media/image10.emf"/><Relationship Id="rId3" Type="http://schemas.openxmlformats.org/officeDocument/2006/relationships/oleObject" Target="../embeddings/oleObject3.bin"/><Relationship Id="rId2" Type="http://schemas.openxmlformats.org/officeDocument/2006/relationships/image" Target="../media/image9.emf"/><Relationship Id="rId1"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6" Type="http://schemas.openxmlformats.org/officeDocument/2006/relationships/vmlDrawing" Target="../drawings/vmlDrawing3.vml"/><Relationship Id="rId5" Type="http://schemas.openxmlformats.org/officeDocument/2006/relationships/slideLayout" Target="../slideLayouts/slideLayout2.xml"/><Relationship Id="rId4" Type="http://schemas.openxmlformats.org/officeDocument/2006/relationships/tags" Target="../tags/tag5.xml"/><Relationship Id="rId3" Type="http://schemas.openxmlformats.org/officeDocument/2006/relationships/image" Target="../media/image10.emf"/><Relationship Id="rId2" Type="http://schemas.openxmlformats.org/officeDocument/2006/relationships/oleObject" Target="../embeddings/oleObject4.bin"/><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8.xml"/><Relationship Id="rId3" Type="http://schemas.openxmlformats.org/officeDocument/2006/relationships/image" Target="NULL" TargetMode="External"/><Relationship Id="rId2" Type="http://schemas.openxmlformats.org/officeDocument/2006/relationships/image" Target="../media/image12.jpeg"/><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9.xml"/><Relationship Id="rId2" Type="http://schemas.openxmlformats.org/officeDocument/2006/relationships/image" Target="../media/image14.jpeg"/><Relationship Id="rId1" Type="http://schemas.openxmlformats.org/officeDocument/2006/relationships/image" Target="../media/image13.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xml"/><Relationship Id="rId2" Type="http://schemas.openxmlformats.org/officeDocument/2006/relationships/image" Target="../media/image16.jpeg"/><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xml"/><Relationship Id="rId2" Type="http://schemas.openxmlformats.org/officeDocument/2006/relationships/image" Target="../media/image2.jpe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1.xml"/><Relationship Id="rId3" Type="http://schemas.openxmlformats.org/officeDocument/2006/relationships/image" Target="../media/image18.png"/><Relationship Id="rId2" Type="http://schemas.openxmlformats.org/officeDocument/2006/relationships/hyperlink" Target="&#27700;&#30340;&#22855;&#22937;.doc" TargetMode="External"/><Relationship Id="rId1" Type="http://schemas.openxmlformats.org/officeDocument/2006/relationships/image" Target="../media/image17.jpeg"/></Relationships>
</file>

<file path=ppt/slides/_rels/slide21.xml.rels><?xml version="1.0" encoding="UTF-8" standalone="yes"?>
<Relationships xmlns="http://schemas.openxmlformats.org/package/2006/relationships"><Relationship Id="rId7" Type="http://schemas.openxmlformats.org/officeDocument/2006/relationships/vmlDrawing" Target="../drawings/vmlDrawing4.vml"/><Relationship Id="rId6"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tags" Target="../tags/tag12.xml"/><Relationship Id="rId3" Type="http://schemas.openxmlformats.org/officeDocument/2006/relationships/image" Target="../media/image20.png"/><Relationship Id="rId2" Type="http://schemas.openxmlformats.org/officeDocument/2006/relationships/image" Target="../media/image19.wmf"/><Relationship Id="rId1"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xml"/><Relationship Id="rId1"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xml"/><Relationship Id="rId1"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xml"/><Relationship Id="rId1"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xml"/><Relationship Id="rId2" Type="http://schemas.openxmlformats.org/officeDocument/2006/relationships/image" Target="../media/image2.jpeg"/><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xml"/><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ctrTitle"/>
          </p:nvPr>
        </p:nvSpPr>
        <p:spPr>
          <a:xfrm>
            <a:off x="2025650" y="2624138"/>
            <a:ext cx="8894763" cy="923925"/>
          </a:xfrm>
        </p:spPr>
        <p:txBody>
          <a:bodyPr vert="horz" wrap="square" lIns="90000" tIns="46800" rIns="90000" bIns="46800" numCol="1" anchor="b" anchorCtr="0" compatLnSpc="1">
            <a:normAutofit fontScale="90000"/>
          </a:bodyPr>
          <a:lstStyle/>
          <a:p>
            <a:pPr marL="0" marR="0" lvl="0" indent="0" algn="l" defTabSz="914400" rtl="0" eaLnBrk="1" fontAlgn="base" latinLnBrk="0" hangingPunct="1">
              <a:lnSpc>
                <a:spcPct val="90000"/>
              </a:lnSpc>
              <a:spcBef>
                <a:spcPct val="0"/>
              </a:spcBef>
              <a:spcAft>
                <a:spcPct val="0"/>
              </a:spcAft>
              <a:buClrTx/>
              <a:buSzTx/>
              <a:buFontTx/>
              <a:buNone/>
              <a:defRPr/>
            </a:pPr>
            <a:r>
              <a:rPr kumimoji="0" lang="zh-CN" altLang="zh-CN" sz="5400" b="0" i="0" u="none" strike="noStrike" kern="1200" cap="none" spc="0" normalizeH="0" baseline="0" noProof="0" smtClean="0">
                <a:ln>
                  <a:noFill/>
                </a:ln>
                <a:solidFill>
                  <a:srgbClr val="0000FF"/>
                </a:solidFill>
                <a:effectLst>
                  <a:outerShdw blurRad="38100" dist="38100" dir="2700000" algn="tl">
                    <a:srgbClr val="C0C0C0"/>
                  </a:outerShdw>
                </a:effectLst>
                <a:uLnTx/>
                <a:uFillTx/>
                <a:latin typeface="+mj-lt"/>
                <a:ea typeface="+mj-ea"/>
                <a:cs typeface="+mj-cs"/>
              </a:rPr>
              <a:t>氢键的</a:t>
            </a:r>
            <a:r>
              <a:rPr kumimoji="0" lang="zh-CN" altLang="en-US" sz="5400" b="0" i="0" u="none" strike="noStrike" kern="1200" cap="none" spc="0" normalizeH="0" baseline="0" noProof="0" smtClean="0">
                <a:ln>
                  <a:noFill/>
                </a:ln>
                <a:solidFill>
                  <a:srgbClr val="0000FF"/>
                </a:solidFill>
                <a:effectLst>
                  <a:outerShdw blurRad="38100" dist="38100" dir="2700000" algn="tl">
                    <a:srgbClr val="C0C0C0"/>
                  </a:outerShdw>
                </a:effectLst>
                <a:uLnTx/>
                <a:uFillTx/>
                <a:latin typeface="+mj-lt"/>
                <a:ea typeface="+mj-ea"/>
                <a:cs typeface="+mj-cs"/>
              </a:rPr>
              <a:t>形成</a:t>
            </a:r>
            <a:endParaRPr kumimoji="0" lang="zh-CN" altLang="zh-CN" sz="5400" b="0" i="0" u="none" strike="noStrike" kern="1200" cap="none" spc="0" normalizeH="0" baseline="0" noProof="0" smtClean="0">
              <a:ln>
                <a:noFill/>
              </a:ln>
              <a:solidFill>
                <a:srgbClr val="0000FF"/>
              </a:solidFill>
              <a:effectLst>
                <a:outerShdw blurRad="38100" dist="38100" dir="2700000" algn="tl">
                  <a:srgbClr val="C0C0C0"/>
                </a:outerShdw>
              </a:effectLst>
              <a:uLnTx/>
              <a:uFillTx/>
              <a:latin typeface="+mj-lt"/>
              <a:ea typeface="+mj-ea"/>
              <a:cs typeface="+mj-cs"/>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p:cNvSpPr>
          <p:nvPr>
            <p:ph type="title"/>
          </p:nvPr>
        </p:nvSpPr>
        <p:spPr/>
        <p:txBody>
          <a:bodyPr vert="horz" wrap="square" lIns="90000" tIns="46800" rIns="90000" bIns="46800" anchor="ctr" anchorCtr="0"/>
          <a:p>
            <a:r>
              <a:rPr lang="zh-CN" altLang="en-US" dirty="0"/>
              <a:t>小结</a:t>
            </a:r>
            <a:endParaRPr lang="zh-CN" altLang="en-US" dirty="0"/>
          </a:p>
        </p:txBody>
      </p:sp>
      <p:sp>
        <p:nvSpPr>
          <p:cNvPr id="50179" name="Rectangle 3"/>
          <p:cNvSpPr>
            <a:spLocks noGrp="1" noChangeArrowheads="1"/>
          </p:cNvSpPr>
          <p:nvPr>
            <p:ph type="body" idx="4294967295"/>
          </p:nvPr>
        </p:nvSpPr>
        <p:spPr/>
        <p:txBody>
          <a:bodyPr vert="horz" wrap="square" lIns="90000" tIns="46800" rIns="90000" bIns="46800" numCol="1" anchor="t" anchorCtr="0" compatLnSpc="1"/>
          <a:lstStyle/>
          <a:p>
            <a:pPr marL="228600" marR="0" lvl="0" indent="-228600" algn="l" defTabSz="914400" rtl="0" eaLnBrk="0" fontAlgn="base" latinLnBrk="0" hangingPunct="0">
              <a:lnSpc>
                <a:spcPct val="100000"/>
              </a:lnSpc>
              <a:spcBef>
                <a:spcPts val="1000"/>
              </a:spcBef>
              <a:spcAft>
                <a:spcPct val="0"/>
              </a:spcAft>
              <a:buClrTx/>
              <a:buSzTx/>
              <a:buFont typeface="Arial" panose="020B0604020202020204" pitchFamily="34" charset="0"/>
              <a:buChar char="•"/>
              <a:defRPr/>
            </a:pPr>
            <a:r>
              <a:rPr kumimoji="0" lang="zh-CN" altLang="en-US" sz="4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a:t>
            </a:r>
            <a:r>
              <a:rPr kumimoji="0" lang="en-US" altLang="zh-CN" sz="4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1</a:t>
            </a:r>
            <a:r>
              <a:rPr kumimoji="0" lang="zh-CN" altLang="en-US" sz="4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）氢键的表示方法：</a:t>
            </a:r>
            <a:r>
              <a:rPr kumimoji="0" lang="en-US" altLang="zh-CN" sz="4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X—H…Y</a:t>
            </a:r>
            <a:endParaRPr kumimoji="0" lang="zh-CN" altLang="en-US" sz="4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228600" marR="0" lvl="0" indent="-228600" algn="l" defTabSz="914400" rtl="0" eaLnBrk="0" fontAlgn="base" latinLnBrk="0" hangingPunct="0">
              <a:lnSpc>
                <a:spcPct val="100000"/>
              </a:lnSpc>
              <a:spcBef>
                <a:spcPts val="1000"/>
              </a:spcBef>
              <a:spcAft>
                <a:spcPct val="0"/>
              </a:spcAft>
              <a:buClrTx/>
              <a:buSzTx/>
              <a:buFont typeface="Arial" panose="020B0604020202020204" pitchFamily="34" charset="0"/>
              <a:buChar char="•"/>
              <a:defRPr/>
            </a:pPr>
            <a:r>
              <a:rPr kumimoji="0" lang="zh-CN" altLang="en-US" sz="4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a:t>
            </a:r>
            <a:r>
              <a:rPr kumimoji="0" lang="en-US" altLang="zh-CN" sz="4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2</a:t>
            </a:r>
            <a:r>
              <a:rPr kumimoji="0" lang="zh-CN" altLang="en-US" sz="4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）氢键的形成条件：在 </a:t>
            </a:r>
            <a:r>
              <a:rPr kumimoji="0" lang="en-US" altLang="zh-CN" sz="4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X—H…Y</a:t>
            </a:r>
            <a:r>
              <a:rPr kumimoji="0" lang="zh-CN" altLang="en-US" sz="4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a:t>
            </a:r>
            <a:r>
              <a:rPr kumimoji="0" lang="en-US" altLang="zh-CN" sz="4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X</a:t>
            </a:r>
            <a:r>
              <a:rPr kumimoji="0" lang="zh-CN" altLang="en-US" sz="4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a:t>
            </a:r>
            <a:r>
              <a:rPr kumimoji="0" lang="en-US" altLang="zh-CN" sz="4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Y </a:t>
            </a:r>
            <a:r>
              <a:rPr kumimoji="0" lang="zh-CN" altLang="en-US" sz="4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都是电负性大、半径较小的原子。</a:t>
            </a:r>
            <a:br>
              <a:rPr kumimoji="0" lang="zh-CN" altLang="en-US" sz="4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br>
            <a:endParaRPr kumimoji="0" lang="zh-CN" altLang="en-US" sz="4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标题 1"/>
          <p:cNvSpPr>
            <a:spLocks noGrp="1"/>
          </p:cNvSpPr>
          <p:nvPr>
            <p:ph type="title"/>
          </p:nvPr>
        </p:nvSpPr>
        <p:spPr/>
        <p:txBody>
          <a:bodyPr vert="horz" wrap="square" lIns="90000" tIns="46800" rIns="90000" bIns="46800" anchor="ctr" anchorCtr="0"/>
          <a:p>
            <a:r>
              <a:rPr lang="zh-CN" altLang="en-US" dirty="0"/>
              <a:t>[ 练习 ] </a:t>
            </a:r>
            <a:endParaRPr lang="zh-CN" altLang="en-US" dirty="0"/>
          </a:p>
        </p:txBody>
      </p:sp>
      <p:sp>
        <p:nvSpPr>
          <p:cNvPr id="3" name="内容占位符 2"/>
          <p:cNvSpPr>
            <a:spLocks noGrp="1"/>
          </p:cNvSpPr>
          <p:nvPr>
            <p:ph idx="1"/>
          </p:nvPr>
        </p:nvSpPr>
        <p:spPr>
          <a:xfrm>
            <a:off x="695960" y="1825625"/>
            <a:ext cx="11017250" cy="3835400"/>
          </a:xfrm>
        </p:spPr>
        <p:txBody>
          <a:bodyPr vert="horz" wrap="square" lIns="90000" tIns="46800" rIns="90000" bIns="46800" numCol="1" anchor="t" anchorCtr="0" compatLnSpc="1"/>
          <a:lstStyle/>
          <a:p>
            <a:pPr marL="0" marR="0" lvl="0" indent="0" algn="l" defTabSz="914400" rtl="0" eaLnBrk="0" fontAlgn="base" latinLnBrk="0" hangingPunct="0">
              <a:lnSpc>
                <a:spcPct val="150000"/>
              </a:lnSpc>
              <a:spcBef>
                <a:spcPts val="100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1</a:t>
            </a:r>
            <a:r>
              <a:rPr kumimoji="0" lang="zh-CN" alt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.下列哪些分子之间可能存在氢键呢？你还能列举出哪些？</a:t>
            </a:r>
            <a:endParaRPr kumimoji="0" lang="zh-CN" alt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0" marR="0" lvl="0" indent="0" algn="l" defTabSz="914400" rtl="0" eaLnBrk="0" fontAlgn="base" latinLnBrk="0" hangingPunct="0">
              <a:lnSpc>
                <a:spcPct val="150000"/>
              </a:lnSpc>
              <a:spcBef>
                <a:spcPts val="100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A. H-O-O-H</a:t>
            </a:r>
            <a:r>
              <a:rPr kumimoji="0" lang="zh-CN" alt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a:t>
            </a:r>
            <a:r>
              <a:rPr kumimoji="0" lang="zh-CN" alt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H</a:t>
            </a:r>
            <a:r>
              <a:rPr kumimoji="0" lang="zh-CN" altLang="en-US" sz="3200" b="1" i="0" u="none" strike="noStrike" kern="1200" cap="none" spc="0" normalizeH="0" baseline="-2500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2</a:t>
            </a:r>
            <a:r>
              <a:rPr kumimoji="0" lang="zh-CN" alt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O</a:t>
            </a:r>
            <a:r>
              <a:rPr kumimoji="0" lang="zh-CN" altLang="en-US" sz="3200" b="1" i="0" u="none" strike="noStrike" kern="1200" cap="none" spc="0" normalizeH="0" baseline="-2500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2</a:t>
            </a:r>
            <a:r>
              <a:rPr kumimoji="0" lang="zh-CN" alt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a:t>
            </a:r>
            <a:r>
              <a:rPr kumimoji="0" lang="zh-CN" alt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  </a:t>
            </a:r>
            <a:r>
              <a:rPr kumimoji="0" lang="zh-CN" alt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B</a:t>
            </a:r>
            <a:r>
              <a:rPr kumimoji="0" lang="zh-CN" alt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 </a:t>
            </a:r>
            <a:r>
              <a:rPr kumimoji="0" lang="zh-CN" alt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CH</a:t>
            </a:r>
            <a:r>
              <a:rPr kumimoji="0" lang="zh-CN" altLang="en-US" sz="3200" b="1" i="0" u="none" strike="noStrike" kern="1200" cap="none" spc="0" normalizeH="0" baseline="-2500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3</a:t>
            </a:r>
            <a:r>
              <a:rPr kumimoji="0" lang="zh-CN" alt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-CH</a:t>
            </a:r>
            <a:r>
              <a:rPr kumimoji="0" lang="zh-CN" altLang="en-US" sz="3200" b="1" i="0" u="none" strike="noStrike" kern="1200" cap="none" spc="0" normalizeH="0" baseline="-2500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2</a:t>
            </a:r>
            <a:r>
              <a:rPr kumimoji="0" lang="zh-CN" alt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-OH       C</a:t>
            </a:r>
            <a:r>
              <a:rPr kumimoji="0" lang="zh-CN" alt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 </a:t>
            </a:r>
            <a:r>
              <a:rPr kumimoji="0" lang="zh-CN" alt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CH</a:t>
            </a:r>
            <a:r>
              <a:rPr kumimoji="0" lang="zh-CN" altLang="en-US" sz="3200" b="1" i="0" u="none" strike="noStrike" kern="1200" cap="none" spc="0" normalizeH="0" baseline="-2500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4</a:t>
            </a:r>
            <a:r>
              <a:rPr kumimoji="0" lang="zh-CN" alt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a:t>
            </a:r>
            <a:endParaRPr kumimoji="0" lang="en-US" altLang="zh-CN"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0" marR="0" lvl="0" indent="0" algn="l" defTabSz="914400" rtl="0" eaLnBrk="0" fontAlgn="base" latinLnBrk="0" hangingPunct="0">
              <a:lnSpc>
                <a:spcPct val="150000"/>
              </a:lnSpc>
              <a:spcBef>
                <a:spcPts val="100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D</a:t>
            </a:r>
            <a:r>
              <a:rPr kumimoji="0" lang="zh-CN" alt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 </a:t>
            </a:r>
            <a:r>
              <a:rPr kumimoji="0" lang="zh-CN" alt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CH</a:t>
            </a:r>
            <a:r>
              <a:rPr kumimoji="0" lang="zh-CN" altLang="en-US" sz="3200" b="1" i="0" u="none" strike="noStrike" kern="1200" cap="none" spc="0" normalizeH="0" baseline="-2500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3</a:t>
            </a:r>
            <a:r>
              <a:rPr kumimoji="0" lang="zh-CN" alt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a:t>
            </a:r>
            <a:r>
              <a:rPr kumimoji="0" lang="en-US" altLang="zh-CN"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O</a:t>
            </a:r>
            <a:r>
              <a:rPr kumimoji="0" lang="zh-CN" alt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OH                      E</a:t>
            </a:r>
            <a:r>
              <a:rPr kumimoji="0" lang="zh-CN" alt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a:t>
            </a:r>
            <a:r>
              <a:rPr kumimoji="0" lang="zh-CN" alt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a:t>
            </a:r>
            <a:r>
              <a:rPr kumimoji="0" lang="en-US" altLang="zh-CN"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HOOC-CH</a:t>
            </a:r>
            <a:r>
              <a:rPr kumimoji="0" lang="en-US" altLang="zh-CN" sz="3200" b="1" i="0" u="none" strike="noStrike" kern="1200" cap="none" spc="0" normalizeH="0" baseline="-2500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2</a:t>
            </a:r>
            <a:r>
              <a:rPr kumimoji="0" lang="en-US" altLang="zh-CN"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a:t>
            </a:r>
            <a:r>
              <a:rPr kumimoji="0" lang="zh-CN" alt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NH</a:t>
            </a:r>
            <a:r>
              <a:rPr kumimoji="0" lang="zh-CN" altLang="en-US" sz="3200" b="1" i="0" u="none" strike="noStrike" kern="1200" cap="none" spc="0" normalizeH="0" baseline="-2500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2</a:t>
            </a:r>
            <a:endParaRPr kumimoji="0" lang="zh-CN" altLang="en-US" sz="3200" b="1" i="0" u="none" strike="noStrike" kern="1200" cap="none" spc="0" normalizeH="0" baseline="-2500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0" marR="0" lvl="0" indent="0" algn="l" defTabSz="914400" rtl="0" eaLnBrk="0" fontAlgn="base" latinLnBrk="0" hangingPunct="0">
              <a:lnSpc>
                <a:spcPct val="150000"/>
              </a:lnSpc>
              <a:spcBef>
                <a:spcPts val="100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2</a:t>
            </a:r>
            <a:r>
              <a:rPr kumimoji="0" lang="zh-CN" alt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.CH</a:t>
            </a:r>
            <a:r>
              <a:rPr kumimoji="0" lang="zh-CN" altLang="en-US" sz="3200" b="1" i="0" u="none" strike="noStrike" kern="1200" cap="none" spc="0" normalizeH="0" baseline="-2500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3</a:t>
            </a:r>
            <a:r>
              <a:rPr kumimoji="0" lang="zh-CN" alt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CH</a:t>
            </a:r>
            <a:r>
              <a:rPr kumimoji="0" lang="zh-CN" altLang="en-US" sz="3200" b="1" i="0" u="none" strike="noStrike" kern="1200" cap="none" spc="0" normalizeH="0" baseline="-2500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2</a:t>
            </a:r>
            <a:r>
              <a:rPr kumimoji="0" lang="zh-CN" alt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OH与H</a:t>
            </a:r>
            <a:r>
              <a:rPr kumimoji="0" lang="zh-CN" altLang="en-US" sz="3200" b="1" i="0" u="none" strike="noStrike" kern="1200" cap="none" spc="0" normalizeH="0" baseline="-2500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2</a:t>
            </a:r>
            <a:r>
              <a:rPr kumimoji="0" lang="zh-CN" alt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O之间</a:t>
            </a:r>
            <a:r>
              <a:rPr kumimoji="0" lang="zh-CN" alt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能形成氢键吗？你是</a:t>
            </a:r>
            <a:r>
              <a:rPr kumimoji="0" lang="zh-CN" alt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怎样</a:t>
            </a:r>
            <a:r>
              <a:rPr kumimoji="0" lang="zh-CN" alt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判断的</a:t>
            </a:r>
            <a:r>
              <a:rPr kumimoji="0" lang="zh-CN" alt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a:t>
            </a:r>
            <a:endParaRPr kumimoji="0" lang="zh-CN" alt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2" name="Rectangle 8"/>
          <p:cNvSpPr>
            <a:spLocks noGrp="1"/>
          </p:cNvSpPr>
          <p:nvPr>
            <p:ph type="title"/>
          </p:nvPr>
        </p:nvSpPr>
        <p:spPr/>
        <p:txBody>
          <a:bodyPr vert="horz" wrap="square" lIns="90000" tIns="46800" rIns="90000" bIns="46800" anchor="ctr" anchorCtr="0"/>
          <a:p>
            <a:r>
              <a:rPr lang="zh-CN" altLang="en-US" dirty="0"/>
              <a:t>已知：</a:t>
            </a:r>
            <a:endParaRPr lang="zh-CN" altLang="en-US" dirty="0"/>
          </a:p>
        </p:txBody>
      </p:sp>
      <p:graphicFrame>
        <p:nvGraphicFramePr>
          <p:cNvPr id="2050" name="Object 4"/>
          <p:cNvGraphicFramePr>
            <a:graphicFrameLocks noChangeAspect="1"/>
          </p:cNvGraphicFramePr>
          <p:nvPr>
            <p:ph sz="half" idx="4294967295"/>
          </p:nvPr>
        </p:nvGraphicFramePr>
        <p:xfrm>
          <a:off x="4799648" y="476250"/>
          <a:ext cx="1743075" cy="4176713"/>
        </p:xfrm>
        <a:graphic>
          <a:graphicData uri="http://schemas.openxmlformats.org/presentationml/2006/ole">
            <mc:AlternateContent xmlns:mc="http://schemas.openxmlformats.org/markup-compatibility/2006">
              <mc:Choice xmlns:v="urn:schemas-microsoft-com:vml" Requires="v">
                <p:oleObj spid="_x0000_s3077" name="" r:id="rId1" imgW="1206500" imgH="2857500" progId="ChemDraw.Document.6.0">
                  <p:embed/>
                </p:oleObj>
              </mc:Choice>
              <mc:Fallback>
                <p:oleObj name="" r:id="rId1" imgW="1206500" imgH="2857500" progId="ChemDraw.Document.6.0">
                  <p:embed/>
                  <p:pic>
                    <p:nvPicPr>
                      <p:cNvPr id="0" name="图片 3076"/>
                      <p:cNvPicPr/>
                      <p:nvPr/>
                    </p:nvPicPr>
                    <p:blipFill>
                      <a:blip r:embed="rId2"/>
                      <a:srcRect/>
                      <a:stretch>
                        <a:fillRect/>
                      </a:stretch>
                    </p:blipFill>
                    <p:spPr>
                      <a:xfrm>
                        <a:off x="4799648" y="476250"/>
                        <a:ext cx="1743075" cy="4176713"/>
                      </a:xfrm>
                      <a:prstGeom prst="rect">
                        <a:avLst/>
                      </a:prstGeom>
                      <a:noFill/>
                      <a:ln w="38100">
                        <a:miter/>
                      </a:ln>
                    </p:spPr>
                  </p:pic>
                </p:oleObj>
              </mc:Fallback>
            </mc:AlternateContent>
          </a:graphicData>
        </a:graphic>
      </p:graphicFrame>
      <p:graphicFrame>
        <p:nvGraphicFramePr>
          <p:cNvPr id="2051" name="Object 7"/>
          <p:cNvGraphicFramePr>
            <a:graphicFrameLocks noChangeAspect="1"/>
          </p:cNvGraphicFramePr>
          <p:nvPr>
            <p:ph sz="half" idx="4294967295"/>
          </p:nvPr>
        </p:nvGraphicFramePr>
        <p:xfrm>
          <a:off x="1270635" y="1916113"/>
          <a:ext cx="2676525" cy="2736850"/>
        </p:xfrm>
        <a:graphic>
          <a:graphicData uri="http://schemas.openxmlformats.org/presentationml/2006/ole">
            <mc:AlternateContent xmlns:mc="http://schemas.openxmlformats.org/markup-compatibility/2006">
              <mc:Choice xmlns:v="urn:schemas-microsoft-com:vml" Requires="v">
                <p:oleObj spid="_x0000_s3078" name="" r:id="rId3" imgW="1955800" imgH="2006600" progId="ChemDraw.Document.6.0">
                  <p:embed/>
                </p:oleObj>
              </mc:Choice>
              <mc:Fallback>
                <p:oleObj name="" r:id="rId3" imgW="1955800" imgH="2006600" progId="ChemDraw.Document.6.0">
                  <p:embed/>
                  <p:pic>
                    <p:nvPicPr>
                      <p:cNvPr id="0" name="图片 3077"/>
                      <p:cNvPicPr/>
                      <p:nvPr/>
                    </p:nvPicPr>
                    <p:blipFill>
                      <a:blip r:embed="rId4"/>
                      <a:srcRect/>
                      <a:stretch>
                        <a:fillRect/>
                      </a:stretch>
                    </p:blipFill>
                    <p:spPr>
                      <a:xfrm>
                        <a:off x="1270635" y="1916113"/>
                        <a:ext cx="2676525" cy="2736850"/>
                      </a:xfrm>
                      <a:prstGeom prst="rect">
                        <a:avLst/>
                      </a:prstGeom>
                      <a:noFill/>
                      <a:ln w="38100">
                        <a:miter/>
                      </a:ln>
                    </p:spPr>
                  </p:pic>
                </p:oleObj>
              </mc:Fallback>
            </mc:AlternateContent>
          </a:graphicData>
        </a:graphic>
      </p:graphicFrame>
      <p:sp>
        <p:nvSpPr>
          <p:cNvPr id="2053" name="Rectangle 10"/>
          <p:cNvSpPr/>
          <p:nvPr/>
        </p:nvSpPr>
        <p:spPr>
          <a:xfrm>
            <a:off x="1127760" y="4608513"/>
            <a:ext cx="2249170" cy="1568450"/>
          </a:xfrm>
          <a:prstGeom prst="rect">
            <a:avLst/>
          </a:prstGeom>
          <a:noFill/>
          <a:ln w="9525">
            <a:noFill/>
          </a:ln>
        </p:spPr>
        <p:txBody>
          <a:bodyPr wrap="none" anchor="ctr" anchorCtr="0">
            <a:spAutoFit/>
          </a:bodyPr>
          <a:p>
            <a:r>
              <a:rPr lang="zh-CN" altLang="en-US" sz="2400" dirty="0">
                <a:latin typeface="Arial" panose="020B0604020202020204" pitchFamily="34" charset="0"/>
              </a:rPr>
              <a:t>邻羟基苯甲醛</a:t>
            </a:r>
            <a:br>
              <a:rPr lang="zh-CN" altLang="en-US" sz="2400" dirty="0">
                <a:latin typeface="Arial" panose="020B0604020202020204" pitchFamily="34" charset="0"/>
              </a:rPr>
            </a:br>
            <a:r>
              <a:rPr lang="zh-CN" altLang="en-US" sz="2400" dirty="0">
                <a:latin typeface="Arial" panose="020B0604020202020204" pitchFamily="34" charset="0"/>
              </a:rPr>
              <a:t>熔点： </a:t>
            </a:r>
            <a:r>
              <a:rPr lang="en-US" altLang="zh-CN" sz="2400" dirty="0">
                <a:latin typeface="Arial" panose="020B0604020202020204" pitchFamily="34" charset="0"/>
              </a:rPr>
              <a:t>2℃</a:t>
            </a:r>
            <a:br>
              <a:rPr lang="en-US" altLang="zh-CN" sz="2400" dirty="0">
                <a:latin typeface="Arial" panose="020B0604020202020204" pitchFamily="34" charset="0"/>
              </a:rPr>
            </a:br>
            <a:r>
              <a:rPr lang="zh-CN" altLang="en-US" sz="2400" dirty="0">
                <a:latin typeface="Arial" panose="020B0604020202020204" pitchFamily="34" charset="0"/>
              </a:rPr>
              <a:t>沸点： </a:t>
            </a:r>
            <a:r>
              <a:rPr lang="en-US" altLang="zh-CN" sz="2400" dirty="0">
                <a:latin typeface="Arial" panose="020B0604020202020204" pitchFamily="34" charset="0"/>
              </a:rPr>
              <a:t>196.5℃</a:t>
            </a:r>
            <a:br>
              <a:rPr lang="en-US" altLang="zh-CN" sz="2400" dirty="0">
                <a:latin typeface="Arial" panose="020B0604020202020204" pitchFamily="34" charset="0"/>
              </a:rPr>
            </a:br>
            <a:endParaRPr lang="en-US" altLang="zh-CN" sz="2400" dirty="0">
              <a:latin typeface="Arial" panose="020B0604020202020204" pitchFamily="34" charset="0"/>
            </a:endParaRPr>
          </a:p>
        </p:txBody>
      </p:sp>
      <p:sp>
        <p:nvSpPr>
          <p:cNvPr id="2054" name="Rectangle 11"/>
          <p:cNvSpPr/>
          <p:nvPr/>
        </p:nvSpPr>
        <p:spPr>
          <a:xfrm>
            <a:off x="4728210" y="4573588"/>
            <a:ext cx="2011680" cy="1568450"/>
          </a:xfrm>
          <a:prstGeom prst="rect">
            <a:avLst/>
          </a:prstGeom>
          <a:noFill/>
          <a:ln w="9525">
            <a:noFill/>
          </a:ln>
        </p:spPr>
        <p:txBody>
          <a:bodyPr wrap="none" anchor="ctr" anchorCtr="0">
            <a:spAutoFit/>
          </a:bodyPr>
          <a:p>
            <a:r>
              <a:rPr lang="zh-CN" altLang="en-US" sz="2400" dirty="0">
                <a:latin typeface="Arial" panose="020B0604020202020204" pitchFamily="34" charset="0"/>
              </a:rPr>
              <a:t>对羟基苯甲醛</a:t>
            </a:r>
            <a:br>
              <a:rPr lang="zh-CN" altLang="en-US" sz="2400" dirty="0">
                <a:latin typeface="Arial" panose="020B0604020202020204" pitchFamily="34" charset="0"/>
              </a:rPr>
            </a:br>
            <a:r>
              <a:rPr lang="zh-CN" altLang="en-US" sz="2400" dirty="0">
                <a:latin typeface="Arial" panose="020B0604020202020204" pitchFamily="34" charset="0"/>
              </a:rPr>
              <a:t>熔点： </a:t>
            </a:r>
            <a:r>
              <a:rPr lang="en-US" altLang="zh-CN" sz="2400" dirty="0">
                <a:latin typeface="Arial" panose="020B0604020202020204" pitchFamily="34" charset="0"/>
              </a:rPr>
              <a:t>115℃</a:t>
            </a:r>
            <a:br>
              <a:rPr lang="en-US" altLang="zh-CN" sz="2400" dirty="0">
                <a:latin typeface="Arial" panose="020B0604020202020204" pitchFamily="34" charset="0"/>
              </a:rPr>
            </a:br>
            <a:r>
              <a:rPr lang="zh-CN" altLang="en-US" sz="2400" dirty="0">
                <a:latin typeface="Arial" panose="020B0604020202020204" pitchFamily="34" charset="0"/>
              </a:rPr>
              <a:t>沸点： </a:t>
            </a:r>
            <a:r>
              <a:rPr lang="en-US" altLang="zh-CN" sz="2400" dirty="0">
                <a:latin typeface="Arial" panose="020B0604020202020204" pitchFamily="34" charset="0"/>
              </a:rPr>
              <a:t>250℃</a:t>
            </a:r>
            <a:br>
              <a:rPr lang="en-US" altLang="zh-CN" sz="2400" dirty="0">
                <a:latin typeface="Arial" panose="020B0604020202020204" pitchFamily="34" charset="0"/>
              </a:rPr>
            </a:br>
            <a:endParaRPr lang="en-US" altLang="zh-CN" sz="2400" dirty="0">
              <a:latin typeface="Arial" panose="020B0604020202020204" pitchFamily="34" charset="0"/>
            </a:endParaRPr>
          </a:p>
        </p:txBody>
      </p:sp>
      <p:sp>
        <p:nvSpPr>
          <p:cNvPr id="55308" name="Rectangle 12"/>
          <p:cNvSpPr>
            <a:spLocks noChangeArrowheads="1"/>
          </p:cNvSpPr>
          <p:nvPr/>
        </p:nvSpPr>
        <p:spPr bwMode="auto">
          <a:xfrm>
            <a:off x="7333298" y="1027430"/>
            <a:ext cx="3875088" cy="4815840"/>
          </a:xfrm>
          <a:prstGeom prst="rect">
            <a:avLst/>
          </a:prstGeom>
          <a:noFill/>
          <a:ln>
            <a:noFill/>
          </a:ln>
          <a:effectLst/>
        </p:spPr>
        <p:txBody>
          <a:bodyPr anchor="ctr">
            <a:spAutoFit/>
          </a:bodyPr>
          <a:lstStyle/>
          <a:p>
            <a:pPr marL="0" marR="0" lvl="0" indent="0" algn="l" defTabSz="914400" rtl="0" eaLnBrk="0" fontAlgn="base" latinLnBrk="0" hangingPunct="0">
              <a:lnSpc>
                <a:spcPct val="12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t>（</a:t>
            </a:r>
            <a:r>
              <a:rPr kumimoji="0" lang="en-US" altLang="zh-CN"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t>1</a:t>
            </a:r>
            <a:r>
              <a:rPr kumimoji="0" lang="zh-CN" alt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t>）从组成和结构上看这两种物质属于什么关系？</a:t>
            </a:r>
            <a:br>
              <a:rPr kumimoji="0" lang="zh-CN" alt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br>
            <a:r>
              <a:rPr kumimoji="0" lang="zh-CN" alt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t>（</a:t>
            </a:r>
            <a:r>
              <a:rPr kumimoji="0" lang="en-US" altLang="zh-CN"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t>2</a:t>
            </a:r>
            <a:r>
              <a:rPr kumimoji="0" lang="zh-CN" alt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t>）请从它们的结构特点分析它们所形成氢键的不同以及导致两者熔点差异的原因。</a:t>
            </a:r>
            <a:endParaRPr kumimoji="0" lang="zh-CN" alt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308"/>
                                        </p:tgtEl>
                                        <p:attrNameLst>
                                          <p:attrName>style.visibility</p:attrName>
                                        </p:attrNameLst>
                                      </p:cBhvr>
                                      <p:to>
                                        <p:strVal val="visible"/>
                                      </p:to>
                                    </p:set>
                                    <p:animEffect transition="in" filter="blinds(horizontal)">
                                      <p:cBhvr>
                                        <p:cTn id="7" dur="500"/>
                                        <p:tgtEl>
                                          <p:spTgt spid="55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5" name="标题 5"/>
          <p:cNvSpPr>
            <a:spLocks noGrp="1"/>
          </p:cNvSpPr>
          <p:nvPr>
            <p:ph type="title"/>
          </p:nvPr>
        </p:nvSpPr>
        <p:spPr/>
        <p:txBody>
          <a:bodyPr vert="horz" wrap="square" lIns="90000" tIns="46800" rIns="90000" bIns="46800" anchor="ctr" anchorCtr="0"/>
          <a:p>
            <a:pPr eaLnBrk="1" hangingPunct="1"/>
            <a:endParaRPr lang="zh-CN" altLang="en-US" dirty="0"/>
          </a:p>
        </p:txBody>
      </p:sp>
      <p:pic>
        <p:nvPicPr>
          <p:cNvPr id="659462" name="图片 659461" descr="pic_244670"/>
          <p:cNvPicPr>
            <a:picLocks noChangeAspect="1"/>
          </p:cNvPicPr>
          <p:nvPr/>
        </p:nvPicPr>
        <p:blipFill>
          <a:blip r:embed="rId1">
            <a:clrChange>
              <a:clrFrom>
                <a:srgbClr val="FFFFFF"/>
              </a:clrFrom>
              <a:clrTo>
                <a:srgbClr val="FFFFFF">
                  <a:alpha val="0"/>
                </a:srgbClr>
              </a:clrTo>
            </a:clrChange>
          </a:blip>
          <a:stretch>
            <a:fillRect/>
          </a:stretch>
        </p:blipFill>
        <p:spPr>
          <a:xfrm>
            <a:off x="5520373" y="1557338"/>
            <a:ext cx="4668837" cy="3459162"/>
          </a:xfrm>
          <a:prstGeom prst="rect">
            <a:avLst/>
          </a:prstGeom>
          <a:noFill/>
          <a:ln w="9525">
            <a:noFill/>
          </a:ln>
        </p:spPr>
      </p:pic>
      <p:grpSp>
        <p:nvGrpSpPr>
          <p:cNvPr id="2" name="Group 19"/>
          <p:cNvGrpSpPr/>
          <p:nvPr/>
        </p:nvGrpSpPr>
        <p:grpSpPr>
          <a:xfrm>
            <a:off x="1343660" y="1701800"/>
            <a:ext cx="2957513" cy="3024188"/>
            <a:chOff x="891" y="1389"/>
            <a:chExt cx="1863" cy="1905"/>
          </a:xfrm>
        </p:grpSpPr>
        <p:graphicFrame>
          <p:nvGraphicFramePr>
            <p:cNvPr id="3074" name="Object 13"/>
            <p:cNvGraphicFramePr>
              <a:graphicFrameLocks noChangeAspect="1"/>
            </p:cNvGraphicFramePr>
            <p:nvPr/>
          </p:nvGraphicFramePr>
          <p:xfrm>
            <a:off x="891" y="1389"/>
            <a:ext cx="1863" cy="1905"/>
          </p:xfrm>
          <a:graphic>
            <a:graphicData uri="http://schemas.openxmlformats.org/presentationml/2006/ole">
              <mc:AlternateContent xmlns:mc="http://schemas.openxmlformats.org/markup-compatibility/2006">
                <mc:Choice xmlns:v="urn:schemas-microsoft-com:vml" Requires="v">
                  <p:oleObj spid="_x0000_s3076" name="" r:id="rId2" imgW="1955800" imgH="2006600" progId="ChemDraw.Document.6.0">
                    <p:embed/>
                  </p:oleObj>
                </mc:Choice>
                <mc:Fallback>
                  <p:oleObj name="" r:id="rId2" imgW="1955800" imgH="2006600" progId="ChemDraw.Document.6.0">
                    <p:embed/>
                    <p:pic>
                      <p:nvPicPr>
                        <p:cNvPr id="0" name="图片 3075"/>
                        <p:cNvPicPr/>
                        <p:nvPr/>
                      </p:nvPicPr>
                      <p:blipFill>
                        <a:blip r:embed="rId3"/>
                        <a:stretch>
                          <a:fillRect/>
                        </a:stretch>
                      </p:blipFill>
                      <p:spPr>
                        <a:xfrm>
                          <a:off x="891" y="1389"/>
                          <a:ext cx="1863" cy="1905"/>
                        </a:xfrm>
                        <a:prstGeom prst="rect">
                          <a:avLst/>
                        </a:prstGeom>
                        <a:noFill/>
                        <a:ln w="38100">
                          <a:noFill/>
                          <a:miter/>
                        </a:ln>
                      </p:spPr>
                    </p:pic>
                  </p:oleObj>
                </mc:Fallback>
              </mc:AlternateContent>
            </a:graphicData>
          </a:graphic>
        </p:graphicFrame>
        <p:grpSp>
          <p:nvGrpSpPr>
            <p:cNvPr id="3078" name="Group 18"/>
            <p:cNvGrpSpPr/>
            <p:nvPr/>
          </p:nvGrpSpPr>
          <p:grpSpPr>
            <a:xfrm>
              <a:off x="1889" y="1525"/>
              <a:ext cx="180" cy="181"/>
              <a:chOff x="3522" y="3113"/>
              <a:chExt cx="226" cy="226"/>
            </a:xfrm>
          </p:grpSpPr>
          <p:sp>
            <p:nvSpPr>
              <p:cNvPr id="3079" name="Oval 15"/>
              <p:cNvSpPr/>
              <p:nvPr/>
            </p:nvSpPr>
            <p:spPr>
              <a:xfrm>
                <a:off x="3522" y="3113"/>
                <a:ext cx="45" cy="45"/>
              </a:xfrm>
              <a:prstGeom prst="ellipse">
                <a:avLst/>
              </a:prstGeom>
              <a:solidFill>
                <a:srgbClr val="FF0066"/>
              </a:solidFill>
              <a:ln w="9525"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3080" name="Oval 16"/>
              <p:cNvSpPr/>
              <p:nvPr/>
            </p:nvSpPr>
            <p:spPr>
              <a:xfrm>
                <a:off x="3613" y="3203"/>
                <a:ext cx="45" cy="45"/>
              </a:xfrm>
              <a:prstGeom prst="ellipse">
                <a:avLst/>
              </a:prstGeom>
              <a:solidFill>
                <a:srgbClr val="FF0066"/>
              </a:solidFill>
              <a:ln w="9525"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3081" name="Oval 17"/>
              <p:cNvSpPr/>
              <p:nvPr/>
            </p:nvSpPr>
            <p:spPr>
              <a:xfrm>
                <a:off x="3703" y="3294"/>
                <a:ext cx="45" cy="45"/>
              </a:xfrm>
              <a:prstGeom prst="ellipse">
                <a:avLst/>
              </a:prstGeom>
              <a:solidFill>
                <a:srgbClr val="FF0066"/>
              </a:solidFill>
              <a:ln w="9525"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grpSp>
      </p:gr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59462"/>
                                        </p:tgtEl>
                                        <p:attrNameLst>
                                          <p:attrName>style.visibility</p:attrName>
                                        </p:attrNameLst>
                                      </p:cBhvr>
                                      <p:to>
                                        <p:strVal val="visible"/>
                                      </p:to>
                                    </p:set>
                                    <p:animEffect transition="in" filter="diamond(in)">
                                      <p:cBhvr>
                                        <p:cTn id="12" dur="2000"/>
                                        <p:tgtEl>
                                          <p:spTgt spid="65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2"/>
          <p:cNvSpPr>
            <a:spLocks noGrp="1"/>
          </p:cNvSpPr>
          <p:nvPr>
            <p:ph type="title"/>
          </p:nvPr>
        </p:nvSpPr>
        <p:spPr/>
        <p:txBody>
          <a:bodyPr vert="horz" wrap="square" lIns="90000" tIns="46800" rIns="90000" bIns="46800" anchor="ctr" anchorCtr="0"/>
          <a:p>
            <a:r>
              <a:rPr lang="zh-CN" altLang="en-US" b="1" dirty="0"/>
              <a:t>小结</a:t>
            </a:r>
            <a:endParaRPr lang="zh-CN" altLang="en-US" b="1" dirty="0"/>
          </a:p>
        </p:txBody>
      </p:sp>
      <p:sp>
        <p:nvSpPr>
          <p:cNvPr id="58372" name="Rectangle 4"/>
          <p:cNvSpPr>
            <a:spLocks noChangeArrowheads="1"/>
          </p:cNvSpPr>
          <p:nvPr/>
        </p:nvSpPr>
        <p:spPr bwMode="auto">
          <a:xfrm>
            <a:off x="7700010" y="3429159"/>
            <a:ext cx="2225040" cy="1938020"/>
          </a:xfrm>
          <a:prstGeom prst="rect">
            <a:avLst/>
          </a:prstGeom>
          <a:noFill/>
          <a:ln>
            <a:noFill/>
          </a:ln>
          <a:effec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4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同一分子</a:t>
            </a:r>
            <a:br>
              <a:rPr kumimoji="0" lang="zh-CN" altLang="en-US" sz="4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br>
            <a:endParaRPr kumimoji="0" lang="zh-CN" altLang="en-US" sz="4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4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不同分子</a:t>
            </a:r>
            <a:endParaRPr kumimoji="0" lang="zh-CN" altLang="en-US" sz="4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22532" name="AutoShape 6"/>
          <p:cNvSpPr/>
          <p:nvPr/>
        </p:nvSpPr>
        <p:spPr>
          <a:xfrm>
            <a:off x="4151948" y="2205038"/>
            <a:ext cx="360362" cy="2736850"/>
          </a:xfrm>
          <a:prstGeom prst="leftBrace">
            <a:avLst>
              <a:gd name="adj1" fmla="val 63289"/>
              <a:gd name="adj2" fmla="val 50000"/>
            </a:avLst>
          </a:prstGeom>
          <a:noFill/>
          <a:ln w="38100" cap="flat" cmpd="sng">
            <a:solidFill>
              <a:schemeClr val="tx1"/>
            </a:solidFill>
            <a:prstDash val="solid"/>
            <a:headEnd type="none" w="med" len="med"/>
            <a:tailEnd type="none" w="med" len="med"/>
          </a:ln>
        </p:spPr>
        <p:txBody>
          <a:bodyPr wrap="none" anchor="ctr" anchorCtr="0"/>
          <a:p>
            <a:endParaRPr lang="zh-CN" altLang="en-US" sz="2400" dirty="0">
              <a:latin typeface="Arial" panose="020B0604020202020204" pitchFamily="34" charset="0"/>
            </a:endParaRPr>
          </a:p>
        </p:txBody>
      </p:sp>
      <p:sp>
        <p:nvSpPr>
          <p:cNvPr id="58375" name="Rectangle 7"/>
          <p:cNvSpPr>
            <a:spLocks noChangeArrowheads="1"/>
          </p:cNvSpPr>
          <p:nvPr/>
        </p:nvSpPr>
        <p:spPr bwMode="auto">
          <a:xfrm>
            <a:off x="1415098" y="3284538"/>
            <a:ext cx="2735580" cy="706755"/>
          </a:xfrm>
          <a:prstGeom prst="rect">
            <a:avLst/>
          </a:prstGeom>
          <a:noFill/>
          <a:ln>
            <a:noFill/>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4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氢键的类型</a:t>
            </a:r>
            <a:endParaRPr kumimoji="0" lang="zh-CN" altLang="en-US" sz="4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58376" name="Rectangle 8"/>
          <p:cNvSpPr>
            <a:spLocks noChangeArrowheads="1"/>
          </p:cNvSpPr>
          <p:nvPr/>
        </p:nvSpPr>
        <p:spPr bwMode="auto">
          <a:xfrm>
            <a:off x="4639310" y="2344738"/>
            <a:ext cx="2735580" cy="706755"/>
          </a:xfrm>
          <a:prstGeom prst="rect">
            <a:avLst/>
          </a:prstGeom>
          <a:noFill/>
          <a:ln>
            <a:noFill/>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4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分子内氢键</a:t>
            </a:r>
            <a:endParaRPr kumimoji="0" lang="zh-CN" altLang="en-US" sz="4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58377" name="Rectangle 9"/>
          <p:cNvSpPr>
            <a:spLocks noChangeArrowheads="1"/>
          </p:cNvSpPr>
          <p:nvPr/>
        </p:nvSpPr>
        <p:spPr bwMode="auto">
          <a:xfrm>
            <a:off x="4655185" y="4144963"/>
            <a:ext cx="2735580" cy="706755"/>
          </a:xfrm>
          <a:prstGeom prst="rect">
            <a:avLst/>
          </a:prstGeom>
          <a:noFill/>
          <a:ln>
            <a:noFill/>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4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分子间氢键</a:t>
            </a:r>
            <a:endParaRPr kumimoji="0" lang="zh-CN" altLang="en-US" sz="4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58378" name="AutoShape 10"/>
          <p:cNvSpPr/>
          <p:nvPr/>
        </p:nvSpPr>
        <p:spPr>
          <a:xfrm>
            <a:off x="7392035" y="3571875"/>
            <a:ext cx="215900" cy="1728788"/>
          </a:xfrm>
          <a:prstGeom prst="leftBrace">
            <a:avLst>
              <a:gd name="adj1" fmla="val 66727"/>
              <a:gd name="adj2" fmla="val 50000"/>
            </a:avLst>
          </a:prstGeom>
          <a:noFill/>
          <a:ln w="38100" cap="flat" cmpd="sng">
            <a:solidFill>
              <a:schemeClr val="tx1"/>
            </a:solidFill>
            <a:prstDash val="solid"/>
            <a:headEnd type="none" w="med" len="med"/>
            <a:tailEnd type="none" w="med" len="med"/>
          </a:ln>
        </p:spPr>
        <p:txBody>
          <a:bodyPr wrap="none" anchor="ctr" anchorCtr="0"/>
          <a:p>
            <a:endParaRPr lang="zh-CN" altLang="en-US" sz="24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bldLvl="0" animBg="1"/>
      <p:bldP spid="5837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标题 3"/>
          <p:cNvSpPr>
            <a:spLocks noGrp="1"/>
          </p:cNvSpPr>
          <p:nvPr>
            <p:ph type="title"/>
          </p:nvPr>
        </p:nvSpPr>
        <p:spPr/>
        <p:txBody>
          <a:bodyPr vert="horz" wrap="square" lIns="90000" tIns="46800" rIns="90000" bIns="46800" anchor="ctr" anchorCtr="0"/>
          <a:p>
            <a:pPr eaLnBrk="1" hangingPunct="1"/>
            <a:endParaRPr lang="zh-CN" altLang="en-US" dirty="0"/>
          </a:p>
        </p:txBody>
      </p:sp>
      <p:sp>
        <p:nvSpPr>
          <p:cNvPr id="23555" name="文本占位符 692226"/>
          <p:cNvSpPr>
            <a:spLocks noGrp="1"/>
          </p:cNvSpPr>
          <p:nvPr>
            <p:ph idx="4294967295"/>
          </p:nvPr>
        </p:nvSpPr>
        <p:spPr/>
        <p:txBody>
          <a:bodyPr vert="horz" wrap="square" lIns="91440" tIns="45720" rIns="91440" bIns="45720" anchor="t" anchorCtr="0"/>
          <a:p>
            <a:pPr eaLnBrk="1" hangingPunct="1"/>
            <a:r>
              <a:rPr lang="zh-CN" altLang="en-US" sz="4400" dirty="0">
                <a:latin typeface="Times New Roman" panose="02020603050405020304" pitchFamily="18" charset="0"/>
              </a:rPr>
              <a:t>教科书  </a:t>
            </a:r>
            <a:r>
              <a:rPr lang="en-US" altLang="zh-CN" sz="4400" dirty="0">
                <a:solidFill>
                  <a:srgbClr val="FF0066"/>
                </a:solidFill>
                <a:latin typeface="Times New Roman" panose="02020603050405020304" pitchFamily="18" charset="0"/>
              </a:rPr>
              <a:t>P56</a:t>
            </a:r>
            <a:endParaRPr lang="en-US" altLang="zh-CN" sz="4400" dirty="0">
              <a:solidFill>
                <a:srgbClr val="FF0066"/>
              </a:solidFill>
              <a:latin typeface="Times New Roman" panose="02020603050405020304" pitchFamily="18" charset="0"/>
            </a:endParaRPr>
          </a:p>
        </p:txBody>
      </p:sp>
      <p:pic>
        <p:nvPicPr>
          <p:cNvPr id="23556" name="图片 692227" descr="交流与讨论"/>
          <p:cNvPicPr>
            <a:picLocks noChangeAspect="1"/>
          </p:cNvPicPr>
          <p:nvPr/>
        </p:nvPicPr>
        <p:blipFill>
          <a:blip r:embed="rId1"/>
          <a:srcRect l="2885" t="8482" r="26419" b="19577"/>
          <a:stretch>
            <a:fillRect/>
          </a:stretch>
        </p:blipFill>
        <p:spPr>
          <a:xfrm>
            <a:off x="1127760" y="549275"/>
            <a:ext cx="1884363" cy="885825"/>
          </a:xfrm>
          <a:prstGeom prst="rect">
            <a:avLst/>
          </a:prstGeom>
          <a:noFill/>
          <a:ln w="9525">
            <a:noFill/>
          </a:ln>
        </p:spPr>
      </p:pic>
      <p:sp>
        <p:nvSpPr>
          <p:cNvPr id="63493" name="矩形 692228"/>
          <p:cNvSpPr>
            <a:spLocks noChangeArrowheads="1"/>
          </p:cNvSpPr>
          <p:nvPr/>
        </p:nvSpPr>
        <p:spPr bwMode="auto">
          <a:xfrm>
            <a:off x="838835" y="2681288"/>
            <a:ext cx="10945813" cy="3190875"/>
          </a:xfrm>
          <a:prstGeom prst="rect">
            <a:avLst/>
          </a:prstGeom>
          <a:noFill/>
          <a:ln>
            <a:noFill/>
          </a:ln>
        </p:spPr>
        <p:txBody>
          <a:bodyPr lIns="91422" tIns="45711" rIns="91422" bIns="45711">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en-US" altLang="zh-CN" sz="36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ea"/>
                <a:ea typeface="+mj-ea"/>
                <a:cs typeface="+mn-cs"/>
              </a:rPr>
              <a:t>1.</a:t>
            </a:r>
            <a:r>
              <a:rPr kumimoji="0" lang="zh-CN" altLang="en-US" sz="36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ea"/>
                <a:ea typeface="+mj-ea"/>
                <a:cs typeface="+mn-cs"/>
              </a:rPr>
              <a:t>请解释物质的下列性质：</a:t>
            </a:r>
            <a:endParaRPr kumimoji="0" lang="zh-CN" altLang="en-US" sz="36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ea"/>
              <a:ea typeface="+mj-ea"/>
              <a:cs typeface="+mn-cs"/>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36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ea"/>
                <a:ea typeface="+mj-ea"/>
                <a:cs typeface="+mn-cs"/>
              </a:rPr>
              <a:t>  （</a:t>
            </a:r>
            <a:r>
              <a:rPr kumimoji="0" lang="en-US" altLang="zh-CN" sz="36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ea"/>
                <a:ea typeface="+mj-ea"/>
                <a:cs typeface="+mn-cs"/>
              </a:rPr>
              <a:t>1</a:t>
            </a:r>
            <a:r>
              <a:rPr kumimoji="0" lang="zh-CN" altLang="en-US" sz="36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ea"/>
                <a:ea typeface="+mj-ea"/>
                <a:cs typeface="+mn-cs"/>
              </a:rPr>
              <a:t>）</a:t>
            </a:r>
            <a:r>
              <a:rPr kumimoji="0" lang="en-US" altLang="zh-CN" sz="36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ea"/>
                <a:ea typeface="+mj-ea"/>
                <a:cs typeface="+mn-cs"/>
              </a:rPr>
              <a:t>NH</a:t>
            </a:r>
            <a:r>
              <a:rPr kumimoji="0" lang="en-US" altLang="zh-CN" sz="3600" b="1" i="0" u="none" strike="noStrike" kern="1200" cap="none" spc="0" normalizeH="0" baseline="-25000" noProof="0" dirty="0" smtClean="0">
                <a:ln>
                  <a:noFill/>
                </a:ln>
                <a:solidFill>
                  <a:schemeClr val="tx1"/>
                </a:solidFill>
                <a:effectLst>
                  <a:outerShdw blurRad="38100" dist="38100" dir="2700000" algn="tl">
                    <a:srgbClr val="000000">
                      <a:alpha val="43137"/>
                    </a:srgbClr>
                  </a:outerShdw>
                </a:effectLst>
                <a:uLnTx/>
                <a:uFillTx/>
                <a:latin typeface="+mj-ea"/>
                <a:ea typeface="+mj-ea"/>
                <a:cs typeface="+mn-cs"/>
              </a:rPr>
              <a:t>3</a:t>
            </a:r>
            <a:r>
              <a:rPr kumimoji="0" lang="zh-CN" altLang="en-US" sz="36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ea"/>
                <a:ea typeface="+mj-ea"/>
                <a:cs typeface="+mn-cs"/>
              </a:rPr>
              <a:t>极易溶于水。</a:t>
            </a:r>
            <a:endParaRPr kumimoji="0" lang="zh-CN" altLang="en-US" sz="36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ea"/>
              <a:ea typeface="+mj-ea"/>
              <a:cs typeface="+mn-cs"/>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36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ea"/>
                <a:ea typeface="+mj-ea"/>
                <a:cs typeface="+mn-cs"/>
              </a:rPr>
              <a:t>  （</a:t>
            </a:r>
            <a:r>
              <a:rPr kumimoji="0" lang="en-US" altLang="zh-CN" sz="36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ea"/>
                <a:ea typeface="+mj-ea"/>
                <a:cs typeface="+mn-cs"/>
              </a:rPr>
              <a:t>2</a:t>
            </a:r>
            <a:r>
              <a:rPr kumimoji="0" lang="zh-CN" altLang="en-US" sz="36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ea"/>
                <a:ea typeface="+mj-ea"/>
                <a:cs typeface="+mn-cs"/>
              </a:rPr>
              <a:t>）氟化氢的熔点比氯化氢的高。</a:t>
            </a:r>
            <a:endParaRPr kumimoji="0" lang="en-US" altLang="zh-CN" sz="36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ea"/>
              <a:ea typeface="+mj-ea"/>
              <a:cs typeface="+mn-cs"/>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en-US" altLang="zh-CN" sz="36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ea"/>
                <a:ea typeface="+mj-ea"/>
                <a:cs typeface="+mn-cs"/>
              </a:rPr>
              <a:t>2.</a:t>
            </a:r>
            <a:r>
              <a:rPr kumimoji="0" lang="zh-CN" altLang="en-US" sz="36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ea"/>
                <a:ea typeface="+mj-ea"/>
                <a:cs typeface="+mn-cs"/>
              </a:rPr>
              <a:t>根据硝酸和醋酸熔、沸点差异较大的事实，分析它们可能含有的氢键，并与同学交流讨论。</a:t>
            </a:r>
            <a:endParaRPr kumimoji="0" lang="zh-CN" altLang="en-US" sz="36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ea"/>
              <a:ea typeface="+mj-ea"/>
              <a:cs typeface="+mn-cs"/>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标题 660481"/>
          <p:cNvSpPr>
            <a:spLocks noGrp="1" noChangeArrowheads="1"/>
          </p:cNvSpPr>
          <p:nvPr>
            <p:ph type="title" idx="4294967295"/>
          </p:nvPr>
        </p:nvSpPr>
        <p:spPr>
          <a:effectLst>
            <a:outerShdw dist="17903" dir="2700000" algn="ctr" rotWithShape="0">
              <a:schemeClr val="tx1"/>
            </a:outerShdw>
          </a:effectLst>
        </p:spPr>
        <p:txBody>
          <a:bodyPr vert="horz" wrap="square" lIns="91440" tIns="45720" rIns="91440" bIns="45720" numCol="1" anchor="ctr" anchorCtr="0" compatLnSpc="1"/>
          <a:lstStyle/>
          <a:p>
            <a:pPr marL="0" marR="0" lvl="0" indent="0" algn="l" defTabSz="914400" rtl="0" eaLnBrk="1" fontAlgn="base" latinLnBrk="0" hangingPunct="1">
              <a:lnSpc>
                <a:spcPct val="90000"/>
              </a:lnSpc>
              <a:spcBef>
                <a:spcPct val="0"/>
              </a:spcBef>
              <a:spcAft>
                <a:spcPct val="0"/>
              </a:spcAft>
              <a:buClrTx/>
              <a:buSzTx/>
              <a:buFontTx/>
              <a:buNone/>
              <a:defRPr/>
            </a:pPr>
            <a:r>
              <a:rPr kumimoji="0" lang="zh-CN" altLang="en-US" sz="3600" b="0" i="0" u="none" strike="noStrike" kern="1200" cap="none" spc="0" normalizeH="0" baseline="0" noProof="0" smtClean="0">
                <a:ln>
                  <a:noFill/>
                </a:ln>
                <a:solidFill>
                  <a:srgbClr val="0000FF"/>
                </a:solidFill>
                <a:effectLst/>
                <a:uLnTx/>
                <a:uFillTx/>
                <a:latin typeface="+mj-lt"/>
                <a:ea typeface="+mj-ea"/>
                <a:cs typeface="+mj-cs"/>
              </a:rPr>
              <a:t>氢键对物质性质的影响</a:t>
            </a:r>
            <a:endParaRPr kumimoji="0" lang="zh-CN" altLang="en-US" sz="3600" b="0" i="0" u="none" strike="noStrike" kern="1200" cap="none" spc="0" normalizeH="0" baseline="0" noProof="0" smtClean="0">
              <a:ln>
                <a:noFill/>
              </a:ln>
              <a:solidFill>
                <a:srgbClr val="0000FF"/>
              </a:solidFill>
              <a:effectLst/>
              <a:uLnTx/>
              <a:uFillTx/>
              <a:latin typeface="+mj-lt"/>
              <a:ea typeface="+mj-ea"/>
              <a:cs typeface="+mj-cs"/>
            </a:endParaRPr>
          </a:p>
        </p:txBody>
      </p:sp>
      <p:sp>
        <p:nvSpPr>
          <p:cNvPr id="660483" name="矩形 660482"/>
          <p:cNvSpPr/>
          <p:nvPr/>
        </p:nvSpPr>
        <p:spPr>
          <a:xfrm>
            <a:off x="1270635" y="1628775"/>
            <a:ext cx="9671050" cy="4322445"/>
          </a:xfrm>
          <a:prstGeom prst="rect">
            <a:avLst/>
          </a:prstGeom>
          <a:noFill/>
          <a:ln w="9525">
            <a:noFill/>
          </a:ln>
        </p:spPr>
        <p:txBody>
          <a:bodyPr lIns="91422" tIns="45711" rIns="91422" bIns="45711">
            <a:spAutoFit/>
          </a:bodyPr>
          <a:p>
            <a:pPr marL="342900" indent="-342900" algn="just">
              <a:spcBef>
                <a:spcPct val="20000"/>
              </a:spcBef>
              <a:buClr>
                <a:srgbClr val="FF0000"/>
              </a:buClr>
            </a:pPr>
            <a:r>
              <a:rPr lang="en-US" altLang="zh-CN" sz="2300" dirty="0">
                <a:solidFill>
                  <a:srgbClr val="9900FF"/>
                </a:solidFill>
                <a:latin typeface="黑体" panose="02010609060101010101" pitchFamily="2" charset="-122"/>
                <a:ea typeface="黑体" panose="02010609060101010101" pitchFamily="2" charset="-122"/>
              </a:rPr>
              <a:t>     </a:t>
            </a:r>
            <a:r>
              <a:rPr lang="en-US" altLang="zh-CN" sz="3100" dirty="0">
                <a:latin typeface="黑体" panose="02010609060101010101" pitchFamily="2" charset="-122"/>
                <a:ea typeface="黑体" panose="02010609060101010101" pitchFamily="2" charset="-122"/>
              </a:rPr>
              <a:t>①</a:t>
            </a:r>
            <a:r>
              <a:rPr lang="zh-CN" altLang="en-US" sz="3900" dirty="0">
                <a:latin typeface="黑体" panose="02010609060101010101" pitchFamily="2" charset="-122"/>
                <a:ea typeface="黑体" panose="02010609060101010101" pitchFamily="2" charset="-122"/>
              </a:rPr>
              <a:t>对熔点和沸点的影响</a:t>
            </a:r>
            <a:endParaRPr lang="zh-CN" altLang="en-US" sz="3900" dirty="0">
              <a:latin typeface="黑体" panose="02010609060101010101" pitchFamily="2" charset="-122"/>
              <a:ea typeface="黑体" panose="02010609060101010101" pitchFamily="2" charset="-122"/>
            </a:endParaRPr>
          </a:p>
          <a:p>
            <a:pPr marL="342900" indent="-342900" algn="just">
              <a:spcBef>
                <a:spcPct val="20000"/>
              </a:spcBef>
              <a:buClr>
                <a:srgbClr val="FF0000"/>
              </a:buClr>
            </a:pPr>
            <a:r>
              <a:rPr lang="zh-CN" altLang="en-US" sz="3100" dirty="0">
                <a:latin typeface="黑体" panose="02010609060101010101" pitchFamily="2" charset="-122"/>
                <a:ea typeface="黑体" panose="02010609060101010101" pitchFamily="2" charset="-122"/>
              </a:rPr>
              <a:t>         分子间形成氢键会导致物质的熔沸点</a:t>
            </a:r>
            <a:endParaRPr lang="zh-CN" altLang="en-US" sz="3100" dirty="0">
              <a:latin typeface="黑体" panose="02010609060101010101" pitchFamily="2" charset="-122"/>
              <a:ea typeface="黑体" panose="02010609060101010101" pitchFamily="2" charset="-122"/>
            </a:endParaRPr>
          </a:p>
          <a:p>
            <a:pPr marL="342900" indent="-342900" algn="just">
              <a:spcBef>
                <a:spcPct val="20000"/>
              </a:spcBef>
              <a:buClr>
                <a:srgbClr val="FF0000"/>
              </a:buClr>
            </a:pPr>
            <a:r>
              <a:rPr lang="zh-CN" altLang="en-US" sz="3100" dirty="0">
                <a:latin typeface="黑体" panose="02010609060101010101" pitchFamily="2" charset="-122"/>
                <a:ea typeface="黑体" panose="02010609060101010101" pitchFamily="2" charset="-122"/>
              </a:rPr>
              <a:t>         </a:t>
            </a:r>
            <a:r>
              <a:rPr lang="zh-CN" altLang="en-US" sz="3100" dirty="0">
                <a:solidFill>
                  <a:srgbClr val="FF3399"/>
                </a:solidFill>
                <a:latin typeface="黑体" panose="02010609060101010101" pitchFamily="2" charset="-122"/>
                <a:ea typeface="黑体" panose="02010609060101010101" pitchFamily="2" charset="-122"/>
              </a:rPr>
              <a:t>升高</a:t>
            </a:r>
            <a:endParaRPr lang="zh-CN" altLang="en-US" sz="3100" dirty="0">
              <a:latin typeface="黑体" panose="02010609060101010101" pitchFamily="2" charset="-122"/>
              <a:ea typeface="黑体" panose="02010609060101010101" pitchFamily="2" charset="-122"/>
            </a:endParaRPr>
          </a:p>
          <a:p>
            <a:pPr marL="342900" indent="-342900" algn="just">
              <a:spcBef>
                <a:spcPct val="20000"/>
              </a:spcBef>
              <a:buClr>
                <a:srgbClr val="FF0000"/>
              </a:buClr>
            </a:pPr>
            <a:r>
              <a:rPr lang="zh-CN" altLang="en-US" sz="3100" dirty="0">
                <a:latin typeface="黑体" panose="02010609060101010101" pitchFamily="2" charset="-122"/>
                <a:ea typeface="黑体" panose="02010609060101010101" pitchFamily="2" charset="-122"/>
              </a:rPr>
              <a:t>         分子内形成氢键则会导致物质的熔沸点</a:t>
            </a:r>
            <a:endParaRPr lang="zh-CN" altLang="en-US" sz="3100" dirty="0">
              <a:latin typeface="黑体" panose="02010609060101010101" pitchFamily="2" charset="-122"/>
              <a:ea typeface="黑体" panose="02010609060101010101" pitchFamily="2" charset="-122"/>
            </a:endParaRPr>
          </a:p>
          <a:p>
            <a:pPr marL="342900" indent="-342900" algn="just">
              <a:spcBef>
                <a:spcPct val="20000"/>
              </a:spcBef>
              <a:buClr>
                <a:srgbClr val="FF0000"/>
              </a:buClr>
            </a:pPr>
            <a:r>
              <a:rPr lang="zh-CN" altLang="en-US" sz="3100" dirty="0">
                <a:latin typeface="黑体" panose="02010609060101010101" pitchFamily="2" charset="-122"/>
                <a:ea typeface="黑体" panose="02010609060101010101" pitchFamily="2" charset="-122"/>
              </a:rPr>
              <a:t>         </a:t>
            </a:r>
            <a:r>
              <a:rPr lang="zh-CN" altLang="en-US" sz="3100" dirty="0">
                <a:solidFill>
                  <a:srgbClr val="FF3399"/>
                </a:solidFill>
                <a:latin typeface="黑体" panose="02010609060101010101" pitchFamily="2" charset="-122"/>
                <a:ea typeface="黑体" panose="02010609060101010101" pitchFamily="2" charset="-122"/>
              </a:rPr>
              <a:t>降低</a:t>
            </a:r>
            <a:r>
              <a:rPr lang="zh-CN" altLang="en-US" sz="3100" b="0" dirty="0">
                <a:latin typeface="黑体" panose="02010609060101010101" pitchFamily="2" charset="-122"/>
                <a:ea typeface="黑体" panose="02010609060101010101" pitchFamily="2" charset="-122"/>
              </a:rPr>
              <a:t> </a:t>
            </a:r>
            <a:endParaRPr lang="zh-CN" altLang="en-US" sz="2900" dirty="0">
              <a:latin typeface="黑体" panose="02010609060101010101" pitchFamily="2" charset="-122"/>
              <a:ea typeface="黑体" panose="02010609060101010101" pitchFamily="2" charset="-122"/>
            </a:endParaRPr>
          </a:p>
          <a:p>
            <a:pPr marL="342900" indent="-342900" algn="just">
              <a:spcBef>
                <a:spcPct val="20000"/>
              </a:spcBef>
              <a:buClr>
                <a:srgbClr val="FF0000"/>
              </a:buClr>
            </a:pPr>
            <a:r>
              <a:rPr lang="zh-CN" altLang="en-US" sz="2300" dirty="0">
                <a:solidFill>
                  <a:srgbClr val="9900FF"/>
                </a:solidFill>
                <a:latin typeface="黑体" panose="02010609060101010101" pitchFamily="2" charset="-122"/>
                <a:ea typeface="黑体" panose="02010609060101010101" pitchFamily="2" charset="-122"/>
              </a:rPr>
              <a:t>       </a:t>
            </a:r>
            <a:r>
              <a:rPr lang="en-US" altLang="zh-CN" sz="3100" dirty="0">
                <a:latin typeface="黑体" panose="02010609060101010101" pitchFamily="2" charset="-122"/>
                <a:ea typeface="黑体" panose="02010609060101010101" pitchFamily="2" charset="-122"/>
              </a:rPr>
              <a:t>②</a:t>
            </a:r>
            <a:r>
              <a:rPr lang="zh-CN" altLang="en-US" sz="3900" dirty="0">
                <a:latin typeface="黑体" panose="02010609060101010101" pitchFamily="2" charset="-122"/>
                <a:ea typeface="黑体" panose="02010609060101010101" pitchFamily="2" charset="-122"/>
              </a:rPr>
              <a:t>对溶解度的影响</a:t>
            </a:r>
            <a:endParaRPr lang="zh-CN" altLang="en-US" sz="3900" dirty="0">
              <a:latin typeface="黑体" panose="02010609060101010101" pitchFamily="2" charset="-122"/>
              <a:ea typeface="黑体" panose="02010609060101010101" pitchFamily="2" charset="-122"/>
            </a:endParaRPr>
          </a:p>
          <a:p>
            <a:pPr marL="342900" indent="-342900" algn="just">
              <a:lnSpc>
                <a:spcPct val="120000"/>
              </a:lnSpc>
              <a:spcBef>
                <a:spcPct val="20000"/>
              </a:spcBef>
              <a:buClr>
                <a:srgbClr val="FF0000"/>
              </a:buClr>
            </a:pPr>
            <a:r>
              <a:rPr lang="zh-CN" altLang="en-US" sz="2900" dirty="0">
                <a:latin typeface="黑体" panose="02010609060101010101" pitchFamily="2" charset="-122"/>
                <a:ea typeface="黑体" panose="02010609060101010101" pitchFamily="2" charset="-122"/>
              </a:rPr>
              <a:t>     溶质分子与溶剂分子之间形成氢键使溶解度增大。</a:t>
            </a:r>
            <a:endParaRPr lang="zh-CN" altLang="en-US" sz="2900" dirty="0">
              <a:latin typeface="黑体" panose="02010609060101010101" pitchFamily="2" charset="-122"/>
              <a:ea typeface="黑体" panose="0201060906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60483">
                                            <p:txEl>
                                              <p:charRg st="0" end="16"/>
                                            </p:txEl>
                                          </p:spTgt>
                                        </p:tgtEl>
                                        <p:attrNameLst>
                                          <p:attrName>style.visibility</p:attrName>
                                        </p:attrNameLst>
                                      </p:cBhvr>
                                      <p:to>
                                        <p:strVal val="visible"/>
                                      </p:to>
                                    </p:set>
                                    <p:anim calcmode="lin" valueType="num">
                                      <p:cBhvr>
                                        <p:cTn id="7" dur="1" fill="hold"/>
                                        <p:tgtEl>
                                          <p:spTgt spid="660483">
                                            <p:txEl>
                                              <p:charRg st="0" end="16"/>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60483">
                                            <p:txEl>
                                              <p:charRg st="16" end="42"/>
                                            </p:txEl>
                                          </p:spTgt>
                                        </p:tgtEl>
                                        <p:attrNameLst>
                                          <p:attrName>style.visibility</p:attrName>
                                        </p:attrNameLst>
                                      </p:cBhvr>
                                      <p:to>
                                        <p:strVal val="visible"/>
                                      </p:to>
                                    </p:set>
                                    <p:anim calcmode="lin" valueType="num">
                                      <p:cBhvr>
                                        <p:cTn id="12" dur="1" fill="hold"/>
                                        <p:tgtEl>
                                          <p:spTgt spid="660483">
                                            <p:txEl>
                                              <p:charRg st="16" end="42"/>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60483">
                                            <p:txEl>
                                              <p:charRg st="42" end="54"/>
                                            </p:txEl>
                                          </p:spTgt>
                                        </p:tgtEl>
                                        <p:attrNameLst>
                                          <p:attrName>style.visibility</p:attrName>
                                        </p:attrNameLst>
                                      </p:cBhvr>
                                      <p:to>
                                        <p:strVal val="visible"/>
                                      </p:to>
                                    </p:set>
                                    <p:anim calcmode="lin" valueType="num">
                                      <p:cBhvr>
                                        <p:cTn id="17" dur="1" fill="hold"/>
                                        <p:tgtEl>
                                          <p:spTgt spid="660483">
                                            <p:txEl>
                                              <p:charRg st="42" end="54"/>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60483">
                                            <p:txEl>
                                              <p:charRg st="54" end="81"/>
                                            </p:txEl>
                                          </p:spTgt>
                                        </p:tgtEl>
                                        <p:attrNameLst>
                                          <p:attrName>style.visibility</p:attrName>
                                        </p:attrNameLst>
                                      </p:cBhvr>
                                      <p:to>
                                        <p:strVal val="visible"/>
                                      </p:to>
                                    </p:set>
                                    <p:anim calcmode="lin" valueType="num">
                                      <p:cBhvr>
                                        <p:cTn id="22" dur="1" fill="hold"/>
                                        <p:tgtEl>
                                          <p:spTgt spid="660483">
                                            <p:txEl>
                                              <p:charRg st="54" end="81"/>
                                            </p:txEl>
                                          </p:spTgt>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60483">
                                            <p:txEl>
                                              <p:charRg st="81" end="94"/>
                                            </p:txEl>
                                          </p:spTgt>
                                        </p:tgtEl>
                                        <p:attrNameLst>
                                          <p:attrName>style.visibility</p:attrName>
                                        </p:attrNameLst>
                                      </p:cBhvr>
                                      <p:to>
                                        <p:strVal val="visible"/>
                                      </p:to>
                                    </p:set>
                                    <p:anim calcmode="lin" valueType="num">
                                      <p:cBhvr>
                                        <p:cTn id="27" dur="1" fill="hold"/>
                                        <p:tgtEl>
                                          <p:spTgt spid="660483">
                                            <p:txEl>
                                              <p:charRg st="81" end="94"/>
                                            </p:txEl>
                                          </p:spTgt>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660483">
                                            <p:txEl>
                                              <p:charRg st="94" end="110"/>
                                            </p:txEl>
                                          </p:spTgt>
                                        </p:tgtEl>
                                        <p:attrNameLst>
                                          <p:attrName>style.visibility</p:attrName>
                                        </p:attrNameLst>
                                      </p:cBhvr>
                                      <p:to>
                                        <p:strVal val="visible"/>
                                      </p:to>
                                    </p:set>
                                    <p:anim calcmode="lin" valueType="num">
                                      <p:cBhvr>
                                        <p:cTn id="32" dur="1" fill="hold"/>
                                        <p:tgtEl>
                                          <p:spTgt spid="660483">
                                            <p:txEl>
                                              <p:charRg st="94" end="110"/>
                                            </p:txEl>
                                          </p:spTgt>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660483">
                                            <p:txEl>
                                              <p:charRg st="110" end="138"/>
                                            </p:txEl>
                                          </p:spTgt>
                                        </p:tgtEl>
                                        <p:attrNameLst>
                                          <p:attrName>style.visibility</p:attrName>
                                        </p:attrNameLst>
                                      </p:cBhvr>
                                      <p:to>
                                        <p:strVal val="visible"/>
                                      </p:to>
                                    </p:set>
                                    <p:anim calcmode="lin" valueType="num">
                                      <p:cBhvr>
                                        <p:cTn id="37" dur="1" fill="hold"/>
                                        <p:tgtEl>
                                          <p:spTgt spid="660483">
                                            <p:txEl>
                                              <p:charRg st="110" end="138"/>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48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2" name="图片 661514" descr="交流与讨论"/>
          <p:cNvPicPr>
            <a:picLocks noChangeAspect="1"/>
          </p:cNvPicPr>
          <p:nvPr/>
        </p:nvPicPr>
        <p:blipFill>
          <a:blip r:embed="rId1"/>
          <a:srcRect l="2885" t="8482" r="26419" b="19577"/>
          <a:stretch>
            <a:fillRect/>
          </a:stretch>
        </p:blipFill>
        <p:spPr>
          <a:xfrm>
            <a:off x="911860" y="692150"/>
            <a:ext cx="1441450" cy="647700"/>
          </a:xfrm>
          <a:prstGeom prst="rect">
            <a:avLst/>
          </a:prstGeom>
          <a:noFill/>
          <a:ln w="9525">
            <a:noFill/>
          </a:ln>
        </p:spPr>
      </p:pic>
      <p:pic>
        <p:nvPicPr>
          <p:cNvPr id="25603" name="Picture 6" descr="http://cwx.prenhall.com/petrucci/medialib/media_portfolio/text_images/FG01_06aC.JPG"/>
          <p:cNvPicPr>
            <a:picLocks noChangeAspect="1"/>
          </p:cNvPicPr>
          <p:nvPr/>
        </p:nvPicPr>
        <p:blipFill>
          <a:blip r:embed="rId2" r:link="rId3"/>
          <a:stretch>
            <a:fillRect/>
          </a:stretch>
        </p:blipFill>
        <p:spPr>
          <a:xfrm>
            <a:off x="2351723" y="765175"/>
            <a:ext cx="7416800" cy="5564188"/>
          </a:xfrm>
          <a:prstGeom prst="rect">
            <a:avLst/>
          </a:prstGeom>
          <a:noFill/>
          <a:ln w="9525">
            <a:noFill/>
          </a:ln>
        </p:spPr>
      </p:pic>
    </p:spTree>
    <p:custDataLst>
      <p:tags r:id="rId4"/>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6" name="图片占位符 9"/>
          <p:cNvPicPr>
            <a:picLocks noGrp="1" noChangeAspect="1"/>
          </p:cNvPicPr>
          <p:nvPr/>
        </p:nvPicPr>
        <p:blipFill>
          <a:blip r:embed="rId1"/>
          <a:srcRect t="3" b="3"/>
          <a:stretch>
            <a:fillRect/>
          </a:stretch>
        </p:blipFill>
        <p:spPr>
          <a:xfrm>
            <a:off x="1415098" y="1341438"/>
            <a:ext cx="8856662" cy="4124325"/>
          </a:xfrm>
          <a:prstGeom prst="rect">
            <a:avLst/>
          </a:prstGeom>
          <a:noFill/>
          <a:ln w="9525">
            <a:noFill/>
          </a:ln>
        </p:spPr>
      </p:pic>
      <p:pic>
        <p:nvPicPr>
          <p:cNvPr id="26627" name="图片 6"/>
          <p:cNvPicPr>
            <a:picLocks noChangeAspect="1"/>
          </p:cNvPicPr>
          <p:nvPr/>
        </p:nvPicPr>
        <p:blipFill>
          <a:blip r:embed="rId2"/>
          <a:stretch>
            <a:fillRect/>
          </a:stretch>
        </p:blipFill>
        <p:spPr>
          <a:xfrm>
            <a:off x="838835" y="769938"/>
            <a:ext cx="1682750" cy="571500"/>
          </a:xfrm>
          <a:prstGeom prst="rect">
            <a:avLst/>
          </a:prstGeom>
          <a:noFill/>
          <a:ln w="9525">
            <a:noFill/>
          </a:ln>
        </p:spPr>
      </p:pic>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标题 5"/>
          <p:cNvSpPr>
            <a:spLocks noGrp="1"/>
          </p:cNvSpPr>
          <p:nvPr>
            <p:ph type="title"/>
          </p:nvPr>
        </p:nvSpPr>
        <p:spPr/>
        <p:txBody>
          <a:bodyPr vert="horz" wrap="square" lIns="90000" tIns="46800" rIns="90000" bIns="46800" anchor="ctr" anchorCtr="0"/>
          <a:p>
            <a:pPr eaLnBrk="1" hangingPunct="1"/>
            <a:endParaRPr lang="zh-CN" altLang="en-US" dirty="0"/>
          </a:p>
        </p:txBody>
      </p:sp>
      <p:sp>
        <p:nvSpPr>
          <p:cNvPr id="27651" name="内容占位符 6"/>
          <p:cNvSpPr>
            <a:spLocks noGrp="1"/>
          </p:cNvSpPr>
          <p:nvPr>
            <p:ph idx="1"/>
          </p:nvPr>
        </p:nvSpPr>
        <p:spPr>
          <a:xfrm>
            <a:off x="838835" y="1844675"/>
            <a:ext cx="10514013" cy="4351338"/>
          </a:xfrm>
        </p:spPr>
        <p:txBody>
          <a:bodyPr vert="horz" wrap="square" lIns="90000" tIns="46800" rIns="90000" bIns="46800" anchor="t" anchorCtr="0"/>
          <a:p>
            <a:pPr eaLnBrk="1" hangingPunct="1"/>
            <a:endParaRPr lang="zh-CN" altLang="en-US" kern="1200" dirty="0">
              <a:latin typeface="+mn-lt"/>
              <a:ea typeface="+mn-ea"/>
              <a:cs typeface="+mn-cs"/>
            </a:endParaRPr>
          </a:p>
        </p:txBody>
      </p:sp>
      <p:pic>
        <p:nvPicPr>
          <p:cNvPr id="27652" name="图片 732161" descr="xuehua"/>
          <p:cNvPicPr>
            <a:picLocks noChangeAspect="1"/>
          </p:cNvPicPr>
          <p:nvPr/>
        </p:nvPicPr>
        <p:blipFill>
          <a:blip r:embed="rId1">
            <a:lum bright="-17999" contrast="30000"/>
          </a:blip>
          <a:stretch>
            <a:fillRect/>
          </a:stretch>
        </p:blipFill>
        <p:spPr>
          <a:xfrm>
            <a:off x="7968298" y="1773238"/>
            <a:ext cx="3757612" cy="3249612"/>
          </a:xfrm>
          <a:prstGeom prst="rect">
            <a:avLst/>
          </a:prstGeom>
          <a:noFill/>
          <a:ln w="9525">
            <a:noFill/>
          </a:ln>
        </p:spPr>
      </p:pic>
      <p:pic>
        <p:nvPicPr>
          <p:cNvPr id="27653" name="图片 732162" descr="405"/>
          <p:cNvPicPr>
            <a:picLocks noChangeAspect="1"/>
          </p:cNvPicPr>
          <p:nvPr/>
        </p:nvPicPr>
        <p:blipFill>
          <a:blip r:embed="rId2">
            <a:lum bright="-42001" contrast="48000"/>
          </a:blip>
          <a:stretch>
            <a:fillRect/>
          </a:stretch>
        </p:blipFill>
        <p:spPr>
          <a:xfrm>
            <a:off x="1270635" y="2060575"/>
            <a:ext cx="6121400" cy="3136900"/>
          </a:xfrm>
          <a:prstGeom prst="rect">
            <a:avLst/>
          </a:prstGeom>
          <a:noFill/>
          <a:ln w="9525">
            <a:noFill/>
          </a:ln>
        </p:spPr>
      </p:pic>
      <p:sp>
        <p:nvSpPr>
          <p:cNvPr id="27654" name="文本框 732163"/>
          <p:cNvSpPr txBox="1"/>
          <p:nvPr/>
        </p:nvSpPr>
        <p:spPr>
          <a:xfrm>
            <a:off x="3286760" y="5445125"/>
            <a:ext cx="6557963" cy="659130"/>
          </a:xfrm>
          <a:prstGeom prst="rect">
            <a:avLst/>
          </a:prstGeom>
          <a:noFill/>
          <a:ln w="9525">
            <a:noFill/>
          </a:ln>
        </p:spPr>
        <p:txBody>
          <a:bodyPr lIns="91422" tIns="45711" rIns="91422" bIns="45711">
            <a:spAutoFit/>
          </a:bodyPr>
          <a:p>
            <a:pPr algn="ctr" eaLnBrk="1" hangingPunct="1">
              <a:spcBef>
                <a:spcPct val="50000"/>
              </a:spcBef>
            </a:pPr>
            <a:r>
              <a:rPr lang="zh-CN" altLang="en-US" sz="3700" dirty="0">
                <a:solidFill>
                  <a:srgbClr val="0033CC"/>
                </a:solidFill>
                <a:latin typeface="Arial" panose="020B0604020202020204" pitchFamily="34" charset="0"/>
                <a:ea typeface="黑体" panose="02010609060101010101" pitchFamily="2" charset="-122"/>
              </a:rPr>
              <a:t>冰晶体中的氢键</a:t>
            </a:r>
            <a:endParaRPr lang="zh-CN" altLang="en-US" sz="3700" dirty="0">
              <a:solidFill>
                <a:srgbClr val="0033CC"/>
              </a:solidFill>
              <a:latin typeface="Arial" panose="020B0604020202020204" pitchFamily="34" charset="0"/>
              <a:ea typeface="黑体" panose="02010609060101010101" pitchFamily="2" charset="-122"/>
            </a:endParaRPr>
          </a:p>
        </p:txBody>
      </p:sp>
    </p:spTree>
    <p:custDataLst>
      <p:tags r:id="rId3"/>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4" name="文本占位符 789506"/>
          <p:cNvPicPr>
            <a:picLocks noGrp="1" noChangeAspect="1"/>
          </p:cNvPicPr>
          <p:nvPr>
            <p:ph idx="1"/>
          </p:nvPr>
        </p:nvPicPr>
        <p:blipFill>
          <a:blip r:embed="rId1">
            <a:clrChange>
              <a:clrFrom>
                <a:srgbClr val="FFFFFF"/>
              </a:clrFrom>
              <a:clrTo>
                <a:srgbClr val="FFFFFF">
                  <a:alpha val="0"/>
                </a:srgbClr>
              </a:clrTo>
            </a:clrChange>
          </a:blip>
          <a:srcRect/>
          <a:stretch>
            <a:fillRect/>
          </a:stretch>
        </p:blipFill>
        <p:spPr>
          <a:xfrm>
            <a:off x="695960" y="1052513"/>
            <a:ext cx="5616575" cy="4635500"/>
          </a:xfrm>
        </p:spPr>
      </p:pic>
      <p:sp>
        <p:nvSpPr>
          <p:cNvPr id="789508" name="矩形 789507"/>
          <p:cNvSpPr/>
          <p:nvPr/>
        </p:nvSpPr>
        <p:spPr>
          <a:xfrm>
            <a:off x="6599873" y="1311434"/>
            <a:ext cx="4824413" cy="4741545"/>
          </a:xfrm>
          <a:prstGeom prst="rect">
            <a:avLst/>
          </a:prstGeom>
          <a:noFill/>
          <a:ln w="12700">
            <a:noFill/>
          </a:ln>
        </p:spPr>
        <p:txBody>
          <a:bodyPr anchor="ctr">
            <a:spAutoFit/>
          </a:bodyPr>
          <a:lstStyle/>
          <a:p>
            <a:pPr marL="0" marR="0" lvl="0" indent="0" algn="l" defTabSz="914400" rtl="0" eaLnBrk="1" fontAlgn="base" latinLnBrk="0" hangingPunct="1">
              <a:lnSpc>
                <a:spcPct val="120000"/>
              </a:lnSpc>
              <a:spcBef>
                <a:spcPct val="0"/>
              </a:spcBef>
              <a:spcAft>
                <a:spcPct val="0"/>
              </a:spcAft>
              <a:buClrTx/>
              <a:buSzPct val="55000"/>
              <a:buFont typeface="Wingdings" panose="05000000000000000000" pitchFamily="2" charset="2"/>
              <a:buChar char="l"/>
              <a:defRPr/>
            </a:pPr>
            <a:r>
              <a:rPr kumimoji="0" lang="zh-CN" altLang="en-US" sz="36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a:t>
            </a:r>
            <a:r>
              <a:rPr kumimoji="0" lang="en-US" altLang="zh-CN" sz="36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1</a:t>
            </a:r>
            <a:r>
              <a:rPr kumimoji="0" lang="zh-CN" altLang="en-US" sz="36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）为什么第</a:t>
            </a:r>
            <a:r>
              <a:rPr kumimoji="0" lang="en-US" altLang="zh-CN" sz="3600" b="1" i="0" u="none" strike="noStrike" kern="1200" cap="none" spc="0" normalizeH="0" baseline="0" noProof="0" dirty="0" err="1">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ⅣA</a:t>
            </a:r>
            <a:r>
              <a:rPr kumimoji="0" lang="en-US" altLang="zh-CN" sz="36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 </a:t>
            </a:r>
            <a:r>
              <a:rPr kumimoji="0" lang="zh-CN" altLang="en-US" sz="36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族元素氢化物的沸点逐渐升高呢？</a:t>
            </a:r>
            <a:endParaRPr kumimoji="0" lang="zh-CN" altLang="en-US" sz="36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a:p>
            <a:pPr marL="0" marR="0" lvl="0" indent="0" algn="l" defTabSz="914400" rtl="0" eaLnBrk="1" fontAlgn="base" latinLnBrk="0" hangingPunct="1">
              <a:lnSpc>
                <a:spcPct val="120000"/>
              </a:lnSpc>
              <a:spcBef>
                <a:spcPct val="0"/>
              </a:spcBef>
              <a:spcAft>
                <a:spcPct val="0"/>
              </a:spcAft>
              <a:buClrTx/>
              <a:buSzPct val="55000"/>
              <a:buFont typeface="Wingdings" panose="05000000000000000000" pitchFamily="2" charset="2"/>
              <a:buChar char="l"/>
              <a:defRPr/>
            </a:pPr>
            <a:r>
              <a:rPr kumimoji="0" lang="zh-CN" altLang="en-US" sz="36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a:t>
            </a:r>
            <a:r>
              <a:rPr kumimoji="0" lang="en-US" altLang="zh-CN" sz="36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2</a:t>
            </a:r>
            <a:r>
              <a:rPr kumimoji="0" lang="zh-CN" altLang="en-US" sz="36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）第</a:t>
            </a:r>
            <a:r>
              <a:rPr kumimoji="0" lang="en-US" altLang="zh-CN" sz="3600" b="1" i="0" u="none" strike="noStrike" kern="1200" cap="none" spc="0" normalizeH="0" baseline="0" noProof="0" dirty="0" err="1">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ⅥA</a:t>
            </a:r>
            <a:r>
              <a:rPr kumimoji="0" lang="en-US" altLang="zh-CN" sz="36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 </a:t>
            </a:r>
            <a:r>
              <a:rPr kumimoji="0" lang="zh-CN" altLang="en-US" sz="36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族元素氢化物沸点也会逐渐升高吗？</a:t>
            </a:r>
            <a:br>
              <a:rPr kumimoji="0" lang="zh-CN" altLang="en-US" sz="36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br>
            <a:endParaRPr kumimoji="0" lang="zh-CN" altLang="en-US" sz="36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p:txBody>
      </p:sp>
      <p:pic>
        <p:nvPicPr>
          <p:cNvPr id="13316" name="图片 703492" descr="交流与讨论"/>
          <p:cNvPicPr>
            <a:picLocks noChangeAspect="1"/>
          </p:cNvPicPr>
          <p:nvPr/>
        </p:nvPicPr>
        <p:blipFill>
          <a:blip r:embed="rId2">
            <a:clrChange>
              <a:clrFrom>
                <a:srgbClr val="FEFEFE"/>
              </a:clrFrom>
              <a:clrTo>
                <a:srgbClr val="FEFEFE">
                  <a:alpha val="0"/>
                </a:srgbClr>
              </a:clrTo>
            </a:clrChange>
          </a:blip>
          <a:srcRect l="2885" t="8482" r="26419" b="19577"/>
          <a:stretch>
            <a:fillRect/>
          </a:stretch>
        </p:blipFill>
        <p:spPr>
          <a:xfrm>
            <a:off x="911860" y="620713"/>
            <a:ext cx="1584325" cy="701675"/>
          </a:xfrm>
          <a:prstGeom prst="rect">
            <a:avLst/>
          </a:prstGeom>
          <a:noFill/>
          <a:ln w="9525">
            <a:noFill/>
          </a:ln>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9508">
                                            <p:txEl>
                                              <p:charRg st="0" end="2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9508">
                                            <p:txEl>
                                              <p:charRg st="26" end="5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50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4" name="图片 693249" descr="水分子的氢键"/>
          <p:cNvPicPr>
            <a:picLocks noChangeAspect="1"/>
          </p:cNvPicPr>
          <p:nvPr/>
        </p:nvPicPr>
        <p:blipFill>
          <a:blip r:embed="rId1"/>
          <a:stretch>
            <a:fillRect/>
          </a:stretch>
        </p:blipFill>
        <p:spPr>
          <a:xfrm>
            <a:off x="1199198" y="765175"/>
            <a:ext cx="5664200" cy="3751263"/>
          </a:xfrm>
          <a:prstGeom prst="rect">
            <a:avLst/>
          </a:prstGeom>
          <a:noFill/>
          <a:ln w="9525">
            <a:noFill/>
          </a:ln>
        </p:spPr>
      </p:pic>
      <p:sp>
        <p:nvSpPr>
          <p:cNvPr id="28675" name="文本框 693250"/>
          <p:cNvSpPr txBox="1"/>
          <p:nvPr/>
        </p:nvSpPr>
        <p:spPr>
          <a:xfrm>
            <a:off x="1777048" y="261938"/>
            <a:ext cx="8837612" cy="782320"/>
          </a:xfrm>
          <a:prstGeom prst="rect">
            <a:avLst/>
          </a:prstGeom>
          <a:noFill/>
          <a:ln w="9525">
            <a:noFill/>
          </a:ln>
        </p:spPr>
        <p:txBody>
          <a:bodyPr lIns="91422" tIns="45711" rIns="91422" bIns="45711">
            <a:spAutoFit/>
          </a:bodyPr>
          <a:p>
            <a:pPr eaLnBrk="1" hangingPunct="1">
              <a:spcBef>
                <a:spcPct val="50000"/>
              </a:spcBef>
            </a:pPr>
            <a:r>
              <a:rPr lang="zh-CN" altLang="en-US" sz="4500" dirty="0">
                <a:solidFill>
                  <a:srgbClr val="0000FF"/>
                </a:solidFill>
                <a:latin typeface="Times New Roman" panose="02020603050405020304" pitchFamily="18" charset="0"/>
                <a:ea typeface="华文行楷" panose="02010800040101010101" pitchFamily="2" charset="-122"/>
              </a:rPr>
              <a:t>水分子间形成的氢键</a:t>
            </a:r>
            <a:endParaRPr lang="zh-CN" altLang="en-US" sz="4500" dirty="0">
              <a:solidFill>
                <a:srgbClr val="0000FF"/>
              </a:solidFill>
              <a:latin typeface="Times New Roman" panose="02020603050405020304" pitchFamily="18" charset="0"/>
              <a:ea typeface="华文行楷" panose="02010800040101010101" pitchFamily="2" charset="-122"/>
            </a:endParaRPr>
          </a:p>
        </p:txBody>
      </p:sp>
      <p:pic>
        <p:nvPicPr>
          <p:cNvPr id="28676" name="图片 693251" descr="water">
            <a:hlinkClick r:id="rId2" action="ppaction://hlinkfile"/>
          </p:cNvPr>
          <p:cNvPicPr>
            <a:picLocks noChangeAspect="1"/>
          </p:cNvPicPr>
          <p:nvPr/>
        </p:nvPicPr>
        <p:blipFill>
          <a:blip r:embed="rId3"/>
          <a:stretch>
            <a:fillRect/>
          </a:stretch>
        </p:blipFill>
        <p:spPr>
          <a:xfrm>
            <a:off x="8400098" y="1631950"/>
            <a:ext cx="3094037" cy="2357438"/>
          </a:xfrm>
          <a:prstGeom prst="rect">
            <a:avLst/>
          </a:prstGeom>
          <a:solidFill>
            <a:schemeClr val="bg1"/>
          </a:solidFill>
          <a:ln w="9525">
            <a:noFill/>
          </a:ln>
        </p:spPr>
      </p:pic>
      <p:sp>
        <p:nvSpPr>
          <p:cNvPr id="693253" name="矩形 693252"/>
          <p:cNvSpPr>
            <a:spLocks noChangeArrowheads="1"/>
          </p:cNvSpPr>
          <p:nvPr/>
        </p:nvSpPr>
        <p:spPr bwMode="auto">
          <a:xfrm>
            <a:off x="719773" y="5028407"/>
            <a:ext cx="10656888" cy="1336675"/>
          </a:xfrm>
          <a:prstGeom prst="rect">
            <a:avLst/>
          </a:prstGeom>
          <a:noFill/>
          <a:ln>
            <a:noFill/>
          </a:ln>
        </p:spPr>
        <p:txBody>
          <a:bodyPr lIns="91422" tIns="45711" rIns="91422" bIns="45711" anchor="ct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7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在固态水（冰）中，水分子大范围地以氢键互相联结，形成相当疏松的晶体，从而在结构中有许多空隙，造成体积膨胀，密度减小，因此冰能浮在水面上。 </a:t>
            </a:r>
            <a:endParaRPr kumimoji="0" lang="zh-CN" altLang="en-US" sz="27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93253"/>
                                        </p:tgtEl>
                                        <p:attrNameLst>
                                          <p:attrName>style.visibility</p:attrName>
                                        </p:attrNameLst>
                                      </p:cBhvr>
                                      <p:to>
                                        <p:strVal val="visible"/>
                                      </p:to>
                                    </p:set>
                                    <p:anim calcmode="lin" valueType="num">
                                      <p:cBhvr additive="base">
                                        <p:cTn id="7" dur="500" fill="hold"/>
                                        <p:tgtEl>
                                          <p:spTgt spid="693253"/>
                                        </p:tgtEl>
                                        <p:attrNameLst>
                                          <p:attrName>ppt_x</p:attrName>
                                        </p:attrNameLst>
                                      </p:cBhvr>
                                      <p:tavLst>
                                        <p:tav tm="0">
                                          <p:val>
                                            <p:strVal val="#ppt_x"/>
                                          </p:val>
                                        </p:tav>
                                        <p:tav tm="100000">
                                          <p:val>
                                            <p:strVal val="#ppt_x"/>
                                          </p:val>
                                        </p:tav>
                                      </p:tavLst>
                                    </p:anim>
                                    <p:anim calcmode="lin" valueType="num">
                                      <p:cBhvr additive="base">
                                        <p:cTn id="8" dur="500" fill="hold"/>
                                        <p:tgtEl>
                                          <p:spTgt spid="69325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69325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325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9" name="文本框 733185"/>
          <p:cNvSpPr txBox="1"/>
          <p:nvPr/>
        </p:nvSpPr>
        <p:spPr>
          <a:xfrm>
            <a:off x="1777048" y="119063"/>
            <a:ext cx="8837612" cy="782320"/>
          </a:xfrm>
          <a:prstGeom prst="rect">
            <a:avLst/>
          </a:prstGeom>
          <a:noFill/>
          <a:ln w="9525">
            <a:noFill/>
          </a:ln>
        </p:spPr>
        <p:txBody>
          <a:bodyPr lIns="91422" tIns="45711" rIns="91422" bIns="45711">
            <a:spAutoFit/>
          </a:bodyPr>
          <a:p>
            <a:pPr eaLnBrk="1" hangingPunct="1">
              <a:spcBef>
                <a:spcPct val="50000"/>
              </a:spcBef>
            </a:pPr>
            <a:r>
              <a:rPr lang="zh-CN" altLang="en-US" sz="4500" dirty="0">
                <a:solidFill>
                  <a:srgbClr val="0000FF"/>
                </a:solidFill>
                <a:latin typeface="Times New Roman" panose="02020603050405020304" pitchFamily="18" charset="0"/>
                <a:ea typeface="华文行楷" panose="02010800040101010101" pitchFamily="2" charset="-122"/>
              </a:rPr>
              <a:t>水分子间形成的氢键</a:t>
            </a:r>
            <a:endParaRPr lang="zh-CN" altLang="en-US" sz="4500" dirty="0">
              <a:solidFill>
                <a:srgbClr val="0000FF"/>
              </a:solidFill>
              <a:latin typeface="Times New Roman" panose="02020603050405020304" pitchFamily="18" charset="0"/>
              <a:ea typeface="华文行楷" panose="02010800040101010101" pitchFamily="2" charset="-122"/>
            </a:endParaRPr>
          </a:p>
        </p:txBody>
      </p:sp>
      <p:sp>
        <p:nvSpPr>
          <p:cNvPr id="733187" name="矩形 733186"/>
          <p:cNvSpPr>
            <a:spLocks noChangeArrowheads="1"/>
          </p:cNvSpPr>
          <p:nvPr/>
        </p:nvSpPr>
        <p:spPr bwMode="auto">
          <a:xfrm>
            <a:off x="719773" y="5029201"/>
            <a:ext cx="10656888" cy="1336675"/>
          </a:xfrm>
          <a:prstGeom prst="rect">
            <a:avLst/>
          </a:prstGeom>
          <a:noFill/>
          <a:ln>
            <a:noFill/>
          </a:ln>
        </p:spPr>
        <p:txBody>
          <a:bodyPr lIns="91422" tIns="45711" rIns="91422" bIns="45711" anchor="ct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700" b="1" i="0" u="none" strike="noStrike" kern="1200" cap="none" spc="0" normalizeH="0" baseline="0" noProof="0" dirty="0" smtClean="0">
                <a:ln>
                  <a:noFill/>
                </a:ln>
                <a:solidFill>
                  <a:schemeClr val="tx1"/>
                </a:solidFill>
                <a:effectLst/>
                <a:uLnTx/>
                <a:uFillTx/>
                <a:latin typeface="+mj-ea"/>
                <a:ea typeface="+mj-ea"/>
                <a:cs typeface="+mn-cs"/>
              </a:rPr>
              <a:t>在固态水（冰）中，水分子大范围地以氢键互相联结，形成相当疏松的晶体，从而在结构中有许多空隙，造成体积膨胀，密度减小，因此冰能浮在水面上。 </a:t>
            </a:r>
            <a:endParaRPr kumimoji="0" lang="zh-CN" altLang="en-US" sz="2700" b="1" i="0" u="none" strike="noStrike" kern="1200" cap="none" spc="0" normalizeH="0" baseline="0" noProof="0" dirty="0" smtClean="0">
              <a:ln>
                <a:noFill/>
              </a:ln>
              <a:solidFill>
                <a:schemeClr val="tx1"/>
              </a:solidFill>
              <a:effectLst/>
              <a:uLnTx/>
              <a:uFillTx/>
              <a:latin typeface="+mj-ea"/>
              <a:ea typeface="+mj-ea"/>
              <a:cs typeface="+mn-cs"/>
            </a:endParaRPr>
          </a:p>
        </p:txBody>
      </p:sp>
      <p:graphicFrame>
        <p:nvGraphicFramePr>
          <p:cNvPr id="733188" name="对象 733187"/>
          <p:cNvGraphicFramePr/>
          <p:nvPr/>
        </p:nvGraphicFramePr>
        <p:xfrm>
          <a:off x="7028498" y="833438"/>
          <a:ext cx="3810000" cy="3810000"/>
        </p:xfrm>
        <a:graphic>
          <a:graphicData uri="http://schemas.openxmlformats.org/presentationml/2006/ole">
            <mc:AlternateContent xmlns:mc="http://schemas.openxmlformats.org/markup-compatibility/2006">
              <mc:Choice xmlns:v="urn:schemas-microsoft-com:vml" Requires="v">
                <p:oleObj spid="_x0000_s3079" name="" r:id="rId1" imgW="457200" imgH="457200" progId="MS_ClipArt_Gallery.2">
                  <p:embed/>
                </p:oleObj>
              </mc:Choice>
              <mc:Fallback>
                <p:oleObj name="" r:id="rId1" imgW="457200" imgH="457200" progId="MS_ClipArt_Gallery.2">
                  <p:embed/>
                  <p:pic>
                    <p:nvPicPr>
                      <p:cNvPr id="0" name="图片 3078"/>
                      <p:cNvPicPr/>
                      <p:nvPr/>
                    </p:nvPicPr>
                    <p:blipFill>
                      <a:blip r:embed="rId2"/>
                      <a:stretch>
                        <a:fillRect/>
                      </a:stretch>
                    </p:blipFill>
                    <p:spPr>
                      <a:xfrm>
                        <a:off x="7028498" y="833438"/>
                        <a:ext cx="3810000" cy="3810000"/>
                      </a:xfrm>
                      <a:prstGeom prst="rect">
                        <a:avLst/>
                      </a:prstGeom>
                      <a:noFill/>
                      <a:ln w="38100">
                        <a:noFill/>
                        <a:miter/>
                      </a:ln>
                    </p:spPr>
                  </p:pic>
                </p:oleObj>
              </mc:Fallback>
            </mc:AlternateContent>
          </a:graphicData>
        </a:graphic>
      </p:graphicFrame>
      <p:pic>
        <p:nvPicPr>
          <p:cNvPr id="4101" name="图片 733188"/>
          <p:cNvPicPr>
            <a:picLocks noChangeAspect="1"/>
          </p:cNvPicPr>
          <p:nvPr/>
        </p:nvPicPr>
        <p:blipFill>
          <a:blip r:embed="rId3"/>
          <a:stretch>
            <a:fillRect/>
          </a:stretch>
        </p:blipFill>
        <p:spPr>
          <a:xfrm>
            <a:off x="335598" y="941388"/>
            <a:ext cx="5184775" cy="3690937"/>
          </a:xfrm>
          <a:prstGeom prst="rect">
            <a:avLst/>
          </a:prstGeom>
          <a:noFill/>
          <a:ln w="9525">
            <a:noFill/>
          </a:ln>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33187"/>
                                        </p:tgtEl>
                                        <p:attrNameLst>
                                          <p:attrName>style.visibility</p:attrName>
                                        </p:attrNameLst>
                                      </p:cBhvr>
                                      <p:to>
                                        <p:strVal val="visible"/>
                                      </p:to>
                                    </p:set>
                                    <p:anim calcmode="lin" valueType="num">
                                      <p:cBhvr additive="base">
                                        <p:cTn id="7" dur="500" fill="hold"/>
                                        <p:tgtEl>
                                          <p:spTgt spid="733187"/>
                                        </p:tgtEl>
                                        <p:attrNameLst>
                                          <p:attrName>ppt_x</p:attrName>
                                        </p:attrNameLst>
                                      </p:cBhvr>
                                      <p:tavLst>
                                        <p:tav tm="0">
                                          <p:val>
                                            <p:strVal val="#ppt_x"/>
                                          </p:val>
                                        </p:tav>
                                        <p:tav tm="100000">
                                          <p:val>
                                            <p:strVal val="#ppt_x"/>
                                          </p:val>
                                        </p:tav>
                                      </p:tavLst>
                                    </p:anim>
                                    <p:anim calcmode="lin" valueType="num">
                                      <p:cBhvr additive="base">
                                        <p:cTn id="8" dur="500" fill="hold"/>
                                        <p:tgtEl>
                                          <p:spTgt spid="73318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733187"/>
                                        </p:tgtEl>
                                        <p:attrNameLst>
                                          <p:attrName>style.visibility</p:attrName>
                                        </p:attrNameLst>
                                      </p:cBhvr>
                                      <p:to>
                                        <p:strVal val="hidden"/>
                                      </p:to>
                                    </p:set>
                                  </p:sub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733188"/>
                                        </p:tgtEl>
                                        <p:attrNameLst>
                                          <p:attrName>style.visibility</p:attrName>
                                        </p:attrNameLst>
                                      </p:cBhvr>
                                      <p:to>
                                        <p:strVal val="visible"/>
                                      </p:to>
                                    </p:set>
                                    <p:anim calcmode="lin" valueType="num">
                                      <p:cBhvr additive="base">
                                        <p:cTn id="12" dur="500" fill="hold"/>
                                        <p:tgtEl>
                                          <p:spTgt spid="733188"/>
                                        </p:tgtEl>
                                        <p:attrNameLst>
                                          <p:attrName>ppt_x</p:attrName>
                                        </p:attrNameLst>
                                      </p:cBhvr>
                                      <p:tavLst>
                                        <p:tav tm="0">
                                          <p:val>
                                            <p:strVal val="1+#ppt_w/2"/>
                                          </p:val>
                                        </p:tav>
                                        <p:tav tm="100000">
                                          <p:val>
                                            <p:strVal val="#ppt_x"/>
                                          </p:val>
                                        </p:tav>
                                      </p:tavLst>
                                    </p:anim>
                                    <p:anim calcmode="lin" valueType="num">
                                      <p:cBhvr additive="base">
                                        <p:cTn id="13" dur="500" fill="hold"/>
                                        <p:tgtEl>
                                          <p:spTgt spid="73318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318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矩形 2"/>
          <p:cNvSpPr/>
          <p:nvPr/>
        </p:nvSpPr>
        <p:spPr>
          <a:xfrm>
            <a:off x="6528435" y="1435100"/>
            <a:ext cx="5184775" cy="4523105"/>
          </a:xfrm>
          <a:prstGeom prst="rect">
            <a:avLst/>
          </a:prstGeom>
          <a:noFill/>
          <a:ln w="9525">
            <a:noFill/>
          </a:ln>
        </p:spPr>
        <p:txBody>
          <a:bodyPr>
            <a:spAutoFit/>
          </a:bodyPr>
          <a:p>
            <a:r>
              <a:rPr lang="en-US" altLang="zh-CN" sz="3600" dirty="0">
                <a:latin typeface="Arial" panose="020B0604020202020204" pitchFamily="34" charset="0"/>
              </a:rPr>
              <a:t>2013</a:t>
            </a:r>
            <a:r>
              <a:rPr lang="zh-CN" altLang="en-US" sz="3600" dirty="0">
                <a:latin typeface="Arial" panose="020B0604020202020204" pitchFamily="34" charset="0"/>
              </a:rPr>
              <a:t>中国科学院的绍兴籍科学家裘晓辉和他的队友们运用原子力显微镜，首次成功捕捉到了氢键的图像。左图为</a:t>
            </a:r>
            <a:r>
              <a:rPr lang="en-US" altLang="zh-CN" sz="3600" dirty="0">
                <a:latin typeface="Arial" panose="020B0604020202020204" pitchFamily="34" charset="0"/>
              </a:rPr>
              <a:t>《</a:t>
            </a:r>
            <a:r>
              <a:rPr lang="zh-CN" altLang="en-US" sz="3600" dirty="0">
                <a:latin typeface="Arial" panose="020B0604020202020204" pitchFamily="34" charset="0"/>
              </a:rPr>
              <a:t>自然</a:t>
            </a:r>
            <a:r>
              <a:rPr lang="en-US" altLang="zh-CN" sz="3600" dirty="0">
                <a:latin typeface="Arial" panose="020B0604020202020204" pitchFamily="34" charset="0"/>
              </a:rPr>
              <a:t>》</a:t>
            </a:r>
            <a:r>
              <a:rPr lang="zh-CN" altLang="en-US" sz="3600" dirty="0">
                <a:latin typeface="Arial" panose="020B0604020202020204" pitchFamily="34" charset="0"/>
              </a:rPr>
              <a:t>杂志评选的年度图片。（图中加了黄色标示的即为氢键）</a:t>
            </a:r>
            <a:endParaRPr lang="zh-CN" altLang="en-US" sz="3600" dirty="0">
              <a:latin typeface="Arial" panose="020B0604020202020204" pitchFamily="34" charset="0"/>
            </a:endParaRPr>
          </a:p>
        </p:txBody>
      </p:sp>
      <p:pic>
        <p:nvPicPr>
          <p:cNvPr id="65540" name="Picture 4" descr="https://gss0.bdstatic.com/-4o3dSag_xI4khGkpoWK1HF6hhy/baike/c0%3Dbaike80%2C5%2C5%2C80%2C26/sign=c739931c550fd9f9b41a5d3b4444bf4f/314e251f95cad1c88b4740477b3e6709c83d51d5.jpg"/>
          <p:cNvPicPr>
            <a:picLocks noChangeAspect="1" noChangeArrowheads="1"/>
          </p:cNvPicPr>
          <p:nvPr/>
        </p:nvPicPr>
        <p:blipFill>
          <a:blip r:embed="rId1"/>
          <a:srcRect/>
          <a:stretch>
            <a:fillRect/>
          </a:stretch>
        </p:blipFill>
        <p:spPr bwMode="auto">
          <a:xfrm>
            <a:off x="767398" y="1400175"/>
            <a:ext cx="5451475" cy="472757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415098" y="981075"/>
            <a:ext cx="9793288" cy="5015865"/>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40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t>氢键的高清晰照片能帮助科学家理解其本质，进而为控制氢键、利用氢键奠定基础。在此基础上，我们未来有可能人工影响或控制水、</a:t>
            </a:r>
            <a:r>
              <a:rPr kumimoji="0" lang="en-US" altLang="zh-CN" sz="40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t>DNA</a:t>
            </a:r>
            <a:r>
              <a:rPr kumimoji="0" lang="zh-CN" altLang="en-US" sz="40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t>和蛋白质的结构，生命体和我们生活的环境也有可能因此而改变。如支撑</a:t>
            </a:r>
            <a:r>
              <a:rPr kumimoji="0" lang="en-US" altLang="zh-CN" sz="40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t>DNA</a:t>
            </a:r>
            <a:r>
              <a:rPr kumimoji="0" lang="zh-CN" altLang="en-US" sz="40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t>双螺旋结构的就是氢键，氢键还能解开和复制，在生命遗传中起到非常重要的</a:t>
            </a:r>
            <a:r>
              <a:rPr kumimoji="0" lang="zh-CN" altLang="en-US" sz="4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t>作用。</a:t>
            </a:r>
            <a:endParaRPr kumimoji="0" lang="zh-CN" altLang="en-US" sz="40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6" name="图片 724993" descr="pic_244671"/>
          <p:cNvPicPr>
            <a:picLocks noChangeAspect="1"/>
          </p:cNvPicPr>
          <p:nvPr/>
        </p:nvPicPr>
        <p:blipFill>
          <a:blip r:embed="rId1">
            <a:lum bright="-29999" contrast="42000"/>
          </a:blip>
          <a:stretch>
            <a:fillRect/>
          </a:stretch>
        </p:blipFill>
        <p:spPr>
          <a:xfrm>
            <a:off x="1630998" y="1052513"/>
            <a:ext cx="8569325" cy="3727450"/>
          </a:xfrm>
          <a:prstGeom prst="rect">
            <a:avLst/>
          </a:prstGeom>
          <a:noFill/>
          <a:ln w="9525">
            <a:noFill/>
          </a:ln>
        </p:spPr>
      </p:pic>
      <p:sp>
        <p:nvSpPr>
          <p:cNvPr id="31747" name="文本框 724994"/>
          <p:cNvSpPr txBox="1"/>
          <p:nvPr/>
        </p:nvSpPr>
        <p:spPr>
          <a:xfrm>
            <a:off x="1646873" y="5619750"/>
            <a:ext cx="9928225" cy="567055"/>
          </a:xfrm>
          <a:prstGeom prst="rect">
            <a:avLst/>
          </a:prstGeom>
          <a:noFill/>
          <a:ln w="9525">
            <a:noFill/>
          </a:ln>
        </p:spPr>
        <p:txBody>
          <a:bodyPr lIns="91422" tIns="45711" rIns="91422" bIns="45711">
            <a:spAutoFit/>
          </a:bodyPr>
          <a:p>
            <a:pPr algn="ctr" eaLnBrk="1" hangingPunct="1">
              <a:spcBef>
                <a:spcPct val="50000"/>
              </a:spcBef>
            </a:pPr>
            <a:r>
              <a:rPr lang="zh-CN" altLang="en-US" sz="3100" dirty="0">
                <a:solidFill>
                  <a:srgbClr val="CC3300"/>
                </a:solidFill>
                <a:latin typeface="Arial" panose="020B0604020202020204" pitchFamily="34" charset="0"/>
                <a:ea typeface="黑体" panose="02010609060101010101" pitchFamily="2" charset="-122"/>
              </a:rPr>
              <a:t>蛋白质分子中的氢键</a:t>
            </a:r>
            <a:r>
              <a:rPr lang="zh-CN" altLang="en-US" sz="2700" dirty="0">
                <a:latin typeface="Arial" panose="020B0604020202020204" pitchFamily="34" charset="0"/>
                <a:ea typeface="黑体" panose="02010609060101010101" pitchFamily="2" charset="-122"/>
              </a:rPr>
              <a:t>（图中虚线表示氢键） </a:t>
            </a:r>
            <a:endParaRPr lang="zh-CN" altLang="en-US" sz="2700" dirty="0">
              <a:latin typeface="Arial" panose="020B0604020202020204" pitchFamily="34" charset="0"/>
              <a:ea typeface="黑体" panose="02010609060101010101" pitchFamily="2" charset="-122"/>
            </a:endParaRPr>
          </a:p>
        </p:txBody>
      </p:sp>
    </p:spTree>
    <p:custDataLst>
      <p:tags r:id="rId2"/>
    </p:custData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70" name="图片 726017" descr="pic_244672"/>
          <p:cNvPicPr>
            <a:picLocks noChangeAspect="1"/>
          </p:cNvPicPr>
          <p:nvPr/>
        </p:nvPicPr>
        <p:blipFill>
          <a:blip r:embed="rId1">
            <a:lum bright="-29999" contrast="42000"/>
          </a:blip>
          <a:stretch>
            <a:fillRect/>
          </a:stretch>
        </p:blipFill>
        <p:spPr>
          <a:xfrm>
            <a:off x="1415098" y="692150"/>
            <a:ext cx="8496300" cy="4465638"/>
          </a:xfrm>
          <a:prstGeom prst="rect">
            <a:avLst/>
          </a:prstGeom>
          <a:noFill/>
          <a:ln w="9525">
            <a:noFill/>
          </a:ln>
        </p:spPr>
      </p:pic>
      <p:sp>
        <p:nvSpPr>
          <p:cNvPr id="60419" name="文本框 726018"/>
          <p:cNvSpPr txBox="1">
            <a:spLocks noChangeArrowheads="1"/>
          </p:cNvSpPr>
          <p:nvPr/>
        </p:nvSpPr>
        <p:spPr bwMode="auto">
          <a:xfrm>
            <a:off x="1343660" y="5373688"/>
            <a:ext cx="8856663" cy="920750"/>
          </a:xfrm>
          <a:prstGeom prst="rect">
            <a:avLst/>
          </a:prstGeom>
          <a:noFill/>
          <a:ln>
            <a:noFill/>
          </a:ln>
        </p:spPr>
        <p:txBody>
          <a:bodyPr lIns="91422" tIns="45711" rIns="91422" bIns="45711">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en-US" altLang="zh-CN" sz="2700" b="1" i="0"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2" charset="-122"/>
                <a:cs typeface="+mn-cs"/>
              </a:rPr>
              <a:t>DNA</a:t>
            </a:r>
            <a:r>
              <a:rPr kumimoji="0" lang="zh-CN" altLang="en-US" sz="2700" b="1" i="0"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2" charset="-122"/>
                <a:cs typeface="+mn-cs"/>
              </a:rPr>
              <a:t>双螺旋是通过氢键使它们的碱基（</a:t>
            </a:r>
            <a:r>
              <a:rPr kumimoji="0" lang="en-US" altLang="zh-CN" sz="2700" b="1" i="0"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2" charset="-122"/>
                <a:cs typeface="+mn-cs"/>
              </a:rPr>
              <a:t>A…T </a:t>
            </a:r>
            <a:r>
              <a:rPr kumimoji="0" lang="zh-CN" altLang="en-US" sz="2700" b="1" i="0"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2" charset="-122"/>
                <a:cs typeface="+mn-cs"/>
              </a:rPr>
              <a:t>和</a:t>
            </a:r>
            <a:r>
              <a:rPr kumimoji="0" lang="en-US" altLang="zh-CN" sz="2700" b="1" i="0"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2" charset="-122"/>
                <a:cs typeface="+mn-cs"/>
              </a:rPr>
              <a:t>C…G</a:t>
            </a:r>
            <a:r>
              <a:rPr kumimoji="0" lang="zh-CN" altLang="en-US" sz="2700" b="1" i="0"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2" charset="-122"/>
                <a:cs typeface="+mn-cs"/>
              </a:rPr>
              <a:t>）</a:t>
            </a:r>
            <a:br>
              <a:rPr kumimoji="0" lang="zh-CN" altLang="en-US" sz="2700" b="1" i="0"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2" charset="-122"/>
                <a:cs typeface="+mn-cs"/>
              </a:rPr>
            </a:br>
            <a:r>
              <a:rPr kumimoji="0" lang="zh-CN" altLang="en-US" sz="2700" b="1" i="0"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2" charset="-122"/>
                <a:cs typeface="+mn-cs"/>
              </a:rPr>
              <a:t>相互配对形成的（图中虚线表示氢键） </a:t>
            </a:r>
            <a:endParaRPr kumimoji="0" lang="zh-CN" altLang="en-US" sz="2700" b="1" i="0"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2" charset="-122"/>
              <a:cs typeface="+mn-cs"/>
            </a:endParaRPr>
          </a:p>
        </p:txBody>
      </p:sp>
    </p:spTree>
    <p:custDataLst>
      <p:tags r:id="rId2"/>
    </p:custData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4" name="图片占位符 9"/>
          <p:cNvPicPr>
            <a:picLocks noGrp="1" noChangeAspect="1"/>
          </p:cNvPicPr>
          <p:nvPr/>
        </p:nvPicPr>
        <p:blipFill>
          <a:blip r:embed="rId1"/>
          <a:srcRect t="3" b="3"/>
          <a:stretch>
            <a:fillRect/>
          </a:stretch>
        </p:blipFill>
        <p:spPr>
          <a:xfrm>
            <a:off x="3215323" y="836613"/>
            <a:ext cx="4464050" cy="5403850"/>
          </a:xfrm>
          <a:prstGeom prst="rect">
            <a:avLst/>
          </a:prstGeom>
          <a:noFill/>
          <a:ln w="9525">
            <a:noFill/>
          </a:ln>
        </p:spPr>
      </p:pic>
    </p:spTree>
    <p:custDataLst>
      <p:tags r:id="rId2"/>
    </p:custData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2"/>
          <p:cNvSpPr>
            <a:spLocks noGrp="1"/>
          </p:cNvSpPr>
          <p:nvPr>
            <p:ph type="title" idx="4294967295"/>
          </p:nvPr>
        </p:nvSpPr>
        <p:spPr/>
        <p:txBody>
          <a:bodyPr vert="horz" wrap="square" lIns="90000" tIns="46800" rIns="90000" bIns="46800" anchor="ctr" anchorCtr="0"/>
          <a:p>
            <a:r>
              <a:rPr lang="zh-CN" altLang="en-US" dirty="0"/>
              <a:t>问题讨论</a:t>
            </a:r>
            <a:endParaRPr lang="zh-CN" altLang="en-US" dirty="0"/>
          </a:p>
        </p:txBody>
      </p:sp>
      <p:sp>
        <p:nvSpPr>
          <p:cNvPr id="64515" name="Rectangle 3"/>
          <p:cNvSpPr>
            <a:spLocks noGrp="1" noChangeArrowheads="1"/>
          </p:cNvSpPr>
          <p:nvPr>
            <p:ph type="body" idx="4294967295"/>
          </p:nvPr>
        </p:nvSpPr>
        <p:spPr>
          <a:xfrm>
            <a:off x="838835" y="1825625"/>
            <a:ext cx="10514013" cy="3259138"/>
          </a:xfrm>
        </p:spPr>
        <p:txBody>
          <a:bodyPr vert="horz" wrap="square" lIns="90000" tIns="46800" rIns="90000" bIns="46800" numCol="1" anchor="t" anchorCtr="0" compatLnSpc="1">
            <a:normAutofit lnSpcReduction="20000"/>
          </a:bodyPr>
          <a:lstStyle/>
          <a:p>
            <a:pPr marL="228600" marR="0" lvl="0" indent="-228600" algn="l" defTabSz="914400" rtl="0" eaLnBrk="0" fontAlgn="base" latinLnBrk="0" hangingPunct="0">
              <a:lnSpc>
                <a:spcPct val="130000"/>
              </a:lnSpc>
              <a:spcBef>
                <a:spcPts val="1000"/>
              </a:spcBef>
              <a:spcAft>
                <a:spcPct val="0"/>
              </a:spcAft>
              <a:buClrTx/>
              <a:buSzTx/>
              <a:buFont typeface="Arial" panose="020B0604020202020204" pitchFamily="34" charset="0"/>
              <a:buChar char="•"/>
              <a:defRPr/>
            </a:pPr>
            <a:r>
              <a:rPr kumimoji="0" lang="zh-CN" altLang="en-US"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rPr>
              <a:t>（</a:t>
            </a:r>
            <a:r>
              <a:rPr kumimoji="0" lang="en-US" altLang="zh-CN"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rPr>
              <a:t>1</a:t>
            </a:r>
            <a:r>
              <a:rPr kumimoji="0" lang="zh-CN" altLang="en-US"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rPr>
              <a:t>）如果液态水的分子之间没有形成氢键，如果冰中的分子之间没有氢键，那么水的沸点和冰的密度将会发生怎样的变化？这种变化对地球的生命会产生什么样的影响？</a:t>
            </a:r>
            <a:endParaRPr kumimoji="0" lang="zh-CN" altLang="en-US"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endParaRPr>
          </a:p>
          <a:p>
            <a:pPr marL="228600" marR="0" lvl="0" indent="-228600" algn="l" defTabSz="914400" rtl="0" eaLnBrk="0" fontAlgn="base" latinLnBrk="0" hangingPunct="0">
              <a:lnSpc>
                <a:spcPct val="130000"/>
              </a:lnSpc>
              <a:spcBef>
                <a:spcPts val="1000"/>
              </a:spcBef>
              <a:spcAft>
                <a:spcPct val="0"/>
              </a:spcAft>
              <a:buClrTx/>
              <a:buSzTx/>
              <a:buFont typeface="Arial" panose="020B0604020202020204" pitchFamily="34" charset="0"/>
              <a:buChar char="•"/>
              <a:defRPr/>
            </a:pPr>
            <a:r>
              <a:rPr kumimoji="0" lang="zh-CN" altLang="en-US"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rPr>
              <a:t>（</a:t>
            </a:r>
            <a:r>
              <a:rPr kumimoji="0" lang="en-US" altLang="zh-CN"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rPr>
              <a:t>2</a:t>
            </a:r>
            <a:r>
              <a:rPr kumimoji="0" lang="zh-CN" altLang="en-US"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rPr>
              <a:t>）</a:t>
            </a:r>
            <a:r>
              <a:rPr kumimoji="0" lang="en-US" altLang="zh-CN"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rPr>
              <a:t>DNA </a:t>
            </a:r>
            <a:r>
              <a:rPr kumimoji="0" lang="zh-CN" altLang="en-US"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rPr>
              <a:t>分子中有几种不同的氢键，如果 </a:t>
            </a:r>
            <a:r>
              <a:rPr kumimoji="0" lang="en-US" altLang="zh-CN"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rPr>
              <a:t>DNA </a:t>
            </a:r>
            <a:r>
              <a:rPr kumimoji="0" lang="zh-CN" altLang="en-US"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rPr>
              <a:t>大分子碱基没有通过氢键形成配对，那么对遗传信息会产生怎样的影响？</a:t>
            </a:r>
            <a:br>
              <a:rPr kumimoji="0" lang="zh-CN" altLang="en-US"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rPr>
            </a:br>
            <a:endParaRPr kumimoji="0" lang="zh-CN" altLang="en-US"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标题 701475"/>
          <p:cNvSpPr>
            <a:spLocks noGrp="1"/>
          </p:cNvSpPr>
          <p:nvPr>
            <p:ph type="title" idx="4294967295"/>
          </p:nvPr>
        </p:nvSpPr>
        <p:spPr/>
        <p:txBody>
          <a:bodyPr vert="horz" wrap="square" lIns="91440" tIns="45720" rIns="91440" bIns="45720" anchor="ctr" anchorCtr="0"/>
          <a:p>
            <a:pPr eaLnBrk="1" hangingPunct="1"/>
            <a:r>
              <a:rPr lang="zh-CN" altLang="en-US" sz="3600" i="1" dirty="0">
                <a:solidFill>
                  <a:srgbClr val="0000FF"/>
                </a:solidFill>
                <a:ea typeface="楷体_GB2312" pitchFamily="49" charset="-122"/>
              </a:rPr>
              <a:t>化学键、氢键和范德华力的比较</a:t>
            </a:r>
            <a:endParaRPr lang="zh-CN" altLang="en-US" sz="3600" i="1" dirty="0">
              <a:solidFill>
                <a:srgbClr val="0000FF"/>
              </a:solidFill>
              <a:ea typeface="楷体_GB2312" pitchFamily="49" charset="-122"/>
            </a:endParaRPr>
          </a:p>
        </p:txBody>
      </p:sp>
      <p:graphicFrame>
        <p:nvGraphicFramePr>
          <p:cNvPr id="701491" name="内容占位符 701490"/>
          <p:cNvGraphicFramePr>
            <a:graphicFrameLocks noGrp="1"/>
          </p:cNvGraphicFramePr>
          <p:nvPr>
            <p:ph type="tbl" idx="4294967295"/>
          </p:nvPr>
        </p:nvGraphicFramePr>
        <p:xfrm>
          <a:off x="610235" y="1600200"/>
          <a:ext cx="10970895" cy="4982845"/>
        </p:xfrm>
        <a:graphic>
          <a:graphicData uri="http://schemas.openxmlformats.org/drawingml/2006/table">
            <a:tbl>
              <a:tblPr/>
              <a:tblGrid>
                <a:gridCol w="2742565"/>
                <a:gridCol w="2744470"/>
                <a:gridCol w="2743200"/>
                <a:gridCol w="2740660"/>
              </a:tblGrid>
              <a:tr h="990596">
                <a:tc>
                  <a:txBody>
                    <a:bodyPr/>
                    <a:lstStyle>
                      <a:lvl1pPr marL="342900" lvl="0" indent="-342900" algn="l" defTabSz="914400" eaLnBrk="1" fontAlgn="base" latinLnBrk="0" hangingPunct="1">
                        <a:lnSpc>
                          <a:spcPct val="100000"/>
                        </a:lnSpc>
                        <a:spcBef>
                          <a:spcPct val="20000"/>
                        </a:spcBef>
                        <a:spcAft>
                          <a:spcPct val="0"/>
                        </a:spcAft>
                        <a:buChar char="•"/>
                        <a:defRPr sz="2800" b="1"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defRPr sz="1800" kern="1200">
                          <a:effectLst>
                            <a:outerShdw blurRad="38100" dist="38100" dir="2700000">
                              <a:srgbClr val="C0C0C0"/>
                            </a:outerShdw>
                          </a:effectLst>
                        </a:defRPr>
                      </a:lvl5pPr>
                    </a:lstStyle>
                    <a:p>
                      <a:pPr marL="0" lvl="0" indent="0">
                        <a:buNone/>
                      </a:pPr>
                      <a:endParaRPr lang="zh-CN" altLang="en-US" sz="5900" b="0" dirty="0"/>
                    </a:p>
                  </a:txBody>
                  <a:tcPr marL="91419" marR="91419" marT="45712" marB="4571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1"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defRPr sz="1800" kern="1200">
                          <a:effectLst>
                            <a:outerShdw blurRad="38100" dist="38100" dir="2700000">
                              <a:srgbClr val="C0C0C0"/>
                            </a:outerShdw>
                          </a:effectLst>
                        </a:defRPr>
                      </a:lvl5pPr>
                    </a:lstStyle>
                    <a:p>
                      <a:pPr marL="0" lvl="0" indent="0" algn="ctr">
                        <a:spcBef>
                          <a:spcPct val="0"/>
                        </a:spcBef>
                        <a:buClr>
                          <a:srgbClr val="000000"/>
                        </a:buClr>
                        <a:buNone/>
                      </a:pPr>
                      <a:r>
                        <a:rPr lang="zh-CN" altLang="en-US" sz="2800" b="0" dirty="0">
                          <a:latin typeface="Times New Roman" panose="02020603050405020304" pitchFamily="18" charset="0"/>
                        </a:rPr>
                        <a:t>化学键</a:t>
                      </a:r>
                      <a:endParaRPr lang="zh-CN" altLang="en-US" sz="4400" b="0" dirty="0">
                        <a:latin typeface="Arial" panose="020B0604020202020204" pitchFamily="34" charset="0"/>
                      </a:endParaRPr>
                    </a:p>
                  </a:txBody>
                  <a:tcPr marL="91419" marR="91419" marT="45712" marB="4571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1"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defRPr sz="1800" kern="1200">
                          <a:effectLst>
                            <a:outerShdw blurRad="38100" dist="38100" dir="2700000">
                              <a:srgbClr val="C0C0C0"/>
                            </a:outerShdw>
                          </a:effectLst>
                        </a:defRPr>
                      </a:lvl5pPr>
                    </a:lstStyle>
                    <a:p>
                      <a:pPr marL="0" lvl="0" indent="0" algn="ctr">
                        <a:spcBef>
                          <a:spcPct val="0"/>
                        </a:spcBef>
                        <a:buClr>
                          <a:srgbClr val="000000"/>
                        </a:buClr>
                        <a:buNone/>
                      </a:pPr>
                      <a:r>
                        <a:rPr lang="zh-CN" altLang="en-US" sz="2800" b="0" dirty="0">
                          <a:latin typeface="Times New Roman" panose="02020603050405020304" pitchFamily="18" charset="0"/>
                        </a:rPr>
                        <a:t>氢    键</a:t>
                      </a:r>
                      <a:endParaRPr lang="zh-CN" altLang="en-US" sz="4400" b="0" dirty="0">
                        <a:latin typeface="Arial" panose="020B0604020202020204" pitchFamily="34" charset="0"/>
                      </a:endParaRPr>
                    </a:p>
                  </a:txBody>
                  <a:tcPr marL="91419" marR="91419" marT="45712" marB="4571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1"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defRPr sz="1800" kern="1200">
                          <a:effectLst>
                            <a:outerShdw blurRad="38100" dist="38100" dir="2700000">
                              <a:srgbClr val="C0C0C0"/>
                            </a:outerShdw>
                          </a:effectLst>
                        </a:defRPr>
                      </a:lvl5pPr>
                    </a:lstStyle>
                    <a:p>
                      <a:pPr marL="0" lvl="0" indent="0" algn="ctr">
                        <a:spcBef>
                          <a:spcPct val="0"/>
                        </a:spcBef>
                        <a:buClr>
                          <a:srgbClr val="000000"/>
                        </a:buClr>
                        <a:buNone/>
                      </a:pPr>
                      <a:r>
                        <a:rPr lang="zh-CN" altLang="en-US" sz="2800" b="0" dirty="0">
                          <a:latin typeface="Times New Roman" panose="02020603050405020304" pitchFamily="18" charset="0"/>
                        </a:rPr>
                        <a:t>范德华力</a:t>
                      </a:r>
                      <a:endParaRPr lang="zh-CN" altLang="en-US" sz="4400" b="0" dirty="0">
                        <a:latin typeface="Arial" panose="020B0604020202020204" pitchFamily="34" charset="0"/>
                      </a:endParaRPr>
                    </a:p>
                  </a:txBody>
                  <a:tcPr marL="91419" marR="91419" marT="45712" marB="4571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90596">
                <a:tc>
                  <a:txBody>
                    <a:bodyPr/>
                    <a:lstStyle>
                      <a:lvl1pPr marL="342900" lvl="0" indent="-342900" algn="l" defTabSz="914400" eaLnBrk="1" fontAlgn="base" latinLnBrk="0" hangingPunct="1">
                        <a:lnSpc>
                          <a:spcPct val="100000"/>
                        </a:lnSpc>
                        <a:spcBef>
                          <a:spcPct val="20000"/>
                        </a:spcBef>
                        <a:spcAft>
                          <a:spcPct val="0"/>
                        </a:spcAft>
                        <a:buChar char="•"/>
                        <a:defRPr sz="2800" b="1"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defRPr sz="1800" kern="1200">
                          <a:effectLst>
                            <a:outerShdw blurRad="38100" dist="38100" dir="2700000">
                              <a:srgbClr val="C0C0C0"/>
                            </a:outerShdw>
                          </a:effectLst>
                        </a:defRPr>
                      </a:lvl5pPr>
                    </a:lstStyle>
                    <a:p>
                      <a:pPr marL="0" lvl="0" indent="0" algn="ctr">
                        <a:spcBef>
                          <a:spcPct val="0"/>
                        </a:spcBef>
                        <a:buClr>
                          <a:srgbClr val="000000"/>
                        </a:buClr>
                        <a:buNone/>
                      </a:pPr>
                      <a:r>
                        <a:rPr lang="zh-CN" altLang="en-US" sz="2800" b="0" dirty="0">
                          <a:latin typeface="Times New Roman" panose="02020603050405020304" pitchFamily="18" charset="0"/>
                        </a:rPr>
                        <a:t>概     念</a:t>
                      </a:r>
                      <a:endParaRPr lang="zh-CN" altLang="en-US" sz="4400" b="0" dirty="0">
                        <a:latin typeface="Arial" panose="020B0604020202020204" pitchFamily="34" charset="0"/>
                      </a:endParaRPr>
                    </a:p>
                  </a:txBody>
                  <a:tcPr marL="91419" marR="91419" marT="45712" marB="4571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1"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defRPr sz="1800" kern="1200">
                          <a:effectLst>
                            <a:outerShdw blurRad="38100" dist="38100" dir="2700000">
                              <a:srgbClr val="C0C0C0"/>
                            </a:outerShdw>
                          </a:effectLst>
                        </a:defRPr>
                      </a:lvl5pPr>
                    </a:lstStyle>
                    <a:p>
                      <a:pPr marL="0" lvl="0" indent="0">
                        <a:buNone/>
                      </a:pPr>
                      <a:endParaRPr lang="zh-CN" altLang="en-US" sz="5900" b="0" dirty="0"/>
                    </a:p>
                  </a:txBody>
                  <a:tcPr marL="91419" marR="91419" marT="45712" marB="4571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1"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defRPr sz="1800" kern="1200">
                          <a:effectLst>
                            <a:outerShdw blurRad="38100" dist="38100" dir="2700000">
                              <a:srgbClr val="C0C0C0"/>
                            </a:outerShdw>
                          </a:effectLst>
                        </a:defRPr>
                      </a:lvl5pPr>
                    </a:lstStyle>
                    <a:p>
                      <a:pPr marL="0" lvl="0" indent="0">
                        <a:buNone/>
                      </a:pPr>
                      <a:endParaRPr lang="zh-CN" altLang="en-US" sz="5900" b="0" dirty="0"/>
                    </a:p>
                  </a:txBody>
                  <a:tcPr marL="91419" marR="91419" marT="45712" marB="4571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1"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defRPr sz="1800" kern="1200">
                          <a:effectLst>
                            <a:outerShdw blurRad="38100" dist="38100" dir="2700000">
                              <a:srgbClr val="C0C0C0"/>
                            </a:outerShdw>
                          </a:effectLst>
                        </a:defRPr>
                      </a:lvl5pPr>
                    </a:lstStyle>
                    <a:p>
                      <a:pPr marL="0" lvl="0" indent="0">
                        <a:buNone/>
                      </a:pPr>
                      <a:endParaRPr lang="zh-CN" altLang="en-US" sz="5900" b="0" dirty="0"/>
                    </a:p>
                  </a:txBody>
                  <a:tcPr marL="91419" marR="91419" marT="45712" marB="4571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90596">
                <a:tc>
                  <a:txBody>
                    <a:bodyPr/>
                    <a:lstStyle>
                      <a:lvl1pPr marL="342900" lvl="0" indent="-342900" algn="l" defTabSz="914400" eaLnBrk="1" fontAlgn="base" latinLnBrk="0" hangingPunct="1">
                        <a:lnSpc>
                          <a:spcPct val="100000"/>
                        </a:lnSpc>
                        <a:spcBef>
                          <a:spcPct val="20000"/>
                        </a:spcBef>
                        <a:spcAft>
                          <a:spcPct val="0"/>
                        </a:spcAft>
                        <a:buChar char="•"/>
                        <a:defRPr sz="2800" b="1"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defRPr sz="1800" kern="1200">
                          <a:effectLst>
                            <a:outerShdw blurRad="38100" dist="38100" dir="2700000">
                              <a:srgbClr val="C0C0C0"/>
                            </a:outerShdw>
                          </a:effectLst>
                        </a:defRPr>
                      </a:lvl5pPr>
                    </a:lstStyle>
                    <a:p>
                      <a:pPr marL="0" lvl="0" indent="0" algn="ctr">
                        <a:spcBef>
                          <a:spcPct val="0"/>
                        </a:spcBef>
                        <a:buClr>
                          <a:srgbClr val="000000"/>
                        </a:buClr>
                        <a:buNone/>
                      </a:pPr>
                      <a:r>
                        <a:rPr lang="zh-CN" altLang="en-US" sz="2800" b="0" dirty="0">
                          <a:latin typeface="Times New Roman" panose="02020603050405020304" pitchFamily="18" charset="0"/>
                        </a:rPr>
                        <a:t>范    围</a:t>
                      </a:r>
                      <a:endParaRPr lang="zh-CN" altLang="en-US" sz="4400" b="0" dirty="0">
                        <a:latin typeface="Arial" panose="020B0604020202020204" pitchFamily="34" charset="0"/>
                      </a:endParaRPr>
                    </a:p>
                  </a:txBody>
                  <a:tcPr marL="91419" marR="91419" marT="45712" marB="4571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1"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defRPr sz="1800" kern="1200">
                          <a:effectLst>
                            <a:outerShdw blurRad="38100" dist="38100" dir="2700000">
                              <a:srgbClr val="C0C0C0"/>
                            </a:outerShdw>
                          </a:effectLst>
                        </a:defRPr>
                      </a:lvl5pPr>
                    </a:lstStyle>
                    <a:p>
                      <a:pPr marL="0" lvl="0" indent="0">
                        <a:buNone/>
                      </a:pPr>
                      <a:endParaRPr lang="zh-CN" altLang="en-US" sz="5900" b="0" dirty="0"/>
                    </a:p>
                  </a:txBody>
                  <a:tcPr marL="91419" marR="91419" marT="45712" marB="4571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1"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defRPr sz="1800" kern="1200">
                          <a:effectLst>
                            <a:outerShdw blurRad="38100" dist="38100" dir="2700000">
                              <a:srgbClr val="C0C0C0"/>
                            </a:outerShdw>
                          </a:effectLst>
                        </a:defRPr>
                      </a:lvl5pPr>
                    </a:lstStyle>
                    <a:p>
                      <a:pPr marL="0" lvl="0" indent="0">
                        <a:buNone/>
                      </a:pPr>
                      <a:endParaRPr lang="zh-CN" altLang="en-US" sz="5900" b="0" dirty="0"/>
                    </a:p>
                  </a:txBody>
                  <a:tcPr marL="91419" marR="91419" marT="45712" marB="4571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1"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defRPr sz="1800" kern="1200">
                          <a:effectLst>
                            <a:outerShdw blurRad="38100" dist="38100" dir="2700000">
                              <a:srgbClr val="C0C0C0"/>
                            </a:outerShdw>
                          </a:effectLst>
                        </a:defRPr>
                      </a:lvl5pPr>
                    </a:lstStyle>
                    <a:p>
                      <a:pPr marL="0" lvl="0" indent="0">
                        <a:buNone/>
                      </a:pPr>
                      <a:endParaRPr lang="zh-CN" altLang="en-US" sz="5900" b="0" dirty="0"/>
                    </a:p>
                  </a:txBody>
                  <a:tcPr marL="91419" marR="91419" marT="45712" marB="4571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90596">
                <a:tc>
                  <a:txBody>
                    <a:bodyPr/>
                    <a:lstStyle>
                      <a:lvl1pPr marL="342900" lvl="0" indent="-342900" algn="l" defTabSz="914400" eaLnBrk="1" fontAlgn="base" latinLnBrk="0" hangingPunct="1">
                        <a:lnSpc>
                          <a:spcPct val="100000"/>
                        </a:lnSpc>
                        <a:spcBef>
                          <a:spcPct val="20000"/>
                        </a:spcBef>
                        <a:spcAft>
                          <a:spcPct val="0"/>
                        </a:spcAft>
                        <a:buChar char="•"/>
                        <a:defRPr sz="2800" b="1"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defRPr sz="1800" kern="1200">
                          <a:effectLst>
                            <a:outerShdw blurRad="38100" dist="38100" dir="2700000">
                              <a:srgbClr val="C0C0C0"/>
                            </a:outerShdw>
                          </a:effectLst>
                        </a:defRPr>
                      </a:lvl5pPr>
                    </a:lstStyle>
                    <a:p>
                      <a:pPr marL="0" lvl="0" indent="0" algn="ctr">
                        <a:spcBef>
                          <a:spcPct val="0"/>
                        </a:spcBef>
                        <a:buClr>
                          <a:srgbClr val="000000"/>
                        </a:buClr>
                        <a:buNone/>
                      </a:pPr>
                      <a:r>
                        <a:rPr lang="zh-CN" altLang="en-US" sz="2800" b="0" dirty="0">
                          <a:latin typeface="Times New Roman" panose="02020603050405020304" pitchFamily="18" charset="0"/>
                        </a:rPr>
                        <a:t>能    量</a:t>
                      </a:r>
                      <a:endParaRPr lang="zh-CN" altLang="en-US" sz="4400" b="0" dirty="0">
                        <a:latin typeface="Arial" panose="020B0604020202020204" pitchFamily="34" charset="0"/>
                      </a:endParaRPr>
                    </a:p>
                  </a:txBody>
                  <a:tcPr marL="91419" marR="91419" marT="45712" marB="4571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1"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defRPr sz="1800" kern="1200">
                          <a:effectLst>
                            <a:outerShdw blurRad="38100" dist="38100" dir="2700000">
                              <a:srgbClr val="C0C0C0"/>
                            </a:outerShdw>
                          </a:effectLst>
                        </a:defRPr>
                      </a:lvl5pPr>
                    </a:lstStyle>
                    <a:p>
                      <a:pPr marL="0" lvl="0" indent="0">
                        <a:buNone/>
                      </a:pPr>
                      <a:endParaRPr lang="zh-CN" altLang="en-US" sz="5900" b="0" dirty="0"/>
                    </a:p>
                  </a:txBody>
                  <a:tcPr marL="91419" marR="91419" marT="45712" marB="4571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1"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defRPr sz="1800" kern="1200">
                          <a:effectLst>
                            <a:outerShdw blurRad="38100" dist="38100" dir="2700000">
                              <a:srgbClr val="C0C0C0"/>
                            </a:outerShdw>
                          </a:effectLst>
                        </a:defRPr>
                      </a:lvl5pPr>
                    </a:lstStyle>
                    <a:p>
                      <a:pPr marL="0" lvl="0" indent="0">
                        <a:buNone/>
                      </a:pPr>
                      <a:endParaRPr lang="zh-CN" altLang="en-US" sz="5900" b="0" dirty="0"/>
                    </a:p>
                  </a:txBody>
                  <a:tcPr marL="91419" marR="91419" marT="45712" marB="4571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1"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defRPr sz="1800" kern="1200">
                          <a:effectLst>
                            <a:outerShdw blurRad="38100" dist="38100" dir="2700000">
                              <a:srgbClr val="C0C0C0"/>
                            </a:outerShdw>
                          </a:effectLst>
                        </a:defRPr>
                      </a:lvl5pPr>
                    </a:lstStyle>
                    <a:p>
                      <a:pPr marL="0" lvl="0" indent="0">
                        <a:buNone/>
                      </a:pPr>
                      <a:endParaRPr lang="zh-CN" altLang="en-US" sz="5900" b="0" dirty="0"/>
                    </a:p>
                  </a:txBody>
                  <a:tcPr marL="91419" marR="91419" marT="45712" marB="4571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20778">
                <a:tc>
                  <a:txBody>
                    <a:bodyPr/>
                    <a:lstStyle>
                      <a:lvl1pPr marL="342900" lvl="0" indent="-342900" algn="l" defTabSz="914400" eaLnBrk="1" fontAlgn="base" latinLnBrk="0" hangingPunct="1">
                        <a:lnSpc>
                          <a:spcPct val="100000"/>
                        </a:lnSpc>
                        <a:spcBef>
                          <a:spcPct val="20000"/>
                        </a:spcBef>
                        <a:spcAft>
                          <a:spcPct val="0"/>
                        </a:spcAft>
                        <a:buChar char="•"/>
                        <a:defRPr sz="2800" b="1"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defRPr sz="1800" kern="1200">
                          <a:effectLst>
                            <a:outerShdw blurRad="38100" dist="38100" dir="2700000">
                              <a:srgbClr val="C0C0C0"/>
                            </a:outerShdw>
                          </a:effectLst>
                        </a:defRPr>
                      </a:lvl5pPr>
                    </a:lstStyle>
                    <a:p>
                      <a:pPr marL="0" lvl="0" indent="0" algn="ctr">
                        <a:spcBef>
                          <a:spcPct val="0"/>
                        </a:spcBef>
                        <a:buClr>
                          <a:srgbClr val="000000"/>
                        </a:buClr>
                        <a:buNone/>
                      </a:pPr>
                      <a:r>
                        <a:rPr lang="zh-CN" altLang="en-US" sz="2800" b="0" dirty="0">
                          <a:latin typeface="Times New Roman" panose="02020603050405020304" pitchFamily="18" charset="0"/>
                        </a:rPr>
                        <a:t>性质影响</a:t>
                      </a:r>
                      <a:endParaRPr lang="zh-CN" altLang="en-US" sz="4400" b="0" dirty="0">
                        <a:latin typeface="Arial" panose="020B0604020202020204" pitchFamily="34" charset="0"/>
                      </a:endParaRPr>
                    </a:p>
                  </a:txBody>
                  <a:tcPr marL="91419" marR="91419" marT="45712" marB="4571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1"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defRPr sz="1800" kern="1200">
                          <a:effectLst>
                            <a:outerShdw blurRad="38100" dist="38100" dir="2700000">
                              <a:srgbClr val="C0C0C0"/>
                            </a:outerShdw>
                          </a:effectLst>
                        </a:defRPr>
                      </a:lvl5pPr>
                    </a:lstStyle>
                    <a:p>
                      <a:pPr marL="0" lvl="0" indent="0">
                        <a:buNone/>
                      </a:pPr>
                      <a:endParaRPr lang="zh-CN" altLang="en-US" sz="5900" b="0" dirty="0"/>
                    </a:p>
                  </a:txBody>
                  <a:tcPr marL="91419" marR="91419" marT="45712" marB="4571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1"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defRPr sz="1800" kern="1200">
                          <a:effectLst>
                            <a:outerShdw blurRad="38100" dist="38100" dir="2700000">
                              <a:srgbClr val="C0C0C0"/>
                            </a:outerShdw>
                          </a:effectLst>
                        </a:defRPr>
                      </a:lvl5pPr>
                    </a:lstStyle>
                    <a:p>
                      <a:pPr marL="0" lvl="0" indent="0">
                        <a:buNone/>
                      </a:pPr>
                      <a:endParaRPr lang="zh-CN" altLang="en-US" sz="5900" b="0" dirty="0"/>
                    </a:p>
                  </a:txBody>
                  <a:tcPr marL="91419" marR="91419" marT="45712" marB="4571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1"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defRPr sz="1800" kern="1200">
                          <a:effectLst>
                            <a:outerShdw blurRad="38100" dist="38100" dir="2700000">
                              <a:srgbClr val="C0C0C0"/>
                            </a:outerShdw>
                          </a:effectLst>
                        </a:defRPr>
                      </a:lvl5pPr>
                    </a:lstStyle>
                    <a:p>
                      <a:pPr marL="0" lvl="0" indent="0">
                        <a:buNone/>
                      </a:pPr>
                      <a:endParaRPr lang="zh-CN" altLang="en-US" sz="5900" b="0" dirty="0"/>
                    </a:p>
                  </a:txBody>
                  <a:tcPr marL="91419" marR="91419" marT="45712" marB="45712"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标题 723969"/>
          <p:cNvSpPr>
            <a:spLocks noGrp="1"/>
          </p:cNvSpPr>
          <p:nvPr>
            <p:ph type="title" idx="4294967295"/>
          </p:nvPr>
        </p:nvSpPr>
        <p:spPr>
          <a:xfrm>
            <a:off x="838835" y="333375"/>
            <a:ext cx="10514013" cy="1325563"/>
          </a:xfrm>
        </p:spPr>
        <p:txBody>
          <a:bodyPr vert="horz" wrap="square" lIns="91440" tIns="45720" rIns="91440" bIns="45720" anchor="ctr" anchorCtr="0"/>
          <a:p>
            <a:pPr eaLnBrk="1" hangingPunct="1"/>
            <a:r>
              <a:rPr lang="zh-CN" altLang="en-US" sz="3600" dirty="0">
                <a:solidFill>
                  <a:srgbClr val="0000FF"/>
                </a:solidFill>
                <a:ea typeface="楷体_GB2312" pitchFamily="49" charset="-122"/>
              </a:rPr>
              <a:t>化学键、氢键和范德华力的比较</a:t>
            </a:r>
            <a:endParaRPr lang="zh-CN" altLang="en-US" sz="3600" dirty="0">
              <a:solidFill>
                <a:srgbClr val="0000FF"/>
              </a:solidFill>
              <a:ea typeface="楷体_GB2312" pitchFamily="49" charset="-122"/>
            </a:endParaRPr>
          </a:p>
        </p:txBody>
      </p:sp>
      <p:graphicFrame>
        <p:nvGraphicFramePr>
          <p:cNvPr id="724018" name="内容占位符 724017"/>
          <p:cNvGraphicFramePr>
            <a:graphicFrameLocks noGrp="1"/>
          </p:cNvGraphicFramePr>
          <p:nvPr>
            <p:ph type="tbl" idx="4294967295"/>
          </p:nvPr>
        </p:nvGraphicFramePr>
        <p:xfrm>
          <a:off x="610235" y="1195388"/>
          <a:ext cx="10970895" cy="5762625"/>
        </p:xfrm>
        <a:graphic>
          <a:graphicData uri="http://schemas.openxmlformats.org/drawingml/2006/table">
            <a:tbl>
              <a:tblPr/>
              <a:tblGrid>
                <a:gridCol w="2096770"/>
                <a:gridCol w="3390265"/>
                <a:gridCol w="2742565"/>
                <a:gridCol w="2741295"/>
              </a:tblGrid>
              <a:tr h="1006475">
                <a:tc>
                  <a:txBody>
                    <a:bodyPr/>
                    <a:lstStyle>
                      <a:lvl1pPr marL="342900" lvl="0" indent="-342900" algn="l" defTabSz="914400" eaLnBrk="1" fontAlgn="base" latinLnBrk="0" hangingPunct="1">
                        <a:lnSpc>
                          <a:spcPct val="100000"/>
                        </a:lnSpc>
                        <a:spcBef>
                          <a:spcPct val="20000"/>
                        </a:spcBef>
                        <a:spcAft>
                          <a:spcPct val="0"/>
                        </a:spcAft>
                        <a:buChar char="•"/>
                        <a:defRPr sz="2800" b="1"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defRPr sz="1800" kern="1200">
                          <a:effectLst>
                            <a:outerShdw blurRad="38100" dist="38100" dir="2700000">
                              <a:srgbClr val="C0C0C0"/>
                            </a:outerShdw>
                          </a:effectLst>
                        </a:defRPr>
                      </a:lvl5pPr>
                    </a:lstStyle>
                    <a:p>
                      <a:pPr marL="0" lvl="0" indent="0">
                        <a:buNone/>
                      </a:pPr>
                      <a:endParaRPr lang="zh-CN" altLang="en-US" sz="5900" b="0" dirty="0"/>
                    </a:p>
                  </a:txBody>
                  <a:tcPr marL="91419" marR="91419" marT="45711" marB="4571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1"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defRPr sz="1800" kern="1200">
                          <a:effectLst>
                            <a:outerShdw blurRad="38100" dist="38100" dir="2700000">
                              <a:srgbClr val="C0C0C0"/>
                            </a:outerShdw>
                          </a:effectLst>
                        </a:defRPr>
                      </a:lvl5pPr>
                    </a:lstStyle>
                    <a:p>
                      <a:pPr marL="0" lvl="0" indent="0" algn="ctr">
                        <a:spcBef>
                          <a:spcPct val="0"/>
                        </a:spcBef>
                        <a:buNone/>
                      </a:pPr>
                      <a:r>
                        <a:rPr lang="zh-CN" altLang="en-US" sz="2500" b="0"/>
                        <a:t>化学键</a:t>
                      </a:r>
                      <a:endParaRPr lang="zh-CN" altLang="en-US" sz="2500" b="0"/>
                    </a:p>
                  </a:txBody>
                  <a:tcPr marL="91419" marR="91419" marT="45711" marB="4571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1"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defRPr sz="1800" kern="1200">
                          <a:effectLst>
                            <a:outerShdw blurRad="38100" dist="38100" dir="2700000">
                              <a:srgbClr val="C0C0C0"/>
                            </a:outerShdw>
                          </a:effectLst>
                        </a:defRPr>
                      </a:lvl5pPr>
                    </a:lstStyle>
                    <a:p>
                      <a:pPr marL="0" lvl="0" indent="0" algn="ctr">
                        <a:spcBef>
                          <a:spcPct val="0"/>
                        </a:spcBef>
                        <a:buNone/>
                      </a:pPr>
                      <a:r>
                        <a:rPr lang="zh-CN" altLang="en-US" sz="2500" b="0"/>
                        <a:t>氢    键</a:t>
                      </a:r>
                      <a:endParaRPr lang="zh-CN" altLang="en-US" sz="2500" b="0"/>
                    </a:p>
                  </a:txBody>
                  <a:tcPr marL="91419" marR="91419" marT="45711" marB="4571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1"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defRPr sz="1800" kern="1200">
                          <a:effectLst>
                            <a:outerShdw blurRad="38100" dist="38100" dir="2700000">
                              <a:srgbClr val="C0C0C0"/>
                            </a:outerShdw>
                          </a:effectLst>
                        </a:defRPr>
                      </a:lvl5pPr>
                    </a:lstStyle>
                    <a:p>
                      <a:pPr marL="0" lvl="0" indent="0" algn="ctr">
                        <a:spcBef>
                          <a:spcPct val="0"/>
                        </a:spcBef>
                        <a:buNone/>
                      </a:pPr>
                      <a:r>
                        <a:rPr lang="zh-CN" altLang="en-US" sz="2500" b="0"/>
                        <a:t>范德华力</a:t>
                      </a:r>
                      <a:endParaRPr lang="zh-CN" altLang="en-US" sz="2500" b="0"/>
                    </a:p>
                  </a:txBody>
                  <a:tcPr marL="91419" marR="91419" marT="45711" marB="4571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85850">
                <a:tc>
                  <a:txBody>
                    <a:bodyPr/>
                    <a:lstStyle>
                      <a:lvl1pPr marL="342900" lvl="0" indent="-342900" algn="l" defTabSz="914400" eaLnBrk="1" fontAlgn="base" latinLnBrk="0" hangingPunct="1">
                        <a:lnSpc>
                          <a:spcPct val="100000"/>
                        </a:lnSpc>
                        <a:spcBef>
                          <a:spcPct val="20000"/>
                        </a:spcBef>
                        <a:spcAft>
                          <a:spcPct val="0"/>
                        </a:spcAft>
                        <a:buChar char="•"/>
                        <a:defRPr sz="2800" b="1"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defRPr sz="1800" kern="1200">
                          <a:effectLst>
                            <a:outerShdw blurRad="38100" dist="38100" dir="2700000">
                              <a:srgbClr val="C0C0C0"/>
                            </a:outerShdw>
                          </a:effectLst>
                        </a:defRPr>
                      </a:lvl5pPr>
                    </a:lstStyle>
                    <a:p>
                      <a:pPr marL="0" lvl="0" indent="0" algn="ctr">
                        <a:spcBef>
                          <a:spcPct val="0"/>
                        </a:spcBef>
                        <a:buNone/>
                      </a:pPr>
                      <a:r>
                        <a:rPr lang="zh-CN" altLang="en-US" b="0"/>
                        <a:t>概     念</a:t>
                      </a:r>
                      <a:endParaRPr lang="zh-CN" altLang="en-US" sz="4400" b="0"/>
                    </a:p>
                  </a:txBody>
                  <a:tcPr marL="91419" marR="91419" marT="45711" marB="4571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1"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defRPr sz="1800" kern="1200">
                          <a:effectLst>
                            <a:outerShdw blurRad="38100" dist="38100" dir="2700000">
                              <a:srgbClr val="C0C0C0"/>
                            </a:outerShdw>
                          </a:effectLst>
                        </a:defRPr>
                      </a:lvl5pPr>
                    </a:lstStyle>
                    <a:p>
                      <a:pPr marL="0" lvl="0" indent="0">
                        <a:buNone/>
                      </a:pPr>
                      <a:endParaRPr lang="zh-CN" altLang="en-US" sz="5900" b="0" dirty="0"/>
                    </a:p>
                  </a:txBody>
                  <a:tcPr marL="91419" marR="91419" marT="45711" marB="4571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1"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defRPr sz="1800" kern="1200">
                          <a:effectLst>
                            <a:outerShdw blurRad="38100" dist="38100" dir="2700000">
                              <a:srgbClr val="C0C0C0"/>
                            </a:outerShdw>
                          </a:effectLst>
                        </a:defRPr>
                      </a:lvl5pPr>
                    </a:lstStyle>
                    <a:p>
                      <a:pPr marL="0" lvl="0" indent="0">
                        <a:buNone/>
                      </a:pPr>
                      <a:endParaRPr lang="zh-CN" altLang="en-US" sz="5900" b="0" dirty="0"/>
                    </a:p>
                  </a:txBody>
                  <a:tcPr marL="91419" marR="91419" marT="45711" marB="4571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1"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defRPr sz="1800" kern="1200">
                          <a:effectLst>
                            <a:outerShdw blurRad="38100" dist="38100" dir="2700000">
                              <a:srgbClr val="C0C0C0"/>
                            </a:outerShdw>
                          </a:effectLst>
                        </a:defRPr>
                      </a:lvl5pPr>
                    </a:lstStyle>
                    <a:p>
                      <a:pPr marL="0" lvl="0" indent="0">
                        <a:buNone/>
                      </a:pPr>
                      <a:endParaRPr lang="zh-CN" altLang="en-US" sz="5900" b="0" dirty="0"/>
                    </a:p>
                  </a:txBody>
                  <a:tcPr marL="91419" marR="91419" marT="45711" marB="4571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85850">
                <a:tc>
                  <a:txBody>
                    <a:bodyPr/>
                    <a:lstStyle>
                      <a:lvl1pPr marL="342900" lvl="0" indent="-342900" algn="l" defTabSz="914400" eaLnBrk="1" fontAlgn="base" latinLnBrk="0" hangingPunct="1">
                        <a:lnSpc>
                          <a:spcPct val="100000"/>
                        </a:lnSpc>
                        <a:spcBef>
                          <a:spcPct val="20000"/>
                        </a:spcBef>
                        <a:spcAft>
                          <a:spcPct val="0"/>
                        </a:spcAft>
                        <a:buChar char="•"/>
                        <a:defRPr sz="2800" b="1"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defRPr sz="1800" kern="1200">
                          <a:effectLst>
                            <a:outerShdw blurRad="38100" dist="38100" dir="2700000">
                              <a:srgbClr val="C0C0C0"/>
                            </a:outerShdw>
                          </a:effectLst>
                        </a:defRPr>
                      </a:lvl5pPr>
                    </a:lstStyle>
                    <a:p>
                      <a:pPr marL="0" lvl="0" indent="0" algn="ctr">
                        <a:spcBef>
                          <a:spcPct val="0"/>
                        </a:spcBef>
                        <a:buNone/>
                      </a:pPr>
                      <a:r>
                        <a:rPr lang="zh-CN" altLang="en-US" b="0"/>
                        <a:t>范    围</a:t>
                      </a:r>
                      <a:endParaRPr lang="zh-CN" altLang="en-US" sz="4400" b="0"/>
                    </a:p>
                  </a:txBody>
                  <a:tcPr marL="91419" marR="91419" marT="45711" marB="4571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1"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defRPr sz="1800" kern="1200">
                          <a:effectLst>
                            <a:outerShdw blurRad="38100" dist="38100" dir="2700000">
                              <a:srgbClr val="C0C0C0"/>
                            </a:outerShdw>
                          </a:effectLst>
                        </a:defRPr>
                      </a:lvl5pPr>
                    </a:lstStyle>
                    <a:p>
                      <a:pPr marL="0" lvl="0" indent="0">
                        <a:buNone/>
                      </a:pPr>
                      <a:endParaRPr lang="zh-CN" altLang="en-US" sz="5900" b="0" dirty="0"/>
                    </a:p>
                  </a:txBody>
                  <a:tcPr marL="91419" marR="91419" marT="45711" marB="4571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1"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defRPr sz="1800" kern="1200">
                          <a:effectLst>
                            <a:outerShdw blurRad="38100" dist="38100" dir="2700000">
                              <a:srgbClr val="C0C0C0"/>
                            </a:outerShdw>
                          </a:effectLst>
                        </a:defRPr>
                      </a:lvl5pPr>
                    </a:lstStyle>
                    <a:p>
                      <a:pPr marL="0" lvl="0" indent="0">
                        <a:buNone/>
                      </a:pPr>
                      <a:endParaRPr lang="zh-CN" altLang="en-US" sz="5900" b="0" dirty="0"/>
                    </a:p>
                  </a:txBody>
                  <a:tcPr marL="91419" marR="91419" marT="45711" marB="4571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1"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defRPr sz="1800" kern="1200">
                          <a:effectLst>
                            <a:outerShdw blurRad="38100" dist="38100" dir="2700000">
                              <a:srgbClr val="C0C0C0"/>
                            </a:outerShdw>
                          </a:effectLst>
                        </a:defRPr>
                      </a:lvl5pPr>
                    </a:lstStyle>
                    <a:p>
                      <a:pPr marL="0" lvl="0" indent="0">
                        <a:buNone/>
                      </a:pPr>
                      <a:endParaRPr lang="zh-CN" altLang="en-US" sz="5900" b="0" dirty="0"/>
                    </a:p>
                  </a:txBody>
                  <a:tcPr marL="91419" marR="91419" marT="45711" marB="4571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82675">
                <a:tc>
                  <a:txBody>
                    <a:bodyPr/>
                    <a:lstStyle>
                      <a:lvl1pPr marL="342900" lvl="0" indent="-342900" algn="l" defTabSz="914400" eaLnBrk="1" fontAlgn="base" latinLnBrk="0" hangingPunct="1">
                        <a:lnSpc>
                          <a:spcPct val="100000"/>
                        </a:lnSpc>
                        <a:spcBef>
                          <a:spcPct val="20000"/>
                        </a:spcBef>
                        <a:spcAft>
                          <a:spcPct val="0"/>
                        </a:spcAft>
                        <a:buChar char="•"/>
                        <a:defRPr sz="2800" b="1"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defRPr sz="1800" kern="1200">
                          <a:effectLst>
                            <a:outerShdw blurRad="38100" dist="38100" dir="2700000">
                              <a:srgbClr val="C0C0C0"/>
                            </a:outerShdw>
                          </a:effectLst>
                        </a:defRPr>
                      </a:lvl5pPr>
                    </a:lstStyle>
                    <a:p>
                      <a:pPr marL="0" lvl="0" indent="0" algn="ctr">
                        <a:spcBef>
                          <a:spcPct val="0"/>
                        </a:spcBef>
                        <a:buNone/>
                      </a:pPr>
                      <a:r>
                        <a:rPr lang="zh-CN" altLang="en-US" sz="2500" b="0"/>
                        <a:t>强度比较</a:t>
                      </a:r>
                      <a:endParaRPr lang="zh-CN" altLang="en-US" sz="2500" b="0"/>
                    </a:p>
                  </a:txBody>
                  <a:tcPr marL="91419" marR="91419" marT="45711" marB="4571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1"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defRPr sz="1800" kern="1200">
                          <a:effectLst>
                            <a:outerShdw blurRad="38100" dist="38100" dir="2700000">
                              <a:srgbClr val="C0C0C0"/>
                            </a:outerShdw>
                          </a:effectLst>
                        </a:defRPr>
                      </a:lvl5pPr>
                    </a:lstStyle>
                    <a:p>
                      <a:pPr marL="0" lvl="0" indent="0">
                        <a:buNone/>
                      </a:pPr>
                      <a:endParaRPr lang="zh-CN" altLang="en-US" b="0" dirty="0"/>
                    </a:p>
                  </a:txBody>
                  <a:tcPr marL="91419" marR="91419" marT="45711" marB="4571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1"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defRPr sz="1800" kern="1200">
                          <a:effectLst>
                            <a:outerShdw blurRad="38100" dist="38100" dir="2700000">
                              <a:srgbClr val="C0C0C0"/>
                            </a:outerShdw>
                          </a:effectLst>
                        </a:defRPr>
                      </a:lvl5pPr>
                    </a:lstStyle>
                    <a:p>
                      <a:pPr marL="0" lvl="0" indent="0">
                        <a:buNone/>
                      </a:pPr>
                      <a:endParaRPr lang="zh-CN" altLang="en-US" sz="5900" b="0" dirty="0"/>
                    </a:p>
                  </a:txBody>
                  <a:tcPr marL="91419" marR="91419" marT="45711" marB="4571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1"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defRPr sz="1800" kern="1200">
                          <a:effectLst>
                            <a:outerShdw blurRad="38100" dist="38100" dir="2700000">
                              <a:srgbClr val="C0C0C0"/>
                            </a:outerShdw>
                          </a:effectLst>
                        </a:defRPr>
                      </a:lvl5pPr>
                    </a:lstStyle>
                    <a:p>
                      <a:pPr marL="0" lvl="0" indent="0">
                        <a:buNone/>
                      </a:pPr>
                      <a:endParaRPr lang="zh-CN" altLang="en-US" sz="5900" b="0" dirty="0"/>
                    </a:p>
                  </a:txBody>
                  <a:tcPr marL="91419" marR="91419" marT="45711" marB="4571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501775">
                <a:tc>
                  <a:txBody>
                    <a:bodyPr/>
                    <a:lstStyle>
                      <a:lvl1pPr marL="342900" lvl="0" indent="-342900" algn="l" defTabSz="914400" eaLnBrk="1" fontAlgn="base" latinLnBrk="0" hangingPunct="1">
                        <a:lnSpc>
                          <a:spcPct val="100000"/>
                        </a:lnSpc>
                        <a:spcBef>
                          <a:spcPct val="20000"/>
                        </a:spcBef>
                        <a:spcAft>
                          <a:spcPct val="0"/>
                        </a:spcAft>
                        <a:buChar char="•"/>
                        <a:defRPr sz="2800" b="1"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defRPr sz="1800" kern="1200">
                          <a:effectLst>
                            <a:outerShdw blurRad="38100" dist="38100" dir="2700000">
                              <a:srgbClr val="C0C0C0"/>
                            </a:outerShdw>
                          </a:effectLst>
                        </a:defRPr>
                      </a:lvl5pPr>
                    </a:lstStyle>
                    <a:p>
                      <a:pPr marL="0" lvl="0" indent="0" algn="ctr">
                        <a:spcBef>
                          <a:spcPct val="0"/>
                        </a:spcBef>
                        <a:buNone/>
                      </a:pPr>
                      <a:r>
                        <a:rPr lang="zh-CN" altLang="en-US" b="0"/>
                        <a:t>性质影响</a:t>
                      </a:r>
                      <a:endParaRPr lang="zh-CN" altLang="en-US" sz="4400" b="0"/>
                    </a:p>
                  </a:txBody>
                  <a:tcPr marL="91419" marR="91419" marT="45711" marB="4571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1"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defRPr sz="1800" kern="1200">
                          <a:effectLst>
                            <a:outerShdw blurRad="38100" dist="38100" dir="2700000">
                              <a:srgbClr val="C0C0C0"/>
                            </a:outerShdw>
                          </a:effectLst>
                        </a:defRPr>
                      </a:lvl5pPr>
                    </a:lstStyle>
                    <a:p>
                      <a:pPr marL="0" lvl="0" indent="0">
                        <a:buNone/>
                      </a:pPr>
                      <a:endParaRPr lang="zh-CN" altLang="en-US" sz="5900" b="0" dirty="0"/>
                    </a:p>
                  </a:txBody>
                  <a:tcPr marL="91419" marR="91419" marT="45711" marB="4571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1"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defRPr sz="1800" kern="1200">
                          <a:effectLst>
                            <a:outerShdw blurRad="38100" dist="38100" dir="2700000">
                              <a:srgbClr val="C0C0C0"/>
                            </a:outerShdw>
                          </a:effectLst>
                        </a:defRPr>
                      </a:lvl5pPr>
                    </a:lstStyle>
                    <a:p>
                      <a:pPr marL="0" lvl="0" indent="0">
                        <a:buNone/>
                      </a:pPr>
                      <a:endParaRPr lang="zh-CN" altLang="en-US" sz="5900" b="0" dirty="0"/>
                    </a:p>
                  </a:txBody>
                  <a:tcPr marL="91419" marR="91419" marT="45711" marB="4571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1"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defRPr sz="2400" kern="1200">
                          <a:effectLst>
                            <a:outerShdw blurRad="38100" dist="38100" dir="2700000">
                              <a:srgbClr val="C0C0C0"/>
                            </a:outerShdw>
                          </a:effectLst>
                        </a:defRPr>
                      </a:lvl2pPr>
                      <a:lvl3pPr marL="1143000" lvl="2" indent="-228600">
                        <a:defRPr sz="2000" kern="1200">
                          <a:effectLst>
                            <a:outerShdw blurRad="38100" dist="38100" dir="2700000">
                              <a:srgbClr val="C0C0C0"/>
                            </a:outerShdw>
                          </a:effectLst>
                        </a:defRPr>
                      </a:lvl3pPr>
                      <a:lvl4pPr marL="1600200" lvl="3" indent="-228600">
                        <a:defRPr sz="1800" kern="1200">
                          <a:effectLst>
                            <a:outerShdw blurRad="38100" dist="38100" dir="2700000">
                              <a:srgbClr val="C0C0C0"/>
                            </a:outerShdw>
                          </a:effectLst>
                        </a:defRPr>
                      </a:lvl4pPr>
                      <a:lvl5pPr marL="2057400" lvl="4" indent="-228600">
                        <a:defRPr sz="1800" kern="1200">
                          <a:effectLst>
                            <a:outerShdw blurRad="38100" dist="38100" dir="2700000">
                              <a:srgbClr val="C0C0C0"/>
                            </a:outerShdw>
                          </a:effectLst>
                        </a:defRPr>
                      </a:lvl5pPr>
                    </a:lstStyle>
                    <a:p>
                      <a:pPr marL="0" lvl="0" indent="0">
                        <a:buNone/>
                      </a:pPr>
                      <a:endParaRPr lang="zh-CN" altLang="en-US" sz="5900" b="0" dirty="0"/>
                    </a:p>
                  </a:txBody>
                  <a:tcPr marL="91419" marR="91419" marT="45711" marB="45711"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724003" name="文本框 724002"/>
          <p:cNvSpPr txBox="1"/>
          <p:nvPr/>
        </p:nvSpPr>
        <p:spPr>
          <a:xfrm>
            <a:off x="9171623" y="2562225"/>
            <a:ext cx="3260725" cy="674370"/>
          </a:xfrm>
          <a:prstGeom prst="rect">
            <a:avLst/>
          </a:prstGeom>
          <a:noFill/>
          <a:ln w="9525">
            <a:noFill/>
          </a:ln>
        </p:spPr>
        <p:txBody>
          <a:bodyPr lIns="91422" tIns="45711" rIns="91422" bIns="45711">
            <a:spAutoFit/>
          </a:bodyPr>
          <a:p>
            <a:pPr eaLnBrk="1" hangingPunct="1"/>
            <a:r>
              <a:rPr lang="zh-CN" altLang="en-US" sz="1900" dirty="0">
                <a:latin typeface="Times New Roman" panose="02020603050405020304" pitchFamily="18" charset="0"/>
              </a:rPr>
              <a:t>物质分子间存在的微弱相互作用</a:t>
            </a:r>
            <a:endParaRPr lang="zh-CN" altLang="en-US" sz="1900" dirty="0">
              <a:solidFill>
                <a:srgbClr val="9900FF"/>
              </a:solidFill>
              <a:latin typeface="Times New Roman" panose="02020603050405020304" pitchFamily="18" charset="0"/>
            </a:endParaRPr>
          </a:p>
        </p:txBody>
      </p:sp>
      <p:sp>
        <p:nvSpPr>
          <p:cNvPr id="724004" name="文本框 724003"/>
          <p:cNvSpPr txBox="1"/>
          <p:nvPr/>
        </p:nvSpPr>
        <p:spPr>
          <a:xfrm>
            <a:off x="9839960" y="3787775"/>
            <a:ext cx="905510" cy="382270"/>
          </a:xfrm>
          <a:prstGeom prst="rect">
            <a:avLst/>
          </a:prstGeom>
          <a:noFill/>
          <a:ln w="9525">
            <a:noFill/>
          </a:ln>
        </p:spPr>
        <p:txBody>
          <a:bodyPr wrap="none" lIns="91422" tIns="45711" rIns="91422" bIns="45711">
            <a:spAutoFit/>
          </a:bodyPr>
          <a:p>
            <a:pPr eaLnBrk="1" hangingPunct="1"/>
            <a:r>
              <a:rPr lang="zh-CN" altLang="en-US" sz="1900" dirty="0">
                <a:latin typeface="Arial" panose="020B0604020202020204" pitchFamily="34" charset="0"/>
              </a:rPr>
              <a:t>分子间</a:t>
            </a:r>
            <a:endParaRPr lang="zh-CN" altLang="en-US" sz="1900" dirty="0">
              <a:latin typeface="Arial" panose="020B0604020202020204" pitchFamily="34" charset="0"/>
            </a:endParaRPr>
          </a:p>
        </p:txBody>
      </p:sp>
      <p:sp>
        <p:nvSpPr>
          <p:cNvPr id="724005" name="文本框 724004"/>
          <p:cNvSpPr txBox="1"/>
          <p:nvPr/>
        </p:nvSpPr>
        <p:spPr>
          <a:xfrm>
            <a:off x="9266873" y="4872038"/>
            <a:ext cx="2665412" cy="382270"/>
          </a:xfrm>
          <a:prstGeom prst="rect">
            <a:avLst/>
          </a:prstGeom>
          <a:noFill/>
          <a:ln w="9525">
            <a:noFill/>
          </a:ln>
        </p:spPr>
        <p:txBody>
          <a:bodyPr lIns="91422" tIns="45711" rIns="91422" bIns="45711">
            <a:spAutoFit/>
          </a:bodyPr>
          <a:p>
            <a:pPr eaLnBrk="1" hangingPunct="1"/>
            <a:r>
              <a:rPr lang="zh-CN" altLang="en-US" sz="1900" dirty="0">
                <a:latin typeface="Arial" panose="020B0604020202020204" pitchFamily="34" charset="0"/>
              </a:rPr>
              <a:t>比化学键弱得多</a:t>
            </a:r>
            <a:endParaRPr lang="zh-CN" altLang="en-US" sz="1900" dirty="0">
              <a:latin typeface="Arial" panose="020B0604020202020204" pitchFamily="34" charset="0"/>
            </a:endParaRPr>
          </a:p>
        </p:txBody>
      </p:sp>
      <p:sp>
        <p:nvSpPr>
          <p:cNvPr id="724006" name="文本框 724005"/>
          <p:cNvSpPr txBox="1"/>
          <p:nvPr/>
        </p:nvSpPr>
        <p:spPr>
          <a:xfrm>
            <a:off x="9216073" y="5729288"/>
            <a:ext cx="2738437" cy="967105"/>
          </a:xfrm>
          <a:prstGeom prst="rect">
            <a:avLst/>
          </a:prstGeom>
          <a:noFill/>
          <a:ln w="9525">
            <a:noFill/>
          </a:ln>
        </p:spPr>
        <p:txBody>
          <a:bodyPr lIns="91422" tIns="45711" rIns="91422" bIns="45711">
            <a:spAutoFit/>
          </a:bodyPr>
          <a:p>
            <a:pPr eaLnBrk="1" hangingPunct="1"/>
            <a:r>
              <a:rPr lang="zh-CN" altLang="en-US" sz="1700" dirty="0">
                <a:latin typeface="Arial" panose="020B0604020202020204" pitchFamily="34" charset="0"/>
              </a:rPr>
              <a:t>随范德华力的增大，</a:t>
            </a:r>
            <a:r>
              <a:rPr lang="zh-CN" altLang="en-US" sz="1900" dirty="0">
                <a:latin typeface="Arial" panose="020B0604020202020204" pitchFamily="34" charset="0"/>
              </a:rPr>
              <a:t>物质的熔沸点升高、溶解度增大</a:t>
            </a:r>
            <a:endParaRPr lang="zh-CN" altLang="en-US" sz="1900" dirty="0">
              <a:latin typeface="Arial" panose="020B0604020202020204" pitchFamily="34" charset="0"/>
            </a:endParaRPr>
          </a:p>
        </p:txBody>
      </p:sp>
      <p:sp>
        <p:nvSpPr>
          <p:cNvPr id="724007" name="文本框 724006"/>
          <p:cNvSpPr txBox="1"/>
          <p:nvPr/>
        </p:nvSpPr>
        <p:spPr>
          <a:xfrm>
            <a:off x="6288723" y="4740275"/>
            <a:ext cx="3263900" cy="674370"/>
          </a:xfrm>
          <a:prstGeom prst="rect">
            <a:avLst/>
          </a:prstGeom>
          <a:noFill/>
          <a:ln w="9525">
            <a:noFill/>
          </a:ln>
        </p:spPr>
        <p:txBody>
          <a:bodyPr lIns="91422" tIns="45711" rIns="91422" bIns="45711">
            <a:spAutoFit/>
          </a:bodyPr>
          <a:p>
            <a:pPr eaLnBrk="1" hangingPunct="1"/>
            <a:r>
              <a:rPr lang="zh-CN" altLang="en-US" sz="1900" dirty="0">
                <a:latin typeface="Arial" panose="020B0604020202020204" pitchFamily="34" charset="0"/>
              </a:rPr>
              <a:t>比化学键弱得多，比范德华力稍强</a:t>
            </a:r>
            <a:endParaRPr lang="zh-CN" altLang="en-US" sz="1900" dirty="0">
              <a:latin typeface="Arial" panose="020B0604020202020204" pitchFamily="34" charset="0"/>
            </a:endParaRPr>
          </a:p>
        </p:txBody>
      </p:sp>
      <p:sp>
        <p:nvSpPr>
          <p:cNvPr id="724008" name="文本框 724007"/>
          <p:cNvSpPr txBox="1"/>
          <p:nvPr/>
        </p:nvSpPr>
        <p:spPr>
          <a:xfrm>
            <a:off x="6096635" y="3430588"/>
            <a:ext cx="3074988" cy="874395"/>
          </a:xfrm>
          <a:prstGeom prst="rect">
            <a:avLst/>
          </a:prstGeom>
          <a:noFill/>
          <a:ln w="9525">
            <a:noFill/>
          </a:ln>
        </p:spPr>
        <p:txBody>
          <a:bodyPr lIns="91422" tIns="45711" rIns="91422" bIns="45711">
            <a:spAutoFit/>
          </a:bodyPr>
          <a:p>
            <a:pPr eaLnBrk="1" hangingPunct="1">
              <a:spcBef>
                <a:spcPct val="20000"/>
              </a:spcBef>
            </a:pPr>
            <a:r>
              <a:rPr lang="zh-CN" altLang="en-US" sz="1700" dirty="0">
                <a:latin typeface="楷体_GB2312" pitchFamily="49" charset="-122"/>
                <a:ea typeface="楷体_GB2312" pitchFamily="49" charset="-122"/>
              </a:rPr>
              <a:t>分子中含有与</a:t>
            </a:r>
            <a:r>
              <a:rPr lang="en-US" altLang="zh-CN" sz="1700" dirty="0">
                <a:latin typeface="楷体_GB2312" pitchFamily="49" charset="-122"/>
                <a:ea typeface="楷体_GB2312" pitchFamily="49" charset="-122"/>
              </a:rPr>
              <a:t>H</a:t>
            </a:r>
            <a:r>
              <a:rPr lang="zh-CN" altLang="en-US" sz="1700" dirty="0">
                <a:latin typeface="楷体_GB2312" pitchFamily="49" charset="-122"/>
                <a:ea typeface="楷体_GB2312" pitchFamily="49" charset="-122"/>
              </a:rPr>
              <a:t>原子相结合的原子半径小、电负性大、有孤对电子的</a:t>
            </a:r>
            <a:r>
              <a:rPr lang="en-US" altLang="zh-CN" sz="1700" dirty="0">
                <a:latin typeface="楷体_GB2312" pitchFamily="49" charset="-122"/>
                <a:ea typeface="楷体_GB2312" pitchFamily="49" charset="-122"/>
              </a:rPr>
              <a:t>F</a:t>
            </a:r>
            <a:r>
              <a:rPr lang="zh-CN" altLang="en-US" sz="1700" dirty="0">
                <a:latin typeface="楷体_GB2312" pitchFamily="49" charset="-122"/>
                <a:ea typeface="楷体_GB2312" pitchFamily="49" charset="-122"/>
              </a:rPr>
              <a:t>、</a:t>
            </a:r>
            <a:r>
              <a:rPr lang="en-US" altLang="zh-CN" sz="1700" dirty="0">
                <a:latin typeface="楷体_GB2312" pitchFamily="49" charset="-122"/>
                <a:ea typeface="楷体_GB2312" pitchFamily="49" charset="-122"/>
              </a:rPr>
              <a:t>O</a:t>
            </a:r>
            <a:r>
              <a:rPr lang="zh-CN" altLang="en-US" sz="1700" dirty="0">
                <a:latin typeface="楷体_GB2312" pitchFamily="49" charset="-122"/>
                <a:ea typeface="楷体_GB2312" pitchFamily="49" charset="-122"/>
              </a:rPr>
              <a:t>、</a:t>
            </a:r>
            <a:r>
              <a:rPr lang="en-US" altLang="zh-CN" sz="1700" dirty="0">
                <a:latin typeface="楷体_GB2312" pitchFamily="49" charset="-122"/>
                <a:ea typeface="楷体_GB2312" pitchFamily="49" charset="-122"/>
              </a:rPr>
              <a:t>N</a:t>
            </a:r>
            <a:endParaRPr lang="en-US" altLang="zh-CN" sz="1700" dirty="0">
              <a:solidFill>
                <a:srgbClr val="9900FF"/>
              </a:solidFill>
              <a:latin typeface="楷体_GB2312" pitchFamily="49" charset="-122"/>
              <a:ea typeface="楷体_GB2312" pitchFamily="49" charset="-122"/>
            </a:endParaRPr>
          </a:p>
        </p:txBody>
      </p:sp>
      <p:sp>
        <p:nvSpPr>
          <p:cNvPr id="724009" name="文本框 724008"/>
          <p:cNvSpPr txBox="1"/>
          <p:nvPr/>
        </p:nvSpPr>
        <p:spPr>
          <a:xfrm>
            <a:off x="6190298" y="2276475"/>
            <a:ext cx="2981325" cy="874395"/>
          </a:xfrm>
          <a:prstGeom prst="rect">
            <a:avLst/>
          </a:prstGeom>
          <a:noFill/>
          <a:ln w="9525">
            <a:noFill/>
          </a:ln>
        </p:spPr>
        <p:txBody>
          <a:bodyPr lIns="91422" tIns="45711" rIns="91422" bIns="45711">
            <a:spAutoFit/>
          </a:bodyPr>
          <a:p>
            <a:pPr eaLnBrk="1" hangingPunct="1">
              <a:spcBef>
                <a:spcPct val="20000"/>
              </a:spcBef>
            </a:pPr>
            <a:r>
              <a:rPr lang="zh-CN" altLang="en-US" sz="1700" dirty="0">
                <a:latin typeface="楷体_GB2312" pitchFamily="49" charset="-122"/>
                <a:ea typeface="楷体_GB2312" pitchFamily="49" charset="-122"/>
              </a:rPr>
              <a:t>分子间（内）电负性较大的成键原子通过</a:t>
            </a:r>
            <a:r>
              <a:rPr lang="en-US" altLang="zh-CN" sz="1700" dirty="0">
                <a:latin typeface="楷体_GB2312" pitchFamily="49" charset="-122"/>
                <a:ea typeface="楷体_GB2312" pitchFamily="49" charset="-122"/>
              </a:rPr>
              <a:t>H</a:t>
            </a:r>
            <a:r>
              <a:rPr lang="zh-CN" altLang="en-US" sz="1700" dirty="0">
                <a:latin typeface="楷体_GB2312" pitchFamily="49" charset="-122"/>
                <a:ea typeface="楷体_GB2312" pitchFamily="49" charset="-122"/>
              </a:rPr>
              <a:t>原子而形成的静电作用</a:t>
            </a:r>
            <a:endParaRPr lang="zh-CN" altLang="en-US" sz="1700" dirty="0">
              <a:solidFill>
                <a:srgbClr val="9900FF"/>
              </a:solidFill>
              <a:latin typeface="楷体_GB2312" pitchFamily="49" charset="-122"/>
              <a:ea typeface="楷体_GB2312" pitchFamily="49" charset="-122"/>
            </a:endParaRPr>
          </a:p>
        </p:txBody>
      </p:sp>
      <p:sp>
        <p:nvSpPr>
          <p:cNvPr id="724010" name="文本框 724009"/>
          <p:cNvSpPr txBox="1"/>
          <p:nvPr/>
        </p:nvSpPr>
        <p:spPr>
          <a:xfrm>
            <a:off x="6190298" y="5538788"/>
            <a:ext cx="3267075" cy="612775"/>
          </a:xfrm>
          <a:prstGeom prst="rect">
            <a:avLst/>
          </a:prstGeom>
          <a:noFill/>
          <a:ln w="9525">
            <a:noFill/>
          </a:ln>
        </p:spPr>
        <p:txBody>
          <a:bodyPr lIns="91422" tIns="45711" rIns="91422" bIns="45711">
            <a:spAutoFit/>
          </a:bodyPr>
          <a:p>
            <a:pPr eaLnBrk="1" hangingPunct="1"/>
            <a:r>
              <a:rPr lang="zh-CN" altLang="en-US" sz="1700" dirty="0">
                <a:latin typeface="Arial" panose="020B0604020202020204" pitchFamily="34" charset="0"/>
              </a:rPr>
              <a:t>分子间氢键使物质熔沸点升高硬度增大、水中溶解度增大</a:t>
            </a:r>
            <a:endParaRPr lang="zh-CN" altLang="en-US" sz="1700" dirty="0">
              <a:latin typeface="Arial" panose="020B0604020202020204" pitchFamily="34" charset="0"/>
            </a:endParaRPr>
          </a:p>
        </p:txBody>
      </p:sp>
      <p:sp>
        <p:nvSpPr>
          <p:cNvPr id="724011" name="文本框 724010"/>
          <p:cNvSpPr txBox="1"/>
          <p:nvPr/>
        </p:nvSpPr>
        <p:spPr>
          <a:xfrm>
            <a:off x="6190298" y="6383338"/>
            <a:ext cx="3171825" cy="612775"/>
          </a:xfrm>
          <a:prstGeom prst="rect">
            <a:avLst/>
          </a:prstGeom>
          <a:noFill/>
          <a:ln w="9525">
            <a:noFill/>
          </a:ln>
        </p:spPr>
        <p:txBody>
          <a:bodyPr lIns="91422" tIns="45711" rIns="91422" bIns="45711">
            <a:spAutoFit/>
          </a:bodyPr>
          <a:p>
            <a:pPr eaLnBrk="1" hangingPunct="1"/>
            <a:r>
              <a:rPr lang="zh-CN" altLang="en-US" sz="1700" dirty="0">
                <a:latin typeface="Arial" panose="020B0604020202020204" pitchFamily="34" charset="0"/>
              </a:rPr>
              <a:t>分子内氢键使物质熔沸点降低、硬度减小</a:t>
            </a:r>
            <a:endParaRPr lang="zh-CN" altLang="en-US" sz="1700" dirty="0">
              <a:latin typeface="Arial" panose="020B0604020202020204" pitchFamily="34" charset="0"/>
            </a:endParaRPr>
          </a:p>
        </p:txBody>
      </p:sp>
      <p:sp>
        <p:nvSpPr>
          <p:cNvPr id="724012" name="文本框 724011"/>
          <p:cNvSpPr txBox="1"/>
          <p:nvPr/>
        </p:nvSpPr>
        <p:spPr>
          <a:xfrm>
            <a:off x="2546985" y="6038850"/>
            <a:ext cx="3741738" cy="382270"/>
          </a:xfrm>
          <a:prstGeom prst="rect">
            <a:avLst/>
          </a:prstGeom>
          <a:noFill/>
          <a:ln w="9525">
            <a:noFill/>
          </a:ln>
        </p:spPr>
        <p:txBody>
          <a:bodyPr lIns="91422" tIns="45711" rIns="91422" bIns="45711">
            <a:spAutoFit/>
          </a:bodyPr>
          <a:p>
            <a:pPr eaLnBrk="1" hangingPunct="1">
              <a:spcBef>
                <a:spcPct val="50000"/>
              </a:spcBef>
            </a:pPr>
            <a:r>
              <a:rPr lang="zh-CN" altLang="en-US" sz="1900" dirty="0">
                <a:latin typeface="Arial" panose="020B0604020202020204" pitchFamily="34" charset="0"/>
                <a:ea typeface="楷体_GB2312" pitchFamily="49" charset="-122"/>
              </a:rPr>
              <a:t>影响物质的化学性质和物理性质</a:t>
            </a:r>
            <a:endParaRPr lang="zh-CN" altLang="en-US" sz="1900" dirty="0">
              <a:latin typeface="Arial" panose="020B0604020202020204" pitchFamily="34" charset="0"/>
              <a:ea typeface="楷体_GB2312" pitchFamily="49" charset="-122"/>
            </a:endParaRPr>
          </a:p>
        </p:txBody>
      </p:sp>
      <p:sp>
        <p:nvSpPr>
          <p:cNvPr id="724013" name="文本框 724012"/>
          <p:cNvSpPr txBox="1"/>
          <p:nvPr/>
        </p:nvSpPr>
        <p:spPr>
          <a:xfrm>
            <a:off x="2423160" y="2419350"/>
            <a:ext cx="3841750" cy="797560"/>
          </a:xfrm>
          <a:prstGeom prst="rect">
            <a:avLst/>
          </a:prstGeom>
          <a:noFill/>
          <a:ln w="9525">
            <a:noFill/>
          </a:ln>
        </p:spPr>
        <p:txBody>
          <a:bodyPr lIns="91422" tIns="45711" rIns="91422" bIns="45711">
            <a:spAutoFit/>
          </a:bodyPr>
          <a:p>
            <a:pPr eaLnBrk="1" hangingPunct="1">
              <a:spcBef>
                <a:spcPct val="50000"/>
              </a:spcBef>
            </a:pPr>
            <a:r>
              <a:rPr lang="zh-CN" altLang="en-US" sz="1900" dirty="0">
                <a:latin typeface="Times New Roman" panose="02020603050405020304" pitchFamily="18" charset="0"/>
              </a:rPr>
              <a:t>相邻的原子或离子之间的强烈的相互作用。</a:t>
            </a:r>
            <a:r>
              <a:rPr lang="zh-CN" altLang="en-US" sz="2700" dirty="0">
                <a:solidFill>
                  <a:srgbClr val="9900FF"/>
                </a:solidFill>
                <a:latin typeface="Times New Roman" panose="02020603050405020304" pitchFamily="18" charset="0"/>
                <a:ea typeface="方正姚体" panose="02010601030101010101" pitchFamily="2" charset="-122"/>
              </a:rPr>
              <a:t> </a:t>
            </a:r>
            <a:endParaRPr lang="zh-CN" altLang="en-US" sz="2700" dirty="0">
              <a:solidFill>
                <a:srgbClr val="9900FF"/>
              </a:solidFill>
              <a:latin typeface="Times New Roman" panose="02020603050405020304" pitchFamily="18" charset="0"/>
              <a:ea typeface="方正姚体" panose="02010601030101010101" pitchFamily="2" charset="-122"/>
            </a:endParaRPr>
          </a:p>
        </p:txBody>
      </p:sp>
      <p:sp>
        <p:nvSpPr>
          <p:cNvPr id="724014" name="文本框 724013"/>
          <p:cNvSpPr txBox="1"/>
          <p:nvPr/>
        </p:nvSpPr>
        <p:spPr>
          <a:xfrm>
            <a:off x="3120073" y="3752850"/>
            <a:ext cx="2114550" cy="382270"/>
          </a:xfrm>
          <a:prstGeom prst="rect">
            <a:avLst/>
          </a:prstGeom>
          <a:noFill/>
          <a:ln w="9525">
            <a:noFill/>
          </a:ln>
        </p:spPr>
        <p:txBody>
          <a:bodyPr lIns="91422" tIns="45711" rIns="91422" bIns="45711">
            <a:spAutoFit/>
          </a:bodyPr>
          <a:p>
            <a:pPr eaLnBrk="1" hangingPunct="1">
              <a:spcBef>
                <a:spcPct val="50000"/>
              </a:spcBef>
            </a:pPr>
            <a:r>
              <a:rPr lang="zh-CN" altLang="en-US" sz="1900" dirty="0">
                <a:latin typeface="Times New Roman" panose="02020603050405020304" pitchFamily="18" charset="0"/>
              </a:rPr>
              <a:t>原子或离子</a:t>
            </a:r>
            <a:endParaRPr lang="zh-CN" altLang="en-US" sz="1900" dirty="0">
              <a:latin typeface="Times New Roman" panose="02020603050405020304" pitchFamily="18" charset="0"/>
            </a:endParaRPr>
          </a:p>
        </p:txBody>
      </p:sp>
      <p:sp>
        <p:nvSpPr>
          <p:cNvPr id="724015" name="文本框 724014"/>
          <p:cNvSpPr txBox="1"/>
          <p:nvPr/>
        </p:nvSpPr>
        <p:spPr>
          <a:xfrm>
            <a:off x="2832735" y="4729163"/>
            <a:ext cx="3168650" cy="674370"/>
          </a:xfrm>
          <a:prstGeom prst="rect">
            <a:avLst/>
          </a:prstGeom>
          <a:noFill/>
          <a:ln w="9525">
            <a:noFill/>
          </a:ln>
        </p:spPr>
        <p:txBody>
          <a:bodyPr lIns="91422" tIns="45711" rIns="91422" bIns="45711">
            <a:spAutoFit/>
          </a:bodyPr>
          <a:p>
            <a:pPr eaLnBrk="1" hangingPunct="1">
              <a:spcBef>
                <a:spcPct val="50000"/>
              </a:spcBef>
            </a:pPr>
            <a:r>
              <a:rPr lang="zh-CN" altLang="en-US" sz="1900" dirty="0">
                <a:latin typeface="宋体" panose="02010600030101010101" pitchFamily="2" charset="-122"/>
              </a:rPr>
              <a:t>很强烈</a:t>
            </a:r>
            <a:r>
              <a:rPr lang="en-US" altLang="zh-CN" sz="1900" dirty="0">
                <a:latin typeface="宋体" panose="02010600030101010101" pitchFamily="2" charset="-122"/>
              </a:rPr>
              <a:t>,</a:t>
            </a:r>
            <a:r>
              <a:rPr lang="zh-CN" altLang="en-US" sz="1900" dirty="0">
                <a:latin typeface="宋体" panose="02010600030101010101" pitchFamily="2" charset="-122"/>
              </a:rPr>
              <a:t>克服它需要较高的能量</a:t>
            </a:r>
            <a:endParaRPr lang="zh-CN" altLang="en-US" sz="1900" dirty="0">
              <a:latin typeface="宋体" panose="02010600030101010101" pitchFamily="2"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24013"/>
                                        </p:tgtEl>
                                        <p:attrNameLst>
                                          <p:attrName>style.visibility</p:attrName>
                                        </p:attrNameLst>
                                      </p:cBhvr>
                                      <p:to>
                                        <p:strVal val="visible"/>
                                      </p:to>
                                    </p:set>
                                    <p:animEffect transition="in" filter="blinds(horizontal)">
                                      <p:cBhvr>
                                        <p:cTn id="7" dur="500"/>
                                        <p:tgtEl>
                                          <p:spTgt spid="7240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24009">
                                            <p:txEl>
                                              <p:charRg st="0" end="30"/>
                                            </p:txEl>
                                          </p:spTgt>
                                        </p:tgtEl>
                                        <p:attrNameLst>
                                          <p:attrName>style.visibility</p:attrName>
                                        </p:attrNameLst>
                                      </p:cBhvr>
                                      <p:to>
                                        <p:strVal val="visible"/>
                                      </p:to>
                                    </p:set>
                                    <p:animEffect transition="in" filter="blinds(horizontal)">
                                      <p:cBhvr>
                                        <p:cTn id="12" dur="500"/>
                                        <p:tgtEl>
                                          <p:spTgt spid="724009">
                                            <p:txEl>
                                              <p:charRg st="0" end="3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24003"/>
                                        </p:tgtEl>
                                        <p:attrNameLst>
                                          <p:attrName>style.visibility</p:attrName>
                                        </p:attrNameLst>
                                      </p:cBhvr>
                                      <p:to>
                                        <p:strVal val="visible"/>
                                      </p:to>
                                    </p:set>
                                    <p:animEffect transition="in" filter="blinds(horizontal)">
                                      <p:cBhvr>
                                        <p:cTn id="17" dur="500"/>
                                        <p:tgtEl>
                                          <p:spTgt spid="72400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24014"/>
                                        </p:tgtEl>
                                        <p:attrNameLst>
                                          <p:attrName>style.visibility</p:attrName>
                                        </p:attrNameLst>
                                      </p:cBhvr>
                                      <p:to>
                                        <p:strVal val="visible"/>
                                      </p:to>
                                    </p:set>
                                    <p:animEffect transition="in" filter="checkerboard(across)">
                                      <p:cBhvr>
                                        <p:cTn id="22" dur="500"/>
                                        <p:tgtEl>
                                          <p:spTgt spid="72401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24008"/>
                                        </p:tgtEl>
                                        <p:attrNameLst>
                                          <p:attrName>style.visibility</p:attrName>
                                        </p:attrNameLst>
                                      </p:cBhvr>
                                      <p:to>
                                        <p:strVal val="visible"/>
                                      </p:to>
                                    </p:set>
                                    <p:animEffect transition="in" filter="checkerboard(across)">
                                      <p:cBhvr>
                                        <p:cTn id="27" dur="500"/>
                                        <p:tgtEl>
                                          <p:spTgt spid="72400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24004"/>
                                        </p:tgtEl>
                                        <p:attrNameLst>
                                          <p:attrName>style.visibility</p:attrName>
                                        </p:attrNameLst>
                                      </p:cBhvr>
                                      <p:to>
                                        <p:strVal val="visible"/>
                                      </p:to>
                                    </p:set>
                                    <p:animEffect transition="in" filter="wipe(down)">
                                      <p:cBhvr>
                                        <p:cTn id="32" dur="500"/>
                                        <p:tgtEl>
                                          <p:spTgt spid="724004"/>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724015"/>
                                        </p:tgtEl>
                                        <p:attrNameLst>
                                          <p:attrName>style.visibility</p:attrName>
                                        </p:attrNameLst>
                                      </p:cBhvr>
                                      <p:to>
                                        <p:strVal val="visible"/>
                                      </p:to>
                                    </p:set>
                                    <p:animEffect transition="in" filter="box(in)">
                                      <p:cBhvr>
                                        <p:cTn id="37" dur="500"/>
                                        <p:tgtEl>
                                          <p:spTgt spid="7240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24007"/>
                                        </p:tgtEl>
                                        <p:attrNameLst>
                                          <p:attrName>style.visibility</p:attrName>
                                        </p:attrNameLst>
                                      </p:cBhvr>
                                      <p:to>
                                        <p:strVal val="visible"/>
                                      </p:to>
                                    </p:set>
                                    <p:animEffect transition="in" filter="wipe(down)">
                                      <p:cBhvr>
                                        <p:cTn id="42" dur="500"/>
                                        <p:tgtEl>
                                          <p:spTgt spid="72400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724005"/>
                                        </p:tgtEl>
                                        <p:attrNameLst>
                                          <p:attrName>style.visibility</p:attrName>
                                        </p:attrNameLst>
                                      </p:cBhvr>
                                      <p:to>
                                        <p:strVal val="visible"/>
                                      </p:to>
                                    </p:set>
                                    <p:animEffect transition="in" filter="wipe(down)">
                                      <p:cBhvr>
                                        <p:cTn id="47" dur="500"/>
                                        <p:tgtEl>
                                          <p:spTgt spid="724005"/>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724012"/>
                                        </p:tgtEl>
                                        <p:attrNameLst>
                                          <p:attrName>style.visibility</p:attrName>
                                        </p:attrNameLst>
                                      </p:cBhvr>
                                      <p:to>
                                        <p:strVal val="visible"/>
                                      </p:to>
                                    </p:set>
                                    <p:anim calcmode="lin" valueType="num">
                                      <p:cBhvr additive="base">
                                        <p:cTn id="52" dur="500" fill="hold"/>
                                        <p:tgtEl>
                                          <p:spTgt spid="724012"/>
                                        </p:tgtEl>
                                        <p:attrNameLst>
                                          <p:attrName>ppt_x</p:attrName>
                                        </p:attrNameLst>
                                      </p:cBhvr>
                                      <p:tavLst>
                                        <p:tav tm="0">
                                          <p:val>
                                            <p:strVal val="1+#ppt_w/2"/>
                                          </p:val>
                                        </p:tav>
                                        <p:tav tm="100000">
                                          <p:val>
                                            <p:strVal val="#ppt_x"/>
                                          </p:val>
                                        </p:tav>
                                      </p:tavLst>
                                    </p:anim>
                                    <p:anim calcmode="lin" valueType="num">
                                      <p:cBhvr additive="base">
                                        <p:cTn id="53" dur="500" fill="hold"/>
                                        <p:tgtEl>
                                          <p:spTgt spid="724012"/>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724010"/>
                                        </p:tgtEl>
                                        <p:attrNameLst>
                                          <p:attrName>style.visibility</p:attrName>
                                        </p:attrNameLst>
                                      </p:cBhvr>
                                      <p:to>
                                        <p:strVal val="visible"/>
                                      </p:to>
                                    </p:set>
                                    <p:animEffect transition="in" filter="wipe(down)">
                                      <p:cBhvr>
                                        <p:cTn id="58" dur="500"/>
                                        <p:tgtEl>
                                          <p:spTgt spid="72401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724011"/>
                                        </p:tgtEl>
                                        <p:attrNameLst>
                                          <p:attrName>style.visibility</p:attrName>
                                        </p:attrNameLst>
                                      </p:cBhvr>
                                      <p:to>
                                        <p:strVal val="visible"/>
                                      </p:to>
                                    </p:set>
                                    <p:animEffect transition="in" filter="wipe(down)">
                                      <p:cBhvr>
                                        <p:cTn id="63" dur="500"/>
                                        <p:tgtEl>
                                          <p:spTgt spid="72401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724006"/>
                                        </p:tgtEl>
                                        <p:attrNameLst>
                                          <p:attrName>style.visibility</p:attrName>
                                        </p:attrNameLst>
                                      </p:cBhvr>
                                      <p:to>
                                        <p:strVal val="visible"/>
                                      </p:to>
                                    </p:set>
                                    <p:animEffect transition="in" filter="wipe(down)">
                                      <p:cBhvr>
                                        <p:cTn id="68" dur="500"/>
                                        <p:tgtEl>
                                          <p:spTgt spid="7240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4003" grpId="0"/>
      <p:bldP spid="724004" grpId="0"/>
      <p:bldP spid="724005" grpId="0"/>
      <p:bldP spid="724006" grpId="0"/>
      <p:bldP spid="724007" grpId="0"/>
      <p:bldP spid="724008" grpId="0"/>
      <p:bldP spid="724010" grpId="0"/>
      <p:bldP spid="724011" grpId="0"/>
      <p:bldP spid="724012" grpId="0"/>
      <p:bldP spid="724013" grpId="0"/>
      <p:bldP spid="724014" grpId="0"/>
      <p:bldP spid="7240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6312535" y="1844675"/>
            <a:ext cx="5184775" cy="3744913"/>
          </a:xfrm>
          <a:prstGeom prst="rect">
            <a:avLst/>
          </a:prstGeom>
        </p:spPr>
        <p:txBody>
          <a:bodyPr lIns="91430" tIns="45715" rIns="91430" bIns="45715">
            <a:norm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zh-CN" altLang="en-US"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sym typeface="Arial" panose="020B0604020202020204" pitchFamily="34" charset="0"/>
              </a:rPr>
              <a:t>从相对分子质量对分子间作用力影响的角度分析，应该是水的沸点比 H</a:t>
            </a:r>
            <a:r>
              <a:rPr kumimoji="0" lang="zh-CN" altLang="en-US" sz="3200" b="1" i="0" u="none" strike="noStrike" kern="1200" cap="none" spc="0" normalizeH="0" baseline="-25000" noProof="0" smtClean="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sym typeface="Arial" panose="020B0604020202020204" pitchFamily="34" charset="0"/>
              </a:rPr>
              <a:t>2</a:t>
            </a:r>
            <a:r>
              <a:rPr kumimoji="0" lang="zh-CN" altLang="en-US"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sym typeface="Arial" panose="020B0604020202020204" pitchFamily="34" charset="0"/>
              </a:rPr>
              <a:t>S的沸点低，水的沸点“异常”说明了什么？</a:t>
            </a:r>
            <a:br>
              <a:rPr kumimoji="0" lang="zh-CN" altLang="en-US"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sym typeface="Arial" panose="020B0604020202020204" pitchFamily="34" charset="0"/>
              </a:rPr>
            </a:br>
            <a:endParaRPr kumimoji="0" lang="zh-CN" altLang="en-US"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sym typeface="Arial" panose="020B0604020202020204" pitchFamily="34" charset="0"/>
            </a:endParaRPr>
          </a:p>
        </p:txBody>
      </p:sp>
      <p:pic>
        <p:nvPicPr>
          <p:cNvPr id="14339" name="图片 6"/>
          <p:cNvPicPr>
            <a:picLocks noChangeAspect="1"/>
          </p:cNvPicPr>
          <p:nvPr/>
        </p:nvPicPr>
        <p:blipFill>
          <a:blip r:embed="rId1">
            <a:clrChange>
              <a:clrFrom>
                <a:srgbClr val="FFFFFF"/>
              </a:clrFrom>
              <a:clrTo>
                <a:srgbClr val="FFFFFF">
                  <a:alpha val="0"/>
                </a:srgbClr>
              </a:clrTo>
            </a:clrChange>
            <a:lum contrast="12000"/>
          </a:blip>
          <a:stretch>
            <a:fillRect/>
          </a:stretch>
        </p:blipFill>
        <p:spPr>
          <a:xfrm>
            <a:off x="911860" y="981075"/>
            <a:ext cx="5400675" cy="4878388"/>
          </a:xfrm>
          <a:prstGeom prst="rect">
            <a:avLst/>
          </a:prstGeom>
          <a:noFill/>
          <a:ln w="9525">
            <a:noFill/>
          </a:ln>
        </p:spPr>
      </p:pic>
      <p:pic>
        <p:nvPicPr>
          <p:cNvPr id="14340" name="图片 703492" descr="交流与讨论"/>
          <p:cNvPicPr>
            <a:picLocks noChangeAspect="1"/>
          </p:cNvPicPr>
          <p:nvPr/>
        </p:nvPicPr>
        <p:blipFill>
          <a:blip r:embed="rId2">
            <a:clrChange>
              <a:clrFrom>
                <a:srgbClr val="FEFEFE"/>
              </a:clrFrom>
              <a:clrTo>
                <a:srgbClr val="FEFEFE">
                  <a:alpha val="0"/>
                </a:srgbClr>
              </a:clrTo>
            </a:clrChange>
          </a:blip>
          <a:srcRect l="2885" t="8482" r="26419" b="19577"/>
          <a:stretch>
            <a:fillRect/>
          </a:stretch>
        </p:blipFill>
        <p:spPr>
          <a:xfrm>
            <a:off x="911860" y="620713"/>
            <a:ext cx="1584325" cy="701675"/>
          </a:xfrm>
          <a:prstGeom prst="rect">
            <a:avLst/>
          </a:prstGeom>
          <a:noFill/>
          <a:ln w="9525">
            <a:noFill/>
          </a:ln>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标题 3"/>
          <p:cNvSpPr>
            <a:spLocks noGrp="1"/>
          </p:cNvSpPr>
          <p:nvPr>
            <p:ph type="title"/>
          </p:nvPr>
        </p:nvSpPr>
        <p:spPr/>
        <p:txBody>
          <a:bodyPr vert="horz" wrap="square" lIns="90000" tIns="46800" rIns="90000" bIns="46800" anchor="ctr" anchorCtr="0"/>
          <a:p>
            <a:pPr eaLnBrk="1" hangingPunct="1"/>
            <a:endParaRPr lang="zh-CN" altLang="en-US" dirty="0"/>
          </a:p>
        </p:txBody>
      </p:sp>
      <p:sp>
        <p:nvSpPr>
          <p:cNvPr id="37891" name="文本占位符 696322"/>
          <p:cNvSpPr>
            <a:spLocks noGrp="1"/>
          </p:cNvSpPr>
          <p:nvPr>
            <p:ph idx="1"/>
          </p:nvPr>
        </p:nvSpPr>
        <p:spPr/>
        <p:txBody>
          <a:bodyPr vert="horz" wrap="square" lIns="91440" tIns="45720" rIns="91440" bIns="45720" anchor="t" anchorCtr="0"/>
          <a:p>
            <a:pPr eaLnBrk="1" hangingPunct="1">
              <a:buFont typeface="Arial" panose="020B0604020202020204" pitchFamily="34" charset="0"/>
              <a:buNone/>
            </a:pPr>
            <a:r>
              <a:rPr lang="en-US" altLang="zh-CN" sz="2800" kern="1200" dirty="0">
                <a:latin typeface="Times New Roman" panose="02020603050405020304" pitchFamily="18" charset="0"/>
                <a:ea typeface="+mn-ea"/>
                <a:cs typeface="+mn-cs"/>
              </a:rPr>
              <a:t>1</a:t>
            </a:r>
            <a:r>
              <a:rPr lang="zh-CN" altLang="en-US" sz="2800" kern="1200" dirty="0">
                <a:latin typeface="Times New Roman" panose="02020603050405020304" pitchFamily="18" charset="0"/>
                <a:ea typeface="+mn-ea"/>
                <a:cs typeface="+mn-cs"/>
              </a:rPr>
              <a:t>．下列物质中不存在氢键的是	      （       ）</a:t>
            </a:r>
            <a:endParaRPr lang="zh-CN" altLang="en-US" sz="2800" kern="1200" dirty="0">
              <a:latin typeface="Times New Roman" panose="02020603050405020304" pitchFamily="18" charset="0"/>
              <a:ea typeface="+mn-ea"/>
              <a:cs typeface="+mn-cs"/>
            </a:endParaRPr>
          </a:p>
          <a:p>
            <a:pPr eaLnBrk="1" hangingPunct="1">
              <a:buFont typeface="Arial" panose="020B0604020202020204" pitchFamily="34" charset="0"/>
              <a:buNone/>
            </a:pPr>
            <a:r>
              <a:rPr lang="zh-CN" altLang="en-US" sz="2800" kern="1200" dirty="0">
                <a:latin typeface="Times New Roman" panose="02020603050405020304" pitchFamily="18" charset="0"/>
                <a:ea typeface="+mn-ea"/>
                <a:cs typeface="+mn-cs"/>
              </a:rPr>
              <a:t>	</a:t>
            </a:r>
            <a:r>
              <a:rPr lang="en-US" altLang="zh-CN" sz="2800" kern="1200" dirty="0">
                <a:latin typeface="Times New Roman" panose="02020603050405020304" pitchFamily="18" charset="0"/>
                <a:ea typeface="+mn-ea"/>
                <a:cs typeface="+mn-cs"/>
              </a:rPr>
              <a:t>A</a:t>
            </a:r>
            <a:r>
              <a:rPr lang="zh-CN" altLang="en-US" sz="2800" kern="1200" dirty="0">
                <a:latin typeface="Times New Roman" panose="02020603050405020304" pitchFamily="18" charset="0"/>
                <a:ea typeface="+mn-ea"/>
                <a:cs typeface="+mn-cs"/>
              </a:rPr>
              <a:t>．冰醋酸中醋酸分子之间        	</a:t>
            </a:r>
            <a:endParaRPr lang="zh-CN" altLang="en-US" sz="2800" kern="1200" dirty="0">
              <a:latin typeface="Times New Roman" panose="02020603050405020304" pitchFamily="18" charset="0"/>
              <a:ea typeface="+mn-ea"/>
              <a:cs typeface="+mn-cs"/>
            </a:endParaRPr>
          </a:p>
          <a:p>
            <a:pPr eaLnBrk="1" hangingPunct="1">
              <a:buFont typeface="Arial" panose="020B0604020202020204" pitchFamily="34" charset="0"/>
              <a:buNone/>
            </a:pPr>
            <a:r>
              <a:rPr lang="zh-CN" altLang="en-US" sz="2800" kern="1200" dirty="0">
                <a:latin typeface="Times New Roman" panose="02020603050405020304" pitchFamily="18" charset="0"/>
                <a:ea typeface="+mn-ea"/>
                <a:cs typeface="+mn-cs"/>
              </a:rPr>
              <a:t>	</a:t>
            </a:r>
            <a:r>
              <a:rPr lang="en-US" altLang="zh-CN" sz="2800" kern="1200" dirty="0">
                <a:latin typeface="Times New Roman" panose="02020603050405020304" pitchFamily="18" charset="0"/>
                <a:ea typeface="+mn-ea"/>
                <a:cs typeface="+mn-cs"/>
              </a:rPr>
              <a:t>B</a:t>
            </a:r>
            <a:r>
              <a:rPr lang="zh-CN" altLang="en-US" sz="2800" kern="1200" dirty="0">
                <a:latin typeface="Times New Roman" panose="02020603050405020304" pitchFamily="18" charset="0"/>
                <a:ea typeface="+mn-ea"/>
                <a:cs typeface="+mn-cs"/>
              </a:rPr>
              <a:t>．一水合氨分子中的氨分子与水分子之间</a:t>
            </a:r>
            <a:endParaRPr lang="zh-CN" altLang="en-US" sz="2800" kern="1200" dirty="0">
              <a:latin typeface="Times New Roman" panose="02020603050405020304" pitchFamily="18" charset="0"/>
              <a:ea typeface="+mn-ea"/>
              <a:cs typeface="+mn-cs"/>
            </a:endParaRPr>
          </a:p>
          <a:p>
            <a:pPr eaLnBrk="1" hangingPunct="1">
              <a:buFont typeface="Arial" panose="020B0604020202020204" pitchFamily="34" charset="0"/>
              <a:buNone/>
            </a:pPr>
            <a:r>
              <a:rPr lang="zh-CN" altLang="en-US" sz="2800" kern="1200" dirty="0">
                <a:latin typeface="Times New Roman" panose="02020603050405020304" pitchFamily="18" charset="0"/>
                <a:ea typeface="+mn-ea"/>
                <a:cs typeface="+mn-cs"/>
              </a:rPr>
              <a:t>	</a:t>
            </a:r>
            <a:r>
              <a:rPr lang="en-US" altLang="zh-CN" sz="2800" kern="1200" dirty="0">
                <a:latin typeface="Times New Roman" panose="02020603050405020304" pitchFamily="18" charset="0"/>
                <a:ea typeface="+mn-ea"/>
                <a:cs typeface="+mn-cs"/>
              </a:rPr>
              <a:t>C</a:t>
            </a:r>
            <a:r>
              <a:rPr lang="zh-CN" altLang="en-US" sz="2800" kern="1200" dirty="0">
                <a:latin typeface="Times New Roman" panose="02020603050405020304" pitchFamily="18" charset="0"/>
                <a:ea typeface="+mn-ea"/>
                <a:cs typeface="+mn-cs"/>
              </a:rPr>
              <a:t>．液态氟化氢中氟化氢分子之间  </a:t>
            </a:r>
            <a:endParaRPr lang="zh-CN" altLang="en-US" sz="2800" kern="1200" dirty="0">
              <a:latin typeface="Times New Roman" panose="02020603050405020304" pitchFamily="18" charset="0"/>
              <a:ea typeface="+mn-ea"/>
              <a:cs typeface="+mn-cs"/>
            </a:endParaRPr>
          </a:p>
          <a:p>
            <a:pPr eaLnBrk="1" hangingPunct="1">
              <a:buFont typeface="Arial" panose="020B0604020202020204" pitchFamily="34" charset="0"/>
              <a:buNone/>
            </a:pPr>
            <a:r>
              <a:rPr lang="zh-CN" altLang="en-US" sz="2800" kern="1200" dirty="0">
                <a:latin typeface="Times New Roman" panose="02020603050405020304" pitchFamily="18" charset="0"/>
                <a:ea typeface="+mn-ea"/>
                <a:cs typeface="+mn-cs"/>
              </a:rPr>
              <a:t>    </a:t>
            </a:r>
            <a:r>
              <a:rPr lang="en-US" altLang="zh-CN" sz="2800" kern="1200" dirty="0">
                <a:latin typeface="Times New Roman" panose="02020603050405020304" pitchFamily="18" charset="0"/>
                <a:ea typeface="+mn-ea"/>
                <a:cs typeface="+mn-cs"/>
              </a:rPr>
              <a:t>D</a:t>
            </a:r>
            <a:r>
              <a:rPr lang="zh-CN" altLang="en-US" sz="2800" kern="1200" dirty="0">
                <a:latin typeface="Times New Roman" panose="02020603050405020304" pitchFamily="18" charset="0"/>
                <a:ea typeface="+mn-ea"/>
                <a:cs typeface="+mn-cs"/>
              </a:rPr>
              <a:t>．可燃冰（</a:t>
            </a:r>
            <a:r>
              <a:rPr lang="en-US" altLang="zh-CN" sz="2800" kern="1200" dirty="0">
                <a:latin typeface="Times New Roman" panose="02020603050405020304" pitchFamily="18" charset="0"/>
                <a:ea typeface="+mn-ea"/>
                <a:cs typeface="+mn-cs"/>
              </a:rPr>
              <a:t>CH</a:t>
            </a:r>
            <a:r>
              <a:rPr lang="en-US" altLang="zh-CN" sz="2800" kern="1200" baseline="-25000" dirty="0">
                <a:latin typeface="Times New Roman" panose="02020603050405020304" pitchFamily="18" charset="0"/>
                <a:ea typeface="+mn-ea"/>
                <a:cs typeface="+mn-cs"/>
              </a:rPr>
              <a:t>4</a:t>
            </a:r>
            <a:r>
              <a:rPr lang="en-US" altLang="zh-CN" sz="2800" kern="1200" dirty="0">
                <a:latin typeface="Times New Roman" panose="02020603050405020304" pitchFamily="18" charset="0"/>
                <a:ea typeface="+mn-ea"/>
                <a:cs typeface="+mn-cs"/>
              </a:rPr>
              <a:t>·8H</a:t>
            </a:r>
            <a:r>
              <a:rPr lang="en-US" altLang="zh-CN" sz="2800" kern="1200" baseline="-25000" dirty="0">
                <a:latin typeface="Times New Roman" panose="02020603050405020304" pitchFamily="18" charset="0"/>
                <a:ea typeface="+mn-ea"/>
                <a:cs typeface="+mn-cs"/>
              </a:rPr>
              <a:t>2</a:t>
            </a:r>
            <a:r>
              <a:rPr lang="en-US" altLang="zh-CN" sz="2800" kern="1200" dirty="0">
                <a:latin typeface="Times New Roman" panose="02020603050405020304" pitchFamily="18" charset="0"/>
                <a:ea typeface="+mn-ea"/>
                <a:cs typeface="+mn-cs"/>
              </a:rPr>
              <a:t>O</a:t>
            </a:r>
            <a:r>
              <a:rPr lang="zh-CN" altLang="en-US" sz="2800" kern="1200" dirty="0">
                <a:latin typeface="Times New Roman" panose="02020603050405020304" pitchFamily="18" charset="0"/>
                <a:ea typeface="+mn-ea"/>
                <a:cs typeface="+mn-cs"/>
              </a:rPr>
              <a:t>）中甲烷分子与水   </a:t>
            </a:r>
            <a:endParaRPr lang="zh-CN" altLang="en-US" sz="2800" kern="1200" dirty="0">
              <a:latin typeface="Times New Roman" panose="02020603050405020304" pitchFamily="18" charset="0"/>
              <a:ea typeface="+mn-ea"/>
              <a:cs typeface="+mn-cs"/>
            </a:endParaRPr>
          </a:p>
          <a:p>
            <a:pPr eaLnBrk="1" hangingPunct="1">
              <a:buFont typeface="Arial" panose="020B0604020202020204" pitchFamily="34" charset="0"/>
              <a:buNone/>
            </a:pPr>
            <a:r>
              <a:rPr lang="zh-CN" altLang="en-US" sz="2800" kern="1200" dirty="0">
                <a:latin typeface="Times New Roman" panose="02020603050405020304" pitchFamily="18" charset="0"/>
                <a:ea typeface="+mn-ea"/>
                <a:cs typeface="+mn-cs"/>
              </a:rPr>
              <a:t>          分子之间</a:t>
            </a:r>
            <a:endParaRPr lang="zh-CN" altLang="en-US" sz="2800" kern="1200" dirty="0">
              <a:latin typeface="Times New Roman" panose="02020603050405020304" pitchFamily="18" charset="0"/>
              <a:ea typeface="+mn-ea"/>
              <a:cs typeface="+mn-cs"/>
            </a:endParaRPr>
          </a:p>
        </p:txBody>
      </p:sp>
      <p:sp>
        <p:nvSpPr>
          <p:cNvPr id="696324" name="文本框 696323"/>
          <p:cNvSpPr txBox="1"/>
          <p:nvPr/>
        </p:nvSpPr>
        <p:spPr>
          <a:xfrm>
            <a:off x="7320598" y="1557338"/>
            <a:ext cx="631190" cy="843915"/>
          </a:xfrm>
          <a:prstGeom prst="rect">
            <a:avLst/>
          </a:prstGeom>
          <a:noFill/>
          <a:ln w="12700">
            <a:noFill/>
          </a:ln>
        </p:spPr>
        <p:txBody>
          <a:bodyPr wrap="none" lIns="91422" tIns="45711" rIns="91422" bIns="45711">
            <a:spAutoFit/>
          </a:bodyPr>
          <a:p>
            <a:pPr eaLnBrk="1" hangingPunct="1"/>
            <a:r>
              <a:rPr lang="en-US" altLang="zh-CN" sz="4900" dirty="0">
                <a:solidFill>
                  <a:srgbClr val="FF3300"/>
                </a:solidFill>
                <a:latin typeface="Times New Roman" panose="02020603050405020304" pitchFamily="18" charset="0"/>
                <a:ea typeface="方正姚体" panose="02010601030101010101" pitchFamily="2" charset="-122"/>
              </a:rPr>
              <a:t>D</a:t>
            </a:r>
            <a:endParaRPr lang="en-US" altLang="zh-CN" sz="4900" dirty="0">
              <a:solidFill>
                <a:srgbClr val="FF3300"/>
              </a:solidFill>
              <a:latin typeface="Times New Roman" panose="02020603050405020304" pitchFamily="18" charset="0"/>
              <a:ea typeface="方正姚体" panose="02010601030101010101" pitchFamily="2" charset="-122"/>
            </a:endParaRPr>
          </a:p>
        </p:txBody>
      </p:sp>
      <p:sp>
        <p:nvSpPr>
          <p:cNvPr id="37893" name="文本框 696324"/>
          <p:cNvSpPr txBox="1"/>
          <p:nvPr/>
        </p:nvSpPr>
        <p:spPr>
          <a:xfrm>
            <a:off x="1007110" y="669925"/>
            <a:ext cx="5087938" cy="720725"/>
          </a:xfrm>
          <a:prstGeom prst="rect">
            <a:avLst/>
          </a:prstGeom>
          <a:solidFill>
            <a:schemeClr val="tx2"/>
          </a:solidFill>
          <a:ln w="12700">
            <a:noFill/>
          </a:ln>
        </p:spPr>
        <p:txBody>
          <a:bodyPr lIns="91422" tIns="45711" rIns="91422" bIns="45711">
            <a:spAutoFit/>
          </a:bodyPr>
          <a:p>
            <a:pPr algn="ctr" eaLnBrk="1" hangingPunct="1"/>
            <a:r>
              <a:rPr lang="zh-CN" altLang="en-US" sz="4100" dirty="0">
                <a:solidFill>
                  <a:schemeClr val="bg1"/>
                </a:solidFill>
                <a:latin typeface="Times New Roman" panose="02020603050405020304" pitchFamily="18" charset="0"/>
                <a:ea typeface="华文行楷" panose="02010800040101010101" pitchFamily="2" charset="-122"/>
              </a:rPr>
              <a:t>练       习</a:t>
            </a:r>
            <a:endParaRPr lang="zh-CN" altLang="en-US" sz="4100" dirty="0">
              <a:solidFill>
                <a:schemeClr val="bg1"/>
              </a:solidFill>
              <a:latin typeface="Times New Roman" panose="02020603050405020304" pitchFamily="18" charset="0"/>
              <a:ea typeface="华文行楷" panose="0201080004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96324"/>
                                        </p:tgtEl>
                                        <p:attrNameLst>
                                          <p:attrName>style.visibility</p:attrName>
                                        </p:attrNameLst>
                                      </p:cBhvr>
                                      <p:to>
                                        <p:strVal val="visible"/>
                                      </p:to>
                                    </p:set>
                                    <p:anim calcmode="lin" valueType="num">
                                      <p:cBhvr>
                                        <p:cTn id="7" dur="500" fill="hold"/>
                                        <p:tgtEl>
                                          <p:spTgt spid="696324"/>
                                        </p:tgtEl>
                                        <p:attrNameLst>
                                          <p:attrName>ppt_w</p:attrName>
                                        </p:attrNameLst>
                                      </p:cBhvr>
                                      <p:tavLst>
                                        <p:tav tm="0">
                                          <p:val>
                                            <p:fltVal val="0.000000"/>
                                          </p:val>
                                        </p:tav>
                                        <p:tav tm="100000">
                                          <p:val>
                                            <p:strVal val="#ppt_w"/>
                                          </p:val>
                                        </p:tav>
                                      </p:tavLst>
                                    </p:anim>
                                    <p:anim calcmode="lin" valueType="num">
                                      <p:cBhvr>
                                        <p:cTn id="8" dur="500" fill="hold"/>
                                        <p:tgtEl>
                                          <p:spTgt spid="696324"/>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标题 5"/>
          <p:cNvSpPr>
            <a:spLocks noGrp="1"/>
          </p:cNvSpPr>
          <p:nvPr>
            <p:ph type="title"/>
          </p:nvPr>
        </p:nvSpPr>
        <p:spPr/>
        <p:txBody>
          <a:bodyPr vert="horz" wrap="square" lIns="90000" tIns="46800" rIns="90000" bIns="46800" anchor="ctr" anchorCtr="0"/>
          <a:p>
            <a:pPr eaLnBrk="1" hangingPunct="1"/>
            <a:endParaRPr lang="zh-CN" altLang="en-US" dirty="0"/>
          </a:p>
        </p:txBody>
      </p:sp>
      <p:sp>
        <p:nvSpPr>
          <p:cNvPr id="38915" name="内容占位符 6"/>
          <p:cNvSpPr>
            <a:spLocks noGrp="1"/>
          </p:cNvSpPr>
          <p:nvPr>
            <p:ph idx="1"/>
          </p:nvPr>
        </p:nvSpPr>
        <p:spPr/>
        <p:txBody>
          <a:bodyPr vert="horz" wrap="square" lIns="90000" tIns="46800" rIns="90000" bIns="46800" anchor="t" anchorCtr="0"/>
          <a:p>
            <a:pPr eaLnBrk="1" hangingPunct="1"/>
            <a:endParaRPr lang="zh-CN" altLang="en-US" kern="1200" dirty="0">
              <a:latin typeface="+mn-lt"/>
              <a:ea typeface="+mn-ea"/>
              <a:cs typeface="+mn-cs"/>
            </a:endParaRPr>
          </a:p>
        </p:txBody>
      </p:sp>
      <p:sp>
        <p:nvSpPr>
          <p:cNvPr id="38916" name="文本框 698371"/>
          <p:cNvSpPr txBox="1"/>
          <p:nvPr/>
        </p:nvSpPr>
        <p:spPr>
          <a:xfrm>
            <a:off x="838835" y="604838"/>
            <a:ext cx="5087938" cy="720725"/>
          </a:xfrm>
          <a:prstGeom prst="rect">
            <a:avLst/>
          </a:prstGeom>
          <a:solidFill>
            <a:schemeClr val="tx2"/>
          </a:solidFill>
          <a:ln w="12700">
            <a:noFill/>
          </a:ln>
        </p:spPr>
        <p:txBody>
          <a:bodyPr lIns="91422" tIns="45711" rIns="91422" bIns="45711">
            <a:spAutoFit/>
          </a:bodyPr>
          <a:p>
            <a:pPr algn="ctr" eaLnBrk="1" hangingPunct="1"/>
            <a:r>
              <a:rPr lang="zh-CN" altLang="en-US" sz="4100" dirty="0">
                <a:solidFill>
                  <a:schemeClr val="bg1"/>
                </a:solidFill>
                <a:latin typeface="Times New Roman" panose="02020603050405020304" pitchFamily="18" charset="0"/>
                <a:ea typeface="华文行楷" panose="02010800040101010101" pitchFamily="2" charset="-122"/>
              </a:rPr>
              <a:t>练       习</a:t>
            </a:r>
            <a:endParaRPr lang="zh-CN" altLang="en-US" sz="4100" dirty="0">
              <a:solidFill>
                <a:schemeClr val="bg1"/>
              </a:solidFill>
              <a:latin typeface="Times New Roman" panose="02020603050405020304" pitchFamily="18" charset="0"/>
              <a:ea typeface="华文行楷" panose="02010800040101010101" pitchFamily="2" charset="-122"/>
            </a:endParaRPr>
          </a:p>
        </p:txBody>
      </p:sp>
      <p:sp>
        <p:nvSpPr>
          <p:cNvPr id="38917" name="矩形 698372"/>
          <p:cNvSpPr/>
          <p:nvPr/>
        </p:nvSpPr>
        <p:spPr>
          <a:xfrm>
            <a:off x="1026160" y="1621631"/>
            <a:ext cx="9802813" cy="1520825"/>
          </a:xfrm>
          <a:prstGeom prst="rect">
            <a:avLst/>
          </a:prstGeom>
          <a:noFill/>
          <a:ln w="12700">
            <a:noFill/>
          </a:ln>
        </p:spPr>
        <p:txBody>
          <a:bodyPr lIns="91422" tIns="45711" rIns="91422" bIns="45711" anchor="ctr" anchorCtr="0">
            <a:spAutoFit/>
          </a:bodyPr>
          <a:p>
            <a:pPr defTabSz="914400" eaLnBrk="1" hangingPunct="1">
              <a:tabLst>
                <a:tab pos="228600" algn="l"/>
                <a:tab pos="1484630" algn="l"/>
                <a:tab pos="2630805" algn="l"/>
                <a:tab pos="3886200" algn="l"/>
                <a:tab pos="4800600" algn="l"/>
              </a:tabLst>
            </a:pPr>
            <a:r>
              <a:rPr lang="en-US" altLang="zh-CN" sz="3100" dirty="0">
                <a:latin typeface="Times New Roman" panose="02020603050405020304" pitchFamily="18" charset="0"/>
              </a:rPr>
              <a:t>2</a:t>
            </a:r>
            <a:r>
              <a:rPr lang="zh-CN" altLang="en-US" sz="3100" dirty="0">
                <a:latin typeface="Times New Roman" panose="02020603050405020304" pitchFamily="18" charset="0"/>
              </a:rPr>
              <a:t>．固体乙醇晶体中不存在的作用力是     </a:t>
            </a:r>
            <a:endParaRPr lang="zh-CN" altLang="en-US" sz="3100" dirty="0">
              <a:latin typeface="Times New Roman" panose="02020603050405020304" pitchFamily="18" charset="0"/>
            </a:endParaRPr>
          </a:p>
          <a:p>
            <a:pPr defTabSz="914400" eaLnBrk="1" hangingPunct="1">
              <a:tabLst>
                <a:tab pos="228600" algn="l"/>
                <a:tab pos="1484630" algn="l"/>
                <a:tab pos="2630805" algn="l"/>
                <a:tab pos="3886200" algn="l"/>
                <a:tab pos="4800600" algn="l"/>
              </a:tabLst>
            </a:pPr>
            <a:r>
              <a:rPr lang="zh-CN" altLang="en-US" sz="3100" dirty="0">
                <a:latin typeface="Times New Roman" panose="02020603050405020304" pitchFamily="18" charset="0"/>
              </a:rPr>
              <a:t>      </a:t>
            </a:r>
            <a:r>
              <a:rPr lang="en-US" altLang="zh-CN" sz="3100" dirty="0">
                <a:latin typeface="Times New Roman" panose="02020603050405020304" pitchFamily="18" charset="0"/>
              </a:rPr>
              <a:t>A</a:t>
            </a:r>
            <a:r>
              <a:rPr lang="zh-CN" altLang="en-US" sz="3100" dirty="0">
                <a:latin typeface="Times New Roman" panose="02020603050405020304" pitchFamily="18" charset="0"/>
              </a:rPr>
              <a:t>．极性键       	</a:t>
            </a:r>
            <a:r>
              <a:rPr lang="en-US" altLang="zh-CN" sz="3100" dirty="0">
                <a:latin typeface="Times New Roman" panose="02020603050405020304" pitchFamily="18" charset="0"/>
              </a:rPr>
              <a:t>B</a:t>
            </a:r>
            <a:r>
              <a:rPr lang="zh-CN" altLang="en-US" sz="3100" dirty="0">
                <a:latin typeface="Times New Roman" panose="02020603050405020304" pitchFamily="18" charset="0"/>
              </a:rPr>
              <a:t>．非极性键   </a:t>
            </a:r>
            <a:endParaRPr lang="zh-CN" altLang="en-US" sz="3100" dirty="0">
              <a:latin typeface="Times New Roman" panose="02020603050405020304" pitchFamily="18" charset="0"/>
            </a:endParaRPr>
          </a:p>
          <a:p>
            <a:pPr defTabSz="914400" eaLnBrk="1" hangingPunct="1">
              <a:tabLst>
                <a:tab pos="228600" algn="l"/>
                <a:tab pos="1484630" algn="l"/>
                <a:tab pos="2630805" algn="l"/>
                <a:tab pos="3886200" algn="l"/>
                <a:tab pos="4800600" algn="l"/>
              </a:tabLst>
            </a:pPr>
            <a:r>
              <a:rPr lang="zh-CN" altLang="en-US" sz="3100" dirty="0">
                <a:latin typeface="Times New Roman" panose="02020603050405020304" pitchFamily="18" charset="0"/>
              </a:rPr>
              <a:t>      </a:t>
            </a:r>
            <a:r>
              <a:rPr lang="en-US" altLang="zh-CN" sz="3100" dirty="0">
                <a:latin typeface="Times New Roman" panose="02020603050405020304" pitchFamily="18" charset="0"/>
              </a:rPr>
              <a:t>C</a:t>
            </a:r>
            <a:r>
              <a:rPr lang="zh-CN" altLang="en-US" sz="3100" dirty="0">
                <a:latin typeface="Times New Roman" panose="02020603050405020304" pitchFamily="18" charset="0"/>
              </a:rPr>
              <a:t>．离子键        	</a:t>
            </a:r>
            <a:r>
              <a:rPr lang="en-US" altLang="zh-CN" sz="3100" dirty="0">
                <a:latin typeface="Times New Roman" panose="02020603050405020304" pitchFamily="18" charset="0"/>
              </a:rPr>
              <a:t>D</a:t>
            </a:r>
            <a:r>
              <a:rPr lang="zh-CN" altLang="en-US" sz="3100" dirty="0">
                <a:latin typeface="Times New Roman" panose="02020603050405020304" pitchFamily="18" charset="0"/>
              </a:rPr>
              <a:t>．氢键</a:t>
            </a:r>
            <a:endParaRPr lang="zh-CN" altLang="en-US" sz="3100" dirty="0">
              <a:latin typeface="Times New Roman" panose="02020603050405020304" pitchFamily="18" charset="0"/>
            </a:endParaRPr>
          </a:p>
        </p:txBody>
      </p:sp>
      <p:sp>
        <p:nvSpPr>
          <p:cNvPr id="38918" name="矩形 698373"/>
          <p:cNvSpPr/>
          <p:nvPr/>
        </p:nvSpPr>
        <p:spPr>
          <a:xfrm>
            <a:off x="815023" y="3102293"/>
            <a:ext cx="10558462" cy="2952115"/>
          </a:xfrm>
          <a:prstGeom prst="rect">
            <a:avLst/>
          </a:prstGeom>
          <a:noFill/>
          <a:ln w="12700">
            <a:noFill/>
          </a:ln>
        </p:spPr>
        <p:txBody>
          <a:bodyPr lIns="91422" tIns="45711" rIns="91422" bIns="45711" anchor="ctr" anchorCtr="0">
            <a:spAutoFit/>
          </a:bodyPr>
          <a:p>
            <a:pPr defTabSz="914400" eaLnBrk="1" hangingPunct="1">
              <a:tabLst>
                <a:tab pos="228600" algn="l"/>
                <a:tab pos="1484630" algn="l"/>
                <a:tab pos="2630805" algn="l"/>
                <a:tab pos="3886200" algn="l"/>
                <a:tab pos="4800600" algn="l"/>
              </a:tabLst>
            </a:pPr>
            <a:r>
              <a:rPr lang="en-US" altLang="zh-CN" sz="3100" dirty="0">
                <a:latin typeface="Times New Roman" panose="02020603050405020304" pitchFamily="18" charset="0"/>
              </a:rPr>
              <a:t>3</a:t>
            </a:r>
            <a:r>
              <a:rPr lang="zh-CN" altLang="en-US" sz="3100" dirty="0">
                <a:latin typeface="Times New Roman" panose="02020603050405020304" pitchFamily="18" charset="0"/>
              </a:rPr>
              <a:t>．下列有关水的叙述中，可以用氢键的知    </a:t>
            </a:r>
            <a:endParaRPr lang="zh-CN" altLang="en-US" sz="3100" dirty="0">
              <a:latin typeface="Times New Roman" panose="02020603050405020304" pitchFamily="18" charset="0"/>
            </a:endParaRPr>
          </a:p>
          <a:p>
            <a:pPr defTabSz="914400" eaLnBrk="1" hangingPunct="1">
              <a:tabLst>
                <a:tab pos="228600" algn="l"/>
                <a:tab pos="1484630" algn="l"/>
                <a:tab pos="2630805" algn="l"/>
                <a:tab pos="3886200" algn="l"/>
                <a:tab pos="4800600" algn="l"/>
              </a:tabLst>
            </a:pPr>
            <a:r>
              <a:rPr lang="zh-CN" altLang="en-US" sz="3100" dirty="0">
                <a:latin typeface="Times New Roman" panose="02020603050405020304" pitchFamily="18" charset="0"/>
              </a:rPr>
              <a:t>      识来解释的是      </a:t>
            </a:r>
            <a:endParaRPr lang="zh-CN" altLang="en-US" sz="3100" dirty="0">
              <a:latin typeface="Times New Roman" panose="02020603050405020304" pitchFamily="18" charset="0"/>
            </a:endParaRPr>
          </a:p>
          <a:p>
            <a:pPr defTabSz="914400" eaLnBrk="1" hangingPunct="1">
              <a:tabLst>
                <a:tab pos="228600" algn="l"/>
                <a:tab pos="1484630" algn="l"/>
                <a:tab pos="2630805" algn="l"/>
                <a:tab pos="3886200" algn="l"/>
                <a:tab pos="4800600" algn="l"/>
              </a:tabLst>
            </a:pPr>
            <a:r>
              <a:rPr lang="zh-CN" altLang="en-US" sz="3100" dirty="0">
                <a:latin typeface="Times New Roman" panose="02020603050405020304" pitchFamily="18" charset="0"/>
              </a:rPr>
              <a:t>       </a:t>
            </a:r>
            <a:r>
              <a:rPr lang="en-US" altLang="zh-CN" sz="3100" dirty="0">
                <a:latin typeface="Times New Roman" panose="02020603050405020304" pitchFamily="18" charset="0"/>
              </a:rPr>
              <a:t>A</a:t>
            </a:r>
            <a:r>
              <a:rPr lang="zh-CN" altLang="en-US" sz="3100" dirty="0">
                <a:latin typeface="Times New Roman" panose="02020603050405020304" pitchFamily="18" charset="0"/>
              </a:rPr>
              <a:t>．水比硫化氢气体稳定       	</a:t>
            </a:r>
            <a:endParaRPr lang="zh-CN" altLang="en-US" sz="3100" dirty="0">
              <a:latin typeface="Times New Roman" panose="02020603050405020304" pitchFamily="18" charset="0"/>
            </a:endParaRPr>
          </a:p>
          <a:p>
            <a:pPr defTabSz="914400" eaLnBrk="1" hangingPunct="1">
              <a:tabLst>
                <a:tab pos="228600" algn="l"/>
                <a:tab pos="1484630" algn="l"/>
                <a:tab pos="2630805" algn="l"/>
                <a:tab pos="3886200" algn="l"/>
                <a:tab pos="4800600" algn="l"/>
              </a:tabLst>
            </a:pPr>
            <a:r>
              <a:rPr lang="zh-CN" altLang="en-US" sz="3100" dirty="0">
                <a:latin typeface="Times New Roman" panose="02020603050405020304" pitchFamily="18" charset="0"/>
              </a:rPr>
              <a:t>       </a:t>
            </a:r>
            <a:r>
              <a:rPr lang="en-US" altLang="zh-CN" sz="3100" dirty="0">
                <a:latin typeface="Times New Roman" panose="02020603050405020304" pitchFamily="18" charset="0"/>
              </a:rPr>
              <a:t>B</a:t>
            </a:r>
            <a:r>
              <a:rPr lang="zh-CN" altLang="en-US" sz="3100" dirty="0">
                <a:latin typeface="Times New Roman" panose="02020603050405020304" pitchFamily="18" charset="0"/>
              </a:rPr>
              <a:t>．水的熔沸点比硫化氢的高</a:t>
            </a:r>
            <a:endParaRPr lang="zh-CN" altLang="en-US" sz="3100" dirty="0">
              <a:latin typeface="Times New Roman" panose="02020603050405020304" pitchFamily="18" charset="0"/>
            </a:endParaRPr>
          </a:p>
          <a:p>
            <a:pPr defTabSz="914400" eaLnBrk="1" hangingPunct="1">
              <a:tabLst>
                <a:tab pos="228600" algn="l"/>
                <a:tab pos="1484630" algn="l"/>
                <a:tab pos="2630805" algn="l"/>
                <a:tab pos="3886200" algn="l"/>
                <a:tab pos="4800600" algn="l"/>
              </a:tabLst>
            </a:pPr>
            <a:r>
              <a:rPr lang="zh-CN" altLang="en-US" sz="3100" dirty="0">
                <a:latin typeface="Times New Roman" panose="02020603050405020304" pitchFamily="18" charset="0"/>
              </a:rPr>
              <a:t>       </a:t>
            </a:r>
            <a:r>
              <a:rPr lang="en-US" altLang="zh-CN" sz="3100" dirty="0">
                <a:latin typeface="Times New Roman" panose="02020603050405020304" pitchFamily="18" charset="0"/>
              </a:rPr>
              <a:t>C</a:t>
            </a:r>
            <a:r>
              <a:rPr lang="zh-CN" altLang="en-US" sz="3100" dirty="0">
                <a:latin typeface="Times New Roman" panose="02020603050405020304" pitchFamily="18" charset="0"/>
              </a:rPr>
              <a:t>．氯化氢气体易溶于水       	</a:t>
            </a:r>
            <a:endParaRPr lang="zh-CN" altLang="en-US" sz="3100" dirty="0">
              <a:latin typeface="Times New Roman" panose="02020603050405020304" pitchFamily="18" charset="0"/>
            </a:endParaRPr>
          </a:p>
          <a:p>
            <a:pPr defTabSz="914400" eaLnBrk="1" hangingPunct="1">
              <a:tabLst>
                <a:tab pos="228600" algn="l"/>
                <a:tab pos="1484630" algn="l"/>
                <a:tab pos="2630805" algn="l"/>
                <a:tab pos="3886200" algn="l"/>
                <a:tab pos="4800600" algn="l"/>
              </a:tabLst>
            </a:pPr>
            <a:r>
              <a:rPr lang="zh-CN" altLang="en-US" sz="3100" dirty="0">
                <a:latin typeface="Times New Roman" panose="02020603050405020304" pitchFamily="18" charset="0"/>
              </a:rPr>
              <a:t>       </a:t>
            </a:r>
            <a:r>
              <a:rPr lang="en-US" altLang="zh-CN" sz="3100" dirty="0">
                <a:latin typeface="Times New Roman" panose="02020603050405020304" pitchFamily="18" charset="0"/>
              </a:rPr>
              <a:t>D</a:t>
            </a:r>
            <a:r>
              <a:rPr lang="zh-CN" altLang="en-US" sz="3100" dirty="0">
                <a:latin typeface="Times New Roman" panose="02020603050405020304" pitchFamily="18" charset="0"/>
              </a:rPr>
              <a:t>．</a:t>
            </a:r>
            <a:r>
              <a:rPr lang="en-US" altLang="zh-CN" sz="3100" dirty="0">
                <a:latin typeface="Times New Roman" panose="02020603050405020304" pitchFamily="18" charset="0"/>
              </a:rPr>
              <a:t>0℃</a:t>
            </a:r>
            <a:r>
              <a:rPr lang="zh-CN" altLang="en-US" sz="3100" dirty="0">
                <a:latin typeface="Times New Roman" panose="02020603050405020304" pitchFamily="18" charset="0"/>
              </a:rPr>
              <a:t>时，水的密度比冰大</a:t>
            </a:r>
            <a:endParaRPr lang="zh-CN" altLang="en-US" sz="3100" dirty="0">
              <a:latin typeface="Times New Roman" panose="02020603050405020304" pitchFamily="18" charset="0"/>
            </a:endParaRPr>
          </a:p>
        </p:txBody>
      </p:sp>
      <p:sp>
        <p:nvSpPr>
          <p:cNvPr id="698375" name="文本框 698374"/>
          <p:cNvSpPr txBox="1"/>
          <p:nvPr/>
        </p:nvSpPr>
        <p:spPr>
          <a:xfrm>
            <a:off x="7850823" y="1444625"/>
            <a:ext cx="1536700" cy="782320"/>
          </a:xfrm>
          <a:prstGeom prst="rect">
            <a:avLst/>
          </a:prstGeom>
          <a:noFill/>
          <a:ln w="12700">
            <a:noFill/>
          </a:ln>
        </p:spPr>
        <p:txBody>
          <a:bodyPr lIns="91422" tIns="45711" rIns="91422" bIns="45711">
            <a:spAutoFit/>
          </a:bodyPr>
          <a:p>
            <a:pPr eaLnBrk="1" hangingPunct="1"/>
            <a:r>
              <a:rPr lang="en-US" altLang="zh-CN" sz="4500" dirty="0">
                <a:solidFill>
                  <a:srgbClr val="FF3300"/>
                </a:solidFill>
                <a:latin typeface="Times New Roman" panose="02020603050405020304" pitchFamily="18" charset="0"/>
                <a:ea typeface="方正姚体" panose="02010601030101010101" pitchFamily="2" charset="-122"/>
              </a:rPr>
              <a:t>C</a:t>
            </a:r>
            <a:endParaRPr lang="en-US" altLang="zh-CN" sz="4500" dirty="0">
              <a:solidFill>
                <a:srgbClr val="FF3300"/>
              </a:solidFill>
              <a:latin typeface="Times New Roman" panose="02020603050405020304" pitchFamily="18" charset="0"/>
              <a:ea typeface="方正姚体" panose="02010601030101010101" pitchFamily="2" charset="-122"/>
            </a:endParaRPr>
          </a:p>
        </p:txBody>
      </p:sp>
      <p:sp>
        <p:nvSpPr>
          <p:cNvPr id="698376" name="文本框 698375"/>
          <p:cNvSpPr txBox="1"/>
          <p:nvPr/>
        </p:nvSpPr>
        <p:spPr>
          <a:xfrm>
            <a:off x="8284210" y="2979738"/>
            <a:ext cx="2206625" cy="782320"/>
          </a:xfrm>
          <a:prstGeom prst="rect">
            <a:avLst/>
          </a:prstGeom>
          <a:noFill/>
          <a:ln w="12700">
            <a:noFill/>
          </a:ln>
        </p:spPr>
        <p:txBody>
          <a:bodyPr lIns="91422" tIns="45711" rIns="91422" bIns="45711">
            <a:spAutoFit/>
          </a:bodyPr>
          <a:p>
            <a:pPr eaLnBrk="1" hangingPunct="1"/>
            <a:r>
              <a:rPr lang="en-US" altLang="zh-CN" sz="4500" dirty="0">
                <a:solidFill>
                  <a:srgbClr val="FF3300"/>
                </a:solidFill>
                <a:latin typeface="Times New Roman" panose="02020603050405020304" pitchFamily="18" charset="0"/>
                <a:ea typeface="方正姚体" panose="02010601030101010101" pitchFamily="2" charset="-122"/>
              </a:rPr>
              <a:t>BD</a:t>
            </a:r>
            <a:endParaRPr lang="en-US" altLang="zh-CN" sz="4500" dirty="0">
              <a:solidFill>
                <a:srgbClr val="FF3300"/>
              </a:solidFill>
              <a:latin typeface="Times New Roman" panose="02020603050405020304" pitchFamily="18" charset="0"/>
              <a:ea typeface="方正姚体" panose="02010601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98375"/>
                                        </p:tgtEl>
                                        <p:attrNameLst>
                                          <p:attrName>style.visibility</p:attrName>
                                        </p:attrNameLst>
                                      </p:cBhvr>
                                      <p:to>
                                        <p:strVal val="visible"/>
                                      </p:to>
                                    </p:set>
                                    <p:anim calcmode="lin" valueType="num">
                                      <p:cBhvr>
                                        <p:cTn id="7" dur="500" fill="hold"/>
                                        <p:tgtEl>
                                          <p:spTgt spid="698375"/>
                                        </p:tgtEl>
                                        <p:attrNameLst>
                                          <p:attrName>ppt_w</p:attrName>
                                        </p:attrNameLst>
                                      </p:cBhvr>
                                      <p:tavLst>
                                        <p:tav tm="0">
                                          <p:val>
                                            <p:fltVal val="0.000000"/>
                                          </p:val>
                                        </p:tav>
                                        <p:tav tm="100000">
                                          <p:val>
                                            <p:strVal val="#ppt_w"/>
                                          </p:val>
                                        </p:tav>
                                      </p:tavLst>
                                    </p:anim>
                                    <p:anim calcmode="lin" valueType="num">
                                      <p:cBhvr>
                                        <p:cTn id="8" dur="500" fill="hold"/>
                                        <p:tgtEl>
                                          <p:spTgt spid="698375"/>
                                        </p:tgtEl>
                                        <p:attrNameLst>
                                          <p:attrName>ppt_h</p:attrName>
                                        </p:attrNameLst>
                                      </p:cBhvr>
                                      <p:tavLst>
                                        <p:tav tm="0">
                                          <p:val>
                                            <p:fltVal val="0.00000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98376"/>
                                        </p:tgtEl>
                                        <p:attrNameLst>
                                          <p:attrName>style.visibility</p:attrName>
                                        </p:attrNameLst>
                                      </p:cBhvr>
                                      <p:to>
                                        <p:strVal val="visible"/>
                                      </p:to>
                                    </p:set>
                                    <p:anim calcmode="lin" valueType="num">
                                      <p:cBhvr>
                                        <p:cTn id="13" dur="500" fill="hold"/>
                                        <p:tgtEl>
                                          <p:spTgt spid="698376"/>
                                        </p:tgtEl>
                                        <p:attrNameLst>
                                          <p:attrName>ppt_w</p:attrName>
                                        </p:attrNameLst>
                                      </p:cBhvr>
                                      <p:tavLst>
                                        <p:tav tm="0">
                                          <p:val>
                                            <p:fltVal val="0.000000"/>
                                          </p:val>
                                        </p:tav>
                                        <p:tav tm="100000">
                                          <p:val>
                                            <p:strVal val="#ppt_w"/>
                                          </p:val>
                                        </p:tav>
                                      </p:tavLst>
                                    </p:anim>
                                    <p:anim calcmode="lin" valueType="num">
                                      <p:cBhvr>
                                        <p:cTn id="14" dur="500" fill="hold"/>
                                        <p:tgtEl>
                                          <p:spTgt spid="698376"/>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375" grpId="0"/>
      <p:bldP spid="69837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3"/>
          <p:cNvSpPr>
            <a:spLocks noGrp="1"/>
          </p:cNvSpPr>
          <p:nvPr>
            <p:ph idx="1"/>
          </p:nvPr>
        </p:nvSpPr>
        <p:spPr>
          <a:xfrm>
            <a:off x="6312535" y="1557338"/>
            <a:ext cx="5111750" cy="4422775"/>
          </a:xfrm>
        </p:spPr>
        <p:txBody>
          <a:bodyPr vert="horz" wrap="square" lIns="90000" tIns="46800" rIns="90000" bIns="46800" anchor="t" anchorCtr="0"/>
          <a:p>
            <a:pPr eaLnBrk="1" hangingPunct="1">
              <a:lnSpc>
                <a:spcPct val="100000"/>
              </a:lnSpc>
            </a:pPr>
            <a:r>
              <a:rPr lang="zh-CN" altLang="en-US" sz="2800" b="1" kern="1200" dirty="0">
                <a:latin typeface="+mn-lt"/>
                <a:ea typeface="+mn-ea"/>
                <a:cs typeface="+mn-cs"/>
              </a:rPr>
              <a:t>为什么 </a:t>
            </a:r>
            <a:r>
              <a:rPr lang="en-US" altLang="zh-CN" sz="2800" b="1" kern="1200" dirty="0">
                <a:latin typeface="+mn-lt"/>
                <a:ea typeface="+mn-ea"/>
                <a:cs typeface="+mn-cs"/>
              </a:rPr>
              <a:t>H </a:t>
            </a:r>
            <a:r>
              <a:rPr lang="zh-CN" altLang="en-US" sz="2800" b="1" kern="1200" dirty="0">
                <a:latin typeface="+mn-lt"/>
                <a:ea typeface="+mn-ea"/>
                <a:cs typeface="+mn-cs"/>
              </a:rPr>
              <a:t>原子几乎成了“裸露”的质子而相对显正电性？这对氢键的形成影响大吗？</a:t>
            </a:r>
            <a:endParaRPr lang="zh-CN" altLang="en-US" sz="2800" b="1" kern="1200" dirty="0">
              <a:latin typeface="+mn-lt"/>
              <a:ea typeface="+mn-ea"/>
              <a:cs typeface="+mn-cs"/>
            </a:endParaRPr>
          </a:p>
          <a:p>
            <a:pPr eaLnBrk="1" hangingPunct="1">
              <a:lnSpc>
                <a:spcPct val="100000"/>
              </a:lnSpc>
            </a:pPr>
            <a:r>
              <a:rPr lang="zh-CN" altLang="en-US" sz="2800" b="1" kern="1200" dirty="0">
                <a:latin typeface="+mn-lt"/>
                <a:ea typeface="+mn-ea"/>
                <a:cs typeface="+mn-cs"/>
              </a:rPr>
              <a:t>两个水分子相互接近时有一定的方向性吗？</a:t>
            </a:r>
            <a:endParaRPr lang="zh-CN" altLang="en-US" sz="2800" b="1" kern="1200" dirty="0">
              <a:latin typeface="+mn-lt"/>
              <a:ea typeface="+mn-ea"/>
              <a:cs typeface="+mn-cs"/>
            </a:endParaRPr>
          </a:p>
          <a:p>
            <a:pPr eaLnBrk="1" hangingPunct="1">
              <a:lnSpc>
                <a:spcPct val="100000"/>
              </a:lnSpc>
            </a:pPr>
            <a:r>
              <a:rPr lang="zh-CN" altLang="en-US" sz="2800" b="1" kern="1200" dirty="0">
                <a:latin typeface="+mn-lt"/>
                <a:ea typeface="+mn-ea"/>
                <a:cs typeface="+mn-cs"/>
              </a:rPr>
              <a:t>比较于水分子中 </a:t>
            </a:r>
            <a:r>
              <a:rPr lang="en-US" altLang="zh-CN" sz="2800" b="1" kern="1200" dirty="0">
                <a:latin typeface="+mn-lt"/>
                <a:ea typeface="+mn-ea"/>
                <a:cs typeface="+mn-cs"/>
              </a:rPr>
              <a:t>H-O </a:t>
            </a:r>
            <a:r>
              <a:rPr lang="zh-CN" altLang="en-US" sz="2800" b="1" kern="1200" dirty="0">
                <a:latin typeface="+mn-lt"/>
                <a:ea typeface="+mn-ea"/>
                <a:cs typeface="+mn-cs"/>
              </a:rPr>
              <a:t>键的形成，氢键这种作用力的本质是什么？它的强度较 </a:t>
            </a:r>
            <a:r>
              <a:rPr lang="en-US" altLang="zh-CN" sz="2800" b="1" kern="1200" dirty="0">
                <a:latin typeface="+mn-lt"/>
                <a:ea typeface="+mn-ea"/>
                <a:cs typeface="+mn-cs"/>
              </a:rPr>
              <a:t>H-O </a:t>
            </a:r>
            <a:r>
              <a:rPr lang="zh-CN" altLang="en-US" sz="2800" b="1" kern="1200" dirty="0">
                <a:latin typeface="+mn-lt"/>
                <a:ea typeface="+mn-ea"/>
                <a:cs typeface="+mn-cs"/>
              </a:rPr>
              <a:t>键是强还是弱呢？</a:t>
            </a:r>
            <a:endParaRPr lang="zh-CN" altLang="en-US" sz="2800" b="1" kern="1200" dirty="0">
              <a:latin typeface="+mn-lt"/>
              <a:ea typeface="+mn-ea"/>
              <a:cs typeface="+mn-cs"/>
            </a:endParaRPr>
          </a:p>
        </p:txBody>
      </p:sp>
      <p:pic>
        <p:nvPicPr>
          <p:cNvPr id="64516" name="Picture 4"/>
          <p:cNvPicPr>
            <a:picLocks noChangeAspect="1"/>
          </p:cNvPicPr>
          <p:nvPr/>
        </p:nvPicPr>
        <p:blipFill>
          <a:blip r:embed="rId1">
            <a:clrChange>
              <a:clrFrom>
                <a:srgbClr val="FFFFFF"/>
              </a:clrFrom>
              <a:clrTo>
                <a:srgbClr val="FFFFFF">
                  <a:alpha val="0"/>
                </a:srgbClr>
              </a:clrTo>
            </a:clrChange>
          </a:blip>
          <a:stretch>
            <a:fillRect/>
          </a:stretch>
        </p:blipFill>
        <p:spPr>
          <a:xfrm>
            <a:off x="335598" y="1125538"/>
            <a:ext cx="6264275" cy="5060950"/>
          </a:xfrm>
          <a:prstGeom prst="rect">
            <a:avLst/>
          </a:prstGeom>
          <a:noFill/>
          <a:ln w="9525">
            <a:noFill/>
          </a:ln>
        </p:spPr>
      </p:pic>
      <p:pic>
        <p:nvPicPr>
          <p:cNvPr id="15364" name="图片 703492" descr="交流与讨论"/>
          <p:cNvPicPr>
            <a:picLocks noChangeAspect="1"/>
          </p:cNvPicPr>
          <p:nvPr/>
        </p:nvPicPr>
        <p:blipFill>
          <a:blip r:embed="rId2">
            <a:clrChange>
              <a:clrFrom>
                <a:srgbClr val="FEFEFE"/>
              </a:clrFrom>
              <a:clrTo>
                <a:srgbClr val="FEFEFE">
                  <a:alpha val="0"/>
                </a:srgbClr>
              </a:clrTo>
            </a:clrChange>
          </a:blip>
          <a:srcRect l="2885" t="8482" r="26419" b="19577"/>
          <a:stretch>
            <a:fillRect/>
          </a:stretch>
        </p:blipFill>
        <p:spPr>
          <a:xfrm>
            <a:off x="838835" y="649288"/>
            <a:ext cx="1584325" cy="701675"/>
          </a:xfrm>
          <a:prstGeom prst="rect">
            <a:avLst/>
          </a:prstGeom>
          <a:noFill/>
          <a:ln w="9525">
            <a:noFill/>
          </a:ln>
        </p:spPr>
      </p:pic>
      <p:pic>
        <p:nvPicPr>
          <p:cNvPr id="64519" name="图片 728066" descr="pic0107"/>
          <p:cNvPicPr>
            <a:picLocks noChangeAspect="1"/>
          </p:cNvPicPr>
          <p:nvPr/>
        </p:nvPicPr>
        <p:blipFill>
          <a:blip r:embed="rId3">
            <a:lum bright="-17999" contrast="30000"/>
          </a:blip>
          <a:srcRect r="23643"/>
          <a:stretch>
            <a:fillRect/>
          </a:stretch>
        </p:blipFill>
        <p:spPr>
          <a:xfrm>
            <a:off x="1483360" y="1524000"/>
            <a:ext cx="3694113" cy="42497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64519"/>
                                        </p:tgtEl>
                                      </p:cBhvr>
                                    </p:animEffect>
                                    <p:set>
                                      <p:cBhvr>
                                        <p:cTn id="7" dur="1" fill="hold">
                                          <p:stCondLst>
                                            <p:cond delay="499"/>
                                          </p:stCondLst>
                                        </p:cTn>
                                        <p:tgtEl>
                                          <p:spTgt spid="64519"/>
                                        </p:tgtEl>
                                        <p:attrNameLst>
                                          <p:attrName>style.visibility</p:attrName>
                                        </p:attrNameLst>
                                      </p:cBhvr>
                                      <p:to>
                                        <p:strVal val="hidden"/>
                                      </p:to>
                                    </p:set>
                                  </p:childTnLst>
                                </p:cTn>
                              </p:par>
                              <p:par>
                                <p:cTn id="8" presetID="3" presetClass="entr" presetSubtype="10" fill="hold" nodeType="withEffect">
                                  <p:stCondLst>
                                    <p:cond delay="0"/>
                                  </p:stCondLst>
                                  <p:childTnLst>
                                    <p:set>
                                      <p:cBhvr>
                                        <p:cTn id="9" dur="1" fill="hold">
                                          <p:stCondLst>
                                            <p:cond delay="0"/>
                                          </p:stCondLst>
                                        </p:cTn>
                                        <p:tgtEl>
                                          <p:spTgt spid="64516"/>
                                        </p:tgtEl>
                                        <p:attrNameLst>
                                          <p:attrName>style.visibility</p:attrName>
                                        </p:attrNameLst>
                                      </p:cBhvr>
                                      <p:to>
                                        <p:strVal val="visible"/>
                                      </p:to>
                                    </p:set>
                                    <p:animEffect transition="in" filter="blinds(horizontal)">
                                      <p:cBhvr>
                                        <p:cTn id="10" dur="500"/>
                                        <p:tgtEl>
                                          <p:spTgt spid="6451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0">
                                            <p:txEl>
                                              <p:charRg st="0" end="4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0">
                                            <p:txEl>
                                              <p:charRg st="40" end="6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0">
                                            <p:txEl>
                                              <p:charRg st="60" end="1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p:cNvSpPr>
          <p:nvPr>
            <p:ph type="title"/>
          </p:nvPr>
        </p:nvSpPr>
        <p:spPr/>
        <p:txBody>
          <a:bodyPr vert="horz" wrap="square" lIns="90000" tIns="46800" rIns="90000" bIns="46800" anchor="ctr" anchorCtr="0"/>
          <a:p>
            <a:pPr eaLnBrk="1" hangingPunct="1"/>
            <a:endParaRPr lang="zh-CN" altLang="en-US" dirty="0"/>
          </a:p>
        </p:txBody>
      </p:sp>
      <p:sp>
        <p:nvSpPr>
          <p:cNvPr id="16387" name="文本框 684058"/>
          <p:cNvSpPr/>
          <p:nvPr>
            <p:ph idx="1"/>
          </p:nvPr>
        </p:nvSpPr>
        <p:spPr>
          <a:xfrm>
            <a:off x="838835" y="1825625"/>
            <a:ext cx="10514013" cy="3403600"/>
          </a:xfrm>
        </p:spPr>
        <p:txBody>
          <a:bodyPr vert="horz" wrap="square" lIns="90000" tIns="46800" rIns="90000" bIns="46800" anchor="t" anchorCtr="0"/>
          <a:p>
            <a:pPr eaLnBrk="1" hangingPunct="1">
              <a:lnSpc>
                <a:spcPct val="100000"/>
              </a:lnSpc>
              <a:spcBef>
                <a:spcPct val="50000"/>
              </a:spcBef>
              <a:buFont typeface="Arial" panose="020B0604020202020204" pitchFamily="34" charset="0"/>
              <a:buNone/>
            </a:pPr>
            <a:r>
              <a:rPr lang="en-US" altLang="zh-CN" sz="2800" b="1" kern="1200" dirty="0">
                <a:latin typeface="+mn-lt"/>
                <a:ea typeface="+mn-ea"/>
                <a:cs typeface="+mn-cs"/>
              </a:rPr>
              <a:t>        </a:t>
            </a:r>
            <a:r>
              <a:rPr lang="zh-CN" altLang="en-US" sz="2800" b="1" kern="1200" dirty="0">
                <a:latin typeface="+mn-lt"/>
                <a:ea typeface="+mn-ea"/>
                <a:cs typeface="+mn-cs"/>
              </a:rPr>
              <a:t>在</a:t>
            </a:r>
            <a:r>
              <a:rPr lang="en-US" altLang="zh-CN" sz="2800" b="1" kern="1200" dirty="0">
                <a:latin typeface="+mn-lt"/>
                <a:ea typeface="+mn-ea"/>
                <a:cs typeface="+mn-cs"/>
              </a:rPr>
              <a:t>H</a:t>
            </a:r>
            <a:r>
              <a:rPr lang="en-US" altLang="zh-CN" sz="2800" b="1" kern="1200" baseline="-25000" dirty="0">
                <a:latin typeface="+mn-lt"/>
                <a:ea typeface="+mn-ea"/>
                <a:cs typeface="+mn-cs"/>
              </a:rPr>
              <a:t>2</a:t>
            </a:r>
            <a:r>
              <a:rPr lang="en-US" altLang="zh-CN" sz="2800" b="1" kern="1200" dirty="0">
                <a:latin typeface="+mn-lt"/>
                <a:ea typeface="+mn-ea"/>
                <a:cs typeface="+mn-cs"/>
              </a:rPr>
              <a:t>O</a:t>
            </a:r>
            <a:r>
              <a:rPr lang="zh-CN" altLang="en-US" sz="2800" b="1" kern="1200" dirty="0">
                <a:latin typeface="+mn-lt"/>
                <a:ea typeface="+mn-ea"/>
                <a:cs typeface="+mn-cs"/>
              </a:rPr>
              <a:t>分子中，由于</a:t>
            </a:r>
            <a:r>
              <a:rPr lang="en-US" altLang="zh-CN" sz="2800" b="1" kern="1200" dirty="0">
                <a:latin typeface="+mn-lt"/>
                <a:ea typeface="+mn-ea"/>
                <a:cs typeface="+mn-cs"/>
              </a:rPr>
              <a:t>O</a:t>
            </a:r>
            <a:r>
              <a:rPr lang="zh-CN" altLang="en-US" sz="2800" b="1" kern="1200" dirty="0">
                <a:latin typeface="+mn-lt"/>
                <a:ea typeface="+mn-ea"/>
                <a:cs typeface="+mn-cs"/>
              </a:rPr>
              <a:t>原子吸引电子的能力很强，</a:t>
            </a:r>
            <a:r>
              <a:rPr lang="en-US" altLang="zh-CN" sz="2800" b="1" kern="1200" dirty="0">
                <a:latin typeface="+mn-lt"/>
                <a:ea typeface="+mn-ea"/>
                <a:cs typeface="+mn-cs"/>
              </a:rPr>
              <a:t>H—O</a:t>
            </a:r>
            <a:r>
              <a:rPr lang="zh-CN" altLang="en-US" sz="2800" b="1" kern="1200" dirty="0">
                <a:latin typeface="+mn-lt"/>
                <a:ea typeface="+mn-ea"/>
                <a:cs typeface="+mn-cs"/>
              </a:rPr>
              <a:t>键的极性很强，共用电子对强烈地偏向</a:t>
            </a:r>
            <a:r>
              <a:rPr lang="en-US" altLang="zh-CN" sz="2800" b="1" kern="1200" dirty="0">
                <a:latin typeface="+mn-lt"/>
                <a:ea typeface="+mn-ea"/>
                <a:cs typeface="+mn-cs"/>
              </a:rPr>
              <a:t>O</a:t>
            </a:r>
            <a:r>
              <a:rPr lang="zh-CN" altLang="en-US" sz="2800" b="1" kern="1200" dirty="0">
                <a:latin typeface="+mn-lt"/>
                <a:ea typeface="+mn-ea"/>
                <a:cs typeface="+mn-cs"/>
              </a:rPr>
              <a:t>原子，亦即</a:t>
            </a:r>
            <a:r>
              <a:rPr lang="en-US" altLang="zh-CN" sz="2800" b="1" kern="1200" dirty="0">
                <a:latin typeface="+mn-lt"/>
                <a:ea typeface="+mn-ea"/>
                <a:cs typeface="+mn-cs"/>
              </a:rPr>
              <a:t>H</a:t>
            </a:r>
            <a:r>
              <a:rPr lang="zh-CN" altLang="en-US" sz="2800" b="1" kern="1200" dirty="0">
                <a:latin typeface="+mn-lt"/>
                <a:ea typeface="+mn-ea"/>
                <a:cs typeface="+mn-cs"/>
              </a:rPr>
              <a:t>原子的电子云被</a:t>
            </a:r>
            <a:r>
              <a:rPr lang="en-US" altLang="zh-CN" sz="2800" b="1" kern="1200" dirty="0">
                <a:latin typeface="+mn-lt"/>
                <a:ea typeface="+mn-ea"/>
                <a:cs typeface="+mn-cs"/>
              </a:rPr>
              <a:t>O</a:t>
            </a:r>
            <a:r>
              <a:rPr lang="zh-CN" altLang="en-US" sz="2800" b="1" kern="1200" dirty="0">
                <a:latin typeface="+mn-lt"/>
                <a:ea typeface="+mn-ea"/>
                <a:cs typeface="+mn-cs"/>
              </a:rPr>
              <a:t>原子吸引，使</a:t>
            </a:r>
            <a:r>
              <a:rPr lang="en-US" altLang="zh-CN" sz="2800" b="1" kern="1200" dirty="0">
                <a:latin typeface="+mn-lt"/>
                <a:ea typeface="+mn-ea"/>
                <a:cs typeface="+mn-cs"/>
              </a:rPr>
              <a:t>H</a:t>
            </a:r>
            <a:r>
              <a:rPr lang="zh-CN" altLang="en-US" sz="2800" b="1" kern="1200" dirty="0">
                <a:latin typeface="+mn-lt"/>
                <a:ea typeface="+mn-ea"/>
                <a:cs typeface="+mn-cs"/>
              </a:rPr>
              <a:t>原子几乎成为“裸露”的质子。这个半径很小、带部分正电荷的</a:t>
            </a:r>
            <a:r>
              <a:rPr lang="en-US" altLang="zh-CN" sz="2800" b="1" kern="1200" dirty="0">
                <a:latin typeface="+mn-lt"/>
                <a:ea typeface="+mn-ea"/>
                <a:cs typeface="+mn-cs"/>
              </a:rPr>
              <a:t>H</a:t>
            </a:r>
            <a:r>
              <a:rPr lang="zh-CN" altLang="en-US" sz="2800" b="1" kern="1200" dirty="0">
                <a:latin typeface="+mn-lt"/>
                <a:ea typeface="+mn-ea"/>
                <a:cs typeface="+mn-cs"/>
              </a:rPr>
              <a:t>核，与另一个</a:t>
            </a:r>
            <a:r>
              <a:rPr lang="en-US" altLang="zh-CN" sz="2800" b="1" kern="1200" dirty="0">
                <a:latin typeface="+mn-lt"/>
                <a:ea typeface="+mn-ea"/>
                <a:cs typeface="+mn-cs"/>
              </a:rPr>
              <a:t>H</a:t>
            </a:r>
            <a:r>
              <a:rPr lang="en-US" altLang="zh-CN" sz="2800" b="1" kern="1200" baseline="-25000" dirty="0">
                <a:latin typeface="+mn-lt"/>
                <a:ea typeface="+mn-ea"/>
                <a:cs typeface="+mn-cs"/>
              </a:rPr>
              <a:t>2</a:t>
            </a:r>
            <a:r>
              <a:rPr lang="en-US" altLang="zh-CN" sz="2800" b="1" kern="1200" dirty="0">
                <a:latin typeface="+mn-lt"/>
                <a:ea typeface="+mn-ea"/>
                <a:cs typeface="+mn-cs"/>
              </a:rPr>
              <a:t>O</a:t>
            </a:r>
            <a:r>
              <a:rPr lang="zh-CN" altLang="en-US" sz="2800" b="1" kern="1200" dirty="0">
                <a:latin typeface="+mn-lt"/>
                <a:ea typeface="+mn-ea"/>
                <a:cs typeface="+mn-cs"/>
              </a:rPr>
              <a:t>分子带部分负电荷的</a:t>
            </a:r>
            <a:r>
              <a:rPr lang="en-US" altLang="zh-CN" sz="2800" b="1" kern="1200" dirty="0">
                <a:latin typeface="+mn-lt"/>
                <a:ea typeface="+mn-ea"/>
                <a:cs typeface="+mn-cs"/>
              </a:rPr>
              <a:t>O</a:t>
            </a:r>
            <a:r>
              <a:rPr lang="zh-CN" altLang="en-US" sz="2800" b="1" kern="1200" dirty="0">
                <a:latin typeface="+mn-lt"/>
                <a:ea typeface="+mn-ea"/>
                <a:cs typeface="+mn-cs"/>
              </a:rPr>
              <a:t>原子相互吸引。这种静电吸引作用就是氢键。</a:t>
            </a:r>
            <a:endParaRPr lang="zh-CN" altLang="en-US" sz="2800" b="1" kern="1200" dirty="0">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a:spLocks noGrp="1"/>
          </p:cNvSpPr>
          <p:nvPr>
            <p:ph type="title"/>
          </p:nvPr>
        </p:nvSpPr>
        <p:spPr>
          <a:xfrm>
            <a:off x="838835" y="620713"/>
            <a:ext cx="1657350" cy="720725"/>
          </a:xfrm>
        </p:spPr>
        <p:txBody>
          <a:bodyPr vert="horz" wrap="square" lIns="90000" tIns="46800" rIns="90000" bIns="46800" anchor="ctr" anchorCtr="0">
            <a:normAutofit fontScale="90000"/>
          </a:bodyPr>
          <a:p>
            <a:pPr eaLnBrk="1" hangingPunct="1"/>
            <a:r>
              <a:rPr lang="zh-CN" altLang="en-US" dirty="0"/>
              <a:t>素材</a:t>
            </a:r>
            <a:endParaRPr lang="zh-CN" altLang="en-US" dirty="0"/>
          </a:p>
        </p:txBody>
      </p:sp>
      <p:sp>
        <p:nvSpPr>
          <p:cNvPr id="17411" name="Rectangle 3"/>
          <p:cNvSpPr>
            <a:spLocks noGrp="1"/>
          </p:cNvSpPr>
          <p:nvPr>
            <p:ph type="body" sz="half" idx="1"/>
          </p:nvPr>
        </p:nvSpPr>
        <p:spPr>
          <a:xfrm>
            <a:off x="1704023" y="1125538"/>
            <a:ext cx="8424862" cy="2635250"/>
          </a:xfrm>
        </p:spPr>
        <p:txBody>
          <a:bodyPr vert="horz" wrap="square" lIns="90000" tIns="46800" rIns="90000" bIns="46800" anchor="t" anchorCtr="0">
            <a:normAutofit lnSpcReduction="10000"/>
          </a:bodyPr>
          <a:p>
            <a:pPr eaLnBrk="1" hangingPunct="1">
              <a:lnSpc>
                <a:spcPct val="80000"/>
              </a:lnSpc>
              <a:buClrTx/>
              <a:buSzTx/>
              <a:buFont typeface="Arial" panose="020B0604020202020204" pitchFamily="34" charset="0"/>
            </a:pPr>
            <a:r>
              <a:rPr lang="zh-CN" altLang="en-US" dirty="0"/>
              <a:t>素材 </a:t>
            </a:r>
            <a:r>
              <a:rPr lang="en-US" altLang="zh-CN" dirty="0"/>
              <a:t>1</a:t>
            </a:r>
            <a:r>
              <a:rPr lang="zh-CN" altLang="en-US" dirty="0"/>
              <a:t>： </a:t>
            </a:r>
            <a:r>
              <a:rPr lang="en-US" altLang="zh-CN" sz="4000" dirty="0"/>
              <a:t>O—H…O </a:t>
            </a:r>
            <a:br>
              <a:rPr lang="en-US" altLang="zh-CN" sz="1800" dirty="0"/>
            </a:br>
            <a:r>
              <a:rPr lang="en-US" altLang="zh-CN" dirty="0"/>
              <a:t>       463kJ/mol   </a:t>
            </a:r>
            <a:r>
              <a:rPr lang="en-US" altLang="zh-CN" sz="3200" dirty="0"/>
              <a:t>18.8kJ/mol</a:t>
            </a:r>
            <a:br>
              <a:rPr lang="en-US" altLang="zh-CN" dirty="0"/>
            </a:br>
            <a:endParaRPr lang="en-US" altLang="zh-CN" dirty="0"/>
          </a:p>
          <a:p>
            <a:pPr eaLnBrk="1" hangingPunct="1">
              <a:lnSpc>
                <a:spcPct val="80000"/>
              </a:lnSpc>
              <a:buClrTx/>
              <a:buSzTx/>
              <a:buFont typeface="Arial" panose="020B0604020202020204" pitchFamily="34" charset="0"/>
            </a:pPr>
            <a:r>
              <a:rPr lang="zh-CN" altLang="en-US" dirty="0"/>
              <a:t>素材 </a:t>
            </a:r>
            <a:r>
              <a:rPr lang="en-US" altLang="zh-CN" dirty="0"/>
              <a:t>2</a:t>
            </a:r>
            <a:r>
              <a:rPr lang="zh-CN" altLang="en-US" dirty="0"/>
              <a:t>：</a:t>
            </a:r>
            <a:br>
              <a:rPr lang="zh-CN" altLang="en-US" dirty="0"/>
            </a:br>
            <a:endParaRPr lang="zh-CN" altLang="en-US" dirty="0"/>
          </a:p>
          <a:p>
            <a:pPr eaLnBrk="1" hangingPunct="1">
              <a:lnSpc>
                <a:spcPct val="80000"/>
              </a:lnSpc>
              <a:buClrTx/>
              <a:buSzTx/>
              <a:buFont typeface="Arial" panose="020B0604020202020204" pitchFamily="34" charset="0"/>
              <a:buNone/>
            </a:pPr>
            <a:r>
              <a:rPr lang="zh-CN" altLang="en-US" dirty="0"/>
              <a:t>            </a:t>
            </a:r>
            <a:r>
              <a:rPr lang="zh-CN" altLang="en-US" sz="2800" dirty="0"/>
              <a:t>表 </a:t>
            </a:r>
            <a:r>
              <a:rPr lang="en-US" altLang="zh-CN" sz="2800" dirty="0"/>
              <a:t>1 </a:t>
            </a:r>
            <a:r>
              <a:rPr lang="zh-CN" altLang="en-US" sz="2800" dirty="0"/>
              <a:t>键能、范德华力、氢键强度的比较</a:t>
            </a:r>
            <a:endParaRPr lang="zh-CN" altLang="en-US" sz="2800" dirty="0"/>
          </a:p>
        </p:txBody>
      </p:sp>
      <p:graphicFrame>
        <p:nvGraphicFramePr>
          <p:cNvPr id="66601" name="Group 41"/>
          <p:cNvGraphicFramePr>
            <a:graphicFrameLocks noGrp="1"/>
          </p:cNvGraphicFramePr>
          <p:nvPr>
            <p:ph sz="half" idx="4294967295"/>
          </p:nvPr>
        </p:nvGraphicFramePr>
        <p:xfrm>
          <a:off x="1559560" y="3976688"/>
          <a:ext cx="8351520" cy="1828800"/>
        </p:xfrm>
        <a:graphic>
          <a:graphicData uri="http://schemas.openxmlformats.org/drawingml/2006/table">
            <a:tbl>
              <a:tblPr/>
              <a:tblGrid>
                <a:gridCol w="1151255"/>
                <a:gridCol w="2232025"/>
                <a:gridCol w="2231390"/>
                <a:gridCol w="2736850"/>
              </a:tblGrid>
              <a:tr h="420673">
                <a:tc>
                  <a:txBody>
                    <a:bodyPr/>
                    <a:lstStyle>
                      <a:lvl1pPr>
                        <a:lnSpc>
                          <a:spcPct val="90000"/>
                        </a:lnSpc>
                        <a:spcBef>
                          <a:spcPts val="1000"/>
                        </a:spcBef>
                        <a:buFont typeface="Arial" panose="020B0604020202020204" pitchFamily="34" charset="0"/>
                        <a:defRPr sz="2000">
                          <a:solidFill>
                            <a:schemeClr val="tx1"/>
                          </a:solidFill>
                          <a:latin typeface="Arial" panose="020B0604020202020204" pitchFamily="34" charset="0"/>
                          <a:ea typeface="黑体" panose="02010609060101010101" pitchFamily="2" charset="-122"/>
                        </a:defRPr>
                      </a:lvl1pPr>
                      <a:lvl2pPr marL="742950" indent="-285750">
                        <a:lnSpc>
                          <a:spcPct val="90000"/>
                        </a:lnSpc>
                        <a:spcBef>
                          <a:spcPts val="500"/>
                        </a:spcBef>
                        <a:buFont typeface="Arial" panose="020B0604020202020204" pitchFamily="34" charset="0"/>
                        <a:defRPr>
                          <a:solidFill>
                            <a:schemeClr val="tx1"/>
                          </a:solidFill>
                          <a:latin typeface="Arial" panose="020B0604020202020204" pitchFamily="34" charset="0"/>
                          <a:ea typeface="黑体" panose="02010609060101010101" pitchFamily="2" charset="-122"/>
                        </a:defRPr>
                      </a:lvl2pPr>
                      <a:lvl3pPr marL="11430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zh-CN" altLang="en-US" sz="2400" b="1"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rPr>
                        <a:t>类型</a:t>
                      </a:r>
                      <a:endParaRPr kumimoji="0" lang="zh-CN" altLang="en-US" sz="2400" b="1"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000">
                          <a:solidFill>
                            <a:schemeClr val="tx1"/>
                          </a:solidFill>
                          <a:latin typeface="Arial" panose="020B0604020202020204" pitchFamily="34" charset="0"/>
                          <a:ea typeface="黑体" panose="02010609060101010101" pitchFamily="2" charset="-122"/>
                        </a:defRPr>
                      </a:lvl1pPr>
                      <a:lvl2pPr marL="742950" indent="-285750">
                        <a:lnSpc>
                          <a:spcPct val="90000"/>
                        </a:lnSpc>
                        <a:spcBef>
                          <a:spcPts val="500"/>
                        </a:spcBef>
                        <a:buFont typeface="Arial" panose="020B0604020202020204" pitchFamily="34" charset="0"/>
                        <a:defRPr>
                          <a:solidFill>
                            <a:schemeClr val="tx1"/>
                          </a:solidFill>
                          <a:latin typeface="Arial" panose="020B0604020202020204" pitchFamily="34" charset="0"/>
                          <a:ea typeface="黑体" panose="02010609060101010101" pitchFamily="2" charset="-122"/>
                        </a:defRPr>
                      </a:lvl2pPr>
                      <a:lvl3pPr marL="11430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zh-CN" altLang="en-US" sz="2400" b="1" i="0"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rPr>
                        <a:t>化学键键能</a:t>
                      </a:r>
                      <a:endParaRPr kumimoji="0" lang="zh-CN" altLang="en-US" sz="2400" b="1" i="0"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000">
                          <a:solidFill>
                            <a:schemeClr val="tx1"/>
                          </a:solidFill>
                          <a:latin typeface="Arial" panose="020B0604020202020204" pitchFamily="34" charset="0"/>
                          <a:ea typeface="黑体" panose="02010609060101010101" pitchFamily="2" charset="-122"/>
                        </a:defRPr>
                      </a:lvl1pPr>
                      <a:lvl2pPr marL="742950" indent="-285750">
                        <a:lnSpc>
                          <a:spcPct val="90000"/>
                        </a:lnSpc>
                        <a:spcBef>
                          <a:spcPts val="500"/>
                        </a:spcBef>
                        <a:buFont typeface="Arial" panose="020B0604020202020204" pitchFamily="34" charset="0"/>
                        <a:defRPr>
                          <a:solidFill>
                            <a:schemeClr val="tx1"/>
                          </a:solidFill>
                          <a:latin typeface="Arial" panose="020B0604020202020204" pitchFamily="34" charset="0"/>
                          <a:ea typeface="黑体" panose="02010609060101010101" pitchFamily="2" charset="-122"/>
                        </a:defRPr>
                      </a:lvl2pPr>
                      <a:lvl3pPr marL="11430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zh-CN" altLang="en-US" sz="2400" b="1" i="0"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rPr>
                        <a:t>范德华力</a:t>
                      </a:r>
                      <a:endParaRPr kumimoji="0" lang="zh-CN" altLang="en-US" sz="2400" b="1" i="0"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000">
                          <a:solidFill>
                            <a:schemeClr val="tx1"/>
                          </a:solidFill>
                          <a:latin typeface="Arial" panose="020B0604020202020204" pitchFamily="34" charset="0"/>
                          <a:ea typeface="黑体" panose="02010609060101010101" pitchFamily="2" charset="-122"/>
                        </a:defRPr>
                      </a:lvl1pPr>
                      <a:lvl2pPr marL="742950" indent="-285750">
                        <a:lnSpc>
                          <a:spcPct val="90000"/>
                        </a:lnSpc>
                        <a:spcBef>
                          <a:spcPts val="500"/>
                        </a:spcBef>
                        <a:buFont typeface="Arial" panose="020B0604020202020204" pitchFamily="34" charset="0"/>
                        <a:defRPr>
                          <a:solidFill>
                            <a:schemeClr val="tx1"/>
                          </a:solidFill>
                          <a:latin typeface="Arial" panose="020B0604020202020204" pitchFamily="34" charset="0"/>
                          <a:ea typeface="黑体" panose="02010609060101010101" pitchFamily="2" charset="-122"/>
                        </a:defRPr>
                      </a:lvl2pPr>
                      <a:lvl3pPr marL="11430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zh-CN" altLang="en-US" sz="2400" b="1" i="0"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rPr>
                        <a:t>氢键</a:t>
                      </a:r>
                      <a:endParaRPr kumimoji="0" lang="zh-CN" altLang="en-US" sz="2400" b="1" i="0"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08127">
                <a:tc>
                  <a:txBody>
                    <a:bodyPr/>
                    <a:lstStyle>
                      <a:lvl1pPr>
                        <a:lnSpc>
                          <a:spcPct val="90000"/>
                        </a:lnSpc>
                        <a:spcBef>
                          <a:spcPts val="1000"/>
                        </a:spcBef>
                        <a:buFont typeface="Arial" panose="020B0604020202020204" pitchFamily="34" charset="0"/>
                        <a:defRPr sz="2000">
                          <a:solidFill>
                            <a:schemeClr val="tx1"/>
                          </a:solidFill>
                          <a:latin typeface="Arial" panose="020B0604020202020204" pitchFamily="34" charset="0"/>
                          <a:ea typeface="黑体" panose="02010609060101010101" pitchFamily="2" charset="-122"/>
                        </a:defRPr>
                      </a:lvl1pPr>
                      <a:lvl2pPr marL="742950" indent="-285750">
                        <a:lnSpc>
                          <a:spcPct val="90000"/>
                        </a:lnSpc>
                        <a:spcBef>
                          <a:spcPts val="500"/>
                        </a:spcBef>
                        <a:buFont typeface="Arial" panose="020B0604020202020204" pitchFamily="34" charset="0"/>
                        <a:defRPr>
                          <a:solidFill>
                            <a:schemeClr val="tx1"/>
                          </a:solidFill>
                          <a:latin typeface="Arial" panose="020B0604020202020204" pitchFamily="34" charset="0"/>
                          <a:ea typeface="黑体" panose="02010609060101010101" pitchFamily="2" charset="-122"/>
                        </a:defRPr>
                      </a:lvl2pPr>
                      <a:lvl3pPr marL="11430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zh-CN" altLang="en-US" sz="2400" b="1" i="0"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rPr>
                        <a:t>强度</a:t>
                      </a:r>
                      <a:endParaRPr kumimoji="0" lang="zh-CN" altLang="en-US" sz="2400" b="1" i="0"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000">
                          <a:solidFill>
                            <a:schemeClr val="tx1"/>
                          </a:solidFill>
                          <a:latin typeface="Arial" panose="020B0604020202020204" pitchFamily="34" charset="0"/>
                          <a:ea typeface="黑体" panose="02010609060101010101" pitchFamily="2" charset="-122"/>
                        </a:defRPr>
                      </a:lvl1pPr>
                      <a:lvl2pPr marL="742950" indent="-285750">
                        <a:lnSpc>
                          <a:spcPct val="90000"/>
                        </a:lnSpc>
                        <a:spcBef>
                          <a:spcPts val="500"/>
                        </a:spcBef>
                        <a:buFont typeface="Arial" panose="020B0604020202020204" pitchFamily="34" charset="0"/>
                        <a:defRPr>
                          <a:solidFill>
                            <a:schemeClr val="tx1"/>
                          </a:solidFill>
                          <a:latin typeface="Arial" panose="020B0604020202020204" pitchFamily="34" charset="0"/>
                          <a:ea typeface="黑体" panose="02010609060101010101" pitchFamily="2" charset="-122"/>
                        </a:defRPr>
                      </a:lvl2pPr>
                      <a:lvl3pPr marL="11430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zh-CN" altLang="en-US" sz="2400" b="1"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rPr>
                        <a:t>一般在 </a:t>
                      </a:r>
                      <a:r>
                        <a:rPr kumimoji="0" lang="en-US" altLang="zh-CN" sz="2400" b="1"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rPr>
                        <a:t>100~</a:t>
                      </a:r>
                      <a:br>
                        <a:rPr kumimoji="0" lang="en-US" altLang="zh-CN" sz="2400" b="1"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rPr>
                      </a:br>
                      <a:r>
                        <a:rPr kumimoji="0" lang="en-US" altLang="zh-CN" sz="2400" b="1"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rPr>
                        <a:t>600kJ·mol</a:t>
                      </a:r>
                      <a:r>
                        <a:rPr kumimoji="0" lang="en-US" altLang="zh-CN" sz="2400" b="1" i="0" u="none" strike="noStrike" cap="none" normalizeH="0" baseline="30000" dirty="0" smtClean="0">
                          <a:ln>
                            <a:noFill/>
                          </a:ln>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rPr>
                        <a:t>-1</a:t>
                      </a:r>
                      <a:endParaRPr kumimoji="0" lang="zh-CN" altLang="en-US" sz="2400" b="1" i="0" u="none" strike="noStrike" cap="none" normalizeH="0" baseline="30000" dirty="0" smtClean="0">
                        <a:ln>
                          <a:noFill/>
                        </a:ln>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000">
                          <a:solidFill>
                            <a:schemeClr val="tx1"/>
                          </a:solidFill>
                          <a:latin typeface="Arial" panose="020B0604020202020204" pitchFamily="34" charset="0"/>
                          <a:ea typeface="黑体" panose="02010609060101010101" pitchFamily="2" charset="-122"/>
                        </a:defRPr>
                      </a:lvl1pPr>
                      <a:lvl2pPr marL="742950" indent="-285750">
                        <a:lnSpc>
                          <a:spcPct val="90000"/>
                        </a:lnSpc>
                        <a:spcBef>
                          <a:spcPts val="500"/>
                        </a:spcBef>
                        <a:buFont typeface="Arial" panose="020B0604020202020204" pitchFamily="34" charset="0"/>
                        <a:defRPr>
                          <a:solidFill>
                            <a:schemeClr val="tx1"/>
                          </a:solidFill>
                          <a:latin typeface="Arial" panose="020B0604020202020204" pitchFamily="34" charset="0"/>
                          <a:ea typeface="黑体" panose="02010609060101010101" pitchFamily="2" charset="-122"/>
                        </a:defRPr>
                      </a:lvl2pPr>
                      <a:lvl3pPr marL="11430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zh-CN" altLang="en-US" sz="2400" b="1" i="0"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rPr>
                        <a:t>一般只在 </a:t>
                      </a:r>
                      <a:r>
                        <a:rPr kumimoji="0" lang="en-US" altLang="zh-CN" sz="2400" b="1" i="0"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rPr>
                        <a:t>2~</a:t>
                      </a:r>
                      <a:br>
                        <a:rPr kumimoji="0" lang="en-US" altLang="zh-CN" sz="2400" b="1" i="0"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rPr>
                      </a:br>
                      <a:r>
                        <a:rPr kumimoji="0" lang="en-US" altLang="zh-CN" sz="2400" b="1" i="0"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rPr>
                        <a:t>20kJ·mol</a:t>
                      </a:r>
                      <a:r>
                        <a:rPr kumimoji="0" lang="en-US" altLang="zh-CN" sz="2400" b="1" i="0" u="none" strike="noStrike" cap="none" normalizeH="0" baseline="30000" smtClean="0">
                          <a:ln>
                            <a:noFill/>
                          </a:ln>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rPr>
                        <a:t>-1</a:t>
                      </a:r>
                      <a:endParaRPr kumimoji="0" lang="zh-CN" altLang="en-US" sz="2400" b="1" i="0" u="none" strike="noStrike" cap="none" normalizeH="0" baseline="30000" smtClean="0">
                        <a:ln>
                          <a:noFill/>
                        </a:ln>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000">
                          <a:solidFill>
                            <a:schemeClr val="tx1"/>
                          </a:solidFill>
                          <a:latin typeface="Arial" panose="020B0604020202020204" pitchFamily="34" charset="0"/>
                          <a:ea typeface="黑体" panose="02010609060101010101" pitchFamily="2" charset="-122"/>
                        </a:defRPr>
                      </a:lvl1pPr>
                      <a:lvl2pPr marL="742950" indent="-285750">
                        <a:lnSpc>
                          <a:spcPct val="90000"/>
                        </a:lnSpc>
                        <a:spcBef>
                          <a:spcPts val="500"/>
                        </a:spcBef>
                        <a:buFont typeface="Arial" panose="020B0604020202020204" pitchFamily="34" charset="0"/>
                        <a:defRPr>
                          <a:solidFill>
                            <a:schemeClr val="tx1"/>
                          </a:solidFill>
                          <a:latin typeface="Arial" panose="020B0604020202020204" pitchFamily="34" charset="0"/>
                          <a:ea typeface="黑体" panose="02010609060101010101" pitchFamily="2" charset="-122"/>
                        </a:defRPr>
                      </a:lvl2pPr>
                      <a:lvl3pPr marL="11430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黑体" panose="02010609060101010101" pitchFamily="2" charset="-122"/>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zh-CN" altLang="en-US" sz="2400" b="1" i="0"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rPr>
                        <a:t>一般不超过 </a:t>
                      </a:r>
                      <a:r>
                        <a:rPr kumimoji="0" lang="en-US" altLang="zh-CN" sz="2400" b="1" i="0"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rPr>
                        <a:t>40kJ·mol</a:t>
                      </a:r>
                      <a:r>
                        <a:rPr kumimoji="0" lang="en-US" altLang="zh-CN" sz="2400" b="1" i="0" u="none" strike="noStrike" cap="none" normalizeH="0" baseline="30000" smtClean="0">
                          <a:ln>
                            <a:noFill/>
                          </a:ln>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rPr>
                        <a:t>-1</a:t>
                      </a:r>
                      <a:r>
                        <a:rPr kumimoji="0" lang="zh-CN" altLang="en-US" sz="2400" b="1" i="0"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rPr>
                        <a:t>，比范德华力大些</a:t>
                      </a:r>
                      <a:br>
                        <a:rPr kumimoji="0" lang="zh-CN" altLang="en-US" sz="2400" b="1" i="0"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rPr>
                      </a:br>
                      <a:endParaRPr kumimoji="0" lang="zh-CN" altLang="en-US" sz="2400" b="1" i="0"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Grp="1"/>
          </p:cNvSpPr>
          <p:nvPr>
            <p:ph type="title"/>
          </p:nvPr>
        </p:nvSpPr>
        <p:spPr/>
        <p:txBody>
          <a:bodyPr vert="horz" wrap="square" lIns="90000" tIns="46800" rIns="90000" bIns="46800" anchor="ctr" anchorCtr="0"/>
          <a:p>
            <a:pPr eaLnBrk="1" hangingPunct="1"/>
            <a:r>
              <a:rPr lang="zh-CN" altLang="en-US" dirty="0"/>
              <a:t>小结：</a:t>
            </a:r>
            <a:endParaRPr lang="zh-CN" altLang="en-US" dirty="0"/>
          </a:p>
        </p:txBody>
      </p:sp>
      <p:sp>
        <p:nvSpPr>
          <p:cNvPr id="15363" name="Rectangle 3"/>
          <p:cNvSpPr>
            <a:spLocks noGrp="1" noChangeArrowheads="1"/>
          </p:cNvSpPr>
          <p:nvPr>
            <p:ph idx="1"/>
          </p:nvPr>
        </p:nvSpPr>
        <p:spPr/>
        <p:txBody>
          <a:bodyPr vert="horz" wrap="square" lIns="90000" tIns="46800" rIns="90000" bIns="46800" numCol="1" anchor="t" anchorCtr="0" compatLnSpc="1"/>
          <a:lstStyle/>
          <a:p>
            <a:pPr marL="228600" marR="0" lvl="0" indent="-228600" algn="l" defTabSz="914400" rtl="0" eaLnBrk="1" fontAlgn="base" latinLnBrk="0" hangingPunct="1">
              <a:lnSpc>
                <a:spcPct val="120000"/>
              </a:lnSpc>
              <a:spcBef>
                <a:spcPts val="1000"/>
              </a:spcBef>
              <a:spcAft>
                <a:spcPct val="0"/>
              </a:spcAft>
              <a:buClrTx/>
              <a:buSzTx/>
              <a:buFont typeface="Arial" panose="020B0604020202020204" pitchFamily="34" charset="0"/>
              <a:buChar char="•"/>
              <a:defRPr/>
            </a:pPr>
            <a:r>
              <a:rPr kumimoji="0" lang="en-US" altLang="zh-CN" sz="4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1. </a:t>
            </a:r>
            <a:r>
              <a:rPr kumimoji="0" lang="zh-CN" altLang="en-US" sz="4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氢键的本质：静电作用</a:t>
            </a:r>
            <a:endParaRPr kumimoji="0" lang="zh-CN" altLang="en-US" sz="4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228600" marR="0" lvl="0" indent="-228600" algn="l" defTabSz="914400" rtl="0" eaLnBrk="1" fontAlgn="base" latinLnBrk="0" hangingPunct="1">
              <a:lnSpc>
                <a:spcPct val="120000"/>
              </a:lnSpc>
              <a:spcBef>
                <a:spcPts val="1000"/>
              </a:spcBef>
              <a:spcAft>
                <a:spcPct val="0"/>
              </a:spcAft>
              <a:buClrTx/>
              <a:buSzTx/>
              <a:buFont typeface="Arial" panose="020B0604020202020204" pitchFamily="34" charset="0"/>
              <a:buChar char="•"/>
              <a:defRPr/>
            </a:pPr>
            <a:r>
              <a:rPr kumimoji="0" lang="en-US" altLang="zh-CN" sz="4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2. </a:t>
            </a:r>
            <a:r>
              <a:rPr kumimoji="0" lang="zh-CN" altLang="en-US" sz="4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氢键的强度：比范德华力大一些，比化学键小得多，不属于化学键</a:t>
            </a:r>
            <a:br>
              <a:rPr kumimoji="0" lang="zh-CN" altLang="en-US" sz="4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br>
            <a:endParaRPr kumimoji="0" lang="zh-CN" altLang="en-US" sz="4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7" name="标题 1"/>
          <p:cNvSpPr>
            <a:spLocks noGrp="1"/>
          </p:cNvSpPr>
          <p:nvPr>
            <p:ph type="title"/>
          </p:nvPr>
        </p:nvSpPr>
        <p:spPr/>
        <p:txBody>
          <a:bodyPr vert="horz" wrap="square" lIns="90000" tIns="46800" rIns="90000" bIns="46800" anchor="ctr" anchorCtr="0"/>
          <a:p>
            <a:endParaRPr lang="zh-CN" altLang="en-US" dirty="0"/>
          </a:p>
        </p:txBody>
      </p:sp>
      <p:sp>
        <p:nvSpPr>
          <p:cNvPr id="1028" name="内容占位符 2"/>
          <p:cNvSpPr>
            <a:spLocks noGrp="1"/>
          </p:cNvSpPr>
          <p:nvPr>
            <p:ph idx="1"/>
          </p:nvPr>
        </p:nvSpPr>
        <p:spPr/>
        <p:txBody>
          <a:bodyPr vert="horz" wrap="square" lIns="90000" tIns="46800" rIns="90000" bIns="46800" anchor="t" anchorCtr="0"/>
          <a:p>
            <a:endParaRPr lang="zh-CN" altLang="en-US" kern="1200" dirty="0">
              <a:latin typeface="+mn-lt"/>
              <a:ea typeface="+mn-ea"/>
              <a:cs typeface="+mn-cs"/>
            </a:endParaRPr>
          </a:p>
        </p:txBody>
      </p:sp>
      <p:grpSp>
        <p:nvGrpSpPr>
          <p:cNvPr id="1029" name="组合 3"/>
          <p:cNvGrpSpPr/>
          <p:nvPr/>
        </p:nvGrpSpPr>
        <p:grpSpPr>
          <a:xfrm>
            <a:off x="2350135" y="381000"/>
            <a:ext cx="7489825" cy="5662613"/>
            <a:chOff x="3430588" y="836613"/>
            <a:chExt cx="7489825" cy="5662612"/>
          </a:xfrm>
        </p:grpSpPr>
        <p:graphicFrame>
          <p:nvGraphicFramePr>
            <p:cNvPr id="1026" name="对象 691201"/>
            <p:cNvGraphicFramePr/>
            <p:nvPr/>
          </p:nvGraphicFramePr>
          <p:xfrm>
            <a:off x="3430588" y="908050"/>
            <a:ext cx="6191250" cy="5591175"/>
          </p:xfrm>
          <a:graphic>
            <a:graphicData uri="http://schemas.openxmlformats.org/presentationml/2006/ole">
              <mc:AlternateContent xmlns:mc="http://schemas.openxmlformats.org/markup-compatibility/2006">
                <mc:Choice xmlns:v="urn:schemas-microsoft-com:vml" Requires="v">
                  <p:oleObj spid="_x0000_s3076" name="" r:id="rId1" imgW="4105275" imgH="5162550" progId="Paint.Picture">
                    <p:embed/>
                  </p:oleObj>
                </mc:Choice>
                <mc:Fallback>
                  <p:oleObj name="" r:id="rId1" imgW="4105275" imgH="5162550" progId="Paint.Picture">
                    <p:embed/>
                    <p:pic>
                      <p:nvPicPr>
                        <p:cNvPr id="0" name="图片 3075"/>
                        <p:cNvPicPr/>
                        <p:nvPr/>
                      </p:nvPicPr>
                      <p:blipFill>
                        <a:blip r:embed="rId2"/>
                        <a:stretch>
                          <a:fillRect/>
                        </a:stretch>
                      </p:blipFill>
                      <p:spPr>
                        <a:xfrm>
                          <a:off x="3430588" y="908050"/>
                          <a:ext cx="6191250" cy="5591175"/>
                        </a:xfrm>
                        <a:prstGeom prst="rect">
                          <a:avLst/>
                        </a:prstGeom>
                        <a:noFill/>
                        <a:ln w="38100">
                          <a:noFill/>
                          <a:miter/>
                        </a:ln>
                      </p:spPr>
                    </p:pic>
                  </p:oleObj>
                </mc:Fallback>
              </mc:AlternateContent>
            </a:graphicData>
          </a:graphic>
        </p:graphicFrame>
        <p:sp>
          <p:nvSpPr>
            <p:cNvPr id="1030" name="文本框 691202"/>
            <p:cNvSpPr txBox="1"/>
            <p:nvPr/>
          </p:nvSpPr>
          <p:spPr>
            <a:xfrm>
              <a:off x="4438650" y="836613"/>
              <a:ext cx="1117600" cy="443865"/>
            </a:xfrm>
            <a:prstGeom prst="rect">
              <a:avLst/>
            </a:prstGeom>
            <a:noFill/>
            <a:ln w="9525">
              <a:noFill/>
            </a:ln>
          </p:spPr>
          <p:txBody>
            <a:bodyPr lIns="91422" tIns="45711" rIns="91422" bIns="45711">
              <a:spAutoFit/>
            </a:bodyPr>
            <a:p>
              <a:pPr eaLnBrk="1" hangingPunct="1">
                <a:spcBef>
                  <a:spcPct val="50000"/>
                </a:spcBef>
              </a:pPr>
              <a:r>
                <a:rPr lang="en-US" altLang="zh-CN" sz="2300" dirty="0">
                  <a:solidFill>
                    <a:srgbClr val="CC0000"/>
                  </a:solidFill>
                  <a:latin typeface="Times New Roman" panose="02020603050405020304" pitchFamily="18" charset="0"/>
                </a:rPr>
                <a:t>H</a:t>
              </a:r>
              <a:r>
                <a:rPr lang="en-US" altLang="zh-CN" sz="2300" baseline="-25000" dirty="0">
                  <a:solidFill>
                    <a:srgbClr val="CC0000"/>
                  </a:solidFill>
                  <a:latin typeface="Times New Roman" panose="02020603050405020304" pitchFamily="18" charset="0"/>
                </a:rPr>
                <a:t>2</a:t>
              </a:r>
              <a:r>
                <a:rPr lang="en-US" altLang="zh-CN" sz="2300" dirty="0">
                  <a:solidFill>
                    <a:srgbClr val="CC0000"/>
                  </a:solidFill>
                  <a:latin typeface="Times New Roman" panose="02020603050405020304" pitchFamily="18" charset="0"/>
                </a:rPr>
                <a:t>O</a:t>
              </a:r>
              <a:endParaRPr lang="en-US" altLang="zh-CN" sz="2300" dirty="0">
                <a:solidFill>
                  <a:srgbClr val="CC0000"/>
                </a:solidFill>
                <a:latin typeface="Times New Roman" panose="02020603050405020304" pitchFamily="18" charset="0"/>
              </a:endParaRPr>
            </a:p>
          </p:txBody>
        </p:sp>
        <p:sp>
          <p:nvSpPr>
            <p:cNvPr id="1031" name="文本框 691203"/>
            <p:cNvSpPr txBox="1"/>
            <p:nvPr/>
          </p:nvSpPr>
          <p:spPr>
            <a:xfrm>
              <a:off x="6288088" y="3490913"/>
              <a:ext cx="1117600" cy="443865"/>
            </a:xfrm>
            <a:prstGeom prst="rect">
              <a:avLst/>
            </a:prstGeom>
            <a:noFill/>
            <a:ln w="9525">
              <a:noFill/>
            </a:ln>
          </p:spPr>
          <p:txBody>
            <a:bodyPr lIns="91422" tIns="45711" rIns="91422" bIns="45711">
              <a:spAutoFit/>
            </a:bodyPr>
            <a:p>
              <a:pPr eaLnBrk="1" hangingPunct="1">
                <a:spcBef>
                  <a:spcPct val="50000"/>
                </a:spcBef>
              </a:pPr>
              <a:r>
                <a:rPr lang="en-US" altLang="zh-CN" sz="2300" dirty="0">
                  <a:solidFill>
                    <a:srgbClr val="CC0000"/>
                  </a:solidFill>
                  <a:latin typeface="Times New Roman" panose="02020603050405020304" pitchFamily="18" charset="0"/>
                </a:rPr>
                <a:t>H</a:t>
              </a:r>
              <a:r>
                <a:rPr lang="en-US" altLang="zh-CN" sz="2300" baseline="-25000" dirty="0">
                  <a:solidFill>
                    <a:srgbClr val="CC0000"/>
                  </a:solidFill>
                  <a:latin typeface="Times New Roman" panose="02020603050405020304" pitchFamily="18" charset="0"/>
                </a:rPr>
                <a:t>2</a:t>
              </a:r>
              <a:r>
                <a:rPr lang="en-US" altLang="zh-CN" sz="2300" dirty="0">
                  <a:solidFill>
                    <a:srgbClr val="CC0000"/>
                  </a:solidFill>
                  <a:latin typeface="Times New Roman" panose="02020603050405020304" pitchFamily="18" charset="0"/>
                </a:rPr>
                <a:t>S</a:t>
              </a:r>
              <a:endParaRPr lang="en-US" altLang="zh-CN" sz="2300" dirty="0">
                <a:solidFill>
                  <a:srgbClr val="CC0000"/>
                </a:solidFill>
                <a:latin typeface="Times New Roman" panose="02020603050405020304" pitchFamily="18" charset="0"/>
              </a:endParaRPr>
            </a:p>
          </p:txBody>
        </p:sp>
        <p:sp>
          <p:nvSpPr>
            <p:cNvPr id="1032" name="文本框 691204"/>
            <p:cNvSpPr txBox="1"/>
            <p:nvPr/>
          </p:nvSpPr>
          <p:spPr>
            <a:xfrm>
              <a:off x="7535863" y="3201988"/>
              <a:ext cx="1116012" cy="443865"/>
            </a:xfrm>
            <a:prstGeom prst="rect">
              <a:avLst/>
            </a:prstGeom>
            <a:noFill/>
            <a:ln w="9525">
              <a:noFill/>
            </a:ln>
          </p:spPr>
          <p:txBody>
            <a:bodyPr lIns="91422" tIns="45711" rIns="91422" bIns="45711">
              <a:spAutoFit/>
            </a:bodyPr>
            <a:p>
              <a:pPr eaLnBrk="1" hangingPunct="1">
                <a:spcBef>
                  <a:spcPct val="50000"/>
                </a:spcBef>
              </a:pPr>
              <a:r>
                <a:rPr lang="en-US" altLang="zh-CN" sz="2300" dirty="0">
                  <a:solidFill>
                    <a:srgbClr val="CC0000"/>
                  </a:solidFill>
                  <a:latin typeface="Times New Roman" panose="02020603050405020304" pitchFamily="18" charset="0"/>
                </a:rPr>
                <a:t>H</a:t>
              </a:r>
              <a:r>
                <a:rPr lang="en-US" altLang="zh-CN" sz="2300" baseline="-25000" dirty="0">
                  <a:solidFill>
                    <a:srgbClr val="CC0000"/>
                  </a:solidFill>
                  <a:latin typeface="Times New Roman" panose="02020603050405020304" pitchFamily="18" charset="0"/>
                </a:rPr>
                <a:t>2</a:t>
              </a:r>
              <a:r>
                <a:rPr lang="en-US" altLang="zh-CN" sz="2300" dirty="0">
                  <a:solidFill>
                    <a:srgbClr val="CC0000"/>
                  </a:solidFill>
                  <a:latin typeface="Times New Roman" panose="02020603050405020304" pitchFamily="18" charset="0"/>
                </a:rPr>
                <a:t>Se</a:t>
              </a:r>
              <a:endParaRPr lang="en-US" altLang="zh-CN" sz="2300" dirty="0">
                <a:solidFill>
                  <a:srgbClr val="CC0000"/>
                </a:solidFill>
                <a:latin typeface="Times New Roman" panose="02020603050405020304" pitchFamily="18" charset="0"/>
              </a:endParaRPr>
            </a:p>
          </p:txBody>
        </p:sp>
        <p:sp>
          <p:nvSpPr>
            <p:cNvPr id="1033" name="文本框 691205"/>
            <p:cNvSpPr txBox="1"/>
            <p:nvPr/>
          </p:nvSpPr>
          <p:spPr>
            <a:xfrm>
              <a:off x="9191625" y="2698750"/>
              <a:ext cx="1219200" cy="443865"/>
            </a:xfrm>
            <a:prstGeom prst="rect">
              <a:avLst/>
            </a:prstGeom>
            <a:noFill/>
            <a:ln w="9525">
              <a:noFill/>
            </a:ln>
          </p:spPr>
          <p:txBody>
            <a:bodyPr lIns="91422" tIns="45711" rIns="91422" bIns="45711">
              <a:spAutoFit/>
            </a:bodyPr>
            <a:p>
              <a:pPr eaLnBrk="1" hangingPunct="1">
                <a:spcBef>
                  <a:spcPct val="50000"/>
                </a:spcBef>
              </a:pPr>
              <a:r>
                <a:rPr lang="en-US" altLang="zh-CN" sz="2300" dirty="0">
                  <a:solidFill>
                    <a:srgbClr val="CC0000"/>
                  </a:solidFill>
                  <a:latin typeface="Times New Roman" panose="02020603050405020304" pitchFamily="18" charset="0"/>
                </a:rPr>
                <a:t>H</a:t>
              </a:r>
              <a:r>
                <a:rPr lang="en-US" altLang="zh-CN" sz="2300" baseline="-25000" dirty="0">
                  <a:solidFill>
                    <a:srgbClr val="CC0000"/>
                  </a:solidFill>
                  <a:latin typeface="Times New Roman" panose="02020603050405020304" pitchFamily="18" charset="0"/>
                </a:rPr>
                <a:t>2</a:t>
              </a:r>
              <a:r>
                <a:rPr lang="en-US" altLang="zh-CN" sz="2300" dirty="0">
                  <a:solidFill>
                    <a:srgbClr val="CC0000"/>
                  </a:solidFill>
                  <a:latin typeface="Times New Roman" panose="02020603050405020304" pitchFamily="18" charset="0"/>
                </a:rPr>
                <a:t>Te</a:t>
              </a:r>
              <a:endParaRPr lang="en-US" altLang="zh-CN" sz="2300" dirty="0">
                <a:solidFill>
                  <a:srgbClr val="CC0000"/>
                </a:solidFill>
                <a:latin typeface="Times New Roman" panose="02020603050405020304" pitchFamily="18" charset="0"/>
              </a:endParaRPr>
            </a:p>
          </p:txBody>
        </p:sp>
        <p:sp>
          <p:nvSpPr>
            <p:cNvPr id="1034" name="文本框 691206"/>
            <p:cNvSpPr txBox="1"/>
            <p:nvPr/>
          </p:nvSpPr>
          <p:spPr>
            <a:xfrm>
              <a:off x="4602163" y="2349500"/>
              <a:ext cx="917575" cy="443865"/>
            </a:xfrm>
            <a:prstGeom prst="rect">
              <a:avLst/>
            </a:prstGeom>
            <a:noFill/>
            <a:ln w="9525">
              <a:noFill/>
            </a:ln>
          </p:spPr>
          <p:txBody>
            <a:bodyPr lIns="91422" tIns="45711" rIns="91422" bIns="45711">
              <a:spAutoFit/>
            </a:bodyPr>
            <a:p>
              <a:pPr eaLnBrk="1" hangingPunct="1">
                <a:spcBef>
                  <a:spcPct val="50000"/>
                </a:spcBef>
              </a:pPr>
              <a:r>
                <a:rPr lang="en-US" altLang="zh-CN" sz="2300" dirty="0">
                  <a:solidFill>
                    <a:srgbClr val="CC0000"/>
                  </a:solidFill>
                  <a:latin typeface="Times New Roman" panose="02020603050405020304" pitchFamily="18" charset="0"/>
                </a:rPr>
                <a:t>HF</a:t>
              </a:r>
              <a:endParaRPr lang="en-US" altLang="zh-CN" sz="2300" dirty="0">
                <a:solidFill>
                  <a:srgbClr val="CC0000"/>
                </a:solidFill>
                <a:latin typeface="Times New Roman" panose="02020603050405020304" pitchFamily="18" charset="0"/>
              </a:endParaRPr>
            </a:p>
          </p:txBody>
        </p:sp>
        <p:sp>
          <p:nvSpPr>
            <p:cNvPr id="1035" name="文本框 691207"/>
            <p:cNvSpPr txBox="1"/>
            <p:nvPr/>
          </p:nvSpPr>
          <p:spPr>
            <a:xfrm>
              <a:off x="6189663" y="4065588"/>
              <a:ext cx="1117600" cy="443865"/>
            </a:xfrm>
            <a:prstGeom prst="rect">
              <a:avLst/>
            </a:prstGeom>
            <a:noFill/>
            <a:ln w="9525">
              <a:noFill/>
            </a:ln>
          </p:spPr>
          <p:txBody>
            <a:bodyPr lIns="91422" tIns="45711" rIns="91422" bIns="45711">
              <a:spAutoFit/>
            </a:bodyPr>
            <a:p>
              <a:pPr eaLnBrk="1" hangingPunct="1">
                <a:spcBef>
                  <a:spcPct val="50000"/>
                </a:spcBef>
              </a:pPr>
              <a:r>
                <a:rPr lang="en-US" altLang="zh-CN" sz="2300" dirty="0">
                  <a:solidFill>
                    <a:srgbClr val="CC0000"/>
                  </a:solidFill>
                  <a:latin typeface="Times New Roman" panose="02020603050405020304" pitchFamily="18" charset="0"/>
                </a:rPr>
                <a:t>HCl</a:t>
              </a:r>
              <a:endParaRPr lang="en-US" altLang="zh-CN" sz="2300" dirty="0">
                <a:solidFill>
                  <a:srgbClr val="CC0000"/>
                </a:solidFill>
                <a:latin typeface="Times New Roman" panose="02020603050405020304" pitchFamily="18" charset="0"/>
              </a:endParaRPr>
            </a:p>
          </p:txBody>
        </p:sp>
        <p:sp>
          <p:nvSpPr>
            <p:cNvPr id="1036" name="文本框 691208"/>
            <p:cNvSpPr txBox="1"/>
            <p:nvPr/>
          </p:nvSpPr>
          <p:spPr>
            <a:xfrm>
              <a:off x="7823200" y="3994150"/>
              <a:ext cx="1117600" cy="443865"/>
            </a:xfrm>
            <a:prstGeom prst="rect">
              <a:avLst/>
            </a:prstGeom>
            <a:noFill/>
            <a:ln w="9525">
              <a:noFill/>
            </a:ln>
          </p:spPr>
          <p:txBody>
            <a:bodyPr lIns="91422" tIns="45711" rIns="91422" bIns="45711">
              <a:spAutoFit/>
            </a:bodyPr>
            <a:p>
              <a:pPr eaLnBrk="1" hangingPunct="1">
                <a:spcBef>
                  <a:spcPct val="50000"/>
                </a:spcBef>
              </a:pPr>
              <a:r>
                <a:rPr lang="en-US" altLang="zh-CN" sz="2300" dirty="0">
                  <a:solidFill>
                    <a:srgbClr val="CC0000"/>
                  </a:solidFill>
                  <a:latin typeface="Times New Roman" panose="02020603050405020304" pitchFamily="18" charset="0"/>
                </a:rPr>
                <a:t>HBr</a:t>
              </a:r>
              <a:endParaRPr lang="en-US" altLang="zh-CN" sz="2300" dirty="0">
                <a:solidFill>
                  <a:srgbClr val="CC0000"/>
                </a:solidFill>
                <a:latin typeface="Times New Roman" panose="02020603050405020304" pitchFamily="18" charset="0"/>
              </a:endParaRPr>
            </a:p>
          </p:txBody>
        </p:sp>
        <p:sp>
          <p:nvSpPr>
            <p:cNvPr id="1037" name="文本框 691209"/>
            <p:cNvSpPr txBox="1"/>
            <p:nvPr/>
          </p:nvSpPr>
          <p:spPr>
            <a:xfrm>
              <a:off x="9336088" y="3357563"/>
              <a:ext cx="912812" cy="443865"/>
            </a:xfrm>
            <a:prstGeom prst="rect">
              <a:avLst/>
            </a:prstGeom>
            <a:noFill/>
            <a:ln w="9525">
              <a:noFill/>
            </a:ln>
          </p:spPr>
          <p:txBody>
            <a:bodyPr lIns="91422" tIns="45711" rIns="91422" bIns="45711">
              <a:spAutoFit/>
            </a:bodyPr>
            <a:p>
              <a:pPr eaLnBrk="1" hangingPunct="1">
                <a:spcBef>
                  <a:spcPct val="50000"/>
                </a:spcBef>
              </a:pPr>
              <a:r>
                <a:rPr lang="en-US" altLang="zh-CN" sz="2300" dirty="0">
                  <a:solidFill>
                    <a:srgbClr val="CC0000"/>
                  </a:solidFill>
                  <a:latin typeface="Times New Roman" panose="02020603050405020304" pitchFamily="18" charset="0"/>
                </a:rPr>
                <a:t>HI</a:t>
              </a:r>
              <a:endParaRPr lang="en-US" altLang="zh-CN" sz="2300" dirty="0">
                <a:solidFill>
                  <a:srgbClr val="CC0000"/>
                </a:solidFill>
                <a:latin typeface="Times New Roman" panose="02020603050405020304" pitchFamily="18" charset="0"/>
              </a:endParaRPr>
            </a:p>
          </p:txBody>
        </p:sp>
        <p:sp>
          <p:nvSpPr>
            <p:cNvPr id="1038" name="文本框 691210"/>
            <p:cNvSpPr txBox="1"/>
            <p:nvPr/>
          </p:nvSpPr>
          <p:spPr>
            <a:xfrm>
              <a:off x="4511675" y="3357563"/>
              <a:ext cx="1117600" cy="443865"/>
            </a:xfrm>
            <a:prstGeom prst="rect">
              <a:avLst/>
            </a:prstGeom>
            <a:noFill/>
            <a:ln w="9525">
              <a:noFill/>
            </a:ln>
          </p:spPr>
          <p:txBody>
            <a:bodyPr lIns="91422" tIns="45711" rIns="91422" bIns="45711">
              <a:spAutoFit/>
            </a:bodyPr>
            <a:p>
              <a:pPr eaLnBrk="1" hangingPunct="1">
                <a:spcBef>
                  <a:spcPct val="50000"/>
                </a:spcBef>
              </a:pPr>
              <a:r>
                <a:rPr lang="en-US" altLang="zh-CN" sz="2300" dirty="0">
                  <a:solidFill>
                    <a:srgbClr val="CC0000"/>
                  </a:solidFill>
                  <a:latin typeface="Times New Roman" panose="02020603050405020304" pitchFamily="18" charset="0"/>
                </a:rPr>
                <a:t>NH</a:t>
              </a:r>
              <a:r>
                <a:rPr lang="en-US" altLang="zh-CN" sz="2300" baseline="-25000" dirty="0">
                  <a:solidFill>
                    <a:srgbClr val="CC0000"/>
                  </a:solidFill>
                  <a:latin typeface="Times New Roman" panose="02020603050405020304" pitchFamily="18" charset="0"/>
                </a:rPr>
                <a:t>3</a:t>
              </a:r>
              <a:endParaRPr lang="en-US" altLang="zh-CN" sz="2300" dirty="0">
                <a:solidFill>
                  <a:srgbClr val="CC0000"/>
                </a:solidFill>
                <a:latin typeface="Times New Roman" panose="02020603050405020304" pitchFamily="18" charset="0"/>
              </a:endParaRPr>
            </a:p>
          </p:txBody>
        </p:sp>
        <p:sp>
          <p:nvSpPr>
            <p:cNvPr id="1039" name="文本框 691211"/>
            <p:cNvSpPr txBox="1"/>
            <p:nvPr/>
          </p:nvSpPr>
          <p:spPr>
            <a:xfrm>
              <a:off x="6200775" y="4570413"/>
              <a:ext cx="1119188" cy="443865"/>
            </a:xfrm>
            <a:prstGeom prst="rect">
              <a:avLst/>
            </a:prstGeom>
            <a:noFill/>
            <a:ln w="9525">
              <a:noFill/>
            </a:ln>
          </p:spPr>
          <p:txBody>
            <a:bodyPr lIns="91422" tIns="45711" rIns="91422" bIns="45711">
              <a:spAutoFit/>
            </a:bodyPr>
            <a:p>
              <a:pPr eaLnBrk="1" hangingPunct="1">
                <a:spcBef>
                  <a:spcPct val="50000"/>
                </a:spcBef>
              </a:pPr>
              <a:r>
                <a:rPr lang="en-US" altLang="zh-CN" sz="2300" dirty="0">
                  <a:solidFill>
                    <a:srgbClr val="CC0000"/>
                  </a:solidFill>
                  <a:latin typeface="Times New Roman" panose="02020603050405020304" pitchFamily="18" charset="0"/>
                </a:rPr>
                <a:t>PH</a:t>
              </a:r>
              <a:r>
                <a:rPr lang="en-US" altLang="zh-CN" sz="2300" baseline="-25000" dirty="0">
                  <a:solidFill>
                    <a:srgbClr val="CC0000"/>
                  </a:solidFill>
                  <a:latin typeface="Times New Roman" panose="02020603050405020304" pitchFamily="18" charset="0"/>
                </a:rPr>
                <a:t>3</a:t>
              </a:r>
              <a:endParaRPr lang="en-US" altLang="zh-CN" sz="2300" dirty="0">
                <a:solidFill>
                  <a:srgbClr val="CC0000"/>
                </a:solidFill>
                <a:latin typeface="Times New Roman" panose="02020603050405020304" pitchFamily="18" charset="0"/>
              </a:endParaRPr>
            </a:p>
          </p:txBody>
        </p:sp>
        <p:sp>
          <p:nvSpPr>
            <p:cNvPr id="1040" name="文本框 691212"/>
            <p:cNvSpPr txBox="1"/>
            <p:nvPr/>
          </p:nvSpPr>
          <p:spPr>
            <a:xfrm>
              <a:off x="7607300" y="3706813"/>
              <a:ext cx="1320800" cy="443865"/>
            </a:xfrm>
            <a:prstGeom prst="rect">
              <a:avLst/>
            </a:prstGeom>
            <a:noFill/>
            <a:ln w="9525">
              <a:noFill/>
            </a:ln>
          </p:spPr>
          <p:txBody>
            <a:bodyPr lIns="91422" tIns="45711" rIns="91422" bIns="45711">
              <a:spAutoFit/>
            </a:bodyPr>
            <a:p>
              <a:pPr eaLnBrk="1" hangingPunct="1">
                <a:spcBef>
                  <a:spcPct val="50000"/>
                </a:spcBef>
              </a:pPr>
              <a:r>
                <a:rPr lang="en-US" altLang="zh-CN" sz="2300" dirty="0">
                  <a:solidFill>
                    <a:srgbClr val="CC0000"/>
                  </a:solidFill>
                  <a:latin typeface="Times New Roman" panose="02020603050405020304" pitchFamily="18" charset="0"/>
                </a:rPr>
                <a:t>AsH</a:t>
              </a:r>
              <a:r>
                <a:rPr lang="en-US" altLang="zh-CN" sz="2300" baseline="-25000" dirty="0">
                  <a:solidFill>
                    <a:srgbClr val="CC0000"/>
                  </a:solidFill>
                  <a:latin typeface="Times New Roman" panose="02020603050405020304" pitchFamily="18" charset="0"/>
                </a:rPr>
                <a:t>3</a:t>
              </a:r>
              <a:endParaRPr lang="en-US" altLang="zh-CN" sz="2300" dirty="0">
                <a:solidFill>
                  <a:srgbClr val="CC0000"/>
                </a:solidFill>
                <a:latin typeface="Times New Roman" panose="02020603050405020304" pitchFamily="18" charset="0"/>
              </a:endParaRPr>
            </a:p>
          </p:txBody>
        </p:sp>
        <p:sp>
          <p:nvSpPr>
            <p:cNvPr id="1041" name="文本框 691213"/>
            <p:cNvSpPr txBox="1"/>
            <p:nvPr/>
          </p:nvSpPr>
          <p:spPr>
            <a:xfrm>
              <a:off x="9294813" y="3068638"/>
              <a:ext cx="1625600" cy="443865"/>
            </a:xfrm>
            <a:prstGeom prst="rect">
              <a:avLst/>
            </a:prstGeom>
            <a:noFill/>
            <a:ln w="9525">
              <a:noFill/>
            </a:ln>
          </p:spPr>
          <p:txBody>
            <a:bodyPr lIns="91422" tIns="45711" rIns="91422" bIns="45711">
              <a:spAutoFit/>
            </a:bodyPr>
            <a:p>
              <a:pPr eaLnBrk="1" hangingPunct="1">
                <a:spcBef>
                  <a:spcPct val="50000"/>
                </a:spcBef>
              </a:pPr>
              <a:r>
                <a:rPr lang="en-US" altLang="zh-CN" sz="2300" dirty="0">
                  <a:solidFill>
                    <a:srgbClr val="CC0000"/>
                  </a:solidFill>
                  <a:latin typeface="Times New Roman" panose="02020603050405020304" pitchFamily="18" charset="0"/>
                </a:rPr>
                <a:t>SbH</a:t>
              </a:r>
              <a:r>
                <a:rPr lang="en-US" altLang="zh-CN" sz="2300" baseline="-25000" dirty="0">
                  <a:solidFill>
                    <a:srgbClr val="CC0000"/>
                  </a:solidFill>
                  <a:latin typeface="Times New Roman" panose="02020603050405020304" pitchFamily="18" charset="0"/>
                </a:rPr>
                <a:t>3</a:t>
              </a:r>
              <a:endParaRPr lang="en-US" altLang="zh-CN" sz="2300" dirty="0">
                <a:solidFill>
                  <a:srgbClr val="CC0000"/>
                </a:solidFill>
                <a:latin typeface="Times New Roman" panose="02020603050405020304" pitchFamily="18" charset="0"/>
              </a:endParaRPr>
            </a:p>
          </p:txBody>
        </p:sp>
        <p:sp>
          <p:nvSpPr>
            <p:cNvPr id="1042" name="文本框 691214"/>
            <p:cNvSpPr txBox="1"/>
            <p:nvPr/>
          </p:nvSpPr>
          <p:spPr>
            <a:xfrm>
              <a:off x="4511675" y="5661025"/>
              <a:ext cx="1117600" cy="443865"/>
            </a:xfrm>
            <a:prstGeom prst="rect">
              <a:avLst/>
            </a:prstGeom>
            <a:noFill/>
            <a:ln w="9525">
              <a:noFill/>
            </a:ln>
          </p:spPr>
          <p:txBody>
            <a:bodyPr lIns="91422" tIns="45711" rIns="91422" bIns="45711">
              <a:spAutoFit/>
            </a:bodyPr>
            <a:p>
              <a:pPr eaLnBrk="1" hangingPunct="1">
                <a:spcBef>
                  <a:spcPct val="50000"/>
                </a:spcBef>
              </a:pPr>
              <a:r>
                <a:rPr lang="en-US" altLang="zh-CN" sz="2300" dirty="0">
                  <a:solidFill>
                    <a:srgbClr val="CC0000"/>
                  </a:solidFill>
                  <a:latin typeface="Times New Roman" panose="02020603050405020304" pitchFamily="18" charset="0"/>
                </a:rPr>
                <a:t>CH</a:t>
              </a:r>
              <a:r>
                <a:rPr lang="en-US" altLang="zh-CN" sz="2300" baseline="-25000" dirty="0">
                  <a:solidFill>
                    <a:srgbClr val="CC0000"/>
                  </a:solidFill>
                  <a:latin typeface="Times New Roman" panose="02020603050405020304" pitchFamily="18" charset="0"/>
                </a:rPr>
                <a:t>4</a:t>
              </a:r>
              <a:endParaRPr lang="en-US" altLang="zh-CN" sz="2300" dirty="0">
                <a:solidFill>
                  <a:srgbClr val="CC0000"/>
                </a:solidFill>
                <a:latin typeface="Times New Roman" panose="02020603050405020304" pitchFamily="18" charset="0"/>
              </a:endParaRPr>
            </a:p>
          </p:txBody>
        </p:sp>
        <p:sp>
          <p:nvSpPr>
            <p:cNvPr id="1043" name="文本框 691215"/>
            <p:cNvSpPr txBox="1"/>
            <p:nvPr/>
          </p:nvSpPr>
          <p:spPr>
            <a:xfrm>
              <a:off x="6096000" y="5084763"/>
              <a:ext cx="1116013" cy="443865"/>
            </a:xfrm>
            <a:prstGeom prst="rect">
              <a:avLst/>
            </a:prstGeom>
            <a:noFill/>
            <a:ln w="9525">
              <a:noFill/>
            </a:ln>
          </p:spPr>
          <p:txBody>
            <a:bodyPr lIns="91422" tIns="45711" rIns="91422" bIns="45711">
              <a:spAutoFit/>
            </a:bodyPr>
            <a:p>
              <a:pPr eaLnBrk="1" hangingPunct="1">
                <a:spcBef>
                  <a:spcPct val="50000"/>
                </a:spcBef>
              </a:pPr>
              <a:r>
                <a:rPr lang="en-US" altLang="zh-CN" sz="2300" dirty="0">
                  <a:solidFill>
                    <a:srgbClr val="CC0000"/>
                  </a:solidFill>
                  <a:latin typeface="Times New Roman" panose="02020603050405020304" pitchFamily="18" charset="0"/>
                </a:rPr>
                <a:t>SiH</a:t>
              </a:r>
              <a:r>
                <a:rPr lang="en-US" altLang="zh-CN" sz="2300" baseline="-25000" dirty="0">
                  <a:solidFill>
                    <a:srgbClr val="CC0000"/>
                  </a:solidFill>
                  <a:latin typeface="Times New Roman" panose="02020603050405020304" pitchFamily="18" charset="0"/>
                </a:rPr>
                <a:t>4</a:t>
              </a:r>
              <a:endParaRPr lang="en-US" altLang="zh-CN" sz="2300" dirty="0">
                <a:solidFill>
                  <a:srgbClr val="CC0000"/>
                </a:solidFill>
                <a:latin typeface="Times New Roman" panose="02020603050405020304" pitchFamily="18" charset="0"/>
              </a:endParaRPr>
            </a:p>
          </p:txBody>
        </p:sp>
        <p:sp>
          <p:nvSpPr>
            <p:cNvPr id="1044" name="文本框 691216"/>
            <p:cNvSpPr txBox="1"/>
            <p:nvPr/>
          </p:nvSpPr>
          <p:spPr>
            <a:xfrm>
              <a:off x="7894638" y="4508500"/>
              <a:ext cx="912812" cy="443865"/>
            </a:xfrm>
            <a:prstGeom prst="rect">
              <a:avLst/>
            </a:prstGeom>
            <a:noFill/>
            <a:ln w="9525">
              <a:noFill/>
            </a:ln>
          </p:spPr>
          <p:txBody>
            <a:bodyPr lIns="91422" tIns="45711" rIns="91422" bIns="45711">
              <a:spAutoFit/>
            </a:bodyPr>
            <a:p>
              <a:pPr eaLnBrk="1" hangingPunct="1">
                <a:spcBef>
                  <a:spcPct val="50000"/>
                </a:spcBef>
              </a:pPr>
              <a:r>
                <a:rPr lang="en-US" altLang="zh-CN" sz="2300" dirty="0">
                  <a:solidFill>
                    <a:srgbClr val="CC0000"/>
                  </a:solidFill>
                  <a:latin typeface="Times New Roman" panose="02020603050405020304" pitchFamily="18" charset="0"/>
                </a:rPr>
                <a:t>GeH</a:t>
              </a:r>
              <a:r>
                <a:rPr lang="en-US" altLang="zh-CN" sz="2300" baseline="-25000" dirty="0">
                  <a:solidFill>
                    <a:srgbClr val="CC0000"/>
                  </a:solidFill>
                  <a:latin typeface="Times New Roman" panose="02020603050405020304" pitchFamily="18" charset="0"/>
                </a:rPr>
                <a:t>4</a:t>
              </a:r>
              <a:endParaRPr lang="en-US" altLang="zh-CN" sz="2300" dirty="0">
                <a:solidFill>
                  <a:srgbClr val="CC0000"/>
                </a:solidFill>
                <a:latin typeface="Times New Roman" panose="02020603050405020304" pitchFamily="18" charset="0"/>
              </a:endParaRPr>
            </a:p>
          </p:txBody>
        </p:sp>
        <p:sp>
          <p:nvSpPr>
            <p:cNvPr id="1045" name="文本框 691217"/>
            <p:cNvSpPr txBox="1"/>
            <p:nvPr/>
          </p:nvSpPr>
          <p:spPr>
            <a:xfrm>
              <a:off x="9280525" y="3789363"/>
              <a:ext cx="1423988" cy="443865"/>
            </a:xfrm>
            <a:prstGeom prst="rect">
              <a:avLst/>
            </a:prstGeom>
            <a:noFill/>
            <a:ln w="9525">
              <a:noFill/>
            </a:ln>
          </p:spPr>
          <p:txBody>
            <a:bodyPr lIns="91422" tIns="45711" rIns="91422" bIns="45711">
              <a:spAutoFit/>
            </a:bodyPr>
            <a:p>
              <a:pPr eaLnBrk="1" hangingPunct="1">
                <a:spcBef>
                  <a:spcPct val="50000"/>
                </a:spcBef>
              </a:pPr>
              <a:r>
                <a:rPr lang="en-US" altLang="zh-CN" sz="2300" dirty="0">
                  <a:solidFill>
                    <a:srgbClr val="CC0000"/>
                  </a:solidFill>
                  <a:latin typeface="Times New Roman" panose="02020603050405020304" pitchFamily="18" charset="0"/>
                </a:rPr>
                <a:t>SnH</a:t>
              </a:r>
              <a:r>
                <a:rPr lang="en-US" altLang="zh-CN" sz="2300" baseline="-25000" dirty="0">
                  <a:solidFill>
                    <a:srgbClr val="CC0000"/>
                  </a:solidFill>
                  <a:latin typeface="Times New Roman" panose="02020603050405020304" pitchFamily="18" charset="0"/>
                </a:rPr>
                <a:t>4</a:t>
              </a:r>
              <a:endParaRPr lang="en-US" altLang="zh-CN" sz="2300" dirty="0">
                <a:solidFill>
                  <a:srgbClr val="CC0000"/>
                </a:solidFill>
                <a:latin typeface="Times New Roman" panose="02020603050405020304" pitchFamily="18"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标题 5"/>
          <p:cNvSpPr>
            <a:spLocks noGrp="1"/>
          </p:cNvSpPr>
          <p:nvPr>
            <p:ph type="title"/>
          </p:nvPr>
        </p:nvSpPr>
        <p:spPr>
          <a:xfrm>
            <a:off x="838835" y="360363"/>
            <a:ext cx="10514013" cy="1325562"/>
          </a:xfrm>
        </p:spPr>
        <p:txBody>
          <a:bodyPr vert="horz" wrap="square" lIns="90000" tIns="46800" rIns="90000" bIns="46800" anchor="ctr" anchorCtr="0"/>
          <a:p>
            <a:pPr eaLnBrk="1" hangingPunct="1"/>
            <a:endParaRPr lang="zh-CN" altLang="en-US" dirty="0"/>
          </a:p>
        </p:txBody>
      </p:sp>
      <p:pic>
        <p:nvPicPr>
          <p:cNvPr id="19459" name="Picture 7"/>
          <p:cNvPicPr>
            <a:picLocks noChangeAspect="1"/>
          </p:cNvPicPr>
          <p:nvPr/>
        </p:nvPicPr>
        <p:blipFill>
          <a:blip r:embed="rId1">
            <a:clrChange>
              <a:clrFrom>
                <a:srgbClr val="FFFFFF"/>
              </a:clrFrom>
              <a:clrTo>
                <a:srgbClr val="FFFFFF">
                  <a:alpha val="0"/>
                </a:srgbClr>
              </a:clrTo>
            </a:clrChange>
          </a:blip>
          <a:stretch>
            <a:fillRect/>
          </a:stretch>
        </p:blipFill>
        <p:spPr>
          <a:xfrm>
            <a:off x="1211898" y="1125538"/>
            <a:ext cx="4164012" cy="3689350"/>
          </a:xfrm>
          <a:prstGeom prst="rect">
            <a:avLst/>
          </a:prstGeom>
          <a:noFill/>
          <a:ln w="9525">
            <a:noFill/>
          </a:ln>
        </p:spPr>
      </p:pic>
      <p:pic>
        <p:nvPicPr>
          <p:cNvPr id="19460" name="Picture 8"/>
          <p:cNvPicPr>
            <a:picLocks noChangeAspect="1"/>
          </p:cNvPicPr>
          <p:nvPr/>
        </p:nvPicPr>
        <p:blipFill>
          <a:blip r:embed="rId2">
            <a:clrChange>
              <a:clrFrom>
                <a:srgbClr val="FFFFFF"/>
              </a:clrFrom>
              <a:clrTo>
                <a:srgbClr val="FFFFFF">
                  <a:alpha val="0"/>
                </a:srgbClr>
              </a:clrTo>
            </a:clrChange>
          </a:blip>
          <a:srcRect t="11935"/>
          <a:stretch>
            <a:fillRect/>
          </a:stretch>
        </p:blipFill>
        <p:spPr>
          <a:xfrm>
            <a:off x="5736273" y="1336675"/>
            <a:ext cx="5400675" cy="2921000"/>
          </a:xfrm>
          <a:prstGeom prst="rect">
            <a:avLst/>
          </a:prstGeom>
          <a:noFill/>
          <a:ln w="9525">
            <a:noFill/>
          </a:ln>
        </p:spPr>
      </p:pic>
      <p:sp>
        <p:nvSpPr>
          <p:cNvPr id="15370" name="Rectangle 10"/>
          <p:cNvSpPr>
            <a:spLocks noChangeArrowheads="1"/>
          </p:cNvSpPr>
          <p:nvPr/>
        </p:nvSpPr>
        <p:spPr bwMode="auto">
          <a:xfrm>
            <a:off x="6528435" y="4431348"/>
            <a:ext cx="3168650" cy="398780"/>
          </a:xfrm>
          <a:prstGeom prst="rect">
            <a:avLst/>
          </a:prstGeom>
          <a:noFill/>
          <a:ln>
            <a:noFill/>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表 </a:t>
            </a:r>
            <a:r>
              <a:rPr kumimoji="0" lang="en-US" altLang="zh-CN" sz="20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2 </a:t>
            </a:r>
            <a:r>
              <a:rPr kumimoji="0"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部分元素的性质</a:t>
            </a:r>
            <a:endParaRPr kumimoji="0"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p:txBody>
      </p:sp>
      <p:pic>
        <p:nvPicPr>
          <p:cNvPr id="19462" name="图片 703492" descr="交流与讨论"/>
          <p:cNvPicPr>
            <a:picLocks noChangeAspect="1"/>
          </p:cNvPicPr>
          <p:nvPr/>
        </p:nvPicPr>
        <p:blipFill>
          <a:blip r:embed="rId3">
            <a:clrChange>
              <a:clrFrom>
                <a:srgbClr val="FEFEFE"/>
              </a:clrFrom>
              <a:clrTo>
                <a:srgbClr val="FEFEFE">
                  <a:alpha val="0"/>
                </a:srgbClr>
              </a:clrTo>
            </a:clrChange>
          </a:blip>
          <a:srcRect l="2885" t="8482" r="26419" b="19577"/>
          <a:stretch>
            <a:fillRect/>
          </a:stretch>
        </p:blipFill>
        <p:spPr>
          <a:xfrm>
            <a:off x="911860" y="615950"/>
            <a:ext cx="1584325" cy="701675"/>
          </a:xfrm>
          <a:prstGeom prst="rect">
            <a:avLst/>
          </a:prstGeom>
          <a:noFill/>
          <a:ln w="9525">
            <a:noFill/>
          </a:ln>
        </p:spPr>
      </p:pic>
      <p:sp>
        <p:nvSpPr>
          <p:cNvPr id="17416" name="Rectangle 8"/>
          <p:cNvSpPr>
            <a:spLocks noChangeArrowheads="1"/>
          </p:cNvSpPr>
          <p:nvPr/>
        </p:nvSpPr>
        <p:spPr bwMode="auto">
          <a:xfrm>
            <a:off x="1054735" y="4730751"/>
            <a:ext cx="10369550" cy="2009775"/>
          </a:xfrm>
          <a:prstGeom prst="rect">
            <a:avLst/>
          </a:prstGeom>
          <a:noFill/>
          <a:ln>
            <a:noFill/>
          </a:ln>
          <a:effectLst/>
        </p:spPr>
        <p:txBody>
          <a:bodyPr anchor="ctr">
            <a:spAutoFit/>
          </a:bodyPr>
          <a:lstStyle/>
          <a:p>
            <a:pPr marL="0" marR="0" lvl="0" indent="0" algn="l" defTabSz="914400" rtl="0" eaLnBrk="0" fontAlgn="base" latinLnBrk="0" hangingPunct="0">
              <a:lnSpc>
                <a:spcPct val="13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t>（</a:t>
            </a:r>
            <a:r>
              <a:rPr kumimoji="0" lang="en-US" altLang="zh-CN"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t>1</a:t>
            </a:r>
            <a:r>
              <a:rPr kumimoji="0" lang="zh-CN" alt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t>）第</a:t>
            </a:r>
            <a:r>
              <a:rPr kumimoji="0" lang="en-US" altLang="zh-CN" sz="2400" b="1" i="0" u="none" strike="noStrike" kern="1200" cap="none" spc="0" normalizeH="0" baseline="0" noProof="0" dirty="0" err="1">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t>ⅤA</a:t>
            </a:r>
            <a:r>
              <a:rPr kumimoji="0" lang="zh-CN" alt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t>、</a:t>
            </a:r>
            <a:r>
              <a:rPr kumimoji="0" lang="en-US" altLang="zh-CN" sz="2400" b="1" i="0" u="none" strike="noStrike" kern="1200" cap="none" spc="0" normalizeH="0" baseline="0" noProof="0" dirty="0" err="1">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t>ⅦA</a:t>
            </a:r>
            <a:r>
              <a:rPr kumimoji="0" lang="en-US" altLang="zh-CN"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t> </a:t>
            </a:r>
            <a:r>
              <a:rPr kumimoji="0" lang="zh-CN" alt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t>族元素氢化物的沸点的变化，也存在“异常”现象，这说明了什么？</a:t>
            </a:r>
            <a:br>
              <a:rPr kumimoji="0" lang="zh-CN" alt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br>
            <a:r>
              <a:rPr kumimoji="0" lang="zh-CN" alt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t>（</a:t>
            </a:r>
            <a:r>
              <a:rPr kumimoji="0" lang="en-US" altLang="zh-CN"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t>2</a:t>
            </a:r>
            <a:r>
              <a:rPr kumimoji="0" lang="zh-CN" alt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t>）根据水分子间氢键的表示方法，写出 </a:t>
            </a:r>
            <a:r>
              <a:rPr kumimoji="0" lang="en-US" altLang="zh-CN"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t>HF</a:t>
            </a:r>
            <a:r>
              <a:rPr kumimoji="0" lang="zh-CN" alt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t>、</a:t>
            </a:r>
            <a:r>
              <a:rPr kumimoji="0" lang="en-US" altLang="zh-CN"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t>NH</a:t>
            </a:r>
            <a:r>
              <a:rPr kumimoji="0" lang="en-US" altLang="zh-CN" sz="2400" b="1" i="0" u="none" strike="noStrike" kern="1200" cap="none" spc="0" normalizeH="0" baseline="-2500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t>3</a:t>
            </a:r>
            <a:r>
              <a:rPr kumimoji="0" lang="en-US" altLang="zh-CN"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t> </a:t>
            </a:r>
            <a:r>
              <a:rPr kumimoji="0" lang="zh-CN" alt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t>分子间的氢键表达式。</a:t>
            </a:r>
            <a:br>
              <a:rPr kumimoji="0" lang="zh-CN" alt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br>
            <a:r>
              <a:rPr kumimoji="0" lang="zh-CN" alt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t>（</a:t>
            </a:r>
            <a:r>
              <a:rPr kumimoji="0" lang="en-US" altLang="zh-CN"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t>3</a:t>
            </a:r>
            <a:r>
              <a:rPr kumimoji="0" lang="zh-CN" alt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t>）结合图 </a:t>
            </a:r>
            <a:r>
              <a:rPr kumimoji="0" lang="en-US" altLang="zh-CN"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t>4 </a:t>
            </a:r>
            <a:r>
              <a:rPr kumimoji="0" lang="zh-CN" alt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t>和表 </a:t>
            </a:r>
            <a:r>
              <a:rPr kumimoji="0" lang="en-US" altLang="zh-CN"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t>2 </a:t>
            </a:r>
            <a:r>
              <a:rPr kumimoji="0" lang="zh-CN" alt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t>提供的数据，分析氢键的形成条件。</a:t>
            </a:r>
            <a:endParaRPr kumimoji="0" lang="zh-CN" alt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17418" name="Rectangle 10"/>
          <p:cNvSpPr/>
          <p:nvPr/>
        </p:nvSpPr>
        <p:spPr>
          <a:xfrm>
            <a:off x="2231073" y="1119188"/>
            <a:ext cx="720725" cy="1682750"/>
          </a:xfrm>
          <a:prstGeom prst="rect">
            <a:avLst/>
          </a:prstGeom>
          <a:noFill/>
          <a:ln w="38100" cap="flat" cmpd="sng">
            <a:solidFill>
              <a:srgbClr val="FF0000"/>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7416">
                                            <p:txEl>
                                              <p:charRg st="4294967295" end="4294967295"/>
                                            </p:txEl>
                                          </p:spTgt>
                                        </p:tgtEl>
                                        <p:attrNameLst>
                                          <p:attrName>style.visibility</p:attrName>
                                        </p:attrNameLst>
                                      </p:cBhvr>
                                      <p:to>
                                        <p:strVal val="visible"/>
                                      </p:to>
                                    </p:set>
                                    <p:animEffect transition="in" filter="blinds(horizontal)">
                                      <p:cBhvr>
                                        <p:cTn id="11" dur="300"/>
                                        <p:tgtEl>
                                          <p:spTgt spid="17416">
                                            <p:txEl>
                                              <p:charRg st="4294967295" end="4294967295"/>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7416">
                                            <p:txEl>
                                              <p:charRg st="0" end="110"/>
                                            </p:txEl>
                                          </p:spTgt>
                                        </p:tgtEl>
                                        <p:attrNameLst>
                                          <p:attrName>style.visibility</p:attrName>
                                        </p:attrNameLst>
                                      </p:cBhvr>
                                      <p:to>
                                        <p:strVal val="visible"/>
                                      </p:to>
                                    </p:set>
                                    <p:animEffect transition="in" filter="blinds(horizontal)">
                                      <p:cBhvr>
                                        <p:cTn id="16" dur="300"/>
                                        <p:tgtEl>
                                          <p:spTgt spid="17416">
                                            <p:txEl>
                                              <p:charRg st="0" end="1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build="p"/>
      <p:bldP spid="17418" grpId="0" bldLvl="0" animBg="1"/>
    </p:bldLst>
  </p:timing>
</p:sld>
</file>

<file path=ppt/tags/tag1.xml><?xml version="1.0" encoding="utf-8"?>
<p:tagLst xmlns:p="http://schemas.openxmlformats.org/presentationml/2006/main">
  <p:tag name="KSO_WM_TEMPLATE_CATEGORY" val="custom"/>
  <p:tag name="KSO_WM_TEMPLATE_INDEX" val="20186846"/>
  <p:tag name="KSO_WM_TAG_VERSION" val="1.0"/>
  <p:tag name="KSO_WM_SLIDE_ID" val="custom20184546_1"/>
  <p:tag name="KSO_WM_SLIDE_INDEX" val="1"/>
  <p:tag name="KSO_WM_SLIDE_ITEM_CNT" val="2"/>
  <p:tag name="KSO_WM_SLIDE_LAYOUT" val="a_b"/>
  <p:tag name="KSO_WM_SLIDE_LAYOUT_CNT" val="1_1"/>
  <p:tag name="KSO_WM_SLIDE_TYPE" val="title"/>
  <p:tag name="KSO_WM_BEAUTIFY_FLAG" val="#wm#"/>
  <p:tag name="KSO_WM_TEMPLATE_THUMBS_INDEX" val="1、2、12、14、10、11、13、20、"/>
</p:tagLst>
</file>

<file path=ppt/tags/tag10.xml><?xml version="1.0" encoding="utf-8"?>
<p:tagLst xmlns:p="http://schemas.openxmlformats.org/presentationml/2006/main">
  <p:tag name="KSO_WM_TEMPLATE_CATEGORY" val="custom"/>
  <p:tag name="KSO_WM_TEMPLATE_INDEX" val="20186846"/>
</p:tagLst>
</file>

<file path=ppt/tags/tag11.xml><?xml version="1.0" encoding="utf-8"?>
<p:tagLst xmlns:p="http://schemas.openxmlformats.org/presentationml/2006/main">
  <p:tag name="KSO_WM_TEMPLATE_CATEGORY" val="custom"/>
  <p:tag name="KSO_WM_TEMPLATE_INDEX" val="20186846"/>
</p:tagLst>
</file>

<file path=ppt/tags/tag12.xml><?xml version="1.0" encoding="utf-8"?>
<p:tagLst xmlns:p="http://schemas.openxmlformats.org/presentationml/2006/main">
  <p:tag name="KSO_WM_TEMPLATE_CATEGORY" val="custom"/>
  <p:tag name="KSO_WM_TEMPLATE_INDEX" val="20186846"/>
</p:tagLst>
</file>

<file path=ppt/tags/tag13.xml><?xml version="1.0" encoding="utf-8"?>
<p:tagLst xmlns:p="http://schemas.openxmlformats.org/presentationml/2006/main">
  <p:tag name="KSO_WM_TEMPLATE_CATEGORY" val="custom"/>
  <p:tag name="KSO_WM_TEMPLATE_INDEX" val="20186846"/>
</p:tagLst>
</file>

<file path=ppt/tags/tag14.xml><?xml version="1.0" encoding="utf-8"?>
<p:tagLst xmlns:p="http://schemas.openxmlformats.org/presentationml/2006/main">
  <p:tag name="KSO_WM_TEMPLATE_CATEGORY" val="custom"/>
  <p:tag name="KSO_WM_TEMPLATE_INDEX" val="20186846"/>
</p:tagLst>
</file>

<file path=ppt/tags/tag15.xml><?xml version="1.0" encoding="utf-8"?>
<p:tagLst xmlns:p="http://schemas.openxmlformats.org/presentationml/2006/main">
  <p:tag name="KSO_WM_TEMPLATE_CATEGORY" val="custom"/>
  <p:tag name="KSO_WM_TEMPLATE_INDEX" val="20186846"/>
  <p:tag name="KSO_WM_SLIDE_SIZE" val="827*427"/>
  <p:tag name="KSO_WM_SLIDE_POSITION" val="66*36"/>
  <p:tag name="KSO_WM_SLIDE_LAYOUT_CNT" val="1_1_1"/>
  <p:tag name="KSO_WM_SLIDE_LAYOUT" val="a_f_d"/>
  <p:tag name="KSO_WM_BEAUTIFY_FLAG" val="#wm#"/>
  <p:tag name="KSO_WM_SLIDE_TYPE" val="text"/>
  <p:tag name="KSO_WM_SLIDE_ITEM_CNT" val="2"/>
  <p:tag name="KSO_WM_SLIDE_INDEX" val="4"/>
  <p:tag name="KSO_WM_SLIDE_ID" val="custom20186846_4"/>
  <p:tag name="KSO_WM_TAG_VERSION" val="1.0"/>
  <p:tag name="KSO_WM_SLIDE_SUBTYPE" val="picTxt"/>
</p:tagLst>
</file>

<file path=ppt/tags/tag16.xml><?xml version="1.0" encoding="utf-8"?>
<p:tagLst xmlns:p="http://schemas.openxmlformats.org/presentationml/2006/main">
  <p:tag name="KSO_WM_TEMPLATE_CATEGORY" val="custom"/>
  <p:tag name="KSO_WM_TEMPLATE_INDEX" val="20186846"/>
</p:tagLst>
</file>

<file path=ppt/tags/tag17.xml><?xml version="1.0" encoding="utf-8"?>
<p:tagLst xmlns:p="http://schemas.openxmlformats.org/presentationml/2006/main">
  <p:tag name="KSO_WM_TEMPLATE_CATEGORY" val="custom"/>
  <p:tag name="KSO_WM_TEMPLATE_INDEX" val="20186846"/>
</p:tagLst>
</file>

<file path=ppt/tags/tag18.xml><?xml version="1.0" encoding="utf-8"?>
<p:tagLst xmlns:p="http://schemas.openxmlformats.org/presentationml/2006/main">
  <p:tag name="KSO_WM_TEMPLATE_CATEGORY" val="custom"/>
  <p:tag name="KSO_WM_TEMPLATE_INDEX" val="20186846"/>
</p:tagLst>
</file>

<file path=ppt/tags/tag19.xml><?xml version="1.0" encoding="utf-8"?>
<p:tagLst xmlns:p="http://schemas.openxmlformats.org/presentationml/2006/main">
  <p:tag name="KSO_WM_TEMPLATE_CATEGORY" val="custom"/>
  <p:tag name="KSO_WM_TEMPLATE_INDEX" val="20186846"/>
</p:tagLst>
</file>

<file path=ppt/tags/tag2.xml><?xml version="1.0" encoding="utf-8"?>
<p:tagLst xmlns:p="http://schemas.openxmlformats.org/presentationml/2006/main">
  <p:tag name="KSO_WM_TEMPLATE_CATEGORY" val="custom"/>
  <p:tag name="KSO_WM_TEMPLATE_INDEX" val="20186846"/>
</p:tagLst>
</file>

<file path=ppt/tags/tag20.xml><?xml version="1.0" encoding="utf-8"?>
<p:tagLst xmlns:p="http://schemas.openxmlformats.org/presentationml/2006/main">
  <p:tag name="COMMONDATA" val="eyJoZGlkIjoiNGM4MTcxYzdkNGFhZDI3ZGE5NTEwMzIwMDVhNjA0MWQifQ=="/>
</p:tagLst>
</file>

<file path=ppt/tags/tag3.xml><?xml version="1.0" encoding="utf-8"?>
<p:tagLst xmlns:p="http://schemas.openxmlformats.org/presentationml/2006/main">
  <p:tag name="KSO_WM_SLIDE_SIZE" val="790*404"/>
  <p:tag name="KSO_WM_SLIDE_POSITION" val="75*103"/>
  <p:tag name="KSO_WM_SLIDE_LAYOUT_CNT" val="1_1_1"/>
  <p:tag name="KSO_WM_SLIDE_LAYOUT" val="a_f_d"/>
  <p:tag name="KSO_WM_BEAUTIFY_FLAG" val="#wm#"/>
  <p:tag name="KSO_WM_SLIDE_TYPE" val="text"/>
  <p:tag name="KSO_WM_SLIDE_ITEM_CNT" val="2"/>
  <p:tag name="KSO_WM_SLIDE_INDEX" val="11"/>
  <p:tag name="KSO_WM_SLIDE_ID" val="custom20184546_11"/>
  <p:tag name="KSO_WM_TAG_VERSION" val="1.0"/>
  <p:tag name="KSO_WM_TEMPLATE_INDEX" val="20186846"/>
  <p:tag name="KSO_WM_TEMPLATE_CATEGORY" val="custom"/>
</p:tagLst>
</file>

<file path=ppt/tags/tag4.xml><?xml version="1.0" encoding="utf-8"?>
<p:tagLst xmlns:p="http://schemas.openxmlformats.org/presentationml/2006/main">
  <p:tag name="KSO_WM_TEMPLATE_CATEGORY" val="custom"/>
  <p:tag name="KSO_WM_TEMPLATE_INDEX" val="20186846"/>
</p:tagLst>
</file>

<file path=ppt/tags/tag5.xml><?xml version="1.0" encoding="utf-8"?>
<p:tagLst xmlns:p="http://schemas.openxmlformats.org/presentationml/2006/main">
  <p:tag name="KSO_WM_TEMPLATE_CATEGORY" val="custom"/>
  <p:tag name="KSO_WM_TEMPLATE_INDEX" val="20186846"/>
</p:tagLst>
</file>

<file path=ppt/tags/tag6.xml><?xml version="1.0" encoding="utf-8"?>
<p:tagLst xmlns:p="http://schemas.openxmlformats.org/presentationml/2006/main">
  <p:tag name="KSO_WM_TEMPLATE_CATEGORY" val="custom"/>
  <p:tag name="KSO_WM_TEMPLATE_INDEX" val="20186846"/>
</p:tagLst>
</file>

<file path=ppt/tags/tag7.xml><?xml version="1.0" encoding="utf-8"?>
<p:tagLst xmlns:p="http://schemas.openxmlformats.org/presentationml/2006/main">
  <p:tag name="KSO_WM_TEMPLATE_CATEGORY" val="custom"/>
  <p:tag name="KSO_WM_TEMPLATE_INDEX" val="20186846"/>
</p:tagLst>
</file>

<file path=ppt/tags/tag8.xml><?xml version="1.0" encoding="utf-8"?>
<p:tagLst xmlns:p="http://schemas.openxmlformats.org/presentationml/2006/main">
  <p:tag name="KSO_WM_TEMPLATE_CATEGORY" val="custom"/>
  <p:tag name="KSO_WM_TEMPLATE_INDEX" val="20186846"/>
</p:tagLst>
</file>

<file path=ppt/tags/tag9.xml><?xml version="1.0" encoding="utf-8"?>
<p:tagLst xmlns:p="http://schemas.openxmlformats.org/presentationml/2006/main">
  <p:tag name="KSO_WM_TEMPLATE_CATEGORY" val="custom"/>
  <p:tag name="KSO_WM_TEMPLATE_INDEX" val="20186846"/>
  <p:tag name="KSO_WM_SLIDE_SIZE" val="827*427"/>
  <p:tag name="KSO_WM_SLIDE_POSITION" val="66*36"/>
  <p:tag name="KSO_WM_SLIDE_LAYOUT_CNT" val="1_1_1"/>
  <p:tag name="KSO_WM_SLIDE_LAYOUT" val="a_f_d"/>
  <p:tag name="KSO_WM_BEAUTIFY_FLAG" val="#wm#"/>
  <p:tag name="KSO_WM_SLIDE_TYPE" val="text"/>
  <p:tag name="KSO_WM_SLIDE_ITEM_CNT" val="2"/>
  <p:tag name="KSO_WM_SLIDE_INDEX" val="4"/>
  <p:tag name="KSO_WM_SLIDE_ID" val="custom20186846_4"/>
  <p:tag name="KSO_WM_TAG_VERSION" val="1.0"/>
  <p:tag name="KSO_WM_SLIDE_SUBTYPE" val="picTxt"/>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2608</Words>
  <Application>WPS 演示</Application>
  <PresentationFormat>宽屏</PresentationFormat>
  <Paragraphs>233</Paragraphs>
  <Slides>31</Slides>
  <Notes>0</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5</vt:i4>
      </vt:variant>
      <vt:variant>
        <vt:lpstr>幻灯片标题</vt:lpstr>
      </vt:variant>
      <vt:variant>
        <vt:i4>31</vt:i4>
      </vt:variant>
    </vt:vector>
  </HeadingPairs>
  <TitlesOfParts>
    <vt:vector size="49" baseType="lpstr">
      <vt:lpstr>Arial</vt:lpstr>
      <vt:lpstr>宋体</vt:lpstr>
      <vt:lpstr>Wingdings</vt:lpstr>
      <vt:lpstr>Arial Unicode MS</vt:lpstr>
      <vt:lpstr>Calibri</vt:lpstr>
      <vt:lpstr>微软雅黑</vt:lpstr>
      <vt:lpstr>黑体</vt:lpstr>
      <vt:lpstr>Times New Roman</vt:lpstr>
      <vt:lpstr>华文行楷</vt:lpstr>
      <vt:lpstr>楷体_GB2312</vt:lpstr>
      <vt:lpstr>新宋体</vt:lpstr>
      <vt:lpstr>方正姚体</vt:lpstr>
      <vt:lpstr>Office 主题</vt:lpstr>
      <vt:lpstr>Paint.Picture</vt:lpstr>
      <vt:lpstr>ChemDraw.Document.6.0</vt:lpstr>
      <vt:lpstr>ChemDraw.Document.6.0</vt:lpstr>
      <vt:lpstr>ChemDraw.Document.6.0</vt:lpstr>
      <vt:lpstr>MS_ClipArt_Gallery.2</vt:lpstr>
      <vt:lpstr>氢键的形成</vt:lpstr>
      <vt:lpstr>PowerPoint 演示文稿</vt:lpstr>
      <vt:lpstr>PowerPoint 演示文稿</vt:lpstr>
      <vt:lpstr>PowerPoint 演示文稿</vt:lpstr>
      <vt:lpstr>PowerPoint 演示文稿</vt:lpstr>
      <vt:lpstr>素材</vt:lpstr>
      <vt:lpstr>小结：</vt:lpstr>
      <vt:lpstr>PowerPoint 演示文稿</vt:lpstr>
      <vt:lpstr>PowerPoint 演示文稿</vt:lpstr>
      <vt:lpstr>小结</vt:lpstr>
      <vt:lpstr>[ 练习 ] </vt:lpstr>
      <vt:lpstr>已知：</vt:lpstr>
      <vt:lpstr>PowerPoint 演示文稿</vt:lpstr>
      <vt:lpstr>小结</vt:lpstr>
      <vt:lpstr>PowerPoint 演示文稿</vt:lpstr>
      <vt:lpstr>氢键对物质性质的影响</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问题讨论</vt:lpstr>
      <vt:lpstr>化学键、氢键和范德华力的比较</vt:lpstr>
      <vt:lpstr>化学键、氢键和范德华力的比较</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魔女</cp:lastModifiedBy>
  <cp:revision>2</cp:revision>
  <dcterms:created xsi:type="dcterms:W3CDTF">2022-12-26T06:51:00Z</dcterms:created>
  <dcterms:modified xsi:type="dcterms:W3CDTF">2022-12-26T06:52:36Z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9F14BC3A31CD4CE59CC9DA264890ADEF</vt:lpwstr>
  </property>
  <property fmtid="{D5CDD505-2E9C-101B-9397-08002B2CF9AE}" pid="3" name="KSOProductBuildVer">
    <vt:lpwstr>2052-11.1.0.12980</vt:lpwstr>
  </property>
</Properties>
</file>