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p:sldMasterIdLst>
    <p:sldMasterId id="2147483648" r:id="rId1"/>
  </p:sldMasterIdLst>
  <p:sldIdLst>
    <p:sldId id="256" r:id="rId2"/>
    <p:sldId id="257" r:id="rId3"/>
    <p:sldId id="258" r:id="rId4"/>
    <p:sldId id="259" r:id="rId5"/>
    <p:sldId id="260" r:id="rId6"/>
    <p:sldId id="262" r:id="rId7"/>
    <p:sldId id="263" r:id="rId8"/>
    <p:sldId id="267" r:id="rId9"/>
    <p:sldId id="265" r:id="rId10"/>
    <p:sldId id="266" r:id="rId11"/>
    <p:sldId id="268" r:id="rId12"/>
    <p:sldId id="269" r:id="rId13"/>
    <p:sldId id="270" r:id="rId14"/>
    <p:sldId id="273" r:id="rId15"/>
    <p:sldId id="274" r:id="rId16"/>
    <p:sldId id="276" r:id="rId17"/>
    <p:sldId id="275" r:id="rId18"/>
    <p:sldId id="277" r:id="rId19"/>
    <p:sldId id="278" r:id="rId20"/>
    <p:sldId id="284" r:id="rId21"/>
    <p:sldId id="280" r:id="rId22"/>
    <p:sldId id="281" r:id="rId23"/>
    <p:sldId id="283" r:id="rId24"/>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tags" Target="tags/tag4.xml" /><Relationship Id="rId26" Type="http://schemas.openxmlformats.org/officeDocument/2006/relationships/presProps" Target="presProps.xml" /><Relationship Id="rId27" Type="http://schemas.openxmlformats.org/officeDocument/2006/relationships/viewProps" Target="viewProps.xml" /><Relationship Id="rId28" Type="http://schemas.openxmlformats.org/officeDocument/2006/relationships/theme" Target="theme/theme1.xml" /><Relationship Id="rId29" Type="http://schemas.openxmlformats.org/officeDocument/2006/relationships/tableStyles" Target="tableStyles.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jpe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rotWithShape="0">
          <a:blip r:embed="rId12"/>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jpeg" /><Relationship Id="rId3" Type="http://schemas.openxmlformats.org/officeDocument/2006/relationships/image" Target="../media/image7.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png" /><Relationship Id="rId3" Type="http://schemas.openxmlformats.org/officeDocument/2006/relationships/image" Target="../media/image9.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 Id="rId3" Type="http://schemas.openxmlformats.org/officeDocument/2006/relationships/image" Target="../media/image12.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3.png" /><Relationship Id="rId3" Type="http://schemas.openxmlformats.org/officeDocument/2006/relationships/image" Target="../media/image10.png" /><Relationship Id="rId4" Type="http://schemas.openxmlformats.org/officeDocument/2006/relationships/hyperlink" Target="../../../../&#23447;&#30922;/&#20154;&#25945;&#29256;/&#36873;&#20462;3/&#31532;&#20108;&#31456;%20&#20998;&#23376;&#32467;&#26500;&#19982;&#24615;&#36136;/&#25105;&#30340;&#35838;&#20214;/&#20108;&#27687;&#21270;&#30899;&#20998;&#23376;&#26230;&#20307;.swf" TargetMode="External" /><Relationship Id="rId5" Type="http://schemas.openxmlformats.org/officeDocument/2006/relationships/image" Target="../media/image14.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5.png" /><Relationship Id="rId3" Type="http://schemas.openxmlformats.org/officeDocument/2006/relationships/image" Target="../media/image16.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3.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7.png" /><Relationship Id="rId3" Type="http://schemas.openxmlformats.org/officeDocument/2006/relationships/image" Target="../media/image18.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9.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0.png" /><Relationship Id="rId3" Type="http://schemas.openxmlformats.org/officeDocument/2006/relationships/image" Target="../media/image21.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ctrTitle"/>
          </p:nvPr>
        </p:nvSpPr>
        <p:spPr>
          <a:xfrm>
            <a:off x="1524000" y="558483"/>
            <a:ext cx="9144000" cy="2387600"/>
          </a:xfrm>
        </p:spPr>
        <p:txBody>
          <a:bodyPr/>
          <a:lstStyle/>
          <a:p>
            <a:r>
              <a:rPr lang="zh-CN" altLang="zh-CN" sz="4400" b="1"/>
              <a:t>第四单元  分子间作用力  分子晶体</a:t>
            </a:r>
            <a:endParaRPr lang="zh-CN" altLang="zh-CN" sz="4400" b="1"/>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9460" name="文本框 2"/>
          <p:cNvSpPr txBox="1"/>
          <p:nvPr/>
        </p:nvSpPr>
        <p:spPr>
          <a:xfrm>
            <a:off x="274796" y="419100"/>
            <a:ext cx="4316730" cy="645160"/>
          </a:xfrm>
          <a:prstGeom prst="rect">
            <a:avLst/>
          </a:prstGeom>
          <a:noFill/>
          <a:ln w="9525">
            <a:noFill/>
          </a:ln>
        </p:spPr>
        <p:txBody>
          <a:bodyPr wrap="none" anchor="t">
            <a:spAutoFit/>
          </a:bodyPr>
          <a:lstStyle/>
          <a:p>
            <a:pPr algn="ctr"/>
            <a:r>
              <a:rPr lang="en-US" altLang="zh-CN" sz="3600" b="1">
                <a:gradFill>
                  <a:gsLst>
                    <a:gs pos="0">
                      <a:srgbClr val="7B32B2"/>
                    </a:gs>
                    <a:gs pos="100000">
                      <a:srgbClr val="401A5D"/>
                    </a:gs>
                  </a:gsLst>
                  <a:lin scaled="0"/>
                </a:gradFill>
                <a:latin typeface="黑体" panose="02010609060101010101" charset="-122"/>
                <a:ea typeface="黑体" panose="02010609060101010101" charset="-122"/>
                <a:cs typeface="黑体" panose="02010609060101010101" charset="-122"/>
              </a:rPr>
              <a:t>1.</a:t>
            </a:r>
            <a:r>
              <a:rPr lang="zh-CN" altLang="en-US" sz="3600" b="1">
                <a:gradFill>
                  <a:gsLst>
                    <a:gs pos="0">
                      <a:srgbClr val="7B32B2"/>
                    </a:gs>
                    <a:gs pos="100000">
                      <a:srgbClr val="401A5D"/>
                    </a:gs>
                  </a:gsLst>
                  <a:lin scaled="0"/>
                </a:gradFill>
                <a:latin typeface="黑体" panose="02010609060101010101" charset="-122"/>
                <a:ea typeface="黑体" panose="02010609060101010101" charset="-122"/>
                <a:cs typeface="黑体" panose="02010609060101010101" charset="-122"/>
              </a:rPr>
              <a:t>氢键的形成条件：</a:t>
            </a:r>
            <a:endParaRPr lang="zh-CN" altLang="en-US" sz="3600" b="1">
              <a:gradFill>
                <a:gsLst>
                  <a:gs pos="0">
                    <a:srgbClr val="7B32B2"/>
                  </a:gs>
                  <a:gs pos="100000">
                    <a:srgbClr val="401A5D"/>
                  </a:gs>
                </a:gsLst>
                <a:lin scaled="0"/>
              </a:gradFill>
              <a:latin typeface="黑体" panose="02010609060101010101" charset="-122"/>
              <a:ea typeface="黑体" panose="02010609060101010101" charset="-122"/>
              <a:cs typeface="黑体" panose="02010609060101010101" charset="-122"/>
            </a:endParaRPr>
          </a:p>
        </p:txBody>
      </p:sp>
      <p:sp>
        <p:nvSpPr>
          <p:cNvPr id="4" name="文本框 3"/>
          <p:cNvSpPr txBox="1"/>
          <p:nvPr/>
        </p:nvSpPr>
        <p:spPr>
          <a:xfrm>
            <a:off x="917575" y="1339215"/>
            <a:ext cx="10839450" cy="1568450"/>
          </a:xfrm>
          <a:prstGeom prst="rect">
            <a:avLst/>
          </a:prstGeom>
          <a:noFill/>
          <a:ln w="9525">
            <a:noFill/>
          </a:ln>
        </p:spPr>
        <p:txBody>
          <a:bodyPr wrap="square" anchor="t">
            <a:spAutoFit/>
          </a:bodyPr>
          <a:lstStyle/>
          <a:p>
            <a:r>
              <a:rPr lang="en-US" altLang="zh-CN" sz="3200" b="1">
                <a:solidFill>
                  <a:srgbClr val="FF0000"/>
                </a:solidFill>
                <a:latin typeface="黑体" panose="02010609060101010101" charset="-122"/>
                <a:ea typeface="黑体" panose="02010609060101010101" charset="-122"/>
                <a:cs typeface="黑体" panose="02010609060101010101" charset="-122"/>
              </a:rPr>
              <a:t>  </a:t>
            </a:r>
            <a:r>
              <a:rPr lang="en-US" altLang="zh-CN" sz="3200" b="1">
                <a:solidFill>
                  <a:schemeClr val="tx1"/>
                </a:solidFill>
                <a:latin typeface="黑体" panose="02010609060101010101" charset="-122"/>
                <a:ea typeface="黑体" panose="02010609060101010101" charset="-122"/>
                <a:cs typeface="黑体" panose="02010609060101010101" charset="-122"/>
              </a:rPr>
              <a:t> H</a:t>
            </a:r>
            <a:r>
              <a:rPr lang="zh-CN" altLang="en-US" sz="3200" b="1">
                <a:solidFill>
                  <a:schemeClr val="tx1"/>
                </a:solidFill>
                <a:latin typeface="黑体" panose="02010609060101010101" charset="-122"/>
                <a:ea typeface="黑体" panose="02010609060101010101" charset="-122"/>
                <a:cs typeface="黑体" panose="02010609060101010101" charset="-122"/>
              </a:rPr>
              <a:t>原子与</a:t>
            </a:r>
            <a:r>
              <a:rPr lang="zh-CN" altLang="en-US" sz="3200" b="1">
                <a:solidFill>
                  <a:srgbClr val="FF0000"/>
                </a:solidFill>
                <a:latin typeface="黑体" panose="02010609060101010101" charset="-122"/>
                <a:ea typeface="黑体" panose="02010609060101010101" charset="-122"/>
                <a:cs typeface="黑体" panose="02010609060101010101" charset="-122"/>
              </a:rPr>
              <a:t>电负性大、半径较小</a:t>
            </a:r>
            <a:r>
              <a:rPr lang="zh-CN" altLang="en-US" sz="3200" b="1">
                <a:latin typeface="黑体" panose="02010609060101010101" charset="-122"/>
                <a:ea typeface="黑体" panose="02010609060101010101" charset="-122"/>
                <a:cs typeface="黑体" panose="02010609060101010101" charset="-122"/>
              </a:rPr>
              <a:t>的原子</a:t>
            </a:r>
            <a:r>
              <a:rPr lang="en-US" altLang="zh-CN" sz="3200" b="1">
                <a:solidFill>
                  <a:srgbClr val="0000BC"/>
                </a:solidFill>
                <a:latin typeface="微软雅黑" panose="020b0503020204020204" charset="-122"/>
                <a:ea typeface="微软雅黑" panose="020b0503020204020204" charset="-122"/>
                <a:cs typeface="黑体" panose="02010609060101010101" charset="-122"/>
              </a:rPr>
              <a:t>X</a:t>
            </a:r>
            <a:r>
              <a:rPr lang="zh-CN" altLang="en-US" sz="3200" b="1">
                <a:latin typeface="黑体" panose="02010609060101010101" charset="-122"/>
                <a:ea typeface="黑体" panose="02010609060101010101" charset="-122"/>
                <a:cs typeface="黑体" panose="02010609060101010101" charset="-122"/>
              </a:rPr>
              <a:t>以</a:t>
            </a:r>
            <a:r>
              <a:rPr lang="zh-CN" altLang="en-US" sz="3200" b="1">
                <a:solidFill>
                  <a:srgbClr val="FF0000"/>
                </a:solidFill>
                <a:latin typeface="黑体" panose="02010609060101010101" charset="-122"/>
                <a:ea typeface="黑体" panose="02010609060101010101" charset="-122"/>
                <a:cs typeface="黑体" panose="02010609060101010101" charset="-122"/>
              </a:rPr>
              <a:t>共价键</a:t>
            </a:r>
            <a:r>
              <a:rPr lang="zh-CN" altLang="en-US" sz="3200" b="1">
                <a:latin typeface="黑体" panose="02010609060101010101" charset="-122"/>
                <a:ea typeface="黑体" panose="02010609060101010101" charset="-122"/>
                <a:cs typeface="黑体" panose="02010609060101010101" charset="-122"/>
              </a:rPr>
              <a:t>结合时，</a:t>
            </a:r>
            <a:r>
              <a:rPr lang="en-US" altLang="zh-CN" sz="3200" b="1">
                <a:latin typeface="黑体" panose="02010609060101010101" charset="-122"/>
                <a:ea typeface="黑体" panose="02010609060101010101" charset="-122"/>
                <a:cs typeface="黑体" panose="02010609060101010101" charset="-122"/>
              </a:rPr>
              <a:t>H</a:t>
            </a:r>
            <a:r>
              <a:rPr lang="zh-CN" altLang="en-US" sz="3200" b="1">
                <a:latin typeface="黑体" panose="02010609060101010101" charset="-122"/>
                <a:ea typeface="黑体" panose="02010609060101010101" charset="-122"/>
                <a:cs typeface="黑体" panose="02010609060101010101" charset="-122"/>
              </a:rPr>
              <a:t>原子能够跟</a:t>
            </a:r>
            <a:r>
              <a:rPr lang="zh-CN" altLang="en-US" sz="3200" b="1">
                <a:solidFill>
                  <a:srgbClr val="FF0000"/>
                </a:solidFill>
                <a:latin typeface="黑体" panose="02010609060101010101" charset="-122"/>
                <a:ea typeface="黑体" panose="02010609060101010101" charset="-122"/>
                <a:cs typeface="黑体" panose="02010609060101010101" charset="-122"/>
              </a:rPr>
              <a:t>另一个电负性大、半径较小</a:t>
            </a:r>
            <a:r>
              <a:rPr lang="zh-CN" altLang="en-US" sz="3200" b="1">
                <a:latin typeface="黑体" panose="02010609060101010101" charset="-122"/>
                <a:ea typeface="黑体" panose="02010609060101010101" charset="-122"/>
                <a:cs typeface="黑体" panose="02010609060101010101" charset="-122"/>
              </a:rPr>
              <a:t>的原子</a:t>
            </a:r>
            <a:r>
              <a:rPr lang="en-US" altLang="zh-CN" sz="3200" b="1">
                <a:solidFill>
                  <a:srgbClr val="0000BC"/>
                </a:solidFill>
                <a:latin typeface="微软雅黑" panose="020b0503020204020204" charset="-122"/>
                <a:ea typeface="微软雅黑" panose="020b0503020204020204" charset="-122"/>
                <a:cs typeface="黑体" panose="02010609060101010101" charset="-122"/>
              </a:rPr>
              <a:t>Y</a:t>
            </a:r>
            <a:r>
              <a:rPr lang="zh-CN" altLang="en-US" sz="3200" b="1">
                <a:latin typeface="黑体" panose="02010609060101010101" charset="-122"/>
                <a:ea typeface="黑体" panose="02010609060101010101" charset="-122"/>
                <a:cs typeface="黑体" panose="02010609060101010101" charset="-122"/>
              </a:rPr>
              <a:t>之间形成氢键。</a:t>
            </a:r>
            <a:endParaRPr lang="zh-CN" altLang="en-US" sz="3200" b="1">
              <a:latin typeface="黑体" panose="02010609060101010101" charset="-122"/>
              <a:ea typeface="黑体" panose="02010609060101010101" charset="-122"/>
              <a:cs typeface="黑体" panose="02010609060101010101" charset="-122"/>
            </a:endParaRPr>
          </a:p>
        </p:txBody>
      </p:sp>
      <p:sp>
        <p:nvSpPr>
          <p:cNvPr id="5" name="文本框 4"/>
          <p:cNvSpPr txBox="1"/>
          <p:nvPr/>
        </p:nvSpPr>
        <p:spPr>
          <a:xfrm>
            <a:off x="917575" y="2907348"/>
            <a:ext cx="5060950" cy="1076325"/>
          </a:xfrm>
          <a:prstGeom prst="rect">
            <a:avLst/>
          </a:prstGeom>
          <a:noFill/>
          <a:ln w="9525">
            <a:noFill/>
          </a:ln>
        </p:spPr>
        <p:txBody>
          <a:bodyPr wrap="square" anchor="t">
            <a:spAutoFit/>
          </a:bodyPr>
          <a:lstStyle/>
          <a:p>
            <a:r>
              <a:rPr lang="zh-CN" altLang="en-US" sz="3200" b="1">
                <a:latin typeface="Arial" panose="020b0604020202020204" pitchFamily="34" charset="0"/>
                <a:ea typeface="微软雅黑" panose="020b0503020204020204" charset="-122"/>
              </a:rPr>
              <a:t>表示方法</a:t>
            </a:r>
            <a:r>
              <a:rPr lang="en-US" altLang="zh-CN" sz="3200" b="1">
                <a:latin typeface="Arial" panose="020b0604020202020204" pitchFamily="34" charset="0"/>
                <a:ea typeface="微软雅黑" panose="020b0503020204020204" charset="-122"/>
              </a:rPr>
              <a:t>:    </a:t>
            </a:r>
            <a:r>
              <a:rPr lang="en-US" altLang="zh-CN" sz="3200" b="1">
                <a:latin typeface="微软雅黑" panose="020b0503020204020204" charset="-122"/>
                <a:ea typeface="微软雅黑" panose="020b0503020204020204" charset="-122"/>
                <a:sym typeface="+mn-ea"/>
              </a:rPr>
              <a:t>X—H···Y</a:t>
            </a:r>
            <a:r>
              <a:rPr lang="zh-CN" altLang="en-US" sz="3200" b="1">
                <a:solidFill>
                  <a:srgbClr val="FF0000"/>
                </a:solidFill>
                <a:latin typeface="楷体" panose="02010609060101010101" charset="-122"/>
                <a:ea typeface="楷体" panose="02010609060101010101" charset="-122"/>
                <a:cs typeface="楷体" panose="02010609060101010101" charset="-122"/>
                <a:sym typeface="+mn-ea"/>
              </a:rPr>
              <a:t> </a:t>
            </a:r>
            <a:endParaRPr lang="zh-CN" altLang="en-US" sz="3200" b="1">
              <a:solidFill>
                <a:srgbClr val="FF0000"/>
              </a:solidFill>
              <a:latin typeface="楷体" panose="02010609060101010101" charset="-122"/>
              <a:ea typeface="楷体" panose="02010609060101010101" charset="-122"/>
              <a:cs typeface="楷体" panose="02010609060101010101" charset="-122"/>
            </a:endParaRPr>
          </a:p>
          <a:p>
            <a:endParaRPr lang="en-US" altLang="zh-CN" sz="3200" b="1">
              <a:latin typeface="Arial" panose="020b0604020202020204" pitchFamily="34" charset="0"/>
              <a:ea typeface="微软雅黑" panose="020b0503020204020204" charset="-122"/>
            </a:endParaRPr>
          </a:p>
        </p:txBody>
      </p:sp>
      <p:sp>
        <p:nvSpPr>
          <p:cNvPr id="6" name="文本框 5"/>
          <p:cNvSpPr txBox="1"/>
          <p:nvPr/>
        </p:nvSpPr>
        <p:spPr>
          <a:xfrm>
            <a:off x="613410" y="3710940"/>
            <a:ext cx="10316210" cy="583565"/>
          </a:xfrm>
          <a:prstGeom prst="rect">
            <a:avLst/>
          </a:prstGeom>
          <a:noFill/>
        </p:spPr>
        <p:txBody>
          <a:bodyPr wrap="square" rtlCol="0" anchor="t">
            <a:spAutoFit/>
          </a:bodyPr>
          <a:lstStyle/>
          <a:p>
            <a:r>
              <a:rPr lang="zh-CN" altLang="en-US" sz="3200" b="1">
                <a:solidFill>
                  <a:srgbClr val="FF0000"/>
                </a:solidFill>
                <a:latin typeface="楷体" panose="02010609060101010101" charset="-122"/>
                <a:ea typeface="楷体" panose="02010609060101010101" charset="-122"/>
                <a:cs typeface="楷体" panose="02010609060101010101" charset="-122"/>
                <a:sym typeface="+mn-ea"/>
              </a:rPr>
              <a:t>（</a:t>
            </a:r>
            <a:r>
              <a:rPr lang="en-US" altLang="zh-CN" sz="3200" b="1">
                <a:solidFill>
                  <a:srgbClr val="FF0000"/>
                </a:solidFill>
                <a:latin typeface="楷体" panose="02010609060101010101" charset="-122"/>
                <a:ea typeface="楷体" panose="02010609060101010101" charset="-122"/>
                <a:cs typeface="楷体" panose="02010609060101010101" charset="-122"/>
                <a:sym typeface="+mn-ea"/>
              </a:rPr>
              <a:t>X</a:t>
            </a:r>
            <a:r>
              <a:rPr lang="zh-CN" altLang="en-US" sz="3200" b="1">
                <a:solidFill>
                  <a:srgbClr val="FF0000"/>
                </a:solidFill>
                <a:latin typeface="楷体" panose="02010609060101010101" charset="-122"/>
                <a:ea typeface="楷体" panose="02010609060101010101" charset="-122"/>
                <a:cs typeface="楷体" panose="02010609060101010101" charset="-122"/>
                <a:sym typeface="+mn-ea"/>
              </a:rPr>
              <a:t>、</a:t>
            </a:r>
            <a:r>
              <a:rPr lang="en-US" altLang="zh-CN" sz="3200" b="1">
                <a:solidFill>
                  <a:srgbClr val="FF0000"/>
                </a:solidFill>
                <a:latin typeface="楷体" panose="02010609060101010101" charset="-122"/>
                <a:ea typeface="楷体" panose="02010609060101010101" charset="-122"/>
                <a:cs typeface="楷体" panose="02010609060101010101" charset="-122"/>
                <a:sym typeface="+mn-ea"/>
              </a:rPr>
              <a:t>Y</a:t>
            </a:r>
            <a:r>
              <a:rPr lang="zh-CN" altLang="zh-CN" sz="3200" b="1">
                <a:solidFill>
                  <a:srgbClr val="FF0000"/>
                </a:solidFill>
                <a:latin typeface="楷体" panose="02010609060101010101" charset="-122"/>
                <a:ea typeface="楷体" panose="02010609060101010101" charset="-122"/>
                <a:cs typeface="楷体" panose="02010609060101010101" charset="-122"/>
                <a:sym typeface="+mn-ea"/>
              </a:rPr>
              <a:t>代表</a:t>
            </a:r>
            <a:r>
              <a:rPr lang="en-US" altLang="zh-CN" sz="3200" b="1">
                <a:solidFill>
                  <a:srgbClr val="FF0000"/>
                </a:solidFill>
                <a:latin typeface="楷体" panose="02010609060101010101" charset="-122"/>
                <a:ea typeface="楷体" panose="02010609060101010101" charset="-122"/>
                <a:cs typeface="楷体" panose="02010609060101010101" charset="-122"/>
                <a:sym typeface="+mn-ea"/>
              </a:rPr>
              <a:t>N</a:t>
            </a:r>
            <a:r>
              <a:rPr lang="zh-CN" altLang="en-US" sz="3200" b="1">
                <a:solidFill>
                  <a:srgbClr val="FF0000"/>
                </a:solidFill>
                <a:latin typeface="楷体" panose="02010609060101010101" charset="-122"/>
                <a:ea typeface="楷体" panose="02010609060101010101" charset="-122"/>
                <a:cs typeface="楷体" panose="02010609060101010101" charset="-122"/>
                <a:sym typeface="+mn-ea"/>
              </a:rPr>
              <a:t>、</a:t>
            </a:r>
            <a:r>
              <a:rPr lang="en-US" altLang="zh-CN" sz="3200" b="1">
                <a:solidFill>
                  <a:srgbClr val="FF0000"/>
                </a:solidFill>
                <a:latin typeface="楷体" panose="02010609060101010101" charset="-122"/>
                <a:ea typeface="楷体" panose="02010609060101010101" charset="-122"/>
                <a:cs typeface="楷体" panose="02010609060101010101" charset="-122"/>
                <a:sym typeface="+mn-ea"/>
              </a:rPr>
              <a:t>O</a:t>
            </a:r>
            <a:r>
              <a:rPr lang="zh-CN" altLang="en-US" sz="3200" b="1">
                <a:solidFill>
                  <a:srgbClr val="FF0000"/>
                </a:solidFill>
                <a:latin typeface="楷体" panose="02010609060101010101" charset="-122"/>
                <a:ea typeface="楷体" panose="02010609060101010101" charset="-122"/>
                <a:cs typeface="楷体" panose="02010609060101010101" charset="-122"/>
                <a:sym typeface="+mn-ea"/>
              </a:rPr>
              <a:t>、</a:t>
            </a:r>
            <a:r>
              <a:rPr lang="en-US" altLang="zh-CN" sz="3200" b="1">
                <a:solidFill>
                  <a:srgbClr val="FF0000"/>
                </a:solidFill>
                <a:latin typeface="楷体" panose="02010609060101010101" charset="-122"/>
                <a:ea typeface="楷体" panose="02010609060101010101" charset="-122"/>
                <a:cs typeface="楷体" panose="02010609060101010101" charset="-122"/>
                <a:sym typeface="+mn-ea"/>
              </a:rPr>
              <a:t>F</a:t>
            </a:r>
            <a:r>
              <a:rPr lang="zh-CN" altLang="en-US" sz="3200" b="1">
                <a:solidFill>
                  <a:srgbClr val="FF0000"/>
                </a:solidFill>
                <a:latin typeface="楷体" panose="02010609060101010101" charset="-122"/>
                <a:ea typeface="楷体" panose="02010609060101010101" charset="-122"/>
                <a:cs typeface="楷体" panose="02010609060101010101" charset="-122"/>
                <a:sym typeface="+mn-ea"/>
              </a:rPr>
              <a:t>原子</a:t>
            </a:r>
            <a:r>
              <a:rPr lang="zh-CN" altLang="zh-CN" sz="3200" b="1">
                <a:solidFill>
                  <a:srgbClr val="FF0000"/>
                </a:solidFill>
                <a:latin typeface="楷体" panose="02010609060101010101" charset="-122"/>
                <a:ea typeface="楷体" panose="02010609060101010101" charset="-122"/>
                <a:cs typeface="楷体" panose="02010609060101010101" charset="-122"/>
                <a:sym typeface="+mn-ea"/>
              </a:rPr>
              <a:t>。</a:t>
            </a:r>
            <a:r>
              <a:rPr lang="zh-CN" altLang="en-US" sz="3200" b="1">
                <a:solidFill>
                  <a:srgbClr val="FF0000"/>
                </a:solidFill>
                <a:latin typeface="楷体" panose="02010609060101010101" charset="-122"/>
                <a:ea typeface="楷体" panose="02010609060101010101" charset="-122"/>
                <a:cs typeface="楷体" panose="02010609060101010101" charset="-122"/>
                <a:sym typeface="+mn-ea"/>
              </a:rPr>
              <a:t>可以相同，也可以不同。）</a:t>
            </a:r>
            <a:endParaRPr lang="zh-CN" altLang="en-US" sz="32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blinds(horizontal)">
                                      <p:cBhvr>
                                        <p:cTn id="7" dur="500"/>
                                        <p:tgtEl>
                                          <p:spTgt spid="1946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after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after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4" grpId="0"/>
      <p:bldP spid="5" grpId="0"/>
      <p:bldP spid="6"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9460" name="文本框 2"/>
          <p:cNvSpPr txBox="1"/>
          <p:nvPr/>
        </p:nvSpPr>
        <p:spPr>
          <a:xfrm>
            <a:off x="870108" y="419100"/>
            <a:ext cx="2939415" cy="645160"/>
          </a:xfrm>
          <a:prstGeom prst="rect">
            <a:avLst/>
          </a:prstGeom>
          <a:noFill/>
          <a:ln w="9525">
            <a:noFill/>
          </a:ln>
        </p:spPr>
        <p:txBody>
          <a:bodyPr wrap="none" anchor="t">
            <a:spAutoFit/>
          </a:bodyPr>
          <a:lstStyle/>
          <a:p>
            <a:pPr algn="ctr"/>
            <a:r>
              <a:rPr lang="en-US" altLang="zh-CN" sz="3600" b="1">
                <a:gradFill>
                  <a:gsLst>
                    <a:gs pos="0">
                      <a:srgbClr val="7B32B2"/>
                    </a:gs>
                    <a:gs pos="100000">
                      <a:srgbClr val="401A5D"/>
                    </a:gs>
                  </a:gsLst>
                  <a:lin scaled="0"/>
                </a:gradFill>
                <a:latin typeface="黑体" panose="02010609060101010101" charset="-122"/>
                <a:ea typeface="黑体" panose="02010609060101010101" charset="-122"/>
                <a:cs typeface="黑体" panose="02010609060101010101" charset="-122"/>
              </a:rPr>
              <a:t>2.</a:t>
            </a:r>
            <a:r>
              <a:rPr lang="zh-CN" altLang="en-US" sz="3600" b="1">
                <a:gradFill>
                  <a:gsLst>
                    <a:gs pos="0">
                      <a:srgbClr val="7B32B2"/>
                    </a:gs>
                    <a:gs pos="100000">
                      <a:srgbClr val="401A5D"/>
                    </a:gs>
                  </a:gsLst>
                  <a:lin scaled="0"/>
                </a:gradFill>
                <a:latin typeface="黑体" panose="02010609060101010101" charset="-122"/>
                <a:ea typeface="黑体" panose="02010609060101010101" charset="-122"/>
                <a:cs typeface="黑体" panose="02010609060101010101" charset="-122"/>
              </a:rPr>
              <a:t>氢键的特点</a:t>
            </a:r>
            <a:endParaRPr lang="zh-CN" altLang="en-US" sz="3600" b="1">
              <a:gradFill>
                <a:gsLst>
                  <a:gs pos="0">
                    <a:srgbClr val="7B32B2"/>
                  </a:gs>
                  <a:gs pos="100000">
                    <a:srgbClr val="401A5D"/>
                  </a:gs>
                </a:gsLst>
                <a:lin scaled="0"/>
              </a:gradFill>
              <a:latin typeface="黑体" panose="02010609060101010101" charset="-122"/>
              <a:ea typeface="黑体" panose="02010609060101010101" charset="-122"/>
              <a:cs typeface="黑体" panose="02010609060101010101" charset="-122"/>
            </a:endParaRPr>
          </a:p>
        </p:txBody>
      </p:sp>
      <p:pic>
        <p:nvPicPr>
          <p:cNvPr id="4" name="图片 3"/>
          <p:cNvPicPr>
            <a:picLocks noChangeAspect="1"/>
          </p:cNvPicPr>
          <p:nvPr/>
        </p:nvPicPr>
        <p:blipFill>
          <a:blip r:embed="rId2"/>
          <a:stretch>
            <a:fillRect/>
          </a:stretch>
        </p:blipFill>
        <p:spPr>
          <a:xfrm>
            <a:off x="5784850" y="0"/>
            <a:ext cx="6407150" cy="3564890"/>
          </a:xfrm>
          <a:prstGeom prst="rect">
            <a:avLst/>
          </a:prstGeom>
        </p:spPr>
      </p:pic>
      <p:sp>
        <p:nvSpPr>
          <p:cNvPr id="5" name="文本框 4"/>
          <p:cNvSpPr txBox="1"/>
          <p:nvPr/>
        </p:nvSpPr>
        <p:spPr>
          <a:xfrm>
            <a:off x="302260" y="1258570"/>
            <a:ext cx="5161280" cy="583565"/>
          </a:xfrm>
          <a:prstGeom prst="rect">
            <a:avLst/>
          </a:prstGeom>
          <a:noFill/>
        </p:spPr>
        <p:txBody>
          <a:bodyPr wrap="none" rtlCol="0" anchor="t">
            <a:spAutoFit/>
          </a:bodyPr>
          <a:lstStyle/>
          <a:p>
            <a:r>
              <a:rPr lang="en-US" altLang="zh-CN" sz="3200" b="1">
                <a:latin typeface="Times New Roman" panose="02020603050405020304" charset="0"/>
                <a:ea typeface="微软雅黑" panose="020b0503020204020204" charset="-122"/>
                <a:sym typeface="+mn-ea"/>
              </a:rPr>
              <a:t>⑴ </a:t>
            </a:r>
            <a:r>
              <a:rPr lang="zh-CN" altLang="en-US" sz="3200" b="1">
                <a:latin typeface="Times New Roman" panose="02020603050405020304" charset="0"/>
                <a:ea typeface="微软雅黑" panose="020b0503020204020204" charset="-122"/>
                <a:sym typeface="+mn-ea"/>
              </a:rPr>
              <a:t>氢键有饱和性和方向性。</a:t>
            </a:r>
            <a:endParaRPr lang="zh-CN" altLang="en-US" sz="3200"/>
          </a:p>
        </p:txBody>
      </p:sp>
      <p:sp>
        <p:nvSpPr>
          <p:cNvPr id="7" name="文本框 6"/>
          <p:cNvSpPr txBox="1"/>
          <p:nvPr/>
        </p:nvSpPr>
        <p:spPr>
          <a:xfrm>
            <a:off x="340360" y="1842135"/>
            <a:ext cx="5444490" cy="2651125"/>
          </a:xfrm>
          <a:prstGeom prst="rect">
            <a:avLst/>
          </a:prstGeom>
          <a:noFill/>
        </p:spPr>
        <p:txBody>
          <a:bodyPr wrap="square" rtlCol="0" anchor="t">
            <a:spAutoFit/>
          </a:bodyPr>
          <a:lstStyle/>
          <a:p>
            <a:pPr>
              <a:lnSpc>
                <a:spcPct val="130000"/>
              </a:lnSpc>
            </a:pPr>
            <a:r>
              <a:rPr lang="zh-CN" altLang="zh-CN" sz="3200" b="1">
                <a:solidFill>
                  <a:schemeClr val="tx1"/>
                </a:solidFill>
                <a:latin typeface="Times New Roman" panose="02020603050405020304" charset="0"/>
                <a:ea typeface="微软雅黑" panose="020b0503020204020204" charset="-122"/>
                <a:sym typeface="+mn-ea"/>
              </a:rPr>
              <a:t>⑵ </a:t>
            </a:r>
            <a:r>
              <a:rPr lang="zh-CN" altLang="en-US" sz="3200" b="1">
                <a:solidFill>
                  <a:schemeClr val="tx1"/>
                </a:solidFill>
                <a:latin typeface="Times New Roman" panose="02020603050405020304" charset="0"/>
                <a:ea typeface="微软雅黑" panose="020b0503020204020204" charset="-122"/>
                <a:sym typeface="+mn-ea"/>
              </a:rPr>
              <a:t>一般</a:t>
            </a:r>
            <a:r>
              <a:rPr lang="en-US" altLang="zh-CN" sz="3200" b="1">
                <a:solidFill>
                  <a:schemeClr val="tx1"/>
                </a:solidFill>
                <a:latin typeface="Times New Roman" panose="02020603050405020304" charset="0"/>
                <a:ea typeface="微软雅黑" panose="020b0503020204020204" charset="-122"/>
                <a:sym typeface="+mn-ea"/>
              </a:rPr>
              <a:t>X</a:t>
            </a:r>
            <a:r>
              <a:rPr lang="zh-CN" altLang="en-US" sz="3200" b="1">
                <a:solidFill>
                  <a:schemeClr val="tx1"/>
                </a:solidFill>
                <a:latin typeface="Times New Roman" panose="02020603050405020304" charset="0"/>
                <a:ea typeface="微软雅黑" panose="020b0503020204020204" charset="-122"/>
                <a:sym typeface="+mn-ea"/>
              </a:rPr>
              <a:t>、</a:t>
            </a:r>
            <a:r>
              <a:rPr lang="en-US" altLang="zh-CN" sz="3200" b="1">
                <a:solidFill>
                  <a:schemeClr val="tx1"/>
                </a:solidFill>
                <a:latin typeface="Times New Roman" panose="02020603050405020304" charset="0"/>
                <a:ea typeface="微软雅黑" panose="020b0503020204020204" charset="-122"/>
                <a:sym typeface="+mn-ea"/>
              </a:rPr>
              <a:t>Y</a:t>
            </a:r>
            <a:r>
              <a:rPr lang="zh-CN" altLang="en-US" sz="3200" b="1">
                <a:solidFill>
                  <a:schemeClr val="tx1"/>
                </a:solidFill>
                <a:latin typeface="Times New Roman" panose="02020603050405020304" charset="0"/>
                <a:ea typeface="微软雅黑" panose="020b0503020204020204" charset="-122"/>
                <a:sym typeface="+mn-ea"/>
              </a:rPr>
              <a:t>元素的电负性越大，半径越小，形成的氢键越强。例如</a:t>
            </a:r>
            <a:r>
              <a:rPr lang="zh-CN" altLang="pt-BR" sz="3200" b="1">
                <a:solidFill>
                  <a:schemeClr val="tx1"/>
                </a:solidFill>
                <a:latin typeface="Times New Roman" panose="02020603050405020304" charset="0"/>
                <a:ea typeface="微软雅黑" panose="020b0503020204020204" charset="-122"/>
                <a:sym typeface="+mn-ea"/>
              </a:rPr>
              <a:t>：</a:t>
            </a:r>
            <a:endParaRPr lang="zh-CN" altLang="pt-BR" sz="3200" b="1">
              <a:solidFill>
                <a:schemeClr val="tx1"/>
              </a:solidFill>
              <a:latin typeface="Times New Roman" panose="02020603050405020304" charset="0"/>
              <a:ea typeface="微软雅黑" panose="020b0503020204020204" charset="-122"/>
              <a:sym typeface="+mn-ea"/>
            </a:endParaRPr>
          </a:p>
          <a:p>
            <a:pPr>
              <a:lnSpc>
                <a:spcPct val="130000"/>
              </a:lnSpc>
            </a:pPr>
            <a:r>
              <a:rPr lang="pt-BR" altLang="zh-CN" sz="3200" b="1">
                <a:solidFill>
                  <a:schemeClr val="tx1"/>
                </a:solidFill>
                <a:latin typeface="Times New Roman" panose="02020603050405020304" charset="0"/>
                <a:ea typeface="微软雅黑" panose="020b0503020204020204" charset="-122"/>
                <a:sym typeface="+mn-ea"/>
              </a:rPr>
              <a:t>F</a:t>
            </a:r>
            <a:r>
              <a:rPr lang="en-US" altLang="zh-CN" sz="3200" b="1">
                <a:solidFill>
                  <a:schemeClr val="tx1"/>
                </a:solidFill>
                <a:latin typeface="Times New Roman" panose="02020603050405020304" charset="0"/>
                <a:ea typeface="微软雅黑" panose="020b0503020204020204" charset="-122"/>
                <a:sym typeface="+mn-ea"/>
              </a:rPr>
              <a:t>-</a:t>
            </a:r>
            <a:r>
              <a:rPr lang="pt-BR" altLang="zh-CN" sz="3200" b="1">
                <a:solidFill>
                  <a:schemeClr val="tx1"/>
                </a:solidFill>
                <a:latin typeface="Times New Roman" panose="02020603050405020304" charset="0"/>
                <a:ea typeface="微软雅黑" panose="020b0503020204020204" charset="-122"/>
                <a:sym typeface="+mn-ea"/>
              </a:rPr>
              <a:t>H···F</a:t>
            </a:r>
            <a:r>
              <a:rPr lang="zh-CN" altLang="pt-BR" sz="3200" b="1">
                <a:solidFill>
                  <a:schemeClr val="tx1"/>
                </a:solidFill>
                <a:latin typeface="Times New Roman" panose="02020603050405020304" charset="0"/>
                <a:ea typeface="微软雅黑" panose="020b0503020204020204" charset="-122"/>
                <a:sym typeface="+mn-ea"/>
              </a:rPr>
              <a:t>＞</a:t>
            </a:r>
            <a:r>
              <a:rPr lang="pt-BR" altLang="zh-CN" sz="3200" b="1">
                <a:solidFill>
                  <a:schemeClr val="tx1"/>
                </a:solidFill>
                <a:latin typeface="Times New Roman" panose="02020603050405020304" charset="0"/>
                <a:ea typeface="微软雅黑" panose="020b0503020204020204" charset="-122"/>
                <a:sym typeface="+mn-ea"/>
              </a:rPr>
              <a:t>O</a:t>
            </a:r>
            <a:r>
              <a:rPr lang="en-US" altLang="zh-CN" sz="3200" b="1">
                <a:solidFill>
                  <a:schemeClr val="tx1"/>
                </a:solidFill>
                <a:latin typeface="Times New Roman" panose="02020603050405020304" charset="0"/>
                <a:ea typeface="微软雅黑" panose="020b0503020204020204" charset="-122"/>
                <a:sym typeface="+mn-ea"/>
              </a:rPr>
              <a:t>-</a:t>
            </a:r>
            <a:r>
              <a:rPr lang="pt-BR" altLang="zh-CN" sz="3200" b="1">
                <a:solidFill>
                  <a:schemeClr val="tx1"/>
                </a:solidFill>
                <a:latin typeface="Times New Roman" panose="02020603050405020304" charset="0"/>
                <a:ea typeface="微软雅黑" panose="020b0503020204020204" charset="-122"/>
                <a:sym typeface="+mn-ea"/>
              </a:rPr>
              <a:t>H···O</a:t>
            </a:r>
            <a:r>
              <a:rPr lang="zh-CN" altLang="pt-BR" sz="3200" b="1">
                <a:solidFill>
                  <a:schemeClr val="tx1"/>
                </a:solidFill>
                <a:latin typeface="Times New Roman" panose="02020603050405020304" charset="0"/>
                <a:ea typeface="微软雅黑" panose="020b0503020204020204" charset="-122"/>
                <a:sym typeface="+mn-ea"/>
              </a:rPr>
              <a:t>＞</a:t>
            </a:r>
            <a:r>
              <a:rPr lang="pt-BR" altLang="zh-CN" sz="3200" b="1">
                <a:solidFill>
                  <a:schemeClr val="tx1"/>
                </a:solidFill>
                <a:latin typeface="Times New Roman" panose="02020603050405020304" charset="0"/>
                <a:ea typeface="微软雅黑" panose="020b0503020204020204" charset="-122"/>
                <a:sym typeface="+mn-ea"/>
              </a:rPr>
              <a:t>N</a:t>
            </a:r>
            <a:r>
              <a:rPr lang="en-US" altLang="zh-CN" sz="3200" b="1">
                <a:solidFill>
                  <a:schemeClr val="tx1"/>
                </a:solidFill>
                <a:latin typeface="Times New Roman" panose="02020603050405020304" charset="0"/>
                <a:ea typeface="微软雅黑" panose="020b0503020204020204" charset="-122"/>
                <a:sym typeface="+mn-ea"/>
              </a:rPr>
              <a:t>-</a:t>
            </a:r>
            <a:r>
              <a:rPr lang="pt-BR" altLang="zh-CN" sz="3200" b="1">
                <a:solidFill>
                  <a:schemeClr val="tx1"/>
                </a:solidFill>
                <a:latin typeface="Times New Roman" panose="02020603050405020304" charset="0"/>
                <a:ea typeface="微软雅黑" panose="020b0503020204020204" charset="-122"/>
                <a:sym typeface="+mn-ea"/>
              </a:rPr>
              <a:t>H···N </a:t>
            </a:r>
            <a:endParaRPr lang="pt-BR" altLang="zh-CN" sz="3200" b="1">
              <a:solidFill>
                <a:schemeClr val="tx1"/>
              </a:solidFill>
              <a:latin typeface="Times New Roman" panose="02020603050405020304" charset="0"/>
              <a:ea typeface="微软雅黑" panose="020b0503020204020204" charset="-122"/>
              <a:sym typeface="+mn-ea"/>
            </a:endParaRPr>
          </a:p>
        </p:txBody>
      </p:sp>
      <p:sp>
        <p:nvSpPr>
          <p:cNvPr id="8" name="文本框 7"/>
          <p:cNvSpPr txBox="1"/>
          <p:nvPr/>
        </p:nvSpPr>
        <p:spPr>
          <a:xfrm>
            <a:off x="398145" y="4466590"/>
            <a:ext cx="10444480" cy="730885"/>
          </a:xfrm>
          <a:prstGeom prst="rect">
            <a:avLst/>
          </a:prstGeom>
          <a:noFill/>
        </p:spPr>
        <p:txBody>
          <a:bodyPr wrap="none" rtlCol="0" anchor="t">
            <a:spAutoFit/>
          </a:bodyPr>
          <a:lstStyle/>
          <a:p>
            <a:pPr>
              <a:lnSpc>
                <a:spcPct val="130000"/>
              </a:lnSpc>
            </a:pPr>
            <a:r>
              <a:rPr lang="en-US" altLang="zh-CN" sz="3200" b="1">
                <a:latin typeface="Times New Roman" panose="02020603050405020304" charset="0"/>
                <a:ea typeface="微软雅黑" panose="020b0503020204020204" charset="-122"/>
                <a:sym typeface="宋体" panose="02010600030101010101" pitchFamily="2" charset="-122"/>
              </a:rPr>
              <a:t>⑶ </a:t>
            </a:r>
            <a:r>
              <a:rPr lang="zh-CN" altLang="en-US" sz="3200" b="1">
                <a:latin typeface="Times New Roman" panose="02020603050405020304" charset="0"/>
                <a:ea typeface="微软雅黑" panose="020b0503020204020204" charset="-122"/>
                <a:sym typeface="宋体" panose="02010600030101010101" pitchFamily="2" charset="-122"/>
              </a:rPr>
              <a:t>氢键是比</a:t>
            </a:r>
            <a:r>
              <a:rPr lang="zh-CN" altLang="en-US" sz="3200" b="1">
                <a:solidFill>
                  <a:srgbClr val="FF0000"/>
                </a:solidFill>
                <a:latin typeface="Times New Roman" panose="02020603050405020304" charset="0"/>
                <a:ea typeface="微软雅黑" panose="020b0503020204020204" charset="-122"/>
                <a:sym typeface="宋体" panose="02010600030101010101" pitchFamily="2" charset="-122"/>
              </a:rPr>
              <a:t>范德华力要强</a:t>
            </a:r>
            <a:r>
              <a:rPr lang="zh-CN" altLang="en-US" sz="3200" b="1">
                <a:latin typeface="Times New Roman" panose="02020603050405020304" charset="0"/>
                <a:ea typeface="微软雅黑" panose="020b0503020204020204" charset="-122"/>
                <a:sym typeface="宋体" panose="02010600030101010101" pitchFamily="2" charset="-122"/>
              </a:rPr>
              <a:t>而</a:t>
            </a:r>
            <a:r>
              <a:rPr lang="zh-CN" altLang="en-US" sz="3200" b="1">
                <a:solidFill>
                  <a:srgbClr val="FF0000"/>
                </a:solidFill>
                <a:latin typeface="Times New Roman" panose="02020603050405020304" charset="0"/>
                <a:ea typeface="微软雅黑" panose="020b0503020204020204" charset="-122"/>
                <a:sym typeface="宋体" panose="02010600030101010101" pitchFamily="2" charset="-122"/>
              </a:rPr>
              <a:t>比化学键弱</a:t>
            </a:r>
            <a:r>
              <a:rPr lang="zh-CN" altLang="en-US" sz="3200" b="1">
                <a:latin typeface="Times New Roman" panose="02020603050405020304" charset="0"/>
                <a:ea typeface="微软雅黑" panose="020b0503020204020204" charset="-122"/>
                <a:sym typeface="宋体" panose="02010600030101010101" pitchFamily="2" charset="-122"/>
              </a:rPr>
              <a:t>的分子间作用力。</a:t>
            </a:r>
            <a:endParaRPr lang="zh-CN" altLang="en-US" sz="32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9460" name="文本框 2"/>
          <p:cNvSpPr txBox="1"/>
          <p:nvPr/>
        </p:nvSpPr>
        <p:spPr>
          <a:xfrm>
            <a:off x="870108" y="419100"/>
            <a:ext cx="2939415" cy="645160"/>
          </a:xfrm>
          <a:prstGeom prst="rect">
            <a:avLst/>
          </a:prstGeom>
          <a:noFill/>
          <a:ln w="9525">
            <a:noFill/>
          </a:ln>
        </p:spPr>
        <p:txBody>
          <a:bodyPr wrap="none" anchor="t">
            <a:spAutoFit/>
          </a:bodyPr>
          <a:lstStyle/>
          <a:p>
            <a:pPr algn="ctr"/>
            <a:r>
              <a:rPr lang="en-US" altLang="zh-CN" sz="3600" b="1">
                <a:gradFill>
                  <a:gsLst>
                    <a:gs pos="0">
                      <a:srgbClr val="7B32B2"/>
                    </a:gs>
                    <a:gs pos="100000">
                      <a:srgbClr val="401A5D"/>
                    </a:gs>
                  </a:gsLst>
                  <a:lin scaled="0"/>
                </a:gradFill>
                <a:latin typeface="黑体" panose="02010609060101010101" charset="-122"/>
                <a:ea typeface="黑体" panose="02010609060101010101" charset="-122"/>
                <a:cs typeface="黑体" panose="02010609060101010101" charset="-122"/>
              </a:rPr>
              <a:t>3.</a:t>
            </a:r>
            <a:r>
              <a:rPr lang="zh-CN" altLang="en-US" sz="3600" b="1">
                <a:gradFill>
                  <a:gsLst>
                    <a:gs pos="0">
                      <a:srgbClr val="7B32B2"/>
                    </a:gs>
                    <a:gs pos="100000">
                      <a:srgbClr val="401A5D"/>
                    </a:gs>
                  </a:gsLst>
                  <a:lin scaled="0"/>
                </a:gradFill>
                <a:latin typeface="黑体" panose="02010609060101010101" charset="-122"/>
                <a:ea typeface="黑体" panose="02010609060101010101" charset="-122"/>
                <a:cs typeface="黑体" panose="02010609060101010101" charset="-122"/>
              </a:rPr>
              <a:t>氢键的类型</a:t>
            </a:r>
            <a:endParaRPr lang="zh-CN" altLang="en-US" sz="3600" b="1">
              <a:gradFill>
                <a:gsLst>
                  <a:gs pos="0">
                    <a:srgbClr val="7B32B2"/>
                  </a:gs>
                  <a:gs pos="100000">
                    <a:srgbClr val="401A5D"/>
                  </a:gs>
                </a:gsLst>
                <a:lin scaled="0"/>
              </a:gradFill>
              <a:latin typeface="黑体" panose="02010609060101010101" charset="-122"/>
              <a:ea typeface="黑体" panose="02010609060101010101" charset="-122"/>
              <a:cs typeface="黑体" panose="02010609060101010101" charset="-122"/>
            </a:endParaRPr>
          </a:p>
        </p:txBody>
      </p:sp>
      <p:sp>
        <p:nvSpPr>
          <p:cNvPr id="4" name="文本框 3"/>
          <p:cNvSpPr txBox="1"/>
          <p:nvPr/>
        </p:nvSpPr>
        <p:spPr>
          <a:xfrm>
            <a:off x="1047115" y="1444625"/>
            <a:ext cx="2621280" cy="583565"/>
          </a:xfrm>
          <a:prstGeom prst="rect">
            <a:avLst/>
          </a:prstGeom>
          <a:noFill/>
        </p:spPr>
        <p:txBody>
          <a:bodyPr wrap="none" rtlCol="0">
            <a:spAutoFit/>
          </a:bodyPr>
          <a:lstStyle/>
          <a:p>
            <a:r>
              <a:rPr lang="zh-CN" altLang="en-US" sz="3200"/>
              <a:t>①分子内氢键</a:t>
            </a:r>
            <a:endParaRPr lang="zh-CN" altLang="en-US" sz="3200"/>
          </a:p>
        </p:txBody>
      </p:sp>
      <p:sp>
        <p:nvSpPr>
          <p:cNvPr id="5" name="文本框 4"/>
          <p:cNvSpPr txBox="1"/>
          <p:nvPr/>
        </p:nvSpPr>
        <p:spPr>
          <a:xfrm>
            <a:off x="7242810" y="1444625"/>
            <a:ext cx="2621280" cy="583565"/>
          </a:xfrm>
          <a:prstGeom prst="rect">
            <a:avLst/>
          </a:prstGeom>
          <a:noFill/>
        </p:spPr>
        <p:txBody>
          <a:bodyPr wrap="none" rtlCol="0">
            <a:spAutoFit/>
          </a:bodyPr>
          <a:lstStyle/>
          <a:p>
            <a:r>
              <a:rPr lang="zh-CN" altLang="en-US" sz="3200"/>
              <a:t>②分子间氢键</a:t>
            </a:r>
            <a:endParaRPr lang="zh-CN" altLang="en-US" sz="3200"/>
          </a:p>
        </p:txBody>
      </p:sp>
      <p:pic>
        <p:nvPicPr>
          <p:cNvPr id="826375" name="Picture 7"/>
          <p:cNvPicPr>
            <a:picLocks noChangeAspect="1"/>
          </p:cNvPicPr>
          <p:nvPr/>
        </p:nvPicPr>
        <p:blipFill>
          <a:blip r:embed="rId2">
            <a:lum bright="-36000" contrast="84000"/>
          </a:blip>
          <a:srcRect t="20305"/>
          <a:stretch>
            <a:fillRect/>
          </a:stretch>
        </p:blipFill>
        <p:spPr>
          <a:xfrm>
            <a:off x="965835" y="2066925"/>
            <a:ext cx="3115945" cy="2724150"/>
          </a:xfrm>
          <a:prstGeom prst="rect">
            <a:avLst/>
          </a:prstGeom>
          <a:noFill/>
          <a:ln w="9525">
            <a:noFill/>
          </a:ln>
        </p:spPr>
      </p:pic>
      <p:pic>
        <p:nvPicPr>
          <p:cNvPr id="826374" name="Picture 6"/>
          <p:cNvPicPr>
            <a:picLocks noChangeAspect="1"/>
          </p:cNvPicPr>
          <p:nvPr/>
        </p:nvPicPr>
        <p:blipFill>
          <a:blip r:embed="rId3">
            <a:lum bright="-78000" contrast="100000"/>
          </a:blip>
          <a:stretch>
            <a:fillRect/>
          </a:stretch>
        </p:blipFill>
        <p:spPr>
          <a:xfrm>
            <a:off x="6731000" y="2097405"/>
            <a:ext cx="3713163" cy="2852738"/>
          </a:xfrm>
          <a:prstGeom prst="rect">
            <a:avLst/>
          </a:prstGeom>
          <a:noFill/>
          <a:ln w="9525">
            <a:noFill/>
          </a:ln>
        </p:spPr>
      </p:pic>
      <p:sp>
        <p:nvSpPr>
          <p:cNvPr id="6" name="文本框 5"/>
          <p:cNvSpPr txBox="1"/>
          <p:nvPr/>
        </p:nvSpPr>
        <p:spPr>
          <a:xfrm>
            <a:off x="1523365" y="5441950"/>
            <a:ext cx="2224405" cy="583565"/>
          </a:xfrm>
          <a:prstGeom prst="rect">
            <a:avLst/>
          </a:prstGeom>
          <a:noFill/>
        </p:spPr>
        <p:txBody>
          <a:bodyPr wrap="none" rtlCol="0">
            <a:spAutoFit/>
          </a:bodyPr>
          <a:lstStyle/>
          <a:p>
            <a:r>
              <a:rPr lang="zh-CN" altLang="zh-CN" sz="3200" b="1">
                <a:solidFill>
                  <a:srgbClr val="FF0000"/>
                </a:solidFill>
                <a:latin typeface="黑体" panose="02010609060101010101" charset="-122"/>
                <a:ea typeface="黑体" panose="02010609060101010101" charset="-122"/>
              </a:rPr>
              <a:t>熔沸点较低</a:t>
            </a:r>
            <a:endParaRPr lang="zh-CN" altLang="zh-CN" sz="3200" b="1">
              <a:solidFill>
                <a:srgbClr val="FF0000"/>
              </a:solidFill>
              <a:latin typeface="黑体" panose="02010609060101010101" charset="-122"/>
              <a:ea typeface="黑体" panose="02010609060101010101" charset="-122"/>
            </a:endParaRPr>
          </a:p>
        </p:txBody>
      </p:sp>
      <p:sp>
        <p:nvSpPr>
          <p:cNvPr id="7" name="文本框 6"/>
          <p:cNvSpPr txBox="1"/>
          <p:nvPr/>
        </p:nvSpPr>
        <p:spPr>
          <a:xfrm>
            <a:off x="7475220" y="5267960"/>
            <a:ext cx="2224405" cy="583565"/>
          </a:xfrm>
          <a:prstGeom prst="rect">
            <a:avLst/>
          </a:prstGeom>
          <a:noFill/>
        </p:spPr>
        <p:txBody>
          <a:bodyPr wrap="none" rtlCol="0">
            <a:spAutoFit/>
          </a:bodyPr>
          <a:lstStyle/>
          <a:p>
            <a:r>
              <a:rPr lang="zh-CN" altLang="zh-CN" sz="3200" b="1">
                <a:solidFill>
                  <a:srgbClr val="FF0000"/>
                </a:solidFill>
                <a:latin typeface="黑体" panose="02010609060101010101" charset="-122"/>
                <a:ea typeface="黑体" panose="02010609060101010101" charset="-122"/>
              </a:rPr>
              <a:t>熔沸点较高</a:t>
            </a:r>
            <a:endParaRPr lang="zh-CN" altLang="zh-CN" sz="3200" b="1">
              <a:solidFill>
                <a:srgbClr val="FF0000"/>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 presetClass="entr" presetSubtype="16" fill="hold" nodeType="clickEffect">
                                  <p:stCondLst>
                                    <p:cond delay="0"/>
                                  </p:stCondLst>
                                  <p:childTnLst>
                                    <p:set>
                                      <p:cBhvr>
                                        <p:cTn id="6" dur="1" fill="hold">
                                          <p:stCondLst>
                                            <p:cond delay="0"/>
                                          </p:stCondLst>
                                        </p:cTn>
                                        <p:tgtEl>
                                          <p:spTgt spid="826374"/>
                                        </p:tgtEl>
                                        <p:attrNameLst>
                                          <p:attrName>style.visibility</p:attrName>
                                        </p:attrNameLst>
                                      </p:cBhvr>
                                      <p:to>
                                        <p:strVal val="visible"/>
                                      </p:to>
                                    </p:set>
                                    <p:animEffect transition="in" filter="box(in)">
                                      <p:cBhvr>
                                        <p:cTn id="7" dur="500"/>
                                        <p:tgtEl>
                                          <p:spTgt spid="82637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826375"/>
                                        </p:tgtEl>
                                        <p:attrNameLst>
                                          <p:attrName>style.visibility</p:attrName>
                                        </p:attrNameLst>
                                      </p:cBhvr>
                                      <p:to>
                                        <p:strVal val="visible"/>
                                      </p:to>
                                    </p:set>
                                    <p:animEffect transition="in" filter="box(in)">
                                      <p:cBhvr>
                                        <p:cTn id="12" dur="500"/>
                                        <p:tgtEl>
                                          <p:spTgt spid="826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9460" name="文本框 2"/>
          <p:cNvSpPr txBox="1"/>
          <p:nvPr/>
        </p:nvSpPr>
        <p:spPr>
          <a:xfrm>
            <a:off x="647540" y="365125"/>
            <a:ext cx="5234940" cy="645160"/>
          </a:xfrm>
          <a:prstGeom prst="rect">
            <a:avLst/>
          </a:prstGeom>
          <a:noFill/>
          <a:ln w="9525">
            <a:noFill/>
          </a:ln>
        </p:spPr>
        <p:txBody>
          <a:bodyPr wrap="none" anchor="t">
            <a:spAutoFit/>
          </a:bodyPr>
          <a:lstStyle/>
          <a:p>
            <a:pPr algn="ctr"/>
            <a:r>
              <a:rPr lang="en-US" altLang="zh-CN" sz="3600" b="1">
                <a:gradFill>
                  <a:gsLst>
                    <a:gs pos="0">
                      <a:srgbClr val="7B32B2"/>
                    </a:gs>
                    <a:gs pos="100000">
                      <a:srgbClr val="401A5D"/>
                    </a:gs>
                  </a:gsLst>
                  <a:lin scaled="0"/>
                </a:gradFill>
                <a:latin typeface="黑体" panose="02010609060101010101" charset="-122"/>
                <a:ea typeface="黑体" panose="02010609060101010101" charset="-122"/>
                <a:cs typeface="黑体" panose="02010609060101010101" charset="-122"/>
              </a:rPr>
              <a:t>4.</a:t>
            </a:r>
            <a:r>
              <a:rPr lang="zh-CN" altLang="en-US" sz="3600" b="1">
                <a:gradFill>
                  <a:gsLst>
                    <a:gs pos="0">
                      <a:srgbClr val="7B32B2"/>
                    </a:gs>
                    <a:gs pos="100000">
                      <a:srgbClr val="401A5D"/>
                    </a:gs>
                  </a:gsLst>
                  <a:lin scaled="0"/>
                </a:gradFill>
                <a:latin typeface="黑体" panose="02010609060101010101" charset="-122"/>
                <a:ea typeface="黑体" panose="02010609060101010101" charset="-122"/>
                <a:cs typeface="黑体" panose="02010609060101010101" charset="-122"/>
              </a:rPr>
              <a:t>氢键对物质性质的影响</a:t>
            </a:r>
            <a:endParaRPr lang="zh-CN" altLang="en-US" sz="3600" b="1">
              <a:gradFill>
                <a:gsLst>
                  <a:gs pos="0">
                    <a:srgbClr val="7B32B2"/>
                  </a:gs>
                  <a:gs pos="100000">
                    <a:srgbClr val="401A5D"/>
                  </a:gs>
                </a:gsLst>
                <a:lin scaled="0"/>
              </a:gradFill>
              <a:latin typeface="黑体" panose="02010609060101010101" charset="-122"/>
              <a:ea typeface="黑体" panose="02010609060101010101" charset="-122"/>
              <a:cs typeface="黑体" panose="02010609060101010101" charset="-122"/>
            </a:endParaRPr>
          </a:p>
        </p:txBody>
      </p:sp>
      <p:sp>
        <p:nvSpPr>
          <p:cNvPr id="8" name="Text Box 2"/>
          <p:cNvSpPr txBox="1">
            <a:spLocks noChangeArrowheads="1"/>
          </p:cNvSpPr>
          <p:nvPr/>
        </p:nvSpPr>
        <p:spPr bwMode="auto">
          <a:xfrm>
            <a:off x="722313" y="1171575"/>
            <a:ext cx="9672638" cy="1168400"/>
          </a:xfrm>
          <a:prstGeom prst="rect">
            <a:avLst/>
          </a:prstGeom>
          <a:noFill/>
          <a:ln w="28575" algn="ctr">
            <a:noFill/>
            <a:miter lim="800000"/>
          </a:ln>
          <a:effectLst/>
        </p:spPr>
        <p:txBody>
          <a:bodyPr wrap="square">
            <a:spAutoFit/>
          </a:bodyPr>
          <a:lstStyle/>
          <a:p>
            <a:pPr>
              <a:spcBef>
                <a:spcPct val="50000"/>
              </a:spcBef>
            </a:pPr>
            <a:r>
              <a:rPr lang="zh-CN" altLang="en-US" sz="2800" b="1" i="0" noProof="1" smtClean="0">
                <a:solidFill>
                  <a:srgbClr val="0000CC"/>
                </a:solidFill>
                <a:effectLst>
                  <a:outerShdw blurRad="38100" dist="38100" dir="2700000" algn="tl">
                    <a:srgbClr val="C0C0C0"/>
                  </a:outerShdw>
                </a:effectLst>
                <a:latin typeface="Arial" panose="020b0604020202020204" pitchFamily="34" charset="0"/>
                <a:ea typeface="黑体" panose="02010609060101010101" charset="-122"/>
                <a:cs typeface="+mn-cs"/>
              </a:rPr>
              <a:t>（</a:t>
            </a:r>
            <a:r>
              <a:rPr lang="en-US" altLang="zh-CN" sz="2800" b="1" i="0" noProof="1" smtClean="0">
                <a:solidFill>
                  <a:srgbClr val="0000CC"/>
                </a:solidFill>
                <a:effectLst>
                  <a:outerShdw blurRad="38100" dist="38100" dir="2700000" algn="tl">
                    <a:srgbClr val="C0C0C0"/>
                  </a:outerShdw>
                </a:effectLst>
                <a:latin typeface="Arial" panose="020b0604020202020204" pitchFamily="34" charset="0"/>
                <a:ea typeface="黑体" panose="02010609060101010101" charset="-122"/>
                <a:cs typeface="+mn-cs"/>
              </a:rPr>
              <a:t>1</a:t>
            </a:r>
            <a:r>
              <a:rPr lang="zh-CN" altLang="en-US" sz="2800" b="1" i="0" noProof="1" smtClean="0">
                <a:solidFill>
                  <a:srgbClr val="0000CC"/>
                </a:solidFill>
                <a:effectLst>
                  <a:outerShdw blurRad="38100" dist="38100" dir="2700000" algn="tl">
                    <a:srgbClr val="C0C0C0"/>
                  </a:outerShdw>
                </a:effectLst>
                <a:latin typeface="Arial" panose="020b0604020202020204" pitchFamily="34" charset="0"/>
                <a:ea typeface="黑体" panose="02010609060101010101" charset="-122"/>
                <a:cs typeface="+mn-cs"/>
              </a:rPr>
              <a:t>）对</a:t>
            </a:r>
            <a:r>
              <a:rPr lang="zh-CN" altLang="en-US" sz="2800" b="1" noProof="1" smtClean="0">
                <a:solidFill>
                  <a:srgbClr val="0000CC"/>
                </a:solidFill>
                <a:effectLst>
                  <a:outerShdw blurRad="38100" dist="38100" dir="2700000" algn="tl">
                    <a:srgbClr val="C0C0C0"/>
                  </a:outerShdw>
                </a:effectLst>
                <a:latin typeface="Arial" panose="020b0604020202020204" pitchFamily="34" charset="0"/>
                <a:ea typeface="黑体" panose="02010609060101010101" charset="-122"/>
                <a:cs typeface="+mn-cs"/>
              </a:rPr>
              <a:t>熔、</a:t>
            </a:r>
            <a:r>
              <a:rPr lang="zh-CN" altLang="en-US" sz="2800" b="1" i="0" noProof="1" smtClean="0">
                <a:solidFill>
                  <a:srgbClr val="0000CC"/>
                </a:solidFill>
                <a:effectLst>
                  <a:outerShdw blurRad="38100" dist="38100" dir="2700000" algn="tl">
                    <a:srgbClr val="C0C0C0"/>
                  </a:outerShdw>
                </a:effectLst>
                <a:latin typeface="Arial" panose="020b0604020202020204" pitchFamily="34" charset="0"/>
                <a:ea typeface="黑体" panose="02010609060101010101" charset="-122"/>
                <a:cs typeface="+mn-cs"/>
              </a:rPr>
              <a:t>沸点的影</a:t>
            </a:r>
            <a:r>
              <a:rPr lang="zh-CN" altLang="en-US" sz="2800" b="1" i="0" noProof="1">
                <a:solidFill>
                  <a:srgbClr val="0000CC"/>
                </a:solidFill>
                <a:effectLst>
                  <a:outerShdw blurRad="38100" dist="38100" dir="2700000" algn="tl">
                    <a:srgbClr val="C0C0C0"/>
                  </a:outerShdw>
                </a:effectLst>
                <a:latin typeface="Arial" panose="020b0604020202020204" pitchFamily="34" charset="0"/>
                <a:ea typeface="黑体" panose="02010609060101010101" charset="-122"/>
                <a:cs typeface="+mn-cs"/>
              </a:rPr>
              <a:t>响</a:t>
            </a:r>
            <a:endParaRPr lang="zh-CN" altLang="en-US" sz="2800" b="1" i="0" noProof="1">
              <a:solidFill>
                <a:srgbClr val="0000CC"/>
              </a:solidFill>
              <a:effectLst>
                <a:outerShdw blurRad="38100" dist="38100" dir="2700000" algn="tl">
                  <a:srgbClr val="C0C0C0"/>
                </a:outerShdw>
              </a:effectLst>
              <a:ea typeface="黑体" panose="02010609060101010101" charset="-122"/>
            </a:endParaRPr>
          </a:p>
          <a:p>
            <a:pPr>
              <a:spcBef>
                <a:spcPct val="50000"/>
              </a:spcBef>
            </a:pPr>
            <a:endParaRPr lang="zh-CN" altLang="en-US" sz="2800" b="1" i="0" noProof="1">
              <a:ea typeface="黑体" panose="02010609060101010101" charset="-122"/>
            </a:endParaRPr>
          </a:p>
        </p:txBody>
      </p:sp>
      <p:sp>
        <p:nvSpPr>
          <p:cNvPr id="4" name="文本框 3"/>
          <p:cNvSpPr txBox="1"/>
          <p:nvPr/>
        </p:nvSpPr>
        <p:spPr>
          <a:xfrm>
            <a:off x="1219835" y="2523490"/>
            <a:ext cx="6260465" cy="521970"/>
          </a:xfrm>
          <a:prstGeom prst="rect">
            <a:avLst/>
          </a:prstGeom>
          <a:noFill/>
        </p:spPr>
        <p:txBody>
          <a:bodyPr wrap="none" rtlCol="0" anchor="t">
            <a:spAutoFit/>
          </a:bodyPr>
          <a:lstStyle/>
          <a:p>
            <a:pPr>
              <a:spcBef>
                <a:spcPct val="50000"/>
              </a:spcBef>
            </a:pPr>
            <a:r>
              <a:rPr lang="zh-CN" altLang="en-US" sz="2800" b="1" smtClean="0">
                <a:latin typeface="Arial" panose="020b0604020202020204" pitchFamily="34" charset="0"/>
                <a:ea typeface="黑体" panose="02010609060101010101" charset="-122"/>
                <a:sym typeface="+mn-ea"/>
              </a:rPr>
              <a:t>②分</a:t>
            </a:r>
            <a:r>
              <a:rPr lang="zh-CN" altLang="en-US" sz="2800" b="1">
                <a:latin typeface="Arial" panose="020b0604020202020204" pitchFamily="34" charset="0"/>
                <a:ea typeface="黑体" panose="02010609060101010101" charset="-122"/>
                <a:sym typeface="+mn-ea"/>
              </a:rPr>
              <a:t>子</a:t>
            </a:r>
            <a:r>
              <a:rPr lang="zh-CN" altLang="en-US" sz="2800" b="1">
                <a:solidFill>
                  <a:srgbClr val="FF0000"/>
                </a:solidFill>
                <a:latin typeface="Arial" panose="020b0604020202020204" pitchFamily="34" charset="0"/>
                <a:ea typeface="黑体" panose="02010609060101010101" charset="-122"/>
                <a:sym typeface="+mn-ea"/>
              </a:rPr>
              <a:t>间形成</a:t>
            </a:r>
            <a:r>
              <a:rPr lang="zh-CN" altLang="en-US" sz="2800" b="1">
                <a:latin typeface="Arial" panose="020b0604020202020204" pitchFamily="34" charset="0"/>
                <a:ea typeface="黑体" panose="02010609060101010101" charset="-122"/>
                <a:sym typeface="+mn-ea"/>
              </a:rPr>
              <a:t>氢键的物质的熔、沸点高</a:t>
            </a:r>
            <a:endParaRPr lang="zh-CN" altLang="en-US" sz="2800"/>
          </a:p>
        </p:txBody>
      </p:sp>
      <p:sp>
        <p:nvSpPr>
          <p:cNvPr id="5" name="文本框 4"/>
          <p:cNvSpPr txBox="1"/>
          <p:nvPr/>
        </p:nvSpPr>
        <p:spPr>
          <a:xfrm>
            <a:off x="1219835" y="1971675"/>
            <a:ext cx="6260465" cy="521970"/>
          </a:xfrm>
          <a:prstGeom prst="rect">
            <a:avLst/>
          </a:prstGeom>
          <a:noFill/>
        </p:spPr>
        <p:txBody>
          <a:bodyPr wrap="none" rtlCol="0" anchor="t">
            <a:spAutoFit/>
          </a:bodyPr>
          <a:lstStyle/>
          <a:p>
            <a:pPr>
              <a:spcBef>
                <a:spcPct val="50000"/>
              </a:spcBef>
            </a:pPr>
            <a:r>
              <a:rPr lang="zh-CN" altLang="en-US" sz="2800" b="1" smtClean="0">
                <a:latin typeface="Arial" panose="020b0604020202020204" pitchFamily="34" charset="0"/>
                <a:ea typeface="黑体" panose="02010609060101010101" charset="-122"/>
                <a:sym typeface="+mn-ea"/>
              </a:rPr>
              <a:t>①分</a:t>
            </a:r>
            <a:r>
              <a:rPr lang="zh-CN" altLang="en-US" sz="2800" b="1">
                <a:latin typeface="Arial" panose="020b0604020202020204" pitchFamily="34" charset="0"/>
                <a:ea typeface="黑体" panose="02010609060101010101" charset="-122"/>
                <a:sym typeface="+mn-ea"/>
              </a:rPr>
              <a:t>子内</a:t>
            </a:r>
            <a:r>
              <a:rPr lang="zh-CN" altLang="en-US" sz="2800" b="1">
                <a:solidFill>
                  <a:srgbClr val="FF0000"/>
                </a:solidFill>
                <a:latin typeface="Arial" panose="020b0604020202020204" pitchFamily="34" charset="0"/>
                <a:ea typeface="黑体" panose="02010609060101010101" charset="-122"/>
                <a:sym typeface="+mn-ea"/>
              </a:rPr>
              <a:t>形成</a:t>
            </a:r>
            <a:r>
              <a:rPr lang="zh-CN" altLang="en-US" sz="2800" b="1">
                <a:latin typeface="Arial" panose="020b0604020202020204" pitchFamily="34" charset="0"/>
                <a:ea typeface="黑体" panose="02010609060101010101" charset="-122"/>
                <a:sym typeface="+mn-ea"/>
              </a:rPr>
              <a:t>氢键的物质的熔、沸点低</a:t>
            </a:r>
            <a:endParaRPr lang="zh-CN" altLang="en-US" sz="2800"/>
          </a:p>
        </p:txBody>
      </p:sp>
      <p:sp>
        <p:nvSpPr>
          <p:cNvPr id="11" name="Text Box 2"/>
          <p:cNvSpPr txBox="1">
            <a:spLocks noChangeArrowheads="1"/>
          </p:cNvSpPr>
          <p:nvPr/>
        </p:nvSpPr>
        <p:spPr bwMode="auto">
          <a:xfrm>
            <a:off x="872490" y="3288030"/>
            <a:ext cx="9787255" cy="1353185"/>
          </a:xfrm>
          <a:prstGeom prst="rect">
            <a:avLst/>
          </a:prstGeom>
          <a:noFill/>
          <a:ln w="28575" algn="ctr">
            <a:noFill/>
            <a:miter lim="800000"/>
          </a:ln>
          <a:effectLst/>
        </p:spPr>
        <p:txBody>
          <a:bodyPr wrap="square">
            <a:spAutoFit/>
          </a:bodyPr>
          <a:lstStyle/>
          <a:p>
            <a:pPr>
              <a:spcBef>
                <a:spcPct val="50000"/>
              </a:spcBef>
            </a:pPr>
            <a:r>
              <a:rPr lang="zh-CN" altLang="en-US" sz="2800" b="1" i="0" noProof="1" smtClean="0">
                <a:solidFill>
                  <a:srgbClr val="0000CC"/>
                </a:solidFill>
                <a:effectLst>
                  <a:outerShdw blurRad="38100" dist="38100" dir="2700000" algn="tl">
                    <a:srgbClr val="C0C0C0"/>
                  </a:outerShdw>
                </a:effectLst>
                <a:latin typeface="Arial" panose="020b0604020202020204" pitchFamily="34" charset="0"/>
                <a:ea typeface="黑体" panose="02010609060101010101" charset="-122"/>
                <a:cs typeface="+mn-cs"/>
              </a:rPr>
              <a:t>（</a:t>
            </a:r>
            <a:r>
              <a:rPr lang="en-US" altLang="zh-CN" sz="2800" b="1" i="0" noProof="1" smtClean="0">
                <a:solidFill>
                  <a:srgbClr val="0000CC"/>
                </a:solidFill>
                <a:effectLst>
                  <a:outerShdw blurRad="38100" dist="38100" dir="2700000" algn="tl">
                    <a:srgbClr val="C0C0C0"/>
                  </a:outerShdw>
                </a:effectLst>
                <a:latin typeface="Arial" panose="020b0604020202020204" pitchFamily="34" charset="0"/>
                <a:ea typeface="黑体" panose="02010609060101010101" charset="-122"/>
                <a:cs typeface="+mn-cs"/>
              </a:rPr>
              <a:t>2</a:t>
            </a:r>
            <a:r>
              <a:rPr lang="zh-CN" altLang="en-US" sz="2800" b="1" i="0" noProof="1" smtClean="0">
                <a:solidFill>
                  <a:srgbClr val="0000CC"/>
                </a:solidFill>
                <a:effectLst>
                  <a:outerShdw blurRad="38100" dist="38100" dir="2700000" algn="tl">
                    <a:srgbClr val="C0C0C0"/>
                  </a:outerShdw>
                </a:effectLst>
                <a:latin typeface="Arial" panose="020b0604020202020204" pitchFamily="34" charset="0"/>
                <a:ea typeface="黑体" panose="02010609060101010101" charset="-122"/>
                <a:cs typeface="+mn-cs"/>
              </a:rPr>
              <a:t>）对</a:t>
            </a:r>
            <a:r>
              <a:rPr lang="zh-CN" altLang="en-US" sz="2800" b="1" i="0" noProof="1">
                <a:solidFill>
                  <a:srgbClr val="0000CC"/>
                </a:solidFill>
                <a:effectLst>
                  <a:outerShdw blurRad="38100" dist="38100" dir="2700000" algn="tl">
                    <a:srgbClr val="C0C0C0"/>
                  </a:outerShdw>
                </a:effectLst>
                <a:latin typeface="Arial" panose="020b0604020202020204" pitchFamily="34" charset="0"/>
                <a:ea typeface="黑体" panose="02010609060101010101" charset="-122"/>
                <a:cs typeface="+mn-cs"/>
              </a:rPr>
              <a:t>溶解度的影响 </a:t>
            </a:r>
            <a:endParaRPr lang="zh-CN" altLang="en-US" sz="2800" b="1" i="0" noProof="1">
              <a:solidFill>
                <a:srgbClr val="0000CC"/>
              </a:solidFill>
              <a:effectLst>
                <a:outerShdw blurRad="38100" dist="38100" dir="2700000" algn="tl">
                  <a:srgbClr val="C0C0C0"/>
                </a:outerShdw>
              </a:effectLst>
              <a:ea typeface="黑体" panose="02010609060101010101" charset="-122"/>
            </a:endParaRPr>
          </a:p>
          <a:p>
            <a:pPr>
              <a:spcBef>
                <a:spcPct val="50000"/>
              </a:spcBef>
            </a:pPr>
            <a:r>
              <a:rPr lang="zh-CN" altLang="en-US" sz="2800" b="1" i="0" noProof="1" smtClean="0">
                <a:latin typeface="Arial" panose="020b0604020202020204" pitchFamily="34" charset="0"/>
                <a:ea typeface="黑体" panose="02010609060101010101" charset="-122"/>
                <a:cs typeface="+mn-cs"/>
              </a:rPr>
              <a:t>若溶质</a:t>
            </a:r>
            <a:r>
              <a:rPr lang="zh-CN" altLang="en-US" sz="2800" b="1" i="0" noProof="1">
                <a:latin typeface="Arial" panose="020b0604020202020204" pitchFamily="34" charset="0"/>
                <a:ea typeface="黑体" panose="02010609060101010101" charset="-122"/>
                <a:cs typeface="+mn-cs"/>
              </a:rPr>
              <a:t>分子与溶剂</a:t>
            </a:r>
            <a:r>
              <a:rPr lang="zh-CN" altLang="en-US" sz="2800" b="1" i="0" noProof="1" smtClean="0">
                <a:solidFill>
                  <a:srgbClr val="FF0000"/>
                </a:solidFill>
                <a:latin typeface="Arial" panose="020b0604020202020204" pitchFamily="34" charset="0"/>
                <a:ea typeface="黑体" panose="02010609060101010101" charset="-122"/>
                <a:cs typeface="+mn-cs"/>
              </a:rPr>
              <a:t>分子间形成</a:t>
            </a:r>
            <a:r>
              <a:rPr lang="zh-CN" altLang="en-US" sz="2800" b="1" i="0" noProof="1">
                <a:solidFill>
                  <a:srgbClr val="FF0000"/>
                </a:solidFill>
                <a:latin typeface="Arial" panose="020b0604020202020204" pitchFamily="34" charset="0"/>
                <a:ea typeface="黑体" panose="02010609060101010101" charset="-122"/>
                <a:cs typeface="+mn-cs"/>
              </a:rPr>
              <a:t>氢键</a:t>
            </a:r>
            <a:r>
              <a:rPr lang="zh-CN" altLang="en-US" sz="2800" b="1" i="0" noProof="1">
                <a:latin typeface="Arial" panose="020b0604020202020204" pitchFamily="34" charset="0"/>
                <a:ea typeface="黑体" panose="02010609060101010101" charset="-122"/>
                <a:cs typeface="+mn-cs"/>
              </a:rPr>
              <a:t>，则溶质的</a:t>
            </a:r>
            <a:r>
              <a:rPr lang="zh-CN" altLang="en-US" sz="2800" b="1" i="0" noProof="1">
                <a:solidFill>
                  <a:srgbClr val="FF0000"/>
                </a:solidFill>
                <a:latin typeface="Arial" panose="020b0604020202020204" pitchFamily="34" charset="0"/>
                <a:ea typeface="黑体" panose="02010609060101010101" charset="-122"/>
                <a:cs typeface="+mn-cs"/>
              </a:rPr>
              <a:t>溶解度增大</a:t>
            </a:r>
            <a:r>
              <a:rPr lang="zh-CN" altLang="en-US" sz="2800" b="1" i="0" noProof="1">
                <a:latin typeface="Arial" panose="020b0604020202020204" pitchFamily="34" charset="0"/>
                <a:ea typeface="黑体" panose="02010609060101010101" charset="-122"/>
                <a:cs typeface="+mn-cs"/>
              </a:rPr>
              <a:t>。</a:t>
            </a:r>
            <a:r>
              <a:rPr lang="zh-CN" altLang="en-US" sz="3600" b="1" i="0" noProof="1">
                <a:solidFill>
                  <a:schemeClr val="tx2"/>
                </a:solidFill>
                <a:latin typeface="Arial" panose="020b0604020202020204" pitchFamily="34" charset="0"/>
                <a:ea typeface="黑体" panose="02010609060101010101" charset="-122"/>
                <a:cs typeface="+mn-cs"/>
              </a:rPr>
              <a:t> </a:t>
            </a:r>
            <a:endParaRPr lang="zh-CN" altLang="en-US" sz="3600" b="1" i="0" noProof="1">
              <a:solidFill>
                <a:schemeClr val="tx2"/>
              </a:solidFill>
              <a:ea typeface="黑体" panose="02010609060101010101" charset="-122"/>
            </a:endParaRPr>
          </a:p>
        </p:txBody>
      </p:sp>
      <p:sp>
        <p:nvSpPr>
          <p:cNvPr id="6" name="文本框 5"/>
          <p:cNvSpPr txBox="1"/>
          <p:nvPr/>
        </p:nvSpPr>
        <p:spPr>
          <a:xfrm>
            <a:off x="1183005" y="4777105"/>
            <a:ext cx="9165590" cy="583565"/>
          </a:xfrm>
          <a:prstGeom prst="rect">
            <a:avLst/>
          </a:prstGeom>
          <a:noFill/>
        </p:spPr>
        <p:txBody>
          <a:bodyPr wrap="none" rtlCol="0">
            <a:spAutoFit/>
          </a:bodyPr>
          <a:lstStyle/>
          <a:p>
            <a:r>
              <a:rPr lang="zh-CN" altLang="en-US" sz="3200" b="1">
                <a:latin typeface="楷体" panose="02010609060101010101" charset="-122"/>
                <a:ea typeface="楷体" panose="02010609060101010101" charset="-122"/>
              </a:rPr>
              <a:t>例：氨气极易溶于水，乙醇和水能以任意比例互溶</a:t>
            </a:r>
            <a:endParaRPr lang="zh-CN" altLang="en-US" sz="3200" b="1">
              <a:latin typeface="楷体" panose="02010609060101010101" charset="-122"/>
              <a:ea typeface="楷体" panose="02010609060101010101" charset="-122"/>
            </a:endParaRPr>
          </a:p>
        </p:txBody>
      </p:sp>
    </p:spTree>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本框 3"/>
          <p:cNvSpPr txBox="1"/>
          <p:nvPr/>
        </p:nvSpPr>
        <p:spPr>
          <a:xfrm>
            <a:off x="963295" y="302895"/>
            <a:ext cx="7091680" cy="583565"/>
          </a:xfrm>
          <a:prstGeom prst="rect">
            <a:avLst/>
          </a:prstGeom>
          <a:noFill/>
        </p:spPr>
        <p:txBody>
          <a:bodyPr wrap="none" rtlCol="0">
            <a:spAutoFit/>
          </a:bodyPr>
          <a:lstStyle/>
          <a:p>
            <a:r>
              <a:rPr lang="zh-CN" altLang="en-US" sz="3200" b="1"/>
              <a:t>为什么水结冰时体积膨胀、密度减小？</a:t>
            </a:r>
            <a:endParaRPr lang="zh-CN" altLang="en-US" sz="3200" b="1"/>
          </a:p>
        </p:txBody>
      </p:sp>
      <p:pic>
        <p:nvPicPr>
          <p:cNvPr id="8" name="图片 7"/>
          <p:cNvPicPr>
            <a:picLocks noChangeAspect="1"/>
          </p:cNvPicPr>
          <p:nvPr/>
        </p:nvPicPr>
        <p:blipFill>
          <a:blip r:embed="rId2"/>
          <a:stretch>
            <a:fillRect/>
          </a:stretch>
        </p:blipFill>
        <p:spPr>
          <a:xfrm>
            <a:off x="1106170" y="1621155"/>
            <a:ext cx="6066790" cy="3048635"/>
          </a:xfrm>
          <a:prstGeom prst="rect">
            <a:avLst/>
          </a:prstGeom>
        </p:spPr>
      </p:pic>
      <p:sp>
        <p:nvSpPr>
          <p:cNvPr id="11" name="矩形 10"/>
          <p:cNvSpPr/>
          <p:nvPr/>
        </p:nvSpPr>
        <p:spPr>
          <a:xfrm>
            <a:off x="438150" y="5405120"/>
            <a:ext cx="11315700" cy="953135"/>
          </a:xfrm>
          <a:prstGeom prst="rect">
            <a:avLst/>
          </a:prstGeom>
          <a:noFill/>
          <a:ln w="9525">
            <a:noFill/>
          </a:ln>
        </p:spPr>
        <p:txBody>
          <a:bodyPr wrap="square" anchor="t">
            <a:spAutoFit/>
          </a:bodyPr>
          <a:lstStyle/>
          <a:p>
            <a:pPr>
              <a:spcBef>
                <a:spcPct val="50000"/>
              </a:spcBef>
            </a:pPr>
            <a:r>
              <a:rPr lang="zh-CN" altLang="en-US" sz="2800" b="1">
                <a:solidFill>
                  <a:srgbClr val="FF0000"/>
                </a:solidFill>
                <a:latin typeface="Arial" panose="020b0604020202020204" pitchFamily="34" charset="0"/>
                <a:ea typeface="黑体" panose="02010609060101010101" charset="-122"/>
              </a:rPr>
              <a:t>原因：</a:t>
            </a:r>
            <a:r>
              <a:rPr lang="zh-CN" altLang="en-US" sz="2800" b="1">
                <a:solidFill>
                  <a:schemeClr val="tx1"/>
                </a:solidFill>
                <a:latin typeface="Arial" panose="020b0604020202020204" pitchFamily="34" charset="0"/>
                <a:ea typeface="黑体" panose="02010609060101010101" charset="-122"/>
              </a:rPr>
              <a:t>冰中所有水分子以氢键互相联结成晶体，氢键的形成使水分子间的间隙增大，从而导致冰的密度比水的密度小。</a:t>
            </a:r>
            <a:endParaRPr lang="zh-CN" altLang="en-US" sz="2800" b="1">
              <a:solidFill>
                <a:schemeClr val="tx1"/>
              </a:solidFill>
              <a:latin typeface="Arial" panose="020b0604020202020204" pitchFamily="34" charset="0"/>
              <a:ea typeface="黑体" panose="02010609060101010101" charset="-122"/>
            </a:endParaRPr>
          </a:p>
        </p:txBody>
      </p:sp>
      <p:pic>
        <p:nvPicPr>
          <p:cNvPr id="3" name="图片 2"/>
          <p:cNvPicPr>
            <a:picLocks noChangeAspect="1"/>
          </p:cNvPicPr>
          <p:nvPr/>
        </p:nvPicPr>
        <p:blipFill>
          <a:blip r:embed="rId3"/>
          <a:stretch>
            <a:fillRect/>
          </a:stretch>
        </p:blipFill>
        <p:spPr>
          <a:xfrm>
            <a:off x="7438390" y="1090295"/>
            <a:ext cx="4111625" cy="41116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本框 3"/>
          <p:cNvSpPr txBox="1"/>
          <p:nvPr/>
        </p:nvSpPr>
        <p:spPr>
          <a:xfrm>
            <a:off x="291465" y="141605"/>
            <a:ext cx="3246120" cy="706755"/>
          </a:xfrm>
          <a:prstGeom prst="rect">
            <a:avLst/>
          </a:prstGeom>
          <a:noFill/>
        </p:spPr>
        <p:txBody>
          <a:bodyPr wrap="none" rtlCol="0">
            <a:spAutoFit/>
          </a:bodyPr>
          <a:lstStyle/>
          <a:p>
            <a:r>
              <a:rPr lang="zh-CN" altLang="en-US" sz="4000" b="1">
                <a:latin typeface="黑体" panose="02010609060101010101" charset="-122"/>
                <a:ea typeface="黑体" panose="02010609060101010101" charset="-122"/>
              </a:rPr>
              <a:t>三、分子晶体</a:t>
            </a:r>
            <a:endParaRPr lang="zh-CN" altLang="en-US" sz="4000" b="1">
              <a:latin typeface="黑体" panose="02010609060101010101" charset="-122"/>
              <a:ea typeface="黑体" panose="02010609060101010101" charset="-122"/>
            </a:endParaRPr>
          </a:p>
        </p:txBody>
      </p:sp>
      <p:pic>
        <p:nvPicPr>
          <p:cNvPr id="6" name="图片 5"/>
          <p:cNvPicPr>
            <a:picLocks noChangeAspect="1"/>
          </p:cNvPicPr>
          <p:nvPr/>
        </p:nvPicPr>
        <p:blipFill>
          <a:blip r:embed="rId2"/>
          <a:stretch>
            <a:fillRect/>
          </a:stretch>
        </p:blipFill>
        <p:spPr>
          <a:xfrm>
            <a:off x="8528050" y="1325245"/>
            <a:ext cx="3663950" cy="3319145"/>
          </a:xfrm>
          <a:prstGeom prst="rect">
            <a:avLst/>
          </a:prstGeom>
        </p:spPr>
      </p:pic>
      <p:sp>
        <p:nvSpPr>
          <p:cNvPr id="41986" name="Text Box 2"/>
          <p:cNvSpPr txBox="1"/>
          <p:nvPr/>
        </p:nvSpPr>
        <p:spPr>
          <a:xfrm>
            <a:off x="307658" y="1940878"/>
            <a:ext cx="8823325" cy="583565"/>
          </a:xfrm>
          <a:prstGeom prst="rect">
            <a:avLst/>
          </a:prstGeom>
          <a:noFill/>
          <a:ln w="38100">
            <a:noFill/>
          </a:ln>
        </p:spPr>
        <p:txBody>
          <a:bodyPr anchor="t">
            <a:spAutoFit/>
          </a:bodyPr>
          <a:lstStyle/>
          <a:p>
            <a:pPr>
              <a:spcBef>
                <a:spcPct val="50000"/>
              </a:spcBef>
            </a:pPr>
            <a:r>
              <a:rPr lang="zh-CN" altLang="en-US" sz="3200">
                <a:solidFill>
                  <a:srgbClr val="FF0000"/>
                </a:solidFill>
                <a:latin typeface="Arial" panose="020b0604020202020204" pitchFamily="34" charset="0"/>
                <a:ea typeface="黑体" panose="02010609060101010101" charset="-122"/>
              </a:rPr>
              <a:t>分子通过分子间作用力结合形成的晶体。</a:t>
            </a:r>
            <a:endParaRPr lang="zh-CN" altLang="en-US" sz="3200">
              <a:solidFill>
                <a:srgbClr val="FF0000"/>
              </a:solidFill>
              <a:latin typeface="Arial" panose="020b0604020202020204" pitchFamily="34" charset="0"/>
              <a:ea typeface="黑体" panose="02010609060101010101" charset="-122"/>
            </a:endParaRPr>
          </a:p>
        </p:txBody>
      </p:sp>
      <p:sp>
        <p:nvSpPr>
          <p:cNvPr id="43010" name="Text Box 4"/>
          <p:cNvSpPr txBox="1"/>
          <p:nvPr/>
        </p:nvSpPr>
        <p:spPr>
          <a:xfrm>
            <a:off x="521335" y="5356225"/>
            <a:ext cx="8172450" cy="584200"/>
          </a:xfrm>
          <a:prstGeom prst="rect">
            <a:avLst/>
          </a:prstGeom>
          <a:noFill/>
          <a:ln w="9525">
            <a:noFill/>
          </a:ln>
        </p:spPr>
        <p:txBody>
          <a:bodyPr anchor="t">
            <a:spAutoFit/>
          </a:bodyPr>
          <a:lstStyle/>
          <a:p>
            <a:pPr>
              <a:spcBef>
                <a:spcPct val="50000"/>
              </a:spcBef>
            </a:pPr>
            <a:r>
              <a:rPr lang="zh-CN" altLang="en-US" sz="3200" b="1">
                <a:solidFill>
                  <a:srgbClr val="FF0000"/>
                </a:solidFill>
                <a:latin typeface="Arial" panose="020b0604020202020204" pitchFamily="34" charset="0"/>
                <a:ea typeface="宋体" panose="02010600030101010101" pitchFamily="2" charset="-122"/>
              </a:rPr>
              <a:t>分子间作用力（部分分子晶体中还存在氢键）</a:t>
            </a:r>
            <a:endParaRPr lang="zh-CN" altLang="en-US" sz="3200" b="1">
              <a:solidFill>
                <a:srgbClr val="FF0000"/>
              </a:solidFill>
              <a:latin typeface="Arial" panose="020b0604020202020204" pitchFamily="34" charset="0"/>
              <a:ea typeface="宋体" panose="02010600030101010101" pitchFamily="2" charset="-122"/>
            </a:endParaRPr>
          </a:p>
        </p:txBody>
      </p:sp>
      <p:sp>
        <p:nvSpPr>
          <p:cNvPr id="67588" name="文本框 2"/>
          <p:cNvSpPr txBox="1"/>
          <p:nvPr/>
        </p:nvSpPr>
        <p:spPr>
          <a:xfrm>
            <a:off x="292100" y="1112838"/>
            <a:ext cx="1644650" cy="646112"/>
          </a:xfrm>
          <a:prstGeom prst="rect">
            <a:avLst/>
          </a:prstGeom>
          <a:noFill/>
          <a:ln w="9525">
            <a:noFill/>
          </a:ln>
        </p:spPr>
        <p:txBody>
          <a:bodyPr wrap="square" anchor="t">
            <a:spAutoFit/>
          </a:bodyPr>
          <a:lstStyle/>
          <a:p>
            <a:r>
              <a:rPr lang="en-US" altLang="zh-CN" sz="3600">
                <a:solidFill>
                  <a:srgbClr val="0000BC"/>
                </a:solidFill>
                <a:latin typeface="黑体" panose="02010609060101010101" charset="-122"/>
                <a:ea typeface="黑体" panose="02010609060101010101" charset="-122"/>
              </a:rPr>
              <a:t>1.</a:t>
            </a:r>
            <a:r>
              <a:rPr lang="zh-CN" altLang="en-US" sz="3600">
                <a:solidFill>
                  <a:srgbClr val="0000BC"/>
                </a:solidFill>
                <a:latin typeface="黑体" panose="02010609060101010101" charset="-122"/>
                <a:ea typeface="黑体" panose="02010609060101010101" charset="-122"/>
              </a:rPr>
              <a:t>定义：</a:t>
            </a:r>
            <a:endParaRPr lang="zh-CN" altLang="en-US" sz="3600">
              <a:solidFill>
                <a:srgbClr val="0000BC"/>
              </a:solidFill>
              <a:latin typeface="黑体" panose="02010609060101010101" charset="-122"/>
              <a:ea typeface="黑体" panose="02010609060101010101" charset="-122"/>
            </a:endParaRPr>
          </a:p>
        </p:txBody>
      </p:sp>
      <p:sp>
        <p:nvSpPr>
          <p:cNvPr id="67589" name="文本框 3"/>
          <p:cNvSpPr txBox="1"/>
          <p:nvPr/>
        </p:nvSpPr>
        <p:spPr>
          <a:xfrm>
            <a:off x="307340" y="2707640"/>
            <a:ext cx="2634615" cy="583565"/>
          </a:xfrm>
          <a:prstGeom prst="rect">
            <a:avLst/>
          </a:prstGeom>
          <a:noFill/>
          <a:ln w="9525">
            <a:noFill/>
          </a:ln>
        </p:spPr>
        <p:txBody>
          <a:bodyPr wrap="none" anchor="t">
            <a:spAutoFit/>
          </a:bodyPr>
          <a:lstStyle/>
          <a:p>
            <a:r>
              <a:rPr lang="en-US" altLang="zh-CN" sz="3200" b="1">
                <a:solidFill>
                  <a:srgbClr val="0000BC"/>
                </a:solidFill>
                <a:latin typeface="黑体" panose="02010609060101010101" charset="-122"/>
                <a:ea typeface="黑体" panose="02010609060101010101" charset="-122"/>
                <a:cs typeface="黑体" panose="02010609060101010101" charset="-122"/>
              </a:rPr>
              <a:t>2.</a:t>
            </a:r>
            <a:r>
              <a:rPr lang="zh-CN" altLang="en-US" sz="3200" b="1">
                <a:solidFill>
                  <a:srgbClr val="0000BC"/>
                </a:solidFill>
                <a:latin typeface="黑体" panose="02010609060101010101" charset="-122"/>
                <a:ea typeface="黑体" panose="02010609060101010101" charset="-122"/>
                <a:cs typeface="黑体" panose="02010609060101010101" charset="-122"/>
              </a:rPr>
              <a:t>构成微粒：</a:t>
            </a:r>
            <a:endParaRPr lang="zh-CN" altLang="en-US" sz="3200" b="1">
              <a:solidFill>
                <a:srgbClr val="0000BC"/>
              </a:solidFill>
              <a:latin typeface="黑体" panose="02010609060101010101" charset="-122"/>
              <a:ea typeface="黑体" panose="02010609060101010101" charset="-122"/>
              <a:cs typeface="黑体" panose="02010609060101010101" charset="-122"/>
            </a:endParaRPr>
          </a:p>
        </p:txBody>
      </p:sp>
      <p:sp>
        <p:nvSpPr>
          <p:cNvPr id="67590" name="文本框 4"/>
          <p:cNvSpPr txBox="1"/>
          <p:nvPr/>
        </p:nvSpPr>
        <p:spPr>
          <a:xfrm>
            <a:off x="307975" y="4438333"/>
            <a:ext cx="3859530" cy="583565"/>
          </a:xfrm>
          <a:prstGeom prst="rect">
            <a:avLst/>
          </a:prstGeom>
          <a:noFill/>
          <a:ln w="9525">
            <a:noFill/>
          </a:ln>
        </p:spPr>
        <p:txBody>
          <a:bodyPr wrap="none" anchor="t">
            <a:spAutoFit/>
          </a:bodyPr>
          <a:lstStyle/>
          <a:p>
            <a:r>
              <a:rPr lang="en-US" altLang="zh-CN" sz="3200" b="1">
                <a:solidFill>
                  <a:srgbClr val="0000BC"/>
                </a:solidFill>
                <a:latin typeface="黑体" panose="02010609060101010101" charset="-122"/>
                <a:ea typeface="黑体" panose="02010609060101010101" charset="-122"/>
                <a:cs typeface="黑体" panose="02010609060101010101" charset="-122"/>
              </a:rPr>
              <a:t>3.</a:t>
            </a:r>
            <a:r>
              <a:rPr lang="zh-CN" altLang="en-US" sz="3200" b="1">
                <a:solidFill>
                  <a:srgbClr val="0000BC"/>
                </a:solidFill>
                <a:latin typeface="黑体" panose="02010609060101010101" charset="-122"/>
                <a:ea typeface="黑体" panose="02010609060101010101" charset="-122"/>
                <a:cs typeface="黑体" panose="02010609060101010101" charset="-122"/>
              </a:rPr>
              <a:t>微粒间的作用力：</a:t>
            </a:r>
            <a:endParaRPr lang="zh-CN" altLang="en-US" sz="3200" b="1">
              <a:solidFill>
                <a:srgbClr val="0000BC"/>
              </a:solidFill>
              <a:latin typeface="黑体" panose="02010609060101010101" charset="-122"/>
              <a:ea typeface="黑体" panose="02010609060101010101" charset="-122"/>
              <a:cs typeface="黑体" panose="02010609060101010101" charset="-122"/>
            </a:endParaRPr>
          </a:p>
        </p:txBody>
      </p:sp>
      <p:sp>
        <p:nvSpPr>
          <p:cNvPr id="7" name="文本框 6"/>
          <p:cNvSpPr txBox="1"/>
          <p:nvPr/>
        </p:nvSpPr>
        <p:spPr>
          <a:xfrm>
            <a:off x="2871470" y="2707640"/>
            <a:ext cx="995680" cy="583565"/>
          </a:xfrm>
          <a:prstGeom prst="rect">
            <a:avLst/>
          </a:prstGeom>
          <a:noFill/>
          <a:ln w="9525">
            <a:noFill/>
          </a:ln>
        </p:spPr>
        <p:txBody>
          <a:bodyPr wrap="none" anchor="t">
            <a:spAutoFit/>
          </a:bodyPr>
          <a:lstStyle/>
          <a:p>
            <a:r>
              <a:rPr lang="zh-CN" altLang="en-US" sz="3200" b="1">
                <a:solidFill>
                  <a:srgbClr val="FF0000"/>
                </a:solidFill>
                <a:latin typeface="微软雅黑" panose="020b0503020204020204" charset="-122"/>
                <a:ea typeface="微软雅黑" panose="020b0503020204020204" charset="-122"/>
              </a:rPr>
              <a:t>分子</a:t>
            </a:r>
            <a:endParaRPr lang="zh-CN" altLang="en-US" sz="3200" b="1">
              <a:solidFill>
                <a:srgbClr val="FF0000"/>
              </a:solidFill>
              <a:latin typeface="微软雅黑" panose="020b0503020204020204" charset="-122"/>
              <a:ea typeface="微软雅黑" panose="020b0503020204020204" charset="-122"/>
            </a:endParaRPr>
          </a:p>
        </p:txBody>
      </p:sp>
      <p:sp>
        <p:nvSpPr>
          <p:cNvPr id="8" name="文本框 7"/>
          <p:cNvSpPr txBox="1"/>
          <p:nvPr/>
        </p:nvSpPr>
        <p:spPr>
          <a:xfrm>
            <a:off x="1161415" y="3717290"/>
            <a:ext cx="5872480" cy="583565"/>
          </a:xfrm>
          <a:prstGeom prst="rect">
            <a:avLst/>
          </a:prstGeom>
          <a:solidFill>
            <a:srgbClr val="FFFF00"/>
          </a:solidFill>
        </p:spPr>
        <p:txBody>
          <a:bodyPr wrap="none" rtlCol="0" anchor="t">
            <a:spAutoFit/>
          </a:bodyPr>
          <a:lstStyle/>
          <a:p>
            <a:r>
              <a:rPr lang="zh-CN" altLang="en-US" sz="3200" b="1">
                <a:solidFill>
                  <a:srgbClr val="FF0000"/>
                </a:solidFill>
                <a:latin typeface="微软雅黑" panose="020b0503020204020204" charset="-122"/>
                <a:ea typeface="微软雅黑" panose="020b0503020204020204" charset="-122"/>
                <a:sym typeface="+mn-ea"/>
              </a:rPr>
              <a:t>分子晶体的化学式都是</a:t>
            </a:r>
            <a:r>
              <a:rPr lang="zh-CN" altLang="en-US" sz="3200" b="1">
                <a:solidFill>
                  <a:srgbClr val="00B050"/>
                </a:solidFill>
                <a:latin typeface="微软雅黑" panose="020b0503020204020204" charset="-122"/>
                <a:ea typeface="微软雅黑" panose="020b0503020204020204" charset="-122"/>
                <a:sym typeface="+mn-ea"/>
              </a:rPr>
              <a:t>分子式。</a:t>
            </a:r>
            <a:endParaRPr lang="zh-CN" altLang="en-US" sz="3200" b="1">
              <a:solidFill>
                <a:srgbClr val="00B050"/>
              </a:solidFill>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500" fill="hold"/>
                                        <p:tgtEl>
                                          <p:spTgt spid="41986"/>
                                        </p:tgtEl>
                                        <p:attrNameLst>
                                          <p:attrName>ppt_x</p:attrName>
                                        </p:attrNameLst>
                                      </p:cBhvr>
                                      <p:tavLst>
                                        <p:tav tm="0">
                                          <p:val>
                                            <p:strVal val="#ppt_x"/>
                                          </p:val>
                                        </p:tav>
                                        <p:tav tm="100000">
                                          <p:val>
                                            <p:strVal val="#ppt_x"/>
                                          </p:val>
                                        </p:tav>
                                      </p:tavLst>
                                    </p:anim>
                                    <p:anim calcmode="lin" valueType="num">
                                      <p:cBhvr>
                                        <p:cTn id="8" dur="500" fill="hold"/>
                                        <p:tgtEl>
                                          <p:spTgt spid="4198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010"/>
                                        </p:tgtEl>
                                        <p:attrNameLst>
                                          <p:attrName>style.visibility</p:attrName>
                                        </p:attrNameLst>
                                      </p:cBhvr>
                                      <p:to>
                                        <p:strVal val="visible"/>
                                      </p:to>
                                    </p:set>
                                    <p:anim calcmode="lin" valueType="num">
                                      <p:cBhvr>
                                        <p:cTn id="19" dur="500" fill="hold"/>
                                        <p:tgtEl>
                                          <p:spTgt spid="43010"/>
                                        </p:tgtEl>
                                        <p:attrNameLst>
                                          <p:attrName>ppt_x</p:attrName>
                                        </p:attrNameLst>
                                      </p:cBhvr>
                                      <p:tavLst>
                                        <p:tav tm="0">
                                          <p:val>
                                            <p:strVal val="#ppt_x"/>
                                          </p:val>
                                        </p:tav>
                                        <p:tav tm="100000">
                                          <p:val>
                                            <p:strVal val="#ppt_x"/>
                                          </p:val>
                                        </p:tav>
                                      </p:tavLst>
                                    </p:anim>
                                    <p:anim calcmode="lin" valueType="num">
                                      <p:cBhvr>
                                        <p:cTn id="20" dur="500" fill="hold"/>
                                        <p:tgtEl>
                                          <p:spTgt spid="430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7" grpId="0"/>
      <p:bldP spid="43010" grpId="0"/>
      <p:bldP spid="8"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8643" name="Rectangle 36"/>
          <p:cNvSpPr/>
          <p:nvPr/>
        </p:nvSpPr>
        <p:spPr>
          <a:xfrm>
            <a:off x="0" y="426720"/>
            <a:ext cx="5350510" cy="583565"/>
          </a:xfrm>
          <a:prstGeom prst="rect">
            <a:avLst/>
          </a:prstGeom>
          <a:noFill/>
          <a:ln w="38100">
            <a:noFill/>
          </a:ln>
        </p:spPr>
        <p:txBody>
          <a:bodyPr wrap="square" anchor="t">
            <a:spAutoFit/>
          </a:bodyPr>
          <a:lstStyle/>
          <a:p>
            <a:pPr algn="ctr">
              <a:spcBef>
                <a:spcPct val="20000"/>
              </a:spcBef>
            </a:pPr>
            <a:r>
              <a:rPr lang="en-US" altLang="zh-CN" sz="3200" b="1">
                <a:solidFill>
                  <a:srgbClr val="0000BC"/>
                </a:solidFill>
                <a:latin typeface="Arial" panose="020b0604020202020204" pitchFamily="34" charset="0"/>
                <a:ea typeface="黑体" panose="02010609060101010101" charset="-122"/>
              </a:rPr>
              <a:t>4.</a:t>
            </a:r>
            <a:r>
              <a:rPr lang="zh-CN" altLang="en-US" sz="3200" b="1">
                <a:solidFill>
                  <a:srgbClr val="0000BC"/>
                </a:solidFill>
                <a:latin typeface="Arial" panose="020b0604020202020204" pitchFamily="34" charset="0"/>
                <a:ea typeface="黑体" panose="02010609060101010101" charset="-122"/>
              </a:rPr>
              <a:t>分子晶体的物理性质</a:t>
            </a:r>
            <a:endParaRPr lang="zh-CN" altLang="en-US" sz="3200" b="1">
              <a:solidFill>
                <a:srgbClr val="0000BC"/>
              </a:solidFill>
              <a:latin typeface="Arial" panose="020b0604020202020204" pitchFamily="34" charset="0"/>
              <a:ea typeface="黑体" panose="02010609060101010101" charset="-122"/>
            </a:endParaRPr>
          </a:p>
        </p:txBody>
      </p:sp>
      <p:sp>
        <p:nvSpPr>
          <p:cNvPr id="778277" name="Rectangle 37"/>
          <p:cNvSpPr/>
          <p:nvPr/>
        </p:nvSpPr>
        <p:spPr>
          <a:xfrm>
            <a:off x="1398270" y="2456180"/>
            <a:ext cx="10996295" cy="2804795"/>
          </a:xfrm>
          <a:prstGeom prst="rect">
            <a:avLst/>
          </a:prstGeom>
          <a:noFill/>
          <a:ln w="38100">
            <a:noFill/>
          </a:ln>
        </p:spPr>
        <p:txBody>
          <a:bodyPr wrap="square" anchor="t">
            <a:spAutoFit/>
          </a:bodyPr>
          <a:lstStyle/>
          <a:p>
            <a:pPr algn="l">
              <a:lnSpc>
                <a:spcPct val="150000"/>
              </a:lnSpc>
              <a:spcBef>
                <a:spcPct val="20000"/>
              </a:spcBef>
            </a:pPr>
            <a:r>
              <a:rPr lang="zh-CN" altLang="en-US" sz="3600" b="1">
                <a:solidFill>
                  <a:srgbClr val="FF0000"/>
                </a:solidFill>
                <a:latin typeface="Arial" panose="020b0604020202020204" pitchFamily="34" charset="0"/>
                <a:ea typeface="黑体" panose="02010609060101010101" charset="-122"/>
              </a:rPr>
              <a:t>①熔点、沸点低</a:t>
            </a:r>
            <a:endParaRPr lang="zh-CN" altLang="en-US" sz="3600" b="1">
              <a:solidFill>
                <a:srgbClr val="FF0000"/>
              </a:solidFill>
              <a:latin typeface="Arial" panose="020b0604020202020204" pitchFamily="34" charset="0"/>
              <a:ea typeface="黑体" panose="02010609060101010101" charset="-122"/>
            </a:endParaRPr>
          </a:p>
          <a:p>
            <a:pPr algn="l">
              <a:lnSpc>
                <a:spcPct val="150000"/>
              </a:lnSpc>
              <a:spcBef>
                <a:spcPct val="20000"/>
              </a:spcBef>
            </a:pPr>
            <a:r>
              <a:rPr lang="zh-CN" altLang="en-US" sz="3600" b="1">
                <a:solidFill>
                  <a:srgbClr val="FF0000"/>
                </a:solidFill>
                <a:latin typeface="Arial" panose="020b0604020202020204" pitchFamily="34" charset="0"/>
                <a:ea typeface="黑体" panose="02010609060101010101" charset="-122"/>
              </a:rPr>
              <a:t>②硬度小</a:t>
            </a:r>
            <a:endParaRPr lang="zh-CN" altLang="en-US" sz="3600" b="1">
              <a:solidFill>
                <a:srgbClr val="FF0000"/>
              </a:solidFill>
              <a:latin typeface="Arial" panose="020b0604020202020204" pitchFamily="34" charset="0"/>
              <a:ea typeface="黑体" panose="02010609060101010101" charset="-122"/>
            </a:endParaRPr>
          </a:p>
          <a:p>
            <a:pPr algn="l">
              <a:lnSpc>
                <a:spcPct val="150000"/>
              </a:lnSpc>
              <a:spcBef>
                <a:spcPct val="20000"/>
              </a:spcBef>
            </a:pPr>
            <a:r>
              <a:rPr lang="zh-CN" altLang="en-US" sz="3600" b="1">
                <a:solidFill>
                  <a:srgbClr val="FF0000"/>
                </a:solidFill>
                <a:latin typeface="黑体" panose="02010609060101010101" charset="-122"/>
                <a:ea typeface="黑体" panose="02010609060101010101" charset="-122"/>
                <a:sym typeface="宋体" panose="02010600030101010101" pitchFamily="2" charset="-122"/>
              </a:rPr>
              <a:t>③固态和熔融状态不导电。</a:t>
            </a:r>
            <a:endParaRPr lang="en-US" altLang="zh-CN" sz="3600" b="1">
              <a:solidFill>
                <a:srgbClr val="FF0000"/>
              </a:solidFill>
              <a:latin typeface="黑体" panose="02010609060101010101" charset="-122"/>
              <a:ea typeface="黑体" panose="02010609060101010101" charset="-122"/>
              <a:sym typeface="宋体" panose="02010600030101010101" pitchFamily="2" charset="-122"/>
            </a:endParaRPr>
          </a:p>
        </p:txBody>
      </p:sp>
      <p:sp>
        <p:nvSpPr>
          <p:cNvPr id="4" name="文本框 3"/>
          <p:cNvSpPr txBox="1"/>
          <p:nvPr/>
        </p:nvSpPr>
        <p:spPr>
          <a:xfrm>
            <a:off x="1398270" y="1417955"/>
            <a:ext cx="7091680" cy="583565"/>
          </a:xfrm>
          <a:prstGeom prst="rect">
            <a:avLst/>
          </a:prstGeom>
          <a:noFill/>
        </p:spPr>
        <p:txBody>
          <a:bodyPr wrap="none" rtlCol="0">
            <a:spAutoFit/>
          </a:bodyPr>
          <a:lstStyle/>
          <a:p>
            <a:r>
              <a:rPr lang="zh-CN" altLang="zh-CN" sz="3200"/>
              <a:t>由于分子间作用力较弱，所以分子晶体</a:t>
            </a:r>
            <a:endParaRPr lang="en-US" altLang="zh-CN" sz="32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8277"/>
                                        </p:tgtEl>
                                        <p:attrNameLst>
                                          <p:attrName>style.visibility</p:attrName>
                                        </p:attrNameLst>
                                      </p:cBhvr>
                                      <p:to>
                                        <p:strVal val="visible"/>
                                      </p:to>
                                    </p:set>
                                    <p:anim calcmode="lin" valueType="num">
                                      <p:cBhvr additive="base">
                                        <p:cTn id="7" dur="500" fill="hold"/>
                                        <p:tgtEl>
                                          <p:spTgt spid="778277"/>
                                        </p:tgtEl>
                                        <p:attrNameLst>
                                          <p:attrName>ppt_x</p:attrName>
                                        </p:attrNameLst>
                                      </p:cBhvr>
                                      <p:tavLst>
                                        <p:tav tm="0">
                                          <p:val>
                                            <p:strVal val="#ppt_x"/>
                                          </p:val>
                                        </p:tav>
                                        <p:tav tm="100000">
                                          <p:val>
                                            <p:strVal val="#ppt_x"/>
                                          </p:val>
                                        </p:tav>
                                      </p:tavLst>
                                    </p:anim>
                                    <p:anim calcmode="lin" valueType="num">
                                      <p:cBhvr additive="base">
                                        <p:cTn id="8" dur="500" fill="hold"/>
                                        <p:tgtEl>
                                          <p:spTgt spid="7782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7"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88418" name="内容占位符 188417"/>
          <p:cNvSpPr>
            <a:spLocks noGrp="1"/>
          </p:cNvSpPr>
          <p:nvPr>
            <p:ph idx="1"/>
          </p:nvPr>
        </p:nvSpPr>
        <p:spPr>
          <a:xfrm>
            <a:off x="384175" y="1120140"/>
            <a:ext cx="11031538" cy="4525963"/>
          </a:xfrm>
          <a:noFill/>
          <a:ln>
            <a:noFill/>
          </a:ln>
        </p:spPr>
        <p:txBody>
          <a:bodyPr lIns="91440" tIns="45720" rIns="91440" bIns="45720" anchor="t">
            <a:noAutofit/>
          </a:bodyPr>
          <a:lstStyle/>
          <a:p>
            <a:pPr>
              <a:lnSpc>
                <a:spcPct val="150000"/>
              </a:lnSpc>
              <a:spcBef>
                <a:spcPct val="0"/>
              </a:spcBef>
              <a:buNone/>
            </a:pPr>
            <a:r>
              <a:rPr lang="en-US" altLang="zh-CN" sz="2700" b="1">
                <a:latin typeface="Times New Roman" panose="02020603050405020304" charset="0"/>
                <a:ea typeface="黑体" panose="02010609060101010101" charset="-122"/>
                <a:cs typeface="Times New Roman" panose="02020603050405020304" charset="0"/>
                <a:sym typeface="+mn-ea"/>
              </a:rPr>
              <a:t>(1) </a:t>
            </a:r>
            <a:r>
              <a:rPr lang="zh-CN" altLang="en-US" sz="2700" b="1">
                <a:latin typeface="Times New Roman" panose="02020603050405020304" charset="0"/>
                <a:ea typeface="黑体" panose="02010609060101010101" charset="-122"/>
                <a:cs typeface="Times New Roman" panose="02020603050405020304" charset="0"/>
                <a:sym typeface="+mn-ea"/>
              </a:rPr>
              <a:t>大多数非金属单质</a:t>
            </a:r>
            <a:r>
              <a:rPr lang="en-US" altLang="zh-CN" sz="2700" b="1">
                <a:latin typeface="Times New Roman" panose="02020603050405020304" charset="0"/>
                <a:ea typeface="黑体" panose="02010609060101010101" charset="-122"/>
                <a:cs typeface="Times New Roman" panose="02020603050405020304" charset="0"/>
                <a:sym typeface="+mn-ea"/>
              </a:rPr>
              <a:t>:   </a:t>
            </a:r>
            <a:endParaRPr lang="en-US" altLang="zh-CN" sz="2700" b="1">
              <a:latin typeface="Times New Roman" panose="02020603050405020304" charset="0"/>
              <a:ea typeface="黑体" panose="02010609060101010101" charset="-122"/>
              <a:cs typeface="Times New Roman" panose="02020603050405020304" charset="0"/>
            </a:endParaRPr>
          </a:p>
          <a:p>
            <a:pPr>
              <a:lnSpc>
                <a:spcPct val="150000"/>
              </a:lnSpc>
              <a:spcBef>
                <a:spcPct val="0"/>
              </a:spcBef>
              <a:buNone/>
            </a:pPr>
            <a:r>
              <a:rPr lang="en-US" altLang="zh-CN" sz="2700" b="1">
                <a:latin typeface="Times New Roman" panose="02020603050405020304" charset="0"/>
                <a:ea typeface="黑体" panose="02010609060101010101" charset="-122"/>
                <a:cs typeface="Times New Roman" panose="02020603050405020304" charset="0"/>
                <a:sym typeface="+mn-ea"/>
              </a:rPr>
              <a:t>      X</a:t>
            </a:r>
            <a:r>
              <a:rPr lang="en-US" altLang="zh-CN" sz="2700" b="1" baseline="-25000">
                <a:latin typeface="Times New Roman" panose="02020603050405020304" charset="0"/>
                <a:ea typeface="黑体" panose="02010609060101010101" charset="-122"/>
                <a:cs typeface="Times New Roman" panose="02020603050405020304" charset="0"/>
                <a:sym typeface="+mn-ea"/>
              </a:rPr>
              <a:t>2</a:t>
            </a:r>
            <a:r>
              <a:rPr lang="zh-CN" altLang="en-US" sz="2700" b="1">
                <a:latin typeface="Times New Roman" panose="02020603050405020304" charset="0"/>
                <a:ea typeface="黑体" panose="02010609060101010101" charset="-122"/>
                <a:cs typeface="Times New Roman" panose="02020603050405020304" charset="0"/>
                <a:sym typeface="+mn-ea"/>
              </a:rPr>
              <a:t>、</a:t>
            </a:r>
            <a:r>
              <a:rPr lang="en-US" altLang="zh-CN" sz="2700" b="1">
                <a:latin typeface="Times New Roman" panose="02020603050405020304" charset="0"/>
                <a:ea typeface="黑体" panose="02010609060101010101" charset="-122"/>
                <a:cs typeface="Times New Roman" panose="02020603050405020304" charset="0"/>
                <a:sym typeface="+mn-ea"/>
              </a:rPr>
              <a:t>N</a:t>
            </a:r>
            <a:r>
              <a:rPr lang="en-US" altLang="zh-CN" sz="2700" b="1" baseline="-25000">
                <a:latin typeface="Times New Roman" panose="02020603050405020304" charset="0"/>
                <a:ea typeface="黑体" panose="02010609060101010101" charset="-122"/>
                <a:cs typeface="Times New Roman" panose="02020603050405020304" charset="0"/>
                <a:sym typeface="+mn-ea"/>
              </a:rPr>
              <a:t>2</a:t>
            </a:r>
            <a:r>
              <a:rPr lang="zh-CN" altLang="en-US" sz="2700" b="1">
                <a:latin typeface="Times New Roman" panose="02020603050405020304" charset="0"/>
                <a:ea typeface="黑体" panose="02010609060101010101" charset="-122"/>
                <a:cs typeface="Times New Roman" panose="02020603050405020304" charset="0"/>
                <a:sym typeface="+mn-ea"/>
              </a:rPr>
              <a:t>、 </a:t>
            </a:r>
            <a:r>
              <a:rPr lang="en-US" altLang="zh-CN" sz="2700" b="1">
                <a:latin typeface="Times New Roman" panose="02020603050405020304" charset="0"/>
                <a:ea typeface="黑体" panose="02010609060101010101" charset="-122"/>
                <a:cs typeface="Times New Roman" panose="02020603050405020304" charset="0"/>
                <a:sym typeface="+mn-ea"/>
              </a:rPr>
              <a:t>O</a:t>
            </a:r>
            <a:r>
              <a:rPr lang="en-US" altLang="zh-CN" sz="2700" b="1" baseline="-25000">
                <a:latin typeface="Times New Roman" panose="02020603050405020304" charset="0"/>
                <a:ea typeface="黑体" panose="02010609060101010101" charset="-122"/>
                <a:cs typeface="Times New Roman" panose="02020603050405020304" charset="0"/>
                <a:sym typeface="+mn-ea"/>
              </a:rPr>
              <a:t>2</a:t>
            </a:r>
            <a:r>
              <a:rPr lang="zh-CN" altLang="en-US" sz="2700" b="1">
                <a:latin typeface="Times New Roman" panose="02020603050405020304" charset="0"/>
                <a:ea typeface="黑体" panose="02010609060101010101" charset="-122"/>
                <a:cs typeface="Times New Roman" panose="02020603050405020304" charset="0"/>
                <a:sym typeface="+mn-ea"/>
              </a:rPr>
              <a:t>、</a:t>
            </a:r>
            <a:r>
              <a:rPr lang="en-US" altLang="zh-CN" sz="2700" b="1">
                <a:latin typeface="Times New Roman" panose="02020603050405020304" charset="0"/>
                <a:ea typeface="黑体" panose="02010609060101010101" charset="-122"/>
                <a:cs typeface="Times New Roman" panose="02020603050405020304" charset="0"/>
                <a:sym typeface="+mn-ea"/>
              </a:rPr>
              <a:t>H</a:t>
            </a:r>
            <a:r>
              <a:rPr lang="en-US" altLang="zh-CN" sz="2700" b="1" baseline="-25000">
                <a:latin typeface="Times New Roman" panose="02020603050405020304" charset="0"/>
                <a:ea typeface="黑体" panose="02010609060101010101" charset="-122"/>
                <a:cs typeface="Times New Roman" panose="02020603050405020304" charset="0"/>
                <a:sym typeface="+mn-ea"/>
              </a:rPr>
              <a:t>2</a:t>
            </a:r>
            <a:r>
              <a:rPr lang="zh-CN" altLang="en-US" sz="2700" b="1">
                <a:latin typeface="Times New Roman" panose="02020603050405020304" charset="0"/>
                <a:ea typeface="黑体" panose="02010609060101010101" charset="-122"/>
                <a:cs typeface="Times New Roman" panose="02020603050405020304" charset="0"/>
                <a:sym typeface="+mn-ea"/>
              </a:rPr>
              <a:t>、</a:t>
            </a:r>
            <a:r>
              <a:rPr lang="en-US" altLang="zh-CN" sz="2700" b="1">
                <a:latin typeface="Times New Roman" panose="02020603050405020304" charset="0"/>
                <a:ea typeface="黑体" panose="02010609060101010101" charset="-122"/>
                <a:cs typeface="Times New Roman" panose="02020603050405020304" charset="0"/>
                <a:sym typeface="+mn-ea"/>
              </a:rPr>
              <a:t>S</a:t>
            </a:r>
            <a:r>
              <a:rPr lang="en-US" altLang="zh-CN" sz="2700" b="1" baseline="-25000">
                <a:latin typeface="Times New Roman" panose="02020603050405020304" charset="0"/>
                <a:ea typeface="黑体" panose="02010609060101010101" charset="-122"/>
                <a:cs typeface="Times New Roman" panose="02020603050405020304" charset="0"/>
                <a:sym typeface="+mn-ea"/>
              </a:rPr>
              <a:t>8</a:t>
            </a:r>
            <a:r>
              <a:rPr lang="zh-CN" altLang="en-US" sz="2700" b="1">
                <a:latin typeface="Times New Roman" panose="02020603050405020304" charset="0"/>
                <a:ea typeface="黑体" panose="02010609060101010101" charset="-122"/>
                <a:cs typeface="Times New Roman" panose="02020603050405020304" charset="0"/>
                <a:sym typeface="+mn-ea"/>
              </a:rPr>
              <a:t>、</a:t>
            </a:r>
            <a:r>
              <a:rPr lang="en-US" altLang="zh-CN" sz="2700" b="1">
                <a:latin typeface="Times New Roman" panose="02020603050405020304" charset="0"/>
                <a:ea typeface="黑体" panose="02010609060101010101" charset="-122"/>
                <a:cs typeface="Times New Roman" panose="02020603050405020304" charset="0"/>
                <a:sym typeface="+mn-ea"/>
              </a:rPr>
              <a:t>P</a:t>
            </a:r>
            <a:r>
              <a:rPr lang="en-US" altLang="zh-CN" sz="2700" b="1" baseline="-25000">
                <a:latin typeface="Times New Roman" panose="02020603050405020304" charset="0"/>
                <a:ea typeface="黑体" panose="02010609060101010101" charset="-122"/>
                <a:cs typeface="Times New Roman" panose="02020603050405020304" charset="0"/>
                <a:sym typeface="+mn-ea"/>
              </a:rPr>
              <a:t>4</a:t>
            </a:r>
            <a:r>
              <a:rPr lang="zh-CN" altLang="en-US" sz="2700" b="1">
                <a:latin typeface="Times New Roman" panose="02020603050405020304" charset="0"/>
                <a:ea typeface="黑体" panose="02010609060101010101" charset="-122"/>
                <a:cs typeface="Times New Roman" panose="02020603050405020304" charset="0"/>
                <a:sym typeface="+mn-ea"/>
              </a:rPr>
              <a:t>、</a:t>
            </a:r>
            <a:r>
              <a:rPr lang="en-US" altLang="zh-CN" sz="2700" b="1">
                <a:latin typeface="Times New Roman" panose="02020603050405020304" charset="0"/>
                <a:ea typeface="黑体" panose="02010609060101010101" charset="-122"/>
                <a:cs typeface="Times New Roman" panose="02020603050405020304" charset="0"/>
                <a:sym typeface="+mn-ea"/>
              </a:rPr>
              <a:t>C</a:t>
            </a:r>
            <a:r>
              <a:rPr lang="en-US" altLang="zh-CN" sz="2700" b="1" baseline="-25000">
                <a:latin typeface="Times New Roman" panose="02020603050405020304" charset="0"/>
                <a:ea typeface="黑体" panose="02010609060101010101" charset="-122"/>
                <a:cs typeface="Times New Roman" panose="02020603050405020304" charset="0"/>
                <a:sym typeface="+mn-ea"/>
              </a:rPr>
              <a:t>60</a:t>
            </a:r>
            <a:r>
              <a:rPr lang="en-US" altLang="zh-CN" sz="2700" b="1">
                <a:latin typeface="Times New Roman" panose="02020603050405020304" charset="0"/>
                <a:ea typeface="黑体" panose="02010609060101010101" charset="-122"/>
                <a:cs typeface="Times New Roman" panose="02020603050405020304" charset="0"/>
                <a:sym typeface="+mn-ea"/>
              </a:rPr>
              <a:t> </a:t>
            </a:r>
            <a:endParaRPr lang="en-US" altLang="zh-CN" sz="2700" b="1">
              <a:latin typeface="Times New Roman" panose="02020603050405020304" charset="0"/>
              <a:ea typeface="黑体" panose="02010609060101010101" charset="-122"/>
              <a:cs typeface="Times New Roman" panose="02020603050405020304" charset="0"/>
            </a:endParaRPr>
          </a:p>
          <a:p>
            <a:pPr>
              <a:lnSpc>
                <a:spcPct val="150000"/>
              </a:lnSpc>
              <a:spcBef>
                <a:spcPct val="0"/>
              </a:spcBef>
              <a:buNone/>
            </a:pPr>
            <a:r>
              <a:rPr lang="en-GB" altLang="zh-CN" sz="2700" b="1">
                <a:latin typeface="Times New Roman" panose="02020603050405020304" charset="0"/>
                <a:ea typeface="黑体" panose="02010609060101010101" charset="-122"/>
                <a:cs typeface="Times New Roman" panose="02020603050405020304" charset="0"/>
              </a:rPr>
              <a:t>(</a:t>
            </a:r>
            <a:r>
              <a:rPr lang="en-US" altLang="en-GB" sz="2700" b="1">
                <a:latin typeface="Times New Roman" panose="02020603050405020304" charset="0"/>
                <a:ea typeface="黑体" panose="02010609060101010101" charset="-122"/>
                <a:cs typeface="Times New Roman" panose="02020603050405020304" charset="0"/>
              </a:rPr>
              <a:t>2</a:t>
            </a:r>
            <a:r>
              <a:rPr lang="en-GB" altLang="zh-CN" sz="2700" b="1">
                <a:latin typeface="Times New Roman" panose="02020603050405020304" charset="0"/>
                <a:ea typeface="黑体" panose="02010609060101010101" charset="-122"/>
                <a:cs typeface="Times New Roman" panose="02020603050405020304" charset="0"/>
              </a:rPr>
              <a:t>) </a:t>
            </a:r>
            <a:r>
              <a:rPr lang="zh-CN" altLang="zh-CN" sz="2700" b="1">
                <a:latin typeface="Times New Roman" panose="02020603050405020304" charset="0"/>
                <a:ea typeface="黑体" panose="02010609060101010101" charset="-122"/>
                <a:cs typeface="Times New Roman" panose="02020603050405020304" charset="0"/>
              </a:rPr>
              <a:t>所有</a:t>
            </a:r>
            <a:r>
              <a:rPr lang="zh-CN" altLang="en-US" sz="2700" b="1">
                <a:latin typeface="Times New Roman" panose="02020603050405020304" charset="0"/>
                <a:ea typeface="黑体" panose="02010609060101010101" charset="-122"/>
                <a:cs typeface="Times New Roman" panose="02020603050405020304" charset="0"/>
              </a:rPr>
              <a:t>非金属氢化物：    </a:t>
            </a:r>
            <a:endParaRPr lang="zh-CN" altLang="en-US" sz="2700" b="1">
              <a:latin typeface="Times New Roman" panose="02020603050405020304" charset="0"/>
              <a:ea typeface="黑体" panose="02010609060101010101" charset="-122"/>
              <a:cs typeface="Times New Roman" panose="02020603050405020304" charset="0"/>
            </a:endParaRPr>
          </a:p>
          <a:p>
            <a:pPr>
              <a:lnSpc>
                <a:spcPct val="150000"/>
              </a:lnSpc>
              <a:spcBef>
                <a:spcPct val="0"/>
              </a:spcBef>
              <a:buNone/>
            </a:pPr>
            <a:r>
              <a:rPr lang="zh-CN" altLang="en-US" sz="2700" b="1">
                <a:latin typeface="Times New Roman" panose="02020603050405020304" charset="0"/>
                <a:ea typeface="黑体" panose="02010609060101010101" charset="-122"/>
                <a:cs typeface="Times New Roman" panose="02020603050405020304" charset="0"/>
              </a:rPr>
              <a:t>      </a:t>
            </a:r>
            <a:r>
              <a:rPr lang="en-US" altLang="zh-CN" sz="2700" b="1">
                <a:latin typeface="Times New Roman" panose="02020603050405020304" charset="0"/>
                <a:ea typeface="黑体" panose="02010609060101010101" charset="-122"/>
                <a:cs typeface="Times New Roman" panose="02020603050405020304" charset="0"/>
              </a:rPr>
              <a:t>H</a:t>
            </a:r>
            <a:r>
              <a:rPr lang="en-US" altLang="zh-CN" sz="2700" b="1" baseline="-25000">
                <a:latin typeface="Times New Roman" panose="02020603050405020304" charset="0"/>
                <a:ea typeface="黑体" panose="02010609060101010101" charset="-122"/>
                <a:cs typeface="Times New Roman" panose="02020603050405020304" charset="0"/>
              </a:rPr>
              <a:t>2</a:t>
            </a:r>
            <a:r>
              <a:rPr lang="en-US" altLang="zh-CN" sz="2700" b="1">
                <a:latin typeface="Times New Roman" panose="02020603050405020304" charset="0"/>
                <a:ea typeface="黑体" panose="02010609060101010101" charset="-122"/>
                <a:cs typeface="Times New Roman" panose="02020603050405020304" charset="0"/>
              </a:rPr>
              <a:t>O</a:t>
            </a:r>
            <a:r>
              <a:rPr lang="zh-CN" altLang="en-US" sz="2700" b="1">
                <a:latin typeface="Times New Roman" panose="02020603050405020304" charset="0"/>
                <a:ea typeface="黑体" panose="02010609060101010101" charset="-122"/>
                <a:cs typeface="Times New Roman" panose="02020603050405020304" charset="0"/>
              </a:rPr>
              <a:t>、</a:t>
            </a:r>
            <a:r>
              <a:rPr lang="en-US" altLang="zh-CN" sz="2700" b="1">
                <a:latin typeface="Times New Roman" panose="02020603050405020304" charset="0"/>
                <a:ea typeface="黑体" panose="02010609060101010101" charset="-122"/>
                <a:cs typeface="Times New Roman" panose="02020603050405020304" charset="0"/>
              </a:rPr>
              <a:t>H</a:t>
            </a:r>
            <a:r>
              <a:rPr lang="en-US" altLang="zh-CN" sz="2700" b="1" baseline="-25000">
                <a:latin typeface="Times New Roman" panose="02020603050405020304" charset="0"/>
                <a:ea typeface="黑体" panose="02010609060101010101" charset="-122"/>
                <a:cs typeface="Times New Roman" panose="02020603050405020304" charset="0"/>
              </a:rPr>
              <a:t>2</a:t>
            </a:r>
            <a:r>
              <a:rPr lang="en-US" altLang="zh-CN" sz="2700" b="1">
                <a:latin typeface="Times New Roman" panose="02020603050405020304" charset="0"/>
                <a:ea typeface="黑体" panose="02010609060101010101" charset="-122"/>
                <a:cs typeface="Times New Roman" panose="02020603050405020304" charset="0"/>
              </a:rPr>
              <a:t>S</a:t>
            </a:r>
            <a:r>
              <a:rPr lang="zh-CN" altLang="en-US" sz="2700" b="1">
                <a:latin typeface="Times New Roman" panose="02020603050405020304" charset="0"/>
                <a:ea typeface="黑体" panose="02010609060101010101" charset="-122"/>
                <a:cs typeface="Times New Roman" panose="02020603050405020304" charset="0"/>
              </a:rPr>
              <a:t>、</a:t>
            </a:r>
            <a:r>
              <a:rPr lang="en-US" altLang="zh-CN" sz="2700" b="1">
                <a:latin typeface="Times New Roman" panose="02020603050405020304" charset="0"/>
                <a:ea typeface="黑体" panose="02010609060101010101" charset="-122"/>
                <a:cs typeface="Times New Roman" panose="02020603050405020304" charset="0"/>
              </a:rPr>
              <a:t>NH</a:t>
            </a:r>
            <a:r>
              <a:rPr lang="en-US" altLang="zh-CN" sz="2700" b="1" baseline="-25000">
                <a:latin typeface="Times New Roman" panose="02020603050405020304" charset="0"/>
                <a:ea typeface="黑体" panose="02010609060101010101" charset="-122"/>
                <a:cs typeface="Times New Roman" panose="02020603050405020304" charset="0"/>
              </a:rPr>
              <a:t>3</a:t>
            </a:r>
            <a:r>
              <a:rPr lang="zh-CN" altLang="en-US" sz="2700" b="1">
                <a:latin typeface="Times New Roman" panose="02020603050405020304" charset="0"/>
                <a:ea typeface="黑体" panose="02010609060101010101" charset="-122"/>
                <a:cs typeface="Times New Roman" panose="02020603050405020304" charset="0"/>
              </a:rPr>
              <a:t>、</a:t>
            </a:r>
            <a:r>
              <a:rPr lang="en-US" altLang="zh-CN" sz="2700" b="1">
                <a:latin typeface="Times New Roman" panose="02020603050405020304" charset="0"/>
                <a:ea typeface="黑体" panose="02010609060101010101" charset="-122"/>
                <a:cs typeface="Times New Roman" panose="02020603050405020304" charset="0"/>
              </a:rPr>
              <a:t>CH</a:t>
            </a:r>
            <a:r>
              <a:rPr lang="en-US" altLang="zh-CN" sz="2700" b="1" baseline="-25000">
                <a:latin typeface="Times New Roman" panose="02020603050405020304" charset="0"/>
                <a:ea typeface="黑体" panose="02010609060101010101" charset="-122"/>
                <a:cs typeface="Times New Roman" panose="02020603050405020304" charset="0"/>
              </a:rPr>
              <a:t>4</a:t>
            </a:r>
            <a:r>
              <a:rPr lang="zh-CN" altLang="en-US" sz="2700" b="1">
                <a:latin typeface="Times New Roman" panose="02020603050405020304" charset="0"/>
                <a:ea typeface="黑体" panose="02010609060101010101" charset="-122"/>
                <a:cs typeface="Times New Roman" panose="02020603050405020304" charset="0"/>
              </a:rPr>
              <a:t>、</a:t>
            </a:r>
            <a:r>
              <a:rPr lang="en-US" altLang="zh-CN" sz="2700" b="1">
                <a:latin typeface="Times New Roman" panose="02020603050405020304" charset="0"/>
                <a:ea typeface="黑体" panose="02010609060101010101" charset="-122"/>
                <a:cs typeface="Times New Roman" panose="02020603050405020304" charset="0"/>
              </a:rPr>
              <a:t>HX</a:t>
            </a:r>
            <a:endParaRPr lang="en-US" altLang="zh-CN" sz="2700" b="1" baseline="-25000">
              <a:latin typeface="Times New Roman" panose="02020603050405020304" charset="0"/>
              <a:ea typeface="黑体" panose="02010609060101010101" charset="-122"/>
              <a:cs typeface="Times New Roman" panose="02020603050405020304" charset="0"/>
            </a:endParaRPr>
          </a:p>
          <a:p>
            <a:pPr>
              <a:lnSpc>
                <a:spcPct val="150000"/>
              </a:lnSpc>
              <a:spcBef>
                <a:spcPct val="0"/>
              </a:spcBef>
              <a:buNone/>
            </a:pPr>
            <a:r>
              <a:rPr lang="en-US" altLang="zh-CN" sz="2700" b="1">
                <a:latin typeface="Times New Roman" panose="02020603050405020304" charset="0"/>
                <a:ea typeface="黑体" panose="02010609060101010101" charset="-122"/>
                <a:cs typeface="Times New Roman" panose="02020603050405020304" charset="0"/>
              </a:rPr>
              <a:t>(3) </a:t>
            </a:r>
            <a:r>
              <a:rPr lang="zh-CN" altLang="en-US" sz="2700" b="1">
                <a:latin typeface="Times New Roman" panose="02020603050405020304" charset="0"/>
                <a:ea typeface="黑体" panose="02010609060101010101" charset="-122"/>
                <a:cs typeface="Times New Roman" panose="02020603050405020304" charset="0"/>
              </a:rPr>
              <a:t>大多数非金属氧化物</a:t>
            </a:r>
            <a:r>
              <a:rPr lang="en-US" altLang="zh-CN" sz="2700" b="1">
                <a:latin typeface="Times New Roman" panose="02020603050405020304" charset="0"/>
                <a:ea typeface="黑体" panose="02010609060101010101" charset="-122"/>
                <a:cs typeface="Times New Roman" panose="02020603050405020304" charset="0"/>
              </a:rPr>
              <a:t>: </a:t>
            </a:r>
            <a:endParaRPr lang="en-US" altLang="zh-CN" sz="2700" b="1">
              <a:latin typeface="Times New Roman" panose="02020603050405020304" charset="0"/>
              <a:ea typeface="黑体" panose="02010609060101010101" charset="-122"/>
              <a:cs typeface="Times New Roman" panose="02020603050405020304" charset="0"/>
            </a:endParaRPr>
          </a:p>
          <a:p>
            <a:pPr>
              <a:lnSpc>
                <a:spcPct val="150000"/>
              </a:lnSpc>
              <a:spcBef>
                <a:spcPct val="0"/>
              </a:spcBef>
              <a:buNone/>
            </a:pPr>
            <a:r>
              <a:rPr lang="en-US" altLang="zh-CN" sz="2700" b="1">
                <a:latin typeface="Times New Roman" panose="02020603050405020304" charset="0"/>
                <a:ea typeface="黑体" panose="02010609060101010101" charset="-122"/>
                <a:cs typeface="Times New Roman" panose="02020603050405020304" charset="0"/>
              </a:rPr>
              <a:t>      CO</a:t>
            </a:r>
            <a:r>
              <a:rPr lang="en-US" altLang="zh-CN" sz="2700" b="1" baseline="-25000">
                <a:latin typeface="Times New Roman" panose="02020603050405020304" charset="0"/>
                <a:ea typeface="黑体" panose="02010609060101010101" charset="-122"/>
                <a:cs typeface="Times New Roman" panose="02020603050405020304" charset="0"/>
              </a:rPr>
              <a:t>2</a:t>
            </a:r>
            <a:r>
              <a:rPr lang="zh-CN" altLang="en-US" sz="2700" b="1">
                <a:latin typeface="Times New Roman" panose="02020603050405020304" charset="0"/>
                <a:ea typeface="黑体" panose="02010609060101010101" charset="-122"/>
                <a:cs typeface="Times New Roman" panose="02020603050405020304" charset="0"/>
              </a:rPr>
              <a:t>、  </a:t>
            </a:r>
            <a:r>
              <a:rPr lang="en-US" altLang="zh-CN" sz="2700" b="1">
                <a:latin typeface="Times New Roman" panose="02020603050405020304" charset="0"/>
                <a:ea typeface="黑体" panose="02010609060101010101" charset="-122"/>
                <a:cs typeface="Times New Roman" panose="02020603050405020304" charset="0"/>
              </a:rPr>
              <a:t>SO</a:t>
            </a:r>
            <a:r>
              <a:rPr lang="en-US" altLang="zh-CN" sz="2700" b="1" baseline="-25000">
                <a:latin typeface="Times New Roman" panose="02020603050405020304" charset="0"/>
                <a:ea typeface="黑体" panose="02010609060101010101" charset="-122"/>
                <a:cs typeface="Times New Roman" panose="02020603050405020304" charset="0"/>
              </a:rPr>
              <a:t>2</a:t>
            </a:r>
            <a:r>
              <a:rPr lang="zh-CN" altLang="en-US" sz="2700" b="1">
                <a:latin typeface="Times New Roman" panose="02020603050405020304" charset="0"/>
                <a:ea typeface="黑体" panose="02010609060101010101" charset="-122"/>
                <a:cs typeface="Times New Roman" panose="02020603050405020304" charset="0"/>
              </a:rPr>
              <a:t>、</a:t>
            </a:r>
            <a:r>
              <a:rPr lang="en-US" altLang="zh-CN" sz="2700" b="1">
                <a:latin typeface="Times New Roman" panose="02020603050405020304" charset="0"/>
                <a:ea typeface="黑体" panose="02010609060101010101" charset="-122"/>
                <a:cs typeface="Times New Roman" panose="02020603050405020304" charset="0"/>
              </a:rPr>
              <a:t>N</a:t>
            </a:r>
            <a:r>
              <a:rPr lang="en-US" altLang="zh-CN" sz="2700" b="1" baseline="-25000">
                <a:latin typeface="Times New Roman" panose="02020603050405020304" charset="0"/>
                <a:ea typeface="黑体" panose="02010609060101010101" charset="-122"/>
                <a:cs typeface="Times New Roman" panose="02020603050405020304" charset="0"/>
              </a:rPr>
              <a:t>2</a:t>
            </a:r>
            <a:r>
              <a:rPr lang="en-US" altLang="zh-CN" sz="2700" b="1">
                <a:latin typeface="Times New Roman" panose="02020603050405020304" charset="0"/>
                <a:ea typeface="黑体" panose="02010609060101010101" charset="-122"/>
                <a:cs typeface="Times New Roman" panose="02020603050405020304" charset="0"/>
              </a:rPr>
              <a:t>O</a:t>
            </a:r>
            <a:r>
              <a:rPr lang="en-US" altLang="zh-CN" sz="2700" b="1" baseline="-25000">
                <a:latin typeface="Times New Roman" panose="02020603050405020304" charset="0"/>
                <a:ea typeface="黑体" panose="02010609060101010101" charset="-122"/>
                <a:cs typeface="Times New Roman" panose="02020603050405020304" charset="0"/>
              </a:rPr>
              <a:t>4</a:t>
            </a:r>
            <a:r>
              <a:rPr lang="zh-CN" altLang="en-US" sz="2700" b="1">
                <a:latin typeface="Times New Roman" panose="02020603050405020304" charset="0"/>
                <a:ea typeface="黑体" panose="02010609060101010101" charset="-122"/>
                <a:cs typeface="Times New Roman" panose="02020603050405020304" charset="0"/>
              </a:rPr>
              <a:t>、</a:t>
            </a:r>
            <a:r>
              <a:rPr lang="en-US" altLang="zh-CN" sz="2700" b="1">
                <a:latin typeface="Times New Roman" panose="02020603050405020304" charset="0"/>
                <a:ea typeface="黑体" panose="02010609060101010101" charset="-122"/>
                <a:cs typeface="Times New Roman" panose="02020603050405020304" charset="0"/>
              </a:rPr>
              <a:t>P</a:t>
            </a:r>
            <a:r>
              <a:rPr lang="en-US" altLang="zh-CN" sz="2700" b="1" baseline="-25000">
                <a:latin typeface="Times New Roman" panose="02020603050405020304" charset="0"/>
                <a:ea typeface="黑体" panose="02010609060101010101" charset="-122"/>
                <a:cs typeface="Times New Roman" panose="02020603050405020304" charset="0"/>
              </a:rPr>
              <a:t>4</a:t>
            </a:r>
            <a:r>
              <a:rPr lang="en-US" altLang="zh-CN" sz="2700" b="1">
                <a:latin typeface="Times New Roman" panose="02020603050405020304" charset="0"/>
                <a:ea typeface="黑体" panose="02010609060101010101" charset="-122"/>
                <a:cs typeface="Times New Roman" panose="02020603050405020304" charset="0"/>
              </a:rPr>
              <a:t>O</a:t>
            </a:r>
            <a:r>
              <a:rPr lang="en-US" altLang="zh-CN" sz="2700" b="1" baseline="-25000">
                <a:latin typeface="Times New Roman" panose="02020603050405020304" charset="0"/>
                <a:ea typeface="黑体" panose="02010609060101010101" charset="-122"/>
                <a:cs typeface="Times New Roman" panose="02020603050405020304" charset="0"/>
              </a:rPr>
              <a:t>6</a:t>
            </a:r>
            <a:r>
              <a:rPr lang="zh-CN" altLang="en-US" sz="2700" b="1">
                <a:latin typeface="Times New Roman" panose="02020603050405020304" charset="0"/>
                <a:ea typeface="黑体" panose="02010609060101010101" charset="-122"/>
                <a:cs typeface="Times New Roman" panose="02020603050405020304" charset="0"/>
              </a:rPr>
              <a:t>、</a:t>
            </a:r>
            <a:r>
              <a:rPr lang="en-US" altLang="zh-CN" sz="2700" b="1">
                <a:latin typeface="Times New Roman" panose="02020603050405020304" charset="0"/>
                <a:ea typeface="黑体" panose="02010609060101010101" charset="-122"/>
                <a:cs typeface="Times New Roman" panose="02020603050405020304" charset="0"/>
              </a:rPr>
              <a:t>P</a:t>
            </a:r>
            <a:r>
              <a:rPr lang="en-US" altLang="zh-CN" sz="2700" b="1" baseline="-25000">
                <a:latin typeface="Times New Roman" panose="02020603050405020304" charset="0"/>
                <a:ea typeface="黑体" panose="02010609060101010101" charset="-122"/>
                <a:cs typeface="Times New Roman" panose="02020603050405020304" charset="0"/>
              </a:rPr>
              <a:t>4</a:t>
            </a:r>
            <a:r>
              <a:rPr lang="en-US" altLang="zh-CN" sz="2700" b="1">
                <a:latin typeface="Times New Roman" panose="02020603050405020304" charset="0"/>
                <a:ea typeface="黑体" panose="02010609060101010101" charset="-122"/>
                <a:cs typeface="Times New Roman" panose="02020603050405020304" charset="0"/>
              </a:rPr>
              <a:t>O</a:t>
            </a:r>
            <a:r>
              <a:rPr lang="en-US" altLang="zh-CN" sz="2700" b="1" baseline="-25000">
                <a:latin typeface="Times New Roman" panose="02020603050405020304" charset="0"/>
                <a:ea typeface="黑体" panose="02010609060101010101" charset="-122"/>
                <a:cs typeface="Times New Roman" panose="02020603050405020304" charset="0"/>
              </a:rPr>
              <a:t>10 </a:t>
            </a:r>
            <a:endParaRPr lang="en-US" altLang="zh-CN" sz="2700" b="1">
              <a:latin typeface="Times New Roman" panose="02020603050405020304" charset="0"/>
              <a:ea typeface="黑体" panose="02010609060101010101" charset="-122"/>
              <a:cs typeface="Times New Roman" panose="02020603050405020304" charset="0"/>
            </a:endParaRPr>
          </a:p>
          <a:p>
            <a:pPr>
              <a:lnSpc>
                <a:spcPct val="150000"/>
              </a:lnSpc>
              <a:spcBef>
                <a:spcPct val="0"/>
              </a:spcBef>
              <a:buNone/>
            </a:pPr>
            <a:r>
              <a:rPr lang="zh-CN" altLang="zh-CN" sz="2700" b="1">
                <a:latin typeface="Times New Roman" panose="02020603050405020304" charset="0"/>
                <a:ea typeface="黑体" panose="02010609060101010101" charset="-122"/>
                <a:cs typeface="Times New Roman" panose="02020603050405020304" charset="0"/>
              </a:rPr>
              <a:t>(4) 几乎所有的</a:t>
            </a:r>
            <a:r>
              <a:rPr lang="zh-CN" altLang="en-US" sz="2700" b="1">
                <a:latin typeface="Times New Roman" panose="02020603050405020304" charset="0"/>
                <a:ea typeface="黑体" panose="02010609060101010101" charset="-122"/>
                <a:cs typeface="Times New Roman" panose="02020603050405020304" charset="0"/>
              </a:rPr>
              <a:t>酸：  </a:t>
            </a:r>
            <a:endParaRPr lang="zh-CN" altLang="en-US" sz="2700" b="1">
              <a:latin typeface="Times New Roman" panose="02020603050405020304" charset="0"/>
              <a:ea typeface="黑体" panose="02010609060101010101" charset="-122"/>
              <a:cs typeface="Times New Roman" panose="02020603050405020304" charset="0"/>
            </a:endParaRPr>
          </a:p>
          <a:p>
            <a:pPr>
              <a:lnSpc>
                <a:spcPct val="150000"/>
              </a:lnSpc>
              <a:spcBef>
                <a:spcPct val="0"/>
              </a:spcBef>
              <a:buNone/>
            </a:pPr>
            <a:r>
              <a:rPr lang="zh-CN" altLang="en-US" sz="2700" b="1">
                <a:latin typeface="Times New Roman" panose="02020603050405020304" charset="0"/>
                <a:ea typeface="黑体" panose="02010609060101010101" charset="-122"/>
                <a:cs typeface="Times New Roman" panose="02020603050405020304" charset="0"/>
              </a:rPr>
              <a:t>      </a:t>
            </a:r>
            <a:r>
              <a:rPr lang="en-US" altLang="zh-CN" sz="2700" b="1">
                <a:latin typeface="Times New Roman" panose="02020603050405020304" charset="0"/>
                <a:ea typeface="黑体" panose="02010609060101010101" charset="-122"/>
                <a:cs typeface="Times New Roman" panose="02020603050405020304" charset="0"/>
              </a:rPr>
              <a:t>H</a:t>
            </a:r>
            <a:r>
              <a:rPr lang="en-US" altLang="zh-CN" sz="2700" b="1" baseline="-25000">
                <a:latin typeface="Times New Roman" panose="02020603050405020304" charset="0"/>
                <a:ea typeface="黑体" panose="02010609060101010101" charset="-122"/>
                <a:cs typeface="Times New Roman" panose="02020603050405020304" charset="0"/>
              </a:rPr>
              <a:t>2</a:t>
            </a:r>
            <a:r>
              <a:rPr lang="en-US" altLang="zh-CN" sz="2700" b="1">
                <a:latin typeface="Times New Roman" panose="02020603050405020304" charset="0"/>
                <a:ea typeface="黑体" panose="02010609060101010101" charset="-122"/>
                <a:cs typeface="Times New Roman" panose="02020603050405020304" charset="0"/>
              </a:rPr>
              <a:t>SO</a:t>
            </a:r>
            <a:r>
              <a:rPr lang="en-US" altLang="zh-CN" sz="2700" b="1" baseline="-25000">
                <a:latin typeface="Times New Roman" panose="02020603050405020304" charset="0"/>
                <a:ea typeface="黑体" panose="02010609060101010101" charset="-122"/>
                <a:cs typeface="Times New Roman" panose="02020603050405020304" charset="0"/>
              </a:rPr>
              <a:t>4   </a:t>
            </a:r>
            <a:r>
              <a:rPr lang="zh-CN" altLang="en-US" sz="2700" b="1">
                <a:latin typeface="Times New Roman" panose="02020603050405020304" charset="0"/>
                <a:ea typeface="黑体" panose="02010609060101010101" charset="-122"/>
                <a:cs typeface="Times New Roman" panose="02020603050405020304" charset="0"/>
              </a:rPr>
              <a:t>、</a:t>
            </a:r>
            <a:r>
              <a:rPr lang="en-US" altLang="zh-CN" sz="2700" b="1">
                <a:latin typeface="Times New Roman" panose="02020603050405020304" charset="0"/>
                <a:ea typeface="黑体" panose="02010609060101010101" charset="-122"/>
                <a:cs typeface="Times New Roman" panose="02020603050405020304" charset="0"/>
              </a:rPr>
              <a:t>HNO</a:t>
            </a:r>
            <a:r>
              <a:rPr lang="en-US" altLang="zh-CN" sz="2700" b="1" baseline="-25000">
                <a:latin typeface="Times New Roman" panose="02020603050405020304" charset="0"/>
                <a:ea typeface="黑体" panose="02010609060101010101" charset="-122"/>
                <a:cs typeface="Times New Roman" panose="02020603050405020304" charset="0"/>
              </a:rPr>
              <a:t>3  </a:t>
            </a:r>
            <a:r>
              <a:rPr lang="zh-CN" altLang="en-US" sz="2700" b="1">
                <a:latin typeface="Times New Roman" panose="02020603050405020304" charset="0"/>
                <a:ea typeface="黑体" panose="02010609060101010101" charset="-122"/>
                <a:cs typeface="Times New Roman" panose="02020603050405020304" charset="0"/>
              </a:rPr>
              <a:t>、</a:t>
            </a:r>
            <a:r>
              <a:rPr lang="en-US" altLang="zh-CN" sz="2700" b="1">
                <a:latin typeface="Times New Roman" panose="02020603050405020304" charset="0"/>
                <a:ea typeface="黑体" panose="02010609060101010101" charset="-122"/>
                <a:cs typeface="Times New Roman" panose="02020603050405020304" charset="0"/>
              </a:rPr>
              <a:t>H</a:t>
            </a:r>
            <a:r>
              <a:rPr lang="en-US" altLang="zh-CN" sz="2700" b="1" baseline="-25000">
                <a:latin typeface="Times New Roman" panose="02020603050405020304" charset="0"/>
                <a:ea typeface="黑体" panose="02010609060101010101" charset="-122"/>
                <a:cs typeface="Times New Roman" panose="02020603050405020304" charset="0"/>
              </a:rPr>
              <a:t>3</a:t>
            </a:r>
            <a:r>
              <a:rPr lang="en-US" altLang="zh-CN" sz="2700" b="1">
                <a:latin typeface="Times New Roman" panose="02020603050405020304" charset="0"/>
                <a:ea typeface="黑体" panose="02010609060101010101" charset="-122"/>
                <a:cs typeface="Times New Roman" panose="02020603050405020304" charset="0"/>
              </a:rPr>
              <a:t>PO</a:t>
            </a:r>
            <a:r>
              <a:rPr lang="en-US" altLang="zh-CN" sz="2700" b="1" baseline="-25000">
                <a:latin typeface="Times New Roman" panose="02020603050405020304" charset="0"/>
                <a:ea typeface="黑体" panose="02010609060101010101" charset="-122"/>
                <a:cs typeface="Times New Roman" panose="02020603050405020304" charset="0"/>
              </a:rPr>
              <a:t>4</a:t>
            </a:r>
            <a:endParaRPr lang="en-US" altLang="zh-CN" sz="2700" b="1">
              <a:latin typeface="Times New Roman" panose="02020603050405020304" charset="0"/>
              <a:ea typeface="黑体" panose="02010609060101010101" charset="-122"/>
              <a:cs typeface="Times New Roman" panose="02020603050405020304" charset="0"/>
            </a:endParaRPr>
          </a:p>
          <a:p>
            <a:pPr>
              <a:lnSpc>
                <a:spcPct val="150000"/>
              </a:lnSpc>
              <a:spcBef>
                <a:spcPct val="0"/>
              </a:spcBef>
              <a:buNone/>
            </a:pPr>
            <a:r>
              <a:rPr lang="en-US" altLang="zh-CN" sz="2700" b="1">
                <a:latin typeface="Times New Roman" panose="02020603050405020304" charset="0"/>
                <a:ea typeface="黑体" panose="02010609060101010101" charset="-122"/>
                <a:cs typeface="Times New Roman" panose="02020603050405020304" charset="0"/>
              </a:rPr>
              <a:t>(5) </a:t>
            </a:r>
            <a:r>
              <a:rPr lang="zh-CN" altLang="en-US" sz="2700" b="1">
                <a:latin typeface="Times New Roman" panose="02020603050405020304" charset="0"/>
                <a:ea typeface="黑体" panose="02010609060101010101" charset="-122"/>
                <a:cs typeface="Times New Roman" panose="02020603050405020304" charset="0"/>
              </a:rPr>
              <a:t>大多数有机物：   乙醇，冰醋酸，蔗糖</a:t>
            </a:r>
            <a:endParaRPr lang="zh-CN" altLang="en-US" sz="2700" b="1">
              <a:latin typeface="Times New Roman" panose="02020603050405020304" charset="0"/>
              <a:ea typeface="黑体" panose="02010609060101010101" charset="-122"/>
              <a:cs typeface="Times New Roman" panose="02020603050405020304" charset="0"/>
            </a:endParaRPr>
          </a:p>
        </p:txBody>
      </p:sp>
      <p:sp>
        <p:nvSpPr>
          <p:cNvPr id="69634" name="Rectangle 2"/>
          <p:cNvSpPr>
            <a:spLocks noGrp="1"/>
          </p:cNvSpPr>
          <p:nvPr>
            <p:ph type="title"/>
          </p:nvPr>
        </p:nvSpPr>
        <p:spPr>
          <a:xfrm>
            <a:off x="353378" y="452755"/>
            <a:ext cx="4489450" cy="534035"/>
          </a:xfrm>
        </p:spPr>
        <p:txBody>
          <a:bodyPr wrap="square" lIns="91440" tIns="45720" rIns="91440" bIns="45720" anchor="t">
            <a:spAutoFit/>
          </a:bodyPr>
          <a:lstStyle/>
          <a:p>
            <a:pPr>
              <a:spcBef>
                <a:spcPct val="20000"/>
              </a:spcBef>
            </a:pPr>
            <a:r>
              <a:rPr lang="en-US" altLang="zh-CN" sz="3200" b="1">
                <a:solidFill>
                  <a:srgbClr val="0000BC"/>
                </a:solidFill>
                <a:latin typeface="黑体" panose="02010609060101010101" charset="-122"/>
                <a:ea typeface="黑体" panose="02010609060101010101" charset="-122"/>
              </a:rPr>
              <a:t>5.</a:t>
            </a:r>
            <a:r>
              <a:rPr lang="zh-CN" altLang="en-US" sz="3200" b="1">
                <a:solidFill>
                  <a:srgbClr val="0000BC"/>
                </a:solidFill>
                <a:latin typeface="黑体" panose="02010609060101010101" charset="-122"/>
                <a:ea typeface="黑体" panose="02010609060101010101" charset="-122"/>
              </a:rPr>
              <a:t>典型的分子晶体</a:t>
            </a:r>
            <a:endParaRPr lang="zh-CN" altLang="en-US" sz="3200" b="1">
              <a:solidFill>
                <a:srgbClr val="0000BC"/>
              </a:solidFill>
              <a:latin typeface="黑体" panose="02010609060101010101" charset="-122"/>
              <a:ea typeface="黑体" panose="02010609060101010101" charset="-122"/>
            </a:endParaRPr>
          </a:p>
        </p:txBody>
      </p:sp>
      <p:grpSp>
        <p:nvGrpSpPr>
          <p:cNvPr id="3" name="组合 2"/>
          <p:cNvGrpSpPr/>
          <p:nvPr/>
        </p:nvGrpSpPr>
        <p:grpSpPr>
          <a:xfrm>
            <a:off x="8559800" y="1120140"/>
            <a:ext cx="3561745" cy="2781935"/>
            <a:chOff x="13417" y="2487"/>
            <a:chExt cx="5359" cy="3850"/>
          </a:xfrm>
        </p:grpSpPr>
        <p:pic>
          <p:nvPicPr>
            <p:cNvPr id="4" name="图片 3"/>
            <p:cNvPicPr>
              <a:picLocks noChangeAspect="1"/>
            </p:cNvPicPr>
            <p:nvPr/>
          </p:nvPicPr>
          <p:blipFill>
            <a:blip r:embed="rId2"/>
            <a:stretch>
              <a:fillRect/>
            </a:stretch>
          </p:blipFill>
          <p:spPr>
            <a:xfrm>
              <a:off x="13417" y="2487"/>
              <a:ext cx="5359" cy="3850"/>
            </a:xfrm>
            <a:prstGeom prst="rect">
              <a:avLst/>
            </a:prstGeom>
          </p:spPr>
        </p:pic>
        <p:sp>
          <p:nvSpPr>
            <p:cNvPr id="2" name="文本框 1"/>
            <p:cNvSpPr txBox="1"/>
            <p:nvPr/>
          </p:nvSpPr>
          <p:spPr>
            <a:xfrm>
              <a:off x="15434" y="5324"/>
              <a:ext cx="1568" cy="808"/>
            </a:xfrm>
            <a:prstGeom prst="rect">
              <a:avLst/>
            </a:prstGeom>
            <a:noFill/>
          </p:spPr>
          <p:txBody>
            <a:bodyPr wrap="square" rtlCol="0">
              <a:spAutoFit/>
            </a:bodyPr>
            <a:lstStyle/>
            <a:p>
              <a:r>
                <a:rPr lang="zh-CN" altLang="en-US" sz="3200"/>
                <a:t>蔗糖</a:t>
              </a:r>
              <a:endParaRPr lang="zh-CN" altLang="en-US" sz="3200"/>
            </a:p>
          </p:txBody>
        </p:sp>
      </p:grpSp>
      <p:grpSp>
        <p:nvGrpSpPr>
          <p:cNvPr id="7" name="组合 6"/>
          <p:cNvGrpSpPr/>
          <p:nvPr/>
        </p:nvGrpSpPr>
        <p:grpSpPr>
          <a:xfrm>
            <a:off x="8438515" y="4133850"/>
            <a:ext cx="3683000" cy="2482850"/>
            <a:chOff x="13289" y="6510"/>
            <a:chExt cx="5800" cy="3910"/>
          </a:xfrm>
        </p:grpSpPr>
        <p:pic>
          <p:nvPicPr>
            <p:cNvPr id="5" name="图片 4"/>
            <p:cNvPicPr>
              <a:picLocks noChangeAspect="1"/>
            </p:cNvPicPr>
            <p:nvPr/>
          </p:nvPicPr>
          <p:blipFill>
            <a:blip r:embed="rId3"/>
            <a:stretch>
              <a:fillRect/>
            </a:stretch>
          </p:blipFill>
          <p:spPr>
            <a:xfrm>
              <a:off x="13289" y="6510"/>
              <a:ext cx="5800" cy="3910"/>
            </a:xfrm>
            <a:prstGeom prst="rect">
              <a:avLst/>
            </a:prstGeom>
          </p:spPr>
        </p:pic>
        <p:sp>
          <p:nvSpPr>
            <p:cNvPr id="6" name="文本框 5"/>
            <p:cNvSpPr txBox="1"/>
            <p:nvPr/>
          </p:nvSpPr>
          <p:spPr>
            <a:xfrm>
              <a:off x="15088" y="9501"/>
              <a:ext cx="2260" cy="919"/>
            </a:xfrm>
            <a:prstGeom prst="rect">
              <a:avLst/>
            </a:prstGeom>
            <a:noFill/>
          </p:spPr>
          <p:txBody>
            <a:bodyPr wrap="square" rtlCol="0">
              <a:spAutoFit/>
            </a:bodyPr>
            <a:lstStyle/>
            <a:p>
              <a:r>
                <a:rPr lang="zh-CN" altLang="zh-CN" sz="3200">
                  <a:solidFill>
                    <a:srgbClr val="FFFF00"/>
                  </a:solidFill>
                </a:rPr>
                <a:t>碘晶体</a:t>
              </a:r>
              <a:endParaRPr lang="zh-CN" altLang="zh-CN" sz="3200">
                <a:solidFill>
                  <a:srgbClr val="FFFF00"/>
                </a:solidFill>
              </a:endParaRPr>
            </a:p>
          </p:txBody>
        </p:sp>
      </p:grpSp>
    </p:spTree>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9634" name="Rectangle 2"/>
          <p:cNvSpPr>
            <a:spLocks noGrp="1"/>
          </p:cNvSpPr>
          <p:nvPr>
            <p:ph type="title"/>
          </p:nvPr>
        </p:nvSpPr>
        <p:spPr>
          <a:xfrm>
            <a:off x="353378" y="452755"/>
            <a:ext cx="4489450" cy="534035"/>
          </a:xfrm>
        </p:spPr>
        <p:txBody>
          <a:bodyPr wrap="square" lIns="91440" tIns="45720" rIns="91440" bIns="45720" anchor="t">
            <a:spAutoFit/>
          </a:bodyPr>
          <a:lstStyle/>
          <a:p>
            <a:pPr>
              <a:spcBef>
                <a:spcPct val="20000"/>
              </a:spcBef>
            </a:pPr>
            <a:r>
              <a:rPr lang="en-US" altLang="zh-CN" sz="3200" b="1">
                <a:solidFill>
                  <a:srgbClr val="0000BC"/>
                </a:solidFill>
                <a:latin typeface="黑体" panose="02010609060101010101" charset="-122"/>
                <a:ea typeface="黑体" panose="02010609060101010101" charset="-122"/>
              </a:rPr>
              <a:t>5.</a:t>
            </a:r>
            <a:r>
              <a:rPr lang="zh-CN" altLang="en-US" sz="3200" b="1">
                <a:solidFill>
                  <a:srgbClr val="0000BC"/>
                </a:solidFill>
                <a:latin typeface="黑体" panose="02010609060101010101" charset="-122"/>
                <a:ea typeface="黑体" panose="02010609060101010101" charset="-122"/>
              </a:rPr>
              <a:t>空间构型</a:t>
            </a:r>
            <a:endParaRPr lang="zh-CN" altLang="en-US" sz="3200" b="1">
              <a:solidFill>
                <a:srgbClr val="0000BC"/>
              </a:solidFill>
              <a:latin typeface="黑体" panose="02010609060101010101" charset="-122"/>
              <a:ea typeface="黑体" panose="02010609060101010101" charset="-122"/>
            </a:endParaRPr>
          </a:p>
        </p:txBody>
      </p:sp>
      <p:pic>
        <p:nvPicPr>
          <p:cNvPr id="5" name="图片 4"/>
          <p:cNvPicPr>
            <a:picLocks noChangeAspect="1"/>
          </p:cNvPicPr>
          <p:nvPr/>
        </p:nvPicPr>
        <p:blipFill>
          <a:blip r:embed="rId2"/>
          <a:stretch>
            <a:fillRect/>
          </a:stretch>
        </p:blipFill>
        <p:spPr>
          <a:xfrm>
            <a:off x="8907145" y="0"/>
            <a:ext cx="3284855" cy="3213735"/>
          </a:xfrm>
          <a:prstGeom prst="rect">
            <a:avLst/>
          </a:prstGeom>
        </p:spPr>
      </p:pic>
      <p:pic>
        <p:nvPicPr>
          <p:cNvPr id="6" name="图片 5"/>
          <p:cNvPicPr>
            <a:picLocks noChangeAspect="1"/>
          </p:cNvPicPr>
          <p:nvPr/>
        </p:nvPicPr>
        <p:blipFill>
          <a:blip r:embed="rId3"/>
          <a:stretch>
            <a:fillRect/>
          </a:stretch>
        </p:blipFill>
        <p:spPr>
          <a:xfrm>
            <a:off x="8907145" y="3356610"/>
            <a:ext cx="3284855" cy="2975610"/>
          </a:xfrm>
          <a:prstGeom prst="rect">
            <a:avLst/>
          </a:prstGeom>
        </p:spPr>
      </p:pic>
      <p:sp>
        <p:nvSpPr>
          <p:cNvPr id="4" name="文本框 3"/>
          <p:cNvSpPr txBox="1"/>
          <p:nvPr/>
        </p:nvSpPr>
        <p:spPr>
          <a:xfrm>
            <a:off x="443230" y="1970405"/>
            <a:ext cx="7185660" cy="1076325"/>
          </a:xfrm>
          <a:prstGeom prst="rect">
            <a:avLst/>
          </a:prstGeom>
          <a:noFill/>
        </p:spPr>
        <p:txBody>
          <a:bodyPr wrap="none" rtlCol="0">
            <a:spAutoFit/>
          </a:bodyPr>
          <a:lstStyle/>
          <a:p>
            <a:pPr algn="l"/>
            <a:r>
              <a:rPr lang="en-US" altLang="zh-CN" sz="3200" b="1">
                <a:solidFill>
                  <a:schemeClr val="tx1"/>
                </a:solidFill>
              </a:rPr>
              <a:t>(1)</a:t>
            </a:r>
            <a:r>
              <a:rPr lang="en-US" altLang="zh-CN" sz="3200" b="1">
                <a:solidFill>
                  <a:schemeClr val="tx1"/>
                </a:solidFill>
                <a:latin typeface="Times New Roman" panose="02020603050405020304" charset="0"/>
                <a:ea typeface="黑体" panose="02010609060101010101" charset="-122"/>
                <a:sym typeface="+mn-ea"/>
              </a:rPr>
              <a:t>CO</a:t>
            </a:r>
            <a:r>
              <a:rPr lang="en-US" altLang="zh-CN" sz="3200" b="1" baseline="-25000">
                <a:solidFill>
                  <a:schemeClr val="tx1"/>
                </a:solidFill>
                <a:latin typeface="Times New Roman" panose="02020603050405020304" charset="0"/>
                <a:ea typeface="黑体" panose="02010609060101010101" charset="-122"/>
                <a:sym typeface="+mn-ea"/>
              </a:rPr>
              <a:t>2</a:t>
            </a:r>
            <a:r>
              <a:rPr lang="zh-CN" altLang="en-US" sz="3200" b="1">
                <a:solidFill>
                  <a:schemeClr val="tx1"/>
                </a:solidFill>
                <a:latin typeface="黑体" panose="02010609060101010101" charset="-122"/>
                <a:ea typeface="黑体" panose="02010609060101010101" charset="-122"/>
                <a:sym typeface="+mn-ea"/>
              </a:rPr>
              <a:t>分子处于</a:t>
            </a:r>
            <a:r>
              <a:rPr lang="en-US" altLang="zh-CN" sz="3200" b="1" u="sng">
                <a:solidFill>
                  <a:schemeClr val="tx1"/>
                </a:solidFill>
                <a:latin typeface="Times New Roman" panose="02020603050405020304" charset="0"/>
                <a:ea typeface="黑体" panose="02010609060101010101" charset="-122"/>
                <a:sym typeface="+mn-ea"/>
              </a:rPr>
              <a:t>                  </a:t>
            </a:r>
            <a:r>
              <a:rPr lang="zh-CN" altLang="en-US" sz="3200" b="1">
                <a:solidFill>
                  <a:schemeClr val="tx1"/>
                </a:solidFill>
                <a:latin typeface="黑体" panose="02010609060101010101" charset="-122"/>
                <a:ea typeface="黑体" panose="02010609060101010101" charset="-122"/>
                <a:sym typeface="+mn-ea"/>
              </a:rPr>
              <a:t>和</a:t>
            </a:r>
            <a:r>
              <a:rPr lang="en-US" altLang="zh-CN" sz="3200" b="1" u="sng">
                <a:solidFill>
                  <a:schemeClr val="tx1"/>
                </a:solidFill>
                <a:latin typeface="Times New Roman" panose="02020603050405020304" charset="0"/>
                <a:ea typeface="黑体" panose="02010609060101010101" charset="-122"/>
                <a:sym typeface="+mn-ea"/>
              </a:rPr>
              <a:t>               </a:t>
            </a:r>
            <a:r>
              <a:rPr lang="zh-CN" altLang="en-US" sz="3200" b="1">
                <a:solidFill>
                  <a:schemeClr val="tx1"/>
                </a:solidFill>
                <a:latin typeface="Times New Roman" panose="02020603050405020304" charset="0"/>
                <a:ea typeface="黑体" panose="02010609060101010101" charset="-122"/>
                <a:sym typeface="+mn-ea"/>
              </a:rPr>
              <a:t>。</a:t>
            </a:r>
            <a:endParaRPr lang="zh-CN" altLang="en-US" sz="3200" b="1">
              <a:solidFill>
                <a:schemeClr val="tx1"/>
              </a:solidFill>
              <a:latin typeface="黑体" panose="02010609060101010101" charset="-122"/>
              <a:ea typeface="黑体" panose="02010609060101010101" charset="-122"/>
            </a:endParaRPr>
          </a:p>
          <a:p>
            <a:endParaRPr lang="zh-CN" altLang="en-US" sz="3200" b="1">
              <a:solidFill>
                <a:schemeClr val="tx1"/>
              </a:solidFill>
              <a:latin typeface="黑体" panose="02010609060101010101" charset="-122"/>
              <a:ea typeface="黑体" panose="02010609060101010101" charset="-122"/>
            </a:endParaRPr>
          </a:p>
        </p:txBody>
      </p:sp>
      <p:sp>
        <p:nvSpPr>
          <p:cNvPr id="7" name="文本框 6"/>
          <p:cNvSpPr txBox="1"/>
          <p:nvPr/>
        </p:nvSpPr>
        <p:spPr>
          <a:xfrm>
            <a:off x="695960" y="1186815"/>
            <a:ext cx="2974975" cy="583565"/>
          </a:xfrm>
          <a:prstGeom prst="rect">
            <a:avLst/>
          </a:prstGeom>
          <a:noFill/>
        </p:spPr>
        <p:txBody>
          <a:bodyPr wrap="none" rtlCol="0">
            <a:spAutoFit/>
          </a:bodyPr>
          <a:lstStyle/>
          <a:p>
            <a:r>
              <a:rPr lang="en-US" altLang="zh-CN" sz="3200" b="1">
                <a:solidFill>
                  <a:srgbClr val="FF0000"/>
                </a:solidFill>
                <a:latin typeface="黑体" panose="02010609060101010101" charset="-122"/>
                <a:ea typeface="黑体" panose="02010609060101010101" charset="-122"/>
                <a:cs typeface="黑体" panose="02010609060101010101" charset="-122"/>
              </a:rPr>
              <a:t>CO</a:t>
            </a:r>
            <a:r>
              <a:rPr lang="en-US" altLang="zh-CN" sz="3200" b="1" baseline="-25000">
                <a:solidFill>
                  <a:srgbClr val="FF0000"/>
                </a:solidFill>
                <a:latin typeface="黑体" panose="02010609060101010101" charset="-122"/>
                <a:ea typeface="黑体" panose="02010609060101010101" charset="-122"/>
                <a:cs typeface="黑体" panose="02010609060101010101" charset="-122"/>
              </a:rPr>
              <a:t>2</a:t>
            </a:r>
            <a:r>
              <a:rPr lang="zh-CN" altLang="en-US" sz="3200" b="1">
                <a:solidFill>
                  <a:srgbClr val="FF0000"/>
                </a:solidFill>
                <a:latin typeface="黑体" panose="02010609060101010101" charset="-122"/>
                <a:ea typeface="黑体" panose="02010609060101010101" charset="-122"/>
                <a:cs typeface="黑体" panose="02010609060101010101" charset="-122"/>
              </a:rPr>
              <a:t>晶体</a:t>
            </a:r>
            <a:r>
              <a:rPr lang="en-US" altLang="zh-CN" sz="3200" b="1">
                <a:solidFill>
                  <a:srgbClr val="FF0000"/>
                </a:solidFill>
                <a:latin typeface="黑体" panose="02010609060101010101" charset="-122"/>
                <a:ea typeface="黑体" panose="02010609060101010101" charset="-122"/>
                <a:cs typeface="黑体" panose="02010609060101010101" charset="-122"/>
              </a:rPr>
              <a:t>---</a:t>
            </a:r>
            <a:r>
              <a:rPr lang="zh-CN" altLang="en-US" sz="3200" b="1">
                <a:solidFill>
                  <a:srgbClr val="FF0000"/>
                </a:solidFill>
                <a:latin typeface="黑体" panose="02010609060101010101" charset="-122"/>
                <a:ea typeface="黑体" panose="02010609060101010101" charset="-122"/>
                <a:cs typeface="黑体" panose="02010609060101010101" charset="-122"/>
              </a:rPr>
              <a:t>干冰</a:t>
            </a:r>
            <a:endParaRPr lang="zh-CN" altLang="en-US" sz="3200" b="1">
              <a:solidFill>
                <a:srgbClr val="FF0000"/>
              </a:solidFill>
              <a:latin typeface="黑体" panose="02010609060101010101" charset="-122"/>
              <a:ea typeface="黑体" panose="02010609060101010101" charset="-122"/>
              <a:cs typeface="黑体" panose="02010609060101010101" charset="-122"/>
            </a:endParaRPr>
          </a:p>
        </p:txBody>
      </p:sp>
      <p:sp>
        <p:nvSpPr>
          <p:cNvPr id="8" name="文本框 7"/>
          <p:cNvSpPr txBox="1"/>
          <p:nvPr/>
        </p:nvSpPr>
        <p:spPr>
          <a:xfrm>
            <a:off x="3793490" y="1125220"/>
            <a:ext cx="3840480" cy="645160"/>
          </a:xfrm>
          <a:prstGeom prst="rect">
            <a:avLst/>
          </a:prstGeom>
          <a:noFill/>
        </p:spPr>
        <p:txBody>
          <a:bodyPr wrap="none" rtlCol="0">
            <a:spAutoFit/>
          </a:bodyPr>
          <a:lstStyle/>
          <a:p>
            <a:r>
              <a:rPr lang="zh-CN" altLang="en-US" sz="3600">
                <a:solidFill>
                  <a:srgbClr val="7030A0"/>
                </a:solidFill>
              </a:rPr>
              <a:t>（面心立方堆积）</a:t>
            </a:r>
            <a:endParaRPr lang="zh-CN" altLang="en-US" sz="3600">
              <a:solidFill>
                <a:srgbClr val="7030A0"/>
              </a:solidFill>
            </a:endParaRPr>
          </a:p>
        </p:txBody>
      </p:sp>
      <p:sp>
        <p:nvSpPr>
          <p:cNvPr id="845836" name="Text Box 12"/>
          <p:cNvSpPr txBox="1"/>
          <p:nvPr/>
        </p:nvSpPr>
        <p:spPr>
          <a:xfrm>
            <a:off x="270193" y="3007678"/>
            <a:ext cx="8415337" cy="583565"/>
          </a:xfrm>
          <a:prstGeom prst="rect">
            <a:avLst/>
          </a:prstGeom>
          <a:noFill/>
          <a:ln w="38100">
            <a:noFill/>
          </a:ln>
        </p:spPr>
        <p:txBody>
          <a:bodyPr wrap="square" anchor="t">
            <a:spAutoFit/>
          </a:bodyPr>
          <a:lstStyle/>
          <a:p>
            <a:pPr algn="ctr"/>
            <a:r>
              <a:rPr lang="en-US" altLang="zh-CN" sz="3200" b="1">
                <a:sym typeface="+mn-ea"/>
              </a:rPr>
              <a:t>(2)</a:t>
            </a:r>
            <a:r>
              <a:rPr lang="en-US" altLang="zh-CN" sz="3200" b="1">
                <a:latin typeface="黑体" panose="02010609060101010101" charset="-122"/>
                <a:ea typeface="黑体" panose="02010609060101010101" charset="-122"/>
              </a:rPr>
              <a:t>1</a:t>
            </a:r>
            <a:r>
              <a:rPr lang="zh-CN" altLang="en-US" sz="3200" b="1">
                <a:latin typeface="黑体" panose="02010609060101010101" charset="-122"/>
                <a:ea typeface="黑体" panose="02010609060101010101" charset="-122"/>
              </a:rPr>
              <a:t>个干冰晶体晶胞中含有</a:t>
            </a:r>
            <a:r>
              <a:rPr lang="en-US" altLang="zh-CN" sz="3200" b="1" i="1" u="sng">
                <a:latin typeface="Times New Roman" panose="02020603050405020304" charset="0"/>
                <a:ea typeface="黑体" panose="02010609060101010101" charset="-122"/>
              </a:rPr>
              <a:t>        </a:t>
            </a:r>
            <a:r>
              <a:rPr lang="zh-CN" altLang="en-US" sz="3200" b="1">
                <a:latin typeface="黑体" panose="02010609060101010101" charset="-122"/>
                <a:ea typeface="黑体" panose="02010609060101010101" charset="-122"/>
              </a:rPr>
              <a:t>个</a:t>
            </a:r>
            <a:r>
              <a:rPr lang="en-US" altLang="zh-CN" sz="3200" b="1">
                <a:latin typeface="Times New Roman" panose="02020603050405020304" charset="0"/>
                <a:ea typeface="黑体" panose="02010609060101010101" charset="-122"/>
              </a:rPr>
              <a:t>CO</a:t>
            </a:r>
            <a:r>
              <a:rPr lang="en-US" altLang="zh-CN" sz="3200" b="1" baseline="-25000">
                <a:latin typeface="Times New Roman" panose="02020603050405020304" charset="0"/>
                <a:ea typeface="黑体" panose="02010609060101010101" charset="-122"/>
              </a:rPr>
              <a:t>2</a:t>
            </a:r>
            <a:r>
              <a:rPr lang="zh-CN" altLang="en-US" sz="3200" b="1">
                <a:latin typeface="黑体" panose="02010609060101010101" charset="-122"/>
                <a:ea typeface="黑体" panose="02010609060101010101" charset="-122"/>
              </a:rPr>
              <a:t>分子。</a:t>
            </a:r>
            <a:endParaRPr lang="zh-CN" altLang="en-US" sz="3200" b="1">
              <a:latin typeface="黑体" panose="02010609060101010101" charset="-122"/>
              <a:ea typeface="黑体" panose="02010609060101010101" charset="-122"/>
            </a:endParaRPr>
          </a:p>
        </p:txBody>
      </p:sp>
      <p:sp>
        <p:nvSpPr>
          <p:cNvPr id="845831" name="Text Box 7">
            <a:hlinkClick r:id="rId4" action="ppaction://hlinkfile"/>
          </p:cNvPr>
          <p:cNvSpPr txBox="1"/>
          <p:nvPr/>
        </p:nvSpPr>
        <p:spPr>
          <a:xfrm>
            <a:off x="443230" y="4093845"/>
            <a:ext cx="8653780" cy="583565"/>
          </a:xfrm>
          <a:prstGeom prst="rect">
            <a:avLst/>
          </a:prstGeom>
          <a:noFill/>
          <a:ln w="12700">
            <a:noFill/>
          </a:ln>
        </p:spPr>
        <p:txBody>
          <a:bodyPr wrap="none" anchor="t">
            <a:spAutoFit/>
          </a:bodyPr>
          <a:lstStyle/>
          <a:p>
            <a:pPr algn="l"/>
            <a:r>
              <a:rPr lang="en-US" altLang="zh-CN" sz="3200" b="1">
                <a:sym typeface="+mn-ea"/>
              </a:rPr>
              <a:t>(3)</a:t>
            </a:r>
            <a:r>
              <a:rPr lang="zh-CN" altLang="en-US" sz="3200" b="1">
                <a:latin typeface="黑体" panose="02010609060101010101" charset="-122"/>
                <a:ea typeface="黑体" panose="02010609060101010101" charset="-122"/>
              </a:rPr>
              <a:t>与</a:t>
            </a:r>
            <a:r>
              <a:rPr lang="en-US" altLang="zh-CN" sz="3200" b="1">
                <a:latin typeface="Times New Roman" panose="02020603050405020304" charset="0"/>
                <a:ea typeface="黑体" panose="02010609060101010101" charset="-122"/>
              </a:rPr>
              <a:t>CO</a:t>
            </a:r>
            <a:r>
              <a:rPr lang="en-US" altLang="zh-CN" sz="3200" b="1" baseline="-25000">
                <a:latin typeface="Times New Roman" panose="02020603050405020304" charset="0"/>
                <a:ea typeface="黑体" panose="02010609060101010101" charset="-122"/>
              </a:rPr>
              <a:t>2</a:t>
            </a:r>
            <a:r>
              <a:rPr lang="zh-CN" altLang="en-US" sz="3200" b="1">
                <a:latin typeface="黑体" panose="02010609060101010101" charset="-122"/>
                <a:ea typeface="黑体" panose="02010609060101010101" charset="-122"/>
              </a:rPr>
              <a:t>分子距离最近的</a:t>
            </a:r>
            <a:r>
              <a:rPr lang="en-US" altLang="zh-CN" sz="3200" b="1">
                <a:latin typeface="Times New Roman" panose="02020603050405020304" charset="0"/>
                <a:ea typeface="黑体" panose="02010609060101010101" charset="-122"/>
              </a:rPr>
              <a:t>CO</a:t>
            </a:r>
            <a:r>
              <a:rPr lang="en-US" altLang="zh-CN" sz="3200" b="1" baseline="-25000">
                <a:latin typeface="Times New Roman" panose="02020603050405020304" charset="0"/>
                <a:ea typeface="黑体" panose="02010609060101010101" charset="-122"/>
              </a:rPr>
              <a:t>2</a:t>
            </a:r>
            <a:r>
              <a:rPr lang="zh-CN" altLang="en-US" sz="3200" b="1">
                <a:latin typeface="黑体" panose="02010609060101010101" charset="-122"/>
                <a:ea typeface="黑体" panose="02010609060101010101" charset="-122"/>
              </a:rPr>
              <a:t>分子共有</a:t>
            </a:r>
            <a:r>
              <a:rPr lang="en-US" altLang="zh-CN" sz="3200" b="1" u="sng">
                <a:latin typeface="Times New Roman" panose="02020603050405020304" charset="0"/>
                <a:ea typeface="黑体" panose="02010609060101010101" charset="-122"/>
              </a:rPr>
              <a:t>        </a:t>
            </a:r>
            <a:r>
              <a:rPr lang="zh-CN" altLang="en-US" sz="3200" b="1">
                <a:latin typeface="黑体" panose="02010609060101010101" charset="-122"/>
                <a:ea typeface="黑体" panose="02010609060101010101" charset="-122"/>
              </a:rPr>
              <a:t>个。</a:t>
            </a:r>
            <a:endParaRPr lang="en-US" altLang="zh-CN" sz="3200" b="1">
              <a:latin typeface="黑体" panose="02010609060101010101" charset="-122"/>
              <a:ea typeface="黑体" panose="02010609060101010101" charset="-122"/>
            </a:endParaRPr>
          </a:p>
        </p:txBody>
      </p:sp>
      <p:sp>
        <p:nvSpPr>
          <p:cNvPr id="9" name="文本框 8"/>
          <p:cNvSpPr txBox="1"/>
          <p:nvPr/>
        </p:nvSpPr>
        <p:spPr>
          <a:xfrm>
            <a:off x="3869690" y="1877060"/>
            <a:ext cx="2637155" cy="583565"/>
          </a:xfrm>
          <a:prstGeom prst="rect">
            <a:avLst/>
          </a:prstGeom>
          <a:noFill/>
        </p:spPr>
        <p:txBody>
          <a:bodyPr wrap="none" rtlCol="0">
            <a:spAutoFit/>
          </a:bodyPr>
          <a:lstStyle/>
          <a:p>
            <a:r>
              <a:rPr lang="zh-CN" altLang="en-US" sz="3200" b="1">
                <a:solidFill>
                  <a:srgbClr val="FF0000"/>
                </a:solidFill>
              </a:rPr>
              <a:t>顶点         面心</a:t>
            </a:r>
            <a:endParaRPr lang="zh-CN" altLang="en-US" sz="3200" b="1">
              <a:solidFill>
                <a:srgbClr val="FF0000"/>
              </a:solidFill>
            </a:endParaRPr>
          </a:p>
        </p:txBody>
      </p:sp>
      <p:sp>
        <p:nvSpPr>
          <p:cNvPr id="10" name="文本框 9"/>
          <p:cNvSpPr txBox="1"/>
          <p:nvPr/>
        </p:nvSpPr>
        <p:spPr>
          <a:xfrm>
            <a:off x="5506085" y="2946400"/>
            <a:ext cx="414655" cy="645160"/>
          </a:xfrm>
          <a:prstGeom prst="rect">
            <a:avLst/>
          </a:prstGeom>
          <a:noFill/>
        </p:spPr>
        <p:txBody>
          <a:bodyPr wrap="none" rtlCol="0">
            <a:spAutoFit/>
          </a:bodyPr>
          <a:lstStyle/>
          <a:p>
            <a:r>
              <a:rPr lang="en-US" altLang="zh-CN" sz="3600" b="1">
                <a:solidFill>
                  <a:srgbClr val="FF0000"/>
                </a:solidFill>
              </a:rPr>
              <a:t>4</a:t>
            </a:r>
            <a:endParaRPr lang="en-US" altLang="zh-CN" sz="3600" b="1">
              <a:solidFill>
                <a:srgbClr val="FF0000"/>
              </a:solidFill>
            </a:endParaRPr>
          </a:p>
        </p:txBody>
      </p:sp>
      <p:sp>
        <p:nvSpPr>
          <p:cNvPr id="11" name="文本框 10"/>
          <p:cNvSpPr txBox="1"/>
          <p:nvPr/>
        </p:nvSpPr>
        <p:spPr>
          <a:xfrm>
            <a:off x="7519670" y="4032250"/>
            <a:ext cx="646430" cy="645160"/>
          </a:xfrm>
          <a:prstGeom prst="rect">
            <a:avLst/>
          </a:prstGeom>
          <a:noFill/>
        </p:spPr>
        <p:txBody>
          <a:bodyPr wrap="none" rtlCol="0">
            <a:spAutoFit/>
          </a:bodyPr>
          <a:lstStyle/>
          <a:p>
            <a:r>
              <a:rPr lang="en-US" altLang="zh-CN" sz="3600" b="1">
                <a:solidFill>
                  <a:srgbClr val="FF0000"/>
                </a:solidFill>
              </a:rPr>
              <a:t>12</a:t>
            </a:r>
            <a:endParaRPr lang="en-US" altLang="zh-CN" sz="3600" b="1">
              <a:solidFill>
                <a:srgbClr val="FF0000"/>
              </a:solidFill>
            </a:endParaRPr>
          </a:p>
        </p:txBody>
      </p:sp>
      <p:pic>
        <p:nvPicPr>
          <p:cNvPr id="845830" name="Picture 6"/>
          <p:cNvPicPr>
            <a:picLocks noChangeAspect="1"/>
          </p:cNvPicPr>
          <p:nvPr/>
        </p:nvPicPr>
        <p:blipFill>
          <a:blip r:embed="rId5"/>
          <a:stretch>
            <a:fillRect/>
          </a:stretch>
        </p:blipFill>
        <p:spPr>
          <a:xfrm>
            <a:off x="8573770" y="133350"/>
            <a:ext cx="3516630" cy="294703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14" presetClass="entr" presetSubtype="5" fill="hold" nodeType="clickEffect">
                                  <p:stCondLst>
                                    <p:cond delay="0"/>
                                  </p:stCondLst>
                                  <p:childTnLst>
                                    <p:set>
                                      <p:cBhvr>
                                        <p:cTn id="24" dur="1" fill="hold">
                                          <p:stCondLst>
                                            <p:cond delay="0"/>
                                          </p:stCondLst>
                                        </p:cTn>
                                        <p:tgtEl>
                                          <p:spTgt spid="845830"/>
                                        </p:tgtEl>
                                        <p:attrNameLst>
                                          <p:attrName>style.visibility</p:attrName>
                                        </p:attrNameLst>
                                      </p:cBhvr>
                                      <p:to>
                                        <p:strVal val="visible"/>
                                      </p:to>
                                    </p:set>
                                    <p:animEffect transition="in" filter="randombar(vertical)">
                                      <p:cBhvr>
                                        <p:cTn id="25" dur="500"/>
                                        <p:tgtEl>
                                          <p:spTgt spid="845830"/>
                                        </p:tgtEl>
                                      </p:cBhvr>
                                    </p:animEffect>
                                  </p:childTnLst>
                                </p:cTn>
                              </p:par>
                            </p:childTnLst>
                          </p:cTn>
                        </p:par>
                      </p:childTnLst>
                    </p:cTn>
                  </p:par>
                  <p:par>
                    <p:cTn id="26" fill="hold" nodeType="clickPar">
                      <p:stCondLst>
                        <p:cond delay="indefinite"/>
                      </p:stCondLst>
                      <p:childTnLst>
                        <p:par>
                          <p:cTn id="27" fill="hold" nodeType="after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本框 4"/>
          <p:cNvSpPr txBox="1"/>
          <p:nvPr/>
        </p:nvSpPr>
        <p:spPr>
          <a:xfrm>
            <a:off x="566420" y="498475"/>
            <a:ext cx="10601960" cy="1076325"/>
          </a:xfrm>
          <a:prstGeom prst="rect">
            <a:avLst/>
          </a:prstGeom>
          <a:noFill/>
        </p:spPr>
        <p:txBody>
          <a:bodyPr wrap="square" rtlCol="0">
            <a:spAutoFit/>
          </a:bodyPr>
          <a:lstStyle/>
          <a:p>
            <a:r>
              <a:rPr lang="zh-CN" altLang="en-US" sz="3200">
                <a:latin typeface="黑体" panose="02010609060101010101" charset="-122"/>
                <a:ea typeface="黑体" panose="02010609060101010101" charset="-122"/>
              </a:rPr>
              <a:t>思考：二氧化硅和二氧化碳是组成相似的共价化合物，但是它们的物理性质却差别很大，为什么？</a:t>
            </a:r>
            <a:endParaRPr lang="zh-CN" altLang="en-US" sz="3200">
              <a:latin typeface="黑体" panose="02010609060101010101" charset="-122"/>
              <a:ea typeface="黑体" panose="02010609060101010101" charset="-122"/>
            </a:endParaRPr>
          </a:p>
        </p:txBody>
      </p:sp>
      <p:pic>
        <p:nvPicPr>
          <p:cNvPr id="71682" name="图片 214018"/>
          <p:cNvPicPr>
            <a:picLocks noChangeAspect="1"/>
          </p:cNvPicPr>
          <p:nvPr/>
        </p:nvPicPr>
        <p:blipFill>
          <a:blip r:embed="rId2"/>
          <a:srcRect b="18103"/>
          <a:stretch>
            <a:fillRect/>
          </a:stretch>
        </p:blipFill>
        <p:spPr>
          <a:xfrm>
            <a:off x="328930" y="1690370"/>
            <a:ext cx="7301230" cy="1788160"/>
          </a:xfrm>
          <a:prstGeom prst="rect">
            <a:avLst/>
          </a:prstGeom>
          <a:noFill/>
          <a:ln w="9525">
            <a:noFill/>
          </a:ln>
        </p:spPr>
      </p:pic>
      <p:grpSp>
        <p:nvGrpSpPr>
          <p:cNvPr id="7" name="组合 6"/>
          <p:cNvGrpSpPr/>
          <p:nvPr/>
        </p:nvGrpSpPr>
        <p:grpSpPr>
          <a:xfrm>
            <a:off x="8488680" y="1102360"/>
            <a:ext cx="2684780" cy="2898140"/>
            <a:chOff x="13368" y="1736"/>
            <a:chExt cx="4228" cy="4564"/>
          </a:xfrm>
        </p:grpSpPr>
        <p:grpSp>
          <p:nvGrpSpPr>
            <p:cNvPr id="71684" name="组合 214020"/>
            <p:cNvGrpSpPr/>
            <p:nvPr/>
          </p:nvGrpSpPr>
          <p:grpSpPr>
            <a:xfrm>
              <a:off x="13368" y="1736"/>
              <a:ext cx="4195" cy="3742"/>
              <a:chOff x="567" y="1136"/>
              <a:chExt cx="2721" cy="2544"/>
            </a:xfrm>
          </p:grpSpPr>
          <p:grpSp>
            <p:nvGrpSpPr>
              <p:cNvPr id="71685" name="组合 214021"/>
              <p:cNvGrpSpPr/>
              <p:nvPr/>
            </p:nvGrpSpPr>
            <p:grpSpPr>
              <a:xfrm>
                <a:off x="1814" y="2000"/>
                <a:ext cx="1474" cy="1392"/>
                <a:chOff x="1536" y="816"/>
                <a:chExt cx="1488" cy="1392"/>
              </a:xfrm>
            </p:grpSpPr>
            <p:sp>
              <p:nvSpPr>
                <p:cNvPr id="71686" name="矩形 214022"/>
                <p:cNvSpPr/>
                <p:nvPr/>
              </p:nvSpPr>
              <p:spPr>
                <a:xfrm rot="-1973384">
                  <a:off x="2400" y="1584"/>
                  <a:ext cx="48" cy="528"/>
                </a:xfrm>
                <a:prstGeom prst="rect">
                  <a:avLst/>
                </a:prstGeom>
                <a:gradFill rotWithShape="0">
                  <a:gsLst>
                    <a:gs pos="0">
                      <a:schemeClr val="tx1"/>
                    </a:gs>
                    <a:gs pos="100000">
                      <a:srgbClr val="000000"/>
                    </a:gs>
                  </a:gsLst>
                  <a:path path="shape">
                    <a:fillToRect l="50000" t="50000" r="50000" b="50000"/>
                  </a:path>
                </a:gradFill>
                <a:ln w="12700" cap="sq" cmpd="sng">
                  <a:solidFill>
                    <a:srgbClr val="333333"/>
                  </a:solidFill>
                  <a:prstDash val="solid"/>
                  <a:miter/>
                  <a:headEnd type="none" w="med" len="med"/>
                  <a:tailEnd type="none" w="med" len="med"/>
                </a:ln>
              </p:spPr>
              <p:txBody>
                <a:bodyPr anchor="t"/>
                <a:lstStyle/>
                <a:p>
                  <a:pPr algn="ctr"/>
                  <a:endParaRPr lang="zh-CN" altLang="en-US" sz="3600">
                    <a:latin typeface="Times New Roman" panose="02020603050405020304" charset="0"/>
                    <a:ea typeface="宋体" panose="02010600030101010101" pitchFamily="2" charset="-122"/>
                  </a:endParaRPr>
                </a:p>
              </p:txBody>
            </p:sp>
            <p:grpSp>
              <p:nvGrpSpPr>
                <p:cNvPr id="71687" name="组合 214023"/>
                <p:cNvGrpSpPr/>
                <p:nvPr/>
              </p:nvGrpSpPr>
              <p:grpSpPr>
                <a:xfrm>
                  <a:off x="1536" y="816"/>
                  <a:ext cx="1488" cy="1392"/>
                  <a:chOff x="1536" y="816"/>
                  <a:chExt cx="1488" cy="1392"/>
                </a:xfrm>
              </p:grpSpPr>
              <p:sp>
                <p:nvSpPr>
                  <p:cNvPr id="71688" name="矩形 214024"/>
                  <p:cNvSpPr/>
                  <p:nvPr/>
                </p:nvSpPr>
                <p:spPr>
                  <a:xfrm rot="-4368996">
                    <a:off x="2592" y="1440"/>
                    <a:ext cx="48" cy="528"/>
                  </a:xfrm>
                  <a:prstGeom prst="rect">
                    <a:avLst/>
                  </a:prstGeom>
                  <a:gradFill rotWithShape="0">
                    <a:gsLst>
                      <a:gs pos="0">
                        <a:schemeClr val="tx1"/>
                      </a:gs>
                      <a:gs pos="100000">
                        <a:srgbClr val="000000"/>
                      </a:gs>
                    </a:gsLst>
                    <a:path path="shape">
                      <a:fillToRect l="50000" t="50000" r="50000" b="50000"/>
                    </a:path>
                  </a:gradFill>
                  <a:ln w="12700" cap="sq" cmpd="sng">
                    <a:solidFill>
                      <a:srgbClr val="333333"/>
                    </a:solidFill>
                    <a:prstDash val="solid"/>
                    <a:miter/>
                    <a:headEnd type="none" w="med" len="med"/>
                    <a:tailEnd type="none" w="med" len="med"/>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689" name="矩形 214025"/>
                  <p:cNvSpPr/>
                  <p:nvPr/>
                </p:nvSpPr>
                <p:spPr>
                  <a:xfrm rot="3604896">
                    <a:off x="1920" y="1488"/>
                    <a:ext cx="48" cy="528"/>
                  </a:xfrm>
                  <a:prstGeom prst="rect">
                    <a:avLst/>
                  </a:prstGeom>
                  <a:gradFill rotWithShape="0">
                    <a:gsLst>
                      <a:gs pos="0">
                        <a:schemeClr val="tx1"/>
                      </a:gs>
                      <a:gs pos="100000">
                        <a:srgbClr val="000000"/>
                      </a:gs>
                    </a:gsLst>
                    <a:path path="shape">
                      <a:fillToRect l="50000" t="50000" r="50000" b="50000"/>
                    </a:path>
                  </a:gradFill>
                  <a:ln w="12700" cap="sq" cmpd="sng">
                    <a:solidFill>
                      <a:srgbClr val="333333"/>
                    </a:solidFill>
                    <a:prstDash val="solid"/>
                    <a:miter/>
                    <a:headEnd type="none" w="med" len="med"/>
                    <a:tailEnd type="none" w="med" len="med"/>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690" name="矩形 214026"/>
                  <p:cNvSpPr/>
                  <p:nvPr/>
                </p:nvSpPr>
                <p:spPr>
                  <a:xfrm>
                    <a:off x="2256" y="1056"/>
                    <a:ext cx="48" cy="528"/>
                  </a:xfrm>
                  <a:prstGeom prst="rect">
                    <a:avLst/>
                  </a:prstGeom>
                  <a:gradFill rotWithShape="0">
                    <a:gsLst>
                      <a:gs pos="0">
                        <a:schemeClr val="tx1"/>
                      </a:gs>
                      <a:gs pos="100000">
                        <a:srgbClr val="000000"/>
                      </a:gs>
                    </a:gsLst>
                    <a:path path="shape">
                      <a:fillToRect l="50000" t="50000" r="50000" b="50000"/>
                    </a:path>
                  </a:gradFill>
                  <a:ln w="12700" cap="sq" cmpd="sng">
                    <a:solidFill>
                      <a:srgbClr val="333333"/>
                    </a:solidFill>
                    <a:prstDash val="solid"/>
                    <a:miter/>
                    <a:headEnd type="none" w="med" len="med"/>
                    <a:tailEnd type="none" w="med" len="med"/>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691" name="椭圆 214027"/>
                  <p:cNvSpPr/>
                  <p:nvPr/>
                </p:nvSpPr>
                <p:spPr>
                  <a:xfrm>
                    <a:off x="2160" y="816"/>
                    <a:ext cx="240" cy="240"/>
                  </a:xfrm>
                  <a:prstGeom prst="ellipse">
                    <a:avLst/>
                  </a:prstGeom>
                  <a:gradFill rotWithShape="0">
                    <a:gsLst>
                      <a:gs pos="0">
                        <a:schemeClr val="tx1"/>
                      </a:gs>
                      <a:gs pos="100000">
                        <a:srgbClr val="808080"/>
                      </a:gs>
                    </a:gsLst>
                    <a:path path="shape">
                      <a:fillToRect l="50000" t="50000" r="50000" b="50000"/>
                    </a:path>
                  </a:gradFill>
                  <a:ln w="12700">
                    <a:noFill/>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692" name="椭圆 214028"/>
                  <p:cNvSpPr/>
                  <p:nvPr/>
                </p:nvSpPr>
                <p:spPr>
                  <a:xfrm>
                    <a:off x="2160" y="1488"/>
                    <a:ext cx="240" cy="240"/>
                  </a:xfrm>
                  <a:prstGeom prst="ellipse">
                    <a:avLst/>
                  </a:prstGeom>
                  <a:gradFill rotWithShape="0">
                    <a:gsLst>
                      <a:gs pos="0">
                        <a:schemeClr val="tx1"/>
                      </a:gs>
                      <a:gs pos="100000">
                        <a:srgbClr val="808080"/>
                      </a:gs>
                    </a:gsLst>
                    <a:path path="shape">
                      <a:fillToRect l="50000" t="50000" r="50000" b="50000"/>
                    </a:path>
                  </a:gradFill>
                  <a:ln w="12700">
                    <a:noFill/>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693" name="椭圆 214029"/>
                  <p:cNvSpPr/>
                  <p:nvPr/>
                </p:nvSpPr>
                <p:spPr>
                  <a:xfrm>
                    <a:off x="1536" y="1776"/>
                    <a:ext cx="240" cy="240"/>
                  </a:xfrm>
                  <a:prstGeom prst="ellipse">
                    <a:avLst/>
                  </a:prstGeom>
                  <a:gradFill rotWithShape="0">
                    <a:gsLst>
                      <a:gs pos="0">
                        <a:schemeClr val="tx1"/>
                      </a:gs>
                      <a:gs pos="100000">
                        <a:srgbClr val="808080"/>
                      </a:gs>
                    </a:gsLst>
                    <a:path path="shape">
                      <a:fillToRect l="50000" t="50000" r="50000" b="50000"/>
                    </a:path>
                  </a:gradFill>
                  <a:ln w="12700">
                    <a:noFill/>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694" name="椭圆 214030"/>
                  <p:cNvSpPr/>
                  <p:nvPr/>
                </p:nvSpPr>
                <p:spPr>
                  <a:xfrm>
                    <a:off x="2448" y="1968"/>
                    <a:ext cx="240" cy="240"/>
                  </a:xfrm>
                  <a:prstGeom prst="ellipse">
                    <a:avLst/>
                  </a:prstGeom>
                  <a:gradFill rotWithShape="0">
                    <a:gsLst>
                      <a:gs pos="0">
                        <a:schemeClr val="tx1"/>
                      </a:gs>
                      <a:gs pos="100000">
                        <a:srgbClr val="808080"/>
                      </a:gs>
                    </a:gsLst>
                    <a:path path="shape">
                      <a:fillToRect l="50000" t="50000" r="50000" b="50000"/>
                    </a:path>
                  </a:gradFill>
                  <a:ln w="12700">
                    <a:noFill/>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695" name="椭圆 214031"/>
                  <p:cNvSpPr/>
                  <p:nvPr/>
                </p:nvSpPr>
                <p:spPr>
                  <a:xfrm>
                    <a:off x="2784" y="1680"/>
                    <a:ext cx="240" cy="240"/>
                  </a:xfrm>
                  <a:prstGeom prst="ellipse">
                    <a:avLst/>
                  </a:prstGeom>
                  <a:gradFill rotWithShape="0">
                    <a:gsLst>
                      <a:gs pos="0">
                        <a:schemeClr val="tx1"/>
                      </a:gs>
                      <a:gs pos="100000">
                        <a:srgbClr val="808080"/>
                      </a:gs>
                    </a:gsLst>
                    <a:path path="shape">
                      <a:fillToRect l="50000" t="50000" r="50000" b="50000"/>
                    </a:path>
                  </a:gradFill>
                  <a:ln w="12700">
                    <a:noFill/>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696" name="椭圆 214032"/>
                  <p:cNvSpPr/>
                  <p:nvPr/>
                </p:nvSpPr>
                <p:spPr>
                  <a:xfrm>
                    <a:off x="2208" y="1200"/>
                    <a:ext cx="144" cy="144"/>
                  </a:xfrm>
                  <a:prstGeom prst="ellipse">
                    <a:avLst/>
                  </a:prstGeom>
                  <a:gradFill rotWithShape="0">
                    <a:gsLst>
                      <a:gs pos="0">
                        <a:srgbClr val="FFFF00"/>
                      </a:gs>
                      <a:gs pos="100000">
                        <a:srgbClr val="00FF00"/>
                      </a:gs>
                    </a:gsLst>
                    <a:path path="shape">
                      <a:fillToRect l="50000" t="50000" r="50000" b="50000"/>
                    </a:path>
                  </a:gradFill>
                  <a:ln w="12700" cap="sq" cmpd="sng">
                    <a:solidFill>
                      <a:srgbClr val="00FF00"/>
                    </a:solidFill>
                    <a:prstDash val="solid"/>
                    <a:round/>
                    <a:headEnd type="none" w="med" len="med"/>
                    <a:tailEnd type="none" w="med" len="med"/>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697" name="椭圆 214033"/>
                  <p:cNvSpPr/>
                  <p:nvPr/>
                </p:nvSpPr>
                <p:spPr>
                  <a:xfrm>
                    <a:off x="1872" y="1680"/>
                    <a:ext cx="144" cy="144"/>
                  </a:xfrm>
                  <a:prstGeom prst="ellipse">
                    <a:avLst/>
                  </a:prstGeom>
                  <a:gradFill rotWithShape="0">
                    <a:gsLst>
                      <a:gs pos="0">
                        <a:srgbClr val="FFFF00"/>
                      </a:gs>
                      <a:gs pos="100000">
                        <a:srgbClr val="00FF00"/>
                      </a:gs>
                    </a:gsLst>
                    <a:path path="shape">
                      <a:fillToRect l="50000" t="50000" r="50000" b="50000"/>
                    </a:path>
                  </a:gradFill>
                  <a:ln w="12700" cap="sq" cmpd="sng">
                    <a:solidFill>
                      <a:srgbClr val="00FF00"/>
                    </a:solidFill>
                    <a:prstDash val="solid"/>
                    <a:round/>
                    <a:headEnd type="none" w="med" len="med"/>
                    <a:tailEnd type="none" w="med" len="med"/>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698" name="椭圆 214034"/>
                  <p:cNvSpPr/>
                  <p:nvPr/>
                </p:nvSpPr>
                <p:spPr>
                  <a:xfrm>
                    <a:off x="2544" y="1632"/>
                    <a:ext cx="144" cy="144"/>
                  </a:xfrm>
                  <a:prstGeom prst="ellipse">
                    <a:avLst/>
                  </a:prstGeom>
                  <a:gradFill rotWithShape="0">
                    <a:gsLst>
                      <a:gs pos="0">
                        <a:srgbClr val="FFFF00"/>
                      </a:gs>
                      <a:gs pos="100000">
                        <a:srgbClr val="00FF00"/>
                      </a:gs>
                    </a:gsLst>
                    <a:path path="shape">
                      <a:fillToRect l="50000" t="50000" r="50000" b="50000"/>
                    </a:path>
                  </a:gradFill>
                  <a:ln w="12700" cap="sq" cmpd="sng">
                    <a:solidFill>
                      <a:srgbClr val="00FF00"/>
                    </a:solidFill>
                    <a:prstDash val="solid"/>
                    <a:round/>
                    <a:headEnd type="none" w="med" len="med"/>
                    <a:tailEnd type="none" w="med" len="med"/>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699" name="椭圆 214035"/>
                  <p:cNvSpPr/>
                  <p:nvPr/>
                </p:nvSpPr>
                <p:spPr>
                  <a:xfrm>
                    <a:off x="2352" y="1776"/>
                    <a:ext cx="144" cy="144"/>
                  </a:xfrm>
                  <a:prstGeom prst="ellipse">
                    <a:avLst/>
                  </a:prstGeom>
                  <a:gradFill rotWithShape="0">
                    <a:gsLst>
                      <a:gs pos="0">
                        <a:srgbClr val="FFFF00"/>
                      </a:gs>
                      <a:gs pos="100000">
                        <a:srgbClr val="00FF00"/>
                      </a:gs>
                    </a:gsLst>
                    <a:path path="shape">
                      <a:fillToRect l="50000" t="50000" r="50000" b="50000"/>
                    </a:path>
                  </a:gradFill>
                  <a:ln w="12700" cap="sq" cmpd="sng">
                    <a:solidFill>
                      <a:srgbClr val="00FF00"/>
                    </a:solidFill>
                    <a:prstDash val="solid"/>
                    <a:round/>
                    <a:headEnd type="none" w="med" len="med"/>
                    <a:tailEnd type="none" w="med" len="med"/>
                  </a:ln>
                </p:spPr>
                <p:txBody>
                  <a:bodyPr anchor="t"/>
                  <a:lstStyle/>
                  <a:p>
                    <a:pPr algn="ctr"/>
                    <a:endParaRPr lang="zh-CN" altLang="en-US" sz="3600">
                      <a:latin typeface="Times New Roman" panose="02020603050405020304" charset="0"/>
                      <a:ea typeface="宋体" panose="02010600030101010101" pitchFamily="2" charset="-122"/>
                    </a:endParaRPr>
                  </a:p>
                </p:txBody>
              </p:sp>
            </p:grpSp>
          </p:grpSp>
          <p:grpSp>
            <p:nvGrpSpPr>
              <p:cNvPr id="71700" name="组合 214036"/>
              <p:cNvGrpSpPr/>
              <p:nvPr/>
            </p:nvGrpSpPr>
            <p:grpSpPr>
              <a:xfrm>
                <a:off x="567" y="2115"/>
                <a:ext cx="1474" cy="1392"/>
                <a:chOff x="1536" y="816"/>
                <a:chExt cx="1488" cy="1392"/>
              </a:xfrm>
            </p:grpSpPr>
            <p:sp>
              <p:nvSpPr>
                <p:cNvPr id="71701" name="矩形 214037"/>
                <p:cNvSpPr/>
                <p:nvPr/>
              </p:nvSpPr>
              <p:spPr>
                <a:xfrm rot="-1973384">
                  <a:off x="2400" y="1584"/>
                  <a:ext cx="48" cy="528"/>
                </a:xfrm>
                <a:prstGeom prst="rect">
                  <a:avLst/>
                </a:prstGeom>
                <a:gradFill rotWithShape="0">
                  <a:gsLst>
                    <a:gs pos="0">
                      <a:schemeClr val="tx1"/>
                    </a:gs>
                    <a:gs pos="100000">
                      <a:srgbClr val="000000"/>
                    </a:gs>
                  </a:gsLst>
                  <a:path path="shape">
                    <a:fillToRect l="50000" t="50000" r="50000" b="50000"/>
                  </a:path>
                </a:gradFill>
                <a:ln w="12700" cap="sq" cmpd="sng">
                  <a:solidFill>
                    <a:srgbClr val="333333"/>
                  </a:solidFill>
                  <a:prstDash val="solid"/>
                  <a:miter/>
                  <a:headEnd type="none" w="med" len="med"/>
                  <a:tailEnd type="none" w="med" len="med"/>
                </a:ln>
              </p:spPr>
              <p:txBody>
                <a:bodyPr anchor="t"/>
                <a:lstStyle/>
                <a:p>
                  <a:pPr algn="ctr"/>
                  <a:endParaRPr lang="zh-CN" altLang="en-US" sz="3600">
                    <a:latin typeface="Times New Roman" panose="02020603050405020304" charset="0"/>
                    <a:ea typeface="宋体" panose="02010600030101010101" pitchFamily="2" charset="-122"/>
                  </a:endParaRPr>
                </a:p>
              </p:txBody>
            </p:sp>
            <p:grpSp>
              <p:nvGrpSpPr>
                <p:cNvPr id="71702" name="组合 214038"/>
                <p:cNvGrpSpPr/>
                <p:nvPr/>
              </p:nvGrpSpPr>
              <p:grpSpPr>
                <a:xfrm>
                  <a:off x="1536" y="816"/>
                  <a:ext cx="1488" cy="1392"/>
                  <a:chOff x="1536" y="816"/>
                  <a:chExt cx="1488" cy="1392"/>
                </a:xfrm>
              </p:grpSpPr>
              <p:sp>
                <p:nvSpPr>
                  <p:cNvPr id="71703" name="矩形 214039"/>
                  <p:cNvSpPr/>
                  <p:nvPr/>
                </p:nvSpPr>
                <p:spPr>
                  <a:xfrm rot="-4368996">
                    <a:off x="2592" y="1440"/>
                    <a:ext cx="48" cy="528"/>
                  </a:xfrm>
                  <a:prstGeom prst="rect">
                    <a:avLst/>
                  </a:prstGeom>
                  <a:gradFill rotWithShape="0">
                    <a:gsLst>
                      <a:gs pos="0">
                        <a:schemeClr val="tx1"/>
                      </a:gs>
                      <a:gs pos="100000">
                        <a:srgbClr val="000000"/>
                      </a:gs>
                    </a:gsLst>
                    <a:path path="shape">
                      <a:fillToRect l="50000" t="50000" r="50000" b="50000"/>
                    </a:path>
                  </a:gradFill>
                  <a:ln w="12700" cap="sq" cmpd="sng">
                    <a:solidFill>
                      <a:srgbClr val="333333"/>
                    </a:solidFill>
                    <a:prstDash val="solid"/>
                    <a:miter/>
                    <a:headEnd type="none" w="med" len="med"/>
                    <a:tailEnd type="none" w="med" len="med"/>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704" name="矩形 214040"/>
                  <p:cNvSpPr/>
                  <p:nvPr/>
                </p:nvSpPr>
                <p:spPr>
                  <a:xfrm rot="3604896">
                    <a:off x="1920" y="1488"/>
                    <a:ext cx="48" cy="528"/>
                  </a:xfrm>
                  <a:prstGeom prst="rect">
                    <a:avLst/>
                  </a:prstGeom>
                  <a:gradFill rotWithShape="0">
                    <a:gsLst>
                      <a:gs pos="0">
                        <a:schemeClr val="tx1"/>
                      </a:gs>
                      <a:gs pos="100000">
                        <a:srgbClr val="000000"/>
                      </a:gs>
                    </a:gsLst>
                    <a:path path="shape">
                      <a:fillToRect l="50000" t="50000" r="50000" b="50000"/>
                    </a:path>
                  </a:gradFill>
                  <a:ln w="12700" cap="sq" cmpd="sng">
                    <a:solidFill>
                      <a:srgbClr val="333333"/>
                    </a:solidFill>
                    <a:prstDash val="solid"/>
                    <a:miter/>
                    <a:headEnd type="none" w="med" len="med"/>
                    <a:tailEnd type="none" w="med" len="med"/>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705" name="矩形 214041"/>
                  <p:cNvSpPr/>
                  <p:nvPr/>
                </p:nvSpPr>
                <p:spPr>
                  <a:xfrm>
                    <a:off x="2256" y="1056"/>
                    <a:ext cx="48" cy="528"/>
                  </a:xfrm>
                  <a:prstGeom prst="rect">
                    <a:avLst/>
                  </a:prstGeom>
                  <a:gradFill rotWithShape="0">
                    <a:gsLst>
                      <a:gs pos="0">
                        <a:schemeClr val="tx1"/>
                      </a:gs>
                      <a:gs pos="100000">
                        <a:srgbClr val="000000"/>
                      </a:gs>
                    </a:gsLst>
                    <a:path path="shape">
                      <a:fillToRect l="50000" t="50000" r="50000" b="50000"/>
                    </a:path>
                  </a:gradFill>
                  <a:ln w="12700" cap="sq" cmpd="sng">
                    <a:solidFill>
                      <a:srgbClr val="333333"/>
                    </a:solidFill>
                    <a:prstDash val="solid"/>
                    <a:miter/>
                    <a:headEnd type="none" w="med" len="med"/>
                    <a:tailEnd type="none" w="med" len="med"/>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706" name="椭圆 214042"/>
                  <p:cNvSpPr/>
                  <p:nvPr/>
                </p:nvSpPr>
                <p:spPr>
                  <a:xfrm>
                    <a:off x="2160" y="816"/>
                    <a:ext cx="240" cy="240"/>
                  </a:xfrm>
                  <a:prstGeom prst="ellipse">
                    <a:avLst/>
                  </a:prstGeom>
                  <a:gradFill rotWithShape="0">
                    <a:gsLst>
                      <a:gs pos="0">
                        <a:schemeClr val="tx1"/>
                      </a:gs>
                      <a:gs pos="100000">
                        <a:srgbClr val="808080"/>
                      </a:gs>
                    </a:gsLst>
                    <a:path path="shape">
                      <a:fillToRect l="50000" t="50000" r="50000" b="50000"/>
                    </a:path>
                  </a:gradFill>
                  <a:ln w="12700">
                    <a:noFill/>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707" name="椭圆 214043"/>
                  <p:cNvSpPr/>
                  <p:nvPr/>
                </p:nvSpPr>
                <p:spPr>
                  <a:xfrm>
                    <a:off x="2160" y="1488"/>
                    <a:ext cx="240" cy="240"/>
                  </a:xfrm>
                  <a:prstGeom prst="ellipse">
                    <a:avLst/>
                  </a:prstGeom>
                  <a:gradFill rotWithShape="0">
                    <a:gsLst>
                      <a:gs pos="0">
                        <a:schemeClr val="tx1"/>
                      </a:gs>
                      <a:gs pos="100000">
                        <a:srgbClr val="808080"/>
                      </a:gs>
                    </a:gsLst>
                    <a:path path="shape">
                      <a:fillToRect l="50000" t="50000" r="50000" b="50000"/>
                    </a:path>
                  </a:gradFill>
                  <a:ln w="12700">
                    <a:noFill/>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708" name="椭圆 214044"/>
                  <p:cNvSpPr/>
                  <p:nvPr/>
                </p:nvSpPr>
                <p:spPr>
                  <a:xfrm>
                    <a:off x="1536" y="1776"/>
                    <a:ext cx="240" cy="240"/>
                  </a:xfrm>
                  <a:prstGeom prst="ellipse">
                    <a:avLst/>
                  </a:prstGeom>
                  <a:gradFill rotWithShape="0">
                    <a:gsLst>
                      <a:gs pos="0">
                        <a:schemeClr val="tx1"/>
                      </a:gs>
                      <a:gs pos="100000">
                        <a:srgbClr val="808080"/>
                      </a:gs>
                    </a:gsLst>
                    <a:path path="shape">
                      <a:fillToRect l="50000" t="50000" r="50000" b="50000"/>
                    </a:path>
                  </a:gradFill>
                  <a:ln w="12700">
                    <a:noFill/>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709" name="椭圆 214045"/>
                  <p:cNvSpPr/>
                  <p:nvPr/>
                </p:nvSpPr>
                <p:spPr>
                  <a:xfrm>
                    <a:off x="2448" y="1968"/>
                    <a:ext cx="240" cy="240"/>
                  </a:xfrm>
                  <a:prstGeom prst="ellipse">
                    <a:avLst/>
                  </a:prstGeom>
                  <a:gradFill rotWithShape="0">
                    <a:gsLst>
                      <a:gs pos="0">
                        <a:schemeClr val="tx1"/>
                      </a:gs>
                      <a:gs pos="100000">
                        <a:srgbClr val="808080"/>
                      </a:gs>
                    </a:gsLst>
                    <a:path path="shape">
                      <a:fillToRect l="50000" t="50000" r="50000" b="50000"/>
                    </a:path>
                  </a:gradFill>
                  <a:ln w="12700">
                    <a:noFill/>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710" name="椭圆 214046"/>
                  <p:cNvSpPr/>
                  <p:nvPr/>
                </p:nvSpPr>
                <p:spPr>
                  <a:xfrm>
                    <a:off x="2784" y="1680"/>
                    <a:ext cx="240" cy="240"/>
                  </a:xfrm>
                  <a:prstGeom prst="ellipse">
                    <a:avLst/>
                  </a:prstGeom>
                  <a:gradFill rotWithShape="0">
                    <a:gsLst>
                      <a:gs pos="0">
                        <a:schemeClr val="tx1"/>
                      </a:gs>
                      <a:gs pos="100000">
                        <a:srgbClr val="808080"/>
                      </a:gs>
                    </a:gsLst>
                    <a:path path="shape">
                      <a:fillToRect l="50000" t="50000" r="50000" b="50000"/>
                    </a:path>
                  </a:gradFill>
                  <a:ln w="12700">
                    <a:noFill/>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711" name="椭圆 214047"/>
                  <p:cNvSpPr/>
                  <p:nvPr/>
                </p:nvSpPr>
                <p:spPr>
                  <a:xfrm>
                    <a:off x="2208" y="1200"/>
                    <a:ext cx="144" cy="144"/>
                  </a:xfrm>
                  <a:prstGeom prst="ellipse">
                    <a:avLst/>
                  </a:prstGeom>
                  <a:gradFill rotWithShape="0">
                    <a:gsLst>
                      <a:gs pos="0">
                        <a:srgbClr val="FFFF00"/>
                      </a:gs>
                      <a:gs pos="100000">
                        <a:srgbClr val="00FF00"/>
                      </a:gs>
                    </a:gsLst>
                    <a:path path="shape">
                      <a:fillToRect l="50000" t="50000" r="50000" b="50000"/>
                    </a:path>
                  </a:gradFill>
                  <a:ln w="12700" cap="sq" cmpd="sng">
                    <a:solidFill>
                      <a:srgbClr val="00FF00"/>
                    </a:solidFill>
                    <a:prstDash val="solid"/>
                    <a:round/>
                    <a:headEnd type="none" w="med" len="med"/>
                    <a:tailEnd type="none" w="med" len="med"/>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712" name="椭圆 214048"/>
                  <p:cNvSpPr/>
                  <p:nvPr/>
                </p:nvSpPr>
                <p:spPr>
                  <a:xfrm>
                    <a:off x="1872" y="1680"/>
                    <a:ext cx="144" cy="144"/>
                  </a:xfrm>
                  <a:prstGeom prst="ellipse">
                    <a:avLst/>
                  </a:prstGeom>
                  <a:gradFill rotWithShape="0">
                    <a:gsLst>
                      <a:gs pos="0">
                        <a:srgbClr val="FFFF00"/>
                      </a:gs>
                      <a:gs pos="100000">
                        <a:srgbClr val="00FF00"/>
                      </a:gs>
                    </a:gsLst>
                    <a:path path="shape">
                      <a:fillToRect l="50000" t="50000" r="50000" b="50000"/>
                    </a:path>
                  </a:gradFill>
                  <a:ln w="12700" cap="sq" cmpd="sng">
                    <a:solidFill>
                      <a:srgbClr val="00FF00"/>
                    </a:solidFill>
                    <a:prstDash val="solid"/>
                    <a:round/>
                    <a:headEnd type="none" w="med" len="med"/>
                    <a:tailEnd type="none" w="med" len="med"/>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713" name="椭圆 214049"/>
                  <p:cNvSpPr/>
                  <p:nvPr/>
                </p:nvSpPr>
                <p:spPr>
                  <a:xfrm>
                    <a:off x="2544" y="1632"/>
                    <a:ext cx="144" cy="144"/>
                  </a:xfrm>
                  <a:prstGeom prst="ellipse">
                    <a:avLst/>
                  </a:prstGeom>
                  <a:gradFill rotWithShape="0">
                    <a:gsLst>
                      <a:gs pos="0">
                        <a:srgbClr val="FFFF00"/>
                      </a:gs>
                      <a:gs pos="100000">
                        <a:srgbClr val="00FF00"/>
                      </a:gs>
                    </a:gsLst>
                    <a:path path="shape">
                      <a:fillToRect l="50000" t="50000" r="50000" b="50000"/>
                    </a:path>
                  </a:gradFill>
                  <a:ln w="12700" cap="sq" cmpd="sng">
                    <a:solidFill>
                      <a:srgbClr val="00FF00"/>
                    </a:solidFill>
                    <a:prstDash val="solid"/>
                    <a:round/>
                    <a:headEnd type="none" w="med" len="med"/>
                    <a:tailEnd type="none" w="med" len="med"/>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714" name="椭圆 214050"/>
                  <p:cNvSpPr/>
                  <p:nvPr/>
                </p:nvSpPr>
                <p:spPr>
                  <a:xfrm>
                    <a:off x="2352" y="1776"/>
                    <a:ext cx="144" cy="144"/>
                  </a:xfrm>
                  <a:prstGeom prst="ellipse">
                    <a:avLst/>
                  </a:prstGeom>
                  <a:gradFill rotWithShape="0">
                    <a:gsLst>
                      <a:gs pos="0">
                        <a:srgbClr val="FFFF00"/>
                      </a:gs>
                      <a:gs pos="100000">
                        <a:srgbClr val="00FF00"/>
                      </a:gs>
                    </a:gsLst>
                    <a:path path="shape">
                      <a:fillToRect l="50000" t="50000" r="50000" b="50000"/>
                    </a:path>
                  </a:gradFill>
                  <a:ln w="12700" cap="sq" cmpd="sng">
                    <a:solidFill>
                      <a:srgbClr val="00FF00"/>
                    </a:solidFill>
                    <a:prstDash val="solid"/>
                    <a:round/>
                    <a:headEnd type="none" w="med" len="med"/>
                    <a:tailEnd type="none" w="med" len="med"/>
                  </a:ln>
                </p:spPr>
                <p:txBody>
                  <a:bodyPr anchor="t"/>
                  <a:lstStyle/>
                  <a:p>
                    <a:pPr algn="ctr"/>
                    <a:endParaRPr lang="zh-CN" altLang="en-US" sz="3600">
                      <a:latin typeface="Times New Roman" panose="02020603050405020304" charset="0"/>
                      <a:ea typeface="宋体" panose="02010600030101010101" pitchFamily="2" charset="-122"/>
                    </a:endParaRPr>
                  </a:p>
                </p:txBody>
              </p:sp>
            </p:grpSp>
          </p:grpSp>
          <p:grpSp>
            <p:nvGrpSpPr>
              <p:cNvPr id="71715" name="组合 214051"/>
              <p:cNvGrpSpPr/>
              <p:nvPr/>
            </p:nvGrpSpPr>
            <p:grpSpPr>
              <a:xfrm>
                <a:off x="1478" y="2288"/>
                <a:ext cx="1474" cy="1392"/>
                <a:chOff x="1536" y="816"/>
                <a:chExt cx="1488" cy="1392"/>
              </a:xfrm>
            </p:grpSpPr>
            <p:sp>
              <p:nvSpPr>
                <p:cNvPr id="71716" name="矩形 214052"/>
                <p:cNvSpPr/>
                <p:nvPr/>
              </p:nvSpPr>
              <p:spPr>
                <a:xfrm rot="-1973384">
                  <a:off x="2400" y="1584"/>
                  <a:ext cx="48" cy="528"/>
                </a:xfrm>
                <a:prstGeom prst="rect">
                  <a:avLst/>
                </a:prstGeom>
                <a:gradFill rotWithShape="0">
                  <a:gsLst>
                    <a:gs pos="0">
                      <a:schemeClr val="tx1"/>
                    </a:gs>
                    <a:gs pos="100000">
                      <a:srgbClr val="000000"/>
                    </a:gs>
                  </a:gsLst>
                  <a:path path="shape">
                    <a:fillToRect l="50000" t="50000" r="50000" b="50000"/>
                  </a:path>
                </a:gradFill>
                <a:ln w="12700" cap="sq" cmpd="sng">
                  <a:solidFill>
                    <a:srgbClr val="333333"/>
                  </a:solidFill>
                  <a:prstDash val="solid"/>
                  <a:miter/>
                  <a:headEnd type="none" w="med" len="med"/>
                  <a:tailEnd type="none" w="med" len="med"/>
                </a:ln>
              </p:spPr>
              <p:txBody>
                <a:bodyPr anchor="t"/>
                <a:lstStyle/>
                <a:p>
                  <a:pPr algn="ctr"/>
                  <a:endParaRPr lang="zh-CN" altLang="en-US" sz="3600">
                    <a:latin typeface="Times New Roman" panose="02020603050405020304" charset="0"/>
                    <a:ea typeface="宋体" panose="02010600030101010101" pitchFamily="2" charset="-122"/>
                  </a:endParaRPr>
                </a:p>
              </p:txBody>
            </p:sp>
            <p:grpSp>
              <p:nvGrpSpPr>
                <p:cNvPr id="71717" name="组合 214053"/>
                <p:cNvGrpSpPr/>
                <p:nvPr/>
              </p:nvGrpSpPr>
              <p:grpSpPr>
                <a:xfrm>
                  <a:off x="1536" y="816"/>
                  <a:ext cx="1488" cy="1392"/>
                  <a:chOff x="1536" y="816"/>
                  <a:chExt cx="1488" cy="1392"/>
                </a:xfrm>
              </p:grpSpPr>
              <p:sp>
                <p:nvSpPr>
                  <p:cNvPr id="71718" name="矩形 214054"/>
                  <p:cNvSpPr/>
                  <p:nvPr/>
                </p:nvSpPr>
                <p:spPr>
                  <a:xfrm rot="-4368996">
                    <a:off x="2592" y="1440"/>
                    <a:ext cx="48" cy="528"/>
                  </a:xfrm>
                  <a:prstGeom prst="rect">
                    <a:avLst/>
                  </a:prstGeom>
                  <a:gradFill rotWithShape="0">
                    <a:gsLst>
                      <a:gs pos="0">
                        <a:schemeClr val="tx1"/>
                      </a:gs>
                      <a:gs pos="100000">
                        <a:srgbClr val="000000"/>
                      </a:gs>
                    </a:gsLst>
                    <a:path path="shape">
                      <a:fillToRect l="50000" t="50000" r="50000" b="50000"/>
                    </a:path>
                  </a:gradFill>
                  <a:ln w="12700" cap="sq" cmpd="sng">
                    <a:solidFill>
                      <a:srgbClr val="333333"/>
                    </a:solidFill>
                    <a:prstDash val="solid"/>
                    <a:miter/>
                    <a:headEnd type="none" w="med" len="med"/>
                    <a:tailEnd type="none" w="med" len="med"/>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719" name="矩形 214055"/>
                  <p:cNvSpPr/>
                  <p:nvPr/>
                </p:nvSpPr>
                <p:spPr>
                  <a:xfrm rot="3604896">
                    <a:off x="1920" y="1488"/>
                    <a:ext cx="48" cy="528"/>
                  </a:xfrm>
                  <a:prstGeom prst="rect">
                    <a:avLst/>
                  </a:prstGeom>
                  <a:gradFill rotWithShape="0">
                    <a:gsLst>
                      <a:gs pos="0">
                        <a:schemeClr val="tx1"/>
                      </a:gs>
                      <a:gs pos="100000">
                        <a:srgbClr val="000000"/>
                      </a:gs>
                    </a:gsLst>
                    <a:path path="shape">
                      <a:fillToRect l="50000" t="50000" r="50000" b="50000"/>
                    </a:path>
                  </a:gradFill>
                  <a:ln w="12700" cap="sq" cmpd="sng">
                    <a:solidFill>
                      <a:srgbClr val="333333"/>
                    </a:solidFill>
                    <a:prstDash val="solid"/>
                    <a:miter/>
                    <a:headEnd type="none" w="med" len="med"/>
                    <a:tailEnd type="none" w="med" len="med"/>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720" name="矩形 214056"/>
                  <p:cNvSpPr/>
                  <p:nvPr/>
                </p:nvSpPr>
                <p:spPr>
                  <a:xfrm>
                    <a:off x="2256" y="1056"/>
                    <a:ext cx="48" cy="528"/>
                  </a:xfrm>
                  <a:prstGeom prst="rect">
                    <a:avLst/>
                  </a:prstGeom>
                  <a:gradFill rotWithShape="0">
                    <a:gsLst>
                      <a:gs pos="0">
                        <a:schemeClr val="tx1"/>
                      </a:gs>
                      <a:gs pos="100000">
                        <a:srgbClr val="000000"/>
                      </a:gs>
                    </a:gsLst>
                    <a:path path="shape">
                      <a:fillToRect l="50000" t="50000" r="50000" b="50000"/>
                    </a:path>
                  </a:gradFill>
                  <a:ln w="12700" cap="sq" cmpd="sng">
                    <a:solidFill>
                      <a:srgbClr val="333333"/>
                    </a:solidFill>
                    <a:prstDash val="solid"/>
                    <a:miter/>
                    <a:headEnd type="none" w="med" len="med"/>
                    <a:tailEnd type="none" w="med" len="med"/>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721" name="椭圆 214057"/>
                  <p:cNvSpPr/>
                  <p:nvPr/>
                </p:nvSpPr>
                <p:spPr>
                  <a:xfrm>
                    <a:off x="2160" y="816"/>
                    <a:ext cx="240" cy="240"/>
                  </a:xfrm>
                  <a:prstGeom prst="ellipse">
                    <a:avLst/>
                  </a:prstGeom>
                  <a:gradFill rotWithShape="0">
                    <a:gsLst>
                      <a:gs pos="0">
                        <a:schemeClr val="tx1"/>
                      </a:gs>
                      <a:gs pos="100000">
                        <a:srgbClr val="808080"/>
                      </a:gs>
                    </a:gsLst>
                    <a:path path="shape">
                      <a:fillToRect l="50000" t="50000" r="50000" b="50000"/>
                    </a:path>
                  </a:gradFill>
                  <a:ln w="12700">
                    <a:noFill/>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722" name="椭圆 214058"/>
                  <p:cNvSpPr/>
                  <p:nvPr/>
                </p:nvSpPr>
                <p:spPr>
                  <a:xfrm>
                    <a:off x="2160" y="1488"/>
                    <a:ext cx="240" cy="240"/>
                  </a:xfrm>
                  <a:prstGeom prst="ellipse">
                    <a:avLst/>
                  </a:prstGeom>
                  <a:gradFill rotWithShape="0">
                    <a:gsLst>
                      <a:gs pos="0">
                        <a:schemeClr val="tx1"/>
                      </a:gs>
                      <a:gs pos="100000">
                        <a:srgbClr val="808080"/>
                      </a:gs>
                    </a:gsLst>
                    <a:path path="shape">
                      <a:fillToRect l="50000" t="50000" r="50000" b="50000"/>
                    </a:path>
                  </a:gradFill>
                  <a:ln w="12700">
                    <a:noFill/>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723" name="椭圆 214059"/>
                  <p:cNvSpPr/>
                  <p:nvPr/>
                </p:nvSpPr>
                <p:spPr>
                  <a:xfrm>
                    <a:off x="1536" y="1776"/>
                    <a:ext cx="240" cy="240"/>
                  </a:xfrm>
                  <a:prstGeom prst="ellipse">
                    <a:avLst/>
                  </a:prstGeom>
                  <a:gradFill rotWithShape="0">
                    <a:gsLst>
                      <a:gs pos="0">
                        <a:schemeClr val="tx1"/>
                      </a:gs>
                      <a:gs pos="100000">
                        <a:srgbClr val="808080"/>
                      </a:gs>
                    </a:gsLst>
                    <a:path path="shape">
                      <a:fillToRect l="50000" t="50000" r="50000" b="50000"/>
                    </a:path>
                  </a:gradFill>
                  <a:ln w="12700">
                    <a:noFill/>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724" name="椭圆 214060"/>
                  <p:cNvSpPr/>
                  <p:nvPr/>
                </p:nvSpPr>
                <p:spPr>
                  <a:xfrm>
                    <a:off x="2448" y="1968"/>
                    <a:ext cx="240" cy="240"/>
                  </a:xfrm>
                  <a:prstGeom prst="ellipse">
                    <a:avLst/>
                  </a:prstGeom>
                  <a:gradFill rotWithShape="0">
                    <a:gsLst>
                      <a:gs pos="0">
                        <a:schemeClr val="tx1"/>
                      </a:gs>
                      <a:gs pos="100000">
                        <a:srgbClr val="808080"/>
                      </a:gs>
                    </a:gsLst>
                    <a:path path="shape">
                      <a:fillToRect l="50000" t="50000" r="50000" b="50000"/>
                    </a:path>
                  </a:gradFill>
                  <a:ln w="12700">
                    <a:noFill/>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725" name="椭圆 214061"/>
                  <p:cNvSpPr/>
                  <p:nvPr/>
                </p:nvSpPr>
                <p:spPr>
                  <a:xfrm>
                    <a:off x="2784" y="1680"/>
                    <a:ext cx="240" cy="240"/>
                  </a:xfrm>
                  <a:prstGeom prst="ellipse">
                    <a:avLst/>
                  </a:prstGeom>
                  <a:gradFill rotWithShape="0">
                    <a:gsLst>
                      <a:gs pos="0">
                        <a:schemeClr val="tx1"/>
                      </a:gs>
                      <a:gs pos="100000">
                        <a:srgbClr val="808080"/>
                      </a:gs>
                    </a:gsLst>
                    <a:path path="shape">
                      <a:fillToRect l="50000" t="50000" r="50000" b="50000"/>
                    </a:path>
                  </a:gradFill>
                  <a:ln w="12700">
                    <a:noFill/>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726" name="椭圆 214062"/>
                  <p:cNvSpPr/>
                  <p:nvPr/>
                </p:nvSpPr>
                <p:spPr>
                  <a:xfrm>
                    <a:off x="2208" y="1200"/>
                    <a:ext cx="144" cy="144"/>
                  </a:xfrm>
                  <a:prstGeom prst="ellipse">
                    <a:avLst/>
                  </a:prstGeom>
                  <a:gradFill rotWithShape="0">
                    <a:gsLst>
                      <a:gs pos="0">
                        <a:srgbClr val="FFFF00"/>
                      </a:gs>
                      <a:gs pos="100000">
                        <a:srgbClr val="00FF00"/>
                      </a:gs>
                    </a:gsLst>
                    <a:path path="shape">
                      <a:fillToRect l="50000" t="50000" r="50000" b="50000"/>
                    </a:path>
                  </a:gradFill>
                  <a:ln w="12700" cap="sq" cmpd="sng">
                    <a:solidFill>
                      <a:srgbClr val="00FF00"/>
                    </a:solidFill>
                    <a:prstDash val="solid"/>
                    <a:round/>
                    <a:headEnd type="none" w="med" len="med"/>
                    <a:tailEnd type="none" w="med" len="med"/>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727" name="椭圆 214063"/>
                  <p:cNvSpPr/>
                  <p:nvPr/>
                </p:nvSpPr>
                <p:spPr>
                  <a:xfrm>
                    <a:off x="1872" y="1680"/>
                    <a:ext cx="144" cy="144"/>
                  </a:xfrm>
                  <a:prstGeom prst="ellipse">
                    <a:avLst/>
                  </a:prstGeom>
                  <a:gradFill rotWithShape="0">
                    <a:gsLst>
                      <a:gs pos="0">
                        <a:srgbClr val="FFFF00"/>
                      </a:gs>
                      <a:gs pos="100000">
                        <a:srgbClr val="00FF00"/>
                      </a:gs>
                    </a:gsLst>
                    <a:path path="shape">
                      <a:fillToRect l="50000" t="50000" r="50000" b="50000"/>
                    </a:path>
                  </a:gradFill>
                  <a:ln w="12700" cap="sq" cmpd="sng">
                    <a:solidFill>
                      <a:srgbClr val="00FF00"/>
                    </a:solidFill>
                    <a:prstDash val="solid"/>
                    <a:round/>
                    <a:headEnd type="none" w="med" len="med"/>
                    <a:tailEnd type="none" w="med" len="med"/>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728" name="椭圆 214064"/>
                  <p:cNvSpPr/>
                  <p:nvPr/>
                </p:nvSpPr>
                <p:spPr>
                  <a:xfrm>
                    <a:off x="2544" y="1632"/>
                    <a:ext cx="144" cy="144"/>
                  </a:xfrm>
                  <a:prstGeom prst="ellipse">
                    <a:avLst/>
                  </a:prstGeom>
                  <a:gradFill rotWithShape="0">
                    <a:gsLst>
                      <a:gs pos="0">
                        <a:srgbClr val="FFFF00"/>
                      </a:gs>
                      <a:gs pos="100000">
                        <a:srgbClr val="00FF00"/>
                      </a:gs>
                    </a:gsLst>
                    <a:path path="shape">
                      <a:fillToRect l="50000" t="50000" r="50000" b="50000"/>
                    </a:path>
                  </a:gradFill>
                  <a:ln w="12700" cap="sq" cmpd="sng">
                    <a:solidFill>
                      <a:srgbClr val="00FF00"/>
                    </a:solidFill>
                    <a:prstDash val="solid"/>
                    <a:round/>
                    <a:headEnd type="none" w="med" len="med"/>
                    <a:tailEnd type="none" w="med" len="med"/>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729" name="椭圆 214065"/>
                  <p:cNvSpPr/>
                  <p:nvPr/>
                </p:nvSpPr>
                <p:spPr>
                  <a:xfrm>
                    <a:off x="2352" y="1776"/>
                    <a:ext cx="144" cy="144"/>
                  </a:xfrm>
                  <a:prstGeom prst="ellipse">
                    <a:avLst/>
                  </a:prstGeom>
                  <a:gradFill rotWithShape="0">
                    <a:gsLst>
                      <a:gs pos="0">
                        <a:srgbClr val="FFFF00"/>
                      </a:gs>
                      <a:gs pos="100000">
                        <a:srgbClr val="00FF00"/>
                      </a:gs>
                    </a:gsLst>
                    <a:path path="shape">
                      <a:fillToRect l="50000" t="50000" r="50000" b="50000"/>
                    </a:path>
                  </a:gradFill>
                  <a:ln w="12700" cap="sq" cmpd="sng">
                    <a:solidFill>
                      <a:srgbClr val="00FF00"/>
                    </a:solidFill>
                    <a:prstDash val="solid"/>
                    <a:round/>
                    <a:headEnd type="none" w="med" len="med"/>
                    <a:tailEnd type="none" w="med" len="med"/>
                  </a:ln>
                </p:spPr>
                <p:txBody>
                  <a:bodyPr anchor="t"/>
                  <a:lstStyle/>
                  <a:p>
                    <a:pPr algn="ctr"/>
                    <a:endParaRPr lang="zh-CN" altLang="en-US" sz="3600">
                      <a:latin typeface="Times New Roman" panose="02020603050405020304" charset="0"/>
                      <a:ea typeface="宋体" panose="02010600030101010101" pitchFamily="2" charset="-122"/>
                    </a:endParaRPr>
                  </a:p>
                </p:txBody>
              </p:sp>
            </p:grpSp>
          </p:grpSp>
          <p:grpSp>
            <p:nvGrpSpPr>
              <p:cNvPr id="71730" name="组合 214066"/>
              <p:cNvGrpSpPr/>
              <p:nvPr/>
            </p:nvGrpSpPr>
            <p:grpSpPr>
              <a:xfrm>
                <a:off x="1190" y="1136"/>
                <a:ext cx="1474" cy="1392"/>
                <a:chOff x="1536" y="816"/>
                <a:chExt cx="1488" cy="1392"/>
              </a:xfrm>
            </p:grpSpPr>
            <p:sp>
              <p:nvSpPr>
                <p:cNvPr id="71731" name="矩形 214067"/>
                <p:cNvSpPr/>
                <p:nvPr/>
              </p:nvSpPr>
              <p:spPr>
                <a:xfrm rot="-1973384">
                  <a:off x="2400" y="1584"/>
                  <a:ext cx="48" cy="528"/>
                </a:xfrm>
                <a:prstGeom prst="rect">
                  <a:avLst/>
                </a:prstGeom>
                <a:gradFill rotWithShape="0">
                  <a:gsLst>
                    <a:gs pos="0">
                      <a:schemeClr val="tx1"/>
                    </a:gs>
                    <a:gs pos="100000">
                      <a:srgbClr val="FF3300"/>
                    </a:gs>
                  </a:gsLst>
                  <a:path path="shape">
                    <a:fillToRect l="50000" t="50000" r="50000" b="50000"/>
                  </a:path>
                </a:gradFill>
                <a:ln w="12700" cap="sq" cmpd="sng">
                  <a:solidFill>
                    <a:srgbClr val="333333"/>
                  </a:solidFill>
                  <a:prstDash val="solid"/>
                  <a:miter/>
                  <a:headEnd type="none" w="med" len="med"/>
                  <a:tailEnd type="none" w="med" len="med"/>
                </a:ln>
              </p:spPr>
              <p:txBody>
                <a:bodyPr anchor="t"/>
                <a:lstStyle/>
                <a:p>
                  <a:pPr algn="ctr"/>
                  <a:endParaRPr lang="zh-CN" altLang="en-US" sz="3600">
                    <a:latin typeface="Times New Roman" panose="02020603050405020304" charset="0"/>
                    <a:ea typeface="宋体" panose="02010600030101010101" pitchFamily="2" charset="-122"/>
                  </a:endParaRPr>
                </a:p>
              </p:txBody>
            </p:sp>
            <p:grpSp>
              <p:nvGrpSpPr>
                <p:cNvPr id="71732" name="组合 214068"/>
                <p:cNvGrpSpPr/>
                <p:nvPr/>
              </p:nvGrpSpPr>
              <p:grpSpPr>
                <a:xfrm>
                  <a:off x="1536" y="816"/>
                  <a:ext cx="1488" cy="1392"/>
                  <a:chOff x="1536" y="816"/>
                  <a:chExt cx="1488" cy="1392"/>
                </a:xfrm>
              </p:grpSpPr>
              <p:sp>
                <p:nvSpPr>
                  <p:cNvPr id="71733" name="矩形 214069"/>
                  <p:cNvSpPr/>
                  <p:nvPr/>
                </p:nvSpPr>
                <p:spPr>
                  <a:xfrm rot="-4368996">
                    <a:off x="2592" y="1440"/>
                    <a:ext cx="48" cy="528"/>
                  </a:xfrm>
                  <a:prstGeom prst="rect">
                    <a:avLst/>
                  </a:prstGeom>
                  <a:gradFill rotWithShape="0">
                    <a:gsLst>
                      <a:gs pos="0">
                        <a:schemeClr val="tx1"/>
                      </a:gs>
                      <a:gs pos="100000">
                        <a:srgbClr val="FF3300"/>
                      </a:gs>
                    </a:gsLst>
                    <a:path path="shape">
                      <a:fillToRect l="50000" t="50000" r="50000" b="50000"/>
                    </a:path>
                  </a:gradFill>
                  <a:ln w="12700" cap="sq" cmpd="sng">
                    <a:solidFill>
                      <a:srgbClr val="333333"/>
                    </a:solidFill>
                    <a:prstDash val="solid"/>
                    <a:miter/>
                    <a:headEnd type="none" w="med" len="med"/>
                    <a:tailEnd type="none" w="med" len="med"/>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734" name="矩形 214070"/>
                  <p:cNvSpPr/>
                  <p:nvPr/>
                </p:nvSpPr>
                <p:spPr>
                  <a:xfrm rot="3604896">
                    <a:off x="1920" y="1488"/>
                    <a:ext cx="48" cy="528"/>
                  </a:xfrm>
                  <a:prstGeom prst="rect">
                    <a:avLst/>
                  </a:prstGeom>
                  <a:gradFill rotWithShape="0">
                    <a:gsLst>
                      <a:gs pos="0">
                        <a:schemeClr val="tx1"/>
                      </a:gs>
                      <a:gs pos="100000">
                        <a:srgbClr val="FF3300"/>
                      </a:gs>
                    </a:gsLst>
                    <a:path path="shape">
                      <a:fillToRect l="50000" t="50000" r="50000" b="50000"/>
                    </a:path>
                  </a:gradFill>
                  <a:ln w="12700" cap="sq" cmpd="sng">
                    <a:solidFill>
                      <a:srgbClr val="333333"/>
                    </a:solidFill>
                    <a:prstDash val="solid"/>
                    <a:miter/>
                    <a:headEnd type="none" w="med" len="med"/>
                    <a:tailEnd type="none" w="med" len="med"/>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735" name="矩形 214071"/>
                  <p:cNvSpPr/>
                  <p:nvPr/>
                </p:nvSpPr>
                <p:spPr>
                  <a:xfrm>
                    <a:off x="2256" y="1056"/>
                    <a:ext cx="48" cy="528"/>
                  </a:xfrm>
                  <a:prstGeom prst="rect">
                    <a:avLst/>
                  </a:prstGeom>
                  <a:gradFill rotWithShape="0">
                    <a:gsLst>
                      <a:gs pos="0">
                        <a:schemeClr val="tx1"/>
                      </a:gs>
                      <a:gs pos="100000">
                        <a:srgbClr val="FF3300"/>
                      </a:gs>
                    </a:gsLst>
                    <a:path path="shape">
                      <a:fillToRect l="50000" t="50000" r="50000" b="50000"/>
                    </a:path>
                  </a:gradFill>
                  <a:ln w="12700" cap="sq" cmpd="sng">
                    <a:solidFill>
                      <a:srgbClr val="333333"/>
                    </a:solidFill>
                    <a:prstDash val="solid"/>
                    <a:miter/>
                    <a:headEnd type="none" w="med" len="med"/>
                    <a:tailEnd type="none" w="med" len="med"/>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736" name="椭圆 214072"/>
                  <p:cNvSpPr/>
                  <p:nvPr/>
                </p:nvSpPr>
                <p:spPr>
                  <a:xfrm>
                    <a:off x="2160" y="816"/>
                    <a:ext cx="240" cy="240"/>
                  </a:xfrm>
                  <a:prstGeom prst="ellipse">
                    <a:avLst/>
                  </a:prstGeom>
                  <a:gradFill rotWithShape="0">
                    <a:gsLst>
                      <a:gs pos="0">
                        <a:schemeClr val="tx1"/>
                      </a:gs>
                      <a:gs pos="100000">
                        <a:srgbClr val="FF3300"/>
                      </a:gs>
                    </a:gsLst>
                    <a:path path="shape">
                      <a:fillToRect l="50000" t="50000" r="50000" b="50000"/>
                    </a:path>
                  </a:gradFill>
                  <a:ln w="12700">
                    <a:noFill/>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737" name="椭圆 214073"/>
                  <p:cNvSpPr/>
                  <p:nvPr/>
                </p:nvSpPr>
                <p:spPr>
                  <a:xfrm>
                    <a:off x="2160" y="1488"/>
                    <a:ext cx="240" cy="240"/>
                  </a:xfrm>
                  <a:prstGeom prst="ellipse">
                    <a:avLst/>
                  </a:prstGeom>
                  <a:gradFill rotWithShape="0">
                    <a:gsLst>
                      <a:gs pos="0">
                        <a:schemeClr val="tx1"/>
                      </a:gs>
                      <a:gs pos="100000">
                        <a:srgbClr val="FF3300"/>
                      </a:gs>
                    </a:gsLst>
                    <a:path path="shape">
                      <a:fillToRect l="50000" t="50000" r="50000" b="50000"/>
                    </a:path>
                  </a:gradFill>
                  <a:ln w="12700">
                    <a:noFill/>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738" name="椭圆 214074"/>
                  <p:cNvSpPr/>
                  <p:nvPr/>
                </p:nvSpPr>
                <p:spPr>
                  <a:xfrm>
                    <a:off x="1536" y="1776"/>
                    <a:ext cx="240" cy="240"/>
                  </a:xfrm>
                  <a:prstGeom prst="ellipse">
                    <a:avLst/>
                  </a:prstGeom>
                  <a:gradFill rotWithShape="0">
                    <a:gsLst>
                      <a:gs pos="0">
                        <a:schemeClr val="tx1"/>
                      </a:gs>
                      <a:gs pos="100000">
                        <a:srgbClr val="FF3300"/>
                      </a:gs>
                    </a:gsLst>
                    <a:path path="shape">
                      <a:fillToRect l="50000" t="50000" r="50000" b="50000"/>
                    </a:path>
                  </a:gradFill>
                  <a:ln w="12700">
                    <a:noFill/>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739" name="椭圆 214075"/>
                  <p:cNvSpPr/>
                  <p:nvPr/>
                </p:nvSpPr>
                <p:spPr>
                  <a:xfrm>
                    <a:off x="2448" y="1968"/>
                    <a:ext cx="240" cy="240"/>
                  </a:xfrm>
                  <a:prstGeom prst="ellipse">
                    <a:avLst/>
                  </a:prstGeom>
                  <a:gradFill rotWithShape="0">
                    <a:gsLst>
                      <a:gs pos="0">
                        <a:schemeClr val="tx1"/>
                      </a:gs>
                      <a:gs pos="100000">
                        <a:srgbClr val="FF3300"/>
                      </a:gs>
                    </a:gsLst>
                    <a:path path="shape">
                      <a:fillToRect l="50000" t="50000" r="50000" b="50000"/>
                    </a:path>
                  </a:gradFill>
                  <a:ln w="12700">
                    <a:noFill/>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740" name="椭圆 214076"/>
                  <p:cNvSpPr/>
                  <p:nvPr/>
                </p:nvSpPr>
                <p:spPr>
                  <a:xfrm>
                    <a:off x="2784" y="1680"/>
                    <a:ext cx="240" cy="240"/>
                  </a:xfrm>
                  <a:prstGeom prst="ellipse">
                    <a:avLst/>
                  </a:prstGeom>
                  <a:gradFill rotWithShape="0">
                    <a:gsLst>
                      <a:gs pos="0">
                        <a:schemeClr val="tx1"/>
                      </a:gs>
                      <a:gs pos="100000">
                        <a:srgbClr val="FF3300"/>
                      </a:gs>
                    </a:gsLst>
                    <a:path path="shape">
                      <a:fillToRect l="50000" t="50000" r="50000" b="50000"/>
                    </a:path>
                  </a:gradFill>
                  <a:ln w="12700">
                    <a:noFill/>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741" name="椭圆 214077"/>
                  <p:cNvSpPr/>
                  <p:nvPr/>
                </p:nvSpPr>
                <p:spPr>
                  <a:xfrm>
                    <a:off x="2208" y="1200"/>
                    <a:ext cx="144" cy="144"/>
                  </a:xfrm>
                  <a:prstGeom prst="ellipse">
                    <a:avLst/>
                  </a:prstGeom>
                  <a:gradFill rotWithShape="0">
                    <a:gsLst>
                      <a:gs pos="0">
                        <a:schemeClr val="tx1"/>
                      </a:gs>
                      <a:gs pos="100000">
                        <a:srgbClr val="FF3300"/>
                      </a:gs>
                    </a:gsLst>
                    <a:path path="shape">
                      <a:fillToRect l="50000" t="50000" r="50000" b="50000"/>
                    </a:path>
                  </a:gradFill>
                  <a:ln w="12700" cap="sq" cmpd="sng">
                    <a:solidFill>
                      <a:srgbClr val="00FF00"/>
                    </a:solidFill>
                    <a:prstDash val="solid"/>
                    <a:round/>
                    <a:headEnd type="none" w="med" len="med"/>
                    <a:tailEnd type="none" w="med" len="med"/>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742" name="椭圆 214078"/>
                  <p:cNvSpPr/>
                  <p:nvPr/>
                </p:nvSpPr>
                <p:spPr>
                  <a:xfrm>
                    <a:off x="1872" y="1680"/>
                    <a:ext cx="144" cy="144"/>
                  </a:xfrm>
                  <a:prstGeom prst="ellipse">
                    <a:avLst/>
                  </a:prstGeom>
                  <a:gradFill rotWithShape="0">
                    <a:gsLst>
                      <a:gs pos="0">
                        <a:schemeClr val="tx1"/>
                      </a:gs>
                      <a:gs pos="100000">
                        <a:srgbClr val="FF3300"/>
                      </a:gs>
                    </a:gsLst>
                    <a:path path="shape">
                      <a:fillToRect l="50000" t="50000" r="50000" b="50000"/>
                    </a:path>
                  </a:gradFill>
                  <a:ln w="12700" cap="sq" cmpd="sng">
                    <a:solidFill>
                      <a:srgbClr val="00FF00"/>
                    </a:solidFill>
                    <a:prstDash val="solid"/>
                    <a:round/>
                    <a:headEnd type="none" w="med" len="med"/>
                    <a:tailEnd type="none" w="med" len="med"/>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743" name="椭圆 214079"/>
                  <p:cNvSpPr/>
                  <p:nvPr/>
                </p:nvSpPr>
                <p:spPr>
                  <a:xfrm>
                    <a:off x="2544" y="1632"/>
                    <a:ext cx="144" cy="144"/>
                  </a:xfrm>
                  <a:prstGeom prst="ellipse">
                    <a:avLst/>
                  </a:prstGeom>
                  <a:gradFill rotWithShape="0">
                    <a:gsLst>
                      <a:gs pos="0">
                        <a:schemeClr val="tx1"/>
                      </a:gs>
                      <a:gs pos="100000">
                        <a:srgbClr val="FF3300"/>
                      </a:gs>
                    </a:gsLst>
                    <a:path path="shape">
                      <a:fillToRect l="50000" t="50000" r="50000" b="50000"/>
                    </a:path>
                  </a:gradFill>
                  <a:ln w="12700" cap="sq" cmpd="sng">
                    <a:solidFill>
                      <a:srgbClr val="00FF00"/>
                    </a:solidFill>
                    <a:prstDash val="solid"/>
                    <a:round/>
                    <a:headEnd type="none" w="med" len="med"/>
                    <a:tailEnd type="none" w="med" len="med"/>
                  </a:ln>
                </p:spPr>
                <p:txBody>
                  <a:bodyPr anchor="t"/>
                  <a:lstStyle/>
                  <a:p>
                    <a:pPr algn="ctr"/>
                    <a:endParaRPr lang="zh-CN" altLang="en-US" sz="3600">
                      <a:latin typeface="Times New Roman" panose="02020603050405020304" charset="0"/>
                      <a:ea typeface="宋体" panose="02010600030101010101" pitchFamily="2" charset="-122"/>
                    </a:endParaRPr>
                  </a:p>
                </p:txBody>
              </p:sp>
              <p:sp>
                <p:nvSpPr>
                  <p:cNvPr id="71744" name="椭圆 214080"/>
                  <p:cNvSpPr/>
                  <p:nvPr/>
                </p:nvSpPr>
                <p:spPr>
                  <a:xfrm>
                    <a:off x="2352" y="1776"/>
                    <a:ext cx="144" cy="144"/>
                  </a:xfrm>
                  <a:prstGeom prst="ellipse">
                    <a:avLst/>
                  </a:prstGeom>
                  <a:gradFill rotWithShape="0">
                    <a:gsLst>
                      <a:gs pos="0">
                        <a:schemeClr val="tx1"/>
                      </a:gs>
                      <a:gs pos="100000">
                        <a:srgbClr val="FF3300"/>
                      </a:gs>
                    </a:gsLst>
                    <a:path path="shape">
                      <a:fillToRect l="50000" t="50000" r="50000" b="50000"/>
                    </a:path>
                  </a:gradFill>
                  <a:ln w="12700" cap="sq" cmpd="sng">
                    <a:solidFill>
                      <a:srgbClr val="00FF00"/>
                    </a:solidFill>
                    <a:prstDash val="solid"/>
                    <a:round/>
                    <a:headEnd type="none" w="med" len="med"/>
                    <a:tailEnd type="none" w="med" len="med"/>
                  </a:ln>
                </p:spPr>
                <p:txBody>
                  <a:bodyPr anchor="t"/>
                  <a:lstStyle/>
                  <a:p>
                    <a:pPr algn="ctr"/>
                    <a:endParaRPr lang="zh-CN" altLang="en-US" sz="3600">
                      <a:latin typeface="Times New Roman" panose="02020603050405020304" charset="0"/>
                      <a:ea typeface="宋体" panose="02010600030101010101" pitchFamily="2" charset="-122"/>
                    </a:endParaRPr>
                  </a:p>
                </p:txBody>
              </p:sp>
            </p:grpSp>
          </p:grpSp>
        </p:grpSp>
        <p:sp>
          <p:nvSpPr>
            <p:cNvPr id="6" name="文本框 5"/>
            <p:cNvSpPr txBox="1"/>
            <p:nvPr/>
          </p:nvSpPr>
          <p:spPr>
            <a:xfrm>
              <a:off x="13568" y="5478"/>
              <a:ext cx="4029" cy="822"/>
            </a:xfrm>
            <a:prstGeom prst="rect">
              <a:avLst/>
            </a:prstGeom>
            <a:noFill/>
          </p:spPr>
          <p:txBody>
            <a:bodyPr wrap="none" rtlCol="0">
              <a:spAutoFit/>
            </a:bodyPr>
            <a:lstStyle/>
            <a:p>
              <a:r>
                <a:rPr lang="en-US" altLang="zh-CN" sz="2800"/>
                <a:t>SiO</a:t>
              </a:r>
              <a:r>
                <a:rPr lang="en-US" altLang="zh-CN" sz="2800" baseline="-25000"/>
                <a:t>2</a:t>
              </a:r>
              <a:r>
                <a:rPr lang="zh-CN" altLang="en-US" sz="2800"/>
                <a:t>的空间构型</a:t>
              </a:r>
              <a:endParaRPr lang="zh-CN" altLang="en-US" sz="2800"/>
            </a:p>
          </p:txBody>
        </p:sp>
      </p:grpSp>
      <p:grpSp>
        <p:nvGrpSpPr>
          <p:cNvPr id="9" name="组合 8"/>
          <p:cNvGrpSpPr/>
          <p:nvPr/>
        </p:nvGrpSpPr>
        <p:grpSpPr>
          <a:xfrm>
            <a:off x="8615680" y="4020820"/>
            <a:ext cx="2807970" cy="2698115"/>
            <a:chOff x="13568" y="6332"/>
            <a:chExt cx="4422" cy="4249"/>
          </a:xfrm>
        </p:grpSpPr>
        <p:pic>
          <p:nvPicPr>
            <p:cNvPr id="71745" name="图片 214081"/>
            <p:cNvPicPr>
              <a:picLocks noChangeAspect="1"/>
            </p:cNvPicPr>
            <p:nvPr/>
          </p:nvPicPr>
          <p:blipFill>
            <a:blip r:embed="rId3"/>
            <a:stretch>
              <a:fillRect/>
            </a:stretch>
          </p:blipFill>
          <p:spPr>
            <a:xfrm>
              <a:off x="13568" y="6332"/>
              <a:ext cx="4422" cy="3975"/>
            </a:xfrm>
            <a:prstGeom prst="rect">
              <a:avLst/>
            </a:prstGeom>
            <a:noFill/>
            <a:ln w="9525">
              <a:noFill/>
            </a:ln>
          </p:spPr>
        </p:pic>
        <p:sp>
          <p:nvSpPr>
            <p:cNvPr id="8" name="文本框 7"/>
            <p:cNvSpPr txBox="1"/>
            <p:nvPr/>
          </p:nvSpPr>
          <p:spPr>
            <a:xfrm>
              <a:off x="14086" y="9759"/>
              <a:ext cx="3477" cy="822"/>
            </a:xfrm>
            <a:prstGeom prst="rect">
              <a:avLst/>
            </a:prstGeom>
            <a:noFill/>
          </p:spPr>
          <p:txBody>
            <a:bodyPr wrap="none" rtlCol="0">
              <a:spAutoFit/>
            </a:bodyPr>
            <a:lstStyle/>
            <a:p>
              <a:r>
                <a:rPr lang="en-US" altLang="zh-CN" sz="2800"/>
                <a:t>CO2</a:t>
              </a:r>
              <a:r>
                <a:rPr lang="zh-CN" altLang="en-US" sz="2800"/>
                <a:t>空间构型</a:t>
              </a:r>
              <a:endParaRPr lang="zh-CN" altLang="en-US" sz="2800"/>
            </a:p>
          </p:txBody>
        </p:sp>
      </p:grpSp>
      <p:sp>
        <p:nvSpPr>
          <p:cNvPr id="11" name="文本框 10"/>
          <p:cNvSpPr txBox="1"/>
          <p:nvPr/>
        </p:nvSpPr>
        <p:spPr>
          <a:xfrm>
            <a:off x="684530" y="4382135"/>
            <a:ext cx="6945630" cy="1814830"/>
          </a:xfrm>
          <a:prstGeom prst="rect">
            <a:avLst/>
          </a:prstGeom>
          <a:noFill/>
        </p:spPr>
        <p:txBody>
          <a:bodyPr wrap="square" rtlCol="0" anchor="t">
            <a:spAutoFit/>
          </a:bodyPr>
          <a:lstStyle/>
          <a:p>
            <a:pPr algn="l"/>
            <a:r>
              <a:rPr lang="en-US" altLang="zh-CN" sz="2800" b="1">
                <a:solidFill>
                  <a:srgbClr val="0000BC"/>
                </a:solidFill>
                <a:sym typeface="+mn-ea"/>
              </a:rPr>
              <a:t>SiO</a:t>
            </a:r>
            <a:r>
              <a:rPr lang="en-US" altLang="zh-CN" sz="2800" b="1" baseline="-25000">
                <a:solidFill>
                  <a:srgbClr val="0000BC"/>
                </a:solidFill>
                <a:sym typeface="+mn-ea"/>
              </a:rPr>
              <a:t>2</a:t>
            </a:r>
            <a:r>
              <a:rPr lang="zh-CN" altLang="en-US" sz="2800" b="1">
                <a:solidFill>
                  <a:srgbClr val="0000BC"/>
                </a:solidFill>
                <a:sym typeface="+mn-ea"/>
              </a:rPr>
              <a:t>为共价晶体，熔融时破坏</a:t>
            </a:r>
            <a:r>
              <a:rPr lang="zh-CN" altLang="en-US" sz="2800" b="1">
                <a:solidFill>
                  <a:srgbClr val="FF0000"/>
                </a:solidFill>
                <a:sym typeface="+mn-ea"/>
              </a:rPr>
              <a:t>共价键</a:t>
            </a:r>
            <a:r>
              <a:rPr lang="zh-CN" altLang="en-US" sz="2800" b="1">
                <a:solidFill>
                  <a:srgbClr val="0000BC"/>
                </a:solidFill>
                <a:sym typeface="+mn-ea"/>
              </a:rPr>
              <a:t>，所以熔沸点高</a:t>
            </a:r>
            <a:endParaRPr lang="zh-CN" altLang="en-US" sz="2800" b="1">
              <a:solidFill>
                <a:srgbClr val="0000BC"/>
              </a:solidFill>
              <a:sym typeface="+mn-ea"/>
            </a:endParaRPr>
          </a:p>
          <a:p>
            <a:pPr algn="l"/>
            <a:r>
              <a:rPr lang="en-US" altLang="zh-CN" sz="2800" b="1">
                <a:solidFill>
                  <a:srgbClr val="0000BC"/>
                </a:solidFill>
                <a:sym typeface="+mn-ea"/>
              </a:rPr>
              <a:t>CO</a:t>
            </a:r>
            <a:r>
              <a:rPr lang="en-US" altLang="zh-CN" sz="2800" b="1" baseline="-25000">
                <a:solidFill>
                  <a:srgbClr val="0000BC"/>
                </a:solidFill>
                <a:sym typeface="+mn-ea"/>
              </a:rPr>
              <a:t>2</a:t>
            </a:r>
            <a:r>
              <a:rPr lang="zh-CN" altLang="en-US" sz="2800" b="1">
                <a:solidFill>
                  <a:srgbClr val="0000BC"/>
                </a:solidFill>
                <a:sym typeface="+mn-ea"/>
              </a:rPr>
              <a:t>为分子晶体，熔融时破坏</a:t>
            </a:r>
            <a:r>
              <a:rPr lang="zh-CN" altLang="en-US" sz="2800" b="1">
                <a:solidFill>
                  <a:srgbClr val="FF0000"/>
                </a:solidFill>
                <a:sym typeface="+mn-ea"/>
              </a:rPr>
              <a:t>分子间作用力</a:t>
            </a:r>
            <a:r>
              <a:rPr lang="zh-CN" altLang="en-US" sz="2800" b="1">
                <a:solidFill>
                  <a:srgbClr val="0000BC"/>
                </a:solidFill>
                <a:sym typeface="+mn-ea"/>
              </a:rPr>
              <a:t>，所以熔沸点低</a:t>
            </a:r>
            <a:endParaRPr lang="zh-CN" altLang="en-US" sz="2800" b="1">
              <a:solidFill>
                <a:srgbClr val="0000BC"/>
              </a:solidFill>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本框 3"/>
          <p:cNvSpPr txBox="1"/>
          <p:nvPr/>
        </p:nvSpPr>
        <p:spPr>
          <a:xfrm>
            <a:off x="949960" y="523240"/>
            <a:ext cx="9784080" cy="645160"/>
          </a:xfrm>
          <a:prstGeom prst="rect">
            <a:avLst/>
          </a:prstGeom>
          <a:noFill/>
        </p:spPr>
        <p:txBody>
          <a:bodyPr wrap="none" rtlCol="0">
            <a:spAutoFit/>
          </a:bodyPr>
          <a:lstStyle/>
          <a:p>
            <a:r>
              <a:rPr lang="zh-CN" altLang="en-US" sz="3600">
                <a:solidFill>
                  <a:srgbClr val="0000BC"/>
                </a:solidFill>
                <a:latin typeface="黑体" panose="02010609060101010101" charset="-122"/>
                <a:ea typeface="黑体" panose="02010609060101010101" charset="-122"/>
              </a:rPr>
              <a:t>思考：自然界中为什么存在固、液、气三态呢？</a:t>
            </a:r>
            <a:endParaRPr lang="zh-CN" altLang="en-US" sz="3600">
              <a:solidFill>
                <a:srgbClr val="0000BC"/>
              </a:solidFill>
              <a:latin typeface="黑体" panose="02010609060101010101" charset="-122"/>
              <a:ea typeface="黑体" panose="02010609060101010101" charset="-122"/>
            </a:endParaRPr>
          </a:p>
        </p:txBody>
      </p:sp>
      <p:pic>
        <p:nvPicPr>
          <p:cNvPr id="5" name="图片 4"/>
          <p:cNvPicPr>
            <a:picLocks noChangeAspect="1"/>
          </p:cNvPicPr>
          <p:nvPr/>
        </p:nvPicPr>
        <p:blipFill>
          <a:blip r:embed="rId2"/>
          <a:stretch>
            <a:fillRect/>
          </a:stretch>
        </p:blipFill>
        <p:spPr>
          <a:xfrm>
            <a:off x="172085" y="1358900"/>
            <a:ext cx="5245735" cy="5245735"/>
          </a:xfrm>
          <a:prstGeom prst="rect">
            <a:avLst/>
          </a:prstGeom>
        </p:spPr>
      </p:pic>
      <p:sp>
        <p:nvSpPr>
          <p:cNvPr id="7" name="文本框 6"/>
          <p:cNvSpPr txBox="1"/>
          <p:nvPr/>
        </p:nvSpPr>
        <p:spPr>
          <a:xfrm>
            <a:off x="6413500" y="1872615"/>
            <a:ext cx="4843780" cy="2061210"/>
          </a:xfrm>
          <a:prstGeom prst="rect">
            <a:avLst/>
          </a:prstGeom>
          <a:noFill/>
        </p:spPr>
        <p:txBody>
          <a:bodyPr wrap="square" rtlCol="0">
            <a:spAutoFit/>
          </a:bodyPr>
          <a:lstStyle/>
          <a:p>
            <a:r>
              <a:rPr lang="en-US" altLang="zh-CN" sz="3200">
                <a:latin typeface="黑体" panose="02010609060101010101" charset="-122"/>
                <a:ea typeface="黑体" panose="02010609060101010101" charset="-122"/>
                <a:cs typeface="黑体" panose="02010609060101010101" charset="-122"/>
              </a:rPr>
              <a:t>    </a:t>
            </a:r>
            <a:r>
              <a:rPr lang="zh-CN" altLang="en-US" sz="3200">
                <a:latin typeface="黑体" panose="02010609060101010101" charset="-122"/>
                <a:ea typeface="黑体" panose="02010609060101010101" charset="-122"/>
                <a:cs typeface="黑体" panose="02010609060101010101" charset="-122"/>
              </a:rPr>
              <a:t>分子间存在着</a:t>
            </a:r>
            <a:r>
              <a:rPr lang="zh-CN" altLang="en-US" sz="3200">
                <a:solidFill>
                  <a:srgbClr val="FF0000"/>
                </a:solidFill>
                <a:latin typeface="黑体" panose="02010609060101010101" charset="-122"/>
                <a:ea typeface="黑体" panose="02010609060101010101" charset="-122"/>
                <a:cs typeface="黑体" panose="02010609060101010101" charset="-122"/>
              </a:rPr>
              <a:t>分子间作用力</a:t>
            </a:r>
            <a:r>
              <a:rPr lang="zh-CN" altLang="en-US" sz="3200">
                <a:latin typeface="黑体" panose="02010609060101010101" charset="-122"/>
                <a:ea typeface="黑体" panose="02010609060101010101" charset="-122"/>
                <a:cs typeface="黑体" panose="02010609060101010101" charset="-122"/>
              </a:rPr>
              <a:t>，大量的分子可通过分子间作用力结合成分子晶体。</a:t>
            </a:r>
            <a:endParaRPr lang="zh-CN" altLang="en-US" sz="3200">
              <a:latin typeface="黑体" panose="02010609060101010101" charset="-122"/>
              <a:ea typeface="黑体" panose="02010609060101010101" charset="-122"/>
              <a:cs typeface="黑体" panose="02010609060101010101" charset="-122"/>
            </a:endParaRPr>
          </a:p>
        </p:txBody>
      </p:sp>
      <p:sp>
        <p:nvSpPr>
          <p:cNvPr id="8" name="文本框 7"/>
          <p:cNvSpPr txBox="1"/>
          <p:nvPr/>
        </p:nvSpPr>
        <p:spPr>
          <a:xfrm>
            <a:off x="6588125" y="4229100"/>
            <a:ext cx="4980940" cy="1568450"/>
          </a:xfrm>
          <a:prstGeom prst="rect">
            <a:avLst/>
          </a:prstGeom>
          <a:noFill/>
        </p:spPr>
        <p:txBody>
          <a:bodyPr wrap="square" rtlCol="0" anchor="t">
            <a:spAutoFit/>
          </a:bodyPr>
          <a:lstStyle/>
          <a:p>
            <a:r>
              <a:rPr lang="en-US" altLang="zh-CN" sz="3200">
                <a:solidFill>
                  <a:schemeClr val="tx1"/>
                </a:solidFill>
                <a:latin typeface="黑体" panose="02010609060101010101" charset="-122"/>
                <a:ea typeface="黑体" panose="02010609060101010101" charset="-122"/>
                <a:cs typeface="黑体" panose="02010609060101010101" charset="-122"/>
                <a:sym typeface="+mn-ea"/>
              </a:rPr>
              <a:t>    </a:t>
            </a:r>
            <a:r>
              <a:rPr lang="zh-CN" altLang="en-US" sz="3200">
                <a:solidFill>
                  <a:schemeClr val="tx1"/>
                </a:solidFill>
                <a:latin typeface="黑体" panose="02010609060101010101" charset="-122"/>
                <a:ea typeface="黑体" panose="02010609060101010101" charset="-122"/>
                <a:cs typeface="黑体" panose="02010609060101010101" charset="-122"/>
                <a:sym typeface="+mn-ea"/>
              </a:rPr>
              <a:t>分子间作用力</a:t>
            </a:r>
            <a:r>
              <a:rPr lang="zh-CN" altLang="en-US" sz="3200">
                <a:solidFill>
                  <a:srgbClr val="FF0000"/>
                </a:solidFill>
                <a:latin typeface="黑体" panose="02010609060101010101" charset="-122"/>
                <a:ea typeface="黑体" panose="02010609060101010101" charset="-122"/>
                <a:cs typeface="黑体" panose="02010609060101010101" charset="-122"/>
                <a:sym typeface="+mn-ea"/>
              </a:rPr>
              <a:t>本质上是一种静电作用</a:t>
            </a:r>
            <a:r>
              <a:rPr lang="zh-CN" altLang="en-US" sz="3200">
                <a:solidFill>
                  <a:schemeClr val="tx1"/>
                </a:solidFill>
                <a:latin typeface="黑体" panose="02010609060101010101" charset="-122"/>
                <a:ea typeface="黑体" panose="02010609060101010101" charset="-122"/>
                <a:cs typeface="黑体" panose="02010609060101010101" charset="-122"/>
                <a:sym typeface="+mn-ea"/>
              </a:rPr>
              <a:t>，包括引力和斥力。</a:t>
            </a:r>
            <a:endParaRPr lang="zh-CN" altLang="en-US" sz="3200">
              <a:solidFill>
                <a:schemeClr val="tx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9873" name="灯片编号占位符 4"/>
          <p:cNvSpPr>
            <a:spLocks noGrp="1"/>
          </p:cNvSpPr>
          <p:nvPr>
            <p:ph type="sldNum" sz="quarter" idx="12"/>
          </p:nvPr>
        </p:nvSpPr>
        <p:spPr>
          <a:noFill/>
          <a:ln>
            <a:noFill/>
          </a:ln>
        </p:spPr>
        <p:txBody>
          <a:bodyPr lIns="91440" tIns="45720" rIns="91440" bIns="4572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r"/>
            <a:fld id="{9A0DB2DC-4C9A-4742-B13C-FB6460FD3503}" type="slidenum">
              <a:rPr lang="zh-CN" altLang="en-US" sz="1000">
                <a:latin typeface="Arial" panose="020b0604020202020204" pitchFamily="34" charset="0"/>
                <a:ea typeface="微软雅黑" panose="020b0503020204020204" charset="-122"/>
              </a:rPr>
              <a:t>20</a:t>
            </a:fld>
            <a:endParaRPr lang="zh-CN" altLang="en-US" sz="1000">
              <a:latin typeface="Arial" panose="020b0604020202020204" pitchFamily="34" charset="0"/>
              <a:ea typeface="微软雅黑" panose="020b0503020204020204" charset="-122"/>
            </a:endParaRPr>
          </a:p>
        </p:txBody>
      </p:sp>
      <p:sp>
        <p:nvSpPr>
          <p:cNvPr id="6" name="Rectangle 2"/>
          <p:cNvSpPr txBox="1">
            <a:spLocks noChangeArrowheads="1"/>
          </p:cNvSpPr>
          <p:nvPr/>
        </p:nvSpPr>
        <p:spPr>
          <a:xfrm>
            <a:off x="2940050" y="257175"/>
            <a:ext cx="6831013" cy="568325"/>
          </a:xfrm>
          <a:prstGeom prst="rect">
            <a:avLst/>
          </a:prstGeom>
        </p:spPr>
        <p:txBody>
          <a:bodyPr vert="horz" lIns="91440" tIns="45720" rIns="91440" bIns="45720" rtlCol="0" anchor="b">
            <a:normAutofit fontScale="97500" lnSpcReduction="10000"/>
          </a:bodyPr>
          <a:lstStyle/>
          <a:p>
            <a:pPr>
              <a:lnSpc>
                <a:spcPct val="90000"/>
              </a:lnSpc>
            </a:pPr>
            <a:r>
              <a:rPr lang="zh-CN" altLang="en-US" sz="3600" b="1" noProof="1" smtClean="0">
                <a:solidFill>
                  <a:schemeClr val="tx1"/>
                </a:solidFill>
                <a:latin typeface="+mj-ea"/>
                <a:ea typeface="+mj-ea"/>
                <a:cs typeface="+mn-cs"/>
              </a:rPr>
              <a:t>几种类型晶体的结构和性质</a:t>
            </a:r>
            <a:endParaRPr kumimoji="0" lang="zh-CN" altLang="en-US" sz="3600" b="1" i="0" kern="1200" cap="none" spc="0" normalizeH="0" baseline="0" noProof="1" smtClean="0">
              <a:solidFill>
                <a:schemeClr val="tx1"/>
              </a:solidFill>
              <a:latin typeface="+mj-ea"/>
              <a:ea typeface="+mj-ea"/>
              <a:cs typeface="+mn-cs"/>
            </a:endParaRPr>
          </a:p>
        </p:txBody>
      </p:sp>
      <p:graphicFrame>
        <p:nvGraphicFramePr>
          <p:cNvPr id="8" name="Group 3"/>
          <p:cNvGraphicFramePr>
            <a:graphicFrameLocks noGrp="1"/>
          </p:cNvGraphicFramePr>
          <p:nvPr>
            <p:custDataLst>
              <p:tags r:id="rId2"/>
            </p:custDataLst>
          </p:nvPr>
        </p:nvGraphicFramePr>
        <p:xfrm>
          <a:off x="349885" y="798195"/>
          <a:ext cx="11368405" cy="5943600"/>
        </p:xfrm>
        <a:graphic>
          <a:graphicData uri="http://schemas.openxmlformats.org/drawingml/2006/table">
            <a:tbl>
              <a:tblPr/>
              <a:tblGrid>
                <a:gridCol w="602615"/>
                <a:gridCol w="1791970"/>
                <a:gridCol w="2126615"/>
                <a:gridCol w="1899285"/>
                <a:gridCol w="2075815"/>
                <a:gridCol w="2872105"/>
              </a:tblGrid>
              <a:tr h="553085">
                <a:tc gridSpan="2">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Arial" panose="020b0604020202020204" pitchFamily="34" charset="0"/>
                          <a:ea typeface="楷体_GB2312" pitchFamily="49" charset="-122"/>
                        </a:rPr>
                        <a:t>    </a:t>
                      </a:r>
                      <a:r>
                        <a:rPr kumimoji="0" lang="zh-CN" altLang="en-US" sz="2000" b="1" i="0" u="none" strike="noStrike" cap="none" normalizeH="0" baseline="0" smtClean="0">
                          <a:ln>
                            <a:noFill/>
                          </a:ln>
                          <a:solidFill>
                            <a:schemeClr val="tx1"/>
                          </a:solidFill>
                          <a:effectLst/>
                          <a:latin typeface="Arial" panose="020b0604020202020204" pitchFamily="34" charset="0"/>
                          <a:ea typeface="楷体_GB2312" pitchFamily="49" charset="-122"/>
                        </a:rPr>
                        <a:t>晶体类型</a:t>
                      </a:r>
                      <a:endParaRPr kumimoji="0" lang="zh-CN" altLang="en-US" sz="2000" b="1" i="0" u="none" strike="noStrike" cap="none" normalizeH="0" baseline="0" smtClean="0">
                        <a:ln>
                          <a:noFill/>
                        </a:ln>
                        <a:solidFill>
                          <a:schemeClr val="tx1"/>
                        </a:solidFill>
                        <a:effectLst/>
                        <a:latin typeface="Arial" panose="020b0604020202020204" pitchFamily="34" charset="0"/>
                        <a:ea typeface="楷体_GB2312"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vert="horz" wrap="square"/>
                    <a:lstStyle/>
                    <a:p/>
                  </a:txBody>
                  <a:tcPr/>
                </a:tc>
                <a:tc>
                  <a:txBody>
                    <a:bodyPr vert="horz" wrap="square"/>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Arial" panose="020b0604020202020204" pitchFamily="34" charset="0"/>
                          <a:ea typeface="楷体_GB2312" pitchFamily="49" charset="-122"/>
                        </a:rPr>
                        <a:t>金属晶体</a:t>
                      </a:r>
                      <a:endParaRPr kumimoji="0" lang="zh-CN" altLang="en-US" sz="2000" b="1" i="0" u="none" strike="noStrike" cap="none" normalizeH="0" baseline="0" smtClean="0">
                        <a:ln>
                          <a:noFill/>
                        </a:ln>
                        <a:solidFill>
                          <a:schemeClr val="tx1"/>
                        </a:solidFill>
                        <a:effectLst/>
                        <a:latin typeface="Arial" panose="020b0604020202020204" pitchFamily="34" charset="0"/>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Arial" panose="020b0604020202020204" pitchFamily="34" charset="0"/>
                          <a:ea typeface="楷体_GB2312" pitchFamily="49" charset="-122"/>
                        </a:rPr>
                        <a:t>离子晶体</a:t>
                      </a:r>
                      <a:endParaRPr kumimoji="0" lang="zh-CN" altLang="en-US" sz="2000" b="1" i="0" u="none" strike="noStrike" cap="none" normalizeH="0" baseline="0" smtClean="0">
                        <a:ln>
                          <a:noFill/>
                        </a:ln>
                        <a:solidFill>
                          <a:schemeClr val="tx1"/>
                        </a:solidFill>
                        <a:effectLst/>
                        <a:latin typeface="Arial" panose="020b0604020202020204" pitchFamily="34" charset="0"/>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Arial" panose="020b0604020202020204" pitchFamily="34" charset="0"/>
                          <a:ea typeface="楷体_GB2312" pitchFamily="49" charset="-122"/>
                        </a:rPr>
                        <a:t>原子晶体</a:t>
                      </a:r>
                      <a:endParaRPr kumimoji="0" lang="zh-CN" altLang="en-US" sz="2000" b="1" i="0" u="none" strike="noStrike" cap="none" normalizeH="0" baseline="0" smtClean="0">
                        <a:ln>
                          <a:noFill/>
                        </a:ln>
                        <a:solidFill>
                          <a:schemeClr val="tx1"/>
                        </a:solidFill>
                        <a:effectLst/>
                        <a:latin typeface="Arial" panose="020b0604020202020204" pitchFamily="34" charset="0"/>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Arial" panose="020b0604020202020204" pitchFamily="34" charset="0"/>
                          <a:ea typeface="楷体_GB2312" pitchFamily="49" charset="-122"/>
                        </a:rPr>
                        <a:t>分子晶体</a:t>
                      </a:r>
                      <a:endParaRPr kumimoji="0" lang="zh-CN" altLang="en-US" sz="2000" b="1" i="0" u="none" strike="noStrike" cap="none" normalizeH="0" baseline="0" smtClean="0">
                        <a:ln>
                          <a:noFill/>
                        </a:ln>
                        <a:solidFill>
                          <a:schemeClr val="tx1"/>
                        </a:solidFill>
                        <a:effectLst/>
                        <a:latin typeface="Arial" panose="020b0604020202020204" pitchFamily="34" charset="0"/>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3270">
                <a:tc rowSpan="2">
                  <a:txBody>
                    <a:bodyPr vert="horz" wrap="square"/>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Arial" panose="020b0604020202020204" pitchFamily="34" charset="0"/>
                          <a:ea typeface="楷体_GB2312" pitchFamily="49" charset="-122"/>
                        </a:rPr>
                        <a:t>结</a:t>
                      </a:r>
                      <a:endParaRPr kumimoji="0" lang="zh-CN" altLang="en-US" sz="2000" b="1" i="0" u="none" strike="noStrike" cap="none" normalizeH="0" baseline="0" smtClean="0">
                        <a:ln>
                          <a:noFill/>
                        </a:ln>
                        <a:solidFill>
                          <a:schemeClr val="tx1"/>
                        </a:solidFill>
                        <a:effectLst/>
                        <a:latin typeface="Arial" panose="020b0604020202020204" pitchFamily="34" charset="0"/>
                        <a:ea typeface="楷体_GB2312" pitchFamily="49"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Arial" panose="020b0604020202020204" pitchFamily="34" charset="0"/>
                          <a:ea typeface="楷体_GB2312" pitchFamily="49" charset="-122"/>
                        </a:rPr>
                        <a:t>构</a:t>
                      </a:r>
                      <a:endParaRPr kumimoji="0" lang="zh-CN" altLang="en-US" sz="2000" b="1" i="0" u="none" strike="noStrike" cap="none" normalizeH="0" baseline="0" smtClean="0">
                        <a:ln>
                          <a:noFill/>
                        </a:ln>
                        <a:solidFill>
                          <a:schemeClr val="tx1"/>
                        </a:solidFill>
                        <a:effectLst/>
                        <a:latin typeface="Arial" panose="020b0604020202020204" pitchFamily="34" charset="0"/>
                        <a:ea typeface="楷体_GB2312" pitchFamily="49"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Arial" panose="020b0604020202020204" pitchFamily="34" charset="0"/>
                          <a:ea typeface="楷体_GB2312" pitchFamily="49" charset="-122"/>
                        </a:rPr>
                        <a:t> </a:t>
                      </a:r>
                      <a:r>
                        <a:rPr kumimoji="0" lang="zh-CN" altLang="en-US" sz="2000" b="1" i="0" u="none" strike="noStrike" cap="none" normalizeH="0" baseline="0" smtClean="0">
                          <a:ln>
                            <a:noFill/>
                          </a:ln>
                          <a:solidFill>
                            <a:schemeClr val="tx1"/>
                          </a:solidFill>
                          <a:effectLst/>
                          <a:latin typeface="Arial" panose="020b0604020202020204" pitchFamily="34" charset="0"/>
                          <a:ea typeface="楷体_GB2312" pitchFamily="49" charset="-122"/>
                        </a:rPr>
                        <a:t>构成微粒</a:t>
                      </a:r>
                      <a:endParaRPr kumimoji="0" lang="zh-CN" altLang="en-US" sz="2000" b="1" i="0" u="none" strike="noStrike" cap="none" normalizeH="0" baseline="0" smtClean="0">
                        <a:ln>
                          <a:noFill/>
                        </a:ln>
                        <a:solidFill>
                          <a:schemeClr val="tx1"/>
                        </a:solidFill>
                        <a:effectLst/>
                        <a:latin typeface="Arial" panose="020b0604020202020204" pitchFamily="34" charset="0"/>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rgbClr val="002060"/>
                          </a:solidFill>
                          <a:effectLst/>
                          <a:latin typeface="微软雅黑" panose="020b0503020204020204" charset="-122"/>
                          <a:ea typeface="微软雅黑" panose="020b0503020204020204" charset="-122"/>
                        </a:rPr>
                        <a:t>金属阳离子、自由电子</a:t>
                      </a:r>
                      <a:endParaRPr kumimoji="0" lang="zh-CN" altLang="en-US" sz="2400" b="1" i="0" u="none" strike="noStrike" cap="none" normalizeH="0" baseline="0" smtClean="0">
                        <a:ln>
                          <a:noFill/>
                        </a:ln>
                        <a:solidFill>
                          <a:srgbClr val="002060"/>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rgbClr val="002060"/>
                          </a:solidFill>
                          <a:effectLst/>
                          <a:latin typeface="微软雅黑" panose="020b0503020204020204" charset="-122"/>
                          <a:ea typeface="微软雅黑" panose="020b0503020204020204" charset="-122"/>
                        </a:rPr>
                        <a:t>阴、阳离子</a:t>
                      </a:r>
                      <a:endParaRPr kumimoji="0" lang="zh-CN" altLang="en-US" sz="2400" b="1" i="0" u="none" strike="noStrike" cap="none" normalizeH="0" baseline="0" smtClean="0">
                        <a:ln>
                          <a:noFill/>
                        </a:ln>
                        <a:solidFill>
                          <a:srgbClr val="002060"/>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rgbClr val="002060"/>
                          </a:solidFill>
                          <a:effectLst/>
                          <a:latin typeface="微软雅黑" panose="020b0503020204020204" charset="-122"/>
                          <a:ea typeface="微软雅黑" panose="020b0503020204020204" charset="-122"/>
                        </a:rPr>
                        <a:t>原子</a:t>
                      </a:r>
                      <a:endParaRPr kumimoji="0" lang="zh-CN" altLang="en-US" sz="2400" b="1" i="0" u="none" strike="noStrike" cap="none" normalizeH="0" baseline="0" smtClean="0">
                        <a:ln>
                          <a:noFill/>
                        </a:ln>
                        <a:solidFill>
                          <a:srgbClr val="002060"/>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rgbClr val="002060"/>
                          </a:solidFill>
                          <a:effectLst/>
                          <a:latin typeface="微软雅黑" panose="020b0503020204020204" charset="-122"/>
                          <a:ea typeface="微软雅黑" panose="020b0503020204020204" charset="-122"/>
                        </a:rPr>
                        <a:t>分子</a:t>
                      </a:r>
                      <a:endParaRPr kumimoji="0" lang="zh-CN" altLang="en-US" sz="2400" b="1" i="0" u="none" strike="noStrike" cap="none" normalizeH="0" baseline="0" smtClean="0">
                        <a:ln>
                          <a:noFill/>
                        </a:ln>
                        <a:solidFill>
                          <a:srgbClr val="002060"/>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675">
                <a:tc vMerge="1">
                  <a:txBody>
                    <a:bodyPr vert="horz" wrap="square"/>
                    <a:lstStyle/>
                    <a:p/>
                  </a:txBody>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Arial" panose="020b0604020202020204" pitchFamily="34" charset="0"/>
                          <a:ea typeface="楷体_GB2312" pitchFamily="49" charset="-122"/>
                        </a:rPr>
                        <a:t>微粒间作用力</a:t>
                      </a:r>
                      <a:endParaRPr kumimoji="0" lang="zh-CN" altLang="en-US" sz="2000" b="1" i="0" u="none" strike="noStrike" cap="none" normalizeH="0" baseline="0" smtClean="0">
                        <a:ln>
                          <a:noFill/>
                        </a:ln>
                        <a:solidFill>
                          <a:schemeClr val="tx1"/>
                        </a:solidFill>
                        <a:effectLst/>
                        <a:latin typeface="Arial" panose="020b0604020202020204" pitchFamily="34" charset="0"/>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rgbClr val="002060"/>
                          </a:solidFill>
                          <a:effectLst/>
                          <a:latin typeface="微软雅黑" panose="020b0503020204020204" charset="-122"/>
                          <a:ea typeface="微软雅黑" panose="020b0503020204020204" charset="-122"/>
                        </a:rPr>
                        <a:t>金属键</a:t>
                      </a:r>
                      <a:endParaRPr kumimoji="0" lang="zh-CN" altLang="en-US" sz="2400" b="1" i="0" u="none" strike="noStrike" cap="none" normalizeH="0" baseline="0" smtClean="0">
                        <a:ln>
                          <a:noFill/>
                        </a:ln>
                        <a:solidFill>
                          <a:srgbClr val="002060"/>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rgbClr val="002060"/>
                          </a:solidFill>
                          <a:effectLst/>
                          <a:latin typeface="微软雅黑" panose="020b0503020204020204" charset="-122"/>
                          <a:ea typeface="微软雅黑" panose="020b0503020204020204" charset="-122"/>
                        </a:rPr>
                        <a:t>离子键</a:t>
                      </a:r>
                      <a:endParaRPr kumimoji="0" lang="zh-CN" altLang="en-US" sz="2400" b="1" i="0" u="none" strike="noStrike" cap="none" normalizeH="0" baseline="0" smtClean="0">
                        <a:ln>
                          <a:noFill/>
                        </a:ln>
                        <a:solidFill>
                          <a:srgbClr val="002060"/>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rgbClr val="002060"/>
                          </a:solidFill>
                          <a:effectLst/>
                          <a:latin typeface="微软雅黑" panose="020b0503020204020204" charset="-122"/>
                          <a:ea typeface="微软雅黑" panose="020b0503020204020204" charset="-122"/>
                        </a:rPr>
                        <a:t>共价键</a:t>
                      </a:r>
                      <a:endParaRPr kumimoji="0" lang="zh-CN" altLang="en-US" sz="2400" b="1" i="0" u="none" strike="noStrike" cap="none" normalizeH="0" baseline="0" smtClean="0">
                        <a:ln>
                          <a:noFill/>
                        </a:ln>
                        <a:solidFill>
                          <a:srgbClr val="002060"/>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rgbClr val="002060"/>
                          </a:solidFill>
                          <a:effectLst/>
                          <a:latin typeface="微软雅黑" panose="020b0503020204020204" charset="-122"/>
                          <a:ea typeface="微软雅黑" panose="020b0503020204020204" charset="-122"/>
                        </a:rPr>
                        <a:t>分子间作用力</a:t>
                      </a:r>
                      <a:endParaRPr kumimoji="0" lang="zh-CN" altLang="en-US" sz="2400" b="1" i="0" u="none" strike="noStrike" cap="none" normalizeH="0" baseline="0" smtClean="0">
                        <a:ln>
                          <a:noFill/>
                        </a:ln>
                        <a:solidFill>
                          <a:srgbClr val="002060"/>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5985">
                <a:tc rowSpan="3">
                  <a:txBody>
                    <a:bodyPr vert="horz" wrap="square"/>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Arial" panose="020b0604020202020204" pitchFamily="34" charset="0"/>
                          <a:ea typeface="楷体_GB2312" pitchFamily="49" charset="-122"/>
                        </a:rPr>
                        <a:t>性</a:t>
                      </a:r>
                      <a:endParaRPr kumimoji="0" lang="zh-CN" altLang="en-US" sz="2000" b="1" i="0" u="none" strike="noStrike" cap="none" normalizeH="0" baseline="0" smtClean="0">
                        <a:ln>
                          <a:noFill/>
                        </a:ln>
                        <a:solidFill>
                          <a:schemeClr val="tx1"/>
                        </a:solidFill>
                        <a:effectLst/>
                        <a:latin typeface="Arial" panose="020b0604020202020204" pitchFamily="34" charset="0"/>
                        <a:ea typeface="楷体_GB2312" pitchFamily="49"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Arial" panose="020b0604020202020204" pitchFamily="34" charset="0"/>
                          <a:ea typeface="楷体_GB2312" pitchFamily="49" charset="-122"/>
                        </a:rPr>
                        <a:t>质</a:t>
                      </a:r>
                      <a:endParaRPr kumimoji="0" lang="zh-CN" altLang="en-US" sz="2000" b="1" i="0" u="none" strike="noStrike" cap="none" normalizeH="0" baseline="0" smtClean="0">
                        <a:ln>
                          <a:noFill/>
                        </a:ln>
                        <a:solidFill>
                          <a:schemeClr val="tx1"/>
                        </a:solidFill>
                        <a:effectLst/>
                        <a:latin typeface="Arial" panose="020b0604020202020204" pitchFamily="34" charset="0"/>
                        <a:ea typeface="楷体_GB2312" pitchFamily="49"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Arial" panose="020b0604020202020204" pitchFamily="34" charset="0"/>
                          <a:ea typeface="楷体_GB2312" pitchFamily="49" charset="-122"/>
                        </a:rPr>
                        <a:t> </a:t>
                      </a:r>
                      <a:r>
                        <a:rPr kumimoji="0" lang="zh-CN" altLang="en-US" sz="2000" b="1" i="0" u="none" strike="noStrike" cap="none" normalizeH="0" baseline="0" smtClean="0">
                          <a:ln>
                            <a:noFill/>
                          </a:ln>
                          <a:solidFill>
                            <a:schemeClr val="tx1"/>
                          </a:solidFill>
                          <a:effectLst/>
                          <a:latin typeface="Arial" panose="020b0604020202020204" pitchFamily="34" charset="0"/>
                          <a:ea typeface="楷体_GB2312" pitchFamily="49" charset="-122"/>
                        </a:rPr>
                        <a:t>熔、沸点</a:t>
                      </a:r>
                      <a:endParaRPr kumimoji="0" lang="zh-CN" altLang="en-US" sz="2000" b="1" i="0" u="none" strike="noStrike" cap="none" normalizeH="0" baseline="0" smtClean="0">
                        <a:ln>
                          <a:noFill/>
                        </a:ln>
                        <a:solidFill>
                          <a:schemeClr val="tx1"/>
                        </a:solidFill>
                        <a:effectLst/>
                        <a:latin typeface="Arial" panose="020b0604020202020204" pitchFamily="34" charset="0"/>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2400" b="1" i="0" u="none" strike="noStrike" cap="none" normalizeH="0" baseline="0" smtClean="0">
                          <a:ln>
                            <a:noFill/>
                          </a:ln>
                          <a:solidFill>
                            <a:srgbClr val="002060"/>
                          </a:solidFill>
                          <a:effectLst/>
                          <a:latin typeface="微软雅黑" panose="020b0503020204020204" charset="-122"/>
                          <a:ea typeface="微软雅黑" panose="020b0503020204020204" charset="-122"/>
                        </a:rPr>
                        <a:t>差异较大</a:t>
                      </a:r>
                      <a:endParaRPr kumimoji="0" lang="zh-CN" altLang="zh-CN" sz="2400" b="1" i="0" u="none" strike="noStrike" cap="none" normalizeH="0" baseline="0" smtClean="0">
                        <a:ln>
                          <a:noFill/>
                        </a:ln>
                        <a:solidFill>
                          <a:srgbClr val="002060"/>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algn="ctr" defTabSz="914400" rtl="0" eaLnBrk="1" fontAlgn="base" latinLnBrk="0" hangingPunct="1">
                        <a:lnSpc>
                          <a:spcPct val="100000"/>
                        </a:lnSpc>
                        <a:spcBef>
                          <a:spcPct val="20000"/>
                        </a:spcBef>
                        <a:buClrTx/>
                        <a:buSzTx/>
                        <a:buFontTx/>
                        <a:buNone/>
                      </a:pPr>
                      <a:r>
                        <a:rPr kumimoji="0" lang="zh-CN" altLang="en-US" sz="3200" b="1" i="0" u="none" strike="noStrike" cap="none" normalizeH="0" baseline="0" smtClean="0">
                          <a:ln>
                            <a:noFill/>
                          </a:ln>
                          <a:solidFill>
                            <a:srgbClr val="0000BC"/>
                          </a:solidFill>
                          <a:effectLst/>
                          <a:latin typeface="微软雅黑" panose="020b0503020204020204" charset="-122"/>
                          <a:ea typeface="微软雅黑" panose="020b0503020204020204" charset="-122"/>
                        </a:rPr>
                        <a:t>高</a:t>
                      </a:r>
                      <a:endParaRPr kumimoji="0" lang="zh-CN" altLang="en-US" sz="3200" b="1" i="0" u="none" strike="noStrike" cap="none" normalizeH="0" baseline="0" smtClean="0">
                        <a:ln>
                          <a:noFill/>
                        </a:ln>
                        <a:solidFill>
                          <a:srgbClr val="0000BC"/>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3200" b="1" i="0" u="none" strike="noStrike" cap="none" normalizeH="0" baseline="0" smtClean="0">
                          <a:ln>
                            <a:noFill/>
                          </a:ln>
                          <a:solidFill>
                            <a:srgbClr val="7030A0"/>
                          </a:solidFill>
                          <a:effectLst/>
                          <a:latin typeface="微软雅黑" panose="020b0503020204020204" charset="-122"/>
                          <a:ea typeface="微软雅黑" panose="020b0503020204020204" charset="-122"/>
                        </a:rPr>
                        <a:t>很高</a:t>
                      </a:r>
                      <a:endParaRPr kumimoji="0" lang="zh-CN" altLang="en-US" sz="3200" b="1" i="0" u="none" strike="noStrike" cap="none" normalizeH="0" baseline="0" smtClean="0">
                        <a:ln>
                          <a:noFill/>
                        </a:ln>
                        <a:solidFill>
                          <a:srgbClr val="7030A0"/>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3200" b="1" i="0" u="none" strike="noStrike" cap="none" normalizeH="0" baseline="0" smtClean="0">
                          <a:ln>
                            <a:noFill/>
                          </a:ln>
                          <a:solidFill>
                            <a:srgbClr val="FF0000"/>
                          </a:solidFill>
                          <a:effectLst/>
                          <a:latin typeface="微软雅黑" panose="020b0503020204020204" charset="-122"/>
                          <a:ea typeface="微软雅黑" panose="020b0503020204020204" charset="-122"/>
                        </a:rPr>
                        <a:t>低</a:t>
                      </a:r>
                      <a:endParaRPr kumimoji="0" lang="zh-CN" altLang="en-US" sz="3200" b="1" i="0" u="none" strike="noStrike" cap="none" normalizeH="0" baseline="0" smtClean="0">
                        <a:ln>
                          <a:noFill/>
                        </a:ln>
                        <a:solidFill>
                          <a:srgbClr val="FF0000"/>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8035">
                <a:tc vMerge="1">
                  <a:txBody>
                    <a:bodyPr vert="horz" wrap="square"/>
                    <a:lstStyle/>
                    <a:p/>
                  </a:txBody>
                  <a:tcPr/>
                </a:tc>
                <a:tc>
                  <a:txBody>
                    <a:bodyPr vert="horz" wrap="square"/>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Arial" panose="020b0604020202020204" pitchFamily="34" charset="0"/>
                          <a:ea typeface="楷体_GB2312" pitchFamily="49" charset="-122"/>
                        </a:rPr>
                        <a:t>硬    度</a:t>
                      </a:r>
                      <a:endParaRPr kumimoji="0" lang="zh-CN" altLang="en-US" sz="2000" b="1" i="0" u="none" strike="noStrike" cap="none" normalizeH="0" baseline="0" smtClean="0">
                        <a:ln>
                          <a:noFill/>
                        </a:ln>
                        <a:solidFill>
                          <a:schemeClr val="tx1"/>
                        </a:solidFill>
                        <a:effectLst/>
                        <a:latin typeface="Arial" panose="020b0604020202020204" pitchFamily="34" charset="0"/>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2400" b="1" i="0" u="none" strike="noStrike" cap="none" normalizeH="0" baseline="0" smtClean="0">
                          <a:ln>
                            <a:noFill/>
                          </a:ln>
                          <a:solidFill>
                            <a:srgbClr val="002060"/>
                          </a:solidFill>
                          <a:effectLst/>
                          <a:latin typeface="微软雅黑" panose="020b0503020204020204" charset="-122"/>
                          <a:ea typeface="微软雅黑" panose="020b0503020204020204" charset="-122"/>
                        </a:rPr>
                        <a:t>差异较大</a:t>
                      </a:r>
                      <a:endParaRPr kumimoji="0" lang="zh-CN" altLang="zh-CN" sz="2400" b="1" i="0" u="none" strike="noStrike" cap="none" normalizeH="0" baseline="0" smtClean="0">
                        <a:ln>
                          <a:noFill/>
                        </a:ln>
                        <a:solidFill>
                          <a:srgbClr val="002060"/>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3200" b="1" i="0" u="none" strike="noStrike" cap="none" normalizeH="0" baseline="0" smtClean="0">
                          <a:ln>
                            <a:noFill/>
                          </a:ln>
                          <a:solidFill>
                            <a:srgbClr val="0000BC"/>
                          </a:solidFill>
                          <a:effectLst/>
                          <a:latin typeface="微软雅黑" panose="020b0503020204020204" charset="-122"/>
                          <a:ea typeface="微软雅黑" panose="020b0503020204020204" charset="-122"/>
                        </a:rPr>
                        <a:t>硬而脆</a:t>
                      </a:r>
                      <a:endParaRPr kumimoji="0" lang="zh-CN" altLang="en-US" sz="3200" b="1" i="0" u="none" strike="noStrike" cap="none" normalizeH="0" baseline="0" smtClean="0">
                        <a:ln>
                          <a:noFill/>
                        </a:ln>
                        <a:solidFill>
                          <a:srgbClr val="0000BC"/>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algn="ctr" defTabSz="914400" rtl="0" eaLnBrk="1" fontAlgn="base" latinLnBrk="0" hangingPunct="1">
                        <a:lnSpc>
                          <a:spcPct val="100000"/>
                        </a:lnSpc>
                        <a:spcBef>
                          <a:spcPct val="20000"/>
                        </a:spcBef>
                        <a:buClrTx/>
                        <a:buSzTx/>
                        <a:buFontTx/>
                        <a:buNone/>
                      </a:pPr>
                      <a:r>
                        <a:rPr kumimoji="0" lang="zh-CN" altLang="en-US" sz="3200" b="1" i="0" u="none" strike="noStrike" cap="none" normalizeH="0" baseline="0" smtClean="0">
                          <a:ln>
                            <a:noFill/>
                          </a:ln>
                          <a:solidFill>
                            <a:srgbClr val="7030A0"/>
                          </a:solidFill>
                          <a:effectLst/>
                          <a:latin typeface="微软雅黑" panose="020b0503020204020204" charset="-122"/>
                          <a:ea typeface="微软雅黑" panose="020b0503020204020204" charset="-122"/>
                        </a:rPr>
                        <a:t>很大</a:t>
                      </a:r>
                      <a:endParaRPr kumimoji="0" lang="zh-CN" altLang="en-US" sz="3200" b="1" i="0" u="none" strike="noStrike" cap="none" normalizeH="0" baseline="0" smtClean="0">
                        <a:ln>
                          <a:noFill/>
                        </a:ln>
                        <a:solidFill>
                          <a:srgbClr val="7030A0"/>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algn="ctr" defTabSz="914400" rtl="0" eaLnBrk="1" fontAlgn="base" latinLnBrk="0" hangingPunct="1">
                        <a:lnSpc>
                          <a:spcPct val="100000"/>
                        </a:lnSpc>
                        <a:spcBef>
                          <a:spcPct val="20000"/>
                        </a:spcBef>
                        <a:buClrTx/>
                        <a:buSzTx/>
                        <a:buFontTx/>
                        <a:buNone/>
                      </a:pPr>
                      <a:r>
                        <a:rPr kumimoji="0" lang="zh-CN" altLang="en-US" sz="3200" b="1" i="0" u="none" strike="noStrike" cap="none" normalizeH="0" baseline="0" smtClean="0">
                          <a:ln>
                            <a:noFill/>
                          </a:ln>
                          <a:solidFill>
                            <a:srgbClr val="FF0000"/>
                          </a:solidFill>
                          <a:effectLst/>
                          <a:latin typeface="微软雅黑" panose="020b0503020204020204" charset="-122"/>
                          <a:ea typeface="微软雅黑" panose="020b0503020204020204" charset="-122"/>
                        </a:rPr>
                        <a:t>小</a:t>
                      </a:r>
                      <a:endParaRPr kumimoji="0" lang="zh-CN" altLang="en-US" sz="3200" b="1" i="0" u="none" strike="noStrike" cap="none" normalizeH="0" baseline="0" smtClean="0">
                        <a:ln>
                          <a:noFill/>
                        </a:ln>
                        <a:solidFill>
                          <a:srgbClr val="FF0000"/>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0765">
                <a:tc vMerge="1">
                  <a:txBody>
                    <a:bodyPr vert="horz" wrap="square"/>
                    <a:lstStyle/>
                    <a:p/>
                  </a:txBody>
                  <a:tcPr/>
                </a:tc>
                <a:tc>
                  <a:txBody>
                    <a:bodyPr vert="horz" wrap="square"/>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Arial" panose="020b0604020202020204" pitchFamily="34" charset="0"/>
                          <a:ea typeface="楷体_GB2312" pitchFamily="49" charset="-122"/>
                        </a:rPr>
                        <a:t>导电性</a:t>
                      </a:r>
                      <a:endParaRPr kumimoji="0" lang="zh-CN" altLang="en-US" sz="2000" b="1" i="0" u="none" strike="noStrike" cap="none" normalizeH="0" baseline="0" smtClean="0">
                        <a:ln>
                          <a:noFill/>
                        </a:ln>
                        <a:solidFill>
                          <a:schemeClr val="tx1"/>
                        </a:solidFill>
                        <a:effectLst/>
                        <a:latin typeface="Arial" panose="020b0604020202020204" pitchFamily="34" charset="0"/>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rgbClr val="002060"/>
                          </a:solidFill>
                          <a:effectLst/>
                          <a:latin typeface="微软雅黑" panose="020b0503020204020204" charset="-122"/>
                          <a:ea typeface="微软雅黑" panose="020b0503020204020204" charset="-122"/>
                        </a:rPr>
                        <a:t>导电</a:t>
                      </a:r>
                      <a:endParaRPr kumimoji="0" lang="zh-CN" altLang="en-US" sz="2400" b="1" i="0" u="none" strike="noStrike" cap="none" normalizeH="0" baseline="0" smtClean="0">
                        <a:ln>
                          <a:noFill/>
                        </a:ln>
                        <a:solidFill>
                          <a:srgbClr val="002060"/>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rgbClr val="002060"/>
                          </a:solidFill>
                          <a:effectLst/>
                          <a:latin typeface="微软雅黑" panose="020b0503020204020204" charset="-122"/>
                          <a:ea typeface="微软雅黑" panose="020b0503020204020204" charset="-122"/>
                        </a:rPr>
                        <a:t>熔化或溶于水导电</a:t>
                      </a:r>
                      <a:endParaRPr kumimoji="0" lang="zh-CN" altLang="en-US" sz="2400" b="1" i="0" u="none" strike="noStrike" cap="none" normalizeH="0" baseline="0" smtClean="0">
                        <a:ln>
                          <a:noFill/>
                        </a:ln>
                        <a:solidFill>
                          <a:srgbClr val="002060"/>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rgbClr val="002060"/>
                          </a:solidFill>
                          <a:effectLst/>
                          <a:latin typeface="微软雅黑" panose="020b0503020204020204" charset="-122"/>
                          <a:ea typeface="微软雅黑" panose="020b0503020204020204" charset="-122"/>
                        </a:rPr>
                        <a:t>一般不导电，硅是半导体</a:t>
                      </a:r>
                      <a:endParaRPr kumimoji="0" lang="zh-CN" altLang="en-US" sz="2400" b="1" i="0" u="none" strike="noStrike" cap="none" normalizeH="0" baseline="0" smtClean="0">
                        <a:ln>
                          <a:noFill/>
                        </a:ln>
                        <a:solidFill>
                          <a:srgbClr val="002060"/>
                        </a:solidFill>
                        <a:effectLst/>
                        <a:latin typeface="微软雅黑" panose="020b0503020204020204" charset="-122"/>
                        <a:ea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20000"/>
                        </a:spcBef>
                        <a:spcAft>
                          <a:spcPct val="0"/>
                        </a:spcAft>
                        <a:buClrTx/>
                        <a:buSzTx/>
                        <a:buFontTx/>
                        <a:buNone/>
                        <a:defRPr/>
                      </a:pPr>
                      <a:r>
                        <a:rPr kumimoji="1" lang="zh-CN" altLang="en-US" sz="2400" b="1" i="0" smtClean="0">
                          <a:solidFill>
                            <a:srgbClr val="002060"/>
                          </a:solidFill>
                          <a:latin typeface="微软雅黑" panose="020b0503020204020204" charset="-122"/>
                          <a:ea typeface="微软雅黑" panose="020b0503020204020204" charset="-122"/>
                          <a:cs typeface="微软雅黑" panose="020b0503020204020204" charset="-122"/>
                        </a:rPr>
                        <a:t>固体及熔融状态不导电</a:t>
                      </a:r>
                      <a:r>
                        <a:rPr kumimoji="1" lang="en-US" altLang="zh-CN" sz="2400" b="1" i="0" smtClean="0">
                          <a:solidFill>
                            <a:srgbClr val="002060"/>
                          </a:solidFill>
                          <a:latin typeface="微软雅黑" panose="020b0503020204020204" charset="-122"/>
                          <a:ea typeface="微软雅黑" panose="020b0503020204020204" charset="-122"/>
                          <a:cs typeface="微软雅黑" panose="020b0503020204020204" charset="-122"/>
                        </a:rPr>
                        <a:t>,</a:t>
                      </a:r>
                      <a:r>
                        <a:rPr kumimoji="1" lang="zh-CN" altLang="en-US" sz="2400" b="1" i="0" smtClean="0">
                          <a:solidFill>
                            <a:srgbClr val="002060"/>
                          </a:solidFill>
                          <a:latin typeface="微软雅黑" panose="020b0503020204020204" charset="-122"/>
                          <a:ea typeface="微软雅黑" panose="020b0503020204020204" charset="-122"/>
                          <a:cs typeface="微软雅黑" panose="020b0503020204020204" charset="-122"/>
                        </a:rPr>
                        <a:t>有的溶于水能导电。</a:t>
                      </a:r>
                      <a:endParaRPr kumimoji="1" lang="zh-CN" altLang="en-US" sz="2400" b="1" i="0" smtClean="0">
                        <a:solidFill>
                          <a:srgbClr val="002060"/>
                        </a:solidFill>
                        <a:latin typeface="微软雅黑" panose="020b0503020204020204" charset="-122"/>
                        <a:ea typeface="微软雅黑" panose="020b0503020204020204" charset="-122"/>
                        <a:cs typeface="微软雅黑" panose="020b0503020204020204"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0140">
                <a:tc gridSpan="2">
                  <a:txBody>
                    <a:bodyPr vert="horz" wrap="square"/>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Arial" panose="020b0604020202020204" pitchFamily="34" charset="0"/>
                          <a:ea typeface="楷体_GB2312" pitchFamily="49" charset="-122"/>
                        </a:rPr>
                        <a:t>举      例</a:t>
                      </a:r>
                      <a:endParaRPr kumimoji="0" lang="en-US" altLang="zh-CN" sz="2000" b="1" i="0" u="none" strike="noStrike" cap="none" normalizeH="0" baseline="0" smtClean="0">
                        <a:ln>
                          <a:noFill/>
                        </a:ln>
                        <a:solidFill>
                          <a:schemeClr val="tx1"/>
                        </a:solidFill>
                        <a:effectLst/>
                        <a:latin typeface="Arial" panose="020b0604020202020204" pitchFamily="34" charset="0"/>
                        <a:ea typeface="楷体_GB2312" pitchFamily="49"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vert="horz" wrap="square"/>
                    <a:lstStyle/>
                    <a:p/>
                  </a:txBody>
                  <a:tcPr/>
                </a:tc>
                <a:tc>
                  <a:txBody>
                    <a:bodyPr vert="horz" wrap="square"/>
                    <a:lstStyle/>
                    <a:p>
                      <a:pPr marL="0" marR="0" lvl="0" indent="0" algn="ctr" defTabSz="914400" rtl="0" eaLnBrk="1" fontAlgn="base" latinLnBrk="0" hangingPunct="1">
                        <a:lnSpc>
                          <a:spcPct val="100000"/>
                        </a:lnSpc>
                        <a:spcBef>
                          <a:spcPct val="20000"/>
                        </a:spcBef>
                        <a:spcAft>
                          <a:spcPct val="0"/>
                        </a:spcAft>
                        <a:buClrTx/>
                        <a:buSzTx/>
                        <a:buFontTx/>
                        <a:buNone/>
                        <a:defRPr/>
                      </a:pPr>
                      <a:r>
                        <a:rPr kumimoji="1" lang="zh-CN" altLang="en-US" sz="2400" b="1" i="0" smtClean="0">
                          <a:solidFill>
                            <a:srgbClr val="0000FF"/>
                          </a:solidFill>
                          <a:latin typeface="Times New Roman" panose="02020603050405020304" charset="0"/>
                          <a:ea typeface="微软雅黑" panose="020b0503020204020204" charset="-122"/>
                        </a:rPr>
                        <a:t>金属、</a:t>
                      </a:r>
                      <a:endParaRPr kumimoji="1" lang="zh-CN" altLang="en-US" sz="2400" b="1" i="0" smtClean="0">
                        <a:solidFill>
                          <a:srgbClr val="0000FF"/>
                        </a:solidFill>
                        <a:latin typeface="Times New Roman" panose="02020603050405020304" charset="0"/>
                        <a:ea typeface="微软雅黑" panose="020b0503020204020204" charset="-122"/>
                      </a:endParaRPr>
                    </a:p>
                    <a:p>
                      <a:pPr marL="0" marR="0" lvl="0" indent="0" algn="ctr" defTabSz="914400" rtl="0" eaLnBrk="1" fontAlgn="base" latinLnBrk="0" hangingPunct="1">
                        <a:lnSpc>
                          <a:spcPct val="100000"/>
                        </a:lnSpc>
                        <a:spcBef>
                          <a:spcPct val="20000"/>
                        </a:spcBef>
                        <a:spcAft>
                          <a:spcPct val="0"/>
                        </a:spcAft>
                        <a:buClrTx/>
                        <a:buSzTx/>
                        <a:buFontTx/>
                        <a:buNone/>
                        <a:defRPr/>
                      </a:pPr>
                      <a:r>
                        <a:rPr kumimoji="1" lang="zh-CN" altLang="en-US" sz="2400" b="1" i="0" smtClean="0">
                          <a:solidFill>
                            <a:srgbClr val="0000FF"/>
                          </a:solidFill>
                          <a:latin typeface="Times New Roman" panose="02020603050405020304" charset="0"/>
                          <a:ea typeface="微软雅黑" panose="020b0503020204020204" charset="-122"/>
                        </a:rPr>
                        <a:t>金属合金</a:t>
                      </a:r>
                      <a:endParaRPr kumimoji="1" lang="zh-CN" altLang="en-US" sz="2400" b="1" i="0" smtClean="0">
                        <a:solidFill>
                          <a:srgbClr val="0000FF"/>
                        </a:solidFill>
                        <a:latin typeface="Times New Roman" panose="02020603050405020304" charset="0"/>
                        <a:ea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r>
                        <a:rPr kumimoji="1" lang="zh-CN" altLang="en-US" sz="2400" b="1" i="0" smtClean="0">
                          <a:solidFill>
                            <a:srgbClr val="0000FF"/>
                          </a:solidFill>
                          <a:latin typeface="Times New Roman" panose="02020603050405020304" charset="0"/>
                          <a:ea typeface="微软雅黑" panose="020b0503020204020204" charset="-122"/>
                          <a:cs typeface="Times New Roman" panose="02020603050405020304" charset="0"/>
                        </a:rPr>
                        <a:t>离子化合物</a:t>
                      </a:r>
                      <a:endParaRPr kumimoji="1" lang="zh-CN" altLang="en-US" sz="2400" b="1" i="0" smtClean="0">
                        <a:solidFill>
                          <a:srgbClr val="0000FF"/>
                        </a:solidFill>
                        <a:latin typeface="Times New Roman" panose="02020603050405020304" charset="0"/>
                        <a:ea typeface="微软雅黑" panose="020b0503020204020204" charset="-122"/>
                        <a:cs typeface="Times New Roman" panose="0202060305040502030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r>
                        <a:rPr kumimoji="1" lang="zh-CN" altLang="en-US" sz="2400" b="1" i="0" smtClean="0">
                          <a:solidFill>
                            <a:srgbClr val="0000FF"/>
                          </a:solidFill>
                          <a:latin typeface="Times New Roman" panose="02020603050405020304" charset="0"/>
                          <a:ea typeface="微软雅黑" panose="020b0503020204020204" charset="-122"/>
                          <a:cs typeface="Times New Roman" panose="02020603050405020304" charset="0"/>
                        </a:rPr>
                        <a:t>金刚石、</a:t>
                      </a:r>
                      <a:r>
                        <a:rPr kumimoji="1" lang="en-US" altLang="zh-CN" sz="2400" b="1" i="0" smtClean="0">
                          <a:solidFill>
                            <a:srgbClr val="0000FF"/>
                          </a:solidFill>
                          <a:latin typeface="Times New Roman" panose="02020603050405020304" charset="0"/>
                          <a:ea typeface="微软雅黑" panose="020b0503020204020204" charset="-122"/>
                          <a:cs typeface="Times New Roman" panose="02020603050405020304" charset="0"/>
                        </a:rPr>
                        <a:t>Si</a:t>
                      </a:r>
                      <a:r>
                        <a:rPr kumimoji="1" lang="zh-CN" altLang="en-US" sz="2400" b="1" i="0" smtClean="0">
                          <a:solidFill>
                            <a:srgbClr val="0000FF"/>
                          </a:solidFill>
                          <a:latin typeface="Times New Roman" panose="02020603050405020304" charset="0"/>
                          <a:ea typeface="微软雅黑" panose="020b0503020204020204" charset="-122"/>
                          <a:cs typeface="Times New Roman" panose="02020603050405020304" charset="0"/>
                        </a:rPr>
                        <a:t>、</a:t>
                      </a:r>
                      <a:r>
                        <a:rPr kumimoji="1" lang="en-US" altLang="zh-CN" sz="2400" b="1" i="0" smtClean="0">
                          <a:solidFill>
                            <a:srgbClr val="0000FF"/>
                          </a:solidFill>
                          <a:latin typeface="Times New Roman" panose="02020603050405020304" charset="0"/>
                          <a:ea typeface="微软雅黑" panose="020b0503020204020204" charset="-122"/>
                          <a:cs typeface="Times New Roman" panose="02020603050405020304" charset="0"/>
                        </a:rPr>
                        <a:t>SiO</a:t>
                      </a:r>
                      <a:r>
                        <a:rPr kumimoji="1" lang="en-US" altLang="zh-CN" sz="2400" b="1" i="0" baseline="-25000" smtClean="0">
                          <a:solidFill>
                            <a:srgbClr val="0000FF"/>
                          </a:solidFill>
                          <a:latin typeface="Times New Roman" panose="02020603050405020304" charset="0"/>
                          <a:ea typeface="微软雅黑" panose="020b0503020204020204" charset="-122"/>
                          <a:cs typeface="Times New Roman" panose="02020603050405020304" charset="0"/>
                        </a:rPr>
                        <a:t>2</a:t>
                      </a:r>
                      <a:r>
                        <a:rPr kumimoji="1" lang="zh-CN" altLang="en-US" sz="2400" b="1" i="0" smtClean="0">
                          <a:solidFill>
                            <a:srgbClr val="0000FF"/>
                          </a:solidFill>
                          <a:latin typeface="Times New Roman" panose="02020603050405020304" charset="0"/>
                          <a:ea typeface="微软雅黑" panose="020b0503020204020204" charset="-122"/>
                          <a:cs typeface="Times New Roman" panose="02020603050405020304" charset="0"/>
                        </a:rPr>
                        <a:t>、</a:t>
                      </a:r>
                      <a:r>
                        <a:rPr kumimoji="1" lang="en-US" altLang="zh-CN" sz="2400" b="1" i="0" smtClean="0">
                          <a:solidFill>
                            <a:srgbClr val="0000FF"/>
                          </a:solidFill>
                          <a:latin typeface="Times New Roman" panose="02020603050405020304" charset="0"/>
                          <a:ea typeface="微软雅黑" panose="020b0503020204020204" charset="-122"/>
                          <a:cs typeface="Times New Roman" panose="02020603050405020304" charset="0"/>
                        </a:rPr>
                        <a:t>SiC</a:t>
                      </a:r>
                      <a:endParaRPr kumimoji="1" lang="en-US" altLang="zh-CN" sz="2400" b="1" i="0" baseline="-25000" smtClean="0">
                        <a:solidFill>
                          <a:srgbClr val="0000FF"/>
                        </a:solidFill>
                        <a:latin typeface="Times New Roman" panose="02020603050405020304" charset="0"/>
                        <a:ea typeface="微软雅黑" panose="020b0503020204020204" charset="-122"/>
                        <a:cs typeface="Times New Roman" panose="0202060305040502030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p>
                      <a:r>
                        <a:rPr kumimoji="1" lang="zh-CN" altLang="en-US" sz="2400" b="1" i="0" smtClean="0">
                          <a:solidFill>
                            <a:srgbClr val="0000FF"/>
                          </a:solidFill>
                          <a:latin typeface="Times New Roman" panose="02020603050405020304" charset="0"/>
                          <a:ea typeface="微软雅黑" panose="020b0503020204020204" charset="-122"/>
                        </a:rPr>
                        <a:t>硫、干冰、冰、</a:t>
                      </a:r>
                      <a:endParaRPr kumimoji="1" lang="zh-CN" altLang="en-US" sz="2400" b="1" i="0" smtClean="0">
                        <a:solidFill>
                          <a:srgbClr val="0000FF"/>
                        </a:solidFill>
                        <a:latin typeface="Times New Roman" panose="02020603050405020304" charset="0"/>
                        <a:ea typeface="微软雅黑" panose="020b0503020204020204" charset="-122"/>
                      </a:endParaRPr>
                    </a:p>
                    <a:p>
                      <a:r>
                        <a:rPr kumimoji="1" lang="zh-CN" altLang="en-US" sz="2400" b="1" i="0" smtClean="0">
                          <a:solidFill>
                            <a:srgbClr val="0000FF"/>
                          </a:solidFill>
                          <a:latin typeface="Times New Roman" panose="02020603050405020304" charset="0"/>
                          <a:ea typeface="微软雅黑" panose="020b0503020204020204" charset="-122"/>
                        </a:rPr>
                        <a:t>冰醋酸、蔗糖</a:t>
                      </a:r>
                      <a:endParaRPr kumimoji="1" lang="zh-CN" altLang="en-US" sz="2400" b="1" i="0" smtClean="0">
                        <a:solidFill>
                          <a:srgbClr val="0000FF"/>
                        </a:solidFill>
                        <a:latin typeface="Times New Roman" panose="02020603050405020304" charset="0"/>
                        <a:ea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本框 3"/>
          <p:cNvSpPr txBox="1"/>
          <p:nvPr/>
        </p:nvSpPr>
        <p:spPr>
          <a:xfrm>
            <a:off x="2499995" y="210820"/>
            <a:ext cx="2019300" cy="645160"/>
          </a:xfrm>
          <a:prstGeom prst="rect">
            <a:avLst/>
          </a:prstGeom>
          <a:noFill/>
        </p:spPr>
        <p:txBody>
          <a:bodyPr wrap="none" rtlCol="0">
            <a:spAutoFit/>
          </a:bodyPr>
          <a:lstStyle/>
          <a:p>
            <a:r>
              <a:rPr lang="zh-CN" altLang="zh-CN" sz="3600" b="1">
                <a:latin typeface="黑体" panose="02010609060101010101" charset="-122"/>
                <a:ea typeface="黑体" panose="02010609060101010101" charset="-122"/>
              </a:rPr>
              <a:t>石墨晶体</a:t>
            </a:r>
            <a:endParaRPr lang="zh-CN" altLang="zh-CN" sz="3600" b="1">
              <a:solidFill>
                <a:srgbClr val="FF0000"/>
              </a:solidFill>
              <a:latin typeface="黑体" panose="02010609060101010101" charset="-122"/>
              <a:ea typeface="黑体" panose="02010609060101010101" charset="-122"/>
            </a:endParaRPr>
          </a:p>
        </p:txBody>
      </p:sp>
      <p:sp>
        <p:nvSpPr>
          <p:cNvPr id="5" name="文本框 4"/>
          <p:cNvSpPr txBox="1"/>
          <p:nvPr/>
        </p:nvSpPr>
        <p:spPr>
          <a:xfrm>
            <a:off x="4519295" y="181610"/>
            <a:ext cx="2937510" cy="645160"/>
          </a:xfrm>
          <a:prstGeom prst="rect">
            <a:avLst/>
          </a:prstGeom>
          <a:noFill/>
        </p:spPr>
        <p:txBody>
          <a:bodyPr wrap="none" rtlCol="0" anchor="t">
            <a:spAutoFit/>
          </a:bodyPr>
          <a:lstStyle/>
          <a:p>
            <a:r>
              <a:rPr lang="zh-CN" altLang="zh-CN" sz="3600" b="1">
                <a:solidFill>
                  <a:srgbClr val="FF0000"/>
                </a:solidFill>
                <a:latin typeface="黑体" panose="02010609060101010101" charset="-122"/>
                <a:ea typeface="黑体" panose="02010609060101010101" charset="-122"/>
                <a:sym typeface="+mn-ea"/>
              </a:rPr>
              <a:t>（混合晶体）</a:t>
            </a:r>
            <a:endParaRPr lang="zh-CN" altLang="en-US"/>
          </a:p>
        </p:txBody>
      </p:sp>
      <p:pic>
        <p:nvPicPr>
          <p:cNvPr id="6" name="图片 5"/>
          <p:cNvPicPr>
            <a:picLocks noChangeAspect="1"/>
          </p:cNvPicPr>
          <p:nvPr/>
        </p:nvPicPr>
        <p:blipFill>
          <a:blip r:embed="rId2">
            <a:lum bright="-18000" contrast="54000"/>
          </a:blip>
          <a:stretch>
            <a:fillRect/>
          </a:stretch>
        </p:blipFill>
        <p:spPr>
          <a:xfrm>
            <a:off x="7758430" y="0"/>
            <a:ext cx="4433570" cy="4135120"/>
          </a:xfrm>
          <a:prstGeom prst="rect">
            <a:avLst/>
          </a:prstGeom>
        </p:spPr>
      </p:pic>
      <p:sp>
        <p:nvSpPr>
          <p:cNvPr id="7" name="文本框 6"/>
          <p:cNvSpPr txBox="1"/>
          <p:nvPr/>
        </p:nvSpPr>
        <p:spPr>
          <a:xfrm>
            <a:off x="822325" y="1440815"/>
            <a:ext cx="6633845" cy="1814830"/>
          </a:xfrm>
          <a:prstGeom prst="rect">
            <a:avLst/>
          </a:prstGeom>
          <a:noFill/>
        </p:spPr>
        <p:txBody>
          <a:bodyPr wrap="square" rtlCol="0">
            <a:spAutoFit/>
          </a:bodyPr>
          <a:lstStyle/>
          <a:p>
            <a:pPr algn="l"/>
            <a:r>
              <a:rPr lang="zh-CN" altLang="en-US" sz="2800" b="1">
                <a:latin typeface="黑体" panose="02010609060101010101" charset="-122"/>
                <a:ea typeface="黑体" panose="02010609060101010101" charset="-122"/>
              </a:rPr>
              <a:t>①石墨晶体为层状结构。</a:t>
            </a:r>
            <a:r>
              <a:rPr lang="zh-CN" altLang="en-US" sz="2800" b="1">
                <a:solidFill>
                  <a:schemeClr val="tx1"/>
                </a:solidFill>
                <a:latin typeface="黑体" panose="02010609060101010101" charset="-122"/>
                <a:ea typeface="黑体" panose="02010609060101010101" charset="-122"/>
                <a:cs typeface="黑体" panose="02010609060101010101" charset="-122"/>
                <a:sym typeface="+mn-ea"/>
              </a:rPr>
              <a:t>层与层之间以</a:t>
            </a:r>
            <a:endParaRPr lang="zh-CN" altLang="en-US" sz="2800" b="1">
              <a:solidFill>
                <a:srgbClr val="FF0000"/>
              </a:solidFill>
              <a:latin typeface="黑体" panose="02010609060101010101" charset="-122"/>
              <a:ea typeface="黑体" panose="02010609060101010101" charset="-122"/>
              <a:cs typeface="黑体" panose="02010609060101010101" charset="-122"/>
              <a:sym typeface="+mn-ea"/>
            </a:endParaRPr>
          </a:p>
          <a:p>
            <a:pPr algn="l">
              <a:lnSpc>
                <a:spcPct val="150000"/>
              </a:lnSpc>
            </a:pPr>
            <a:r>
              <a:rPr lang="zh-CN" altLang="en-US" sz="2800" b="1" u="sng">
                <a:solidFill>
                  <a:schemeClr val="tx1"/>
                </a:solidFill>
                <a:latin typeface="黑体" panose="02010609060101010101" charset="-122"/>
                <a:ea typeface="黑体" panose="02010609060101010101" charset="-122"/>
                <a:cs typeface="黑体" panose="02010609060101010101" charset="-122"/>
                <a:sym typeface="+mn-ea"/>
              </a:rPr>
              <a:t>                </a:t>
            </a:r>
            <a:r>
              <a:rPr lang="zh-CN" altLang="en-US" sz="2800" b="1">
                <a:latin typeface="黑体" panose="02010609060101010101" charset="-122"/>
                <a:ea typeface="黑体" panose="02010609060101010101" charset="-122"/>
                <a:cs typeface="黑体" panose="02010609060101010101" charset="-122"/>
                <a:sym typeface="+mn-ea"/>
              </a:rPr>
              <a:t>结合。故</a:t>
            </a:r>
            <a:r>
              <a:rPr lang="zh-CN" altLang="en-US" sz="2800" b="1">
                <a:solidFill>
                  <a:srgbClr val="0000BC"/>
                </a:solidFill>
                <a:latin typeface="黑体" panose="02010609060101010101" charset="-122"/>
                <a:ea typeface="黑体" panose="02010609060101010101" charset="-122"/>
                <a:cs typeface="黑体" panose="02010609060101010101" charset="-122"/>
                <a:sym typeface="+mn-ea"/>
              </a:rPr>
              <a:t>石墨质软,有滑腻感</a:t>
            </a:r>
            <a:r>
              <a:rPr lang="zh-CN" altLang="en-US" sz="2800" b="1">
                <a:latin typeface="黑体" panose="02010609060101010101" charset="-122"/>
                <a:ea typeface="黑体" panose="02010609060101010101" charset="-122"/>
                <a:cs typeface="黑体" panose="02010609060101010101" charset="-122"/>
                <a:sym typeface="+mn-ea"/>
              </a:rPr>
              <a:t>。</a:t>
            </a:r>
            <a:endParaRPr lang="zh-CN" altLang="en-US" sz="2800" b="1">
              <a:latin typeface="黑体" panose="02010609060101010101" charset="-122"/>
              <a:ea typeface="黑体" panose="02010609060101010101" charset="-122"/>
              <a:cs typeface="黑体" panose="02010609060101010101" charset="-122"/>
              <a:sym typeface="+mn-ea"/>
            </a:endParaRPr>
          </a:p>
        </p:txBody>
      </p:sp>
      <p:pic>
        <p:nvPicPr>
          <p:cNvPr id="8" name="图片 7"/>
          <p:cNvPicPr>
            <a:picLocks noChangeAspect="1"/>
          </p:cNvPicPr>
          <p:nvPr/>
        </p:nvPicPr>
        <p:blipFill>
          <a:blip r:embed="rId3">
            <a:clrChange>
              <a:clrFrom>
                <a:srgbClr val="FECCFF">
                  <a:alpha val="100000"/>
                </a:srgbClr>
              </a:clrFrom>
              <a:clrTo>
                <a:srgbClr val="FECCFF">
                  <a:alpha val="100000"/>
                  <a:alpha val="0"/>
                </a:srgbClr>
              </a:clrTo>
            </a:clrChange>
          </a:blip>
          <a:srcRect l="7742" t="13906" r="10119" b="4758"/>
          <a:stretch>
            <a:fillRect/>
          </a:stretch>
        </p:blipFill>
        <p:spPr>
          <a:xfrm>
            <a:off x="8855710" y="4135120"/>
            <a:ext cx="3336290" cy="2687955"/>
          </a:xfrm>
          <a:prstGeom prst="rect">
            <a:avLst/>
          </a:prstGeom>
        </p:spPr>
      </p:pic>
      <p:sp>
        <p:nvSpPr>
          <p:cNvPr id="9" name="文本框 8"/>
          <p:cNvSpPr txBox="1"/>
          <p:nvPr/>
        </p:nvSpPr>
        <p:spPr>
          <a:xfrm>
            <a:off x="857885" y="4243705"/>
            <a:ext cx="6429375" cy="1814830"/>
          </a:xfrm>
          <a:prstGeom prst="rect">
            <a:avLst/>
          </a:prstGeom>
          <a:noFill/>
        </p:spPr>
        <p:txBody>
          <a:bodyPr wrap="square" rtlCol="0">
            <a:spAutoFit/>
          </a:bodyPr>
          <a:lstStyle/>
          <a:p>
            <a:r>
              <a:rPr lang="zh-CN" altLang="en-US" sz="2800" b="1">
                <a:latin typeface="Times New Roman" panose="02020603050405020304" charset="0"/>
                <a:ea typeface="黑体" panose="02010609060101010101" charset="-122"/>
                <a:cs typeface="Times New Roman" panose="02020603050405020304" charset="0"/>
              </a:rPr>
              <a:t>③在同一层内，每个碳原子以</a:t>
            </a:r>
            <a:r>
              <a:rPr lang="en-US" altLang="zh-CN" sz="2800" b="1">
                <a:latin typeface="Times New Roman" panose="02020603050405020304" charset="0"/>
                <a:ea typeface="黑体" panose="02010609060101010101" charset="-122"/>
                <a:cs typeface="Times New Roman" panose="02020603050405020304" charset="0"/>
              </a:rPr>
              <a:t>C-C</a:t>
            </a:r>
            <a:r>
              <a:rPr lang="zh-CN" altLang="en-US" sz="2800" b="1">
                <a:latin typeface="Times New Roman" panose="02020603050405020304" charset="0"/>
                <a:ea typeface="黑体" panose="02010609060101010101" charset="-122"/>
                <a:cs typeface="Times New Roman" panose="02020603050405020304" charset="0"/>
              </a:rPr>
              <a:t>键与</a:t>
            </a:r>
            <a:r>
              <a:rPr lang="en-US" altLang="zh-CN" sz="2800" b="1">
                <a:latin typeface="Times New Roman" panose="02020603050405020304" charset="0"/>
                <a:ea typeface="黑体" panose="02010609060101010101" charset="-122"/>
                <a:cs typeface="Times New Roman" panose="02020603050405020304" charset="0"/>
              </a:rPr>
              <a:t>3</a:t>
            </a:r>
            <a:r>
              <a:rPr lang="zh-CN" altLang="en-US" sz="2800" b="1">
                <a:latin typeface="Times New Roman" panose="02020603050405020304" charset="0"/>
                <a:ea typeface="黑体" panose="02010609060101010101" charset="-122"/>
                <a:cs typeface="Times New Roman" panose="02020603050405020304" charset="0"/>
              </a:rPr>
              <a:t>个碳原子结合，形成六元环。每个六元环平均</a:t>
            </a:r>
            <a:r>
              <a:rPr lang="zh-CN" altLang="en-US" sz="2800" b="1" u="sng">
                <a:latin typeface="Times New Roman" panose="02020603050405020304" charset="0"/>
                <a:ea typeface="黑体" panose="02010609060101010101" charset="-122"/>
                <a:cs typeface="Times New Roman" panose="02020603050405020304" charset="0"/>
              </a:rPr>
              <a:t>         </a:t>
            </a:r>
            <a:r>
              <a:rPr lang="zh-CN" altLang="en-US" sz="2800" b="1">
                <a:latin typeface="Times New Roman" panose="02020603050405020304" charset="0"/>
                <a:ea typeface="黑体" panose="02010609060101010101" charset="-122"/>
                <a:cs typeface="Times New Roman" panose="02020603050405020304" charset="0"/>
              </a:rPr>
              <a:t>个 </a:t>
            </a:r>
            <a:r>
              <a:rPr lang="en-US" altLang="zh-CN" sz="2800" b="1">
                <a:latin typeface="Times New Roman" panose="02020603050405020304" charset="0"/>
                <a:ea typeface="黑体" panose="02010609060101010101" charset="-122"/>
                <a:cs typeface="Times New Roman" panose="02020603050405020304" charset="0"/>
              </a:rPr>
              <a:t>C</a:t>
            </a:r>
            <a:r>
              <a:rPr lang="zh-CN" altLang="en-US" sz="2800" b="1">
                <a:latin typeface="Times New Roman" panose="02020603050405020304" charset="0"/>
                <a:ea typeface="黑体" panose="02010609060101010101" charset="-122"/>
                <a:cs typeface="Times New Roman" panose="02020603050405020304" charset="0"/>
              </a:rPr>
              <a:t>原子。</a:t>
            </a:r>
            <a:endParaRPr lang="zh-CN" altLang="en-US" sz="2800" b="1">
              <a:latin typeface="Times New Roman" panose="02020603050405020304" charset="0"/>
              <a:ea typeface="黑体" panose="02010609060101010101" charset="-122"/>
              <a:cs typeface="Times New Roman" panose="02020603050405020304" charset="0"/>
            </a:endParaRPr>
          </a:p>
          <a:p>
            <a:endParaRPr lang="zh-CN" altLang="en-US" sz="2800" b="1">
              <a:latin typeface="Times New Roman" panose="02020603050405020304" charset="0"/>
              <a:ea typeface="黑体" panose="02010609060101010101" charset="-122"/>
              <a:cs typeface="Times New Roman" panose="02020603050405020304" charset="0"/>
            </a:endParaRPr>
          </a:p>
        </p:txBody>
      </p:sp>
      <p:sp>
        <p:nvSpPr>
          <p:cNvPr id="10" name="文本框 9"/>
          <p:cNvSpPr txBox="1"/>
          <p:nvPr/>
        </p:nvSpPr>
        <p:spPr>
          <a:xfrm>
            <a:off x="857885" y="3104515"/>
            <a:ext cx="6182995" cy="953135"/>
          </a:xfrm>
          <a:prstGeom prst="rect">
            <a:avLst/>
          </a:prstGeom>
          <a:noFill/>
        </p:spPr>
        <p:txBody>
          <a:bodyPr wrap="square" rtlCol="0">
            <a:spAutoFit/>
          </a:bodyPr>
          <a:lstStyle/>
          <a:p>
            <a:r>
              <a:rPr lang="zh-CN" altLang="en-US" sz="2800" b="1">
                <a:latin typeface="黑体" panose="02010609060101010101" charset="-122"/>
                <a:ea typeface="黑体" panose="02010609060101010101" charset="-122"/>
                <a:cs typeface="黑体" panose="02010609060101010101" charset="-122"/>
              </a:rPr>
              <a:t>②在</a:t>
            </a:r>
            <a:r>
              <a:rPr lang="zh-CN" altLang="en-US" sz="2800" b="1">
                <a:solidFill>
                  <a:srgbClr val="FF0000"/>
                </a:solidFill>
                <a:latin typeface="黑体" panose="02010609060101010101" charset="-122"/>
                <a:ea typeface="黑体" panose="02010609060101010101" charset="-122"/>
                <a:cs typeface="黑体" panose="02010609060101010101" charset="-122"/>
              </a:rPr>
              <a:t>同一层内</a:t>
            </a:r>
            <a:r>
              <a:rPr lang="zh-CN" altLang="en-US" sz="2800" b="1">
                <a:latin typeface="黑体" panose="02010609060101010101" charset="-122"/>
                <a:ea typeface="黑体" panose="02010609060101010101" charset="-122"/>
                <a:cs typeface="黑体" panose="02010609060101010101" charset="-122"/>
              </a:rPr>
              <a:t>，碳原子以  </a:t>
            </a:r>
            <a:r>
              <a:rPr lang="zh-CN" altLang="en-US" sz="2800" b="1" u="sng">
                <a:latin typeface="黑体" panose="02010609060101010101" charset="-122"/>
                <a:ea typeface="黑体" panose="02010609060101010101" charset="-122"/>
                <a:cs typeface="黑体" panose="02010609060101010101" charset="-122"/>
              </a:rPr>
              <a:t>       </a:t>
            </a:r>
            <a:r>
              <a:rPr lang="zh-CN" altLang="en-US" sz="2800" b="1">
                <a:latin typeface="黑体" panose="02010609060101010101" charset="-122"/>
                <a:ea typeface="黑体" panose="02010609060101010101" charset="-122"/>
                <a:cs typeface="黑体" panose="02010609060101010101" charset="-122"/>
              </a:rPr>
              <a:t>彼此结合，故石墨</a:t>
            </a:r>
            <a:r>
              <a:rPr lang="zh-CN" altLang="en-US" sz="2800" b="1">
                <a:solidFill>
                  <a:srgbClr val="0000BC"/>
                </a:solidFill>
                <a:latin typeface="黑体" panose="02010609060101010101" charset="-122"/>
                <a:ea typeface="黑体" panose="02010609060101010101" charset="-122"/>
                <a:cs typeface="黑体" panose="02010609060101010101" charset="-122"/>
              </a:rPr>
              <a:t>熔点较高</a:t>
            </a:r>
            <a:r>
              <a:rPr lang="zh-CN" altLang="en-US" sz="2800" b="1">
                <a:latin typeface="黑体" panose="02010609060101010101" charset="-122"/>
                <a:ea typeface="黑体" panose="02010609060101010101" charset="-122"/>
                <a:cs typeface="黑体" panose="02010609060101010101" charset="-122"/>
              </a:rPr>
              <a:t>。</a:t>
            </a:r>
            <a:endParaRPr lang="zh-CN" altLang="en-US" sz="2800" b="1">
              <a:latin typeface="黑体" panose="02010609060101010101" charset="-122"/>
              <a:ea typeface="黑体" panose="02010609060101010101" charset="-122"/>
              <a:cs typeface="黑体" panose="02010609060101010101" charset="-122"/>
            </a:endParaRPr>
          </a:p>
        </p:txBody>
      </p:sp>
      <p:sp>
        <p:nvSpPr>
          <p:cNvPr id="11" name="文本框 10"/>
          <p:cNvSpPr txBox="1"/>
          <p:nvPr/>
        </p:nvSpPr>
        <p:spPr>
          <a:xfrm>
            <a:off x="822325" y="5856605"/>
            <a:ext cx="6204585" cy="521970"/>
          </a:xfrm>
          <a:prstGeom prst="rect">
            <a:avLst/>
          </a:prstGeom>
          <a:noFill/>
        </p:spPr>
        <p:txBody>
          <a:bodyPr wrap="none" rtlCol="0" anchor="t">
            <a:spAutoFit/>
          </a:bodyPr>
          <a:lstStyle/>
          <a:p>
            <a:r>
              <a:rPr lang="zh-CN" altLang="en-US" sz="2800" b="1">
                <a:latin typeface="Times New Roman" panose="02020603050405020304" charset="0"/>
                <a:ea typeface="黑体" panose="02010609060101010101" charset="-122"/>
                <a:cs typeface="Times New Roman" panose="02020603050405020304" charset="0"/>
                <a:sym typeface="+mn-ea"/>
              </a:rPr>
              <a:t>④</a:t>
            </a:r>
            <a:r>
              <a:rPr lang="en-US" altLang="zh-CN" sz="2800" b="1">
                <a:latin typeface="Times New Roman" panose="02020603050405020304" charset="0"/>
                <a:ea typeface="黑体" panose="02010609060101010101" charset="-122"/>
                <a:cs typeface="Times New Roman" panose="02020603050405020304" charset="0"/>
                <a:sym typeface="+mn-ea"/>
              </a:rPr>
              <a:t>1mol</a:t>
            </a:r>
            <a:r>
              <a:rPr lang="zh-CN" altLang="en-US" sz="2800" b="1">
                <a:latin typeface="Times New Roman" panose="02020603050405020304" charset="0"/>
                <a:ea typeface="黑体" panose="02010609060101010101" charset="-122"/>
                <a:cs typeface="Times New Roman" panose="02020603050405020304" charset="0"/>
                <a:sym typeface="+mn-ea"/>
              </a:rPr>
              <a:t>石墨晶体中</a:t>
            </a:r>
            <a:r>
              <a:rPr lang="en-US" altLang="zh-CN" sz="2800" b="1">
                <a:latin typeface="Times New Roman" panose="02020603050405020304" charset="0"/>
                <a:ea typeface="黑体" panose="02010609060101010101" charset="-122"/>
                <a:cs typeface="Times New Roman" panose="02020603050405020304" charset="0"/>
                <a:sym typeface="+mn-ea"/>
              </a:rPr>
              <a:t>C-C</a:t>
            </a:r>
            <a:r>
              <a:rPr lang="zh-CN" altLang="en-US" sz="2800" b="1">
                <a:latin typeface="Times New Roman" panose="02020603050405020304" charset="0"/>
                <a:ea typeface="黑体" panose="02010609060101010101" charset="-122"/>
                <a:cs typeface="Times New Roman" panose="02020603050405020304" charset="0"/>
                <a:sym typeface="+mn-ea"/>
              </a:rPr>
              <a:t>键为</a:t>
            </a:r>
            <a:r>
              <a:rPr lang="zh-CN" altLang="en-US" sz="2800" b="1" u="sng">
                <a:latin typeface="Times New Roman" panose="02020603050405020304" charset="0"/>
                <a:ea typeface="黑体" panose="02010609060101010101" charset="-122"/>
                <a:cs typeface="Times New Roman" panose="02020603050405020304" charset="0"/>
                <a:sym typeface="+mn-ea"/>
              </a:rPr>
              <a:t>                </a:t>
            </a:r>
            <a:r>
              <a:rPr lang="zh-CN" altLang="en-US" sz="2800" b="1">
                <a:latin typeface="Times New Roman" panose="02020603050405020304" charset="0"/>
                <a:ea typeface="黑体" panose="02010609060101010101" charset="-122"/>
                <a:cs typeface="Times New Roman" panose="02020603050405020304" charset="0"/>
                <a:sym typeface="+mn-ea"/>
              </a:rPr>
              <a:t>。</a:t>
            </a:r>
            <a:endParaRPr lang="zh-CN" altLang="en-US" sz="2800"/>
          </a:p>
        </p:txBody>
      </p:sp>
      <p:sp>
        <p:nvSpPr>
          <p:cNvPr id="12" name="文本框 11"/>
          <p:cNvSpPr txBox="1"/>
          <p:nvPr/>
        </p:nvSpPr>
        <p:spPr>
          <a:xfrm>
            <a:off x="521970" y="826770"/>
            <a:ext cx="2529205" cy="583565"/>
          </a:xfrm>
          <a:prstGeom prst="rect">
            <a:avLst/>
          </a:prstGeom>
          <a:noFill/>
        </p:spPr>
        <p:txBody>
          <a:bodyPr wrap="none" rtlCol="0">
            <a:spAutoFit/>
          </a:bodyPr>
          <a:lstStyle/>
          <a:p>
            <a:r>
              <a:rPr lang="en-US" altLang="zh-CN" sz="3200" b="1">
                <a:solidFill>
                  <a:srgbClr val="0000BC"/>
                </a:solidFill>
              </a:rPr>
              <a:t>1.</a:t>
            </a:r>
            <a:r>
              <a:rPr lang="zh-CN" altLang="zh-CN" sz="3200" b="1">
                <a:solidFill>
                  <a:srgbClr val="0000BC"/>
                </a:solidFill>
              </a:rPr>
              <a:t>结构与性质</a:t>
            </a:r>
            <a:endParaRPr lang="zh-CN" altLang="zh-CN" sz="3200" b="1">
              <a:solidFill>
                <a:srgbClr val="0000BC"/>
              </a:solidFill>
            </a:endParaRPr>
          </a:p>
        </p:txBody>
      </p:sp>
      <p:sp>
        <p:nvSpPr>
          <p:cNvPr id="2" name="文本框 1"/>
          <p:cNvSpPr txBox="1"/>
          <p:nvPr/>
        </p:nvSpPr>
        <p:spPr>
          <a:xfrm>
            <a:off x="2291080" y="5011420"/>
            <a:ext cx="414655" cy="645160"/>
          </a:xfrm>
          <a:prstGeom prst="rect">
            <a:avLst/>
          </a:prstGeom>
          <a:noFill/>
        </p:spPr>
        <p:txBody>
          <a:bodyPr wrap="none" rtlCol="0">
            <a:spAutoFit/>
          </a:bodyPr>
          <a:lstStyle/>
          <a:p>
            <a:r>
              <a:rPr lang="en-US" altLang="zh-CN" sz="3600" b="1">
                <a:solidFill>
                  <a:srgbClr val="FF0000"/>
                </a:solidFill>
              </a:rPr>
              <a:t>2</a:t>
            </a:r>
            <a:endParaRPr lang="en-US" altLang="zh-CN" sz="3600" b="1">
              <a:solidFill>
                <a:srgbClr val="FF0000"/>
              </a:solidFill>
            </a:endParaRPr>
          </a:p>
        </p:txBody>
      </p:sp>
      <p:sp>
        <p:nvSpPr>
          <p:cNvPr id="3" name="文本框 2"/>
          <p:cNvSpPr txBox="1"/>
          <p:nvPr/>
        </p:nvSpPr>
        <p:spPr>
          <a:xfrm>
            <a:off x="5365750" y="5765165"/>
            <a:ext cx="1174750" cy="583565"/>
          </a:xfrm>
          <a:prstGeom prst="rect">
            <a:avLst/>
          </a:prstGeom>
          <a:noFill/>
        </p:spPr>
        <p:txBody>
          <a:bodyPr wrap="none" rtlCol="0" anchor="t">
            <a:spAutoFit/>
          </a:bodyPr>
          <a:lstStyle/>
          <a:p>
            <a:r>
              <a:rPr lang="en-US" altLang="zh-CN" sz="3200" b="1">
                <a:solidFill>
                  <a:srgbClr val="FF0000"/>
                </a:solidFill>
                <a:latin typeface="Times New Roman" panose="02020603050405020304" charset="0"/>
                <a:ea typeface="黑体" panose="02010609060101010101" charset="-122"/>
                <a:cs typeface="Times New Roman" panose="02020603050405020304" charset="0"/>
                <a:sym typeface="+mn-ea"/>
              </a:rPr>
              <a:t>1.5N</a:t>
            </a:r>
            <a:r>
              <a:rPr lang="en-US" altLang="zh-CN" sz="3200" b="1" baseline="-25000">
                <a:solidFill>
                  <a:srgbClr val="FF0000"/>
                </a:solidFill>
                <a:latin typeface="Times New Roman" panose="02020603050405020304" charset="0"/>
                <a:ea typeface="黑体" panose="02010609060101010101" charset="-122"/>
                <a:cs typeface="Times New Roman" panose="02020603050405020304" charset="0"/>
                <a:sym typeface="+mn-ea"/>
              </a:rPr>
              <a:t>A</a:t>
            </a:r>
            <a:endParaRPr lang="en-US" altLang="zh-CN" sz="3200" b="1" baseline="-25000">
              <a:solidFill>
                <a:srgbClr val="FF0000"/>
              </a:solidFill>
              <a:latin typeface="Times New Roman" panose="02020603050405020304" charset="0"/>
              <a:ea typeface="黑体" panose="02010609060101010101" charset="-122"/>
              <a:cs typeface="Times New Roman" panose="02020603050405020304" charset="0"/>
              <a:sym typeface="+mn-ea"/>
            </a:endParaRPr>
          </a:p>
        </p:txBody>
      </p:sp>
      <p:sp>
        <p:nvSpPr>
          <p:cNvPr id="13" name="文本框 12"/>
          <p:cNvSpPr txBox="1"/>
          <p:nvPr/>
        </p:nvSpPr>
        <p:spPr>
          <a:xfrm>
            <a:off x="1014095" y="2008505"/>
            <a:ext cx="2632710" cy="583565"/>
          </a:xfrm>
          <a:prstGeom prst="rect">
            <a:avLst/>
          </a:prstGeom>
          <a:noFill/>
        </p:spPr>
        <p:txBody>
          <a:bodyPr wrap="none" rtlCol="0" anchor="t">
            <a:spAutoFit/>
          </a:bodyPr>
          <a:lstStyle/>
          <a:p>
            <a:r>
              <a:rPr lang="zh-CN" altLang="en-US" sz="3200" b="1">
                <a:solidFill>
                  <a:srgbClr val="FF0000"/>
                </a:solidFill>
                <a:latin typeface="黑体" panose="02010609060101010101" charset="-122"/>
                <a:ea typeface="黑体" panose="02010609060101010101" charset="-122"/>
                <a:cs typeface="黑体" panose="02010609060101010101" charset="-122"/>
                <a:sym typeface="+mn-ea"/>
              </a:rPr>
              <a:t>分子间作用力</a:t>
            </a:r>
            <a:endParaRPr lang="zh-CN" altLang="en-US" sz="3200" b="1">
              <a:solidFill>
                <a:srgbClr val="FF0000"/>
              </a:solidFill>
              <a:latin typeface="黑体" panose="02010609060101010101" charset="-122"/>
              <a:ea typeface="黑体" panose="02010609060101010101" charset="-122"/>
              <a:cs typeface="黑体" panose="02010609060101010101" charset="-122"/>
              <a:sym typeface="+mn-ea"/>
            </a:endParaRPr>
          </a:p>
        </p:txBody>
      </p:sp>
      <p:sp>
        <p:nvSpPr>
          <p:cNvPr id="14" name="文本框 13"/>
          <p:cNvSpPr txBox="1"/>
          <p:nvPr/>
        </p:nvSpPr>
        <p:spPr>
          <a:xfrm>
            <a:off x="5074285" y="2981325"/>
            <a:ext cx="1407795" cy="583565"/>
          </a:xfrm>
          <a:prstGeom prst="rect">
            <a:avLst/>
          </a:prstGeom>
          <a:noFill/>
        </p:spPr>
        <p:txBody>
          <a:bodyPr wrap="none" rtlCol="0" anchor="t">
            <a:spAutoFit/>
          </a:bodyPr>
          <a:lstStyle/>
          <a:p>
            <a:r>
              <a:rPr lang="zh-CN" altLang="en-US" sz="3200" b="1">
                <a:solidFill>
                  <a:srgbClr val="FF0000"/>
                </a:solidFill>
                <a:latin typeface="黑体" panose="02010609060101010101" charset="-122"/>
                <a:ea typeface="黑体" panose="02010609060101010101" charset="-122"/>
                <a:cs typeface="黑体" panose="02010609060101010101" charset="-122"/>
                <a:sym typeface="+mn-ea"/>
              </a:rPr>
              <a:t>共价键</a:t>
            </a:r>
            <a:endParaRPr lang="zh-CN" altLang="en-US" sz="3200" b="1">
              <a:solidFill>
                <a:srgbClr val="FF0000"/>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13" grpId="0"/>
      <p:bldP spid="14"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lum bright="24000" contrast="42000"/>
          </a:blip>
          <a:srcRect l="10563" t="27271" r="17667" b="18182"/>
          <a:stretch>
            <a:fillRect/>
          </a:stretch>
        </p:blipFill>
        <p:spPr>
          <a:xfrm>
            <a:off x="7486015" y="226695"/>
            <a:ext cx="4547235" cy="4608195"/>
          </a:xfrm>
          <a:prstGeom prst="rect">
            <a:avLst/>
          </a:prstGeom>
        </p:spPr>
      </p:pic>
      <p:sp>
        <p:nvSpPr>
          <p:cNvPr id="5" name="文本框 4"/>
          <p:cNvSpPr txBox="1"/>
          <p:nvPr/>
        </p:nvSpPr>
        <p:spPr>
          <a:xfrm>
            <a:off x="836930" y="1254125"/>
            <a:ext cx="6212205" cy="2553335"/>
          </a:xfrm>
          <a:prstGeom prst="rect">
            <a:avLst/>
          </a:prstGeom>
          <a:noFill/>
        </p:spPr>
        <p:txBody>
          <a:bodyPr wrap="square" rtlCol="0" anchor="t">
            <a:spAutoFit/>
          </a:bodyPr>
          <a:lstStyle/>
          <a:p>
            <a:r>
              <a:rPr lang="zh-CN" altLang="en-US" sz="3200">
                <a:latin typeface="黑体" panose="02010609060101010101" charset="-122"/>
                <a:ea typeface="黑体" panose="02010609060101010101" charset="-122"/>
                <a:cs typeface="黑体" panose="02010609060101010101" charset="-122"/>
              </a:rPr>
              <a:t>⑤在同一平面的碳原子还各剩下一个p轨道，它们相互重叠，形成</a:t>
            </a:r>
            <a:r>
              <a:rPr lang="zh-CN" altLang="en-US" sz="3200">
                <a:solidFill>
                  <a:srgbClr val="FF0000"/>
                </a:solidFill>
                <a:latin typeface="黑体" panose="02010609060101010101" charset="-122"/>
                <a:ea typeface="黑体" panose="02010609060101010101" charset="-122"/>
                <a:cs typeface="黑体" panose="02010609060101010101" charset="-122"/>
              </a:rPr>
              <a:t>大</a:t>
            </a:r>
            <a:r>
              <a:rPr lang="en-US" altLang="zh-CN" sz="3200">
                <a:solidFill>
                  <a:srgbClr val="FF0000"/>
                </a:solidFill>
                <a:latin typeface="黑体" panose="02010609060101010101" charset="-122"/>
                <a:ea typeface="黑体" panose="02010609060101010101" charset="-122"/>
                <a:cs typeface="黑体" panose="02010609060101010101" charset="-122"/>
              </a:rPr>
              <a:t>π</a:t>
            </a:r>
            <a:r>
              <a:rPr lang="zh-CN" altLang="en-US" sz="3200">
                <a:solidFill>
                  <a:srgbClr val="FF0000"/>
                </a:solidFill>
                <a:latin typeface="黑体" panose="02010609060101010101" charset="-122"/>
                <a:ea typeface="黑体" panose="02010609060101010101" charset="-122"/>
                <a:cs typeface="黑体" panose="02010609060101010101" charset="-122"/>
              </a:rPr>
              <a:t>键</a:t>
            </a:r>
            <a:r>
              <a:rPr lang="zh-CN" altLang="en-US" sz="3200">
                <a:latin typeface="黑体" panose="02010609060101010101" charset="-122"/>
                <a:ea typeface="黑体" panose="02010609060101010101" charset="-122"/>
                <a:cs typeface="黑体" panose="02010609060101010101" charset="-122"/>
              </a:rPr>
              <a:t>。这些电子比较自由，相当于金属中的自由电子，所以</a:t>
            </a:r>
            <a:r>
              <a:rPr lang="zh-CN" altLang="en-US" sz="3200">
                <a:solidFill>
                  <a:srgbClr val="FF0000"/>
                </a:solidFill>
                <a:latin typeface="黑体" panose="02010609060101010101" charset="-122"/>
                <a:ea typeface="黑体" panose="02010609060101010101" charset="-122"/>
                <a:cs typeface="黑体" panose="02010609060101010101" charset="-122"/>
              </a:rPr>
              <a:t>石墨能导热和导电</a:t>
            </a:r>
            <a:r>
              <a:rPr lang="zh-CN" altLang="en-US" sz="3200">
                <a:latin typeface="黑体" panose="02010609060101010101" charset="-122"/>
                <a:ea typeface="黑体" panose="02010609060101010101" charset="-122"/>
                <a:cs typeface="黑体" panose="02010609060101010101" charset="-122"/>
              </a:rPr>
              <a:t>。</a:t>
            </a:r>
            <a:endParaRPr lang="zh-CN" altLang="en-US" sz="3200">
              <a:latin typeface="黑体" panose="02010609060101010101" charset="-122"/>
              <a:ea typeface="黑体" panose="02010609060101010101" charset="-122"/>
              <a:cs typeface="黑体" panose="02010609060101010101" charset="-122"/>
            </a:endParaRPr>
          </a:p>
        </p:txBody>
      </p:sp>
    </p:spTree>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图片 4"/>
          <p:cNvPicPr>
            <a:picLocks noChangeAspect="1"/>
          </p:cNvPicPr>
          <p:nvPr/>
        </p:nvPicPr>
        <p:blipFill>
          <a:blip r:embed="rId2"/>
          <a:srcRect b="15034"/>
          <a:stretch>
            <a:fillRect/>
          </a:stretch>
        </p:blipFill>
        <p:spPr>
          <a:xfrm>
            <a:off x="5906770" y="0"/>
            <a:ext cx="6285230" cy="3757295"/>
          </a:xfrm>
          <a:prstGeom prst="rect">
            <a:avLst/>
          </a:prstGeom>
        </p:spPr>
      </p:pic>
      <p:sp>
        <p:nvSpPr>
          <p:cNvPr id="6" name="文本框 5"/>
          <p:cNvSpPr txBox="1"/>
          <p:nvPr/>
        </p:nvSpPr>
        <p:spPr>
          <a:xfrm>
            <a:off x="424815" y="1414780"/>
            <a:ext cx="5481955" cy="583565"/>
          </a:xfrm>
          <a:prstGeom prst="rect">
            <a:avLst/>
          </a:prstGeom>
          <a:noFill/>
        </p:spPr>
        <p:txBody>
          <a:bodyPr wrap="none" rtlCol="0">
            <a:spAutoFit/>
          </a:bodyPr>
          <a:lstStyle/>
          <a:p>
            <a:r>
              <a:rPr lang="zh-CN" altLang="en-US" sz="3200"/>
              <a:t>石墨晶胞中的原子个数</a:t>
            </a:r>
            <a:r>
              <a:rPr lang="zh-CN" altLang="en-US" sz="3200" u="sng"/>
              <a:t>         </a:t>
            </a:r>
            <a:r>
              <a:rPr lang="zh-CN" altLang="en-US" sz="3200"/>
              <a:t>。</a:t>
            </a:r>
            <a:endParaRPr lang="zh-CN" altLang="en-US" sz="3200"/>
          </a:p>
        </p:txBody>
      </p:sp>
      <p:sp>
        <p:nvSpPr>
          <p:cNvPr id="7" name="文本框 6"/>
          <p:cNvSpPr txBox="1"/>
          <p:nvPr/>
        </p:nvSpPr>
        <p:spPr>
          <a:xfrm>
            <a:off x="4733925" y="1328420"/>
            <a:ext cx="440055" cy="706755"/>
          </a:xfrm>
          <a:prstGeom prst="rect">
            <a:avLst/>
          </a:prstGeom>
          <a:noFill/>
        </p:spPr>
        <p:txBody>
          <a:bodyPr wrap="none" rtlCol="0">
            <a:spAutoFit/>
          </a:bodyPr>
          <a:lstStyle/>
          <a:p>
            <a:r>
              <a:rPr lang="en-US" altLang="zh-CN" sz="4000">
                <a:solidFill>
                  <a:srgbClr val="FF0000"/>
                </a:solidFill>
              </a:rPr>
              <a:t>4</a:t>
            </a:r>
            <a:endParaRPr lang="en-US" altLang="zh-CN" sz="4000">
              <a:solidFill>
                <a:srgbClr val="FF0000"/>
              </a:solidFill>
            </a:endParaRPr>
          </a:p>
        </p:txBody>
      </p:sp>
      <p:sp>
        <p:nvSpPr>
          <p:cNvPr id="12" name="文本框 11"/>
          <p:cNvSpPr txBox="1"/>
          <p:nvPr/>
        </p:nvSpPr>
        <p:spPr>
          <a:xfrm>
            <a:off x="424815" y="343535"/>
            <a:ext cx="2122805" cy="583565"/>
          </a:xfrm>
          <a:prstGeom prst="rect">
            <a:avLst/>
          </a:prstGeom>
          <a:noFill/>
        </p:spPr>
        <p:txBody>
          <a:bodyPr wrap="none" rtlCol="0">
            <a:spAutoFit/>
          </a:bodyPr>
          <a:lstStyle/>
          <a:p>
            <a:r>
              <a:rPr lang="en-US" altLang="zh-CN" sz="3200" b="1">
                <a:solidFill>
                  <a:srgbClr val="0000BC"/>
                </a:solidFill>
              </a:rPr>
              <a:t>2.</a:t>
            </a:r>
            <a:r>
              <a:rPr lang="zh-CN" altLang="en-US" sz="3200" b="1">
                <a:solidFill>
                  <a:srgbClr val="0000BC"/>
                </a:solidFill>
              </a:rPr>
              <a:t>石墨晶胞</a:t>
            </a:r>
            <a:endParaRPr lang="zh-CN" altLang="en-US" sz="3200" b="1">
              <a:solidFill>
                <a:srgbClr val="0000BC"/>
              </a:solidFill>
            </a:endParaRPr>
          </a:p>
        </p:txBody>
      </p:sp>
      <p:pic>
        <p:nvPicPr>
          <p:cNvPr id="13" name="New picture"/>
          <p:cNvPicPr/>
          <p:nvPr/>
        </p:nvPicPr>
        <p:blipFill>
          <a:blip r:embed="rId3"/>
          <a:stretch>
            <a:fillRect/>
          </a:stretch>
        </p:blipFill>
        <p:spPr>
          <a:xfrm>
            <a:off x="11899900" y="11201400"/>
            <a:ext cx="304800" cy="228600"/>
          </a:xfrm>
          <a:prstGeom prst="cube">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本框 3"/>
          <p:cNvSpPr txBox="1"/>
          <p:nvPr/>
        </p:nvSpPr>
        <p:spPr>
          <a:xfrm>
            <a:off x="1572260" y="2460625"/>
            <a:ext cx="3230880" cy="706755"/>
          </a:xfrm>
          <a:prstGeom prst="rect">
            <a:avLst/>
          </a:prstGeom>
          <a:noFill/>
        </p:spPr>
        <p:txBody>
          <a:bodyPr wrap="none" rtlCol="0">
            <a:spAutoFit/>
          </a:bodyPr>
          <a:lstStyle/>
          <a:p>
            <a:r>
              <a:rPr lang="zh-CN" altLang="en-US" sz="4000"/>
              <a:t>分子间作用力</a:t>
            </a:r>
            <a:endParaRPr lang="zh-CN" altLang="en-US" sz="4000"/>
          </a:p>
        </p:txBody>
      </p:sp>
      <p:sp>
        <p:nvSpPr>
          <p:cNvPr id="5" name="左大括号 4"/>
          <p:cNvSpPr/>
          <p:nvPr/>
        </p:nvSpPr>
        <p:spPr>
          <a:xfrm>
            <a:off x="4910455" y="1750060"/>
            <a:ext cx="334010" cy="212725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文本框 5"/>
          <p:cNvSpPr txBox="1"/>
          <p:nvPr/>
        </p:nvSpPr>
        <p:spPr>
          <a:xfrm>
            <a:off x="5397500" y="1491615"/>
            <a:ext cx="2019300" cy="645160"/>
          </a:xfrm>
          <a:prstGeom prst="rect">
            <a:avLst/>
          </a:prstGeom>
          <a:noFill/>
        </p:spPr>
        <p:txBody>
          <a:bodyPr wrap="none" rtlCol="0">
            <a:spAutoFit/>
          </a:bodyPr>
          <a:lstStyle/>
          <a:p>
            <a:r>
              <a:rPr lang="zh-CN" altLang="en-US" sz="3600" b="1">
                <a:solidFill>
                  <a:srgbClr val="0000BC"/>
                </a:solidFill>
                <a:latin typeface="黑体" panose="02010609060101010101" charset="-122"/>
                <a:ea typeface="黑体" panose="02010609060101010101" charset="-122"/>
              </a:rPr>
              <a:t>范德华力</a:t>
            </a:r>
            <a:endParaRPr lang="zh-CN" altLang="en-US" sz="3600" b="1">
              <a:solidFill>
                <a:srgbClr val="0000BC"/>
              </a:solidFill>
              <a:latin typeface="黑体" panose="02010609060101010101" charset="-122"/>
              <a:ea typeface="黑体" panose="02010609060101010101" charset="-122"/>
            </a:endParaRPr>
          </a:p>
        </p:txBody>
      </p:sp>
      <p:sp>
        <p:nvSpPr>
          <p:cNvPr id="7" name="文本框 6"/>
          <p:cNvSpPr txBox="1"/>
          <p:nvPr/>
        </p:nvSpPr>
        <p:spPr>
          <a:xfrm>
            <a:off x="5397500" y="3460750"/>
            <a:ext cx="1101090" cy="645160"/>
          </a:xfrm>
          <a:prstGeom prst="rect">
            <a:avLst/>
          </a:prstGeom>
          <a:noFill/>
        </p:spPr>
        <p:txBody>
          <a:bodyPr wrap="none" rtlCol="0">
            <a:spAutoFit/>
          </a:bodyPr>
          <a:lstStyle/>
          <a:p>
            <a:r>
              <a:rPr lang="zh-CN" altLang="en-US" sz="3600" b="1">
                <a:solidFill>
                  <a:srgbClr val="0000BC"/>
                </a:solidFill>
                <a:latin typeface="黑体" panose="02010609060101010101" charset="-122"/>
                <a:ea typeface="黑体" panose="02010609060101010101" charset="-122"/>
              </a:rPr>
              <a:t>氢键</a:t>
            </a:r>
            <a:endParaRPr lang="zh-CN" altLang="en-US" sz="3600" b="1">
              <a:solidFill>
                <a:srgbClr val="0000BC"/>
              </a:solidFill>
              <a:latin typeface="黑体" panose="02010609060101010101" charset="-122"/>
              <a:ea typeface="黑体" panose="02010609060101010101" charset="-122"/>
            </a:endParaRP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310276" name="Group 4"/>
          <p:cNvGraphicFramePr>
            <a:graphicFrameLocks noGrp="1"/>
          </p:cNvGraphicFramePr>
          <p:nvPr>
            <p:ph idx="1"/>
            <p:custDataLst>
              <p:tags r:id="rId2"/>
            </p:custDataLst>
          </p:nvPr>
        </p:nvGraphicFramePr>
        <p:xfrm>
          <a:off x="76835" y="2892743"/>
          <a:ext cx="6443980" cy="3582670"/>
        </p:xfrm>
        <a:graphic>
          <a:graphicData uri="http://schemas.openxmlformats.org/drawingml/2006/table">
            <a:tbl>
              <a:tblPr/>
              <a:tblGrid>
                <a:gridCol w="1123950"/>
                <a:gridCol w="1732915"/>
                <a:gridCol w="1355725"/>
                <a:gridCol w="2231390"/>
              </a:tblGrid>
              <a:tr h="883920">
                <a:tc>
                  <a:txBody>
                    <a:bodyPr vert="horz" wrap="square"/>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zh-CN" altLang="en-US" sz="2600" b="1" i="0" u="none" strike="noStrike" cap="none" normalizeH="0" baseline="0" smtClean="0">
                          <a:ln>
                            <a:noFill/>
                          </a:ln>
                          <a:solidFill>
                            <a:srgbClr val="0000CC"/>
                          </a:solidFill>
                          <a:effectLst/>
                          <a:latin typeface="Arial" panose="020b0604020202020204" pitchFamily="34" charset="0"/>
                          <a:ea typeface="宋体" panose="02010600030101010101" pitchFamily="2" charset="-122"/>
                        </a:rPr>
                        <a:t>化学式</a:t>
                      </a:r>
                      <a:endParaRPr kumimoji="0" lang="zh-CN" altLang="en-US" sz="2600" b="1" i="0" u="none" strike="noStrike" cap="none" normalizeH="0" baseline="0" smtClean="0">
                        <a:ln>
                          <a:noFill/>
                        </a:ln>
                        <a:solidFill>
                          <a:srgbClr val="0000CC"/>
                        </a:solidFill>
                        <a:effectLst/>
                        <a:latin typeface="Arial" panose="020b0604020202020204" pitchFamily="34" charset="0"/>
                        <a:ea typeface="宋体" panose="02010600030101010101" pitchFamily="2" charset="-122"/>
                      </a:endParaRPr>
                    </a:p>
                  </a:txBody>
                  <a:tcPr marL="91439" marR="91439" marT="45719" marB="4571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zh-CN" altLang="en-US" sz="2600" b="1" i="0" u="none" strike="noStrike" cap="none" normalizeH="0" baseline="0" smtClean="0">
                          <a:ln>
                            <a:noFill/>
                          </a:ln>
                          <a:solidFill>
                            <a:srgbClr val="0000CC"/>
                          </a:solidFill>
                          <a:effectLst/>
                          <a:latin typeface="Arial" panose="020b0604020202020204" pitchFamily="34" charset="0"/>
                          <a:ea typeface="宋体" panose="02010600030101010101" pitchFamily="2" charset="-122"/>
                        </a:rPr>
                        <a:t>相对分子质量</a:t>
                      </a:r>
                      <a:endParaRPr kumimoji="0" lang="zh-CN" altLang="en-US" sz="2600" b="1" i="0" u="none" strike="noStrike" cap="none" normalizeH="0" baseline="0" smtClean="0">
                        <a:ln>
                          <a:noFill/>
                        </a:ln>
                        <a:solidFill>
                          <a:srgbClr val="0000CC"/>
                        </a:solidFill>
                        <a:effectLst/>
                        <a:latin typeface="Arial" panose="020b0604020202020204" pitchFamily="34" charset="0"/>
                        <a:ea typeface="宋体" panose="02010600030101010101" pitchFamily="2" charset="-122"/>
                      </a:endParaRPr>
                    </a:p>
                  </a:txBody>
                  <a:tcPr marL="91439" marR="91439" marT="45719" marB="4571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zh-CN" altLang="en-US" sz="2600" b="1" i="0" u="none" strike="noStrike" cap="none" normalizeH="0" baseline="0" smtClean="0">
                          <a:ln>
                            <a:noFill/>
                          </a:ln>
                          <a:solidFill>
                            <a:srgbClr val="0000CC"/>
                          </a:solidFill>
                          <a:effectLst/>
                          <a:latin typeface="Arial" panose="020b0604020202020204" pitchFamily="34" charset="0"/>
                          <a:ea typeface="宋体" panose="02010600030101010101" pitchFamily="2" charset="-122"/>
                        </a:rPr>
                        <a:t>熔点</a:t>
                      </a:r>
                      <a:r>
                        <a:rPr kumimoji="0" lang="en-US" altLang="zh-CN" sz="2600" b="1" i="0" u="none" strike="noStrike" cap="none" normalizeH="0" baseline="0" smtClean="0">
                          <a:ln>
                            <a:noFill/>
                          </a:ln>
                          <a:solidFill>
                            <a:srgbClr val="0000CC"/>
                          </a:solidFill>
                          <a:effectLst/>
                          <a:latin typeface="Arial" panose="020b0604020202020204" pitchFamily="34" charset="0"/>
                          <a:ea typeface="宋体" panose="02010600030101010101" pitchFamily="2" charset="-122"/>
                        </a:rPr>
                        <a:t>/℃</a:t>
                      </a:r>
                      <a:endParaRPr kumimoji="0" lang="en-US" altLang="zh-CN" sz="2600" b="1" i="0" u="none" strike="noStrike" cap="none" normalizeH="0" baseline="0" smtClean="0">
                        <a:ln>
                          <a:noFill/>
                        </a:ln>
                        <a:solidFill>
                          <a:srgbClr val="0000CC"/>
                        </a:solidFill>
                        <a:effectLst/>
                        <a:latin typeface="Arial" panose="020b0604020202020204" pitchFamily="34" charset="0"/>
                        <a:ea typeface="宋体" panose="02010600030101010101" pitchFamily="2" charset="-122"/>
                      </a:endParaRPr>
                    </a:p>
                  </a:txBody>
                  <a:tcPr marL="91439" marR="91439" marT="45719" marB="4571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zh-CN" altLang="en-US" sz="2600" b="1" i="0" u="none" strike="noStrike" cap="none" normalizeH="0" baseline="0" smtClean="0">
                          <a:ln>
                            <a:noFill/>
                          </a:ln>
                          <a:solidFill>
                            <a:srgbClr val="0000CC"/>
                          </a:solidFill>
                          <a:effectLst/>
                          <a:latin typeface="Arial" panose="020b0604020202020204" pitchFamily="34" charset="0"/>
                          <a:ea typeface="宋体" panose="02010600030101010101" pitchFamily="2" charset="-122"/>
                        </a:rPr>
                        <a:t>沸点</a:t>
                      </a:r>
                      <a:r>
                        <a:rPr kumimoji="0" lang="en-US" altLang="zh-CN" sz="2600" b="1" i="0" u="none" strike="noStrike" cap="none" normalizeH="0" baseline="0" smtClean="0">
                          <a:ln>
                            <a:noFill/>
                          </a:ln>
                          <a:solidFill>
                            <a:srgbClr val="0000CC"/>
                          </a:solidFill>
                          <a:effectLst/>
                          <a:latin typeface="Arial" panose="020b0604020202020204" pitchFamily="34" charset="0"/>
                          <a:ea typeface="宋体" panose="02010600030101010101" pitchFamily="2" charset="-122"/>
                        </a:rPr>
                        <a:t>/℃</a:t>
                      </a:r>
                      <a:endParaRPr kumimoji="0" lang="en-US" altLang="zh-CN" sz="2600" b="1" i="0" u="none" strike="noStrike" cap="none" normalizeH="0" baseline="0" smtClean="0">
                        <a:ln>
                          <a:noFill/>
                        </a:ln>
                        <a:solidFill>
                          <a:srgbClr val="0000CC"/>
                        </a:solidFill>
                        <a:effectLst/>
                        <a:latin typeface="Arial" panose="020b0604020202020204" pitchFamily="34" charset="0"/>
                        <a:ea typeface="宋体" panose="02010600030101010101" pitchFamily="2" charset="-122"/>
                      </a:endParaRPr>
                    </a:p>
                  </a:txBody>
                  <a:tcPr marL="91439" marR="91439" marT="45719" marB="4571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15645">
                <a:tc>
                  <a:txBody>
                    <a:bodyPr vert="horz" wrap="square"/>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3200" b="1" i="0" u="none" strike="noStrike" cap="none" normalizeH="0" baseline="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rPr>
                        <a:t>F</a:t>
                      </a:r>
                      <a:r>
                        <a:rPr kumimoji="0" lang="en-US" altLang="zh-CN" sz="3200" b="1" i="0" u="none" strike="noStrike" cap="none" normalizeH="0" baseline="-2500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rPr>
                        <a:t>2</a:t>
                      </a:r>
                      <a:endParaRPr kumimoji="0" lang="en-US" altLang="zh-CN" sz="3200" b="1" i="0" u="none" strike="noStrike" cap="none" normalizeH="0" baseline="-2500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endParaRPr>
                    </a:p>
                  </a:txBody>
                  <a:tcPr marL="91439" marR="91439" marT="45719" marB="4571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3200" b="1" i="0" u="none" strike="noStrike" cap="none" normalizeH="0" baseline="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rPr>
                        <a:t>38</a:t>
                      </a:r>
                      <a:endParaRPr kumimoji="0" lang="en-US" altLang="zh-CN" sz="3200" b="1" i="0" u="none" strike="noStrike" cap="none" normalizeH="0" baseline="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endParaRPr>
                    </a:p>
                  </a:txBody>
                  <a:tcPr marL="91439" marR="91439" marT="45719" marB="4571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3200" b="1" i="0" u="none" strike="noStrike" cap="none" normalizeH="0" baseline="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rPr>
                        <a:t>-219.6</a:t>
                      </a:r>
                      <a:endParaRPr kumimoji="0" lang="en-US" altLang="zh-CN" sz="3200" b="1" i="0" u="none" strike="noStrike" cap="none" normalizeH="0" baseline="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endParaRPr>
                    </a:p>
                  </a:txBody>
                  <a:tcPr marL="91439" marR="91439" marT="45719" marB="4571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3200" b="1" i="0" u="none" strike="noStrike" cap="none" normalizeH="0" baseline="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rPr>
                        <a:t>-188.1</a:t>
                      </a:r>
                      <a:endParaRPr kumimoji="0" lang="en-US" altLang="zh-CN" sz="3200" b="1" i="0" u="none" strike="noStrike" cap="none" normalizeH="0" baseline="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endParaRPr>
                    </a:p>
                  </a:txBody>
                  <a:tcPr marL="91439" marR="91439" marT="45719" marB="4571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61035">
                <a:tc>
                  <a:txBody>
                    <a:bodyPr vert="horz" wrap="square"/>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3200" b="1" i="0" u="none" strike="noStrike" cap="none" normalizeH="0" baseline="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rPr>
                        <a:t>Cl</a:t>
                      </a:r>
                      <a:r>
                        <a:rPr kumimoji="0" lang="en-US" altLang="zh-CN" sz="3200" b="1" i="0" u="none" strike="noStrike" cap="none" normalizeH="0" baseline="-2500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rPr>
                        <a:t>2</a:t>
                      </a:r>
                      <a:endParaRPr kumimoji="0" lang="en-US" altLang="zh-CN" sz="3200" b="1" i="0" u="none" strike="noStrike" cap="none" normalizeH="0" baseline="-2500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endParaRPr>
                    </a:p>
                  </a:txBody>
                  <a:tcPr marL="91439" marR="91439" marT="45719" marB="4571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3200" b="1" i="0" u="none" strike="noStrike" cap="none" normalizeH="0" baseline="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rPr>
                        <a:t>71</a:t>
                      </a:r>
                      <a:endParaRPr kumimoji="0" lang="en-US" altLang="zh-CN" sz="3200" b="1" i="0" u="none" strike="noStrike" cap="none" normalizeH="0" baseline="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endParaRPr>
                    </a:p>
                  </a:txBody>
                  <a:tcPr marL="91439" marR="91439" marT="45719" marB="4571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3200" b="1" i="0" u="none" strike="noStrike" cap="none" normalizeH="0" baseline="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rPr>
                        <a:t>-101</a:t>
                      </a:r>
                      <a:endParaRPr kumimoji="0" lang="en-US" altLang="zh-CN" sz="3200" b="1" i="0" u="none" strike="noStrike" cap="none" normalizeH="0" baseline="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endParaRPr>
                    </a:p>
                  </a:txBody>
                  <a:tcPr marL="91439" marR="91439" marT="45719" marB="4571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3200" b="1" i="0" u="none" strike="noStrike" cap="none" normalizeH="0" baseline="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rPr>
                        <a:t>-34.6</a:t>
                      </a:r>
                      <a:endParaRPr kumimoji="0" lang="en-US" altLang="zh-CN" sz="3200" b="1" i="0" u="none" strike="noStrike" cap="none" normalizeH="0" baseline="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endParaRPr>
                    </a:p>
                  </a:txBody>
                  <a:tcPr marL="91439" marR="91439" marT="45719" marB="4571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61035">
                <a:tc>
                  <a:txBody>
                    <a:bodyPr vert="horz" wrap="square"/>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3200" b="1" i="0" u="none" strike="noStrike" cap="none" normalizeH="0" baseline="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rPr>
                        <a:t>Br</a:t>
                      </a:r>
                      <a:r>
                        <a:rPr kumimoji="0" lang="en-US" altLang="zh-CN" sz="3200" b="1" i="0" u="none" strike="noStrike" cap="none" normalizeH="0" baseline="-2500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rPr>
                        <a:t>2</a:t>
                      </a:r>
                      <a:endParaRPr kumimoji="0" lang="en-US" altLang="zh-CN" sz="3200" b="1" i="0" u="none" strike="noStrike" cap="none" normalizeH="0" baseline="-2500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endParaRPr>
                    </a:p>
                  </a:txBody>
                  <a:tcPr marL="91439" marR="91439" marT="45719" marB="4571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3200" b="1" i="0" u="none" strike="noStrike" cap="none" normalizeH="0" baseline="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rPr>
                        <a:t>160</a:t>
                      </a:r>
                      <a:endParaRPr kumimoji="0" lang="en-US" altLang="zh-CN" sz="3200" b="1" i="0" u="none" strike="noStrike" cap="none" normalizeH="0" baseline="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endParaRPr>
                    </a:p>
                  </a:txBody>
                  <a:tcPr marL="91439" marR="91439" marT="45719" marB="4571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3200" b="1" i="0" u="none" strike="noStrike" cap="none" normalizeH="0" baseline="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rPr>
                        <a:t>-7.2</a:t>
                      </a:r>
                      <a:endParaRPr kumimoji="0" lang="en-US" altLang="zh-CN" sz="3200" b="1" i="0" u="none" strike="noStrike" cap="none" normalizeH="0" baseline="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endParaRPr>
                    </a:p>
                  </a:txBody>
                  <a:tcPr marL="91439" marR="91439" marT="45719" marB="4571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3200" b="1" i="0" u="none" strike="noStrike" cap="none" normalizeH="0" baseline="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rPr>
                        <a:t>58.8</a:t>
                      </a:r>
                      <a:endParaRPr kumimoji="0" lang="en-US" altLang="zh-CN" sz="3200" b="1" i="0" u="none" strike="noStrike" cap="none" normalizeH="0" baseline="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endParaRPr>
                    </a:p>
                  </a:txBody>
                  <a:tcPr marL="91439" marR="91439" marT="45719" marB="4571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61035">
                <a:tc>
                  <a:txBody>
                    <a:bodyPr vert="horz" wrap="square"/>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3200" b="1" i="0" u="none" strike="noStrike" cap="none" normalizeH="0" baseline="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rPr>
                        <a:t>I</a:t>
                      </a:r>
                      <a:r>
                        <a:rPr kumimoji="0" lang="en-US" altLang="zh-CN" sz="3200" b="1" i="0" u="none" strike="noStrike" cap="none" normalizeH="0" baseline="-2500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rPr>
                        <a:t>2</a:t>
                      </a:r>
                      <a:endParaRPr kumimoji="0" lang="en-US" altLang="zh-CN" sz="3200" b="1" i="0" u="none" strike="noStrike" cap="none" normalizeH="0" baseline="-2500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endParaRPr>
                    </a:p>
                  </a:txBody>
                  <a:tcPr marL="91439" marR="91439" marT="45719" marB="4571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3200" b="1" i="0" u="none" strike="noStrike" cap="none" normalizeH="0" baseline="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rPr>
                        <a:t>254</a:t>
                      </a:r>
                      <a:endParaRPr kumimoji="0" lang="en-US" altLang="zh-CN" sz="3200" b="1" i="0" u="none" strike="noStrike" cap="none" normalizeH="0" baseline="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endParaRPr>
                    </a:p>
                  </a:txBody>
                  <a:tcPr marL="91439" marR="91439" marT="45719" marB="4571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3200" b="1" i="0" u="none" strike="noStrike" cap="none" normalizeH="0" baseline="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rPr>
                        <a:t>113.5</a:t>
                      </a:r>
                      <a:endParaRPr kumimoji="0" lang="en-US" altLang="zh-CN" sz="3200" b="1" i="0" u="none" strike="noStrike" cap="none" normalizeH="0" baseline="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endParaRPr>
                    </a:p>
                  </a:txBody>
                  <a:tcPr marL="91439" marR="91439" marT="45719" marB="4571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vert="horz" wrap="square"/>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pPr>
                      <a:r>
                        <a:rPr kumimoji="0" lang="en-US" altLang="zh-CN" sz="3200" b="1" i="0" u="none" strike="noStrike" cap="none" normalizeH="0" baseline="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rPr>
                        <a:t>184.4</a:t>
                      </a:r>
                      <a:endParaRPr kumimoji="0" lang="en-US" altLang="zh-CN" sz="3200" b="1" i="0" u="none" strike="noStrike" cap="none" normalizeH="0" baseline="0" smtClean="0">
                        <a:ln>
                          <a:noFill/>
                        </a:ln>
                        <a:solidFill>
                          <a:srgbClr val="000000"/>
                        </a:solidFill>
                        <a:effectLst/>
                        <a:latin typeface="Times New Roman" panose="02020603050405020304" charset="0"/>
                        <a:ea typeface="宋体" panose="02010600030101010101" pitchFamily="2" charset="-122"/>
                        <a:cs typeface="Times New Roman" panose="02020603050405020304" charset="0"/>
                      </a:endParaRPr>
                    </a:p>
                  </a:txBody>
                  <a:tcPr marL="91439" marR="91439" marT="45719" marB="4571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47138" name="文本框 2"/>
          <p:cNvSpPr txBox="1"/>
          <p:nvPr/>
        </p:nvSpPr>
        <p:spPr>
          <a:xfrm>
            <a:off x="435610" y="93345"/>
            <a:ext cx="4748530" cy="583565"/>
          </a:xfrm>
          <a:prstGeom prst="rect">
            <a:avLst/>
          </a:prstGeom>
          <a:noFill/>
          <a:ln w="9525">
            <a:noFill/>
          </a:ln>
        </p:spPr>
        <p:txBody>
          <a:bodyPr wrap="none" anchor="t">
            <a:spAutoFit/>
          </a:bodyPr>
          <a:lstStyle/>
          <a:p>
            <a:r>
              <a:rPr lang="zh-CN" altLang="en-US" sz="3200" b="1">
                <a:solidFill>
                  <a:srgbClr val="FF0000"/>
                </a:solidFill>
                <a:latin typeface="微软雅黑" panose="020b0503020204020204" charset="-122"/>
                <a:ea typeface="微软雅黑" panose="020b0503020204020204" charset="-122"/>
                <a:sym typeface="宋体" panose="02010600030101010101" pitchFamily="2" charset="-122"/>
              </a:rPr>
              <a:t>（课本</a:t>
            </a:r>
            <a:r>
              <a:rPr lang="en-US" altLang="zh-CN" sz="3200" b="1">
                <a:solidFill>
                  <a:srgbClr val="FF0000"/>
                </a:solidFill>
                <a:latin typeface="微软雅黑" panose="020b0503020204020204" charset="-122"/>
                <a:ea typeface="微软雅黑" panose="020b0503020204020204" charset="-122"/>
                <a:sym typeface="宋体" panose="02010600030101010101" pitchFamily="2" charset="-122"/>
              </a:rPr>
              <a:t>77</a:t>
            </a:r>
            <a:r>
              <a:rPr lang="zh-CN" altLang="en-US" sz="3200" b="1">
                <a:solidFill>
                  <a:srgbClr val="FF0000"/>
                </a:solidFill>
                <a:latin typeface="微软雅黑" panose="020b0503020204020204" charset="-122"/>
                <a:ea typeface="微软雅黑" panose="020b0503020204020204" charset="-122"/>
                <a:sym typeface="宋体" panose="02010600030101010101" pitchFamily="2" charset="-122"/>
              </a:rPr>
              <a:t>页交流与讨论）</a:t>
            </a:r>
            <a:endParaRPr lang="zh-CN" altLang="en-US" sz="3200" b="1">
              <a:solidFill>
                <a:srgbClr val="FF0000"/>
              </a:solidFill>
              <a:latin typeface="微软雅黑" panose="020b0503020204020204" charset="-122"/>
              <a:ea typeface="微软雅黑" panose="020b0503020204020204" charset="-122"/>
              <a:sym typeface="宋体" panose="02010600030101010101" pitchFamily="2" charset="-122"/>
            </a:endParaRPr>
          </a:p>
        </p:txBody>
      </p:sp>
      <p:sp>
        <p:nvSpPr>
          <p:cNvPr id="47105" name="Text Box 2"/>
          <p:cNvSpPr txBox="1"/>
          <p:nvPr/>
        </p:nvSpPr>
        <p:spPr>
          <a:xfrm>
            <a:off x="131128" y="676910"/>
            <a:ext cx="11460162" cy="2017395"/>
          </a:xfrm>
          <a:prstGeom prst="rect">
            <a:avLst/>
          </a:prstGeom>
          <a:noFill/>
          <a:ln w="9525">
            <a:noFill/>
          </a:ln>
        </p:spPr>
        <p:txBody>
          <a:bodyPr wrap="square" anchor="t">
            <a:spAutoFit/>
          </a:bodyPr>
          <a:lstStyle/>
          <a:p>
            <a:pPr>
              <a:lnSpc>
                <a:spcPct val="130000"/>
              </a:lnSpc>
              <a:spcBef>
                <a:spcPts val="50"/>
              </a:spcBef>
            </a:pPr>
            <a:r>
              <a:rPr lang="zh-CN" altLang="en-US" sz="3200">
                <a:solidFill>
                  <a:srgbClr val="000000"/>
                </a:solidFill>
                <a:latin typeface="黑体" panose="02010609060101010101" charset="-122"/>
                <a:ea typeface="黑体" panose="02010609060101010101" charset="-122"/>
                <a:cs typeface="黑体" panose="02010609060101010101" charset="-122"/>
              </a:rPr>
              <a:t>①卤素单质的熔沸点有怎样的变化规律</a:t>
            </a:r>
            <a:r>
              <a:rPr lang="en-US" altLang="zh-CN" sz="3200">
                <a:solidFill>
                  <a:srgbClr val="000000"/>
                </a:solidFill>
                <a:latin typeface="黑体" panose="02010609060101010101" charset="-122"/>
                <a:ea typeface="黑体" panose="02010609060101010101" charset="-122"/>
                <a:cs typeface="黑体" panose="02010609060101010101" charset="-122"/>
              </a:rPr>
              <a:t>?</a:t>
            </a:r>
            <a:endParaRPr lang="en-US" altLang="zh-CN" sz="3200">
              <a:solidFill>
                <a:srgbClr val="000000"/>
              </a:solidFill>
              <a:latin typeface="黑体" panose="02010609060101010101" charset="-122"/>
              <a:ea typeface="黑体" panose="02010609060101010101" charset="-122"/>
              <a:cs typeface="黑体" panose="02010609060101010101" charset="-122"/>
            </a:endParaRPr>
          </a:p>
          <a:p>
            <a:pPr>
              <a:lnSpc>
                <a:spcPct val="130000"/>
              </a:lnSpc>
              <a:spcBef>
                <a:spcPts val="50"/>
              </a:spcBef>
            </a:pPr>
            <a:r>
              <a:rPr lang="zh-CN" altLang="en-US" sz="3200">
                <a:solidFill>
                  <a:srgbClr val="000000"/>
                </a:solidFill>
                <a:latin typeface="黑体" panose="02010609060101010101" charset="-122"/>
                <a:ea typeface="黑体" panose="02010609060101010101" charset="-122"/>
                <a:cs typeface="黑体" panose="02010609060101010101" charset="-122"/>
              </a:rPr>
              <a:t>②导致卤素单质熔沸规律变化的原因是什么</a:t>
            </a:r>
            <a:r>
              <a:rPr lang="en-US" altLang="zh-CN" sz="3200">
                <a:solidFill>
                  <a:srgbClr val="000000"/>
                </a:solidFill>
                <a:latin typeface="黑体" panose="02010609060101010101" charset="-122"/>
                <a:ea typeface="黑体" panose="02010609060101010101" charset="-122"/>
                <a:cs typeface="黑体" panose="02010609060101010101" charset="-122"/>
              </a:rPr>
              <a:t>?</a:t>
            </a:r>
            <a:r>
              <a:rPr lang="zh-CN" altLang="en-US" sz="3200">
                <a:solidFill>
                  <a:srgbClr val="000000"/>
                </a:solidFill>
                <a:latin typeface="黑体" panose="02010609060101010101" charset="-122"/>
                <a:ea typeface="黑体" panose="02010609060101010101" charset="-122"/>
                <a:cs typeface="黑体" panose="02010609060101010101" charset="-122"/>
              </a:rPr>
              <a:t>它与卤素单质相对分子质量的变化规律有怎样的关系</a:t>
            </a:r>
            <a:r>
              <a:rPr lang="en-US" altLang="zh-CN" sz="3200">
                <a:solidFill>
                  <a:srgbClr val="000000"/>
                </a:solidFill>
                <a:latin typeface="黑体" panose="02010609060101010101" charset="-122"/>
                <a:ea typeface="黑体" panose="02010609060101010101" charset="-122"/>
                <a:cs typeface="黑体" panose="02010609060101010101" charset="-122"/>
              </a:rPr>
              <a:t>?</a:t>
            </a:r>
            <a:endParaRPr lang="en-US" altLang="zh-CN" sz="3200">
              <a:solidFill>
                <a:srgbClr val="000000"/>
              </a:solidFill>
              <a:latin typeface="黑体" panose="02010609060101010101" charset="-122"/>
              <a:ea typeface="黑体" panose="02010609060101010101" charset="-122"/>
              <a:cs typeface="黑体" panose="02010609060101010101" charset="-122"/>
            </a:endParaRPr>
          </a:p>
        </p:txBody>
      </p:sp>
      <p:sp>
        <p:nvSpPr>
          <p:cNvPr id="7" name="文本框 6"/>
          <p:cNvSpPr txBox="1"/>
          <p:nvPr/>
        </p:nvSpPr>
        <p:spPr>
          <a:xfrm>
            <a:off x="6779895" y="2506345"/>
            <a:ext cx="5412105" cy="3322955"/>
          </a:xfrm>
          <a:prstGeom prst="rect">
            <a:avLst/>
          </a:prstGeom>
          <a:noFill/>
        </p:spPr>
        <p:txBody>
          <a:bodyPr wrap="square" rtlCol="0">
            <a:spAutoFit/>
          </a:bodyPr>
          <a:lstStyle/>
          <a:p>
            <a:pPr>
              <a:lnSpc>
                <a:spcPct val="150000"/>
              </a:lnSpc>
            </a:pPr>
            <a:r>
              <a:rPr lang="en-US" altLang="zh-CN" sz="2800">
                <a:solidFill>
                  <a:srgbClr val="0000BC"/>
                </a:solidFill>
              </a:rPr>
              <a:t>1.</a:t>
            </a:r>
            <a:r>
              <a:rPr lang="zh-CN" altLang="en-US" sz="2800">
                <a:solidFill>
                  <a:srgbClr val="0000BC"/>
                </a:solidFill>
              </a:rPr>
              <a:t>不同分子的熔、沸点不同，这是由于它们分子间作用力（</a:t>
            </a:r>
            <a:r>
              <a:rPr lang="zh-CN" altLang="en-US" sz="2800">
                <a:solidFill>
                  <a:srgbClr val="FF0000"/>
                </a:solidFill>
              </a:rPr>
              <a:t>范德华力</a:t>
            </a:r>
            <a:r>
              <a:rPr lang="zh-CN" altLang="en-US" sz="2800">
                <a:solidFill>
                  <a:srgbClr val="0000BC"/>
                </a:solidFill>
              </a:rPr>
              <a:t>）的大小不同决定的。</a:t>
            </a:r>
            <a:endParaRPr lang="zh-CN" altLang="en-US" sz="2800">
              <a:solidFill>
                <a:srgbClr val="0000BC"/>
              </a:solidFill>
            </a:endParaRPr>
          </a:p>
          <a:p>
            <a:pPr>
              <a:lnSpc>
                <a:spcPct val="150000"/>
              </a:lnSpc>
            </a:pPr>
            <a:r>
              <a:rPr lang="en-US" altLang="zh-CN" sz="2800">
                <a:solidFill>
                  <a:srgbClr val="0000BC"/>
                </a:solidFill>
              </a:rPr>
              <a:t>2.</a:t>
            </a:r>
            <a:r>
              <a:rPr lang="zh-CN" altLang="en-US" sz="2800">
                <a:solidFill>
                  <a:srgbClr val="0000BC"/>
                </a:solidFill>
              </a:rPr>
              <a:t>对于卤素单质，相对分子质量越大，熔、沸点也就越高。</a:t>
            </a:r>
            <a:endParaRPr lang="zh-CN" altLang="en-US" sz="2800">
              <a:solidFill>
                <a:srgbClr val="0000BC"/>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本框 3"/>
          <p:cNvSpPr txBox="1"/>
          <p:nvPr/>
        </p:nvSpPr>
        <p:spPr>
          <a:xfrm>
            <a:off x="436245" y="318770"/>
            <a:ext cx="3246120" cy="706755"/>
          </a:xfrm>
          <a:prstGeom prst="rect">
            <a:avLst/>
          </a:prstGeom>
          <a:noFill/>
        </p:spPr>
        <p:txBody>
          <a:bodyPr wrap="none" rtlCol="0">
            <a:spAutoFit/>
          </a:bodyPr>
          <a:lstStyle/>
          <a:p>
            <a:r>
              <a:rPr lang="zh-CN" altLang="en-US" sz="4000" b="1">
                <a:latin typeface="黑体" panose="02010609060101010101" charset="-122"/>
                <a:ea typeface="黑体" panose="02010609060101010101" charset="-122"/>
              </a:rPr>
              <a:t>一、范德华力</a:t>
            </a:r>
            <a:endParaRPr lang="zh-CN" altLang="en-US" sz="4000" b="1">
              <a:latin typeface="黑体" panose="02010609060101010101" charset="-122"/>
              <a:ea typeface="黑体" panose="02010609060101010101" charset="-122"/>
            </a:endParaRPr>
          </a:p>
        </p:txBody>
      </p:sp>
      <p:sp>
        <p:nvSpPr>
          <p:cNvPr id="6145" name="Text Box 2"/>
          <p:cNvSpPr txBox="1"/>
          <p:nvPr/>
        </p:nvSpPr>
        <p:spPr>
          <a:xfrm>
            <a:off x="695325" y="1027430"/>
            <a:ext cx="11235690" cy="1346200"/>
          </a:xfrm>
          <a:prstGeom prst="rect">
            <a:avLst/>
          </a:prstGeom>
          <a:noFill/>
          <a:ln w="9525">
            <a:noFill/>
          </a:ln>
        </p:spPr>
        <p:txBody>
          <a:bodyPr wrap="square" anchor="t">
            <a:spAutoFit/>
          </a:bodyPr>
          <a:lstStyle/>
          <a:p>
            <a:pPr>
              <a:lnSpc>
                <a:spcPct val="120000"/>
              </a:lnSpc>
              <a:spcBef>
                <a:spcPct val="50000"/>
              </a:spcBef>
            </a:pPr>
            <a:r>
              <a:rPr lang="en-US" altLang="zh-CN" sz="3200" b="1">
                <a:solidFill>
                  <a:srgbClr val="FF0000"/>
                </a:solidFill>
                <a:latin typeface="黑体" panose="02010609060101010101" charset="-122"/>
                <a:ea typeface="黑体" panose="02010609060101010101" charset="-122"/>
                <a:cs typeface="黑体" panose="02010609060101010101" charset="-122"/>
              </a:rPr>
              <a:t>1.</a:t>
            </a:r>
            <a:r>
              <a:rPr lang="zh-CN" altLang="en-US" sz="3200" b="1">
                <a:solidFill>
                  <a:srgbClr val="FF0000"/>
                </a:solidFill>
                <a:latin typeface="黑体" panose="02010609060101010101" charset="-122"/>
                <a:ea typeface="黑体" panose="02010609060101010101" charset="-122"/>
                <a:cs typeface="黑体" panose="02010609060101010101" charset="-122"/>
              </a:rPr>
              <a:t>范德华力</a:t>
            </a:r>
            <a:r>
              <a:rPr lang="zh-CN" altLang="en-US" sz="3200" b="1">
                <a:latin typeface="黑体" panose="02010609060101010101" charset="-122"/>
                <a:ea typeface="黑体" panose="02010609060101010101" charset="-122"/>
                <a:cs typeface="黑体" panose="02010609060101010101" charset="-122"/>
              </a:rPr>
              <a:t>是一种普遍存在于固体、液体和气体分子之间的作用力</a:t>
            </a:r>
            <a:r>
              <a:rPr lang="zh-CN" altLang="en-US" sz="3600" b="1">
                <a:latin typeface="黑体" panose="02010609060101010101" charset="-122"/>
                <a:ea typeface="黑体" panose="02010609060101010101" charset="-122"/>
                <a:cs typeface="黑体" panose="02010609060101010101" charset="-122"/>
              </a:rPr>
              <a:t>。</a:t>
            </a:r>
            <a:r>
              <a:rPr lang="en-US" altLang="zh-CN" sz="3600" b="1">
                <a:solidFill>
                  <a:srgbClr val="FF0000"/>
                </a:solidFill>
                <a:latin typeface="黑体" panose="02010609060101010101" charset="-122"/>
                <a:ea typeface="黑体" panose="02010609060101010101" charset="-122"/>
                <a:cs typeface="黑体" panose="02010609060101010101" charset="-122"/>
              </a:rPr>
              <a:t>	</a:t>
            </a:r>
            <a:endParaRPr lang="zh-CN" altLang="en-US" sz="3600" b="1">
              <a:latin typeface="黑体" panose="02010609060101010101" charset="-122"/>
              <a:ea typeface="黑体" panose="02010609060101010101" charset="-122"/>
              <a:cs typeface="黑体" panose="02010609060101010101" charset="-122"/>
              <a:sym typeface="宋体" panose="02010600030101010101" pitchFamily="2" charset="-122"/>
            </a:endParaRPr>
          </a:p>
        </p:txBody>
      </p:sp>
      <p:sp>
        <p:nvSpPr>
          <p:cNvPr id="5" name="文本框 4"/>
          <p:cNvSpPr txBox="1"/>
          <p:nvPr/>
        </p:nvSpPr>
        <p:spPr>
          <a:xfrm>
            <a:off x="695008" y="2509203"/>
            <a:ext cx="6929437" cy="645160"/>
          </a:xfrm>
          <a:prstGeom prst="rect">
            <a:avLst/>
          </a:prstGeom>
          <a:noFill/>
          <a:ln w="9525">
            <a:noFill/>
          </a:ln>
        </p:spPr>
        <p:txBody>
          <a:bodyPr wrap="square" anchor="t">
            <a:spAutoFit/>
          </a:bodyPr>
          <a:lstStyle/>
          <a:p>
            <a:r>
              <a:rPr lang="en-US" altLang="zh-CN" sz="3600" b="1">
                <a:gradFill>
                  <a:gsLst>
                    <a:gs pos="0">
                      <a:srgbClr val="7B32B2"/>
                    </a:gs>
                    <a:gs pos="100000">
                      <a:srgbClr val="401A5D"/>
                    </a:gs>
                  </a:gsLst>
                  <a:lin scaled="0"/>
                </a:gradFill>
                <a:latin typeface="黑体" panose="02010609060101010101" charset="-122"/>
                <a:ea typeface="黑体" panose="02010609060101010101" charset="-122"/>
                <a:cs typeface="黑体" panose="02010609060101010101" charset="-122"/>
              </a:rPr>
              <a:t>2.</a:t>
            </a:r>
            <a:r>
              <a:rPr lang="zh-CN" altLang="en-US" sz="3600" b="1">
                <a:gradFill>
                  <a:gsLst>
                    <a:gs pos="0">
                      <a:srgbClr val="7B32B2"/>
                    </a:gs>
                    <a:gs pos="100000">
                      <a:srgbClr val="401A5D"/>
                    </a:gs>
                  </a:gsLst>
                  <a:lin scaled="0"/>
                </a:gradFill>
                <a:latin typeface="黑体" panose="02010609060101010101" charset="-122"/>
                <a:ea typeface="黑体" panose="02010609060101010101" charset="-122"/>
                <a:cs typeface="黑体" panose="02010609060101010101" charset="-122"/>
              </a:rPr>
              <a:t>特点</a:t>
            </a:r>
            <a:endParaRPr lang="zh-CN" altLang="en-US" sz="3600" b="1">
              <a:gradFill>
                <a:gsLst>
                  <a:gs pos="0">
                    <a:srgbClr val="7B32B2"/>
                  </a:gs>
                  <a:gs pos="100000">
                    <a:srgbClr val="401A5D"/>
                  </a:gs>
                </a:gsLst>
                <a:lin scaled="0"/>
              </a:gradFill>
              <a:latin typeface="黑体" panose="02010609060101010101" charset="-122"/>
              <a:ea typeface="黑体" panose="02010609060101010101" charset="-122"/>
              <a:cs typeface="黑体" panose="02010609060101010101" charset="-122"/>
            </a:endParaRPr>
          </a:p>
        </p:txBody>
      </p:sp>
      <p:sp>
        <p:nvSpPr>
          <p:cNvPr id="6" name="文本框 5"/>
          <p:cNvSpPr txBox="1"/>
          <p:nvPr/>
        </p:nvSpPr>
        <p:spPr>
          <a:xfrm>
            <a:off x="454660" y="3369628"/>
            <a:ext cx="11282363" cy="1568450"/>
          </a:xfrm>
          <a:prstGeom prst="rect">
            <a:avLst/>
          </a:prstGeom>
          <a:noFill/>
          <a:ln w="9525">
            <a:noFill/>
          </a:ln>
        </p:spPr>
        <p:txBody>
          <a:bodyPr wrap="square" anchor="t">
            <a:spAutoFit/>
          </a:bodyPr>
          <a:lstStyle/>
          <a:p>
            <a:pPr>
              <a:lnSpc>
                <a:spcPct val="150000"/>
              </a:lnSpc>
            </a:pPr>
            <a:r>
              <a:rPr lang="zh-CN" altLang="en-US" sz="3200" b="1">
                <a:latin typeface="Calibri"/>
                <a:ea typeface="微软雅黑" panose="020b0503020204020204" charset="-122"/>
              </a:rPr>
              <a:t>①范德华力比化学键</a:t>
            </a:r>
            <a:r>
              <a:rPr lang="zh-CN" altLang="en-US" sz="3200" b="1">
                <a:solidFill>
                  <a:srgbClr val="FF0000"/>
                </a:solidFill>
                <a:latin typeface="Calibri"/>
                <a:ea typeface="微软雅黑" panose="020b0503020204020204" charset="-122"/>
              </a:rPr>
              <a:t>弱</a:t>
            </a:r>
            <a:endParaRPr lang="zh-CN" altLang="en-US" sz="3200" b="1">
              <a:latin typeface="Calibri"/>
              <a:ea typeface="微软雅黑" panose="020b0503020204020204" charset="-122"/>
            </a:endParaRPr>
          </a:p>
          <a:p>
            <a:pPr>
              <a:lnSpc>
                <a:spcPct val="150000"/>
              </a:lnSpc>
            </a:pPr>
            <a:endParaRPr lang="zh-CN" altLang="en-US" sz="3200" b="1" u="sng">
              <a:latin typeface="Calibri"/>
              <a:ea typeface="微软雅黑" panose="020b0503020204020204" charset="-122"/>
            </a:endParaRPr>
          </a:p>
        </p:txBody>
      </p:sp>
      <p:graphicFrame>
        <p:nvGraphicFramePr>
          <p:cNvPr id="8" name="表格 7"/>
          <p:cNvGraphicFramePr>
            <a:graphicFrameLocks noGrp="1"/>
          </p:cNvGraphicFramePr>
          <p:nvPr>
            <p:custDataLst>
              <p:tags r:id="rId2"/>
            </p:custDataLst>
          </p:nvPr>
        </p:nvGraphicFramePr>
        <p:xfrm>
          <a:off x="5878830" y="3369945"/>
          <a:ext cx="5861050" cy="2563495"/>
        </p:xfrm>
        <a:graphic>
          <a:graphicData uri="http://schemas.openxmlformats.org/drawingml/2006/table">
            <a:tbl>
              <a:tblPr firstRow="1" bandRow="1">
                <a:tableStyleId>{5940675A-B579-460E-94D1-54222C63F5DA}</a:tableStyleId>
              </a:tblPr>
              <a:tblGrid>
                <a:gridCol w="930275"/>
                <a:gridCol w="2379980"/>
                <a:gridCol w="2550795"/>
              </a:tblGrid>
              <a:tr h="962660">
                <a:tc>
                  <a:txBody>
                    <a:bodyPr vert="horz" wrap="square"/>
                    <a:lstStyle/>
                    <a:p>
                      <a:pPr algn="ctr">
                        <a:buNone/>
                      </a:pPr>
                      <a:r>
                        <a:rPr lang="zh-CN" altLang="en-US" sz="2800" b="1">
                          <a:latin typeface="Times New Roman" panose="02020603050405020304" charset="0"/>
                          <a:ea typeface="宋体" panose="02010600030101010101" pitchFamily="2" charset="-122"/>
                          <a:sym typeface="+mn-ea"/>
                        </a:rPr>
                        <a:t>分子</a:t>
                      </a:r>
                      <a:endParaRPr lang="zh-CN" altLang="en-US" sz="2800" b="1">
                        <a:latin typeface="Times New Roman" panose="02020603050405020304" charset="0"/>
                        <a:ea typeface="宋体" panose="02010600030101010101" pitchFamily="2" charset="-122"/>
                        <a:sym typeface="+mn-ea"/>
                      </a:endParaRPr>
                    </a:p>
                  </a:txBody>
                  <a:tcPr/>
                </a:tc>
                <a:tc>
                  <a:txBody>
                    <a:bodyPr vert="horz" wrap="square"/>
                    <a:lstStyle/>
                    <a:p>
                      <a:pPr algn="ctr">
                        <a:buNone/>
                      </a:pPr>
                      <a:r>
                        <a:rPr lang="zh-CN" altLang="en-US" sz="2800" b="1">
                          <a:solidFill>
                            <a:srgbClr val="0000BC"/>
                          </a:solidFill>
                          <a:latin typeface="Times New Roman" panose="02020603050405020304" charset="0"/>
                          <a:ea typeface="宋体" panose="02010600030101010101" pitchFamily="2" charset="-122"/>
                          <a:sym typeface="+mn-ea"/>
                        </a:rPr>
                        <a:t>范德华力</a:t>
                      </a:r>
                      <a:r>
                        <a:rPr lang="en-US" altLang="zh-CN" sz="2800" b="1">
                          <a:solidFill>
                            <a:srgbClr val="0000BC"/>
                          </a:solidFill>
                          <a:latin typeface="Times New Roman" panose="02020603050405020304" charset="0"/>
                          <a:ea typeface="宋体" panose="02010600030101010101" pitchFamily="2" charset="-122"/>
                          <a:sym typeface="+mn-ea"/>
                        </a:rPr>
                        <a:t>(kJ/mol)</a:t>
                      </a:r>
                      <a:endParaRPr lang="en-US" altLang="zh-CN" sz="2800" b="1">
                        <a:solidFill>
                          <a:srgbClr val="0000BC"/>
                        </a:solidFill>
                        <a:latin typeface="Times New Roman" panose="02020603050405020304" charset="0"/>
                        <a:ea typeface="宋体" panose="02010600030101010101" pitchFamily="2" charset="-122"/>
                        <a:sym typeface="+mn-ea"/>
                      </a:endParaRPr>
                    </a:p>
                  </a:txBody>
                  <a:tcPr/>
                </a:tc>
                <a:tc>
                  <a:txBody>
                    <a:bodyPr vert="horz" wrap="square"/>
                    <a:lstStyle/>
                    <a:p>
                      <a:pPr algn="ctr">
                        <a:buNone/>
                      </a:pPr>
                      <a:r>
                        <a:rPr lang="zh-CN" altLang="en-US" sz="2800" b="1">
                          <a:latin typeface="Times New Roman" panose="02020603050405020304" charset="0"/>
                          <a:ea typeface="宋体" panose="02010600030101010101" pitchFamily="2" charset="-122"/>
                          <a:sym typeface="+mn-ea"/>
                        </a:rPr>
                        <a:t>共价键键能</a:t>
                      </a:r>
                      <a:endParaRPr lang="zh-CN" altLang="en-US" sz="2800" b="1">
                        <a:latin typeface="Times New Roman" panose="02020603050405020304" charset="0"/>
                        <a:ea typeface="宋体" panose="02010600030101010101" pitchFamily="2" charset="-122"/>
                        <a:sym typeface="+mn-ea"/>
                      </a:endParaRPr>
                    </a:p>
                    <a:p>
                      <a:pPr algn="ctr">
                        <a:buNone/>
                      </a:pPr>
                      <a:r>
                        <a:rPr lang="en-US" altLang="zh-CN" sz="2800" b="1">
                          <a:latin typeface="Times New Roman" panose="02020603050405020304" charset="0"/>
                          <a:ea typeface="宋体" panose="02010600030101010101" pitchFamily="2" charset="-122"/>
                          <a:sym typeface="+mn-ea"/>
                        </a:rPr>
                        <a:t>(kJ/mol)</a:t>
                      </a:r>
                      <a:endParaRPr lang="zh-CN" altLang="en-US" sz="2800" b="1">
                        <a:latin typeface="Times New Roman" panose="02020603050405020304" charset="0"/>
                        <a:ea typeface="宋体" panose="02010600030101010101" pitchFamily="2" charset="-122"/>
                      </a:endParaRPr>
                    </a:p>
                  </a:txBody>
                  <a:tcPr/>
                </a:tc>
              </a:tr>
              <a:tr h="544830">
                <a:tc>
                  <a:txBody>
                    <a:bodyPr vert="horz" wrap="square"/>
                    <a:lstStyle/>
                    <a:p>
                      <a:pPr algn="ctr">
                        <a:buNone/>
                      </a:pPr>
                      <a:r>
                        <a:rPr lang="en-US" altLang="zh-CN" sz="2800" b="1" err="1">
                          <a:latin typeface="Times New Roman" panose="02020603050405020304" charset="0"/>
                          <a:ea typeface="宋体" panose="02010600030101010101" pitchFamily="2" charset="-122"/>
                          <a:sym typeface="+mn-ea"/>
                        </a:rPr>
                        <a:t>HCl </a:t>
                      </a:r>
                      <a:endParaRPr lang="en-US" altLang="zh-CN" sz="2800" b="1">
                        <a:latin typeface="Times New Roman" panose="02020603050405020304" charset="0"/>
                        <a:ea typeface="宋体" panose="02010600030101010101" pitchFamily="2" charset="-122"/>
                        <a:sym typeface="+mn-ea"/>
                      </a:endParaRPr>
                    </a:p>
                  </a:txBody>
                  <a:tcPr/>
                </a:tc>
                <a:tc>
                  <a:txBody>
                    <a:bodyPr vert="horz" wrap="square"/>
                    <a:lstStyle/>
                    <a:p>
                      <a:pPr algn="ctr">
                        <a:buNone/>
                      </a:pPr>
                      <a:r>
                        <a:rPr lang="en-US" altLang="zh-CN" sz="2800" b="1">
                          <a:solidFill>
                            <a:srgbClr val="0000BC"/>
                          </a:solidFill>
                          <a:latin typeface="Times New Roman" panose="02020603050405020304" charset="0"/>
                          <a:ea typeface="宋体" panose="02010600030101010101" pitchFamily="2" charset="-122"/>
                          <a:sym typeface="+mn-ea"/>
                        </a:rPr>
                        <a:t>21.14</a:t>
                      </a:r>
                      <a:endParaRPr lang="en-US" altLang="zh-CN" sz="2800" b="1">
                        <a:solidFill>
                          <a:srgbClr val="0000BC"/>
                        </a:solidFill>
                        <a:latin typeface="Times New Roman" panose="02020603050405020304" charset="0"/>
                        <a:ea typeface="宋体" panose="02010600030101010101" pitchFamily="2" charset="-122"/>
                        <a:sym typeface="+mn-ea"/>
                      </a:endParaRPr>
                    </a:p>
                  </a:txBody>
                  <a:tcPr/>
                </a:tc>
                <a:tc>
                  <a:txBody>
                    <a:bodyPr vert="horz" wrap="square"/>
                    <a:lstStyle/>
                    <a:p>
                      <a:pPr algn="ctr">
                        <a:buNone/>
                      </a:pPr>
                      <a:r>
                        <a:rPr lang="en-US" altLang="zh-CN" sz="2800" b="1">
                          <a:latin typeface="Times New Roman" panose="02020603050405020304" charset="0"/>
                          <a:ea typeface="宋体" panose="02010600030101010101" pitchFamily="2" charset="-122"/>
                          <a:sym typeface="+mn-ea"/>
                        </a:rPr>
                        <a:t>432</a:t>
                      </a:r>
                      <a:endParaRPr lang="en-US" altLang="zh-CN" sz="2800" b="1">
                        <a:latin typeface="Times New Roman" panose="02020603050405020304" charset="0"/>
                        <a:ea typeface="宋体" panose="02010600030101010101" pitchFamily="2" charset="-122"/>
                        <a:sym typeface="+mn-ea"/>
                      </a:endParaRPr>
                    </a:p>
                  </a:txBody>
                  <a:tcPr/>
                </a:tc>
              </a:tr>
              <a:tr h="528320">
                <a:tc>
                  <a:txBody>
                    <a:bodyPr vert="horz" wrap="square"/>
                    <a:lstStyle/>
                    <a:p>
                      <a:pPr algn="ctr">
                        <a:buNone/>
                      </a:pPr>
                      <a:r>
                        <a:rPr lang="en-US" altLang="zh-CN" sz="2800" b="1" err="1">
                          <a:latin typeface="Times New Roman" panose="02020603050405020304" charset="0"/>
                          <a:ea typeface="宋体" panose="02010600030101010101" pitchFamily="2" charset="-122"/>
                          <a:sym typeface="+mn-ea"/>
                        </a:rPr>
                        <a:t>HBr  </a:t>
                      </a:r>
                      <a:endParaRPr lang="en-US" altLang="zh-CN" sz="2800" b="1">
                        <a:latin typeface="Times New Roman" panose="02020603050405020304" charset="0"/>
                        <a:ea typeface="宋体" panose="02010600030101010101" pitchFamily="2" charset="-122"/>
                        <a:sym typeface="+mn-ea"/>
                      </a:endParaRPr>
                    </a:p>
                  </a:txBody>
                  <a:tcPr/>
                </a:tc>
                <a:tc>
                  <a:txBody>
                    <a:bodyPr vert="horz" wrap="square"/>
                    <a:lstStyle/>
                    <a:p>
                      <a:pPr algn="ctr">
                        <a:buNone/>
                      </a:pPr>
                      <a:r>
                        <a:rPr lang="en-US" altLang="zh-CN" sz="2800" b="1">
                          <a:solidFill>
                            <a:srgbClr val="0000BC"/>
                          </a:solidFill>
                          <a:latin typeface="Times New Roman" panose="02020603050405020304" charset="0"/>
                          <a:ea typeface="宋体" panose="02010600030101010101" pitchFamily="2" charset="-122"/>
                          <a:sym typeface="+mn-ea"/>
                        </a:rPr>
                        <a:t>23.11</a:t>
                      </a:r>
                      <a:endParaRPr lang="en-US" altLang="zh-CN" sz="2800" b="1">
                        <a:solidFill>
                          <a:srgbClr val="0000BC"/>
                        </a:solidFill>
                        <a:latin typeface="Times New Roman" panose="02020603050405020304" charset="0"/>
                        <a:ea typeface="宋体" panose="02010600030101010101" pitchFamily="2" charset="-122"/>
                        <a:sym typeface="+mn-ea"/>
                      </a:endParaRPr>
                    </a:p>
                  </a:txBody>
                  <a:tcPr/>
                </a:tc>
                <a:tc>
                  <a:txBody>
                    <a:bodyPr vert="horz" wrap="square"/>
                    <a:lstStyle/>
                    <a:p>
                      <a:pPr algn="ctr">
                        <a:buNone/>
                      </a:pPr>
                      <a:r>
                        <a:rPr lang="en-US" altLang="zh-CN" sz="2800" b="1">
                          <a:latin typeface="Times New Roman" panose="02020603050405020304" charset="0"/>
                          <a:ea typeface="宋体" panose="02010600030101010101" pitchFamily="2" charset="-122"/>
                          <a:sym typeface="+mn-ea"/>
                        </a:rPr>
                        <a:t>366</a:t>
                      </a:r>
                      <a:endParaRPr lang="en-US" altLang="zh-CN" sz="2800" b="1">
                        <a:latin typeface="Times New Roman" panose="02020603050405020304" charset="0"/>
                        <a:ea typeface="宋体" panose="02010600030101010101" pitchFamily="2" charset="-122"/>
                        <a:sym typeface="+mn-ea"/>
                      </a:endParaRPr>
                    </a:p>
                  </a:txBody>
                  <a:tcPr/>
                </a:tc>
              </a:tr>
              <a:tr h="527685">
                <a:tc>
                  <a:txBody>
                    <a:bodyPr vert="horz" wrap="square"/>
                    <a:lstStyle/>
                    <a:p>
                      <a:pPr algn="ctr">
                        <a:buNone/>
                      </a:pPr>
                      <a:r>
                        <a:rPr lang="en-US" altLang="zh-CN" sz="2800" b="1">
                          <a:latin typeface="Times New Roman" panose="02020603050405020304" charset="0"/>
                          <a:ea typeface="宋体" panose="02010600030101010101" pitchFamily="2" charset="-122"/>
                          <a:sym typeface="+mn-ea"/>
                        </a:rPr>
                        <a:t>HI</a:t>
                      </a:r>
                      <a:endParaRPr lang="en-US" altLang="zh-CN" sz="2800" b="1">
                        <a:latin typeface="Times New Roman" panose="02020603050405020304" charset="0"/>
                        <a:ea typeface="宋体" panose="02010600030101010101" pitchFamily="2" charset="-122"/>
                        <a:sym typeface="+mn-ea"/>
                      </a:endParaRPr>
                    </a:p>
                  </a:txBody>
                  <a:tcPr/>
                </a:tc>
                <a:tc>
                  <a:txBody>
                    <a:bodyPr vert="horz" wrap="square"/>
                    <a:lstStyle/>
                    <a:p>
                      <a:pPr algn="ctr">
                        <a:buNone/>
                      </a:pPr>
                      <a:r>
                        <a:rPr lang="en-US" altLang="zh-CN" sz="2800" b="1">
                          <a:solidFill>
                            <a:srgbClr val="0000BC"/>
                          </a:solidFill>
                          <a:latin typeface="Times New Roman" panose="02020603050405020304" charset="0"/>
                          <a:ea typeface="宋体" panose="02010600030101010101" pitchFamily="2" charset="-122"/>
                          <a:sym typeface="+mn-ea"/>
                        </a:rPr>
                        <a:t>26.00</a:t>
                      </a:r>
                      <a:endParaRPr lang="en-US" altLang="zh-CN" sz="2800" b="1">
                        <a:solidFill>
                          <a:srgbClr val="0000BC"/>
                        </a:solidFill>
                        <a:latin typeface="Times New Roman" panose="02020603050405020304" charset="0"/>
                        <a:ea typeface="宋体" panose="02010600030101010101" pitchFamily="2" charset="-122"/>
                        <a:sym typeface="+mn-ea"/>
                      </a:endParaRPr>
                    </a:p>
                  </a:txBody>
                  <a:tcPr/>
                </a:tc>
                <a:tc>
                  <a:txBody>
                    <a:bodyPr vert="horz" wrap="square"/>
                    <a:lstStyle/>
                    <a:p>
                      <a:pPr algn="ctr">
                        <a:buNone/>
                      </a:pPr>
                      <a:r>
                        <a:rPr lang="en-US" altLang="zh-CN" sz="2800" b="1">
                          <a:latin typeface="Times New Roman" panose="02020603050405020304" charset="0"/>
                          <a:ea typeface="宋体" panose="02010600030101010101" pitchFamily="2" charset="-122"/>
                          <a:sym typeface="+mn-ea"/>
                        </a:rPr>
                        <a:t>298</a:t>
                      </a:r>
                      <a:endParaRPr lang="en-US" altLang="zh-CN" sz="2800" b="1">
                        <a:latin typeface="Times New Roman" panose="02020603050405020304" charset="0"/>
                        <a:ea typeface="宋体" panose="02010600030101010101" pitchFamily="2" charset="-122"/>
                        <a:sym typeface="+mn-ea"/>
                      </a:endParaRPr>
                    </a:p>
                  </a:txBody>
                  <a:tcPr/>
                </a:tc>
              </a:tr>
            </a:tbl>
          </a:graphicData>
        </a:graphic>
      </p:graphicFrame>
      <p:sp>
        <p:nvSpPr>
          <p:cNvPr id="10" name="文本框 9"/>
          <p:cNvSpPr txBox="1"/>
          <p:nvPr/>
        </p:nvSpPr>
        <p:spPr>
          <a:xfrm>
            <a:off x="470535" y="4509770"/>
            <a:ext cx="4246880" cy="829945"/>
          </a:xfrm>
          <a:prstGeom prst="rect">
            <a:avLst/>
          </a:prstGeom>
          <a:noFill/>
        </p:spPr>
        <p:txBody>
          <a:bodyPr wrap="none" rtlCol="0" anchor="t">
            <a:spAutoFit/>
          </a:bodyPr>
          <a:lstStyle/>
          <a:p>
            <a:pPr algn="l">
              <a:lnSpc>
                <a:spcPct val="150000"/>
              </a:lnSpc>
            </a:pPr>
            <a:r>
              <a:rPr lang="zh-CN" altLang="en-US" sz="3200" b="1">
                <a:latin typeface="Calibri"/>
                <a:ea typeface="微软雅黑" panose="020b0503020204020204" charset="-122"/>
                <a:sym typeface="+mn-ea"/>
              </a:rPr>
              <a:t>②没有</a:t>
            </a:r>
            <a:r>
              <a:rPr lang="zh-CN" altLang="en-US" sz="3200" b="1">
                <a:solidFill>
                  <a:srgbClr val="FF0000"/>
                </a:solidFill>
                <a:latin typeface="Calibri"/>
                <a:ea typeface="微软雅黑" panose="020b0503020204020204" charset="-122"/>
                <a:sym typeface="+mn-ea"/>
              </a:rPr>
              <a:t>饱和性和方向性</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after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本框 3"/>
          <p:cNvSpPr txBox="1"/>
          <p:nvPr/>
        </p:nvSpPr>
        <p:spPr>
          <a:xfrm>
            <a:off x="577850" y="372110"/>
            <a:ext cx="5290820" cy="706755"/>
          </a:xfrm>
          <a:prstGeom prst="rect">
            <a:avLst/>
          </a:prstGeom>
          <a:noFill/>
        </p:spPr>
        <p:txBody>
          <a:bodyPr wrap="none" rtlCol="0">
            <a:spAutoFit/>
          </a:bodyPr>
          <a:lstStyle/>
          <a:p>
            <a:r>
              <a:rPr lang="en-US" altLang="zh-CN" sz="4000" b="1">
                <a:gradFill>
                  <a:gsLst>
                    <a:gs pos="0">
                      <a:srgbClr val="7B32B2"/>
                    </a:gs>
                    <a:gs pos="100000">
                      <a:srgbClr val="401A5D"/>
                    </a:gs>
                  </a:gsLst>
                  <a:lin scaled="0"/>
                </a:gradFill>
                <a:latin typeface="黑体" panose="02010609060101010101" charset="-122"/>
                <a:ea typeface="黑体" panose="02010609060101010101" charset="-122"/>
                <a:cs typeface="黑体" panose="02010609060101010101" charset="-122"/>
              </a:rPr>
              <a:t>3.</a:t>
            </a:r>
            <a:r>
              <a:rPr lang="zh-CN" altLang="en-US" sz="4000" b="1">
                <a:gradFill>
                  <a:gsLst>
                    <a:gs pos="0">
                      <a:srgbClr val="7B32B2"/>
                    </a:gs>
                    <a:gs pos="100000">
                      <a:srgbClr val="401A5D"/>
                    </a:gs>
                  </a:gsLst>
                  <a:lin scaled="0"/>
                </a:gradFill>
                <a:latin typeface="黑体" panose="02010609060101010101" charset="-122"/>
                <a:ea typeface="黑体" panose="02010609060101010101" charset="-122"/>
                <a:cs typeface="黑体" panose="02010609060101010101" charset="-122"/>
              </a:rPr>
              <a:t>范德华力的影响因素</a:t>
            </a:r>
            <a:endParaRPr lang="zh-CN" altLang="en-US" sz="4000" b="1">
              <a:gradFill>
                <a:gsLst>
                  <a:gs pos="0">
                    <a:srgbClr val="7B32B2"/>
                  </a:gs>
                  <a:gs pos="100000">
                    <a:srgbClr val="401A5D"/>
                  </a:gs>
                </a:gsLst>
                <a:lin scaled="0"/>
              </a:gradFill>
              <a:latin typeface="黑体" panose="02010609060101010101" charset="-122"/>
              <a:ea typeface="黑体" panose="02010609060101010101" charset="-122"/>
              <a:cs typeface="黑体" panose="02010609060101010101" charset="-122"/>
            </a:endParaRPr>
          </a:p>
        </p:txBody>
      </p:sp>
      <p:sp>
        <p:nvSpPr>
          <p:cNvPr id="6" name="文本框 5"/>
          <p:cNvSpPr txBox="1"/>
          <p:nvPr/>
        </p:nvSpPr>
        <p:spPr>
          <a:xfrm>
            <a:off x="1044575" y="1353820"/>
            <a:ext cx="10328910" cy="1568450"/>
          </a:xfrm>
          <a:prstGeom prst="rect">
            <a:avLst/>
          </a:prstGeom>
          <a:noFill/>
          <a:ln w="9525">
            <a:noFill/>
          </a:ln>
        </p:spPr>
        <p:txBody>
          <a:bodyPr wrap="square" rtlCol="0" anchor="t">
            <a:spAutoFit/>
          </a:bodyPr>
          <a:lstStyle/>
          <a:p>
            <a:pPr lvl="0" algn="l">
              <a:lnSpc>
                <a:spcPct val="150000"/>
              </a:lnSpc>
              <a:spcBef>
                <a:spcPct val="50000"/>
              </a:spcBef>
              <a:buClrTx/>
              <a:buSzTx/>
              <a:buFontTx/>
            </a:pPr>
            <a:r>
              <a:rPr lang="zh-CN" altLang="en-US" sz="3200" b="1">
                <a:solidFill>
                  <a:schemeClr val="tx1"/>
                </a:solidFill>
                <a:latin typeface="+mn-ea"/>
                <a:sym typeface="+mn-ea"/>
              </a:rPr>
              <a:t>①分子的大小、分子的空间构型、分子中的电荷分布情况是否均匀等。</a:t>
            </a:r>
            <a:endParaRPr lang="zh-CN" altLang="en-US" sz="3200" b="1">
              <a:solidFill>
                <a:schemeClr val="tx1"/>
              </a:solidFill>
              <a:latin typeface="+mn-ea"/>
              <a:sym typeface="+mn-ea"/>
            </a:endParaRPr>
          </a:p>
        </p:txBody>
      </p:sp>
      <p:sp>
        <p:nvSpPr>
          <p:cNvPr id="8195" name="Text Box 3"/>
          <p:cNvSpPr txBox="1"/>
          <p:nvPr/>
        </p:nvSpPr>
        <p:spPr>
          <a:xfrm>
            <a:off x="1044575" y="2992120"/>
            <a:ext cx="9913620" cy="1568450"/>
          </a:xfrm>
          <a:prstGeom prst="rect">
            <a:avLst/>
          </a:prstGeom>
          <a:noFill/>
          <a:ln w="9525">
            <a:noFill/>
          </a:ln>
        </p:spPr>
        <p:txBody>
          <a:bodyPr wrap="square" anchor="t">
            <a:spAutoFit/>
          </a:bodyPr>
          <a:lstStyle/>
          <a:p>
            <a:pPr>
              <a:lnSpc>
                <a:spcPct val="150000"/>
              </a:lnSpc>
              <a:spcBef>
                <a:spcPct val="50000"/>
              </a:spcBef>
            </a:pPr>
            <a:r>
              <a:rPr lang="zh-CN" altLang="en-US" sz="3200" b="1">
                <a:solidFill>
                  <a:srgbClr val="FF0000"/>
                </a:solidFill>
                <a:latin typeface="微软雅黑" panose="020b0503020204020204" charset="-122"/>
                <a:ea typeface="微软雅黑" panose="020b0503020204020204" charset="-122"/>
              </a:rPr>
              <a:t>②对于组成和结构相似的物质</a:t>
            </a:r>
            <a:r>
              <a:rPr lang="zh-CN" altLang="en-US" sz="3200" b="1">
                <a:latin typeface="微软雅黑" panose="020b0503020204020204" charset="-122"/>
                <a:ea typeface="微软雅黑" panose="020b0503020204020204" charset="-122"/>
              </a:rPr>
              <a:t>，范德华力一般随着</a:t>
            </a:r>
            <a:r>
              <a:rPr lang="zh-CN" altLang="en-US" sz="3200" b="1">
                <a:solidFill>
                  <a:srgbClr val="FF0000"/>
                </a:solidFill>
                <a:latin typeface="微软雅黑" panose="020b0503020204020204" charset="-122"/>
                <a:ea typeface="微软雅黑" panose="020b0503020204020204" charset="-122"/>
              </a:rPr>
              <a:t>相对分子质量</a:t>
            </a:r>
            <a:r>
              <a:rPr lang="zh-CN" altLang="en-US" sz="3200" b="1">
                <a:latin typeface="微软雅黑" panose="020b0503020204020204" charset="-122"/>
                <a:ea typeface="微软雅黑" panose="020b0503020204020204" charset="-122"/>
              </a:rPr>
              <a:t>的增大而增强。</a:t>
            </a:r>
            <a:endParaRPr lang="en-US" altLang="zh-CN" sz="3200" b="1">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195"/>
                                        </p:tgtEl>
                                        <p:attrNameLst>
                                          <p:attrName>style.visibility</p:attrName>
                                        </p:attrNameLst>
                                      </p:cBhvr>
                                      <p:to>
                                        <p:strVal val="visible"/>
                                      </p:to>
                                    </p:set>
                                    <p:animEffect transition="in" filter="blinds(horizontal)">
                                      <p:cBhvr>
                                        <p:cTn id="13"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6"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3313" name="矩形 218115"/>
          <p:cNvSpPr/>
          <p:nvPr/>
        </p:nvSpPr>
        <p:spPr>
          <a:xfrm>
            <a:off x="450215" y="463550"/>
            <a:ext cx="7200900" cy="645160"/>
          </a:xfrm>
          <a:prstGeom prst="rect">
            <a:avLst/>
          </a:prstGeom>
          <a:noFill/>
          <a:ln w="38100">
            <a:noFill/>
          </a:ln>
        </p:spPr>
        <p:txBody>
          <a:bodyPr anchor="t">
            <a:spAutoFit/>
          </a:bodyPr>
          <a:lstStyle/>
          <a:p>
            <a:r>
              <a:rPr lang="en-US" altLang="zh-CN" sz="3600" b="1">
                <a:gradFill>
                  <a:gsLst>
                    <a:gs pos="0">
                      <a:srgbClr val="7B32B2"/>
                    </a:gs>
                    <a:gs pos="100000">
                      <a:srgbClr val="401A5D"/>
                    </a:gs>
                  </a:gsLst>
                  <a:lin scaled="0"/>
                </a:gradFill>
                <a:latin typeface="黑体" panose="02010609060101010101" charset="-122"/>
                <a:ea typeface="黑体" panose="02010609060101010101" charset="-122"/>
                <a:cs typeface="黑体" panose="02010609060101010101" charset="-122"/>
              </a:rPr>
              <a:t>4.</a:t>
            </a:r>
            <a:r>
              <a:rPr lang="zh-CN" altLang="en-US" sz="3600" b="1">
                <a:gradFill>
                  <a:gsLst>
                    <a:gs pos="0">
                      <a:srgbClr val="7B32B2"/>
                    </a:gs>
                    <a:gs pos="100000">
                      <a:srgbClr val="401A5D"/>
                    </a:gs>
                  </a:gsLst>
                  <a:lin scaled="0"/>
                </a:gradFill>
                <a:latin typeface="黑体" panose="02010609060101010101" charset="-122"/>
                <a:ea typeface="黑体" panose="02010609060101010101" charset="-122"/>
                <a:cs typeface="黑体" panose="02010609060101010101" charset="-122"/>
              </a:rPr>
              <a:t>范德华力与物质性质的关系 </a:t>
            </a:r>
            <a:endParaRPr lang="zh-CN" altLang="en-US" sz="3600" b="1">
              <a:gradFill>
                <a:gsLst>
                  <a:gs pos="0">
                    <a:srgbClr val="7B32B2"/>
                  </a:gs>
                  <a:gs pos="100000">
                    <a:srgbClr val="401A5D"/>
                  </a:gs>
                </a:gsLst>
                <a:lin scaled="0"/>
              </a:gradFill>
              <a:latin typeface="黑体" panose="02010609060101010101" charset="-122"/>
              <a:ea typeface="黑体" panose="02010609060101010101" charset="-122"/>
              <a:cs typeface="黑体" panose="02010609060101010101" charset="-122"/>
            </a:endParaRPr>
          </a:p>
        </p:txBody>
      </p:sp>
      <p:sp>
        <p:nvSpPr>
          <p:cNvPr id="218117" name="矩形 218116"/>
          <p:cNvSpPr/>
          <p:nvPr/>
        </p:nvSpPr>
        <p:spPr>
          <a:xfrm>
            <a:off x="949325" y="1397635"/>
            <a:ext cx="11242675" cy="645160"/>
          </a:xfrm>
          <a:prstGeom prst="rect">
            <a:avLst/>
          </a:prstGeom>
          <a:noFill/>
          <a:ln w="38100">
            <a:noFill/>
          </a:ln>
        </p:spPr>
        <p:txBody>
          <a:bodyPr wrap="square" anchor="t">
            <a:spAutoFit/>
          </a:bodyPr>
          <a:lstStyle/>
          <a:p>
            <a:r>
              <a:rPr lang="zh-CN" altLang="en-US" sz="3600" b="1">
                <a:latin typeface="微软雅黑" panose="020b0503020204020204" charset="-122"/>
                <a:ea typeface="微软雅黑" panose="020b0503020204020204" charset="-122"/>
              </a:rPr>
              <a:t>范德华力影响</a:t>
            </a:r>
            <a:r>
              <a:rPr lang="zh-CN" altLang="en-US" sz="3600" b="1">
                <a:solidFill>
                  <a:srgbClr val="FF0000"/>
                </a:solidFill>
                <a:latin typeface="微软雅黑" panose="020b0503020204020204" charset="-122"/>
                <a:ea typeface="微软雅黑" panose="020b0503020204020204" charset="-122"/>
              </a:rPr>
              <a:t>物质的熔、沸点、溶解度</a:t>
            </a:r>
            <a:r>
              <a:rPr lang="zh-CN" altLang="en-US" sz="3600" b="1">
                <a:latin typeface="微软雅黑" panose="020b0503020204020204" charset="-122"/>
                <a:ea typeface="微软雅黑" panose="020b0503020204020204" charset="-122"/>
              </a:rPr>
              <a:t>等物理性质。</a:t>
            </a:r>
            <a:endParaRPr lang="en-US" altLang="zh-CN" sz="3600" b="1">
              <a:latin typeface="微软雅黑" panose="020b0503020204020204" charset="-122"/>
              <a:ea typeface="微软雅黑" panose="020b0503020204020204" charset="-122"/>
            </a:endParaRPr>
          </a:p>
        </p:txBody>
      </p:sp>
      <p:sp>
        <p:nvSpPr>
          <p:cNvPr id="6" name="文本框 5"/>
          <p:cNvSpPr txBox="1"/>
          <p:nvPr/>
        </p:nvSpPr>
        <p:spPr>
          <a:xfrm>
            <a:off x="1294765" y="2398395"/>
            <a:ext cx="7498080" cy="583565"/>
          </a:xfrm>
          <a:prstGeom prst="rect">
            <a:avLst/>
          </a:prstGeom>
          <a:noFill/>
        </p:spPr>
        <p:txBody>
          <a:bodyPr wrap="none" rtlCol="0">
            <a:spAutoFit/>
          </a:bodyPr>
          <a:lstStyle/>
          <a:p>
            <a:r>
              <a:rPr lang="zh-CN" altLang="en-US" sz="3200"/>
              <a:t>①范德华力</a:t>
            </a:r>
            <a:r>
              <a:rPr lang="zh-CN" altLang="en-US" sz="3200">
                <a:solidFill>
                  <a:srgbClr val="FF0000"/>
                </a:solidFill>
              </a:rPr>
              <a:t>越大</a:t>
            </a:r>
            <a:r>
              <a:rPr lang="zh-CN" altLang="en-US" sz="3200"/>
              <a:t>，物质的</a:t>
            </a:r>
            <a:r>
              <a:rPr lang="zh-CN" altLang="en-US" sz="3200">
                <a:solidFill>
                  <a:srgbClr val="FF0000"/>
                </a:solidFill>
              </a:rPr>
              <a:t>熔、沸点越高</a:t>
            </a:r>
            <a:r>
              <a:rPr lang="zh-CN" altLang="en-US" sz="3200"/>
              <a:t>。</a:t>
            </a:r>
            <a:endParaRPr lang="zh-CN" altLang="en-US" sz="3200"/>
          </a:p>
        </p:txBody>
      </p:sp>
      <p:sp>
        <p:nvSpPr>
          <p:cNvPr id="7" name="文本框 6"/>
          <p:cNvSpPr txBox="1"/>
          <p:nvPr/>
        </p:nvSpPr>
        <p:spPr>
          <a:xfrm>
            <a:off x="1310640" y="3144520"/>
            <a:ext cx="10749280" cy="583565"/>
          </a:xfrm>
          <a:prstGeom prst="rect">
            <a:avLst/>
          </a:prstGeom>
          <a:noFill/>
        </p:spPr>
        <p:txBody>
          <a:bodyPr wrap="none" rtlCol="0">
            <a:spAutoFit/>
          </a:bodyPr>
          <a:lstStyle/>
          <a:p>
            <a:r>
              <a:rPr lang="zh-CN" altLang="en-US" sz="3200"/>
              <a:t>②溶质与溶剂分子间的范德华力</a:t>
            </a:r>
            <a:r>
              <a:rPr lang="zh-CN" altLang="en-US" sz="3200">
                <a:solidFill>
                  <a:srgbClr val="FF0000"/>
                </a:solidFill>
              </a:rPr>
              <a:t>越大</a:t>
            </a:r>
            <a:r>
              <a:rPr lang="zh-CN" altLang="en-US" sz="3200"/>
              <a:t>，物质的</a:t>
            </a:r>
            <a:r>
              <a:rPr lang="zh-CN" altLang="en-US" sz="3200">
                <a:solidFill>
                  <a:srgbClr val="FF0000"/>
                </a:solidFill>
              </a:rPr>
              <a:t>溶解度越高</a:t>
            </a:r>
            <a:r>
              <a:rPr lang="zh-CN" altLang="en-US" sz="3200"/>
              <a:t>。</a:t>
            </a:r>
            <a:endParaRPr lang="zh-CN" altLang="en-US" sz="3200"/>
          </a:p>
        </p:txBody>
      </p:sp>
      <p:sp>
        <p:nvSpPr>
          <p:cNvPr id="8" name="文本框 7"/>
          <p:cNvSpPr txBox="1"/>
          <p:nvPr/>
        </p:nvSpPr>
        <p:spPr>
          <a:xfrm>
            <a:off x="964565" y="4248150"/>
            <a:ext cx="10630535" cy="521970"/>
          </a:xfrm>
          <a:prstGeom prst="rect">
            <a:avLst/>
          </a:prstGeom>
          <a:noFill/>
        </p:spPr>
        <p:txBody>
          <a:bodyPr wrap="none" rtlCol="0">
            <a:spAutoFit/>
          </a:bodyPr>
          <a:lstStyle/>
          <a:p>
            <a:r>
              <a:rPr lang="zh-CN" altLang="en-US" sz="2800" b="1">
                <a:latin typeface="Times New Roman" panose="02020603050405020304" charset="0"/>
                <a:ea typeface="楷体" panose="02010609060101010101" charset="-122"/>
                <a:cs typeface="Times New Roman" panose="02020603050405020304" charset="0"/>
              </a:rPr>
              <a:t>例：①烷烃（</a:t>
            </a:r>
            <a:r>
              <a:rPr lang="en-US" altLang="zh-CN" sz="2800" b="1">
                <a:latin typeface="Times New Roman" panose="02020603050405020304" charset="0"/>
                <a:ea typeface="楷体" panose="02010609060101010101" charset="-122"/>
                <a:cs typeface="Times New Roman" panose="02020603050405020304" charset="0"/>
              </a:rPr>
              <a:t>C</a:t>
            </a:r>
            <a:r>
              <a:rPr lang="en-US" altLang="zh-CN" sz="2800" b="1" baseline="-25000">
                <a:latin typeface="Times New Roman" panose="02020603050405020304" charset="0"/>
                <a:ea typeface="楷体" panose="02010609060101010101" charset="-122"/>
                <a:cs typeface="Times New Roman" panose="02020603050405020304" charset="0"/>
              </a:rPr>
              <a:t>n</a:t>
            </a:r>
            <a:r>
              <a:rPr lang="en-US" altLang="zh-CN" sz="2800" b="1">
                <a:latin typeface="Times New Roman" panose="02020603050405020304" charset="0"/>
                <a:ea typeface="楷体" panose="02010609060101010101" charset="-122"/>
                <a:cs typeface="Times New Roman" panose="02020603050405020304" charset="0"/>
              </a:rPr>
              <a:t>H</a:t>
            </a:r>
            <a:r>
              <a:rPr lang="en-US" altLang="zh-CN" sz="2800" b="1" baseline="-25000">
                <a:latin typeface="Times New Roman" panose="02020603050405020304" charset="0"/>
                <a:ea typeface="楷体" panose="02010609060101010101" charset="-122"/>
                <a:cs typeface="Times New Roman" panose="02020603050405020304" charset="0"/>
              </a:rPr>
              <a:t>2n+2</a:t>
            </a:r>
            <a:r>
              <a:rPr lang="zh-CN" altLang="en-US" sz="2800" b="1">
                <a:latin typeface="Times New Roman" panose="02020603050405020304" charset="0"/>
                <a:ea typeface="楷体" panose="02010609060101010101" charset="-122"/>
                <a:cs typeface="Times New Roman" panose="02020603050405020304" charset="0"/>
              </a:rPr>
              <a:t>）的熔、沸点随着相对分子质量的增加而增加</a:t>
            </a:r>
            <a:endParaRPr lang="zh-CN" altLang="en-US" sz="2800" b="1">
              <a:latin typeface="Times New Roman" panose="02020603050405020304" charset="0"/>
              <a:ea typeface="楷体" panose="02010609060101010101" charset="-122"/>
              <a:cs typeface="Times New Roman" panose="02020603050405020304" charset="0"/>
            </a:endParaRPr>
          </a:p>
        </p:txBody>
      </p:sp>
      <p:sp>
        <p:nvSpPr>
          <p:cNvPr id="9" name="文本框 8"/>
          <p:cNvSpPr txBox="1"/>
          <p:nvPr/>
        </p:nvSpPr>
        <p:spPr>
          <a:xfrm>
            <a:off x="1717040" y="4801870"/>
            <a:ext cx="9937115" cy="953135"/>
          </a:xfrm>
          <a:prstGeom prst="rect">
            <a:avLst/>
          </a:prstGeom>
          <a:noFill/>
        </p:spPr>
        <p:txBody>
          <a:bodyPr wrap="square" rtlCol="0" anchor="t">
            <a:spAutoFit/>
          </a:bodyPr>
          <a:lstStyle/>
          <a:p>
            <a:r>
              <a:rPr lang="zh-CN" altLang="en-US" sz="2800" b="1">
                <a:latin typeface="楷体" panose="02010609060101010101" charset="-122"/>
                <a:ea typeface="楷体" panose="02010609060101010101" charset="-122"/>
                <a:sym typeface="+mn-ea"/>
              </a:rPr>
              <a:t>②</a:t>
            </a:r>
            <a:r>
              <a:rPr lang="en-US" altLang="zh-CN" sz="2800" b="1">
                <a:latin typeface="Times New Roman" panose="02020603050405020304" charset="0"/>
                <a:ea typeface="楷体" panose="02010609060101010101" charset="-122"/>
                <a:cs typeface="Times New Roman" panose="02020603050405020304" charset="0"/>
                <a:sym typeface="+mn-ea"/>
              </a:rPr>
              <a:t>O</a:t>
            </a:r>
            <a:r>
              <a:rPr lang="en-US" altLang="zh-CN" sz="2800" b="1" baseline="-25000">
                <a:latin typeface="Times New Roman" panose="02020603050405020304" charset="0"/>
                <a:ea typeface="楷体" panose="02010609060101010101" charset="-122"/>
                <a:cs typeface="Times New Roman" panose="02020603050405020304" charset="0"/>
                <a:sym typeface="+mn-ea"/>
              </a:rPr>
              <a:t>2</a:t>
            </a:r>
            <a:r>
              <a:rPr lang="zh-CN" altLang="en-US" sz="2800" b="1">
                <a:latin typeface="楷体" panose="02010609060101010101" charset="-122"/>
                <a:ea typeface="楷体" panose="02010609060101010101" charset="-122"/>
                <a:sym typeface="+mn-ea"/>
              </a:rPr>
              <a:t>在水中的溶解度比</a:t>
            </a:r>
            <a:r>
              <a:rPr lang="en-US" altLang="zh-CN" sz="2800" b="1">
                <a:latin typeface="Times New Roman" panose="02020603050405020304" charset="0"/>
                <a:ea typeface="楷体" panose="02010609060101010101" charset="-122"/>
                <a:cs typeface="Times New Roman" panose="02020603050405020304" charset="0"/>
                <a:sym typeface="+mn-ea"/>
              </a:rPr>
              <a:t>N</a:t>
            </a:r>
            <a:r>
              <a:rPr lang="en-US" altLang="zh-CN" sz="2800" b="1" baseline="-25000">
                <a:latin typeface="Times New Roman" panose="02020603050405020304" charset="0"/>
                <a:ea typeface="楷体" panose="02010609060101010101" charset="-122"/>
                <a:cs typeface="Times New Roman" panose="02020603050405020304" charset="0"/>
                <a:sym typeface="+mn-ea"/>
              </a:rPr>
              <a:t>2</a:t>
            </a:r>
            <a:r>
              <a:rPr lang="zh-CN" altLang="en-US" sz="2800" b="1">
                <a:latin typeface="楷体" panose="02010609060101010101" charset="-122"/>
                <a:ea typeface="楷体" panose="02010609060101010101" charset="-122"/>
                <a:sym typeface="+mn-ea"/>
              </a:rPr>
              <a:t>大，原因是氧分子与水分子之间的范德华力更大</a:t>
            </a:r>
            <a:endParaRPr lang="zh-CN" altLang="en-US" sz="2800" b="1">
              <a:latin typeface="楷体" panose="02010609060101010101" charset="-122"/>
              <a:ea typeface="楷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6" grpId="0"/>
      <p:bldP spid="7"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本框 3"/>
          <p:cNvSpPr txBox="1"/>
          <p:nvPr/>
        </p:nvSpPr>
        <p:spPr>
          <a:xfrm>
            <a:off x="485140" y="645160"/>
            <a:ext cx="5902960" cy="521970"/>
          </a:xfrm>
          <a:prstGeom prst="rect">
            <a:avLst/>
          </a:prstGeom>
          <a:noFill/>
        </p:spPr>
        <p:txBody>
          <a:bodyPr wrap="none" rtlCol="0">
            <a:spAutoFit/>
          </a:bodyPr>
          <a:lstStyle/>
          <a:p>
            <a:r>
              <a:rPr lang="zh-CN" altLang="zh-CN" sz="2800" b="1">
                <a:latin typeface="黑体" panose="02010609060101010101" charset="-122"/>
                <a:ea typeface="黑体" panose="02010609060101010101" charset="-122"/>
              </a:rPr>
              <a:t>将下列物质的沸点按由低到高排序。</a:t>
            </a:r>
            <a:endParaRPr lang="zh-CN" altLang="zh-CN" sz="2800" b="1">
              <a:latin typeface="黑体" panose="02010609060101010101" charset="-122"/>
              <a:ea typeface="黑体" panose="02010609060101010101" charset="-122"/>
            </a:endParaRPr>
          </a:p>
        </p:txBody>
      </p:sp>
      <p:sp>
        <p:nvSpPr>
          <p:cNvPr id="5" name="文本框 4"/>
          <p:cNvSpPr txBox="1"/>
          <p:nvPr/>
        </p:nvSpPr>
        <p:spPr>
          <a:xfrm>
            <a:off x="825500" y="1556385"/>
            <a:ext cx="6008370" cy="903605"/>
          </a:xfrm>
          <a:prstGeom prst="rect">
            <a:avLst/>
          </a:prstGeom>
          <a:noFill/>
        </p:spPr>
        <p:txBody>
          <a:bodyPr wrap="square" rtlCol="0">
            <a:spAutoFit/>
          </a:bodyPr>
          <a:lstStyle/>
          <a:p>
            <a:pPr algn="l"/>
            <a:r>
              <a:rPr lang="zh-CN" altLang="en-US" sz="3200" b="1">
                <a:latin typeface="Times New Roman" panose="02020603050405020304" charset="0"/>
                <a:cs typeface="Times New Roman" panose="02020603050405020304" charset="0"/>
              </a:rPr>
              <a:t>（</a:t>
            </a:r>
            <a:r>
              <a:rPr lang="en-US" altLang="zh-CN" sz="3200" b="1">
                <a:latin typeface="Times New Roman" panose="02020603050405020304" charset="0"/>
                <a:cs typeface="Times New Roman" panose="02020603050405020304" charset="0"/>
              </a:rPr>
              <a:t>1</a:t>
            </a:r>
            <a:r>
              <a:rPr lang="zh-CN" altLang="en-US" sz="3200" b="1">
                <a:latin typeface="Times New Roman" panose="02020603050405020304" charset="0"/>
                <a:cs typeface="Times New Roman" panose="02020603050405020304" charset="0"/>
              </a:rPr>
              <a:t>）</a:t>
            </a:r>
            <a:r>
              <a:rPr lang="en-US" altLang="zh-CN" sz="3200" b="1">
                <a:latin typeface="Times New Roman" panose="02020603050405020304" charset="0"/>
                <a:cs typeface="Times New Roman" panose="02020603050405020304" charset="0"/>
              </a:rPr>
              <a:t>CH</a:t>
            </a:r>
            <a:r>
              <a:rPr lang="en-US" altLang="zh-CN" sz="3200" b="1" baseline="-25000">
                <a:latin typeface="Times New Roman" panose="02020603050405020304" charset="0"/>
                <a:cs typeface="Times New Roman" panose="02020603050405020304" charset="0"/>
              </a:rPr>
              <a:t>4</a:t>
            </a:r>
            <a:r>
              <a:rPr lang="zh-CN" altLang="en-US" sz="3200" b="1">
                <a:latin typeface="Times New Roman" panose="02020603050405020304" charset="0"/>
                <a:cs typeface="Times New Roman" panose="02020603050405020304" charset="0"/>
              </a:rPr>
              <a:t>、</a:t>
            </a:r>
            <a:r>
              <a:rPr lang="en-US" altLang="zh-CN" sz="3200" b="1">
                <a:latin typeface="Times New Roman" panose="02020603050405020304" charset="0"/>
                <a:cs typeface="Times New Roman" panose="02020603050405020304" charset="0"/>
              </a:rPr>
              <a:t>SiH</a:t>
            </a:r>
            <a:r>
              <a:rPr lang="en-US" altLang="zh-CN" sz="3200" b="1" baseline="-25000">
                <a:latin typeface="Times New Roman" panose="02020603050405020304" charset="0"/>
                <a:cs typeface="Times New Roman" panose="02020603050405020304" charset="0"/>
              </a:rPr>
              <a:t>4</a:t>
            </a:r>
            <a:r>
              <a:rPr lang="zh-CN" altLang="en-US" sz="3200" b="1">
                <a:latin typeface="Times New Roman" panose="02020603050405020304" charset="0"/>
                <a:cs typeface="Times New Roman" panose="02020603050405020304" charset="0"/>
                <a:sym typeface="+mn-ea"/>
              </a:rPr>
              <a:t>、</a:t>
            </a:r>
            <a:r>
              <a:rPr lang="en-US" altLang="zh-CN" sz="3200" b="1">
                <a:latin typeface="Times New Roman" panose="02020603050405020304" charset="0"/>
                <a:cs typeface="Times New Roman" panose="02020603050405020304" charset="0"/>
                <a:sym typeface="+mn-ea"/>
              </a:rPr>
              <a:t>GeH</a:t>
            </a:r>
            <a:r>
              <a:rPr lang="en-US" altLang="zh-CN" sz="3200" b="1" baseline="-25000">
                <a:latin typeface="Times New Roman" panose="02020603050405020304" charset="0"/>
                <a:cs typeface="Times New Roman" panose="02020603050405020304" charset="0"/>
                <a:sym typeface="+mn-ea"/>
              </a:rPr>
              <a:t>4</a:t>
            </a:r>
            <a:r>
              <a:rPr lang="zh-CN" altLang="en-US" sz="3200" b="1">
                <a:latin typeface="Times New Roman" panose="02020603050405020304" charset="0"/>
                <a:cs typeface="Times New Roman" panose="02020603050405020304" charset="0"/>
                <a:sym typeface="+mn-ea"/>
              </a:rPr>
              <a:t>、</a:t>
            </a:r>
            <a:r>
              <a:rPr lang="en-US" altLang="zh-CN" sz="3200" b="1">
                <a:latin typeface="Times New Roman" panose="02020603050405020304" charset="0"/>
                <a:cs typeface="Times New Roman" panose="02020603050405020304" charset="0"/>
                <a:sym typeface="+mn-ea"/>
              </a:rPr>
              <a:t>SnH</a:t>
            </a:r>
            <a:r>
              <a:rPr lang="en-US" altLang="zh-CN" sz="3200" b="1" baseline="-25000">
                <a:latin typeface="Times New Roman" panose="02020603050405020304" charset="0"/>
                <a:cs typeface="Times New Roman" panose="02020603050405020304" charset="0"/>
                <a:sym typeface="+mn-ea"/>
              </a:rPr>
              <a:t>4</a:t>
            </a:r>
            <a:endParaRPr lang="en-US" altLang="zh-CN" sz="3200" b="1" baseline="-25000">
              <a:latin typeface="Times New Roman" panose="02020603050405020304" charset="0"/>
              <a:cs typeface="Times New Roman" panose="02020603050405020304" charset="0"/>
            </a:endParaRPr>
          </a:p>
          <a:p>
            <a:pPr algn="l"/>
            <a:endParaRPr lang="en-US" altLang="zh-CN" sz="3200" b="1" baseline="-25000">
              <a:latin typeface="Times New Roman" panose="02020603050405020304" charset="0"/>
              <a:cs typeface="Times New Roman" panose="02020603050405020304" charset="0"/>
            </a:endParaRPr>
          </a:p>
        </p:txBody>
      </p:sp>
      <p:sp>
        <p:nvSpPr>
          <p:cNvPr id="7" name="文本框 6"/>
          <p:cNvSpPr txBox="1"/>
          <p:nvPr/>
        </p:nvSpPr>
        <p:spPr>
          <a:xfrm>
            <a:off x="825500" y="2195830"/>
            <a:ext cx="5656580" cy="903605"/>
          </a:xfrm>
          <a:prstGeom prst="rect">
            <a:avLst/>
          </a:prstGeom>
          <a:noFill/>
        </p:spPr>
        <p:txBody>
          <a:bodyPr wrap="none" rtlCol="0">
            <a:spAutoFit/>
          </a:bodyPr>
          <a:lstStyle/>
          <a:p>
            <a:pPr algn="l"/>
            <a:r>
              <a:rPr lang="zh-CN" altLang="en-US" sz="3200" b="1">
                <a:latin typeface="Times New Roman" panose="02020603050405020304" charset="0"/>
                <a:cs typeface="Times New Roman" panose="02020603050405020304" charset="0"/>
              </a:rPr>
              <a:t>（</a:t>
            </a:r>
            <a:r>
              <a:rPr lang="en-US" altLang="zh-CN" sz="3200" b="1">
                <a:latin typeface="Times New Roman" panose="02020603050405020304" charset="0"/>
                <a:cs typeface="Times New Roman" panose="02020603050405020304" charset="0"/>
              </a:rPr>
              <a:t>2</a:t>
            </a:r>
            <a:r>
              <a:rPr lang="zh-CN" altLang="en-US" sz="3200" b="1">
                <a:latin typeface="Times New Roman" panose="02020603050405020304" charset="0"/>
                <a:cs typeface="Times New Roman" panose="02020603050405020304" charset="0"/>
              </a:rPr>
              <a:t>）</a:t>
            </a:r>
            <a:r>
              <a:rPr lang="en-US" altLang="zh-CN" sz="3200" b="1">
                <a:latin typeface="Times New Roman" panose="02020603050405020304" charset="0"/>
                <a:cs typeface="Times New Roman" panose="02020603050405020304" charset="0"/>
              </a:rPr>
              <a:t>NH</a:t>
            </a:r>
            <a:r>
              <a:rPr lang="en-US" altLang="zh-CN" sz="3200" b="1" baseline="-25000">
                <a:latin typeface="Times New Roman" panose="02020603050405020304" charset="0"/>
                <a:cs typeface="Times New Roman" panose="02020603050405020304" charset="0"/>
              </a:rPr>
              <a:t>3</a:t>
            </a:r>
            <a:r>
              <a:rPr lang="zh-CN" altLang="en-US" sz="3200" b="1">
                <a:latin typeface="Times New Roman" panose="02020603050405020304" charset="0"/>
                <a:cs typeface="Times New Roman" panose="02020603050405020304" charset="0"/>
              </a:rPr>
              <a:t>、</a:t>
            </a:r>
            <a:r>
              <a:rPr lang="en-US" altLang="zh-CN" sz="3200" b="1">
                <a:latin typeface="Times New Roman" panose="02020603050405020304" charset="0"/>
                <a:cs typeface="Times New Roman" panose="02020603050405020304" charset="0"/>
              </a:rPr>
              <a:t>PH</a:t>
            </a:r>
            <a:r>
              <a:rPr lang="en-US" altLang="zh-CN" sz="3200" b="1" baseline="-25000">
                <a:latin typeface="Times New Roman" panose="02020603050405020304" charset="0"/>
                <a:cs typeface="Times New Roman" panose="02020603050405020304" charset="0"/>
              </a:rPr>
              <a:t>3</a:t>
            </a:r>
            <a:r>
              <a:rPr lang="zh-CN" altLang="en-US" sz="3200" b="1">
                <a:latin typeface="Times New Roman" panose="02020603050405020304" charset="0"/>
                <a:cs typeface="Times New Roman" panose="02020603050405020304" charset="0"/>
                <a:sym typeface="+mn-ea"/>
              </a:rPr>
              <a:t>、</a:t>
            </a:r>
            <a:r>
              <a:rPr lang="en-US" altLang="zh-CN" sz="3200" b="1">
                <a:latin typeface="Times New Roman" panose="02020603050405020304" charset="0"/>
                <a:cs typeface="Times New Roman" panose="02020603050405020304" charset="0"/>
                <a:sym typeface="+mn-ea"/>
              </a:rPr>
              <a:t>AsH</a:t>
            </a:r>
            <a:r>
              <a:rPr lang="en-US" altLang="zh-CN" sz="3200" b="1" baseline="-25000">
                <a:latin typeface="Times New Roman" panose="02020603050405020304" charset="0"/>
                <a:cs typeface="Times New Roman" panose="02020603050405020304" charset="0"/>
                <a:sym typeface="+mn-ea"/>
              </a:rPr>
              <a:t>3</a:t>
            </a:r>
            <a:r>
              <a:rPr lang="zh-CN" altLang="en-US" sz="3200" b="1">
                <a:latin typeface="Times New Roman" panose="02020603050405020304" charset="0"/>
                <a:cs typeface="Times New Roman" panose="02020603050405020304" charset="0"/>
                <a:sym typeface="+mn-ea"/>
              </a:rPr>
              <a:t>、</a:t>
            </a:r>
            <a:r>
              <a:rPr lang="en-US" altLang="zh-CN" sz="3200" b="1">
                <a:latin typeface="Times New Roman" panose="02020603050405020304" charset="0"/>
                <a:cs typeface="Times New Roman" panose="02020603050405020304" charset="0"/>
                <a:sym typeface="+mn-ea"/>
              </a:rPr>
              <a:t>SbH</a:t>
            </a:r>
            <a:r>
              <a:rPr lang="en-US" altLang="zh-CN" sz="3200" b="1" baseline="-25000">
                <a:latin typeface="Times New Roman" panose="02020603050405020304" charset="0"/>
                <a:cs typeface="Times New Roman" panose="02020603050405020304" charset="0"/>
                <a:sym typeface="+mn-ea"/>
              </a:rPr>
              <a:t>3</a:t>
            </a:r>
            <a:endParaRPr lang="en-US" altLang="zh-CN" sz="3200" b="1" baseline="-25000">
              <a:latin typeface="Times New Roman" panose="02020603050405020304" charset="0"/>
              <a:cs typeface="Times New Roman" panose="02020603050405020304" charset="0"/>
            </a:endParaRPr>
          </a:p>
          <a:p>
            <a:pPr algn="l"/>
            <a:endParaRPr lang="en-US" altLang="zh-CN" sz="3200" b="1" baseline="-25000">
              <a:latin typeface="Times New Roman" panose="02020603050405020304" charset="0"/>
              <a:cs typeface="Times New Roman" panose="02020603050405020304" charset="0"/>
            </a:endParaRPr>
          </a:p>
        </p:txBody>
      </p:sp>
      <p:sp>
        <p:nvSpPr>
          <p:cNvPr id="8" name="文本框 7"/>
          <p:cNvSpPr txBox="1"/>
          <p:nvPr/>
        </p:nvSpPr>
        <p:spPr>
          <a:xfrm>
            <a:off x="832485" y="2869565"/>
            <a:ext cx="5574030" cy="903605"/>
          </a:xfrm>
          <a:prstGeom prst="rect">
            <a:avLst/>
          </a:prstGeom>
          <a:noFill/>
        </p:spPr>
        <p:txBody>
          <a:bodyPr wrap="none" rtlCol="0">
            <a:spAutoFit/>
          </a:bodyPr>
          <a:lstStyle/>
          <a:p>
            <a:pPr algn="l"/>
            <a:r>
              <a:rPr lang="zh-CN" altLang="en-US" sz="3200" b="1">
                <a:latin typeface="Times New Roman" panose="02020603050405020304" charset="0"/>
                <a:cs typeface="Times New Roman" panose="02020603050405020304" charset="0"/>
              </a:rPr>
              <a:t>（</a:t>
            </a:r>
            <a:r>
              <a:rPr lang="en-US" altLang="zh-CN" sz="3200" b="1">
                <a:latin typeface="Times New Roman" panose="02020603050405020304" charset="0"/>
                <a:cs typeface="Times New Roman" panose="02020603050405020304" charset="0"/>
              </a:rPr>
              <a:t>3</a:t>
            </a:r>
            <a:r>
              <a:rPr lang="zh-CN" altLang="en-US" sz="3200" b="1">
                <a:latin typeface="Times New Roman" panose="02020603050405020304" charset="0"/>
                <a:cs typeface="Times New Roman" panose="02020603050405020304" charset="0"/>
              </a:rPr>
              <a:t>）</a:t>
            </a:r>
            <a:r>
              <a:rPr lang="en-US" altLang="zh-CN" sz="3200" b="1">
                <a:latin typeface="Times New Roman" panose="02020603050405020304" charset="0"/>
                <a:cs typeface="Times New Roman" panose="02020603050405020304" charset="0"/>
              </a:rPr>
              <a:t>H</a:t>
            </a:r>
            <a:r>
              <a:rPr lang="en-US" altLang="zh-CN" sz="3200" b="1" baseline="-25000">
                <a:latin typeface="Times New Roman" panose="02020603050405020304" charset="0"/>
                <a:cs typeface="Times New Roman" panose="02020603050405020304" charset="0"/>
              </a:rPr>
              <a:t>2</a:t>
            </a:r>
            <a:r>
              <a:rPr lang="en-US" altLang="zh-CN" sz="3200" b="1">
                <a:latin typeface="Times New Roman" panose="02020603050405020304" charset="0"/>
                <a:cs typeface="Times New Roman" panose="02020603050405020304" charset="0"/>
              </a:rPr>
              <a:t>O</a:t>
            </a:r>
            <a:r>
              <a:rPr lang="zh-CN" altLang="en-US" sz="3200" b="1">
                <a:latin typeface="Times New Roman" panose="02020603050405020304" charset="0"/>
                <a:cs typeface="Times New Roman" panose="02020603050405020304" charset="0"/>
              </a:rPr>
              <a:t>、</a:t>
            </a:r>
            <a:r>
              <a:rPr lang="en-US" altLang="zh-CN" sz="3200" b="1">
                <a:latin typeface="Times New Roman" panose="02020603050405020304" charset="0"/>
                <a:cs typeface="Times New Roman" panose="02020603050405020304" charset="0"/>
                <a:sym typeface="+mn-ea"/>
              </a:rPr>
              <a:t>H</a:t>
            </a:r>
            <a:r>
              <a:rPr lang="en-US" altLang="zh-CN" sz="3200" b="1" baseline="-25000">
                <a:latin typeface="Times New Roman" panose="02020603050405020304" charset="0"/>
                <a:cs typeface="Times New Roman" panose="02020603050405020304" charset="0"/>
                <a:sym typeface="+mn-ea"/>
              </a:rPr>
              <a:t>2</a:t>
            </a:r>
            <a:r>
              <a:rPr lang="en-US" altLang="zh-CN" sz="3200" b="1">
                <a:latin typeface="Times New Roman" panose="02020603050405020304" charset="0"/>
                <a:cs typeface="Times New Roman" panose="02020603050405020304" charset="0"/>
                <a:sym typeface="+mn-ea"/>
              </a:rPr>
              <a:t>S</a:t>
            </a:r>
            <a:r>
              <a:rPr lang="zh-CN" altLang="en-US" sz="3200" b="1">
                <a:latin typeface="Times New Roman" panose="02020603050405020304" charset="0"/>
                <a:cs typeface="Times New Roman" panose="02020603050405020304" charset="0"/>
                <a:sym typeface="+mn-ea"/>
              </a:rPr>
              <a:t>、</a:t>
            </a:r>
            <a:r>
              <a:rPr lang="en-US" altLang="zh-CN" sz="3200" b="1">
                <a:latin typeface="Times New Roman" panose="02020603050405020304" charset="0"/>
                <a:cs typeface="Times New Roman" panose="02020603050405020304" charset="0"/>
                <a:sym typeface="+mn-ea"/>
              </a:rPr>
              <a:t>H</a:t>
            </a:r>
            <a:r>
              <a:rPr lang="en-US" altLang="zh-CN" sz="3200" b="1" baseline="-25000">
                <a:latin typeface="Times New Roman" panose="02020603050405020304" charset="0"/>
                <a:cs typeface="Times New Roman" panose="02020603050405020304" charset="0"/>
                <a:sym typeface="+mn-ea"/>
              </a:rPr>
              <a:t>2</a:t>
            </a:r>
            <a:r>
              <a:rPr lang="en-US" altLang="zh-CN" sz="3200" b="1">
                <a:latin typeface="Times New Roman" panose="02020603050405020304" charset="0"/>
                <a:cs typeface="Times New Roman" panose="02020603050405020304" charset="0"/>
                <a:sym typeface="+mn-ea"/>
              </a:rPr>
              <a:t>Se</a:t>
            </a:r>
            <a:r>
              <a:rPr lang="zh-CN" altLang="en-US" sz="3200" b="1">
                <a:latin typeface="Times New Roman" panose="02020603050405020304" charset="0"/>
                <a:cs typeface="Times New Roman" panose="02020603050405020304" charset="0"/>
                <a:sym typeface="+mn-ea"/>
              </a:rPr>
              <a:t>、</a:t>
            </a:r>
            <a:r>
              <a:rPr lang="en-US" altLang="zh-CN" sz="3200" b="1">
                <a:latin typeface="Times New Roman" panose="02020603050405020304" charset="0"/>
                <a:cs typeface="Times New Roman" panose="02020603050405020304" charset="0"/>
                <a:sym typeface="+mn-ea"/>
              </a:rPr>
              <a:t>H</a:t>
            </a:r>
            <a:r>
              <a:rPr lang="en-US" altLang="zh-CN" sz="3200" b="1" baseline="-25000">
                <a:latin typeface="Times New Roman" panose="02020603050405020304" charset="0"/>
                <a:cs typeface="Times New Roman" panose="02020603050405020304" charset="0"/>
                <a:sym typeface="+mn-ea"/>
              </a:rPr>
              <a:t>2</a:t>
            </a:r>
            <a:r>
              <a:rPr lang="en-US" altLang="zh-CN" sz="3200" b="1">
                <a:latin typeface="Times New Roman" panose="02020603050405020304" charset="0"/>
                <a:cs typeface="Times New Roman" panose="02020603050405020304" charset="0"/>
                <a:sym typeface="+mn-ea"/>
              </a:rPr>
              <a:t>Te</a:t>
            </a:r>
            <a:endParaRPr lang="en-US" altLang="zh-CN" sz="3200" b="1" baseline="-25000">
              <a:latin typeface="Times New Roman" panose="02020603050405020304" charset="0"/>
              <a:cs typeface="Times New Roman" panose="02020603050405020304" charset="0"/>
            </a:endParaRPr>
          </a:p>
          <a:p>
            <a:pPr algn="l"/>
            <a:endParaRPr lang="en-US" altLang="zh-CN" sz="3200" b="1" baseline="-25000">
              <a:latin typeface="Times New Roman" panose="02020603050405020304" charset="0"/>
              <a:cs typeface="Times New Roman" panose="02020603050405020304" charset="0"/>
            </a:endParaRPr>
          </a:p>
        </p:txBody>
      </p:sp>
      <p:pic>
        <p:nvPicPr>
          <p:cNvPr id="9" name="图片 8"/>
          <p:cNvPicPr>
            <a:picLocks noChangeAspect="1"/>
          </p:cNvPicPr>
          <p:nvPr/>
        </p:nvPicPr>
        <p:blipFill>
          <a:blip r:embed="rId2"/>
          <a:stretch>
            <a:fillRect/>
          </a:stretch>
        </p:blipFill>
        <p:spPr>
          <a:xfrm>
            <a:off x="6969760" y="0"/>
            <a:ext cx="5371465" cy="6686550"/>
          </a:xfrm>
          <a:prstGeom prst="rect">
            <a:avLst/>
          </a:prstGeom>
        </p:spPr>
      </p:pic>
      <p:sp>
        <p:nvSpPr>
          <p:cNvPr id="10" name="文本框 9"/>
          <p:cNvSpPr txBox="1"/>
          <p:nvPr/>
        </p:nvSpPr>
        <p:spPr>
          <a:xfrm>
            <a:off x="396875" y="3874135"/>
            <a:ext cx="6318250" cy="737235"/>
          </a:xfrm>
          <a:prstGeom prst="rect">
            <a:avLst/>
          </a:prstGeom>
          <a:noFill/>
        </p:spPr>
        <p:txBody>
          <a:bodyPr wrap="square" rtlCol="0" anchor="t">
            <a:spAutoFit/>
          </a:bodyPr>
          <a:lstStyle/>
          <a:p>
            <a:pPr>
              <a:lnSpc>
                <a:spcPct val="150000"/>
              </a:lnSpc>
              <a:spcBef>
                <a:spcPct val="50000"/>
              </a:spcBef>
            </a:pPr>
            <a:r>
              <a:rPr lang="zh-CN" altLang="en-US" sz="2800" b="1">
                <a:solidFill>
                  <a:srgbClr val="FF0000"/>
                </a:solidFill>
                <a:latin typeface="Times New Roman" panose="02020603050405020304" charset="0"/>
                <a:ea typeface="黑体" panose="02010609060101010101" charset="-122"/>
                <a:cs typeface="Times New Roman" panose="02020603050405020304" charset="0"/>
                <a:sym typeface="+mn-ea"/>
              </a:rPr>
              <a:t>为什么</a:t>
            </a:r>
            <a:r>
              <a:rPr lang="en-US" altLang="zh-CN" sz="2800" b="1">
                <a:solidFill>
                  <a:srgbClr val="FF0000"/>
                </a:solidFill>
                <a:latin typeface="Times New Roman" panose="02020603050405020304" charset="0"/>
                <a:ea typeface="黑体" panose="02010609060101010101" charset="-122"/>
                <a:cs typeface="Times New Roman" panose="02020603050405020304" charset="0"/>
                <a:sym typeface="+mn-ea"/>
              </a:rPr>
              <a:t>H</a:t>
            </a:r>
            <a:r>
              <a:rPr lang="en-US" altLang="zh-CN" sz="2800" b="1" baseline="-25000">
                <a:solidFill>
                  <a:srgbClr val="FF0000"/>
                </a:solidFill>
                <a:latin typeface="Times New Roman" panose="02020603050405020304" charset="0"/>
                <a:ea typeface="黑体" panose="02010609060101010101" charset="-122"/>
                <a:cs typeface="Times New Roman" panose="02020603050405020304" charset="0"/>
                <a:sym typeface="+mn-ea"/>
              </a:rPr>
              <a:t>2</a:t>
            </a:r>
            <a:r>
              <a:rPr lang="en-US" altLang="zh-CN" sz="2800" b="1">
                <a:solidFill>
                  <a:srgbClr val="FF0000"/>
                </a:solidFill>
                <a:latin typeface="Times New Roman" panose="02020603050405020304" charset="0"/>
                <a:ea typeface="黑体" panose="02010609060101010101" charset="-122"/>
                <a:cs typeface="Times New Roman" panose="02020603050405020304" charset="0"/>
                <a:sym typeface="+mn-ea"/>
              </a:rPr>
              <a:t>O</a:t>
            </a:r>
            <a:r>
              <a:rPr lang="zh-CN" altLang="en-US" sz="2800" b="1">
                <a:solidFill>
                  <a:srgbClr val="FF0000"/>
                </a:solidFill>
                <a:latin typeface="Times New Roman" panose="02020603050405020304" charset="0"/>
                <a:ea typeface="黑体" panose="02010609060101010101" charset="-122"/>
                <a:cs typeface="Times New Roman" panose="02020603050405020304" charset="0"/>
                <a:sym typeface="+mn-ea"/>
              </a:rPr>
              <a:t>、</a:t>
            </a:r>
            <a:r>
              <a:rPr lang="en-US" altLang="zh-CN" sz="2800" b="1">
                <a:solidFill>
                  <a:srgbClr val="FF0000"/>
                </a:solidFill>
                <a:latin typeface="Times New Roman" panose="02020603050405020304" charset="0"/>
                <a:ea typeface="黑体" panose="02010609060101010101" charset="-122"/>
                <a:cs typeface="Times New Roman" panose="02020603050405020304" charset="0"/>
                <a:sym typeface="+mn-ea"/>
              </a:rPr>
              <a:t>HF</a:t>
            </a:r>
            <a:r>
              <a:rPr lang="zh-CN" altLang="en-US" sz="2800" b="1">
                <a:solidFill>
                  <a:srgbClr val="FF0000"/>
                </a:solidFill>
                <a:latin typeface="Times New Roman" panose="02020603050405020304" charset="0"/>
                <a:ea typeface="黑体" panose="02010609060101010101" charset="-122"/>
                <a:cs typeface="Times New Roman" panose="02020603050405020304" charset="0"/>
                <a:sym typeface="+mn-ea"/>
              </a:rPr>
              <a:t>、</a:t>
            </a:r>
            <a:r>
              <a:rPr lang="en-US" altLang="zh-CN" sz="2800" b="1">
                <a:solidFill>
                  <a:srgbClr val="FF0000"/>
                </a:solidFill>
                <a:latin typeface="Times New Roman" panose="02020603050405020304" charset="0"/>
                <a:ea typeface="黑体" panose="02010609060101010101" charset="-122"/>
                <a:cs typeface="Times New Roman" panose="02020603050405020304" charset="0"/>
                <a:sym typeface="+mn-ea"/>
              </a:rPr>
              <a:t>NH</a:t>
            </a:r>
            <a:r>
              <a:rPr lang="en-US" altLang="zh-CN" sz="2800" b="1" baseline="-25000">
                <a:solidFill>
                  <a:srgbClr val="FF0000"/>
                </a:solidFill>
                <a:latin typeface="Times New Roman" panose="02020603050405020304" charset="0"/>
                <a:ea typeface="黑体" panose="02010609060101010101" charset="-122"/>
                <a:cs typeface="Times New Roman" panose="02020603050405020304" charset="0"/>
                <a:sym typeface="+mn-ea"/>
              </a:rPr>
              <a:t>3</a:t>
            </a:r>
            <a:r>
              <a:rPr lang="zh-CN" altLang="en-US" sz="2800" b="1">
                <a:solidFill>
                  <a:srgbClr val="FF0000"/>
                </a:solidFill>
                <a:latin typeface="Times New Roman" panose="02020603050405020304" charset="0"/>
                <a:ea typeface="黑体" panose="02010609060101010101" charset="-122"/>
                <a:cs typeface="Times New Roman" panose="02020603050405020304" charset="0"/>
                <a:sym typeface="+mn-ea"/>
              </a:rPr>
              <a:t>的沸点反常呢？</a:t>
            </a:r>
            <a:endParaRPr lang="zh-CN" altLang="en-US" sz="2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图片 1"/>
          <p:cNvPicPr>
            <a:picLocks noChangeAspect="1"/>
          </p:cNvPicPr>
          <p:nvPr/>
        </p:nvPicPr>
        <p:blipFill>
          <a:blip r:embed="rId2"/>
          <a:stretch>
            <a:fillRect/>
          </a:stretch>
        </p:blipFill>
        <p:spPr>
          <a:xfrm>
            <a:off x="1544320" y="1001395"/>
            <a:ext cx="7991475" cy="3503295"/>
          </a:xfrm>
          <a:prstGeom prst="rect">
            <a:avLst/>
          </a:prstGeom>
        </p:spPr>
      </p:pic>
      <p:sp>
        <p:nvSpPr>
          <p:cNvPr id="3" name="文本框 2"/>
          <p:cNvSpPr txBox="1"/>
          <p:nvPr/>
        </p:nvSpPr>
        <p:spPr>
          <a:xfrm>
            <a:off x="187325" y="4249420"/>
            <a:ext cx="11786235" cy="2306955"/>
          </a:xfrm>
          <a:prstGeom prst="rect">
            <a:avLst/>
          </a:prstGeom>
          <a:noFill/>
        </p:spPr>
        <p:txBody>
          <a:bodyPr wrap="square" rtlCol="0" anchor="t">
            <a:spAutoFit/>
          </a:bodyPr>
          <a:lstStyle/>
          <a:p>
            <a:pPr marL="457200" indent="-457200" algn="just" fontAlgn="base">
              <a:lnSpc>
                <a:spcPct val="150000"/>
              </a:lnSpc>
              <a:spcBef>
                <a:spcPct val="50000"/>
              </a:spcBef>
            </a:pPr>
            <a:r>
              <a:rPr lang="en-US" altLang="zh-CN" sz="3200" b="1">
                <a:latin typeface="黑体" panose="02010609060101010101" charset="-122"/>
                <a:ea typeface="黑体" panose="02010609060101010101" charset="-122"/>
                <a:cs typeface="微软雅黑" panose="020b0503020204020204" charset="-122"/>
                <a:sym typeface="+mn-ea"/>
              </a:rPr>
              <a:t>      </a:t>
            </a:r>
            <a:r>
              <a:rPr lang="zh-CN" altLang="en-US" sz="3200" b="1">
                <a:latin typeface="黑体" panose="02010609060101010101" charset="-122"/>
                <a:ea typeface="黑体" panose="02010609060101010101" charset="-122"/>
                <a:cs typeface="微软雅黑" panose="020b0503020204020204" charset="-122"/>
                <a:sym typeface="+mn-ea"/>
              </a:rPr>
              <a:t>一个水分子中相对显正电性的氢原子，与另一个水分子中相对显负电性的氧原子的孤电子对接近并产生相互作用，这种相互作用叫做</a:t>
            </a:r>
            <a:r>
              <a:rPr lang="zh-CN" altLang="en-US" sz="3200" b="1">
                <a:solidFill>
                  <a:srgbClr val="FF0000"/>
                </a:solidFill>
                <a:latin typeface="黑体" panose="02010609060101010101" charset="-122"/>
                <a:ea typeface="黑体" panose="02010609060101010101" charset="-122"/>
                <a:cs typeface="微软雅黑" panose="020b0503020204020204" charset="-122"/>
                <a:sym typeface="+mn-ea"/>
              </a:rPr>
              <a:t>氢键。</a:t>
            </a:r>
            <a:endParaRPr lang="zh-CN" altLang="en-US" sz="3200">
              <a:latin typeface="黑体" panose="02010609060101010101" charset="-122"/>
              <a:ea typeface="黑体" panose="02010609060101010101" charset="-122"/>
            </a:endParaRPr>
          </a:p>
        </p:txBody>
      </p:sp>
      <p:sp>
        <p:nvSpPr>
          <p:cNvPr id="4" name="文本框 3"/>
          <p:cNvSpPr txBox="1"/>
          <p:nvPr/>
        </p:nvSpPr>
        <p:spPr>
          <a:xfrm>
            <a:off x="291465" y="141605"/>
            <a:ext cx="2225040" cy="706755"/>
          </a:xfrm>
          <a:prstGeom prst="rect">
            <a:avLst/>
          </a:prstGeom>
          <a:noFill/>
        </p:spPr>
        <p:txBody>
          <a:bodyPr wrap="none" rtlCol="0">
            <a:spAutoFit/>
          </a:bodyPr>
          <a:lstStyle/>
          <a:p>
            <a:r>
              <a:rPr lang="zh-CN" altLang="en-US" sz="4000" b="1">
                <a:latin typeface="黑体" panose="02010609060101010101" charset="-122"/>
                <a:ea typeface="黑体" panose="02010609060101010101" charset="-122"/>
              </a:rPr>
              <a:t>二、氢键</a:t>
            </a:r>
            <a:endParaRPr lang="zh-CN" altLang="en-US" sz="4000" b="1">
              <a:latin typeface="黑体" panose="02010609060101010101" charset="-122"/>
              <a:ea typeface="黑体" panose="02010609060101010101" charset="-122"/>
            </a:endParaRPr>
          </a:p>
        </p:txBody>
      </p:sp>
    </p:spTree>
  </p:cSld>
  <p:clrMapOvr>
    <a:masterClrMapping/>
  </p:clrMapOvr>
  <p:transition/>
  <p:timing/>
</p:sld>
</file>

<file path=ppt/tags/tag1.xml><?xml version="1.0" encoding="utf-8"?>
<p:tagLst xmlns:p="http://schemas.openxmlformats.org/presentationml/2006/main">
  <p:tag name="KSO_WM_UNIT_TABLE_BEAUTIFY" val="smartTable{6f7be084-ba76-4ebc-becb-3aa69264cef1}"/>
  <p:tag name="TABLE_ENDDRAG_ORIGIN_RECT" val="507*271"/>
  <p:tag name="TABLE_ENDDRAG_RECT" val="48*226*507*271"/>
</p:tagLst>
</file>

<file path=ppt/tags/tag2.xml><?xml version="1.0" encoding="utf-8"?>
<p:tagLst xmlns:p="http://schemas.openxmlformats.org/presentationml/2006/main">
  <p:tag name="KSO_WM_UNIT_TABLE_BEAUTIFY" val="smartTable{422fe8fd-987e-4d08-98b7-0547022e9823}"/>
  <p:tag name="TABLE_ENDDRAG_ORIGIN_RECT" val="461*201"/>
  <p:tag name="TABLE_ENDDRAG_RECT" val="420*265*461*201"/>
</p:tagLst>
</file>

<file path=ppt/tags/tag3.xml><?xml version="1.0" encoding="utf-8"?>
<p:tagLst xmlns:p="http://schemas.openxmlformats.org/presentationml/2006/main">
  <p:tag name="KSO_WM_UNIT_TABLE_BEAUTIFY" val="smartTable{fff6f448-6b02-4a21-a95b-a0a1dad05764}"/>
  <p:tag name="TABLE_ENDDRAG_ORIGIN_RECT" val="895*447"/>
  <p:tag name="TABLE_ENDDRAG_RECT" val="27*66*895*447"/>
</p:tagLst>
</file>

<file path=ppt/tags/tag4.xml><?xml version="1.0" encoding="utf-8"?>
<p:tagLst xmlns:p="http://schemas.openxmlformats.org/presentationml/2006/main">
  <p:tag name="AS_OS" val="Unix 3.10 unknown"/>
  <p:tag name="AS_RELEASE_DATE" val="2020.11.30"/>
  <p:tag name="AS_TITLE" val="Aspose.Slides for Java"/>
  <p:tag name="AS_VERSION" val="20.1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Arial"/>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113</Paragraphs>
  <Slides>23</Slides>
  <Notes>0</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23</vt:i4>
      </vt:variant>
    </vt:vector>
  </HeadingPairs>
  <TitlesOfParts>
    <vt:vector baseType="lpstr" size="33">
      <vt:lpstr>Arial</vt:lpstr>
      <vt:lpstr>Calibri</vt:lpstr>
      <vt:lpstr>黑体</vt:lpstr>
      <vt:lpstr>Wingdings</vt:lpstr>
      <vt:lpstr>Times New Roman</vt:lpstr>
      <vt:lpstr>宋体</vt:lpstr>
      <vt:lpstr>微软雅黑</vt:lpstr>
      <vt:lpstr>楷体</vt:lpstr>
      <vt:lpstr>楷体_GB2312</vt:lpstr>
      <vt:lpstr>Office 主题</vt:lpstr>
      <vt:lpstr>第四单元  分子间作用力  分子晶体</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5.典型的分子晶体</vt:lpstr>
      <vt:lpstr>5.空间构型</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20.1100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2021-12-30T09:30:40.471</cp:lastPrinted>
  <dcterms:created xsi:type="dcterms:W3CDTF">2021-12-30T09:30:40Z</dcterms:created>
  <dcterms:modified xsi:type="dcterms:W3CDTF">2021-12-30T01:30:41Z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