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142850" y="1505933"/>
            <a:ext cx="5626861" cy="16491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专题</a:t>
            </a:r>
            <a:r>
              <a:rPr lang="en-US" altLang="zh-C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水溶液中的离子反应</a:t>
            </a:r>
            <a:endParaRPr lang="en-US" altLang="zh-C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第三单元  盐类的水解</a:t>
            </a:r>
            <a:endParaRPr lang="zh-C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26840" y="4112754"/>
            <a:ext cx="723151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rgbClr val="7030A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影响盐类水解的因素</a:t>
            </a:r>
            <a:endParaRPr lang="zh-CN" altLang="en-US" sz="6000">
              <a:solidFill>
                <a:srgbClr val="7030A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19795" y="1906130"/>
            <a:ext cx="9767292" cy="2799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）盐类的水解是中和反应的逆反应，是吸热反应。升高温度，水解程度增大。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）浓度越大，盐类水解程度越小；浓度越小，盐类水解程度越大。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）向盐溶液中加入酸，抑制弱碱阳离子的水解；加入碱，抑制弱酸根离子的水解。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9795" y="1294090"/>
            <a:ext cx="40665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外界因素对盐类水解的影响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6934" y="1182469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C00000"/>
                </a:solidFill>
              </a:rPr>
              <a:t>课堂探究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55416" y="1162779"/>
            <a:ext cx="84385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讨论在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0.1mol·L</a:t>
            </a:r>
            <a:r>
              <a:rPr lang="en-US" altLang="zh-CN" sz="24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FeCl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中，改变条件对</a:t>
            </a: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FeCl</a:t>
            </a:r>
            <a:r>
              <a:rPr lang="en-US" altLang="zh-CN" sz="24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水解的影响。</a:t>
            </a:r>
            <a:endParaRPr lang="en-US" altLang="zh-CN" sz="24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76934" y="1881932"/>
          <a:ext cx="10067627" cy="38352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856015"/>
                <a:gridCol w="1641570"/>
                <a:gridCol w="1641570"/>
                <a:gridCol w="1642824"/>
                <a:gridCol w="1642824"/>
                <a:gridCol w="1642824"/>
              </a:tblGrid>
              <a:tr h="535482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影响因素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溶液颜色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移动方向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c(H</a:t>
                      </a:r>
                      <a:r>
                        <a:rPr lang="en-US" sz="1800" b="1" kern="1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n(H</a:t>
                      </a:r>
                      <a:r>
                        <a:rPr lang="en-US" sz="1800" b="1" kern="1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水解程度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49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加热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482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加入盐酸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93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加入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NaOH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23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加水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265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加入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FeCl</a:t>
                      </a:r>
                      <a:r>
                        <a:rPr lang="en-US" sz="1800" b="1" kern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8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加入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1" kern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69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加入</a:t>
                      </a: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NaHCO</a:t>
                      </a:r>
                      <a:r>
                        <a:rPr lang="en-US" sz="1800" b="1" kern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032949" y="2424907"/>
          <a:ext cx="8211612" cy="4829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482949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变深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3032949" y="2901061"/>
          <a:ext cx="8211612" cy="535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535482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变浅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逆向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032949" y="3433134"/>
          <a:ext cx="8211612" cy="4789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47893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变深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032949" y="3912064"/>
          <a:ext cx="8211612" cy="411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256323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变浅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3032949" y="4277800"/>
          <a:ext cx="8211612" cy="4692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469265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变深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3032949" y="4747321"/>
          <a:ext cx="8211612" cy="485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4858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变浅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逆向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032949" y="5231594"/>
          <a:ext cx="8211612" cy="4357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41570"/>
                <a:gridCol w="1641570"/>
                <a:gridCol w="1642824"/>
                <a:gridCol w="1642824"/>
                <a:gridCol w="1642824"/>
              </a:tblGrid>
              <a:tr h="435769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变深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正向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减小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增大</a:t>
                      </a:r>
                      <a:endParaRPr lang="zh-CN" sz="1800" b="1" kern="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3013" y="1214437"/>
            <a:ext cx="14157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交流讨论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43013" y="1828800"/>
            <a:ext cx="9310562" cy="390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运用盐类水解的知识，解释下列问题：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．实验室配制氯化铁溶液时，先将氯化铁溶于盐酸，再加水稀释。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增大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，抑制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的水解。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．制备氯化铁胶体时，向沸水中滴加氯化铁溶液。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持续加热保持沸腾，促进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的水解。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．将纯碱溶于热水中清洗油污。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促进纯碱水解，增强溶液的碱性，增强去污效果。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3013" y="1214437"/>
            <a:ext cx="1422184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课堂练习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43013" y="1739627"/>
            <a:ext cx="9544050" cy="1405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240" indent="-269240"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．向三份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0.1 mol·L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溶液中分别加入少量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FeCl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忽略溶液体积变化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，则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的浓度变化依次为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____________________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（填“增大”、“减小”或“不变”）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0874" y="3429000"/>
            <a:ext cx="9525208" cy="1640967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0794" y="1358074"/>
            <a:ext cx="9940304" cy="241382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985" y="3924013"/>
            <a:ext cx="9774017" cy="1683831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7345" y="1175833"/>
            <a:ext cx="9795867" cy="1880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240" indent="-269240"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．欲使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稀溶液中</a:t>
            </a:r>
            <a:r>
              <a:rPr lang="en-US" altLang="zh-CN" sz="2000" b="1" i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)/</a:t>
            </a:r>
            <a:r>
              <a:rPr lang="en-US" altLang="zh-CN" sz="2000" b="1" i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比值增大，可在溶液中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恒温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加入少量下列物质中的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269240" indent="-2540"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  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KOH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NaHSO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        B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          C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        D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zh-CN" sz="2000" b="1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80230" y="3056412"/>
            <a:ext cx="9674425" cy="2948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答案：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endParaRPr lang="zh-CN" altLang="zh-CN" sz="18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解析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加入少量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增大，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也增大，但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增大的倍数不如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增大的倍数大，因此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)/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比值减小；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KOH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(OH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增大，使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水解平衡逆向移动，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增大，所以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)/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比值增大；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加入固体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，则相当于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COONa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稀溶液变为浓溶液，而根据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“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稀释促进水解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”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可知在浓溶液中，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)/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将变大；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NaHSO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固体显然促进了水解，使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变小，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变大，则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(CH</a:t>
            </a:r>
            <a:r>
              <a:rPr lang="en-US" altLang="zh-CN" sz="18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/</a:t>
            </a:r>
            <a:r>
              <a:rPr lang="en-US" altLang="zh-CN" sz="18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(Na</a:t>
            </a:r>
            <a:r>
              <a:rPr lang="zh-CN" altLang="zh-CN" sz="18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比值变小。</a:t>
            </a:r>
            <a:endParaRPr lang="zh-CN" altLang="zh-CN" sz="18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087100" y="102489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6907" y="1743554"/>
            <a:ext cx="8851106" cy="195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kern="10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．了解影响盐类水解平衡的因素。</a:t>
            </a:r>
            <a:endParaRPr lang="zh-CN" altLang="en-US" sz="2800" kern="100"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．了解盐类水解在生产生活、化学实验、科学研究中的应用。</a:t>
            </a:r>
            <a:endParaRPr lang="zh-CN" altLang="en-US" sz="2800" kern="100"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76907" y="774851"/>
            <a:ext cx="2423518" cy="746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1060" algn="l"/>
              </a:tabLst>
              <a:defRPr/>
            </a:pPr>
            <a:r>
              <a:rPr kumimoji="0" lang="zh-CN" altLang="zh-CN" sz="3200" b="0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【学习目标】</a:t>
            </a:r>
            <a:endParaRPr kumimoji="0" lang="zh-CN" altLang="zh-CN" sz="3200" b="0" i="0" u="none" strike="noStrike" kern="1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实验探究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135856" y="1670030"/>
            <a:ext cx="10487025" cy="1880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已知</a:t>
            </a:r>
            <a:r>
              <a:rPr lang="en-US" altLang="zh-CN" sz="20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0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altLang="zh-CN" sz="20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都是弱酸，它们的电离平衡常数分别为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4.0×10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1.8×10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5.6×10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）推测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0.1mol·L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NaClO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0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COONa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en-US" altLang="zh-CN" sz="20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溶液的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大小顺序。</a:t>
            </a:r>
            <a:endParaRPr lang="en-US" altLang="zh-CN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）用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计测量上述溶液的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大小。</a:t>
            </a:r>
            <a:endParaRPr lang="zh-CN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4"/>
          <p:cNvGraphicFramePr>
            <a:graphicFrameLocks noGrp="1"/>
          </p:cNvGraphicFramePr>
          <p:nvPr/>
        </p:nvGraphicFramePr>
        <p:xfrm>
          <a:off x="1839119" y="3824169"/>
          <a:ext cx="8440737" cy="177732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63559"/>
                <a:gridCol w="4712747"/>
                <a:gridCol w="1164431"/>
              </a:tblGrid>
              <a:tr h="444331"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0.1mol·L</a:t>
                      </a:r>
                      <a:r>
                        <a:rPr lang="en-US" altLang="zh-CN" sz="2000" b="1" baseline="30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zh-CN" alt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盐溶液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水解的离子方程式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</a:tr>
              <a:tr h="444331"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000" b="1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NaClO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</a:tr>
              <a:tr h="444331"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altLang="zh-CN" sz="2000" b="1" baseline="-25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COONa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</a:tr>
              <a:tr h="444331"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</a:t>
                      </a:r>
                      <a:r>
                        <a:rPr lang="en-US" altLang="zh-CN" sz="2000" b="1" baseline="-25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4370189" y="4269064"/>
            <a:ext cx="3566517" cy="400110"/>
            <a:chOff x="3541514" y="5737533"/>
            <a:chExt cx="3566517" cy="400110"/>
          </a:xfrm>
        </p:grpSpPr>
        <p:sp>
          <p:nvSpPr>
            <p:cNvPr id="14" name="文本框 13"/>
            <p:cNvSpPr txBox="1"/>
            <p:nvPr/>
          </p:nvSpPr>
          <p:spPr>
            <a:xfrm>
              <a:off x="3541514" y="5737533"/>
              <a:ext cx="35665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ClO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HClO+OH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zh-CN" altLang="en-US" sz="2000" b="1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847113" y="5785158"/>
              <a:ext cx="582137" cy="30486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" name="组合 15"/>
          <p:cNvGrpSpPr/>
          <p:nvPr/>
        </p:nvGrpSpPr>
        <p:grpSpPr>
          <a:xfrm>
            <a:off x="4370189" y="4736780"/>
            <a:ext cx="4645224" cy="400110"/>
            <a:chOff x="3541514" y="5737533"/>
            <a:chExt cx="4352330" cy="400110"/>
          </a:xfrm>
        </p:grpSpPr>
        <p:sp>
          <p:nvSpPr>
            <p:cNvPr id="17" name="文本框 16"/>
            <p:cNvSpPr txBox="1"/>
            <p:nvPr/>
          </p:nvSpPr>
          <p:spPr>
            <a:xfrm>
              <a:off x="3541514" y="5737533"/>
              <a:ext cx="435233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COO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CH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COOH+OH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zh-CN" altLang="en-US" sz="2000" b="1"/>
            </a:p>
          </p:txBody>
        </p:sp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24772" y="5772017"/>
              <a:ext cx="582137" cy="30486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" name="组合 18"/>
          <p:cNvGrpSpPr/>
          <p:nvPr/>
        </p:nvGrpSpPr>
        <p:grpSpPr>
          <a:xfrm>
            <a:off x="4422577" y="5179327"/>
            <a:ext cx="3566517" cy="400110"/>
            <a:chOff x="3541514" y="5737533"/>
            <a:chExt cx="3566517" cy="400110"/>
          </a:xfrm>
        </p:grpSpPr>
        <p:sp>
          <p:nvSpPr>
            <p:cNvPr id="20" name="文本框 19"/>
            <p:cNvSpPr txBox="1"/>
            <p:nvPr/>
          </p:nvSpPr>
          <p:spPr>
            <a:xfrm>
              <a:off x="3541514" y="5737533"/>
              <a:ext cx="356651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NO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HNO</a:t>
              </a:r>
              <a:r>
                <a:rPr lang="en-US" altLang="zh-CN" sz="2000" b="1" kern="100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+OH</a:t>
              </a:r>
              <a:r>
                <a:rPr lang="en-US" altLang="zh-CN" sz="2000" b="1" kern="100" baseline="30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zh-CN" altLang="en-US" sz="2000" b="1"/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810253" y="5787506"/>
              <a:ext cx="582137" cy="3048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" name="文本框 21"/>
          <p:cNvSpPr txBox="1"/>
          <p:nvPr/>
        </p:nvSpPr>
        <p:spPr>
          <a:xfrm>
            <a:off x="1135856" y="5789005"/>
            <a:ext cx="6125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溶液的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大小顺序是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NaClO&gt;CH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COONa&gt;NaNO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交流讨论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078706" y="1849607"/>
            <a:ext cx="10913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根据实验结果，三种盐的水解程度大小顺序是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8706" y="2445533"/>
            <a:ext cx="800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弱电解质的强弱与对应的盐的水解程度大小有什么关系？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20582" y="1820720"/>
            <a:ext cx="40094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NaClO&gt;CH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COONa&gt;NaNO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1755219" y="2967335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生成的弱电解质越难电离，盐水解的程度越大。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29659" y="3714750"/>
            <a:ext cx="6991016" cy="1137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C00000"/>
                </a:solidFill>
              </a:rPr>
              <a:t>影响盐类水解的主要因素：</a:t>
            </a:r>
            <a:endParaRPr lang="en-US" altLang="zh-CN" sz="2400" b="1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</a:rPr>
              <a:t>盐自身的组成和性质是影响盐的水解的主要因素。</a:t>
            </a:r>
            <a:endParaRPr lang="zh-CN" alt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4051" y="512633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课堂探究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158776" y="1127894"/>
            <a:ext cx="10349806" cy="5008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indent="-354330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已知常温下，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COOH)=1.8×10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。现有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0.1mol·L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）写出水解平衡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        CH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COOH+OH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的平衡常数表达式</a:t>
            </a:r>
            <a:r>
              <a:rPr lang="en-US" altLang="zh-CN" sz="2400" b="1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300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=____________________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的电离平衡常数表达式为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=__________________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）水的离子积常数为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400" b="1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的关系为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，由此可以得出什么结论？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indent="-354330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COONa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的水解反应的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_____0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，温度升高，</a:t>
            </a:r>
            <a:r>
              <a:rPr lang="en-US" altLang="zh-CN" sz="2400" b="1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400" b="1" baseline="-250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003710" y="1849278"/>
            <a:ext cx="657225" cy="34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8"/>
          <p:cNvGrpSpPr/>
          <p:nvPr/>
        </p:nvGrpSpPr>
        <p:grpSpPr>
          <a:xfrm>
            <a:off x="2279871" y="2099608"/>
            <a:ext cx="2699322" cy="707886"/>
            <a:chOff x="3844352" y="342900"/>
            <a:chExt cx="2699322" cy="707886"/>
          </a:xfrm>
        </p:grpSpPr>
        <p:sp>
          <p:nvSpPr>
            <p:cNvPr id="6" name="文本框 5"/>
            <p:cNvSpPr txBox="1"/>
            <p:nvPr/>
          </p:nvSpPr>
          <p:spPr>
            <a:xfrm>
              <a:off x="3844352" y="342900"/>
              <a:ext cx="26148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c(CH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COOH)·c(OH</a:t>
              </a:r>
              <a:r>
                <a:rPr lang="en-US" altLang="zh-CN" sz="2000" b="1" baseline="30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c(CH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</a:t>
              </a:r>
              <a:r>
                <a:rPr lang="en-US" altLang="zh-CN" sz="2000" b="1" baseline="30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直接连接符 7"/>
            <p:cNvCxnSpPr>
              <a:stCxn id="6" idx="1"/>
            </p:cNvCxnSpPr>
            <p:nvPr/>
          </p:nvCxnSpPr>
          <p:spPr>
            <a:xfrm>
              <a:off x="3844352" y="696843"/>
              <a:ext cx="2699322" cy="32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/>
          <p:cNvGrpSpPr/>
          <p:nvPr/>
        </p:nvGrpSpPr>
        <p:grpSpPr>
          <a:xfrm>
            <a:off x="7450932" y="2555039"/>
            <a:ext cx="2514176" cy="707886"/>
            <a:chOff x="4029498" y="342900"/>
            <a:chExt cx="2514176" cy="707886"/>
          </a:xfrm>
        </p:grpSpPr>
        <p:sp>
          <p:nvSpPr>
            <p:cNvPr id="11" name="文本框 10"/>
            <p:cNvSpPr txBox="1"/>
            <p:nvPr/>
          </p:nvSpPr>
          <p:spPr>
            <a:xfrm>
              <a:off x="4029498" y="342900"/>
              <a:ext cx="22445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c(CH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</a:t>
              </a:r>
              <a:r>
                <a:rPr lang="en-US" altLang="zh-CN" sz="2000" b="1" baseline="30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)·c(H</a:t>
              </a:r>
              <a:r>
                <a:rPr lang="en-US" altLang="zh-CN" sz="2000" b="1" baseline="30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c(CH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COOH)</a:t>
              </a:r>
              <a:endPara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接连接符 11"/>
            <p:cNvCxnSpPr>
              <a:stCxn id="11" idx="1"/>
            </p:cNvCxnSpPr>
            <p:nvPr/>
          </p:nvCxnSpPr>
          <p:spPr>
            <a:xfrm>
              <a:off x="4029498" y="696843"/>
              <a:ext cx="2514176" cy="32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7330184" y="3213970"/>
            <a:ext cx="1081066" cy="707886"/>
            <a:chOff x="4364831" y="396180"/>
            <a:chExt cx="1081066" cy="707886"/>
          </a:xfrm>
        </p:grpSpPr>
        <p:sp>
          <p:nvSpPr>
            <p:cNvPr id="13" name="文本框 12"/>
            <p:cNvSpPr txBox="1"/>
            <p:nvPr/>
          </p:nvSpPr>
          <p:spPr>
            <a:xfrm>
              <a:off x="4364831" y="585788"/>
              <a:ext cx="5966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i="1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zh-CN" sz="2000" b="1" baseline="-2500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961469" y="396180"/>
              <a:ext cx="4844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20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4936330" y="785873"/>
              <a:ext cx="47812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/>
          <p:cNvSpPr txBox="1"/>
          <p:nvPr/>
        </p:nvSpPr>
        <p:spPr>
          <a:xfrm>
            <a:off x="3036229" y="3998654"/>
            <a:ext cx="46361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一定温度下，</a:t>
            </a:r>
            <a:r>
              <a:rPr lang="en-US" altLang="zh-CN" sz="2400" b="1" i="1" kern="10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400" b="1" kern="100" baseline="-2500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400" b="1" i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呈反比</a:t>
            </a:r>
            <a:r>
              <a:rPr lang="zh-CN" altLang="en-US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413844" y="4499792"/>
            <a:ext cx="10194749" cy="1137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盐的相对应的弱酸或弱碱越弱，盐的水解程度越大；反之，盐的相对应的弱酸或弱碱越强，盐的水解程度越小。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153428" y="561577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012491" y="55638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增大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  <p:bldP spid="21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实验探究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219795" y="1835945"/>
            <a:ext cx="9981605" cy="11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从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Fe(NO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组成上看，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Fe(NO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在溶液中是否容易发生水解？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写出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Fe(NO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的水解的化学方程式和离子方程式。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3777" y="3067813"/>
            <a:ext cx="627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Fe(OH)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的碱性很弱，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Fe(NO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易发生水解。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892201" y="3631100"/>
            <a:ext cx="5299849" cy="1133965"/>
            <a:chOff x="1793777" y="3686175"/>
            <a:chExt cx="5299849" cy="1133965"/>
          </a:xfrm>
        </p:grpSpPr>
        <p:sp>
          <p:nvSpPr>
            <p:cNvPr id="5" name="文本框 4"/>
            <p:cNvSpPr txBox="1"/>
            <p:nvPr/>
          </p:nvSpPr>
          <p:spPr>
            <a:xfrm>
              <a:off x="1793777" y="3686175"/>
              <a:ext cx="5299849" cy="11339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Fe(NO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+3H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          Fe(OH)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+3HNO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zh-CN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</a:t>
              </a:r>
              <a:r>
                <a:rPr lang="en-US" altLang="zh-CN" sz="2400" b="1" baseline="30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+3H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          Fe(OH)</a:t>
              </a:r>
              <a:r>
                <a:rPr lang="en-US" altLang="zh-CN" sz="2400" b="1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+3H</a:t>
              </a:r>
              <a:r>
                <a:rPr lang="en-US" altLang="zh-CN" sz="2400" b="1" baseline="30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altLang="zh-CN" sz="24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010604" y="3860380"/>
              <a:ext cx="657225" cy="341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353379" y="4378146"/>
              <a:ext cx="657225" cy="341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90910" y="1700606"/>
            <a:ext cx="10010180" cy="1405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【实验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】在小烧杯中加入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20 mL 0.1 mol·L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Fe(NO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溶液，用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计测量该溶液的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实验现象：</a:t>
            </a:r>
            <a:endParaRPr lang="en-US" altLang="zh-CN" sz="2000" b="1" kern="1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实验结论与解释：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05708" y="2254157"/>
            <a:ext cx="1880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溶液的</a:t>
            </a:r>
            <a:r>
              <a:rPr lang="en-US" altLang="zh-CN" sz="20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zh-CN" sz="20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20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r>
              <a:rPr lang="zh-CN" altLang="zh-CN" sz="20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000" b="1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84376" y="2679978"/>
            <a:ext cx="3673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Fe</a:t>
            </a:r>
            <a:r>
              <a:rPr lang="en-US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3+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发生水解，使溶液呈酸性</a:t>
            </a:r>
            <a:r>
              <a:rPr lang="zh-CN" altLang="en-US" sz="2000" b="1" kern="1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000" b="1"/>
          </a:p>
        </p:txBody>
      </p:sp>
      <p:sp>
        <p:nvSpPr>
          <p:cNvPr id="11" name="文本框 10"/>
          <p:cNvSpPr txBox="1"/>
          <p:nvPr/>
        </p:nvSpPr>
        <p:spPr>
          <a:xfrm>
            <a:off x="1155202" y="3207818"/>
            <a:ext cx="9696153" cy="1880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【实验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】在另一只小烧杯中加入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5 mL 0.1 mol·L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Fe(NO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溶液，加水稀释到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50 mL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，用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计测量该溶液的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实验现象：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实验结论与解释：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05708" y="4131147"/>
            <a:ext cx="3002161" cy="495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溶液的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比稀释前大。</a:t>
            </a:r>
            <a:endParaRPr kumimoji="0" lang="zh-CN" altLang="zh-CN" sz="2000" b="1" i="0" u="none" strike="noStrike" kern="1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469825" y="5034089"/>
            <a:ext cx="9696153" cy="962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稀释的过程中虽然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FeCl</a:t>
            </a:r>
            <a:r>
              <a:rPr kumimoji="0" lang="en-US" altLang="zh-CN" sz="2000" b="1" i="0" u="none" strike="noStrike" kern="1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的水解平衡向正反应方向移动，但稀释对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kumimoji="0" lang="zh-CN" altLang="zh-CN" sz="2000" b="1" i="0" u="none" strike="noStrike" kern="1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浓度的变化占主要优势，所以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pH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比稀释前大。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26914" y="1723580"/>
            <a:ext cx="10431661" cy="2342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【实验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】在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三支试管中加入等体积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0.1 mol·L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Fe(NO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溶液。将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试管在酒精灯火焰上加热到溶液沸腾，向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试管中加入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滴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6 mol·L</a:t>
            </a:r>
            <a:r>
              <a:rPr lang="zh-CN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000" b="1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HNO</a:t>
            </a:r>
            <a:r>
              <a:rPr lang="en-US" altLang="zh-CN" sz="2000" b="1" kern="100" baseline="-250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溶液。观察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试管中溶液的颜色，并与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试管中溶液的颜色比较。用化学平衡移动的原理解释上述实验现象。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实验现象：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实验结论与解释：</a:t>
            </a:r>
            <a:endParaRPr lang="zh-CN" altLang="zh-CN" sz="20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84277" y="3108857"/>
            <a:ext cx="5273874" cy="495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比较颜色变浅；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kumimoji="0" lang="en-US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kumimoji="0" lang="zh-CN" altLang="zh-CN" sz="2000" b="1" i="0" u="none" strike="noStrike" kern="1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比较颜色变深。</a:t>
            </a:r>
            <a:endParaRPr kumimoji="0" lang="zh-CN" altLang="zh-CN" sz="2000" b="1" i="0" u="none" strike="noStrike" kern="1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89459" y="4065824"/>
            <a:ext cx="9833372" cy="962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加热时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Fe(NO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的水解平衡向正反应方向移动，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</a:t>
            </a:r>
            <a:r>
              <a:rPr lang="en-US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浓度减小，颜色变浅；向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中加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SO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Fe(NO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的水解平衡向逆反应方向移动，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</a:t>
            </a:r>
            <a:r>
              <a:rPr lang="en-US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0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浓度增大，颜色加深。</a:t>
            </a:r>
            <a:endParaRPr lang="zh-CN" alt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9795" y="1208365"/>
            <a:ext cx="155912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C00000"/>
                </a:solidFill>
              </a:rPr>
              <a:t>实验小结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07519" y="1821656"/>
            <a:ext cx="4466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外界因素对</a:t>
            </a:r>
            <a:r>
              <a:rPr lang="en-US" altLang="zh-CN" sz="2400" b="1" kern="1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Fe(NO</a:t>
            </a:r>
            <a:r>
              <a:rPr lang="en-US" altLang="zh-CN" sz="2400" b="1" kern="100" baseline="-250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400" b="1" kern="1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2400" b="1" kern="100" baseline="-250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en-US" sz="2400" b="1" kern="1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水解的影响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graphicFrame>
        <p:nvGraphicFramePr>
          <p:cNvPr id="4" name="Group 114"/>
          <p:cNvGraphicFramePr>
            <a:graphicFrameLocks noGrp="1"/>
          </p:cNvGraphicFramePr>
          <p:nvPr/>
        </p:nvGraphicFramePr>
        <p:xfrm>
          <a:off x="1272381" y="2518570"/>
          <a:ext cx="9647238" cy="2381250"/>
        </p:xfrm>
        <a:graphic>
          <a:graphicData uri="http://schemas.openxmlformats.org/drawingml/2006/table">
            <a:tbl>
              <a:tblPr/>
              <a:tblGrid>
                <a:gridCol w="3313113"/>
                <a:gridCol w="1363662"/>
                <a:gridCol w="2305845"/>
                <a:gridCol w="2664618"/>
              </a:tblGrid>
              <a:tr h="363538"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</a:t>
                      </a:r>
                      <a:r>
                        <a:rPr kumimoji="0" lang="en-US" altLang="zh-CN" sz="2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平衡移动方向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盐的水解程度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加水稀释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加热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加入硝酸溶液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加入</a:t>
                      </a:r>
                      <a:r>
                        <a:rPr kumimoji="0" lang="en-US" altLang="zh-CN" sz="2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NaOH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溶液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4879974" y="2936083"/>
            <a:ext cx="4867038" cy="189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>
                <a:solidFill>
                  <a:srgbClr val="FF3300"/>
                </a:solidFill>
              </a:rPr>
              <a:t>减小                  正向                      增大</a:t>
            </a:r>
            <a:endParaRPr lang="zh-CN" altLang="en-US" sz="2400" b="1">
              <a:solidFill>
                <a:srgbClr val="FF3300"/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2400" b="1">
                <a:solidFill>
                  <a:srgbClr val="FF3300"/>
                </a:solidFill>
              </a:rPr>
              <a:t>增大                   正向                     增大</a:t>
            </a:r>
            <a:endParaRPr lang="zh-CN" altLang="en-US" sz="2400" b="1">
              <a:solidFill>
                <a:srgbClr val="FF3300"/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2400" b="1">
                <a:solidFill>
                  <a:srgbClr val="FF3300"/>
                </a:solidFill>
              </a:rPr>
              <a:t>增大                   逆向                     减小</a:t>
            </a:r>
            <a:endParaRPr lang="zh-CN" altLang="en-US" sz="2400" b="1">
              <a:solidFill>
                <a:srgbClr val="FF3300"/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2400" b="1">
                <a:solidFill>
                  <a:srgbClr val="FF3300"/>
                </a:solidFill>
              </a:rPr>
              <a:t>减小                   正向                     增大</a:t>
            </a:r>
            <a:endParaRPr lang="zh-CN" altLang="en-US" sz="2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  <p:bldP spid="5" grpId="0" uiExpand="1" build="p"/>
    </p:bldLst>
  </p:timing>
</p:sld>
</file>

<file path=ppt/tags/tag1.xml><?xml version="1.0" encoding="utf-8"?>
<p:tagLst xmlns:p="http://schemas.openxmlformats.org/presentationml/2006/main">
  <p:tag name="COMMONDATA" val="eyJoZGlkIjoiNGM4MTcxYzdkNGFhZDI3ZGE5NTEwMzIwMDVhNjA0M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2885</Words>
  <Application>WPS 演示</Application>
  <PresentationFormat>宽屏</PresentationFormat>
  <Paragraphs>262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华文行楷</vt:lpstr>
      <vt:lpstr>华文细黑</vt:lpstr>
      <vt:lpstr>黑体</vt:lpstr>
      <vt:lpstr>Courier New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魔女</cp:lastModifiedBy>
  <cp:revision>2</cp:revision>
  <dcterms:created xsi:type="dcterms:W3CDTF">2022-11-01T00:51:00Z</dcterms:created>
  <dcterms:modified xsi:type="dcterms:W3CDTF">2022-11-01T00:53:15Z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4D66F0F3DBF04EFA9738D48F5D8FF2D6</vt:lpwstr>
  </property>
  <property fmtid="{D5CDD505-2E9C-101B-9397-08002B2CF9AE}" pid="3" name="KSOProductBuildVer">
    <vt:lpwstr>2052-11.1.0.12598</vt:lpwstr>
  </property>
</Properties>
</file>