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1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142850" y="1505933"/>
            <a:ext cx="5626861" cy="164916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专题</a:t>
            </a:r>
            <a:r>
              <a:rPr lang="en-US" altLang="zh-C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zh-C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水溶液中的离子反应</a:t>
            </a:r>
            <a:endParaRPr lang="en-US" altLang="zh-C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第三单元  盐类的水解</a:t>
            </a:r>
            <a:endParaRPr lang="zh-C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65995" y="3955592"/>
            <a:ext cx="666001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6000">
                <a:solidFill>
                  <a:srgbClr val="7030A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溶液中的粒子浓度</a:t>
            </a:r>
            <a:endParaRPr lang="zh-CN" altLang="en-US" sz="6000">
              <a:solidFill>
                <a:srgbClr val="7030A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19795" y="1208365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交流讨论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1219795" y="1821656"/>
            <a:ext cx="10036969" cy="1691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在电解质溶液中，遵循三大守恒规律：</a:t>
            </a:r>
            <a:endParaRPr lang="en-US" altLang="zh-CN" sz="2400" b="1"/>
          </a:p>
          <a:p>
            <a:pPr algn="just">
              <a:lnSpc>
                <a:spcPct val="150000"/>
              </a:lnSpc>
              <a:tabLst>
                <a:tab pos="2070735" algn="l"/>
              </a:tabLst>
            </a:pP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(1)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电荷守恒规律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电解质溶液中，阴离子所带负电荷总数一定等于阳离子所带正电荷总数。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1375172" y="3664386"/>
            <a:ext cx="4395192" cy="1137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溶液中存在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的离子有：电荷守恒关系式是：</a:t>
            </a:r>
            <a:endParaRPr lang="zh-CN" altLang="en-US" sz="2400" b="1"/>
          </a:p>
        </p:txBody>
      </p:sp>
      <p:sp>
        <p:nvSpPr>
          <p:cNvPr id="8" name="文本框 7"/>
          <p:cNvSpPr txBox="1"/>
          <p:nvPr/>
        </p:nvSpPr>
        <p:spPr>
          <a:xfrm>
            <a:off x="5770364" y="3771274"/>
            <a:ext cx="49881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2-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endParaRPr lang="zh-CN" altLang="en-US" sz="2400" b="1" baseline="3000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20182" y="4339827"/>
            <a:ext cx="71312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(Na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2-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2400" b="1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/>
      <p:bldP spid="6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84050" y="1737896"/>
            <a:ext cx="9974461" cy="1691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2070735" algn="l"/>
              </a:tabLst>
            </a:pP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(2)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物料守恒规律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电解质溶液中，由于某些离子能水解或电离，离子种类增多，但原子总数是守恒的。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1484111" y="3515119"/>
            <a:ext cx="9474400" cy="113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2070735" algn="l"/>
              </a:tabLst>
            </a:pPr>
            <a:r>
              <a:rPr lang="en-US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</a:t>
            </a:r>
            <a:r>
              <a:rPr lang="en-US" altLang="zh-CN" sz="2400" b="1" kern="100" baseline="-25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b="1" kern="100" baseline="-25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</a:t>
            </a:r>
            <a:r>
              <a:rPr lang="en-US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b="1" kern="100" baseline="-25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 baseline="30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2-</a:t>
            </a:r>
            <a:r>
              <a:rPr lang="zh-CN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能水解，碳元素以</a:t>
            </a:r>
            <a:r>
              <a:rPr lang="en-US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b="1" kern="100" baseline="-25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 baseline="30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2-</a:t>
            </a:r>
            <a:r>
              <a:rPr lang="zh-CN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HCO</a:t>
            </a:r>
            <a:r>
              <a:rPr lang="en-US" altLang="zh-CN" sz="2400" b="1" kern="100" baseline="-25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 baseline="30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-</a:t>
            </a:r>
            <a:r>
              <a:rPr lang="zh-CN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en-US" altLang="zh-CN" sz="2400" b="1" kern="100" baseline="-25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b="1" kern="100" baseline="-25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三种形式存在，它们之间的守恒关系式为：</a:t>
            </a:r>
            <a:endParaRPr lang="zh-CN" altLang="zh-CN" sz="2400" b="1" kern="100">
              <a:solidFill>
                <a:srgbClr val="0000FF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rcRect l="2748" t="-913" r="56934" b="9620"/>
          <a:stretch>
            <a:fillRect/>
          </a:stretch>
        </p:blipFill>
        <p:spPr>
          <a:xfrm>
            <a:off x="2593182" y="4731484"/>
            <a:ext cx="5529933" cy="833497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58776" y="1757854"/>
            <a:ext cx="9874448" cy="1691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2070735" algn="l"/>
              </a:tabLst>
            </a:pP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(3)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质子守恒规律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质子守恒是依据水的电离平衡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水电离产生的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zh-CN" sz="24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zh-CN" altLang="zh-CN" sz="24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的物质的量总是相等的，无论在溶液中由水电离出的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zh-CN" sz="24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zh-CN" altLang="zh-CN" sz="24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以什么形式存在。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1505545" y="3644384"/>
            <a:ext cx="40165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en-US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en-US" altLang="zh-CN" sz="2400" b="1" kern="100" baseline="-25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b="1" kern="100" baseline="-25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溶液中有关系式：</a:t>
            </a:r>
            <a:endParaRPr lang="zh-CN" altLang="en-US" sz="2400" b="1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73523" y="4106049"/>
            <a:ext cx="6097190" cy="576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2070735" algn="l"/>
              </a:tabLst>
            </a:pP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(HCO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-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90923" y="1208366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学以致用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1412677" y="1792313"/>
            <a:ext cx="5759648" cy="1880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．写出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COONa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</a:t>
            </a:r>
            <a:r>
              <a:rPr lang="zh-CN" altLang="en-US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中的守恒关系式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227965"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物料守恒：</a:t>
            </a:r>
            <a:endParaRPr lang="en-US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7965"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电荷守恒：</a:t>
            </a:r>
            <a:endParaRPr lang="en-US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7965"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质子守恒：</a:t>
            </a:r>
            <a:endParaRPr lang="zh-CN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50047" y="2233939"/>
            <a:ext cx="4588074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7965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(Na</a:t>
            </a:r>
            <a:r>
              <a:rPr kumimoji="0" lang="en-US" altLang="zh-CN" sz="2000" b="1" i="0" u="none" strike="noStrike" kern="1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)=</a:t>
            </a:r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(CH</a:t>
            </a:r>
            <a:r>
              <a:rPr kumimoji="0" lang="en-US" altLang="zh-CN" sz="2000" b="1" i="0" u="none" strike="noStrike" kern="1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COO</a:t>
            </a:r>
            <a:r>
              <a:rPr kumimoji="0" lang="en-US" altLang="zh-CN" sz="2000" b="1" i="0" u="none" strike="noStrike" kern="1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)+</a:t>
            </a:r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(CH</a:t>
            </a:r>
            <a:r>
              <a:rPr kumimoji="0" lang="en-US" altLang="zh-CN" sz="2000" b="1" i="0" u="none" strike="noStrike" kern="1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COOH)</a:t>
            </a:r>
            <a:endParaRPr kumimoji="0" lang="zh-CN" altLang="zh-CN" sz="20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802880" y="2704083"/>
            <a:ext cx="4482407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7965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(Na</a:t>
            </a:r>
            <a:r>
              <a:rPr kumimoji="0" lang="en-US" altLang="zh-CN" sz="2000" b="1" i="0" u="none" strike="noStrike" kern="1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)+ </a:t>
            </a:r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(H</a:t>
            </a:r>
            <a:r>
              <a:rPr kumimoji="0" lang="en-US" altLang="zh-CN" sz="2000" b="1" i="0" u="none" strike="noStrike" kern="1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)=</a:t>
            </a:r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(CH</a:t>
            </a:r>
            <a:r>
              <a:rPr kumimoji="0" lang="en-US" altLang="zh-CN" sz="2000" b="1" i="0" u="none" strike="noStrike" kern="1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COO</a:t>
            </a:r>
            <a:r>
              <a:rPr kumimoji="0" lang="en-US" altLang="zh-CN" sz="2000" b="1" i="0" u="none" strike="noStrike" kern="1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)+</a:t>
            </a:r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(OH</a:t>
            </a:r>
            <a:r>
              <a:rPr kumimoji="0" lang="en-US" altLang="zh-CN" sz="2000" b="1" i="0" u="none" strike="noStrike" kern="1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</a:t>
            </a:r>
            <a:endParaRPr kumimoji="0" lang="zh-CN" altLang="zh-CN" sz="20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077170" y="3256850"/>
            <a:ext cx="35950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(OH</a:t>
            </a:r>
            <a:r>
              <a:rPr kumimoji="0" lang="en-US" altLang="zh-CN" sz="2000" b="1" i="0" u="none" strike="noStrike" kern="1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)= </a:t>
            </a:r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(H</a:t>
            </a:r>
            <a:r>
              <a:rPr kumimoji="0" lang="en-US" altLang="zh-CN" sz="2000" b="1" i="0" u="none" strike="noStrike" kern="1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)+</a:t>
            </a:r>
            <a:r>
              <a:rPr kumimoji="0" lang="en-US" altLang="zh-CN" sz="2000" b="1" i="1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(CH</a:t>
            </a:r>
            <a:r>
              <a:rPr kumimoji="0" lang="en-US" altLang="zh-CN" sz="2000" b="1" i="0" u="none" strike="noStrike" kern="1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COOH)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1412677" y="3859237"/>
            <a:ext cx="5759648" cy="1880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．写出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NH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</a:t>
            </a:r>
            <a:r>
              <a:rPr lang="zh-CN" altLang="en-US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中的守恒关系式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227965"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物料守恒：</a:t>
            </a:r>
            <a:endParaRPr lang="en-US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7965"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电荷守恒：</a:t>
            </a:r>
            <a:endParaRPr lang="en-US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7965"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质子守恒：</a:t>
            </a:r>
            <a:endParaRPr lang="zh-CN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077170" y="4399416"/>
            <a:ext cx="33736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(Cl</a:t>
            </a:r>
            <a:r>
              <a:rPr lang="pl-PL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)=</a:t>
            </a:r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(NH</a:t>
            </a:r>
            <a:r>
              <a:rPr lang="pl-PL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pl-PL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)+</a:t>
            </a:r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(NH</a:t>
            </a:r>
            <a:r>
              <a:rPr lang="pl-PL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·H</a:t>
            </a:r>
            <a:r>
              <a:rPr lang="pl-PL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O)</a:t>
            </a:r>
            <a:endParaRPr lang="zh-CN" altLang="en-US" sz="2000" b="1"/>
          </a:p>
        </p:txBody>
      </p:sp>
      <p:sp>
        <p:nvSpPr>
          <p:cNvPr id="21" name="文本框 20"/>
          <p:cNvSpPr txBox="1"/>
          <p:nvPr/>
        </p:nvSpPr>
        <p:spPr>
          <a:xfrm>
            <a:off x="3062287" y="4939595"/>
            <a:ext cx="36248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(Cl</a:t>
            </a:r>
            <a:r>
              <a:rPr lang="pl-PL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)+ </a:t>
            </a:r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(OH</a:t>
            </a:r>
            <a:r>
              <a:rPr lang="pl-PL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)=</a:t>
            </a:r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(NH</a:t>
            </a:r>
            <a:r>
              <a:rPr lang="pl-PL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pl-PL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)+</a:t>
            </a:r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</a:t>
            </a:r>
            <a:r>
              <a:rPr lang="pl-PL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2000" b="1"/>
          </a:p>
        </p:txBody>
      </p:sp>
      <p:sp>
        <p:nvSpPr>
          <p:cNvPr id="23" name="文本框 22"/>
          <p:cNvSpPr txBox="1"/>
          <p:nvPr/>
        </p:nvSpPr>
        <p:spPr>
          <a:xfrm>
            <a:off x="3047405" y="5409741"/>
            <a:ext cx="34034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</a:t>
            </a:r>
            <a:r>
              <a:rPr lang="pl-PL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)= </a:t>
            </a:r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(NH</a:t>
            </a:r>
            <a:r>
              <a:rPr lang="pl-PL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·H</a:t>
            </a:r>
            <a:r>
              <a:rPr lang="pl-PL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O)+</a:t>
            </a:r>
            <a:r>
              <a:rPr lang="pl-PL" altLang="zh-CN" sz="20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(OH</a:t>
            </a:r>
            <a:r>
              <a:rPr lang="pl-PL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pl-PL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2000" b="1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0"/>
      <p:bldP spid="8" grpId="0"/>
      <p:bldP spid="12" grpId="0"/>
      <p:bldP spid="16" grpId="0"/>
      <p:bldP spid="17" grpId="0"/>
      <p:bldP spid="19" grpId="0"/>
      <p:bldP spid="21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90923" y="1208366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课堂练习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1190923" y="1727252"/>
            <a:ext cx="9124652" cy="141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．将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pH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的盐酸与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pH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10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的氨水等体积混合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(1)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混合后溶液中的溶质是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________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，呈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________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性。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(2)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溶液中离子浓度由大到小的顺序是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________________________________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90923" y="3493198"/>
            <a:ext cx="9392690" cy="2393251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r="35538"/>
          <a:stretch>
            <a:fillRect/>
          </a:stretch>
        </p:blipFill>
        <p:spPr>
          <a:xfrm>
            <a:off x="1314823" y="1831848"/>
            <a:ext cx="7207670" cy="332289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376956" y="5264961"/>
            <a:ext cx="2316362" cy="442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答案：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①②④⑤⑥</a:t>
            </a:r>
            <a:endParaRPr lang="zh-CN" altLang="zh-CN" sz="18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709400" y="116205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6628" y="1807848"/>
            <a:ext cx="10267355" cy="1949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36220">
              <a:lnSpc>
                <a:spcPct val="150000"/>
              </a:lnSpc>
            </a:pPr>
            <a:r>
              <a:rPr lang="en-US" altLang="zh-CN" sz="2800" kern="100">
                <a:latin typeface="Times New Roman" panose="02020603050405020304" pitchFamily="18" charset="0"/>
                <a:ea typeface="楷体" panose="02010609060101010101" pitchFamily="49" charset="-122"/>
              </a:rPr>
              <a:t>1</a:t>
            </a:r>
            <a:r>
              <a:rPr lang="zh-CN" altLang="en-US" sz="2800" kern="100">
                <a:latin typeface="Times New Roman" panose="02020603050405020304" pitchFamily="18" charset="0"/>
                <a:ea typeface="楷体" panose="02010609060101010101" pitchFamily="49" charset="-122"/>
              </a:rPr>
              <a:t>．根据电解质的电离、弱离子的水解，会判断溶液中微粒种类。</a:t>
            </a:r>
            <a:endParaRPr lang="zh-CN" altLang="en-US" sz="2800" kern="1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indent="236220">
              <a:lnSpc>
                <a:spcPct val="150000"/>
              </a:lnSpc>
            </a:pPr>
            <a:r>
              <a:rPr lang="en-US" altLang="zh-CN" sz="2800" kern="100"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lang="zh-CN" altLang="en-US" sz="2800" kern="100">
                <a:latin typeface="Times New Roman" panose="02020603050405020304" pitchFamily="18" charset="0"/>
                <a:ea typeface="楷体" panose="02010609060101010101" pitchFamily="49" charset="-122"/>
              </a:rPr>
              <a:t>．会比较离子浓度大小。</a:t>
            </a:r>
            <a:endParaRPr lang="zh-CN" altLang="en-US" sz="2800" kern="1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indent="236220">
              <a:lnSpc>
                <a:spcPct val="150000"/>
              </a:lnSpc>
            </a:pPr>
            <a:r>
              <a:rPr lang="en-US" altLang="zh-CN" sz="2800" kern="100">
                <a:latin typeface="Times New Roman" panose="02020603050405020304" pitchFamily="18" charset="0"/>
                <a:ea typeface="楷体" panose="02010609060101010101" pitchFamily="49" charset="-122"/>
              </a:rPr>
              <a:t>3</a:t>
            </a:r>
            <a:r>
              <a:rPr lang="zh-CN" altLang="en-US" sz="2800" kern="100">
                <a:latin typeface="Times New Roman" panose="02020603050405020304" pitchFamily="18" charset="0"/>
                <a:ea typeface="楷体" panose="02010609060101010101" pitchFamily="49" charset="-122"/>
              </a:rPr>
              <a:t>．熟悉溶液中的守恒问题。</a:t>
            </a:r>
            <a:endParaRPr lang="zh-CN" altLang="en-US" sz="2800" kern="10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76907" y="774851"/>
            <a:ext cx="2423518" cy="746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1060" algn="l"/>
              </a:tabLst>
              <a:defRPr/>
            </a:pPr>
            <a:r>
              <a:rPr kumimoji="0" lang="zh-CN" altLang="zh-CN" sz="3200" b="0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【学习目标】</a:t>
            </a:r>
            <a:endParaRPr kumimoji="0" lang="zh-CN" altLang="zh-CN" sz="3200" b="0" i="0" u="none" strike="noStrike" kern="1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19795" y="1208365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课堂探究</a:t>
            </a:r>
            <a:endParaRPr lang="zh-CN" altLang="en-US" sz="2400"/>
          </a:p>
        </p:txBody>
      </p:sp>
      <p:sp>
        <p:nvSpPr>
          <p:cNvPr id="27" name="文本框 26"/>
          <p:cNvSpPr txBox="1"/>
          <p:nvPr/>
        </p:nvSpPr>
        <p:spPr>
          <a:xfrm>
            <a:off x="1219794" y="1841391"/>
            <a:ext cx="9924455" cy="113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相同物质的量浓度的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a.NH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溶液，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b.CH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COONH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溶液，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c.NH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HSO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溶液，三种溶液中</a:t>
            </a:r>
            <a:r>
              <a:rPr lang="en-US" altLang="zh-CN" sz="2400" b="1" i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(NH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4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由大到小的顺序是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316984" y="2458522"/>
            <a:ext cx="11519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c&gt;a&gt;b</a:t>
            </a:r>
            <a:endParaRPr lang="zh-CN" altLang="en-US" sz="2400" b="1"/>
          </a:p>
        </p:txBody>
      </p:sp>
      <p:sp>
        <p:nvSpPr>
          <p:cNvPr id="32" name="文本框 31"/>
          <p:cNvSpPr txBox="1"/>
          <p:nvPr/>
        </p:nvSpPr>
        <p:spPr>
          <a:xfrm>
            <a:off x="1328738" y="3321241"/>
            <a:ext cx="8872538" cy="113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2070735" algn="l"/>
              </a:tabLst>
            </a:pP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+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水解有抑制作用，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的水解对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+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水解有促进作用，所以三种溶液中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+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由大到小的顺序是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c&gt;a&gt;b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400" b="1" kern="10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27" grpId="0"/>
      <p:bldP spid="28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903" y="1736923"/>
            <a:ext cx="10110194" cy="1137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en-US" sz="2400" b="1" kern="1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讨论醋酸溶液中存在哪些平衡？含有哪些微粒？并指出这些微粒浓度大小关系。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78731" y="2967335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溶液中存在的平衡：</a:t>
            </a:r>
            <a:endParaRPr lang="zh-CN" altLang="en-US" sz="2400" b="1"/>
          </a:p>
        </p:txBody>
      </p:sp>
      <p:grpSp>
        <p:nvGrpSpPr>
          <p:cNvPr id="11" name="组合 10"/>
          <p:cNvGrpSpPr/>
          <p:nvPr/>
        </p:nvGrpSpPr>
        <p:grpSpPr>
          <a:xfrm>
            <a:off x="4327326" y="2842998"/>
            <a:ext cx="5009557" cy="576248"/>
            <a:chOff x="4963118" y="2860447"/>
            <a:chExt cx="5145288" cy="576248"/>
          </a:xfrm>
        </p:grpSpPr>
        <p:sp>
          <p:nvSpPr>
            <p:cNvPr id="5" name="文本框 4"/>
            <p:cNvSpPr txBox="1"/>
            <p:nvPr/>
          </p:nvSpPr>
          <p:spPr>
            <a:xfrm>
              <a:off x="4963118" y="2860447"/>
              <a:ext cx="5145288" cy="5762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COOH          H</a:t>
              </a:r>
              <a:r>
                <a:rPr lang="zh-CN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zh-CN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COO</a:t>
              </a:r>
              <a:r>
                <a:rPr lang="zh-CN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endParaRPr lang="en-US" altLang="zh-CN" sz="2400" b="1" kern="100" baseline="30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668769" y="3062572"/>
              <a:ext cx="567850" cy="29737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" name="组合 12"/>
          <p:cNvGrpSpPr/>
          <p:nvPr/>
        </p:nvGrpSpPr>
        <p:grpSpPr>
          <a:xfrm>
            <a:off x="4359470" y="3429000"/>
            <a:ext cx="3016451" cy="583108"/>
            <a:chOff x="4963118" y="4042220"/>
            <a:chExt cx="3016451" cy="583108"/>
          </a:xfrm>
        </p:grpSpPr>
        <p:sp>
          <p:nvSpPr>
            <p:cNvPr id="10" name="文本框 9"/>
            <p:cNvSpPr txBox="1"/>
            <p:nvPr/>
          </p:nvSpPr>
          <p:spPr>
            <a:xfrm>
              <a:off x="4963118" y="4042220"/>
              <a:ext cx="3016451" cy="583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</a:t>
              </a:r>
              <a:r>
                <a:rPr kumimoji="0" lang="en-US" altLang="zh-CN" sz="2400" b="1" i="0" u="none" strike="noStrike" kern="100" cap="none" spc="0" normalizeH="0" baseline="-2500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  </a:t>
              </a:r>
              <a:r>
                <a:rPr kumimoji="0" lang="en-US" altLang="zh-CN" sz="2400" b="1" i="0" u="none" strike="noStrike" kern="100" cap="none" spc="0" normalizeH="0" baseline="3000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      </a:t>
              </a: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</a:t>
              </a:r>
              <a:r>
                <a:rPr kumimoji="0" lang="zh-CN" altLang="zh-CN" sz="2400" b="1" i="0" u="none" strike="noStrike" kern="100" cap="none" spc="0" normalizeH="0" baseline="3000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kumimoji="0" lang="zh-CN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OH</a:t>
              </a:r>
              <a:r>
                <a:rPr kumimoji="0" lang="zh-CN" altLang="zh-CN" sz="2400" b="1" i="0" u="none" strike="noStrike" kern="100" cap="none" spc="0" normalizeH="0" baseline="3000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endPara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672015" y="4236528"/>
              <a:ext cx="552870" cy="29737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" name="文本框 13"/>
          <p:cNvSpPr txBox="1"/>
          <p:nvPr/>
        </p:nvSpPr>
        <p:spPr>
          <a:xfrm>
            <a:off x="1169788" y="4162723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溶液中存在的微粒：</a:t>
            </a:r>
            <a:endParaRPr lang="zh-CN" altLang="en-US" sz="2400" b="1"/>
          </a:p>
        </p:txBody>
      </p:sp>
      <p:sp>
        <p:nvSpPr>
          <p:cNvPr id="16" name="文本框 15"/>
          <p:cNvSpPr txBox="1"/>
          <p:nvPr/>
        </p:nvSpPr>
        <p:spPr>
          <a:xfrm>
            <a:off x="4359470" y="4131080"/>
            <a:ext cx="60971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COOH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COO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169788" y="4791930"/>
            <a:ext cx="60971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COOH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的电离程度大小关系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2400" b="1"/>
          </a:p>
        </p:txBody>
      </p:sp>
      <p:sp>
        <p:nvSpPr>
          <p:cNvPr id="19" name="文本框 18"/>
          <p:cNvSpPr txBox="1"/>
          <p:nvPr/>
        </p:nvSpPr>
        <p:spPr>
          <a:xfrm>
            <a:off x="7167859" y="4791929"/>
            <a:ext cx="3417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COOH)&gt;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169788" y="5441281"/>
            <a:ext cx="4206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溶液中微粒浓度大小关系是：</a:t>
            </a:r>
            <a:endParaRPr lang="zh-CN" altLang="en-US" sz="2400" b="1"/>
          </a:p>
        </p:txBody>
      </p:sp>
      <p:sp>
        <p:nvSpPr>
          <p:cNvPr id="22" name="文本框 21"/>
          <p:cNvSpPr txBox="1"/>
          <p:nvPr/>
        </p:nvSpPr>
        <p:spPr>
          <a:xfrm>
            <a:off x="5291733" y="5421136"/>
            <a:ext cx="60971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(CH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COOH)&gt;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(CH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COO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2400" b="1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4" grpId="0"/>
      <p:bldP spid="16" grpId="0"/>
      <p:bldP spid="18" grpId="0"/>
      <p:bldP spid="19" grpId="0"/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8060" y="1179790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学以致用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1148060" y="1644588"/>
            <a:ext cx="9188946" cy="583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zh-CN" altLang="en-US" sz="24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分析碳酸</a:t>
            </a:r>
            <a:r>
              <a:rPr lang="zh-CN" altLang="en-US" sz="2400" b="1" kern="1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溶液中含有哪些微粒？并指出这些微粒浓度大小关系。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293019" y="2422642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溶液中存在的平衡：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1293019" y="4603284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溶液中存在的微粒：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1293019" y="5259894"/>
            <a:ext cx="4206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溶液中微粒浓度大小关系是：</a:t>
            </a:r>
            <a:endParaRPr lang="zh-CN" altLang="en-US" sz="2400" b="1"/>
          </a:p>
        </p:txBody>
      </p:sp>
      <p:grpSp>
        <p:nvGrpSpPr>
          <p:cNvPr id="16" name="组合 15"/>
          <p:cNvGrpSpPr/>
          <p:nvPr/>
        </p:nvGrpSpPr>
        <p:grpSpPr>
          <a:xfrm>
            <a:off x="4513203" y="2484004"/>
            <a:ext cx="3492102" cy="461665"/>
            <a:chOff x="5101829" y="2468808"/>
            <a:chExt cx="3492102" cy="461665"/>
          </a:xfrm>
        </p:grpSpPr>
        <p:sp>
          <p:nvSpPr>
            <p:cNvPr id="8" name="文本框 7"/>
            <p:cNvSpPr txBox="1"/>
            <p:nvPr/>
          </p:nvSpPr>
          <p:spPr>
            <a:xfrm>
              <a:off x="5101829" y="2468808"/>
              <a:ext cx="349210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+H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O         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zh-CN" altLang="en-US" sz="2400" b="1">
                <a:solidFill>
                  <a:srgbClr val="0000FF"/>
                </a:solidFill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571445" y="2525517"/>
              <a:ext cx="552870" cy="29737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" name="组合 16"/>
          <p:cNvGrpSpPr/>
          <p:nvPr/>
        </p:nvGrpSpPr>
        <p:grpSpPr>
          <a:xfrm>
            <a:off x="4549679" y="2966662"/>
            <a:ext cx="3627834" cy="461665"/>
            <a:chOff x="5101829" y="2994061"/>
            <a:chExt cx="3627834" cy="461665"/>
          </a:xfrm>
        </p:grpSpPr>
        <p:sp>
          <p:nvSpPr>
            <p:cNvPr id="10" name="文本框 9"/>
            <p:cNvSpPr txBox="1"/>
            <p:nvPr/>
          </p:nvSpPr>
          <p:spPr>
            <a:xfrm>
              <a:off x="5101829" y="2994061"/>
              <a:ext cx="362783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         HCO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zh-CN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r>
                <a:rPr lang="zh-CN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endParaRPr lang="zh-CN" altLang="en-US" sz="2400" b="1">
                <a:solidFill>
                  <a:srgbClr val="0000FF"/>
                </a:solidFill>
              </a:endParaRPr>
            </a:p>
          </p:txBody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174581" y="3079959"/>
              <a:ext cx="552870" cy="29737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" name="组合 17"/>
          <p:cNvGrpSpPr/>
          <p:nvPr/>
        </p:nvGrpSpPr>
        <p:grpSpPr>
          <a:xfrm>
            <a:off x="4577794" y="3522859"/>
            <a:ext cx="3362920" cy="461665"/>
            <a:chOff x="5152431" y="3500680"/>
            <a:chExt cx="3362920" cy="461665"/>
          </a:xfrm>
        </p:grpSpPr>
        <p:sp>
          <p:nvSpPr>
            <p:cNvPr id="12" name="文本框 11"/>
            <p:cNvSpPr txBox="1"/>
            <p:nvPr/>
          </p:nvSpPr>
          <p:spPr>
            <a:xfrm>
              <a:off x="5152431" y="3500680"/>
              <a:ext cx="33629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HCO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         H</a:t>
              </a:r>
              <a:r>
                <a:rPr lang="zh-CN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zh-CN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2-</a:t>
              </a:r>
              <a:endParaRPr lang="zh-CN" altLang="en-US" sz="2400" b="1" baseline="30000">
                <a:solidFill>
                  <a:srgbClr val="0000FF"/>
                </a:solidFill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174581" y="3595026"/>
              <a:ext cx="552870" cy="29737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" name="组合 18"/>
          <p:cNvGrpSpPr/>
          <p:nvPr/>
        </p:nvGrpSpPr>
        <p:grpSpPr>
          <a:xfrm>
            <a:off x="4577794" y="3885310"/>
            <a:ext cx="3016451" cy="583108"/>
            <a:chOff x="4963118" y="4042220"/>
            <a:chExt cx="3016451" cy="583108"/>
          </a:xfrm>
        </p:grpSpPr>
        <p:sp>
          <p:nvSpPr>
            <p:cNvPr id="20" name="文本框 19"/>
            <p:cNvSpPr txBox="1"/>
            <p:nvPr/>
          </p:nvSpPr>
          <p:spPr>
            <a:xfrm>
              <a:off x="4963118" y="4042220"/>
              <a:ext cx="3016451" cy="583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</a:t>
              </a:r>
              <a:r>
                <a:rPr kumimoji="0" lang="en-US" altLang="zh-CN" sz="2400" b="1" i="0" u="none" strike="noStrike" kern="100" cap="none" spc="0" normalizeH="0" baseline="-2500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  </a:t>
              </a:r>
              <a:r>
                <a:rPr kumimoji="0" lang="en-US" altLang="zh-CN" sz="2400" b="1" i="0" u="none" strike="noStrike" kern="100" cap="none" spc="0" normalizeH="0" baseline="3000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      </a:t>
              </a: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</a:t>
              </a:r>
              <a:r>
                <a:rPr kumimoji="0" lang="zh-CN" altLang="zh-CN" sz="2400" b="1" i="0" u="none" strike="noStrike" kern="100" cap="none" spc="0" normalizeH="0" baseline="3000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kumimoji="0" lang="zh-CN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kumimoji="0" lang="en-US" altLang="zh-CN" sz="2400" b="1" i="0" u="none" strike="noStrike" kern="1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OH</a:t>
              </a:r>
              <a:r>
                <a:rPr kumimoji="0" lang="zh-CN" altLang="zh-CN" sz="2400" b="1" i="0" u="none" strike="noStrike" kern="100" cap="none" spc="0" normalizeH="0" baseline="3000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endPara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672015" y="4236528"/>
              <a:ext cx="552870" cy="29737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" name="文本框 22"/>
          <p:cNvSpPr txBox="1"/>
          <p:nvPr/>
        </p:nvSpPr>
        <p:spPr>
          <a:xfrm>
            <a:off x="4449967" y="4603283"/>
            <a:ext cx="68883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2-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endParaRPr lang="zh-CN" altLang="en-US" sz="2400" b="1"/>
          </a:p>
        </p:txBody>
      </p:sp>
      <p:sp>
        <p:nvSpPr>
          <p:cNvPr id="25" name="文本框 24"/>
          <p:cNvSpPr txBox="1"/>
          <p:nvPr/>
        </p:nvSpPr>
        <p:spPr>
          <a:xfrm>
            <a:off x="5377457" y="5256376"/>
            <a:ext cx="6252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2-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2400" b="1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/>
      <p:bldP spid="4" grpId="0"/>
      <p:bldP spid="5" grpId="0"/>
      <p:bldP spid="6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9795" y="1208365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交流讨论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1186792" y="1876998"/>
            <a:ext cx="832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kern="1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4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如何分析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溶液中存在的微粒及微粒浓度大小关系？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91259" y="2451377"/>
            <a:ext cx="49881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存在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电离、水解过程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2400" b="1"/>
          </a:p>
        </p:txBody>
      </p:sp>
      <p:grpSp>
        <p:nvGrpSpPr>
          <p:cNvPr id="10" name="组合 9"/>
          <p:cNvGrpSpPr/>
          <p:nvPr/>
        </p:nvGrpSpPr>
        <p:grpSpPr>
          <a:xfrm>
            <a:off x="2068971" y="2980014"/>
            <a:ext cx="7409856" cy="1130246"/>
            <a:chOff x="1926096" y="3072883"/>
            <a:chExt cx="7409856" cy="1130246"/>
          </a:xfrm>
        </p:grpSpPr>
        <p:sp>
          <p:nvSpPr>
            <p:cNvPr id="7" name="文本框 6"/>
            <p:cNvSpPr txBox="1"/>
            <p:nvPr/>
          </p:nvSpPr>
          <p:spPr>
            <a:xfrm>
              <a:off x="1926096" y="3072883"/>
              <a:ext cx="7409856" cy="11302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电离：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NH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Cl</a:t>
              </a:r>
              <a:r>
                <a:rPr lang="en-US" altLang="zh-CN" sz="2400" b="1" kern="100" spc="-8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==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=NH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en-US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+</a:t>
              </a:r>
              <a:r>
                <a:rPr lang="zh-CN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Cl</a:t>
              </a:r>
              <a:r>
                <a:rPr lang="zh-CN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     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O        H</a:t>
              </a:r>
              <a:r>
                <a:rPr lang="zh-CN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zh-CN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OH</a:t>
              </a:r>
              <a:r>
                <a:rPr lang="zh-CN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endParaRPr lang="en-US" altLang="zh-CN" sz="2400" b="1" kern="100" baseline="300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zh-CN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水解：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NH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en-US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+</a:t>
              </a:r>
              <a:r>
                <a:rPr lang="zh-CN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O        NH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·H</a:t>
              </a:r>
              <a:r>
                <a:rPr lang="en-US" altLang="zh-CN" sz="2400" b="1" kern="100" baseline="-25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O</a:t>
              </a:r>
              <a:r>
                <a:rPr lang="zh-CN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r>
                <a:rPr lang="en-US" altLang="zh-CN" sz="2400" b="1" kern="1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H</a:t>
              </a:r>
              <a:r>
                <a:rPr lang="zh-CN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＋</a:t>
              </a:r>
              <a:endPara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840220" y="3294459"/>
              <a:ext cx="513818" cy="2690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06595" y="3825478"/>
              <a:ext cx="513818" cy="26908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" name="文本框 13"/>
          <p:cNvSpPr txBox="1"/>
          <p:nvPr/>
        </p:nvSpPr>
        <p:spPr>
          <a:xfrm>
            <a:off x="1371600" y="4177232"/>
            <a:ext cx="40594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zh-CN" sz="24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</a:t>
            </a:r>
            <a:r>
              <a:rPr kumimoji="0" lang="zh-CN" altLang="en-US" sz="24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存在的微粒有：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5378779" y="4199221"/>
            <a:ext cx="37223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NH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Cl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71600" y="4804216"/>
            <a:ext cx="42648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离子浓度由大到小的顺序是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2400" b="1"/>
          </a:p>
        </p:txBody>
      </p:sp>
      <p:sp>
        <p:nvSpPr>
          <p:cNvPr id="20" name="文本框 19"/>
          <p:cNvSpPr txBox="1"/>
          <p:nvPr/>
        </p:nvSpPr>
        <p:spPr>
          <a:xfrm>
            <a:off x="5473896" y="4833951"/>
            <a:ext cx="47952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(Cl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(NH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2400" b="1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/>
      <p:bldP spid="5" grpId="0"/>
      <p:bldP spid="14" grpId="0"/>
      <p:bldP spid="16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65361" y="1812704"/>
            <a:ext cx="8600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kern="1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如何分析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溶液中存在的微粒及微粒浓度大小关系？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26965" y="2439688"/>
            <a:ext cx="49881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存在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电离、水解过程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2400" b="1"/>
          </a:p>
        </p:txBody>
      </p:sp>
      <p:sp>
        <p:nvSpPr>
          <p:cNvPr id="8" name="文本框 7"/>
          <p:cNvSpPr txBox="1"/>
          <p:nvPr/>
        </p:nvSpPr>
        <p:spPr>
          <a:xfrm>
            <a:off x="1371600" y="4177232"/>
            <a:ext cx="40594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zh-CN" sz="24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</a:t>
            </a:r>
            <a:r>
              <a:rPr kumimoji="0" lang="zh-CN" altLang="en-US" sz="24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存在的微粒有：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622698" y="4147497"/>
            <a:ext cx="49796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2-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371600" y="4804216"/>
            <a:ext cx="42648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离子浓度由大到小的顺序是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2400" b="1"/>
          </a:p>
        </p:txBody>
      </p:sp>
      <p:sp>
        <p:nvSpPr>
          <p:cNvPr id="11" name="文本框 10"/>
          <p:cNvSpPr txBox="1"/>
          <p:nvPr/>
        </p:nvSpPr>
        <p:spPr>
          <a:xfrm>
            <a:off x="5468997" y="4804215"/>
            <a:ext cx="64828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(Na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2-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(HCO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2400" b="1"/>
          </a:p>
        </p:txBody>
      </p:sp>
      <p:grpSp>
        <p:nvGrpSpPr>
          <p:cNvPr id="14" name="组合 13"/>
          <p:cNvGrpSpPr/>
          <p:nvPr/>
        </p:nvGrpSpPr>
        <p:grpSpPr>
          <a:xfrm>
            <a:off x="1933239" y="2912261"/>
            <a:ext cx="9525335" cy="1130246"/>
            <a:chOff x="2068970" y="2980014"/>
            <a:chExt cx="9525335" cy="1130246"/>
          </a:xfrm>
        </p:grpSpPr>
        <p:grpSp>
          <p:nvGrpSpPr>
            <p:cNvPr id="4" name="组合 3"/>
            <p:cNvGrpSpPr/>
            <p:nvPr/>
          </p:nvGrpSpPr>
          <p:grpSpPr>
            <a:xfrm>
              <a:off x="2068970" y="2980014"/>
              <a:ext cx="9525335" cy="1130246"/>
              <a:chOff x="1926094" y="3072883"/>
              <a:chExt cx="9596949" cy="113024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1926094" y="3072883"/>
                <a:ext cx="9596949" cy="1130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电离：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Na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CO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r>
                  <a:rPr lang="en-US" altLang="zh-CN" sz="2400" b="1" kern="100" spc="-8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==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=2Na</a:t>
                </a:r>
                <a:r>
                  <a:rPr lang="zh-CN" altLang="zh-CN" sz="2400" b="1" kern="100" baseline="30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＋</a:t>
                </a:r>
                <a:r>
                  <a:rPr lang="zh-CN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＋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CO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r>
                  <a:rPr lang="en-US" altLang="zh-CN" sz="2400" b="1" kern="100" baseline="30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2-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       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H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O        H</a:t>
                </a:r>
                <a:r>
                  <a:rPr lang="zh-CN" altLang="zh-CN" sz="2400" b="1" kern="100" baseline="30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＋</a:t>
                </a:r>
                <a:r>
                  <a:rPr lang="zh-CN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＋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OH</a:t>
                </a:r>
                <a:r>
                  <a:rPr lang="zh-CN" altLang="zh-CN" sz="2400" b="1" kern="100" baseline="30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－</a:t>
                </a:r>
                <a:endParaRPr lang="en-US" altLang="zh-CN" sz="2400" b="1" kern="100" baseline="3000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水解：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CO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400" b="1" kern="100" baseline="30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2-</a:t>
                </a:r>
                <a:r>
                  <a:rPr lang="zh-CN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＋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H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400" b="1" kern="10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O        HCO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400" b="1" kern="100" baseline="300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400" b="1" kern="1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+OH</a:t>
                </a:r>
                <a:r>
                  <a:rPr lang="en-US" altLang="zh-CN" sz="2400" b="1" kern="100" baseline="300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-     </a:t>
                </a:r>
                <a:r>
                  <a:rPr lang="en-US" altLang="zh-CN" sz="2400" b="1" kern="1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HCO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400" b="1" kern="100" baseline="300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400" b="1" kern="1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+H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400" b="1" kern="1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O        H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400" b="1" kern="1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CO</a:t>
                </a:r>
                <a:r>
                  <a:rPr lang="en-US" altLang="zh-CN" sz="2400" b="1" kern="100" baseline="-250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400" b="1" kern="1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+OH</a:t>
                </a:r>
                <a:r>
                  <a:rPr lang="en-US" altLang="zh-CN" sz="2400" b="1" kern="100" baseline="300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400" b="1" kern="100">
                    <a:solidFill>
                      <a:srgbClr val="0000FF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     </a:t>
                </a:r>
                <a:endPara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6" name="图片 5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7397121" y="3309937"/>
                <a:ext cx="513818" cy="26908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635773" y="3832992"/>
                <a:ext cx="513818" cy="26908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846146" y="3735098"/>
              <a:ext cx="509984" cy="2690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8060" y="1179790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交流讨论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1341239" y="1837015"/>
            <a:ext cx="54024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kern="1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比较下列</a:t>
            </a:r>
            <a:r>
              <a:rPr lang="zh-CN" altLang="zh-CN" sz="2400" b="1" kern="1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混合溶液中离子浓度大小</a:t>
            </a:r>
            <a:endParaRPr lang="zh-CN" altLang="en-US" sz="2400" b="1">
              <a:solidFill>
                <a:srgbClr val="C0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41239" y="2377261"/>
            <a:ext cx="89600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(1)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物质的量浓度相同的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NaOH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溶液、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COOH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溶液等体积混合</a:t>
            </a:r>
            <a:endParaRPr lang="zh-CN" altLang="en-US" sz="2400" b="1"/>
          </a:p>
        </p:txBody>
      </p:sp>
      <p:sp>
        <p:nvSpPr>
          <p:cNvPr id="8" name="文本框 7"/>
          <p:cNvSpPr txBox="1"/>
          <p:nvPr/>
        </p:nvSpPr>
        <p:spPr>
          <a:xfrm>
            <a:off x="1469826" y="3010376"/>
            <a:ext cx="9531549" cy="1684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9240" algn="just">
              <a:lnSpc>
                <a:spcPct val="150000"/>
              </a:lnSpc>
            </a:pP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反应的化学方程式：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NaOH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COOH</a:t>
            </a:r>
            <a:r>
              <a:rPr lang="en-US" altLang="zh-CN" sz="2400" b="1" kern="100" spc="-8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==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=CH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COONa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9240" algn="just">
              <a:lnSpc>
                <a:spcPct val="150000"/>
              </a:lnSpc>
            </a:pP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溶液中存在的离子有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9240" algn="just">
              <a:lnSpc>
                <a:spcPct val="150000"/>
              </a:lnSpc>
            </a:pP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其浓度由大到小的顺序是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0"/>
      <p:bldP spid="6" grpId="0"/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12650" y="1699650"/>
            <a:ext cx="9124355" cy="576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(2)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物质的量浓度相同的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NaOH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溶液、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Cl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溶液等体积混合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33797" y="2435251"/>
            <a:ext cx="9524406" cy="1684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9240" algn="just">
              <a:lnSpc>
                <a:spcPct val="150000"/>
              </a:lnSpc>
            </a:pP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反应的化学方程式：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Cl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NaOH</a:t>
            </a:r>
            <a:r>
              <a:rPr lang="en-US" altLang="zh-CN" sz="2400" b="1" kern="100" spc="-8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==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=NH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·H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NaCl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9240" algn="just">
              <a:lnSpc>
                <a:spcPct val="150000"/>
              </a:lnSpc>
            </a:pP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溶液中存在的离子有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Cl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+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9240" algn="just">
              <a:lnSpc>
                <a:spcPct val="150000"/>
              </a:lnSpc>
            </a:pP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其浓度由大到小的顺序是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(Cl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(OH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(NH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en-US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+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)&gt;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(H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uiExpand="1" build="p"/>
    </p:bldLst>
  </p:timing>
</p:sld>
</file>

<file path=ppt/tags/tag1.xml><?xml version="1.0" encoding="utf-8"?>
<p:tagLst xmlns:p="http://schemas.openxmlformats.org/presentationml/2006/main">
  <p:tag name="COMMONDATA" val="eyJoZGlkIjoiNGM4MTcxYzdkNGFhZDI3ZGE5NTEwMzIwMDVhNjA0MW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2123</Words>
  <Application>WPS 演示</Application>
  <PresentationFormat>宽屏</PresentationFormat>
  <Paragraphs>165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华文行楷</vt:lpstr>
      <vt:lpstr>楷体</vt:lpstr>
      <vt:lpstr>黑体</vt:lpstr>
      <vt:lpstr>Courier New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魔女</cp:lastModifiedBy>
  <cp:revision>2</cp:revision>
  <dcterms:created xsi:type="dcterms:W3CDTF">2022-11-01T00:53:00Z</dcterms:created>
  <dcterms:modified xsi:type="dcterms:W3CDTF">2022-11-01T00:54:06Z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0E989A996A0047C48D5630A9EEACA48F</vt:lpwstr>
  </property>
  <property fmtid="{D5CDD505-2E9C-101B-9397-08002B2CF9AE}" pid="3" name="KSOProductBuildVer">
    <vt:lpwstr>2052-11.1.0.12598</vt:lpwstr>
  </property>
</Properties>
</file>