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av" ContentType="audio/x-wav"/>
  <Default Extension="wmf" ContentType="image/x-wmf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  <p:sldId id="270" r:id="rId20"/>
    <p:sldId id="276" r:id="rId21"/>
    <p:sldId id="274" r:id="rId22"/>
    <p:sldId id="277" r:id="rId23"/>
    <p:sldId id="278" r:id="rId24"/>
    <p:sldId id="279" r:id="rId25"/>
    <p:sldId id="280" r:id="rId26"/>
    <p:sldId id="281" r:id="rId27"/>
    <p:sldId id="282" r:id="rId28"/>
    <p:sldId id="285" r:id="rId29"/>
  </p:sldIdLst>
  <p:sldSz cx="9144000" cy="6858000" type="screen4x3"/>
  <p:notesSz cx="6858000" cy="9144000"/>
  <p:custDataLst>
    <p:tags r:id="rId33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38" autoAdjust="0"/>
    <p:restoredTop sz="94660" autoAdjust="0"/>
  </p:normalViewPr>
  <p:slideViewPr>
    <p:cSldViewPr>
      <p:cViewPr varScale="1">
        <p:scale>
          <a:sx n="73" d="100"/>
          <a:sy n="73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3" Type="http://schemas.openxmlformats.org/officeDocument/2006/relationships/tags" Target="tags/tag4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noProof="1" smtClean="0"/>
              <a:t>单击此处编辑母版副标题样式</a:t>
            </a:r>
            <a:endParaRPr lang="zh-CN" altLang="en-US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5A6E10-AE12-4B34-9065-0E593C733A5C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AC05D4-80BE-48D3-B0A0-FF3E181CA455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15DB52-9B96-4393-B8EC-771F6146A636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B56B0F-EA86-4D7F-85C4-1E6D70180F8B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B7C47-A084-4A78-9339-234768163575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03F5B0-6F1F-41A0-8EE6-B78D2AF44F2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826A61-4A7C-4FDB-9319-AF9ED6E1474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BE0812-7304-4679-A8BC-DF986ADE1ECB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E379E1-5789-43CC-A415-05ED8E218C0D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D220A-5D8A-47F7-B640-7AECE10D66F4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BEEEC4-C96F-43D1-84B4-B366803651E8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FFB70-1DB3-45DD-8364-8EAC0502BDCE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noProof="1"/>
            </a:lvl1pPr>
          </a:lstStyle>
          <a:p>
            <a:fld id="{A2FA1FCD-4152-4E53-8BDA-C12D79042C69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hyperlink" Target="http://www.e-huaxue.com/" TargetMode="External"/><Relationship Id="rId3" Type="http://schemas.openxmlformats.org/officeDocument/2006/relationships/hyperlink" Target="file:///D:\&#22791;&#35838;&#36164;&#26009;\&#19987;&#39064;&#19977;\&#31532;&#22235;&#21333;&#20803;\20070714124211982.swf" TargetMode="Externa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1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2.xml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hyperlink" Target="http://www.e-huaxue.com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1.wmf"/><Relationship Id="rId1" Type="http://schemas.openxmlformats.org/officeDocument/2006/relationships/image" Target="../media/image10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5.png"/><Relationship Id="rId2" Type="http://schemas.openxmlformats.org/officeDocument/2006/relationships/hyperlink" Target="http://www.e-huaxue.com/" TargetMode="External"/><Relationship Id="rId1" Type="http://schemas.openxmlformats.org/officeDocument/2006/relationships/image" Target="../media/image12.GIF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image" Target="../media/image10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Grp="1" noChangeAspect="1" noChangeArrowheads="1"/>
          </p:cNvPicPr>
          <p:nvPr/>
        </p:nvPicPr>
        <p:blipFill>
          <a:blip r:embed="rId1">
            <a:lum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296400" cy="6858000"/>
          </a:xfrm>
          <a:prstGeom prst="rect">
            <a:avLst/>
          </a:prstGeom>
          <a:solidFill>
            <a:schemeClr val="accent1">
              <a:alpha val="549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1871663" y="2349500"/>
            <a:ext cx="5400675" cy="1104900"/>
          </a:xfrm>
          <a:prstGeom prst="rect">
            <a:avLst/>
          </a:prstGeom>
          <a:noFill/>
          <a:ln w="9525">
            <a:noFill/>
            <a:miter lim="800000"/>
          </a:ln>
          <a:effectLst>
            <a:outerShdw dist="53882" dir="2700000" algn="ctr" rotWithShape="0">
              <a:srgbClr val="FFFF66"/>
            </a:outerShdw>
          </a:effectLst>
        </p:spPr>
        <p:txBody>
          <a:bodyPr anchor="ctr"/>
          <a:lstStyle/>
          <a:p>
            <a:pPr algn="ctr" fontAlgn="t">
              <a:defRPr/>
            </a:pPr>
            <a:r>
              <a:rPr lang="zh-CN" altLang="en-US" sz="6000" b="1">
                <a:solidFill>
                  <a:srgbClr val="FF0066"/>
                </a:solidFill>
                <a:ea typeface="华文楷体" panose="02010600040101010101" pitchFamily="2" charset="-122"/>
              </a:rPr>
              <a:t>沉淀</a:t>
            </a:r>
            <a:r>
              <a:rPr lang="zh-CN" altLang="en-US" sz="6000" b="1" i="1">
                <a:solidFill>
                  <a:srgbClr val="FF0066"/>
                </a:solidFill>
                <a:ea typeface="华文楷体" panose="02010600040101010101" pitchFamily="2" charset="-122"/>
              </a:rPr>
              <a:t>溶解</a:t>
            </a:r>
            <a:r>
              <a:rPr lang="zh-CN" altLang="en-US" sz="6000" b="1">
                <a:solidFill>
                  <a:srgbClr val="FF0066"/>
                </a:solidFill>
                <a:ea typeface="华文楷体" panose="02010600040101010101" pitchFamily="2" charset="-122"/>
              </a:rPr>
              <a:t>平衡</a:t>
            </a:r>
            <a:endParaRPr lang="zh-CN" altLang="en-US" sz="6000" b="1">
              <a:solidFill>
                <a:schemeClr val="hlink"/>
              </a:solidFill>
              <a:ea typeface="华文楷体" panose="0201060004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2"/>
          <p:cNvSpPr txBox="1">
            <a:spLocks noChangeArrowheads="1"/>
          </p:cNvSpPr>
          <p:nvPr/>
        </p:nvSpPr>
        <p:spPr bwMode="auto">
          <a:xfrm>
            <a:off x="609600" y="304800"/>
            <a:ext cx="3810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一、 沉淀溶解平衡 </a:t>
            </a:r>
            <a:endParaRPr lang="zh-CN" altLang="en-US" sz="32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914400" y="1371600"/>
            <a:ext cx="7772400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在一定温度下，当沉淀溶解的速率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等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于沉淀生成的速率，形成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饱和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溶液，达到平衡状态，称为沉淀溶解平衡。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09600" y="990600"/>
            <a:ext cx="1905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8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、定义：</a:t>
            </a:r>
            <a:endParaRPr lang="zh-CN" altLang="en-US" sz="2800" b="1">
              <a:solidFill>
                <a:schemeClr val="accent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2" name="Group 5"/>
          <p:cNvGrpSpPr/>
          <p:nvPr/>
        </p:nvGrpSpPr>
        <p:grpSpPr>
          <a:xfrm>
            <a:off x="6138863" y="5451475"/>
            <a:ext cx="1176337" cy="1241425"/>
            <a:chOff x="853" y="2932"/>
            <a:chExt cx="741" cy="782"/>
          </a:xfrm>
        </p:grpSpPr>
        <p:pic>
          <p:nvPicPr>
            <p:cNvPr id="11269" name="Picture 6" descr="light_shadow"/>
            <p:cNvPicPr>
              <a:picLocks noChangeAspect="1" noChangeArrowheads="1"/>
            </p:cNvPicPr>
            <p:nvPr/>
          </p:nvPicPr>
          <p:blipFill>
            <a:blip r:embed="rId1">
              <a:grayscl/>
              <a:lum bright="-76000" contrast="-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908" y="3537"/>
              <a:ext cx="635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0" name="Picture 7" descr="circuler_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853" y="2932"/>
              <a:ext cx="726" cy="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2" name="Oval 8"/>
            <p:cNvSpPr>
              <a:spLocks noChangeArrowheads="1"/>
            </p:cNvSpPr>
            <p:nvPr/>
          </p:nvSpPr>
          <p:spPr bwMode="gray">
            <a:xfrm>
              <a:off x="853" y="2932"/>
              <a:ext cx="721" cy="720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shade val="26275"/>
                    <a:invGamma/>
                    <a:alpha val="89999"/>
                  </a:schemeClr>
                </a:gs>
                <a:gs pos="50000">
                  <a:schemeClr val="accent2">
                    <a:alpha val="45000"/>
                  </a:schemeClr>
                </a:gs>
                <a:gs pos="100000">
                  <a:schemeClr val="accent2">
                    <a:gamma/>
                    <a:shade val="26275"/>
                    <a:invGamma/>
                    <a:alpha val="89999"/>
                  </a:schemeClr>
                </a:gs>
              </a:gsLst>
              <a:lin ang="5400000" scaled="1"/>
            </a:gradFill>
            <a:ln w="9525" algn="ctr">
              <a:noFill/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8" name="Freeform 9"/>
            <p:cNvSpPr>
              <a:spLocks noChangeArrowheads="1"/>
            </p:cNvSpPr>
            <p:nvPr/>
          </p:nvSpPr>
          <p:spPr bwMode="auto">
            <a:xfrm>
              <a:off x="928" y="2947"/>
              <a:ext cx="566" cy="249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chemeClr val="accent2">
                    <a:alpha val="17998"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1273" name="Group 10"/>
            <p:cNvGrpSpPr/>
            <p:nvPr/>
          </p:nvGrpSpPr>
          <p:grpSpPr>
            <a:xfrm rot="-1297425" flipH="1" flipV="1">
              <a:off x="925" y="3478"/>
              <a:ext cx="669" cy="160"/>
              <a:chOff x="2532" y="1051"/>
              <a:chExt cx="893" cy="246"/>
            </a:xfrm>
          </p:grpSpPr>
          <p:grpSp>
            <p:nvGrpSpPr>
              <p:cNvPr id="11274" name="Group 11"/>
              <p:cNvGrpSpPr/>
              <p:nvPr/>
            </p:nvGrpSpPr>
            <p:grpSpPr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1275" name="AutoShape 12"/>
                <p:cNvSpPr>
                  <a:spLocks noChangeArrowheads="1"/>
                </p:cNvSpPr>
                <p:nvPr/>
              </p:nvSpPr>
              <p:spPr bwMode="auto">
                <a:xfrm rot="5263130">
                  <a:off x="1858" y="2273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276" name="AutoShape 13"/>
                <p:cNvSpPr>
                  <a:spLocks noChangeArrowheads="1"/>
                </p:cNvSpPr>
                <p:nvPr/>
              </p:nvSpPr>
              <p:spPr bwMode="auto">
                <a:xfrm rot="6078281">
                  <a:off x="1994" y="2273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277" name="AutoShape 14"/>
                <p:cNvSpPr>
                  <a:spLocks noChangeArrowheads="1"/>
                </p:cNvSpPr>
                <p:nvPr/>
              </p:nvSpPr>
              <p:spPr bwMode="auto">
                <a:xfrm rot="6373927">
                  <a:off x="2070" y="2295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278" name="AutoShape 15"/>
                <p:cNvSpPr>
                  <a:spLocks noChangeArrowheads="1"/>
                </p:cNvSpPr>
                <p:nvPr/>
              </p:nvSpPr>
              <p:spPr bwMode="auto">
                <a:xfrm rot="6906312">
                  <a:off x="2160" y="2325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279" name="Group 16"/>
              <p:cNvGrpSpPr/>
              <p:nvPr/>
            </p:nvGrpSpPr>
            <p:grpSpPr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1280" name="AutoShape 17"/>
                <p:cNvSpPr>
                  <a:spLocks noChangeArrowheads="1"/>
                </p:cNvSpPr>
                <p:nvPr/>
              </p:nvSpPr>
              <p:spPr bwMode="auto">
                <a:xfrm rot="5263130">
                  <a:off x="1858" y="2273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281" name="AutoShape 18"/>
                <p:cNvSpPr>
                  <a:spLocks noChangeArrowheads="1"/>
                </p:cNvSpPr>
                <p:nvPr/>
              </p:nvSpPr>
              <p:spPr bwMode="auto">
                <a:xfrm rot="6078281">
                  <a:off x="1994" y="2273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282" name="AutoShape 19"/>
                <p:cNvSpPr>
                  <a:spLocks noChangeArrowheads="1"/>
                </p:cNvSpPr>
                <p:nvPr/>
              </p:nvSpPr>
              <p:spPr bwMode="auto">
                <a:xfrm rot="6373927">
                  <a:off x="2070" y="2295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283" name="AutoShape 20"/>
                <p:cNvSpPr>
                  <a:spLocks noChangeArrowheads="1"/>
                </p:cNvSpPr>
                <p:nvPr/>
              </p:nvSpPr>
              <p:spPr bwMode="auto">
                <a:xfrm rot="6906312">
                  <a:off x="2160" y="2325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1285" name="Rectangle 21"/>
            <p:cNvSpPr>
              <a:spLocks noChangeArrowheads="1"/>
            </p:cNvSpPr>
            <p:nvPr/>
          </p:nvSpPr>
          <p:spPr bwMode="auto">
            <a:xfrm>
              <a:off x="908" y="3064"/>
              <a:ext cx="628" cy="365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CN" altLang="en-US" sz="3200">
                  <a:effectLst>
                    <a:outerShdw blurRad="38100" dist="38100" dir="2700000" algn="tl">
                      <a:srgbClr val="C0C0C0"/>
                    </a:outerShdw>
                  </a:effectLst>
                  <a:ea typeface="黑体" panose="02010609060101010101" pitchFamily="49" charset="-122"/>
                </a:rPr>
                <a:t>温度</a:t>
              </a:r>
              <a:endParaRPr lang="zh-CN" altLang="en-US" sz="320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</a:endParaRPr>
            </a:p>
          </p:txBody>
        </p:sp>
      </p:grpSp>
      <p:grpSp>
        <p:nvGrpSpPr>
          <p:cNvPr id="6" name="Group 22"/>
          <p:cNvGrpSpPr/>
          <p:nvPr/>
        </p:nvGrpSpPr>
        <p:grpSpPr>
          <a:xfrm>
            <a:off x="2336800" y="5451475"/>
            <a:ext cx="1152525" cy="1241425"/>
            <a:chOff x="3212" y="2346"/>
            <a:chExt cx="726" cy="782"/>
          </a:xfrm>
        </p:grpSpPr>
        <p:pic>
          <p:nvPicPr>
            <p:cNvPr id="11286" name="Picture 23" descr="light_shadow"/>
            <p:cNvPicPr>
              <a:picLocks noChangeAspect="1" noChangeArrowheads="1"/>
            </p:cNvPicPr>
            <p:nvPr/>
          </p:nvPicPr>
          <p:blipFill>
            <a:blip r:embed="rId1">
              <a:grayscl/>
              <a:lum bright="-76000" contrast="-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267" y="2951"/>
              <a:ext cx="635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87" name="Picture 24" descr="circuler_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212" y="2346"/>
              <a:ext cx="726" cy="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89" name="Oval 25"/>
            <p:cNvSpPr>
              <a:spLocks noChangeArrowheads="1"/>
            </p:cNvSpPr>
            <p:nvPr/>
          </p:nvSpPr>
          <p:spPr bwMode="gray">
            <a:xfrm>
              <a:off x="3212" y="2346"/>
              <a:ext cx="721" cy="720"/>
            </a:xfrm>
            <a:prstGeom prst="ellipse">
              <a:avLst/>
            </a:prstGeom>
            <a:gradFill rotWithShape="1">
              <a:gsLst>
                <a:gs pos="0">
                  <a:srgbClr val="66FFFF">
                    <a:gamma/>
                    <a:shade val="26275"/>
                    <a:invGamma/>
                    <a:alpha val="89999"/>
                  </a:srgbClr>
                </a:gs>
                <a:gs pos="50000">
                  <a:srgbClr val="66FFFF">
                    <a:alpha val="45000"/>
                  </a:srgbClr>
                </a:gs>
                <a:gs pos="100000">
                  <a:srgbClr val="66FFFF">
                    <a:gamma/>
                    <a:shade val="26275"/>
                    <a:invGamma/>
                    <a:alpha val="89999"/>
                  </a:srgbClr>
                </a:gs>
              </a:gsLst>
              <a:lin ang="5400000" scaled="1"/>
            </a:gradFill>
            <a:ln w="9525" algn="ctr">
              <a:noFill/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1" name="Freeform 26"/>
            <p:cNvSpPr>
              <a:spLocks noChangeArrowheads="1"/>
            </p:cNvSpPr>
            <p:nvPr/>
          </p:nvSpPr>
          <p:spPr bwMode="auto">
            <a:xfrm>
              <a:off x="3287" y="2361"/>
              <a:ext cx="566" cy="249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66FFFF">
                    <a:alpha val="17998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1290" name="Group 27"/>
            <p:cNvGrpSpPr/>
            <p:nvPr/>
          </p:nvGrpSpPr>
          <p:grpSpPr>
            <a:xfrm rot="-1297425" flipH="1" flipV="1">
              <a:off x="3239" y="2882"/>
              <a:ext cx="669" cy="160"/>
              <a:chOff x="2532" y="1051"/>
              <a:chExt cx="893" cy="246"/>
            </a:xfrm>
          </p:grpSpPr>
          <p:grpSp>
            <p:nvGrpSpPr>
              <p:cNvPr id="11291" name="Group 28"/>
              <p:cNvGrpSpPr/>
              <p:nvPr/>
            </p:nvGrpSpPr>
            <p:grpSpPr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1292" name="AutoShape 29"/>
                <p:cNvSpPr>
                  <a:spLocks noChangeArrowheads="1"/>
                </p:cNvSpPr>
                <p:nvPr/>
              </p:nvSpPr>
              <p:spPr bwMode="auto">
                <a:xfrm rot="5263130">
                  <a:off x="1858" y="2273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293" name="AutoShape 30"/>
                <p:cNvSpPr>
                  <a:spLocks noChangeArrowheads="1"/>
                </p:cNvSpPr>
                <p:nvPr/>
              </p:nvSpPr>
              <p:spPr bwMode="auto">
                <a:xfrm rot="6078281">
                  <a:off x="1994" y="2273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294" name="AutoShape 31"/>
                <p:cNvSpPr>
                  <a:spLocks noChangeArrowheads="1"/>
                </p:cNvSpPr>
                <p:nvPr/>
              </p:nvSpPr>
              <p:spPr bwMode="auto">
                <a:xfrm rot="6373927">
                  <a:off x="2070" y="2295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295" name="AutoShape 32"/>
                <p:cNvSpPr>
                  <a:spLocks noChangeArrowheads="1"/>
                </p:cNvSpPr>
                <p:nvPr/>
              </p:nvSpPr>
              <p:spPr bwMode="auto">
                <a:xfrm rot="6906312">
                  <a:off x="2160" y="2325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296" name="Group 33"/>
              <p:cNvGrpSpPr/>
              <p:nvPr/>
            </p:nvGrpSpPr>
            <p:grpSpPr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1297" name="AutoShape 34"/>
                <p:cNvSpPr>
                  <a:spLocks noChangeArrowheads="1"/>
                </p:cNvSpPr>
                <p:nvPr/>
              </p:nvSpPr>
              <p:spPr bwMode="auto">
                <a:xfrm rot="5263130">
                  <a:off x="1858" y="2273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298" name="AutoShape 35"/>
                <p:cNvSpPr>
                  <a:spLocks noChangeArrowheads="1"/>
                </p:cNvSpPr>
                <p:nvPr/>
              </p:nvSpPr>
              <p:spPr bwMode="auto">
                <a:xfrm rot="6078281">
                  <a:off x="1994" y="2273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299" name="AutoShape 36"/>
                <p:cNvSpPr>
                  <a:spLocks noChangeArrowheads="1"/>
                </p:cNvSpPr>
                <p:nvPr/>
              </p:nvSpPr>
              <p:spPr bwMode="auto">
                <a:xfrm rot="6373927">
                  <a:off x="2070" y="2295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00" name="AutoShape 37"/>
                <p:cNvSpPr>
                  <a:spLocks noChangeArrowheads="1"/>
                </p:cNvSpPr>
                <p:nvPr/>
              </p:nvSpPr>
              <p:spPr bwMode="auto">
                <a:xfrm rot="6906312">
                  <a:off x="2160" y="2325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1302" name="Rectangle 38"/>
            <p:cNvSpPr>
              <a:spLocks noChangeArrowheads="1"/>
            </p:cNvSpPr>
            <p:nvPr/>
          </p:nvSpPr>
          <p:spPr bwMode="auto">
            <a:xfrm>
              <a:off x="3316" y="2438"/>
              <a:ext cx="500" cy="518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CN" altLang="en-US" sz="2400">
                  <a:effectLst>
                    <a:outerShdw blurRad="38100" dist="38100" dir="2700000" algn="tl">
                      <a:srgbClr val="C0C0C0"/>
                    </a:outerShdw>
                  </a:effectLst>
                  <a:ea typeface="黑体" panose="02010609060101010101" pitchFamily="49" charset="-122"/>
                </a:rPr>
                <a:t>饱和</a:t>
              </a:r>
              <a:endParaRPr lang="zh-CN" altLang="en-US" sz="240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</a:endParaRPr>
            </a:p>
            <a:p>
              <a:pPr>
                <a:defRPr/>
              </a:pPr>
              <a:r>
                <a:rPr lang="zh-CN" altLang="en-US" sz="2400">
                  <a:effectLst>
                    <a:outerShdw blurRad="38100" dist="38100" dir="2700000" algn="tl">
                      <a:srgbClr val="C0C0C0"/>
                    </a:outerShdw>
                  </a:effectLst>
                  <a:ea typeface="黑体" panose="02010609060101010101" pitchFamily="49" charset="-122"/>
                </a:rPr>
                <a:t>溶液</a:t>
              </a:r>
              <a:endParaRPr lang="zh-CN" altLang="en-US" sz="240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</a:endParaRPr>
            </a:p>
          </p:txBody>
        </p:sp>
      </p:grpSp>
      <p:grpSp>
        <p:nvGrpSpPr>
          <p:cNvPr id="10" name="Group 39"/>
          <p:cNvGrpSpPr/>
          <p:nvPr/>
        </p:nvGrpSpPr>
        <p:grpSpPr>
          <a:xfrm>
            <a:off x="3595688" y="5451475"/>
            <a:ext cx="1176337" cy="1254125"/>
            <a:chOff x="2541" y="1522"/>
            <a:chExt cx="741" cy="790"/>
          </a:xfrm>
        </p:grpSpPr>
        <p:pic>
          <p:nvPicPr>
            <p:cNvPr id="11303" name="Picture 40" descr="light_shadow"/>
            <p:cNvPicPr>
              <a:picLocks noChangeAspect="1" noChangeArrowheads="1"/>
            </p:cNvPicPr>
            <p:nvPr/>
          </p:nvPicPr>
          <p:blipFill>
            <a:blip r:embed="rId1">
              <a:grayscl/>
              <a:lum bright="-76000" contrast="-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2596" y="2135"/>
              <a:ext cx="635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304" name="Picture 41" descr="circuler_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2541" y="1530"/>
              <a:ext cx="726" cy="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1305" name="Group 42"/>
            <p:cNvGrpSpPr/>
            <p:nvPr/>
          </p:nvGrpSpPr>
          <p:grpSpPr>
            <a:xfrm rot="-1297425" flipH="1" flipV="1">
              <a:off x="2613" y="2076"/>
              <a:ext cx="669" cy="160"/>
              <a:chOff x="2532" y="1051"/>
              <a:chExt cx="893" cy="246"/>
            </a:xfrm>
          </p:grpSpPr>
          <p:grpSp>
            <p:nvGrpSpPr>
              <p:cNvPr id="11306" name="Group 43"/>
              <p:cNvGrpSpPr/>
              <p:nvPr/>
            </p:nvGrpSpPr>
            <p:grpSpPr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1307" name="AutoShape 44"/>
                <p:cNvSpPr>
                  <a:spLocks noChangeArrowheads="1"/>
                </p:cNvSpPr>
                <p:nvPr/>
              </p:nvSpPr>
              <p:spPr bwMode="auto">
                <a:xfrm rot="5263130">
                  <a:off x="1858" y="2273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08" name="AutoShape 45"/>
                <p:cNvSpPr>
                  <a:spLocks noChangeArrowheads="1"/>
                </p:cNvSpPr>
                <p:nvPr/>
              </p:nvSpPr>
              <p:spPr bwMode="auto">
                <a:xfrm rot="6078281">
                  <a:off x="1994" y="2273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09" name="AutoShape 46"/>
                <p:cNvSpPr>
                  <a:spLocks noChangeArrowheads="1"/>
                </p:cNvSpPr>
                <p:nvPr/>
              </p:nvSpPr>
              <p:spPr bwMode="auto">
                <a:xfrm rot="6373927">
                  <a:off x="2070" y="2295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10" name="AutoShape 47"/>
                <p:cNvSpPr>
                  <a:spLocks noChangeArrowheads="1"/>
                </p:cNvSpPr>
                <p:nvPr/>
              </p:nvSpPr>
              <p:spPr bwMode="auto">
                <a:xfrm rot="6906312">
                  <a:off x="2160" y="2325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11" name="Group 48"/>
              <p:cNvGrpSpPr/>
              <p:nvPr/>
            </p:nvGrpSpPr>
            <p:grpSpPr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1312" name="AutoShape 49"/>
                <p:cNvSpPr>
                  <a:spLocks noChangeArrowheads="1"/>
                </p:cNvSpPr>
                <p:nvPr/>
              </p:nvSpPr>
              <p:spPr bwMode="auto">
                <a:xfrm rot="5263130">
                  <a:off x="1858" y="2273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13" name="AutoShape 50"/>
                <p:cNvSpPr>
                  <a:spLocks noChangeArrowheads="1"/>
                </p:cNvSpPr>
                <p:nvPr/>
              </p:nvSpPr>
              <p:spPr bwMode="auto">
                <a:xfrm rot="6078281">
                  <a:off x="1994" y="2273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14" name="AutoShape 51"/>
                <p:cNvSpPr>
                  <a:spLocks noChangeArrowheads="1"/>
                </p:cNvSpPr>
                <p:nvPr/>
              </p:nvSpPr>
              <p:spPr bwMode="auto">
                <a:xfrm rot="6373927">
                  <a:off x="2070" y="2295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15" name="AutoShape 52"/>
                <p:cNvSpPr>
                  <a:spLocks noChangeArrowheads="1"/>
                </p:cNvSpPr>
                <p:nvPr/>
              </p:nvSpPr>
              <p:spPr bwMode="auto">
                <a:xfrm rot="6906312">
                  <a:off x="2160" y="2325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1316" name="Group 53"/>
            <p:cNvGrpSpPr/>
            <p:nvPr/>
          </p:nvGrpSpPr>
          <p:grpSpPr>
            <a:xfrm>
              <a:off x="2551" y="1522"/>
              <a:ext cx="721" cy="720"/>
              <a:chOff x="2541" y="1530"/>
              <a:chExt cx="721" cy="720"/>
            </a:xfrm>
          </p:grpSpPr>
          <p:sp>
            <p:nvSpPr>
              <p:cNvPr id="3" name="Oval 54"/>
              <p:cNvSpPr>
                <a:spLocks noChangeArrowheads="1"/>
              </p:cNvSpPr>
              <p:nvPr/>
            </p:nvSpPr>
            <p:spPr bwMode="gray">
              <a:xfrm>
                <a:off x="2541" y="1530"/>
                <a:ext cx="721" cy="720"/>
              </a:xfrm>
              <a:prstGeom prst="ellipse">
                <a:avLst/>
              </a:prstGeom>
              <a:gradFill rotWithShape="1">
                <a:gsLst>
                  <a:gs pos="0">
                    <a:srgbClr val="66FFFF">
                      <a:gamma/>
                      <a:shade val="26275"/>
                      <a:invGamma/>
                      <a:alpha val="89999"/>
                    </a:srgbClr>
                  </a:gs>
                  <a:gs pos="50000">
                    <a:srgbClr val="66FFFF">
                      <a:alpha val="45000"/>
                    </a:srgbClr>
                  </a:gs>
                  <a:gs pos="100000">
                    <a:srgbClr val="66FFFF">
                      <a:gamma/>
                      <a:shade val="26275"/>
                      <a:invGamma/>
                      <a:alpha val="89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4" name="Rectangle 55"/>
              <p:cNvSpPr>
                <a:spLocks noChangeArrowheads="1"/>
              </p:cNvSpPr>
              <p:nvPr/>
            </p:nvSpPr>
            <p:spPr bwMode="auto">
              <a:xfrm>
                <a:off x="2666" y="1639"/>
                <a:ext cx="500" cy="518"/>
              </a:xfrm>
              <a:prstGeom prst="rect">
                <a:avLst/>
              </a:prstGeom>
              <a:noFill/>
              <a:ln w="9525" algn="ctr">
                <a:noFill/>
                <a:miter lim="800000"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zh-CN" altLang="en-US" sz="2400"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黑体" panose="02010609060101010101" pitchFamily="49" charset="-122"/>
                  </a:rPr>
                  <a:t>速率</a:t>
                </a:r>
                <a:endParaRPr lang="zh-CN" altLang="en-US" sz="2400">
                  <a:effectLst>
                    <a:outerShdw blurRad="38100" dist="38100" dir="2700000" algn="tl">
                      <a:srgbClr val="C0C0C0"/>
                    </a:outerShdw>
                  </a:effectLst>
                  <a:ea typeface="黑体" panose="02010609060101010101" pitchFamily="49" charset="-122"/>
                </a:endParaRPr>
              </a:p>
              <a:p>
                <a:pPr>
                  <a:defRPr/>
                </a:pPr>
                <a:r>
                  <a:rPr lang="zh-CN" altLang="en-US" sz="2400">
                    <a:effectLst>
                      <a:outerShdw blurRad="38100" dist="38100" dir="2700000" algn="tl">
                        <a:srgbClr val="C0C0C0"/>
                      </a:outerShdw>
                    </a:effectLst>
                    <a:ea typeface="黑体" panose="02010609060101010101" pitchFamily="49" charset="-122"/>
                  </a:rPr>
                  <a:t>相等</a:t>
                </a:r>
                <a:endParaRPr lang="zh-CN" altLang="en-US" sz="2400">
                  <a:effectLst>
                    <a:outerShdw blurRad="38100" dist="38100" dir="2700000" algn="tl">
                      <a:srgbClr val="C0C0C0"/>
                    </a:outerShdw>
                  </a:effectLst>
                  <a:ea typeface="黑体" panose="02010609060101010101" pitchFamily="49" charset="-122"/>
                </a:endParaRPr>
              </a:p>
            </p:txBody>
          </p:sp>
        </p:grpSp>
        <p:sp>
          <p:nvSpPr>
            <p:cNvPr id="11319" name="Freeform 56"/>
            <p:cNvSpPr>
              <a:spLocks noChangeArrowheads="1"/>
            </p:cNvSpPr>
            <p:nvPr/>
          </p:nvSpPr>
          <p:spPr bwMode="auto">
            <a:xfrm>
              <a:off x="2607" y="1545"/>
              <a:ext cx="566" cy="249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66FFFF">
                    <a:alpha val="17998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5" name="Group 57"/>
          <p:cNvGrpSpPr/>
          <p:nvPr/>
        </p:nvGrpSpPr>
        <p:grpSpPr>
          <a:xfrm>
            <a:off x="4878388" y="5451475"/>
            <a:ext cx="1152525" cy="1241425"/>
            <a:chOff x="4368" y="2035"/>
            <a:chExt cx="726" cy="782"/>
          </a:xfrm>
        </p:grpSpPr>
        <p:pic>
          <p:nvPicPr>
            <p:cNvPr id="11321" name="Picture 58" descr="light_shadow"/>
            <p:cNvPicPr>
              <a:picLocks noChangeAspect="1" noChangeArrowheads="1"/>
            </p:cNvPicPr>
            <p:nvPr/>
          </p:nvPicPr>
          <p:blipFill>
            <a:blip r:embed="rId1">
              <a:grayscl/>
              <a:lum bright="-76000" contrast="-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423" y="2640"/>
              <a:ext cx="635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322" name="Picture 59" descr="circuler_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368" y="2035"/>
              <a:ext cx="726" cy="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Oval 60"/>
            <p:cNvSpPr>
              <a:spLocks noChangeArrowheads="1"/>
            </p:cNvSpPr>
            <p:nvPr/>
          </p:nvSpPr>
          <p:spPr bwMode="gray">
            <a:xfrm>
              <a:off x="4368" y="2035"/>
              <a:ext cx="721" cy="720"/>
            </a:xfrm>
            <a:prstGeom prst="ellipse">
              <a:avLst/>
            </a:prstGeom>
            <a:gradFill rotWithShape="1">
              <a:gsLst>
                <a:gs pos="0">
                  <a:srgbClr val="66FFFF">
                    <a:gamma/>
                    <a:shade val="26275"/>
                    <a:invGamma/>
                    <a:alpha val="89999"/>
                  </a:srgbClr>
                </a:gs>
                <a:gs pos="50000">
                  <a:srgbClr val="66FFFF">
                    <a:alpha val="45000"/>
                  </a:srgbClr>
                </a:gs>
                <a:gs pos="100000">
                  <a:srgbClr val="66FFFF">
                    <a:gamma/>
                    <a:shade val="26275"/>
                    <a:invGamma/>
                    <a:alpha val="89999"/>
                  </a:srgbClr>
                </a:gs>
              </a:gsLst>
              <a:lin ang="5400000" scaled="1"/>
            </a:gradFill>
            <a:ln w="9525" algn="ctr">
              <a:noFill/>
              <a:rou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1324" name="Freeform 61"/>
            <p:cNvSpPr>
              <a:spLocks noChangeArrowheads="1"/>
            </p:cNvSpPr>
            <p:nvPr/>
          </p:nvSpPr>
          <p:spPr bwMode="auto">
            <a:xfrm>
              <a:off x="4443" y="2050"/>
              <a:ext cx="566" cy="249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66FFFF">
                    <a:alpha val="17998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1325" name="Group 62"/>
            <p:cNvGrpSpPr/>
            <p:nvPr/>
          </p:nvGrpSpPr>
          <p:grpSpPr>
            <a:xfrm rot="-1297425" flipH="1" flipV="1">
              <a:off x="4395" y="2571"/>
              <a:ext cx="669" cy="160"/>
              <a:chOff x="2532" y="1051"/>
              <a:chExt cx="893" cy="246"/>
            </a:xfrm>
          </p:grpSpPr>
          <p:grpSp>
            <p:nvGrpSpPr>
              <p:cNvPr id="11326" name="Group 63"/>
              <p:cNvGrpSpPr/>
              <p:nvPr/>
            </p:nvGrpSpPr>
            <p:grpSpPr>
              <a:xfrm>
                <a:off x="2532" y="1051"/>
                <a:ext cx="743" cy="185"/>
                <a:chOff x="1565" y="2568"/>
                <a:chExt cx="1118" cy="279"/>
              </a:xfrm>
            </p:grpSpPr>
            <p:sp>
              <p:nvSpPr>
                <p:cNvPr id="11327" name="AutoShape 64"/>
                <p:cNvSpPr>
                  <a:spLocks noChangeArrowheads="1"/>
                </p:cNvSpPr>
                <p:nvPr/>
              </p:nvSpPr>
              <p:spPr bwMode="auto">
                <a:xfrm rot="5263130">
                  <a:off x="1858" y="2273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28" name="AutoShape 65"/>
                <p:cNvSpPr>
                  <a:spLocks noChangeArrowheads="1"/>
                </p:cNvSpPr>
                <p:nvPr/>
              </p:nvSpPr>
              <p:spPr bwMode="auto">
                <a:xfrm rot="6078281">
                  <a:off x="1994" y="2273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29" name="AutoShape 66"/>
                <p:cNvSpPr>
                  <a:spLocks noChangeArrowheads="1"/>
                </p:cNvSpPr>
                <p:nvPr/>
              </p:nvSpPr>
              <p:spPr bwMode="auto">
                <a:xfrm rot="6373927">
                  <a:off x="2070" y="2295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30" name="AutoShape 67"/>
                <p:cNvSpPr>
                  <a:spLocks noChangeArrowheads="1"/>
                </p:cNvSpPr>
                <p:nvPr/>
              </p:nvSpPr>
              <p:spPr bwMode="auto">
                <a:xfrm rot="6906312">
                  <a:off x="2160" y="2325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31" name="Group 68"/>
              <p:cNvGrpSpPr/>
              <p:nvPr/>
            </p:nvGrpSpPr>
            <p:grpSpPr>
              <a:xfrm rot="1353540">
                <a:off x="2682" y="1111"/>
                <a:ext cx="743" cy="186"/>
                <a:chOff x="1565" y="2568"/>
                <a:chExt cx="1118" cy="279"/>
              </a:xfrm>
            </p:grpSpPr>
            <p:sp>
              <p:nvSpPr>
                <p:cNvPr id="11332" name="AutoShape 69"/>
                <p:cNvSpPr>
                  <a:spLocks noChangeArrowheads="1"/>
                </p:cNvSpPr>
                <p:nvPr/>
              </p:nvSpPr>
              <p:spPr bwMode="auto">
                <a:xfrm rot="5263130">
                  <a:off x="1858" y="2273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33" name="AutoShape 70"/>
                <p:cNvSpPr>
                  <a:spLocks noChangeArrowheads="1"/>
                </p:cNvSpPr>
                <p:nvPr/>
              </p:nvSpPr>
              <p:spPr bwMode="auto">
                <a:xfrm rot="6078281">
                  <a:off x="1994" y="2273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34" name="AutoShape 71"/>
                <p:cNvSpPr>
                  <a:spLocks noChangeArrowheads="1"/>
                </p:cNvSpPr>
                <p:nvPr/>
              </p:nvSpPr>
              <p:spPr bwMode="auto">
                <a:xfrm rot="6373927">
                  <a:off x="2070" y="2295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35" name="AutoShape 72"/>
                <p:cNvSpPr>
                  <a:spLocks noChangeArrowheads="1"/>
                </p:cNvSpPr>
                <p:nvPr/>
              </p:nvSpPr>
              <p:spPr bwMode="auto">
                <a:xfrm rot="6906312">
                  <a:off x="2160" y="2325"/>
                  <a:ext cx="227" cy="816"/>
                </a:xfrm>
                <a:prstGeom prst="moon">
                  <a:avLst>
                    <a:gd name="adj" fmla="val 49773"/>
                  </a:avLst>
                </a:prstGeom>
                <a:solidFill>
                  <a:srgbClr val="5F5F5F">
                    <a:alpha val="392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9" name="Rectangle 73"/>
            <p:cNvSpPr>
              <a:spLocks noChangeArrowheads="1"/>
            </p:cNvSpPr>
            <p:nvPr/>
          </p:nvSpPr>
          <p:spPr bwMode="auto">
            <a:xfrm>
              <a:off x="4480" y="2138"/>
              <a:ext cx="500" cy="518"/>
            </a:xfrm>
            <a:prstGeom prst="rect">
              <a:avLst/>
            </a:prstGeom>
            <a:noFill/>
            <a:ln w="9525" algn="ctr">
              <a:noFill/>
              <a:miter lim="800000"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zh-CN" altLang="en-US" sz="2400">
                  <a:effectLst>
                    <a:outerShdw blurRad="38100" dist="38100" dir="2700000" algn="tl">
                      <a:srgbClr val="C0C0C0"/>
                    </a:outerShdw>
                  </a:effectLst>
                  <a:ea typeface="黑体" panose="02010609060101010101" pitchFamily="49" charset="-122"/>
                </a:rPr>
                <a:t>平衡</a:t>
              </a:r>
              <a:endParaRPr lang="zh-CN" altLang="en-US" sz="240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</a:endParaRPr>
            </a:p>
            <a:p>
              <a:pPr>
                <a:defRPr/>
              </a:pPr>
              <a:r>
                <a:rPr lang="zh-CN" altLang="en-US" sz="2400">
                  <a:effectLst>
                    <a:outerShdw blurRad="38100" dist="38100" dir="2700000" algn="tl">
                      <a:srgbClr val="C0C0C0"/>
                    </a:outerShdw>
                  </a:effectLst>
                  <a:ea typeface="黑体" panose="02010609060101010101" pitchFamily="49" charset="-122"/>
                </a:rPr>
                <a:t>状态</a:t>
              </a:r>
              <a:endParaRPr lang="zh-CN" altLang="en-US" sz="2400">
                <a:effectLst>
                  <a:outerShdw blurRad="38100" dist="38100" dir="2700000" algn="tl">
                    <a:srgbClr val="C0C0C0"/>
                  </a:outerShdw>
                </a:effectLst>
                <a:ea typeface="黑体" panose="02010609060101010101" pitchFamily="49" charset="-122"/>
              </a:endParaRPr>
            </a:p>
          </p:txBody>
        </p:sp>
      </p:grpSp>
      <p:grpSp>
        <p:nvGrpSpPr>
          <p:cNvPr id="19" name="Group 74"/>
          <p:cNvGrpSpPr/>
          <p:nvPr/>
        </p:nvGrpSpPr>
        <p:grpSpPr>
          <a:xfrm>
            <a:off x="2819400" y="2867025"/>
            <a:ext cx="4572000" cy="2506663"/>
            <a:chOff x="1344" y="2448"/>
            <a:chExt cx="2880" cy="1579"/>
          </a:xfrm>
        </p:grpSpPr>
        <p:grpSp>
          <p:nvGrpSpPr>
            <p:cNvPr id="11338" name="Group 75"/>
            <p:cNvGrpSpPr/>
            <p:nvPr/>
          </p:nvGrpSpPr>
          <p:grpSpPr>
            <a:xfrm>
              <a:off x="1656" y="3400"/>
              <a:ext cx="1440" cy="480"/>
              <a:chOff x="1440" y="3408"/>
              <a:chExt cx="1440" cy="480"/>
            </a:xfrm>
          </p:grpSpPr>
          <p:sp>
            <p:nvSpPr>
              <p:cNvPr id="11339" name="Freeform 76"/>
              <p:cNvSpPr>
                <a:spLocks noChangeArrowheads="1"/>
              </p:cNvSpPr>
              <p:nvPr/>
            </p:nvSpPr>
            <p:spPr bwMode="auto">
              <a:xfrm>
                <a:off x="1440" y="3408"/>
                <a:ext cx="912" cy="480"/>
              </a:xfrm>
              <a:custGeom>
                <a:avLst/>
                <a:gdLst>
                  <a:gd name="T0" fmla="*/ 0 w 900"/>
                  <a:gd name="T1" fmla="*/ 624 h 624"/>
                  <a:gd name="T2" fmla="*/ 900 w 900"/>
                  <a:gd name="T3" fmla="*/ 0 h 6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00" h="624">
                    <a:moveTo>
                      <a:pt x="0" y="624"/>
                    </a:moveTo>
                    <a:cubicBezTo>
                      <a:pt x="375" y="364"/>
                      <a:pt x="750" y="104"/>
                      <a:pt x="900" y="0"/>
                    </a:cubicBezTo>
                  </a:path>
                </a:pathLst>
              </a:custGeom>
              <a:noFill/>
              <a:ln w="5715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340" name="Text Box 77"/>
              <p:cNvSpPr txBox="1">
                <a:spLocks noChangeArrowheads="1"/>
              </p:cNvSpPr>
              <p:nvPr/>
            </p:nvSpPr>
            <p:spPr bwMode="auto">
              <a:xfrm>
                <a:off x="1776" y="3552"/>
                <a:ext cx="1104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just" eaLnBrk="0" hangingPunct="0"/>
                <a:r>
                  <a:rPr lang="en-US" altLang="zh-CN" sz="2800" b="1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V</a:t>
                </a:r>
                <a:r>
                  <a:rPr lang="zh-CN" altLang="en-US" sz="3600" b="1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沉淀</a:t>
                </a:r>
                <a:endParaRPr lang="zh-CN" altLang="en-US" sz="3600" b="1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</p:grpSp>
        <p:grpSp>
          <p:nvGrpSpPr>
            <p:cNvPr id="11341" name="Group 78"/>
            <p:cNvGrpSpPr/>
            <p:nvPr/>
          </p:nvGrpSpPr>
          <p:grpSpPr>
            <a:xfrm>
              <a:off x="1344" y="2448"/>
              <a:ext cx="2880" cy="1579"/>
              <a:chOff x="1104" y="2448"/>
              <a:chExt cx="2880" cy="1579"/>
            </a:xfrm>
          </p:grpSpPr>
          <p:sp>
            <p:nvSpPr>
              <p:cNvPr id="11342" name="Line 79">
                <a:hlinkClick r:id="rId3" action="ppaction://program"/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1440" y="2496"/>
                <a:ext cx="0" cy="1392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343" name="Line 80"/>
              <p:cNvSpPr>
                <a:spLocks noChangeShapeType="1"/>
              </p:cNvSpPr>
              <p:nvPr/>
            </p:nvSpPr>
            <p:spPr bwMode="auto">
              <a:xfrm>
                <a:off x="1440" y="3888"/>
                <a:ext cx="2400" cy="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1344" name="Text Box 81"/>
              <p:cNvSpPr txBox="1">
                <a:spLocks noChangeArrowheads="1"/>
              </p:cNvSpPr>
              <p:nvPr/>
            </p:nvSpPr>
            <p:spPr bwMode="auto">
              <a:xfrm>
                <a:off x="1104" y="2448"/>
                <a:ext cx="1104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just" eaLnBrk="0" hangingPunct="0"/>
                <a:r>
                  <a:rPr lang="en-US" altLang="zh-CN" sz="3200" b="1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V</a:t>
                </a:r>
                <a:endParaRPr lang="en-US" altLang="zh-CN" sz="3200" b="1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sp>
            <p:nvSpPr>
              <p:cNvPr id="11345" name="Text Box 82"/>
              <p:cNvSpPr txBox="1">
                <a:spLocks noChangeArrowheads="1"/>
              </p:cNvSpPr>
              <p:nvPr/>
            </p:nvSpPr>
            <p:spPr bwMode="auto">
              <a:xfrm>
                <a:off x="3456" y="3840"/>
                <a:ext cx="528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just" eaLnBrk="0" hangingPunct="0"/>
                <a:r>
                  <a:rPr lang="en-US" altLang="zh-CN" sz="3200" b="1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t</a:t>
                </a:r>
                <a:endParaRPr lang="en-US" altLang="zh-CN" sz="3200" b="1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</p:grpSp>
        <p:grpSp>
          <p:nvGrpSpPr>
            <p:cNvPr id="11346" name="Group 83"/>
            <p:cNvGrpSpPr/>
            <p:nvPr/>
          </p:nvGrpSpPr>
          <p:grpSpPr>
            <a:xfrm>
              <a:off x="1680" y="2736"/>
              <a:ext cx="1728" cy="672"/>
              <a:chOff x="1680" y="2736"/>
              <a:chExt cx="1728" cy="672"/>
            </a:xfrm>
          </p:grpSpPr>
          <p:sp>
            <p:nvSpPr>
              <p:cNvPr id="11347" name="Text Box 84"/>
              <p:cNvSpPr txBox="1">
                <a:spLocks noChangeArrowheads="1"/>
              </p:cNvSpPr>
              <p:nvPr/>
            </p:nvSpPr>
            <p:spPr bwMode="auto">
              <a:xfrm>
                <a:off x="1872" y="2736"/>
                <a:ext cx="1080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just" eaLnBrk="0" hangingPunct="0"/>
                <a:r>
                  <a:rPr lang="en-US" altLang="zh-CN" sz="2800" b="1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V</a:t>
                </a:r>
                <a:r>
                  <a:rPr lang="zh-CN" altLang="en-US" sz="3600" b="1">
                    <a:solidFill>
                      <a:srgbClr val="FF0000"/>
                    </a:solidFill>
                    <a:latin typeface="黑体" panose="02010609060101010101" pitchFamily="49" charset="-122"/>
                    <a:ea typeface="黑体" panose="02010609060101010101" pitchFamily="49" charset="-122"/>
                  </a:rPr>
                  <a:t>溶解</a:t>
                </a:r>
                <a:endParaRPr lang="zh-CN" altLang="en-US" sz="3600" b="1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endParaRPr>
              </a:p>
            </p:txBody>
          </p:sp>
          <p:grpSp>
            <p:nvGrpSpPr>
              <p:cNvPr id="11348" name="Group 85"/>
              <p:cNvGrpSpPr/>
              <p:nvPr/>
            </p:nvGrpSpPr>
            <p:grpSpPr>
              <a:xfrm>
                <a:off x="1680" y="2928"/>
                <a:ext cx="1728" cy="480"/>
                <a:chOff x="1680" y="2928"/>
                <a:chExt cx="1728" cy="480"/>
              </a:xfrm>
            </p:grpSpPr>
            <p:sp>
              <p:nvSpPr>
                <p:cNvPr id="11349" name="Line 86"/>
                <p:cNvSpPr>
                  <a:spLocks noChangeShapeType="1"/>
                </p:cNvSpPr>
                <p:nvPr/>
              </p:nvSpPr>
              <p:spPr bwMode="auto">
                <a:xfrm>
                  <a:off x="1680" y="2928"/>
                  <a:ext cx="864" cy="48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350" name="Line 87"/>
                <p:cNvSpPr>
                  <a:spLocks noChangeShapeType="1"/>
                </p:cNvSpPr>
                <p:nvPr/>
              </p:nvSpPr>
              <p:spPr bwMode="auto">
                <a:xfrm>
                  <a:off x="2544" y="3408"/>
                  <a:ext cx="864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</p:grpSp>
      <p:pic>
        <p:nvPicPr>
          <p:cNvPr id="11351" name="Picture 88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2781300"/>
            <a:ext cx="140017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3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" y="2057400"/>
            <a:ext cx="6934200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4400" y="3657600"/>
            <a:ext cx="454501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8" name="Rectangle 10"/>
          <p:cNvSpPr/>
          <p:nvPr/>
        </p:nvSpPr>
        <p:spPr bwMode="black">
          <a:xfrm>
            <a:off x="1066800" y="3657600"/>
            <a:ext cx="3122613" cy="20955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CaCO</a:t>
            </a:r>
            <a:r>
              <a:rPr lang="en-US" altLang="zh-CN" sz="28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sz="2800" b="1" baseline="-250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BaSO</a:t>
            </a:r>
            <a:r>
              <a:rPr lang="en-US" altLang="zh-CN" sz="28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sz="2800" b="1" baseline="-250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zh-CN" sz="2800" b="1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Fe(OH)</a:t>
            </a:r>
            <a:r>
              <a:rPr lang="en-US" altLang="zh-CN" sz="2800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sz="2800" b="1" baseline="-250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299" name="Rectangle 11"/>
          <p:cNvSpPr/>
          <p:nvPr/>
        </p:nvSpPr>
        <p:spPr bwMode="black">
          <a:xfrm>
            <a:off x="457200" y="2362200"/>
            <a:ext cx="7924800" cy="549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>
            <a:sp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zh-CN" altLang="en-US" sz="36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练一练书写沉淀溶解平衡表达式</a:t>
            </a:r>
            <a:endParaRPr lang="zh-CN" altLang="en-US" sz="36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2" name="Group 15"/>
          <p:cNvGrpSpPr/>
          <p:nvPr/>
        </p:nvGrpSpPr>
        <p:grpSpPr>
          <a:xfrm>
            <a:off x="323850" y="333375"/>
            <a:ext cx="7620000" cy="1189038"/>
            <a:chOff x="864" y="1104"/>
            <a:chExt cx="4800" cy="749"/>
          </a:xfrm>
        </p:grpSpPr>
        <p:sp>
          <p:nvSpPr>
            <p:cNvPr id="12294" name="Text Box 16"/>
            <p:cNvSpPr txBox="1">
              <a:spLocks noChangeArrowheads="1"/>
            </p:cNvSpPr>
            <p:nvPr/>
          </p:nvSpPr>
          <p:spPr bwMode="auto">
            <a:xfrm>
              <a:off x="864" y="1104"/>
              <a:ext cx="4800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</a:pPr>
              <a:r>
                <a:rPr lang="zh-CN" altLang="en-US" sz="3600" b="1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２</a:t>
              </a:r>
              <a:r>
                <a:rPr lang="en-US" altLang="zh-CN" sz="3600" b="1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.</a:t>
              </a:r>
              <a:r>
                <a:rPr lang="zh-CN" altLang="en-US" sz="3600" b="1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表达式</a:t>
              </a:r>
              <a:r>
                <a:rPr lang="en-US" altLang="zh-CN" sz="3600" b="1">
                  <a:latin typeface="黑体" panose="02010609060101010101" pitchFamily="49" charset="-122"/>
                  <a:ea typeface="黑体" panose="02010609060101010101" pitchFamily="49" charset="-122"/>
                </a:rPr>
                <a:t>:</a:t>
              </a:r>
              <a:endParaRPr lang="en-US" altLang="zh-CN" sz="3600" b="1">
                <a:latin typeface="黑体" panose="02010609060101010101" pitchFamily="49" charset="-122"/>
                <a:ea typeface="黑体" panose="02010609060101010101" pitchFamily="49" charset="-122"/>
              </a:endParaRPr>
            </a:p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CN" sz="3600" b="1">
                  <a:latin typeface="黑体" panose="02010609060101010101" pitchFamily="49" charset="-122"/>
                  <a:ea typeface="黑体" panose="02010609060101010101" pitchFamily="49" charset="-122"/>
                </a:rPr>
                <a:t>A</a:t>
              </a:r>
              <a:r>
                <a:rPr lang="en-US" altLang="zh-CN" sz="3600" b="1" baseline="-25000">
                  <a:latin typeface="黑体" panose="02010609060101010101" pitchFamily="49" charset="-122"/>
                  <a:ea typeface="黑体" panose="02010609060101010101" pitchFamily="49" charset="-122"/>
                </a:rPr>
                <a:t>m</a:t>
              </a:r>
              <a:r>
                <a:rPr lang="en-US" altLang="zh-CN" sz="3600" b="1">
                  <a:latin typeface="黑体" panose="02010609060101010101" pitchFamily="49" charset="-122"/>
                  <a:ea typeface="黑体" panose="02010609060101010101" pitchFamily="49" charset="-122"/>
                </a:rPr>
                <a:t>B</a:t>
              </a:r>
              <a:r>
                <a:rPr lang="en-US" altLang="zh-CN" sz="3600" b="1" baseline="-25000">
                  <a:latin typeface="黑体" panose="02010609060101010101" pitchFamily="49" charset="-122"/>
                  <a:ea typeface="黑体" panose="02010609060101010101" pitchFamily="49" charset="-122"/>
                </a:rPr>
                <a:t>n</a:t>
              </a:r>
              <a:r>
                <a:rPr lang="en-US" altLang="zh-CN" sz="3600" b="1">
                  <a:latin typeface="黑体" panose="02010609060101010101" pitchFamily="49" charset="-122"/>
                  <a:ea typeface="黑体" panose="02010609060101010101" pitchFamily="49" charset="-122"/>
                </a:rPr>
                <a:t>(s)      mA</a:t>
              </a:r>
              <a:r>
                <a:rPr lang="en-US" altLang="zh-CN" sz="3600" b="1" baseline="30000">
                  <a:latin typeface="黑体" panose="02010609060101010101" pitchFamily="49" charset="-122"/>
                  <a:ea typeface="黑体" panose="02010609060101010101" pitchFamily="49" charset="-122"/>
                </a:rPr>
                <a:t>n+</a:t>
              </a:r>
              <a:r>
                <a:rPr lang="en-US" altLang="zh-CN" sz="3600" b="1">
                  <a:latin typeface="黑体" panose="02010609060101010101" pitchFamily="49" charset="-122"/>
                  <a:ea typeface="黑体" panose="02010609060101010101" pitchFamily="49" charset="-122"/>
                </a:rPr>
                <a:t>(aq)+nB</a:t>
              </a:r>
              <a:r>
                <a:rPr lang="en-US" altLang="zh-CN" sz="3600" b="1" baseline="30000">
                  <a:latin typeface="黑体" panose="02010609060101010101" pitchFamily="49" charset="-122"/>
                  <a:ea typeface="黑体" panose="02010609060101010101" pitchFamily="49" charset="-122"/>
                </a:rPr>
                <a:t>m-</a:t>
              </a:r>
              <a:r>
                <a:rPr lang="en-US" altLang="zh-CN" sz="3600" b="1">
                  <a:latin typeface="黑体" panose="02010609060101010101" pitchFamily="49" charset="-122"/>
                  <a:ea typeface="黑体" panose="02010609060101010101" pitchFamily="49" charset="-122"/>
                </a:rPr>
                <a:t>(aq)</a:t>
              </a:r>
              <a:endParaRPr lang="en-US" altLang="zh-CN" sz="360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grpSp>
          <p:nvGrpSpPr>
            <p:cNvPr id="12295" name="Group 17"/>
            <p:cNvGrpSpPr/>
            <p:nvPr/>
          </p:nvGrpSpPr>
          <p:grpSpPr>
            <a:xfrm>
              <a:off x="2016" y="1632"/>
              <a:ext cx="528" cy="96"/>
              <a:chOff x="3840" y="384"/>
              <a:chExt cx="432" cy="144"/>
            </a:xfrm>
          </p:grpSpPr>
          <p:grpSp>
            <p:nvGrpSpPr>
              <p:cNvPr id="12296" name="Group 18"/>
              <p:cNvGrpSpPr/>
              <p:nvPr/>
            </p:nvGrpSpPr>
            <p:grpSpPr>
              <a:xfrm>
                <a:off x="3840" y="384"/>
                <a:ext cx="432" cy="48"/>
                <a:chOff x="3840" y="384"/>
                <a:chExt cx="432" cy="48"/>
              </a:xfrm>
            </p:grpSpPr>
            <p:sp>
              <p:nvSpPr>
                <p:cNvPr id="12297" name="Line 19"/>
                <p:cNvSpPr>
                  <a:spLocks noChangeShapeType="1"/>
                </p:cNvSpPr>
                <p:nvPr/>
              </p:nvSpPr>
              <p:spPr bwMode="auto">
                <a:xfrm>
                  <a:off x="3840" y="432"/>
                  <a:ext cx="432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3" name="Line 20"/>
                <p:cNvSpPr>
                  <a:spLocks noChangeShapeType="1"/>
                </p:cNvSpPr>
                <p:nvPr/>
              </p:nvSpPr>
              <p:spPr bwMode="auto">
                <a:xfrm flipH="1" flipV="1">
                  <a:off x="4176" y="384"/>
                  <a:ext cx="96" cy="48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6" name="Group 21"/>
              <p:cNvGrpSpPr/>
              <p:nvPr/>
            </p:nvGrpSpPr>
            <p:grpSpPr>
              <a:xfrm>
                <a:off x="3840" y="480"/>
                <a:ext cx="432" cy="48"/>
                <a:chOff x="3936" y="672"/>
                <a:chExt cx="432" cy="48"/>
              </a:xfrm>
            </p:grpSpPr>
            <p:sp>
              <p:nvSpPr>
                <p:cNvPr id="12300" name="Line 22"/>
                <p:cNvSpPr>
                  <a:spLocks noChangeShapeType="1"/>
                </p:cNvSpPr>
                <p:nvPr/>
              </p:nvSpPr>
              <p:spPr bwMode="auto">
                <a:xfrm>
                  <a:off x="3936" y="672"/>
                  <a:ext cx="432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2301" name="Line 23"/>
                <p:cNvSpPr>
                  <a:spLocks noChangeShapeType="1"/>
                </p:cNvSpPr>
                <p:nvPr/>
              </p:nvSpPr>
              <p:spPr bwMode="auto">
                <a:xfrm flipH="1" flipV="1">
                  <a:off x="3936" y="672"/>
                  <a:ext cx="96" cy="48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</p:grpSp>
    </p:spTree>
    <p:custDataLst>
      <p:tags r:id="rId3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8" grpId="0"/>
      <p:bldP spid="1229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5800" y="4344988"/>
            <a:ext cx="6278563" cy="117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5800" y="1020763"/>
            <a:ext cx="6278563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5800" y="2667000"/>
            <a:ext cx="6278563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838200" y="304800"/>
            <a:ext cx="22034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zh-CN" altLang="en-US" sz="3600" b="1">
                <a:solidFill>
                  <a:srgbClr val="0000FF"/>
                </a:solidFill>
              </a:rPr>
              <a:t>判断正误</a:t>
            </a:r>
            <a:endParaRPr lang="zh-CN" altLang="en-US" sz="3200" b="1">
              <a:solidFill>
                <a:srgbClr val="0000FF"/>
              </a:solidFill>
            </a:endParaRPr>
          </a:p>
        </p:txBody>
      </p:sp>
      <p:sp>
        <p:nvSpPr>
          <p:cNvPr id="13318" name="Rectangle 6"/>
          <p:cNvSpPr/>
          <p:nvPr/>
        </p:nvSpPr>
        <p:spPr bwMode="black">
          <a:xfrm>
            <a:off x="762000" y="990600"/>
            <a:ext cx="6824663" cy="1022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>
            <a:spAutoFit/>
          </a:bodyPr>
          <a:lstStyle/>
          <a:p>
            <a:pPr marL="342900" indent="-342900">
              <a:lnSpc>
                <a:spcPct val="105000"/>
              </a:lnSpc>
              <a:spcBef>
                <a:spcPct val="10000"/>
              </a:spcBef>
              <a:buFontTx/>
              <a:buChar char="•"/>
              <a:defRPr/>
            </a:pPr>
            <a:r>
              <a:rPr lang="zh-CN" altLang="en-US" sz="3200" b="1">
                <a:effectLst>
                  <a:outerShdw blurRad="38100" dist="38100" dir="2700000" algn="tl">
                    <a:srgbClr val="C0C0C0"/>
                  </a:outerShdw>
                </a:effectLst>
                <a:ea typeface="楷体_GB2312" pitchFamily="49" charset="-122"/>
              </a:rPr>
              <a:t>饱和溶液中，沉淀溶解为离子和离子结合成沉淀的过程都停止了</a:t>
            </a:r>
            <a:endParaRPr lang="zh-CN" altLang="en-US" sz="3200" b="1">
              <a:effectLst>
                <a:outerShdw blurRad="38100" dist="38100" dir="2700000" algn="tl">
                  <a:srgbClr val="C0C0C0"/>
                </a:outerShdw>
              </a:effectLst>
              <a:ea typeface="楷体_GB2312" pitchFamily="49" charset="-122"/>
            </a:endParaRPr>
          </a:p>
        </p:txBody>
      </p:sp>
      <p:sp>
        <p:nvSpPr>
          <p:cNvPr id="13319" name="Rectangle 7"/>
          <p:cNvSpPr/>
          <p:nvPr/>
        </p:nvSpPr>
        <p:spPr bwMode="black">
          <a:xfrm>
            <a:off x="685800" y="2667000"/>
            <a:ext cx="7358063" cy="1022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>
            <a:spAutoFit/>
          </a:bodyPr>
          <a:lstStyle/>
          <a:p>
            <a:pPr marL="342900" indent="-342900">
              <a:lnSpc>
                <a:spcPct val="105000"/>
              </a:lnSpc>
              <a:spcBef>
                <a:spcPct val="10000"/>
              </a:spcBef>
              <a:buFontTx/>
              <a:buChar char="•"/>
              <a:defRPr/>
            </a:pPr>
            <a:r>
              <a:rPr lang="zh-CN" altLang="en-US" sz="3200" b="1">
                <a:effectLst>
                  <a:outerShdw blurRad="38100" dist="38100" dir="2700000" algn="tl">
                    <a:srgbClr val="C0C0C0"/>
                  </a:outerShdw>
                </a:effectLst>
                <a:ea typeface="楷体_GB2312" pitchFamily="49" charset="-122"/>
              </a:rPr>
              <a:t>一定条件下</a:t>
            </a:r>
            <a:r>
              <a:rPr lang="en-US" altLang="zh-CN" sz="3200" b="1">
                <a:effectLst>
                  <a:outerShdw blurRad="38100" dist="38100" dir="2700000" algn="tl">
                    <a:srgbClr val="C0C0C0"/>
                  </a:outerShdw>
                </a:effectLst>
                <a:ea typeface="楷体_GB2312" pitchFamily="49" charset="-122"/>
              </a:rPr>
              <a:t>,</a:t>
            </a:r>
            <a:r>
              <a:rPr lang="zh-CN" altLang="en-US" sz="3200" b="1">
                <a:effectLst>
                  <a:outerShdw blurRad="38100" dist="38100" dir="2700000" algn="tl">
                    <a:srgbClr val="C0C0C0"/>
                  </a:outerShdw>
                </a:effectLst>
                <a:ea typeface="楷体_GB2312" pitchFamily="49" charset="-122"/>
              </a:rPr>
              <a:t>当沉淀溶解平衡建立时，溶液中离子的浓度不再发生变化</a:t>
            </a:r>
            <a:endParaRPr lang="zh-CN" altLang="en-US" sz="3200" b="1">
              <a:effectLst>
                <a:outerShdw blurRad="38100" dist="38100" dir="2700000" algn="tl">
                  <a:srgbClr val="C0C0C0"/>
                </a:outerShdw>
              </a:effectLst>
              <a:ea typeface="楷体_GB2312" pitchFamily="49" charset="-122"/>
            </a:endParaRPr>
          </a:p>
        </p:txBody>
      </p:sp>
      <p:sp>
        <p:nvSpPr>
          <p:cNvPr id="13320" name="Rectangle 8"/>
          <p:cNvSpPr/>
          <p:nvPr/>
        </p:nvSpPr>
        <p:spPr bwMode="black">
          <a:xfrm>
            <a:off x="685800" y="4343400"/>
            <a:ext cx="6900863" cy="1022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>
            <a:spAutoFit/>
          </a:bodyPr>
          <a:lstStyle/>
          <a:p>
            <a:pPr marL="342900" indent="-342900">
              <a:lnSpc>
                <a:spcPct val="105000"/>
              </a:lnSpc>
              <a:spcBef>
                <a:spcPct val="10000"/>
              </a:spcBef>
              <a:buFontTx/>
              <a:buChar char="•"/>
              <a:defRPr/>
            </a:pPr>
            <a:r>
              <a:rPr lang="zh-CN" altLang="en-US" sz="3200" b="1">
                <a:effectLst>
                  <a:outerShdw blurRad="38100" dist="38100" dir="2700000" algn="tl">
                    <a:srgbClr val="C0C0C0"/>
                  </a:outerShdw>
                </a:effectLst>
                <a:ea typeface="楷体_GB2312" pitchFamily="49" charset="-122"/>
              </a:rPr>
              <a:t>一旦达到沉淀溶解平衡状态，这个状态将不随外界条件的变化而变化</a:t>
            </a:r>
            <a:r>
              <a:rPr lang="zh-CN" altLang="en-US" sz="3200"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  <a:endParaRPr lang="zh-CN" altLang="en-US" sz="32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2667000" y="5734050"/>
            <a:ext cx="47847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逆、等、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动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、定、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变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762000" y="5805488"/>
            <a:ext cx="2590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/>
              <a:t>3</a:t>
            </a:r>
            <a:r>
              <a:rPr lang="zh-CN" altLang="en-US" sz="3200" b="1"/>
              <a:t>、特征：</a:t>
            </a:r>
            <a:endParaRPr lang="zh-CN" altLang="en-US" sz="3200" b="1"/>
          </a:p>
        </p:txBody>
      </p:sp>
    </p:spTree>
    <p:custDataLst>
      <p:tags r:id="rId4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8" grpId="0"/>
      <p:bldP spid="13321" grpId="0"/>
      <p:bldP spid="133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0" y="260350"/>
            <a:ext cx="1203325" cy="618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pt-BR" sz="4000" b="1">
                <a:solidFill>
                  <a:srgbClr val="FF0000"/>
                </a:solidFill>
                <a:ea typeface="楷体_GB2312" pitchFamily="49" charset="-122"/>
              </a:rPr>
              <a:t>逆：</a:t>
            </a:r>
            <a:endParaRPr lang="zh-CN" altLang="pt-BR" sz="4000" b="1">
              <a:solidFill>
                <a:srgbClr val="FF0000"/>
              </a:solidFill>
              <a:ea typeface="楷体_GB2312" pitchFamily="49" charset="-122"/>
            </a:endParaRPr>
          </a:p>
          <a:p>
            <a:endParaRPr lang="zh-CN" altLang="pt-BR" sz="4000" b="1">
              <a:solidFill>
                <a:srgbClr val="FF0000"/>
              </a:solidFill>
              <a:ea typeface="楷体_GB2312" pitchFamily="49" charset="-122"/>
            </a:endParaRPr>
          </a:p>
          <a:p>
            <a:r>
              <a:rPr lang="zh-CN" altLang="pt-BR" sz="4000" b="1">
                <a:solidFill>
                  <a:srgbClr val="FF0000"/>
                </a:solidFill>
                <a:ea typeface="楷体_GB2312" pitchFamily="49" charset="-122"/>
              </a:rPr>
              <a:t>等：</a:t>
            </a:r>
            <a:endParaRPr lang="zh-CN" altLang="pt-BR" sz="4000" b="1">
              <a:solidFill>
                <a:srgbClr val="FF0000"/>
              </a:solidFill>
              <a:ea typeface="楷体_GB2312" pitchFamily="49" charset="-122"/>
            </a:endParaRPr>
          </a:p>
          <a:p>
            <a:endParaRPr lang="zh-CN" altLang="pt-BR" sz="4000" b="1">
              <a:solidFill>
                <a:srgbClr val="FF0000"/>
              </a:solidFill>
              <a:ea typeface="楷体_GB2312" pitchFamily="49" charset="-122"/>
            </a:endParaRPr>
          </a:p>
          <a:p>
            <a:r>
              <a:rPr lang="zh-CN" altLang="pt-BR" sz="4000" b="1">
                <a:solidFill>
                  <a:srgbClr val="FF0000"/>
                </a:solidFill>
                <a:ea typeface="楷体_GB2312" pitchFamily="49" charset="-122"/>
              </a:rPr>
              <a:t>定：</a:t>
            </a:r>
            <a:endParaRPr lang="zh-CN" altLang="pt-BR" sz="4000" b="1">
              <a:solidFill>
                <a:srgbClr val="FF0000"/>
              </a:solidFill>
              <a:ea typeface="楷体_GB2312" pitchFamily="49" charset="-122"/>
            </a:endParaRPr>
          </a:p>
          <a:p>
            <a:endParaRPr lang="zh-CN" altLang="pt-BR" sz="4000" b="1">
              <a:solidFill>
                <a:srgbClr val="FF0000"/>
              </a:solidFill>
              <a:ea typeface="楷体_GB2312" pitchFamily="49" charset="-122"/>
            </a:endParaRPr>
          </a:p>
          <a:p>
            <a:r>
              <a:rPr lang="zh-CN" altLang="pt-BR" sz="4000" b="1">
                <a:solidFill>
                  <a:srgbClr val="FF0000"/>
                </a:solidFill>
                <a:ea typeface="楷体_GB2312" pitchFamily="49" charset="-122"/>
              </a:rPr>
              <a:t>动：</a:t>
            </a:r>
            <a:endParaRPr lang="zh-CN" altLang="pt-BR" sz="4000" b="1">
              <a:solidFill>
                <a:srgbClr val="FF0000"/>
              </a:solidFill>
              <a:ea typeface="楷体_GB2312" pitchFamily="49" charset="-122"/>
            </a:endParaRPr>
          </a:p>
          <a:p>
            <a:endParaRPr lang="zh-CN" altLang="pt-BR" sz="4000" b="1">
              <a:solidFill>
                <a:srgbClr val="FF0000"/>
              </a:solidFill>
              <a:ea typeface="楷体_GB2312" pitchFamily="49" charset="-122"/>
            </a:endParaRPr>
          </a:p>
          <a:p>
            <a:r>
              <a:rPr lang="zh-CN" altLang="pt-BR" sz="4000" b="1">
                <a:solidFill>
                  <a:srgbClr val="FF0000"/>
                </a:solidFill>
                <a:ea typeface="楷体_GB2312" pitchFamily="49" charset="-122"/>
              </a:rPr>
              <a:t>变：</a:t>
            </a:r>
            <a:endParaRPr lang="zh-CN" altLang="pt-BR" sz="4000" b="1">
              <a:solidFill>
                <a:srgbClr val="FF0000"/>
              </a:solidFill>
              <a:ea typeface="楷体_GB2312" pitchFamily="49" charset="-122"/>
            </a:endParaRPr>
          </a:p>
          <a:p>
            <a:endParaRPr lang="en-US" altLang="zh-CN" sz="4000" b="1">
              <a:solidFill>
                <a:srgbClr val="FF0000"/>
              </a:solidFill>
              <a:ea typeface="楷体_GB2312" pitchFamily="49" charset="-122"/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971550" y="1341438"/>
            <a:ext cx="75612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ea typeface="黑体" panose="02010609060101010101" pitchFamily="49" charset="-122"/>
              </a:rPr>
              <a:t>达到沉淀溶解平衡，沉淀溶解速率</a:t>
            </a:r>
            <a:endParaRPr lang="zh-CN" altLang="en-US" sz="3200" b="1">
              <a:ea typeface="黑体" panose="02010609060101010101" pitchFamily="49" charset="-122"/>
            </a:endParaRPr>
          </a:p>
          <a:p>
            <a:r>
              <a:rPr lang="zh-CN" altLang="en-US" sz="3200" b="1">
                <a:ea typeface="黑体" panose="02010609060101010101" pitchFamily="49" charset="-122"/>
              </a:rPr>
              <a:t>与沉淀的形成的速率相等</a:t>
            </a:r>
            <a:endParaRPr lang="zh-CN" altLang="en-US" sz="3200" b="1">
              <a:ea typeface="黑体" panose="02010609060101010101" pitchFamily="49" charset="-122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042988" y="2708275"/>
            <a:ext cx="72739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ea typeface="黑体" panose="02010609060101010101" pitchFamily="49" charset="-122"/>
              </a:rPr>
              <a:t>达到沉淀溶解平衡，溶质离子浓度</a:t>
            </a:r>
            <a:endParaRPr lang="zh-CN" altLang="en-US" sz="3200" b="1">
              <a:ea typeface="黑体" panose="02010609060101010101" pitchFamily="49" charset="-122"/>
            </a:endParaRPr>
          </a:p>
          <a:p>
            <a:r>
              <a:rPr lang="zh-CN" altLang="en-US" sz="3200" b="1">
                <a:ea typeface="黑体" panose="02010609060101010101" pitchFamily="49" charset="-122"/>
              </a:rPr>
              <a:t>保持不变</a:t>
            </a:r>
            <a:endParaRPr lang="zh-CN" altLang="en-US" sz="3200" b="1">
              <a:ea typeface="黑体" panose="02010609060101010101" pitchFamily="49" charset="-122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295400" y="4005263"/>
            <a:ext cx="7848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ea typeface="黑体" panose="02010609060101010101" pitchFamily="49" charset="-122"/>
              </a:rPr>
              <a:t>动态平衡，达到沉淀溶解平衡，沉淀的生成与溶解仍在进行，其速率相等</a:t>
            </a:r>
            <a:endParaRPr lang="zh-CN" altLang="en-US" sz="3200" b="1">
              <a:ea typeface="黑体" panose="02010609060101010101" pitchFamily="49" charset="-122"/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258888" y="5157788"/>
            <a:ext cx="7345362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ea typeface="黑体" panose="02010609060101010101" pitchFamily="49" charset="-122"/>
              </a:rPr>
              <a:t>沉淀溶解平衡是在一定条件下建立起</a:t>
            </a:r>
            <a:endParaRPr lang="zh-CN" altLang="en-US" sz="3200" b="1">
              <a:ea typeface="黑体" panose="02010609060101010101" pitchFamily="49" charset="-122"/>
            </a:endParaRPr>
          </a:p>
          <a:p>
            <a:r>
              <a:rPr lang="zh-CN" altLang="en-US" sz="3200" b="1">
                <a:ea typeface="黑体" panose="02010609060101010101" pitchFamily="49" charset="-122"/>
              </a:rPr>
              <a:t>来的，当条件改变，会建立新的平衡</a:t>
            </a:r>
            <a:endParaRPr lang="zh-CN" altLang="en-US" sz="3200" b="1">
              <a:ea typeface="黑体" panose="02010609060101010101" pitchFamily="49" charset="-122"/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042988" y="333375"/>
            <a:ext cx="74898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ea typeface="黑体" panose="02010609060101010101" pitchFamily="49" charset="-122"/>
              </a:rPr>
              <a:t>沉淀溶解与沉淀的形成是一个可逆过程</a:t>
            </a:r>
            <a:endParaRPr lang="zh-CN" altLang="en-US" sz="3200" b="1">
              <a:ea typeface="黑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/>
      <p:bldP spid="14340" grpId="0"/>
      <p:bldP spid="14341" grpId="0"/>
      <p:bldP spid="14342" grpId="0"/>
      <p:bldP spid="1434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79388" y="836613"/>
            <a:ext cx="86756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>
                <a:latin typeface="Times New Roman" panose="02020603050405020304" pitchFamily="18" charset="0"/>
                <a:ea typeface="黑体" panose="02010609060101010101" pitchFamily="49" charset="-122"/>
              </a:rPr>
              <a:t>4</a:t>
            </a:r>
            <a:r>
              <a:rPr lang="zh-CN" altLang="en-US" sz="4000" b="1">
                <a:latin typeface="Times New Roman" panose="02020603050405020304" pitchFamily="18" charset="0"/>
                <a:ea typeface="黑体" panose="02010609060101010101" pitchFamily="49" charset="-122"/>
              </a:rPr>
              <a:t>、生成难溶电解质的离子反应的限度</a:t>
            </a:r>
            <a:endParaRPr lang="zh-CN" altLang="en-US" sz="40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22263" y="2133600"/>
            <a:ext cx="8713787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latin typeface="Times New Roman" panose="02020603050405020304" pitchFamily="18" charset="0"/>
                <a:ea typeface="黑体" panose="02010609060101010101" pitchFamily="49" charset="-122"/>
              </a:rPr>
              <a:t>难溶电解质的溶解度小于</a:t>
            </a:r>
            <a:r>
              <a:rPr lang="en-US" altLang="zh-CN" sz="4000" b="1">
                <a:latin typeface="Times New Roman" panose="02020603050405020304" pitchFamily="18" charset="0"/>
                <a:ea typeface="黑体" panose="02010609060101010101" pitchFamily="49" charset="-122"/>
              </a:rPr>
              <a:t>0.01g</a:t>
            </a:r>
            <a:r>
              <a:rPr lang="zh-CN" altLang="en-US" sz="4000" b="1">
                <a:latin typeface="Times New Roman" panose="02020603050405020304" pitchFamily="18" charset="0"/>
                <a:ea typeface="黑体" panose="02010609060101010101" pitchFamily="49" charset="-122"/>
              </a:rPr>
              <a:t>，离子反应生成难溶电解质，离子浓度小于</a:t>
            </a:r>
            <a:r>
              <a:rPr lang="en-US" altLang="zh-CN" sz="4000" b="1">
                <a:latin typeface="Times New Roman" panose="02020603050405020304" pitchFamily="18" charset="0"/>
                <a:ea typeface="黑体" panose="02010609060101010101" pitchFamily="49" charset="-122"/>
              </a:rPr>
              <a:t>1×10</a:t>
            </a:r>
            <a:r>
              <a:rPr lang="zh-CN" altLang="en-US" sz="4000" b="1" baseline="30000">
                <a:latin typeface="Times New Roman" panose="02020603050405020304" pitchFamily="18" charset="0"/>
                <a:ea typeface="黑体" panose="02010609060101010101" pitchFamily="49" charset="-122"/>
              </a:rPr>
              <a:t>－</a:t>
            </a:r>
            <a:r>
              <a:rPr lang="en-US" altLang="zh-CN" sz="4000" b="1" baseline="30000">
                <a:latin typeface="Times New Roman" panose="02020603050405020304" pitchFamily="18" charset="0"/>
                <a:ea typeface="黑体" panose="02010609060101010101" pitchFamily="49" charset="-122"/>
              </a:rPr>
              <a:t>5</a:t>
            </a:r>
            <a:r>
              <a:rPr lang="en-US" altLang="zh-CN" sz="4000" b="1">
                <a:latin typeface="Times New Roman" panose="02020603050405020304" pitchFamily="18" charset="0"/>
                <a:ea typeface="黑体" panose="02010609060101010101" pitchFamily="49" charset="-122"/>
              </a:rPr>
              <a:t>mol/L</a:t>
            </a:r>
            <a:r>
              <a:rPr lang="zh-CN" altLang="en-US" sz="4000" b="1">
                <a:latin typeface="Times New Roman" panose="02020603050405020304" pitchFamily="18" charset="0"/>
                <a:ea typeface="黑体" panose="02010609060101010101" pitchFamily="49" charset="-122"/>
              </a:rPr>
              <a:t>时，认为反应完全，但溶液中还有相应的离子。</a:t>
            </a:r>
            <a:endParaRPr lang="zh-CN" altLang="en-US" sz="40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4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Group 2"/>
          <p:cNvGraphicFramePr>
            <a:graphicFrameLocks noGrp="1"/>
          </p:cNvGraphicFramePr>
          <p:nvPr>
            <p:ph idx="4294967295"/>
          </p:nvPr>
        </p:nvGraphicFramePr>
        <p:xfrm>
          <a:off x="0" y="1143000"/>
          <a:ext cx="9144000" cy="5805487"/>
        </p:xfrm>
        <a:graphic>
          <a:graphicData uri="http://schemas.openxmlformats.org/drawingml/2006/table">
            <a:tbl>
              <a:tblPr/>
              <a:tblGrid>
                <a:gridCol w="2555875"/>
                <a:gridCol w="2663825"/>
                <a:gridCol w="2089150"/>
                <a:gridCol w="1835150"/>
              </a:tblGrid>
              <a:tr h="1018065"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改变条件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marT="45721" marB="45721" vert="horz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平衡移动方向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marT="45721" marB="45721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平衡时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Ag</a:t>
                      </a:r>
                      <a:r>
                        <a:rPr kumimoji="0" lang="en-US" altLang="zh-CN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+ 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）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平衡时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c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Cl</a:t>
                      </a:r>
                      <a:r>
                        <a:rPr kumimoji="0" lang="en-US" altLang="zh-CN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</a:t>
                      </a:r>
                      <a:r>
                        <a:rPr kumimoji="0" lang="zh-CN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）</a:t>
                      </a:r>
                      <a:endParaRPr kumimoji="0" lang="zh-CN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39"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升   温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marT="45721" marB="45721" vert="horz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39"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加   水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marT="45721" marB="45721" vert="horz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5037"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加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AgCl</a:t>
                      </a: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（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s</a:t>
                      </a: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）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21" marB="45721" vert="horz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1550"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加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NaCl</a:t>
                      </a: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（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s</a:t>
                      </a: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）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21" marB="45721" vert="horz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8048"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加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NaI</a:t>
                      </a: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（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s</a:t>
                      </a: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）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21" marB="45721" vert="horz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8048"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加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AgNO</a:t>
                      </a:r>
                      <a:r>
                        <a:rPr kumimoji="0" lang="en-US" altLang="zh-CN" sz="3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(s)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21" marB="45721" vert="horz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6461"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加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NH</a:t>
                      </a:r>
                      <a:r>
                        <a:rPr kumimoji="0" lang="en-US" altLang="zh-CN" sz="32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3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·H</a:t>
                      </a:r>
                      <a:r>
                        <a:rPr kumimoji="0" lang="en-US" altLang="zh-CN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O</a:t>
                      </a: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vert="horz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721" marB="45721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57" name="Text Box 49"/>
          <p:cNvSpPr txBox="1">
            <a:spLocks noChangeArrowheads="1"/>
          </p:cNvSpPr>
          <p:nvPr/>
        </p:nvSpPr>
        <p:spPr bwMode="auto">
          <a:xfrm>
            <a:off x="3305175" y="3429000"/>
            <a:ext cx="1724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ea typeface="黑体" panose="02010609060101010101" pitchFamily="49" charset="-122"/>
              </a:rPr>
              <a:t>不移动             </a:t>
            </a:r>
            <a:endParaRPr lang="zh-CN" altLang="en-US" sz="3200" b="1">
              <a:solidFill>
                <a:srgbClr val="FF0000"/>
              </a:solidFill>
              <a:ea typeface="黑体" panose="02010609060101010101" pitchFamily="49" charset="-122"/>
            </a:endParaRPr>
          </a:p>
        </p:txBody>
      </p:sp>
      <p:sp>
        <p:nvSpPr>
          <p:cNvPr id="17458" name="Text Box 50"/>
          <p:cNvSpPr txBox="1">
            <a:spLocks noChangeArrowheads="1"/>
          </p:cNvSpPr>
          <p:nvPr/>
        </p:nvSpPr>
        <p:spPr bwMode="auto">
          <a:xfrm>
            <a:off x="7620000" y="2697163"/>
            <a:ext cx="1066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不变</a:t>
            </a:r>
            <a:endParaRPr lang="zh-CN" altLang="en-US" sz="32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7459" name="Text Box 51"/>
          <p:cNvSpPr txBox="1">
            <a:spLocks noChangeArrowheads="1"/>
          </p:cNvSpPr>
          <p:nvPr/>
        </p:nvSpPr>
        <p:spPr bwMode="auto">
          <a:xfrm>
            <a:off x="5791200" y="2697163"/>
            <a:ext cx="1066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不变</a:t>
            </a:r>
            <a:endParaRPr lang="zh-CN" altLang="en-US" sz="32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7460" name="Text Box 52"/>
          <p:cNvSpPr txBox="1">
            <a:spLocks noChangeArrowheads="1"/>
          </p:cNvSpPr>
          <p:nvPr/>
        </p:nvSpPr>
        <p:spPr bwMode="auto">
          <a:xfrm>
            <a:off x="7696200" y="3352800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不变</a:t>
            </a:r>
            <a:endParaRPr lang="zh-CN" altLang="en-US" sz="32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7461" name="Text Box 53"/>
          <p:cNvSpPr txBox="1">
            <a:spLocks noChangeArrowheads="1"/>
          </p:cNvSpPr>
          <p:nvPr/>
        </p:nvSpPr>
        <p:spPr bwMode="auto">
          <a:xfrm>
            <a:off x="5791200" y="3352800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不变</a:t>
            </a:r>
            <a:endParaRPr lang="zh-CN" altLang="en-US" sz="3200" b="1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16437" name="Group 54"/>
          <p:cNvGrpSpPr/>
          <p:nvPr/>
        </p:nvGrpSpPr>
        <p:grpSpPr>
          <a:xfrm>
            <a:off x="0" y="-138113"/>
            <a:ext cx="9144000" cy="1128713"/>
            <a:chOff x="0" y="37"/>
            <a:chExt cx="5760" cy="711"/>
          </a:xfrm>
        </p:grpSpPr>
        <p:sp>
          <p:nvSpPr>
            <p:cNvPr id="16438" name="Text Box 55"/>
            <p:cNvSpPr txBox="1">
              <a:spLocks noChangeArrowheads="1"/>
            </p:cNvSpPr>
            <p:nvPr/>
          </p:nvSpPr>
          <p:spPr bwMode="auto">
            <a:xfrm>
              <a:off x="0" y="37"/>
              <a:ext cx="5760" cy="7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zh-CN" altLang="en-US" sz="3600" b="1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讨论：</a:t>
              </a:r>
              <a:r>
                <a:rPr lang="zh-CN" altLang="en-US" sz="3200" b="1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对于平衡 </a:t>
              </a:r>
              <a:r>
                <a:rPr lang="en-US" altLang="zh-CN" sz="3200" b="1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AgCl</a:t>
              </a:r>
              <a:r>
                <a:rPr lang="zh-CN" altLang="en-US" sz="3200" b="1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（</a:t>
              </a:r>
              <a:r>
                <a:rPr lang="en-US" altLang="zh-CN" sz="3200" b="1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S</a:t>
              </a:r>
              <a:r>
                <a:rPr lang="zh-CN" altLang="en-US" sz="3200" b="1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）       </a:t>
              </a:r>
              <a:r>
                <a:rPr lang="en-US" altLang="zh-CN" sz="3200" b="1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Ag</a:t>
              </a:r>
              <a:r>
                <a:rPr lang="en-US" altLang="zh-CN" sz="3200" b="1" baseline="30000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+</a:t>
              </a:r>
              <a:r>
                <a:rPr lang="en-US" altLang="zh-CN" sz="3200" b="1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(aq) + Cl</a:t>
              </a:r>
              <a:r>
                <a:rPr lang="en-US" altLang="zh-CN" sz="3200" b="1" baseline="30000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-</a:t>
              </a:r>
              <a:r>
                <a:rPr lang="en-US" altLang="zh-CN" sz="3200" b="1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(aq)</a:t>
              </a:r>
              <a:r>
                <a:rPr lang="en-US" altLang="zh-CN" sz="3200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 </a:t>
              </a:r>
              <a:r>
                <a:rPr lang="zh-CN" altLang="en-US" sz="3200" b="1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若改变条件，对其有何影响</a:t>
              </a:r>
              <a:endParaRPr lang="zh-CN" altLang="en-US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grpSp>
          <p:nvGrpSpPr>
            <p:cNvPr id="16439" name="Group 56"/>
            <p:cNvGrpSpPr>
              <a:grpSpLocks noChangeAspect="1"/>
            </p:cNvGrpSpPr>
            <p:nvPr/>
          </p:nvGrpSpPr>
          <p:grpSpPr>
            <a:xfrm>
              <a:off x="3024" y="48"/>
              <a:ext cx="864" cy="432"/>
              <a:chOff x="2928" y="0"/>
              <a:chExt cx="864" cy="432"/>
            </a:xfrm>
          </p:grpSpPr>
          <p:sp>
            <p:nvSpPr>
              <p:cNvPr id="16440" name="AutoShape 57"/>
              <p:cNvSpPr>
                <a:spLocks noChangeAspect="1" noChangeArrowheads="1" noTextEdit="1"/>
              </p:cNvSpPr>
              <p:nvPr/>
            </p:nvSpPr>
            <p:spPr bwMode="auto">
              <a:xfrm>
                <a:off x="2928" y="0"/>
                <a:ext cx="864" cy="4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6441" name="Line 58"/>
              <p:cNvSpPr>
                <a:spLocks noChangeShapeType="1"/>
              </p:cNvSpPr>
              <p:nvPr/>
            </p:nvSpPr>
            <p:spPr bwMode="auto">
              <a:xfrm>
                <a:off x="3063" y="243"/>
                <a:ext cx="598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6442" name="Line 59"/>
              <p:cNvSpPr>
                <a:spLocks noChangeShapeType="1"/>
              </p:cNvSpPr>
              <p:nvPr/>
            </p:nvSpPr>
            <p:spPr bwMode="auto">
              <a:xfrm>
                <a:off x="3063" y="189"/>
                <a:ext cx="598" cy="1"/>
              </a:xfrm>
              <a:prstGeom prst="line">
                <a:avLst/>
              </a:prstGeom>
              <a:noFill/>
              <a:ln w="17463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6443" name="Freeform 60"/>
              <p:cNvSpPr>
                <a:spLocks noChangeArrowheads="1"/>
              </p:cNvSpPr>
              <p:nvPr/>
            </p:nvSpPr>
            <p:spPr bwMode="auto">
              <a:xfrm>
                <a:off x="3063" y="243"/>
                <a:ext cx="112" cy="54"/>
              </a:xfrm>
              <a:custGeom>
                <a:avLst/>
                <a:gdLst>
                  <a:gd name="T0" fmla="*/ 0 w 112"/>
                  <a:gd name="T1" fmla="*/ 0 h 54"/>
                  <a:gd name="T2" fmla="*/ 89 w 112"/>
                  <a:gd name="T3" fmla="*/ 0 h 54"/>
                  <a:gd name="T4" fmla="*/ 112 w 112"/>
                  <a:gd name="T5" fmla="*/ 54 h 54"/>
                  <a:gd name="T6" fmla="*/ 0 w 112"/>
                  <a:gd name="T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2" h="54">
                    <a:moveTo>
                      <a:pt x="0" y="0"/>
                    </a:moveTo>
                    <a:lnTo>
                      <a:pt x="89" y="0"/>
                    </a:lnTo>
                    <a:lnTo>
                      <a:pt x="112" y="5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17463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6444" name="Freeform 61"/>
              <p:cNvSpPr>
                <a:spLocks noChangeArrowheads="1"/>
              </p:cNvSpPr>
              <p:nvPr/>
            </p:nvSpPr>
            <p:spPr bwMode="auto">
              <a:xfrm>
                <a:off x="3549" y="135"/>
                <a:ext cx="112" cy="54"/>
              </a:xfrm>
              <a:custGeom>
                <a:avLst/>
                <a:gdLst>
                  <a:gd name="T0" fmla="*/ 112 w 112"/>
                  <a:gd name="T1" fmla="*/ 54 h 54"/>
                  <a:gd name="T2" fmla="*/ 22 w 112"/>
                  <a:gd name="T3" fmla="*/ 54 h 54"/>
                  <a:gd name="T4" fmla="*/ 0 w 112"/>
                  <a:gd name="T5" fmla="*/ 0 h 54"/>
                  <a:gd name="T6" fmla="*/ 112 w 112"/>
                  <a:gd name="T7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2" h="54">
                    <a:moveTo>
                      <a:pt x="112" y="54"/>
                    </a:moveTo>
                    <a:lnTo>
                      <a:pt x="22" y="54"/>
                    </a:lnTo>
                    <a:lnTo>
                      <a:pt x="0" y="0"/>
                    </a:lnTo>
                    <a:lnTo>
                      <a:pt x="112" y="54"/>
                    </a:lnTo>
                    <a:close/>
                  </a:path>
                </a:pathLst>
              </a:custGeom>
              <a:solidFill>
                <a:srgbClr val="000000"/>
              </a:solidFill>
              <a:ln w="17463">
                <a:solidFill>
                  <a:srgbClr val="000000"/>
                </a:solidFill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17470" name="Text Box 62"/>
          <p:cNvSpPr txBox="1">
            <a:spLocks noChangeArrowheads="1"/>
          </p:cNvSpPr>
          <p:nvPr/>
        </p:nvSpPr>
        <p:spPr bwMode="auto">
          <a:xfrm>
            <a:off x="3276600" y="2743200"/>
            <a:ext cx="152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正反应</a:t>
            </a:r>
            <a:endParaRPr lang="zh-CN" altLang="en-US" sz="3200" b="1">
              <a:solidFill>
                <a:srgbClr val="FF33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7471" name="Text Box 63"/>
          <p:cNvSpPr txBox="1">
            <a:spLocks noChangeArrowheads="1"/>
          </p:cNvSpPr>
          <p:nvPr/>
        </p:nvSpPr>
        <p:spPr bwMode="auto">
          <a:xfrm>
            <a:off x="3276600" y="2133600"/>
            <a:ext cx="1600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正反应</a:t>
            </a:r>
            <a:endParaRPr lang="zh-CN" altLang="en-US" sz="3200" b="1">
              <a:solidFill>
                <a:srgbClr val="FF33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7472" name="Text Box 64"/>
          <p:cNvSpPr txBox="1">
            <a:spLocks noChangeArrowheads="1"/>
          </p:cNvSpPr>
          <p:nvPr/>
        </p:nvSpPr>
        <p:spPr bwMode="auto">
          <a:xfrm>
            <a:off x="3276600" y="4876800"/>
            <a:ext cx="1447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正反应</a:t>
            </a:r>
            <a:endParaRPr lang="zh-CN" altLang="en-US" sz="3200" b="1">
              <a:solidFill>
                <a:srgbClr val="FF33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7473" name="Text Box 65"/>
          <p:cNvSpPr txBox="1">
            <a:spLocks noChangeArrowheads="1"/>
          </p:cNvSpPr>
          <p:nvPr/>
        </p:nvSpPr>
        <p:spPr bwMode="auto">
          <a:xfrm>
            <a:off x="3200400" y="6278563"/>
            <a:ext cx="1600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正反应</a:t>
            </a:r>
            <a:endParaRPr lang="zh-CN" altLang="en-US" sz="3200" b="1">
              <a:solidFill>
                <a:srgbClr val="FF33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7474" name="Text Box 66"/>
          <p:cNvSpPr txBox="1">
            <a:spLocks noChangeArrowheads="1"/>
          </p:cNvSpPr>
          <p:nvPr/>
        </p:nvSpPr>
        <p:spPr bwMode="auto">
          <a:xfrm>
            <a:off x="3276600" y="4114800"/>
            <a:ext cx="152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逆反应</a:t>
            </a:r>
            <a:endParaRPr lang="zh-CN" altLang="en-US" sz="3200" b="1">
              <a:solidFill>
                <a:srgbClr val="FF33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7475" name="Text Box 67"/>
          <p:cNvSpPr txBox="1">
            <a:spLocks noChangeArrowheads="1"/>
          </p:cNvSpPr>
          <p:nvPr/>
        </p:nvSpPr>
        <p:spPr bwMode="auto">
          <a:xfrm>
            <a:off x="3276600" y="5638800"/>
            <a:ext cx="152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逆反应</a:t>
            </a:r>
            <a:endParaRPr lang="zh-CN" altLang="en-US" sz="3200" b="1">
              <a:solidFill>
                <a:srgbClr val="FF33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7476" name="Text Box 68"/>
          <p:cNvSpPr txBox="1">
            <a:spLocks noChangeArrowheads="1"/>
          </p:cNvSpPr>
          <p:nvPr/>
        </p:nvSpPr>
        <p:spPr bwMode="auto">
          <a:xfrm>
            <a:off x="5783263" y="2133600"/>
            <a:ext cx="11509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增大</a:t>
            </a:r>
            <a:endParaRPr lang="zh-CN" altLang="en-US" sz="3200" b="1">
              <a:solidFill>
                <a:srgbClr val="FF33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7477" name="Text Box 69"/>
          <p:cNvSpPr txBox="1">
            <a:spLocks noChangeArrowheads="1"/>
          </p:cNvSpPr>
          <p:nvPr/>
        </p:nvSpPr>
        <p:spPr bwMode="auto">
          <a:xfrm>
            <a:off x="7696200" y="2133600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增大</a:t>
            </a:r>
            <a:endParaRPr lang="zh-CN" altLang="en-US" sz="3200" b="1">
              <a:solidFill>
                <a:srgbClr val="FF33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7478" name="Text Box 70"/>
          <p:cNvSpPr txBox="1">
            <a:spLocks noChangeArrowheads="1"/>
          </p:cNvSpPr>
          <p:nvPr/>
        </p:nvSpPr>
        <p:spPr bwMode="auto">
          <a:xfrm>
            <a:off x="7696200" y="4114800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增大</a:t>
            </a:r>
            <a:endParaRPr lang="zh-CN" altLang="en-US" sz="3200" b="1">
              <a:solidFill>
                <a:srgbClr val="FF33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7479" name="Text Box 71"/>
          <p:cNvSpPr txBox="1">
            <a:spLocks noChangeArrowheads="1"/>
          </p:cNvSpPr>
          <p:nvPr/>
        </p:nvSpPr>
        <p:spPr bwMode="auto">
          <a:xfrm>
            <a:off x="7696200" y="4876800"/>
            <a:ext cx="106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增大</a:t>
            </a:r>
            <a:endParaRPr lang="zh-CN" altLang="en-US" sz="3200" b="1">
              <a:solidFill>
                <a:srgbClr val="FF33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7480" name="Text Box 72"/>
          <p:cNvSpPr txBox="1">
            <a:spLocks noChangeArrowheads="1"/>
          </p:cNvSpPr>
          <p:nvPr/>
        </p:nvSpPr>
        <p:spPr bwMode="auto">
          <a:xfrm>
            <a:off x="7696200" y="6248400"/>
            <a:ext cx="1143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增大</a:t>
            </a:r>
            <a:endParaRPr lang="zh-CN" altLang="en-US" sz="3200" b="1">
              <a:solidFill>
                <a:srgbClr val="FF33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7481" name="Text Box 73"/>
          <p:cNvSpPr txBox="1">
            <a:spLocks noChangeArrowheads="1"/>
          </p:cNvSpPr>
          <p:nvPr/>
        </p:nvSpPr>
        <p:spPr bwMode="auto">
          <a:xfrm>
            <a:off x="5867400" y="5562600"/>
            <a:ext cx="1143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增大</a:t>
            </a:r>
            <a:endParaRPr lang="zh-CN" altLang="en-US" sz="3200" b="1">
              <a:solidFill>
                <a:srgbClr val="FF33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7482" name="Text Box 74"/>
          <p:cNvSpPr txBox="1">
            <a:spLocks noChangeArrowheads="1"/>
          </p:cNvSpPr>
          <p:nvPr/>
        </p:nvSpPr>
        <p:spPr bwMode="auto">
          <a:xfrm>
            <a:off x="5867400" y="4114800"/>
            <a:ext cx="121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减小</a:t>
            </a:r>
            <a:endParaRPr lang="zh-CN" altLang="en-US" sz="3200" b="1">
              <a:solidFill>
                <a:srgbClr val="FF33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7483" name="Text Box 75"/>
          <p:cNvSpPr txBox="1">
            <a:spLocks noChangeArrowheads="1"/>
          </p:cNvSpPr>
          <p:nvPr/>
        </p:nvSpPr>
        <p:spPr bwMode="auto">
          <a:xfrm>
            <a:off x="5867400" y="4830763"/>
            <a:ext cx="1219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减小</a:t>
            </a:r>
            <a:endParaRPr lang="zh-CN" altLang="en-US" sz="3200" b="1">
              <a:solidFill>
                <a:srgbClr val="FF33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7484" name="Text Box 76"/>
          <p:cNvSpPr txBox="1">
            <a:spLocks noChangeArrowheads="1"/>
          </p:cNvSpPr>
          <p:nvPr/>
        </p:nvSpPr>
        <p:spPr bwMode="auto">
          <a:xfrm>
            <a:off x="7696200" y="5638800"/>
            <a:ext cx="1143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减小</a:t>
            </a:r>
            <a:endParaRPr lang="zh-CN" altLang="en-US" sz="3200" b="1">
              <a:solidFill>
                <a:srgbClr val="FF33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7485" name="Text Box 77"/>
          <p:cNvSpPr txBox="1">
            <a:spLocks noChangeArrowheads="1"/>
          </p:cNvSpPr>
          <p:nvPr/>
        </p:nvSpPr>
        <p:spPr bwMode="auto">
          <a:xfrm>
            <a:off x="5867400" y="6248400"/>
            <a:ext cx="1295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3300"/>
                </a:solidFill>
                <a:latin typeface="Times New Roman" panose="02020603050405020304" pitchFamily="18" charset="0"/>
              </a:rPr>
              <a:t>减小</a:t>
            </a:r>
            <a:endParaRPr lang="zh-CN" altLang="en-US" sz="32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7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7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7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7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7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7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7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7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7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7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17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7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57" grpId="0"/>
      <p:bldP spid="17458" grpId="0"/>
      <p:bldP spid="17459" grpId="0"/>
      <p:bldP spid="17460" grpId="0"/>
      <p:bldP spid="17461" grpId="0"/>
      <p:bldP spid="17470" grpId="0"/>
      <p:bldP spid="17471" grpId="0"/>
      <p:bldP spid="17472" grpId="0"/>
      <p:bldP spid="17473" grpId="0"/>
      <p:bldP spid="17474" grpId="0"/>
      <p:bldP spid="17475" grpId="0"/>
      <p:bldP spid="17476" grpId="0"/>
      <p:bldP spid="17477" grpId="0"/>
      <p:bldP spid="17478" grpId="0"/>
      <p:bldP spid="17479" grpId="0"/>
      <p:bldP spid="17480" grpId="0"/>
      <p:bldP spid="17481" grpId="0"/>
      <p:bldP spid="17482" grpId="0"/>
      <p:bldP spid="17483" grpId="0"/>
      <p:bldP spid="17484" grpId="0"/>
      <p:bldP spid="1748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50825" y="549275"/>
            <a:ext cx="75358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zh-CN" altLang="en-US" sz="32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、影响沉淀溶解平衡的因素：</a:t>
            </a:r>
            <a:endParaRPr lang="zh-CN" altLang="en-US" sz="3200" b="1">
              <a:solidFill>
                <a:schemeClr val="accent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-107950" y="1700213"/>
            <a:ext cx="4876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）内因（决定因素）：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4643438" y="1700213"/>
            <a:ext cx="30400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溶质本身的性质</a:t>
            </a:r>
            <a:endParaRPr lang="zh-CN" altLang="en-US" sz="32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7412" name="Picture 13">
            <a:hlinkClick r:id="rId1"/>
          </p:cNvPr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08400" y="6543675"/>
            <a:ext cx="140017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 Box 14"/>
          <p:cNvSpPr txBox="1">
            <a:spLocks noChangeArrowheads="1"/>
          </p:cNvSpPr>
          <p:nvPr/>
        </p:nvSpPr>
        <p:spPr bwMode="auto">
          <a:xfrm>
            <a:off x="179388" y="2492375"/>
            <a:ext cx="8964612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①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绝对不溶的电解质是没有的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②同是难溶的电解质，溶解度差别也很大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③易溶电解质做溶质时只要是饱和溶液也存在溶 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  解平衡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/>
      <p:bldP spid="1843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79388" y="115888"/>
            <a:ext cx="313213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）外因：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847850" y="836613"/>
            <a:ext cx="6324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加水稀释，平衡向溶解方向移动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395288" y="1554163"/>
            <a:ext cx="22320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②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温度：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814513" y="1554163"/>
            <a:ext cx="6934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绝大多数难溶盐的溶解是吸热过程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23850" y="2994025"/>
            <a:ext cx="37449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③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同离子效应：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395288" y="3657600"/>
            <a:ext cx="7751762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在电解质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A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的饱和溶液中，加入含有相同离子的强电解质时，沉淀的溶解会被抑制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439" name="Text Box 10"/>
          <p:cNvSpPr txBox="1">
            <a:spLocks noChangeArrowheads="1"/>
          </p:cNvSpPr>
          <p:nvPr/>
        </p:nvSpPr>
        <p:spPr bwMode="auto">
          <a:xfrm>
            <a:off x="1820863" y="2128838"/>
            <a:ext cx="67119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200" b="1">
                <a:ea typeface="黑体" panose="02010609060101010101" pitchFamily="49" charset="-122"/>
              </a:rPr>
              <a:t>升高温度，平衡向沉淀溶解方向移动</a:t>
            </a:r>
            <a:endParaRPr lang="zh-CN" altLang="en-US" sz="3200" b="1">
              <a:ea typeface="黑体" panose="02010609060101010101" pitchFamily="49" charset="-122"/>
            </a:endParaRP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395288" y="836613"/>
            <a:ext cx="23050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①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浓度：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427038" y="4794250"/>
            <a:ext cx="14081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ea typeface="黑体" panose="02010609060101010101" pitchFamily="49" charset="-122"/>
              </a:rPr>
              <a:t>④</a:t>
            </a:r>
            <a:r>
              <a:rPr lang="zh-CN" altLang="en-US" sz="3200" b="1">
                <a:ea typeface="黑体" panose="02010609060101010101" pitchFamily="49" charset="-122"/>
              </a:rPr>
              <a:t>其他</a:t>
            </a:r>
            <a:endParaRPr lang="zh-CN" altLang="en-US" sz="3200" b="1">
              <a:ea typeface="黑体" panose="02010609060101010101" pitchFamily="49" charset="-122"/>
            </a:endParaRP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395288" y="5457825"/>
            <a:ext cx="8640762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ea typeface="黑体" panose="02010609060101010101" pitchFamily="49" charset="-122"/>
              </a:rPr>
              <a:t>加入可与体系中某离子反应生成更难溶或气体的离子，使沉淀溶解平衡向溶解方向移动</a:t>
            </a:r>
            <a:endParaRPr lang="zh-CN" altLang="en-US" sz="3200" b="1">
              <a:ea typeface="黑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1" grpId="0"/>
      <p:bldP spid="19462" grpId="0"/>
      <p:bldP spid="19463" grpId="0"/>
      <p:bldP spid="19464" grpId="0"/>
      <p:bldP spid="19465" grpId="0"/>
      <p:bldP spid="19467" grpId="0"/>
      <p:bldP spid="19468" grpId="0" build="allAtOnce"/>
      <p:bldP spid="19469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2"/>
          <p:cNvSpPr txBox="1">
            <a:spLocks noChangeArrowheads="1"/>
          </p:cNvSpPr>
          <p:nvPr/>
        </p:nvSpPr>
        <p:spPr bwMode="auto">
          <a:xfrm>
            <a:off x="0" y="0"/>
            <a:ext cx="58959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200" b="1">
                <a:ea typeface="黑体" panose="02010609060101010101" pitchFamily="49" charset="-122"/>
              </a:rPr>
              <a:t>二、溶度积常数（简称溶度积）</a:t>
            </a:r>
            <a:endParaRPr lang="zh-CN" altLang="en-US" sz="3200" b="1">
              <a:ea typeface="黑体" panose="02010609060101010101" pitchFamily="49" charset="-122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98475" y="476250"/>
            <a:ext cx="20161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、定义</a:t>
            </a:r>
            <a:endParaRPr lang="zh-CN" altLang="en-US" sz="32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0" y="990600"/>
            <a:ext cx="9144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Comic Sans MS" panose="030F0702030302020204" pitchFamily="66" charset="0"/>
                <a:ea typeface="黑体" panose="02010609060101010101" pitchFamily="49" charset="-122"/>
              </a:rPr>
              <a:t>　在一定条件下，难溶性电解质形成</a:t>
            </a:r>
            <a:r>
              <a:rPr lang="zh-CN" altLang="en-US" sz="2800" b="1">
                <a:solidFill>
                  <a:srgbClr val="FF0000"/>
                </a:solidFill>
                <a:latin typeface="Comic Sans MS" panose="030F0702030302020204" pitchFamily="66" charset="0"/>
                <a:ea typeface="黑体" panose="02010609060101010101" pitchFamily="49" charset="-122"/>
              </a:rPr>
              <a:t>饱和溶液</a:t>
            </a:r>
            <a:r>
              <a:rPr lang="zh-CN" altLang="en-US" sz="2800" b="1">
                <a:latin typeface="Comic Sans MS" panose="030F0702030302020204" pitchFamily="66" charset="0"/>
                <a:ea typeface="黑体" panose="02010609060101010101" pitchFamily="49" charset="-122"/>
              </a:rPr>
              <a:t>，达到溶解平衡，其</a:t>
            </a:r>
            <a:r>
              <a:rPr lang="zh-CN" altLang="en-US" sz="2800" b="1">
                <a:solidFill>
                  <a:srgbClr val="FF3300"/>
                </a:solidFill>
                <a:latin typeface="Comic Sans MS" panose="030F0702030302020204" pitchFamily="66" charset="0"/>
                <a:ea typeface="黑体" panose="02010609060101010101" pitchFamily="49" charset="-122"/>
              </a:rPr>
              <a:t>溶解</a:t>
            </a:r>
            <a:r>
              <a:rPr lang="zh-CN" altLang="en-US" sz="2800" b="1">
                <a:solidFill>
                  <a:srgbClr val="FF0000"/>
                </a:solidFill>
                <a:latin typeface="Comic Sans MS" panose="030F0702030302020204" pitchFamily="66" charset="0"/>
                <a:ea typeface="黑体" panose="02010609060101010101" pitchFamily="49" charset="-122"/>
              </a:rPr>
              <a:t>平衡常数</a:t>
            </a:r>
            <a:r>
              <a:rPr lang="zh-CN" altLang="en-US" sz="2800" b="1">
                <a:latin typeface="Comic Sans MS" panose="030F0702030302020204" pitchFamily="66" charset="0"/>
                <a:ea typeface="黑体" panose="02010609060101010101" pitchFamily="49" charset="-122"/>
              </a:rPr>
              <a:t>叫做</a:t>
            </a:r>
            <a:r>
              <a:rPr lang="zh-CN" altLang="en-US" sz="2800" b="1">
                <a:solidFill>
                  <a:schemeClr val="tx2"/>
                </a:solidFill>
                <a:latin typeface="Comic Sans MS" panose="030F0702030302020204" pitchFamily="66" charset="0"/>
                <a:ea typeface="黑体" panose="02010609060101010101" pitchFamily="49" charset="-122"/>
              </a:rPr>
              <a:t>溶度积常数</a:t>
            </a:r>
            <a:r>
              <a:rPr lang="zh-CN" altLang="en-US" sz="2800" b="1">
                <a:latin typeface="Comic Sans MS" panose="030F0702030302020204" pitchFamily="66" charset="0"/>
                <a:ea typeface="黑体" panose="02010609060101010101" pitchFamily="49" charset="-122"/>
              </a:rPr>
              <a:t>或简称</a:t>
            </a:r>
            <a:r>
              <a:rPr lang="zh-CN" altLang="en-US" sz="2800" b="1">
                <a:solidFill>
                  <a:schemeClr val="tx2"/>
                </a:solidFill>
                <a:latin typeface="Comic Sans MS" panose="030F0702030302020204" pitchFamily="66" charset="0"/>
                <a:ea typeface="黑体" panose="02010609060101010101" pitchFamily="49" charset="-122"/>
              </a:rPr>
              <a:t>溶度积</a:t>
            </a:r>
            <a:r>
              <a:rPr lang="zh-CN" altLang="en-US" sz="2800" b="1">
                <a:latin typeface="Comic Sans MS" panose="030F0702030302020204" pitchFamily="66" charset="0"/>
                <a:ea typeface="黑体" panose="02010609060101010101" pitchFamily="49" charset="-122"/>
              </a:rPr>
              <a:t>．</a:t>
            </a:r>
            <a:endParaRPr lang="zh-CN" altLang="en-US" sz="2800" b="1">
              <a:latin typeface="Comic Sans MS" panose="030F0702030302020204" pitchFamily="66" charset="0"/>
              <a:ea typeface="黑体" panose="02010609060101010101" pitchFamily="49" charset="-122"/>
            </a:endParaRPr>
          </a:p>
        </p:txBody>
      </p:sp>
      <p:grpSp>
        <p:nvGrpSpPr>
          <p:cNvPr id="2" name="Group 5"/>
          <p:cNvGrpSpPr/>
          <p:nvPr/>
        </p:nvGrpSpPr>
        <p:grpSpPr>
          <a:xfrm>
            <a:off x="227013" y="1990724"/>
            <a:ext cx="7620000" cy="1065213"/>
            <a:chOff x="864" y="1104"/>
            <a:chExt cx="4800" cy="671"/>
          </a:xfrm>
        </p:grpSpPr>
        <p:sp>
          <p:nvSpPr>
            <p:cNvPr id="19461" name="Text Box 6"/>
            <p:cNvSpPr txBox="1">
              <a:spLocks noChangeArrowheads="1"/>
            </p:cNvSpPr>
            <p:nvPr/>
          </p:nvSpPr>
          <p:spPr bwMode="auto">
            <a:xfrm>
              <a:off x="864" y="1104"/>
              <a:ext cx="4800" cy="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</a:pPr>
              <a:r>
                <a:rPr lang="zh-CN" altLang="en-US" sz="3200" b="1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２</a:t>
              </a:r>
              <a:r>
                <a:rPr lang="en-US" altLang="zh-CN" sz="3200" b="1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.</a:t>
              </a:r>
              <a:r>
                <a:rPr lang="zh-CN" altLang="en-US" sz="3200" b="1">
                  <a:solidFill>
                    <a:srgbClr val="FF0000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表达式</a:t>
              </a:r>
              <a:r>
                <a:rPr lang="en-US" altLang="zh-CN" sz="3200" b="1">
                  <a:latin typeface="黑体" panose="02010609060101010101" pitchFamily="49" charset="-122"/>
                  <a:ea typeface="黑体" panose="02010609060101010101" pitchFamily="49" charset="-122"/>
                </a:rPr>
                <a:t>:</a:t>
              </a:r>
              <a:endParaRPr lang="en-US" altLang="zh-CN" sz="3200" b="1">
                <a:latin typeface="黑体" panose="02010609060101010101" pitchFamily="49" charset="-122"/>
                <a:ea typeface="黑体" panose="02010609060101010101" pitchFamily="49" charset="-122"/>
              </a:endParaRPr>
            </a:p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</a:pPr>
              <a:r>
                <a:rPr lang="en-US" altLang="zh-CN" sz="3200" b="1">
                  <a:latin typeface="黑体" panose="02010609060101010101" pitchFamily="49" charset="-122"/>
                  <a:ea typeface="黑体" panose="02010609060101010101" pitchFamily="49" charset="-122"/>
                </a:rPr>
                <a:t>A</a:t>
              </a:r>
              <a:r>
                <a:rPr lang="en-US" altLang="zh-CN" sz="3200" b="1" baseline="-25000">
                  <a:latin typeface="黑体" panose="02010609060101010101" pitchFamily="49" charset="-122"/>
                  <a:ea typeface="黑体" panose="02010609060101010101" pitchFamily="49" charset="-122"/>
                </a:rPr>
                <a:t>m</a:t>
              </a:r>
              <a:r>
                <a:rPr lang="en-US" altLang="zh-CN" sz="3200" b="1">
                  <a:latin typeface="黑体" panose="02010609060101010101" pitchFamily="49" charset="-122"/>
                  <a:ea typeface="黑体" panose="02010609060101010101" pitchFamily="49" charset="-122"/>
                </a:rPr>
                <a:t>B</a:t>
              </a:r>
              <a:r>
                <a:rPr lang="en-US" altLang="zh-CN" sz="3200" b="1" baseline="-25000">
                  <a:latin typeface="黑体" panose="02010609060101010101" pitchFamily="49" charset="-122"/>
                  <a:ea typeface="黑体" panose="02010609060101010101" pitchFamily="49" charset="-122"/>
                </a:rPr>
                <a:t>n</a:t>
              </a:r>
              <a:r>
                <a:rPr lang="en-US" altLang="zh-CN" sz="3200" b="1">
                  <a:latin typeface="黑体" panose="02010609060101010101" pitchFamily="49" charset="-122"/>
                  <a:ea typeface="黑体" panose="02010609060101010101" pitchFamily="49" charset="-122"/>
                </a:rPr>
                <a:t>(s)      mA</a:t>
              </a:r>
              <a:r>
                <a:rPr lang="en-US" altLang="zh-CN" sz="3200" b="1" baseline="30000">
                  <a:latin typeface="黑体" panose="02010609060101010101" pitchFamily="49" charset="-122"/>
                  <a:ea typeface="黑体" panose="02010609060101010101" pitchFamily="49" charset="-122"/>
                </a:rPr>
                <a:t>n+</a:t>
              </a:r>
              <a:r>
                <a:rPr lang="en-US" altLang="zh-CN" sz="3200" b="1">
                  <a:latin typeface="黑体" panose="02010609060101010101" pitchFamily="49" charset="-122"/>
                  <a:ea typeface="黑体" panose="02010609060101010101" pitchFamily="49" charset="-122"/>
                </a:rPr>
                <a:t>(aq)+nB</a:t>
              </a:r>
              <a:r>
                <a:rPr lang="en-US" altLang="zh-CN" sz="3200" b="1" baseline="30000">
                  <a:latin typeface="黑体" panose="02010609060101010101" pitchFamily="49" charset="-122"/>
                  <a:ea typeface="黑体" panose="02010609060101010101" pitchFamily="49" charset="-122"/>
                </a:rPr>
                <a:t>m-</a:t>
              </a:r>
              <a:r>
                <a:rPr lang="en-US" altLang="zh-CN" sz="3200" b="1">
                  <a:latin typeface="黑体" panose="02010609060101010101" pitchFamily="49" charset="-122"/>
                  <a:ea typeface="黑体" panose="02010609060101010101" pitchFamily="49" charset="-122"/>
                </a:rPr>
                <a:t>(aq)</a:t>
              </a:r>
              <a:endParaRPr lang="en-US" altLang="zh-CN" sz="320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grpSp>
          <p:nvGrpSpPr>
            <p:cNvPr id="19462" name="Group 7"/>
            <p:cNvGrpSpPr/>
            <p:nvPr/>
          </p:nvGrpSpPr>
          <p:grpSpPr>
            <a:xfrm>
              <a:off x="2016" y="1632"/>
              <a:ext cx="528" cy="96"/>
              <a:chOff x="3840" y="384"/>
              <a:chExt cx="432" cy="144"/>
            </a:xfrm>
          </p:grpSpPr>
          <p:grpSp>
            <p:nvGrpSpPr>
              <p:cNvPr id="19463" name="Group 8"/>
              <p:cNvGrpSpPr/>
              <p:nvPr/>
            </p:nvGrpSpPr>
            <p:grpSpPr>
              <a:xfrm>
                <a:off x="3840" y="384"/>
                <a:ext cx="432" cy="48"/>
                <a:chOff x="3840" y="384"/>
                <a:chExt cx="432" cy="48"/>
              </a:xfrm>
            </p:grpSpPr>
            <p:sp>
              <p:nvSpPr>
                <p:cNvPr id="19464" name="Line 9"/>
                <p:cNvSpPr>
                  <a:spLocks noChangeShapeType="1"/>
                </p:cNvSpPr>
                <p:nvPr/>
              </p:nvSpPr>
              <p:spPr bwMode="auto">
                <a:xfrm>
                  <a:off x="3840" y="432"/>
                  <a:ext cx="432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9465" name="Line 10"/>
                <p:cNvSpPr>
                  <a:spLocks noChangeShapeType="1"/>
                </p:cNvSpPr>
                <p:nvPr/>
              </p:nvSpPr>
              <p:spPr bwMode="auto">
                <a:xfrm flipH="1" flipV="1">
                  <a:off x="4176" y="384"/>
                  <a:ext cx="96" cy="48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9466" name="Group 11"/>
              <p:cNvGrpSpPr/>
              <p:nvPr/>
            </p:nvGrpSpPr>
            <p:grpSpPr>
              <a:xfrm>
                <a:off x="3840" y="480"/>
                <a:ext cx="432" cy="48"/>
                <a:chOff x="3936" y="672"/>
                <a:chExt cx="432" cy="48"/>
              </a:xfrm>
            </p:grpSpPr>
            <p:sp>
              <p:nvSpPr>
                <p:cNvPr id="19467" name="Line 12"/>
                <p:cNvSpPr>
                  <a:spLocks noChangeShapeType="1"/>
                </p:cNvSpPr>
                <p:nvPr/>
              </p:nvSpPr>
              <p:spPr bwMode="auto">
                <a:xfrm>
                  <a:off x="3936" y="672"/>
                  <a:ext cx="432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9468" name="Line 13"/>
                <p:cNvSpPr>
                  <a:spLocks noChangeShapeType="1"/>
                </p:cNvSpPr>
                <p:nvPr/>
              </p:nvSpPr>
              <p:spPr bwMode="auto">
                <a:xfrm flipH="1" flipV="1">
                  <a:off x="3936" y="672"/>
                  <a:ext cx="96" cy="48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</p:grp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323850" y="4090988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0000FF"/>
                </a:solidFill>
                <a:ea typeface="黑体" panose="02010609060101010101" pitchFamily="49" charset="-122"/>
              </a:rPr>
              <a:t>例：</a:t>
            </a:r>
            <a:r>
              <a:rPr lang="zh-CN" altLang="en-US" sz="3200" b="1">
                <a:ea typeface="黑体" panose="02010609060101010101" pitchFamily="49" charset="-122"/>
              </a:rPr>
              <a:t>写出下列难溶电解质的</a:t>
            </a:r>
            <a:r>
              <a:rPr lang="zh-CN" altLang="en-US" sz="3200" b="1">
                <a:ea typeface="黑体" panose="02010609060101010101" pitchFamily="49" charset="-122"/>
                <a:sym typeface="Symbol" panose="05050102010706020507" pitchFamily="18" charset="2"/>
              </a:rPr>
              <a:t>溶解平衡关系式和</a:t>
            </a:r>
            <a:r>
              <a:rPr lang="zh-CN" altLang="en-US" sz="3200" b="1">
                <a:ea typeface="黑体" panose="02010609060101010101" pitchFamily="49" charset="-122"/>
              </a:rPr>
              <a:t>溶度积表达式。</a:t>
            </a:r>
            <a:endParaRPr lang="zh-CN" altLang="en-US" sz="3200" b="1">
              <a:ea typeface="黑体" panose="02010609060101010101" pitchFamily="49" charset="-122"/>
            </a:endParaRPr>
          </a:p>
        </p:txBody>
      </p:sp>
      <p:grpSp>
        <p:nvGrpSpPr>
          <p:cNvPr id="6" name="Group 15"/>
          <p:cNvGrpSpPr/>
          <p:nvPr/>
        </p:nvGrpSpPr>
        <p:grpSpPr>
          <a:xfrm>
            <a:off x="569913" y="5260975"/>
            <a:ext cx="6934200" cy="554038"/>
            <a:chOff x="48" y="3011"/>
            <a:chExt cx="4944" cy="349"/>
          </a:xfrm>
        </p:grpSpPr>
        <p:sp>
          <p:nvSpPr>
            <p:cNvPr id="19471" name="Text Box 16"/>
            <p:cNvSpPr txBox="1">
              <a:spLocks noChangeArrowheads="1"/>
            </p:cNvSpPr>
            <p:nvPr/>
          </p:nvSpPr>
          <p:spPr bwMode="auto">
            <a:xfrm>
              <a:off x="48" y="3014"/>
              <a:ext cx="494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2800" b="1">
                  <a:latin typeface="Times New Roman" panose="02020603050405020304" pitchFamily="18" charset="0"/>
                </a:rPr>
                <a:t>AgBr             Ag</a:t>
              </a:r>
              <a:r>
                <a:rPr lang="en-US" altLang="zh-CN" sz="2800" b="1" baseline="30000">
                  <a:latin typeface="Times New Roman" panose="02020603050405020304" pitchFamily="18" charset="0"/>
                </a:rPr>
                <a:t>+</a:t>
              </a:r>
              <a:r>
                <a:rPr lang="en-US" altLang="zh-CN" sz="2800" b="1">
                  <a:latin typeface="Times New Roman" panose="02020603050405020304" pitchFamily="18" charset="0"/>
                </a:rPr>
                <a:t> + Br</a:t>
              </a:r>
              <a:r>
                <a:rPr lang="en-US" altLang="zh-CN" sz="2800" b="1" baseline="30000">
                  <a:latin typeface="Times New Roman" panose="02020603050405020304" pitchFamily="18" charset="0"/>
                </a:rPr>
                <a:t>-</a:t>
              </a:r>
              <a:endParaRPr lang="en-US" altLang="zh-CN" sz="2800" b="1" baseline="30000">
                <a:latin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pic>
          <p:nvPicPr>
            <p:cNvPr id="19472" name="Picture 17" descr="循环02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672" y="3011"/>
              <a:ext cx="672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4837113" y="5281613"/>
            <a:ext cx="3810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i="1">
                <a:latin typeface="Times New Roman" panose="02020603050405020304" pitchFamily="18" charset="0"/>
              </a:rPr>
              <a:t>K</a:t>
            </a:r>
            <a:r>
              <a:rPr lang="en-US" altLang="zh-CN" sz="2800" b="1" baseline="-16000">
                <a:latin typeface="Times New Roman" panose="02020603050405020304" pitchFamily="18" charset="0"/>
              </a:rPr>
              <a:t>sp</a:t>
            </a:r>
            <a:r>
              <a:rPr lang="en-US" altLang="zh-CN" sz="2800" b="1">
                <a:latin typeface="Times New Roman" panose="02020603050405020304" pitchFamily="18" charset="0"/>
              </a:rPr>
              <a:t> = </a:t>
            </a:r>
            <a:r>
              <a:rPr lang="en-US" altLang="zh-CN" sz="2800" b="1" i="1">
                <a:latin typeface="Times New Roman" panose="02020603050405020304" pitchFamily="18" charset="0"/>
              </a:rPr>
              <a:t>c</a:t>
            </a:r>
            <a:r>
              <a:rPr lang="en-US" altLang="zh-CN" sz="2800" b="1">
                <a:latin typeface="Times New Roman" panose="02020603050405020304" pitchFamily="18" charset="0"/>
              </a:rPr>
              <a:t>(Ag</a:t>
            </a:r>
            <a:r>
              <a:rPr lang="en-US" altLang="zh-CN" sz="2800" b="1" baseline="30000">
                <a:latin typeface="Times New Roman" panose="02020603050405020304" pitchFamily="18" charset="0"/>
              </a:rPr>
              <a:t>+</a:t>
            </a:r>
            <a:r>
              <a:rPr lang="en-US" altLang="zh-CN" sz="2800" b="1">
                <a:latin typeface="Times New Roman" panose="02020603050405020304" pitchFamily="18" charset="0"/>
              </a:rPr>
              <a:t>) </a:t>
            </a:r>
            <a:r>
              <a:rPr lang="en-US" altLang="zh-CN" sz="2800" b="1" baseline="16000">
                <a:latin typeface="Times New Roman" panose="02020603050405020304" pitchFamily="18" charset="0"/>
              </a:rPr>
              <a:t>. </a:t>
            </a:r>
            <a:r>
              <a:rPr lang="en-US" altLang="zh-CN" sz="2800" b="1" i="1">
                <a:latin typeface="Times New Roman" panose="02020603050405020304" pitchFamily="18" charset="0"/>
              </a:rPr>
              <a:t>c</a:t>
            </a:r>
            <a:r>
              <a:rPr lang="en-US" altLang="zh-CN" sz="2800" b="1">
                <a:latin typeface="Times New Roman" panose="02020603050405020304" pitchFamily="18" charset="0"/>
              </a:rPr>
              <a:t>(Br</a:t>
            </a:r>
            <a:r>
              <a:rPr lang="en-US" altLang="zh-CN" sz="2800" b="1" baseline="30000">
                <a:latin typeface="Times New Roman" panose="02020603050405020304" pitchFamily="18" charset="0"/>
              </a:rPr>
              <a:t>-</a:t>
            </a:r>
            <a:r>
              <a:rPr lang="en-US" altLang="zh-CN" sz="2800" b="1">
                <a:latin typeface="Times New Roman" panose="02020603050405020304" pitchFamily="18" charset="0"/>
              </a:rPr>
              <a:t>)</a:t>
            </a:r>
            <a:endParaRPr lang="en-US" altLang="zh-CN" sz="2800" b="1">
              <a:latin typeface="Times New Roman" panose="02020603050405020304" pitchFamily="18" charset="0"/>
            </a:endParaRPr>
          </a:p>
        </p:txBody>
      </p:sp>
      <p:grpSp>
        <p:nvGrpSpPr>
          <p:cNvPr id="7" name="Group 19"/>
          <p:cNvGrpSpPr/>
          <p:nvPr/>
        </p:nvGrpSpPr>
        <p:grpSpPr>
          <a:xfrm>
            <a:off x="36513" y="6043613"/>
            <a:ext cx="4876800" cy="554037"/>
            <a:chOff x="-48" y="3539"/>
            <a:chExt cx="3072" cy="349"/>
          </a:xfrm>
        </p:grpSpPr>
        <p:sp>
          <p:nvSpPr>
            <p:cNvPr id="19475" name="Rectangle 20"/>
            <p:cNvSpPr>
              <a:spLocks noChangeArrowheads="1"/>
            </p:cNvSpPr>
            <p:nvPr/>
          </p:nvSpPr>
          <p:spPr bwMode="auto">
            <a:xfrm>
              <a:off x="-48" y="3561"/>
              <a:ext cx="307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2800" b="1">
                  <a:latin typeface="Times New Roman" panose="02020603050405020304" pitchFamily="18" charset="0"/>
                  <a:sym typeface="Symbol" panose="05050102010706020507" pitchFamily="18" charset="2"/>
                </a:rPr>
                <a:t>Fe(OH)</a:t>
              </a:r>
              <a:r>
                <a:rPr lang="en-US" altLang="zh-CN" sz="2800" b="1" baseline="-25000">
                  <a:latin typeface="Times New Roman" panose="02020603050405020304" pitchFamily="18" charset="0"/>
                  <a:sym typeface="Symbol" panose="05050102010706020507" pitchFamily="18" charset="2"/>
                </a:rPr>
                <a:t>3</a:t>
              </a:r>
              <a:r>
                <a:rPr lang="en-US" altLang="zh-CN" sz="2800" b="1">
                  <a:latin typeface="Times New Roman" panose="02020603050405020304" pitchFamily="18" charset="0"/>
                  <a:sym typeface="Symbol" panose="05050102010706020507" pitchFamily="18" charset="2"/>
                </a:rPr>
                <a:t>              Fe</a:t>
              </a:r>
              <a:r>
                <a:rPr lang="en-US" altLang="zh-CN" sz="2800" b="1" baseline="30000">
                  <a:latin typeface="Times New Roman" panose="02020603050405020304" pitchFamily="18" charset="0"/>
                  <a:sym typeface="Symbol" panose="05050102010706020507" pitchFamily="18" charset="2"/>
                </a:rPr>
                <a:t>3+ </a:t>
              </a:r>
              <a:r>
                <a:rPr lang="en-US" altLang="zh-CN" sz="2800" b="1">
                  <a:latin typeface="Times New Roman" panose="02020603050405020304" pitchFamily="18" charset="0"/>
                  <a:sym typeface="Symbol" panose="05050102010706020507" pitchFamily="18" charset="2"/>
                </a:rPr>
                <a:t>+ 3OH</a:t>
              </a:r>
              <a:r>
                <a:rPr lang="en-US" altLang="zh-CN" sz="2800" b="1" baseline="30000">
                  <a:latin typeface="Times New Roman" panose="02020603050405020304" pitchFamily="18" charset="0"/>
                  <a:sym typeface="Symbol" panose="05050102010706020507" pitchFamily="18" charset="2"/>
                </a:rPr>
                <a:t>-</a:t>
              </a:r>
              <a:endParaRPr lang="en-US" altLang="zh-CN" sz="2800" b="1" baseline="30000">
                <a:latin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pic>
          <p:nvPicPr>
            <p:cNvPr id="19476" name="Picture 21" descr="循环02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864" y="3539"/>
              <a:ext cx="668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4837113" y="6043613"/>
            <a:ext cx="4343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i="1">
                <a:latin typeface="Times New Roman" panose="02020603050405020304" pitchFamily="18" charset="0"/>
                <a:ea typeface="方正姚体" panose="02010601030101010101" pitchFamily="2" charset="-122"/>
              </a:rPr>
              <a:t>K</a:t>
            </a:r>
            <a:r>
              <a:rPr lang="en-US" altLang="zh-CN" sz="2800" b="1">
                <a:latin typeface="Times New Roman" panose="02020603050405020304" pitchFamily="18" charset="0"/>
                <a:ea typeface="方正姚体" panose="02010601030101010101" pitchFamily="2" charset="-122"/>
              </a:rPr>
              <a:t>sp = </a:t>
            </a:r>
            <a:r>
              <a:rPr lang="en-US" altLang="zh-CN" sz="2800" b="1" i="1">
                <a:latin typeface="Times New Roman" panose="02020603050405020304" pitchFamily="18" charset="0"/>
                <a:ea typeface="方正姚体" panose="02010601030101010101" pitchFamily="2" charset="-122"/>
              </a:rPr>
              <a:t>c</a:t>
            </a:r>
            <a:r>
              <a:rPr lang="en-US" altLang="zh-CN" sz="2800" b="1">
                <a:latin typeface="Times New Roman" panose="02020603050405020304" pitchFamily="18" charset="0"/>
                <a:ea typeface="方正姚体" panose="02010601030101010101" pitchFamily="2" charset="-122"/>
              </a:rPr>
              <a:t>(Fe</a:t>
            </a:r>
            <a:r>
              <a:rPr lang="en-US" altLang="zh-CN" sz="2800" b="1" baseline="30000">
                <a:latin typeface="Times New Roman" panose="02020603050405020304" pitchFamily="18" charset="0"/>
                <a:ea typeface="方正姚体" panose="02010601030101010101" pitchFamily="2" charset="-122"/>
              </a:rPr>
              <a:t>3+</a:t>
            </a:r>
            <a:r>
              <a:rPr lang="en-US" altLang="zh-CN" sz="2800" b="1">
                <a:latin typeface="Times New Roman" panose="02020603050405020304" pitchFamily="18" charset="0"/>
                <a:ea typeface="方正姚体" panose="02010601030101010101" pitchFamily="2" charset="-122"/>
              </a:rPr>
              <a:t>) . </a:t>
            </a:r>
            <a:r>
              <a:rPr lang="en-US" altLang="zh-CN" sz="2800" b="1" i="1">
                <a:latin typeface="Times New Roman" panose="02020603050405020304" pitchFamily="18" charset="0"/>
                <a:ea typeface="方正姚体" panose="02010601030101010101" pitchFamily="2" charset="-122"/>
              </a:rPr>
              <a:t>c</a:t>
            </a:r>
            <a:r>
              <a:rPr lang="en-US" altLang="zh-CN" sz="2800" b="1" baseline="30000">
                <a:latin typeface="Times New Roman" panose="02020603050405020304" pitchFamily="18" charset="0"/>
                <a:ea typeface="方正姚体" panose="02010601030101010101" pitchFamily="2" charset="-122"/>
              </a:rPr>
              <a:t>3</a:t>
            </a:r>
            <a:r>
              <a:rPr lang="en-US" altLang="zh-CN" sz="2800" b="1">
                <a:latin typeface="Times New Roman" panose="02020603050405020304" pitchFamily="18" charset="0"/>
                <a:ea typeface="方正姚体" panose="02010601030101010101" pitchFamily="2" charset="-122"/>
              </a:rPr>
              <a:t>(OH</a:t>
            </a:r>
            <a:r>
              <a:rPr lang="en-US" altLang="zh-CN" sz="2800" b="1" baseline="30000">
                <a:latin typeface="Times New Roman" panose="02020603050405020304" pitchFamily="18" charset="0"/>
                <a:ea typeface="方正姚体" panose="02010601030101010101" pitchFamily="2" charset="-122"/>
              </a:rPr>
              <a:t>-</a:t>
            </a:r>
            <a:r>
              <a:rPr lang="en-US" altLang="zh-CN" sz="2800" b="1">
                <a:latin typeface="Times New Roman" panose="02020603050405020304" pitchFamily="18" charset="0"/>
                <a:ea typeface="方正姚体" panose="02010601030101010101" pitchFamily="2" charset="-122"/>
              </a:rPr>
              <a:t>)</a:t>
            </a:r>
            <a:endParaRPr lang="en-US" altLang="zh-CN" sz="2800" b="1">
              <a:solidFill>
                <a:srgbClr val="9900FF"/>
              </a:solidFill>
              <a:latin typeface="Times New Roman" panose="02020603050405020304" pitchFamily="18" charset="0"/>
              <a:ea typeface="方正姚体" panose="02010601030101010101" pitchFamily="2" charset="-122"/>
            </a:endParaRPr>
          </a:p>
        </p:txBody>
      </p:sp>
      <p:grpSp>
        <p:nvGrpSpPr>
          <p:cNvPr id="8" name="Group 23"/>
          <p:cNvGrpSpPr/>
          <p:nvPr/>
        </p:nvGrpSpPr>
        <p:grpSpPr>
          <a:xfrm>
            <a:off x="468313" y="3324225"/>
            <a:ext cx="7327900" cy="609600"/>
            <a:chOff x="577" y="1888"/>
            <a:chExt cx="4616" cy="384"/>
          </a:xfrm>
        </p:grpSpPr>
        <p:sp>
          <p:nvSpPr>
            <p:cNvPr id="19479" name="Text Box 24"/>
            <p:cNvSpPr txBox="1">
              <a:spLocks noChangeArrowheads="1"/>
            </p:cNvSpPr>
            <p:nvPr/>
          </p:nvSpPr>
          <p:spPr bwMode="auto">
            <a:xfrm>
              <a:off x="577" y="1907"/>
              <a:ext cx="194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 b="1">
                  <a:solidFill>
                    <a:srgbClr val="A50021"/>
                  </a:solidFill>
                </a:rPr>
                <a:t>Ksp </a:t>
              </a:r>
              <a:r>
                <a:rPr lang="en-US" altLang="zh-CN" sz="3200">
                  <a:solidFill>
                    <a:srgbClr val="A50021"/>
                  </a:solidFill>
                  <a:latin typeface="Times New Roman" panose="02020603050405020304" pitchFamily="18" charset="0"/>
                </a:rPr>
                <a:t>(</a:t>
              </a:r>
              <a:r>
                <a:rPr lang="en-US" altLang="zh-CN" sz="3200" b="1">
                  <a:solidFill>
                    <a:srgbClr val="A50021"/>
                  </a:solidFill>
                </a:rPr>
                <a:t> </a:t>
              </a:r>
              <a:r>
                <a:rPr lang="en-US" altLang="zh-CN" sz="3200">
                  <a:solidFill>
                    <a:srgbClr val="A50021"/>
                  </a:solidFill>
                  <a:latin typeface="Times New Roman" panose="02020603050405020304" pitchFamily="18" charset="0"/>
                </a:rPr>
                <a:t>AmBn</a:t>
              </a:r>
              <a:r>
                <a:rPr lang="en-US" altLang="zh-CN" sz="3200" b="1">
                  <a:solidFill>
                    <a:srgbClr val="A50021"/>
                  </a:solidFill>
                </a:rPr>
                <a:t> </a:t>
              </a:r>
              <a:r>
                <a:rPr lang="en-US" altLang="zh-CN" sz="3200">
                  <a:solidFill>
                    <a:srgbClr val="A50021"/>
                  </a:solidFill>
                  <a:latin typeface="Times New Roman" panose="02020603050405020304" pitchFamily="18" charset="0"/>
                </a:rPr>
                <a:t>)</a:t>
              </a:r>
              <a:r>
                <a:rPr lang="en-US" altLang="zh-CN" sz="3200" b="1">
                  <a:solidFill>
                    <a:srgbClr val="A50021"/>
                  </a:solidFill>
                </a:rPr>
                <a:t> =</a:t>
              </a:r>
              <a:r>
                <a:rPr lang="en-US" altLang="zh-CN" sz="3200" b="1">
                  <a:solidFill>
                    <a:srgbClr val="FF7C80"/>
                  </a:solidFill>
                </a:rPr>
                <a:t> </a:t>
              </a:r>
              <a:endParaRPr lang="en-US" altLang="zh-CN" sz="3200" b="1">
                <a:solidFill>
                  <a:srgbClr val="FF7C80"/>
                </a:solidFill>
              </a:endParaRPr>
            </a:p>
          </p:txBody>
        </p:sp>
        <p:sp>
          <p:nvSpPr>
            <p:cNvPr id="19480" name="Rectangle 25"/>
            <p:cNvSpPr>
              <a:spLocks noChangeArrowheads="1"/>
            </p:cNvSpPr>
            <p:nvPr/>
          </p:nvSpPr>
          <p:spPr bwMode="auto">
            <a:xfrm>
              <a:off x="2517" y="1888"/>
              <a:ext cx="267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r>
                <a:rPr lang="en-US" altLang="zh-CN" sz="2400" b="1">
                  <a:solidFill>
                    <a:srgbClr val="A50021"/>
                  </a:solidFill>
                </a:rPr>
                <a:t>[</a:t>
              </a:r>
              <a:r>
                <a:rPr lang="en-US" altLang="zh-CN" sz="3200">
                  <a:solidFill>
                    <a:srgbClr val="A50021"/>
                  </a:solidFill>
                  <a:latin typeface="Times New Roman" panose="02020603050405020304" pitchFamily="18" charset="0"/>
                </a:rPr>
                <a:t> A</a:t>
              </a:r>
              <a:r>
                <a:rPr lang="en-US" altLang="zh-CN" sz="3200" b="1" baseline="30000">
                  <a:solidFill>
                    <a:srgbClr val="A50021"/>
                  </a:solidFill>
                  <a:latin typeface="宋体" panose="02010600030101010101" pitchFamily="2" charset="-122"/>
                </a:rPr>
                <a:t>n</a:t>
              </a:r>
              <a:r>
                <a:rPr lang="zh-CN" altLang="en-US" sz="3200" b="1" baseline="30000">
                  <a:solidFill>
                    <a:srgbClr val="A50021"/>
                  </a:solidFill>
                  <a:latin typeface="宋体" panose="02010600030101010101" pitchFamily="2" charset="-122"/>
                </a:rPr>
                <a:t>＋</a:t>
              </a:r>
              <a:r>
                <a:rPr lang="en-US" altLang="zh-CN" sz="2400" b="1">
                  <a:solidFill>
                    <a:srgbClr val="A50021"/>
                  </a:solidFill>
                </a:rPr>
                <a:t>] </a:t>
              </a:r>
              <a:r>
                <a:rPr lang="en-US" altLang="zh-CN" sz="3200" b="1" baseline="30000">
                  <a:solidFill>
                    <a:srgbClr val="A50021"/>
                  </a:solidFill>
                  <a:latin typeface="宋体" panose="02010600030101010101" pitchFamily="2" charset="-122"/>
                </a:rPr>
                <a:t>m</a:t>
              </a:r>
              <a:r>
                <a:rPr lang="en-US" altLang="zh-CN" sz="2400" b="1">
                  <a:solidFill>
                    <a:srgbClr val="A50021"/>
                  </a:solidFill>
                </a:rPr>
                <a:t> </a:t>
              </a:r>
              <a:r>
                <a:rPr lang="en-US" altLang="zh-CN" sz="3200" b="1">
                  <a:solidFill>
                    <a:srgbClr val="A50021"/>
                  </a:solidFill>
                </a:rPr>
                <a:t>· </a:t>
              </a:r>
              <a:r>
                <a:rPr lang="en-US" altLang="zh-CN" sz="2400" b="1">
                  <a:solidFill>
                    <a:srgbClr val="A50021"/>
                  </a:solidFill>
                </a:rPr>
                <a:t>[</a:t>
              </a:r>
              <a:r>
                <a:rPr lang="en-US" altLang="zh-CN" sz="3200">
                  <a:solidFill>
                    <a:srgbClr val="A50021"/>
                  </a:solidFill>
                  <a:latin typeface="Times New Roman" panose="02020603050405020304" pitchFamily="18" charset="0"/>
                </a:rPr>
                <a:t>B</a:t>
              </a:r>
              <a:r>
                <a:rPr lang="en-US" altLang="zh-CN" sz="3200" b="1" baseline="30000">
                  <a:solidFill>
                    <a:srgbClr val="A50021"/>
                  </a:solidFill>
                  <a:latin typeface="宋体" panose="02010600030101010101" pitchFamily="2" charset="-122"/>
                </a:rPr>
                <a:t>m</a:t>
              </a:r>
              <a:r>
                <a:rPr lang="zh-CN" altLang="en-US" sz="3200" b="1" baseline="30000">
                  <a:solidFill>
                    <a:srgbClr val="A50021"/>
                  </a:solidFill>
                  <a:latin typeface="宋体" panose="02010600030101010101" pitchFamily="2" charset="-122"/>
                </a:rPr>
                <a:t>－</a:t>
              </a:r>
              <a:r>
                <a:rPr lang="en-US" altLang="zh-CN" sz="2400" b="1">
                  <a:solidFill>
                    <a:srgbClr val="A50021"/>
                  </a:solidFill>
                </a:rPr>
                <a:t>] </a:t>
              </a:r>
              <a:r>
                <a:rPr lang="en-US" altLang="zh-CN" sz="3200" b="1" baseline="30000">
                  <a:solidFill>
                    <a:srgbClr val="A50021"/>
                  </a:solidFill>
                  <a:latin typeface="宋体" panose="02010600030101010101" pitchFamily="2" charset="-122"/>
                </a:rPr>
                <a:t>n</a:t>
              </a:r>
              <a:endParaRPr lang="en-US" altLang="zh-CN" sz="3200" b="1" baseline="30000">
                <a:solidFill>
                  <a:srgbClr val="A50021"/>
                </a:solidFill>
                <a:latin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6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16388" grpId="0"/>
      <p:bldP spid="16398" grpId="0"/>
      <p:bldP spid="1640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4"/>
          <p:cNvSpPr txBox="1">
            <a:spLocks noChangeArrowheads="1"/>
          </p:cNvSpPr>
          <p:nvPr/>
        </p:nvSpPr>
        <p:spPr bwMode="auto">
          <a:xfrm>
            <a:off x="663575" y="4826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zh-CN" altLang="zh-CN"/>
          </a:p>
        </p:txBody>
      </p:sp>
      <p:sp>
        <p:nvSpPr>
          <p:cNvPr id="20482" name="Text Box 5"/>
          <p:cNvSpPr txBox="1">
            <a:spLocks noChangeArrowheads="1"/>
          </p:cNvSpPr>
          <p:nvPr/>
        </p:nvSpPr>
        <p:spPr bwMode="auto">
          <a:xfrm>
            <a:off x="395288" y="260350"/>
            <a:ext cx="69183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Ksp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越大能说明难溶电解质越易溶吗？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22593" name="Group 65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42875" y="1657350"/>
          <a:ext cx="8893175" cy="3631794"/>
        </p:xfrm>
        <a:graphic>
          <a:graphicData uri="http://schemas.openxmlformats.org/drawingml/2006/table">
            <a:tbl>
              <a:tblPr/>
              <a:tblGrid>
                <a:gridCol w="2376488"/>
                <a:gridCol w="1511300"/>
                <a:gridCol w="1584325"/>
                <a:gridCol w="1441450"/>
                <a:gridCol w="1979612"/>
              </a:tblGrid>
              <a:tr h="721995"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590" marB="45590" vert="horz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AgCl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590" marB="45590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AgBr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590" marB="45590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AgI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590" marB="45590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Ag</a:t>
                      </a:r>
                      <a:r>
                        <a:rPr kumimoji="0" lang="en-US" altLang="zh-CN" sz="3200" b="1" i="0" u="none" strike="noStrike" cap="none" normalizeH="0" baseline="-22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CrO</a:t>
                      </a:r>
                      <a:r>
                        <a:rPr kumimoji="0" lang="en-US" altLang="zh-CN" sz="3200" b="1" i="0" u="none" strike="noStrike" cap="none" normalizeH="0" baseline="-2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  <a:endParaRPr kumimoji="0" lang="en-US" altLang="zh-CN" sz="3200" b="1" i="0" u="none" strike="noStrike" cap="none" normalizeH="0" baseline="-2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590" marB="45590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7698"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 Ksp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590" marB="45590" vert="horz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1.8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×</a:t>
                      </a: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  <a:r>
                        <a:rPr kumimoji="0" lang="en-US" altLang="zh-CN" sz="2800" b="1" i="0" u="none" strike="noStrike" cap="none" normalizeH="0" baseline="5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-10</a:t>
                      </a:r>
                      <a:endParaRPr kumimoji="0" lang="en-US" altLang="zh-CN" sz="2800" b="1" i="0" u="none" strike="noStrike" cap="none" normalizeH="0" baseline="46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2800" b="1" i="0" u="none" strike="noStrike" cap="none" normalizeH="0" baseline="46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T="45590" marB="45590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5.4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×</a:t>
                      </a: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  <a:r>
                        <a:rPr kumimoji="0" lang="en-US" altLang="zh-CN" sz="2800" b="1" i="0" u="none" strike="noStrike" cap="none" normalizeH="0" baseline="5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-13</a:t>
                      </a:r>
                      <a:endParaRPr kumimoji="0" lang="en-US" altLang="zh-CN" sz="2800" b="1" i="0" u="none" strike="noStrike" cap="none" normalizeH="0" baseline="5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590" marB="45590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8.5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×</a:t>
                      </a: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  <a:r>
                        <a:rPr kumimoji="0" lang="en-US" altLang="zh-CN" sz="2800" b="1" i="0" u="none" strike="noStrike" cap="none" normalizeH="0" baseline="5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-17</a:t>
                      </a:r>
                      <a:endParaRPr kumimoji="0" lang="en-US" altLang="zh-CN" sz="2800" b="1" i="0" u="none" strike="noStrike" cap="none" normalizeH="0" baseline="5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590" marB="45590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1.1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×</a:t>
                      </a: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  <a:r>
                        <a:rPr kumimoji="0" lang="en-US" altLang="zh-CN" sz="2800" b="1" i="0" u="none" strike="noStrike" cap="none" normalizeH="0" baseline="5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-12</a:t>
                      </a:r>
                      <a:endParaRPr kumimoji="0" lang="en-US" altLang="zh-C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590" marB="45590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1780"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饱和溶液中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难溶电解质的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物质的量浓度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590" marB="45590" vert="horz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1.3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×</a:t>
                      </a: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  <a:r>
                        <a:rPr kumimoji="0" lang="en-US" altLang="zh-CN" sz="2800" b="1" i="0" u="none" strike="noStrike" cap="none" normalizeH="0" baseline="5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-5</a:t>
                      </a:r>
                      <a:endParaRPr kumimoji="0" lang="en-US" altLang="zh-CN" sz="2800" b="1" i="0" u="none" strike="noStrike" cap="none" normalizeH="0" baseline="4600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2800" b="1" i="0" u="none" strike="noStrike" cap="none" normalizeH="0" baseline="46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T="45590" marB="45590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4.4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×</a:t>
                      </a: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  <a:r>
                        <a:rPr kumimoji="0" lang="en-US" altLang="zh-CN" sz="2800" b="1" i="0" u="none" strike="noStrike" cap="none" normalizeH="0" baseline="5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-7</a:t>
                      </a:r>
                      <a:endParaRPr kumimoji="0" lang="en-US" altLang="zh-CN" sz="2800" b="1" i="0" u="none" strike="noStrike" cap="none" normalizeH="0" baseline="5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590" marB="45590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8.9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×</a:t>
                      </a: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  <a:r>
                        <a:rPr kumimoji="0" lang="en-US" altLang="zh-CN" sz="2800" b="1" i="0" u="none" strike="noStrike" cap="none" normalizeH="0" baseline="5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-9</a:t>
                      </a:r>
                      <a:endParaRPr kumimoji="0" lang="en-US" altLang="zh-CN" sz="2800" b="1" i="0" u="none" strike="noStrike" cap="none" normalizeH="0" baseline="5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T="45590" marB="45590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6.5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×</a:t>
                      </a:r>
                      <a:endParaRPr kumimoji="0" lang="en-US" altLang="zh-CN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  <a:r>
                        <a:rPr kumimoji="0" lang="en-US" altLang="zh-CN" sz="2800" b="1" i="0" u="none" strike="noStrike" cap="none" normalizeH="0" baseline="5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-5</a:t>
                      </a:r>
                      <a:endParaRPr kumimoji="0" lang="en-US" altLang="zh-CN" sz="2800" b="1" i="0" u="none" strike="noStrike" cap="none" normalizeH="0" baseline="4600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2800" b="1" i="0" u="none" strike="noStrike" cap="none" normalizeH="0" baseline="46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T="45590" marB="45590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09" name="文本框 1"/>
          <p:cNvSpPr txBox="1">
            <a:spLocks noChangeArrowheads="1"/>
          </p:cNvSpPr>
          <p:nvPr/>
        </p:nvSpPr>
        <p:spPr bwMode="auto">
          <a:xfrm>
            <a:off x="1908175" y="5589588"/>
            <a:ext cx="6442075" cy="110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zh-CN" altLang="en-US" sz="2800" b="1"/>
              <a:t>K</a:t>
            </a:r>
            <a:r>
              <a:rPr lang="zh-CN" altLang="en-US" sz="2800" b="1" baseline="-25000"/>
              <a:t>sp</a:t>
            </a:r>
            <a:r>
              <a:rPr lang="zh-CN" altLang="en-US" sz="2800" b="1"/>
              <a:t> (AgCl) &gt; K</a:t>
            </a:r>
            <a:r>
              <a:rPr lang="zh-CN" altLang="en-US" sz="2800" b="1" baseline="-25000"/>
              <a:t>sp</a:t>
            </a:r>
            <a:r>
              <a:rPr lang="zh-CN" altLang="en-US" sz="2800" b="1"/>
              <a:t> (AgBr) &gt; K</a:t>
            </a:r>
            <a:r>
              <a:rPr lang="zh-CN" altLang="en-US" sz="2800" b="1" baseline="-25000"/>
              <a:t>sp</a:t>
            </a:r>
            <a:r>
              <a:rPr lang="zh-CN" altLang="en-US" sz="2800" b="1"/>
              <a:t> (AgI)</a:t>
            </a:r>
            <a:endParaRPr lang="zh-CN" altLang="en-US" sz="2800" b="1"/>
          </a:p>
          <a:p>
            <a:pPr>
              <a:spcBef>
                <a:spcPct val="50000"/>
              </a:spcBef>
            </a:pPr>
            <a:r>
              <a:rPr lang="zh-CN" altLang="en-US" sz="2800" b="1"/>
              <a:t>溶解度:S(AgCl )&gt; S (AgBr) &gt; S (AgI)</a:t>
            </a:r>
            <a:endParaRPr lang="zh-CN" altLang="en-US"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313" y="260350"/>
            <a:ext cx="2879725" cy="923925"/>
          </a:xfrm>
        </p:spPr>
        <p:txBody>
          <a:bodyPr/>
          <a:lstStyle/>
          <a:p>
            <a:r>
              <a:rPr lang="zh-CN" altLang="en-US" sz="6000" smtClean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复习</a:t>
            </a:r>
            <a:r>
              <a:rPr lang="zh-CN" altLang="en-US" smtClean="0">
                <a:ea typeface="楷体_GB2312" pitchFamily="49" charset="-122"/>
              </a:rPr>
              <a:t> </a:t>
            </a:r>
            <a:endParaRPr lang="zh-CN" altLang="en-US" smtClean="0">
              <a:ea typeface="楷体_GB2312" pitchFamily="49" charset="-122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268413"/>
            <a:ext cx="8077200" cy="1152525"/>
          </a:xfrm>
        </p:spPr>
        <p:txBody>
          <a:bodyPr/>
          <a:lstStyle/>
          <a:p>
            <a:pPr marL="457200" indent="-457200" algn="just">
              <a:buFontTx/>
              <a:buNone/>
            </a:pPr>
            <a:r>
              <a:rPr lang="en-US" altLang="zh-CN" b="1" smtClean="0">
                <a:solidFill>
                  <a:srgbClr val="1A1714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1</a:t>
            </a:r>
            <a:r>
              <a:rPr lang="zh-CN" altLang="en-US" b="1" smtClean="0">
                <a:solidFill>
                  <a:srgbClr val="1A1714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、什么叫饱和溶液？什么叫不饱和溶液？</a:t>
            </a:r>
            <a:endParaRPr lang="zh-CN" altLang="en-US" smtClean="0">
              <a:solidFill>
                <a:srgbClr val="1A1714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0" y="2005013"/>
            <a:ext cx="8794750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 b="1">
                <a:solidFill>
                  <a:srgbClr val="12079D"/>
                </a:solidFill>
                <a:latin typeface="Times New Roman" panose="02020603050405020304" pitchFamily="18" charset="0"/>
              </a:rPr>
              <a:t>          </a:t>
            </a:r>
            <a:r>
              <a:rPr lang="zh-CN" altLang="en-US" sz="3200" b="1">
                <a:latin typeface="华文中宋" panose="02010600040101010101" pitchFamily="2" charset="-122"/>
                <a:ea typeface="华文中宋" panose="02010600040101010101" pitchFamily="2" charset="-122"/>
              </a:rPr>
              <a:t>一定温度下，不能再溶解溶质的溶液叫饱和</a:t>
            </a:r>
            <a:endParaRPr lang="zh-CN" altLang="en-US" sz="3200" b="1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b="1">
                <a:latin typeface="华文中宋" panose="02010600040101010101" pitchFamily="2" charset="-122"/>
                <a:ea typeface="华文中宋" panose="02010600040101010101" pitchFamily="2" charset="-122"/>
              </a:rPr>
              <a:t>  溶液。能继续溶解溶质的溶液叫不饱和溶液。</a:t>
            </a:r>
            <a:endParaRPr lang="zh-CN" altLang="en-US" sz="3200" b="1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52388" y="3357563"/>
            <a:ext cx="8767762" cy="199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200" b="1">
                <a:solidFill>
                  <a:srgbClr val="1A1714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2</a:t>
            </a:r>
            <a:r>
              <a:rPr lang="zh-CN" altLang="en-US" sz="3200" b="1">
                <a:solidFill>
                  <a:srgbClr val="1A1714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、溶解性是指：</a:t>
            </a:r>
            <a:r>
              <a:rPr lang="en-US" altLang="zh-CN" sz="3200" b="1">
                <a:solidFill>
                  <a:srgbClr val="1A1714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___________________________</a:t>
            </a:r>
            <a:endParaRPr lang="en-US" altLang="zh-CN" sz="3200" b="1">
              <a:solidFill>
                <a:srgbClr val="1A1714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3200" b="1">
                <a:solidFill>
                  <a:srgbClr val="1A1714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  </a:t>
            </a:r>
            <a:r>
              <a:rPr lang="zh-CN" altLang="en-US" sz="3200" b="1">
                <a:solidFill>
                  <a:srgbClr val="1A1714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溶解性是物质的</a:t>
            </a:r>
            <a:r>
              <a:rPr lang="en-US" altLang="zh-CN" sz="3200" b="1">
                <a:solidFill>
                  <a:srgbClr val="1A1714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_______</a:t>
            </a:r>
            <a:r>
              <a:rPr lang="zh-CN" altLang="en-US" sz="3200" b="1">
                <a:solidFill>
                  <a:srgbClr val="1A1714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性质。 溶解性大小跟</a:t>
            </a:r>
            <a:endParaRPr lang="zh-CN" altLang="en-US" sz="3200" b="1">
              <a:solidFill>
                <a:srgbClr val="1A1714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3200" b="1">
                <a:solidFill>
                  <a:srgbClr val="1A1714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   </a:t>
            </a:r>
            <a:r>
              <a:rPr lang="en-US" altLang="zh-CN" sz="3200" b="1">
                <a:solidFill>
                  <a:srgbClr val="1A1714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___________________</a:t>
            </a:r>
            <a:r>
              <a:rPr lang="zh-CN" altLang="en-US" sz="3200" b="1">
                <a:solidFill>
                  <a:srgbClr val="1A1714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有关。</a:t>
            </a:r>
            <a:endParaRPr lang="zh-CN" altLang="en-US" sz="3200" b="1">
              <a:solidFill>
                <a:srgbClr val="1A1714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843213" y="3429000"/>
            <a:ext cx="6481762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kumimoji="1" lang="zh-CN" alt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华文中宋" panose="02010600040101010101" pitchFamily="2" charset="-122"/>
              </a:rPr>
              <a:t>一种物质溶解在另一种物质中的能力。</a:t>
            </a:r>
            <a:endParaRPr kumimoji="1" lang="zh-CN" altLang="en-US" sz="2800">
              <a:solidFill>
                <a:srgbClr val="FF0000"/>
              </a:solidFill>
              <a:latin typeface="Times New Roman" panose="02020603050405020304" pitchFamily="18" charset="0"/>
              <a:ea typeface="华文中宋" panose="02010600040101010101" pitchFamily="2" charset="-122"/>
            </a:endParaRPr>
          </a:p>
        </p:txBody>
      </p:sp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1166813" y="64976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zh-CN" altLang="zh-CN" sz="2400">
              <a:latin typeface="Times New Roman" panose="02020603050405020304" pitchFamily="18" charset="0"/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635375" y="4100513"/>
            <a:ext cx="8953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F60C17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物理</a:t>
            </a:r>
            <a:endParaRPr lang="zh-CN" altLang="en-US" sz="2800" b="1">
              <a:solidFill>
                <a:srgbClr val="F60C17"/>
              </a:solidFill>
              <a:latin typeface="Times New Roman" panose="02020603050405020304" pitchFamily="18" charset="0"/>
              <a:ea typeface="华文中宋" panose="02010600040101010101" pitchFamily="2" charset="-122"/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1258888" y="4676775"/>
            <a:ext cx="3028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F60C17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溶质、溶剂的性质</a:t>
            </a:r>
            <a:endParaRPr lang="zh-CN" altLang="en-US" sz="2800" b="1">
              <a:solidFill>
                <a:srgbClr val="F60C17"/>
              </a:solidFill>
              <a:latin typeface="Times New Roman" panose="02020603050405020304" pitchFamily="18" charset="0"/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  <p:bldP spid="3076" grpId="0"/>
      <p:bldP spid="3077" grpId="0"/>
      <p:bldP spid="3078" grpId="0"/>
      <p:bldP spid="3080" grpId="0"/>
      <p:bldP spid="308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2"/>
          <p:cNvSpPr txBox="1">
            <a:spLocks noChangeArrowheads="1"/>
          </p:cNvSpPr>
          <p:nvPr/>
        </p:nvSpPr>
        <p:spPr bwMode="auto">
          <a:xfrm>
            <a:off x="250825" y="44450"/>
            <a:ext cx="248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３、意义：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50825" y="620713"/>
            <a:ext cx="8713788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    Ksp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的大小反映了物质在水中的溶解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能力。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对于同种类型的难溶电解质，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Ksp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越大，其溶解能力越强。</a:t>
            </a:r>
            <a:r>
              <a:rPr lang="zh-CN" altLang="en-US" sz="320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zh-CN" altLang="en-US" sz="32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22263" y="4076700"/>
            <a:ext cx="32416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、特点：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95288" y="4724400"/>
            <a:ext cx="835342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zh-CN" sz="3200" b="1" i="1">
                <a:latin typeface="黑体" panose="02010609060101010101" pitchFamily="49" charset="-122"/>
                <a:ea typeface="黑体" panose="02010609060101010101" pitchFamily="49" charset="-122"/>
              </a:rPr>
              <a:t>K</a:t>
            </a:r>
            <a:r>
              <a:rPr lang="en-US" altLang="zh-CN" sz="3200" b="1" baseline="-25000">
                <a:latin typeface="黑体" panose="02010609060101010101" pitchFamily="49" charset="-122"/>
                <a:ea typeface="黑体" panose="02010609060101010101" pitchFamily="49" charset="-122"/>
              </a:rPr>
              <a:t>sp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只与温度有关，一定温度下，</a:t>
            </a:r>
            <a:r>
              <a:rPr lang="en-US" altLang="zh-CN" sz="3200" b="1" i="1">
                <a:latin typeface="黑体" panose="02010609060101010101" pitchFamily="49" charset="-122"/>
                <a:ea typeface="黑体" panose="02010609060101010101" pitchFamily="49" charset="-122"/>
              </a:rPr>
              <a:t>K</a:t>
            </a:r>
            <a:r>
              <a:rPr lang="en-US" altLang="zh-CN" sz="3200" b="1" baseline="-25000">
                <a:latin typeface="黑体" panose="02010609060101010101" pitchFamily="49" charset="-122"/>
                <a:ea typeface="黑体" panose="02010609060101010101" pitchFamily="49" charset="-122"/>
              </a:rPr>
              <a:t>sp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是常数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23850" y="5226050"/>
            <a:ext cx="6934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绝大多数难溶盐的溶解是吸热过程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510" name="Text Box 7"/>
          <p:cNvSpPr txBox="1">
            <a:spLocks noChangeArrowheads="1"/>
          </p:cNvSpPr>
          <p:nvPr/>
        </p:nvSpPr>
        <p:spPr bwMode="auto">
          <a:xfrm>
            <a:off x="323850" y="5949950"/>
            <a:ext cx="82946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升高温度，</a:t>
            </a:r>
            <a:r>
              <a:rPr lang="en-US" altLang="zh-CN" sz="3200" b="1" i="1"/>
              <a:t>K</a:t>
            </a:r>
            <a:r>
              <a:rPr lang="en-US" altLang="zh-CN" sz="3200" b="1"/>
              <a:t>sp</a:t>
            </a:r>
            <a:r>
              <a:rPr lang="zh-CN" altLang="en-US" sz="3200" b="1"/>
              <a:t>增大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平衡向沉淀溶解方向移动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511" name="Text Box 8"/>
          <p:cNvSpPr txBox="1">
            <a:spLocks noChangeArrowheads="1"/>
          </p:cNvSpPr>
          <p:nvPr/>
        </p:nvSpPr>
        <p:spPr bwMode="auto">
          <a:xfrm>
            <a:off x="250825" y="2276475"/>
            <a:ext cx="46767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、 </a:t>
            </a:r>
            <a:r>
              <a:rPr lang="en-US" altLang="zh-CN" sz="3200" b="1" i="1">
                <a:latin typeface="黑体" panose="02010609060101010101" pitchFamily="49" charset="-122"/>
                <a:ea typeface="黑体" panose="02010609060101010101" pitchFamily="49" charset="-122"/>
              </a:rPr>
              <a:t>K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sp 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与溶解度的关系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250825" y="2852738"/>
            <a:ext cx="871378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对于同种类型的难溶电解质，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Ksp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越大，溶解度越大</a:t>
            </a:r>
            <a:endParaRPr lang="zh-CN" altLang="en-US" sz="32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  <p:bldP spid="20484" grpId="0"/>
      <p:bldP spid="20485" grpId="0"/>
      <p:bldP spid="20486" grpId="0"/>
      <p:bldP spid="2048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0" y="173038"/>
            <a:ext cx="33131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、溶度积规则</a:t>
            </a:r>
            <a:endParaRPr lang="zh-CN" altLang="en-US" sz="28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215900" y="903288"/>
            <a:ext cx="8748713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通过比较溶度积与溶液中有关离子浓度幂乘积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-Qc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（离子积）的相对大小，还可以判断难溶电解质在给定条件下沉淀能否生成或溶解。</a:t>
            </a:r>
            <a:endParaRPr lang="zh-CN" altLang="en-US" sz="28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88925" y="2662238"/>
            <a:ext cx="8243888" cy="393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a.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当</a:t>
            </a:r>
            <a:r>
              <a:rPr lang="en-US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Qc</a:t>
            </a:r>
            <a:r>
              <a:rPr lang="zh-CN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﹥</a:t>
            </a:r>
            <a:r>
              <a:rPr lang="en-US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K</a:t>
            </a:r>
            <a:r>
              <a:rPr lang="en-US" altLang="zh-CN" sz="2800" b="1" baseline="-250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SP</a:t>
            </a:r>
            <a:r>
              <a:rPr lang="en-US" altLang="zh-CN" sz="280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时，溶液过饱和，溶解平衡逆向移动，</a:t>
            </a: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有沉淀析出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，使溶液中的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Qc=KSP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，溶液恰好变为饱和，建立新的溶解平衡。</a:t>
            </a:r>
            <a:endParaRPr lang="zh-CN" altLang="en-US" sz="28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b.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当</a:t>
            </a:r>
            <a:r>
              <a:rPr lang="en-US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Qc=K</a:t>
            </a:r>
            <a:r>
              <a:rPr lang="en-US" altLang="zh-CN" sz="2800" b="1" baseline="-2500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SP</a:t>
            </a:r>
            <a:r>
              <a:rPr lang="en-US" altLang="zh-CN" sz="2800" baseline="-2500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800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溶液饱和，沉淀与溶解处于</a:t>
            </a: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平衡状态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，但沉淀与溶解这两个过程并没有停止，只是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V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沉淀</a:t>
            </a:r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=V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溶解。</a:t>
            </a:r>
            <a:endParaRPr lang="zh-CN" altLang="en-US" sz="28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b="1">
                <a:latin typeface="黑体" panose="02010609060101010101" pitchFamily="49" charset="-122"/>
                <a:ea typeface="黑体" panose="02010609060101010101" pitchFamily="49" charset="-122"/>
              </a:rPr>
              <a:t>c.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当</a:t>
            </a:r>
            <a:r>
              <a:rPr lang="en-US" altLang="zh-CN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Qc﹤Ksp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时，溶液未饱和，</a:t>
            </a:r>
            <a:r>
              <a:rPr lang="zh-CN" altLang="en-US" sz="28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无沉淀析出</a:t>
            </a:r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，若加入适量的难溶电解质，难溶物可以不断溶解直至达到饱和。</a:t>
            </a:r>
            <a:endParaRPr lang="zh-CN" altLang="en-US" sz="28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/>
      <p:bldP spid="2458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ChangeArrowheads="1"/>
          </p:cNvSpPr>
          <p:nvPr/>
        </p:nvSpPr>
        <p:spPr bwMode="auto">
          <a:xfrm>
            <a:off x="215900" y="-26988"/>
            <a:ext cx="3851275" cy="838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altLang="zh-CN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、溶度积的计算</a:t>
            </a:r>
            <a:endParaRPr lang="zh-CN" altLang="en-US" sz="32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23554" name="Picture 3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72400" y="4724400"/>
            <a:ext cx="1371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304800" y="1981200"/>
            <a:ext cx="8534400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3200" b="1">
                <a:latin typeface="Times New Roman" panose="02020603050405020304" pitchFamily="18" charset="0"/>
              </a:rPr>
              <a:t>  </a:t>
            </a:r>
            <a:r>
              <a:rPr lang="zh-CN" altLang="en-US" sz="3200" b="1">
                <a:latin typeface="Times New Roman" panose="02020603050405020304" pitchFamily="18" charset="0"/>
              </a:rPr>
              <a:t>例</a:t>
            </a:r>
            <a:r>
              <a:rPr lang="en-US" altLang="zh-CN" sz="3200" b="1">
                <a:latin typeface="Times New Roman" panose="02020603050405020304" pitchFamily="18" charset="0"/>
              </a:rPr>
              <a:t>1.  </a:t>
            </a:r>
            <a:r>
              <a:rPr lang="zh-CN" altLang="en-US" sz="3200" b="1">
                <a:latin typeface="Times New Roman" panose="02020603050405020304" pitchFamily="18" charset="0"/>
              </a:rPr>
              <a:t>已知室温下</a:t>
            </a:r>
            <a:r>
              <a:rPr lang="en-US" altLang="zh-CN" sz="3200" b="1">
                <a:latin typeface="Times New Roman" panose="02020603050405020304" pitchFamily="18" charset="0"/>
              </a:rPr>
              <a:t>PbI</a:t>
            </a:r>
            <a:r>
              <a:rPr lang="en-US" altLang="zh-CN" sz="3200" b="1" baseline="-25000">
                <a:latin typeface="Times New Roman" panose="02020603050405020304" pitchFamily="18" charset="0"/>
              </a:rPr>
              <a:t>2</a:t>
            </a:r>
            <a:r>
              <a:rPr lang="zh-CN" altLang="en-US" sz="3200" b="1">
                <a:latin typeface="Times New Roman" panose="02020603050405020304" pitchFamily="18" charset="0"/>
              </a:rPr>
              <a:t>的溶度积为</a:t>
            </a:r>
            <a:r>
              <a:rPr lang="en-US" altLang="zh-CN" sz="3200" b="1">
                <a:latin typeface="Times New Roman" panose="02020603050405020304" pitchFamily="18" charset="0"/>
              </a:rPr>
              <a:t>7.1</a:t>
            </a:r>
            <a:r>
              <a:rPr lang="en-US" altLang="zh-CN" sz="2400" b="1">
                <a:latin typeface="Times New Roman" panose="02020603050405020304" pitchFamily="18" charset="0"/>
              </a:rPr>
              <a:t>×</a:t>
            </a:r>
            <a:r>
              <a:rPr lang="en-US" altLang="zh-CN" sz="3200" b="1">
                <a:latin typeface="Times New Roman" panose="02020603050405020304" pitchFamily="18" charset="0"/>
              </a:rPr>
              <a:t>10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-9</a:t>
            </a:r>
            <a:r>
              <a:rPr lang="zh-CN" altLang="en-US" sz="3200" b="1">
                <a:latin typeface="Times New Roman" panose="02020603050405020304" pitchFamily="18" charset="0"/>
              </a:rPr>
              <a:t>，求饱和溶液中</a:t>
            </a:r>
            <a:r>
              <a:rPr lang="en-US" altLang="zh-CN" sz="3200" b="1">
                <a:latin typeface="Times New Roman" panose="02020603050405020304" pitchFamily="18" charset="0"/>
              </a:rPr>
              <a:t>Pb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2+</a:t>
            </a:r>
            <a:r>
              <a:rPr lang="zh-CN" altLang="en-US" sz="3200" b="1">
                <a:latin typeface="Times New Roman" panose="02020603050405020304" pitchFamily="18" charset="0"/>
              </a:rPr>
              <a:t>和</a:t>
            </a:r>
            <a:r>
              <a:rPr lang="en-US" altLang="zh-CN" sz="3200" b="1">
                <a:latin typeface="Times New Roman" panose="02020603050405020304" pitchFamily="18" charset="0"/>
              </a:rPr>
              <a:t>I</a:t>
            </a:r>
            <a:r>
              <a:rPr lang="en-US" altLang="zh-CN" sz="3200" b="1" baseline="46000">
                <a:latin typeface="Times New Roman" panose="02020603050405020304" pitchFamily="18" charset="0"/>
                <a:ea typeface="方正姚体" panose="02010601030101010101" pitchFamily="2" charset="-122"/>
                <a:sym typeface="Wingdings" panose="05000000000000000000" pitchFamily="2" charset="2"/>
              </a:rPr>
              <a:t>-</a:t>
            </a:r>
            <a:r>
              <a:rPr lang="zh-CN" altLang="en-US" sz="3200" b="1">
                <a:latin typeface="Times New Roman" panose="02020603050405020304" pitchFamily="18" charset="0"/>
              </a:rPr>
              <a:t>的浓度</a:t>
            </a:r>
            <a:r>
              <a:rPr lang="en-US" altLang="zh-CN" sz="3200" b="1">
                <a:latin typeface="Times New Roman" panose="02020603050405020304" pitchFamily="18" charset="0"/>
              </a:rPr>
              <a:t>;</a:t>
            </a:r>
            <a:r>
              <a:rPr lang="zh-CN" altLang="en-US" sz="3200" b="1">
                <a:latin typeface="Times New Roman" panose="02020603050405020304" pitchFamily="18" charset="0"/>
              </a:rPr>
              <a:t>在</a:t>
            </a:r>
            <a:r>
              <a:rPr lang="en-US" altLang="zh-CN" sz="3200" b="1" i="1">
                <a:latin typeface="Times New Roman" panose="02020603050405020304" pitchFamily="18" charset="0"/>
              </a:rPr>
              <a:t>c</a:t>
            </a:r>
            <a:r>
              <a:rPr lang="en-US" altLang="zh-CN" sz="3200" b="1">
                <a:latin typeface="Times New Roman" panose="02020603050405020304" pitchFamily="18" charset="0"/>
              </a:rPr>
              <a:t>(I</a:t>
            </a:r>
            <a:r>
              <a:rPr lang="en-US" altLang="zh-CN" sz="4000" b="1" baseline="30000">
                <a:latin typeface="Times New Roman" panose="02020603050405020304" pitchFamily="18" charset="0"/>
              </a:rPr>
              <a:t>-</a:t>
            </a:r>
            <a:r>
              <a:rPr lang="en-US" altLang="zh-CN" sz="3200" b="1">
                <a:latin typeface="Times New Roman" panose="02020603050405020304" pitchFamily="18" charset="0"/>
              </a:rPr>
              <a:t>)=0.1mol</a:t>
            </a:r>
            <a:r>
              <a:rPr lang="en-US" altLang="zh-CN" sz="2400" b="1">
                <a:latin typeface="Times New Roman" panose="02020603050405020304" pitchFamily="18" charset="0"/>
              </a:rPr>
              <a:t>·</a:t>
            </a:r>
            <a:r>
              <a:rPr lang="en-US" altLang="zh-CN" sz="3200" b="1">
                <a:latin typeface="Times New Roman" panose="02020603050405020304" pitchFamily="18" charset="0"/>
              </a:rPr>
              <a:t>L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-1</a:t>
            </a:r>
            <a:r>
              <a:rPr lang="zh-CN" altLang="en-US" sz="3200" b="1">
                <a:latin typeface="Times New Roman" panose="02020603050405020304" pitchFamily="18" charset="0"/>
              </a:rPr>
              <a:t>的溶液中</a:t>
            </a:r>
            <a:r>
              <a:rPr lang="en-US" altLang="zh-CN" sz="3200" b="1">
                <a:latin typeface="Times New Roman" panose="02020603050405020304" pitchFamily="18" charset="0"/>
              </a:rPr>
              <a:t>, Pb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2+</a:t>
            </a:r>
            <a:r>
              <a:rPr lang="zh-CN" altLang="en-US" sz="3200" b="1">
                <a:latin typeface="Times New Roman" panose="02020603050405020304" pitchFamily="18" charset="0"/>
              </a:rPr>
              <a:t>的浓度最大可达到多少</a:t>
            </a:r>
            <a:r>
              <a:rPr lang="en-US" altLang="zh-CN" sz="3200" b="1">
                <a:latin typeface="Times New Roman" panose="02020603050405020304" pitchFamily="18" charset="0"/>
              </a:rPr>
              <a:t>?</a:t>
            </a:r>
            <a:endParaRPr lang="en-US" altLang="zh-CN" sz="3200" b="1">
              <a:latin typeface="Times New Roman" panose="02020603050405020304" pitchFamily="18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676400" y="4191000"/>
            <a:ext cx="6096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b="1" i="1">
                <a:solidFill>
                  <a:schemeClr val="tx2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K</a:t>
            </a:r>
            <a:r>
              <a:rPr lang="en-US" altLang="zh-CN" sz="3200" b="1" baseline="-25000">
                <a:solidFill>
                  <a:schemeClr val="tx2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sp</a:t>
            </a:r>
            <a:r>
              <a:rPr lang="en-US" altLang="zh-CN" sz="3200" b="1" baseline="-2500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zh-CN" altLang="en-US" sz="3200" b="1">
                <a:latin typeface="Times New Roman" panose="02020603050405020304" pitchFamily="18" charset="0"/>
                <a:ea typeface="黑体" panose="02010609060101010101" pitchFamily="49" charset="-122"/>
              </a:rPr>
              <a:t>＝</a:t>
            </a:r>
            <a:r>
              <a:rPr lang="en-US" altLang="zh-CN" sz="3200" b="1" i="1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c</a:t>
            </a:r>
            <a:r>
              <a:rPr lang="en-US" altLang="zh-CN" sz="3200" b="1" i="1" baseline="3000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 </a:t>
            </a:r>
            <a:r>
              <a:rPr lang="en-US" altLang="zh-CN" sz="3200" b="1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(Pb</a:t>
            </a:r>
            <a:r>
              <a:rPr lang="en-US" altLang="zh-CN" sz="3200" b="1" baseline="3000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2+</a:t>
            </a:r>
            <a:r>
              <a:rPr lang="en-US" altLang="zh-CN" sz="3200" b="1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) </a:t>
            </a:r>
            <a:r>
              <a:rPr lang="en-US" altLang="zh-CN" sz="2800" b="1">
                <a:latin typeface="Times New Roman" panose="02020603050405020304" pitchFamily="18" charset="0"/>
                <a:ea typeface="方正姚体" panose="02010601030101010101" pitchFamily="2" charset="-122"/>
                <a:sym typeface="Wingdings" panose="05000000000000000000" pitchFamily="2" charset="2"/>
              </a:rPr>
              <a:t>·</a:t>
            </a:r>
            <a:r>
              <a:rPr lang="en-US" altLang="zh-CN" sz="3200" b="1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 </a:t>
            </a:r>
            <a:r>
              <a:rPr lang="en-US" altLang="zh-CN" sz="3200" b="1" i="1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c</a:t>
            </a:r>
            <a:r>
              <a:rPr lang="en-US" altLang="zh-CN" sz="3200" b="1" baseline="3000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2</a:t>
            </a:r>
            <a:r>
              <a:rPr lang="en-US" altLang="zh-CN" sz="3200" b="1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(</a:t>
            </a:r>
            <a:r>
              <a:rPr lang="en-US" altLang="zh-CN" sz="3200" b="1">
                <a:latin typeface="Times New Roman" panose="02020603050405020304" pitchFamily="18" charset="0"/>
                <a:ea typeface="黑体" panose="02010609060101010101" pitchFamily="49" charset="-122"/>
              </a:rPr>
              <a:t>I</a:t>
            </a:r>
            <a:r>
              <a:rPr lang="en-US" altLang="zh-CN" sz="4000" b="1" baseline="3000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-</a:t>
            </a:r>
            <a:r>
              <a:rPr lang="en-US" altLang="zh-CN" sz="3200" b="1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)</a:t>
            </a:r>
            <a:endParaRPr lang="en-US" altLang="zh-CN" sz="3200" b="1">
              <a:latin typeface="Times New Roman" panose="02020603050405020304" pitchFamily="18" charset="0"/>
              <a:ea typeface="黑体" panose="02010609060101010101" pitchFamily="49" charset="-122"/>
              <a:sym typeface="Wingdings" panose="05000000000000000000" pitchFamily="2" charset="2"/>
            </a:endParaRPr>
          </a:p>
        </p:txBody>
      </p:sp>
      <p:sp>
        <p:nvSpPr>
          <p:cNvPr id="23557" name="Rectangle 6"/>
          <p:cNvSpPr>
            <a:spLocks noChangeArrowheads="1"/>
          </p:cNvSpPr>
          <p:nvPr/>
        </p:nvSpPr>
        <p:spPr bwMode="auto">
          <a:xfrm>
            <a:off x="71438" y="790575"/>
            <a:ext cx="7956550" cy="838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zh-CN" altLang="en-US" sz="3600" b="1" i="1">
                <a:solidFill>
                  <a:srgbClr val="0000FF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（</a:t>
            </a:r>
            <a:r>
              <a:rPr lang="en-US" altLang="zh-CN" sz="3600" b="1" i="1">
                <a:solidFill>
                  <a:srgbClr val="0000FF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1</a:t>
            </a:r>
            <a:r>
              <a:rPr lang="zh-CN" altLang="en-US" sz="3600" b="1" i="1">
                <a:solidFill>
                  <a:srgbClr val="0000FF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）已知溶度积求离子浓度：</a:t>
            </a:r>
            <a:endParaRPr lang="zh-CN" altLang="en-US" sz="3600" b="1" i="1">
              <a:solidFill>
                <a:srgbClr val="0000FF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grpSp>
        <p:nvGrpSpPr>
          <p:cNvPr id="2" name="Group 7"/>
          <p:cNvGrpSpPr/>
          <p:nvPr/>
        </p:nvGrpSpPr>
        <p:grpSpPr>
          <a:xfrm>
            <a:off x="1752600" y="3505200"/>
            <a:ext cx="6629400" cy="685800"/>
            <a:chOff x="960" y="2352"/>
            <a:chExt cx="4176" cy="432"/>
          </a:xfrm>
        </p:grpSpPr>
        <p:sp>
          <p:nvSpPr>
            <p:cNvPr id="23559" name="Rectangle 8"/>
            <p:cNvSpPr>
              <a:spLocks noChangeArrowheads="1"/>
            </p:cNvSpPr>
            <p:nvPr/>
          </p:nvSpPr>
          <p:spPr bwMode="auto">
            <a:xfrm>
              <a:off x="960" y="2400"/>
              <a:ext cx="417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altLang="zh-CN" sz="3200" b="1">
                  <a:latin typeface="Times New Roman" panose="02020603050405020304" pitchFamily="18" charset="0"/>
                  <a:ea typeface="黑体" panose="02010609060101010101" pitchFamily="49" charset="-122"/>
                </a:rPr>
                <a:t>PbI</a:t>
              </a:r>
              <a:r>
                <a:rPr lang="en-US" altLang="zh-CN" sz="3200" b="1" baseline="-25000">
                  <a:latin typeface="Times New Roman" panose="02020603050405020304" pitchFamily="18" charset="0"/>
                  <a:ea typeface="黑体" panose="02010609060101010101" pitchFamily="49" charset="-122"/>
                </a:rPr>
                <a:t>2</a:t>
              </a:r>
              <a:r>
                <a:rPr lang="en-US" altLang="zh-CN" sz="3200" b="1">
                  <a:latin typeface="Times New Roman" panose="02020603050405020304" pitchFamily="18" charset="0"/>
                  <a:ea typeface="黑体" panose="02010609060101010101" pitchFamily="49" charset="-122"/>
                  <a:sym typeface="Wingdings" panose="05000000000000000000" pitchFamily="2" charset="2"/>
                </a:rPr>
                <a:t>(s)               Pb</a:t>
              </a:r>
              <a:r>
                <a:rPr lang="en-US" altLang="zh-CN" sz="3200" b="1" baseline="30000">
                  <a:latin typeface="Times New Roman" panose="02020603050405020304" pitchFamily="18" charset="0"/>
                  <a:ea typeface="黑体" panose="02010609060101010101" pitchFamily="49" charset="-122"/>
                  <a:sym typeface="Wingdings" panose="05000000000000000000" pitchFamily="2" charset="2"/>
                </a:rPr>
                <a:t>2+</a:t>
              </a:r>
              <a:r>
                <a:rPr lang="en-US" altLang="zh-CN" sz="3200" b="1">
                  <a:latin typeface="Times New Roman" panose="02020603050405020304" pitchFamily="18" charset="0"/>
                  <a:ea typeface="黑体" panose="02010609060101010101" pitchFamily="49" charset="-122"/>
                  <a:sym typeface="Wingdings" panose="05000000000000000000" pitchFamily="2" charset="2"/>
                </a:rPr>
                <a:t>(aq) + 2</a:t>
              </a:r>
              <a:r>
                <a:rPr lang="en-US" altLang="zh-CN" sz="3200" b="1">
                  <a:latin typeface="Times New Roman" panose="02020603050405020304" pitchFamily="18" charset="0"/>
                  <a:ea typeface="黑体" panose="02010609060101010101" pitchFamily="49" charset="-122"/>
                </a:rPr>
                <a:t>I</a:t>
              </a:r>
              <a:r>
                <a:rPr lang="en-US" altLang="zh-CN" sz="4000" b="1" baseline="30000">
                  <a:latin typeface="Times New Roman" panose="02020603050405020304" pitchFamily="18" charset="0"/>
                  <a:ea typeface="黑体" panose="02010609060101010101" pitchFamily="49" charset="-122"/>
                  <a:sym typeface="Wingdings" panose="05000000000000000000" pitchFamily="2" charset="2"/>
                </a:rPr>
                <a:t>- </a:t>
              </a:r>
              <a:r>
                <a:rPr lang="en-US" altLang="zh-CN" sz="3200" b="1">
                  <a:latin typeface="Times New Roman" panose="02020603050405020304" pitchFamily="18" charset="0"/>
                  <a:ea typeface="黑体" panose="02010609060101010101" pitchFamily="49" charset="-122"/>
                  <a:sym typeface="Wingdings" panose="05000000000000000000" pitchFamily="2" charset="2"/>
                </a:rPr>
                <a:t>(aq)</a:t>
              </a:r>
              <a:endParaRPr lang="en-US" altLang="zh-CN" sz="3200" b="1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endParaRPr>
            </a:p>
          </p:txBody>
        </p:sp>
        <p:pic>
          <p:nvPicPr>
            <p:cNvPr id="23560" name="Picture 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872" y="2352"/>
              <a:ext cx="672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762000" y="350520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600" b="1">
                <a:solidFill>
                  <a:srgbClr val="FF0066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解：</a:t>
            </a:r>
            <a:endParaRPr lang="zh-CN" altLang="en-US" sz="3600" b="1">
              <a:solidFill>
                <a:srgbClr val="FF0066"/>
              </a:solidFill>
              <a:latin typeface="Times New Roman" panose="02020603050405020304" pitchFamily="18" charset="0"/>
              <a:ea typeface="华文行楷" panose="02010800040101010101" pitchFamily="2" charset="-122"/>
            </a:endParaRP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1143000" y="4953000"/>
            <a:ext cx="7391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b="1" i="1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c</a:t>
            </a:r>
            <a:r>
              <a:rPr lang="en-US" altLang="zh-CN" sz="3200" b="1" i="1" baseline="3000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 </a:t>
            </a:r>
            <a:r>
              <a:rPr lang="en-US" altLang="zh-CN" sz="3200" b="1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(Pb</a:t>
            </a:r>
            <a:r>
              <a:rPr lang="en-US" altLang="zh-CN" sz="3200" b="1" baseline="3000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2+</a:t>
            </a:r>
            <a:r>
              <a:rPr lang="en-US" altLang="zh-CN" sz="3200" b="1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) = </a:t>
            </a:r>
            <a:r>
              <a:rPr lang="en-US" altLang="zh-CN" sz="3200" b="1" i="1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K</a:t>
            </a:r>
            <a:r>
              <a:rPr lang="en-US" altLang="zh-CN" sz="3200" b="1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sp/c</a:t>
            </a:r>
            <a:r>
              <a:rPr lang="en-US" altLang="zh-CN" sz="3200" b="1" baseline="3000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2</a:t>
            </a:r>
            <a:r>
              <a:rPr lang="en-US" altLang="zh-CN" sz="3200" b="1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(I</a:t>
            </a:r>
            <a:r>
              <a:rPr lang="en-US" altLang="zh-CN" sz="4000" b="1" baseline="30000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-</a:t>
            </a:r>
            <a:r>
              <a:rPr lang="en-US" altLang="zh-CN" sz="3200" b="1">
                <a:latin typeface="Times New Roman" panose="02020603050405020304" pitchFamily="18" charset="0"/>
                <a:ea typeface="黑体" panose="02010609060101010101" pitchFamily="49" charset="-122"/>
                <a:sym typeface="Wingdings" panose="05000000000000000000" pitchFamily="2" charset="2"/>
              </a:rPr>
              <a:t>) =</a:t>
            </a:r>
            <a:r>
              <a:rPr lang="en-US" altLang="zh-CN" sz="3200" b="1">
                <a:latin typeface="Times New Roman" panose="02020603050405020304" pitchFamily="18" charset="0"/>
                <a:sym typeface="Wingdings" panose="05000000000000000000" pitchFamily="2" charset="2"/>
              </a:rPr>
              <a:t>7.1</a:t>
            </a:r>
            <a:r>
              <a:rPr lang="en-US" altLang="zh-CN" sz="2400" b="1">
                <a:latin typeface="Times New Roman" panose="02020603050405020304" pitchFamily="18" charset="0"/>
                <a:sym typeface="Wingdings" panose="05000000000000000000" pitchFamily="2" charset="2"/>
              </a:rPr>
              <a:t>×</a:t>
            </a:r>
            <a:r>
              <a:rPr lang="en-US" altLang="zh-CN" sz="3200" b="1">
                <a:latin typeface="Times New Roman" panose="02020603050405020304" pitchFamily="18" charset="0"/>
                <a:sym typeface="Wingdings" panose="05000000000000000000" pitchFamily="2" charset="2"/>
              </a:rPr>
              <a:t>10</a:t>
            </a:r>
            <a:r>
              <a:rPr lang="en-US" altLang="zh-CN" sz="3200" b="1" baseline="30000">
                <a:latin typeface="Times New Roman" panose="02020603050405020304" pitchFamily="18" charset="0"/>
                <a:sym typeface="Wingdings" panose="05000000000000000000" pitchFamily="2" charset="2"/>
              </a:rPr>
              <a:t>-9</a:t>
            </a:r>
            <a:r>
              <a:rPr lang="en-US" altLang="zh-CN" sz="3200" b="1">
                <a:latin typeface="Times New Roman" panose="02020603050405020304" pitchFamily="18" charset="0"/>
                <a:sym typeface="Wingdings" panose="05000000000000000000" pitchFamily="2" charset="2"/>
              </a:rPr>
              <a:t>/0.1</a:t>
            </a:r>
            <a:r>
              <a:rPr lang="en-US" altLang="zh-CN" sz="3200" b="1" baseline="3000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endParaRPr lang="en-US" altLang="zh-CN" sz="3200" b="1" baseline="3000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en-US" altLang="zh-CN" sz="3200" b="1">
                <a:latin typeface="Times New Roman" panose="02020603050405020304" pitchFamily="18" charset="0"/>
                <a:sym typeface="Wingdings" panose="05000000000000000000" pitchFamily="2" charset="2"/>
              </a:rPr>
              <a:t>             =7.1</a:t>
            </a:r>
            <a:r>
              <a:rPr lang="en-US" altLang="zh-CN" sz="2400" b="1">
                <a:latin typeface="Times New Roman" panose="02020603050405020304" pitchFamily="18" charset="0"/>
                <a:sym typeface="Wingdings" panose="05000000000000000000" pitchFamily="2" charset="2"/>
              </a:rPr>
              <a:t>×</a:t>
            </a:r>
            <a:r>
              <a:rPr lang="en-US" altLang="zh-CN" sz="3200" b="1">
                <a:latin typeface="Times New Roman" panose="02020603050405020304" pitchFamily="18" charset="0"/>
                <a:sym typeface="Wingdings" panose="05000000000000000000" pitchFamily="2" charset="2"/>
              </a:rPr>
              <a:t>10</a:t>
            </a:r>
            <a:r>
              <a:rPr lang="en-US" altLang="zh-CN" sz="3600" b="1" baseline="30000">
                <a:latin typeface="Times New Roman" panose="02020603050405020304" pitchFamily="18" charset="0"/>
                <a:sym typeface="Wingdings" panose="05000000000000000000" pitchFamily="2" charset="2"/>
              </a:rPr>
              <a:t>-</a:t>
            </a:r>
            <a:r>
              <a:rPr lang="en-US" altLang="zh-CN" sz="3200" b="1" baseline="30000">
                <a:latin typeface="Times New Roman" panose="02020603050405020304" pitchFamily="18" charset="0"/>
                <a:sym typeface="Wingdings" panose="05000000000000000000" pitchFamily="2" charset="2"/>
              </a:rPr>
              <a:t>7</a:t>
            </a:r>
            <a:r>
              <a:rPr lang="en-US" altLang="zh-CN" sz="3200" b="1">
                <a:latin typeface="Times New Roman" panose="02020603050405020304" pitchFamily="18" charset="0"/>
                <a:ea typeface="方正姚体" panose="02010601030101010101" pitchFamily="2" charset="-122"/>
              </a:rPr>
              <a:t>mol·L</a:t>
            </a:r>
            <a:r>
              <a:rPr lang="en-US" altLang="zh-CN" sz="3200" b="1" baseline="30000">
                <a:latin typeface="Times New Roman" panose="02020603050405020304" pitchFamily="18" charset="0"/>
                <a:ea typeface="方正姚体" panose="02010601030101010101" pitchFamily="2" charset="-122"/>
              </a:rPr>
              <a:t>-1</a:t>
            </a:r>
            <a:endParaRPr lang="en-US" altLang="zh-CN" sz="3200" b="1" baseline="30000">
              <a:latin typeface="Times New Roman" panose="02020603050405020304" pitchFamily="18" charset="0"/>
              <a:ea typeface="方正姚体" panose="02010601030101010101" pitchFamily="2" charset="-122"/>
            </a:endParaRP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0" y="6096000"/>
            <a:ext cx="868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66"/>
                </a:solidFill>
                <a:latin typeface="Times New Roman" panose="02020603050405020304" pitchFamily="18" charset="0"/>
              </a:rPr>
              <a:t>即：该溶液里允许</a:t>
            </a:r>
            <a:r>
              <a:rPr lang="en-US" altLang="zh-CN" sz="2800" b="1">
                <a:solidFill>
                  <a:srgbClr val="FF0066"/>
                </a:solidFill>
                <a:latin typeface="Times New Roman" panose="02020603050405020304" pitchFamily="18" charset="0"/>
              </a:rPr>
              <a:t>Pb</a:t>
            </a:r>
            <a:r>
              <a:rPr lang="en-US" altLang="zh-CN" sz="2800" b="1" baseline="30000">
                <a:solidFill>
                  <a:srgbClr val="FF0066"/>
                </a:solidFill>
                <a:latin typeface="Times New Roman" panose="02020603050405020304" pitchFamily="18" charset="0"/>
              </a:rPr>
              <a:t>2+</a:t>
            </a:r>
            <a:r>
              <a:rPr lang="zh-CN" altLang="en-US" sz="2800" b="1">
                <a:solidFill>
                  <a:srgbClr val="FF0066"/>
                </a:solidFill>
                <a:latin typeface="Times New Roman" panose="02020603050405020304" pitchFamily="18" charset="0"/>
              </a:rPr>
              <a:t>的最大浓度为</a:t>
            </a:r>
            <a:r>
              <a:rPr lang="en-US" altLang="zh-CN" sz="2800" b="1">
                <a:solidFill>
                  <a:srgbClr val="FF0066"/>
                </a:solidFill>
                <a:latin typeface="Times New Roman" panose="02020603050405020304" pitchFamily="18" charset="0"/>
              </a:rPr>
              <a:t>7.1×10</a:t>
            </a:r>
            <a:r>
              <a:rPr lang="en-US" altLang="zh-CN" sz="2800" b="1" baseline="30000">
                <a:solidFill>
                  <a:srgbClr val="FF0066"/>
                </a:solidFill>
                <a:latin typeface="Times New Roman" panose="02020603050405020304" pitchFamily="18" charset="0"/>
              </a:rPr>
              <a:t>-7</a:t>
            </a:r>
            <a:r>
              <a:rPr lang="en-US" altLang="zh-CN" sz="2800" b="1">
                <a:solidFill>
                  <a:srgbClr val="FF0066"/>
                </a:solidFill>
                <a:latin typeface="Times New Roman" panose="02020603050405020304" pitchFamily="18" charset="0"/>
              </a:rPr>
              <a:t>mol</a:t>
            </a:r>
            <a:r>
              <a:rPr lang="en-US" altLang="zh-CN" sz="2800" b="1">
                <a:solidFill>
                  <a:srgbClr val="FF0066"/>
                </a:solidFill>
                <a:latin typeface="Times New Roman" panose="02020603050405020304" pitchFamily="18" charset="0"/>
                <a:ea typeface="方正姚体" panose="02010601030101010101" pitchFamily="2" charset="-122"/>
              </a:rPr>
              <a:t>·</a:t>
            </a:r>
            <a:r>
              <a:rPr lang="en-US" altLang="zh-CN" sz="2800" b="1">
                <a:solidFill>
                  <a:srgbClr val="FF0066"/>
                </a:solidFill>
                <a:latin typeface="Times New Roman" panose="02020603050405020304" pitchFamily="18" charset="0"/>
              </a:rPr>
              <a:t>L</a:t>
            </a:r>
            <a:r>
              <a:rPr lang="en-US" altLang="zh-CN" sz="2800" b="1" baseline="30000">
                <a:solidFill>
                  <a:srgbClr val="FF0066"/>
                </a:solidFill>
                <a:latin typeface="Times New Roman" panose="02020603050405020304" pitchFamily="18" charset="0"/>
              </a:rPr>
              <a:t>-1</a:t>
            </a:r>
            <a:endParaRPr lang="en-US" altLang="zh-CN" sz="2800" b="1" baseline="3000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/>
      <p:bldP spid="25610" grpId="0"/>
      <p:bldP spid="25611" grpId="0"/>
      <p:bldP spid="256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ChangeArrowheads="1"/>
          </p:cNvSpPr>
          <p:nvPr/>
        </p:nvSpPr>
        <p:spPr bwMode="auto">
          <a:xfrm>
            <a:off x="457200" y="898525"/>
            <a:ext cx="7924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zh-CN" altLang="en-US" sz="2800" b="1">
                <a:latin typeface="Times New Roman" panose="02020603050405020304" pitchFamily="18" charset="0"/>
              </a:rPr>
              <a:t>例</a:t>
            </a:r>
            <a:r>
              <a:rPr lang="en-US" altLang="zh-CN" sz="2800" b="1">
                <a:latin typeface="Times New Roman" panose="02020603050405020304" pitchFamily="18" charset="0"/>
              </a:rPr>
              <a:t>2.    </a:t>
            </a:r>
            <a:r>
              <a:rPr lang="zh-CN" altLang="en-US" sz="2800" b="1">
                <a:latin typeface="Times New Roman" panose="02020603050405020304" pitchFamily="18" charset="0"/>
              </a:rPr>
              <a:t>已知 </a:t>
            </a:r>
            <a:r>
              <a:rPr lang="en-US" altLang="zh-CN" sz="2800" b="1">
                <a:latin typeface="Times New Roman" panose="02020603050405020304" pitchFamily="18" charset="0"/>
              </a:rPr>
              <a:t>298</a:t>
            </a:r>
            <a:r>
              <a:rPr lang="en-US" altLang="zh-CN" sz="2800" b="1" i="1">
                <a:latin typeface="Times New Roman" panose="02020603050405020304" pitchFamily="18" charset="0"/>
              </a:rPr>
              <a:t>K </a:t>
            </a:r>
            <a:r>
              <a:rPr lang="zh-CN" altLang="en-US" sz="2800" b="1">
                <a:latin typeface="Times New Roman" panose="02020603050405020304" pitchFamily="18" charset="0"/>
              </a:rPr>
              <a:t>时Ａ</a:t>
            </a:r>
            <a:r>
              <a:rPr lang="en-US" altLang="zh-CN" sz="2800" b="1">
                <a:latin typeface="Times New Roman" panose="02020603050405020304" pitchFamily="18" charset="0"/>
              </a:rPr>
              <a:t>gCl</a:t>
            </a:r>
            <a:r>
              <a:rPr lang="en-US" altLang="zh-CN" sz="2800" b="1" baseline="-25000">
                <a:latin typeface="Times New Roman" panose="02020603050405020304" pitchFamily="18" charset="0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</a:rPr>
              <a:t>的 </a:t>
            </a:r>
            <a:r>
              <a:rPr lang="en-US" altLang="zh-CN" sz="2800" b="1" i="1">
                <a:latin typeface="Times New Roman" panose="02020603050405020304" pitchFamily="18" charset="0"/>
              </a:rPr>
              <a:t>K</a:t>
            </a:r>
            <a:r>
              <a:rPr lang="en-US" altLang="zh-CN" sz="2800" b="1" baseline="-25000">
                <a:latin typeface="Times New Roman" panose="02020603050405020304" pitchFamily="18" charset="0"/>
              </a:rPr>
              <a:t>sp</a:t>
            </a:r>
            <a:r>
              <a:rPr lang="en-US" altLang="zh-CN" sz="2800" b="1">
                <a:latin typeface="Times New Roman" panose="02020603050405020304" pitchFamily="18" charset="0"/>
              </a:rPr>
              <a:t> = </a:t>
            </a:r>
            <a:r>
              <a:rPr lang="en-US" altLang="zh-CN" sz="2800" b="1">
                <a:latin typeface="Times New Roman" panose="02020603050405020304" pitchFamily="18" charset="0"/>
                <a:ea typeface="方正姚体" panose="02010601030101010101" pitchFamily="2" charset="-122"/>
              </a:rPr>
              <a:t>1.8×10</a:t>
            </a:r>
            <a:r>
              <a:rPr lang="en-US" altLang="zh-CN" sz="2800" b="1" baseline="30000">
                <a:latin typeface="Times New Roman" panose="02020603050405020304" pitchFamily="18" charset="0"/>
                <a:ea typeface="方正姚体" panose="02010601030101010101" pitchFamily="2" charset="-122"/>
              </a:rPr>
              <a:t>-10</a:t>
            </a:r>
            <a:r>
              <a:rPr lang="zh-CN" altLang="en-US" sz="2800" b="1">
                <a:latin typeface="Times New Roman" panose="02020603050405020304" pitchFamily="18" charset="0"/>
              </a:rPr>
              <a:t>，</a:t>
            </a:r>
            <a:endParaRPr lang="zh-CN" altLang="en-US" sz="2800" b="1">
              <a:latin typeface="Times New Roman" panose="02020603050405020304" pitchFamily="18" charset="0"/>
            </a:endParaRPr>
          </a:p>
          <a:p>
            <a:r>
              <a:rPr lang="zh-CN" altLang="en-US" sz="2800" b="1">
                <a:latin typeface="Times New Roman" panose="02020603050405020304" pitchFamily="18" charset="0"/>
              </a:rPr>
              <a:t>           求其溶解度</a:t>
            </a:r>
            <a:r>
              <a:rPr lang="en-US" altLang="zh-CN" sz="2800" b="1">
                <a:latin typeface="Times New Roman" panose="02020603050405020304" pitchFamily="18" charset="0"/>
              </a:rPr>
              <a:t>S</a:t>
            </a:r>
            <a:endParaRPr lang="en-US" altLang="zh-CN" sz="2800" b="1">
              <a:latin typeface="Times New Roman" panose="02020603050405020304" pitchFamily="18" charset="0"/>
            </a:endParaRPr>
          </a:p>
        </p:txBody>
      </p:sp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0" y="0"/>
            <a:ext cx="5486400" cy="838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zh-CN" altLang="en-US" sz="3200" b="1" i="1">
                <a:solidFill>
                  <a:srgbClr val="0000FF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（</a:t>
            </a:r>
            <a:r>
              <a:rPr lang="en-US" altLang="zh-CN" sz="3200" b="1" i="1">
                <a:solidFill>
                  <a:srgbClr val="0000FF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2</a:t>
            </a:r>
            <a:r>
              <a:rPr lang="zh-CN" altLang="en-US" sz="3200" b="1" i="1">
                <a:solidFill>
                  <a:srgbClr val="0000FF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）已知溶度积求溶解度：</a:t>
            </a:r>
            <a:endParaRPr lang="zh-CN" altLang="en-US" sz="3200" b="1" i="1">
              <a:solidFill>
                <a:srgbClr val="0000FF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1098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600" b="1">
                <a:solidFill>
                  <a:srgbClr val="FF0066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解：</a:t>
            </a:r>
            <a:endParaRPr lang="zh-CN" altLang="en-US" sz="3600" b="1">
              <a:solidFill>
                <a:srgbClr val="FF0066"/>
              </a:solidFill>
              <a:latin typeface="Times New Roman" panose="02020603050405020304" pitchFamily="18" charset="0"/>
              <a:ea typeface="华文行楷" panose="02010800040101010101" pitchFamily="2" charset="-122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676400" y="2590800"/>
            <a:ext cx="6096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i="1">
                <a:latin typeface="Times New Roman" panose="02020603050405020304" pitchFamily="18" charset="0"/>
              </a:rPr>
              <a:t>K</a:t>
            </a:r>
            <a:r>
              <a:rPr lang="en-US" altLang="zh-CN" sz="3200" b="1" baseline="-16000">
                <a:latin typeface="Times New Roman" panose="02020603050405020304" pitchFamily="18" charset="0"/>
              </a:rPr>
              <a:t>sp</a:t>
            </a:r>
            <a:r>
              <a:rPr lang="en-US" altLang="zh-CN" sz="3200" b="1">
                <a:latin typeface="Times New Roman" panose="02020603050405020304" pitchFamily="18" charset="0"/>
              </a:rPr>
              <a:t> = </a:t>
            </a:r>
            <a:r>
              <a:rPr lang="en-US" altLang="zh-CN" sz="3200" b="1" i="1">
                <a:latin typeface="Times New Roman" panose="02020603050405020304" pitchFamily="18" charset="0"/>
              </a:rPr>
              <a:t>c</a:t>
            </a:r>
            <a:r>
              <a:rPr lang="en-US" altLang="zh-CN" sz="3200" b="1">
                <a:latin typeface="Times New Roman" panose="02020603050405020304" pitchFamily="18" charset="0"/>
              </a:rPr>
              <a:t>(Ag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+</a:t>
            </a:r>
            <a:r>
              <a:rPr lang="en-US" altLang="zh-CN" sz="3200" b="1">
                <a:latin typeface="Times New Roman" panose="02020603050405020304" pitchFamily="18" charset="0"/>
              </a:rPr>
              <a:t>) </a:t>
            </a:r>
            <a:r>
              <a:rPr lang="en-US" altLang="zh-CN" sz="4400" b="1" baseline="18000">
                <a:latin typeface="Times New Roman" panose="02020603050405020304" pitchFamily="18" charset="0"/>
              </a:rPr>
              <a:t>. </a:t>
            </a:r>
            <a:r>
              <a:rPr lang="en-US" altLang="zh-CN" sz="3200" b="1" i="1">
                <a:latin typeface="Times New Roman" panose="02020603050405020304" pitchFamily="18" charset="0"/>
              </a:rPr>
              <a:t>c</a:t>
            </a:r>
            <a:r>
              <a:rPr lang="en-US" altLang="zh-CN" sz="3200" b="1">
                <a:latin typeface="Times New Roman" panose="02020603050405020304" pitchFamily="18" charset="0"/>
              </a:rPr>
              <a:t>(Cl</a:t>
            </a:r>
            <a:r>
              <a:rPr lang="en-US" altLang="zh-CN" sz="4400" b="1" baseline="30000">
                <a:latin typeface="Times New Roman" panose="02020603050405020304" pitchFamily="18" charset="0"/>
              </a:rPr>
              <a:t>-</a:t>
            </a:r>
            <a:r>
              <a:rPr lang="en-US" altLang="zh-CN" sz="3200" b="1">
                <a:latin typeface="Times New Roman" panose="02020603050405020304" pitchFamily="18" charset="0"/>
              </a:rPr>
              <a:t>)</a:t>
            </a:r>
            <a:endParaRPr lang="en-US" altLang="zh-CN" sz="3200" b="1" baseline="30000">
              <a:latin typeface="Times New Roman" panose="02020603050405020304" pitchFamily="18" charset="0"/>
            </a:endParaRPr>
          </a:p>
        </p:txBody>
      </p:sp>
      <p:grpSp>
        <p:nvGrpSpPr>
          <p:cNvPr id="2" name="Group 6"/>
          <p:cNvGrpSpPr/>
          <p:nvPr/>
        </p:nvGrpSpPr>
        <p:grpSpPr>
          <a:xfrm>
            <a:off x="1752600" y="1973263"/>
            <a:ext cx="4606925" cy="587375"/>
            <a:chOff x="1104" y="1243"/>
            <a:chExt cx="2902" cy="370"/>
          </a:xfrm>
        </p:grpSpPr>
        <p:sp>
          <p:nvSpPr>
            <p:cNvPr id="24582" name="Rectangle 7"/>
            <p:cNvSpPr>
              <a:spLocks noChangeArrowheads="1"/>
            </p:cNvSpPr>
            <p:nvPr/>
          </p:nvSpPr>
          <p:spPr bwMode="auto">
            <a:xfrm>
              <a:off x="1104" y="1248"/>
              <a:ext cx="290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3200" b="1">
                  <a:latin typeface="Times New Roman" panose="02020603050405020304" pitchFamily="18" charset="0"/>
                  <a:ea typeface="方正姚体" panose="02010601030101010101" pitchFamily="2" charset="-122"/>
                </a:rPr>
                <a:t>Ａ</a:t>
              </a:r>
              <a:r>
                <a:rPr lang="en-US" altLang="zh-CN" sz="3200" b="1">
                  <a:latin typeface="Times New Roman" panose="02020603050405020304" pitchFamily="18" charset="0"/>
                  <a:ea typeface="方正姚体" panose="02010601030101010101" pitchFamily="2" charset="-122"/>
                </a:rPr>
                <a:t>gCl</a:t>
              </a:r>
              <a:r>
                <a:rPr lang="en-US" altLang="zh-CN" sz="3200" b="1">
                  <a:latin typeface="Times New Roman" panose="02020603050405020304" pitchFamily="18" charset="0"/>
                  <a:sym typeface="Symbol" panose="05050102010706020507" pitchFamily="18" charset="2"/>
                </a:rPr>
                <a:t>                  Ag</a:t>
              </a:r>
              <a:r>
                <a:rPr lang="en-US" altLang="zh-CN" sz="3200" b="1" baseline="30000">
                  <a:latin typeface="Times New Roman" panose="02020603050405020304" pitchFamily="18" charset="0"/>
                  <a:sym typeface="Symbol" panose="05050102010706020507" pitchFamily="18" charset="2"/>
                </a:rPr>
                <a:t>+ </a:t>
              </a:r>
              <a:r>
                <a:rPr lang="en-US" altLang="zh-CN" sz="3200" b="1">
                  <a:latin typeface="Times New Roman" panose="02020603050405020304" pitchFamily="18" charset="0"/>
                  <a:sym typeface="Symbol" panose="05050102010706020507" pitchFamily="18" charset="2"/>
                </a:rPr>
                <a:t>+ Cl</a:t>
              </a:r>
              <a:r>
                <a:rPr lang="en-US" altLang="zh-CN" sz="4400" b="1" baseline="30000">
                  <a:latin typeface="Times New Roman" panose="02020603050405020304" pitchFamily="18" charset="0"/>
                  <a:sym typeface="Symbol" panose="05050102010706020507" pitchFamily="18" charset="2"/>
                </a:rPr>
                <a:t>-</a:t>
              </a:r>
              <a:endParaRPr lang="en-US" altLang="zh-CN" sz="4400" b="1" baseline="30000">
                <a:latin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pic>
          <p:nvPicPr>
            <p:cNvPr id="24583" name="Picture 8" descr="循环02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2160" y="1243"/>
              <a:ext cx="673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4584" name="Text Box 9"/>
          <p:cNvSpPr txBox="1">
            <a:spLocks noChangeArrowheads="1"/>
          </p:cNvSpPr>
          <p:nvPr/>
        </p:nvSpPr>
        <p:spPr bwMode="auto">
          <a:xfrm>
            <a:off x="2193925" y="55022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zh-CN" altLang="zh-CN" sz="2400" b="1">
              <a:solidFill>
                <a:srgbClr val="9900FF"/>
              </a:solidFill>
              <a:latin typeface="Times New Roman" panose="02020603050405020304" pitchFamily="18" charset="0"/>
              <a:ea typeface="方正姚体" panose="02010601030101010101" pitchFamily="2" charset="-122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914400" y="3336925"/>
            <a:ext cx="76962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zh-CN" altLang="en-US" sz="2800" b="1">
                <a:latin typeface="Times New Roman" panose="02020603050405020304" pitchFamily="18" charset="0"/>
              </a:rPr>
              <a:t>设</a:t>
            </a:r>
            <a:r>
              <a:rPr lang="en-US" altLang="zh-CN" sz="2800" b="1">
                <a:latin typeface="Times New Roman" panose="02020603050405020304" pitchFamily="18" charset="0"/>
              </a:rPr>
              <a:t>AgCl</a:t>
            </a:r>
            <a:r>
              <a:rPr lang="zh-CN" altLang="en-US" sz="2800" b="1">
                <a:latin typeface="Times New Roman" panose="02020603050405020304" pitchFamily="18" charset="0"/>
              </a:rPr>
              <a:t>的溶解度为</a:t>
            </a:r>
            <a:r>
              <a:rPr lang="en-US" altLang="zh-CN" sz="2800" b="1" i="1">
                <a:latin typeface="Times New Roman" panose="02020603050405020304" pitchFamily="18" charset="0"/>
              </a:rPr>
              <a:t>S</a:t>
            </a:r>
            <a:r>
              <a:rPr lang="zh-CN" altLang="en-US" sz="2800" b="1">
                <a:latin typeface="Times New Roman" panose="02020603050405020304" pitchFamily="18" charset="0"/>
              </a:rPr>
              <a:t>，在</a:t>
            </a:r>
            <a:r>
              <a:rPr lang="en-US" altLang="zh-CN" sz="2800" b="1">
                <a:latin typeface="Times New Roman" panose="02020603050405020304" pitchFamily="18" charset="0"/>
              </a:rPr>
              <a:t>1L</a:t>
            </a:r>
            <a:r>
              <a:rPr lang="zh-CN" altLang="en-US" sz="2800" b="1">
                <a:latin typeface="Times New Roman" panose="02020603050405020304" pitchFamily="18" charset="0"/>
              </a:rPr>
              <a:t>饱和溶液中，</a:t>
            </a:r>
            <a:endParaRPr lang="zh-CN" altLang="en-US" sz="2800" b="1">
              <a:latin typeface="Times New Roman" panose="02020603050405020304" pitchFamily="18" charset="0"/>
            </a:endParaRPr>
          </a:p>
          <a:p>
            <a:r>
              <a:rPr lang="zh-CN" altLang="en-US" sz="2800" b="1" i="1">
                <a:latin typeface="Times New Roman" panose="02020603050405020304" pitchFamily="18" charset="0"/>
              </a:rPr>
              <a:t>   </a:t>
            </a:r>
            <a:r>
              <a:rPr lang="en-US" altLang="zh-CN" sz="2800" b="1" i="1">
                <a:latin typeface="Times New Roman" panose="02020603050405020304" pitchFamily="18" charset="0"/>
              </a:rPr>
              <a:t>c</a:t>
            </a:r>
            <a:r>
              <a:rPr lang="en-US" altLang="zh-CN" sz="2800" b="1">
                <a:latin typeface="Times New Roman" panose="02020603050405020304" pitchFamily="18" charset="0"/>
              </a:rPr>
              <a:t>(Ag </a:t>
            </a:r>
            <a:r>
              <a:rPr lang="en-US" altLang="zh-CN" sz="2800" b="1" baseline="30000">
                <a:latin typeface="Times New Roman" panose="02020603050405020304" pitchFamily="18" charset="0"/>
              </a:rPr>
              <a:t>+</a:t>
            </a:r>
            <a:r>
              <a:rPr lang="en-US" altLang="zh-CN" sz="2800" b="1">
                <a:latin typeface="Times New Roman" panose="02020603050405020304" pitchFamily="18" charset="0"/>
              </a:rPr>
              <a:t>) = </a:t>
            </a:r>
            <a:r>
              <a:rPr lang="en-US" altLang="zh-CN" sz="2800" b="1" i="1">
                <a:latin typeface="Times New Roman" panose="02020603050405020304" pitchFamily="18" charset="0"/>
              </a:rPr>
              <a:t>X</a:t>
            </a:r>
            <a:r>
              <a:rPr lang="zh-CN" altLang="en-US" sz="2800" b="1">
                <a:latin typeface="Times New Roman" panose="02020603050405020304" pitchFamily="18" charset="0"/>
              </a:rPr>
              <a:t>，</a:t>
            </a:r>
            <a:r>
              <a:rPr lang="en-US" altLang="zh-CN" sz="2800" b="1" i="1">
                <a:latin typeface="Times New Roman" panose="02020603050405020304" pitchFamily="18" charset="0"/>
              </a:rPr>
              <a:t>c</a:t>
            </a:r>
            <a:r>
              <a:rPr lang="en-US" altLang="zh-CN" sz="2800" b="1">
                <a:latin typeface="Times New Roman" panose="02020603050405020304" pitchFamily="18" charset="0"/>
              </a:rPr>
              <a:t>(Cl</a:t>
            </a:r>
            <a:r>
              <a:rPr lang="en-US" altLang="zh-CN" sz="3600" b="1" baseline="30000">
                <a:latin typeface="Times New Roman" panose="02020603050405020304" pitchFamily="18" charset="0"/>
              </a:rPr>
              <a:t>-</a:t>
            </a:r>
            <a:r>
              <a:rPr lang="en-US" altLang="zh-CN" sz="2800" b="1">
                <a:latin typeface="Times New Roman" panose="02020603050405020304" pitchFamily="18" charset="0"/>
              </a:rPr>
              <a:t>) = </a:t>
            </a:r>
            <a:r>
              <a:rPr lang="en-US" altLang="zh-CN" sz="2800" b="1" i="1">
                <a:latin typeface="Times New Roman" panose="02020603050405020304" pitchFamily="18" charset="0"/>
              </a:rPr>
              <a:t>X</a:t>
            </a:r>
            <a:br>
              <a:rPr lang="en-US" altLang="zh-CN" sz="2800" b="1">
                <a:latin typeface="Times New Roman" panose="02020603050405020304" pitchFamily="18" charset="0"/>
              </a:rPr>
            </a:br>
            <a:r>
              <a:rPr lang="en-US" altLang="zh-CN" sz="2800" b="1" i="1">
                <a:latin typeface="Times New Roman" panose="02020603050405020304" pitchFamily="18" charset="0"/>
              </a:rPr>
              <a:t>K</a:t>
            </a:r>
            <a:r>
              <a:rPr lang="en-US" altLang="zh-CN" sz="2800" b="1">
                <a:latin typeface="Times New Roman" panose="02020603050405020304" pitchFamily="18" charset="0"/>
              </a:rPr>
              <a:t>sp[AgCl]= </a:t>
            </a:r>
            <a:r>
              <a:rPr lang="en-US" altLang="zh-CN" sz="2800" b="1" i="1">
                <a:latin typeface="Times New Roman" panose="02020603050405020304" pitchFamily="18" charset="0"/>
              </a:rPr>
              <a:t>c</a:t>
            </a:r>
            <a:r>
              <a:rPr lang="en-US" altLang="zh-CN" sz="2800" b="1">
                <a:latin typeface="Times New Roman" panose="02020603050405020304" pitchFamily="18" charset="0"/>
              </a:rPr>
              <a:t>(Ag </a:t>
            </a:r>
            <a:r>
              <a:rPr lang="en-US" altLang="zh-CN" sz="2800" b="1" baseline="30000">
                <a:latin typeface="Times New Roman" panose="02020603050405020304" pitchFamily="18" charset="0"/>
              </a:rPr>
              <a:t>+</a:t>
            </a:r>
            <a:r>
              <a:rPr lang="en-US" altLang="zh-CN" sz="2800" b="1">
                <a:latin typeface="Times New Roman" panose="02020603050405020304" pitchFamily="18" charset="0"/>
              </a:rPr>
              <a:t>) </a:t>
            </a:r>
            <a:r>
              <a:rPr lang="en-US" altLang="zh-CN" sz="2400" b="1">
                <a:latin typeface="Times New Roman" panose="02020603050405020304" pitchFamily="18" charset="0"/>
                <a:ea typeface="方正姚体" panose="02010601030101010101" pitchFamily="2" charset="-122"/>
              </a:rPr>
              <a:t>·</a:t>
            </a:r>
            <a:r>
              <a:rPr lang="en-US" altLang="zh-CN" sz="2800" b="1" i="1">
                <a:latin typeface="Times New Roman" panose="02020603050405020304" pitchFamily="18" charset="0"/>
              </a:rPr>
              <a:t>c</a:t>
            </a:r>
            <a:r>
              <a:rPr lang="en-US" altLang="zh-CN" sz="2800" b="1">
                <a:latin typeface="Times New Roman" panose="02020603050405020304" pitchFamily="18" charset="0"/>
              </a:rPr>
              <a:t>(Cl</a:t>
            </a:r>
            <a:r>
              <a:rPr lang="en-US" altLang="zh-CN" sz="3600" b="1" baseline="30000">
                <a:latin typeface="Times New Roman" panose="02020603050405020304" pitchFamily="18" charset="0"/>
              </a:rPr>
              <a:t>-</a:t>
            </a:r>
            <a:r>
              <a:rPr lang="en-US" altLang="zh-CN" sz="2800" b="1">
                <a:latin typeface="Times New Roman" panose="02020603050405020304" pitchFamily="18" charset="0"/>
              </a:rPr>
              <a:t>)= </a:t>
            </a:r>
            <a:r>
              <a:rPr lang="en-US" altLang="zh-CN" sz="2800" b="1" i="1">
                <a:latin typeface="Times New Roman" panose="02020603050405020304" pitchFamily="18" charset="0"/>
              </a:rPr>
              <a:t>X </a:t>
            </a:r>
            <a:r>
              <a:rPr lang="en-US" altLang="zh-CN" sz="2800" b="1" baseline="30000">
                <a:latin typeface="Times New Roman" panose="02020603050405020304" pitchFamily="18" charset="0"/>
              </a:rPr>
              <a:t>2   </a:t>
            </a:r>
            <a:r>
              <a:rPr lang="en-US" altLang="zh-CN" sz="2800" b="1">
                <a:latin typeface="Times New Roman" panose="02020603050405020304" pitchFamily="18" charset="0"/>
              </a:rPr>
              <a:t> =  1.8×10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-</a:t>
            </a:r>
            <a:r>
              <a:rPr lang="en-US" altLang="zh-CN" sz="2800" b="1" baseline="30000">
                <a:latin typeface="Times New Roman" panose="02020603050405020304" pitchFamily="18" charset="0"/>
              </a:rPr>
              <a:t>10</a:t>
            </a:r>
            <a:endParaRPr lang="en-US" altLang="zh-CN" sz="2800" b="1" baseline="30000">
              <a:latin typeface="Times New Roman" panose="02020603050405020304" pitchFamily="18" charset="0"/>
            </a:endParaRP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066800" y="4876800"/>
            <a:ext cx="7543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</a:rPr>
              <a:t>c[AgCl]= c(Ag </a:t>
            </a:r>
            <a:r>
              <a:rPr lang="en-US" altLang="zh-CN" sz="2800" b="1" baseline="30000">
                <a:latin typeface="Times New Roman" panose="02020603050405020304" pitchFamily="18" charset="0"/>
              </a:rPr>
              <a:t>+</a:t>
            </a:r>
            <a:r>
              <a:rPr lang="en-US" altLang="zh-CN" sz="2800" b="1">
                <a:latin typeface="Times New Roman" panose="02020603050405020304" pitchFamily="18" charset="0"/>
              </a:rPr>
              <a:t> ) =1.34×10</a:t>
            </a:r>
            <a:r>
              <a:rPr lang="en-US" altLang="zh-CN" sz="2800" b="1" baseline="30000">
                <a:latin typeface="Times New Roman" panose="02020603050405020304" pitchFamily="18" charset="0"/>
              </a:rPr>
              <a:t>-4</a:t>
            </a:r>
            <a:r>
              <a:rPr lang="en-US" altLang="zh-CN" sz="2800" b="1">
                <a:latin typeface="Times New Roman" panose="02020603050405020304" pitchFamily="18" charset="0"/>
                <a:ea typeface="方正姚体" panose="02010601030101010101" pitchFamily="2" charset="-122"/>
              </a:rPr>
              <a:t>mol·L</a:t>
            </a:r>
            <a:r>
              <a:rPr lang="en-US" altLang="zh-CN" sz="2800" b="1" baseline="30000">
                <a:latin typeface="Times New Roman" panose="02020603050405020304" pitchFamily="18" charset="0"/>
                <a:ea typeface="方正姚体" panose="02010601030101010101" pitchFamily="2" charset="-122"/>
              </a:rPr>
              <a:t>-1</a:t>
            </a:r>
            <a:endParaRPr lang="en-US" altLang="zh-CN" sz="2800" b="1" baseline="30000">
              <a:latin typeface="Times New Roman" panose="02020603050405020304" pitchFamily="18" charset="0"/>
              <a:ea typeface="方正姚体" panose="02010601030101010101" pitchFamily="2" charset="-122"/>
            </a:endParaRP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04800" y="5638800"/>
            <a:ext cx="88392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>
                <a:latin typeface="Times New Roman" panose="02020603050405020304" pitchFamily="18" charset="0"/>
                <a:ea typeface="方正姚体" panose="02010601030101010101" pitchFamily="2" charset="-122"/>
              </a:rPr>
              <a:t>S [AgCl</a:t>
            </a:r>
            <a:r>
              <a:rPr lang="en-US" altLang="zh-CN" sz="2800" b="1">
                <a:latin typeface="Times New Roman" panose="02020603050405020304" pitchFamily="18" charset="0"/>
                <a:ea typeface="方正姚体" panose="02010601030101010101" pitchFamily="2" charset="-122"/>
              </a:rPr>
              <a:t>]= 1.34×10</a:t>
            </a:r>
            <a:r>
              <a:rPr lang="en-US" altLang="zh-CN" sz="2800" b="1" baseline="30000">
                <a:latin typeface="Times New Roman" panose="02020603050405020304" pitchFamily="18" charset="0"/>
                <a:ea typeface="方正姚体" panose="02010601030101010101" pitchFamily="2" charset="-122"/>
              </a:rPr>
              <a:t>-4</a:t>
            </a:r>
            <a:r>
              <a:rPr lang="en-US" altLang="zh-CN" sz="2800" b="1">
                <a:latin typeface="Times New Roman" panose="02020603050405020304" pitchFamily="18" charset="0"/>
                <a:ea typeface="方正姚体" panose="02010601030101010101" pitchFamily="2" charset="-122"/>
              </a:rPr>
              <a:t>mol·L</a:t>
            </a:r>
            <a:r>
              <a:rPr lang="en-US" altLang="zh-CN" sz="2800" b="1" baseline="30000">
                <a:latin typeface="Times New Roman" panose="02020603050405020304" pitchFamily="18" charset="0"/>
                <a:ea typeface="方正姚体" panose="02010601030101010101" pitchFamily="2" charset="-122"/>
              </a:rPr>
              <a:t>-1 </a:t>
            </a:r>
            <a:r>
              <a:rPr lang="en-US" altLang="zh-CN" sz="2800" b="1">
                <a:latin typeface="Times New Roman" panose="02020603050405020304" pitchFamily="18" charset="0"/>
                <a:ea typeface="方正姚体" panose="02010601030101010101" pitchFamily="2" charset="-122"/>
              </a:rPr>
              <a:t>×1L×143.5g·mol</a:t>
            </a:r>
            <a:r>
              <a:rPr lang="en-US" altLang="zh-CN" sz="2800" b="1" baseline="30000">
                <a:latin typeface="Times New Roman" panose="02020603050405020304" pitchFamily="18" charset="0"/>
                <a:ea typeface="方正姚体" panose="02010601030101010101" pitchFamily="2" charset="-122"/>
              </a:rPr>
              <a:t>-1</a:t>
            </a:r>
            <a:endParaRPr lang="en-US" altLang="zh-CN" sz="2800" b="1" baseline="30000">
              <a:latin typeface="Times New Roman" panose="02020603050405020304" pitchFamily="18" charset="0"/>
              <a:ea typeface="方正姚体" panose="02010601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latin typeface="Times New Roman" panose="02020603050405020304" pitchFamily="18" charset="0"/>
                <a:ea typeface="方正姚体" panose="02010601030101010101" pitchFamily="2" charset="-122"/>
              </a:rPr>
              <a:t>                      ×100g÷1000g = 1.9×10</a:t>
            </a:r>
            <a:r>
              <a:rPr lang="en-US" altLang="zh-CN" sz="2800" b="1" baseline="30000">
                <a:latin typeface="Times New Roman" panose="02020603050405020304" pitchFamily="18" charset="0"/>
                <a:ea typeface="方正姚体" panose="02010601030101010101" pitchFamily="2" charset="-122"/>
              </a:rPr>
              <a:t>-4</a:t>
            </a:r>
            <a:r>
              <a:rPr lang="en-US" altLang="zh-CN" sz="2800" b="1">
                <a:latin typeface="Times New Roman" panose="02020603050405020304" pitchFamily="18" charset="0"/>
                <a:ea typeface="方正姚体" panose="02010601030101010101" pitchFamily="2" charset="-122"/>
              </a:rPr>
              <a:t>g</a:t>
            </a:r>
            <a:endParaRPr lang="en-US" altLang="zh-CN" sz="2800" b="1">
              <a:latin typeface="Times New Roman" panose="02020603050405020304" pitchFamily="18" charset="0"/>
              <a:ea typeface="方正姚体" panose="02010601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  <p:bldP spid="26634" grpId="0"/>
      <p:bldP spid="26635" grpId="0"/>
      <p:bldP spid="2663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76200" y="1123950"/>
            <a:ext cx="9067800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3600" b="1">
                <a:latin typeface="Times New Roman" panose="02020603050405020304" pitchFamily="18" charset="0"/>
              </a:rPr>
              <a:t>例</a:t>
            </a:r>
            <a:r>
              <a:rPr lang="en-US" altLang="zh-CN" sz="3600" b="1">
                <a:latin typeface="Times New Roman" panose="02020603050405020304" pitchFamily="18" charset="0"/>
              </a:rPr>
              <a:t>3.   </a:t>
            </a:r>
            <a:r>
              <a:rPr lang="zh-CN" altLang="en-US" sz="3600" b="1">
                <a:latin typeface="Times New Roman" panose="02020603050405020304" pitchFamily="18" charset="0"/>
              </a:rPr>
              <a:t>已知</a:t>
            </a:r>
            <a:r>
              <a:rPr lang="en-US" altLang="zh-CN" sz="3600" b="1">
                <a:latin typeface="Times New Roman" panose="02020603050405020304" pitchFamily="18" charset="0"/>
              </a:rPr>
              <a:t>AgCl 298 </a:t>
            </a:r>
            <a:r>
              <a:rPr lang="en-US" altLang="zh-CN" sz="3600" b="1" i="1">
                <a:latin typeface="Times New Roman" panose="02020603050405020304" pitchFamily="18" charset="0"/>
              </a:rPr>
              <a:t>K </a:t>
            </a:r>
            <a:r>
              <a:rPr lang="zh-CN" altLang="en-US" sz="3600" b="1">
                <a:latin typeface="Times New Roman" panose="02020603050405020304" pitchFamily="18" charset="0"/>
              </a:rPr>
              <a:t>时在水中溶解度为    </a:t>
            </a:r>
            <a:endParaRPr lang="zh-CN" altLang="en-US" sz="3600" b="1">
              <a:latin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CN" altLang="en-US" sz="3600" b="1">
                <a:latin typeface="Times New Roman" panose="02020603050405020304" pitchFamily="18" charset="0"/>
              </a:rPr>
              <a:t>          </a:t>
            </a:r>
            <a:r>
              <a:rPr lang="en-US" altLang="zh-CN" sz="3600" b="1">
                <a:latin typeface="Times New Roman" panose="02020603050405020304" pitchFamily="18" charset="0"/>
              </a:rPr>
              <a:t>1.92×10</a:t>
            </a:r>
            <a:r>
              <a:rPr lang="en-US" altLang="zh-CN" sz="3600" b="1" baseline="30000">
                <a:latin typeface="Times New Roman" panose="02020603050405020304" pitchFamily="18" charset="0"/>
              </a:rPr>
              <a:t>-4</a:t>
            </a:r>
            <a:r>
              <a:rPr lang="en-US" altLang="zh-CN" sz="3600" b="1">
                <a:latin typeface="Times New Roman" panose="02020603050405020304" pitchFamily="18" charset="0"/>
              </a:rPr>
              <a:t>g</a:t>
            </a:r>
            <a:r>
              <a:rPr lang="zh-CN" altLang="en-US" sz="3600" b="1">
                <a:latin typeface="Times New Roman" panose="02020603050405020304" pitchFamily="18" charset="0"/>
              </a:rPr>
              <a:t>，计算其</a:t>
            </a:r>
            <a:r>
              <a:rPr lang="en-US" altLang="zh-CN" sz="3600" b="1" i="1">
                <a:latin typeface="Times New Roman" panose="02020603050405020304" pitchFamily="18" charset="0"/>
              </a:rPr>
              <a:t>K</a:t>
            </a:r>
            <a:r>
              <a:rPr lang="en-US" altLang="zh-CN" sz="3600" b="1" baseline="-25000">
                <a:latin typeface="Times New Roman" panose="02020603050405020304" pitchFamily="18" charset="0"/>
              </a:rPr>
              <a:t>sp</a:t>
            </a:r>
            <a:r>
              <a:rPr lang="zh-CN" altLang="en-US" sz="3600" b="1" baseline="-25000">
                <a:latin typeface="Times New Roman" panose="02020603050405020304" pitchFamily="18" charset="0"/>
              </a:rPr>
              <a:t>。</a:t>
            </a:r>
            <a:endParaRPr lang="zh-CN" altLang="en-US" sz="3600">
              <a:latin typeface="Times New Roman" panose="02020603050405020304" pitchFamily="18" charset="0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76200" y="2727325"/>
            <a:ext cx="90678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0" hangingPunct="0">
              <a:lnSpc>
                <a:spcPct val="125000"/>
              </a:lnSpc>
            </a:pPr>
            <a:r>
              <a:rPr lang="zh-CN" altLang="en-US" sz="2800" b="1">
                <a:solidFill>
                  <a:srgbClr val="FF0066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解：</a:t>
            </a:r>
            <a:r>
              <a:rPr lang="en-US" altLang="zh-CN" sz="2800" b="1" i="1">
                <a:latin typeface="Times New Roman" panose="02020603050405020304" pitchFamily="18" charset="0"/>
              </a:rPr>
              <a:t>M</a:t>
            </a:r>
            <a:r>
              <a:rPr lang="en-US" altLang="zh-CN" sz="2800" b="1">
                <a:latin typeface="Times New Roman" panose="02020603050405020304" pitchFamily="18" charset="0"/>
              </a:rPr>
              <a:t>(AgCl) = 143.5 g </a:t>
            </a:r>
            <a:r>
              <a:rPr lang="en-US" altLang="zh-C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altLang="zh-CN" sz="2800" b="1">
                <a:latin typeface="Times New Roman" panose="02020603050405020304" pitchFamily="18" charset="0"/>
              </a:rPr>
              <a:t> mol</a:t>
            </a:r>
            <a:r>
              <a:rPr lang="en-US" altLang="zh-CN" sz="2800" b="1" baseline="30000">
                <a:latin typeface="Times New Roman" panose="02020603050405020304" pitchFamily="18" charset="0"/>
              </a:rPr>
              <a:t>-1</a:t>
            </a:r>
            <a:endParaRPr lang="en-US" altLang="zh-CN" sz="2800" b="1">
              <a:latin typeface="Times New Roman" panose="02020603050405020304" pitchFamily="18" charset="0"/>
            </a:endParaRPr>
          </a:p>
          <a:p>
            <a:pPr algn="just" eaLnBrk="0" hangingPunct="0">
              <a:lnSpc>
                <a:spcPct val="125000"/>
              </a:lnSpc>
            </a:pPr>
            <a:r>
              <a:rPr lang="en-US" altLang="zh-CN" sz="2800" b="1">
                <a:latin typeface="Times New Roman" panose="02020603050405020304" pitchFamily="18" charset="0"/>
              </a:rPr>
              <a:t>       </a:t>
            </a:r>
            <a:r>
              <a:rPr lang="en-US" altLang="zh-CN" sz="2800" b="1" i="1">
                <a:latin typeface="Times New Roman" panose="02020603050405020304" pitchFamily="18" charset="0"/>
              </a:rPr>
              <a:t>n</a:t>
            </a:r>
            <a:r>
              <a:rPr lang="en-US" altLang="zh-CN" sz="2800" b="1">
                <a:latin typeface="Times New Roman" panose="02020603050405020304" pitchFamily="18" charset="0"/>
              </a:rPr>
              <a:t>(AgCl)=1.92×10</a:t>
            </a:r>
            <a:r>
              <a:rPr lang="en-US" altLang="zh-CN" sz="2800" b="1" baseline="30000">
                <a:latin typeface="Times New Roman" panose="02020603050405020304" pitchFamily="18" charset="0"/>
              </a:rPr>
              <a:t>-4</a:t>
            </a:r>
            <a:r>
              <a:rPr lang="en-US" altLang="zh-CN" sz="2800" b="1">
                <a:latin typeface="Times New Roman" panose="02020603050405020304" pitchFamily="18" charset="0"/>
              </a:rPr>
              <a:t>g</a:t>
            </a:r>
            <a:r>
              <a:rPr lang="en-US" altLang="zh-CN" sz="2800" b="1">
                <a:latin typeface="Times New Roman" panose="02020603050405020304" pitchFamily="18" charset="0"/>
                <a:ea typeface="方正姚体" panose="02010601030101010101" pitchFamily="2" charset="-122"/>
              </a:rPr>
              <a:t>×1000g÷</a:t>
            </a:r>
            <a:r>
              <a:rPr lang="en-US" altLang="zh-CN" sz="2800" b="1">
                <a:latin typeface="Times New Roman" panose="02020603050405020304" pitchFamily="18" charset="0"/>
              </a:rPr>
              <a:t>100g</a:t>
            </a:r>
            <a:r>
              <a:rPr lang="en-US" altLang="zh-CN" sz="2800" b="1">
                <a:latin typeface="Times New Roman" panose="02020603050405020304" pitchFamily="18" charset="0"/>
                <a:ea typeface="方正姚体" panose="02010601030101010101" pitchFamily="2" charset="-122"/>
              </a:rPr>
              <a:t>÷</a:t>
            </a:r>
            <a:r>
              <a:rPr lang="en-US" altLang="zh-CN" sz="2800" b="1">
                <a:latin typeface="Times New Roman" panose="02020603050405020304" pitchFamily="18" charset="0"/>
              </a:rPr>
              <a:t>143.5 </a:t>
            </a:r>
            <a:r>
              <a:rPr lang="en-US" altLang="zh-CN" sz="2800" b="1">
                <a:latin typeface="Times New Roman" panose="02020603050405020304" pitchFamily="18" charset="0"/>
                <a:ea typeface="方正姚体" panose="02010601030101010101" pitchFamily="2" charset="-122"/>
              </a:rPr>
              <a:t>g · mol</a:t>
            </a:r>
            <a:r>
              <a:rPr lang="en-US" altLang="zh-CN" sz="2800" b="1" baseline="30000">
                <a:latin typeface="Times New Roman" panose="02020603050405020304" pitchFamily="18" charset="0"/>
                <a:ea typeface="方正姚体" panose="02010601030101010101" pitchFamily="2" charset="-122"/>
              </a:rPr>
              <a:t>-1</a:t>
            </a:r>
            <a:r>
              <a:rPr lang="en-US" altLang="zh-CN" sz="2800" b="1">
                <a:latin typeface="Times New Roman" panose="02020603050405020304" pitchFamily="18" charset="0"/>
              </a:rPr>
              <a:t> </a:t>
            </a:r>
            <a:endParaRPr lang="en-US" altLang="zh-CN" sz="2800" b="1">
              <a:latin typeface="Times New Roman" panose="02020603050405020304" pitchFamily="18" charset="0"/>
            </a:endParaRPr>
          </a:p>
          <a:p>
            <a:pPr algn="just" eaLnBrk="0" hangingPunct="0">
              <a:lnSpc>
                <a:spcPct val="125000"/>
              </a:lnSpc>
            </a:pPr>
            <a:r>
              <a:rPr lang="en-US" altLang="zh-CN" sz="2800" b="1">
                <a:latin typeface="Times New Roman" panose="02020603050405020304" pitchFamily="18" charset="0"/>
              </a:rPr>
              <a:t>                       = 1.34 ×10</a:t>
            </a:r>
            <a:r>
              <a:rPr lang="en-US" altLang="zh-CN" sz="2800" b="1" baseline="30000">
                <a:latin typeface="Times New Roman" panose="02020603050405020304" pitchFamily="18" charset="0"/>
              </a:rPr>
              <a:t>-5</a:t>
            </a:r>
            <a:r>
              <a:rPr lang="en-US" altLang="zh-CN" sz="2800" b="1">
                <a:latin typeface="Times New Roman" panose="02020603050405020304" pitchFamily="18" charset="0"/>
              </a:rPr>
              <a:t>  mol</a:t>
            </a:r>
            <a:endParaRPr lang="en-US" altLang="zh-CN" sz="2800" b="1">
              <a:latin typeface="Times New Roman" panose="02020603050405020304" pitchFamily="18" charset="0"/>
            </a:endParaRPr>
          </a:p>
          <a:p>
            <a:pPr algn="just" eaLnBrk="0" hangingPunct="0">
              <a:lnSpc>
                <a:spcPct val="125000"/>
              </a:lnSpc>
            </a:pPr>
            <a:r>
              <a:rPr lang="en-US" altLang="zh-CN" sz="2800" b="1" i="1">
                <a:latin typeface="Times New Roman" panose="02020603050405020304" pitchFamily="18" charset="0"/>
                <a:ea typeface="方正姚体" panose="02010601030101010101" pitchFamily="2" charset="-122"/>
              </a:rPr>
              <a:t>      c</a:t>
            </a:r>
            <a:r>
              <a:rPr lang="en-US" altLang="zh-CN" sz="2800" b="1">
                <a:latin typeface="Times New Roman" panose="02020603050405020304" pitchFamily="18" charset="0"/>
                <a:ea typeface="方正姚体" panose="02010601030101010101" pitchFamily="2" charset="-122"/>
              </a:rPr>
              <a:t>(AgCl)= 1.34 ×10</a:t>
            </a:r>
            <a:r>
              <a:rPr lang="en-US" altLang="zh-CN" sz="2800" b="1" baseline="30000">
                <a:latin typeface="Times New Roman" panose="02020603050405020304" pitchFamily="18" charset="0"/>
                <a:ea typeface="方正姚体" panose="02010601030101010101" pitchFamily="2" charset="-122"/>
              </a:rPr>
              <a:t>-5</a:t>
            </a:r>
            <a:r>
              <a:rPr lang="en-US" altLang="zh-CN" sz="2800" b="1">
                <a:latin typeface="Times New Roman" panose="02020603050405020304" pitchFamily="18" charset="0"/>
                <a:ea typeface="方正姚体" panose="02010601030101010101" pitchFamily="2" charset="-122"/>
              </a:rPr>
              <a:t>  mol/1L= 1.34 ×10</a:t>
            </a:r>
            <a:r>
              <a:rPr lang="en-US" altLang="zh-CN" sz="2800" b="1" baseline="30000">
                <a:latin typeface="Times New Roman" panose="02020603050405020304" pitchFamily="18" charset="0"/>
                <a:ea typeface="方正姚体" panose="02010601030101010101" pitchFamily="2" charset="-122"/>
              </a:rPr>
              <a:t>-5</a:t>
            </a:r>
            <a:r>
              <a:rPr lang="en-US" altLang="zh-CN" sz="2800" b="1">
                <a:latin typeface="Times New Roman" panose="02020603050405020304" pitchFamily="18" charset="0"/>
                <a:ea typeface="方正姚体" panose="02010601030101010101" pitchFamily="2" charset="-122"/>
              </a:rPr>
              <a:t>  mol·L</a:t>
            </a:r>
            <a:r>
              <a:rPr lang="en-US" altLang="zh-CN" sz="2800" b="1" baseline="30000">
                <a:latin typeface="Times New Roman" panose="02020603050405020304" pitchFamily="18" charset="0"/>
                <a:ea typeface="方正姚体" panose="02010601030101010101" pitchFamily="2" charset="-122"/>
              </a:rPr>
              <a:t>-1</a:t>
            </a:r>
            <a:endParaRPr lang="en-US" altLang="zh-CN" sz="2800" b="1" i="1">
              <a:latin typeface="Times New Roman" panose="02020603050405020304" pitchFamily="18" charset="0"/>
            </a:endParaRPr>
          </a:p>
          <a:p>
            <a:pPr algn="just" eaLnBrk="0" hangingPunct="0">
              <a:lnSpc>
                <a:spcPct val="125000"/>
              </a:lnSpc>
            </a:pPr>
            <a:r>
              <a:rPr lang="en-US" altLang="zh-CN" sz="2800" b="1" i="1">
                <a:latin typeface="Times New Roman" panose="02020603050405020304" pitchFamily="18" charset="0"/>
              </a:rPr>
              <a:t>      K</a:t>
            </a:r>
            <a:r>
              <a:rPr lang="en-US" altLang="zh-CN" sz="2800" b="1" baseline="-25000">
                <a:latin typeface="Times New Roman" panose="02020603050405020304" pitchFamily="18" charset="0"/>
              </a:rPr>
              <a:t>sp</a:t>
            </a:r>
            <a:r>
              <a:rPr lang="en-US" altLang="zh-CN" sz="2800" b="1">
                <a:latin typeface="Times New Roman" panose="02020603050405020304" pitchFamily="18" charset="0"/>
              </a:rPr>
              <a:t>=</a:t>
            </a:r>
            <a:r>
              <a:rPr lang="en-US" altLang="zh-CN" sz="2800" b="1" i="1">
                <a:latin typeface="Times New Roman" panose="02020603050405020304" pitchFamily="18" charset="0"/>
              </a:rPr>
              <a:t>c</a:t>
            </a:r>
            <a:r>
              <a:rPr lang="en-US" altLang="zh-CN" sz="2800" b="1">
                <a:latin typeface="Times New Roman" panose="02020603050405020304" pitchFamily="18" charset="0"/>
              </a:rPr>
              <a:t>(Ag</a:t>
            </a:r>
            <a:r>
              <a:rPr lang="en-US" altLang="zh-CN" sz="2800" b="1" baseline="30000">
                <a:latin typeface="Times New Roman" panose="02020603050405020304" pitchFamily="18" charset="0"/>
              </a:rPr>
              <a:t>+</a:t>
            </a:r>
            <a:r>
              <a:rPr lang="en-US" altLang="zh-CN" sz="2800" b="1">
                <a:latin typeface="Times New Roman" panose="02020603050405020304" pitchFamily="18" charset="0"/>
              </a:rPr>
              <a:t>) </a:t>
            </a:r>
            <a:r>
              <a:rPr lang="en-US" altLang="zh-CN" sz="2800" b="1">
                <a:latin typeface="Times New Roman" panose="02020603050405020304" pitchFamily="18" charset="0"/>
                <a:ea typeface="方正姚体" panose="02010601030101010101" pitchFamily="2" charset="-122"/>
              </a:rPr>
              <a:t>·</a:t>
            </a:r>
            <a:r>
              <a:rPr lang="en-US" altLang="zh-CN" sz="2800" b="1">
                <a:latin typeface="Times New Roman" panose="02020603050405020304" pitchFamily="18" charset="0"/>
              </a:rPr>
              <a:t>c(Cl</a:t>
            </a:r>
            <a:r>
              <a:rPr lang="en-US" altLang="zh-CN" sz="2800" b="1" baseline="30000">
                <a:latin typeface="Times New Roman" panose="02020603050405020304" pitchFamily="18" charset="0"/>
              </a:rPr>
              <a:t>-</a:t>
            </a:r>
            <a:r>
              <a:rPr lang="en-US" altLang="zh-CN" sz="2800" b="1">
                <a:latin typeface="Times New Roman" panose="02020603050405020304" pitchFamily="18" charset="0"/>
              </a:rPr>
              <a:t>)  = (</a:t>
            </a:r>
            <a:r>
              <a:rPr lang="en-US" altLang="zh-CN" sz="2800" b="1">
                <a:latin typeface="Times New Roman" panose="02020603050405020304" pitchFamily="18" charset="0"/>
                <a:ea typeface="方正姚体" panose="02010601030101010101" pitchFamily="2" charset="-122"/>
              </a:rPr>
              <a:t>1.34 </a:t>
            </a:r>
            <a:r>
              <a:rPr lang="en-US" altLang="zh-CN" sz="2800" b="1">
                <a:latin typeface="Times New Roman" panose="02020603050405020304" pitchFamily="18" charset="0"/>
              </a:rPr>
              <a:t>×</a:t>
            </a:r>
            <a:r>
              <a:rPr lang="en-US" altLang="zh-CN" sz="2800" b="1">
                <a:latin typeface="Times New Roman" panose="02020603050405020304" pitchFamily="18" charset="0"/>
                <a:ea typeface="方正姚体" panose="02010601030101010101" pitchFamily="2" charset="-122"/>
              </a:rPr>
              <a:t>10</a:t>
            </a:r>
            <a:r>
              <a:rPr lang="en-US" altLang="zh-CN" sz="2800" b="1" baseline="38000">
                <a:latin typeface="Times New Roman" panose="02020603050405020304" pitchFamily="18" charset="0"/>
                <a:ea typeface="方正姚体" panose="02010601030101010101" pitchFamily="2" charset="-122"/>
              </a:rPr>
              <a:t>-5</a:t>
            </a:r>
            <a:r>
              <a:rPr lang="en-US" altLang="zh-CN" sz="2800" b="1">
                <a:solidFill>
                  <a:srgbClr val="9900FF"/>
                </a:solidFill>
                <a:latin typeface="Times New Roman" panose="02020603050405020304" pitchFamily="18" charset="0"/>
                <a:ea typeface="方正姚体" panose="02010601030101010101" pitchFamily="2" charset="-122"/>
              </a:rPr>
              <a:t> </a:t>
            </a:r>
            <a:r>
              <a:rPr lang="en-US" altLang="zh-CN" sz="2800" b="1">
                <a:latin typeface="Times New Roman" panose="02020603050405020304" pitchFamily="18" charset="0"/>
                <a:ea typeface="方正姚体" panose="02010601030101010101" pitchFamily="2" charset="-122"/>
              </a:rPr>
              <a:t>)</a:t>
            </a:r>
            <a:r>
              <a:rPr lang="en-US" altLang="zh-CN" sz="2800" b="1" baseline="40000">
                <a:latin typeface="Times New Roman" panose="02020603050405020304" pitchFamily="18" charset="0"/>
                <a:ea typeface="方正姚体" panose="02010601030101010101" pitchFamily="2" charset="-122"/>
              </a:rPr>
              <a:t>2</a:t>
            </a:r>
            <a:r>
              <a:rPr lang="en-US" altLang="zh-CN" sz="2800" b="1">
                <a:solidFill>
                  <a:srgbClr val="9900FF"/>
                </a:solidFill>
                <a:latin typeface="Times New Roman" panose="02020603050405020304" pitchFamily="18" charset="0"/>
                <a:ea typeface="方正姚体" panose="02010601030101010101" pitchFamily="2" charset="-122"/>
              </a:rPr>
              <a:t> </a:t>
            </a:r>
            <a:r>
              <a:rPr lang="en-US" altLang="zh-CN" sz="2800" b="1">
                <a:latin typeface="Times New Roman" panose="02020603050405020304" pitchFamily="18" charset="0"/>
              </a:rPr>
              <a:t>=  1.8×10</a:t>
            </a:r>
            <a:r>
              <a:rPr lang="en-US" altLang="zh-CN" sz="2800" b="1" baseline="36000">
                <a:latin typeface="Times New Roman" panose="02020603050405020304" pitchFamily="18" charset="0"/>
              </a:rPr>
              <a:t>-</a:t>
            </a:r>
            <a:r>
              <a:rPr lang="en-US" altLang="zh-CN" sz="2800" b="1" baseline="30000">
                <a:latin typeface="Times New Roman" panose="02020603050405020304" pitchFamily="18" charset="0"/>
              </a:rPr>
              <a:t>10</a:t>
            </a:r>
            <a:endParaRPr lang="en-US" altLang="zh-CN" sz="2800" b="1" baseline="30000">
              <a:latin typeface="Times New Roman" panose="02020603050405020304" pitchFamily="18" charset="0"/>
            </a:endParaRP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76200" y="0"/>
            <a:ext cx="74993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zh-CN" altLang="en-US" sz="4000" b="1" i="1">
                <a:solidFill>
                  <a:srgbClr val="0000FF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（</a:t>
            </a:r>
            <a:r>
              <a:rPr lang="en-US" altLang="zh-CN" sz="4000" b="1" i="1">
                <a:solidFill>
                  <a:srgbClr val="0000FF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3</a:t>
            </a:r>
            <a:r>
              <a:rPr lang="zh-CN" altLang="en-US" sz="4000" b="1" i="1">
                <a:solidFill>
                  <a:srgbClr val="0000FF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）已知溶解度求溶度积</a:t>
            </a:r>
            <a:endParaRPr lang="zh-CN" altLang="en-US" sz="4000" b="1" i="1">
              <a:solidFill>
                <a:srgbClr val="0000FF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pic>
        <p:nvPicPr>
          <p:cNvPr id="25604" name="Picture 5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867400"/>
            <a:ext cx="91440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6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3825" y="0"/>
            <a:ext cx="140017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72400" y="5943600"/>
            <a:ext cx="1371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838200" y="1295400"/>
            <a:ext cx="7924800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Times New Roman" panose="02020603050405020304" pitchFamily="18" charset="0"/>
              </a:rPr>
              <a:t>例</a:t>
            </a:r>
            <a:r>
              <a:rPr lang="en-US" altLang="zh-CN" sz="3200" b="1">
                <a:latin typeface="Times New Roman" panose="02020603050405020304" pitchFamily="18" charset="0"/>
              </a:rPr>
              <a:t>4.     </a:t>
            </a:r>
            <a:r>
              <a:rPr lang="zh-CN" altLang="en-US" sz="3200" b="1">
                <a:latin typeface="Times New Roman" panose="02020603050405020304" pitchFamily="18" charset="0"/>
              </a:rPr>
              <a:t>已知</a:t>
            </a:r>
            <a:r>
              <a:rPr lang="en-US" altLang="zh-CN" sz="3200" b="1">
                <a:latin typeface="Times New Roman" panose="02020603050405020304" pitchFamily="18" charset="0"/>
              </a:rPr>
              <a:t>298</a:t>
            </a:r>
            <a:r>
              <a:rPr lang="en-US" altLang="zh-CN" sz="3200" b="1" i="1">
                <a:latin typeface="Times New Roman" panose="02020603050405020304" pitchFamily="18" charset="0"/>
              </a:rPr>
              <a:t>K</a:t>
            </a:r>
            <a:r>
              <a:rPr lang="zh-CN" altLang="en-US" sz="3200" b="1">
                <a:latin typeface="Times New Roman" panose="02020603050405020304" pitchFamily="18" charset="0"/>
              </a:rPr>
              <a:t>时， </a:t>
            </a:r>
            <a:r>
              <a:rPr lang="en-US" altLang="zh-CN" sz="3200" b="1">
                <a:latin typeface="Times New Roman" panose="02020603050405020304" pitchFamily="18" charset="0"/>
              </a:rPr>
              <a:t>MgCO</a:t>
            </a:r>
            <a:r>
              <a:rPr lang="en-US" altLang="zh-CN" sz="3200" b="1" baseline="-25000">
                <a:latin typeface="Times New Roman" panose="02020603050405020304" pitchFamily="18" charset="0"/>
              </a:rPr>
              <a:t>3</a:t>
            </a:r>
            <a:r>
              <a:rPr lang="zh-CN" altLang="en-US" sz="3200" b="1">
                <a:latin typeface="Times New Roman" panose="02020603050405020304" pitchFamily="18" charset="0"/>
              </a:rPr>
              <a:t>的   </a:t>
            </a:r>
            <a:r>
              <a:rPr lang="en-US" altLang="zh-CN" sz="3200" b="1" i="1">
                <a:latin typeface="Times New Roman" panose="02020603050405020304" pitchFamily="18" charset="0"/>
              </a:rPr>
              <a:t>K</a:t>
            </a:r>
            <a:r>
              <a:rPr lang="en-US" altLang="zh-CN" sz="3200" b="1">
                <a:latin typeface="Times New Roman" panose="02020603050405020304" pitchFamily="18" charset="0"/>
              </a:rPr>
              <a:t>sp = 6.82</a:t>
            </a:r>
            <a:r>
              <a:rPr lang="en-US" altLang="en-US" sz="3200" b="1">
                <a:latin typeface="Times New Roman" panose="02020603050405020304" pitchFamily="18" charset="0"/>
              </a:rPr>
              <a:t>×</a:t>
            </a:r>
            <a:r>
              <a:rPr lang="en-US" altLang="zh-CN" sz="3200" b="1">
                <a:latin typeface="Times New Roman" panose="02020603050405020304" pitchFamily="18" charset="0"/>
              </a:rPr>
              <a:t>10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-6</a:t>
            </a:r>
            <a:r>
              <a:rPr lang="zh-CN" altLang="en-US" sz="3200" b="1">
                <a:latin typeface="Times New Roman" panose="02020603050405020304" pitchFamily="18" charset="0"/>
              </a:rPr>
              <a:t>，溶液中</a:t>
            </a:r>
            <a:r>
              <a:rPr lang="en-US" altLang="zh-CN" sz="3200" b="1" i="1">
                <a:latin typeface="Times New Roman" panose="02020603050405020304" pitchFamily="18" charset="0"/>
              </a:rPr>
              <a:t>c</a:t>
            </a:r>
            <a:r>
              <a:rPr lang="en-US" altLang="zh-CN" sz="3200" b="1">
                <a:latin typeface="Times New Roman" panose="02020603050405020304" pitchFamily="18" charset="0"/>
              </a:rPr>
              <a:t>(Mg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2+</a:t>
            </a:r>
            <a:r>
              <a:rPr lang="en-US" altLang="zh-CN" sz="3200" b="1">
                <a:latin typeface="Times New Roman" panose="02020603050405020304" pitchFamily="18" charset="0"/>
              </a:rPr>
              <a:t>)=0.0001mol</a:t>
            </a:r>
            <a:r>
              <a:rPr lang="en-US" altLang="en-US" sz="3200" b="1">
                <a:latin typeface="Times New Roman" panose="02020603050405020304" pitchFamily="18" charset="0"/>
              </a:rPr>
              <a:t>·</a:t>
            </a:r>
            <a:r>
              <a:rPr lang="en-US" altLang="zh-CN" sz="3200" b="1">
                <a:latin typeface="Times New Roman" panose="02020603050405020304" pitchFamily="18" charset="0"/>
              </a:rPr>
              <a:t>L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-1</a:t>
            </a:r>
            <a:r>
              <a:rPr lang="zh-CN" altLang="en-US" sz="3200" b="1">
                <a:latin typeface="Times New Roman" panose="02020603050405020304" pitchFamily="18" charset="0"/>
              </a:rPr>
              <a:t>，</a:t>
            </a:r>
            <a:r>
              <a:rPr lang="en-US" altLang="zh-CN" sz="3200" b="1" i="1">
                <a:latin typeface="Times New Roman" panose="02020603050405020304" pitchFamily="18" charset="0"/>
              </a:rPr>
              <a:t>c</a:t>
            </a:r>
            <a:r>
              <a:rPr lang="en-US" altLang="zh-CN" sz="3200" b="1">
                <a:latin typeface="Times New Roman" panose="02020603050405020304" pitchFamily="18" charset="0"/>
              </a:rPr>
              <a:t>(CO</a:t>
            </a:r>
            <a:r>
              <a:rPr lang="en-US" altLang="zh-CN" sz="3200" b="1" baseline="-25000">
                <a:latin typeface="Times New Roman" panose="02020603050405020304" pitchFamily="18" charset="0"/>
              </a:rPr>
              <a:t>3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2-</a:t>
            </a:r>
            <a:r>
              <a:rPr lang="en-US" altLang="zh-CN" sz="3200" b="1">
                <a:latin typeface="Times New Roman" panose="02020603050405020304" pitchFamily="18" charset="0"/>
              </a:rPr>
              <a:t>) = 0.0001mol</a:t>
            </a:r>
            <a:r>
              <a:rPr lang="en-US" altLang="en-US" sz="3200" b="1">
                <a:latin typeface="Times New Roman" panose="02020603050405020304" pitchFamily="18" charset="0"/>
                <a:ea typeface="方正姚体" panose="02010601030101010101" pitchFamily="2" charset="-122"/>
              </a:rPr>
              <a:t>·</a:t>
            </a:r>
            <a:r>
              <a:rPr lang="en-US" altLang="zh-CN" sz="3200" b="1">
                <a:latin typeface="Times New Roman" panose="02020603050405020304" pitchFamily="18" charset="0"/>
              </a:rPr>
              <a:t>L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-1</a:t>
            </a:r>
            <a:r>
              <a:rPr lang="zh-CN" altLang="en-US" sz="3200" b="1">
                <a:latin typeface="Times New Roman" panose="02020603050405020304" pitchFamily="18" charset="0"/>
              </a:rPr>
              <a:t>，此时</a:t>
            </a:r>
            <a:r>
              <a:rPr lang="en-US" altLang="zh-CN" sz="3200" b="1">
                <a:latin typeface="Times New Roman" panose="02020603050405020304" pitchFamily="18" charset="0"/>
              </a:rPr>
              <a:t>Mg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2+</a:t>
            </a:r>
            <a:r>
              <a:rPr lang="zh-CN" altLang="en-US" sz="3200" b="1">
                <a:latin typeface="Times New Roman" panose="02020603050405020304" pitchFamily="18" charset="0"/>
              </a:rPr>
              <a:t>和</a:t>
            </a:r>
            <a:r>
              <a:rPr lang="en-US" altLang="zh-CN" sz="3200" b="1">
                <a:latin typeface="Times New Roman" panose="02020603050405020304" pitchFamily="18" charset="0"/>
              </a:rPr>
              <a:t>CO</a:t>
            </a:r>
            <a:r>
              <a:rPr lang="en-US" altLang="zh-CN" sz="3200" b="1" baseline="-25000">
                <a:latin typeface="Times New Roman" panose="02020603050405020304" pitchFamily="18" charset="0"/>
              </a:rPr>
              <a:t>3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2-</a:t>
            </a:r>
            <a:r>
              <a:rPr lang="zh-CN" altLang="en-US" sz="3200" b="1">
                <a:latin typeface="Times New Roman" panose="02020603050405020304" pitchFamily="18" charset="0"/>
              </a:rPr>
              <a:t>能否共存？</a:t>
            </a:r>
            <a:endParaRPr lang="zh-CN" altLang="en-US" sz="3200" b="1">
              <a:latin typeface="Times New Roman" panose="02020603050405020304" pitchFamily="18" charset="0"/>
            </a:endParaRP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685800" y="304800"/>
            <a:ext cx="7956550" cy="838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zh-CN" altLang="en-US" sz="4000" b="1" i="1">
                <a:solidFill>
                  <a:srgbClr val="0000FF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（</a:t>
            </a:r>
            <a:r>
              <a:rPr lang="en-US" altLang="zh-CN" sz="4000" b="1" i="1">
                <a:solidFill>
                  <a:srgbClr val="0000FF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4</a:t>
            </a:r>
            <a:r>
              <a:rPr lang="zh-CN" altLang="en-US" sz="4000" b="1" i="1">
                <a:solidFill>
                  <a:srgbClr val="0000FF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）利用溶度积判断离子共存：</a:t>
            </a:r>
            <a:endParaRPr lang="zh-CN" altLang="en-US" sz="4000" b="1" i="1">
              <a:solidFill>
                <a:srgbClr val="0000FF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914400" y="3505200"/>
            <a:ext cx="1066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4000" b="1">
                <a:solidFill>
                  <a:srgbClr val="FF0066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解：</a:t>
            </a:r>
            <a:endParaRPr lang="zh-CN" altLang="en-US" sz="4000" b="1">
              <a:solidFill>
                <a:srgbClr val="FF0066"/>
              </a:solidFill>
              <a:latin typeface="Times New Roman" panose="02020603050405020304" pitchFamily="18" charset="0"/>
              <a:ea typeface="华文行楷" panose="02010800040101010101" pitchFamily="2" charset="-122"/>
            </a:endParaRPr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2193925" y="48926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zh-CN" altLang="zh-CN" sz="2400" b="1">
              <a:solidFill>
                <a:srgbClr val="9900FF"/>
              </a:solidFill>
              <a:latin typeface="Times New Roman" panose="02020603050405020304" pitchFamily="18" charset="0"/>
              <a:ea typeface="方正姚体" panose="02010601030101010101" pitchFamily="2" charset="-122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447800" y="4419600"/>
            <a:ext cx="7239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i="1">
                <a:latin typeface="Times New Roman" panose="02020603050405020304" pitchFamily="18" charset="0"/>
              </a:rPr>
              <a:t>c</a:t>
            </a:r>
            <a:r>
              <a:rPr lang="en-US" altLang="zh-CN" sz="3200" b="1">
                <a:latin typeface="Times New Roman" panose="02020603050405020304" pitchFamily="18" charset="0"/>
              </a:rPr>
              <a:t>(Mg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2+</a:t>
            </a:r>
            <a:r>
              <a:rPr lang="en-US" altLang="zh-CN" sz="3200" b="1">
                <a:latin typeface="Times New Roman" panose="02020603050405020304" pitchFamily="18" charset="0"/>
              </a:rPr>
              <a:t>) </a:t>
            </a:r>
            <a:r>
              <a:rPr lang="en-US" altLang="zh-CN" sz="4400" b="1" baseline="18000">
                <a:latin typeface="Times New Roman" panose="02020603050405020304" pitchFamily="18" charset="0"/>
              </a:rPr>
              <a:t>. </a:t>
            </a:r>
            <a:r>
              <a:rPr lang="en-US" altLang="zh-CN" sz="3200" b="1" i="1">
                <a:latin typeface="Times New Roman" panose="02020603050405020304" pitchFamily="18" charset="0"/>
              </a:rPr>
              <a:t>c</a:t>
            </a:r>
            <a:r>
              <a:rPr lang="en-US" altLang="zh-CN" sz="3200" b="1">
                <a:latin typeface="Times New Roman" panose="02020603050405020304" pitchFamily="18" charset="0"/>
              </a:rPr>
              <a:t>(CO</a:t>
            </a:r>
            <a:r>
              <a:rPr lang="en-US" altLang="zh-CN" sz="3200" b="1" baseline="-25000">
                <a:latin typeface="Times New Roman" panose="02020603050405020304" pitchFamily="18" charset="0"/>
              </a:rPr>
              <a:t>3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2</a:t>
            </a:r>
            <a:r>
              <a:rPr lang="en-US" altLang="zh-CN" sz="4400" b="1" baseline="30000">
                <a:latin typeface="Times New Roman" panose="02020603050405020304" pitchFamily="18" charset="0"/>
              </a:rPr>
              <a:t>-</a:t>
            </a:r>
            <a:r>
              <a:rPr lang="en-US" altLang="zh-CN" sz="3200" b="1">
                <a:latin typeface="Times New Roman" panose="02020603050405020304" pitchFamily="18" charset="0"/>
              </a:rPr>
              <a:t>) = (0.0001)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2 </a:t>
            </a:r>
            <a:r>
              <a:rPr lang="en-US" altLang="zh-CN" sz="3200" b="1">
                <a:latin typeface="Times New Roman" panose="02020603050405020304" pitchFamily="18" charset="0"/>
              </a:rPr>
              <a:t>=1</a:t>
            </a:r>
            <a:r>
              <a:rPr lang="en-US" altLang="zh-CN" sz="2400" b="1">
                <a:latin typeface="Times New Roman" panose="02020603050405020304" pitchFamily="18" charset="0"/>
              </a:rPr>
              <a:t>×</a:t>
            </a:r>
            <a:r>
              <a:rPr lang="en-US" altLang="zh-CN" sz="3200" b="1">
                <a:latin typeface="Times New Roman" panose="02020603050405020304" pitchFamily="18" charset="0"/>
              </a:rPr>
              <a:t>10</a:t>
            </a:r>
            <a:r>
              <a:rPr lang="en-US" altLang="zh-CN" sz="3200" b="1" baseline="30000">
                <a:latin typeface="Times New Roman" panose="02020603050405020304" pitchFamily="18" charset="0"/>
              </a:rPr>
              <a:t>-8</a:t>
            </a:r>
            <a:endParaRPr lang="en-US" altLang="zh-CN" sz="3200" b="1" baseline="30000">
              <a:latin typeface="Times New Roman" panose="02020603050405020304" pitchFamily="18" charset="0"/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1981200" y="3429000"/>
            <a:ext cx="5730875" cy="654050"/>
            <a:chOff x="576" y="1752"/>
            <a:chExt cx="3610" cy="412"/>
          </a:xfrm>
        </p:grpSpPr>
        <p:sp>
          <p:nvSpPr>
            <p:cNvPr id="26632" name="Rectangle 9"/>
            <p:cNvSpPr>
              <a:spLocks noChangeArrowheads="1"/>
            </p:cNvSpPr>
            <p:nvPr/>
          </p:nvSpPr>
          <p:spPr bwMode="auto">
            <a:xfrm>
              <a:off x="576" y="1760"/>
              <a:ext cx="361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3600" b="1">
                  <a:latin typeface="Times New Roman" panose="02020603050405020304" pitchFamily="18" charset="0"/>
                  <a:sym typeface="Symbol" panose="05050102010706020507" pitchFamily="18" charset="2"/>
                </a:rPr>
                <a:t>MgCO</a:t>
              </a:r>
              <a:r>
                <a:rPr lang="en-US" altLang="zh-CN" sz="3600" b="1" baseline="-25000">
                  <a:latin typeface="Times New Roman" panose="02020603050405020304" pitchFamily="18" charset="0"/>
                  <a:sym typeface="Symbol" panose="05050102010706020507" pitchFamily="18" charset="2"/>
                </a:rPr>
                <a:t>3</a:t>
              </a:r>
              <a:r>
                <a:rPr lang="en-US" altLang="zh-CN" sz="3600" b="1">
                  <a:latin typeface="Times New Roman" panose="02020603050405020304" pitchFamily="18" charset="0"/>
                  <a:sym typeface="Symbol" panose="05050102010706020507" pitchFamily="18" charset="2"/>
                </a:rPr>
                <a:t>             Mg</a:t>
              </a:r>
              <a:r>
                <a:rPr lang="en-US" altLang="zh-CN" sz="3600" b="1" baseline="30000">
                  <a:latin typeface="Times New Roman" panose="02020603050405020304" pitchFamily="18" charset="0"/>
                  <a:sym typeface="Symbol" panose="05050102010706020507" pitchFamily="18" charset="2"/>
                </a:rPr>
                <a:t>2+ </a:t>
              </a:r>
              <a:r>
                <a:rPr lang="en-US" altLang="zh-CN" sz="3600" b="1">
                  <a:latin typeface="Times New Roman" panose="02020603050405020304" pitchFamily="18" charset="0"/>
                  <a:sym typeface="Symbol" panose="05050102010706020507" pitchFamily="18" charset="2"/>
                </a:rPr>
                <a:t>+ CO</a:t>
              </a:r>
              <a:r>
                <a:rPr lang="en-US" altLang="zh-CN" sz="3600" b="1" baseline="-25000">
                  <a:latin typeface="Times New Roman" panose="02020603050405020304" pitchFamily="18" charset="0"/>
                  <a:sym typeface="Symbol" panose="05050102010706020507" pitchFamily="18" charset="2"/>
                </a:rPr>
                <a:t>3</a:t>
              </a:r>
              <a:r>
                <a:rPr lang="en-US" altLang="zh-CN" sz="3600" b="1" baseline="30000">
                  <a:latin typeface="Times New Roman" panose="02020603050405020304" pitchFamily="18" charset="0"/>
                  <a:sym typeface="Symbol" panose="05050102010706020507" pitchFamily="18" charset="2"/>
                </a:rPr>
                <a:t>2</a:t>
              </a:r>
              <a:r>
                <a:rPr lang="en-US" altLang="zh-CN" sz="4800" b="1" baseline="30000">
                  <a:latin typeface="Times New Roman" panose="02020603050405020304" pitchFamily="18" charset="0"/>
                  <a:sym typeface="Symbol" panose="05050102010706020507" pitchFamily="18" charset="2"/>
                </a:rPr>
                <a:t>-</a:t>
              </a:r>
              <a:endParaRPr lang="en-US" altLang="zh-CN" sz="4800" b="1" baseline="30000">
                <a:latin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pic>
          <p:nvPicPr>
            <p:cNvPr id="26633" name="Picture 10" descr="循环0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791" y="1752"/>
              <a:ext cx="672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1524000" y="5181600"/>
            <a:ext cx="480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b="1">
                <a:latin typeface="Times New Roman" panose="02020603050405020304" pitchFamily="18" charset="0"/>
                <a:ea typeface="方正姚体" panose="02010601030101010101" pitchFamily="2" charset="-122"/>
              </a:rPr>
              <a:t>1</a:t>
            </a:r>
            <a:r>
              <a:rPr lang="en-US" altLang="zh-CN" sz="3200" b="1">
                <a:latin typeface="Times New Roman" panose="02020603050405020304" pitchFamily="18" charset="0"/>
              </a:rPr>
              <a:t>×</a:t>
            </a:r>
            <a:r>
              <a:rPr lang="en-US" altLang="zh-CN" sz="3200" b="1">
                <a:latin typeface="Times New Roman" panose="02020603050405020304" pitchFamily="18" charset="0"/>
                <a:ea typeface="方正姚体" panose="02010601030101010101" pitchFamily="2" charset="-122"/>
              </a:rPr>
              <a:t>10</a:t>
            </a:r>
            <a:r>
              <a:rPr lang="en-US" altLang="zh-CN" sz="3600" b="1" baseline="30000">
                <a:latin typeface="Times New Roman" panose="02020603050405020304" pitchFamily="18" charset="0"/>
                <a:ea typeface="方正姚体" panose="02010601030101010101" pitchFamily="2" charset="-122"/>
              </a:rPr>
              <a:t>-</a:t>
            </a:r>
            <a:r>
              <a:rPr lang="en-US" altLang="zh-CN" sz="3200" b="1" baseline="30000">
                <a:latin typeface="Times New Roman" panose="02020603050405020304" pitchFamily="18" charset="0"/>
                <a:ea typeface="方正姚体" panose="02010601030101010101" pitchFamily="2" charset="-122"/>
              </a:rPr>
              <a:t>8  </a:t>
            </a:r>
            <a:r>
              <a:rPr lang="en-US" altLang="zh-CN" sz="3200" b="1">
                <a:latin typeface="Times New Roman" panose="02020603050405020304" pitchFamily="18" charset="0"/>
                <a:ea typeface="方正姚体" panose="02010601030101010101" pitchFamily="2" charset="-122"/>
              </a:rPr>
              <a:t>&lt;  6.82</a:t>
            </a:r>
            <a:r>
              <a:rPr lang="en-US" altLang="zh-CN" sz="2400" b="1">
                <a:latin typeface="Times New Roman" panose="02020603050405020304" pitchFamily="18" charset="0"/>
              </a:rPr>
              <a:t>×</a:t>
            </a:r>
            <a:r>
              <a:rPr lang="en-US" altLang="zh-CN" sz="3200" b="1">
                <a:latin typeface="Times New Roman" panose="02020603050405020304" pitchFamily="18" charset="0"/>
                <a:ea typeface="方正姚体" panose="02010601030101010101" pitchFamily="2" charset="-122"/>
              </a:rPr>
              <a:t>10</a:t>
            </a:r>
            <a:r>
              <a:rPr lang="en-US" altLang="zh-CN" sz="3600" b="1" baseline="30000">
                <a:latin typeface="Times New Roman" panose="02020603050405020304" pitchFamily="18" charset="0"/>
                <a:ea typeface="方正姚体" panose="02010601030101010101" pitchFamily="2" charset="-122"/>
              </a:rPr>
              <a:t>-</a:t>
            </a:r>
            <a:r>
              <a:rPr lang="en-US" altLang="zh-CN" sz="3200" b="1" baseline="30000">
                <a:latin typeface="Times New Roman" panose="02020603050405020304" pitchFamily="18" charset="0"/>
                <a:ea typeface="方正姚体" panose="02010601030101010101" pitchFamily="2" charset="-122"/>
              </a:rPr>
              <a:t>6</a:t>
            </a:r>
            <a:endParaRPr lang="en-US" altLang="zh-CN" sz="3200" b="1" baseline="30000">
              <a:latin typeface="Times New Roman" panose="02020603050405020304" pitchFamily="18" charset="0"/>
              <a:ea typeface="方正姚体" panose="02010601030101010101" pitchFamily="2" charset="-122"/>
            </a:endParaRPr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1447800" y="6019800"/>
            <a:ext cx="55784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800" b="1">
                <a:latin typeface="Times New Roman" panose="02020603050405020304" pitchFamily="18" charset="0"/>
                <a:ea typeface="方正姚体" panose="02010601030101010101" pitchFamily="2" charset="-122"/>
              </a:rPr>
              <a:t>所以，此时</a:t>
            </a:r>
            <a:r>
              <a:rPr lang="en-US" altLang="zh-CN" sz="2800" b="1">
                <a:latin typeface="Times New Roman" panose="02020603050405020304" pitchFamily="18" charset="0"/>
                <a:ea typeface="方正姚体" panose="02010601030101010101" pitchFamily="2" charset="-122"/>
              </a:rPr>
              <a:t>Mg</a:t>
            </a:r>
            <a:r>
              <a:rPr lang="en-US" altLang="zh-CN" sz="2800" b="1" baseline="30000">
                <a:latin typeface="Times New Roman" panose="02020603050405020304" pitchFamily="18" charset="0"/>
                <a:ea typeface="方正姚体" panose="02010601030101010101" pitchFamily="2" charset="-122"/>
              </a:rPr>
              <a:t>2+</a:t>
            </a:r>
            <a:r>
              <a:rPr lang="zh-CN" altLang="en-US" sz="2800" b="1">
                <a:latin typeface="Times New Roman" panose="02020603050405020304" pitchFamily="18" charset="0"/>
                <a:ea typeface="方正姚体" panose="02010601030101010101" pitchFamily="2" charset="-122"/>
              </a:rPr>
              <a:t>和</a:t>
            </a:r>
            <a:r>
              <a:rPr lang="en-US" altLang="zh-CN" sz="2800" b="1">
                <a:latin typeface="Times New Roman" panose="02020603050405020304" pitchFamily="18" charset="0"/>
                <a:ea typeface="方正姚体" panose="02010601030101010101" pitchFamily="2" charset="-122"/>
              </a:rPr>
              <a:t>CO</a:t>
            </a:r>
            <a:r>
              <a:rPr lang="en-US" altLang="zh-CN" sz="2800" b="1" baseline="-25000">
                <a:latin typeface="Times New Roman" panose="02020603050405020304" pitchFamily="18" charset="0"/>
                <a:ea typeface="方正姚体" panose="02010601030101010101" pitchFamily="2" charset="-122"/>
              </a:rPr>
              <a:t>3</a:t>
            </a:r>
            <a:r>
              <a:rPr lang="en-US" altLang="zh-CN" sz="2800" b="1" baseline="30000">
                <a:latin typeface="Times New Roman" panose="02020603050405020304" pitchFamily="18" charset="0"/>
                <a:ea typeface="方正姚体" panose="02010601030101010101" pitchFamily="2" charset="-122"/>
              </a:rPr>
              <a:t>2</a:t>
            </a:r>
            <a:r>
              <a:rPr lang="en-US" altLang="zh-CN" sz="3600" b="1" baseline="30000">
                <a:latin typeface="Times New Roman" panose="02020603050405020304" pitchFamily="18" charset="0"/>
                <a:ea typeface="方正姚体" panose="02010601030101010101" pitchFamily="2" charset="-122"/>
              </a:rPr>
              <a:t>-</a:t>
            </a:r>
            <a:r>
              <a:rPr lang="zh-CN" altLang="en-US" sz="2800" b="1">
                <a:latin typeface="Times New Roman" panose="02020603050405020304" pitchFamily="18" charset="0"/>
                <a:ea typeface="方正姚体" panose="02010601030101010101" pitchFamily="2" charset="-122"/>
              </a:rPr>
              <a:t>能共存</a:t>
            </a:r>
            <a:endParaRPr lang="zh-CN" altLang="en-US" sz="2800" b="1">
              <a:latin typeface="Times New Roman" panose="02020603050405020304" pitchFamily="18" charset="0"/>
              <a:ea typeface="方正姚体" panose="02010601030101010101" pitchFamily="2" charset="-122"/>
            </a:endParaRPr>
          </a:p>
        </p:txBody>
      </p:sp>
      <p:pic>
        <p:nvPicPr>
          <p:cNvPr id="28685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2192000" y="12293600"/>
            <a:ext cx="317500" cy="228600"/>
          </a:xfrm>
          <a:prstGeom prst="cube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/>
      <p:bldP spid="28677" grpId="0"/>
      <p:bldP spid="28679" grpId="0"/>
      <p:bldP spid="28683" grpId="0"/>
      <p:bldP spid="2868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66713" y="976313"/>
            <a:ext cx="8382000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例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5.</a:t>
            </a:r>
            <a:r>
              <a:rPr lang="en-US" altLang="zh-CN" sz="2800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25℃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时， 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Ksp [Mg(OH)</a:t>
            </a:r>
            <a:r>
              <a:rPr lang="en-US" altLang="zh-CN" sz="2800" b="1" baseline="-2500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]= 5.6×10</a:t>
            </a:r>
            <a:r>
              <a:rPr lang="en-US" altLang="zh-CN" sz="2800" b="1" baseline="30000">
                <a:latin typeface="楷体_GB2312" pitchFamily="49" charset="-122"/>
                <a:ea typeface="楷体_GB2312" pitchFamily="49" charset="-122"/>
              </a:rPr>
              <a:t>-12,  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  <a:sym typeface="Symbol" panose="05050102010706020507" pitchFamily="18" charset="2"/>
              </a:rPr>
              <a:t>求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Mg(OH)</a:t>
            </a:r>
            <a:r>
              <a:rPr lang="en-US" altLang="zh-CN" sz="2800" b="1" baseline="-2500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的饱和溶液中的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c(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  <a:sym typeface="Symbol" panose="05050102010706020507" pitchFamily="18" charset="2"/>
              </a:rPr>
              <a:t>Mg</a:t>
            </a:r>
            <a:r>
              <a:rPr lang="en-US" altLang="zh-CN" sz="2800" b="1" baseline="30000">
                <a:latin typeface="楷体_GB2312" pitchFamily="49" charset="-122"/>
                <a:ea typeface="楷体_GB2312" pitchFamily="49" charset="-122"/>
                <a:sym typeface="Symbol" panose="05050102010706020507" pitchFamily="18" charset="2"/>
              </a:rPr>
              <a:t>2+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  <a:sym typeface="Symbol" panose="05050102010706020507" pitchFamily="18" charset="2"/>
              </a:rPr>
              <a:t>)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  <a:sym typeface="Symbol" panose="05050102010706020507" pitchFamily="18" charset="2"/>
              </a:rPr>
              <a:t>和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  <a:sym typeface="Symbol" panose="05050102010706020507" pitchFamily="18" charset="2"/>
              </a:rPr>
              <a:t>PH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  <a:sym typeface="Symbol" panose="05050102010706020507" pitchFamily="18" charset="2"/>
              </a:rPr>
              <a:t>值；若往此饱和溶液中滴入无色酚酞则溶液呈什么颜色？</a:t>
            </a:r>
            <a:endParaRPr lang="zh-CN" altLang="en-US" sz="2800" b="1">
              <a:latin typeface="楷体_GB2312" pitchFamily="49" charset="-122"/>
              <a:ea typeface="楷体_GB2312" pitchFamily="49" charset="-122"/>
              <a:sym typeface="Symbol" panose="05050102010706020507" pitchFamily="18" charset="2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395288" y="2368550"/>
            <a:ext cx="8229600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zh-CN" altLang="en-US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解：设饱和溶液中</a:t>
            </a:r>
            <a:r>
              <a:rPr lang="en-US" altLang="zh-CN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Mg</a:t>
            </a:r>
            <a:r>
              <a:rPr lang="en-US" altLang="zh-CN" sz="2800" b="1" baseline="3000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2+</a:t>
            </a:r>
            <a:r>
              <a:rPr lang="zh-CN" altLang="en-US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的浓度为</a:t>
            </a:r>
            <a:r>
              <a:rPr lang="en-US" altLang="zh-CN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X</a:t>
            </a:r>
            <a:endParaRPr lang="en-US" altLang="zh-CN" sz="2800" b="1" baseline="30000">
              <a:solidFill>
                <a:srgbClr val="CC3300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ctr"/>
            <a:r>
              <a:rPr lang="en-US" altLang="zh-CN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Ksp=c(Mg</a:t>
            </a:r>
            <a:r>
              <a:rPr lang="en-US" altLang="zh-CN" sz="2800" b="1" baseline="3000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2+</a:t>
            </a:r>
            <a:r>
              <a:rPr lang="en-US" altLang="zh-CN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)c</a:t>
            </a:r>
            <a:r>
              <a:rPr lang="en-US" altLang="zh-CN" sz="3200" b="1" baseline="3000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en-US" altLang="zh-CN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(OH</a:t>
            </a:r>
            <a:r>
              <a:rPr lang="en-US" altLang="zh-CN" sz="2800" b="1" baseline="3000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-</a:t>
            </a:r>
            <a:r>
              <a:rPr lang="en-US" altLang="zh-CN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)</a:t>
            </a:r>
            <a:endParaRPr lang="en-US" altLang="zh-CN" sz="2800" b="1">
              <a:solidFill>
                <a:srgbClr val="CC3300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ctr"/>
            <a:r>
              <a:rPr lang="en-US" altLang="zh-CN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=X(2X)</a:t>
            </a:r>
            <a:r>
              <a:rPr lang="en-US" altLang="zh-CN" sz="2800" b="1" baseline="3000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2</a:t>
            </a:r>
            <a:endParaRPr lang="en-US" altLang="zh-CN" sz="2800" b="1" baseline="30000">
              <a:solidFill>
                <a:srgbClr val="CC3300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ctr"/>
            <a:r>
              <a:rPr lang="en-US" altLang="zh-CN" sz="2800" b="1" baseline="3000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                </a:t>
            </a:r>
            <a:r>
              <a:rPr lang="en-US" altLang="zh-CN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= 5.6×10</a:t>
            </a:r>
            <a:r>
              <a:rPr lang="en-US" altLang="zh-CN" sz="2800" b="1" baseline="3000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-12</a:t>
            </a:r>
            <a:r>
              <a:rPr lang="en-US" altLang="zh-CN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mol</a:t>
            </a:r>
            <a:r>
              <a:rPr lang="en-US" altLang="zh-CN" sz="2800" b="1" baseline="3000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en-US" altLang="zh-CN" sz="2800" b="1">
                <a:solidFill>
                  <a:srgbClr val="CC3300"/>
                </a:solidFill>
                <a:ea typeface="楷体_GB2312" pitchFamily="49" charset="-122"/>
                <a:sym typeface="Symbol" panose="05050102010706020507" pitchFamily="18" charset="2"/>
              </a:rPr>
              <a:t>·</a:t>
            </a:r>
            <a:r>
              <a:rPr lang="en-US" altLang="zh-CN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  <a:sym typeface="Symbol" panose="05050102010706020507" pitchFamily="18" charset="2"/>
              </a:rPr>
              <a:t>L</a:t>
            </a:r>
            <a:r>
              <a:rPr lang="en-US" altLang="zh-CN" sz="2800" b="1" baseline="3000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  <a:sym typeface="Symbol" panose="05050102010706020507" pitchFamily="18" charset="2"/>
              </a:rPr>
              <a:t>-3</a:t>
            </a:r>
            <a:endParaRPr lang="en-US" altLang="zh-CN" sz="2800" b="1" baseline="30000">
              <a:solidFill>
                <a:srgbClr val="CC3300"/>
              </a:solidFill>
              <a:latin typeface="楷体_GB2312" pitchFamily="49" charset="-122"/>
              <a:ea typeface="楷体_GB2312" pitchFamily="49" charset="-122"/>
              <a:sym typeface="Symbol" panose="05050102010706020507" pitchFamily="18" charset="2"/>
            </a:endParaRPr>
          </a:p>
          <a:p>
            <a:pPr algn="ctr"/>
            <a:r>
              <a:rPr lang="en-US" altLang="zh-CN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  <a:sym typeface="Symbol" panose="05050102010706020507" pitchFamily="18" charset="2"/>
              </a:rPr>
              <a:t>       </a:t>
            </a:r>
            <a:r>
              <a:rPr lang="zh-CN" altLang="en-US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  <a:sym typeface="Symbol" panose="05050102010706020507" pitchFamily="18" charset="2"/>
              </a:rPr>
              <a:t>得</a:t>
            </a:r>
            <a:r>
              <a:rPr lang="en-US" altLang="zh-CN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  <a:sym typeface="Symbol" panose="05050102010706020507" pitchFamily="18" charset="2"/>
              </a:rPr>
              <a:t>X=1.12</a:t>
            </a:r>
            <a:r>
              <a:rPr lang="en-US" altLang="zh-CN" b="1">
                <a:sym typeface="Symbol" panose="05050102010706020507" pitchFamily="18" charset="2"/>
              </a:rPr>
              <a:t>×</a:t>
            </a:r>
            <a:r>
              <a:rPr lang="en-US" altLang="zh-CN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  <a:sym typeface="Symbol" panose="05050102010706020507" pitchFamily="18" charset="2"/>
              </a:rPr>
              <a:t>10</a:t>
            </a:r>
            <a:r>
              <a:rPr lang="en-US" altLang="zh-CN" sz="2800" b="1" baseline="3000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  <a:sym typeface="Symbol" panose="05050102010706020507" pitchFamily="18" charset="2"/>
              </a:rPr>
              <a:t>-4</a:t>
            </a:r>
            <a:r>
              <a:rPr lang="en-US" altLang="zh-CN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mol</a:t>
            </a:r>
            <a:r>
              <a:rPr lang="en-US" altLang="zh-CN" sz="2800" b="1">
                <a:solidFill>
                  <a:srgbClr val="CC3300"/>
                </a:solidFill>
                <a:ea typeface="楷体_GB2312" pitchFamily="49" charset="-122"/>
              </a:rPr>
              <a:t>·</a:t>
            </a:r>
            <a:r>
              <a:rPr lang="en-US" altLang="zh-CN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L</a:t>
            </a:r>
            <a:r>
              <a:rPr lang="en-US" altLang="zh-CN" sz="2800" b="1" baseline="3000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-1</a:t>
            </a:r>
            <a:r>
              <a:rPr lang="en-US" altLang="zh-CN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 </a:t>
            </a:r>
            <a:endParaRPr lang="en-US" altLang="zh-CN" sz="2800" b="1">
              <a:solidFill>
                <a:srgbClr val="CC3300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ctr"/>
            <a:r>
              <a:rPr lang="en-US" altLang="zh-CN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          c(OH</a:t>
            </a:r>
            <a:r>
              <a:rPr lang="en-US" altLang="zh-CN" sz="2800" b="1" baseline="3000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-</a:t>
            </a:r>
            <a:r>
              <a:rPr lang="en-US" altLang="zh-CN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)=2.24×10</a:t>
            </a:r>
            <a:r>
              <a:rPr lang="en-US" altLang="zh-CN" sz="2800" b="1" baseline="3000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-4</a:t>
            </a:r>
            <a:r>
              <a:rPr lang="en-US" altLang="zh-CN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mol</a:t>
            </a:r>
            <a:r>
              <a:rPr lang="en-US" altLang="zh-CN" sz="2800" b="1">
                <a:solidFill>
                  <a:srgbClr val="CC3300"/>
                </a:solidFill>
                <a:ea typeface="楷体_GB2312" pitchFamily="49" charset="-122"/>
              </a:rPr>
              <a:t>·</a:t>
            </a:r>
            <a:r>
              <a:rPr lang="en-US" altLang="zh-CN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L</a:t>
            </a:r>
            <a:r>
              <a:rPr lang="en-US" altLang="zh-CN" sz="2800" b="1" baseline="3000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-1</a:t>
            </a:r>
            <a:endParaRPr lang="en-US" altLang="zh-CN" sz="2800" b="1" baseline="30000">
              <a:solidFill>
                <a:srgbClr val="CC3300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ctr"/>
            <a:r>
              <a:rPr lang="en-US" altLang="zh-CN" sz="20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                C</a:t>
            </a:r>
            <a:r>
              <a:rPr lang="en-US" altLang="zh-CN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(H</a:t>
            </a:r>
            <a:r>
              <a:rPr lang="en-US" altLang="zh-CN" sz="2800" b="1" baseline="3000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en-US" altLang="zh-CN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)=4.46</a:t>
            </a:r>
            <a:r>
              <a:rPr lang="en-US" altLang="zh-CN" b="1">
                <a:solidFill>
                  <a:srgbClr val="CC3300"/>
                </a:solidFill>
              </a:rPr>
              <a:t>×</a:t>
            </a:r>
            <a:r>
              <a:rPr lang="en-US" altLang="zh-CN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10</a:t>
            </a:r>
            <a:r>
              <a:rPr lang="en-US" altLang="zh-CN" sz="2800" b="1" baseline="3000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-11</a:t>
            </a:r>
            <a:r>
              <a:rPr lang="en-US" altLang="zh-CN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mol</a:t>
            </a:r>
            <a:r>
              <a:rPr lang="en-US" altLang="zh-CN" sz="2800" b="1">
                <a:solidFill>
                  <a:srgbClr val="CC3300"/>
                </a:solidFill>
                <a:ea typeface="楷体_GB2312" pitchFamily="49" charset="-122"/>
              </a:rPr>
              <a:t>·</a:t>
            </a:r>
            <a:r>
              <a:rPr lang="en-US" altLang="zh-CN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L</a:t>
            </a:r>
            <a:r>
              <a:rPr lang="en-US" altLang="zh-CN" sz="2800" b="1" baseline="30000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-1</a:t>
            </a:r>
            <a:endParaRPr lang="en-US" altLang="zh-CN" sz="2800" b="1" baseline="30000">
              <a:solidFill>
                <a:srgbClr val="CC3300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ctr"/>
            <a:r>
              <a:rPr lang="en-US" altLang="zh-CN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PH=10.4</a:t>
            </a:r>
            <a:endParaRPr lang="en-US" altLang="zh-CN" sz="2800" b="1">
              <a:solidFill>
                <a:srgbClr val="CC33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684213" y="5805488"/>
            <a:ext cx="820896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PH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在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8.2</a:t>
            </a:r>
            <a:r>
              <a:rPr lang="en-US" altLang="en-US" sz="2800">
                <a:ea typeface="楷体_GB2312" pitchFamily="49" charset="-122"/>
              </a:rPr>
              <a:t>～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10.0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时显粉红色，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PH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大于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10.0</a:t>
            </a:r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显红色</a:t>
            </a:r>
            <a:endParaRPr lang="zh-CN" altLang="en-US" sz="2800" b="1"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2800" b="1">
                <a:latin typeface="楷体_GB2312" pitchFamily="49" charset="-122"/>
                <a:ea typeface="楷体_GB2312" pitchFamily="49" charset="-122"/>
              </a:rPr>
              <a:t>结论：显</a:t>
            </a:r>
            <a:r>
              <a:rPr lang="zh-CN" altLang="en-US" sz="28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红色。</a:t>
            </a:r>
            <a:endParaRPr lang="zh-CN" altLang="en-US" sz="2800" b="1">
              <a:solidFill>
                <a:srgbClr val="CC33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7652" name="Rectangle 6"/>
          <p:cNvSpPr>
            <a:spLocks noChangeArrowheads="1"/>
          </p:cNvSpPr>
          <p:nvPr/>
        </p:nvSpPr>
        <p:spPr bwMode="auto">
          <a:xfrm>
            <a:off x="0" y="188913"/>
            <a:ext cx="7956550" cy="838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zh-CN" altLang="en-US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r>
              <a:rPr lang="zh-CN" altLang="en-US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）溶度积与</a:t>
            </a:r>
            <a:r>
              <a:rPr lang="en-US" altLang="zh-CN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PH</a:t>
            </a:r>
            <a:r>
              <a:rPr lang="zh-CN" altLang="en-US" sz="36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zh-CN" altLang="en-US" sz="3600" b="1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/>
      <p:bldP spid="2970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323850" y="1484313"/>
            <a:ext cx="7848600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如果将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2×10</a:t>
            </a:r>
            <a:r>
              <a:rPr lang="en-US" altLang="zh-CN" sz="3200" b="1" baseline="30000">
                <a:latin typeface="黑体" panose="02010609060101010101" pitchFamily="49" charset="-122"/>
                <a:ea typeface="黑体" panose="02010609060101010101" pitchFamily="49" charset="-122"/>
              </a:rPr>
              <a:t>-4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mol·L</a:t>
            </a:r>
            <a:r>
              <a:rPr lang="en-US" altLang="zh-CN" sz="3200" b="1" baseline="30000">
                <a:latin typeface="黑体" panose="02010609060101010101" pitchFamily="49" charset="-122"/>
                <a:ea typeface="黑体" panose="02010609060101010101" pitchFamily="49" charset="-122"/>
              </a:rPr>
              <a:t>-1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的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CaCl</a:t>
            </a:r>
            <a:r>
              <a:rPr lang="en-US" altLang="zh-CN" sz="3200" b="1" baseline="-2500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溶液与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3×10</a:t>
            </a:r>
            <a:r>
              <a:rPr lang="en-US" altLang="zh-CN" sz="3200" b="1" baseline="30000">
                <a:latin typeface="黑体" panose="02010609060101010101" pitchFamily="49" charset="-122"/>
                <a:ea typeface="黑体" panose="02010609060101010101" pitchFamily="49" charset="-122"/>
              </a:rPr>
              <a:t>-4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mol·L</a:t>
            </a:r>
            <a:r>
              <a:rPr lang="en-US" altLang="zh-CN" sz="3200" b="1" baseline="30000">
                <a:latin typeface="黑体" panose="02010609060101010101" pitchFamily="49" charset="-122"/>
                <a:ea typeface="黑体" panose="02010609060101010101" pitchFamily="49" charset="-122"/>
              </a:rPr>
              <a:t>-1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的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Na</a:t>
            </a:r>
            <a:r>
              <a:rPr lang="en-US" altLang="zh-CN" sz="3200" b="1" baseline="-2500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CO</a:t>
            </a:r>
            <a:r>
              <a:rPr lang="en-US" altLang="zh-CN" sz="3200" b="1" baseline="-2500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溶液等体积混合，问能否产生沉淀？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[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已知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CaCO</a:t>
            </a:r>
            <a:r>
              <a:rPr lang="en-US" altLang="zh-CN" sz="3200" b="1" baseline="-2500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的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Ksp=5.0×10</a:t>
            </a:r>
            <a:r>
              <a:rPr lang="en-US" altLang="zh-CN" sz="3200" b="1" baseline="30000">
                <a:latin typeface="黑体" panose="02010609060101010101" pitchFamily="49" charset="-122"/>
                <a:ea typeface="黑体" panose="02010609060101010101" pitchFamily="49" charset="-122"/>
              </a:rPr>
              <a:t>-9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]</a:t>
            </a:r>
            <a:endParaRPr lang="en-US" altLang="zh-CN" sz="32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468313" y="3933825"/>
            <a:ext cx="79406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Qc=1.5×10</a:t>
            </a:r>
            <a:r>
              <a:rPr lang="en-US" altLang="zh-CN" sz="3200" b="1" baseline="30000">
                <a:latin typeface="黑体" panose="02010609060101010101" pitchFamily="49" charset="-122"/>
                <a:ea typeface="黑体" panose="02010609060101010101" pitchFamily="49" charset="-122"/>
              </a:rPr>
              <a:t>-8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﹥Ksp  </a:t>
            </a:r>
            <a:endParaRPr lang="en-US" altLang="zh-CN" sz="32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结论是能产生沉淀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675" name="Rectangle 7"/>
          <p:cNvSpPr>
            <a:spLocks noChangeArrowheads="1"/>
          </p:cNvSpPr>
          <p:nvPr/>
        </p:nvSpPr>
        <p:spPr bwMode="auto">
          <a:xfrm>
            <a:off x="0" y="188913"/>
            <a:ext cx="8893175" cy="838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zh-CN" altLang="en-US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r>
              <a:rPr lang="zh-CN" altLang="en-US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）利用溶度积判断沉淀平衡移动方向：</a:t>
            </a:r>
            <a:endParaRPr lang="zh-CN" altLang="en-US" sz="3200" b="1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/>
      <p:bldP spid="327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250825" y="1268413"/>
            <a:ext cx="7772400" cy="4114800"/>
          </a:xfrm>
        </p:spPr>
        <p:txBody>
          <a:bodyPr/>
          <a:lstStyle/>
          <a:p>
            <a:pPr marL="457200" indent="-457200" algn="just">
              <a:buFontTx/>
              <a:buNone/>
            </a:pPr>
            <a:r>
              <a:rPr lang="en-US" altLang="zh-CN" smtClean="0">
                <a:ea typeface="楷体_GB2312" pitchFamily="49" charset="-122"/>
              </a:rPr>
              <a:t>           </a:t>
            </a:r>
            <a:r>
              <a:rPr lang="zh-CN" altLang="en-US" sz="3600" b="1" smtClean="0">
                <a:ea typeface="华文中宋" panose="02010600040101010101" pitchFamily="2" charset="-122"/>
              </a:rPr>
              <a:t>物质的溶解性只能粗略表示物质的溶解能力的强弱，为了精确表示物质的溶解能力，化学上引入了</a:t>
            </a:r>
            <a:r>
              <a:rPr lang="zh-CN" altLang="en-US" sz="3600" b="1" smtClean="0">
                <a:latin typeface="华文中宋" panose="02010600040101010101" pitchFamily="2" charset="-122"/>
                <a:ea typeface="华文中宋" panose="02010600040101010101" pitchFamily="2" charset="-122"/>
              </a:rPr>
              <a:t>“</a:t>
            </a:r>
            <a:r>
              <a:rPr lang="zh-CN" altLang="en-US" sz="3600" b="1" smtClean="0">
                <a:ea typeface="华文中宋" panose="02010600040101010101" pitchFamily="2" charset="-122"/>
              </a:rPr>
              <a:t>溶解度</a:t>
            </a:r>
            <a:r>
              <a:rPr lang="zh-CN" altLang="en-US" sz="3600" b="1" smtClean="0">
                <a:latin typeface="华文中宋" panose="02010600040101010101" pitchFamily="2" charset="-122"/>
                <a:ea typeface="华文中宋" panose="02010600040101010101" pitchFamily="2" charset="-122"/>
              </a:rPr>
              <a:t>”</a:t>
            </a:r>
            <a:r>
              <a:rPr lang="zh-CN" altLang="en-US" sz="3600" b="1" smtClean="0">
                <a:ea typeface="华文中宋" panose="02010600040101010101" pitchFamily="2" charset="-122"/>
              </a:rPr>
              <a:t>的概念。</a:t>
            </a:r>
            <a:endParaRPr lang="zh-CN" altLang="en-US" sz="3600" smtClean="0"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539750" y="260350"/>
            <a:ext cx="44418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4000" b="1">
                <a:solidFill>
                  <a:srgbClr val="0000FF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固体物质的溶解度</a:t>
            </a:r>
            <a:endParaRPr lang="zh-CN" altLang="en-US" sz="4000" b="1">
              <a:solidFill>
                <a:srgbClr val="0000FF"/>
              </a:solidFill>
              <a:latin typeface="Times New Roman" panose="02020603050405020304" pitchFamily="18" charset="0"/>
              <a:ea typeface="华文中宋" panose="02010600040101010101" pitchFamily="2" charset="-122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04800" y="1052513"/>
            <a:ext cx="8839200" cy="182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zh-CN" altLang="en-US" sz="3200" b="1">
                <a:solidFill>
                  <a:srgbClr val="1A1714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定义：在一定温度下，某固态物质在</a:t>
            </a:r>
            <a:r>
              <a:rPr lang="en-US" altLang="zh-CN" sz="3200" b="1">
                <a:solidFill>
                  <a:srgbClr val="1A1714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100</a:t>
            </a:r>
            <a:r>
              <a:rPr lang="zh-CN" altLang="en-US" sz="3200" b="1">
                <a:solidFill>
                  <a:srgbClr val="1A1714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克溶剂</a:t>
            </a:r>
            <a:endParaRPr lang="zh-CN" altLang="en-US" sz="3200" b="1">
              <a:solidFill>
                <a:srgbClr val="1A1714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zh-CN" altLang="en-US" sz="3200" b="1">
                <a:solidFill>
                  <a:srgbClr val="1A1714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      里达到饱和状态时所溶解的质量。叫做这种</a:t>
            </a:r>
            <a:endParaRPr lang="zh-CN" altLang="en-US" sz="3200" b="1">
              <a:solidFill>
                <a:srgbClr val="1A1714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zh-CN" altLang="en-US" sz="3200" b="1">
                <a:solidFill>
                  <a:srgbClr val="1A1714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       物质在这种溶剂里的</a:t>
            </a:r>
            <a:r>
              <a:rPr lang="zh-CN" altLang="en-US" sz="3200" b="1">
                <a:solidFill>
                  <a:srgbClr val="F60C17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溶解度。</a:t>
            </a:r>
            <a:endParaRPr lang="zh-CN" altLang="en-US" sz="3200" b="1">
              <a:solidFill>
                <a:srgbClr val="1A1714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95288" y="2914650"/>
            <a:ext cx="8748712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zh-CN" altLang="en-US" sz="3200" b="1">
                <a:solidFill>
                  <a:srgbClr val="1A1714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注意：条件：一定温度。标准：</a:t>
            </a:r>
            <a:r>
              <a:rPr lang="en-US" altLang="zh-CN" sz="3200" b="1">
                <a:solidFill>
                  <a:srgbClr val="1A1714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100</a:t>
            </a:r>
            <a:r>
              <a:rPr lang="zh-CN" altLang="en-US" sz="3200" b="1">
                <a:solidFill>
                  <a:srgbClr val="1A1714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克溶剂</a:t>
            </a:r>
            <a:endParaRPr lang="zh-CN" altLang="en-US" sz="3200" b="1">
              <a:solidFill>
                <a:srgbClr val="1A1714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zh-CN" altLang="en-US" sz="3200" b="1">
                <a:solidFill>
                  <a:srgbClr val="1A1714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　　　状态：饱和状态   单位：克</a:t>
            </a:r>
            <a:endParaRPr lang="zh-CN" altLang="en-US" sz="3200" b="1">
              <a:solidFill>
                <a:srgbClr val="1A1714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zh-CN" altLang="en-US" sz="3200" b="1">
                <a:solidFill>
                  <a:srgbClr val="1A1714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     任何物质的溶解是有条件的，在一定的条件</a:t>
            </a:r>
            <a:endParaRPr lang="zh-CN" altLang="en-US" sz="3200" b="1">
              <a:solidFill>
                <a:srgbClr val="1A1714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zh-CN" altLang="en-US" sz="3200" b="1">
                <a:solidFill>
                  <a:srgbClr val="1A1714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    下某物质的溶解量也是</a:t>
            </a:r>
            <a:r>
              <a:rPr lang="zh-CN" altLang="en-US" sz="3200" b="1">
                <a:solidFill>
                  <a:srgbClr val="F60C17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有限的</a:t>
            </a:r>
            <a:r>
              <a:rPr lang="zh-CN" altLang="en-US" sz="3200" b="1">
                <a:solidFill>
                  <a:srgbClr val="1A1714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，不存在无限</a:t>
            </a:r>
            <a:endParaRPr lang="zh-CN" altLang="en-US" sz="3200" b="1">
              <a:solidFill>
                <a:srgbClr val="1A1714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05000"/>
              </a:lnSpc>
              <a:spcBef>
                <a:spcPct val="50000"/>
              </a:spcBef>
            </a:pPr>
            <a:r>
              <a:rPr lang="zh-CN" altLang="en-US" sz="3200" b="1">
                <a:solidFill>
                  <a:srgbClr val="1A1714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     可溶解的物质。</a:t>
            </a:r>
            <a:endParaRPr lang="zh-CN" altLang="en-US" sz="3200" b="1">
              <a:solidFill>
                <a:srgbClr val="1A1714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/>
      <p:bldP spid="51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2"/>
          <p:cNvSpPr txBox="1">
            <a:spLocks noChangeArrowheads="1"/>
          </p:cNvSpPr>
          <p:nvPr/>
        </p:nvSpPr>
        <p:spPr bwMode="auto">
          <a:xfrm>
            <a:off x="685800" y="3352800"/>
            <a:ext cx="762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400">
              <a:solidFill>
                <a:srgbClr val="F60C17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95288" y="836613"/>
            <a:ext cx="73453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溶解度与溶解性的关系：</a:t>
            </a:r>
            <a:r>
              <a:rPr lang="en-US" altLang="zh-CN" sz="3600" b="1">
                <a:solidFill>
                  <a:srgbClr val="0000FF"/>
                </a:solidFill>
                <a:latin typeface="Times New Roman" panose="02020603050405020304" pitchFamily="18" charset="0"/>
              </a:rPr>
              <a:t>20</a:t>
            </a:r>
            <a:r>
              <a:rPr lang="en-US" altLang="zh-CN" sz="3600" b="1">
                <a:solidFill>
                  <a:srgbClr val="0000FF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℃</a:t>
            </a:r>
            <a:endParaRPr lang="en-US" altLang="en-US" sz="3600" b="1">
              <a:solidFill>
                <a:srgbClr val="0000FF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graphicFrame>
        <p:nvGraphicFramePr>
          <p:cNvPr id="6148" name="Group 4"/>
          <p:cNvGraphicFramePr>
            <a:graphicFrameLocks noGrp="1"/>
          </p:cNvGraphicFramePr>
          <p:nvPr/>
        </p:nvGraphicFramePr>
        <p:xfrm>
          <a:off x="179388" y="1628775"/>
          <a:ext cx="8569325" cy="2306962"/>
        </p:xfrm>
        <a:graphic>
          <a:graphicData uri="http://schemas.openxmlformats.org/drawingml/2006/table">
            <a:tbl>
              <a:tblPr/>
              <a:tblGrid>
                <a:gridCol w="2203450"/>
                <a:gridCol w="1927225"/>
                <a:gridCol w="2278062"/>
                <a:gridCol w="2160588"/>
              </a:tblGrid>
              <a:tr h="1163984">
                <a:tc>
                  <a:txBody>
                    <a:bodyPr wrap="square"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易溶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物质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marT="45706" marB="45706" vert="horz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可溶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物质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marT="45706" marB="45706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微溶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物质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marT="45706" marB="45706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60C17"/>
                          </a:solidFill>
                          <a:effectLst/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难溶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F60C17"/>
                        </a:solidFill>
                        <a:effectLst/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panose="02010600040101010101" pitchFamily="2" charset="-122"/>
                          <a:ea typeface="华文中宋" panose="02010600040101010101" pitchFamily="2" charset="-122"/>
                        </a:rPr>
                        <a:t>物质</a:t>
                      </a:r>
                      <a:endParaRPr kumimoji="0" lang="zh-CN" alt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panose="02010600040101010101" pitchFamily="2" charset="-122"/>
                        <a:ea typeface="华文中宋" panose="02010600040101010101" pitchFamily="2" charset="-122"/>
                      </a:endParaRPr>
                    </a:p>
                  </a:txBody>
                  <a:tcPr marT="45706" marB="45706" vert="horz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2654">
                <a:tc>
                  <a:txBody>
                    <a:bodyPr wrap="square"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华文中宋" panose="02010600040101010101" pitchFamily="2" charset="-122"/>
                        </a:rPr>
                        <a:t>S&gt;10g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华文中宋" panose="02010600040101010101" pitchFamily="2" charset="-122"/>
                      </a:endParaRPr>
                    </a:p>
                  </a:txBody>
                  <a:tcPr marL="90000" marR="90000" marT="46786" marB="46786" vert="horz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华文中宋" panose="02010600040101010101" pitchFamily="2" charset="-122"/>
                        </a:rPr>
                        <a:t>10g&gt;S&gt;1g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华文中宋" panose="02010600040101010101" pitchFamily="2" charset="-122"/>
                      </a:endParaRPr>
                    </a:p>
                  </a:txBody>
                  <a:tcPr marL="90000" marR="90000" marT="46786" marB="46786" vert="horz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华文中宋" panose="02010600040101010101" pitchFamily="2" charset="-122"/>
                        </a:rPr>
                        <a:t>1g&gt;S&gt;0.01g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华文中宋" panose="02010600040101010101" pitchFamily="2" charset="-122"/>
                      </a:endParaRPr>
                    </a:p>
                  </a:txBody>
                  <a:tcPr marL="90000" marR="90000" marT="46786" marB="46786" vert="horz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60C17"/>
                          </a:solidFill>
                          <a:effectLst/>
                          <a:latin typeface="Times New Roman" panose="02020603050405020304" pitchFamily="18" charset="0"/>
                          <a:ea typeface="华文中宋" panose="02010600040101010101" pitchFamily="2" charset="-122"/>
                        </a:rPr>
                        <a:t>S&lt;0.01g</a:t>
                      </a:r>
                      <a:endParaRPr kumimoji="0" lang="en-US" altLang="zh-CN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F60C17"/>
                        </a:solidFill>
                        <a:effectLst/>
                        <a:latin typeface="Times New Roman" panose="02020603050405020304" pitchFamily="18" charset="0"/>
                        <a:ea typeface="华文中宋" panose="02010600040101010101" pitchFamily="2" charset="-122"/>
                      </a:endParaRPr>
                    </a:p>
                  </a:txBody>
                  <a:tcPr marL="90000" marR="90000" marT="46786" marB="46786" vert="horz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2"/>
          <p:cNvSpPr>
            <a:spLocks noChangeArrowheads="1"/>
          </p:cNvSpPr>
          <p:nvPr/>
        </p:nvSpPr>
        <p:spPr bwMode="auto">
          <a:xfrm>
            <a:off x="165100" y="263525"/>
            <a:ext cx="1814513" cy="717550"/>
          </a:xfrm>
          <a:prstGeom prst="ellipse">
            <a:avLst/>
          </a:prstGeom>
          <a:gradFill rotWithShape="1">
            <a:gsLst>
              <a:gs pos="0">
                <a:srgbClr val="FFCC00"/>
              </a:gs>
              <a:gs pos="100000">
                <a:schemeClr val="bg1"/>
              </a:gs>
            </a:gsLst>
            <a:lin ang="5400000" scaled="1"/>
          </a:gradFill>
          <a:ln w="9525">
            <a:rou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24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anose="02010609060101010101" pitchFamily="49" charset="-122"/>
              </a:rPr>
              <a:t>实验探究</a:t>
            </a:r>
            <a:endParaRPr lang="zh-CN" altLang="en-US" sz="2400" b="1">
              <a:solidFill>
                <a:srgbClr val="660066"/>
              </a:solidFill>
              <a:effectLst>
                <a:outerShdw blurRad="38100" dist="38100" dir="2700000" algn="tl">
                  <a:srgbClr val="000000"/>
                </a:outerShdw>
              </a:effectLst>
              <a:ea typeface="黑体" panose="02010609060101010101" pitchFamily="49" charset="-122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755650" y="1196975"/>
            <a:ext cx="7772400" cy="1373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32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如何</a:t>
            </a:r>
            <a:r>
              <a:rPr lang="zh-CN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设计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实验验证</a:t>
            </a:r>
            <a:r>
              <a:rPr lang="zh-CN" alt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难溶电解质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PbI</a:t>
            </a:r>
            <a:r>
              <a:rPr lang="en-US" altLang="zh-CN" sz="3200" b="1" baseline="-2500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sz="3200" b="1" baseline="-2500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spcBef>
                <a:spcPct val="50000"/>
              </a:spcBef>
              <a:defRPr/>
            </a:pP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在水中存在部分</a:t>
            </a:r>
            <a:r>
              <a:rPr lang="zh-CN" altLang="en-US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溶解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？</a:t>
            </a:r>
            <a:r>
              <a:rPr lang="zh-CN" altLang="en-US" sz="3200" b="1">
                <a:solidFill>
                  <a:schemeClr val="accent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zh-CN" altLang="en-US" sz="3200" b="1">
              <a:solidFill>
                <a:schemeClr val="accent2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6011863" y="5734050"/>
            <a:ext cx="9334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宋体" panose="02010600030101010101" pitchFamily="2" charset="-122"/>
              </a:rPr>
              <a:t>PbI</a:t>
            </a:r>
            <a:r>
              <a:rPr lang="en-US" altLang="zh-CN" sz="3200" b="1" baseline="-25000">
                <a:latin typeface="宋体" panose="02010600030101010101" pitchFamily="2" charset="-122"/>
              </a:rPr>
              <a:t>2</a:t>
            </a:r>
            <a:endParaRPr lang="en-US" altLang="zh-CN" sz="3200" b="1" baseline="-25000">
              <a:latin typeface="宋体" panose="02010600030101010101" pitchFamily="2" charset="-122"/>
            </a:endParaRP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43213" y="2781300"/>
            <a:ext cx="302895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/>
      <p:bldP spid="717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Group 2"/>
          <p:cNvGraphicFramePr>
            <a:graphicFrameLocks noGrp="1"/>
          </p:cNvGraphicFramePr>
          <p:nvPr>
            <p:ph idx="4294967295"/>
          </p:nvPr>
        </p:nvGraphicFramePr>
        <p:xfrm>
          <a:off x="179388" y="952500"/>
          <a:ext cx="8496300" cy="4924480"/>
        </p:xfrm>
        <a:graphic>
          <a:graphicData uri="http://schemas.openxmlformats.org/drawingml/2006/table">
            <a:tbl>
              <a:tblPr/>
              <a:tblGrid>
                <a:gridCol w="3732212"/>
                <a:gridCol w="2389188"/>
                <a:gridCol w="2374900"/>
              </a:tblGrid>
              <a:tr h="518093">
                <a:tc>
                  <a:txBody>
                    <a:bodyPr wrap="square"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  <a:cs typeface="Times New Roman" panose="02020603050405020304" pitchFamily="18" charset="0"/>
                        </a:rPr>
                        <a:t>实验过程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_GB2312" pitchFamily="49" charset="-122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14" marB="45714"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  <a:cs typeface="Times New Roman" panose="02020603050405020304" pitchFamily="18" charset="0"/>
                        </a:rPr>
                        <a:t>现象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_GB2312" pitchFamily="49" charset="-122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14" marB="45714"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  <a:cs typeface="Times New Roman" panose="02020603050405020304" pitchFamily="18" charset="0"/>
                        </a:rPr>
                        <a:t>解释与结论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_GB2312" pitchFamily="49" charset="-122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14" marB="45714"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6339">
                <a:tc>
                  <a:txBody>
                    <a:bodyPr wrap="square"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  <a:cs typeface="Times New Roman" panose="02020603050405020304" pitchFamily="18" charset="0"/>
                        </a:rPr>
                        <a:t>将少量</a:t>
                      </a:r>
                      <a:r>
                        <a:rPr kumimoji="0" lang="pt-BR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  <a:cs typeface="Times New Roman" panose="02020603050405020304" pitchFamily="18" charset="0"/>
                        </a:rPr>
                        <a:t>PbI</a:t>
                      </a:r>
                      <a:r>
                        <a:rPr kumimoji="0" lang="pt-BR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zh-CN" alt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  <a:cs typeface="Times New Roman" panose="02020603050405020304" pitchFamily="18" charset="0"/>
                        </a:rPr>
                        <a:t>固体加入盛有一定水的</a:t>
                      </a:r>
                      <a:r>
                        <a:rPr kumimoji="0" lang="pt-BR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  <a:cs typeface="Times New Roman" panose="02020603050405020304" pitchFamily="18" charset="0"/>
                        </a:rPr>
                        <a:t>50mL</a:t>
                      </a:r>
                      <a:r>
                        <a:rPr kumimoji="0" lang="zh-CN" alt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  <a:cs typeface="Times New Roman" panose="02020603050405020304" pitchFamily="18" charset="0"/>
                        </a:rPr>
                        <a:t>烧杯中用玻璃棒充分搅拌，静止一段时间。</a:t>
                      </a:r>
                      <a:endParaRPr kumimoji="0" lang="zh-CN" altLang="pt-B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_GB2312" pitchFamily="49" charset="-122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14" marB="45714"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14" marB="45714"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14" marB="45714"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99993">
                <a:tc>
                  <a:txBody>
                    <a:bodyPr wrap="square"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  <a:cs typeface="Times New Roman" panose="02020603050405020304" pitchFamily="18" charset="0"/>
                        </a:rPr>
                        <a:t>取上层清液</a:t>
                      </a:r>
                      <a:r>
                        <a:rPr kumimoji="0" lang="pt-BR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  <a:cs typeface="Times New Roman" panose="02020603050405020304" pitchFamily="18" charset="0"/>
                        </a:rPr>
                        <a:t>2mL</a:t>
                      </a:r>
                      <a:r>
                        <a:rPr kumimoji="0" lang="zh-CN" alt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  <a:cs typeface="Times New Roman" panose="02020603050405020304" pitchFamily="18" charset="0"/>
                        </a:rPr>
                        <a:t>，加入试管中，逐滴加入</a:t>
                      </a:r>
                      <a:r>
                        <a:rPr kumimoji="0" lang="pt-BR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  <a:cs typeface="Times New Roman" panose="02020603050405020304" pitchFamily="18" charset="0"/>
                        </a:rPr>
                        <a:t>AgNO</a:t>
                      </a:r>
                      <a:r>
                        <a:rPr kumimoji="0" lang="pt-BR" altLang="zh-CN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zh-CN" alt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  <a:cs typeface="Times New Roman" panose="02020603050405020304" pitchFamily="18" charset="0"/>
                        </a:rPr>
                        <a:t>溶液</a:t>
                      </a:r>
                      <a:r>
                        <a:rPr kumimoji="0" lang="pt-BR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kumimoji="0" lang="zh-CN" alt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楷体_GB2312" pitchFamily="49" charset="-122"/>
                          <a:ea typeface="楷体_GB2312" pitchFamily="49" charset="-122"/>
                          <a:cs typeface="Times New Roman" panose="02020603050405020304" pitchFamily="18" charset="0"/>
                        </a:rPr>
                        <a:t>震荡。</a:t>
                      </a:r>
                      <a:endParaRPr kumimoji="0" lang="zh-CN" altLang="pt-B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楷体_GB2312" pitchFamily="49" charset="-122"/>
                        <a:ea typeface="楷体_GB2312" pitchFamily="49" charset="-122"/>
                        <a:cs typeface="Times New Roman" panose="02020603050405020304" pitchFamily="18" charset="0"/>
                      </a:endParaRPr>
                    </a:p>
                  </a:txBody>
                  <a:tcPr marT="45714" marB="45714"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14" marB="45714"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zh-CN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14" marB="45714" vert="horz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3779838" y="1671638"/>
            <a:ext cx="2736850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CC3300"/>
                </a:solidFill>
                <a:ea typeface="楷体_GB2312" pitchFamily="49" charset="-122"/>
              </a:rPr>
              <a:t>液体先变浑浊，静止后又变澄清，烧杯底部有沉淀</a:t>
            </a:r>
            <a:endParaRPr lang="zh-CN" altLang="en-US" sz="3200" b="1">
              <a:solidFill>
                <a:srgbClr val="CC3300"/>
              </a:solidFill>
              <a:ea typeface="楷体_GB2312" pitchFamily="49" charset="-122"/>
            </a:endParaRP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6732588" y="2103438"/>
            <a:ext cx="1458912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PbI</a:t>
            </a:r>
            <a:r>
              <a:rPr lang="en-US" altLang="zh-CN" sz="20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3200" b="1">
                <a:solidFill>
                  <a:srgbClr val="CC3300"/>
                </a:solidFill>
                <a:ea typeface="楷体_GB2312" pitchFamily="49" charset="-122"/>
              </a:rPr>
              <a:t>难溶于水</a:t>
            </a:r>
            <a:endParaRPr lang="zh-CN" altLang="en-US" sz="3200" b="1">
              <a:solidFill>
                <a:srgbClr val="CC3300"/>
              </a:solidFill>
              <a:ea typeface="楷体_GB2312" pitchFamily="49" charset="-122"/>
            </a:endParaRP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4140200" y="4337050"/>
            <a:ext cx="2087563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CC3300"/>
                </a:solidFill>
                <a:ea typeface="楷体_GB2312" pitchFamily="49" charset="-122"/>
              </a:rPr>
              <a:t>产生浅黄色浑浊</a:t>
            </a:r>
            <a:endParaRPr lang="zh-CN" altLang="en-US" sz="3200" b="1">
              <a:solidFill>
                <a:srgbClr val="CC3300"/>
              </a:solidFill>
              <a:ea typeface="楷体_GB2312" pitchFamily="49" charset="-122"/>
            </a:endParaRP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6516688" y="4119563"/>
            <a:ext cx="19431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CC3300"/>
                </a:solidFill>
                <a:ea typeface="楷体_GB2312" pitchFamily="49" charset="-122"/>
              </a:rPr>
              <a:t>有</a:t>
            </a:r>
            <a:r>
              <a:rPr lang="en-US" altLang="zh-CN" sz="32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AgI</a:t>
            </a:r>
            <a:r>
              <a:rPr lang="zh-CN" altLang="en-US" sz="3200" b="1">
                <a:solidFill>
                  <a:srgbClr val="CC3300"/>
                </a:solidFill>
                <a:latin typeface="楷体_GB2312" pitchFamily="49" charset="-122"/>
                <a:ea typeface="楷体_GB2312" pitchFamily="49" charset="-122"/>
              </a:rPr>
              <a:t>沉淀生成</a:t>
            </a:r>
            <a:endParaRPr lang="zh-CN" altLang="en-US" sz="3200" b="1">
              <a:solidFill>
                <a:srgbClr val="CC33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6300788" y="5200650"/>
            <a:ext cx="24495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Ag</a:t>
            </a:r>
            <a:r>
              <a:rPr lang="en-US" altLang="zh-CN" sz="2800" b="1" baseline="30000"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+I</a:t>
            </a:r>
            <a:r>
              <a:rPr lang="en-US" altLang="zh-CN" sz="2800" b="1" baseline="30000">
                <a:latin typeface="楷体_GB2312" pitchFamily="49" charset="-122"/>
                <a:ea typeface="楷体_GB2312" pitchFamily="49" charset="-122"/>
              </a:rPr>
              <a:t>-</a:t>
            </a:r>
            <a:r>
              <a:rPr lang="en-US" altLang="zh-CN" sz="2800" b="1">
                <a:latin typeface="楷体_GB2312" pitchFamily="49" charset="-122"/>
                <a:ea typeface="楷体_GB2312" pitchFamily="49" charset="-122"/>
              </a:rPr>
              <a:t>=AgI↓</a:t>
            </a:r>
            <a:endParaRPr lang="en-US" altLang="zh-CN" sz="2800" b="1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8217" name="Oval 25"/>
          <p:cNvSpPr>
            <a:spLocks noChangeArrowheads="1"/>
          </p:cNvSpPr>
          <p:nvPr/>
        </p:nvSpPr>
        <p:spPr bwMode="auto">
          <a:xfrm>
            <a:off x="179388" y="0"/>
            <a:ext cx="1814512" cy="717550"/>
          </a:xfrm>
          <a:prstGeom prst="ellipse">
            <a:avLst/>
          </a:prstGeom>
          <a:gradFill rotWithShape="1">
            <a:gsLst>
              <a:gs pos="0">
                <a:srgbClr val="FFCC00"/>
              </a:gs>
              <a:gs pos="100000">
                <a:schemeClr val="bg1"/>
              </a:gs>
            </a:gsLst>
            <a:lin ang="5400000" scaled="1"/>
          </a:gradFill>
          <a:ln w="9525">
            <a:rou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/>
          <a:lstStyle/>
          <a:p>
            <a:pPr algn="ctr">
              <a:defRPr/>
            </a:pPr>
            <a:r>
              <a:rPr lang="zh-CN" altLang="en-US" sz="24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黑体" panose="02010609060101010101" pitchFamily="49" charset="-122"/>
              </a:rPr>
              <a:t>实验探究</a:t>
            </a:r>
            <a:endParaRPr lang="zh-CN" altLang="en-US" sz="2400" b="1">
              <a:solidFill>
                <a:srgbClr val="660066"/>
              </a:solidFill>
              <a:effectLst>
                <a:outerShdw blurRad="38100" dist="38100" dir="2700000" algn="tl">
                  <a:srgbClr val="000000"/>
                </a:outerShdw>
              </a:effectLst>
              <a:ea typeface="黑体" panose="02010609060101010101" pitchFamily="49" charset="-122"/>
            </a:endParaRPr>
          </a:p>
        </p:txBody>
      </p:sp>
      <p:sp>
        <p:nvSpPr>
          <p:cNvPr id="8218" name="Rectangle 26"/>
          <p:cNvSpPr>
            <a:spLocks noChangeArrowheads="1"/>
          </p:cNvSpPr>
          <p:nvPr/>
        </p:nvSpPr>
        <p:spPr bwMode="auto">
          <a:xfrm>
            <a:off x="827088" y="6092825"/>
            <a:ext cx="6769100" cy="5794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6600FF"/>
                </a:solidFill>
              </a:rPr>
              <a:t>结论：难溶物也可以有少量的溶解</a:t>
            </a:r>
            <a:endParaRPr lang="zh-CN" altLang="en-US" sz="3200" b="1">
              <a:solidFill>
                <a:srgbClr val="6600FF"/>
              </a:solidFill>
            </a:endParaRPr>
          </a:p>
        </p:txBody>
      </p:sp>
      <p:sp>
        <p:nvSpPr>
          <p:cNvPr id="2" name="Text Box 27"/>
          <p:cNvSpPr txBox="1">
            <a:spLocks noChangeArrowheads="1"/>
          </p:cNvSpPr>
          <p:nvPr/>
        </p:nvSpPr>
        <p:spPr bwMode="auto">
          <a:xfrm>
            <a:off x="231775" y="61706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zh-CN" altLang="zh-CN"/>
          </a:p>
        </p:txBody>
      </p:sp>
      <p:sp>
        <p:nvSpPr>
          <p:cNvPr id="8219" name="Text Box 28"/>
          <p:cNvSpPr txBox="1">
            <a:spLocks noChangeArrowheads="1"/>
          </p:cNvSpPr>
          <p:nvPr/>
        </p:nvSpPr>
        <p:spPr bwMode="auto">
          <a:xfrm>
            <a:off x="231775" y="61706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zh-CN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20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2" grpId="0"/>
      <p:bldP spid="8213" grpId="0"/>
      <p:bldP spid="8214" grpId="0"/>
      <p:bldP spid="8215" grpId="0"/>
      <p:bldP spid="8216" grpId="0"/>
      <p:bldP spid="8217" grpId="0"/>
      <p:bldP spid="82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2"/>
          <p:cNvSpPr txBox="1">
            <a:spLocks noChangeArrowheads="1"/>
          </p:cNvSpPr>
          <p:nvPr/>
        </p:nvSpPr>
        <p:spPr bwMode="auto">
          <a:xfrm>
            <a:off x="179388" y="0"/>
            <a:ext cx="75612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4000" b="1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问题讨论：</a:t>
            </a:r>
            <a:endParaRPr lang="zh-CN" altLang="en-US" sz="4000" b="1">
              <a:solidFill>
                <a:srgbClr val="FF33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95288" y="692150"/>
            <a:ext cx="82804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800" b="1">
                <a:latin typeface="Verdana" panose="020B0604030504040204" pitchFamily="34" charset="0"/>
              </a:rPr>
              <a:t>1</a:t>
            </a:r>
            <a:r>
              <a:rPr lang="zh-CN" altLang="en-US" sz="2800" b="1">
                <a:latin typeface="Verdana" panose="020B0604030504040204" pitchFamily="34" charset="0"/>
              </a:rPr>
              <a:t>、当</a:t>
            </a:r>
            <a:r>
              <a:rPr lang="en-US" altLang="zh-CN" sz="2800" b="1">
                <a:latin typeface="Verdana" panose="020B0604030504040204" pitchFamily="34" charset="0"/>
              </a:rPr>
              <a:t>AgNO</a:t>
            </a:r>
            <a:r>
              <a:rPr lang="en-US" altLang="zh-CN" sz="2800" b="1" baseline="-25000">
                <a:latin typeface="Verdana" panose="020B0604030504040204" pitchFamily="34" charset="0"/>
              </a:rPr>
              <a:t>3</a:t>
            </a:r>
            <a:r>
              <a:rPr lang="zh-CN" altLang="en-US" sz="2800" b="1">
                <a:latin typeface="Verdana" panose="020B0604030504040204" pitchFamily="34" charset="0"/>
              </a:rPr>
              <a:t>与</a:t>
            </a:r>
            <a:r>
              <a:rPr lang="en-US" altLang="zh-CN" sz="2800" b="1">
                <a:latin typeface="Verdana" panose="020B0604030504040204" pitchFamily="34" charset="0"/>
              </a:rPr>
              <a:t>NaCl</a:t>
            </a:r>
            <a:r>
              <a:rPr lang="zh-CN" altLang="en-US" sz="2800" b="1">
                <a:latin typeface="Verdana" panose="020B0604030504040204" pitchFamily="34" charset="0"/>
              </a:rPr>
              <a:t>恰好完全反应生成难溶</a:t>
            </a:r>
            <a:r>
              <a:rPr lang="en-US" altLang="zh-CN" sz="2800" b="1">
                <a:latin typeface="Verdana" panose="020B0604030504040204" pitchFamily="34" charset="0"/>
              </a:rPr>
              <a:t>AgCl</a:t>
            </a:r>
            <a:r>
              <a:rPr lang="zh-CN" altLang="en-US" sz="2800" b="1">
                <a:latin typeface="Verdana" panose="020B0604030504040204" pitchFamily="34" charset="0"/>
              </a:rPr>
              <a:t>时，溶液中是否含有</a:t>
            </a:r>
            <a:r>
              <a:rPr lang="en-US" altLang="zh-CN" sz="2800" b="1">
                <a:latin typeface="Verdana" panose="020B0604030504040204" pitchFamily="34" charset="0"/>
              </a:rPr>
              <a:t>Ag</a:t>
            </a:r>
            <a:r>
              <a:rPr lang="en-US" altLang="zh-CN" sz="2800" b="1" baseline="30000">
                <a:latin typeface="Verdana" panose="020B0604030504040204" pitchFamily="34" charset="0"/>
              </a:rPr>
              <a:t>+</a:t>
            </a:r>
            <a:r>
              <a:rPr lang="zh-CN" altLang="en-US" sz="2800" b="1">
                <a:latin typeface="Verdana" panose="020B0604030504040204" pitchFamily="34" charset="0"/>
              </a:rPr>
              <a:t>和</a:t>
            </a:r>
            <a:r>
              <a:rPr lang="en-US" altLang="zh-CN" sz="2800" b="1">
                <a:latin typeface="Verdana" panose="020B0604030504040204" pitchFamily="34" charset="0"/>
              </a:rPr>
              <a:t>Cl</a:t>
            </a:r>
            <a:r>
              <a:rPr lang="en-US" altLang="zh-CN" sz="2800" b="1" baseline="30000">
                <a:latin typeface="Verdana" panose="020B0604030504040204" pitchFamily="34" charset="0"/>
              </a:rPr>
              <a:t>-</a:t>
            </a:r>
            <a:r>
              <a:rPr lang="zh-CN" altLang="en-US" sz="2800" b="1">
                <a:latin typeface="Verdana" panose="020B0604030504040204" pitchFamily="34" charset="0"/>
              </a:rPr>
              <a:t>？</a:t>
            </a:r>
            <a:r>
              <a:rPr lang="zh-CN" altLang="en-US" sz="2800">
                <a:latin typeface="Verdana" panose="020B0604030504040204" pitchFamily="34" charset="0"/>
              </a:rPr>
              <a:t> </a:t>
            </a:r>
            <a:endParaRPr lang="zh-CN" altLang="en-US" sz="2800">
              <a:latin typeface="Verdana" panose="020B0604030504040204" pitchFamily="34" charset="0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68313" y="1916113"/>
            <a:ext cx="842486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800" b="1">
                <a:latin typeface="Verdana" panose="020B0604030504040204" pitchFamily="34" charset="0"/>
              </a:rPr>
              <a:t>2</a:t>
            </a:r>
            <a:r>
              <a:rPr lang="zh-CN" altLang="en-US" sz="2800" b="1">
                <a:latin typeface="Verdana" panose="020B0604030504040204" pitchFamily="34" charset="0"/>
              </a:rPr>
              <a:t>、难溶电解质</a:t>
            </a:r>
            <a:r>
              <a:rPr lang="en-US" altLang="zh-CN" sz="2800" b="1">
                <a:latin typeface="Verdana" panose="020B0604030504040204" pitchFamily="34" charset="0"/>
              </a:rPr>
              <a:t>(</a:t>
            </a:r>
            <a:r>
              <a:rPr lang="zh-CN" altLang="en-US" sz="2800" b="1">
                <a:latin typeface="Verdana" panose="020B0604030504040204" pitchFamily="34" charset="0"/>
              </a:rPr>
              <a:t>如</a:t>
            </a:r>
            <a:r>
              <a:rPr lang="en-US" altLang="zh-CN" sz="2800" b="1">
                <a:latin typeface="Verdana" panose="020B0604030504040204" pitchFamily="34" charset="0"/>
              </a:rPr>
              <a:t>AgCl)</a:t>
            </a:r>
            <a:r>
              <a:rPr lang="zh-CN" altLang="en-US" sz="2800" b="1">
                <a:latin typeface="Verdana" panose="020B0604030504040204" pitchFamily="34" charset="0"/>
              </a:rPr>
              <a:t>是否存在溶解平衡？如何表示？ </a:t>
            </a:r>
            <a:endParaRPr lang="zh-CN" altLang="en-US" sz="2800" b="1">
              <a:latin typeface="Verdana" panose="020B0604030504040204" pitchFamily="34" charset="0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5651500" y="1196975"/>
            <a:ext cx="6477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3600" b="1">
                <a:solidFill>
                  <a:srgbClr val="D53A1B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有</a:t>
            </a:r>
            <a:endParaRPr lang="zh-CN" altLang="en-US" sz="3600" b="1">
              <a:solidFill>
                <a:srgbClr val="D53A1B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2" name="Group 123"/>
          <p:cNvGrpSpPr/>
          <p:nvPr/>
        </p:nvGrpSpPr>
        <p:grpSpPr>
          <a:xfrm>
            <a:off x="1835150" y="2420938"/>
            <a:ext cx="5289550" cy="2303462"/>
            <a:chOff x="1156" y="1842"/>
            <a:chExt cx="3553" cy="1588"/>
          </a:xfrm>
        </p:grpSpPr>
        <p:grpSp>
          <p:nvGrpSpPr>
            <p:cNvPr id="4" name="Group 8"/>
            <p:cNvGrpSpPr>
              <a:grpSpLocks noChangeAspect="1"/>
            </p:cNvGrpSpPr>
            <p:nvPr/>
          </p:nvGrpSpPr>
          <p:grpSpPr>
            <a:xfrm>
              <a:off x="1156" y="2478"/>
              <a:ext cx="689" cy="568"/>
              <a:chOff x="1152" y="1857"/>
              <a:chExt cx="1095" cy="902"/>
            </a:xfrm>
          </p:grpSpPr>
          <p:sp>
            <p:nvSpPr>
              <p:cNvPr id="9223" name="Oval 9"/>
              <p:cNvSpPr>
                <a:spLocks noChangeAspect="1" noChangeArrowheads="1"/>
              </p:cNvSpPr>
              <p:nvPr/>
            </p:nvSpPr>
            <p:spPr bwMode="auto">
              <a:xfrm>
                <a:off x="1152" y="1857"/>
                <a:ext cx="183" cy="186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24" name="Oval 10"/>
              <p:cNvSpPr>
                <a:spLocks noChangeAspect="1" noChangeArrowheads="1"/>
              </p:cNvSpPr>
              <p:nvPr/>
            </p:nvSpPr>
            <p:spPr bwMode="auto">
              <a:xfrm>
                <a:off x="1282" y="1990"/>
                <a:ext cx="131" cy="132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25" name="Oval 11"/>
              <p:cNvSpPr>
                <a:spLocks noChangeAspect="1" noChangeArrowheads="1"/>
              </p:cNvSpPr>
              <p:nvPr/>
            </p:nvSpPr>
            <p:spPr bwMode="auto">
              <a:xfrm>
                <a:off x="1152" y="2069"/>
                <a:ext cx="183" cy="186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26" name="Oval 12"/>
              <p:cNvSpPr>
                <a:spLocks noChangeAspect="1" noChangeArrowheads="1"/>
              </p:cNvSpPr>
              <p:nvPr/>
            </p:nvSpPr>
            <p:spPr bwMode="auto">
              <a:xfrm>
                <a:off x="1282" y="2202"/>
                <a:ext cx="131" cy="133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27" name="Oval 13"/>
              <p:cNvSpPr>
                <a:spLocks noChangeAspect="1" noChangeArrowheads="1"/>
              </p:cNvSpPr>
              <p:nvPr/>
            </p:nvSpPr>
            <p:spPr bwMode="auto">
              <a:xfrm>
                <a:off x="1152" y="2281"/>
                <a:ext cx="183" cy="186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28" name="Oval 14"/>
              <p:cNvSpPr>
                <a:spLocks noChangeAspect="1" noChangeArrowheads="1"/>
              </p:cNvSpPr>
              <p:nvPr/>
            </p:nvSpPr>
            <p:spPr bwMode="auto">
              <a:xfrm>
                <a:off x="1282" y="2414"/>
                <a:ext cx="131" cy="133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29" name="Oval 15"/>
              <p:cNvSpPr>
                <a:spLocks noChangeAspect="1" noChangeArrowheads="1"/>
              </p:cNvSpPr>
              <p:nvPr/>
            </p:nvSpPr>
            <p:spPr bwMode="auto">
              <a:xfrm>
                <a:off x="1152" y="2494"/>
                <a:ext cx="183" cy="185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30" name="Oval 16"/>
              <p:cNvSpPr>
                <a:spLocks noChangeAspect="1" noChangeArrowheads="1"/>
              </p:cNvSpPr>
              <p:nvPr/>
            </p:nvSpPr>
            <p:spPr bwMode="auto">
              <a:xfrm>
                <a:off x="1282" y="2626"/>
                <a:ext cx="131" cy="133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31" name="Oval 17"/>
              <p:cNvSpPr>
                <a:spLocks noChangeAspect="1" noChangeArrowheads="1"/>
              </p:cNvSpPr>
              <p:nvPr/>
            </p:nvSpPr>
            <p:spPr bwMode="auto">
              <a:xfrm>
                <a:off x="1375" y="1857"/>
                <a:ext cx="182" cy="186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32" name="Oval 18"/>
              <p:cNvSpPr>
                <a:spLocks noChangeAspect="1" noChangeArrowheads="1"/>
              </p:cNvSpPr>
              <p:nvPr/>
            </p:nvSpPr>
            <p:spPr bwMode="auto">
              <a:xfrm>
                <a:off x="1505" y="1990"/>
                <a:ext cx="131" cy="132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33" name="Oval 19"/>
              <p:cNvSpPr>
                <a:spLocks noChangeAspect="1" noChangeArrowheads="1"/>
              </p:cNvSpPr>
              <p:nvPr/>
            </p:nvSpPr>
            <p:spPr bwMode="auto">
              <a:xfrm>
                <a:off x="1375" y="2069"/>
                <a:ext cx="182" cy="186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34" name="Oval 20"/>
              <p:cNvSpPr>
                <a:spLocks noChangeAspect="1" noChangeArrowheads="1"/>
              </p:cNvSpPr>
              <p:nvPr/>
            </p:nvSpPr>
            <p:spPr bwMode="auto">
              <a:xfrm>
                <a:off x="1505" y="2202"/>
                <a:ext cx="131" cy="133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35" name="Oval 21"/>
              <p:cNvSpPr>
                <a:spLocks noChangeAspect="1" noChangeArrowheads="1"/>
              </p:cNvSpPr>
              <p:nvPr/>
            </p:nvSpPr>
            <p:spPr bwMode="auto">
              <a:xfrm>
                <a:off x="1375" y="2281"/>
                <a:ext cx="182" cy="186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36" name="Oval 22"/>
              <p:cNvSpPr>
                <a:spLocks noChangeAspect="1" noChangeArrowheads="1"/>
              </p:cNvSpPr>
              <p:nvPr/>
            </p:nvSpPr>
            <p:spPr bwMode="auto">
              <a:xfrm>
                <a:off x="1505" y="2414"/>
                <a:ext cx="131" cy="133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37" name="Oval 23"/>
              <p:cNvSpPr>
                <a:spLocks noChangeAspect="1" noChangeArrowheads="1"/>
              </p:cNvSpPr>
              <p:nvPr/>
            </p:nvSpPr>
            <p:spPr bwMode="auto">
              <a:xfrm>
                <a:off x="1375" y="2494"/>
                <a:ext cx="182" cy="185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38" name="Oval 24"/>
              <p:cNvSpPr>
                <a:spLocks noChangeAspect="1" noChangeArrowheads="1"/>
              </p:cNvSpPr>
              <p:nvPr/>
            </p:nvSpPr>
            <p:spPr bwMode="auto">
              <a:xfrm>
                <a:off x="1505" y="2626"/>
                <a:ext cx="131" cy="133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39" name="Oval 25"/>
              <p:cNvSpPr>
                <a:spLocks noChangeAspect="1" noChangeArrowheads="1"/>
              </p:cNvSpPr>
              <p:nvPr/>
            </p:nvSpPr>
            <p:spPr bwMode="auto">
              <a:xfrm>
                <a:off x="1595" y="1857"/>
                <a:ext cx="183" cy="186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40" name="Oval 26"/>
              <p:cNvSpPr>
                <a:spLocks noChangeAspect="1" noChangeArrowheads="1"/>
              </p:cNvSpPr>
              <p:nvPr/>
            </p:nvSpPr>
            <p:spPr bwMode="auto">
              <a:xfrm>
                <a:off x="1726" y="1990"/>
                <a:ext cx="130" cy="132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41" name="Oval 27"/>
              <p:cNvSpPr>
                <a:spLocks noChangeAspect="1" noChangeArrowheads="1"/>
              </p:cNvSpPr>
              <p:nvPr/>
            </p:nvSpPr>
            <p:spPr bwMode="auto">
              <a:xfrm>
                <a:off x="1595" y="2069"/>
                <a:ext cx="183" cy="186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42" name="Oval 28"/>
              <p:cNvSpPr>
                <a:spLocks noChangeAspect="1" noChangeArrowheads="1"/>
              </p:cNvSpPr>
              <p:nvPr/>
            </p:nvSpPr>
            <p:spPr bwMode="auto">
              <a:xfrm>
                <a:off x="1726" y="2202"/>
                <a:ext cx="130" cy="133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43" name="Oval 29"/>
              <p:cNvSpPr>
                <a:spLocks noChangeAspect="1" noChangeArrowheads="1"/>
              </p:cNvSpPr>
              <p:nvPr/>
            </p:nvSpPr>
            <p:spPr bwMode="auto">
              <a:xfrm>
                <a:off x="1595" y="2281"/>
                <a:ext cx="183" cy="186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44" name="Oval 30"/>
              <p:cNvSpPr>
                <a:spLocks noChangeAspect="1" noChangeArrowheads="1"/>
              </p:cNvSpPr>
              <p:nvPr/>
            </p:nvSpPr>
            <p:spPr bwMode="auto">
              <a:xfrm>
                <a:off x="1726" y="2414"/>
                <a:ext cx="130" cy="133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45" name="Oval 31"/>
              <p:cNvSpPr>
                <a:spLocks noChangeAspect="1" noChangeArrowheads="1"/>
              </p:cNvSpPr>
              <p:nvPr/>
            </p:nvSpPr>
            <p:spPr bwMode="auto">
              <a:xfrm>
                <a:off x="1595" y="2494"/>
                <a:ext cx="183" cy="185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46" name="Oval 32"/>
              <p:cNvSpPr>
                <a:spLocks noChangeAspect="1" noChangeArrowheads="1"/>
              </p:cNvSpPr>
              <p:nvPr/>
            </p:nvSpPr>
            <p:spPr bwMode="auto">
              <a:xfrm>
                <a:off x="1726" y="2626"/>
                <a:ext cx="130" cy="133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47" name="Oval 33"/>
              <p:cNvSpPr>
                <a:spLocks noChangeAspect="1" noChangeArrowheads="1"/>
              </p:cNvSpPr>
              <p:nvPr/>
            </p:nvSpPr>
            <p:spPr bwMode="auto">
              <a:xfrm>
                <a:off x="1818" y="1857"/>
                <a:ext cx="183" cy="186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48" name="Oval 34"/>
              <p:cNvSpPr>
                <a:spLocks noChangeAspect="1" noChangeArrowheads="1"/>
              </p:cNvSpPr>
              <p:nvPr/>
            </p:nvSpPr>
            <p:spPr bwMode="auto">
              <a:xfrm>
                <a:off x="1949" y="1990"/>
                <a:ext cx="130" cy="132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49" name="Oval 35"/>
              <p:cNvSpPr>
                <a:spLocks noChangeAspect="1" noChangeArrowheads="1"/>
              </p:cNvSpPr>
              <p:nvPr/>
            </p:nvSpPr>
            <p:spPr bwMode="auto">
              <a:xfrm>
                <a:off x="1818" y="2069"/>
                <a:ext cx="183" cy="186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50" name="Oval 36"/>
              <p:cNvSpPr>
                <a:spLocks noChangeAspect="1" noChangeArrowheads="1"/>
              </p:cNvSpPr>
              <p:nvPr/>
            </p:nvSpPr>
            <p:spPr bwMode="auto">
              <a:xfrm>
                <a:off x="1949" y="2202"/>
                <a:ext cx="130" cy="133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51" name="Oval 37"/>
              <p:cNvSpPr>
                <a:spLocks noChangeAspect="1" noChangeArrowheads="1"/>
              </p:cNvSpPr>
              <p:nvPr/>
            </p:nvSpPr>
            <p:spPr bwMode="auto">
              <a:xfrm>
                <a:off x="1818" y="2281"/>
                <a:ext cx="183" cy="186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52" name="Oval 38"/>
              <p:cNvSpPr>
                <a:spLocks noChangeAspect="1" noChangeArrowheads="1"/>
              </p:cNvSpPr>
              <p:nvPr/>
            </p:nvSpPr>
            <p:spPr bwMode="auto">
              <a:xfrm>
                <a:off x="1818" y="2494"/>
                <a:ext cx="183" cy="185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53" name="Oval 39"/>
              <p:cNvSpPr>
                <a:spLocks noChangeAspect="1" noChangeArrowheads="1"/>
              </p:cNvSpPr>
              <p:nvPr/>
            </p:nvSpPr>
            <p:spPr bwMode="auto">
              <a:xfrm>
                <a:off x="1949" y="2626"/>
                <a:ext cx="130" cy="133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9254" name="Oval 40"/>
              <p:cNvSpPr>
                <a:spLocks noChangeAspect="1" noChangeArrowheads="1"/>
              </p:cNvSpPr>
              <p:nvPr/>
            </p:nvSpPr>
            <p:spPr bwMode="auto">
              <a:xfrm>
                <a:off x="2064" y="1883"/>
                <a:ext cx="183" cy="186"/>
              </a:xfrm>
              <a:prstGeom prst="ellipse">
                <a:avLst/>
              </a:prstGeom>
              <a:gradFill rotWithShape="0">
                <a:gsLst>
                  <a:gs pos="0">
                    <a:srgbClr val="808080"/>
                  </a:gs>
                  <a:gs pos="100000">
                    <a:srgbClr val="1C1C1C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9255" name="Group 41"/>
            <p:cNvGrpSpPr>
              <a:grpSpLocks noChangeAspect="1"/>
            </p:cNvGrpSpPr>
            <p:nvPr/>
          </p:nvGrpSpPr>
          <p:grpSpPr>
            <a:xfrm>
              <a:off x="2055" y="1842"/>
              <a:ext cx="2231" cy="1588"/>
              <a:chOff x="1056" y="480"/>
              <a:chExt cx="3759" cy="2675"/>
            </a:xfrm>
          </p:grpSpPr>
          <p:grpSp>
            <p:nvGrpSpPr>
              <p:cNvPr id="9256" name="Group 42"/>
              <p:cNvGrpSpPr>
                <a:grpSpLocks noChangeAspect="1"/>
              </p:cNvGrpSpPr>
              <p:nvPr/>
            </p:nvGrpSpPr>
            <p:grpSpPr>
              <a:xfrm>
                <a:off x="1056" y="805"/>
                <a:ext cx="639" cy="611"/>
                <a:chOff x="1056" y="805"/>
                <a:chExt cx="639" cy="611"/>
              </a:xfrm>
            </p:grpSpPr>
            <p:sp>
              <p:nvSpPr>
                <p:cNvPr id="9257" name="Oval 43"/>
                <p:cNvSpPr>
                  <a:spLocks noChangeAspect="1" noChangeArrowheads="1"/>
                </p:cNvSpPr>
                <p:nvPr/>
              </p:nvSpPr>
              <p:spPr bwMode="auto">
                <a:xfrm>
                  <a:off x="1304" y="1045"/>
                  <a:ext cx="130" cy="13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808080"/>
                    </a:gs>
                    <a:gs pos="100000">
                      <a:srgbClr val="1C1C1C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58" name="Oval 44"/>
                <p:cNvSpPr>
                  <a:spLocks noChangeAspect="1" noChangeArrowheads="1"/>
                </p:cNvSpPr>
                <p:nvPr/>
              </p:nvSpPr>
              <p:spPr bwMode="auto">
                <a:xfrm>
                  <a:off x="1056" y="1071"/>
                  <a:ext cx="261" cy="53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59" name="Oval 45"/>
                <p:cNvSpPr>
                  <a:spLocks noChangeAspect="1" noChangeArrowheads="1"/>
                </p:cNvSpPr>
                <p:nvPr/>
              </p:nvSpPr>
              <p:spPr bwMode="auto">
                <a:xfrm>
                  <a:off x="1434" y="1076"/>
                  <a:ext cx="261" cy="53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60" name="Oval 46"/>
                <p:cNvSpPr>
                  <a:spLocks noChangeAspect="1" noChangeArrowheads="1"/>
                </p:cNvSpPr>
                <p:nvPr/>
              </p:nvSpPr>
              <p:spPr bwMode="auto">
                <a:xfrm rot="3600000">
                  <a:off x="1146" y="912"/>
                  <a:ext cx="266" cy="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61" name="Oval 47"/>
                <p:cNvSpPr>
                  <a:spLocks noChangeAspect="1" noChangeArrowheads="1"/>
                </p:cNvSpPr>
                <p:nvPr/>
              </p:nvSpPr>
              <p:spPr bwMode="auto">
                <a:xfrm rot="3600000">
                  <a:off x="1345" y="1257"/>
                  <a:ext cx="266" cy="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62" name="Oval 48"/>
                <p:cNvSpPr>
                  <a:spLocks noChangeAspect="1" noChangeArrowheads="1"/>
                </p:cNvSpPr>
                <p:nvPr/>
              </p:nvSpPr>
              <p:spPr bwMode="auto">
                <a:xfrm rot="18000000" flipH="1">
                  <a:off x="1335" y="912"/>
                  <a:ext cx="266" cy="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63" name="Oval 49"/>
                <p:cNvSpPr>
                  <a:spLocks noChangeAspect="1" noChangeArrowheads="1"/>
                </p:cNvSpPr>
                <p:nvPr/>
              </p:nvSpPr>
              <p:spPr bwMode="auto">
                <a:xfrm rot="18000000" flipH="1">
                  <a:off x="1136" y="1257"/>
                  <a:ext cx="266" cy="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9264" name="Group 50"/>
              <p:cNvGrpSpPr>
                <a:grpSpLocks noChangeAspect="1"/>
              </p:cNvGrpSpPr>
              <p:nvPr/>
            </p:nvGrpSpPr>
            <p:grpSpPr>
              <a:xfrm>
                <a:off x="1632" y="480"/>
                <a:ext cx="965" cy="855"/>
                <a:chOff x="1632" y="480"/>
                <a:chExt cx="965" cy="855"/>
              </a:xfrm>
            </p:grpSpPr>
            <p:sp>
              <p:nvSpPr>
                <p:cNvPr id="9265" name="Oval 51"/>
                <p:cNvSpPr>
                  <a:spLocks noChangeAspect="1" noChangeArrowheads="1"/>
                </p:cNvSpPr>
                <p:nvPr/>
              </p:nvSpPr>
              <p:spPr bwMode="auto">
                <a:xfrm>
                  <a:off x="2023" y="815"/>
                  <a:ext cx="183" cy="185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808080"/>
                    </a:gs>
                    <a:gs pos="100000">
                      <a:srgbClr val="1C1C1C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66" name="Oval 52"/>
                <p:cNvSpPr>
                  <a:spLocks noChangeAspect="1" noChangeArrowheads="1"/>
                </p:cNvSpPr>
                <p:nvPr/>
              </p:nvSpPr>
              <p:spPr bwMode="auto">
                <a:xfrm>
                  <a:off x="1632" y="852"/>
                  <a:ext cx="393" cy="7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67" name="Oval 53"/>
                <p:cNvSpPr>
                  <a:spLocks noChangeAspect="1" noChangeArrowheads="1"/>
                </p:cNvSpPr>
                <p:nvPr/>
              </p:nvSpPr>
              <p:spPr bwMode="auto">
                <a:xfrm>
                  <a:off x="2204" y="858"/>
                  <a:ext cx="393" cy="7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68" name="Oval 54"/>
                <p:cNvSpPr>
                  <a:spLocks noChangeAspect="1" noChangeArrowheads="1"/>
                </p:cNvSpPr>
                <p:nvPr/>
              </p:nvSpPr>
              <p:spPr bwMode="auto">
                <a:xfrm rot="3600000">
                  <a:off x="1793" y="625"/>
                  <a:ext cx="372" cy="7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69" name="Oval 55"/>
                <p:cNvSpPr>
                  <a:spLocks noChangeAspect="1" noChangeArrowheads="1"/>
                </p:cNvSpPr>
                <p:nvPr/>
              </p:nvSpPr>
              <p:spPr bwMode="auto">
                <a:xfrm rot="3600000">
                  <a:off x="2071" y="1107"/>
                  <a:ext cx="372" cy="7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70" name="Oval 56"/>
                <p:cNvSpPr>
                  <a:spLocks noChangeAspect="1" noChangeArrowheads="1"/>
                </p:cNvSpPr>
                <p:nvPr/>
              </p:nvSpPr>
              <p:spPr bwMode="auto">
                <a:xfrm rot="18000000" flipH="1">
                  <a:off x="2056" y="626"/>
                  <a:ext cx="372" cy="7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71" name="Oval 57"/>
                <p:cNvSpPr>
                  <a:spLocks noChangeAspect="1" noChangeArrowheads="1"/>
                </p:cNvSpPr>
                <p:nvPr/>
              </p:nvSpPr>
              <p:spPr bwMode="auto">
                <a:xfrm rot="18000000" flipH="1">
                  <a:off x="1778" y="1108"/>
                  <a:ext cx="372" cy="7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9272" name="Group 58"/>
              <p:cNvGrpSpPr>
                <a:grpSpLocks noChangeAspect="1"/>
              </p:cNvGrpSpPr>
              <p:nvPr/>
            </p:nvGrpSpPr>
            <p:grpSpPr>
              <a:xfrm>
                <a:off x="2160" y="2544"/>
                <a:ext cx="639" cy="611"/>
                <a:chOff x="2001" y="2437"/>
                <a:chExt cx="639" cy="611"/>
              </a:xfrm>
            </p:grpSpPr>
            <p:sp>
              <p:nvSpPr>
                <p:cNvPr id="9273" name="Oval 59"/>
                <p:cNvSpPr>
                  <a:spLocks noChangeAspect="1" noChangeArrowheads="1"/>
                </p:cNvSpPr>
                <p:nvPr/>
              </p:nvSpPr>
              <p:spPr bwMode="auto">
                <a:xfrm>
                  <a:off x="2249" y="2677"/>
                  <a:ext cx="130" cy="13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808080"/>
                    </a:gs>
                    <a:gs pos="100000">
                      <a:srgbClr val="1C1C1C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74" name="Oval 60"/>
                <p:cNvSpPr>
                  <a:spLocks noChangeAspect="1" noChangeArrowheads="1"/>
                </p:cNvSpPr>
                <p:nvPr/>
              </p:nvSpPr>
              <p:spPr bwMode="auto">
                <a:xfrm>
                  <a:off x="2001" y="2703"/>
                  <a:ext cx="261" cy="53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75" name="Oval 61"/>
                <p:cNvSpPr>
                  <a:spLocks noChangeAspect="1" noChangeArrowheads="1"/>
                </p:cNvSpPr>
                <p:nvPr/>
              </p:nvSpPr>
              <p:spPr bwMode="auto">
                <a:xfrm>
                  <a:off x="2379" y="2708"/>
                  <a:ext cx="261" cy="53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76" name="Oval 62"/>
                <p:cNvSpPr>
                  <a:spLocks noChangeAspect="1" noChangeArrowheads="1"/>
                </p:cNvSpPr>
                <p:nvPr/>
              </p:nvSpPr>
              <p:spPr bwMode="auto">
                <a:xfrm rot="3600000">
                  <a:off x="2091" y="2544"/>
                  <a:ext cx="266" cy="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77" name="Oval 63"/>
                <p:cNvSpPr>
                  <a:spLocks noChangeAspect="1" noChangeArrowheads="1"/>
                </p:cNvSpPr>
                <p:nvPr/>
              </p:nvSpPr>
              <p:spPr bwMode="auto">
                <a:xfrm rot="3600000">
                  <a:off x="2290" y="2889"/>
                  <a:ext cx="266" cy="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78" name="Oval 64"/>
                <p:cNvSpPr>
                  <a:spLocks noChangeAspect="1" noChangeArrowheads="1"/>
                </p:cNvSpPr>
                <p:nvPr/>
              </p:nvSpPr>
              <p:spPr bwMode="auto">
                <a:xfrm rot="18000000" flipH="1">
                  <a:off x="2280" y="2544"/>
                  <a:ext cx="266" cy="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79" name="Oval 65"/>
                <p:cNvSpPr>
                  <a:spLocks noChangeAspect="1" noChangeArrowheads="1"/>
                </p:cNvSpPr>
                <p:nvPr/>
              </p:nvSpPr>
              <p:spPr bwMode="auto">
                <a:xfrm rot="18000000" flipH="1">
                  <a:off x="2081" y="2889"/>
                  <a:ext cx="266" cy="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80" name="Line 66"/>
                <p:cNvSpPr>
                  <a:spLocks noChangeAspect="1" noChangeShapeType="1"/>
                </p:cNvSpPr>
                <p:nvPr/>
              </p:nvSpPr>
              <p:spPr bwMode="auto">
                <a:xfrm flipH="1" flipV="1">
                  <a:off x="2064" y="2507"/>
                  <a:ext cx="183" cy="186"/>
                </a:xfrm>
                <a:prstGeom prst="lin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349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9281" name="Group 67"/>
              <p:cNvGrpSpPr>
                <a:grpSpLocks noChangeAspect="1"/>
              </p:cNvGrpSpPr>
              <p:nvPr/>
            </p:nvGrpSpPr>
            <p:grpSpPr>
              <a:xfrm>
                <a:off x="3552" y="1296"/>
                <a:ext cx="965" cy="855"/>
                <a:chOff x="3216" y="1104"/>
                <a:chExt cx="965" cy="855"/>
              </a:xfrm>
            </p:grpSpPr>
            <p:sp>
              <p:nvSpPr>
                <p:cNvPr id="9282" name="Oval 68"/>
                <p:cNvSpPr>
                  <a:spLocks noChangeAspect="1" noChangeArrowheads="1"/>
                </p:cNvSpPr>
                <p:nvPr/>
              </p:nvSpPr>
              <p:spPr bwMode="auto">
                <a:xfrm>
                  <a:off x="3607" y="1439"/>
                  <a:ext cx="183" cy="185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808080"/>
                    </a:gs>
                    <a:gs pos="100000">
                      <a:srgbClr val="1C1C1C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83" name="Oval 69"/>
                <p:cNvSpPr>
                  <a:spLocks noChangeAspect="1" noChangeArrowheads="1"/>
                </p:cNvSpPr>
                <p:nvPr/>
              </p:nvSpPr>
              <p:spPr bwMode="auto">
                <a:xfrm>
                  <a:off x="3216" y="1476"/>
                  <a:ext cx="393" cy="7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84" name="Oval 70"/>
                <p:cNvSpPr>
                  <a:spLocks noChangeAspect="1" noChangeArrowheads="1"/>
                </p:cNvSpPr>
                <p:nvPr/>
              </p:nvSpPr>
              <p:spPr bwMode="auto">
                <a:xfrm>
                  <a:off x="3788" y="1482"/>
                  <a:ext cx="393" cy="7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85" name="Oval 71"/>
                <p:cNvSpPr>
                  <a:spLocks noChangeAspect="1" noChangeArrowheads="1"/>
                </p:cNvSpPr>
                <p:nvPr/>
              </p:nvSpPr>
              <p:spPr bwMode="auto">
                <a:xfrm rot="3600000">
                  <a:off x="3377" y="1249"/>
                  <a:ext cx="372" cy="7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86" name="Oval 72"/>
                <p:cNvSpPr>
                  <a:spLocks noChangeAspect="1" noChangeArrowheads="1"/>
                </p:cNvSpPr>
                <p:nvPr/>
              </p:nvSpPr>
              <p:spPr bwMode="auto">
                <a:xfrm rot="3600000">
                  <a:off x="3655" y="1731"/>
                  <a:ext cx="372" cy="7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87" name="Oval 73"/>
                <p:cNvSpPr>
                  <a:spLocks noChangeAspect="1" noChangeArrowheads="1"/>
                </p:cNvSpPr>
                <p:nvPr/>
              </p:nvSpPr>
              <p:spPr bwMode="auto">
                <a:xfrm rot="18000000" flipH="1">
                  <a:off x="3640" y="1250"/>
                  <a:ext cx="372" cy="7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88" name="Oval 74"/>
                <p:cNvSpPr>
                  <a:spLocks noChangeAspect="1" noChangeArrowheads="1"/>
                </p:cNvSpPr>
                <p:nvPr/>
              </p:nvSpPr>
              <p:spPr bwMode="auto">
                <a:xfrm rot="18000000" flipH="1">
                  <a:off x="3362" y="1732"/>
                  <a:ext cx="372" cy="7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9289" name="Group 75"/>
              <p:cNvGrpSpPr>
                <a:grpSpLocks noChangeAspect="1"/>
              </p:cNvGrpSpPr>
              <p:nvPr/>
            </p:nvGrpSpPr>
            <p:grpSpPr>
              <a:xfrm>
                <a:off x="2976" y="576"/>
                <a:ext cx="639" cy="611"/>
                <a:chOff x="2592" y="805"/>
                <a:chExt cx="639" cy="611"/>
              </a:xfrm>
            </p:grpSpPr>
            <p:sp>
              <p:nvSpPr>
                <p:cNvPr id="9290" name="Oval 76"/>
                <p:cNvSpPr>
                  <a:spLocks noChangeAspect="1" noChangeArrowheads="1"/>
                </p:cNvSpPr>
                <p:nvPr/>
              </p:nvSpPr>
              <p:spPr bwMode="auto">
                <a:xfrm>
                  <a:off x="2840" y="1045"/>
                  <a:ext cx="130" cy="13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808080"/>
                    </a:gs>
                    <a:gs pos="100000">
                      <a:srgbClr val="1C1C1C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91" name="Oval 77"/>
                <p:cNvSpPr>
                  <a:spLocks noChangeAspect="1" noChangeArrowheads="1"/>
                </p:cNvSpPr>
                <p:nvPr/>
              </p:nvSpPr>
              <p:spPr bwMode="auto">
                <a:xfrm>
                  <a:off x="2592" y="1071"/>
                  <a:ext cx="261" cy="53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92" name="Oval 78"/>
                <p:cNvSpPr>
                  <a:spLocks noChangeAspect="1" noChangeArrowheads="1"/>
                </p:cNvSpPr>
                <p:nvPr/>
              </p:nvSpPr>
              <p:spPr bwMode="auto">
                <a:xfrm>
                  <a:off x="2970" y="1076"/>
                  <a:ext cx="261" cy="53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93" name="Oval 79"/>
                <p:cNvSpPr>
                  <a:spLocks noChangeAspect="1" noChangeArrowheads="1"/>
                </p:cNvSpPr>
                <p:nvPr/>
              </p:nvSpPr>
              <p:spPr bwMode="auto">
                <a:xfrm rot="3600000">
                  <a:off x="2682" y="912"/>
                  <a:ext cx="266" cy="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94" name="Oval 80"/>
                <p:cNvSpPr>
                  <a:spLocks noChangeAspect="1" noChangeArrowheads="1"/>
                </p:cNvSpPr>
                <p:nvPr/>
              </p:nvSpPr>
              <p:spPr bwMode="auto">
                <a:xfrm rot="3600000">
                  <a:off x="2881" y="1257"/>
                  <a:ext cx="266" cy="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95" name="Oval 81"/>
                <p:cNvSpPr>
                  <a:spLocks noChangeAspect="1" noChangeArrowheads="1"/>
                </p:cNvSpPr>
                <p:nvPr/>
              </p:nvSpPr>
              <p:spPr bwMode="auto">
                <a:xfrm rot="18000000" flipH="1">
                  <a:off x="2871" y="912"/>
                  <a:ext cx="266" cy="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96" name="Oval 82"/>
                <p:cNvSpPr>
                  <a:spLocks noChangeAspect="1" noChangeArrowheads="1"/>
                </p:cNvSpPr>
                <p:nvPr/>
              </p:nvSpPr>
              <p:spPr bwMode="auto">
                <a:xfrm rot="18000000" flipH="1">
                  <a:off x="2672" y="1257"/>
                  <a:ext cx="266" cy="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9297" name="Group 83"/>
              <p:cNvGrpSpPr>
                <a:grpSpLocks noChangeAspect="1"/>
              </p:cNvGrpSpPr>
              <p:nvPr/>
            </p:nvGrpSpPr>
            <p:grpSpPr>
              <a:xfrm>
                <a:off x="3312" y="2400"/>
                <a:ext cx="639" cy="611"/>
                <a:chOff x="3312" y="2149"/>
                <a:chExt cx="639" cy="611"/>
              </a:xfrm>
            </p:grpSpPr>
            <p:sp>
              <p:nvSpPr>
                <p:cNvPr id="9298" name="Oval 84"/>
                <p:cNvSpPr>
                  <a:spLocks noChangeAspect="1" noChangeArrowheads="1"/>
                </p:cNvSpPr>
                <p:nvPr/>
              </p:nvSpPr>
              <p:spPr bwMode="auto">
                <a:xfrm>
                  <a:off x="3600" y="2400"/>
                  <a:ext cx="130" cy="13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808080"/>
                    </a:gs>
                    <a:gs pos="100000">
                      <a:srgbClr val="1C1C1C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299" name="Oval 85"/>
                <p:cNvSpPr>
                  <a:spLocks noChangeAspect="1" noChangeArrowheads="1"/>
                </p:cNvSpPr>
                <p:nvPr/>
              </p:nvSpPr>
              <p:spPr bwMode="auto">
                <a:xfrm>
                  <a:off x="3312" y="2415"/>
                  <a:ext cx="261" cy="53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300" name="Oval 86"/>
                <p:cNvSpPr>
                  <a:spLocks noChangeAspect="1" noChangeArrowheads="1"/>
                </p:cNvSpPr>
                <p:nvPr/>
              </p:nvSpPr>
              <p:spPr bwMode="auto">
                <a:xfrm>
                  <a:off x="3690" y="2420"/>
                  <a:ext cx="261" cy="53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301" name="Oval 87"/>
                <p:cNvSpPr>
                  <a:spLocks noChangeAspect="1" noChangeArrowheads="1"/>
                </p:cNvSpPr>
                <p:nvPr/>
              </p:nvSpPr>
              <p:spPr bwMode="auto">
                <a:xfrm rot="3600000">
                  <a:off x="3402" y="2256"/>
                  <a:ext cx="266" cy="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302" name="Oval 88"/>
                <p:cNvSpPr>
                  <a:spLocks noChangeAspect="1" noChangeArrowheads="1"/>
                </p:cNvSpPr>
                <p:nvPr/>
              </p:nvSpPr>
              <p:spPr bwMode="auto">
                <a:xfrm rot="3600000">
                  <a:off x="3601" y="2601"/>
                  <a:ext cx="266" cy="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303" name="Oval 89"/>
                <p:cNvSpPr>
                  <a:spLocks noChangeAspect="1" noChangeArrowheads="1"/>
                </p:cNvSpPr>
                <p:nvPr/>
              </p:nvSpPr>
              <p:spPr bwMode="auto">
                <a:xfrm rot="18000000" flipH="1">
                  <a:off x="3591" y="2256"/>
                  <a:ext cx="266" cy="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304" name="Oval 90"/>
                <p:cNvSpPr>
                  <a:spLocks noChangeAspect="1" noChangeArrowheads="1"/>
                </p:cNvSpPr>
                <p:nvPr/>
              </p:nvSpPr>
              <p:spPr bwMode="auto">
                <a:xfrm rot="18000000" flipH="1">
                  <a:off x="3392" y="2601"/>
                  <a:ext cx="266" cy="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9305" name="Group 91"/>
              <p:cNvGrpSpPr>
                <a:grpSpLocks noChangeAspect="1"/>
              </p:cNvGrpSpPr>
              <p:nvPr/>
            </p:nvGrpSpPr>
            <p:grpSpPr>
              <a:xfrm>
                <a:off x="2496" y="1392"/>
                <a:ext cx="965" cy="855"/>
                <a:chOff x="2352" y="1728"/>
                <a:chExt cx="965" cy="855"/>
              </a:xfrm>
            </p:grpSpPr>
            <p:sp>
              <p:nvSpPr>
                <p:cNvPr id="9306" name="Oval 92"/>
                <p:cNvSpPr>
                  <a:spLocks noChangeAspect="1" noChangeArrowheads="1"/>
                </p:cNvSpPr>
                <p:nvPr/>
              </p:nvSpPr>
              <p:spPr bwMode="auto">
                <a:xfrm>
                  <a:off x="2743" y="2063"/>
                  <a:ext cx="183" cy="185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808080"/>
                    </a:gs>
                    <a:gs pos="100000">
                      <a:srgbClr val="1C1C1C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307" name="Oval 93"/>
                <p:cNvSpPr>
                  <a:spLocks noChangeAspect="1" noChangeArrowheads="1"/>
                </p:cNvSpPr>
                <p:nvPr/>
              </p:nvSpPr>
              <p:spPr bwMode="auto">
                <a:xfrm>
                  <a:off x="2352" y="2100"/>
                  <a:ext cx="393" cy="7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308" name="Oval 94"/>
                <p:cNvSpPr>
                  <a:spLocks noChangeAspect="1" noChangeArrowheads="1"/>
                </p:cNvSpPr>
                <p:nvPr/>
              </p:nvSpPr>
              <p:spPr bwMode="auto">
                <a:xfrm>
                  <a:off x="2924" y="2106"/>
                  <a:ext cx="393" cy="7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309" name="Oval 95"/>
                <p:cNvSpPr>
                  <a:spLocks noChangeAspect="1" noChangeArrowheads="1"/>
                </p:cNvSpPr>
                <p:nvPr/>
              </p:nvSpPr>
              <p:spPr bwMode="auto">
                <a:xfrm rot="3600000">
                  <a:off x="2513" y="1873"/>
                  <a:ext cx="372" cy="7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310" name="Oval 96"/>
                <p:cNvSpPr>
                  <a:spLocks noChangeAspect="1" noChangeArrowheads="1"/>
                </p:cNvSpPr>
                <p:nvPr/>
              </p:nvSpPr>
              <p:spPr bwMode="auto">
                <a:xfrm rot="3600000">
                  <a:off x="2791" y="2355"/>
                  <a:ext cx="372" cy="7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311" name="Oval 97"/>
                <p:cNvSpPr>
                  <a:spLocks noChangeAspect="1" noChangeArrowheads="1"/>
                </p:cNvSpPr>
                <p:nvPr/>
              </p:nvSpPr>
              <p:spPr bwMode="auto">
                <a:xfrm rot="18000000" flipH="1">
                  <a:off x="2776" y="1874"/>
                  <a:ext cx="372" cy="7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312" name="Oval 98"/>
                <p:cNvSpPr>
                  <a:spLocks noChangeAspect="1" noChangeArrowheads="1"/>
                </p:cNvSpPr>
                <p:nvPr/>
              </p:nvSpPr>
              <p:spPr bwMode="auto">
                <a:xfrm rot="18000000" flipH="1">
                  <a:off x="2498" y="2356"/>
                  <a:ext cx="372" cy="7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9313" name="Group 99"/>
              <p:cNvGrpSpPr>
                <a:grpSpLocks noChangeAspect="1"/>
              </p:cNvGrpSpPr>
              <p:nvPr/>
            </p:nvGrpSpPr>
            <p:grpSpPr>
              <a:xfrm>
                <a:off x="4176" y="528"/>
                <a:ext cx="639" cy="611"/>
                <a:chOff x="4080" y="661"/>
                <a:chExt cx="639" cy="611"/>
              </a:xfrm>
            </p:grpSpPr>
            <p:sp>
              <p:nvSpPr>
                <p:cNvPr id="9314" name="Oval 100"/>
                <p:cNvSpPr>
                  <a:spLocks noChangeAspect="1" noChangeArrowheads="1"/>
                </p:cNvSpPr>
                <p:nvPr/>
              </p:nvSpPr>
              <p:spPr bwMode="auto">
                <a:xfrm>
                  <a:off x="4328" y="901"/>
                  <a:ext cx="130" cy="13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808080"/>
                    </a:gs>
                    <a:gs pos="100000">
                      <a:srgbClr val="1C1C1C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315" name="Oval 101"/>
                <p:cNvSpPr>
                  <a:spLocks noChangeAspect="1" noChangeArrowheads="1"/>
                </p:cNvSpPr>
                <p:nvPr/>
              </p:nvSpPr>
              <p:spPr bwMode="auto">
                <a:xfrm>
                  <a:off x="4080" y="927"/>
                  <a:ext cx="261" cy="53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316" name="Oval 102"/>
                <p:cNvSpPr>
                  <a:spLocks noChangeAspect="1" noChangeArrowheads="1"/>
                </p:cNvSpPr>
                <p:nvPr/>
              </p:nvSpPr>
              <p:spPr bwMode="auto">
                <a:xfrm>
                  <a:off x="4458" y="932"/>
                  <a:ext cx="261" cy="53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317" name="Oval 103"/>
                <p:cNvSpPr>
                  <a:spLocks noChangeAspect="1" noChangeArrowheads="1"/>
                </p:cNvSpPr>
                <p:nvPr/>
              </p:nvSpPr>
              <p:spPr bwMode="auto">
                <a:xfrm rot="3600000">
                  <a:off x="4170" y="768"/>
                  <a:ext cx="266" cy="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318" name="Oval 104"/>
                <p:cNvSpPr>
                  <a:spLocks noChangeAspect="1" noChangeArrowheads="1"/>
                </p:cNvSpPr>
                <p:nvPr/>
              </p:nvSpPr>
              <p:spPr bwMode="auto">
                <a:xfrm rot="3600000">
                  <a:off x="4369" y="1113"/>
                  <a:ext cx="266" cy="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319" name="Oval 105"/>
                <p:cNvSpPr>
                  <a:spLocks noChangeAspect="1" noChangeArrowheads="1"/>
                </p:cNvSpPr>
                <p:nvPr/>
              </p:nvSpPr>
              <p:spPr bwMode="auto">
                <a:xfrm rot="18000000" flipH="1">
                  <a:off x="4359" y="768"/>
                  <a:ext cx="266" cy="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9320" name="Oval 106"/>
                <p:cNvSpPr>
                  <a:spLocks noChangeAspect="1" noChangeArrowheads="1"/>
                </p:cNvSpPr>
                <p:nvPr/>
              </p:nvSpPr>
              <p:spPr bwMode="auto">
                <a:xfrm rot="18000000" flipH="1">
                  <a:off x="4160" y="1113"/>
                  <a:ext cx="266" cy="52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FFFF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9321" name="Group 107"/>
            <p:cNvGrpSpPr/>
            <p:nvPr/>
          </p:nvGrpSpPr>
          <p:grpSpPr>
            <a:xfrm>
              <a:off x="4150" y="1933"/>
              <a:ext cx="559" cy="817"/>
              <a:chOff x="4150" y="2523"/>
              <a:chExt cx="559" cy="817"/>
            </a:xfrm>
          </p:grpSpPr>
          <p:sp>
            <p:nvSpPr>
              <p:cNvPr id="9322" name="Text Box 108"/>
              <p:cNvSpPr txBox="1">
                <a:spLocks noChangeAspect="1" noChangeArrowheads="1"/>
              </p:cNvSpPr>
              <p:nvPr/>
            </p:nvSpPr>
            <p:spPr bwMode="auto">
              <a:xfrm>
                <a:off x="4150" y="3067"/>
                <a:ext cx="396" cy="2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000" b="1">
                    <a:solidFill>
                      <a:srgbClr val="000000"/>
                    </a:solidFill>
                    <a:latin typeface="Times New Roman" panose="02020603050405020304" pitchFamily="18" charset="0"/>
                    <a:ea typeface="Arial" panose="020B0604020202020204"/>
                    <a:cs typeface="Arial" panose="020B0604020202020204"/>
                  </a:rPr>
                  <a:t>Ag</a:t>
                </a:r>
                <a:r>
                  <a:rPr lang="en-US" altLang="zh-CN" sz="2000" b="1" baseline="30000">
                    <a:solidFill>
                      <a:srgbClr val="000000"/>
                    </a:solidFill>
                    <a:latin typeface="Times New Roman" panose="02020603050405020304" pitchFamily="18" charset="0"/>
                    <a:ea typeface="Arial" panose="020B0604020202020204"/>
                    <a:cs typeface="Arial" panose="020B0604020202020204"/>
                  </a:rPr>
                  <a:t>+</a:t>
                </a:r>
                <a:endParaRPr lang="en-US" altLang="zh-CN" sz="2400" baseline="300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323" name="Text Box 109"/>
              <p:cNvSpPr txBox="1">
                <a:spLocks noChangeAspect="1" noChangeArrowheads="1"/>
              </p:cNvSpPr>
              <p:nvPr/>
            </p:nvSpPr>
            <p:spPr bwMode="auto">
              <a:xfrm>
                <a:off x="4377" y="2523"/>
                <a:ext cx="332" cy="2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CN" sz="2000" b="1">
                    <a:solidFill>
                      <a:srgbClr val="000000"/>
                    </a:solidFill>
                    <a:latin typeface="Times New Roman" panose="02020603050405020304" pitchFamily="18" charset="0"/>
                    <a:ea typeface="Arial" panose="020B0604020202020204"/>
                    <a:cs typeface="Arial" panose="020B0604020202020204"/>
                  </a:rPr>
                  <a:t>Cl</a:t>
                </a:r>
                <a:r>
                  <a:rPr lang="en-US" altLang="zh-CN" sz="2000" b="1" baseline="30000">
                    <a:solidFill>
                      <a:srgbClr val="000000"/>
                    </a:solidFill>
                    <a:latin typeface="Times New Roman" panose="02020603050405020304" pitchFamily="18" charset="0"/>
                    <a:ea typeface="Arial" panose="020B0604020202020204"/>
                    <a:cs typeface="Arial" panose="020B0604020202020204"/>
                  </a:rPr>
                  <a:t>-</a:t>
                </a:r>
                <a:endParaRPr lang="en-US" altLang="zh-CN" sz="2400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9324" name="Line 110"/>
            <p:cNvSpPr>
              <a:spLocks noChangeShapeType="1"/>
            </p:cNvSpPr>
            <p:nvPr/>
          </p:nvSpPr>
          <p:spPr bwMode="auto">
            <a:xfrm flipV="1">
              <a:off x="1767" y="2274"/>
              <a:ext cx="288" cy="144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325" name="Line 111"/>
            <p:cNvSpPr>
              <a:spLocks noChangeShapeType="1"/>
            </p:cNvSpPr>
            <p:nvPr/>
          </p:nvSpPr>
          <p:spPr bwMode="auto">
            <a:xfrm flipV="1">
              <a:off x="1863" y="2274"/>
              <a:ext cx="576" cy="192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326" name="Line 112"/>
            <p:cNvSpPr>
              <a:spLocks noChangeShapeType="1"/>
            </p:cNvSpPr>
            <p:nvPr/>
          </p:nvSpPr>
          <p:spPr bwMode="auto">
            <a:xfrm flipH="1">
              <a:off x="1767" y="2706"/>
              <a:ext cx="1200" cy="192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327" name="Line 113"/>
            <p:cNvSpPr>
              <a:spLocks noChangeShapeType="1"/>
            </p:cNvSpPr>
            <p:nvPr/>
          </p:nvSpPr>
          <p:spPr bwMode="auto">
            <a:xfrm flipH="1" flipV="1">
              <a:off x="1815" y="2946"/>
              <a:ext cx="864" cy="288"/>
            </a:xfrm>
            <a:prstGeom prst="line">
              <a:avLst/>
            </a:prstGeom>
            <a:noFill/>
            <a:ln w="9525">
              <a:solidFill>
                <a:srgbClr val="003300"/>
              </a:solidFill>
              <a:rou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" name="Rectangle 114"/>
          <p:cNvSpPr>
            <a:spLocks noChangeArrowheads="1"/>
          </p:cNvSpPr>
          <p:nvPr/>
        </p:nvSpPr>
        <p:spPr bwMode="auto">
          <a:xfrm>
            <a:off x="684213" y="5700713"/>
            <a:ext cx="8135937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</a:rPr>
              <a:t>               </a:t>
            </a:r>
            <a:r>
              <a:rPr lang="zh-CN" altLang="en-US" sz="2000" b="1">
                <a:latin typeface="Times New Roman" panose="02020603050405020304" pitchFamily="18" charset="0"/>
                <a:ea typeface="黑体" panose="02010609060101010101" pitchFamily="49" charset="-122"/>
              </a:rPr>
              <a:t>溶解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</a:rPr>
              <a:t>                             </a:t>
            </a:r>
            <a:endParaRPr lang="zh-CN" altLang="en-US" sz="2400" b="1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eaLnBrk="0" hangingPunct="0"/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AgCl(s)            Ag</a:t>
            </a:r>
            <a:r>
              <a:rPr lang="zh-CN" altLang="en-US" sz="2400" b="1" baseline="30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＋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(aq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</a:rPr>
              <a:t>) + 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Cl</a:t>
            </a:r>
            <a:r>
              <a:rPr lang="zh-CN" altLang="en-US" sz="2400" b="1" baseline="300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－</a:t>
            </a:r>
            <a:r>
              <a:rPr lang="en-US" altLang="zh-CN" sz="2400" b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(aq)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endParaRPr lang="en-US" altLang="zh-CN" sz="2400" b="1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60000"/>
              </a:lnSpc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</a:rPr>
              <a:t>               </a:t>
            </a:r>
            <a:r>
              <a:rPr lang="zh-CN" altLang="en-US" sz="2000" b="1">
                <a:latin typeface="Times New Roman" panose="02020603050405020304" pitchFamily="18" charset="0"/>
                <a:ea typeface="黑体" panose="02010609060101010101" pitchFamily="49" charset="-122"/>
              </a:rPr>
              <a:t>沉淀</a:t>
            </a:r>
            <a:endParaRPr lang="zh-CN" altLang="en-US" sz="20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14" name="Group 115"/>
          <p:cNvGrpSpPr/>
          <p:nvPr/>
        </p:nvGrpSpPr>
        <p:grpSpPr>
          <a:xfrm>
            <a:off x="1906588" y="6094413"/>
            <a:ext cx="504825" cy="287337"/>
            <a:chOff x="3840" y="384"/>
            <a:chExt cx="432" cy="144"/>
          </a:xfrm>
        </p:grpSpPr>
        <p:grpSp>
          <p:nvGrpSpPr>
            <p:cNvPr id="9330" name="Group 116"/>
            <p:cNvGrpSpPr/>
            <p:nvPr/>
          </p:nvGrpSpPr>
          <p:grpSpPr>
            <a:xfrm>
              <a:off x="3840" y="384"/>
              <a:ext cx="432" cy="48"/>
              <a:chOff x="3840" y="384"/>
              <a:chExt cx="432" cy="48"/>
            </a:xfrm>
          </p:grpSpPr>
          <p:sp>
            <p:nvSpPr>
              <p:cNvPr id="9331" name="Line 117"/>
              <p:cNvSpPr>
                <a:spLocks noChangeShapeType="1"/>
              </p:cNvSpPr>
              <p:nvPr/>
            </p:nvSpPr>
            <p:spPr bwMode="auto">
              <a:xfrm>
                <a:off x="3840" y="432"/>
                <a:ext cx="43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332" name="Line 118"/>
              <p:cNvSpPr>
                <a:spLocks noChangeShapeType="1"/>
              </p:cNvSpPr>
              <p:nvPr/>
            </p:nvSpPr>
            <p:spPr bwMode="auto">
              <a:xfrm flipH="1" flipV="1">
                <a:off x="4176" y="384"/>
                <a:ext cx="96" cy="4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9333" name="Group 119"/>
            <p:cNvGrpSpPr/>
            <p:nvPr/>
          </p:nvGrpSpPr>
          <p:grpSpPr>
            <a:xfrm>
              <a:off x="3840" y="480"/>
              <a:ext cx="432" cy="48"/>
              <a:chOff x="3936" y="672"/>
              <a:chExt cx="432" cy="48"/>
            </a:xfrm>
          </p:grpSpPr>
          <p:sp>
            <p:nvSpPr>
              <p:cNvPr id="9334" name="Line 120"/>
              <p:cNvSpPr>
                <a:spLocks noChangeShapeType="1"/>
              </p:cNvSpPr>
              <p:nvPr/>
            </p:nvSpPr>
            <p:spPr bwMode="auto">
              <a:xfrm>
                <a:off x="3936" y="672"/>
                <a:ext cx="43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335" name="Line 121"/>
              <p:cNvSpPr>
                <a:spLocks noChangeShapeType="1"/>
              </p:cNvSpPr>
              <p:nvPr/>
            </p:nvSpPr>
            <p:spPr bwMode="auto">
              <a:xfrm flipH="1" flipV="1">
                <a:off x="3936" y="672"/>
                <a:ext cx="96" cy="4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9338" name="Text Box 122"/>
          <p:cNvSpPr txBox="1">
            <a:spLocks noChangeArrowheads="1"/>
          </p:cNvSpPr>
          <p:nvPr/>
        </p:nvSpPr>
        <p:spPr bwMode="auto">
          <a:xfrm>
            <a:off x="539750" y="4724400"/>
            <a:ext cx="77755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当</a:t>
            </a:r>
            <a:r>
              <a:rPr lang="en-US" altLang="zh-CN" sz="2800" b="1">
                <a:solidFill>
                  <a:srgbClr val="D53A1B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v</a:t>
            </a:r>
            <a:r>
              <a:rPr lang="zh-CN" altLang="en-US" sz="2800" b="1">
                <a:solidFill>
                  <a:srgbClr val="D53A1B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（溶解）＝</a:t>
            </a:r>
            <a:r>
              <a:rPr lang="en-US" altLang="zh-CN" sz="2800" b="1">
                <a:solidFill>
                  <a:srgbClr val="D53A1B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v(</a:t>
            </a:r>
            <a:r>
              <a:rPr lang="zh-CN" altLang="en-US" sz="2800" b="1">
                <a:solidFill>
                  <a:srgbClr val="D53A1B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沉淀）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时，得到</a:t>
            </a:r>
            <a:r>
              <a:rPr lang="zh-CN" altLang="en-US" sz="2800" b="1">
                <a:solidFill>
                  <a:srgbClr val="D53A1B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饱和</a:t>
            </a:r>
            <a:r>
              <a:rPr lang="en-US" altLang="zh-CN" sz="2800" b="1">
                <a:solidFill>
                  <a:srgbClr val="D53A1B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AgCl</a:t>
            </a:r>
            <a:r>
              <a:rPr lang="zh-CN" altLang="en-US" sz="2800" b="1">
                <a:solidFill>
                  <a:srgbClr val="D53A1B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溶液</a:t>
            </a:r>
            <a:r>
              <a:rPr lang="zh-CN" altLang="en-US" sz="2800" b="1">
                <a:latin typeface="Times New Roman" panose="02020603050405020304" pitchFamily="18" charset="0"/>
                <a:ea typeface="黑体" panose="02010609060101010101" pitchFamily="49" charset="-122"/>
              </a:rPr>
              <a:t>，建立</a:t>
            </a:r>
            <a:r>
              <a:rPr lang="zh-CN" altLang="en-US" sz="2800" b="1">
                <a:solidFill>
                  <a:srgbClr val="D53A1B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溶解平衡</a:t>
            </a:r>
            <a:endParaRPr lang="zh-CN" altLang="en-US" sz="2800" b="1">
              <a:solidFill>
                <a:srgbClr val="D53A1B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NOTIF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9221" grpId="0"/>
      <p:bldP spid="9222" grpId="0"/>
      <p:bldP spid="3" grpId="0"/>
      <p:bldP spid="93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87338" y="404813"/>
            <a:ext cx="86772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、生成沉淀的离子反应能发生的原因是什么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? 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能不能完全进行到底呢？</a:t>
            </a:r>
            <a:endParaRPr lang="zh-CN" altLang="en-US" sz="32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95288" y="2636838"/>
            <a:ext cx="8077200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D53A1B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不能</a:t>
            </a:r>
            <a:r>
              <a:rPr lang="en-US" altLang="zh-CN" sz="3200" b="1">
                <a:solidFill>
                  <a:srgbClr val="D53A1B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3200" b="1">
                <a:solidFill>
                  <a:srgbClr val="D53A1B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沉淀即是难溶电解质</a:t>
            </a:r>
            <a:r>
              <a:rPr lang="en-US" altLang="zh-CN" sz="3200" b="1">
                <a:solidFill>
                  <a:srgbClr val="D53A1B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3200" b="1">
                <a:solidFill>
                  <a:srgbClr val="D53A1B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不是绝对不溶</a:t>
            </a:r>
            <a:r>
              <a:rPr lang="en-US" altLang="zh-CN" sz="3200" b="1">
                <a:solidFill>
                  <a:srgbClr val="D53A1B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3200" b="1">
                <a:solidFill>
                  <a:srgbClr val="D53A1B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只不过溶解度很小</a:t>
            </a:r>
            <a:r>
              <a:rPr lang="en-US" altLang="zh-CN" sz="3200" b="1">
                <a:solidFill>
                  <a:srgbClr val="D53A1B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</a:t>
            </a:r>
            <a:r>
              <a:rPr lang="zh-CN" altLang="en-US" sz="3200" b="1">
                <a:solidFill>
                  <a:srgbClr val="D53A1B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难溶电解质在水中存在溶解平衡</a:t>
            </a:r>
            <a:r>
              <a:rPr lang="en-US" altLang="zh-CN" sz="3200" b="1">
                <a:solidFill>
                  <a:srgbClr val="D53A1B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endParaRPr lang="en-US" altLang="zh-CN" sz="3200" b="1">
              <a:solidFill>
                <a:srgbClr val="D53A1B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244" name="AutoShape 4"/>
          <p:cNvSpPr/>
          <p:nvPr/>
        </p:nvSpPr>
        <p:spPr bwMode="auto">
          <a:xfrm>
            <a:off x="1331913" y="4652963"/>
            <a:ext cx="6408737" cy="1873250"/>
          </a:xfrm>
          <a:prstGeom prst="borderCallout1">
            <a:avLst>
              <a:gd name="adj1" fmla="val -57968"/>
              <a:gd name="adj2" fmla="val 98218"/>
              <a:gd name="adj3" fmla="val -57968"/>
              <a:gd name="adj4" fmla="val 73843"/>
            </a:avLst>
          </a:prstGeom>
          <a:solidFill>
            <a:schemeClr val="bg1"/>
          </a:solidFill>
          <a:ln w="25400">
            <a:solidFill>
              <a:srgbClr val="00FF00"/>
            </a:solidFill>
            <a:miter lim="800000"/>
          </a:ln>
        </p:spPr>
        <p:txBody>
          <a:bodyPr/>
          <a:lstStyle/>
          <a:p>
            <a:r>
              <a:rPr lang="zh-CN" altLang="en-GB" sz="3200" b="1">
                <a:solidFill>
                  <a:srgbClr val="FF0066"/>
                </a:solidFill>
                <a:latin typeface="Verdana" panose="020B0604030504040204" pitchFamily="34" charset="0"/>
              </a:rPr>
              <a:t>化学上通常认为残留在溶液中的离子浓度小于</a:t>
            </a:r>
            <a:r>
              <a:rPr lang="en-GB" altLang="zh-CN" sz="3200" b="1">
                <a:solidFill>
                  <a:srgbClr val="FF0066"/>
                </a:solidFill>
                <a:latin typeface="Verdana" panose="020B0604030504040204" pitchFamily="34" charset="0"/>
              </a:rPr>
              <a:t>10</a:t>
            </a:r>
            <a:r>
              <a:rPr lang="en-GB" altLang="zh-CN" sz="3200" b="1" baseline="30000">
                <a:solidFill>
                  <a:srgbClr val="FF0066"/>
                </a:solidFill>
                <a:latin typeface="Verdana" panose="020B0604030504040204" pitchFamily="34" charset="0"/>
              </a:rPr>
              <a:t>-5</a:t>
            </a:r>
            <a:r>
              <a:rPr lang="en-GB" altLang="zh-CN" sz="3200" b="1">
                <a:solidFill>
                  <a:srgbClr val="FF0066"/>
                </a:solidFill>
                <a:latin typeface="Verdana" panose="020B0604030504040204" pitchFamily="34" charset="0"/>
              </a:rPr>
              <a:t>mol/L</a:t>
            </a:r>
            <a:r>
              <a:rPr lang="zh-CN" altLang="en-GB" sz="3200" b="1">
                <a:solidFill>
                  <a:srgbClr val="FF0066"/>
                </a:solidFill>
                <a:latin typeface="Verdana" panose="020B0604030504040204" pitchFamily="34" charset="0"/>
              </a:rPr>
              <a:t>时</a:t>
            </a:r>
            <a:r>
              <a:rPr lang="en-GB" altLang="zh-CN" sz="3200" b="1">
                <a:solidFill>
                  <a:srgbClr val="FF0066"/>
                </a:solidFill>
                <a:latin typeface="Verdana" panose="020B0604030504040204" pitchFamily="34" charset="0"/>
              </a:rPr>
              <a:t>,</a:t>
            </a:r>
            <a:r>
              <a:rPr lang="zh-CN" altLang="en-GB" sz="3200" b="1">
                <a:solidFill>
                  <a:srgbClr val="FF0066"/>
                </a:solidFill>
                <a:latin typeface="Verdana" panose="020B0604030504040204" pitchFamily="34" charset="0"/>
              </a:rPr>
              <a:t>沉淀达到完全。</a:t>
            </a:r>
            <a:endParaRPr lang="zh-CN" altLang="en-US" sz="3200" b="1">
              <a:solidFill>
                <a:srgbClr val="FF0066"/>
              </a:solidFill>
              <a:latin typeface="Verdana" panose="020B0604030504040204" pitchFamily="34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68313" y="1700213"/>
            <a:ext cx="54006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D53A1B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生成物的溶解度很小</a:t>
            </a:r>
            <a:endParaRPr lang="zh-CN" altLang="en-US" sz="3200" b="1">
              <a:solidFill>
                <a:srgbClr val="D53A1B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/>
      <p:bldP spid="10244" grpId="0"/>
      <p:bldP spid="10245" grpId="0"/>
    </p:bldLst>
  </p:timing>
</p:sld>
</file>

<file path=ppt/tags/tag1.xml><?xml version="1.0" encoding="utf-8"?>
<p:tagLst xmlns:p="http://schemas.openxmlformats.org/presentationml/2006/main">
  <p:tag name="TIMING" val="|1.2|75.7|21.7"/>
</p:tagLst>
</file>

<file path=ppt/tags/tag2.xml><?xml version="1.0" encoding="utf-8"?>
<p:tagLst xmlns:p="http://schemas.openxmlformats.org/presentationml/2006/main">
  <p:tag name="TIMING" val="|7.2|6.2|1.2"/>
</p:tagLst>
</file>

<file path=ppt/tags/tag3.xml><?xml version="1.0" encoding="utf-8"?>
<p:tagLst xmlns:p="http://schemas.openxmlformats.org/presentationml/2006/main">
  <p:tag name="KSO_WM_UNIT_TABLE_BEAUTIFY" val="smartTable{41ee0af5-453e-4c66-8449-72db2852ea74}"/>
</p:tagLst>
</file>

<file path=ppt/tags/tag4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KSO_WPP_MARK_KEY" val="705b1e36-b26e-43e6-9a78-978f82c6bdfd"/>
  <p:tag name="COMMONDATA" val="eyJoZGlkIjoiOGQ5NGU2OTExNzllYjYwMmUxYTYyZDE0ZWRhYTkyOTkifQ==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4389</Words>
  <Application>WPS 演示</Application>
  <PresentationFormat>On-screen Show (4:3)</PresentationFormat>
  <Paragraphs>464</Paragraphs>
  <Slides>27</Slides>
  <Notes>0</Notes>
  <HiddenSlides>1</HiddenSlides>
  <MMClips>0</MMClips>
  <ScaleCrop>false</ScaleCrop>
  <HeadingPairs>
    <vt:vector size="6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48" baseType="lpstr">
      <vt:lpstr>Arial</vt:lpstr>
      <vt:lpstr>宋体</vt:lpstr>
      <vt:lpstr>Wingdings</vt:lpstr>
      <vt:lpstr>华文楷体</vt:lpstr>
      <vt:lpstr>华文行楷</vt:lpstr>
      <vt:lpstr>楷体_GB2312</vt:lpstr>
      <vt:lpstr>新宋体</vt:lpstr>
      <vt:lpstr>华文中宋</vt:lpstr>
      <vt:lpstr>Times New Roman</vt:lpstr>
      <vt:lpstr>Batang</vt:lpstr>
      <vt:lpstr>Constantia</vt:lpstr>
      <vt:lpstr>黑体</vt:lpstr>
      <vt:lpstr>Verdana</vt:lpstr>
      <vt:lpstr>Arial</vt:lpstr>
      <vt:lpstr>微软雅黑</vt:lpstr>
      <vt:lpstr>Arial Unicode MS</vt:lpstr>
      <vt:lpstr>Calibri</vt:lpstr>
      <vt:lpstr>Comic Sans MS</vt:lpstr>
      <vt:lpstr>Symbol</vt:lpstr>
      <vt:lpstr>方正姚体</vt:lpstr>
      <vt:lpstr>默认设计模板</vt:lpstr>
      <vt:lpstr>PowerPoint 演示文稿</vt:lpstr>
      <vt:lpstr>复习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南宫亦萱</cp:lastModifiedBy>
  <cp:revision>2</cp:revision>
  <cp:lastPrinted>2022-01-23T18:41:00Z</cp:lastPrinted>
  <dcterms:created xsi:type="dcterms:W3CDTF">2022-01-23T18:41:00Z</dcterms:created>
  <dcterms:modified xsi:type="dcterms:W3CDTF">2022-11-01T10:39:49Z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CD95835DBB1C46F9A0B064EFAC77EE65</vt:lpwstr>
  </property>
  <property fmtid="{D5CDD505-2E9C-101B-9397-08002B2CF9AE}" pid="7" name="KSOProductBuildVer">
    <vt:lpwstr>2052-11.1.0.12598</vt:lpwstr>
  </property>
</Properties>
</file>