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3" r:id="rId3"/>
  </p:sldMasterIdLst>
  <p:notesMasterIdLst>
    <p:notesMasterId r:id="rId24"/>
  </p:notesMasterIdLst>
  <p:sldIdLst>
    <p:sldId id="482" r:id="rId4"/>
    <p:sldId id="496" r:id="rId5"/>
    <p:sldId id="504" r:id="rId6"/>
    <p:sldId id="506" r:id="rId7"/>
    <p:sldId id="507" r:id="rId8"/>
    <p:sldId id="499" r:id="rId9"/>
    <p:sldId id="516" r:id="rId10"/>
    <p:sldId id="508" r:id="rId11"/>
    <p:sldId id="500" r:id="rId12"/>
    <p:sldId id="509" r:id="rId13"/>
    <p:sldId id="275" r:id="rId14"/>
    <p:sldId id="517" r:id="rId15"/>
    <p:sldId id="511" r:id="rId16"/>
    <p:sldId id="512" r:id="rId17"/>
    <p:sldId id="513" r:id="rId18"/>
    <p:sldId id="514" r:id="rId19"/>
    <p:sldId id="515" r:id="rId20"/>
    <p:sldId id="518" r:id="rId21"/>
    <p:sldId id="519" r:id="rId22"/>
    <p:sldId id="520" r:id="rId23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8" Type="http://schemas.openxmlformats.org/officeDocument/2006/relationships/tags" Target="tags/tag2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882" y="432000"/>
            <a:ext cx="10852237" cy="648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882" y="432000"/>
            <a:ext cx="10852237" cy="648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882" y="432000"/>
            <a:ext cx="10852237" cy="648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882" y="432000"/>
            <a:ext cx="10852237" cy="648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882" y="432000"/>
            <a:ext cx="10852237" cy="648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882" y="432000"/>
            <a:ext cx="10852237" cy="648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882" y="432000"/>
            <a:ext cx="10852237" cy="648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882" y="432000"/>
            <a:ext cx="10852237" cy="648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882" y="432000"/>
            <a:ext cx="10852237" cy="648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882" y="432000"/>
            <a:ext cx="10852237" cy="648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882" y="432000"/>
            <a:ext cx="10852237" cy="648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882" y="432000"/>
            <a:ext cx="10852237" cy="648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882" y="432000"/>
            <a:ext cx="10852237" cy="648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image" Target="../media/image3.png"/><Relationship Id="rId17" Type="http://schemas.openxmlformats.org/officeDocument/2006/relationships/image" Target="../media/image2.png"/><Relationship Id="rId16" Type="http://schemas.openxmlformats.org/officeDocument/2006/relationships/tags" Target="../tags/tag1.xml"/><Relationship Id="rId15" Type="http://schemas.openxmlformats.org/officeDocument/2006/relationships/image" Target="../media/image1.jpeg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6" Type="http://schemas.openxmlformats.org/officeDocument/2006/relationships/theme" Target="../theme/theme2.xml"/><Relationship Id="rId15" Type="http://schemas.openxmlformats.org/officeDocument/2006/relationships/image" Target="../media/image3.png"/><Relationship Id="rId14" Type="http://schemas.openxmlformats.org/officeDocument/2006/relationships/image" Target="../media/image4.png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SO_TEMPLATE" hidden="1"/>
          <p:cNvSpPr/>
          <p:nvPr>
            <p:custDataLst>
              <p:tags r:id="rId16"/>
            </p:custDataLst>
          </p:nvPr>
        </p:nvSpPr>
        <p:spPr>
          <a:xfrm flipH="1"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2"/>
          <p:cNvGrpSpPr/>
          <p:nvPr userDrawn="1"/>
        </p:nvGrpSpPr>
        <p:grpSpPr>
          <a:xfrm>
            <a:off x="10319620" y="107506"/>
            <a:ext cx="1807331" cy="497988"/>
            <a:chOff x="468128" y="370735"/>
            <a:chExt cx="1135204" cy="341359"/>
          </a:xfrm>
        </p:grpSpPr>
        <p:pic>
          <p:nvPicPr>
            <p:cNvPr id="4" name="图片 3"/>
            <p:cNvPicPr>
              <a:picLocks noChangeAspect="1"/>
            </p:cNvPicPr>
            <p:nvPr userDrawn="1"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670" y="370735"/>
              <a:ext cx="490406" cy="177473"/>
            </a:xfrm>
            <a:prstGeom prst="rect">
              <a:avLst/>
            </a:prstGeom>
          </p:spPr>
        </p:pic>
        <p:pic>
          <p:nvPicPr>
            <p:cNvPr id="5" name="图片 4"/>
            <p:cNvPicPr>
              <a:picLocks noChangeAspect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8128" y="558194"/>
              <a:ext cx="1135204" cy="15390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slow">
    <p:randomBar dir="vert"/>
  </p:transition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799B0-520B-4F10-A16E-26A216A6E4B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764DF-730C-4184-864A-45D597D440F1}" type="slidenum">
              <a:rPr lang="zh-CN" altLang="en-US" smtClean="0"/>
            </a:fld>
            <a:endParaRPr lang="zh-CN" altLang="en-US"/>
          </a:p>
        </p:txBody>
      </p:sp>
      <p:grpSp>
        <p:nvGrpSpPr>
          <p:cNvPr id="7" name="组合 6"/>
          <p:cNvGrpSpPr/>
          <p:nvPr userDrawn="1"/>
        </p:nvGrpSpPr>
        <p:grpSpPr>
          <a:xfrm>
            <a:off x="10319620" y="107506"/>
            <a:ext cx="1807331" cy="497988"/>
            <a:chOff x="468128" y="370735"/>
            <a:chExt cx="1135204" cy="341359"/>
          </a:xfrm>
        </p:grpSpPr>
        <p:pic>
          <p:nvPicPr>
            <p:cNvPr id="8" name="图片 7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670" y="370735"/>
              <a:ext cx="490406" cy="17747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8128" y="558194"/>
              <a:ext cx="1135204" cy="15390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1.xml"/><Relationship Id="rId1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1.xml"/><Relationship Id="rId1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image" Target="../media/image5.png"/><Relationship Id="rId1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image" Target="../media/image5.png"/><Relationship Id="rId1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image" Target="../media/image5.png"/><Relationship Id="rId1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image" Target="../media/image5.png"/><Relationship Id="rId1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1.xml"/><Relationship Id="rId1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1.xml"/><Relationship Id="rId1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image" Target="../media/image5.png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563122" y="1355807"/>
            <a:ext cx="6672019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zh-CN" altLang="en-US" sz="3600" b="1">
                <a:latin typeface="+mn-ea"/>
              </a:rPr>
              <a:t>专题</a:t>
            </a:r>
            <a:r>
              <a:rPr lang="en-US" altLang="zh-CN" sz="3600" b="1">
                <a:latin typeface="+mn-ea"/>
              </a:rPr>
              <a:t>1 </a:t>
            </a:r>
            <a:r>
              <a:rPr lang="zh-CN" altLang="en-US" sz="3600" b="1">
                <a:latin typeface="+mn-ea"/>
              </a:rPr>
              <a:t>化学反应与能量变化</a:t>
            </a:r>
            <a:endParaRPr lang="en-US" altLang="zh-CN" sz="3600" b="1">
              <a:latin typeface="+mn-ea"/>
            </a:endParaRPr>
          </a:p>
          <a:p>
            <a:pPr algn="ctr"/>
            <a:r>
              <a:rPr lang="zh-CN" altLang="en-US" sz="3600" b="1">
                <a:latin typeface="+mn-ea"/>
              </a:rPr>
              <a:t>第二单元  化学能与电能的转化</a:t>
            </a:r>
            <a:endParaRPr lang="zh-CN" altLang="en-US" sz="3600" b="1">
              <a:latin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120503" y="3215836"/>
            <a:ext cx="7950993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sz="400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电解池的工作原理</a:t>
            </a:r>
            <a:endParaRPr lang="zh-CN" altLang="en-US" sz="4000">
              <a:solidFill>
                <a:srgbClr val="7030A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"/>
          <p:cNvSpPr txBox="1"/>
          <p:nvPr/>
        </p:nvSpPr>
        <p:spPr>
          <a:xfrm>
            <a:off x="735806" y="863145"/>
            <a:ext cx="27093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en-US" sz="24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电解氯化钠溶液</a:t>
            </a:r>
            <a:endParaRPr lang="zh-CN" altLang="en-US" sz="2400" b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4072964" y="767182"/>
            <a:ext cx="5762152" cy="536233"/>
            <a:chOff x="8689157" y="4768021"/>
            <a:chExt cx="4701038" cy="536233"/>
          </a:xfrm>
        </p:grpSpPr>
        <p:sp>
          <p:nvSpPr>
            <p:cNvPr id="6" name="文本框 18"/>
            <p:cNvSpPr txBox="1"/>
            <p:nvPr/>
          </p:nvSpPr>
          <p:spPr>
            <a:xfrm>
              <a:off x="8689157" y="4842589"/>
              <a:ext cx="470103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2400" b="1" kern="1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2H</a:t>
              </a:r>
              <a:r>
                <a:rPr lang="en-US" altLang="zh-CN" sz="2400" b="1" kern="100" baseline="-250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400" b="1" kern="1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 </a:t>
              </a:r>
              <a:r>
                <a:rPr lang="en-US" altLang="zh-CN" sz="2400" b="1" kern="100" smtClean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+2NaCl              2NaOH+Cl</a:t>
              </a:r>
              <a:r>
                <a:rPr lang="en-US" altLang="zh-CN" sz="2400" b="1" kern="100" baseline="-25000" smtClean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zh-CN" altLang="zh-CN" sz="2400" b="1" kern="100" smtClean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↑</a:t>
              </a:r>
              <a:r>
                <a:rPr lang="en-US" altLang="zh-CN" sz="2400" b="1" kern="100" smtClean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+</a:t>
              </a:r>
              <a:r>
                <a:rPr lang="en-US" altLang="zh-CN" sz="2400" b="1" kern="100" smtClean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H</a:t>
              </a:r>
              <a:r>
                <a:rPr lang="en-US" altLang="zh-CN" sz="2400" b="1" kern="100" baseline="-25000" smtClean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zh-CN" altLang="zh-CN" sz="2400" b="1" kern="100" smtClean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↑</a:t>
              </a:r>
              <a:endParaRPr lang="zh-CN" altLang="en-US" sz="2400" b="1"/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0374622" y="4768021"/>
              <a:ext cx="685800" cy="497206"/>
            </a:xfrm>
            <a:prstGeom prst="rect">
              <a:avLst/>
            </a:prstGeom>
          </p:spPr>
        </p:pic>
      </p:grp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202660" y="1664762"/>
          <a:ext cx="9451164" cy="43909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131"/>
                <a:gridCol w="3700130"/>
                <a:gridCol w="4082903"/>
              </a:tblGrid>
              <a:tr h="631076">
                <a:tc>
                  <a:txBody>
                    <a:bodyPr wrap="square"/>
                    <a:lstStyle/>
                    <a:p>
                      <a:pPr algn="ctr"/>
                      <a:endParaRPr lang="zh-CN" altLang="en-US"/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smtClean="0"/>
                        <a:t>电解</a:t>
                      </a:r>
                      <a:r>
                        <a:rPr lang="en-US" altLang="zh-CN" sz="1800" kern="100" smtClean="0">
                          <a:effectLst/>
                        </a:rPr>
                        <a:t>CuCl</a:t>
                      </a:r>
                      <a:r>
                        <a:rPr lang="en-US" altLang="zh-CN" sz="1800" kern="100" baseline="-25000" smtClean="0">
                          <a:effectLst/>
                        </a:rPr>
                        <a:t>2</a:t>
                      </a:r>
                      <a:r>
                        <a:rPr lang="zh-CN" altLang="en-US" sz="1800" smtClean="0"/>
                        <a:t>溶液</a:t>
                      </a:r>
                      <a:endParaRPr lang="zh-CN" altLang="en-US" sz="1800" smtClean="0"/>
                    </a:p>
                    <a:p>
                      <a:pPr algn="ctr"/>
                      <a:endParaRPr lang="zh-CN" altLang="en-US"/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 algn="ctr"/>
                      <a:r>
                        <a:rPr lang="zh-CN" altLang="en-US" sz="1800" smtClean="0"/>
                        <a:t>电解</a:t>
                      </a:r>
                      <a:r>
                        <a:rPr lang="en-US" altLang="zh-CN" sz="1800" kern="100" err="1" smtClean="0"/>
                        <a:t>NaCl</a:t>
                      </a:r>
                      <a:r>
                        <a:rPr lang="zh-CN" altLang="en-US" sz="1800" smtClean="0"/>
                        <a:t>溶液</a:t>
                      </a:r>
                      <a:endParaRPr lang="zh-CN" altLang="en-US"/>
                    </a:p>
                  </a:txBody>
                  <a:tcPr vert="horz"/>
                </a:tc>
              </a:tr>
              <a:tr h="970647">
                <a:tc>
                  <a:txBody>
                    <a:bodyPr wrap="square"/>
                    <a:lstStyle/>
                    <a:p>
                      <a:pPr algn="ctr"/>
                      <a:r>
                        <a:rPr lang="zh-CN" altLang="en-US" smtClean="0"/>
                        <a:t>溶液中的电离</a:t>
                      </a:r>
                      <a:endParaRPr lang="zh-CN" altLang="en-US"/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 algn="ctr"/>
                      <a:endParaRPr lang="zh-CN" altLang="en-US"/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 algn="ctr"/>
                      <a:endParaRPr lang="zh-CN" altLang="en-US"/>
                    </a:p>
                  </a:txBody>
                  <a:tcPr vert="horz"/>
                </a:tc>
              </a:tr>
              <a:tr h="1105125">
                <a:tc>
                  <a:txBody>
                    <a:bodyPr wrap="square"/>
                    <a:lstStyle/>
                    <a:p>
                      <a:pPr algn="ctr"/>
                      <a:r>
                        <a:rPr lang="zh-CN" altLang="en-US" smtClean="0"/>
                        <a:t>溶液中的离子</a:t>
                      </a:r>
                      <a:endParaRPr lang="zh-CN" altLang="en-US"/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 algn="ctr"/>
                      <a:endParaRPr lang="zh-CN" altLang="en-US"/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 algn="ctr"/>
                      <a:endParaRPr lang="zh-CN" altLang="en-US"/>
                    </a:p>
                  </a:txBody>
                  <a:tcPr vert="horz"/>
                </a:tc>
              </a:tr>
              <a:tr h="1675058">
                <a:tc>
                  <a:txBody>
                    <a:bodyPr wrap="square"/>
                    <a:lstStyle/>
                    <a:p>
                      <a:pPr algn="ctr"/>
                      <a:r>
                        <a:rPr lang="zh-CN" altLang="en-US" smtClean="0"/>
                        <a:t>放电离子</a:t>
                      </a:r>
                      <a:endParaRPr lang="zh-CN" altLang="en-US"/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 algn="ctr"/>
                      <a:endParaRPr lang="zh-CN" altLang="en-US"/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 algn="ctr"/>
                      <a:endParaRPr lang="zh-CN" altLang="en-US"/>
                    </a:p>
                  </a:txBody>
                  <a:tcPr vert="horz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979470" y="2811432"/>
            <a:ext cx="17363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000" b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CN" sz="2000" b="1" smtClean="0">
                <a:latin typeface="MS PGothic" panose="020B0600070205080204" charset="-128"/>
                <a:ea typeface="MS PGothic" panose="020B0600070205080204" charset="-128"/>
                <a:cs typeface="Times New Roman" panose="02020603050405020304" pitchFamily="18" charset="0"/>
              </a:rPr>
              <a:t>⇌</a:t>
            </a:r>
            <a:r>
              <a:rPr lang="en-US" altLang="zh-CN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0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+OH</a:t>
            </a:r>
            <a:r>
              <a:rPr lang="en-US" altLang="zh-CN" sz="20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zh-CN" altLang="en-US" sz="2000" b="1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79469" y="2392309"/>
            <a:ext cx="1773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NaCl=Na</a:t>
            </a:r>
            <a:r>
              <a:rPr lang="en-US" altLang="zh-CN" sz="20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+Cl</a:t>
            </a:r>
            <a:r>
              <a:rPr lang="en-US" altLang="zh-CN" sz="20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zh-CN" altLang="en-US" sz="2000" b="1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24095" y="2885853"/>
            <a:ext cx="17363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000" b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CN" sz="2000" b="1" smtClean="0">
                <a:latin typeface="MS PGothic" panose="020B0600070205080204" charset="-128"/>
                <a:ea typeface="MS PGothic" panose="020B0600070205080204" charset="-128"/>
                <a:cs typeface="Times New Roman" panose="02020603050405020304" pitchFamily="18" charset="0"/>
              </a:rPr>
              <a:t>⇌</a:t>
            </a:r>
            <a:r>
              <a:rPr lang="en-US" altLang="zh-CN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0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+OH</a:t>
            </a:r>
            <a:r>
              <a:rPr lang="en-US" altLang="zh-CN" sz="20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zh-CN" altLang="en-US" sz="2000" b="1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24094" y="2466730"/>
            <a:ext cx="21002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CuCl</a:t>
            </a:r>
            <a:r>
              <a:rPr lang="en-US" altLang="zh-CN" sz="2000" b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=Cu</a:t>
            </a:r>
            <a:r>
              <a:rPr lang="en-US" altLang="zh-CN" sz="20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en-US" altLang="zh-CN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+2Cl</a:t>
            </a:r>
            <a:r>
              <a:rPr lang="en-US" altLang="zh-CN" sz="20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zh-CN" altLang="en-US" sz="2000" b="1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33980" y="3499109"/>
            <a:ext cx="4397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smtClean="0">
                <a:solidFill>
                  <a:srgbClr val="FF0000"/>
                </a:solidFill>
              </a:rPr>
              <a:t>阳离子：</a:t>
            </a:r>
            <a:r>
              <a:rPr lang="en-US" altLang="zh-CN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zh-CN" sz="20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    </a:t>
            </a:r>
            <a:r>
              <a:rPr lang="zh-CN" altLang="en-US" sz="2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、水电离的</a:t>
            </a:r>
            <a:r>
              <a:rPr lang="zh-CN" alt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zh-CN" altLang="en-US" sz="2000" b="1"/>
          </a:p>
        </p:txBody>
      </p:sp>
      <p:sp>
        <p:nvSpPr>
          <p:cNvPr id="14" name="TextBox 13"/>
          <p:cNvSpPr txBox="1"/>
          <p:nvPr/>
        </p:nvSpPr>
        <p:spPr>
          <a:xfrm>
            <a:off x="3161642" y="3959797"/>
            <a:ext cx="3595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smtClean="0">
                <a:solidFill>
                  <a:srgbClr val="FF0000"/>
                </a:solidFill>
              </a:rPr>
              <a:t>阴离子：</a:t>
            </a:r>
            <a:r>
              <a:rPr lang="en-US" altLang="zh-CN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altLang="zh-CN" sz="20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zh-CN" altLang="en-US" sz="20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、水电离的</a:t>
            </a:r>
            <a:r>
              <a:rPr lang="en-US" altLang="zh-C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en-US" altLang="zh-CN" sz="2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zh-CN" altLang="en-US" sz="2000" b="1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000" b="1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61642" y="3456577"/>
            <a:ext cx="4397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smtClean="0">
                <a:solidFill>
                  <a:srgbClr val="FF0000"/>
                </a:solidFill>
              </a:rPr>
              <a:t>阳离子：</a:t>
            </a:r>
            <a:r>
              <a:rPr lang="en-US" altLang="zh-C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en-US" altLang="zh-CN" sz="2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0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en-US" sz="2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水电离的</a:t>
            </a:r>
            <a:r>
              <a:rPr lang="en-US" altLang="zh-CN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zh-CN" altLang="en-US" sz="2000" b="1"/>
          </a:p>
        </p:txBody>
      </p:sp>
      <p:sp>
        <p:nvSpPr>
          <p:cNvPr id="16" name="TextBox 15"/>
          <p:cNvSpPr txBox="1"/>
          <p:nvPr/>
        </p:nvSpPr>
        <p:spPr>
          <a:xfrm>
            <a:off x="6652665" y="3954674"/>
            <a:ext cx="3595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smtClean="0">
                <a:solidFill>
                  <a:srgbClr val="FF0000"/>
                </a:solidFill>
              </a:rPr>
              <a:t>阴离子：</a:t>
            </a:r>
            <a:r>
              <a:rPr lang="en-US" altLang="zh-CN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altLang="zh-CN" sz="20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zh-CN" altLang="en-US" sz="20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、</a:t>
            </a:r>
            <a:r>
              <a:rPr lang="zh-CN" alt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水电离的</a:t>
            </a:r>
            <a:r>
              <a:rPr lang="en-US" altLang="zh-CN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en-US" altLang="zh-CN" sz="20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zh-CN" altLang="en-US" sz="2000" b="1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000" b="1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07340" y="4477894"/>
            <a:ext cx="2733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mtClean="0"/>
              <a:t>阴极：</a:t>
            </a:r>
            <a:r>
              <a:rPr lang="en-US" altLang="zh-CN" b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 Cu</a:t>
            </a:r>
            <a:r>
              <a:rPr lang="en-US" altLang="zh-CN" b="1" kern="1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b="1" kern="1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zh-CN" altLang="zh-CN" b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b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2e</a:t>
            </a:r>
            <a:r>
              <a:rPr lang="zh-CN" altLang="zh-CN" b="1" kern="1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b="1" kern="100" spc="-80">
                <a:latin typeface="Times New Roman" panose="02020603050405020304" pitchFamily="18" charset="0"/>
                <a:cs typeface="Times New Roman" panose="02020603050405020304" pitchFamily="18" charset="0"/>
              </a:rPr>
              <a:t>==</a:t>
            </a:r>
            <a:r>
              <a:rPr lang="en-US" altLang="zh-CN" b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=Cu</a:t>
            </a:r>
            <a:endParaRPr lang="zh-CN" altLang="zh-CN" b="1" kern="10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6756847" y="4477893"/>
            <a:ext cx="271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mtClean="0"/>
              <a:t>阴极：</a:t>
            </a:r>
            <a:r>
              <a:rPr lang="en-US" altLang="zh-CN" smtClean="0"/>
              <a:t>2</a:t>
            </a:r>
            <a:r>
              <a:rPr lang="en-US" altLang="zh-CN" b="1" kern="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zh-CN" altLang="zh-CN" b="1" kern="1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zh-CN" altLang="zh-CN" b="1" kern="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b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2e</a:t>
            </a:r>
            <a:r>
              <a:rPr lang="zh-CN" altLang="zh-CN" b="1" kern="1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b="1" kern="100" spc="-8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==</a:t>
            </a:r>
            <a:r>
              <a:rPr lang="en-US" altLang="zh-CN" b="1" kern="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=H</a:t>
            </a:r>
            <a:r>
              <a:rPr lang="en-US" altLang="zh-CN" b="1" kern="1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3323846" y="5025150"/>
            <a:ext cx="278345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kern="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阳极：</a:t>
            </a:r>
            <a:r>
              <a:rPr lang="en-US" altLang="zh-CN" b="1" kern="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2Cl</a:t>
            </a:r>
            <a:r>
              <a:rPr lang="zh-CN" altLang="zh-CN" b="1" kern="1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zh-CN" altLang="zh-CN" b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b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2e</a:t>
            </a:r>
            <a:r>
              <a:rPr lang="zh-CN" altLang="zh-CN" b="1" kern="1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b="1" kern="100" spc="-80">
                <a:latin typeface="Times New Roman" panose="02020603050405020304" pitchFamily="18" charset="0"/>
                <a:cs typeface="Times New Roman" panose="02020603050405020304" pitchFamily="18" charset="0"/>
              </a:rPr>
              <a:t>==</a:t>
            </a:r>
            <a:r>
              <a:rPr lang="en-US" altLang="zh-CN" b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=Cl</a:t>
            </a:r>
            <a:r>
              <a:rPr lang="en-US" altLang="zh-CN" b="1" kern="1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b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endParaRPr lang="zh-CN" altLang="zh-CN" b="1" kern="10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723183" y="5398737"/>
            <a:ext cx="278345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kern="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阳极：</a:t>
            </a:r>
            <a:r>
              <a:rPr lang="en-US" altLang="zh-CN" b="1" kern="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2Cl</a:t>
            </a:r>
            <a:r>
              <a:rPr lang="zh-CN" altLang="zh-CN" b="1" kern="1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zh-CN" altLang="zh-CN" b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b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2e</a:t>
            </a:r>
            <a:r>
              <a:rPr lang="zh-CN" altLang="zh-CN" b="1" kern="1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b="1" kern="100" spc="-80">
                <a:latin typeface="Times New Roman" panose="02020603050405020304" pitchFamily="18" charset="0"/>
                <a:cs typeface="Times New Roman" panose="02020603050405020304" pitchFamily="18" charset="0"/>
              </a:rPr>
              <a:t>==</a:t>
            </a:r>
            <a:r>
              <a:rPr lang="en-US" altLang="zh-CN" b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=Cl</a:t>
            </a:r>
            <a:r>
              <a:rPr lang="en-US" altLang="zh-CN" b="1" kern="1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b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endParaRPr lang="zh-CN" altLang="zh-CN" b="1" kern="10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20989" y="4847225"/>
            <a:ext cx="3113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rgbClr val="FF0000"/>
                </a:solidFill>
              </a:rPr>
              <a:t>2</a:t>
            </a:r>
            <a:r>
              <a:rPr lang="en-US" altLang="zh-CN" b="1" kern="1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b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zh-CN" altLang="zh-CN" b="1" kern="1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b="1" kern="1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2e</a:t>
            </a:r>
            <a:r>
              <a:rPr lang="zh-CN" altLang="zh-CN" b="1" kern="1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b="1" kern="100" spc="-8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==</a:t>
            </a:r>
            <a:r>
              <a:rPr lang="en-US" altLang="zh-CN" b="1" kern="1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=H</a:t>
            </a:r>
            <a:r>
              <a:rPr lang="en-US" altLang="zh-CN" b="1" kern="100" baseline="-25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+2OH</a:t>
            </a:r>
            <a:r>
              <a:rPr lang="en-US" altLang="zh-CN" b="1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zh-CN" altLang="en-US" b="1" baseline="30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4231758" y="3456577"/>
            <a:ext cx="727486" cy="503220"/>
          </a:xfrm>
          <a:prstGeom prst="ellipse">
            <a:avLst/>
          </a:prstGeom>
          <a:solidFill>
            <a:srgbClr val="FFFF00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8469061" y="3447554"/>
            <a:ext cx="1599971" cy="503220"/>
          </a:xfrm>
          <a:prstGeom prst="ellipse">
            <a:avLst/>
          </a:prstGeom>
          <a:solidFill>
            <a:srgbClr val="FFFF00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4193700" y="3974674"/>
            <a:ext cx="727486" cy="503220"/>
          </a:xfrm>
          <a:prstGeom prst="ellipse">
            <a:avLst/>
          </a:prstGeom>
          <a:solidFill>
            <a:srgbClr val="FFFF00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7646810" y="3899219"/>
            <a:ext cx="727486" cy="503220"/>
          </a:xfrm>
          <a:prstGeom prst="ellipse">
            <a:avLst/>
          </a:prstGeom>
          <a:solidFill>
            <a:srgbClr val="FFFF00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456565" y="6146800"/>
            <a:ext cx="10575925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当用惰性电极电解电解质溶液时，阴、阳极放电有</a:t>
            </a:r>
            <a:r>
              <a:rPr lang="zh-CN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什么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规律？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4"/>
          <p:cNvSpPr txBox="1">
            <a:spLocks noChangeArrowheads="1"/>
          </p:cNvSpPr>
          <p:nvPr/>
        </p:nvSpPr>
        <p:spPr bwMode="auto">
          <a:xfrm>
            <a:off x="627411" y="867627"/>
            <a:ext cx="8303683" cy="13849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/>
              <a:t>电解</a:t>
            </a:r>
            <a:r>
              <a:rPr lang="zh-CN" altLang="en-US" sz="2800" b="1" smtClean="0"/>
              <a:t>池放</a:t>
            </a:r>
            <a:r>
              <a:rPr lang="zh-CN" altLang="en-US" sz="2800" b="1"/>
              <a:t>电规</a:t>
            </a:r>
            <a:r>
              <a:rPr lang="zh-CN" altLang="en-US" sz="2800" b="1" smtClean="0"/>
              <a:t>律</a:t>
            </a:r>
            <a:endParaRPr lang="zh-CN" altLang="en-US" sz="2800" b="1"/>
          </a:p>
          <a:p>
            <a:pPr>
              <a:lnSpc>
                <a:spcPct val="150000"/>
              </a:lnSpc>
            </a:pPr>
            <a:r>
              <a:rPr lang="zh-CN" altLang="en-US" sz="2800" b="1"/>
              <a:t>      阳极：</a:t>
            </a:r>
            <a:r>
              <a:rPr lang="zh-CN" altLang="en-US" sz="2800" b="1">
                <a:solidFill>
                  <a:srgbClr val="0000CC"/>
                </a:solidFill>
              </a:rPr>
              <a:t>还原性强</a:t>
            </a:r>
            <a:r>
              <a:rPr lang="zh-CN" altLang="en-US" sz="2800" b="1"/>
              <a:t>的离子优先放电。</a:t>
            </a:r>
            <a:r>
              <a:rPr lang="zh-CN" altLang="en-US" sz="2800"/>
              <a:t> </a:t>
            </a:r>
            <a:endParaRPr lang="zh-CN" altLang="en-US" sz="2800"/>
          </a:p>
        </p:txBody>
      </p:sp>
      <p:pic>
        <p:nvPicPr>
          <p:cNvPr id="16387" name="Picture 6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3323482" y="4347149"/>
            <a:ext cx="8116697" cy="1743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文本框 6"/>
          <p:cNvSpPr txBox="1"/>
          <p:nvPr/>
        </p:nvSpPr>
        <p:spPr>
          <a:xfrm>
            <a:off x="4639206" y="269460"/>
            <a:ext cx="184744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2800" b="1">
                <a:solidFill>
                  <a:srgbClr val="CC3300"/>
                </a:solidFill>
              </a:rPr>
              <a:t>课堂小结</a:t>
            </a:r>
            <a:endParaRPr lang="zh-CN" altLang="en-US" sz="2800">
              <a:solidFill>
                <a:srgbClr val="CC33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413485" y="5180678"/>
            <a:ext cx="1627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mtClean="0">
                <a:solidFill>
                  <a:srgbClr val="C00000"/>
                </a:solidFill>
              </a:rPr>
              <a:t>惰性电极</a:t>
            </a: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694678" y="2554786"/>
            <a:ext cx="341792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smtClean="0">
                <a:solidFill>
                  <a:srgbClr val="FF0000"/>
                </a:solidFill>
              </a:rPr>
              <a:t>活性电极</a:t>
            </a:r>
            <a:endParaRPr lang="en-US" altLang="zh-CN" sz="2800" b="1" smtClean="0">
              <a:solidFill>
                <a:srgbClr val="FF0000"/>
              </a:solidFill>
            </a:endParaRPr>
          </a:p>
          <a:p>
            <a:pPr algn="ctr"/>
            <a:r>
              <a:rPr lang="zh-CN" altLang="en-US" sz="2000" b="1" smtClean="0">
                <a:solidFill>
                  <a:srgbClr val="FF0000"/>
                </a:solidFill>
              </a:rPr>
              <a:t>（除金、铂、</a:t>
            </a:r>
            <a:r>
              <a:rPr lang="en-US" altLang="zh-CN" sz="2000" b="1" smtClean="0">
                <a:solidFill>
                  <a:srgbClr val="FF0000"/>
                </a:solidFill>
              </a:rPr>
              <a:t>C</a:t>
            </a:r>
            <a:r>
              <a:rPr lang="zh-CN" altLang="en-US" sz="2000" b="1" smtClean="0">
                <a:solidFill>
                  <a:srgbClr val="FF0000"/>
                </a:solidFill>
              </a:rPr>
              <a:t>以外材料时）</a:t>
            </a:r>
            <a:endParaRPr lang="zh-CN" altLang="en-US" sz="200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00410" y="2536940"/>
            <a:ext cx="27093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smtClean="0"/>
              <a:t>金属电极失电子</a:t>
            </a:r>
            <a:endParaRPr lang="zh-CN" altLang="en-US" sz="2800" b="1" smtClean="0"/>
          </a:p>
          <a:p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11" name="左大括号 10"/>
          <p:cNvSpPr/>
          <p:nvPr/>
        </p:nvSpPr>
        <p:spPr>
          <a:xfrm>
            <a:off x="689548" y="2833141"/>
            <a:ext cx="359764" cy="277318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  <p:bldP spid="8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011586" y="801983"/>
            <a:ext cx="5594801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/>
              <a:t>阴极：</a:t>
            </a:r>
            <a:r>
              <a:rPr lang="zh-CN" altLang="en-US" sz="2800" b="1">
                <a:solidFill>
                  <a:srgbClr val="0000CC"/>
                </a:solidFill>
              </a:rPr>
              <a:t>氧化性强</a:t>
            </a:r>
            <a:r>
              <a:rPr lang="zh-CN" altLang="en-US" sz="2800" b="1"/>
              <a:t>的离子优先放电。</a:t>
            </a:r>
            <a:endParaRPr lang="zh-CN" altLang="en-US" sz="2800" b="1"/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980944" y="2608291"/>
            <a:ext cx="10555051" cy="20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1441898" y="1535456"/>
            <a:ext cx="84802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mtClean="0"/>
              <a:t>阴极始终是溶液中的阳离子得电子，</a:t>
            </a:r>
            <a:r>
              <a:rPr lang="zh-CN" altLang="en-US" sz="2800" b="1" smtClean="0">
                <a:solidFill>
                  <a:srgbClr val="FF0000"/>
                </a:solidFill>
              </a:rPr>
              <a:t>与电极材料无关</a:t>
            </a:r>
            <a:endParaRPr lang="zh-CN" alt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6"/>
          <p:cNvSpPr txBox="1"/>
          <p:nvPr/>
        </p:nvSpPr>
        <p:spPr>
          <a:xfrm>
            <a:off x="4639206" y="449340"/>
            <a:ext cx="184744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2800" smtClean="0">
                <a:solidFill>
                  <a:srgbClr val="CC3300"/>
                </a:solidFill>
              </a:rPr>
              <a:t>方法归纳</a:t>
            </a:r>
            <a:endParaRPr lang="zh-CN" altLang="en-US" sz="2800">
              <a:solidFill>
                <a:srgbClr val="CC33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925046" y="1236644"/>
            <a:ext cx="921842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2400" b="1" kern="100" smtClean="0">
                <a:latin typeface="Times New Roman" panose="02020603050405020304" pitchFamily="18" charset="0"/>
                <a:ea typeface="宋体" panose="02010600030101010101" pitchFamily="2" charset="-122"/>
              </a:rPr>
              <a:t>分析</a:t>
            </a:r>
            <a:r>
              <a:rPr lang="zh-CN" altLang="zh-CN" sz="2400" b="1" kern="100">
                <a:latin typeface="Times New Roman" panose="02020603050405020304" pitchFamily="18" charset="0"/>
                <a:ea typeface="宋体" panose="02010600030101010101" pitchFamily="2" charset="-122"/>
              </a:rPr>
              <a:t>电解问题的基本方法思路</a:t>
            </a:r>
            <a:endParaRPr lang="zh-CN" altLang="zh-CN" sz="2400" b="1" kern="1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236220" algn="just">
              <a:lnSpc>
                <a:spcPct val="150000"/>
              </a:lnSpc>
            </a:pPr>
            <a:r>
              <a:rPr lang="zh-CN" altLang="zh-CN" sz="24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4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</a:t>
            </a:r>
            <a:r>
              <a:rPr lang="zh-CN" altLang="zh-CN" sz="24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en-US" sz="24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分清楚电解池的阴极和阳极</a:t>
            </a:r>
            <a:endParaRPr lang="en-US" altLang="zh-CN" sz="2400" b="1" kern="10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236220" algn="just">
              <a:lnSpc>
                <a:spcPct val="150000"/>
              </a:lnSpc>
            </a:pPr>
            <a:r>
              <a:rPr lang="zh-CN" altLang="zh-CN" sz="24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4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sz="24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zh-CN" sz="24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通电前：电解质溶液中含有哪些阴、阳离子</a:t>
            </a:r>
            <a:r>
              <a:rPr lang="en-US" altLang="zh-CN" sz="2400" b="1" kern="10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</a:t>
            </a:r>
            <a:r>
              <a:rPr lang="zh-CN" altLang="zh-CN" sz="24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包括水电离出的</a:t>
            </a:r>
            <a:r>
              <a:rPr lang="en-US" altLang="zh-CN" sz="2400" b="1" kern="10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H</a:t>
            </a:r>
            <a:r>
              <a:rPr lang="zh-CN" altLang="zh-CN" sz="2400" b="1" kern="100" baseline="300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sz="24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2400" b="1" kern="10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OH</a:t>
            </a:r>
            <a:r>
              <a:rPr lang="zh-CN" altLang="zh-CN" sz="2400" b="1" kern="100" baseline="300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400" b="1" kern="10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24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400" b="1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36220" algn="just">
              <a:lnSpc>
                <a:spcPct val="150000"/>
              </a:lnSpc>
            </a:pPr>
            <a:r>
              <a:rPr lang="zh-CN" altLang="zh-CN" sz="24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4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24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zh-CN" sz="24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通电时：阴离子移向阳极，阳离子移向阴极，结合放电顺序分析谁优先放电。</a:t>
            </a:r>
            <a:endParaRPr lang="zh-CN" altLang="zh-CN" sz="2400" b="1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36220" algn="just">
              <a:lnSpc>
                <a:spcPct val="150000"/>
              </a:lnSpc>
            </a:pPr>
            <a:r>
              <a:rPr lang="zh-CN" altLang="zh-CN" sz="24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4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4</a:t>
            </a:r>
            <a:r>
              <a:rPr lang="zh-CN" altLang="zh-CN" sz="24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zh-CN" sz="24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正确书写电极反应式，要注意原子数、电荷数是否守恒。</a:t>
            </a:r>
            <a:endParaRPr lang="zh-CN" altLang="zh-CN" sz="2400" b="1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36220" algn="just">
              <a:lnSpc>
                <a:spcPct val="150000"/>
              </a:lnSpc>
            </a:pPr>
            <a:r>
              <a:rPr lang="zh-CN" altLang="zh-CN" sz="2400" b="1" kern="100" smtClean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2400" b="1" kern="100" smtClean="0"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zh-CN" sz="2400" b="1" kern="100" smtClean="0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r>
              <a:rPr lang="zh-CN" altLang="zh-CN" sz="2400" b="1" kern="100">
                <a:latin typeface="Times New Roman" panose="02020603050405020304" pitchFamily="18" charset="0"/>
                <a:ea typeface="宋体" panose="02010600030101010101" pitchFamily="2" charset="-122"/>
              </a:rPr>
              <a:t>能结合题目要求分析电解时的各种变化情况，如两极现象、离子浓度的变化、</a:t>
            </a:r>
            <a:r>
              <a:rPr lang="en-US" altLang="zh-CN" sz="2400" b="1" kern="100">
                <a:latin typeface="Times New Roman" panose="02020603050405020304" pitchFamily="18" charset="0"/>
                <a:ea typeface="宋体" panose="02010600030101010101" pitchFamily="2" charset="-122"/>
              </a:rPr>
              <a:t>pH</a:t>
            </a:r>
            <a:r>
              <a:rPr lang="zh-CN" altLang="zh-CN" sz="2400" b="1" kern="100">
                <a:latin typeface="Times New Roman" panose="02020603050405020304" pitchFamily="18" charset="0"/>
                <a:ea typeface="宋体" panose="02010600030101010101" pitchFamily="2" charset="-122"/>
              </a:rPr>
              <a:t>变化等。</a:t>
            </a:r>
            <a:endParaRPr lang="zh-CN" altLang="zh-CN" sz="2400" b="1" kern="1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6"/>
          <p:cNvSpPr txBox="1"/>
          <p:nvPr/>
        </p:nvSpPr>
        <p:spPr>
          <a:xfrm>
            <a:off x="4511615" y="51128"/>
            <a:ext cx="184744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2800" b="1" smtClean="0">
                <a:solidFill>
                  <a:srgbClr val="CC3300"/>
                </a:solidFill>
              </a:rPr>
              <a:t>课堂练习</a:t>
            </a:r>
            <a:endParaRPr lang="zh-CN" altLang="en-US" sz="2800" b="1">
              <a:solidFill>
                <a:srgbClr val="CC33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2775" y="4258086"/>
            <a:ext cx="2895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②电解</a:t>
            </a:r>
            <a:r>
              <a:rPr lang="en-US" altLang="zh-CN" sz="2400" b="1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zh-CN" altLang="en-US" sz="24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溶液；</a:t>
            </a:r>
            <a:endParaRPr lang="zh-CN" altLang="en-US" sz="2400" b="1"/>
          </a:p>
        </p:txBody>
      </p:sp>
      <p:sp>
        <p:nvSpPr>
          <p:cNvPr id="4" name="AutoShape 2" descr="https://dss2.bdstatic.com/70cFvnSh_Q1YnxGkpoWK1HF6hhy/it/u=1408564349,1946239941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" name="AutoShape 4" descr="https://dss2.bdstatic.com/70cFvnSh_Q1YnxGkpoWK1HF6hhy/it/u=1408564349,1946239941&amp;fm=26&amp;gp=0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0758" y="1960902"/>
            <a:ext cx="1675606" cy="1482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535658" y="1134706"/>
            <a:ext cx="29867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①电解</a:t>
            </a:r>
            <a:r>
              <a:rPr lang="en-US" altLang="zh-CN" sz="28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800" b="1" baseline="-3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CN" sz="2800" b="1" baseline="-3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28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溶液</a:t>
            </a:r>
            <a:endParaRPr lang="zh-CN" altLang="en-US" sz="2800"/>
          </a:p>
        </p:txBody>
      </p:sp>
      <p:sp>
        <p:nvSpPr>
          <p:cNvPr id="7" name="TextBox 6"/>
          <p:cNvSpPr txBox="1"/>
          <p:nvPr/>
        </p:nvSpPr>
        <p:spPr>
          <a:xfrm>
            <a:off x="4546985" y="766887"/>
            <a:ext cx="7047122" cy="2862322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溶液中的阴离子：   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</a:t>
            </a: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阳离子：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</a:t>
            </a:r>
            <a:endParaRPr lang="en-US" altLang="zh-CN" sz="2000" b="1" u="sng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电极反应式：阳极：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</a:t>
            </a:r>
            <a:endParaRPr lang="en-US" altLang="zh-CN" sz="2000" b="1" u="sng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阴极：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</a:t>
            </a:r>
            <a:endParaRPr lang="en-US" altLang="zh-CN" sz="2000" b="1" u="sng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总反应方程式：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   </a:t>
            </a:r>
            <a:endParaRPr lang="en-US" altLang="zh-CN" sz="2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电解一段时间后溶液</a:t>
            </a:r>
            <a:r>
              <a:rPr lang="en-US" altLang="zh-CN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PH</a:t>
            </a:r>
            <a:r>
              <a:rPr lang="en-US" altLang="zh-CN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endParaRPr lang="en-US" altLang="zh-CN" sz="2000" b="1" u="sng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若恢复至原状态需补加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</a:t>
            </a:r>
            <a:endParaRPr lang="zh-CN" altLang="en-US" sz="20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748035" y="766887"/>
            <a:ext cx="23471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水电离的</a:t>
            </a:r>
            <a:r>
              <a:rPr lang="en-US" altLang="zh-CN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en-US" altLang="zh-CN" b="1" baseline="30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zh-CN" altLang="en-US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CN" b="1" baseline="-25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b="1" baseline="30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endParaRPr lang="zh-CN" altLang="en-US" b="1" baseline="30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105551" y="765374"/>
            <a:ext cx="4523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b="1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zh-CN" altLang="en-US" b="1" baseline="30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351356" y="1742625"/>
            <a:ext cx="19851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70C0"/>
                </a:solidFill>
              </a:rPr>
              <a:t>2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zh-CN" altLang="zh-CN" b="1" kern="100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zh-CN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2e</a:t>
            </a:r>
            <a:r>
              <a:rPr lang="zh-CN" altLang="zh-CN" b="1" kern="100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b="1" kern="100" spc="-8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==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=H</a:t>
            </a:r>
            <a:r>
              <a:rPr lang="en-US" altLang="zh-CN" b="1" kern="100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>
              <a:solidFill>
                <a:srgbClr val="0070C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170300" y="1296349"/>
            <a:ext cx="2629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70C0"/>
                </a:solidFill>
              </a:rPr>
              <a:t>2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kern="1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b="1" kern="100" baseline="-25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b="1" kern="1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CN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altLang="zh-CN" b="1" kern="1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4e</a:t>
            </a:r>
            <a:r>
              <a:rPr lang="zh-CN" altLang="zh-CN" b="1" kern="100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b="1" kern="100" spc="-8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==</a:t>
            </a:r>
            <a:r>
              <a:rPr lang="en-US" altLang="zh-CN" b="1" kern="1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=O</a:t>
            </a:r>
            <a:r>
              <a:rPr lang="en-US" altLang="zh-CN" b="1" kern="100" baseline="-25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b="1" kern="1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mtClean="0">
                <a:solidFill>
                  <a:srgbClr val="0070C0"/>
                </a:solidFill>
              </a:rPr>
              <a:t>4</a:t>
            </a:r>
            <a:r>
              <a:rPr lang="en-US" altLang="zh-CN" b="1" kern="1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zh-CN" altLang="zh-CN" b="1" kern="100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>
              <a:solidFill>
                <a:srgbClr val="0070C0"/>
              </a:solidFill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6359055" y="2255343"/>
            <a:ext cx="3845778" cy="400110"/>
            <a:chOff x="6359055" y="2255343"/>
            <a:chExt cx="3845778" cy="400110"/>
          </a:xfrm>
        </p:grpSpPr>
        <p:sp>
          <p:nvSpPr>
            <p:cNvPr id="15" name="文本框 18"/>
            <p:cNvSpPr txBox="1"/>
            <p:nvPr/>
          </p:nvSpPr>
          <p:spPr>
            <a:xfrm>
              <a:off x="6359055" y="2255343"/>
              <a:ext cx="3845778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2000" b="1" kern="100" smtClean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2H</a:t>
              </a:r>
              <a:r>
                <a:rPr lang="en-US" altLang="zh-CN" sz="2000" b="1" kern="100" baseline="-25000" smtClean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000" b="1" kern="100" smtClean="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              2H</a:t>
              </a:r>
              <a:r>
                <a:rPr lang="en-US" altLang="zh-CN" sz="2000" b="1" kern="100" baseline="-25000" smtClean="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zh-CN" altLang="zh-CN" sz="2000" b="1" kern="100" smtClean="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↑</a:t>
              </a:r>
              <a:r>
                <a:rPr lang="en-US" altLang="zh-CN" sz="2000" b="1" kern="100" smtClean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+O</a:t>
              </a:r>
              <a:r>
                <a:rPr lang="en-US" altLang="zh-CN" sz="2000" b="1" kern="100" baseline="-25000" smtClean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zh-CN" altLang="zh-CN" sz="2000" b="1" kern="10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↑</a:t>
              </a:r>
              <a:endParaRPr lang="zh-CN" altLang="en-US" sz="2000" b="1">
                <a:solidFill>
                  <a:srgbClr val="0070C0"/>
                </a:solidFill>
              </a:endParaRPr>
            </a:p>
          </p:txBody>
        </p: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33187" y="2287242"/>
              <a:ext cx="436007" cy="257894"/>
            </a:xfrm>
            <a:prstGeom prst="rect">
              <a:avLst/>
            </a:prstGeom>
          </p:spPr>
        </p:pic>
      </p:grpSp>
      <p:sp>
        <p:nvSpPr>
          <p:cNvPr id="17" name="TextBox 16"/>
          <p:cNvSpPr txBox="1"/>
          <p:nvPr/>
        </p:nvSpPr>
        <p:spPr>
          <a:xfrm>
            <a:off x="7170300" y="266608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smtClean="0">
                <a:solidFill>
                  <a:srgbClr val="0070C0"/>
                </a:solidFill>
              </a:rPr>
              <a:t>降低</a:t>
            </a:r>
            <a:endParaRPr lang="zh-CN" altLang="en-US" b="1">
              <a:solidFill>
                <a:srgbClr val="0070C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333187" y="3145467"/>
            <a:ext cx="620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en-US" altLang="zh-CN" b="1" kern="100" baseline="-2500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</a:t>
            </a:r>
            <a:endParaRPr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4546985" y="3655361"/>
            <a:ext cx="7047122" cy="2862322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溶液中的阴离子：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</a:t>
            </a: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阳离子：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    </a:t>
            </a:r>
            <a:endParaRPr lang="en-US" altLang="zh-CN" sz="2000" b="1" u="sng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电极反应式：阳极：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</a:t>
            </a:r>
            <a:endParaRPr lang="en-US" altLang="zh-CN" sz="2000" b="1" u="sng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阴极：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</a:t>
            </a:r>
            <a:endParaRPr lang="en-US" altLang="zh-CN" sz="2000" b="1" u="sng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总反应方程式：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   </a:t>
            </a:r>
            <a:endParaRPr lang="en-US" altLang="zh-CN" sz="2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电解一段时间后溶液</a:t>
            </a:r>
            <a:r>
              <a:rPr lang="en-US" altLang="zh-CN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PH</a:t>
            </a:r>
            <a:r>
              <a:rPr lang="en-US" altLang="zh-CN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endParaRPr lang="en-US" altLang="zh-CN" sz="2000" b="1" u="sng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若恢复至原状态需补加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</a:t>
            </a:r>
            <a:endParaRPr lang="zh-CN" altLang="en-US" sz="20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816984" y="3690767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en-US" altLang="zh-CN" b="1" baseline="30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zh-CN" altLang="en-US" b="1" baseline="30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9200168" y="3777686"/>
            <a:ext cx="20065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zh-CN" b="1" baseline="30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en-US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，水电离的</a:t>
            </a:r>
            <a:r>
              <a:rPr lang="en-US" altLang="zh-CN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b="1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zh-CN" altLang="en-US" b="1" baseline="30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365527" y="4670238"/>
            <a:ext cx="2802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70C0"/>
                </a:solidFill>
              </a:rPr>
              <a:t>2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b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zh-CN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2e</a:t>
            </a:r>
            <a:r>
              <a:rPr lang="zh-CN" altLang="zh-CN" b="1" kern="100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b="1" kern="100" spc="-8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==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=H</a:t>
            </a:r>
            <a:r>
              <a:rPr lang="en-US" altLang="zh-CN" b="1" kern="100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+2OH</a:t>
            </a:r>
            <a:r>
              <a:rPr lang="en-US" altLang="zh-CN" b="1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zh-CN" altLang="en-US" b="1" baseline="30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7322700" y="4223962"/>
            <a:ext cx="2674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mtClean="0">
                <a:solidFill>
                  <a:srgbClr val="0070C0"/>
                </a:solidFill>
              </a:rPr>
              <a:t>4</a:t>
            </a:r>
            <a:r>
              <a:rPr lang="en-US" altLang="zh-CN" b="1" kern="1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zh-CN" altLang="zh-CN" b="1" kern="100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－</a:t>
            </a:r>
            <a:r>
              <a:rPr lang="en-US" altLang="zh-CN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altLang="zh-CN" b="1" kern="1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4e</a:t>
            </a:r>
            <a:r>
              <a:rPr lang="zh-CN" altLang="zh-CN" b="1" kern="100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b="1" kern="100" spc="-8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==</a:t>
            </a:r>
            <a:r>
              <a:rPr lang="en-US" altLang="zh-CN" b="1" kern="1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=O</a:t>
            </a:r>
            <a:r>
              <a:rPr lang="en-US" altLang="zh-CN" b="1" kern="100" baseline="-25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b="1" kern="1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mtClean="0">
                <a:solidFill>
                  <a:srgbClr val="0070C0"/>
                </a:solidFill>
              </a:rPr>
              <a:t>2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en-US" altLang="zh-CN" b="1" kern="100" baseline="-2500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</a:t>
            </a:r>
            <a:endParaRPr lang="zh-CN" altLang="en-US">
              <a:solidFill>
                <a:srgbClr val="0070C0"/>
              </a:solidFill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6511455" y="5119158"/>
            <a:ext cx="3845778" cy="400110"/>
            <a:chOff x="6359055" y="2255343"/>
            <a:chExt cx="3845778" cy="400110"/>
          </a:xfrm>
        </p:grpSpPr>
        <p:sp>
          <p:nvSpPr>
            <p:cNvPr id="26" name="文本框 18"/>
            <p:cNvSpPr txBox="1"/>
            <p:nvPr/>
          </p:nvSpPr>
          <p:spPr>
            <a:xfrm>
              <a:off x="6359055" y="2255343"/>
              <a:ext cx="3845778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2000" b="1" kern="100" smtClean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2H</a:t>
              </a:r>
              <a:r>
                <a:rPr lang="en-US" altLang="zh-CN" sz="2000" b="1" kern="100" baseline="-25000" smtClean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000" b="1" kern="10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              </a:t>
              </a:r>
              <a:r>
                <a:rPr lang="en-US" altLang="zh-CN" sz="2000" b="1" kern="100" smtClean="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2H</a:t>
              </a:r>
              <a:r>
                <a:rPr lang="en-US" altLang="zh-CN" sz="2000" b="1" kern="100" baseline="-25000" smtClean="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zh-CN" altLang="zh-CN" sz="2000" b="1" kern="100" smtClean="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↑</a:t>
              </a:r>
              <a:r>
                <a:rPr lang="en-US" altLang="zh-CN" sz="2000" b="1" kern="100" smtClean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+O</a:t>
              </a:r>
              <a:r>
                <a:rPr lang="en-US" altLang="zh-CN" sz="2000" b="1" kern="100" baseline="-25000" smtClean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zh-CN" altLang="zh-CN" sz="2000" b="1" kern="10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↑</a:t>
              </a:r>
              <a:endParaRPr lang="zh-CN" altLang="en-US" sz="2000" b="1">
                <a:solidFill>
                  <a:srgbClr val="0070C0"/>
                </a:solidFill>
              </a:endParaRPr>
            </a:p>
          </p:txBody>
        </p:sp>
        <p:pic>
          <p:nvPicPr>
            <p:cNvPr id="27" name="图片 2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33187" y="2287242"/>
              <a:ext cx="436007" cy="257894"/>
            </a:xfrm>
            <a:prstGeom prst="rect">
              <a:avLst/>
            </a:prstGeom>
          </p:spPr>
        </p:pic>
      </p:grpSp>
      <p:sp>
        <p:nvSpPr>
          <p:cNvPr id="28" name="TextBox 27"/>
          <p:cNvSpPr txBox="1"/>
          <p:nvPr/>
        </p:nvSpPr>
        <p:spPr>
          <a:xfrm>
            <a:off x="7322700" y="5593699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>
                <a:solidFill>
                  <a:srgbClr val="0070C0"/>
                </a:solidFill>
              </a:rPr>
              <a:t>升高</a:t>
            </a:r>
            <a:endParaRPr lang="zh-CN" altLang="en-US" b="1">
              <a:solidFill>
                <a:srgbClr val="0070C0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485587" y="6073080"/>
            <a:ext cx="620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en-US" altLang="zh-CN" b="1" kern="100" baseline="-2500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</a:t>
            </a:r>
            <a:endParaRPr lang="zh-CN" altLang="en-US"/>
          </a:p>
        </p:txBody>
      </p:sp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3025" y="4852565"/>
            <a:ext cx="1675606" cy="1482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566940" y="424283"/>
            <a:ext cx="2452916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zh-CN" sz="3200" b="1" smtClean="0"/>
              <a:t>1</a:t>
            </a:r>
            <a:r>
              <a:rPr lang="zh-CN" altLang="en-US" sz="3200" b="1" smtClean="0"/>
              <a:t>、电解水型</a:t>
            </a:r>
            <a:endParaRPr lang="zh-CN" altLang="en-US" sz="3200" b="1"/>
          </a:p>
        </p:txBody>
      </p:sp>
      <p:sp>
        <p:nvSpPr>
          <p:cNvPr id="8" name="矩形 7"/>
          <p:cNvSpPr/>
          <p:nvPr/>
        </p:nvSpPr>
        <p:spPr>
          <a:xfrm>
            <a:off x="1235459" y="3408354"/>
            <a:ext cx="12907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CN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溶液</a:t>
            </a: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235459" y="6336236"/>
            <a:ext cx="12907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zh-CN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溶液</a:t>
            </a:r>
            <a:endParaRPr lang="zh-CN" alt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1" grpId="0"/>
      <p:bldP spid="13" grpId="0"/>
      <p:bldP spid="17" grpId="0"/>
      <p:bldP spid="18" grpId="0"/>
      <p:bldP spid="21" grpId="0"/>
      <p:bldP spid="22" grpId="0"/>
      <p:bldP spid="23" grpId="0"/>
      <p:bldP spid="24" grpId="0"/>
      <p:bldP spid="28" grpId="0"/>
      <p:bldP spid="29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0758" y="1663178"/>
            <a:ext cx="1675606" cy="1482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535658" y="836982"/>
            <a:ext cx="26260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③</a:t>
            </a:r>
            <a:r>
              <a:rPr lang="zh-CN" altLang="en-US" sz="28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电解</a:t>
            </a:r>
            <a:r>
              <a:rPr lang="en-US" altLang="zh-CN" sz="2800" b="1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zh-CN" altLang="en-US" sz="28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溶液</a:t>
            </a:r>
            <a:endParaRPr lang="zh-CN" altLang="en-US" sz="2800"/>
          </a:p>
        </p:txBody>
      </p:sp>
      <p:sp>
        <p:nvSpPr>
          <p:cNvPr id="4" name="TextBox 3"/>
          <p:cNvSpPr txBox="1"/>
          <p:nvPr/>
        </p:nvSpPr>
        <p:spPr>
          <a:xfrm>
            <a:off x="4546985" y="469163"/>
            <a:ext cx="6787436" cy="2862322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溶液中的阴离子：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</a:t>
            </a: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阳离子：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</a:t>
            </a:r>
            <a:endParaRPr lang="en-US" altLang="zh-CN" sz="2000" b="1" u="sng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电极反应式：阳极：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</a:t>
            </a:r>
            <a:endParaRPr lang="en-US" altLang="zh-CN" sz="2000" b="1" u="sng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阴极：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</a:t>
            </a:r>
            <a:endParaRPr lang="en-US" altLang="zh-CN" sz="2000" b="1" u="sng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总反应方程式：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   </a:t>
            </a:r>
            <a:endParaRPr lang="en-US" altLang="zh-CN" sz="2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电解一段时间后溶液</a:t>
            </a:r>
            <a:r>
              <a:rPr lang="en-US" altLang="zh-CN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PH</a:t>
            </a:r>
            <a:r>
              <a:rPr lang="en-US" altLang="zh-CN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endParaRPr lang="en-US" altLang="zh-CN" sz="2000" b="1" u="sng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若恢复至原状态需补加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</a:t>
            </a:r>
            <a:endParaRPr lang="zh-CN" altLang="en-US" sz="20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621258" y="490429"/>
            <a:ext cx="2116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水电离的</a:t>
            </a:r>
            <a:r>
              <a:rPr lang="en-US" altLang="zh-CN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en-US" altLang="zh-CN" b="1" baseline="30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zh-CN" altLang="en-US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altLang="zh-CN" b="1" baseline="30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zh-CN" altLang="en-US" b="1" baseline="30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071652" y="490429"/>
            <a:ext cx="4523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b="1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zh-CN" altLang="en-US" b="1" baseline="30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351356" y="1444901"/>
            <a:ext cx="2100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70C0"/>
                </a:solidFill>
              </a:rPr>
              <a:t>2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zh-CN" altLang="zh-CN" b="1" kern="100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zh-CN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2e</a:t>
            </a:r>
            <a:r>
              <a:rPr lang="zh-CN" altLang="zh-CN" b="1" kern="100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b="1" kern="100" spc="-8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==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=H</a:t>
            </a:r>
            <a:r>
              <a:rPr lang="en-US" altLang="zh-CN" b="1" kern="100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zh-CN" b="1" kern="10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↑</a:t>
            </a:r>
            <a:endParaRPr lang="zh-CN" altLang="en-US">
              <a:solidFill>
                <a:srgbClr val="0070C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7351356" y="836982"/>
            <a:ext cx="2086148" cy="4552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2Cl</a:t>
            </a:r>
            <a:r>
              <a:rPr lang="zh-CN" altLang="zh-CN" b="1" kern="100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zh-CN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2e</a:t>
            </a:r>
            <a:r>
              <a:rPr lang="zh-CN" altLang="zh-CN" b="1" kern="100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b="1" kern="100" spc="-8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==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=Cl</a:t>
            </a:r>
            <a:r>
              <a:rPr lang="en-US" altLang="zh-CN" b="1" kern="100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endParaRPr lang="zh-CN" altLang="zh-CN" b="1" kern="10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6454658" y="1766134"/>
            <a:ext cx="3382094" cy="460235"/>
            <a:chOff x="6454658" y="2033796"/>
            <a:chExt cx="3382094" cy="460235"/>
          </a:xfrm>
        </p:grpSpPr>
        <p:sp>
          <p:nvSpPr>
            <p:cNvPr id="9" name="文本框 18"/>
            <p:cNvSpPr txBox="1"/>
            <p:nvPr/>
          </p:nvSpPr>
          <p:spPr>
            <a:xfrm>
              <a:off x="6454658" y="2093921"/>
              <a:ext cx="338209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2000" b="1" kern="100" smtClean="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2HCl              </a:t>
              </a:r>
              <a:r>
                <a:rPr lang="en-US" altLang="zh-CN" sz="2000" b="1" kern="10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altLang="zh-CN" sz="2000" b="1" kern="100" baseline="-2500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</a:t>
              </a:r>
              <a:r>
                <a:rPr lang="zh-CN" altLang="zh-CN" sz="2000" b="1" kern="10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↑ </a:t>
              </a:r>
              <a:r>
                <a:rPr lang="en-US" altLang="zh-CN" sz="2000" b="1" kern="100" smtClean="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</a:t>
              </a:r>
              <a:r>
                <a:rPr lang="en-US" altLang="zh-CN" sz="2000" b="1" kern="10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Cl</a:t>
              </a:r>
              <a:r>
                <a:rPr lang="en-US" altLang="zh-CN" sz="2000" b="1" kern="100" baseline="-2500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zh-CN" altLang="zh-CN" sz="2000" b="1" kern="10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↑</a:t>
              </a:r>
              <a:endParaRPr lang="zh-CN" altLang="en-US" sz="2000" b="1">
                <a:solidFill>
                  <a:srgbClr val="0070C0"/>
                </a:solidFill>
              </a:endParaRPr>
            </a:p>
          </p:txBody>
        </p:sp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214529" y="2033796"/>
              <a:ext cx="717359" cy="424311"/>
            </a:xfrm>
            <a:prstGeom prst="rect">
              <a:avLst/>
            </a:prstGeom>
          </p:spPr>
        </p:pic>
      </p:grpSp>
      <p:sp>
        <p:nvSpPr>
          <p:cNvPr id="12" name="TextBox 11"/>
          <p:cNvSpPr txBox="1"/>
          <p:nvPr/>
        </p:nvSpPr>
        <p:spPr>
          <a:xfrm>
            <a:off x="7322700" y="2318859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>
                <a:solidFill>
                  <a:srgbClr val="0070C0"/>
                </a:solidFill>
              </a:rPr>
              <a:t>升高</a:t>
            </a:r>
            <a:endParaRPr lang="zh-CN" altLang="en-US" b="1">
              <a:solidFill>
                <a:srgbClr val="0070C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277848" y="2776113"/>
            <a:ext cx="1059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kern="100" err="1" smtClean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HCl</a:t>
            </a:r>
            <a:r>
              <a:rPr lang="zh-CN" altLang="en-US" b="1" kern="100" smtClean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气体</a:t>
            </a:r>
            <a:endParaRPr lang="zh-CN" altLang="en-US"/>
          </a:p>
        </p:txBody>
      </p: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0758" y="4728899"/>
            <a:ext cx="1675606" cy="1482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矩形 14"/>
          <p:cNvSpPr/>
          <p:nvPr/>
        </p:nvSpPr>
        <p:spPr>
          <a:xfrm>
            <a:off x="535658" y="3902703"/>
            <a:ext cx="29867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④电解</a:t>
            </a:r>
            <a:r>
              <a:rPr lang="en-US" altLang="zh-CN" sz="28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CuCl</a:t>
            </a:r>
            <a:r>
              <a:rPr lang="en-US" altLang="zh-CN" sz="2800" b="1" baseline="-25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8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溶液</a:t>
            </a:r>
            <a:endParaRPr lang="zh-CN" altLang="en-US" sz="2800"/>
          </a:p>
        </p:txBody>
      </p:sp>
      <p:sp>
        <p:nvSpPr>
          <p:cNvPr id="16" name="TextBox 15"/>
          <p:cNvSpPr txBox="1"/>
          <p:nvPr/>
        </p:nvSpPr>
        <p:spPr>
          <a:xfrm>
            <a:off x="4404876" y="4272174"/>
            <a:ext cx="5892960" cy="1938992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电极反应式：阳极：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</a:t>
            </a:r>
            <a:endParaRPr lang="en-US" altLang="zh-CN" sz="2000" b="1" u="sng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阴极：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</a:t>
            </a:r>
            <a:endParaRPr lang="en-US" altLang="zh-CN" sz="2000" b="1" u="sng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总反应方程式：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   </a:t>
            </a:r>
            <a:endParaRPr lang="en-US" altLang="zh-CN" sz="2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若恢复至原状态需补加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</a:t>
            </a:r>
            <a:endParaRPr lang="zh-CN" altLang="en-US" sz="20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125183" y="4728899"/>
            <a:ext cx="1983555" cy="4552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en-US" altLang="zh-CN" b="1" kern="100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b="1" kern="100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zh-CN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2e</a:t>
            </a:r>
            <a:r>
              <a:rPr lang="zh-CN" altLang="zh-CN" b="1" kern="100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b="1" kern="100" spc="-8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==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=Cu</a:t>
            </a:r>
            <a:endParaRPr lang="zh-CN" altLang="zh-CN" b="1" kern="10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102631" y="4272174"/>
            <a:ext cx="2086148" cy="4552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2Cl</a:t>
            </a:r>
            <a:r>
              <a:rPr lang="zh-CN" altLang="zh-CN" b="1" kern="100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zh-CN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2e</a:t>
            </a:r>
            <a:r>
              <a:rPr lang="zh-CN" altLang="zh-CN" b="1" kern="100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b="1" kern="100" spc="-8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==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=Cl</a:t>
            </a:r>
            <a:r>
              <a:rPr lang="en-US" altLang="zh-CN" b="1" kern="100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endParaRPr lang="zh-CN" altLang="zh-CN" b="1" kern="10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6700764" y="5171727"/>
            <a:ext cx="2642070" cy="507831"/>
            <a:chOff x="6700764" y="5171727"/>
            <a:chExt cx="2642070" cy="507831"/>
          </a:xfrm>
        </p:grpSpPr>
        <p:sp>
          <p:nvSpPr>
            <p:cNvPr id="19" name="矩形 18"/>
            <p:cNvSpPr/>
            <p:nvPr/>
          </p:nvSpPr>
          <p:spPr>
            <a:xfrm>
              <a:off x="6700764" y="5171727"/>
              <a:ext cx="2642070" cy="5078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b="1" kern="10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CuCl</a:t>
              </a:r>
              <a:r>
                <a:rPr lang="en-US" altLang="zh-CN" b="1" kern="100" baseline="-2500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         </a:t>
              </a:r>
              <a:r>
                <a:rPr lang="en-US" altLang="zh-CN" b="1" kern="10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</a:t>
              </a:r>
              <a:r>
                <a:rPr lang="en-US" altLang="zh-CN" b="1" kern="10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Cu</a:t>
              </a:r>
              <a:r>
                <a:rPr lang="zh-CN" altLang="zh-CN" b="1" kern="10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＋</a:t>
              </a:r>
              <a:r>
                <a:rPr lang="en-US" altLang="zh-CN" b="1" kern="10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Cl</a:t>
              </a:r>
              <a:r>
                <a:rPr lang="en-US" altLang="zh-CN" b="1" kern="100" baseline="-2500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zh-CN" b="1" kern="10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↑</a:t>
              </a:r>
              <a:endParaRPr lang="zh-CN" altLang="zh-CN" b="1" kern="10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93465" y="5207802"/>
              <a:ext cx="717359" cy="424311"/>
            </a:xfrm>
            <a:prstGeom prst="rect">
              <a:avLst/>
            </a:prstGeom>
          </p:spPr>
        </p:pic>
      </p:grpSp>
      <p:sp>
        <p:nvSpPr>
          <p:cNvPr id="23" name="矩形 22"/>
          <p:cNvSpPr/>
          <p:nvPr/>
        </p:nvSpPr>
        <p:spPr>
          <a:xfrm>
            <a:off x="7160274" y="5632113"/>
            <a:ext cx="12907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kern="1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CuCl</a:t>
            </a:r>
            <a:r>
              <a:rPr lang="en-US" altLang="zh-CN" b="1" kern="100" baseline="-25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b="1" kern="1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固体</a:t>
            </a:r>
            <a:r>
              <a:rPr lang="en-US" altLang="zh-CN" b="1" kern="100" baseline="-25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39965" y="176775"/>
            <a:ext cx="3276859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zh-CN" sz="3200" b="1" smtClean="0"/>
              <a:t>2</a:t>
            </a:r>
            <a:r>
              <a:rPr lang="zh-CN" altLang="en-US" sz="3200" b="1" smtClean="0"/>
              <a:t>、电解电解质型</a:t>
            </a:r>
            <a:endParaRPr lang="zh-CN" altLang="en-US" sz="3200" b="1"/>
          </a:p>
        </p:txBody>
      </p:sp>
      <p:sp>
        <p:nvSpPr>
          <p:cNvPr id="22" name="矩形 21"/>
          <p:cNvSpPr/>
          <p:nvPr/>
        </p:nvSpPr>
        <p:spPr>
          <a:xfrm>
            <a:off x="1318725" y="3145445"/>
            <a:ext cx="1059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zh-CN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溶液</a:t>
            </a:r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1222545" y="6211166"/>
            <a:ext cx="1252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CuCl</a:t>
            </a:r>
            <a:r>
              <a:rPr lang="en-US" altLang="zh-CN" b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溶液</a:t>
            </a:r>
            <a:endParaRPr lang="zh-CN" alt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  <p:bldP spid="13" grpId="0"/>
      <p:bldP spid="16" grpId="0"/>
      <p:bldP spid="17" grpId="0"/>
      <p:bldP spid="18" grpId="0"/>
      <p:bldP spid="23" grpId="0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0758" y="2131030"/>
            <a:ext cx="1675606" cy="1482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535658" y="1304834"/>
            <a:ext cx="27863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⑤</a:t>
            </a:r>
            <a:r>
              <a:rPr lang="zh-CN" altLang="en-US" sz="28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电解</a:t>
            </a:r>
            <a:r>
              <a:rPr lang="en-US" altLang="zh-CN" sz="2800" b="1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r>
              <a:rPr lang="zh-CN" altLang="en-US" sz="28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溶液</a:t>
            </a:r>
            <a:endParaRPr lang="zh-CN" altLang="en-US" sz="2800"/>
          </a:p>
        </p:txBody>
      </p:sp>
      <p:sp>
        <p:nvSpPr>
          <p:cNvPr id="4" name="TextBox 3"/>
          <p:cNvSpPr txBox="1"/>
          <p:nvPr/>
        </p:nvSpPr>
        <p:spPr>
          <a:xfrm>
            <a:off x="4098118" y="1377088"/>
            <a:ext cx="7704353" cy="2400657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电极反应式：阳极：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</a:t>
            </a:r>
            <a:endParaRPr lang="en-US" altLang="zh-CN" sz="2000" b="1" u="sng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阴极：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</a:t>
            </a:r>
            <a:endParaRPr lang="en-US" altLang="zh-CN" sz="2000" b="1" u="sng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总反应方程式：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                 </a:t>
            </a:r>
            <a:endParaRPr lang="en-US" altLang="zh-CN" sz="2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电解一段时间后溶液</a:t>
            </a:r>
            <a:r>
              <a:rPr lang="en-US" altLang="zh-CN" sz="2000" b="1">
                <a:latin typeface="黑体" panose="02010609060101010101" pitchFamily="49" charset="-122"/>
                <a:ea typeface="黑体" panose="02010609060101010101" pitchFamily="49" charset="-122"/>
              </a:rPr>
              <a:t>PH</a:t>
            </a:r>
            <a:r>
              <a:rPr lang="en-US" altLang="zh-CN" sz="2000" b="1" u="sng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000" b="1" u="sng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endParaRPr lang="en-US" altLang="zh-CN" sz="2000" b="1" u="sng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若恢复至原状态需补加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</a:t>
            </a:r>
            <a:endParaRPr lang="zh-CN" altLang="en-US" sz="20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948730" y="1946364"/>
            <a:ext cx="2802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70C0"/>
                </a:solidFill>
              </a:rPr>
              <a:t>2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b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zh-CN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2e</a:t>
            </a:r>
            <a:r>
              <a:rPr lang="zh-CN" altLang="zh-CN" b="1" kern="100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b="1" kern="100" spc="-8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==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=H</a:t>
            </a:r>
            <a:r>
              <a:rPr lang="en-US" altLang="zh-CN" b="1" kern="100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+2OH</a:t>
            </a:r>
            <a:r>
              <a:rPr lang="en-US" altLang="zh-CN" b="1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zh-CN" altLang="en-US" b="1" baseline="30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181209" y="1358703"/>
            <a:ext cx="2086148" cy="4552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2Cl</a:t>
            </a:r>
            <a:r>
              <a:rPr lang="zh-CN" altLang="zh-CN" b="1" kern="100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zh-CN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2e</a:t>
            </a:r>
            <a:r>
              <a:rPr lang="zh-CN" altLang="zh-CN" b="1" kern="100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b="1" kern="100" spc="-8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==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=Cl</a:t>
            </a:r>
            <a:r>
              <a:rPr lang="en-US" altLang="zh-CN" b="1" kern="100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endParaRPr lang="zh-CN" altLang="zh-CN" b="1" kern="10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6220741" y="2250866"/>
            <a:ext cx="5762152" cy="464940"/>
            <a:chOff x="6220741" y="2250866"/>
            <a:chExt cx="5762152" cy="464940"/>
          </a:xfrm>
        </p:grpSpPr>
        <p:sp>
          <p:nvSpPr>
            <p:cNvPr id="7" name="文本框 18"/>
            <p:cNvSpPr txBox="1"/>
            <p:nvPr/>
          </p:nvSpPr>
          <p:spPr>
            <a:xfrm>
              <a:off x="6220741" y="2315696"/>
              <a:ext cx="576215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2000" b="1" kern="10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2H</a:t>
              </a:r>
              <a:r>
                <a:rPr lang="en-US" altLang="zh-CN" sz="2000" b="1" kern="100" baseline="-2500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000" b="1" kern="10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 </a:t>
              </a:r>
              <a:r>
                <a:rPr lang="en-US" altLang="zh-CN" sz="2000" b="1" kern="100" smtClean="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+2NaCl              2NaOH+Cl</a:t>
              </a:r>
              <a:r>
                <a:rPr lang="en-US" altLang="zh-CN" sz="2000" b="1" kern="100" baseline="-25000" smtClean="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zh-CN" altLang="zh-CN" sz="2000" b="1" kern="100" smtClean="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↑</a:t>
              </a:r>
              <a:r>
                <a:rPr lang="en-US" altLang="zh-CN" sz="2000" b="1" kern="100" smtClean="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+</a:t>
              </a:r>
              <a:r>
                <a:rPr lang="en-US" altLang="zh-CN" sz="2000" b="1" kern="100" smtClean="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H</a:t>
              </a:r>
              <a:r>
                <a:rPr lang="en-US" altLang="zh-CN" sz="2000" b="1" kern="100" baseline="-25000" smtClean="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zh-CN" altLang="zh-CN" sz="2000" b="1" kern="100" smtClean="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↑</a:t>
              </a:r>
              <a:endParaRPr lang="zh-CN" altLang="en-US" sz="2000" b="1">
                <a:solidFill>
                  <a:srgbClr val="0070C0"/>
                </a:solidFill>
              </a:endParaRPr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50294" y="2250866"/>
              <a:ext cx="738138" cy="436602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6833602" y="2833136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>
                <a:solidFill>
                  <a:srgbClr val="0070C0"/>
                </a:solidFill>
              </a:rPr>
              <a:t>升高</a:t>
            </a:r>
            <a:endParaRPr lang="zh-CN" altLang="en-US" b="1">
              <a:solidFill>
                <a:srgbClr val="0070C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890388" y="3255613"/>
            <a:ext cx="1059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kern="100" err="1" smtClean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HCl</a:t>
            </a:r>
            <a:r>
              <a:rPr lang="zh-CN" altLang="en-US" b="1" kern="100" smtClean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气体</a:t>
            </a:r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439965" y="176775"/>
            <a:ext cx="2864887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zh-CN" sz="3200" b="1" smtClean="0"/>
              <a:t>3</a:t>
            </a:r>
            <a:r>
              <a:rPr lang="zh-CN" altLang="en-US" sz="3200" b="1" smtClean="0"/>
              <a:t>、放氢生碱型</a:t>
            </a:r>
            <a:endParaRPr lang="zh-CN" altLang="en-US" sz="3200" b="1"/>
          </a:p>
        </p:txBody>
      </p:sp>
      <p:sp>
        <p:nvSpPr>
          <p:cNvPr id="13" name="矩形 12"/>
          <p:cNvSpPr/>
          <p:nvPr/>
        </p:nvSpPr>
        <p:spPr>
          <a:xfrm>
            <a:off x="1291159" y="3777745"/>
            <a:ext cx="1162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r>
              <a:rPr lang="zh-CN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溶液</a:t>
            </a:r>
            <a:endParaRPr lang="zh-CN" alt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0" grpId="0"/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0758" y="2131030"/>
            <a:ext cx="1675606" cy="1482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535658" y="1304834"/>
            <a:ext cx="30476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⑥</a:t>
            </a:r>
            <a:r>
              <a:rPr lang="zh-CN" altLang="en-US" sz="28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电解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CuSO</a:t>
            </a:r>
            <a:r>
              <a:rPr lang="en-US" altLang="zh-CN" sz="28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28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溶液</a:t>
            </a:r>
            <a:endParaRPr lang="zh-CN" altLang="en-US" sz="2800"/>
          </a:p>
        </p:txBody>
      </p:sp>
      <p:sp>
        <p:nvSpPr>
          <p:cNvPr id="12" name="TextBox 11"/>
          <p:cNvSpPr txBox="1"/>
          <p:nvPr/>
        </p:nvSpPr>
        <p:spPr>
          <a:xfrm>
            <a:off x="439965" y="176775"/>
            <a:ext cx="2864887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zh-CN" sz="3200" b="1" smtClean="0"/>
              <a:t>4</a:t>
            </a:r>
            <a:r>
              <a:rPr lang="zh-CN" altLang="en-US" sz="3200" b="1" smtClean="0"/>
              <a:t>、放氧生酸型</a:t>
            </a:r>
            <a:endParaRPr lang="zh-CN" altLang="en-US" sz="3200" b="1"/>
          </a:p>
        </p:txBody>
      </p:sp>
      <p:sp>
        <p:nvSpPr>
          <p:cNvPr id="13" name="TextBox 12"/>
          <p:cNvSpPr txBox="1"/>
          <p:nvPr/>
        </p:nvSpPr>
        <p:spPr>
          <a:xfrm>
            <a:off x="4546985" y="469163"/>
            <a:ext cx="6795450" cy="2862322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溶液中的阴离子：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</a:t>
            </a: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阳离子：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</a:t>
            </a:r>
            <a:endParaRPr lang="en-US" altLang="zh-CN" sz="2000" b="1" u="sng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电极反应式：阳极：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</a:t>
            </a:r>
            <a:endParaRPr lang="en-US" altLang="zh-CN" sz="2000" b="1" u="sng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阴极：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   </a:t>
            </a:r>
            <a:endParaRPr lang="en-US" altLang="zh-CN" sz="2000" b="1" u="sng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总反应方程式：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          </a:t>
            </a:r>
            <a:endParaRPr lang="en-US" altLang="zh-CN" sz="2000" b="1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电解一段时间后溶液</a:t>
            </a:r>
            <a:r>
              <a:rPr lang="en-US" altLang="zh-CN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PH</a:t>
            </a:r>
            <a:r>
              <a:rPr lang="en-US" altLang="zh-CN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endParaRPr lang="en-US" altLang="zh-CN" sz="2000" b="1" u="sng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mtClean="0">
                <a:latin typeface="黑体" panose="02010609060101010101" pitchFamily="49" charset="-122"/>
                <a:ea typeface="黑体" panose="02010609060101010101" pitchFamily="49" charset="-122"/>
              </a:rPr>
              <a:t>若恢复至原状态需补加</a:t>
            </a:r>
            <a:r>
              <a:rPr lang="zh-CN" altLang="en-US" sz="2000" b="1" u="sng" smtClean="0">
                <a:latin typeface="黑体" panose="02010609060101010101" pitchFamily="49" charset="-122"/>
                <a:ea typeface="黑体" panose="02010609060101010101" pitchFamily="49" charset="-122"/>
              </a:rPr>
              <a:t>        </a:t>
            </a:r>
            <a:endParaRPr lang="zh-CN" altLang="en-US" sz="20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397974" y="526668"/>
            <a:ext cx="1417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en-US" altLang="zh-CN" b="1" baseline="30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zh-CN" altLang="en-US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CN" b="1" baseline="-25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b="1" baseline="30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endParaRPr lang="zh-CN" altLang="en-US" b="1" baseline="30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9047769" y="552349"/>
            <a:ext cx="11448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en-US" altLang="zh-CN" b="1" baseline="30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zh-CN" altLang="en-US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b="1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zh-CN" altLang="en-US" b="1" baseline="30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106662" y="977209"/>
            <a:ext cx="2629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70C0"/>
                </a:solidFill>
              </a:rPr>
              <a:t>2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kern="1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b="1" kern="100" baseline="-25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b="1" kern="1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CN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altLang="zh-CN" b="1" kern="1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4e</a:t>
            </a:r>
            <a:r>
              <a:rPr lang="zh-CN" altLang="zh-CN" b="1" kern="100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b="1" kern="100" spc="-8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==</a:t>
            </a:r>
            <a:r>
              <a:rPr lang="en-US" altLang="zh-CN" b="1" kern="1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=O</a:t>
            </a:r>
            <a:r>
              <a:rPr lang="en-US" altLang="zh-CN" b="1" kern="100" baseline="-25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b="1" kern="1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mtClean="0">
                <a:solidFill>
                  <a:srgbClr val="0070C0"/>
                </a:solidFill>
              </a:rPr>
              <a:t>4</a:t>
            </a:r>
            <a:r>
              <a:rPr lang="en-US" altLang="zh-CN" b="1" kern="1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zh-CN" altLang="zh-CN" b="1" kern="100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>
              <a:solidFill>
                <a:srgbClr val="0070C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191868" y="1439150"/>
            <a:ext cx="2098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kern="1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</a:t>
            </a:r>
            <a:r>
              <a:rPr lang="en-US" altLang="zh-CN" b="1" kern="100" baseline="30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b="1" kern="100" baseline="300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zh-CN" altLang="zh-CN" b="1" kern="1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b="1" kern="1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2e</a:t>
            </a:r>
            <a:r>
              <a:rPr lang="zh-CN" altLang="zh-CN" b="1" kern="100" baseline="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b="1" kern="100" spc="-8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==</a:t>
            </a:r>
            <a:r>
              <a:rPr lang="en-US" altLang="zh-CN" b="1" kern="1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=Cu</a:t>
            </a:r>
            <a:r>
              <a:rPr lang="en-US" altLang="zh-CN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>
              <a:solidFill>
                <a:srgbClr val="0070C0"/>
              </a:solidFill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6166693" y="1787216"/>
            <a:ext cx="5762152" cy="497206"/>
            <a:chOff x="6220741" y="2250866"/>
            <a:chExt cx="5762152" cy="497206"/>
          </a:xfrm>
        </p:grpSpPr>
        <p:sp>
          <p:nvSpPr>
            <p:cNvPr id="19" name="文本框 18"/>
            <p:cNvSpPr txBox="1"/>
            <p:nvPr/>
          </p:nvSpPr>
          <p:spPr>
            <a:xfrm>
              <a:off x="6220741" y="2315696"/>
              <a:ext cx="576215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2000" b="1" kern="10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2H</a:t>
              </a:r>
              <a:r>
                <a:rPr lang="en-US" altLang="zh-CN" sz="2000" b="1" kern="100" baseline="-2500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000" b="1" kern="10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 </a:t>
              </a:r>
              <a:r>
                <a:rPr lang="en-US" altLang="zh-CN" sz="2000" b="1" kern="100" smtClean="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+2</a:t>
              </a:r>
              <a:r>
                <a:rPr lang="en-US" altLang="zh-CN" sz="2000" b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zh-CN" sz="2000" b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CuSO</a:t>
              </a:r>
              <a:r>
                <a:rPr lang="en-US" altLang="zh-CN" sz="2000" b="1" baseline="-3000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  </a:t>
              </a:r>
              <a:r>
                <a:rPr lang="en-US" altLang="zh-CN" sz="2000" b="1" kern="100" smtClean="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           2</a:t>
              </a:r>
              <a:r>
                <a:rPr lang="en-US" altLang="zh-CN" sz="2000" b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zh-CN" sz="2000" b="1" kern="10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H</a:t>
              </a:r>
              <a:r>
                <a:rPr lang="en-US" altLang="zh-CN" sz="2000" b="1" kern="100" baseline="-2500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000" b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SO</a:t>
              </a:r>
              <a:r>
                <a:rPr lang="en-US" altLang="zh-CN" sz="2000" b="1" baseline="-3000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</a:t>
              </a:r>
              <a:r>
                <a:rPr lang="en-US" altLang="zh-CN" sz="2000" b="1" kern="100" smtClean="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+2</a:t>
              </a:r>
              <a:r>
                <a:rPr lang="en-US" altLang="zh-CN" sz="2000" b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Cu</a:t>
              </a:r>
              <a:r>
                <a:rPr lang="en-US" altLang="zh-CN" sz="2000" b="1" kern="100" smtClean="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+</a:t>
              </a:r>
              <a:r>
                <a:rPr lang="en-US" altLang="zh-CN" sz="2000" b="1" kern="10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O</a:t>
              </a:r>
              <a:r>
                <a:rPr lang="en-US" altLang="zh-CN" sz="2000" b="1" kern="100" baseline="-25000" smtClean="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zh-CN" altLang="zh-CN" sz="2000" b="1" kern="100" smtClean="0">
                  <a:solidFill>
                    <a:srgbClr val="0070C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↑</a:t>
              </a:r>
              <a:endParaRPr lang="zh-CN" altLang="en-US" sz="2000" b="1">
                <a:solidFill>
                  <a:srgbClr val="0070C0"/>
                </a:solidFill>
              </a:endParaRPr>
            </a:p>
          </p:txBody>
        </p:sp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148413" y="2250866"/>
              <a:ext cx="840598" cy="497206"/>
            </a:xfrm>
            <a:prstGeom prst="rect">
              <a:avLst/>
            </a:prstGeom>
          </p:spPr>
        </p:pic>
      </p:grpSp>
      <p:sp>
        <p:nvSpPr>
          <p:cNvPr id="21" name="TextBox 20"/>
          <p:cNvSpPr txBox="1"/>
          <p:nvPr/>
        </p:nvSpPr>
        <p:spPr>
          <a:xfrm>
            <a:off x="7298379" y="229675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smtClean="0">
                <a:solidFill>
                  <a:srgbClr val="0070C0"/>
                </a:solidFill>
              </a:rPr>
              <a:t>降低</a:t>
            </a:r>
            <a:endParaRPr lang="zh-CN" altLang="en-US" b="1">
              <a:solidFill>
                <a:srgbClr val="0070C0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7369981" y="2776501"/>
            <a:ext cx="659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CuO</a:t>
            </a:r>
            <a:endParaRPr lang="zh-CN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535658" y="4241330"/>
            <a:ext cx="10808087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2400" b="1" smtClean="0"/>
              <a:t>思考：电解一定浓度的硫酸铜溶液，当铜离子全部析出后，电解能否继续进行？如果能继续进行，那么两极的产物分别是什么呢？</a:t>
            </a:r>
            <a:endParaRPr lang="zh-CN" altLang="en-US" sz="2400" b="1"/>
          </a:p>
        </p:txBody>
      </p:sp>
      <p:sp>
        <p:nvSpPr>
          <p:cNvPr id="4" name="矩形 3"/>
          <p:cNvSpPr/>
          <p:nvPr/>
        </p:nvSpPr>
        <p:spPr>
          <a:xfrm>
            <a:off x="1207803" y="3613666"/>
            <a:ext cx="13292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CuSO</a:t>
            </a:r>
            <a:r>
              <a:rPr lang="en-US" altLang="zh-CN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溶液</a:t>
            </a:r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207803" y="5507664"/>
            <a:ext cx="94736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smtClean="0">
                <a:solidFill>
                  <a:srgbClr val="0070C0"/>
                </a:solidFill>
              </a:rPr>
              <a:t>可以继续进行，由电解</a:t>
            </a:r>
            <a:r>
              <a:rPr lang="en-US" altLang="zh-CN" sz="2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CuSO</a:t>
            </a:r>
            <a:r>
              <a:rPr lang="en-US" altLang="zh-CN" sz="2400" b="1" baseline="-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24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溶液</a:t>
            </a:r>
            <a:r>
              <a:rPr lang="zh-CN" altLang="en-US" sz="2400" b="1" smtClean="0">
                <a:solidFill>
                  <a:srgbClr val="0070C0"/>
                </a:solidFill>
              </a:rPr>
              <a:t>变成电解</a:t>
            </a:r>
            <a:r>
              <a:rPr lang="en-US" altLang="zh-CN" sz="2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400" b="1" baseline="-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CN" sz="2400" b="1" baseline="-30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24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溶液，阴极产物为氢气，阳极产物为氧气。</a:t>
            </a:r>
            <a:endParaRPr lang="zh-CN" altLang="en-US" sz="2400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  <p:bldP spid="17" grpId="0"/>
      <p:bldP spid="21" grpId="0"/>
      <p:bldP spid="22" grpId="0"/>
      <p:bldP spid="23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6"/>
          <p:cNvSpPr txBox="1"/>
          <p:nvPr/>
        </p:nvSpPr>
        <p:spPr>
          <a:xfrm>
            <a:off x="5126212" y="231010"/>
            <a:ext cx="184744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2800" b="1" smtClean="0">
                <a:solidFill>
                  <a:srgbClr val="CC3300"/>
                </a:solidFill>
              </a:rPr>
              <a:t>能力提升</a:t>
            </a:r>
            <a:endParaRPr lang="zh-CN" altLang="en-US" sz="2800" b="1">
              <a:solidFill>
                <a:srgbClr val="CC3300"/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884422" y="1184219"/>
            <a:ext cx="10189375" cy="5245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0568066" y="1259174"/>
            <a:ext cx="6385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smtClean="0">
                <a:solidFill>
                  <a:srgbClr val="FF0000"/>
                </a:solidFill>
              </a:rPr>
              <a:t>AC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419725" y="629587"/>
            <a:ext cx="10542378" cy="5988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9353862" y="1573967"/>
            <a:ext cx="5325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smtClean="0">
                <a:solidFill>
                  <a:srgbClr val="FF0000"/>
                </a:solidFill>
              </a:rPr>
              <a:t>D</a:t>
            </a:r>
            <a:endParaRPr lang="zh-CN" altLang="en-US" sz="44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35844" y="1836422"/>
            <a:ext cx="9694070" cy="1949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36220" algn="just">
              <a:lnSpc>
                <a:spcPct val="150000"/>
              </a:lnSpc>
              <a:tabLst>
                <a:tab pos="5941060" algn="l"/>
              </a:tabLst>
            </a:pPr>
            <a:r>
              <a:rPr lang="en-US" altLang="zh-CN" sz="2800" b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800" b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．了解电解池的工作原理。</a:t>
            </a:r>
            <a:endParaRPr lang="zh-CN" altLang="en-US" sz="2800" b="1" kern="1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6220" algn="just">
              <a:lnSpc>
                <a:spcPct val="150000"/>
              </a:lnSpc>
              <a:tabLst>
                <a:tab pos="5941060" algn="l"/>
              </a:tabLst>
            </a:pPr>
            <a:r>
              <a:rPr lang="en-US" altLang="zh-CN" sz="2800" b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800" b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．能正确书写电解池的电极反应式和电解反应方程式。</a:t>
            </a:r>
            <a:endParaRPr lang="zh-CN" altLang="en-US" sz="2800" b="1" kern="1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6220" algn="just">
              <a:lnSpc>
                <a:spcPct val="150000"/>
              </a:lnSpc>
              <a:tabLst>
                <a:tab pos="5941060" algn="l"/>
              </a:tabLst>
            </a:pPr>
            <a:r>
              <a:rPr lang="en-US" altLang="zh-CN" sz="2800" b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800" b="1" kern="100">
                <a:latin typeface="Times New Roman" panose="02020603050405020304" pitchFamily="18" charset="0"/>
                <a:cs typeface="Times New Roman" panose="02020603050405020304" pitchFamily="18" charset="0"/>
              </a:rPr>
              <a:t>．熟悉电解规律和电解产物的判断方法。</a:t>
            </a:r>
            <a:endParaRPr lang="zh-CN" altLang="en-US" sz="2800" b="1" kern="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76907" y="774851"/>
            <a:ext cx="2423518" cy="746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1060" algn="l"/>
              </a:tabLst>
              <a:defRPr/>
            </a:pPr>
            <a:r>
              <a:rPr kumimoji="0" lang="zh-CN" altLang="zh-CN" sz="3200" b="0" i="0" u="none" strike="noStrike" kern="1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【学习目标】</a:t>
            </a:r>
            <a:endParaRPr kumimoji="0" lang="zh-CN" altLang="zh-CN" sz="3200" b="0" i="0" u="none" strike="noStrike" kern="1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539646" y="274179"/>
            <a:ext cx="9773587" cy="6321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9743607" y="1079292"/>
            <a:ext cx="5132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smtClean="0">
                <a:solidFill>
                  <a:srgbClr val="FF0000"/>
                </a:solidFill>
              </a:rPr>
              <a:t>C</a:t>
            </a:r>
            <a:endParaRPr lang="zh-CN" altLang="en-US" sz="4800">
              <a:solidFill>
                <a:srgbClr val="FF0000"/>
              </a:solidFill>
            </a:endParaRPr>
          </a:p>
        </p:txBody>
      </p:sp>
      <p:pic>
        <p:nvPicPr>
          <p:cNvPr id="50179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1582400" y="12230100"/>
            <a:ext cx="355600" cy="254000"/>
          </a:xfrm>
          <a:prstGeom prst="cube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90204" y="516245"/>
            <a:ext cx="1832553" cy="584775"/>
          </a:xfrm>
          <a:prstGeom prst="rect">
            <a:avLst/>
          </a:prstGeom>
          <a:solidFill>
            <a:srgbClr val="00B0F0"/>
          </a:solidFill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smtClean="0"/>
              <a:t>温故知新</a:t>
            </a:r>
            <a:endParaRPr lang="zh-CN" altLang="en-US" sz="3200" b="1"/>
          </a:p>
        </p:txBody>
      </p:sp>
      <p:sp>
        <p:nvSpPr>
          <p:cNvPr id="3" name="TextBox 2"/>
          <p:cNvSpPr txBox="1"/>
          <p:nvPr/>
        </p:nvSpPr>
        <p:spPr>
          <a:xfrm>
            <a:off x="808074" y="1388938"/>
            <a:ext cx="48253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smtClean="0">
                <a:latin typeface="黑体" panose="02010609060101010101" pitchFamily="49" charset="-122"/>
                <a:ea typeface="黑体" panose="02010609060101010101" pitchFamily="49" charset="-122"/>
              </a:rPr>
              <a:t>我们学习过哪些电解反应方程式？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1626780" y="1914571"/>
            <a:ext cx="8856923" cy="623784"/>
            <a:chOff x="1626780" y="2371790"/>
            <a:chExt cx="8856923" cy="623784"/>
          </a:xfrm>
        </p:grpSpPr>
        <p:sp>
          <p:nvSpPr>
            <p:cNvPr id="4" name="TextBox 3"/>
            <p:cNvSpPr txBox="1"/>
            <p:nvPr/>
          </p:nvSpPr>
          <p:spPr>
            <a:xfrm>
              <a:off x="1626780" y="2512642"/>
              <a:ext cx="15696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1</a:t>
              </a:r>
              <a:r>
                <a:rPr lang="zh-CN" altLang="en-US" sz="240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、电解水</a:t>
              </a:r>
              <a:endPara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5604053" y="2371790"/>
              <a:ext cx="4879650" cy="623784"/>
              <a:chOff x="8706507" y="4680470"/>
              <a:chExt cx="3981050" cy="623784"/>
            </a:xfrm>
          </p:grpSpPr>
          <p:sp>
            <p:nvSpPr>
              <p:cNvPr id="6" name="文本框 18"/>
              <p:cNvSpPr txBox="1"/>
              <p:nvPr/>
            </p:nvSpPr>
            <p:spPr>
              <a:xfrm>
                <a:off x="8706507" y="4842589"/>
                <a:ext cx="398105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sz="2400" b="1" kern="10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</a:rPr>
                  <a:t>2H</a:t>
                </a:r>
                <a:r>
                  <a:rPr lang="en-US" altLang="zh-CN" sz="2400" b="1" kern="100" baseline="-2500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r>
                  <a:rPr lang="en-US" altLang="zh-CN" sz="2400" b="1" kern="10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O              </a:t>
                </a:r>
                <a:r>
                  <a:rPr lang="en-US" altLang="zh-CN" sz="2400" b="1" kern="10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2H</a:t>
                </a:r>
                <a:r>
                  <a:rPr lang="en-US" altLang="zh-CN" sz="2400" b="1" kern="100" baseline="-2500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r>
                  <a:rPr lang="zh-CN" altLang="zh-CN" sz="2400" b="1" kern="10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↑</a:t>
                </a:r>
                <a:r>
                  <a:rPr lang="en-US" altLang="zh-CN" sz="2400" b="1" kern="10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</a:rPr>
                  <a:t>+O</a:t>
                </a:r>
                <a:r>
                  <a:rPr lang="en-US" altLang="zh-CN" sz="2400" b="1" kern="100" baseline="-2500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r>
                  <a:rPr lang="zh-CN" altLang="zh-CN" sz="2400" b="1" kern="1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↑</a:t>
                </a:r>
                <a:endParaRPr lang="zh-CN" altLang="en-US" sz="2400" b="1"/>
              </a:p>
            </p:txBody>
          </p:sp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9501250" y="4680470"/>
                <a:ext cx="685800" cy="497206"/>
              </a:xfrm>
              <a:prstGeom prst="rect">
                <a:avLst/>
              </a:prstGeom>
            </p:spPr>
          </p:pic>
        </p:grpSp>
      </p:grpSp>
      <p:grpSp>
        <p:nvGrpSpPr>
          <p:cNvPr id="9" name="组合 8"/>
          <p:cNvGrpSpPr/>
          <p:nvPr/>
        </p:nvGrpSpPr>
        <p:grpSpPr>
          <a:xfrm>
            <a:off x="1626780" y="2574523"/>
            <a:ext cx="7338102" cy="623784"/>
            <a:chOff x="1626780" y="2371790"/>
            <a:chExt cx="7338102" cy="623784"/>
          </a:xfrm>
        </p:grpSpPr>
        <p:sp>
          <p:nvSpPr>
            <p:cNvPr id="10" name="TextBox 9"/>
            <p:cNvSpPr txBox="1"/>
            <p:nvPr/>
          </p:nvSpPr>
          <p:spPr>
            <a:xfrm>
              <a:off x="1626780" y="2512642"/>
              <a:ext cx="28007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2</a:t>
              </a:r>
              <a:r>
                <a:rPr lang="zh-CN" altLang="en-US" sz="240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、电解熔融氯化钠</a:t>
              </a:r>
              <a:endPara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5582788" y="2371790"/>
              <a:ext cx="3382094" cy="623784"/>
              <a:chOff x="8689158" y="4680470"/>
              <a:chExt cx="2759273" cy="623784"/>
            </a:xfrm>
          </p:grpSpPr>
          <p:sp>
            <p:nvSpPr>
              <p:cNvPr id="12" name="文本框 18"/>
              <p:cNvSpPr txBox="1"/>
              <p:nvPr/>
            </p:nvSpPr>
            <p:spPr>
              <a:xfrm>
                <a:off x="8689158" y="4842589"/>
                <a:ext cx="2759273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sz="2400" b="1" kern="10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2NaCl</a:t>
                </a:r>
                <a:r>
                  <a:rPr lang="en-US" altLang="zh-CN" sz="2400" b="1" kern="10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             </a:t>
                </a:r>
                <a:r>
                  <a:rPr lang="en-US" altLang="zh-CN" sz="2400" b="1" kern="10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2Na+Cl</a:t>
                </a:r>
                <a:r>
                  <a:rPr lang="en-US" altLang="zh-CN" sz="2400" b="1" kern="100" baseline="-2500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r>
                  <a:rPr lang="zh-CN" altLang="zh-CN" sz="2400" b="1" kern="10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↑</a:t>
                </a:r>
                <a:endParaRPr lang="zh-CN" altLang="en-US" sz="2400" b="1"/>
              </a:p>
            </p:txBody>
          </p:sp>
          <p:pic>
            <p:nvPicPr>
              <p:cNvPr id="13" name="图片 12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9475223" y="4680470"/>
                <a:ext cx="685800" cy="497206"/>
              </a:xfrm>
              <a:prstGeom prst="rect">
                <a:avLst/>
              </a:prstGeom>
            </p:spPr>
          </p:pic>
        </p:grpSp>
      </p:grpSp>
      <p:grpSp>
        <p:nvGrpSpPr>
          <p:cNvPr id="17" name="组合 16"/>
          <p:cNvGrpSpPr/>
          <p:nvPr/>
        </p:nvGrpSpPr>
        <p:grpSpPr>
          <a:xfrm>
            <a:off x="1662217" y="3233743"/>
            <a:ext cx="7338102" cy="623784"/>
            <a:chOff x="1626780" y="2371790"/>
            <a:chExt cx="7338102" cy="623784"/>
          </a:xfrm>
        </p:grpSpPr>
        <p:sp>
          <p:nvSpPr>
            <p:cNvPr id="18" name="TextBox 17"/>
            <p:cNvSpPr txBox="1"/>
            <p:nvPr/>
          </p:nvSpPr>
          <p:spPr>
            <a:xfrm>
              <a:off x="1626780" y="2512642"/>
              <a:ext cx="28007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3</a:t>
              </a:r>
              <a:r>
                <a:rPr lang="zh-CN" altLang="en-US" sz="240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、电解熔融氯化镁</a:t>
              </a:r>
              <a:endPara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5582788" y="2371790"/>
              <a:ext cx="3382094" cy="623784"/>
              <a:chOff x="8689158" y="4680470"/>
              <a:chExt cx="2759273" cy="623784"/>
            </a:xfrm>
          </p:grpSpPr>
          <p:sp>
            <p:nvSpPr>
              <p:cNvPr id="20" name="文本框 18"/>
              <p:cNvSpPr txBox="1"/>
              <p:nvPr/>
            </p:nvSpPr>
            <p:spPr>
              <a:xfrm>
                <a:off x="8689158" y="4842589"/>
                <a:ext cx="2759273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sz="2400" b="1" kern="10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MgCl</a:t>
                </a:r>
                <a:r>
                  <a:rPr lang="en-US" altLang="zh-CN" sz="2400" b="1" kern="100" baseline="-2500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r>
                  <a:rPr lang="en-US" altLang="zh-CN" sz="2400" b="1" kern="10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             </a:t>
                </a:r>
                <a:r>
                  <a:rPr lang="en-US" altLang="zh-CN" sz="2400" b="1" kern="10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Mg</a:t>
                </a:r>
                <a:r>
                  <a:rPr lang="en-US" altLang="zh-CN" sz="2400" b="1" kern="10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+Cl</a:t>
                </a:r>
                <a:r>
                  <a:rPr lang="en-US" altLang="zh-CN" sz="2400" b="1" kern="100" baseline="-2500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r>
                  <a:rPr lang="zh-CN" altLang="zh-CN" sz="2400" b="1" kern="10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↑</a:t>
                </a:r>
                <a:endParaRPr lang="zh-CN" altLang="en-US" sz="2400" b="1"/>
              </a:p>
            </p:txBody>
          </p:sp>
          <p:pic>
            <p:nvPicPr>
              <p:cNvPr id="21" name="图片 20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9475223" y="4680470"/>
                <a:ext cx="685800" cy="497206"/>
              </a:xfrm>
              <a:prstGeom prst="rect">
                <a:avLst/>
              </a:prstGeom>
            </p:spPr>
          </p:pic>
        </p:grpSp>
      </p:grpSp>
      <p:grpSp>
        <p:nvGrpSpPr>
          <p:cNvPr id="22" name="组合 21"/>
          <p:cNvGrpSpPr/>
          <p:nvPr/>
        </p:nvGrpSpPr>
        <p:grpSpPr>
          <a:xfrm>
            <a:off x="1697657" y="3936968"/>
            <a:ext cx="8116193" cy="623784"/>
            <a:chOff x="1626780" y="2371790"/>
            <a:chExt cx="8116193" cy="623784"/>
          </a:xfrm>
        </p:grpSpPr>
        <p:sp>
          <p:nvSpPr>
            <p:cNvPr id="23" name="TextBox 22"/>
            <p:cNvSpPr txBox="1"/>
            <p:nvPr/>
          </p:nvSpPr>
          <p:spPr>
            <a:xfrm>
              <a:off x="1626780" y="2512642"/>
              <a:ext cx="28007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4</a:t>
              </a:r>
              <a:r>
                <a:rPr lang="zh-CN" altLang="en-US" sz="240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、电解熔融氧化铝</a:t>
              </a:r>
              <a:endPara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grpSp>
          <p:nvGrpSpPr>
            <p:cNvPr id="24" name="组合 23"/>
            <p:cNvGrpSpPr/>
            <p:nvPr/>
          </p:nvGrpSpPr>
          <p:grpSpPr>
            <a:xfrm>
              <a:off x="5497723" y="2371790"/>
              <a:ext cx="4245250" cy="623784"/>
              <a:chOff x="8619758" y="4680470"/>
              <a:chExt cx="3463477" cy="623784"/>
            </a:xfrm>
          </p:grpSpPr>
          <p:sp>
            <p:nvSpPr>
              <p:cNvPr id="25" name="文本框 18"/>
              <p:cNvSpPr txBox="1"/>
              <p:nvPr/>
            </p:nvSpPr>
            <p:spPr>
              <a:xfrm>
                <a:off x="8619758" y="4842589"/>
                <a:ext cx="346347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sz="2400" b="1" kern="10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2Al</a:t>
                </a:r>
                <a:r>
                  <a:rPr lang="en-US" altLang="zh-CN" sz="2400" b="1" kern="100" baseline="-2500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r>
                  <a:rPr lang="en-US" altLang="zh-CN" sz="2400" b="1" kern="10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O</a:t>
                </a:r>
                <a:r>
                  <a:rPr lang="en-US" altLang="zh-CN" sz="2400" b="1" kern="100" baseline="-2500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3</a:t>
                </a:r>
                <a:r>
                  <a:rPr lang="en-US" altLang="zh-CN" sz="2400" b="1" kern="10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             4Al+3O</a:t>
                </a:r>
                <a:r>
                  <a:rPr lang="en-US" altLang="zh-CN" sz="2400" b="1" kern="100" baseline="-2500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r>
                  <a:rPr lang="zh-CN" altLang="zh-CN" sz="2400" b="1" kern="10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↑</a:t>
                </a:r>
                <a:endParaRPr lang="zh-CN" altLang="en-US" sz="2400" b="1"/>
              </a:p>
            </p:txBody>
          </p:sp>
          <p:pic>
            <p:nvPicPr>
              <p:cNvPr id="26" name="图片 25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9475223" y="4680470"/>
                <a:ext cx="685800" cy="497206"/>
              </a:xfrm>
              <a:prstGeom prst="rect">
                <a:avLst/>
              </a:prstGeom>
            </p:spPr>
          </p:pic>
        </p:grpSp>
      </p:grpSp>
      <p:grpSp>
        <p:nvGrpSpPr>
          <p:cNvPr id="27" name="组合 26"/>
          <p:cNvGrpSpPr/>
          <p:nvPr/>
        </p:nvGrpSpPr>
        <p:grpSpPr>
          <a:xfrm>
            <a:off x="1669312" y="4631128"/>
            <a:ext cx="9718157" cy="536233"/>
            <a:chOff x="1626780" y="2459341"/>
            <a:chExt cx="9718157" cy="536233"/>
          </a:xfrm>
        </p:grpSpPr>
        <p:sp>
          <p:nvSpPr>
            <p:cNvPr id="28" name="TextBox 27"/>
            <p:cNvSpPr txBox="1"/>
            <p:nvPr/>
          </p:nvSpPr>
          <p:spPr>
            <a:xfrm>
              <a:off x="1626780" y="2512642"/>
              <a:ext cx="1877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5</a:t>
              </a:r>
              <a:r>
                <a:rPr lang="zh-CN" altLang="en-US" sz="240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、</a:t>
              </a:r>
              <a:r>
                <a:rPr lang="zh-CN" altLang="en-US" sz="240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氯碱工业</a:t>
              </a:r>
              <a:endPara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grpSp>
          <p:nvGrpSpPr>
            <p:cNvPr id="29" name="组合 28"/>
            <p:cNvGrpSpPr/>
            <p:nvPr/>
          </p:nvGrpSpPr>
          <p:grpSpPr>
            <a:xfrm>
              <a:off x="5582785" y="2459341"/>
              <a:ext cx="5762152" cy="536233"/>
              <a:chOff x="8689157" y="4768021"/>
              <a:chExt cx="4701038" cy="536233"/>
            </a:xfrm>
          </p:grpSpPr>
          <p:sp>
            <p:nvSpPr>
              <p:cNvPr id="30" name="文本框 18"/>
              <p:cNvSpPr txBox="1"/>
              <p:nvPr/>
            </p:nvSpPr>
            <p:spPr>
              <a:xfrm>
                <a:off x="8689157" y="4842589"/>
                <a:ext cx="470103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sz="2400" b="1" kern="10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2H</a:t>
                </a:r>
                <a:r>
                  <a:rPr lang="en-US" altLang="zh-CN" sz="2400" b="1" kern="100" baseline="-2500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r>
                  <a:rPr lang="en-US" altLang="zh-CN" sz="2400" b="1" kern="10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O </a:t>
                </a:r>
                <a:r>
                  <a:rPr lang="en-US" altLang="zh-CN" sz="2400" b="1" kern="10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+2NaCl              2NaOH+Cl</a:t>
                </a:r>
                <a:r>
                  <a:rPr lang="en-US" altLang="zh-CN" sz="2400" b="1" kern="100" baseline="-2500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r>
                  <a:rPr lang="zh-CN" altLang="zh-CN" sz="2400" b="1" kern="10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↑</a:t>
                </a:r>
                <a:r>
                  <a:rPr lang="en-US" altLang="zh-CN" sz="2400" b="1" kern="10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+</a:t>
                </a:r>
                <a:r>
                  <a:rPr lang="en-US" altLang="zh-CN" sz="2400" b="1" kern="10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 H</a:t>
                </a:r>
                <a:r>
                  <a:rPr lang="en-US" altLang="zh-CN" sz="2400" b="1" kern="100" baseline="-2500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r>
                  <a:rPr lang="zh-CN" altLang="zh-CN" sz="2400" b="1" kern="10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↑</a:t>
                </a:r>
                <a:endParaRPr lang="zh-CN" altLang="en-US" sz="2400" b="1"/>
              </a:p>
            </p:txBody>
          </p:sp>
          <p:pic>
            <p:nvPicPr>
              <p:cNvPr id="31" name="图片 30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0374622" y="4768021"/>
                <a:ext cx="685800" cy="497206"/>
              </a:xfrm>
              <a:prstGeom prst="rect">
                <a:avLst/>
              </a:prstGeom>
            </p:spPr>
          </p:pic>
        </p:grpSp>
      </p:grpSp>
      <p:sp>
        <p:nvSpPr>
          <p:cNvPr id="32" name="TextBox 31"/>
          <p:cNvSpPr txBox="1"/>
          <p:nvPr/>
        </p:nvSpPr>
        <p:spPr>
          <a:xfrm>
            <a:off x="1010093" y="5486381"/>
            <a:ext cx="10022295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zh-CN" altLang="en-US" sz="2800" b="1" smtClean="0">
                <a:latin typeface="黑体" panose="02010609060101010101" pitchFamily="49" charset="-122"/>
                <a:ea typeface="黑体" panose="02010609060101010101" pitchFamily="49" charset="-122"/>
              </a:rPr>
              <a:t>电解的意义</a:t>
            </a:r>
            <a:r>
              <a:rPr lang="en-US" altLang="zh-CN" sz="2800" b="1" smtClean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en-US" sz="28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促使一些不能自发进行的氧化还原反应顺利进行。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10093" y="6162001"/>
            <a:ext cx="6143028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zh-CN" altLang="en-US" sz="2800" b="1" smtClean="0">
                <a:latin typeface="黑体" panose="02010609060101010101" pitchFamily="49" charset="-122"/>
                <a:ea typeface="黑体" panose="02010609060101010101" pitchFamily="49" charset="-122"/>
              </a:rPr>
              <a:t>能量转化方式</a:t>
            </a:r>
            <a:r>
              <a:rPr lang="en-US" altLang="zh-CN" sz="2800" b="1" smtClean="0">
                <a:latin typeface="黑体" panose="02010609060101010101" pitchFamily="49" charset="-122"/>
                <a:ea typeface="黑体" panose="02010609060101010101" pitchFamily="49" charset="-122"/>
              </a:rPr>
              <a:t>:       </a:t>
            </a:r>
            <a:r>
              <a:rPr lang="zh-CN" altLang="en-US" sz="2800" b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电能→化学能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8630" y="516346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smtClean="0">
                <a:latin typeface="黑体" panose="02010609060101010101" pitchFamily="49" charset="-122"/>
                <a:ea typeface="黑体" panose="02010609060101010101" pitchFamily="49" charset="-122"/>
              </a:rPr>
              <a:t>一、电解原理</a:t>
            </a:r>
            <a:endParaRPr lang="zh-CN" altLang="en-US" sz="36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2770" y="1339699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smtClean="0">
                <a:solidFill>
                  <a:srgbClr val="FF0000"/>
                </a:solidFill>
              </a:rPr>
              <a:t>我们以电解熔融氯化钠为例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4" name="文本框 4"/>
          <p:cNvSpPr txBox="1"/>
          <p:nvPr/>
        </p:nvSpPr>
        <p:spPr>
          <a:xfrm>
            <a:off x="878718" y="4691581"/>
            <a:ext cx="41207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通电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前，熔融氯化钠发生电离，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zh-CN" sz="24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altLang="zh-CN" sz="24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自由</a:t>
            </a:r>
            <a:r>
              <a:rPr lang="zh-CN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移动。</a:t>
            </a:r>
            <a:endParaRPr lang="en-US" altLang="zh-CN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 l="2048" t="15284" r="55461" b="3796"/>
          <a:stretch>
            <a:fillRect/>
          </a:stretch>
        </p:blipFill>
        <p:spPr>
          <a:xfrm>
            <a:off x="1299989" y="2486721"/>
            <a:ext cx="2304468" cy="223013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rcRect l="50000" t="5019" r="3068" b="3996"/>
          <a:stretch>
            <a:fillRect/>
          </a:stretch>
        </p:blipFill>
        <p:spPr>
          <a:xfrm>
            <a:off x="6953693" y="2103895"/>
            <a:ext cx="3040912" cy="2995782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5575004" y="5266529"/>
            <a:ext cx="63914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通电后，</a:t>
            </a:r>
            <a:r>
              <a:rPr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Na</a:t>
            </a:r>
            <a:r>
              <a:rPr lang="en-US" altLang="zh-CN" sz="24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altLang="zh-CN" sz="24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zh-CN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在电场的作用下</a:t>
            </a:r>
            <a:r>
              <a:rPr lang="zh-CN" alt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定向</a:t>
            </a:r>
            <a:r>
              <a:rPr lang="zh-CN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移动</a:t>
            </a:r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sz="2400"/>
          </a:p>
        </p:txBody>
      </p:sp>
      <p:cxnSp>
        <p:nvCxnSpPr>
          <p:cNvPr id="9" name="直接箭头连接符 8"/>
          <p:cNvCxnSpPr/>
          <p:nvPr/>
        </p:nvCxnSpPr>
        <p:spPr>
          <a:xfrm flipH="1">
            <a:off x="7442791" y="3466214"/>
            <a:ext cx="24455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H="1">
            <a:off x="8351874" y="3643423"/>
            <a:ext cx="24455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H="1">
            <a:off x="7687341" y="4277832"/>
            <a:ext cx="24455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8474149" y="3157870"/>
            <a:ext cx="296601" cy="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9158177" y="4033284"/>
            <a:ext cx="296601" cy="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>
            <a:off x="8448123" y="4684493"/>
            <a:ext cx="296601" cy="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9972838" y="3334708"/>
            <a:ext cx="1220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altLang="zh-CN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zh-CN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→阳极 </a:t>
            </a:r>
            <a:endParaRPr lang="en-US" altLang="zh-CN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470668" y="3244334"/>
            <a:ext cx="12506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zh-CN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→阴极</a:t>
            </a:r>
            <a:endParaRPr lang="zh-CN" alt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 flipH="1">
            <a:off x="8504274" y="4476307"/>
            <a:ext cx="24455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8299822" y="3877340"/>
            <a:ext cx="296601" cy="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5837227" y="1214903"/>
            <a:ext cx="19723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与</a:t>
            </a:r>
            <a:r>
              <a:rPr lang="zh-CN" altLang="zh-CN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电源</a:t>
            </a:r>
            <a:r>
              <a:rPr lang="zh-CN" altLang="zh-CN" b="1" kern="1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负极</a:t>
            </a:r>
            <a:r>
              <a:rPr lang="zh-CN" altLang="zh-CN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相连的</a:t>
            </a:r>
            <a:r>
              <a:rPr lang="zh-CN" altLang="zh-CN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电极</a:t>
            </a:r>
            <a:r>
              <a:rPr lang="zh-CN" altLang="en-US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称为</a:t>
            </a:r>
            <a:r>
              <a:rPr lang="zh-CN" altLang="zh-CN" b="1" kern="10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阴极</a:t>
            </a:r>
            <a:endParaRPr lang="zh-CN" altLang="en-US"/>
          </a:p>
          <a:p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9794530" y="1162091"/>
            <a:ext cx="19438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与电源</a:t>
            </a:r>
            <a:r>
              <a:rPr lang="zh-CN" altLang="en-US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正</a:t>
            </a:r>
            <a:r>
              <a:rPr lang="zh-CN" altLang="zh-CN" b="1" kern="10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极</a:t>
            </a:r>
            <a:r>
              <a:rPr lang="zh-CN" altLang="zh-CN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相连的</a:t>
            </a:r>
            <a:r>
              <a:rPr lang="zh-CN" altLang="zh-CN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电极</a:t>
            </a:r>
            <a:r>
              <a:rPr lang="zh-CN" altLang="en-US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称为阳极</a:t>
            </a:r>
            <a:endParaRPr lang="zh-CN" altLang="en-US"/>
          </a:p>
          <a:p>
            <a:endParaRPr lang="zh-CN" altLang="en-US"/>
          </a:p>
        </p:txBody>
      </p:sp>
      <p:sp>
        <p:nvSpPr>
          <p:cNvPr id="28" name="右箭头 27"/>
          <p:cNvSpPr/>
          <p:nvPr/>
        </p:nvSpPr>
        <p:spPr>
          <a:xfrm rot="19674204" flipV="1">
            <a:off x="9477994" y="2104384"/>
            <a:ext cx="1454685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右箭头 28"/>
          <p:cNvSpPr/>
          <p:nvPr/>
        </p:nvSpPr>
        <p:spPr>
          <a:xfrm rot="14110632" flipV="1">
            <a:off x="6445565" y="2302838"/>
            <a:ext cx="1245622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8" grpId="0"/>
      <p:bldP spid="19" grpId="0"/>
      <p:bldP spid="24" grpId="0"/>
      <p:bldP spid="26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3115329" y="719377"/>
            <a:ext cx="4903527" cy="4398943"/>
            <a:chOff x="3891515" y="670114"/>
            <a:chExt cx="4903527" cy="4398943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891515" y="670114"/>
              <a:ext cx="4903527" cy="4398943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6778430" y="729734"/>
              <a:ext cx="2792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smtClean="0">
                  <a:solidFill>
                    <a:srgbClr val="FF0000"/>
                  </a:solidFill>
                </a:rPr>
                <a:t>-</a:t>
              </a:r>
              <a:endParaRPr lang="zh-CN" altLang="en-US" sz="2400">
                <a:solidFill>
                  <a:srgbClr val="FF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22335" y="729734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smtClean="0">
                  <a:solidFill>
                    <a:srgbClr val="FF0000"/>
                  </a:solidFill>
                </a:rPr>
                <a:t>+</a:t>
              </a:r>
              <a:endParaRPr lang="zh-CN" altLang="en-US" sz="2400">
                <a:solidFill>
                  <a:srgbClr val="FF0000"/>
                </a:solidFill>
              </a:endParaRPr>
            </a:p>
          </p:txBody>
        </p:sp>
      </p:grpSp>
      <p:sp>
        <p:nvSpPr>
          <p:cNvPr id="9" name="文本框 16"/>
          <p:cNvSpPr txBox="1"/>
          <p:nvPr/>
        </p:nvSpPr>
        <p:spPr>
          <a:xfrm>
            <a:off x="8018856" y="2317559"/>
            <a:ext cx="494812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kern="100" smtClean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阴极：</a:t>
            </a:r>
            <a:r>
              <a:rPr lang="en-US" altLang="zh-CN" sz="2400" b="1" kern="10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2Na</a:t>
            </a:r>
            <a:r>
              <a:rPr lang="zh-CN" altLang="zh-CN" sz="2400" b="1" kern="100" baseline="3000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sz="2400" b="1" kern="10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400" b="1" kern="10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2e</a:t>
            </a:r>
            <a:r>
              <a:rPr lang="zh-CN" altLang="zh-CN" sz="2400" b="1" kern="100" baseline="3000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400" b="1" kern="100" spc="-8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==</a:t>
            </a:r>
            <a:r>
              <a:rPr lang="en-US" altLang="zh-CN" sz="2400" b="1" kern="10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=2Na        </a:t>
            </a:r>
            <a:endParaRPr lang="en-US" altLang="zh-CN" sz="2400" b="1" kern="10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 b="1" kern="10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endParaRPr lang="en-US" altLang="zh-CN" sz="2400" b="1" kern="10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2400" b="1" kern="10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     </a:t>
            </a:r>
            <a:endParaRPr lang="zh-CN" altLang="en-US" sz="2400" b="1"/>
          </a:p>
        </p:txBody>
      </p:sp>
      <p:sp>
        <p:nvSpPr>
          <p:cNvPr id="10" name="文本框 14"/>
          <p:cNvSpPr txBox="1"/>
          <p:nvPr/>
        </p:nvSpPr>
        <p:spPr>
          <a:xfrm>
            <a:off x="204426" y="2194994"/>
            <a:ext cx="503496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kern="100" smtClean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阳极：</a:t>
            </a:r>
            <a:r>
              <a:rPr lang="en-US" altLang="zh-CN" sz="2400" b="1" kern="10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2Cl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2e</a:t>
            </a:r>
            <a:r>
              <a:rPr lang="zh-CN" altLang="zh-CN" sz="2400" b="1" kern="100" baseline="30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400" b="1" kern="100" spc="-8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==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=Cl</a:t>
            </a:r>
            <a:r>
              <a:rPr lang="en-US" altLang="zh-CN" sz="24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400" b="1" kern="100">
                <a:solidFill>
                  <a:srgbClr val="FF0000"/>
                </a:solidFill>
                <a:effectLst/>
                <a:latin typeface="宋体" panose="02010600030101010101" pitchFamily="2" charset="-122"/>
                <a:cs typeface="Times New Roman" panose="02020603050405020304" pitchFamily="18" charset="0"/>
              </a:rPr>
              <a:t>↑  </a:t>
            </a:r>
            <a:endParaRPr lang="en-US" altLang="zh-CN" sz="2400" b="1" kern="100" smtClean="0">
              <a:solidFill>
                <a:srgbClr val="FF0000"/>
              </a:solidFill>
              <a:effectLst/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b="1" kern="100" smtClean="0">
                <a:solidFill>
                  <a:srgbClr val="FF0000"/>
                </a:solidFill>
                <a:effectLst/>
                <a:latin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altLang="zh-CN" sz="2400" b="1" kern="100" smtClean="0">
              <a:solidFill>
                <a:srgbClr val="FF0000"/>
              </a:solidFill>
              <a:effectLst/>
              <a:latin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3275114" y="5157182"/>
            <a:ext cx="4583956" cy="545918"/>
            <a:chOff x="7492008" y="4758336"/>
            <a:chExt cx="3739809" cy="545918"/>
          </a:xfrm>
        </p:grpSpPr>
        <p:sp>
          <p:nvSpPr>
            <p:cNvPr id="12" name="文本框 18"/>
            <p:cNvSpPr txBox="1"/>
            <p:nvPr/>
          </p:nvSpPr>
          <p:spPr>
            <a:xfrm>
              <a:off x="7492008" y="4842589"/>
              <a:ext cx="3739809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2400" b="1" kern="100" smtClean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总反应：</a:t>
              </a:r>
              <a:r>
                <a:rPr lang="en-US" altLang="zh-CN" sz="2400" b="1" kern="100" smtClean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2NaCl              2Na+Cl</a:t>
              </a:r>
              <a:r>
                <a:rPr lang="en-US" altLang="zh-CN" sz="2400" b="1" kern="100" baseline="-25000" smtClean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zh-CN" altLang="zh-CN" sz="2400" b="1" kern="1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↑</a:t>
              </a:r>
              <a:endParaRPr lang="zh-CN" altLang="en-US" sz="2400" b="1"/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361912" y="4758336"/>
              <a:ext cx="685800" cy="497206"/>
            </a:xfrm>
            <a:prstGeom prst="rect">
              <a:avLst/>
            </a:prstGeom>
          </p:spPr>
        </p:pic>
      </p:grpSp>
      <p:sp>
        <p:nvSpPr>
          <p:cNvPr id="14" name="文本框 9"/>
          <p:cNvSpPr txBox="1"/>
          <p:nvPr/>
        </p:nvSpPr>
        <p:spPr>
          <a:xfrm>
            <a:off x="6526897" y="305803"/>
            <a:ext cx="3276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电子：电源负极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zh-CN" alt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阴极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832250" y="371571"/>
            <a:ext cx="32768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电子：阳极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→电源正极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9079438" y="2951024"/>
            <a:ext cx="1627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kern="100">
                <a:latin typeface="黑体" panose="02010609060101010101" pitchFamily="49" charset="-122"/>
                <a:ea typeface="黑体" panose="02010609060101010101" pitchFamily="49" charset="-122"/>
              </a:rPr>
              <a:t>还原反应</a:t>
            </a:r>
            <a:endParaRPr lang="zh-CN" altLang="en-US" sz="28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025244" y="2839886"/>
            <a:ext cx="18085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en-US" sz="2800" b="1" kern="10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氧化反应</a:t>
            </a:r>
            <a:endParaRPr lang="zh-CN" altLang="en-US" sz="28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04731" y="1688682"/>
            <a:ext cx="10881717" cy="33499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(1) 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电解是在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直流电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作用下，在两个电极上分别发生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氧化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反应和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还原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反应的过程。</a:t>
            </a:r>
            <a:endParaRPr lang="zh-CN" altLang="zh-CN" sz="24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(2) 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电解池是将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能转化为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化学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能的装置。</a:t>
            </a:r>
            <a:endParaRPr lang="zh-CN" altLang="zh-CN" sz="24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b="1" kern="100" smtClean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(3)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电解池的构成条件</a:t>
            </a:r>
            <a:endParaRPr lang="zh-CN" altLang="zh-CN" sz="2400" b="1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     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具有与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直流电源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相连接的两个电极（阴极、阳极），插入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电解质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溶液或熔融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电解质</a:t>
            </a:r>
            <a:r>
              <a:rPr lang="zh-CN" altLang="zh-CN" sz="24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中，形成</a:t>
            </a:r>
            <a:r>
              <a:rPr lang="zh-CN" altLang="zh-CN" sz="24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闭合回路</a:t>
            </a:r>
            <a:r>
              <a:rPr lang="zh-CN" altLang="zh-CN" sz="2400" b="1" kern="100" smtClean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endParaRPr lang="en-US" altLang="zh-CN" sz="2400" b="1" kern="100" smtClean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zh-CN" altLang="zh-CN" sz="2400" b="1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032233" y="501867"/>
            <a:ext cx="1744861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课堂小结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3215218" y="2458508"/>
            <a:ext cx="2389768" cy="619125"/>
            <a:chOff x="2208" y="1098"/>
            <a:chExt cx="803" cy="390"/>
          </a:xfrm>
        </p:grpSpPr>
        <p:sp>
          <p:nvSpPr>
            <p:cNvPr id="5141" name="Line 4"/>
            <p:cNvSpPr>
              <a:spLocks noChangeShapeType="1"/>
            </p:cNvSpPr>
            <p:nvPr/>
          </p:nvSpPr>
          <p:spPr bwMode="auto">
            <a:xfrm flipH="1" flipV="1">
              <a:off x="2208" y="1104"/>
              <a:ext cx="0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non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2" name="Line 5"/>
            <p:cNvSpPr>
              <a:spLocks noChangeShapeType="1"/>
            </p:cNvSpPr>
            <p:nvPr/>
          </p:nvSpPr>
          <p:spPr bwMode="auto">
            <a:xfrm flipV="1">
              <a:off x="2208" y="1098"/>
              <a:ext cx="803" cy="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none" w="med" len="lg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03783" name="Text Box 7"/>
          <p:cNvSpPr txBox="1">
            <a:spLocks noChangeArrowheads="1"/>
          </p:cNvSpPr>
          <p:nvPr/>
        </p:nvSpPr>
        <p:spPr bwMode="auto">
          <a:xfrm>
            <a:off x="2351618" y="3812117"/>
            <a:ext cx="7776633" cy="24006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lIns="121917" tIns="60958" rIns="121917" bIns="60958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kumimoji="1" lang="en-US" altLang="zh-CN" sz="3700" b="1"/>
          </a:p>
          <a:p>
            <a:pPr algn="ctr">
              <a:spcBef>
                <a:spcPct val="50000"/>
              </a:spcBef>
              <a:defRPr/>
            </a:pPr>
            <a:r>
              <a:rPr kumimoji="1" lang="zh-CN" altLang="en-US" sz="3700" b="1"/>
              <a:t>电解质溶液</a:t>
            </a:r>
            <a:endParaRPr kumimoji="1" lang="en-US" altLang="zh-CN" sz="3700" b="1"/>
          </a:p>
          <a:p>
            <a:pPr algn="ctr">
              <a:spcBef>
                <a:spcPct val="50000"/>
              </a:spcBef>
              <a:defRPr/>
            </a:pPr>
            <a:endParaRPr kumimoji="1" lang="zh-CN" altLang="en-US" sz="3700" b="1"/>
          </a:p>
        </p:txBody>
      </p:sp>
      <p:sp>
        <p:nvSpPr>
          <p:cNvPr id="5125" name="Rectangle 16"/>
          <p:cNvSpPr>
            <a:spLocks noChangeArrowheads="1"/>
          </p:cNvSpPr>
          <p:nvPr/>
        </p:nvSpPr>
        <p:spPr bwMode="auto">
          <a:xfrm>
            <a:off x="2351618" y="3187700"/>
            <a:ext cx="1631949" cy="685800"/>
          </a:xfrm>
          <a:prstGeom prst="rect">
            <a:avLst/>
          </a:prstGeom>
          <a:solidFill>
            <a:srgbClr val="FFCCFF"/>
          </a:solidFill>
          <a:ln w="28575">
            <a:solidFill>
              <a:schemeClr val="tx1"/>
            </a:solidFill>
            <a:miter lim="800000"/>
          </a:ln>
        </p:spPr>
        <p:txBody>
          <a:bodyPr wrap="none" lIns="121917" tIns="60958" rIns="121917" bIns="60958" anchor="ctr"/>
          <a:lstStyle/>
          <a:p>
            <a:pPr algn="ctr"/>
            <a:r>
              <a:rPr kumimoji="1" lang="zh-CN" altLang="en-US" sz="4800" b="1" smtClean="0"/>
              <a:t>阴极</a:t>
            </a:r>
            <a:endParaRPr kumimoji="1" lang="zh-CN" altLang="en-US" sz="4800" b="1"/>
          </a:p>
        </p:txBody>
      </p:sp>
      <p:sp>
        <p:nvSpPr>
          <p:cNvPr id="5126" name="Rectangle 17"/>
          <p:cNvSpPr>
            <a:spLocks noChangeArrowheads="1"/>
          </p:cNvSpPr>
          <p:nvPr/>
        </p:nvSpPr>
        <p:spPr bwMode="auto">
          <a:xfrm>
            <a:off x="8401052" y="3208868"/>
            <a:ext cx="1629833" cy="700617"/>
          </a:xfrm>
          <a:prstGeom prst="rect">
            <a:avLst/>
          </a:prstGeom>
          <a:solidFill>
            <a:srgbClr val="FFCCFF"/>
          </a:solidFill>
          <a:ln w="28575">
            <a:solidFill>
              <a:schemeClr val="tx1"/>
            </a:solidFill>
            <a:miter lim="800000"/>
          </a:ln>
        </p:spPr>
        <p:txBody>
          <a:bodyPr wrap="none" lIns="121917" tIns="60958" rIns="121917" bIns="60958" anchor="ctr"/>
          <a:lstStyle/>
          <a:p>
            <a:pPr algn="ctr"/>
            <a:r>
              <a:rPr kumimoji="1" lang="zh-CN" altLang="en-US" sz="4300" b="1" smtClean="0"/>
              <a:t>阳极 </a:t>
            </a:r>
            <a:endParaRPr kumimoji="1" lang="zh-CN" altLang="en-US" sz="4300" b="1"/>
          </a:p>
        </p:txBody>
      </p:sp>
      <p:sp>
        <p:nvSpPr>
          <p:cNvPr id="203796" name="Text Box 20"/>
          <p:cNvSpPr txBox="1">
            <a:spLocks noChangeArrowheads="1"/>
          </p:cNvSpPr>
          <p:nvPr/>
        </p:nvSpPr>
        <p:spPr bwMode="auto">
          <a:xfrm>
            <a:off x="334022" y="2709333"/>
            <a:ext cx="1058745" cy="417618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eaVert" lIns="121917" tIns="60958" rIns="121917" bIns="60958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zh-CN" altLang="en-US" sz="4800" b="1" smtClean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还原反</a:t>
            </a:r>
            <a:r>
              <a:rPr lang="zh-CN" altLang="en-US" sz="48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应</a:t>
            </a:r>
            <a:endParaRPr lang="zh-CN" altLang="en-US" sz="4800" b="1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03797" name="Text Box 21"/>
          <p:cNvSpPr txBox="1">
            <a:spLocks noChangeArrowheads="1"/>
          </p:cNvSpPr>
          <p:nvPr/>
        </p:nvSpPr>
        <p:spPr bwMode="auto">
          <a:xfrm>
            <a:off x="10794588" y="2637367"/>
            <a:ext cx="1058745" cy="4176184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vert="eaVert" lIns="121917" tIns="60958" rIns="121917" bIns="60958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zh-CN" altLang="en-US" sz="4800" b="1" smtClean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氧化反</a:t>
            </a:r>
            <a:r>
              <a:rPr lang="zh-CN" altLang="en-US" sz="48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应</a:t>
            </a:r>
            <a:endParaRPr lang="zh-CN" altLang="en-US" sz="4800" b="1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9225" name="AutoShape 22"/>
          <p:cNvSpPr>
            <a:spLocks noChangeArrowheads="1"/>
          </p:cNvSpPr>
          <p:nvPr/>
        </p:nvSpPr>
        <p:spPr bwMode="auto">
          <a:xfrm>
            <a:off x="1295401" y="3526367"/>
            <a:ext cx="1056217" cy="285751"/>
          </a:xfrm>
          <a:prstGeom prst="leftArrow">
            <a:avLst>
              <a:gd name="adj1" fmla="val 50000"/>
              <a:gd name="adj2" fmla="val 693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lIns="121917" tIns="60958" rIns="121917" bIns="60958" anchor="ctr"/>
          <a:lstStyle/>
          <a:p>
            <a:endParaRPr lang="zh-CN" altLang="en-US"/>
          </a:p>
        </p:txBody>
      </p:sp>
      <p:sp>
        <p:nvSpPr>
          <p:cNvPr id="9226" name="AutoShape 23"/>
          <p:cNvSpPr>
            <a:spLocks noChangeArrowheads="1"/>
          </p:cNvSpPr>
          <p:nvPr/>
        </p:nvSpPr>
        <p:spPr bwMode="auto">
          <a:xfrm>
            <a:off x="10128251" y="3429000"/>
            <a:ext cx="960967" cy="313267"/>
          </a:xfrm>
          <a:prstGeom prst="rightArrow">
            <a:avLst>
              <a:gd name="adj1" fmla="val 50000"/>
              <a:gd name="adj2" fmla="val 830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lIns="121917" tIns="60958" rIns="121917" bIns="60958" anchor="ctr"/>
          <a:lstStyle/>
          <a:p>
            <a:endParaRPr lang="zh-CN" altLang="en-US"/>
          </a:p>
        </p:txBody>
      </p:sp>
      <p:sp>
        <p:nvSpPr>
          <p:cNvPr id="5132" name="TextBox 25"/>
          <p:cNvSpPr txBox="1">
            <a:spLocks noChangeArrowheads="1"/>
          </p:cNvSpPr>
          <p:nvPr/>
        </p:nvSpPr>
        <p:spPr bwMode="auto">
          <a:xfrm>
            <a:off x="0" y="258893"/>
            <a:ext cx="3673435" cy="55399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121917" tIns="60958" rIns="121917" bIns="60958">
            <a:spAutoFit/>
          </a:bodyPr>
          <a:lstStyle/>
          <a:p>
            <a:r>
              <a:rPr lang="zh-CN" altLang="en-US" sz="2800" b="1" smtClean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b="1" smtClean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2800" b="1" smtClean="0">
                <a:latin typeface="黑体" panose="02010609060101010101" pitchFamily="49" charset="-122"/>
                <a:ea typeface="黑体" panose="02010609060101010101" pitchFamily="49" charset="-122"/>
              </a:rPr>
              <a:t>）电解池工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作原理</a:t>
            </a:r>
            <a:endParaRPr lang="zh-CN" altLang="en-US" sz="28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4271433" y="4102101"/>
            <a:ext cx="1334887" cy="766233"/>
          </a:xfrm>
          <a:prstGeom prst="ellipse">
            <a:avLst/>
          </a:prstGeom>
          <a:solidFill>
            <a:srgbClr val="FF0000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endParaRPr lang="en-US" altLang="zh-CN" sz="160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zh-CN" altLang="en-US" sz="1600" smtClean="0">
                <a:solidFill>
                  <a:schemeClr val="tx1"/>
                </a:solidFill>
              </a:rPr>
              <a:t>阳离子</a:t>
            </a:r>
            <a:endParaRPr lang="en-US" altLang="zh-CN" sz="160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zh-CN" altLang="en-US" sz="1600" smtClean="0">
                <a:solidFill>
                  <a:schemeClr val="tx1"/>
                </a:solidFill>
              </a:rPr>
              <a:t>（</a:t>
            </a:r>
            <a:r>
              <a:rPr lang="en-US" altLang="zh-CN" sz="1600" smtClean="0">
                <a:solidFill>
                  <a:schemeClr val="tx1"/>
                </a:solidFill>
              </a:rPr>
              <a:t>+</a:t>
            </a:r>
            <a:r>
              <a:rPr lang="zh-CN" altLang="en-US" sz="1600" smtClean="0">
                <a:solidFill>
                  <a:schemeClr val="tx1"/>
                </a:solidFill>
              </a:rPr>
              <a:t>）</a:t>
            </a:r>
            <a:endParaRPr lang="en-US" altLang="zh-CN" sz="160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zh-CN" altLang="en-US" sz="1600">
              <a:solidFill>
                <a:schemeClr val="tx1"/>
              </a:solidFill>
            </a:endParaRPr>
          </a:p>
        </p:txBody>
      </p:sp>
      <p:grpSp>
        <p:nvGrpSpPr>
          <p:cNvPr id="3" name="Group 3"/>
          <p:cNvGrpSpPr/>
          <p:nvPr/>
        </p:nvGrpSpPr>
        <p:grpSpPr>
          <a:xfrm rot="10800000">
            <a:off x="3024717" y="4102100"/>
            <a:ext cx="1919816" cy="863600"/>
            <a:chOff x="2208" y="1104"/>
            <a:chExt cx="2064" cy="432"/>
          </a:xfrm>
        </p:grpSpPr>
        <p:sp>
          <p:nvSpPr>
            <p:cNvPr id="5139" name="Line 5"/>
            <p:cNvSpPr>
              <a:spLocks noChangeShapeType="1"/>
            </p:cNvSpPr>
            <p:nvPr/>
          </p:nvSpPr>
          <p:spPr bwMode="auto">
            <a:xfrm>
              <a:off x="2208" y="1104"/>
              <a:ext cx="206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non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0" name="Line 6"/>
            <p:cNvSpPr>
              <a:spLocks noChangeShapeType="1"/>
            </p:cNvSpPr>
            <p:nvPr/>
          </p:nvSpPr>
          <p:spPr bwMode="auto">
            <a:xfrm flipH="1">
              <a:off x="4272" y="1104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triangle" w="med" len="lg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8" name="椭圆 57"/>
          <p:cNvSpPr/>
          <p:nvPr/>
        </p:nvSpPr>
        <p:spPr>
          <a:xfrm>
            <a:off x="7344833" y="4197351"/>
            <a:ext cx="1214551" cy="76834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r>
              <a:rPr lang="zh-CN" altLang="en-US" sz="1600" smtClean="0">
                <a:solidFill>
                  <a:schemeClr val="tx1"/>
                </a:solidFill>
              </a:rPr>
              <a:t>阴离子</a:t>
            </a:r>
            <a:endParaRPr lang="en-US" altLang="zh-CN" sz="160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zh-CN" altLang="en-US" sz="1600" smtClean="0">
                <a:solidFill>
                  <a:schemeClr val="tx1"/>
                </a:solidFill>
              </a:rPr>
              <a:t>（</a:t>
            </a:r>
            <a:r>
              <a:rPr lang="en-US" altLang="zh-CN" sz="1600" smtClean="0">
                <a:solidFill>
                  <a:schemeClr val="tx1"/>
                </a:solidFill>
              </a:rPr>
              <a:t>-</a:t>
            </a:r>
            <a:r>
              <a:rPr lang="zh-CN" altLang="en-US" sz="1600" smtClean="0">
                <a:solidFill>
                  <a:schemeClr val="tx1"/>
                </a:solidFill>
              </a:rPr>
              <a:t>）</a:t>
            </a:r>
            <a:endParaRPr lang="zh-CN" altLang="en-US" sz="160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 rot="10800000" flipH="1">
            <a:off x="7535334" y="4004733"/>
            <a:ext cx="1921933" cy="863600"/>
            <a:chOff x="2208" y="1104"/>
            <a:chExt cx="2064" cy="432"/>
          </a:xfrm>
        </p:grpSpPr>
        <p:sp>
          <p:nvSpPr>
            <p:cNvPr id="5137" name="Line 5"/>
            <p:cNvSpPr>
              <a:spLocks noChangeShapeType="1"/>
            </p:cNvSpPr>
            <p:nvPr/>
          </p:nvSpPr>
          <p:spPr bwMode="auto">
            <a:xfrm>
              <a:off x="2208" y="1104"/>
              <a:ext cx="206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non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38" name="Line 6"/>
            <p:cNvSpPr>
              <a:spLocks noChangeShapeType="1"/>
            </p:cNvSpPr>
            <p:nvPr/>
          </p:nvSpPr>
          <p:spPr bwMode="auto">
            <a:xfrm flipH="1">
              <a:off x="4272" y="1104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triangle" w="med" len="lg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4" name="矩形 23"/>
          <p:cNvSpPr/>
          <p:nvPr/>
        </p:nvSpPr>
        <p:spPr>
          <a:xfrm>
            <a:off x="5681272" y="2233534"/>
            <a:ext cx="689548" cy="38974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6400810" y="2353444"/>
            <a:ext cx="45719" cy="16489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6445770" y="184379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smtClean="0">
                <a:solidFill>
                  <a:srgbClr val="FF0000"/>
                </a:solidFill>
              </a:rPr>
              <a:t>+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19075" y="1831299"/>
            <a:ext cx="3097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smtClean="0">
                <a:solidFill>
                  <a:srgbClr val="FF0000"/>
                </a:solidFill>
              </a:rPr>
              <a:t>-</a:t>
            </a:r>
            <a:endParaRPr lang="zh-CN" altLang="en-US" sz="3200">
              <a:solidFill>
                <a:srgbClr val="FF0000"/>
              </a:solidFill>
            </a:endParaRPr>
          </a:p>
        </p:txBody>
      </p:sp>
      <p:grpSp>
        <p:nvGrpSpPr>
          <p:cNvPr id="30" name="Group 3"/>
          <p:cNvGrpSpPr/>
          <p:nvPr/>
        </p:nvGrpSpPr>
        <p:grpSpPr>
          <a:xfrm rot="10800000">
            <a:off x="6340406" y="2440849"/>
            <a:ext cx="2565355" cy="644525"/>
            <a:chOff x="2228" y="717"/>
            <a:chExt cx="862" cy="406"/>
          </a:xfrm>
        </p:grpSpPr>
        <p:sp>
          <p:nvSpPr>
            <p:cNvPr id="31" name="Line 4"/>
            <p:cNvSpPr>
              <a:spLocks noChangeShapeType="1"/>
            </p:cNvSpPr>
            <p:nvPr/>
          </p:nvSpPr>
          <p:spPr bwMode="auto">
            <a:xfrm flipH="1" flipV="1">
              <a:off x="2228" y="717"/>
              <a:ext cx="0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non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" name="Line 5"/>
            <p:cNvSpPr>
              <a:spLocks noChangeShapeType="1"/>
            </p:cNvSpPr>
            <p:nvPr/>
          </p:nvSpPr>
          <p:spPr bwMode="auto">
            <a:xfrm flipV="1">
              <a:off x="2228" y="1112"/>
              <a:ext cx="862" cy="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none" w="med" len="lg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3942414" y="1948721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smtClean="0"/>
              <a:t>电子流出</a:t>
            </a:r>
            <a:endParaRPr lang="zh-CN" altLang="en-US" sz="2400" b="1"/>
          </a:p>
        </p:txBody>
      </p:sp>
      <p:cxnSp>
        <p:nvCxnSpPr>
          <p:cNvPr id="39" name="直接箭头连接符 38"/>
          <p:cNvCxnSpPr/>
          <p:nvPr/>
        </p:nvCxnSpPr>
        <p:spPr>
          <a:xfrm flipH="1">
            <a:off x="3447738" y="2218546"/>
            <a:ext cx="494678" cy="149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107838" y="1876269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smtClean="0"/>
              <a:t>电子流入</a:t>
            </a:r>
            <a:endParaRPr lang="zh-CN" altLang="en-US" sz="2400" b="1"/>
          </a:p>
        </p:txBody>
      </p:sp>
      <p:cxnSp>
        <p:nvCxnSpPr>
          <p:cNvPr id="47" name="直接箭头连接符 46"/>
          <p:cNvCxnSpPr/>
          <p:nvPr/>
        </p:nvCxnSpPr>
        <p:spPr>
          <a:xfrm flipV="1">
            <a:off x="9024079" y="2083633"/>
            <a:ext cx="14990" cy="64457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07 -1.94076E-06 C -0.03212 0.00309 -0.07188 0.02407 -0.09636 -0.01944 C -0.09514 -0.05122 -0.09028 -0.08392 -0.09028 -0.1157" pathEditMode="relative" ptsTypes="ff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06 -6.02592E-06 C 0.01215 0.00308 0.01128 0.004 0.0276 -6.02592E-06 C 0.03142 -0.00093 0.03472 -0.00618 0.03854 -0.00649 C 0.05503 -0.00711 0.07135 -0.00803 0.08785 -0.00865 C 0.09444 -0.01636 0.09201 -0.02809 0.09392 -0.04074 C 0.09479 -0.0466 0.09653 -0.05215 0.09757 -0.05802 C 0.09913 -0.08301 0.10364 -0.10553 0.10364 -0.13083" pathEditMode="relative" ptsTypes="ffffffA">
                                      <p:cBhvr>
                                        <p:cTn id="1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0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96" grpId="0"/>
      <p:bldP spid="203797" grpId="0"/>
      <p:bldP spid="9225" grpId="0"/>
      <p:bldP spid="9226" grpId="0"/>
      <p:bldP spid="27" grpId="0"/>
      <p:bldP spid="58" grpId="0"/>
      <p:bldP spid="37" grpId="0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90204" y="516245"/>
            <a:ext cx="1832553" cy="584775"/>
          </a:xfrm>
          <a:prstGeom prst="rect">
            <a:avLst/>
          </a:prstGeom>
          <a:solidFill>
            <a:srgbClr val="00B0F0"/>
          </a:solidFill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smtClean="0"/>
              <a:t>思考讨论</a:t>
            </a:r>
            <a:endParaRPr lang="zh-CN" altLang="en-US" sz="3200" b="1"/>
          </a:p>
        </p:txBody>
      </p:sp>
      <p:sp>
        <p:nvSpPr>
          <p:cNvPr id="3" name="TextBox 2"/>
          <p:cNvSpPr txBox="1"/>
          <p:nvPr/>
        </p:nvSpPr>
        <p:spPr>
          <a:xfrm>
            <a:off x="733647" y="2001728"/>
            <a:ext cx="9867013" cy="1916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3200" b="1" smtClean="0"/>
              <a:t>         熔融状态下，电解质的阴阳离子分别得失电子（放电），在水溶液中是否也是电解质阴阳离子放电？</a:t>
            </a:r>
            <a:endParaRPr lang="zh-CN" altLang="en-US" sz="3200" b="1"/>
          </a:p>
        </p:txBody>
      </p:sp>
    </p:spTree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1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67389" y="1043362"/>
            <a:ext cx="1955130" cy="1650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735806" y="1178737"/>
            <a:ext cx="27093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en-US" sz="24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电解</a:t>
            </a:r>
            <a:r>
              <a:rPr lang="zh-CN" altLang="en-US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氯化铜溶液</a:t>
            </a:r>
            <a:endParaRPr lang="zh-CN" altLang="en-US" sz="2400" b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8729" y="1764575"/>
            <a:ext cx="14093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实验现象</a:t>
            </a:r>
            <a:endParaRPr lang="zh-CN" alt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03423" y="2183067"/>
            <a:ext cx="9953030" cy="14246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kern="100">
                <a:effectLst/>
                <a:latin typeface="宋体" panose="02010600030101010101" pitchFamily="2" charset="-122"/>
                <a:cs typeface="Times New Roman" panose="02020603050405020304" pitchFamily="18" charset="0"/>
              </a:rPr>
              <a:t>①</a:t>
            </a:r>
            <a:r>
              <a:rPr lang="zh-CN" altLang="en-US" sz="20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溶液颜色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2000" b="1" kern="10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kern="100">
                <a:effectLst/>
                <a:latin typeface="宋体" panose="02010600030101010101" pitchFamily="2" charset="-122"/>
                <a:cs typeface="Times New Roman" panose="02020603050405020304" pitchFamily="18" charset="0"/>
              </a:rPr>
              <a:t>②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阴极上有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</a:t>
            </a:r>
            <a:r>
              <a:rPr lang="zh-CN" altLang="en-US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生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成；</a:t>
            </a:r>
            <a:endParaRPr lang="en-US" altLang="zh-CN" sz="2000" b="1" kern="10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kern="100">
                <a:effectLst/>
                <a:latin typeface="宋体" panose="02010600030101010101" pitchFamily="2" charset="-122"/>
                <a:cs typeface="Times New Roman" panose="02020603050405020304" pitchFamily="18" charset="0"/>
              </a:rPr>
              <a:t>③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阳极附近有刺激性气味的气体产生，能使湿润的淀粉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­KI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试纸</a:t>
            </a:r>
            <a:r>
              <a:rPr lang="en-US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</a:t>
            </a:r>
            <a:r>
              <a:rPr lang="zh-CN" altLang="zh-CN" sz="2000" b="1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sz="2000" b="1"/>
          </a:p>
        </p:txBody>
      </p:sp>
      <p:sp>
        <p:nvSpPr>
          <p:cNvPr id="10" name="文本框 9"/>
          <p:cNvSpPr txBox="1"/>
          <p:nvPr/>
        </p:nvSpPr>
        <p:spPr>
          <a:xfrm>
            <a:off x="2615503" y="2230179"/>
            <a:ext cx="11662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>
                <a:solidFill>
                  <a:srgbClr val="FF0000"/>
                </a:solidFill>
              </a:rPr>
              <a:t>变浅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612224" y="2688034"/>
            <a:ext cx="140910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>
                <a:solidFill>
                  <a:srgbClr val="FF0000"/>
                </a:solidFill>
              </a:rPr>
              <a:t>红色物质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253174" y="3179933"/>
            <a:ext cx="10405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变蓝</a:t>
            </a:r>
            <a:endParaRPr lang="zh-CN" altLang="en-US" sz="2000"/>
          </a:p>
        </p:txBody>
      </p:sp>
      <p:sp>
        <p:nvSpPr>
          <p:cNvPr id="14" name="文本框 13"/>
          <p:cNvSpPr txBox="1"/>
          <p:nvPr/>
        </p:nvSpPr>
        <p:spPr>
          <a:xfrm>
            <a:off x="864394" y="3639386"/>
            <a:ext cx="14093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实验结论</a:t>
            </a:r>
            <a:endParaRPr lang="zh-CN" alt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203423" y="4021232"/>
            <a:ext cx="479643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电解</a:t>
            </a:r>
            <a:r>
              <a:rPr lang="en-US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CuCl</a:t>
            </a:r>
            <a:r>
              <a:rPr lang="en-US" altLang="zh-CN" sz="2000" b="1" kern="100" baseline="-250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sz="20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溶液，生成了铜和氯气</a:t>
            </a:r>
            <a:endParaRPr lang="zh-CN" altLang="en-US" sz="2000" b="1"/>
          </a:p>
        </p:txBody>
      </p:sp>
      <p:sp>
        <p:nvSpPr>
          <p:cNvPr id="15" name="TextBox 14"/>
          <p:cNvSpPr txBox="1"/>
          <p:nvPr/>
        </p:nvSpPr>
        <p:spPr>
          <a:xfrm>
            <a:off x="3700557" y="154630"/>
            <a:ext cx="3852337" cy="584775"/>
          </a:xfrm>
          <a:prstGeom prst="rect">
            <a:avLst/>
          </a:prstGeom>
          <a:solidFill>
            <a:srgbClr val="00B0F0"/>
          </a:solidFill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smtClean="0"/>
              <a:t>实验探究</a:t>
            </a:r>
            <a:r>
              <a:rPr lang="en-US" altLang="zh-CN" sz="3200" b="1" smtClean="0"/>
              <a:t>—</a:t>
            </a:r>
            <a:r>
              <a:rPr lang="zh-CN" altLang="en-US" sz="3200" b="1" smtClean="0"/>
              <a:t>电解规律</a:t>
            </a:r>
            <a:endParaRPr lang="zh-CN" altLang="en-US" sz="3200" b="1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10" grpId="0"/>
      <p:bldP spid="11" grpId="0"/>
      <p:bldP spid="13" grpId="0"/>
      <p:bldP spid="14" grpId="0"/>
      <p:bldP spid="16" grpId="0"/>
    </p:bldLst>
  </p:timing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187308"/>
  <p:tag name="KSO_WM_TEMPLATE_SUBCATEGORY" val="0"/>
  <p:tag name="KSO_WM_TEMPLATE_THUMBS_INDEX" val="1"/>
</p:tagLst>
</file>

<file path=ppt/tags/tag2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OWQ2ZWExMDIwMTAyNTlkY2I3MDQ0MGE2NzkwYzQ5NGQifQ=="/>
</p:tagLst>
</file>

<file path=ppt/theme/theme1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3320</Words>
  <Application>WPS 演示</Application>
  <PresentationFormat/>
  <Paragraphs>370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32" baseType="lpstr">
      <vt:lpstr>Arial</vt:lpstr>
      <vt:lpstr>宋体</vt:lpstr>
      <vt:lpstr>Wingdings</vt:lpstr>
      <vt:lpstr>黑体</vt:lpstr>
      <vt:lpstr>Times New Roman</vt:lpstr>
      <vt:lpstr>Calibri</vt:lpstr>
      <vt:lpstr>Courier New</vt:lpstr>
      <vt:lpstr>MS PGothic</vt:lpstr>
      <vt:lpstr>微软雅黑</vt:lpstr>
      <vt:lpstr>Arial Unicode MS</vt:lpstr>
      <vt:lpstr>1_自定义设计方案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Twilight</cp:lastModifiedBy>
  <cp:revision>2</cp:revision>
  <cp:lastPrinted>2021-08-24T19:07:00Z</cp:lastPrinted>
  <dcterms:created xsi:type="dcterms:W3CDTF">2021-08-24T19:07:00Z</dcterms:created>
  <dcterms:modified xsi:type="dcterms:W3CDTF">2022-08-15T15:43:43Z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CA6E196A31234C798C0692A5E1C26B0F</vt:lpwstr>
  </property>
  <property fmtid="{D5CDD505-2E9C-101B-9397-08002B2CF9AE}" pid="7" name="KSOProductBuildVer">
    <vt:lpwstr>2052-11.1.0.11830</vt:lpwstr>
  </property>
</Properties>
</file>