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784" r:id="rId3"/>
    <p:sldId id="792" r:id="rId4"/>
    <p:sldId id="790" r:id="rId5"/>
    <p:sldId id="257" r:id="rId6"/>
    <p:sldId id="258" r:id="rId7"/>
    <p:sldId id="796" r:id="rId8"/>
    <p:sldId id="797" r:id="rId9"/>
    <p:sldId id="798" r:id="rId10"/>
    <p:sldId id="259" r:id="rId11"/>
    <p:sldId id="791" r:id="rId12"/>
    <p:sldId id="260" r:id="rId13"/>
    <p:sldId id="794" r:id="rId14"/>
    <p:sldId id="261" r:id="rId15"/>
    <p:sldId id="793" r:id="rId16"/>
    <p:sldId id="799" r:id="rId17"/>
    <p:sldId id="800" r:id="rId18"/>
    <p:sldId id="801" r:id="rId19"/>
    <p:sldId id="262" r:id="rId20"/>
    <p:sldId id="264" r:id="rId21"/>
    <p:sldId id="263" r:id="rId22"/>
    <p:sldId id="266" r:id="rId23"/>
    <p:sldId id="795" r:id="rId24"/>
    <p:sldId id="267" r:id="rId25"/>
    <p:sldId id="265" r:id="rId26"/>
    <p:sldId id="802" r:id="rId27"/>
    <p:sldId id="803" r:id="rId28"/>
    <p:sldId id="804" r:id="rId29"/>
    <p:sldId id="783" r:id="rId30"/>
    <p:sldId id="782" r:id="rId31"/>
    <p:sldId id="275" r:id="rId32"/>
  </p:sldIdLst>
  <p:sldSz cx="12192000" cy="6858000"/>
  <p:notesSz cx="6858000" cy="9144000"/>
  <p:custDataLst>
    <p:tags r:id="rId3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gs" Target="tags/tag90.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0B57BA1-3ACB-414E-B3A2-C6238003081D}" type="doc">
      <dgm:prSet loTypeId="urn:microsoft.com/office/officeart/2005/8/layout/venn2" loCatId="relationship" qsTypeId="urn:microsoft.com/office/officeart/2005/8/quickstyle/simple1#1" qsCatId="simple" csTypeId="urn:microsoft.com/office/officeart/2005/8/colors/accent1_2#1" csCatId="accent1" phldr="1"/>
      <dgm:spPr/>
      <dgm:t>
        <a:bodyPr/>
        <a:lstStyle/>
        <a:p>
          <a:endParaRPr lang="zh-CN" altLang="en-US"/>
        </a:p>
      </dgm:t>
    </dgm:pt>
    <dgm:pt modelId="{E7845A5A-6FE7-4CCC-9CB2-8A19A1FF7B6E}" cxnId="{364BB77C-0C8E-4B16-97F8-D519CD9DE954}" type="parTrans">
      <dgm:prSet custT="1"/>
      <dgm:spPr/>
      <dgm:t>
        <a:bodyPr/>
        <a:lstStyle/>
        <a:p>
          <a:endParaRPr lang="zh-CN" altLang="en-US" sz="2800">
            <a:latin typeface="黑体" panose="02010609060101010101" charset="-122"/>
            <a:ea typeface="黑体" panose="02010609060101010101" charset="-122"/>
          </a:endParaRPr>
        </a:p>
      </dgm:t>
    </dgm:pt>
    <dgm:pt modelId="{35AB31DB-8240-4159-AC27-53F5167022CD}">
      <dgm:prSet phldrT="[文本]" custT="1"/>
      <dgm:spPr>
        <a:solidFill>
          <a:srgbClr val="0070C0"/>
        </a:solidFill>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干部</a:t>
          </a:r>
        </a:p>
      </dgm:t>
    </dgm:pt>
    <dgm:pt modelId="{54CC29A0-CB1C-444E-945B-2A09A5C12E2D}" cxnId="{364BB77C-0C8E-4B16-97F8-D519CD9DE954}" type="sibTrans">
      <dgm:prSet custT="1"/>
      <dgm:spPr/>
      <dgm:t>
        <a:bodyPr/>
        <a:lstStyle/>
        <a:p>
          <a:endParaRPr lang="zh-CN" altLang="en-US" sz="2800">
            <a:latin typeface="黑体" panose="02010609060101010101" charset="-122"/>
            <a:ea typeface="黑体" panose="02010609060101010101" charset="-122"/>
          </a:endParaRPr>
        </a:p>
      </dgm:t>
    </dgm:pt>
    <dgm:pt modelId="{DEEE659E-9887-4A8F-B433-4BF80EF007BA}" cxnId="{FEB8A2E8-7547-44B9-BDC5-950D3DCE1B77}" type="parTrans">
      <dgm:prSet custT="1"/>
      <dgm:spPr/>
      <dgm:t>
        <a:bodyPr/>
        <a:lstStyle/>
        <a:p>
          <a:endParaRPr lang="zh-CN" altLang="en-US" sz="2800">
            <a:latin typeface="黑体" panose="02010609060101010101" charset="-122"/>
            <a:ea typeface="黑体" panose="02010609060101010101" charset="-122"/>
          </a:endParaRPr>
        </a:p>
      </dgm:t>
    </dgm:pt>
    <dgm:pt modelId="{CF1D17F1-9856-4CE8-B932-C4DDD13C0473}">
      <dgm:prSet phldrT="[文本]" custT="1"/>
      <dgm:spPr>
        <a:solidFill>
          <a:schemeClr val="accent1">
            <a:lumMod val="60000"/>
            <a:lumOff val="40000"/>
          </a:schemeClr>
        </a:solidFill>
      </dgm:spPr>
      <dgm:t>
        <a:bodyPr/>
        <a:lstStyle/>
        <a:p>
          <a:r>
            <a:rPr lang="zh-CN" altLang="en-US" sz="2800" b="1" dirty="0">
              <a:solidFill>
                <a:schemeClr val="tx1"/>
              </a:solidFill>
              <a:latin typeface="微软雅黑" panose="020B0503020204020204" pitchFamily="34" charset="-122"/>
              <a:ea typeface="微软雅黑" panose="020B0503020204020204" pitchFamily="34" charset="-122"/>
            </a:rPr>
            <a:t>公务员</a:t>
          </a:r>
        </a:p>
      </dgm:t>
    </dgm:pt>
    <dgm:pt modelId="{53234251-815A-4830-8EF5-7D180AAEC31B}" cxnId="{FEB8A2E8-7547-44B9-BDC5-950D3DCE1B77}" type="sibTrans">
      <dgm:prSet custT="1"/>
      <dgm:spPr/>
      <dgm:t>
        <a:bodyPr/>
        <a:lstStyle/>
        <a:p>
          <a:endParaRPr lang="zh-CN" altLang="en-US" sz="2800">
            <a:latin typeface="黑体" panose="02010609060101010101" charset="-122"/>
            <a:ea typeface="黑体" panose="02010609060101010101" charset="-122"/>
          </a:endParaRPr>
        </a:p>
      </dgm:t>
    </dgm:pt>
    <dgm:pt modelId="{8ABF8F6D-A40C-4B32-894A-8377855EC0E9}" type="pres">
      <dgm:prSet presAssocID="{10B57BA1-3ACB-414E-B3A2-C6238003081D}" presName="Name0" presStyleCnt="0">
        <dgm:presLayoutVars>
          <dgm:chMax val="7"/>
          <dgm:resizeHandles val="exact"/>
        </dgm:presLayoutVars>
      </dgm:prSet>
      <dgm:spPr/>
    </dgm:pt>
    <dgm:pt modelId="{CFBE9946-3AED-47C8-A648-4EFC1EDAAEA8}" type="pres">
      <dgm:prSet presAssocID="{10B57BA1-3ACB-414E-B3A2-C6238003081D}" presName="comp1" presStyleCnt="0"/>
      <dgm:spPr/>
    </dgm:pt>
    <dgm:pt modelId="{6A666EC5-5C54-4762-B89E-A81515282DEC}" type="pres">
      <dgm:prSet presAssocID="{10B57BA1-3ACB-414E-B3A2-C6238003081D}" presName="circle1" presStyleLbl="node1" presStyleIdx="0" presStyleCnt="2"/>
      <dgm:spPr/>
    </dgm:pt>
    <dgm:pt modelId="{0CFF8861-DF66-4977-B214-235F61D06CDB}" type="pres">
      <dgm:prSet presAssocID="{10B57BA1-3ACB-414E-B3A2-C6238003081D}" presName="c1text" presStyleLbl="node1" presStyleIdx="0" presStyleCnt="2">
        <dgm:presLayoutVars>
          <dgm:bulletEnabled val="1"/>
        </dgm:presLayoutVars>
      </dgm:prSet>
      <dgm:spPr/>
    </dgm:pt>
    <dgm:pt modelId="{B1A04034-7BBF-406D-A0DF-86F1B7110F54}" type="pres">
      <dgm:prSet presAssocID="{10B57BA1-3ACB-414E-B3A2-C6238003081D}" presName="comp2" presStyleCnt="0"/>
      <dgm:spPr/>
    </dgm:pt>
    <dgm:pt modelId="{D457DE9F-594D-46D6-9E6D-D243314BDEB9}" type="pres">
      <dgm:prSet presAssocID="{10B57BA1-3ACB-414E-B3A2-C6238003081D}" presName="circle2" presStyleLbl="node1" presStyleIdx="1" presStyleCnt="2" custScaleX="83573" custScaleY="83573" custLinFactNeighborY="7344"/>
      <dgm:spPr/>
    </dgm:pt>
    <dgm:pt modelId="{B724C424-9D97-4820-B349-4D5753991F4C}" type="pres">
      <dgm:prSet presAssocID="{10B57BA1-3ACB-414E-B3A2-C6238003081D}" presName="c2text" presStyleLbl="node1" presStyleIdx="1" presStyleCnt="2">
        <dgm:presLayoutVars>
          <dgm:bulletEnabled val="1"/>
        </dgm:presLayoutVars>
      </dgm:prSet>
      <dgm:spPr/>
    </dgm:pt>
  </dgm:ptLst>
  <dgm:cxnLst>
    <dgm:cxn modelId="{C62F7C22-74E3-4DD5-A186-1955FCFFF98A}" type="presOf" srcId="{35AB31DB-8240-4159-AC27-53F5167022CD}" destId="{6A666EC5-5C54-4762-B89E-A81515282DEC}" srcOrd="0" destOrd="0" presId="urn:microsoft.com/office/officeart/2005/8/layout/venn2"/>
    <dgm:cxn modelId="{75A47E26-E67E-4868-A489-E3DC9572A1D4}" type="presOf" srcId="{CF1D17F1-9856-4CE8-B932-C4DDD13C0473}" destId="{D457DE9F-594D-46D6-9E6D-D243314BDEB9}" srcOrd="0" destOrd="0" presId="urn:microsoft.com/office/officeart/2005/8/layout/venn2"/>
    <dgm:cxn modelId="{F6D3A02B-E2B7-465D-9E04-8679D0E94FB9}" type="presOf" srcId="{CF1D17F1-9856-4CE8-B932-C4DDD13C0473}" destId="{B724C424-9D97-4820-B349-4D5753991F4C}" srcOrd="1" destOrd="0" presId="urn:microsoft.com/office/officeart/2005/8/layout/venn2"/>
    <dgm:cxn modelId="{364BB77C-0C8E-4B16-97F8-D519CD9DE954}" srcId="{10B57BA1-3ACB-414E-B3A2-C6238003081D}" destId="{35AB31DB-8240-4159-AC27-53F5167022CD}" srcOrd="0" destOrd="0" parTransId="{E7845A5A-6FE7-4CCC-9CB2-8A19A1FF7B6E}" sibTransId="{54CC29A0-CB1C-444E-945B-2A09A5C12E2D}"/>
    <dgm:cxn modelId="{2A7CF495-2EDF-46FE-94C3-04A2BC377B55}" type="presOf" srcId="{10B57BA1-3ACB-414E-B3A2-C6238003081D}" destId="{8ABF8F6D-A40C-4B32-894A-8377855EC0E9}" srcOrd="0" destOrd="0" presId="urn:microsoft.com/office/officeart/2005/8/layout/venn2"/>
    <dgm:cxn modelId="{932B5EB7-1386-452A-BA35-986B6F54A130}" type="presOf" srcId="{35AB31DB-8240-4159-AC27-53F5167022CD}" destId="{0CFF8861-DF66-4977-B214-235F61D06CDB}" srcOrd="1" destOrd="0" presId="urn:microsoft.com/office/officeart/2005/8/layout/venn2"/>
    <dgm:cxn modelId="{FEB8A2E8-7547-44B9-BDC5-950D3DCE1B77}" srcId="{10B57BA1-3ACB-414E-B3A2-C6238003081D}" destId="{CF1D17F1-9856-4CE8-B932-C4DDD13C0473}" srcOrd="1" destOrd="0" parTransId="{DEEE659E-9887-4A8F-B433-4BF80EF007BA}" sibTransId="{53234251-815A-4830-8EF5-7D180AAEC31B}"/>
    <dgm:cxn modelId="{3305F2DF-253A-408F-94A7-82C0E10F1807}" type="presParOf" srcId="{8ABF8F6D-A40C-4B32-894A-8377855EC0E9}" destId="{CFBE9946-3AED-47C8-A648-4EFC1EDAAEA8}" srcOrd="0" destOrd="0" presId="urn:microsoft.com/office/officeart/2005/8/layout/venn2"/>
    <dgm:cxn modelId="{2CB09E83-0DA2-4424-B7AA-266A4F620C6D}" type="presParOf" srcId="{CFBE9946-3AED-47C8-A648-4EFC1EDAAEA8}" destId="{6A666EC5-5C54-4762-B89E-A81515282DEC}" srcOrd="0" destOrd="0" presId="urn:microsoft.com/office/officeart/2005/8/layout/venn2"/>
    <dgm:cxn modelId="{F86964B0-9624-44B6-926F-7BD33A07F290}" type="presParOf" srcId="{CFBE9946-3AED-47C8-A648-4EFC1EDAAEA8}" destId="{0CFF8861-DF66-4977-B214-235F61D06CDB}" srcOrd="1" destOrd="0" presId="urn:microsoft.com/office/officeart/2005/8/layout/venn2"/>
    <dgm:cxn modelId="{99C78763-BFFC-4569-9ED3-EDCAAC9527A7}" type="presParOf" srcId="{8ABF8F6D-A40C-4B32-894A-8377855EC0E9}" destId="{B1A04034-7BBF-406D-A0DF-86F1B7110F54}" srcOrd="1" destOrd="0" presId="urn:microsoft.com/office/officeart/2005/8/layout/venn2"/>
    <dgm:cxn modelId="{C1D42BB7-6E8C-4B10-AA74-AB6203A09063}" type="presParOf" srcId="{B1A04034-7BBF-406D-A0DF-86F1B7110F54}" destId="{D457DE9F-594D-46D6-9E6D-D243314BDEB9}" srcOrd="0" destOrd="0" presId="urn:microsoft.com/office/officeart/2005/8/layout/venn2"/>
    <dgm:cxn modelId="{E7AC4246-9213-49E5-9C7E-EE06C6898D1E}" type="presParOf" srcId="{B1A04034-7BBF-406D-A0DF-86F1B7110F54}" destId="{B724C424-9D97-4820-B349-4D5753991F4C}"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216487" cy="3216487"/>
        <a:chOff x="0" y="0"/>
        <a:chExt cx="3216487" cy="3216487"/>
      </a:xfrm>
    </dsp:grpSpPr>
    <dsp:sp modelId="{6A666EC5-5C54-4762-B89E-A81515282DEC}">
      <dsp:nvSpPr>
        <dsp:cNvPr id="3" name="椭圆 2"/>
        <dsp:cNvSpPr/>
      </dsp:nvSpPr>
      <dsp:spPr bwMode="white">
        <a:xfrm>
          <a:off x="431800" y="0"/>
          <a:ext cx="3216487" cy="3216487"/>
        </a:xfrm>
        <a:prstGeom prst="ellipse">
          <a:avLst/>
        </a:prstGeom>
        <a:solidFill>
          <a:srgbClr val="0070C0"/>
        </a:solidFill>
      </dsp:spPr>
      <dsp:style>
        <a:lnRef idx="2">
          <a:schemeClr val="lt1"/>
        </a:lnRef>
        <a:fillRef idx="1">
          <a:schemeClr val="accent1"/>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solidFill>
                <a:schemeClr val="tx1"/>
              </a:solidFill>
              <a:latin typeface="微软雅黑" panose="020B0503020204020204" pitchFamily="34" charset="-122"/>
              <a:ea typeface="微软雅黑" panose="020B0503020204020204" pitchFamily="34" charset="-122"/>
            </a:rPr>
            <a:t>干部</a:t>
          </a:r>
        </a:p>
      </dsp:txBody>
      <dsp:txXfrm>
        <a:off x="431800" y="0"/>
        <a:ext cx="3216487" cy="3216487"/>
      </dsp:txXfrm>
    </dsp:sp>
    <dsp:sp modelId="{D457DE9F-594D-46D6-9E6D-D243314BDEB9}">
      <dsp:nvSpPr>
        <dsp:cNvPr id="4" name="椭圆 3"/>
        <dsp:cNvSpPr/>
      </dsp:nvSpPr>
      <dsp:spPr bwMode="white">
        <a:xfrm>
          <a:off x="833861" y="804122"/>
          <a:ext cx="2412365" cy="2412365"/>
        </a:xfrm>
        <a:prstGeom prst="ellipse">
          <a:avLst/>
        </a:prstGeom>
        <a:solidFill>
          <a:schemeClr val="accent1">
            <a:lumMod val="60000"/>
            <a:lumOff val="40000"/>
          </a:schemeClr>
        </a:solidFill>
      </dsp:spPr>
      <dsp:style>
        <a:lnRef idx="2">
          <a:schemeClr val="lt1"/>
        </a:lnRef>
        <a:fillRef idx="1">
          <a:schemeClr val="accent1"/>
        </a:fillRef>
        <a:effectRef idx="0">
          <a:scrgbClr r="0" g="0" b="0"/>
        </a:effectRef>
        <a:fontRef idx="minor">
          <a:schemeClr val="lt1"/>
        </a:fontRef>
      </dsp:style>
      <dsp:txBody>
        <a:bodyPr lIns="199136" tIns="199136" rIns="199136" bIns="1991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800" b="1" dirty="0">
              <a:solidFill>
                <a:schemeClr val="tx1"/>
              </a:solidFill>
              <a:latin typeface="微软雅黑" panose="020B0503020204020204" pitchFamily="34" charset="-122"/>
              <a:ea typeface="微软雅黑" panose="020B0503020204020204" pitchFamily="34" charset="-122"/>
            </a:rPr>
            <a:t>公务员</a:t>
          </a:r>
        </a:p>
      </dsp:txBody>
      <dsp:txXfrm>
        <a:off x="833861" y="804122"/>
        <a:ext cx="2412365" cy="241236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219D08CA-3A8A-4869-9678-1B0855227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352EF3-822F-4DC3-97AC-52502E22211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D08CA-3A8A-4869-9678-1B0855227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352EF3-822F-4DC3-97AC-52502E22211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tags" Target="../tags/tag29.xml"/><Relationship Id="rId13" Type="http://schemas.openxmlformats.org/officeDocument/2006/relationships/slideLayout" Target="../slideLayouts/slideLayout7.xml"/><Relationship Id="rId12" Type="http://schemas.openxmlformats.org/officeDocument/2006/relationships/tags" Target="../tags/tag38.xml"/><Relationship Id="rId11" Type="http://schemas.openxmlformats.org/officeDocument/2006/relationships/image" Target="../media/image2.png"/><Relationship Id="rId10" Type="http://schemas.openxmlformats.org/officeDocument/2006/relationships/tags" Target="../tags/tag37.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13.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slideLayout" Target="../slideLayouts/slideLayout7.xml"/><Relationship Id="rId11" Type="http://schemas.openxmlformats.org/officeDocument/2006/relationships/tags" Target="../tags/tag57.xml"/><Relationship Id="rId10" Type="http://schemas.openxmlformats.org/officeDocument/2006/relationships/tags" Target="../tags/tag56.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4.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tags" Target="../tags/tag74.xml"/><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3" Type="http://schemas.openxmlformats.org/officeDocument/2006/relationships/slideLayout" Target="../slideLayouts/slideLayout7.xml"/><Relationship Id="rId12" Type="http://schemas.openxmlformats.org/officeDocument/2006/relationships/tags" Target="../tags/tag78.xml"/><Relationship Id="rId11" Type="http://schemas.openxmlformats.org/officeDocument/2006/relationships/tags" Target="../tags/tag77.xml"/><Relationship Id="rId10" Type="http://schemas.openxmlformats.org/officeDocument/2006/relationships/tags" Target="../tags/tag76.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tags" Target="../tags/tag84.xml"/></Relationships>
</file>

<file path=ppt/slides/_rels/slide3.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1" Type="http://schemas.openxmlformats.org/officeDocument/2006/relationships/slideLayout" Target="../slideLayouts/slideLayout7.xml"/><Relationship Id="rId10" Type="http://schemas.openxmlformats.org/officeDocument/2006/relationships/tags" Target="../tags/tag9.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slideLayout" Target="../slideLayouts/slideLayout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文本框 2"/>
          <p:cNvSpPr txBox="1">
            <a:spLocks noChangeArrowheads="1"/>
          </p:cNvSpPr>
          <p:nvPr/>
        </p:nvSpPr>
        <p:spPr bwMode="auto">
          <a:xfrm>
            <a:off x="0" y="0"/>
            <a:ext cx="12192000" cy="2099711"/>
          </a:xfrm>
          <a:prstGeom prst="rect">
            <a:avLst/>
          </a:prstGeom>
          <a:noFill/>
          <a:ln>
            <a:noFill/>
          </a:ln>
        </p:spPr>
        <p:txBody>
          <a:bodyPr wrap="square" lIns="67699" tIns="33862" rIns="67699" bIns="3386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4400" b="1" dirty="0">
                <a:solidFill>
                  <a:srgbClr val="0904D4"/>
                </a:solidFill>
                <a:latin typeface="微软雅黑" panose="020B0503020204020204" pitchFamily="34" charset="-122"/>
                <a:ea typeface="微软雅黑" panose="020B0503020204020204" pitchFamily="34" charset="-122"/>
              </a:rPr>
              <a:t>选择性必修</a:t>
            </a:r>
            <a:r>
              <a:rPr lang="en-US" altLang="zh-CN" sz="4400" b="1" dirty="0">
                <a:solidFill>
                  <a:srgbClr val="0904D4"/>
                </a:solidFill>
                <a:latin typeface="微软雅黑" panose="020B0503020204020204" pitchFamily="34" charset="-122"/>
                <a:ea typeface="微软雅黑" panose="020B0503020204020204" pitchFamily="34" charset="-122"/>
              </a:rPr>
              <a:t>1   </a:t>
            </a:r>
            <a:r>
              <a:rPr lang="zh-CN" altLang="en-US" sz="4400" b="1" dirty="0">
                <a:solidFill>
                  <a:srgbClr val="0904D4"/>
                </a:solidFill>
                <a:latin typeface="微软雅黑" panose="020B0503020204020204" pitchFamily="34" charset="-122"/>
                <a:ea typeface="微软雅黑" panose="020B0503020204020204" pitchFamily="34" charset="-122"/>
              </a:rPr>
              <a:t>国家制度与社会治理</a:t>
            </a:r>
            <a:endParaRPr lang="en-US" altLang="zh-CN" sz="4400" b="1" dirty="0">
              <a:solidFill>
                <a:srgbClr val="0904D4"/>
              </a:solidFill>
              <a:latin typeface="微软雅黑" panose="020B0503020204020204" pitchFamily="34" charset="-122"/>
              <a:ea typeface="微软雅黑" panose="020B0503020204020204" pitchFamily="34" charset="-122"/>
            </a:endParaRPr>
          </a:p>
          <a:p>
            <a:pPr algn="ctr"/>
            <a:r>
              <a:rPr lang="zh-CN" altLang="en-US" sz="4400" b="1" dirty="0">
                <a:solidFill>
                  <a:srgbClr val="FF0000"/>
                </a:solidFill>
                <a:latin typeface="微软雅黑" panose="020B0503020204020204" pitchFamily="34" charset="-122"/>
                <a:ea typeface="微软雅黑" panose="020B0503020204020204" pitchFamily="34" charset="-122"/>
                <a:cs typeface="字魂27号-布丁体"/>
              </a:rPr>
              <a:t>第二单元   官员的选拔与管理</a:t>
            </a:r>
            <a:endParaRPr lang="en-US" altLang="zh-CN" sz="4400" b="1" dirty="0">
              <a:solidFill>
                <a:srgbClr val="FF0000"/>
              </a:solidFill>
              <a:latin typeface="微软雅黑" panose="020B0503020204020204" pitchFamily="34" charset="-122"/>
              <a:ea typeface="微软雅黑" panose="020B0503020204020204" pitchFamily="34" charset="-122"/>
              <a:cs typeface="字魂27号-布丁体"/>
            </a:endParaRPr>
          </a:p>
          <a:p>
            <a:pPr algn="ctr"/>
            <a:r>
              <a:rPr lang="zh-CN" altLang="en-US" sz="4400" b="1" dirty="0">
                <a:solidFill>
                  <a:srgbClr val="000000"/>
                </a:solidFill>
                <a:latin typeface="微软雅黑" panose="020B0503020204020204" pitchFamily="34" charset="-122"/>
                <a:ea typeface="微软雅黑" panose="020B0503020204020204" pitchFamily="34" charset="-122"/>
                <a:cs typeface="字魂27号-布丁体"/>
              </a:rPr>
              <a:t>第</a:t>
            </a:r>
            <a:r>
              <a:rPr lang="en-US" altLang="zh-CN" sz="4400" b="1" dirty="0">
                <a:solidFill>
                  <a:srgbClr val="000000"/>
                </a:solidFill>
                <a:latin typeface="微软雅黑" panose="020B0503020204020204" pitchFamily="34" charset="-122"/>
                <a:ea typeface="微软雅黑" panose="020B0503020204020204" pitchFamily="34" charset="-122"/>
                <a:cs typeface="字魂27号-布丁体"/>
              </a:rPr>
              <a:t>7</a:t>
            </a:r>
            <a:r>
              <a:rPr lang="zh-CN" altLang="en-US" sz="4400" b="1" dirty="0">
                <a:solidFill>
                  <a:srgbClr val="000000"/>
                </a:solidFill>
                <a:latin typeface="微软雅黑" panose="020B0503020204020204" pitchFamily="34" charset="-122"/>
                <a:ea typeface="微软雅黑" panose="020B0503020204020204" pitchFamily="34" charset="-122"/>
                <a:cs typeface="字魂27号-布丁体"/>
              </a:rPr>
              <a:t>课　</a:t>
            </a:r>
            <a:r>
              <a:rPr lang="zh-CN" altLang="zh-CN" sz="4400" b="1" dirty="0">
                <a:solidFill>
                  <a:prstClr val="black"/>
                </a:solidFill>
                <a:latin typeface="Arial" panose="020B0604020202020204"/>
                <a:ea typeface="微软雅黑" panose="020B0503020204020204" pitchFamily="34" charset="-122"/>
              </a:rPr>
              <a:t>近代以来中国的官员选拔与管理</a:t>
            </a:r>
            <a:endParaRPr lang="en-US" altLang="zh-CN" sz="4400" b="1" dirty="0">
              <a:solidFill>
                <a:prstClr val="black"/>
              </a:solidFill>
              <a:latin typeface="Arial" panose="020B0604020202020204"/>
              <a:ea typeface="微软雅黑" panose="020B0503020204020204" pitchFamily="34" charset="-122"/>
            </a:endParaRPr>
          </a:p>
        </p:txBody>
      </p:sp>
      <p:sp>
        <p:nvSpPr>
          <p:cNvPr id="3" name="文本框 3"/>
          <p:cNvSpPr txBox="1"/>
          <p:nvPr/>
        </p:nvSpPr>
        <p:spPr>
          <a:xfrm>
            <a:off x="0" y="2633968"/>
            <a:ext cx="12192000" cy="2862322"/>
          </a:xfrm>
          <a:prstGeom prst="rect">
            <a:avLst/>
          </a:prstGeom>
          <a:solidFill>
            <a:schemeClr val="bg1"/>
          </a:solid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latin typeface="微软雅黑" panose="020B0503020204020204" pitchFamily="34" charset="-122"/>
                <a:ea typeface="微软雅黑" panose="020B0503020204020204" pitchFamily="34" charset="-122"/>
              </a:rPr>
              <a:t>课标：</a:t>
            </a:r>
            <a:r>
              <a:rPr lang="zh-CN" altLang="en-US" sz="3600" dirty="0">
                <a:latin typeface="微软雅黑" panose="020B0503020204020204" pitchFamily="34" charset="-122"/>
                <a:ea typeface="微软雅黑" panose="020B0503020204020204" pitchFamily="34" charset="-122"/>
              </a:rPr>
              <a:t>了解科举制度的</a:t>
            </a:r>
            <a:r>
              <a:rPr lang="zh-CN" altLang="en-US" sz="3600" b="1" dirty="0">
                <a:latin typeface="微软雅黑" panose="020B0503020204020204" pitchFamily="34" charset="-122"/>
                <a:ea typeface="微软雅黑" panose="020B0503020204020204" pitchFamily="34" charset="-122"/>
              </a:rPr>
              <a:t>变化</a:t>
            </a:r>
            <a:r>
              <a:rPr lang="zh-CN" altLang="en-US" sz="3600" dirty="0">
                <a:latin typeface="微软雅黑" panose="020B0503020204020204" pitchFamily="34" charset="-122"/>
                <a:ea typeface="微软雅黑" panose="020B0503020204020204" pitchFamily="34" charset="-122"/>
              </a:rPr>
              <a:t>以及其对近现代中国公务员制度</a:t>
            </a:r>
            <a:endParaRPr lang="en-US" altLang="zh-CN" sz="3600" dirty="0">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          </a:t>
            </a:r>
            <a:r>
              <a:rPr lang="zh-CN" altLang="en-US" sz="3600" dirty="0">
                <a:latin typeface="微软雅黑" panose="020B0503020204020204" pitchFamily="34" charset="-122"/>
                <a:ea typeface="微软雅黑" panose="020B0503020204020204" pitchFamily="34" charset="-122"/>
              </a:rPr>
              <a:t>的</a:t>
            </a:r>
            <a:r>
              <a:rPr lang="zh-CN" altLang="en-US" sz="3600" b="1" dirty="0">
                <a:latin typeface="微软雅黑" panose="020B0503020204020204" pitchFamily="34" charset="-122"/>
                <a:ea typeface="微软雅黑" panose="020B0503020204020204" pitchFamily="34" charset="-122"/>
              </a:rPr>
              <a:t>影响</a:t>
            </a:r>
            <a:r>
              <a:rPr lang="zh-CN" altLang="en-US" sz="3600" dirty="0">
                <a:latin typeface="微软雅黑" panose="020B0503020204020204" pitchFamily="34" charset="-122"/>
                <a:ea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endParaRPr>
          </a:p>
          <a:p>
            <a:r>
              <a:rPr lang="zh-CN" altLang="en-US" sz="3600" b="1" dirty="0">
                <a:latin typeface="微软雅黑" panose="020B0503020204020204" pitchFamily="34" charset="-122"/>
                <a:ea typeface="微软雅黑" panose="020B0503020204020204" pitchFamily="34" charset="-122"/>
              </a:rPr>
              <a:t>          </a:t>
            </a:r>
            <a:endParaRPr lang="en-US" altLang="zh-CN" sz="3600" b="1" dirty="0">
              <a:latin typeface="微软雅黑" panose="020B0503020204020204" pitchFamily="34" charset="-122"/>
              <a:ea typeface="微软雅黑" panose="020B0503020204020204" pitchFamily="34" charset="-122"/>
            </a:endParaRPr>
          </a:p>
          <a:p>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重点：</a:t>
            </a:r>
            <a:r>
              <a:rPr lang="zh-CN" altLang="en-US" sz="3600" kern="100" dirty="0">
                <a:latin typeface="微软雅黑" panose="020B0503020204020204" pitchFamily="34" charset="-122"/>
                <a:ea typeface="微软雅黑" panose="020B0503020204020204" pitchFamily="34" charset="-122"/>
                <a:cs typeface="Times New Roman" panose="02020603050405020304" pitchFamily="18" charset="0"/>
              </a:rPr>
              <a:t>中国近现代官员选拔与管理制度的发展</a:t>
            </a:r>
            <a:r>
              <a:rPr lang="zh-CN" altLang="en-US" sz="3600" b="1" kern="100" dirty="0">
                <a:latin typeface="微软雅黑" panose="020B0503020204020204" pitchFamily="34" charset="-122"/>
                <a:ea typeface="微软雅黑" panose="020B0503020204020204" pitchFamily="34" charset="-122"/>
                <a:cs typeface="Times New Roman" panose="02020603050405020304" pitchFamily="18" charset="0"/>
              </a:rPr>
              <a:t>演变及特点</a:t>
            </a:r>
            <a:r>
              <a:rPr lang="zh-CN" altLang="en-US" sz="36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sz="3600" kern="100" dirty="0">
              <a:latin typeface="微软雅黑" panose="020B0503020204020204" pitchFamily="34" charset="-122"/>
              <a:ea typeface="微软雅黑" panose="020B0503020204020204" pitchFamily="34" charset="-122"/>
              <a:cs typeface="Times New Roman" panose="02020603050405020304" pitchFamily="18" charset="0"/>
            </a:endParaRPr>
          </a:p>
          <a:p>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难点：</a:t>
            </a:r>
            <a:r>
              <a:rPr lang="zh-CN" altLang="en-US" sz="3600" kern="100" dirty="0">
                <a:latin typeface="微软雅黑" panose="020B0503020204020204" pitchFamily="34" charset="-122"/>
                <a:ea typeface="微软雅黑" panose="020B0503020204020204" pitchFamily="34" charset="-122"/>
                <a:cs typeface="Times New Roman" panose="02020603050405020304" pitchFamily="18" charset="0"/>
              </a:rPr>
              <a:t>西方文官制度对近现代中国相关制度的</a:t>
            </a:r>
            <a:r>
              <a:rPr lang="zh-CN" altLang="en-US" sz="3600" b="1" kern="100" dirty="0">
                <a:latin typeface="微软雅黑" panose="020B0503020204020204" pitchFamily="34" charset="-122"/>
                <a:ea typeface="微软雅黑" panose="020B0503020204020204" pitchFamily="34" charset="-122"/>
                <a:cs typeface="Times New Roman" panose="02020603050405020304" pitchFamily="18" charset="0"/>
              </a:rPr>
              <a:t>影响。</a:t>
            </a:r>
            <a:endPar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11"/>
          <p:cNvSpPr>
            <a:spLocks noChangeArrowheads="1"/>
          </p:cNvSpPr>
          <p:nvPr>
            <p:custDataLst>
              <p:tags r:id="rId2"/>
            </p:custDataLst>
          </p:nvPr>
        </p:nvSpPr>
        <p:spPr bwMode="auto">
          <a:xfrm>
            <a:off x="0" y="0"/>
            <a:ext cx="6863138" cy="707886"/>
          </a:xfrm>
          <a:prstGeom prst="rect">
            <a:avLst/>
          </a:prstGeom>
          <a:solidFill>
            <a:schemeClr val="accent6">
              <a:lumMod val="20000"/>
              <a:lumOff val="80000"/>
            </a:schemeClr>
          </a:solidFill>
          <a:ln>
            <a:noFill/>
          </a:ln>
        </p:spPr>
        <p:txBody>
          <a:bodyPr wrap="square">
            <a:spAutoFit/>
          </a:bodyPr>
          <a:lstStyle/>
          <a:p>
            <a:pPr algn="l"/>
            <a:r>
              <a:rPr lang="zh-CN" altLang="en-US" sz="40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rPr>
              <a:t>二、民国时期的官员选拔制度</a:t>
            </a:r>
            <a:endParaRPr lang="zh-CN" altLang="en-US" sz="40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 name="文本框 3"/>
          <p:cNvSpPr txBox="1"/>
          <p:nvPr>
            <p:custDataLst>
              <p:tags r:id="rId3"/>
            </p:custDataLst>
          </p:nvPr>
        </p:nvSpPr>
        <p:spPr>
          <a:xfrm>
            <a:off x="0" y="707886"/>
            <a:ext cx="6863138"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黑体" panose="02010609060101010101" charset="-122"/>
              </a:rPr>
              <a:t>1.南京临时政府时期（1912年） </a:t>
            </a:r>
            <a:endParaRPr lang="en-US" altLang="zh-CN"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5" name="文本框 4"/>
          <p:cNvSpPr txBox="1"/>
          <p:nvPr>
            <p:custDataLst>
              <p:tags r:id="rId4"/>
            </p:custDataLst>
          </p:nvPr>
        </p:nvSpPr>
        <p:spPr>
          <a:xfrm>
            <a:off x="-1" y="1354217"/>
            <a:ext cx="2012633"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1）依据：</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7" name="文本框 6"/>
          <p:cNvSpPr txBox="1"/>
          <p:nvPr>
            <p:custDataLst>
              <p:tags r:id="rId5"/>
            </p:custDataLst>
          </p:nvPr>
        </p:nvSpPr>
        <p:spPr>
          <a:xfrm>
            <a:off x="1" y="2000548"/>
            <a:ext cx="2012632"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2）内容：</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6" name="文本框 5"/>
          <p:cNvSpPr txBox="1"/>
          <p:nvPr>
            <p:custDataLst>
              <p:tags r:id="rId6"/>
            </p:custDataLst>
          </p:nvPr>
        </p:nvSpPr>
        <p:spPr>
          <a:xfrm>
            <a:off x="2012632" y="1354216"/>
            <a:ext cx="10179368" cy="646331"/>
          </a:xfrm>
          <a:prstGeom prst="rect">
            <a:avLst/>
          </a:prstGeom>
          <a:solidFill>
            <a:schemeClr val="bg1"/>
          </a:solidFill>
        </p:spPr>
        <p:txBody>
          <a:bodyPr wrap="square" rtlCol="0">
            <a:spAutoFit/>
          </a:bodyPr>
          <a:lstStyle/>
          <a:p>
            <a:pPr algn="just"/>
            <a:r>
              <a:rPr lang="zh-CN" altLang="en-US" sz="3600" dirty="0">
                <a:latin typeface="微软雅黑" panose="020B0503020204020204" pitchFamily="34" charset="-122"/>
                <a:ea typeface="微软雅黑" panose="020B0503020204020204" pitchFamily="34" charset="-122"/>
                <a:cs typeface="华文楷体" panose="02010600040101010101" charset="-122"/>
              </a:rPr>
              <a:t>孙中山的文官考试思想。</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9" name="文本框 8"/>
          <p:cNvSpPr txBox="1"/>
          <p:nvPr>
            <p:custDataLst>
              <p:tags r:id="rId7"/>
            </p:custDataLst>
          </p:nvPr>
        </p:nvSpPr>
        <p:spPr>
          <a:xfrm>
            <a:off x="2012632" y="2000546"/>
            <a:ext cx="10179368" cy="1200329"/>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黑体" panose="02010609060101010101" charset="-122"/>
              </a:rPr>
              <a:t>①官员选拔：</a:t>
            </a:r>
            <a:r>
              <a:rPr lang="zh-CN" altLang="en-US" sz="3600" b="1" dirty="0">
                <a:latin typeface="微软雅黑" panose="020B0503020204020204" pitchFamily="34" charset="-122"/>
                <a:ea typeface="微软雅黑" panose="020B0503020204020204" pitchFamily="34" charset="-122"/>
                <a:cs typeface="黑体" panose="02010609060101010101" charset="-122"/>
              </a:rPr>
              <a:t>考试为主</a:t>
            </a:r>
            <a:r>
              <a:rPr lang="zh-CN" altLang="en-US" sz="3600" dirty="0">
                <a:latin typeface="微软雅黑" panose="020B0503020204020204" pitchFamily="34" charset="-122"/>
                <a:ea typeface="微软雅黑" panose="020B0503020204020204" pitchFamily="34" charset="-122"/>
                <a:cs typeface="黑体" panose="02010609060101010101" charset="-122"/>
              </a:rPr>
              <a:t>，"</a:t>
            </a:r>
            <a:r>
              <a:rPr lang="zh-CN" altLang="en-US" sz="3600" b="1" dirty="0">
                <a:latin typeface="微软雅黑" panose="020B0503020204020204" pitchFamily="34" charset="-122"/>
                <a:ea typeface="微软雅黑" panose="020B0503020204020204" pitchFamily="34" charset="-122"/>
                <a:cs typeface="黑体" panose="02010609060101010101" charset="-122"/>
              </a:rPr>
              <a:t>五权宪法</a:t>
            </a:r>
            <a:r>
              <a:rPr lang="zh-CN" altLang="en-US" sz="3600" dirty="0">
                <a:latin typeface="微软雅黑" panose="020B0503020204020204" pitchFamily="34" charset="-122"/>
                <a:ea typeface="微软雅黑" panose="020B0503020204020204" pitchFamily="34" charset="-122"/>
                <a:cs typeface="黑体" panose="02010609060101010101" charset="-122"/>
              </a:rPr>
              <a:t>"框架中，</a:t>
            </a:r>
            <a:endParaRPr lang="en-US" altLang="zh-CN" sz="3600" dirty="0">
              <a:latin typeface="微软雅黑" panose="020B0503020204020204" pitchFamily="34" charset="-122"/>
              <a:ea typeface="微软雅黑" panose="020B0503020204020204" pitchFamily="34" charset="-122"/>
              <a:cs typeface="黑体" panose="02010609060101010101" charset="-122"/>
            </a:endParaRPr>
          </a:p>
          <a:p>
            <a:r>
              <a:rPr lang="en-US" altLang="zh-CN" sz="3600" dirty="0">
                <a:latin typeface="微软雅黑" panose="020B0503020204020204" pitchFamily="34" charset="-122"/>
                <a:ea typeface="微软雅黑" panose="020B0503020204020204" pitchFamily="34" charset="-122"/>
                <a:cs typeface="黑体" panose="02010609060101010101" charset="-122"/>
              </a:rPr>
              <a:t>                    </a:t>
            </a:r>
            <a:r>
              <a:rPr lang="zh-CN" altLang="en-US" sz="3600" b="1" dirty="0">
                <a:latin typeface="微软雅黑" panose="020B0503020204020204" pitchFamily="34" charset="-122"/>
                <a:ea typeface="微软雅黑" panose="020B0503020204020204" pitchFamily="34" charset="-122"/>
                <a:cs typeface="黑体" panose="02010609060101010101" charset="-122"/>
              </a:rPr>
              <a:t>考试院主管</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8" name="文本框 7"/>
          <p:cNvSpPr txBox="1"/>
          <p:nvPr>
            <p:custDataLst>
              <p:tags r:id="rId8"/>
            </p:custDataLst>
          </p:nvPr>
        </p:nvSpPr>
        <p:spPr>
          <a:xfrm>
            <a:off x="2012633" y="3200875"/>
            <a:ext cx="10179368" cy="1200329"/>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②完善制度：</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建立</a:t>
            </a:r>
            <a:r>
              <a:rPr lang="zh-CN" altLang="en-US" sz="3600" dirty="0">
                <a:latin typeface="微软雅黑" panose="020B0503020204020204" pitchFamily="34" charset="-122"/>
                <a:ea typeface="微软雅黑" panose="020B0503020204020204" pitchFamily="34" charset="-122"/>
                <a:cs typeface="华文楷体" panose="02010600040101010101" charset="-122"/>
              </a:rPr>
              <a:t>文官培养、任用、监察等方面</a:t>
            </a:r>
            <a:endParaRPr lang="en-US" altLang="zh-CN" sz="3600" dirty="0">
              <a:latin typeface="微软雅黑" panose="020B0503020204020204" pitchFamily="34" charset="-122"/>
              <a:ea typeface="微软雅黑" panose="020B0503020204020204" pitchFamily="34" charset="-122"/>
              <a:cs typeface="华文楷体" panose="02010600040101010101" charset="-122"/>
            </a:endParaRPr>
          </a:p>
          <a:p>
            <a:r>
              <a:rPr lang="en-US" altLang="zh-CN"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                    </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运行机制</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0" name="文本框 9"/>
          <p:cNvSpPr txBox="1"/>
          <p:nvPr>
            <p:custDataLst>
              <p:tags r:id="rId9"/>
            </p:custDataLst>
          </p:nvPr>
        </p:nvSpPr>
        <p:spPr>
          <a:xfrm>
            <a:off x="0" y="4404994"/>
            <a:ext cx="2012632"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solidFill>
                  <a:schemeClr val="tx1"/>
                </a:solidFill>
                <a:latin typeface="微软雅黑" panose="020B0503020204020204" pitchFamily="34" charset="-122"/>
                <a:ea typeface="微软雅黑" panose="020B0503020204020204" pitchFamily="34" charset="-122"/>
                <a:cs typeface="黑体" panose="02010609060101010101" charset="-122"/>
              </a:rPr>
              <a:t>3）评价：</a:t>
            </a:r>
            <a:endParaRPr lang="zh-CN" altLang="en-US" sz="3600" b="1" dirty="0">
              <a:solidFill>
                <a:schemeClr val="tx1"/>
              </a:solidFill>
              <a:latin typeface="微软雅黑" panose="020B0503020204020204" pitchFamily="34" charset="-122"/>
              <a:ea typeface="微软雅黑" panose="020B0503020204020204" pitchFamily="34" charset="-122"/>
              <a:cs typeface="黑体" panose="02010609060101010101" charset="-122"/>
            </a:endParaRPr>
          </a:p>
        </p:txBody>
      </p:sp>
      <p:pic>
        <p:nvPicPr>
          <p:cNvPr id="11" name="图片 10"/>
          <p:cNvPicPr>
            <a:picLocks noChangeAspect="1"/>
          </p:cNvPicPr>
          <p:nvPr>
            <p:custDataLst>
              <p:tags r:id="rId10"/>
            </p:custDataLst>
          </p:nvPr>
        </p:nvPicPr>
        <p:blipFill>
          <a:blip r:embed="rId11"/>
          <a:stretch>
            <a:fillRect/>
          </a:stretch>
        </p:blipFill>
        <p:spPr>
          <a:xfrm>
            <a:off x="7192189" y="2646877"/>
            <a:ext cx="4999811" cy="4211124"/>
          </a:xfrm>
          <a:prstGeom prst="roundRect">
            <a:avLst/>
          </a:prstGeom>
        </p:spPr>
      </p:pic>
      <p:sp>
        <p:nvSpPr>
          <p:cNvPr id="13" name="文本框 12"/>
          <p:cNvSpPr txBox="1"/>
          <p:nvPr/>
        </p:nvSpPr>
        <p:spPr>
          <a:xfrm>
            <a:off x="7192188" y="6027003"/>
            <a:ext cx="4999812" cy="830997"/>
          </a:xfrm>
          <a:prstGeom prst="rect">
            <a:avLst/>
          </a:prstGeom>
          <a:solidFill>
            <a:schemeClr val="accent4">
              <a:lumMod val="20000"/>
              <a:lumOff val="80000"/>
            </a:schemeClr>
          </a:solidFill>
        </p:spPr>
        <p:txBody>
          <a:bodyPr wrap="square">
            <a:spAutoFit/>
          </a:bodyPr>
          <a:lstStyle/>
          <a:p>
            <a:pPr indent="0" algn="ctr">
              <a:buFont typeface="Wingdings" panose="05000000000000000000" pitchFamily="2" charset="2"/>
              <a:buNone/>
            </a:pP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五权</a:t>
            </a:r>
            <a:endParaRPr lang="en-US" altLang="zh-CN" sz="2400" b="1" dirty="0">
              <a:latin typeface="微软雅黑" panose="020B0503020204020204" pitchFamily="34" charset="-122"/>
              <a:ea typeface="微软雅黑" panose="020B0503020204020204" pitchFamily="34" charset="-122"/>
              <a:cs typeface="微软雅黑" panose="020B0503020204020204" pitchFamily="34" charset="-122"/>
            </a:endParaRPr>
          </a:p>
          <a:p>
            <a:pPr indent="0" algn="ctr">
              <a:buFont typeface="Wingdings" panose="05000000000000000000" pitchFamily="2" charset="2"/>
              <a:buNone/>
            </a:pP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立法</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行政</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司法</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考试</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监察</a:t>
            </a:r>
            <a:endPar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2012631" y="4401202"/>
            <a:ext cx="10179367"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①奠定近代文官</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制度基础</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；对以后产生</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重要影响</a:t>
            </a:r>
            <a:endPar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endParaRPr>
          </a:p>
        </p:txBody>
      </p:sp>
      <p:sp>
        <p:nvSpPr>
          <p:cNvPr id="17" name="文本框 16"/>
          <p:cNvSpPr txBox="1"/>
          <p:nvPr/>
        </p:nvSpPr>
        <p:spPr>
          <a:xfrm>
            <a:off x="2012628" y="5029437"/>
            <a:ext cx="10179367"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②提高</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文官素质</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，建立</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公平用人机制</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有积极意义；</a:t>
            </a:r>
            <a:endParaRPr lang="zh-CN" altLang="en-US" sz="3600" dirty="0">
              <a:latin typeface="微软雅黑" panose="020B0503020204020204" pitchFamily="34" charset="-122"/>
              <a:ea typeface="微软雅黑" panose="020B0503020204020204" pitchFamily="34" charset="-122"/>
              <a:cs typeface="华文楷体" panose="02010600040101010101" charset="-122"/>
              <a:sym typeface="+mn-ea"/>
            </a:endParaRPr>
          </a:p>
        </p:txBody>
      </p:sp>
      <p:sp>
        <p:nvSpPr>
          <p:cNvPr id="18" name="文本框 17"/>
          <p:cNvSpPr txBox="1"/>
          <p:nvPr>
            <p:custDataLst>
              <p:tags r:id="rId12"/>
            </p:custDataLst>
          </p:nvPr>
        </p:nvSpPr>
        <p:spPr>
          <a:xfrm>
            <a:off x="2012628" y="5669925"/>
            <a:ext cx="10179372" cy="668837"/>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③局限性：基本</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只停留在纸面</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上。</a:t>
            </a:r>
            <a:endParaRPr lang="zh-CN" altLang="en-US" sz="3600" dirty="0">
              <a:latin typeface="微软雅黑" panose="020B0503020204020204" pitchFamily="34" charset="-122"/>
              <a:ea typeface="微软雅黑" panose="020B0503020204020204" pitchFamily="34" charset="-122"/>
              <a:cs typeface="华文楷体" panose="0201060004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5" presetClass="exit" presetSubtype="0" fill="hold" nodeType="clickEffect">
                                  <p:stCondLst>
                                    <p:cond delay="0"/>
                                  </p:stCondLst>
                                  <p:childTnLst>
                                    <p:animEffect transition="out" filter="fade">
                                      <p:cBhvr>
                                        <p:cTn id="26" dur="2000"/>
                                        <p:tgtEl>
                                          <p:spTgt spid="11"/>
                                        </p:tgtEl>
                                      </p:cBhvr>
                                    </p:animEffect>
                                    <p:anim calcmode="lin" valueType="num">
                                      <p:cBhvr>
                                        <p:cTn id="27" dur="2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2000"/>
                                        <p:tgtEl>
                                          <p:spTgt spid="11"/>
                                        </p:tgtEl>
                                        <p:attrNameLst>
                                          <p:attrName>ppt_h</p:attrName>
                                        </p:attrNameLst>
                                      </p:cBhvr>
                                      <p:tavLst>
                                        <p:tav tm="0">
                                          <p:val>
                                            <p:strVal val="ppt_h"/>
                                          </p:val>
                                        </p:tav>
                                        <p:tav tm="100000">
                                          <p:val>
                                            <p:strVal val="ppt_h"/>
                                          </p:val>
                                        </p:tav>
                                      </p:tavLst>
                                    </p:anim>
                                    <p:set>
                                      <p:cBhvr>
                                        <p:cTn id="29" dur="1" fill="hold">
                                          <p:stCondLst>
                                            <p:cond delay="1999"/>
                                          </p:stCondLst>
                                        </p:cTn>
                                        <p:tgtEl>
                                          <p:spTgt spid="11"/>
                                        </p:tgtEl>
                                        <p:attrNameLst>
                                          <p:attrName>style.visibility</p:attrName>
                                        </p:attrNameLst>
                                      </p:cBhvr>
                                      <p:to>
                                        <p:strVal val="hidden"/>
                                      </p:to>
                                    </p:set>
                                  </p:childTnLst>
                                </p:cTn>
                              </p:par>
                              <p:par>
                                <p:cTn id="30" presetID="3" presetClass="entr" presetSubtype="1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par>
                                <p:cTn id="33" presetID="45" presetClass="exit" presetSubtype="0" fill="hold" grpId="1" nodeType="withEffect">
                                  <p:stCondLst>
                                    <p:cond delay="0"/>
                                  </p:stCondLst>
                                  <p:childTnLst>
                                    <p:animEffect transition="out" filter="fade">
                                      <p:cBhvr>
                                        <p:cTn id="34" dur="2000"/>
                                        <p:tgtEl>
                                          <p:spTgt spid="13"/>
                                        </p:tgtEl>
                                      </p:cBhvr>
                                    </p:animEffect>
                                    <p:anim calcmode="lin" valueType="num">
                                      <p:cBhvr>
                                        <p:cTn id="35"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2000"/>
                                        <p:tgtEl>
                                          <p:spTgt spid="13"/>
                                        </p:tgtEl>
                                        <p:attrNameLst>
                                          <p:attrName>ppt_h</p:attrName>
                                        </p:attrNameLst>
                                      </p:cBhvr>
                                      <p:tavLst>
                                        <p:tav tm="0">
                                          <p:val>
                                            <p:strVal val="ppt_h"/>
                                          </p:val>
                                        </p:tav>
                                        <p:tav tm="100000">
                                          <p:val>
                                            <p:strVal val="ppt_h"/>
                                          </p:val>
                                        </p:tav>
                                      </p:tavLst>
                                    </p:anim>
                                    <p:set>
                                      <p:cBhvr>
                                        <p:cTn id="37" dur="1" fill="hold">
                                          <p:stCondLst>
                                            <p:cond delay="1999"/>
                                          </p:stCondLst>
                                        </p:cTn>
                                        <p:tgtEl>
                                          <p:spTgt spid="1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linds(horizontal)">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13" grpId="0" animBg="1"/>
      <p:bldP spid="13" grpId="1" animBg="1"/>
      <p:bldP spid="15"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文本框 14"/>
          <p:cNvSpPr txBox="1"/>
          <p:nvPr>
            <p:custDataLst>
              <p:tags r:id="rId2"/>
            </p:custDataLst>
          </p:nvPr>
        </p:nvSpPr>
        <p:spPr>
          <a:xfrm>
            <a:off x="0" y="10274"/>
            <a:ext cx="7808360"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黑体" panose="02010609060101010101" charset="-122"/>
              </a:rPr>
              <a:t>2.北洋政府时期（1912——1927年） </a:t>
            </a:r>
            <a:endParaRPr lang="en-US" altLang="zh-CN"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6" name="文本框 15"/>
          <p:cNvSpPr txBox="1"/>
          <p:nvPr>
            <p:custDataLst>
              <p:tags r:id="rId3"/>
            </p:custDataLst>
          </p:nvPr>
        </p:nvSpPr>
        <p:spPr>
          <a:xfrm>
            <a:off x="-1" y="656605"/>
            <a:ext cx="2071624"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1）方式：</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7" name="文本框 16"/>
          <p:cNvSpPr txBox="1"/>
          <p:nvPr>
            <p:custDataLst>
              <p:tags r:id="rId4"/>
            </p:custDataLst>
          </p:nvPr>
        </p:nvSpPr>
        <p:spPr>
          <a:xfrm>
            <a:off x="1" y="1302936"/>
            <a:ext cx="2071624"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2）考试：</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8" name="文本框 17"/>
          <p:cNvSpPr txBox="1"/>
          <p:nvPr>
            <p:custDataLst>
              <p:tags r:id="rId5"/>
            </p:custDataLst>
          </p:nvPr>
        </p:nvSpPr>
        <p:spPr>
          <a:xfrm>
            <a:off x="2071623" y="656604"/>
            <a:ext cx="10120377"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       选拔官员主要采用</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考试</a:t>
            </a:r>
            <a:r>
              <a:rPr lang="zh-CN" altLang="en-US" sz="3600" dirty="0">
                <a:latin typeface="微软雅黑" panose="020B0503020204020204" pitchFamily="34" charset="-122"/>
                <a:ea typeface="微软雅黑" panose="020B0503020204020204" pitchFamily="34" charset="-122"/>
                <a:cs typeface="华文楷体" panose="02010600040101010101" charset="-122"/>
              </a:rPr>
              <a:t>和</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甄别</a:t>
            </a:r>
            <a:r>
              <a:rPr lang="zh-CN" altLang="en-US" sz="3600" dirty="0">
                <a:latin typeface="微软雅黑" panose="020B0503020204020204" pitchFamily="34" charset="-122"/>
                <a:ea typeface="微软雅黑" panose="020B0503020204020204" pitchFamily="34" charset="-122"/>
                <a:cs typeface="华文楷体" panose="02010600040101010101" charset="-122"/>
              </a:rPr>
              <a:t>两种方式。</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9" name="文本框 18"/>
          <p:cNvSpPr txBox="1"/>
          <p:nvPr>
            <p:custDataLst>
              <p:tags r:id="rId6"/>
            </p:custDataLst>
          </p:nvPr>
        </p:nvSpPr>
        <p:spPr>
          <a:xfrm>
            <a:off x="2071623" y="1290778"/>
            <a:ext cx="10120376" cy="1200329"/>
          </a:xfrm>
          <a:prstGeom prst="rect">
            <a:avLst/>
          </a:prstGeom>
          <a:solidFill>
            <a:schemeClr val="bg1"/>
          </a:solidFill>
        </p:spPr>
        <p:txBody>
          <a:bodyPr wrap="square" rtlCol="0">
            <a:spAutoFit/>
          </a:bodyPr>
          <a:lstStyle/>
          <a:p>
            <a:r>
              <a:rPr lang="en-US" altLang="zh-CN" sz="3600" dirty="0">
                <a:solidFill>
                  <a:srgbClr val="FF0000"/>
                </a:solidFill>
                <a:latin typeface="微软雅黑" panose="020B0503020204020204" pitchFamily="34" charset="-122"/>
                <a:ea typeface="微软雅黑" panose="020B0503020204020204" pitchFamily="34" charset="-122"/>
                <a:cs typeface="黑体" panose="02010609060101010101" charset="-122"/>
              </a:rPr>
              <a:t>    1913</a:t>
            </a:r>
            <a:r>
              <a:rPr lang="en-US" altLang="zh-CN" sz="3600" dirty="0">
                <a:latin typeface="微软雅黑" panose="020B0503020204020204" pitchFamily="34" charset="-122"/>
                <a:ea typeface="微软雅黑" panose="020B0503020204020204" pitchFamily="34" charset="-122"/>
                <a:cs typeface="黑体" panose="02010609060101010101" charset="-122"/>
              </a:rPr>
              <a:t>年颁布</a:t>
            </a:r>
            <a:r>
              <a:rPr lang="en-US" altLang="zh-CN" sz="3600" dirty="0">
                <a:solidFill>
                  <a:srgbClr val="FF0000"/>
                </a:solidFill>
                <a:latin typeface="微软雅黑" panose="020B0503020204020204" pitchFamily="34" charset="-122"/>
                <a:ea typeface="微软雅黑" panose="020B0503020204020204" pitchFamily="34" charset="-122"/>
                <a:cs typeface="黑体" panose="02010609060101010101" charset="-122"/>
              </a:rPr>
              <a:t>《文官考试法草案》</a:t>
            </a:r>
            <a:r>
              <a:rPr lang="en-US" altLang="zh-CN" sz="3600" dirty="0">
                <a:latin typeface="微软雅黑" panose="020B0503020204020204" pitchFamily="34" charset="-122"/>
                <a:ea typeface="微软雅黑" panose="020B0503020204020204" pitchFamily="34" charset="-122"/>
                <a:cs typeface="黑体" panose="02010609060101010101" charset="-122"/>
              </a:rPr>
              <a:t>，</a:t>
            </a:r>
            <a:r>
              <a:rPr lang="zh-CN" altLang="en-US" sz="3600" dirty="0">
                <a:latin typeface="微软雅黑" panose="020B0503020204020204" pitchFamily="34" charset="-122"/>
                <a:ea typeface="微软雅黑" panose="020B0503020204020204" pitchFamily="34" charset="-122"/>
                <a:cs typeface="黑体" panose="02010609060101010101" charset="-122"/>
              </a:rPr>
              <a:t>标志着文官考试</a:t>
            </a:r>
            <a:r>
              <a:rPr lang="zh-CN" altLang="en-US" sz="3600" b="1" dirty="0">
                <a:latin typeface="微软雅黑" panose="020B0503020204020204" pitchFamily="34" charset="-122"/>
                <a:ea typeface="微软雅黑" panose="020B0503020204020204" pitchFamily="34" charset="-122"/>
                <a:cs typeface="黑体" panose="02010609060101010101" charset="-122"/>
              </a:rPr>
              <a:t>制度的建立</a:t>
            </a:r>
            <a:r>
              <a:rPr lang="en-US" altLang="zh-CN" sz="3600" dirty="0">
                <a:latin typeface="微软雅黑" panose="020B0503020204020204" pitchFamily="34" charset="-122"/>
                <a:ea typeface="微软雅黑" panose="020B0503020204020204" pitchFamily="34" charset="-122"/>
                <a:cs typeface="黑体" panose="02010609060101010101" charset="-122"/>
              </a:rPr>
              <a:t>。</a:t>
            </a:r>
            <a:endParaRPr lang="en-US" altLang="zh-CN" sz="3600" dirty="0">
              <a:latin typeface="微软雅黑" panose="020B0503020204020204" pitchFamily="34" charset="-122"/>
              <a:ea typeface="微软雅黑" panose="020B0503020204020204" pitchFamily="34" charset="-122"/>
              <a:cs typeface="黑体" panose="02010609060101010101" charset="-122"/>
            </a:endParaRPr>
          </a:p>
        </p:txBody>
      </p:sp>
      <p:graphicFrame>
        <p:nvGraphicFramePr>
          <p:cNvPr id="20" name="表格 19"/>
          <p:cNvGraphicFramePr>
            <a:graphicFrameLocks noGrp="1"/>
          </p:cNvGraphicFramePr>
          <p:nvPr>
            <p:custDataLst>
              <p:tags r:id="rId7"/>
            </p:custDataLst>
          </p:nvPr>
        </p:nvGraphicFramePr>
        <p:xfrm>
          <a:off x="1" y="2436107"/>
          <a:ext cx="12192000" cy="1546225"/>
        </p:xfrm>
        <a:graphic>
          <a:graphicData uri="http://schemas.openxmlformats.org/drawingml/2006/table">
            <a:tbl>
              <a:tblPr firstRow="1" bandRow="1">
                <a:tableStyleId>{5C22544A-7EE6-4342-B048-85BDC9FD1C3A}</a:tableStyleId>
              </a:tblPr>
              <a:tblGrid>
                <a:gridCol w="1637633"/>
                <a:gridCol w="10554367"/>
              </a:tblGrid>
              <a:tr h="477520">
                <a:tc>
                  <a:txBody>
                    <a:bodyPr/>
                    <a:lstStyle/>
                    <a:p>
                      <a:pPr>
                        <a:buNone/>
                      </a:pPr>
                      <a:r>
                        <a:rPr lang="zh-CN" altLang="en-US" sz="2400" b="1" dirty="0">
                          <a:solidFill>
                            <a:schemeClr val="tx1"/>
                          </a:solidFill>
                          <a:latin typeface="微软雅黑" panose="020B0503020204020204" pitchFamily="34" charset="-122"/>
                          <a:ea typeface="微软雅黑" panose="020B0503020204020204" pitchFamily="34" charset="-122"/>
                        </a:rPr>
                        <a:t>报考条件</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zh-CN" altLang="en-US" sz="2400" b="1" dirty="0">
                          <a:solidFill>
                            <a:schemeClr val="tx1"/>
                          </a:solidFill>
                          <a:latin typeface="微软雅黑" panose="020B0503020204020204" pitchFamily="34" charset="-122"/>
                          <a:ea typeface="微软雅黑" panose="020B0503020204020204" pitchFamily="34" charset="-122"/>
                          <a:cs typeface="楷体" panose="02010609060101010101" charset="-122"/>
                        </a:rPr>
                        <a:t>民国男子年满21岁者</a:t>
                      </a:r>
                      <a:endParaRPr lang="zh-CN" altLang="en-US" sz="2400" b="1" dirty="0">
                        <a:solidFill>
                          <a:schemeClr val="tx1"/>
                        </a:solidFill>
                        <a:latin typeface="微软雅黑" panose="020B0503020204020204" pitchFamily="34" charset="-122"/>
                        <a:ea typeface="微软雅黑" panose="020B0503020204020204" pitchFamily="34" charset="-122"/>
                        <a:cs typeface="楷体" panose="02010609060101010101"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476250">
                <a:tc>
                  <a:txBody>
                    <a:bodyPr/>
                    <a:lstStyle/>
                    <a:p>
                      <a:pPr>
                        <a:buNone/>
                      </a:pPr>
                      <a:r>
                        <a:rPr lang="zh-CN" altLang="en-US" sz="2400" b="1">
                          <a:solidFill>
                            <a:schemeClr val="tx1"/>
                          </a:solidFill>
                          <a:latin typeface="微软雅黑" panose="020B0503020204020204" pitchFamily="34" charset="-122"/>
                          <a:ea typeface="微软雅黑" panose="020B0503020204020204" pitchFamily="34" charset="-122"/>
                        </a:rPr>
                        <a:t>负责机构</a:t>
                      </a:r>
                      <a:endParaRPr lang="zh-CN" altLang="en-US" sz="2400" b="1">
                        <a:solidFill>
                          <a:schemeClr val="tx1"/>
                        </a:solidFill>
                        <a:latin typeface="微软雅黑" panose="020B0503020204020204" pitchFamily="34" charset="-122"/>
                        <a:ea typeface="微软雅黑" panose="020B0503020204020204" pitchFamily="34"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zh-CN" altLang="en-US" sz="2400" b="1" dirty="0">
                          <a:solidFill>
                            <a:schemeClr val="tx1"/>
                          </a:solidFill>
                          <a:latin typeface="微软雅黑" panose="020B0503020204020204" pitchFamily="34" charset="-122"/>
                          <a:ea typeface="微软雅黑" panose="020B0503020204020204" pitchFamily="34" charset="-122"/>
                        </a:rPr>
                        <a:t>政事堂铨（</a:t>
                      </a:r>
                      <a:r>
                        <a:rPr lang="en-US" altLang="zh-CN" sz="1800" b="1" i="0" kern="1200" dirty="0" err="1">
                          <a:solidFill>
                            <a:schemeClr val="dk1"/>
                          </a:solidFill>
                          <a:effectLst/>
                          <a:latin typeface="微软雅黑" panose="020B0503020204020204" pitchFamily="34" charset="-122"/>
                          <a:ea typeface="微软雅黑" panose="020B0503020204020204" pitchFamily="34" charset="-122"/>
                          <a:cs typeface="+mn-cs"/>
                        </a:rPr>
                        <a:t>quán</a:t>
                      </a:r>
                      <a:r>
                        <a:rPr lang="en-US" altLang="zh-CN" sz="1800" b="0" i="0" kern="1200" dirty="0">
                          <a:solidFill>
                            <a:schemeClr val="dk1"/>
                          </a:solidFill>
                          <a:effectLst/>
                          <a:latin typeface="+mn-lt"/>
                          <a:ea typeface="+mn-ea"/>
                          <a:cs typeface="+mn-cs"/>
                        </a:rPr>
                        <a:t> </a:t>
                      </a:r>
                      <a:r>
                        <a:rPr lang="zh-CN" altLang="en-US" sz="2400" b="1" dirty="0">
                          <a:solidFill>
                            <a:schemeClr val="tx1"/>
                          </a:solidFill>
                          <a:latin typeface="微软雅黑" panose="020B0503020204020204" pitchFamily="34" charset="-122"/>
                          <a:ea typeface="微软雅黑" panose="020B0503020204020204" pitchFamily="34" charset="-122"/>
                        </a:rPr>
                        <a:t>）叙局</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r h="592455">
                <a:tc>
                  <a:txBody>
                    <a:bodyPr/>
                    <a:lstStyle/>
                    <a:p>
                      <a:pPr>
                        <a:buNone/>
                      </a:pPr>
                      <a:r>
                        <a:rPr lang="zh-CN" altLang="en-US" sz="2400" b="1">
                          <a:solidFill>
                            <a:schemeClr val="tx1"/>
                          </a:solidFill>
                          <a:latin typeface="微软雅黑" panose="020B0503020204020204" pitchFamily="34" charset="-122"/>
                          <a:ea typeface="微软雅黑" panose="020B0503020204020204" pitchFamily="34" charset="-122"/>
                        </a:rPr>
                        <a:t>考试类型</a:t>
                      </a:r>
                      <a:endParaRPr lang="zh-CN" altLang="en-US" sz="2400" b="1">
                        <a:solidFill>
                          <a:schemeClr val="tx1"/>
                        </a:solidFill>
                        <a:latin typeface="微软雅黑" panose="020B0503020204020204" pitchFamily="34" charset="-122"/>
                        <a:ea typeface="微软雅黑" panose="020B0503020204020204" pitchFamily="34"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c>
                  <a:txBody>
                    <a:bodyPr/>
                    <a:lstStyle/>
                    <a:p>
                      <a:pPr>
                        <a:buNone/>
                      </a:pPr>
                      <a:r>
                        <a:rPr lang="zh-CN" altLang="en-US" sz="2400" b="1" dirty="0">
                          <a:solidFill>
                            <a:schemeClr val="tx1"/>
                          </a:solidFill>
                          <a:latin typeface="微软雅黑" panose="020B0503020204020204" pitchFamily="34" charset="-122"/>
                          <a:ea typeface="微软雅黑" panose="020B0503020204020204" pitchFamily="34" charset="-122"/>
                        </a:rPr>
                        <a:t>文官高等考试、普通考试，司法官考试，知事试验，留学毕业生甄拔考试</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solidFill>
                      <a:srgbClr val="FFFFFF"/>
                    </a:solidFill>
                  </a:tcPr>
                </a:tc>
              </a:tr>
            </a:tbl>
          </a:graphicData>
        </a:graphic>
      </p:graphicFrame>
      <p:sp>
        <p:nvSpPr>
          <p:cNvPr id="21" name="文本框 20"/>
          <p:cNvSpPr txBox="1"/>
          <p:nvPr>
            <p:custDataLst>
              <p:tags r:id="rId8"/>
            </p:custDataLst>
          </p:nvPr>
        </p:nvSpPr>
        <p:spPr>
          <a:xfrm>
            <a:off x="0" y="3982332"/>
            <a:ext cx="2071623"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3）甄别：</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22" name="文本框 21"/>
          <p:cNvSpPr txBox="1"/>
          <p:nvPr>
            <p:custDataLst>
              <p:tags r:id="rId9"/>
            </p:custDataLst>
          </p:nvPr>
        </p:nvSpPr>
        <p:spPr>
          <a:xfrm>
            <a:off x="2071623" y="3982331"/>
            <a:ext cx="10120377" cy="2308324"/>
          </a:xfrm>
          <a:prstGeom prst="rect">
            <a:avLst/>
          </a:prstGeom>
          <a:solidFill>
            <a:schemeClr val="bg1"/>
          </a:solidFill>
        </p:spPr>
        <p:txBody>
          <a:bodyPr wrap="square">
            <a:spAutoFit/>
            <a:scene3d>
              <a:camera prst="orthographicFront"/>
              <a:lightRig rig="threePt" dir="t"/>
            </a:scene3d>
          </a:bodyPr>
          <a:lstStyle>
            <a:defPPr>
              <a:defRPr lang="zh-CN"/>
            </a:defPPr>
            <a:lvl1pPr>
              <a:defRPr sz="2400" b="1">
                <a:solidFill>
                  <a:srgbClr val="FF0000"/>
                </a:solidFill>
                <a:latin typeface="华文仿宋" panose="02010600040101010101" pitchFamily="2" charset="-122"/>
                <a:ea typeface="华文仿宋" panose="02010600040101010101" pitchFamily="2" charset="-122"/>
              </a:defRPr>
            </a:lvl1pPr>
          </a:lstStyle>
          <a:p>
            <a:r>
              <a:rPr lang="zh-CN" altLang="en-US" sz="3600" b="0" dirty="0">
                <a:latin typeface="微软雅黑" panose="020B0503020204020204" pitchFamily="34" charset="-122"/>
                <a:ea typeface="微软雅黑" panose="020B0503020204020204" pitchFamily="34" charset="-122"/>
              </a:rPr>
              <a:t>       对已经</a:t>
            </a:r>
            <a:r>
              <a:rPr lang="zh-CN" altLang="en-US" sz="3600" b="0" dirty="0">
                <a:solidFill>
                  <a:schemeClr val="tx1"/>
                </a:solidFill>
                <a:latin typeface="微软雅黑" panose="020B0503020204020204" pitchFamily="34" charset="-122"/>
                <a:ea typeface="微软雅黑" panose="020B0503020204020204" pitchFamily="34" charset="-122"/>
              </a:rPr>
              <a:t>在文官职位上工作的人，</a:t>
            </a:r>
            <a:r>
              <a:rPr lang="zh-CN" altLang="en-US" sz="3600" dirty="0">
                <a:latin typeface="微软雅黑" panose="020B0503020204020204" pitchFamily="34" charset="-122"/>
                <a:ea typeface="微软雅黑" panose="020B0503020204020204" pitchFamily="34" charset="-122"/>
              </a:rPr>
              <a:t>通过检验</a:t>
            </a:r>
            <a:r>
              <a:rPr lang="en-US" altLang="zh-CN" sz="3600" b="0" dirty="0">
                <a:solidFill>
                  <a:schemeClr val="tx1"/>
                </a:solidFill>
                <a:latin typeface="微软雅黑" panose="020B0503020204020204" pitchFamily="34" charset="-122"/>
                <a:ea typeface="微软雅黑" panose="020B0503020204020204" pitchFamily="34" charset="-122"/>
              </a:rPr>
              <a:t>……</a:t>
            </a:r>
            <a:r>
              <a:rPr lang="zh-CN" altLang="en-US" sz="3600" b="0" dirty="0">
                <a:solidFill>
                  <a:schemeClr val="tx1"/>
                </a:solidFill>
                <a:latin typeface="微软雅黑" panose="020B0503020204020204" pitchFamily="34" charset="-122"/>
                <a:ea typeface="微软雅黑" panose="020B0503020204020204" pitchFamily="34" charset="-122"/>
              </a:rPr>
              <a:t>决定其能否留任。</a:t>
            </a:r>
            <a:endParaRPr lang="en-US" altLang="zh-CN" sz="3600" b="0" dirty="0">
              <a:solidFill>
                <a:schemeClr val="tx1"/>
              </a:solidFill>
              <a:latin typeface="微软雅黑" panose="020B0503020204020204" pitchFamily="34" charset="-122"/>
              <a:ea typeface="微软雅黑" panose="020B0503020204020204" pitchFamily="34" charset="-122"/>
            </a:endParaRPr>
          </a:p>
          <a:p>
            <a:r>
              <a:rPr lang="zh-CN" altLang="en-US" sz="3600" b="0" dirty="0">
                <a:latin typeface="微软雅黑" panose="020B0503020204020204" pitchFamily="34" charset="-122"/>
                <a:ea typeface="微软雅黑" panose="020B0503020204020204" pitchFamily="34" charset="-122"/>
              </a:rPr>
              <a:t>       意义</a:t>
            </a:r>
            <a:r>
              <a:rPr lang="zh-CN" altLang="en-US" sz="3600" b="0" dirty="0">
                <a:solidFill>
                  <a:schemeClr val="tx1"/>
                </a:solidFill>
                <a:latin typeface="微软雅黑" panose="020B0503020204020204" pitchFamily="34" charset="-122"/>
                <a:ea typeface="微软雅黑" panose="020B0503020204020204" pitchFamily="34" charset="-122"/>
              </a:rPr>
              <a:t>：人事制度向现代文官制度转变的一个重要措施，用意在于保持</a:t>
            </a:r>
            <a:r>
              <a:rPr lang="zh-CN" altLang="en-US" sz="3600" dirty="0">
                <a:solidFill>
                  <a:schemeClr val="tx1"/>
                </a:solidFill>
                <a:latin typeface="微软雅黑" panose="020B0503020204020204" pitchFamily="34" charset="-122"/>
                <a:ea typeface="微软雅黑" panose="020B0503020204020204" pitchFamily="34" charset="-122"/>
              </a:rPr>
              <a:t>行政的连续性与稳定性</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494085"/>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根据</a:t>
            </a:r>
            <a:r>
              <a:rPr lang="en-US" altLang="zh-CN" sz="3200" kern="100" dirty="0">
                <a:effectLst/>
                <a:latin typeface="微软雅黑" panose="020B0503020204020204" pitchFamily="34" charset="-122"/>
                <a:ea typeface="微软雅黑" panose="020B0503020204020204" pitchFamily="34" charset="-122"/>
              </a:rPr>
              <a:t>1913</a:t>
            </a:r>
            <a:r>
              <a:rPr lang="zh-CN" altLang="zh-CN" sz="3200" kern="100" dirty="0">
                <a:effectLst/>
                <a:latin typeface="微软雅黑" panose="020B0503020204020204" pitchFamily="34" charset="-122"/>
                <a:ea typeface="微软雅黑" panose="020B0503020204020204" pitchFamily="34" charset="-122"/>
              </a:rPr>
              <a:t>年《职员录》统计，在收录的</a:t>
            </a:r>
            <a:r>
              <a:rPr lang="en-US" altLang="zh-CN" sz="3200" kern="100" dirty="0">
                <a:effectLst/>
                <a:latin typeface="微软雅黑" panose="020B0503020204020204" pitchFamily="34" charset="-122"/>
                <a:ea typeface="微软雅黑" panose="020B0503020204020204" pitchFamily="34" charset="-122"/>
              </a:rPr>
              <a:t>556</a:t>
            </a:r>
            <a:r>
              <a:rPr lang="zh-CN" altLang="zh-CN" sz="3200" kern="100" dirty="0">
                <a:effectLst/>
                <a:latin typeface="微软雅黑" panose="020B0503020204020204" pitchFamily="34" charset="-122"/>
                <a:ea typeface="微软雅黑" panose="020B0503020204020204" pitchFamily="34" charset="-122"/>
              </a:rPr>
              <a:t>名县知事中，两年前即任县官者仅占</a:t>
            </a:r>
            <a:r>
              <a:rPr lang="en-US" altLang="zh-CN" sz="3200" kern="100" dirty="0">
                <a:effectLst/>
                <a:latin typeface="微软雅黑" panose="020B0503020204020204" pitchFamily="34" charset="-122"/>
                <a:ea typeface="微软雅黑" panose="020B0503020204020204" pitchFamily="34" charset="-122"/>
              </a:rPr>
              <a:t>13.9%</a:t>
            </a:r>
            <a:r>
              <a:rPr lang="zh-CN" altLang="zh-CN" sz="3200" kern="100" dirty="0">
                <a:effectLst/>
                <a:latin typeface="微软雅黑" panose="020B0503020204020204" pitchFamily="34" charset="-122"/>
                <a:ea typeface="微软雅黑" panose="020B0503020204020204" pitchFamily="34" charset="-122"/>
              </a:rPr>
              <a:t>，仍在原州县任职、职位未变者的比例则只有</a:t>
            </a:r>
            <a:r>
              <a:rPr lang="en-US" altLang="zh-CN" sz="3200" kern="100" dirty="0">
                <a:effectLst/>
                <a:latin typeface="微软雅黑" panose="020B0503020204020204" pitchFamily="34" charset="-122"/>
                <a:ea typeface="微软雅黑" panose="020B0503020204020204" pitchFamily="34" charset="-122"/>
              </a:rPr>
              <a:t>1.6%</a:t>
            </a:r>
            <a:r>
              <a:rPr lang="zh-CN" altLang="zh-CN" sz="3200" kern="100" dirty="0">
                <a:effectLst/>
                <a:latin typeface="微软雅黑" panose="020B0503020204020204" pitchFamily="34" charset="-122"/>
                <a:ea typeface="微软雅黑" panose="020B0503020204020204" pitchFamily="34" charset="-122"/>
              </a:rPr>
              <a:t>。这反映出（</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．民国初年州县官员队伍的稳定</a:t>
            </a:r>
            <a:r>
              <a:rPr lang="en-US" altLang="zh-CN" sz="3200" kern="100" dirty="0">
                <a:effectLst/>
                <a:latin typeface="微软雅黑" panose="020B0503020204020204" pitchFamily="34" charset="-122"/>
                <a:ea typeface="微软雅黑" panose="020B0503020204020204" pitchFamily="34" charset="-122"/>
              </a:rPr>
              <a:t>	</a:t>
            </a:r>
            <a:endParaRPr lang="en-US"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B</a:t>
            </a:r>
            <a:r>
              <a:rPr lang="zh-CN" altLang="zh-CN" sz="3200" kern="100" dirty="0">
                <a:effectLst/>
                <a:latin typeface="微软雅黑" panose="020B0503020204020204" pitchFamily="34" charset="-122"/>
                <a:ea typeface="微软雅黑" panose="020B0503020204020204" pitchFamily="34" charset="-122"/>
              </a:rPr>
              <a:t>．辛亥革命冲击旧有的人事体制</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．北洋政府选官制度实现近代化</a:t>
            </a:r>
            <a:r>
              <a:rPr lang="en-US" altLang="zh-CN" sz="3200" kern="100" dirty="0">
                <a:effectLst/>
                <a:latin typeface="微软雅黑" panose="020B0503020204020204" pitchFamily="34" charset="-122"/>
                <a:ea typeface="微软雅黑" panose="020B0503020204020204" pitchFamily="34" charset="-122"/>
              </a:rPr>
              <a:t>	</a:t>
            </a:r>
            <a:endParaRPr lang="en-US"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D</a:t>
            </a:r>
            <a:r>
              <a:rPr lang="zh-CN" altLang="zh-CN" sz="3200" kern="100" dirty="0">
                <a:effectLst/>
                <a:latin typeface="微软雅黑" panose="020B0503020204020204" pitchFamily="34" charset="-122"/>
                <a:ea typeface="微软雅黑" panose="020B0503020204020204" pitchFamily="34" charset="-122"/>
              </a:rPr>
              <a:t>．晚清分裂割据的局势仍在持续</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【详解】本题是单类型单项选择题。据本题主题干的设问词，可知这是本质题。据本题时间信息可知准确时空是：</a:t>
            </a:r>
            <a:r>
              <a:rPr lang="en-US" altLang="zh-CN" sz="2400" kern="100" dirty="0">
                <a:effectLst/>
                <a:latin typeface="微软雅黑" panose="020B0503020204020204" pitchFamily="34" charset="-122"/>
                <a:ea typeface="微软雅黑" panose="020B0503020204020204" pitchFamily="34" charset="-122"/>
              </a:rPr>
              <a:t>1913</a:t>
            </a:r>
            <a:r>
              <a:rPr lang="zh-CN" altLang="zh-CN" sz="2400" kern="100" dirty="0">
                <a:effectLst/>
                <a:latin typeface="微软雅黑" panose="020B0503020204020204" pitchFamily="34" charset="-122"/>
                <a:ea typeface="微软雅黑" panose="020B0503020204020204" pitchFamily="34" charset="-122"/>
              </a:rPr>
              <a:t>年（中国）。</a:t>
            </a:r>
            <a:r>
              <a:rPr lang="en-US" altLang="zh-CN" sz="2400" kern="100" dirty="0">
                <a:effectLst/>
                <a:latin typeface="微软雅黑" panose="020B0503020204020204" pitchFamily="34" charset="-122"/>
                <a:ea typeface="微软雅黑" panose="020B0503020204020204" pitchFamily="34" charset="-122"/>
              </a:rPr>
              <a:t>1913</a:t>
            </a:r>
            <a:r>
              <a:rPr lang="zh-CN" altLang="zh-CN" sz="2400" kern="100" dirty="0">
                <a:effectLst/>
                <a:latin typeface="微软雅黑" panose="020B0503020204020204" pitchFamily="34" charset="-122"/>
                <a:ea typeface="微软雅黑" panose="020B0503020204020204" pitchFamily="34" charset="-122"/>
              </a:rPr>
              <a:t>年是北洋军阀袁世凯统治时期，当时地方官员发生较大的变化，主要原因是辛亥革命推翻了清朝政府的统治，冲击了原有的地方官员格局，</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项正确，排除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项。北洋政府统治时期，虽然逐步实施近代选官制度，但并没有真正实现选官制度的近代化，排除</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项；地方官员的任职变化，与分裂割据无关，排除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B</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文本框 9"/>
          <p:cNvSpPr txBox="1"/>
          <p:nvPr>
            <p:custDataLst>
              <p:tags r:id="rId2"/>
            </p:custDataLst>
          </p:nvPr>
        </p:nvSpPr>
        <p:spPr>
          <a:xfrm>
            <a:off x="0" y="0"/>
            <a:ext cx="8887146"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黑体" panose="02010609060101010101" charset="-122"/>
              </a:rPr>
              <a:t>3.南京国民政府时期（1927——1949年） </a:t>
            </a:r>
            <a:endParaRPr lang="en-US" altLang="zh-CN"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1" name="文本框 10"/>
          <p:cNvSpPr txBox="1"/>
          <p:nvPr>
            <p:custDataLst>
              <p:tags r:id="rId3"/>
            </p:custDataLst>
          </p:nvPr>
        </p:nvSpPr>
        <p:spPr>
          <a:xfrm>
            <a:off x="0" y="646331"/>
            <a:ext cx="2071624"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1）背景：</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3" name="文本框 12"/>
          <p:cNvSpPr txBox="1"/>
          <p:nvPr>
            <p:custDataLst>
              <p:tags r:id="rId4"/>
            </p:custDataLst>
          </p:nvPr>
        </p:nvSpPr>
        <p:spPr>
          <a:xfrm>
            <a:off x="1" y="1846660"/>
            <a:ext cx="2071622"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黑体" panose="02010609060101010101" charset="-122"/>
              </a:rPr>
              <a:t>2）措施：</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4" name="矩形 13"/>
          <p:cNvSpPr/>
          <p:nvPr>
            <p:custDataLst>
              <p:tags r:id="rId5"/>
            </p:custDataLst>
          </p:nvPr>
        </p:nvSpPr>
        <p:spPr>
          <a:xfrm>
            <a:off x="2071624" y="646331"/>
            <a:ext cx="10120374" cy="1200329"/>
          </a:xfrm>
          <a:prstGeom prst="rect">
            <a:avLst/>
          </a:prstGeom>
          <a:solidFill>
            <a:schemeClr val="bg1"/>
          </a:solidFill>
        </p:spPr>
        <p:txBody>
          <a:bodyPr wrap="square">
            <a:spAutoFit/>
          </a:bodyPr>
          <a:lstStyle/>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黑体" panose="02010609060101010101" charset="-122"/>
              </a:rPr>
              <a:t>①192</a:t>
            </a:r>
            <a:r>
              <a:rPr lang="en-US" altLang="zh-CN" sz="3600" dirty="0">
                <a:latin typeface="微软雅黑" panose="020B0503020204020204" pitchFamily="34" charset="-122"/>
                <a:ea typeface="微软雅黑" panose="020B0503020204020204" pitchFamily="34" charset="-122"/>
                <a:cs typeface="黑体" panose="02010609060101010101" charset="-122"/>
              </a:rPr>
              <a:t>8</a:t>
            </a:r>
            <a:r>
              <a:rPr lang="zh-CN" altLang="en-US" sz="3600" dirty="0">
                <a:latin typeface="微软雅黑" panose="020B0503020204020204" pitchFamily="34" charset="-122"/>
                <a:ea typeface="微软雅黑" panose="020B0503020204020204" pitchFamily="34" charset="-122"/>
                <a:cs typeface="黑体" panose="02010609060101010101" charset="-122"/>
              </a:rPr>
              <a:t>年形式上统一全国；</a:t>
            </a:r>
            <a:endParaRPr lang="zh-CN" altLang="en-US" sz="3600" dirty="0">
              <a:latin typeface="微软雅黑" panose="020B0503020204020204" pitchFamily="34" charset="-122"/>
              <a:ea typeface="微软雅黑" panose="020B0503020204020204" pitchFamily="34" charset="-122"/>
              <a:cs typeface="黑体" panose="02010609060101010101" charset="-122"/>
            </a:endParaRPr>
          </a:p>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黑体" panose="02010609060101010101" charset="-122"/>
              </a:rPr>
              <a:t>②选拔人才，巩固统治；</a:t>
            </a:r>
            <a:endParaRPr lang="zh-CN" altLang="en-US" sz="3600" dirty="0">
              <a:latin typeface="微软雅黑" panose="020B0503020204020204" pitchFamily="34" charset="-122"/>
              <a:ea typeface="微软雅黑" panose="020B0503020204020204" pitchFamily="34" charset="-122"/>
              <a:cs typeface="黑体" panose="02010609060101010101" charset="-122"/>
            </a:endParaRPr>
          </a:p>
        </p:txBody>
      </p:sp>
      <p:sp>
        <p:nvSpPr>
          <p:cNvPr id="15" name="文本框 14"/>
          <p:cNvSpPr txBox="1"/>
          <p:nvPr>
            <p:custDataLst>
              <p:tags r:id="rId6"/>
            </p:custDataLst>
          </p:nvPr>
        </p:nvSpPr>
        <p:spPr>
          <a:xfrm>
            <a:off x="0" y="2492991"/>
            <a:ext cx="3071974"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pitchFamily="2" charset="2"/>
              <a:buNone/>
            </a:pPr>
            <a:r>
              <a:rPr lang="zh-CN" altLang="en-US" sz="3600" dirty="0">
                <a:latin typeface="微软雅黑" panose="020B0503020204020204" pitchFamily="34" charset="-122"/>
                <a:ea typeface="微软雅黑" panose="020B0503020204020204" pitchFamily="34" charset="-122"/>
                <a:cs typeface="华文楷体" panose="02010600040101010101" charset="-122"/>
              </a:rPr>
              <a:t>①人事   制度：</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6" name="文本框 15"/>
          <p:cNvSpPr txBox="1"/>
          <p:nvPr>
            <p:custDataLst>
              <p:tags r:id="rId7"/>
            </p:custDataLst>
          </p:nvPr>
        </p:nvSpPr>
        <p:spPr>
          <a:xfrm>
            <a:off x="634" y="3139320"/>
            <a:ext cx="3071338"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华文楷体" panose="02010600040101010101" charset="-122"/>
              </a:rPr>
              <a:t>②公务员制度：</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7" name="文本框 16"/>
          <p:cNvSpPr txBox="1"/>
          <p:nvPr>
            <p:custDataLst>
              <p:tags r:id="rId8"/>
            </p:custDataLst>
          </p:nvPr>
        </p:nvSpPr>
        <p:spPr>
          <a:xfrm>
            <a:off x="3071974" y="2492990"/>
            <a:ext cx="9120024"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黑体" panose="02010609060101010101" charset="-122"/>
              </a:rPr>
              <a:t>"官吏"称谓逐渐被"公务员"代替。</a:t>
            </a:r>
            <a:endParaRPr lang="zh-CN" altLang="en-US" sz="3600" dirty="0">
              <a:latin typeface="微软雅黑" panose="020B0503020204020204" pitchFamily="34" charset="-122"/>
              <a:ea typeface="微软雅黑" panose="020B0503020204020204" pitchFamily="34" charset="-122"/>
              <a:cs typeface="黑体" panose="02010609060101010101" charset="-122"/>
            </a:endParaRPr>
          </a:p>
        </p:txBody>
      </p:sp>
      <p:sp>
        <p:nvSpPr>
          <p:cNvPr id="18" name="文本框 17"/>
          <p:cNvSpPr txBox="1"/>
          <p:nvPr>
            <p:custDataLst>
              <p:tags r:id="rId9"/>
            </p:custDataLst>
          </p:nvPr>
        </p:nvSpPr>
        <p:spPr>
          <a:xfrm>
            <a:off x="3071972" y="3139320"/>
            <a:ext cx="9119394" cy="1200329"/>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黑体" panose="02010609060101010101" charset="-122"/>
                <a:sym typeface="+mn-ea"/>
              </a:rPr>
              <a:t>1929年，《公务员任用</a:t>
            </a:r>
            <a:r>
              <a:rPr lang="zh-CN" altLang="en-US" sz="3600" b="1" dirty="0">
                <a:latin typeface="微软雅黑" panose="020B0503020204020204" pitchFamily="34" charset="-122"/>
                <a:ea typeface="微软雅黑" panose="020B0503020204020204" pitchFamily="34" charset="-122"/>
                <a:cs typeface="黑体" panose="02010609060101010101" charset="-122"/>
                <a:sym typeface="+mn-ea"/>
              </a:rPr>
              <a:t>条例</a:t>
            </a:r>
            <a:r>
              <a:rPr lang="zh-CN" altLang="en-US" sz="3600" dirty="0">
                <a:latin typeface="微软雅黑" panose="020B0503020204020204" pitchFamily="34" charset="-122"/>
                <a:ea typeface="微软雅黑" panose="020B0503020204020204" pitchFamily="34" charset="-122"/>
                <a:cs typeface="黑体" panose="02010609060101010101" charset="-122"/>
                <a:sym typeface="+mn-ea"/>
              </a:rPr>
              <a:t>》，</a:t>
            </a:r>
            <a:r>
              <a:rPr lang="zh-CN" altLang="en-US" sz="3600"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1933</a:t>
            </a:r>
            <a:r>
              <a:rPr lang="zh-CN" altLang="en-US" sz="3600" dirty="0">
                <a:latin typeface="微软雅黑" panose="020B0503020204020204" pitchFamily="34" charset="-122"/>
                <a:ea typeface="微软雅黑" panose="020B0503020204020204" pitchFamily="34" charset="-122"/>
                <a:cs typeface="黑体" panose="02010609060101010101" charset="-122"/>
                <a:sym typeface="+mn-ea"/>
              </a:rPr>
              <a:t>年颁布《公务员</a:t>
            </a:r>
            <a:r>
              <a:rPr lang="zh-CN" altLang="en-US" sz="3600" b="1" dirty="0">
                <a:latin typeface="微软雅黑" panose="020B0503020204020204" pitchFamily="34" charset="-122"/>
                <a:ea typeface="微软雅黑" panose="020B0503020204020204" pitchFamily="34" charset="-122"/>
                <a:cs typeface="黑体" panose="02010609060101010101" charset="-122"/>
                <a:sym typeface="+mn-ea"/>
              </a:rPr>
              <a:t>任用法</a:t>
            </a:r>
            <a:r>
              <a:rPr lang="zh-CN" altLang="en-US" sz="3600" dirty="0">
                <a:latin typeface="微软雅黑" panose="020B0503020204020204" pitchFamily="34" charset="-122"/>
                <a:ea typeface="微软雅黑" panose="020B0503020204020204" pitchFamily="34" charset="-122"/>
                <a:cs typeface="黑体" panose="02010609060101010101" charset="-122"/>
                <a:sym typeface="+mn-ea"/>
              </a:rPr>
              <a:t>》</a:t>
            </a:r>
            <a:r>
              <a:rPr lang="zh-CN" altLang="en-US" sz="3600"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标志着</a:t>
            </a:r>
            <a:r>
              <a:rPr lang="zh-CN" altLang="en-US" sz="3600" b="1" dirty="0">
                <a:solidFill>
                  <a:srgbClr val="FF0000"/>
                </a:solidFill>
                <a:latin typeface="微软雅黑" panose="020B0503020204020204" pitchFamily="34" charset="-122"/>
                <a:ea typeface="微软雅黑" panose="020B0503020204020204" pitchFamily="34" charset="-122"/>
                <a:cs typeface="黑体" panose="02010609060101010101" charset="-122"/>
                <a:sym typeface="+mn-ea"/>
              </a:rPr>
              <a:t>公务员制度建立</a:t>
            </a:r>
            <a:r>
              <a:rPr lang="zh-CN" altLang="en-US" sz="3600" dirty="0">
                <a:latin typeface="微软雅黑" panose="020B0503020204020204" pitchFamily="34" charset="-122"/>
                <a:ea typeface="微软雅黑" panose="020B0503020204020204" pitchFamily="34" charset="-122"/>
                <a:cs typeface="黑体" panose="02010609060101010101" charset="-122"/>
                <a:sym typeface="+mn-ea"/>
              </a:rPr>
              <a:t>。</a:t>
            </a:r>
            <a:endParaRPr lang="zh-CN" altLang="en-US" sz="3600" dirty="0">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19" name="文本框 18"/>
          <p:cNvSpPr txBox="1"/>
          <p:nvPr>
            <p:custDataLst>
              <p:tags r:id="rId10"/>
            </p:custDataLst>
          </p:nvPr>
        </p:nvSpPr>
        <p:spPr>
          <a:xfrm>
            <a:off x="-1" y="4365010"/>
            <a:ext cx="3071338"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华文楷体" panose="02010600040101010101" charset="-122"/>
              </a:rPr>
              <a:t>③考试   法规：</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20" name="矩形 19"/>
          <p:cNvSpPr/>
          <p:nvPr>
            <p:custDataLst>
              <p:tags r:id="rId11"/>
            </p:custDataLst>
          </p:nvPr>
        </p:nvSpPr>
        <p:spPr>
          <a:xfrm>
            <a:off x="3071337" y="4365009"/>
            <a:ext cx="9119394" cy="2308324"/>
          </a:xfrm>
          <a:prstGeom prst="rect">
            <a:avLst/>
          </a:prstGeom>
          <a:solidFill>
            <a:schemeClr val="bg1"/>
          </a:solidFill>
        </p:spPr>
        <p:txBody>
          <a:bodyPr wrap="square">
            <a:spAutoFit/>
          </a:bodyPr>
          <a:lstStyle/>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黑体" panose="02010609060101010101" charset="-122"/>
              </a:rPr>
              <a:t>       公务员选任由</a:t>
            </a:r>
            <a:r>
              <a:rPr lang="zh-CN" altLang="en-US" sz="3600" b="1" dirty="0">
                <a:latin typeface="微软雅黑" panose="020B0503020204020204" pitchFamily="34" charset="-122"/>
                <a:ea typeface="微软雅黑" panose="020B0503020204020204" pitchFamily="34" charset="-122"/>
                <a:cs typeface="黑体" panose="02010609060101010101" charset="-122"/>
              </a:rPr>
              <a:t>最高考试机关考试院</a:t>
            </a:r>
            <a:r>
              <a:rPr lang="zh-CN" altLang="en-US" sz="3600" dirty="0">
                <a:latin typeface="微软雅黑" panose="020B0503020204020204" pitchFamily="34" charset="-122"/>
                <a:ea typeface="微软雅黑" panose="020B0503020204020204" pitchFamily="34" charset="-122"/>
                <a:cs typeface="黑体" panose="02010609060101010101" charset="-122"/>
              </a:rPr>
              <a:t>负责。</a:t>
            </a:r>
            <a:r>
              <a:rPr lang="zh-CN" altLang="en-US" sz="3600" dirty="0">
                <a:solidFill>
                  <a:srgbClr val="FF0000"/>
                </a:solidFill>
                <a:latin typeface="微软雅黑" panose="020B0503020204020204" pitchFamily="34" charset="-122"/>
                <a:ea typeface="微软雅黑" panose="020B0503020204020204" pitchFamily="34" charset="-122"/>
                <a:cs typeface="黑体" panose="02010609060101010101" charset="-122"/>
              </a:rPr>
              <a:t>1929</a:t>
            </a:r>
            <a:r>
              <a:rPr lang="zh-CN" altLang="en-US" sz="3600" dirty="0">
                <a:latin typeface="微软雅黑" panose="020B0503020204020204" pitchFamily="34" charset="-122"/>
                <a:ea typeface="微软雅黑" panose="020B0503020204020204" pitchFamily="34" charset="-122"/>
                <a:cs typeface="黑体" panose="02010609060101010101" charset="-122"/>
              </a:rPr>
              <a:t>年颁布第一部《</a:t>
            </a:r>
            <a:r>
              <a:rPr lang="zh-CN" altLang="en-US" sz="3600" dirty="0">
                <a:solidFill>
                  <a:srgbClr val="FF0000"/>
                </a:solidFill>
                <a:latin typeface="微软雅黑" panose="020B0503020204020204" pitchFamily="34" charset="-122"/>
                <a:ea typeface="微软雅黑" panose="020B0503020204020204" pitchFamily="34" charset="-122"/>
                <a:cs typeface="黑体" panose="02010609060101010101" charset="-122"/>
              </a:rPr>
              <a:t>考试法</a:t>
            </a:r>
            <a:r>
              <a:rPr lang="zh-CN" altLang="en-US" sz="3600" dirty="0">
                <a:latin typeface="微软雅黑" panose="020B0503020204020204" pitchFamily="34" charset="-122"/>
                <a:ea typeface="微软雅黑" panose="020B0503020204020204" pitchFamily="34" charset="-122"/>
                <a:cs typeface="黑体" panose="02010609060101010101" charset="-122"/>
              </a:rPr>
              <a:t>》，允许</a:t>
            </a:r>
            <a:r>
              <a:rPr lang="zh-CN" altLang="en-US" sz="3600" dirty="0">
                <a:solidFill>
                  <a:srgbClr val="FF0000"/>
                </a:solidFill>
                <a:latin typeface="微软雅黑" panose="020B0503020204020204" pitchFamily="34" charset="-122"/>
                <a:ea typeface="微软雅黑" panose="020B0503020204020204" pitchFamily="34" charset="-122"/>
                <a:cs typeface="黑体" panose="02010609060101010101" charset="-122"/>
              </a:rPr>
              <a:t>女子</a:t>
            </a:r>
            <a:r>
              <a:rPr lang="zh-CN" altLang="en-US" sz="3600" dirty="0">
                <a:latin typeface="微软雅黑" panose="020B0503020204020204" pitchFamily="34" charset="-122"/>
                <a:ea typeface="微软雅黑" panose="020B0503020204020204" pitchFamily="34" charset="-122"/>
                <a:cs typeface="黑体" panose="02010609060101010101" charset="-122"/>
              </a:rPr>
              <a:t>参加考试，具有更强的开放性和平等性。此后又出台一系列相关法规。</a:t>
            </a:r>
            <a:endParaRPr lang="zh-CN" altLang="en-US" sz="3600" dirty="0">
              <a:latin typeface="微软雅黑" panose="020B0503020204020204" pitchFamily="34" charset="-122"/>
              <a:ea typeface="微软雅黑" panose="020B0503020204020204" pitchFamily="34"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309420"/>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有学者指出：南京国民政府的文官制度规定，简任官</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高级官员</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无须考试，荐任和委任官员须分别通过高等和普通文官考试取得任职资格，而即便是级别较低的荐任和委任文官，文官考试及格也仅是众多任用资格中的一项而已。该学者意在强调南京国民政府时期（</a:t>
            </a:r>
            <a:r>
              <a:rPr lang="en-US" altLang="zh-CN" sz="3200" kern="10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．制度建设与运作相背离</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．文官制度注重维护一党专政</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．官僚队伍的开放性较低</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．公职人员选拔强调综合素质</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000" kern="100" dirty="0">
              <a:effectLst/>
              <a:latin typeface="微软雅黑" panose="020B0503020204020204" pitchFamily="34" charset="-122"/>
              <a:ea typeface="微软雅黑" panose="020B0503020204020204" pitchFamily="34" charset="-122"/>
            </a:endParaRPr>
          </a:p>
          <a:p>
            <a:endParaRPr lang="en-US" altLang="zh-CN" sz="2000" kern="100" dirty="0">
              <a:latin typeface="微软雅黑" panose="020B0503020204020204" pitchFamily="34" charset="-122"/>
              <a:ea typeface="微软雅黑" panose="020B0503020204020204" pitchFamily="34" charset="-122"/>
            </a:endParaRPr>
          </a:p>
          <a:p>
            <a:r>
              <a:rPr lang="zh-CN" altLang="zh-CN" sz="2000" kern="100" dirty="0">
                <a:effectLst/>
                <a:latin typeface="微软雅黑" panose="020B0503020204020204" pitchFamily="34" charset="-122"/>
                <a:ea typeface="微软雅黑" panose="020B0503020204020204" pitchFamily="34" charset="-122"/>
              </a:rPr>
              <a:t>【详解】本题是单类型单项选择题。据本题主题干的设问词，可知这是目的题。据本题时间信息可知准确时空是：近代（中国）。根据材料可知，南京民国政府统治时期的文官制度，高级官员为直接任命，中低级官员虽须经过文官考试，但也受其他众多因素制约，即文官考试制度在民国官僚体系中的重要性较低，这折射出官僚队伍的开放性较低，</a:t>
            </a:r>
            <a:r>
              <a:rPr lang="en-US" altLang="zh-CN" sz="2000" kern="100" dirty="0">
                <a:effectLst/>
                <a:latin typeface="微软雅黑" panose="020B0503020204020204" pitchFamily="34" charset="-122"/>
                <a:ea typeface="微软雅黑" panose="020B0503020204020204" pitchFamily="34" charset="-122"/>
              </a:rPr>
              <a:t>C</a:t>
            </a:r>
            <a:r>
              <a:rPr lang="zh-CN" altLang="zh-CN" sz="2000" kern="100" dirty="0">
                <a:effectLst/>
                <a:latin typeface="微软雅黑" panose="020B0503020204020204" pitchFamily="34" charset="-122"/>
                <a:ea typeface="微软雅黑" panose="020B0503020204020204" pitchFamily="34" charset="-122"/>
              </a:rPr>
              <a:t>项正确；材料反映的是民国时期文官考试制度的重要性较低，而非制度建设和运行的关系，排除</a:t>
            </a:r>
            <a:r>
              <a:rPr lang="en-US" altLang="zh-CN" sz="2000" kern="100" dirty="0">
                <a:effectLst/>
                <a:latin typeface="微软雅黑" panose="020B0503020204020204" pitchFamily="34" charset="-122"/>
                <a:ea typeface="微软雅黑" panose="020B0503020204020204" pitchFamily="34" charset="-122"/>
              </a:rPr>
              <a:t>A</a:t>
            </a:r>
            <a:r>
              <a:rPr lang="zh-CN" altLang="zh-CN" sz="2000" kern="100" dirty="0">
                <a:effectLst/>
                <a:latin typeface="微软雅黑" panose="020B0503020204020204" pitchFamily="34" charset="-122"/>
                <a:ea typeface="微软雅黑" panose="020B0503020204020204" pitchFamily="34" charset="-122"/>
              </a:rPr>
              <a:t>项；材料未涉及民国文官选拔强调国民党党义的重要地位，无法得出</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维护一党专政</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的结论，排除</a:t>
            </a:r>
            <a:r>
              <a:rPr lang="en-US" altLang="zh-CN" sz="2000" kern="100" dirty="0">
                <a:effectLst/>
                <a:latin typeface="微软雅黑" panose="020B0503020204020204" pitchFamily="34" charset="-122"/>
                <a:ea typeface="微软雅黑" panose="020B0503020204020204" pitchFamily="34" charset="-122"/>
              </a:rPr>
              <a:t>B</a:t>
            </a:r>
            <a:r>
              <a:rPr lang="zh-CN" altLang="zh-CN" sz="2000" kern="100" dirty="0">
                <a:effectLst/>
                <a:latin typeface="微软雅黑" panose="020B0503020204020204" pitchFamily="34" charset="-122"/>
                <a:ea typeface="微软雅黑" panose="020B0503020204020204" pitchFamily="34" charset="-122"/>
              </a:rPr>
              <a:t>项；材料只是强调民国时期官僚队伍的开放性较低，没有涉及官员的素质如何，与综合素质无关，排除</a:t>
            </a:r>
            <a:r>
              <a:rPr lang="en-US" altLang="zh-CN" sz="2000" kern="100" dirty="0">
                <a:effectLst/>
                <a:latin typeface="微软雅黑" panose="020B0503020204020204" pitchFamily="34" charset="-122"/>
                <a:ea typeface="微软雅黑" panose="020B0503020204020204" pitchFamily="34" charset="-122"/>
              </a:rPr>
              <a:t>D</a:t>
            </a:r>
            <a:r>
              <a:rPr lang="zh-CN" altLang="zh-CN" sz="2000" kern="100" dirty="0">
                <a:effectLst/>
                <a:latin typeface="微软雅黑" panose="020B0503020204020204" pitchFamily="34" charset="-122"/>
                <a:ea typeface="微软雅黑" panose="020B0503020204020204" pitchFamily="34" charset="-122"/>
              </a:rPr>
              <a:t>项。故选</a:t>
            </a:r>
            <a:r>
              <a:rPr lang="en-US" altLang="zh-CN" sz="2000" kern="100" dirty="0">
                <a:effectLst/>
                <a:latin typeface="微软雅黑" panose="020B0503020204020204" pitchFamily="34" charset="-122"/>
                <a:ea typeface="微软雅黑" panose="020B0503020204020204" pitchFamily="34" charset="-122"/>
              </a:rPr>
              <a:t>C</a:t>
            </a:r>
            <a:r>
              <a:rPr lang="zh-CN" altLang="zh-CN" sz="2000" kern="100" dirty="0">
                <a:effectLst/>
                <a:latin typeface="微软雅黑" panose="020B0503020204020204" pitchFamily="34" charset="-122"/>
                <a:ea typeface="微软雅黑" panose="020B0503020204020204" pitchFamily="34" charset="-122"/>
              </a:rPr>
              <a:t>项。</a:t>
            </a:r>
            <a:endParaRPr lang="zh-CN" altLang="zh-CN" sz="20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C</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801862"/>
          </a:xfrm>
          <a:prstGeom prst="rect">
            <a:avLst/>
          </a:prstGeom>
          <a:noFill/>
        </p:spPr>
        <p:txBody>
          <a:bodyPr wrap="square">
            <a:spAutoFit/>
          </a:bodyPr>
          <a:lstStyle/>
          <a:p>
            <a:r>
              <a:rPr lang="en-US" altLang="zh-CN" sz="2800" kern="100" dirty="0">
                <a:effectLst/>
                <a:latin typeface="微软雅黑" panose="020B0503020204020204" pitchFamily="34" charset="-122"/>
                <a:ea typeface="微软雅黑" panose="020B0503020204020204" pitchFamily="34" charset="-122"/>
              </a:rPr>
              <a:t>       1938</a:t>
            </a:r>
            <a:r>
              <a:rPr lang="zh-CN" altLang="zh-CN" sz="2800" kern="100" dirty="0">
                <a:effectLst/>
                <a:latin typeface="微软雅黑" panose="020B0503020204020204" pitchFamily="34" charset="-122"/>
                <a:ea typeface="微软雅黑" panose="020B0503020204020204" pitchFamily="34" charset="-122"/>
              </a:rPr>
              <a:t>年，国民政府规定</a:t>
            </a:r>
            <a:r>
              <a:rPr lang="en-US" altLang="zh-CN" sz="2800" kern="100" dirty="0">
                <a:effectLst/>
                <a:latin typeface="微软雅黑" panose="020B0503020204020204" pitchFamily="34" charset="-122"/>
                <a:ea typeface="微软雅黑" panose="020B0503020204020204" pitchFamily="34" charset="-122"/>
              </a:rPr>
              <a:t>“</a:t>
            </a:r>
            <a:r>
              <a:rPr lang="zh-CN" altLang="zh-CN" sz="2800" kern="100" dirty="0">
                <a:effectLst/>
                <a:latin typeface="微软雅黑" panose="020B0503020204020204" pitchFamily="34" charset="-122"/>
                <a:ea typeface="微软雅黑" panose="020B0503020204020204" pitchFamily="34" charset="-122"/>
              </a:rPr>
              <a:t>各机关需用人员时，得申请举行考试，并应于试期</a:t>
            </a:r>
            <a:r>
              <a:rPr lang="en-US" altLang="zh-CN" sz="2800" kern="100" dirty="0">
                <a:effectLst/>
                <a:latin typeface="微软雅黑" panose="020B0503020204020204" pitchFamily="34" charset="-122"/>
                <a:ea typeface="微软雅黑" panose="020B0503020204020204" pitchFamily="34" charset="-122"/>
              </a:rPr>
              <a:t>1</a:t>
            </a:r>
            <a:r>
              <a:rPr lang="zh-CN" altLang="zh-CN" sz="2800" kern="100" dirty="0">
                <a:effectLst/>
                <a:latin typeface="微软雅黑" panose="020B0503020204020204" pitchFamily="34" charset="-122"/>
                <a:ea typeface="微软雅黑" panose="020B0503020204020204" pitchFamily="34" charset="-122"/>
              </a:rPr>
              <a:t>个月前拟具办法由考选委员会转呈考试院核准举行</a:t>
            </a:r>
            <a:r>
              <a:rPr lang="en-US" altLang="zh-CN" sz="2800" kern="100" dirty="0">
                <a:effectLst/>
                <a:latin typeface="微软雅黑" panose="020B0503020204020204" pitchFamily="34" charset="-122"/>
                <a:ea typeface="微软雅黑" panose="020B0503020204020204" pitchFamily="34" charset="-122"/>
              </a:rPr>
              <a:t>”</a:t>
            </a:r>
            <a:r>
              <a:rPr lang="zh-CN" altLang="zh-CN" sz="2800" kern="100" dirty="0">
                <a:effectLst/>
                <a:latin typeface="微软雅黑" panose="020B0503020204020204" pitchFamily="34" charset="-122"/>
                <a:ea typeface="微软雅黑" panose="020B0503020204020204" pitchFamily="34" charset="-122"/>
              </a:rPr>
              <a:t>。并取消典试委员会和试务处的设置，考试由考试院派员办理，</a:t>
            </a:r>
            <a:r>
              <a:rPr lang="en-US" altLang="zh-CN" sz="2800" kern="100" dirty="0">
                <a:effectLst/>
                <a:latin typeface="微软雅黑" panose="020B0503020204020204" pitchFamily="34" charset="-122"/>
                <a:ea typeface="微软雅黑" panose="020B0503020204020204" pitchFamily="34" charset="-122"/>
              </a:rPr>
              <a:t>“</a:t>
            </a:r>
            <a:r>
              <a:rPr lang="zh-CN" altLang="zh-CN" sz="2800" kern="100" dirty="0">
                <a:effectLst/>
                <a:latin typeface="微软雅黑" panose="020B0503020204020204" pitchFamily="34" charset="-122"/>
                <a:ea typeface="微软雅黑" panose="020B0503020204020204" pitchFamily="34" charset="-122"/>
              </a:rPr>
              <a:t>其相当于普通考试者得委托各任用机关办理</a:t>
            </a:r>
            <a:r>
              <a:rPr lang="en-US" altLang="zh-CN" sz="2800" kern="100" dirty="0">
                <a:effectLst/>
                <a:latin typeface="微软雅黑" panose="020B0503020204020204" pitchFamily="34" charset="-122"/>
                <a:ea typeface="微软雅黑" panose="020B0503020204020204" pitchFamily="34" charset="-122"/>
              </a:rPr>
              <a:t>”</a:t>
            </a:r>
            <a:r>
              <a:rPr lang="zh-CN" altLang="zh-CN" sz="2800" kern="100" dirty="0">
                <a:effectLst/>
                <a:latin typeface="微软雅黑" panose="020B0503020204020204" pitchFamily="34" charset="-122"/>
                <a:ea typeface="微软雅黑" panose="020B0503020204020204" pitchFamily="34" charset="-122"/>
              </a:rPr>
              <a:t>。国民党的这些措施（</a:t>
            </a:r>
            <a:r>
              <a:rPr lang="en-US" altLang="zh-CN" sz="2800" kern="0" dirty="0">
                <a:effectLst/>
                <a:latin typeface="微软雅黑" panose="020B0503020204020204" pitchFamily="34" charset="-122"/>
                <a:ea typeface="微软雅黑" panose="020B0503020204020204" pitchFamily="34" charset="-122"/>
              </a:rPr>
              <a:t>   </a:t>
            </a:r>
            <a:r>
              <a:rPr lang="zh-CN" altLang="zh-CN" sz="2800" kern="100" dirty="0">
                <a:effectLst/>
                <a:latin typeface="微软雅黑" panose="020B0503020204020204" pitchFamily="34" charset="-122"/>
                <a:ea typeface="微软雅黑" panose="020B0503020204020204" pitchFamily="34" charset="-122"/>
              </a:rPr>
              <a:t>）</a:t>
            </a:r>
            <a:endParaRPr lang="zh-CN" altLang="zh-CN" sz="2800" kern="100" dirty="0">
              <a:effectLst/>
              <a:latin typeface="微软雅黑" panose="020B0503020204020204" pitchFamily="34" charset="-122"/>
              <a:ea typeface="微软雅黑" panose="020B0503020204020204" pitchFamily="34" charset="-122"/>
            </a:endParaRPr>
          </a:p>
          <a:p>
            <a:r>
              <a:rPr lang="en-US" altLang="zh-CN" sz="2800" kern="100" dirty="0">
                <a:effectLst/>
                <a:latin typeface="微软雅黑" panose="020B0503020204020204" pitchFamily="34" charset="-122"/>
                <a:ea typeface="微软雅黑" panose="020B0503020204020204" pitchFamily="34" charset="-122"/>
              </a:rPr>
              <a:t>A</a:t>
            </a:r>
            <a:r>
              <a:rPr lang="zh-CN" altLang="zh-CN" sz="2800" kern="100" dirty="0">
                <a:effectLst/>
                <a:latin typeface="微软雅黑" panose="020B0503020204020204" pitchFamily="34" charset="-122"/>
                <a:ea typeface="微软雅黑" panose="020B0503020204020204" pitchFamily="34" charset="-122"/>
              </a:rPr>
              <a:t>．为适应战时人才选拔创造了条件</a:t>
            </a:r>
            <a:r>
              <a:rPr lang="en-US" altLang="zh-CN" sz="2800" kern="100" dirty="0">
                <a:effectLst/>
                <a:latin typeface="微软雅黑" panose="020B0503020204020204" pitchFamily="34" charset="-122"/>
                <a:ea typeface="微软雅黑" panose="020B0503020204020204" pitchFamily="34" charset="-122"/>
              </a:rPr>
              <a:t>	</a:t>
            </a:r>
            <a:endParaRPr lang="en-US" altLang="zh-CN" sz="2800" kern="100" dirty="0">
              <a:effectLst/>
              <a:latin typeface="微软雅黑" panose="020B0503020204020204" pitchFamily="34" charset="-122"/>
              <a:ea typeface="微软雅黑" panose="020B0503020204020204" pitchFamily="34" charset="-122"/>
            </a:endParaRPr>
          </a:p>
          <a:p>
            <a:r>
              <a:rPr lang="en-US" altLang="zh-CN" sz="2800" kern="100" dirty="0">
                <a:effectLst/>
                <a:latin typeface="微软雅黑" panose="020B0503020204020204" pitchFamily="34" charset="-122"/>
                <a:ea typeface="微软雅黑" panose="020B0503020204020204" pitchFamily="34" charset="-122"/>
              </a:rPr>
              <a:t>B</a:t>
            </a:r>
            <a:r>
              <a:rPr lang="zh-CN" altLang="zh-CN" sz="2800" kern="100" dirty="0">
                <a:effectLst/>
                <a:latin typeface="微软雅黑" panose="020B0503020204020204" pitchFamily="34" charset="-122"/>
                <a:ea typeface="微软雅黑" panose="020B0503020204020204" pitchFamily="34" charset="-122"/>
              </a:rPr>
              <a:t>．继承了北洋政府时期实行的文官制度</a:t>
            </a:r>
            <a:endParaRPr lang="zh-CN" altLang="zh-CN" sz="2800" kern="100" dirty="0">
              <a:effectLst/>
              <a:latin typeface="微软雅黑" panose="020B0503020204020204" pitchFamily="34" charset="-122"/>
              <a:ea typeface="微软雅黑" panose="020B0503020204020204" pitchFamily="34" charset="-122"/>
            </a:endParaRPr>
          </a:p>
          <a:p>
            <a:r>
              <a:rPr lang="en-US" altLang="zh-CN" sz="2800" kern="100" dirty="0">
                <a:effectLst/>
                <a:latin typeface="微软雅黑" panose="020B0503020204020204" pitchFamily="34" charset="-122"/>
                <a:ea typeface="微软雅黑" panose="020B0503020204020204" pitchFamily="34" charset="-122"/>
              </a:rPr>
              <a:t>C</a:t>
            </a:r>
            <a:r>
              <a:rPr lang="zh-CN" altLang="zh-CN" sz="2800" kern="100" dirty="0">
                <a:effectLst/>
                <a:latin typeface="微软雅黑" panose="020B0503020204020204" pitchFamily="34" charset="-122"/>
                <a:ea typeface="微软雅黑" panose="020B0503020204020204" pitchFamily="34" charset="-122"/>
              </a:rPr>
              <a:t>．凸显出公务员的选拔具有开放性</a:t>
            </a:r>
            <a:r>
              <a:rPr lang="en-US" altLang="zh-CN" sz="2800" kern="100" dirty="0">
                <a:effectLst/>
                <a:latin typeface="微软雅黑" panose="020B0503020204020204" pitchFamily="34" charset="-122"/>
                <a:ea typeface="微软雅黑" panose="020B0503020204020204" pitchFamily="34" charset="-122"/>
              </a:rPr>
              <a:t>	</a:t>
            </a:r>
            <a:endParaRPr lang="en-US" altLang="zh-CN" sz="2800" kern="100" dirty="0">
              <a:effectLst/>
              <a:latin typeface="微软雅黑" panose="020B0503020204020204" pitchFamily="34" charset="-122"/>
              <a:ea typeface="微软雅黑" panose="020B0503020204020204" pitchFamily="34" charset="-122"/>
            </a:endParaRPr>
          </a:p>
          <a:p>
            <a:r>
              <a:rPr lang="en-US" altLang="zh-CN" sz="2800" kern="100" dirty="0">
                <a:effectLst/>
                <a:latin typeface="微软雅黑" panose="020B0503020204020204" pitchFamily="34" charset="-122"/>
                <a:ea typeface="微软雅黑" panose="020B0503020204020204" pitchFamily="34" charset="-122"/>
              </a:rPr>
              <a:t>D</a:t>
            </a:r>
            <a:r>
              <a:rPr lang="zh-CN" altLang="zh-CN" sz="2800" kern="100" dirty="0">
                <a:effectLst/>
                <a:latin typeface="微软雅黑" panose="020B0503020204020204" pitchFamily="34" charset="-122"/>
                <a:ea typeface="微软雅黑" panose="020B0503020204020204" pitchFamily="34" charset="-122"/>
              </a:rPr>
              <a:t>．提高了官员文化素质和国家治理水平</a:t>
            </a:r>
            <a:endParaRPr lang="zh-CN" altLang="zh-CN" sz="2800" kern="100" dirty="0">
              <a:effectLst/>
              <a:latin typeface="微软雅黑" panose="020B0503020204020204" pitchFamily="34" charset="-122"/>
              <a:ea typeface="微软雅黑" panose="020B0503020204020204" pitchFamily="34" charset="-122"/>
            </a:endParaRPr>
          </a:p>
          <a:p>
            <a:endParaRPr lang="en-US" altLang="zh-CN" sz="2000" kern="100" dirty="0">
              <a:effectLst/>
              <a:latin typeface="微软雅黑" panose="020B0503020204020204" pitchFamily="34" charset="-122"/>
              <a:ea typeface="微软雅黑" panose="020B0503020204020204" pitchFamily="34" charset="-122"/>
            </a:endParaRPr>
          </a:p>
          <a:p>
            <a:r>
              <a:rPr lang="zh-CN" altLang="zh-CN" sz="2000" kern="100" dirty="0">
                <a:effectLst/>
                <a:latin typeface="微软雅黑" panose="020B0503020204020204" pitchFamily="34" charset="-122"/>
                <a:ea typeface="微软雅黑" panose="020B0503020204020204" pitchFamily="34" charset="-122"/>
              </a:rPr>
              <a:t>【详解】本题是多类型单项选择题。据本题次题干的提示词，可知这是本质题、目的题、影响题。据本题时间信息可知准确时空是：近代中国。根据材料</a:t>
            </a:r>
            <a:r>
              <a:rPr lang="en-US" altLang="zh-CN" sz="2000" kern="100" dirty="0">
                <a:effectLst/>
                <a:latin typeface="微软雅黑" panose="020B0503020204020204" pitchFamily="34" charset="-122"/>
                <a:ea typeface="微软雅黑" panose="020B0503020204020204" pitchFamily="34" charset="-122"/>
              </a:rPr>
              <a:t>“1938</a:t>
            </a:r>
            <a:r>
              <a:rPr lang="zh-CN" altLang="zh-CN" sz="2000" kern="100" dirty="0">
                <a:effectLst/>
                <a:latin typeface="微软雅黑" panose="020B0503020204020204" pitchFamily="34" charset="-122"/>
                <a:ea typeface="微软雅黑" panose="020B0503020204020204" pitchFamily="34" charset="-122"/>
              </a:rPr>
              <a:t>年</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各机关需用人员时，得申请举行考试，并应于试期</a:t>
            </a:r>
            <a:r>
              <a:rPr lang="en-US" altLang="zh-CN" sz="2000" kern="100" dirty="0">
                <a:effectLst/>
                <a:latin typeface="微软雅黑" panose="020B0503020204020204" pitchFamily="34" charset="-122"/>
                <a:ea typeface="微软雅黑" panose="020B0503020204020204" pitchFamily="34" charset="-122"/>
              </a:rPr>
              <a:t>1</a:t>
            </a:r>
            <a:r>
              <a:rPr lang="zh-CN" altLang="zh-CN" sz="2000" kern="100" dirty="0">
                <a:effectLst/>
                <a:latin typeface="微软雅黑" panose="020B0503020204020204" pitchFamily="34" charset="-122"/>
                <a:ea typeface="微软雅黑" panose="020B0503020204020204" pitchFamily="34" charset="-122"/>
              </a:rPr>
              <a:t>个月前拟具办法由考选委员会转呈考试院核准举行</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其相当于普通考试者得委托各任用机关办理</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等信息并结合所学知识可知，抗日战争时期，国民党取消了定期举行考试的制度，实行了非常时期的特殊考试制度，国民党的这些变通措施为适应抗战时期人才选拔的需要创造了条件，</a:t>
            </a:r>
            <a:r>
              <a:rPr lang="en-US" altLang="zh-CN" sz="2000" kern="100" dirty="0">
                <a:effectLst/>
                <a:latin typeface="微软雅黑" panose="020B0503020204020204" pitchFamily="34" charset="-122"/>
                <a:ea typeface="微软雅黑" panose="020B0503020204020204" pitchFamily="34" charset="-122"/>
              </a:rPr>
              <a:t>A</a:t>
            </a:r>
            <a:r>
              <a:rPr lang="zh-CN" altLang="zh-CN" sz="2000" kern="100" dirty="0">
                <a:effectLst/>
                <a:latin typeface="微软雅黑" panose="020B0503020204020204" pitchFamily="34" charset="-122"/>
                <a:ea typeface="微软雅黑" panose="020B0503020204020204" pitchFamily="34" charset="-122"/>
              </a:rPr>
              <a:t>项正确；北洋政府时期，官员选拔主要采用考试和甄别两种方式，材料中未体现出对北洋政府这些做法的继承，</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应于试期</a:t>
            </a:r>
            <a:r>
              <a:rPr lang="en-US" altLang="zh-CN" sz="2000" kern="100" dirty="0">
                <a:effectLst/>
                <a:latin typeface="微软雅黑" panose="020B0503020204020204" pitchFamily="34" charset="-122"/>
                <a:ea typeface="微软雅黑" panose="020B0503020204020204" pitchFamily="34" charset="-122"/>
              </a:rPr>
              <a:t>1</a:t>
            </a:r>
            <a:r>
              <a:rPr lang="zh-CN" altLang="zh-CN" sz="2000" kern="100" dirty="0">
                <a:effectLst/>
                <a:latin typeface="微软雅黑" panose="020B0503020204020204" pitchFamily="34" charset="-122"/>
                <a:ea typeface="微软雅黑" panose="020B0503020204020204" pitchFamily="34" charset="-122"/>
              </a:rPr>
              <a:t>个月前拟具办法由考选委员会转呈考试院核准举行</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等信息更多体现的是对北洋政府的制度的发展，排除</a:t>
            </a:r>
            <a:r>
              <a:rPr lang="en-US" altLang="zh-CN" sz="2000" kern="100" dirty="0">
                <a:effectLst/>
                <a:latin typeface="微软雅黑" panose="020B0503020204020204" pitchFamily="34" charset="-122"/>
                <a:ea typeface="微软雅黑" panose="020B0503020204020204" pitchFamily="34" charset="-122"/>
              </a:rPr>
              <a:t>B</a:t>
            </a:r>
            <a:r>
              <a:rPr lang="zh-CN" altLang="zh-CN" sz="2000" kern="100" dirty="0">
                <a:effectLst/>
                <a:latin typeface="微软雅黑" panose="020B0503020204020204" pitchFamily="34" charset="-122"/>
                <a:ea typeface="微软雅黑" panose="020B0503020204020204" pitchFamily="34" charset="-122"/>
              </a:rPr>
              <a:t>项；允许女子参加考试，体现了其开放性，但材料中未涉及到相关信息，排除</a:t>
            </a:r>
            <a:r>
              <a:rPr lang="en-US" altLang="zh-CN" sz="2000" kern="100" dirty="0">
                <a:effectLst/>
                <a:latin typeface="微软雅黑" panose="020B0503020204020204" pitchFamily="34" charset="-122"/>
                <a:ea typeface="微软雅黑" panose="020B0503020204020204" pitchFamily="34" charset="-122"/>
              </a:rPr>
              <a:t>C</a:t>
            </a:r>
            <a:r>
              <a:rPr lang="zh-CN" altLang="zh-CN" sz="2000" kern="100" dirty="0">
                <a:effectLst/>
                <a:latin typeface="微软雅黑" panose="020B0503020204020204" pitchFamily="34" charset="-122"/>
                <a:ea typeface="微软雅黑" panose="020B0503020204020204" pitchFamily="34" charset="-122"/>
              </a:rPr>
              <a:t>项；材料中未涉及到考试的具体内容，无法判断其是否能提高官员文化素质和国家治理水平，排除</a:t>
            </a:r>
            <a:r>
              <a:rPr lang="en-US" altLang="zh-CN" sz="2000" kern="100" dirty="0">
                <a:effectLst/>
                <a:latin typeface="微软雅黑" panose="020B0503020204020204" pitchFamily="34" charset="-122"/>
                <a:ea typeface="微软雅黑" panose="020B0503020204020204" pitchFamily="34" charset="-122"/>
              </a:rPr>
              <a:t>D</a:t>
            </a:r>
            <a:r>
              <a:rPr lang="zh-CN" altLang="zh-CN" sz="2000" kern="100" dirty="0">
                <a:effectLst/>
                <a:latin typeface="微软雅黑" panose="020B0503020204020204" pitchFamily="34" charset="-122"/>
                <a:ea typeface="微软雅黑" panose="020B0503020204020204" pitchFamily="34" charset="-122"/>
              </a:rPr>
              <a:t>项。故选</a:t>
            </a:r>
            <a:r>
              <a:rPr lang="en-US" altLang="zh-CN" sz="2000" kern="100" dirty="0">
                <a:effectLst/>
                <a:latin typeface="微软雅黑" panose="020B0503020204020204" pitchFamily="34" charset="-122"/>
                <a:ea typeface="微软雅黑" panose="020B0503020204020204" pitchFamily="34" charset="-122"/>
              </a:rPr>
              <a:t>A</a:t>
            </a:r>
            <a:r>
              <a:rPr lang="zh-CN" altLang="zh-CN" sz="2000" kern="100" dirty="0">
                <a:effectLst/>
                <a:latin typeface="微软雅黑" panose="020B0503020204020204" pitchFamily="34" charset="-122"/>
                <a:ea typeface="微软雅黑" panose="020B0503020204020204" pitchFamily="34" charset="-122"/>
              </a:rPr>
              <a:t>项</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A</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494085"/>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1935</a:t>
            </a:r>
            <a:r>
              <a:rPr lang="zh-CN" altLang="zh-CN" sz="3200" kern="100" dirty="0">
                <a:effectLst/>
                <a:latin typeface="微软雅黑" panose="020B0503020204020204" pitchFamily="34" charset="-122"/>
                <a:ea typeface="微软雅黑" panose="020B0503020204020204" pitchFamily="34" charset="-122"/>
              </a:rPr>
              <a:t>年，国民政府颁布《公务员考绩奖惩条例》，规定公务员考绩惩处分为解职、降级、记过三种。公务员年考四等记过、五等降级、六等解职。</a:t>
            </a:r>
            <a:r>
              <a:rPr lang="en-US" altLang="zh-CN" sz="3200" kern="100" dirty="0">
                <a:effectLst/>
                <a:latin typeface="微软雅黑" panose="020B0503020204020204" pitchFamily="34" charset="-122"/>
                <a:ea typeface="微软雅黑" panose="020B0503020204020204" pitchFamily="34" charset="-122"/>
              </a:rPr>
              <a:t>1943</a:t>
            </a:r>
            <a:r>
              <a:rPr lang="zh-CN" altLang="zh-CN" sz="3200" kern="100" dirty="0">
                <a:effectLst/>
                <a:latin typeface="微软雅黑" panose="020B0503020204020204" pitchFamily="34" charset="-122"/>
                <a:ea typeface="微软雅黑" panose="020B0503020204020204" pitchFamily="34" charset="-122"/>
              </a:rPr>
              <a:t>年颁布的《非常时期公务员考绩条例》规定，公务员考绩惩处为：年考总分在</a:t>
            </a:r>
            <a:r>
              <a:rPr lang="en-US" altLang="zh-CN" sz="3200" kern="100" dirty="0">
                <a:effectLst/>
                <a:latin typeface="微软雅黑" panose="020B0503020204020204" pitchFamily="34" charset="-122"/>
                <a:ea typeface="微软雅黑" panose="020B0503020204020204" pitchFamily="34" charset="-122"/>
              </a:rPr>
              <a:t>60</a:t>
            </a:r>
            <a:r>
              <a:rPr lang="zh-CN" altLang="zh-CN" sz="3200" kern="100" dirty="0">
                <a:effectLst/>
                <a:latin typeface="微软雅黑" panose="020B0503020204020204" pitchFamily="34" charset="-122"/>
                <a:ea typeface="微软雅黑" panose="020B0503020204020204" pitchFamily="34" charset="-122"/>
              </a:rPr>
              <a:t>分以上者留级：总分不满</a:t>
            </a:r>
            <a:r>
              <a:rPr lang="en-US" altLang="zh-CN" sz="3200" kern="100" dirty="0">
                <a:effectLst/>
                <a:latin typeface="微软雅黑" panose="020B0503020204020204" pitchFamily="34" charset="-122"/>
                <a:ea typeface="微软雅黑" panose="020B0503020204020204" pitchFamily="34" charset="-122"/>
              </a:rPr>
              <a:t>60</a:t>
            </a:r>
            <a:r>
              <a:rPr lang="zh-CN" altLang="zh-CN" sz="3200" kern="100" dirty="0">
                <a:effectLst/>
                <a:latin typeface="微软雅黑" panose="020B0503020204020204" pitchFamily="34" charset="-122"/>
                <a:ea typeface="微软雅黑" panose="020B0503020204020204" pitchFamily="34" charset="-122"/>
              </a:rPr>
              <a:t>分者降一级，不满</a:t>
            </a:r>
            <a:r>
              <a:rPr lang="en-US" altLang="zh-CN" sz="3200" kern="100" dirty="0">
                <a:effectLst/>
                <a:latin typeface="微软雅黑" panose="020B0503020204020204" pitchFamily="34" charset="-122"/>
                <a:ea typeface="微软雅黑" panose="020B0503020204020204" pitchFamily="34" charset="-122"/>
              </a:rPr>
              <a:t>50</a:t>
            </a:r>
            <a:r>
              <a:rPr lang="zh-CN" altLang="zh-CN" sz="3200" kern="100" dirty="0">
                <a:effectLst/>
                <a:latin typeface="微软雅黑" panose="020B0503020204020204" pitchFamily="34" charset="-122"/>
                <a:ea typeface="微软雅黑" panose="020B0503020204020204" pitchFamily="34" charset="-122"/>
              </a:rPr>
              <a:t>分者免职。这反映了国民政府（</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．重视对官员的甄别审查</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．建立起近代公务员制度</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．文官制度体系初步形成</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．公务员的管理有法可依</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本质题。据本题时间信息可知准确时空是：近代（中国）。根据材料中国民政府颁布《公务员考绩奖惩条例》《非常时期公务员考绩条例》，对公务员的考核进行立法规定，可知国民政府公务员的管理有法可依，</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项正确；材料是对公务员的考核而不是甄别，排除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a:t>
            </a:r>
            <a:r>
              <a:rPr lang="en-US" altLang="zh-CN" sz="2400" kern="100" dirty="0">
                <a:effectLst/>
                <a:latin typeface="微软雅黑" panose="020B0503020204020204" pitchFamily="34" charset="-122"/>
                <a:ea typeface="微软雅黑" panose="020B0503020204020204" pitchFamily="34" charset="-122"/>
              </a:rPr>
              <a:t>1933</a:t>
            </a:r>
            <a:r>
              <a:rPr lang="zh-CN" altLang="zh-CN" sz="2400" kern="100" dirty="0">
                <a:effectLst/>
                <a:latin typeface="微软雅黑" panose="020B0503020204020204" pitchFamily="34" charset="-122"/>
                <a:ea typeface="微软雅黑" panose="020B0503020204020204" pitchFamily="34" charset="-122"/>
              </a:rPr>
              <a:t>年《公务员任用法》标志着国民政府公务员制度的建立，排除</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项；材料涉及的是对公务员的管理，未体现文官制度体系的形成，排除</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D</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247864"/>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1931</a:t>
            </a:r>
            <a:r>
              <a:rPr lang="zh-CN" altLang="zh-CN" sz="3200" kern="100" dirty="0">
                <a:effectLst/>
                <a:latin typeface="微软雅黑" panose="020B0503020204020204" pitchFamily="34" charset="-122"/>
                <a:ea typeface="微软雅黑" panose="020B0503020204020204" pitchFamily="34" charset="-122"/>
              </a:rPr>
              <a:t>年南京国民政府开始组织文官高等考试，国民政府一方面以</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致力于国民革命</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的年限为资格，另一方面规定党义为考试科目。这样的规定（</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．打开了广招人才的政治门路</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．限制了非国民党员进入政府</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．体现民主政治划时代的进步</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．使国民党完全实现一党专政</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【详解】本题是单类型单项选择题。据本题主题干的设问词，可知这是影响题。据本题时间信息可知准确时空是：近代（中国）。据材料</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国民政府一方面以</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致力于国民革命</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的年限为资格，另一方面规定党义为考试科目</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及所学知识可知，国民党在文官考试中设置有利于国民党党员进入文官的条件，限制了非国民党员进入政府，</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项正确；材料反映的是国民党文官考试的局限性，</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项不符合题意，排除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项；南京国民政府采取材料中规定的目的是为了方便国民党党员进入政府，并非民主政治的进步，排除</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项；材料中的措施限制了国民党党员进入政府，有利于维护国民党一党专政，但并非这种政策使国民党</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完全实现</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一党专政，排除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B</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文本框 14"/>
          <p:cNvSpPr txBox="1"/>
          <p:nvPr/>
        </p:nvSpPr>
        <p:spPr>
          <a:xfrm>
            <a:off x="0" y="0"/>
            <a:ext cx="12192000" cy="2763000"/>
          </a:xfrm>
          <a:prstGeom prst="rect">
            <a:avLst/>
          </a:prstGeom>
          <a:solidFill>
            <a:schemeClr val="bg1"/>
          </a:solidFill>
        </p:spPr>
        <p:txBody>
          <a:bodyPr wrap="square">
            <a:spAutoFit/>
          </a:bodyPr>
          <a:lstStyle/>
          <a:p>
            <a:pPr>
              <a:lnSpc>
                <a:spcPct val="110000"/>
              </a:lnSpc>
            </a:pPr>
            <a:r>
              <a:rPr lang="en-US" altLang="zh-CN" sz="3200" dirty="0">
                <a:latin typeface="微软雅黑" panose="020B0503020204020204" pitchFamily="34" charset="-122"/>
                <a:ea typeface="微软雅黑" panose="020B0503020204020204" pitchFamily="34" charset="-122"/>
                <a:cs typeface="楷体" panose="02010609060101010101" charset="-122"/>
              </a:rPr>
              <a:t>       民国时期的文官制度总体上以西方文官制度为蓝本，带有中西合璧的味道。南京国民政府时期党派性更加浓厚，一切文官均须为国民党的一党私利服务，成为实际上的“党务员” 。</a:t>
            </a:r>
            <a:r>
              <a:rPr lang="en-US" altLang="zh-CN" sz="3200" dirty="0" err="1">
                <a:latin typeface="微软雅黑" panose="020B0503020204020204" pitchFamily="34" charset="-122"/>
                <a:ea typeface="微软雅黑" panose="020B0503020204020204" pitchFamily="34" charset="-122"/>
                <a:cs typeface="楷体" panose="02010609060101010101" charset="-122"/>
              </a:rPr>
              <a:t>军治色彩则在北京政府时期体现的最为明显</a:t>
            </a:r>
            <a:r>
              <a:rPr lang="en-US" altLang="zh-CN" sz="3200" dirty="0">
                <a:latin typeface="微软雅黑" panose="020B0503020204020204" pitchFamily="34" charset="-122"/>
                <a:ea typeface="微软雅黑" panose="020B0503020204020204" pitchFamily="34" charset="-122"/>
                <a:cs typeface="楷体" panose="02010609060101010101" charset="-122"/>
              </a:rPr>
              <a:t> ，</a:t>
            </a:r>
            <a:r>
              <a:rPr lang="zh-CN" altLang="en-US" sz="3200" dirty="0">
                <a:latin typeface="微软雅黑" panose="020B0503020204020204" pitchFamily="34" charset="-122"/>
                <a:ea typeface="微软雅黑" panose="020B0503020204020204" pitchFamily="34" charset="-122"/>
                <a:cs typeface="楷体" panose="02010609060101010101" charset="-122"/>
              </a:rPr>
              <a:t>军阀之间</a:t>
            </a:r>
            <a:r>
              <a:rPr lang="en-US" altLang="zh-CN" sz="3200" dirty="0" err="1">
                <a:latin typeface="微软雅黑" panose="020B0503020204020204" pitchFamily="34" charset="-122"/>
                <a:ea typeface="微软雅黑" panose="020B0503020204020204" pitchFamily="34" charset="-122"/>
                <a:cs typeface="楷体" panose="02010609060101010101" charset="-122"/>
              </a:rPr>
              <a:t>相互割据，凭借自己的军事势力，制造政潮，以军压政</a:t>
            </a:r>
            <a:r>
              <a:rPr lang="en-US" altLang="zh-CN" dirty="0">
                <a:latin typeface="微软雅黑" panose="020B0503020204020204" pitchFamily="34" charset="-122"/>
                <a:ea typeface="微软雅黑" panose="020B0503020204020204" pitchFamily="34" charset="-122"/>
                <a:cs typeface="楷体" panose="02010609060101010101" charset="-122"/>
              </a:rPr>
              <a:t>。            ——</a:t>
            </a:r>
            <a:r>
              <a:rPr lang="en-US" altLang="zh-CN" dirty="0" err="1">
                <a:latin typeface="微软雅黑" panose="020B0503020204020204" pitchFamily="34" charset="-122"/>
                <a:ea typeface="微软雅黑" panose="020B0503020204020204" pitchFamily="34" charset="-122"/>
                <a:cs typeface="楷体" panose="02010609060101010101" charset="-122"/>
              </a:rPr>
              <a:t>摘编自陶继波《民国时期文官制度发展概述</a:t>
            </a:r>
            <a:r>
              <a:rPr lang="en-US" altLang="zh-CN" dirty="0">
                <a:latin typeface="微软雅黑" panose="020B0503020204020204" pitchFamily="34" charset="-122"/>
                <a:ea typeface="微软雅黑" panose="020B0503020204020204" pitchFamily="34" charset="-122"/>
                <a:cs typeface="楷体" panose="02010609060101010101" charset="-122"/>
              </a:rPr>
              <a:t>》</a:t>
            </a:r>
            <a:endParaRPr lang="en-US" altLang="zh-CN" dirty="0">
              <a:latin typeface="微软雅黑" panose="020B0503020204020204" pitchFamily="34" charset="-122"/>
              <a:ea typeface="微软雅黑" panose="020B0503020204020204" pitchFamily="34" charset="-122"/>
              <a:cs typeface="楷体" panose="02010609060101010101" charset="-122"/>
            </a:endParaRPr>
          </a:p>
        </p:txBody>
      </p:sp>
      <p:sp>
        <p:nvSpPr>
          <p:cNvPr id="20" name="文本框 19"/>
          <p:cNvSpPr txBox="1"/>
          <p:nvPr/>
        </p:nvSpPr>
        <p:spPr>
          <a:xfrm>
            <a:off x="0" y="2763000"/>
            <a:ext cx="12192000" cy="1077218"/>
          </a:xfrm>
          <a:prstGeom prst="rect">
            <a:avLst/>
          </a:prstGeom>
          <a:solidFill>
            <a:schemeClr val="bg1"/>
          </a:solidFill>
        </p:spPr>
        <p:txBody>
          <a:bodyPr wrap="square">
            <a:spAutoFit/>
          </a:bodyPr>
          <a:lstStyle/>
          <a:p>
            <a:pPr algn="ctr"/>
            <a:r>
              <a:rPr lang="zh-CN" altLang="en-US" sz="3200" dirty="0">
                <a:latin typeface="微软雅黑" panose="020B0503020204020204" pitchFamily="34" charset="-122"/>
                <a:ea typeface="微软雅黑" panose="020B0503020204020204" pitchFamily="34" charset="-122"/>
                <a:cs typeface="楷体" panose="02010609060101010101" charset="-122"/>
              </a:rPr>
              <a:t>根据</a:t>
            </a:r>
            <a:r>
              <a:rPr lang="en-US" altLang="zh-CN" sz="3200" dirty="0" err="1">
                <a:latin typeface="微软雅黑" panose="020B0503020204020204" pitchFamily="34" charset="-122"/>
                <a:ea typeface="微软雅黑" panose="020B0503020204020204" pitchFamily="34" charset="-122"/>
                <a:cs typeface="楷体" panose="02010609060101010101" charset="-122"/>
              </a:rPr>
              <a:t>史料说明民国时期中国</a:t>
            </a:r>
            <a:r>
              <a:rPr lang="en-US" altLang="zh-CN" sz="3200" b="1" dirty="0" err="1">
                <a:solidFill>
                  <a:srgbClr val="FF0000"/>
                </a:solidFill>
                <a:latin typeface="微软雅黑" panose="020B0503020204020204" pitchFamily="34" charset="-122"/>
                <a:ea typeface="微软雅黑" panose="020B0503020204020204" pitchFamily="34" charset="-122"/>
                <a:cs typeface="楷体" panose="02010609060101010101" charset="-122"/>
              </a:rPr>
              <a:t>文官制度的特点</a:t>
            </a:r>
            <a:r>
              <a:rPr lang="en-US" altLang="zh-CN" sz="3200" dirty="0" err="1">
                <a:latin typeface="微软雅黑" panose="020B0503020204020204" pitchFamily="34" charset="-122"/>
                <a:ea typeface="微软雅黑" panose="020B0503020204020204" pitchFamily="34" charset="-122"/>
                <a:cs typeface="楷体" panose="02010609060101010101" charset="-122"/>
              </a:rPr>
              <a:t>，并结合所学知识分析民国时期中国文官制度</a:t>
            </a:r>
            <a:r>
              <a:rPr lang="zh-CN" altLang="en-US" sz="3200" b="1" dirty="0">
                <a:solidFill>
                  <a:srgbClr val="FF0000"/>
                </a:solidFill>
                <a:latin typeface="微软雅黑" panose="020B0503020204020204" pitchFamily="34" charset="-122"/>
                <a:ea typeface="微软雅黑" panose="020B0503020204020204" pitchFamily="34" charset="-122"/>
                <a:cs typeface="楷体" panose="02010609060101010101" charset="-122"/>
              </a:rPr>
              <a:t>的作用</a:t>
            </a:r>
            <a:r>
              <a:rPr lang="en-US" altLang="zh-CN" sz="3200" dirty="0">
                <a:latin typeface="微软雅黑" panose="020B0503020204020204" pitchFamily="34" charset="-122"/>
                <a:ea typeface="微软雅黑" panose="020B0503020204020204" pitchFamily="34" charset="-122"/>
                <a:cs typeface="楷体" panose="02010609060101010101" charset="-122"/>
              </a:rPr>
              <a:t>。</a:t>
            </a:r>
            <a:endParaRPr lang="en-US" altLang="zh-CN" sz="3200" dirty="0">
              <a:latin typeface="微软雅黑" panose="020B0503020204020204" pitchFamily="34" charset="-122"/>
              <a:ea typeface="微软雅黑" panose="020B0503020204020204" pitchFamily="34" charset="-122"/>
              <a:cs typeface="楷体" panose="02010609060101010101" charset="-122"/>
            </a:endParaRPr>
          </a:p>
        </p:txBody>
      </p:sp>
      <p:sp>
        <p:nvSpPr>
          <p:cNvPr id="16" name="文本框 15"/>
          <p:cNvSpPr txBox="1"/>
          <p:nvPr>
            <p:custDataLst>
              <p:tags r:id="rId2"/>
            </p:custDataLst>
          </p:nvPr>
        </p:nvSpPr>
        <p:spPr>
          <a:xfrm>
            <a:off x="0" y="2761645"/>
            <a:ext cx="2071622"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en-US" altLang="zh-CN" sz="3600" b="1" dirty="0">
                <a:latin typeface="微软雅黑" panose="020B0503020204020204" pitchFamily="34" charset="-122"/>
                <a:ea typeface="微软雅黑" panose="020B0503020204020204" pitchFamily="34" charset="-122"/>
                <a:cs typeface="黑体" panose="02010609060101010101" charset="-122"/>
              </a:rPr>
              <a:t>3</a:t>
            </a:r>
            <a:r>
              <a:rPr lang="zh-CN" altLang="en-US" sz="3600" b="1" dirty="0">
                <a:latin typeface="微软雅黑" panose="020B0503020204020204" pitchFamily="34" charset="-122"/>
                <a:ea typeface="微软雅黑" panose="020B0503020204020204" pitchFamily="34" charset="-122"/>
                <a:cs typeface="黑体" panose="02010609060101010101" charset="-122"/>
              </a:rPr>
              <a:t>）特点：</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18" name="文本框 17"/>
          <p:cNvSpPr txBox="1"/>
          <p:nvPr/>
        </p:nvSpPr>
        <p:spPr>
          <a:xfrm>
            <a:off x="2071622" y="2761644"/>
            <a:ext cx="8274452" cy="646331"/>
          </a:xfrm>
          <a:prstGeom prst="rect">
            <a:avLst/>
          </a:prstGeom>
          <a:solidFill>
            <a:schemeClr val="accent6">
              <a:lumMod val="20000"/>
              <a:lumOff val="80000"/>
            </a:schemeClr>
          </a:solidFill>
        </p:spPr>
        <p:txBody>
          <a:bodyPr wrap="square">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华文楷体" panose="02010600040101010101" charset="-122"/>
              </a:rPr>
              <a:t>①</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文官制度</a:t>
            </a:r>
            <a:r>
              <a:rPr lang="zh-CN" altLang="en-US" sz="3600" b="1" dirty="0">
                <a:latin typeface="微软雅黑" panose="020B0503020204020204" pitchFamily="34" charset="-122"/>
                <a:ea typeface="微软雅黑" panose="020B0503020204020204" pitchFamily="34" charset="-122"/>
                <a:cs typeface="华文楷体" panose="02010600040101010101" charset="-122"/>
              </a:rPr>
              <a:t>发展到</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公务员制度</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22" name="文本框 21"/>
          <p:cNvSpPr txBox="1"/>
          <p:nvPr/>
        </p:nvSpPr>
        <p:spPr>
          <a:xfrm>
            <a:off x="2071621" y="3407975"/>
            <a:ext cx="8274453" cy="646331"/>
          </a:xfrm>
          <a:prstGeom prst="rect">
            <a:avLst/>
          </a:prstGeom>
          <a:solidFill>
            <a:schemeClr val="accent6">
              <a:lumMod val="20000"/>
              <a:lumOff val="80000"/>
            </a:schemeClr>
          </a:solidFill>
        </p:spPr>
        <p:txBody>
          <a:bodyPr wrap="square">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华文楷体" panose="02010600040101010101" charset="-122"/>
              </a:rPr>
              <a:t>②法律</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制度更加完备</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24" name="文本框 23"/>
          <p:cNvSpPr txBox="1"/>
          <p:nvPr/>
        </p:nvSpPr>
        <p:spPr>
          <a:xfrm>
            <a:off x="2071622" y="4052950"/>
            <a:ext cx="8274454" cy="646331"/>
          </a:xfrm>
          <a:prstGeom prst="rect">
            <a:avLst/>
          </a:prstGeom>
          <a:solidFill>
            <a:schemeClr val="accent6">
              <a:lumMod val="20000"/>
              <a:lumOff val="80000"/>
            </a:schemeClr>
          </a:solidFill>
        </p:spPr>
        <p:txBody>
          <a:bodyPr wrap="square">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华文楷体" panose="02010600040101010101" charset="-122"/>
              </a:rPr>
              <a:t>③考试</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内容和形式</a:t>
            </a:r>
            <a:r>
              <a:rPr lang="zh-CN" altLang="en-US" sz="3600" b="1" dirty="0">
                <a:latin typeface="微软雅黑" panose="020B0503020204020204" pitchFamily="34" charset="-122"/>
                <a:ea typeface="微软雅黑" panose="020B0503020204020204" pitchFamily="34" charset="-122"/>
                <a:cs typeface="华文楷体" panose="02010600040101010101" charset="-122"/>
              </a:rPr>
              <a:t>更加</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专业化</a:t>
            </a:r>
            <a:r>
              <a:rPr lang="zh-CN" altLang="en-US" sz="3600" b="1" dirty="0">
                <a:latin typeface="微软雅黑" panose="020B0503020204020204" pitchFamily="34" charset="-122"/>
                <a:ea typeface="微软雅黑" panose="020B0503020204020204" pitchFamily="34" charset="-122"/>
                <a:cs typeface="华文楷体" panose="02010600040101010101" charset="-122"/>
              </a:rPr>
              <a:t>和</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标准化</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26" name="文本框 25"/>
          <p:cNvSpPr txBox="1"/>
          <p:nvPr/>
        </p:nvSpPr>
        <p:spPr>
          <a:xfrm>
            <a:off x="2071621" y="4699281"/>
            <a:ext cx="4575759" cy="646331"/>
          </a:xfrm>
          <a:prstGeom prst="rect">
            <a:avLst/>
          </a:prstGeom>
          <a:solidFill>
            <a:schemeClr val="accent6">
              <a:lumMod val="20000"/>
              <a:lumOff val="80000"/>
            </a:schemeClr>
          </a:solidFill>
        </p:spPr>
        <p:txBody>
          <a:bodyPr wrap="square">
            <a:spAutoFit/>
          </a:bodyPr>
          <a:lstStyle/>
          <a:p>
            <a:pPr marL="0" marR="0" lvl="0" indent="0" defTabSz="914400" rtl="0" eaLnBrk="1" fontAlgn="auto" latinLnBrk="0" hangingPunct="1">
              <a:spcBef>
                <a:spcPts val="0"/>
              </a:spcBef>
              <a:spcAft>
                <a:spcPts val="0"/>
              </a:spcAft>
              <a:buClrTx/>
              <a:buSzTx/>
              <a:buFont typeface="Wingdings" panose="05000000000000000000" charset="0"/>
              <a:buNone/>
              <a:defRPr/>
            </a:pP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楷体" panose="02010600040101010101" charset="-122"/>
              </a:rPr>
              <a:t>④</a:t>
            </a:r>
            <a:r>
              <a:rPr kumimoji="0" lang="zh-CN" altLang="en-US" sz="36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华文楷体" panose="02010600040101010101" charset="-122"/>
              </a:rPr>
              <a:t>政党官僚</a:t>
            </a:r>
            <a:r>
              <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楷体" panose="02010600040101010101" charset="-122"/>
              </a:rPr>
              <a:t>色彩浓厚；</a:t>
            </a:r>
            <a:endParaRPr kumimoji="0" lang="zh-CN" altLang="en-US" sz="3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华文楷体" panose="02010600040101010101" charset="-122"/>
            </a:endParaRPr>
          </a:p>
        </p:txBody>
      </p:sp>
      <p:sp>
        <p:nvSpPr>
          <p:cNvPr id="28" name="文本框 27"/>
          <p:cNvSpPr txBox="1"/>
          <p:nvPr/>
        </p:nvSpPr>
        <p:spPr>
          <a:xfrm>
            <a:off x="6647381" y="4699280"/>
            <a:ext cx="5544620" cy="646331"/>
          </a:xfrm>
          <a:prstGeom prst="rect">
            <a:avLst/>
          </a:prstGeom>
          <a:solidFill>
            <a:schemeClr val="accent6">
              <a:lumMod val="20000"/>
              <a:lumOff val="80000"/>
            </a:schemeClr>
          </a:solidFill>
        </p:spPr>
        <p:txBody>
          <a:bodyPr wrap="square">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华文楷体" panose="02010600040101010101" charset="-122"/>
              </a:rPr>
              <a:t>⑤更具有</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开放性</a:t>
            </a:r>
            <a:r>
              <a:rPr lang="zh-CN" altLang="en-US" sz="3600" b="1" dirty="0">
                <a:latin typeface="微软雅黑" panose="020B0503020204020204" pitchFamily="34" charset="-122"/>
                <a:ea typeface="微软雅黑" panose="020B0503020204020204" pitchFamily="34" charset="-122"/>
                <a:cs typeface="华文楷体" panose="02010600040101010101" charset="-122"/>
              </a:rPr>
              <a:t>和</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平等性</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30" name="文本框 29"/>
          <p:cNvSpPr txBox="1"/>
          <p:nvPr/>
        </p:nvSpPr>
        <p:spPr>
          <a:xfrm>
            <a:off x="2071620" y="5344256"/>
            <a:ext cx="10120380" cy="646331"/>
          </a:xfrm>
          <a:prstGeom prst="rect">
            <a:avLst/>
          </a:prstGeom>
          <a:solidFill>
            <a:schemeClr val="accent6">
              <a:lumMod val="20000"/>
              <a:lumOff val="80000"/>
            </a:schemeClr>
          </a:solidFill>
        </p:spPr>
        <p:txBody>
          <a:bodyPr wrap="square">
            <a:spAutoFit/>
          </a:bodyPr>
          <a:lstStyle/>
          <a:p>
            <a:pPr indent="0">
              <a:buFont typeface="Wingdings" panose="05000000000000000000" charset="0"/>
              <a:buNone/>
            </a:pPr>
            <a:r>
              <a:rPr lang="zh-CN" altLang="en-US" sz="3600" b="1" dirty="0">
                <a:latin typeface="微软雅黑" panose="020B0503020204020204" pitchFamily="34" charset="-122"/>
                <a:ea typeface="微软雅黑" panose="020B0503020204020204" pitchFamily="34" charset="-122"/>
                <a:cs typeface="华文楷体" panose="02010600040101010101" charset="-122"/>
              </a:rPr>
              <a:t>⑥</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考试的主张</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几乎</a:t>
            </a:r>
            <a:r>
              <a:rPr lang="zh-CN" altLang="en-US" sz="3600" b="1" dirty="0">
                <a:latin typeface="微软雅黑" panose="020B0503020204020204" pitchFamily="34" charset="-122"/>
                <a:ea typeface="微软雅黑" panose="020B0503020204020204" pitchFamily="34" charset="-122"/>
                <a:cs typeface="华文楷体" panose="02010600040101010101" charset="-122"/>
              </a:rPr>
              <a:t>全部以法律条文</a:t>
            </a:r>
            <a:r>
              <a:rPr lang="zh-CN" altLang="en-US"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得到确立</a:t>
            </a:r>
            <a:r>
              <a:rPr lang="zh-CN" altLang="en-US" sz="3600" b="1"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31" name="文本框 30"/>
          <p:cNvSpPr txBox="1"/>
          <p:nvPr>
            <p:custDataLst>
              <p:tags r:id="rId3"/>
            </p:custDataLst>
          </p:nvPr>
        </p:nvSpPr>
        <p:spPr>
          <a:xfrm>
            <a:off x="0" y="5989231"/>
            <a:ext cx="2071622"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en-US" altLang="zh-CN" sz="3600" b="1" dirty="0">
                <a:latin typeface="微软雅黑" panose="020B0503020204020204" pitchFamily="34" charset="-122"/>
                <a:ea typeface="微软雅黑" panose="020B0503020204020204" pitchFamily="34" charset="-122"/>
                <a:cs typeface="黑体" panose="02010609060101010101" charset="-122"/>
              </a:rPr>
              <a:t>4</a:t>
            </a:r>
            <a:r>
              <a:rPr lang="zh-CN" altLang="en-US" sz="3600" b="1" dirty="0">
                <a:latin typeface="微软雅黑" panose="020B0503020204020204" pitchFamily="34" charset="-122"/>
                <a:ea typeface="微软雅黑" panose="020B0503020204020204" pitchFamily="34" charset="-122"/>
                <a:cs typeface="黑体" panose="02010609060101010101" charset="-122"/>
              </a:rPr>
              <a:t>）评价：</a:t>
            </a:r>
            <a:endParaRPr lang="zh-CN" altLang="en-US"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33" name="文本框 32"/>
          <p:cNvSpPr txBox="1"/>
          <p:nvPr/>
        </p:nvSpPr>
        <p:spPr>
          <a:xfrm>
            <a:off x="2071619" y="5989230"/>
            <a:ext cx="10120380" cy="646331"/>
          </a:xfrm>
          <a:prstGeom prst="rect">
            <a:avLst/>
          </a:prstGeom>
          <a:solidFill>
            <a:schemeClr val="bg1"/>
          </a:solidFill>
        </p:spPr>
        <p:txBody>
          <a:bodyPr wrap="square">
            <a:spAutoFit/>
          </a:bodyPr>
          <a:lstStyle/>
          <a:p>
            <a:pPr indent="0">
              <a:buFont typeface="Wingdings" panose="05000000000000000000" charset="0"/>
              <a:buNone/>
            </a:pPr>
            <a:r>
              <a:rPr lang="zh-CN" altLang="en-US" sz="3600" dirty="0">
                <a:latin typeface="微软雅黑" panose="020B0503020204020204" pitchFamily="34" charset="-122"/>
                <a:ea typeface="微软雅黑" panose="020B0503020204020204" pitchFamily="34" charset="-122"/>
                <a:cs typeface="华文楷体" panose="02010600040101010101" charset="-122"/>
              </a:rPr>
              <a:t>规定严密，实施漏洞百出，任用私人无法禁绝。</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 calcmode="lin" valueType="num">
                                      <p:cBhvr additive="base">
                                        <p:cTn id="9" dur="500" fill="hold"/>
                                        <p:tgtEl>
                                          <p:spTgt spid="16"/>
                                        </p:tgtEl>
                                        <p:attrNameLst>
                                          <p:attrName>ppt_x</p:attrName>
                                        </p:attrNameLst>
                                      </p:cBhvr>
                                      <p:tavLst>
                                        <p:tav tm="0">
                                          <p:val>
                                            <p:strVal val="#ppt_x"/>
                                          </p:val>
                                        </p:tav>
                                        <p:tav tm="100000">
                                          <p:val>
                                            <p:strVal val="#ppt_x"/>
                                          </p:val>
                                        </p:tav>
                                      </p:tavLst>
                                    </p:anim>
                                    <p:anim calcmode="lin" valueType="num">
                                      <p:cBhvr additive="base">
                                        <p:cTn id="1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500" fill="hold"/>
                                        <p:tgtEl>
                                          <p:spTgt spid="28"/>
                                        </p:tgtEl>
                                        <p:attrNameLst>
                                          <p:attrName>ppt_x</p:attrName>
                                        </p:attrNameLst>
                                      </p:cBhvr>
                                      <p:tavLst>
                                        <p:tav tm="0">
                                          <p:val>
                                            <p:strVal val="#ppt_x"/>
                                          </p:val>
                                        </p:tav>
                                        <p:tav tm="100000">
                                          <p:val>
                                            <p:strVal val="#ppt_x"/>
                                          </p:val>
                                        </p:tav>
                                      </p:tavLst>
                                    </p:anim>
                                    <p:anim calcmode="lin" valueType="num">
                                      <p:cBhvr additive="base">
                                        <p:cTn id="4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 fill="hold"/>
                                        <p:tgtEl>
                                          <p:spTgt spid="33"/>
                                        </p:tgtEl>
                                        <p:attrNameLst>
                                          <p:attrName>ppt_x</p:attrName>
                                        </p:attrNameLst>
                                      </p:cBhvr>
                                      <p:tavLst>
                                        <p:tav tm="0">
                                          <p:val>
                                            <p:strVal val="#ppt_x"/>
                                          </p:val>
                                        </p:tav>
                                        <p:tav tm="100000">
                                          <p:val>
                                            <p:strVal val="#ppt_x"/>
                                          </p:val>
                                        </p:tav>
                                      </p:tavLst>
                                    </p:anim>
                                    <p:anim calcmode="lin" valueType="num">
                                      <p:cBhvr additive="base">
                                        <p:cTn id="5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6" grpId="0" animBg="1"/>
      <p:bldP spid="18" grpId="0" animBg="1"/>
      <p:bldP spid="22" grpId="0" animBg="1"/>
      <p:bldP spid="24" grpId="0" animBg="1"/>
      <p:bldP spid="26" grpId="0" animBg="1"/>
      <p:bldP spid="28" grpId="0" animBg="1"/>
      <p:bldP spid="30" grpId="0" animBg="1"/>
      <p:bldP spid="31"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nvSpPr>
        <p:spPr>
          <a:xfrm>
            <a:off x="0" y="0"/>
            <a:ext cx="12192000" cy="1200329"/>
          </a:xfrm>
          <a:prstGeom prst="rect">
            <a:avLst/>
          </a:prstGeom>
          <a:solidFill>
            <a:schemeClr val="accent6">
              <a:lumMod val="20000"/>
              <a:lumOff val="80000"/>
            </a:schemeClr>
          </a:solidFill>
        </p:spPr>
        <p:txBody>
          <a:bodyPr wrap="square">
            <a:spAutoFit/>
          </a:bodyPr>
          <a:lstStyle/>
          <a:p>
            <a:pPr algn="ctr"/>
            <a:r>
              <a:rPr lang="zh-CN" altLang="en-US" sz="3600" dirty="0">
                <a:latin typeface="微软雅黑" panose="020B0503020204020204" pitchFamily="34" charset="-122"/>
                <a:ea typeface="微软雅黑" panose="020B0503020204020204" pitchFamily="34" charset="-122"/>
              </a:rPr>
              <a:t>结合所学，分析民国中后期（</a:t>
            </a:r>
            <a:r>
              <a:rPr lang="en-US" altLang="zh-CN" sz="3600" dirty="0">
                <a:latin typeface="微软雅黑" panose="020B0503020204020204" pitchFamily="34" charset="-122"/>
                <a:ea typeface="微软雅黑" panose="020B0503020204020204" pitchFamily="34" charset="-122"/>
              </a:rPr>
              <a:t>1937—1949</a:t>
            </a:r>
            <a:r>
              <a:rPr lang="zh-CN" altLang="en-US" sz="3600" dirty="0">
                <a:latin typeface="微软雅黑" panose="020B0503020204020204" pitchFamily="34" charset="-122"/>
                <a:ea typeface="微软雅黑" panose="020B0503020204020204" pitchFamily="34" charset="-122"/>
              </a:rPr>
              <a:t>年）公务员制度施行艰难，流于形式的</a:t>
            </a:r>
            <a:r>
              <a:rPr lang="zh-CN" altLang="en-US" sz="3600" b="1" dirty="0">
                <a:latin typeface="微软雅黑" panose="020B0503020204020204" pitchFamily="34" charset="-122"/>
                <a:ea typeface="微软雅黑" panose="020B0503020204020204" pitchFamily="34" charset="-122"/>
              </a:rPr>
              <a:t>原因</a:t>
            </a:r>
            <a:r>
              <a:rPr lang="zh-CN" altLang="en-US" sz="3600" dirty="0">
                <a:latin typeface="微软雅黑" panose="020B0503020204020204" pitchFamily="34" charset="-122"/>
                <a:ea typeface="微软雅黑" panose="020B0503020204020204" pitchFamily="34" charset="-122"/>
              </a:rPr>
              <a:t>。</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 y="1200329"/>
            <a:ext cx="7736437"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①</a:t>
            </a:r>
            <a:r>
              <a:rPr lang="zh-CN" altLang="en-US" sz="3600" b="1" dirty="0">
                <a:latin typeface="微软雅黑" panose="020B0503020204020204" pitchFamily="34" charset="-122"/>
                <a:ea typeface="微软雅黑" panose="020B0503020204020204" pitchFamily="34" charset="-122"/>
              </a:rPr>
              <a:t>专制集权</a:t>
            </a:r>
            <a:r>
              <a:rPr lang="zh-CN" altLang="en-US" sz="3600" dirty="0">
                <a:latin typeface="微软雅黑" panose="020B0503020204020204" pitchFamily="34" charset="-122"/>
                <a:ea typeface="微软雅黑" panose="020B0503020204020204" pitchFamily="34" charset="-122"/>
              </a:rPr>
              <a:t>的传统； </a:t>
            </a:r>
            <a:endParaRPr lang="zh-CN" altLang="en-US" sz="3600"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0" y="1846660"/>
            <a:ext cx="7736438"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②</a:t>
            </a:r>
            <a:r>
              <a:rPr lang="zh-CN" altLang="en-US" sz="3600" b="1" dirty="0">
                <a:latin typeface="微软雅黑" panose="020B0503020204020204" pitchFamily="34" charset="-122"/>
                <a:ea typeface="微软雅黑" panose="020B0503020204020204" pitchFamily="34" charset="-122"/>
              </a:rPr>
              <a:t>工业化</a:t>
            </a:r>
            <a:r>
              <a:rPr lang="zh-CN" altLang="en-US" sz="3600" dirty="0">
                <a:latin typeface="微软雅黑" panose="020B0503020204020204" pitchFamily="34" charset="-122"/>
                <a:ea typeface="微软雅黑" panose="020B0503020204020204" pitchFamily="34" charset="-122"/>
              </a:rPr>
              <a:t>水平较</a:t>
            </a:r>
            <a:r>
              <a:rPr lang="zh-CN" altLang="en-US" sz="3600" b="1" dirty="0">
                <a:latin typeface="微软雅黑" panose="020B0503020204020204" pitchFamily="34" charset="-122"/>
                <a:ea typeface="微软雅黑" panose="020B0503020204020204" pitchFamily="34" charset="-122"/>
              </a:rPr>
              <a:t>低</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13" name="文本框 12"/>
          <p:cNvSpPr txBox="1"/>
          <p:nvPr/>
        </p:nvSpPr>
        <p:spPr>
          <a:xfrm>
            <a:off x="-1" y="2492991"/>
            <a:ext cx="7736439"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③公民文化和政治</a:t>
            </a:r>
            <a:r>
              <a:rPr lang="zh-CN" altLang="en-US" sz="3600" b="1" dirty="0">
                <a:latin typeface="微软雅黑" panose="020B0503020204020204" pitchFamily="34" charset="-122"/>
                <a:ea typeface="微软雅黑" panose="020B0503020204020204" pitchFamily="34" charset="-122"/>
              </a:rPr>
              <a:t>素养</a:t>
            </a:r>
            <a:r>
              <a:rPr lang="zh-CN" altLang="en-US" sz="3600" dirty="0">
                <a:latin typeface="微软雅黑" panose="020B0503020204020204" pitchFamily="34" charset="-122"/>
                <a:ea typeface="微软雅黑" panose="020B0503020204020204" pitchFamily="34" charset="-122"/>
              </a:rPr>
              <a:t>相对</a:t>
            </a:r>
            <a:r>
              <a:rPr lang="zh-CN" altLang="en-US" sz="3600" b="1" dirty="0">
                <a:latin typeface="微软雅黑" panose="020B0503020204020204" pitchFamily="34" charset="-122"/>
                <a:ea typeface="微软雅黑" panose="020B0503020204020204" pitchFamily="34" charset="-122"/>
              </a:rPr>
              <a:t>较低</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0" y="3139322"/>
            <a:ext cx="7736440"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④国民政府</a:t>
            </a:r>
            <a:r>
              <a:rPr lang="zh-CN" altLang="en-US" sz="3600" b="1" dirty="0">
                <a:latin typeface="微软雅黑" panose="020B0503020204020204" pitchFamily="34" charset="-122"/>
                <a:ea typeface="微软雅黑" panose="020B0503020204020204" pitchFamily="34" charset="-122"/>
              </a:rPr>
              <a:t>一党专政</a:t>
            </a:r>
            <a:r>
              <a:rPr lang="zh-CN" altLang="en-US" sz="3600" dirty="0">
                <a:latin typeface="微软雅黑" panose="020B0503020204020204" pitchFamily="34" charset="-122"/>
                <a:ea typeface="微软雅黑" panose="020B0503020204020204" pitchFamily="34" charset="-122"/>
              </a:rPr>
              <a:t>，</a:t>
            </a:r>
            <a:r>
              <a:rPr lang="zh-CN" altLang="en-US" sz="3600" b="1" dirty="0">
                <a:latin typeface="微软雅黑" panose="020B0503020204020204" pitchFamily="34" charset="-122"/>
                <a:ea typeface="微软雅黑" panose="020B0503020204020204" pitchFamily="34" charset="-122"/>
              </a:rPr>
              <a:t>官僚主义</a:t>
            </a:r>
            <a:r>
              <a:rPr lang="zh-CN" altLang="en-US" sz="3600" dirty="0">
                <a:latin typeface="微软雅黑" panose="020B0503020204020204" pitchFamily="34" charset="-122"/>
                <a:ea typeface="微软雅黑" panose="020B0503020204020204" pitchFamily="34" charset="-122"/>
              </a:rPr>
              <a:t>严重；</a:t>
            </a:r>
            <a:endParaRPr lang="zh-CN" altLang="en-US" sz="3600" dirty="0">
              <a:latin typeface="微软雅黑" panose="020B0503020204020204" pitchFamily="34" charset="-122"/>
              <a:ea typeface="微软雅黑" panose="020B0503020204020204" pitchFamily="34" charset="-122"/>
            </a:endParaRPr>
          </a:p>
        </p:txBody>
      </p:sp>
      <p:sp>
        <p:nvSpPr>
          <p:cNvPr id="17" name="文本框 16"/>
          <p:cNvSpPr txBox="1"/>
          <p:nvPr/>
        </p:nvSpPr>
        <p:spPr>
          <a:xfrm>
            <a:off x="0" y="3785653"/>
            <a:ext cx="7736436"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⑤中央与地方</a:t>
            </a:r>
            <a:r>
              <a:rPr lang="zh-CN" altLang="en-US" sz="3600" b="1" dirty="0">
                <a:latin typeface="微软雅黑" panose="020B0503020204020204" pitchFamily="34" charset="-122"/>
                <a:ea typeface="微软雅黑" panose="020B0503020204020204" pitchFamily="34" charset="-122"/>
              </a:rPr>
              <a:t>矛盾尖锐</a:t>
            </a:r>
            <a:r>
              <a:rPr lang="zh-CN" altLang="en-US" sz="3600" dirty="0">
                <a:latin typeface="微软雅黑" panose="020B0503020204020204" pitchFamily="34" charset="-122"/>
                <a:ea typeface="微软雅黑" panose="020B0503020204020204" pitchFamily="34" charset="-122"/>
              </a:rPr>
              <a:t>； </a:t>
            </a:r>
            <a:endParaRPr lang="zh-CN" altLang="en-US" sz="3600"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1" y="4431984"/>
            <a:ext cx="7736435"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⑥政府</a:t>
            </a:r>
            <a:r>
              <a:rPr lang="zh-CN" altLang="en-US" sz="3600" b="1" dirty="0">
                <a:latin typeface="微软雅黑" panose="020B0503020204020204" pitchFamily="34" charset="-122"/>
                <a:ea typeface="微软雅黑" panose="020B0503020204020204" pitchFamily="34" charset="-122"/>
              </a:rPr>
              <a:t>公信力</a:t>
            </a:r>
            <a:r>
              <a:rPr lang="zh-CN" altLang="en-US" sz="3600" dirty="0">
                <a:latin typeface="微软雅黑" panose="020B0503020204020204" pitchFamily="34" charset="-122"/>
                <a:ea typeface="微软雅黑" panose="020B0503020204020204" pitchFamily="34" charset="-122"/>
              </a:rPr>
              <a:t>和</a:t>
            </a:r>
            <a:r>
              <a:rPr lang="zh-CN" altLang="en-US" sz="3600" b="1" dirty="0">
                <a:latin typeface="微软雅黑" panose="020B0503020204020204" pitchFamily="34" charset="-122"/>
                <a:ea typeface="微软雅黑" panose="020B0503020204020204" pitchFamily="34" charset="-122"/>
              </a:rPr>
              <a:t>执行力</a:t>
            </a:r>
            <a:r>
              <a:rPr lang="zh-CN" altLang="en-US" sz="3600" dirty="0">
                <a:latin typeface="微软雅黑" panose="020B0503020204020204" pitchFamily="34" charset="-122"/>
                <a:ea typeface="微软雅黑" panose="020B0503020204020204" pitchFamily="34" charset="-122"/>
              </a:rPr>
              <a:t>较弱；</a:t>
            </a:r>
            <a:endParaRPr lang="zh-CN" altLang="en-US" sz="3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3" y="5078315"/>
            <a:ext cx="7736434" cy="646331"/>
          </a:xfrm>
          <a:prstGeom prst="rect">
            <a:avLst/>
          </a:prstGeom>
          <a:solidFill>
            <a:schemeClr val="bg1"/>
          </a:solidFill>
        </p:spPr>
        <p:txBody>
          <a:bodyPr wrap="square">
            <a:spAutoFit/>
          </a:bodyPr>
          <a:lstStyle/>
          <a:p>
            <a:r>
              <a:rPr lang="zh-CN" altLang="en-US" sz="3600" dirty="0">
                <a:latin typeface="微软雅黑" panose="020B0503020204020204" pitchFamily="34" charset="-122"/>
                <a:ea typeface="微软雅黑" panose="020B0503020204020204" pitchFamily="34" charset="-122"/>
              </a:rPr>
              <a:t>⑦国内</a:t>
            </a:r>
            <a:r>
              <a:rPr lang="zh-CN" altLang="en-US" sz="3600" b="1" dirty="0">
                <a:latin typeface="微软雅黑" panose="020B0503020204020204" pitchFamily="34" charset="-122"/>
                <a:ea typeface="微软雅黑" panose="020B0503020204020204" pitchFamily="34" charset="-122"/>
              </a:rPr>
              <a:t>政局</a:t>
            </a:r>
            <a:r>
              <a:rPr lang="zh-CN" altLang="en-US" sz="3600" dirty="0">
                <a:latin typeface="微软雅黑" panose="020B0503020204020204" pitchFamily="34" charset="-122"/>
                <a:ea typeface="微软雅黑" panose="020B0503020204020204" pitchFamily="34" charset="-122"/>
              </a:rPr>
              <a:t>长期</a:t>
            </a:r>
            <a:r>
              <a:rPr lang="zh-CN" altLang="en-US" sz="3600" b="1" dirty="0">
                <a:latin typeface="微软雅黑" panose="020B0503020204020204" pitchFamily="34" charset="-122"/>
                <a:ea typeface="微软雅黑" panose="020B0503020204020204" pitchFamily="34" charset="-122"/>
              </a:rPr>
              <a:t>动荡</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7"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45"/>
          <p:cNvSpPr txBox="1"/>
          <p:nvPr/>
        </p:nvSpPr>
        <p:spPr>
          <a:xfrm>
            <a:off x="37465" y="0"/>
            <a:ext cx="2316480" cy="521970"/>
          </a:xfrm>
          <a:prstGeom prst="rect">
            <a:avLst/>
          </a:prstGeom>
          <a:solidFill>
            <a:schemeClr val="accent6">
              <a:lumMod val="20000"/>
              <a:lumOff val="8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latin typeface="微软雅黑" panose="020B0503020204020204" pitchFamily="34" charset="-122"/>
                <a:ea typeface="微软雅黑" panose="020B0503020204020204" pitchFamily="34" charset="-122"/>
              </a:rPr>
              <a:t>【</a:t>
            </a:r>
            <a:r>
              <a:rPr lang="zh-CN" altLang="en-US" sz="2800" dirty="0">
                <a:latin typeface="微软雅黑" panose="020B0503020204020204" pitchFamily="34" charset="-122"/>
                <a:ea typeface="微软雅黑" panose="020B0503020204020204" pitchFamily="34" charset="-122"/>
                <a:sym typeface="+mn-ea"/>
              </a:rPr>
              <a:t>教材结构</a:t>
            </a:r>
            <a:r>
              <a:rPr lang="zh-CN" altLang="en-US" sz="2800" dirty="0">
                <a:latin typeface="微软雅黑" panose="020B0503020204020204" pitchFamily="34" charset="-122"/>
                <a:ea typeface="微软雅黑" panose="020B0503020204020204" pitchFamily="34" charset="-122"/>
              </a:rPr>
              <a:t>】</a:t>
            </a:r>
            <a:endParaRPr lang="zh-CN" altLang="en-US" sz="2800" dirty="0">
              <a:latin typeface="微软雅黑" panose="020B0503020204020204" pitchFamily="34" charset="-122"/>
              <a:ea typeface="微软雅黑" panose="020B0503020204020204" pitchFamily="34" charset="-122"/>
            </a:endParaRPr>
          </a:p>
        </p:txBody>
      </p:sp>
      <p:sp>
        <p:nvSpPr>
          <p:cNvPr id="4" name="文本框 9"/>
          <p:cNvSpPr txBox="1"/>
          <p:nvPr/>
        </p:nvSpPr>
        <p:spPr>
          <a:xfrm>
            <a:off x="8812530" y="813435"/>
            <a:ext cx="3050835" cy="492443"/>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第一单元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政治制度</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5" name="文本框 12"/>
          <p:cNvSpPr txBox="1"/>
          <p:nvPr/>
        </p:nvSpPr>
        <p:spPr>
          <a:xfrm>
            <a:off x="5536565" y="1404620"/>
            <a:ext cx="4502150" cy="49149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第二单元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官员的选拔与管理</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6" name="文本框 13"/>
          <p:cNvSpPr txBox="1"/>
          <p:nvPr/>
        </p:nvSpPr>
        <p:spPr>
          <a:xfrm>
            <a:off x="5536565" y="1970405"/>
            <a:ext cx="3505835" cy="49149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第三单元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法律与教化</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7" name="文本框 14"/>
          <p:cNvSpPr txBox="1"/>
          <p:nvPr/>
        </p:nvSpPr>
        <p:spPr>
          <a:xfrm>
            <a:off x="5536565" y="2535555"/>
            <a:ext cx="4834255" cy="49149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第四单元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民族关系与国家关系</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8" name="文本框 16"/>
          <p:cNvSpPr txBox="1"/>
          <p:nvPr/>
        </p:nvSpPr>
        <p:spPr>
          <a:xfrm>
            <a:off x="5539105" y="3100705"/>
            <a:ext cx="4170045" cy="49149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第五单元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货币与赋税制度</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9" name="文本框 17"/>
          <p:cNvSpPr txBox="1"/>
          <p:nvPr/>
        </p:nvSpPr>
        <p:spPr>
          <a:xfrm>
            <a:off x="5536565" y="3712845"/>
            <a:ext cx="4834255" cy="49149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fontAlgn="auto">
              <a:lnSpc>
                <a:spcPct val="100000"/>
              </a:lnSpc>
            </a:pPr>
            <a:r>
              <a:rPr lang="zh-CN" altLang="en-US" sz="2600">
                <a:latin typeface="微软雅黑" panose="020B0503020204020204" pitchFamily="34" charset="-122"/>
                <a:ea typeface="微软雅黑" panose="020B0503020204020204" pitchFamily="34" charset="-122"/>
                <a:cs typeface="黑体" panose="02010609060101010101" charset="-122"/>
              </a:rPr>
              <a:t>第六单元</a:t>
            </a:r>
            <a:r>
              <a:rPr lang="en-US" altLang="zh-CN" sz="2600">
                <a:latin typeface="微软雅黑" panose="020B0503020204020204" pitchFamily="34" charset="-122"/>
                <a:ea typeface="微软雅黑" panose="020B0503020204020204" pitchFamily="34" charset="-122"/>
                <a:cs typeface="黑体" panose="02010609060101010101" charset="-122"/>
              </a:rPr>
              <a:t>  </a:t>
            </a:r>
            <a:r>
              <a:rPr lang="zh-CN" altLang="en-US" sz="2600">
                <a:latin typeface="微软雅黑" panose="020B0503020204020204" pitchFamily="34" charset="-122"/>
                <a:ea typeface="微软雅黑" panose="020B0503020204020204" pitchFamily="34" charset="-122"/>
                <a:cs typeface="黑体" panose="02010609060101010101" charset="-122"/>
              </a:rPr>
              <a:t>基层治理与社会保障</a:t>
            </a:r>
            <a:endParaRPr lang="zh-CN" altLang="en-US" sz="2600">
              <a:latin typeface="微软雅黑" panose="020B0503020204020204" pitchFamily="34" charset="-122"/>
              <a:ea typeface="微软雅黑" panose="020B0503020204020204" pitchFamily="34" charset="-122"/>
              <a:cs typeface="黑体" panose="02010609060101010101" charset="-122"/>
            </a:endParaRPr>
          </a:p>
        </p:txBody>
      </p:sp>
      <p:sp>
        <p:nvSpPr>
          <p:cNvPr id="10" name="文本框 18"/>
          <p:cNvSpPr txBox="1"/>
          <p:nvPr/>
        </p:nvSpPr>
        <p:spPr>
          <a:xfrm>
            <a:off x="3529965" y="813435"/>
            <a:ext cx="5073015"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权力分配、机构设置、机构运行</a:t>
            </a:r>
            <a:endParaRPr lang="zh-CN" altLang="en-US" sz="2600">
              <a:latin typeface="微软雅黑" panose="020B0503020204020204" pitchFamily="34" charset="-122"/>
              <a:ea typeface="微软雅黑" panose="020B0503020204020204" pitchFamily="34" charset="-122"/>
            </a:endParaRPr>
          </a:p>
        </p:txBody>
      </p:sp>
      <p:sp>
        <p:nvSpPr>
          <p:cNvPr id="11" name="文本框 20"/>
          <p:cNvSpPr txBox="1"/>
          <p:nvPr/>
        </p:nvSpPr>
        <p:spPr>
          <a:xfrm>
            <a:off x="3806825" y="1402080"/>
            <a:ext cx="1624965"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人事管理</a:t>
            </a:r>
            <a:endParaRPr lang="zh-CN" altLang="en-US" sz="2600">
              <a:latin typeface="微软雅黑" panose="020B0503020204020204" pitchFamily="34" charset="-122"/>
              <a:ea typeface="微软雅黑" panose="020B0503020204020204" pitchFamily="34" charset="-122"/>
            </a:endParaRPr>
          </a:p>
        </p:txBody>
      </p:sp>
      <p:sp>
        <p:nvSpPr>
          <p:cNvPr id="12" name="文本框 21"/>
          <p:cNvSpPr txBox="1"/>
          <p:nvPr/>
        </p:nvSpPr>
        <p:spPr>
          <a:xfrm>
            <a:off x="3806825" y="1971675"/>
            <a:ext cx="1624965"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法律</a:t>
            </a:r>
            <a:endParaRPr lang="zh-CN" altLang="en-US" sz="2600">
              <a:latin typeface="微软雅黑" panose="020B0503020204020204" pitchFamily="34" charset="-122"/>
              <a:ea typeface="微软雅黑" panose="020B0503020204020204" pitchFamily="34" charset="-122"/>
            </a:endParaRPr>
          </a:p>
        </p:txBody>
      </p:sp>
      <p:sp>
        <p:nvSpPr>
          <p:cNvPr id="13" name="文本框 22"/>
          <p:cNvSpPr txBox="1"/>
          <p:nvPr/>
        </p:nvSpPr>
        <p:spPr>
          <a:xfrm>
            <a:off x="3806190" y="2541270"/>
            <a:ext cx="1625600"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外交</a:t>
            </a:r>
            <a:endParaRPr lang="zh-CN" altLang="en-US" sz="2600">
              <a:latin typeface="微软雅黑" panose="020B0503020204020204" pitchFamily="34" charset="-122"/>
              <a:ea typeface="微软雅黑" panose="020B0503020204020204" pitchFamily="34" charset="-122"/>
            </a:endParaRPr>
          </a:p>
        </p:txBody>
      </p:sp>
      <p:sp>
        <p:nvSpPr>
          <p:cNvPr id="14" name="文本框 24"/>
          <p:cNvSpPr txBox="1"/>
          <p:nvPr/>
        </p:nvSpPr>
        <p:spPr>
          <a:xfrm>
            <a:off x="3806825" y="3110865"/>
            <a:ext cx="1627505"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财政</a:t>
            </a:r>
            <a:endParaRPr lang="zh-CN" altLang="en-US" sz="2600">
              <a:latin typeface="微软雅黑" panose="020B0503020204020204" pitchFamily="34" charset="-122"/>
              <a:ea typeface="微软雅黑" panose="020B0503020204020204" pitchFamily="34" charset="-122"/>
            </a:endParaRPr>
          </a:p>
        </p:txBody>
      </p:sp>
      <p:sp>
        <p:nvSpPr>
          <p:cNvPr id="15" name="文本框 25"/>
          <p:cNvSpPr txBox="1"/>
          <p:nvPr/>
        </p:nvSpPr>
        <p:spPr>
          <a:xfrm>
            <a:off x="3528695" y="3712845"/>
            <a:ext cx="1903095" cy="491490"/>
          </a:xfrm>
          <a:prstGeom prst="rect">
            <a:avLst/>
          </a:prstGeom>
          <a:noFill/>
          <a:ln>
            <a:solidFill>
              <a:sysClr val="windowText" lastClr="00000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buClrTx/>
              <a:buSzTx/>
              <a:buFontTx/>
            </a:pPr>
            <a:r>
              <a:rPr lang="zh-CN" altLang="en-US" sz="2600">
                <a:latin typeface="微软雅黑" panose="020B0503020204020204" pitchFamily="34" charset="-122"/>
                <a:ea typeface="微软雅黑" panose="020B0503020204020204" pitchFamily="34" charset="-122"/>
              </a:rPr>
              <a:t>社会治理</a:t>
            </a:r>
            <a:endParaRPr lang="zh-CN" altLang="en-US" sz="2600">
              <a:latin typeface="微软雅黑" panose="020B0503020204020204" pitchFamily="34" charset="-122"/>
              <a:ea typeface="微软雅黑" panose="020B0503020204020204" pitchFamily="34" charset="-122"/>
            </a:endParaRPr>
          </a:p>
        </p:txBody>
      </p:sp>
      <p:sp>
        <p:nvSpPr>
          <p:cNvPr id="16" name="文本框 26"/>
          <p:cNvSpPr txBox="1"/>
          <p:nvPr/>
        </p:nvSpPr>
        <p:spPr>
          <a:xfrm>
            <a:off x="1304290" y="622300"/>
            <a:ext cx="2016125" cy="891540"/>
          </a:xfrm>
          <a:prstGeom prst="rect">
            <a:avLst/>
          </a:prstGeom>
          <a:solidFill>
            <a:srgbClr val="C00000"/>
          </a:solidFill>
          <a:ln w="28575" cmpd="sng">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国家制度的</a:t>
            </a:r>
            <a:endParaRPr lang="zh-CN" altLang="en-US" sz="2600">
              <a:latin typeface="微软雅黑" panose="020B0503020204020204" pitchFamily="34" charset="-122"/>
              <a:ea typeface="微软雅黑" panose="020B0503020204020204" pitchFamily="34" charset="-122"/>
            </a:endParaRPr>
          </a:p>
          <a:p>
            <a:pPr indent="0" algn="ctr" fontAlgn="auto">
              <a:lnSpc>
                <a:spcPct val="100000"/>
              </a:lnSpc>
            </a:pPr>
            <a:r>
              <a:rPr lang="zh-CN" altLang="en-US" sz="2600">
                <a:latin typeface="微软雅黑" panose="020B0503020204020204" pitchFamily="34" charset="-122"/>
                <a:ea typeface="微软雅黑" panose="020B0503020204020204" pitchFamily="34" charset="-122"/>
              </a:rPr>
              <a:t>基本框架</a:t>
            </a:r>
            <a:endParaRPr lang="zh-CN" altLang="en-US" sz="2600">
              <a:latin typeface="微软雅黑" panose="020B0503020204020204" pitchFamily="34" charset="-122"/>
              <a:ea typeface="微软雅黑" panose="020B0503020204020204" pitchFamily="34" charset="-122"/>
            </a:endParaRPr>
          </a:p>
        </p:txBody>
      </p:sp>
      <p:sp>
        <p:nvSpPr>
          <p:cNvPr id="17" name="文本框 28"/>
          <p:cNvSpPr txBox="1"/>
          <p:nvPr/>
        </p:nvSpPr>
        <p:spPr>
          <a:xfrm>
            <a:off x="1304290" y="2067560"/>
            <a:ext cx="2016125" cy="891540"/>
          </a:xfrm>
          <a:prstGeom prst="rect">
            <a:avLst/>
          </a:prstGeom>
          <a:solidFill>
            <a:srgbClr val="C00000"/>
          </a:solidFill>
          <a:ln w="28575" cmpd="sng">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国家制度的重要组成</a:t>
            </a:r>
            <a:endParaRPr lang="zh-CN" altLang="en-US" sz="2600">
              <a:latin typeface="微软雅黑" panose="020B0503020204020204" pitchFamily="34" charset="-122"/>
              <a:ea typeface="微软雅黑" panose="020B0503020204020204" pitchFamily="34" charset="-122"/>
            </a:endParaRPr>
          </a:p>
        </p:txBody>
      </p:sp>
      <p:sp>
        <p:nvSpPr>
          <p:cNvPr id="18" name="文本框 29"/>
          <p:cNvSpPr txBox="1"/>
          <p:nvPr/>
        </p:nvSpPr>
        <p:spPr>
          <a:xfrm>
            <a:off x="1304290" y="3512820"/>
            <a:ext cx="2016125" cy="891540"/>
          </a:xfrm>
          <a:prstGeom prst="rect">
            <a:avLst/>
          </a:prstGeom>
          <a:solidFill>
            <a:srgbClr val="C00000"/>
          </a:solidFill>
          <a:ln w="28575" cmpd="sng">
            <a:no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rPr>
              <a:t>国家关注的</a:t>
            </a:r>
            <a:endParaRPr lang="zh-CN" altLang="en-US" sz="2600">
              <a:latin typeface="微软雅黑" panose="020B0503020204020204" pitchFamily="34" charset="-122"/>
              <a:ea typeface="微软雅黑" panose="020B0503020204020204" pitchFamily="34" charset="-122"/>
            </a:endParaRPr>
          </a:p>
          <a:p>
            <a:pPr indent="0" algn="ctr" fontAlgn="auto">
              <a:lnSpc>
                <a:spcPct val="100000"/>
              </a:lnSpc>
            </a:pPr>
            <a:r>
              <a:rPr lang="zh-CN" altLang="en-US" sz="2600">
                <a:latin typeface="微软雅黑" panose="020B0503020204020204" pitchFamily="34" charset="-122"/>
                <a:ea typeface="微软雅黑" panose="020B0503020204020204" pitchFamily="34" charset="-122"/>
              </a:rPr>
              <a:t>重点</a:t>
            </a:r>
            <a:endParaRPr lang="zh-CN" altLang="en-US" sz="2600">
              <a:latin typeface="微软雅黑" panose="020B0503020204020204" pitchFamily="34" charset="-122"/>
              <a:ea typeface="微软雅黑" panose="020B0503020204020204" pitchFamily="34" charset="-122"/>
            </a:endParaRPr>
          </a:p>
        </p:txBody>
      </p:sp>
      <p:sp>
        <p:nvSpPr>
          <p:cNvPr id="19" name="左大括号 18"/>
          <p:cNvSpPr/>
          <p:nvPr/>
        </p:nvSpPr>
        <p:spPr>
          <a:xfrm>
            <a:off x="3530600" y="1602105"/>
            <a:ext cx="171450" cy="1931035"/>
          </a:xfrm>
          <a:prstGeom prst="leftBrace">
            <a:avLst>
              <a:gd name="adj1" fmla="val 84773"/>
              <a:gd name="adj2" fmla="val 50000"/>
            </a:avLst>
          </a:prstGeom>
          <a:ln w="28575">
            <a:solidFill>
              <a:sysClr val="windowText" lastClr="000000"/>
            </a:solidFill>
          </a:ln>
        </p:spPr>
        <p:style>
          <a:lnRef idx="1">
            <a:srgbClr val="5B9BD5"/>
          </a:lnRef>
          <a:fillRef idx="0">
            <a:srgbClr val="5B9BD5"/>
          </a:fillRef>
          <a:effectRef idx="0">
            <a:srgbClr val="5B9BD5"/>
          </a:effectRef>
          <a:fontRef idx="minor">
            <a:sysClr val="windowText" lastClr="000000"/>
          </a:fontRef>
        </p:style>
        <p:txBody>
          <a:bodyPr rtlCol="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indent="0" algn="ctr" fontAlgn="auto">
              <a:lnSpc>
                <a:spcPct val="100000"/>
              </a:lnSpc>
            </a:pPr>
            <a:endParaRPr lang="zh-CN" altLang="en-US" sz="2600">
              <a:solidFill>
                <a:schemeClr val="tx1"/>
              </a:solidFill>
              <a:latin typeface="微软雅黑" panose="020B0503020204020204" pitchFamily="34" charset="-122"/>
              <a:ea typeface="微软雅黑" panose="020B0503020204020204" pitchFamily="34" charset="-122"/>
            </a:endParaRPr>
          </a:p>
        </p:txBody>
      </p:sp>
      <p:sp>
        <p:nvSpPr>
          <p:cNvPr id="20" name="左大括号 19"/>
          <p:cNvSpPr/>
          <p:nvPr/>
        </p:nvSpPr>
        <p:spPr>
          <a:xfrm>
            <a:off x="1101090" y="1076960"/>
            <a:ext cx="76200" cy="2900680"/>
          </a:xfrm>
          <a:prstGeom prst="leftBrace">
            <a:avLst>
              <a:gd name="adj1" fmla="val 84773"/>
              <a:gd name="adj2" fmla="val 50000"/>
            </a:avLst>
          </a:prstGeom>
          <a:ln w="28575">
            <a:solidFill>
              <a:sysClr val="windowText" lastClr="000000"/>
            </a:solidFill>
          </a:ln>
        </p:spPr>
        <p:style>
          <a:lnRef idx="1">
            <a:srgbClr val="5B9BD5"/>
          </a:lnRef>
          <a:fillRef idx="0">
            <a:srgbClr val="5B9BD5"/>
          </a:fillRef>
          <a:effectRef idx="0">
            <a:srgbClr val="5B9BD5"/>
          </a:effectRef>
          <a:fontRef idx="minor">
            <a:sysClr val="windowText" lastClr="000000"/>
          </a:fontRef>
        </p:style>
        <p:txBody>
          <a:bodyPr rtlCol="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indent="0" algn="ctr" fontAlgn="auto">
              <a:lnSpc>
                <a:spcPct val="100000"/>
              </a:lnSpc>
            </a:pPr>
            <a:endParaRPr lang="zh-CN" altLang="en-US" sz="2600">
              <a:solidFill>
                <a:schemeClr val="tx1"/>
              </a:solidFill>
              <a:latin typeface="微软雅黑" panose="020B0503020204020204" pitchFamily="34" charset="-122"/>
              <a:ea typeface="微软雅黑" panose="020B0503020204020204" pitchFamily="34" charset="-122"/>
            </a:endParaRPr>
          </a:p>
        </p:txBody>
      </p:sp>
      <p:sp>
        <p:nvSpPr>
          <p:cNvPr id="21" name="文本框 7"/>
          <p:cNvSpPr txBox="1"/>
          <p:nvPr/>
        </p:nvSpPr>
        <p:spPr>
          <a:xfrm>
            <a:off x="370205" y="679450"/>
            <a:ext cx="553085" cy="3692525"/>
          </a:xfrm>
          <a:prstGeom prst="rect">
            <a:avLst/>
          </a:prstGeom>
          <a:solidFill>
            <a:schemeClr val="accent6">
              <a:lumMod val="20000"/>
              <a:lumOff val="80000"/>
            </a:schemeClr>
          </a:solidFill>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600" dirty="0">
                <a:latin typeface="微软雅黑" panose="020B0503020204020204" pitchFamily="34" charset="-122"/>
                <a:ea typeface="微软雅黑" panose="020B0503020204020204" pitchFamily="34" charset="-122"/>
                <a:cs typeface="黑体" panose="02010609060101010101" charset="-122"/>
                <a:sym typeface="+mn-ea"/>
              </a:rPr>
              <a:t>国家制度与社会治理</a:t>
            </a:r>
            <a:endParaRPr lang="zh-CN" altLang="en-US" sz="2600" dirty="0">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22" name="文本框 8"/>
          <p:cNvSpPr txBox="1"/>
          <p:nvPr/>
        </p:nvSpPr>
        <p:spPr>
          <a:xfrm>
            <a:off x="1036956" y="5168900"/>
            <a:ext cx="1658620" cy="491490"/>
          </a:xfrm>
          <a:prstGeom prst="rect">
            <a:avLst/>
          </a:prstGeom>
          <a:solidFill>
            <a:srgbClr val="F4F9F5"/>
          </a:solidFill>
          <a:ln w="57150" cmpd="sng">
            <a:solidFill>
              <a:srgbClr val="002060"/>
            </a:solidFill>
            <a:prstDash val="solid"/>
          </a:ln>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2400" dirty="0">
                <a:latin typeface="微软雅黑" panose="020B0503020204020204" pitchFamily="34" charset="-122"/>
                <a:ea typeface="微软雅黑" panose="020B0503020204020204" pitchFamily="34" charset="-122"/>
                <a:sym typeface="+mn-ea"/>
              </a:rPr>
              <a:t>对内职能</a:t>
            </a:r>
            <a:endParaRPr lang="zh-CN" altLang="en-US" sz="2400" dirty="0">
              <a:latin typeface="微软雅黑" panose="020B0503020204020204" pitchFamily="34" charset="-122"/>
              <a:ea typeface="微软雅黑" panose="020B0503020204020204" pitchFamily="34" charset="-122"/>
              <a:sym typeface="+mn-ea"/>
            </a:endParaRPr>
          </a:p>
        </p:txBody>
      </p:sp>
      <p:sp>
        <p:nvSpPr>
          <p:cNvPr id="23" name="文本框 10"/>
          <p:cNvSpPr txBox="1"/>
          <p:nvPr/>
        </p:nvSpPr>
        <p:spPr>
          <a:xfrm>
            <a:off x="2912745" y="4774251"/>
            <a:ext cx="1605915" cy="505460"/>
          </a:xfrm>
          <a:prstGeom prst="rect">
            <a:avLst/>
          </a:prstGeom>
          <a:noFill/>
          <a:ln w="28575" cmpd="sng">
            <a:solidFill>
              <a:schemeClr val="accent6">
                <a:lumMod val="75000"/>
              </a:schemeClr>
            </a:solidFill>
            <a:prstDash val="solid"/>
          </a:ln>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pPr>
            <a:r>
              <a:rPr lang="zh-CN" altLang="en-US" sz="2600">
                <a:latin typeface="微软雅黑" panose="020B0503020204020204" pitchFamily="34" charset="-122"/>
                <a:ea typeface="微软雅黑" panose="020B0503020204020204" pitchFamily="34" charset="-122"/>
                <a:sym typeface="+mn-ea"/>
              </a:rPr>
              <a:t>政治统治</a:t>
            </a:r>
            <a:endParaRPr lang="zh-CN" altLang="en-US" sz="2600">
              <a:effectLst/>
              <a:latin typeface="微软雅黑" panose="020B0503020204020204" pitchFamily="34" charset="-122"/>
              <a:ea typeface="微软雅黑" panose="020B0503020204020204" pitchFamily="34" charset="-122"/>
              <a:cs typeface="方正粗黑宋简体" panose="02000000000000000000" charset="-122"/>
              <a:sym typeface="+mn-ea"/>
            </a:endParaRPr>
          </a:p>
        </p:txBody>
      </p:sp>
      <p:sp>
        <p:nvSpPr>
          <p:cNvPr id="24" name="文本框 19"/>
          <p:cNvSpPr txBox="1"/>
          <p:nvPr/>
        </p:nvSpPr>
        <p:spPr>
          <a:xfrm>
            <a:off x="4642485" y="4564066"/>
            <a:ext cx="1536700" cy="891540"/>
          </a:xfrm>
          <a:prstGeom prst="rect">
            <a:avLst/>
          </a:prstGeom>
          <a:solidFill>
            <a:schemeClr val="accent1">
              <a:lumMod val="20000"/>
              <a:lumOff val="80000"/>
            </a:schemeClr>
          </a:solidFill>
          <a:ln>
            <a:solidFill>
              <a:srgbClr val="00206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rPr>
              <a:t>第一单元</a:t>
            </a:r>
            <a:endParaRPr lang="zh-CN" altLang="en-US" sz="2600">
              <a:effectLst/>
              <a:latin typeface="微软雅黑" panose="020B0503020204020204" pitchFamily="34" charset="-122"/>
              <a:ea typeface="微软雅黑" panose="020B0503020204020204" pitchFamily="34" charset="-122"/>
            </a:endParaRPr>
          </a:p>
          <a:p>
            <a:pPr algn="ctr"/>
            <a:r>
              <a:rPr lang="zh-CN" altLang="en-US" sz="2600">
                <a:effectLst/>
                <a:latin typeface="微软雅黑" panose="020B0503020204020204" pitchFamily="34" charset="-122"/>
                <a:ea typeface="微软雅黑" panose="020B0503020204020204" pitchFamily="34" charset="-122"/>
              </a:rPr>
              <a:t>政治制度</a:t>
            </a:r>
            <a:endParaRPr lang="zh-CN" altLang="en-US" sz="2600">
              <a:effectLst/>
              <a:latin typeface="微软雅黑" panose="020B0503020204020204" pitchFamily="34" charset="-122"/>
              <a:ea typeface="微软雅黑" panose="020B0503020204020204" pitchFamily="34" charset="-122"/>
            </a:endParaRPr>
          </a:p>
        </p:txBody>
      </p:sp>
      <p:sp>
        <p:nvSpPr>
          <p:cNvPr id="25" name="文本框 40"/>
          <p:cNvSpPr txBox="1"/>
          <p:nvPr/>
        </p:nvSpPr>
        <p:spPr>
          <a:xfrm>
            <a:off x="6303010" y="4564066"/>
            <a:ext cx="1543050" cy="871855"/>
          </a:xfrm>
          <a:prstGeom prst="rect">
            <a:avLst/>
          </a:prstGeom>
          <a:solidFill>
            <a:schemeClr val="accent1">
              <a:lumMod val="20000"/>
              <a:lumOff val="80000"/>
            </a:schemeClr>
          </a:solidFill>
          <a:ln>
            <a:solidFill>
              <a:srgbClr val="002060"/>
            </a:solidFill>
          </a:ln>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rPr>
              <a:t>第二单元</a:t>
            </a:r>
            <a:endParaRPr lang="zh-CN" altLang="en-US" sz="2600">
              <a:effectLst/>
              <a:latin typeface="微软雅黑" panose="020B0503020204020204" pitchFamily="34" charset="-122"/>
              <a:ea typeface="微软雅黑" panose="020B0503020204020204" pitchFamily="34" charset="-122"/>
            </a:endParaRPr>
          </a:p>
          <a:p>
            <a:pPr algn="ctr"/>
            <a:r>
              <a:rPr lang="zh-CN" altLang="en-US" sz="2600">
                <a:effectLst/>
                <a:latin typeface="微软雅黑" panose="020B0503020204020204" pitchFamily="34" charset="-122"/>
                <a:ea typeface="微软雅黑" panose="020B0503020204020204" pitchFamily="34" charset="-122"/>
              </a:rPr>
              <a:t>官员选拔</a:t>
            </a:r>
            <a:endParaRPr lang="zh-CN" altLang="en-US" sz="2600">
              <a:effectLst/>
              <a:latin typeface="微软雅黑" panose="020B0503020204020204" pitchFamily="34" charset="-122"/>
              <a:ea typeface="微软雅黑" panose="020B0503020204020204" pitchFamily="34" charset="-122"/>
            </a:endParaRPr>
          </a:p>
        </p:txBody>
      </p:sp>
      <p:sp>
        <p:nvSpPr>
          <p:cNvPr id="26" name="文本框 41"/>
          <p:cNvSpPr txBox="1"/>
          <p:nvPr/>
        </p:nvSpPr>
        <p:spPr>
          <a:xfrm>
            <a:off x="2912745" y="6144260"/>
            <a:ext cx="3188970" cy="491490"/>
          </a:xfrm>
          <a:prstGeom prst="rect">
            <a:avLst/>
          </a:prstGeom>
          <a:solidFill>
            <a:schemeClr val="accent1">
              <a:lumMod val="20000"/>
              <a:lumOff val="80000"/>
            </a:schemeClr>
          </a:solidFill>
          <a:ln>
            <a:solidFill>
              <a:srgbClr val="00206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cs typeface="楷体" panose="02010609060101010101" charset="-122"/>
              </a:rPr>
              <a:t>第四单元</a:t>
            </a:r>
            <a:r>
              <a:rPr lang="en-US" altLang="zh-CN" sz="2600">
                <a:effectLst/>
                <a:latin typeface="微软雅黑" panose="020B0503020204020204" pitchFamily="34" charset="-122"/>
                <a:ea typeface="微软雅黑" panose="020B0503020204020204" pitchFamily="34" charset="-122"/>
                <a:cs typeface="楷体" panose="02010609060101010101" charset="-122"/>
              </a:rPr>
              <a:t> </a:t>
            </a:r>
            <a:r>
              <a:rPr lang="zh-CN" altLang="en-US" sz="2600">
                <a:effectLst/>
                <a:latin typeface="微软雅黑" panose="020B0503020204020204" pitchFamily="34" charset="-122"/>
                <a:ea typeface="微软雅黑" panose="020B0503020204020204" pitchFamily="34" charset="-122"/>
                <a:cs typeface="楷体" panose="02010609060101010101" charset="-122"/>
              </a:rPr>
              <a:t>国家关系</a:t>
            </a:r>
            <a:endParaRPr lang="zh-CN" altLang="en-US" sz="2600">
              <a:effectLst/>
              <a:latin typeface="微软雅黑" panose="020B0503020204020204" pitchFamily="34" charset="-122"/>
              <a:ea typeface="微软雅黑" panose="020B0503020204020204" pitchFamily="34" charset="-122"/>
              <a:cs typeface="楷体" panose="02010609060101010101" charset="-122"/>
            </a:endParaRPr>
          </a:p>
        </p:txBody>
      </p:sp>
      <p:sp>
        <p:nvSpPr>
          <p:cNvPr id="27" name="文本框 42"/>
          <p:cNvSpPr txBox="1"/>
          <p:nvPr/>
        </p:nvSpPr>
        <p:spPr>
          <a:xfrm>
            <a:off x="4642485" y="5522916"/>
            <a:ext cx="4747895" cy="491490"/>
          </a:xfrm>
          <a:prstGeom prst="rect">
            <a:avLst/>
          </a:prstGeom>
          <a:solidFill>
            <a:schemeClr val="accent1">
              <a:lumMod val="20000"/>
              <a:lumOff val="80000"/>
            </a:schemeClr>
          </a:solidFill>
          <a:ln>
            <a:solidFill>
              <a:srgbClr val="00206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cs typeface="楷体" panose="02010609060101010101" charset="-122"/>
              </a:rPr>
              <a:t>第六单元</a:t>
            </a:r>
            <a:r>
              <a:rPr lang="en-US" altLang="zh-CN" sz="2600">
                <a:effectLst/>
                <a:latin typeface="微软雅黑" panose="020B0503020204020204" pitchFamily="34" charset="-122"/>
                <a:ea typeface="微软雅黑" panose="020B0503020204020204" pitchFamily="34" charset="-122"/>
                <a:cs typeface="楷体" panose="02010609060101010101" charset="-122"/>
              </a:rPr>
              <a:t> </a:t>
            </a:r>
            <a:r>
              <a:rPr lang="zh-CN" altLang="en-US" sz="2600">
                <a:effectLst/>
                <a:latin typeface="微软雅黑" panose="020B0503020204020204" pitchFamily="34" charset="-122"/>
                <a:ea typeface="微软雅黑" panose="020B0503020204020204" pitchFamily="34" charset="-122"/>
                <a:cs typeface="楷体" panose="02010609060101010101" charset="-122"/>
              </a:rPr>
              <a:t>基层治理与社会保障</a:t>
            </a:r>
            <a:endParaRPr lang="zh-CN" altLang="en-US" sz="2600">
              <a:effectLst/>
              <a:latin typeface="微软雅黑" panose="020B0503020204020204" pitchFamily="34" charset="-122"/>
              <a:ea typeface="微软雅黑" panose="020B0503020204020204" pitchFamily="34" charset="-122"/>
              <a:cs typeface="楷体" panose="02010609060101010101" charset="-122"/>
            </a:endParaRPr>
          </a:p>
        </p:txBody>
      </p:sp>
      <p:sp>
        <p:nvSpPr>
          <p:cNvPr id="28" name="文本框 43"/>
          <p:cNvSpPr txBox="1"/>
          <p:nvPr/>
        </p:nvSpPr>
        <p:spPr>
          <a:xfrm>
            <a:off x="2912745" y="5515296"/>
            <a:ext cx="1605915" cy="491490"/>
          </a:xfrm>
          <a:prstGeom prst="rect">
            <a:avLst/>
          </a:prstGeom>
          <a:noFill/>
          <a:ln w="28575" cmpd="sng">
            <a:solidFill>
              <a:schemeClr val="accent6">
                <a:lumMod val="75000"/>
              </a:schemeClr>
            </a:solidFill>
            <a:prstDash val="solid"/>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fontAlgn="auto">
              <a:lnSpc>
                <a:spcPct val="100000"/>
              </a:lnSpc>
              <a:buClrTx/>
              <a:buSzTx/>
              <a:buFontTx/>
            </a:pPr>
            <a:r>
              <a:rPr lang="zh-CN" altLang="en-US" sz="2600">
                <a:latin typeface="微软雅黑" panose="020B0503020204020204" pitchFamily="34" charset="-122"/>
                <a:ea typeface="微软雅黑" panose="020B0503020204020204" pitchFamily="34" charset="-122"/>
                <a:sym typeface="+mn-ea"/>
              </a:rPr>
              <a:t>社会治理</a:t>
            </a:r>
            <a:endParaRPr lang="zh-CN" altLang="en-US" sz="2600">
              <a:latin typeface="微软雅黑" panose="020B0503020204020204" pitchFamily="34" charset="-122"/>
              <a:ea typeface="微软雅黑" panose="020B0503020204020204" pitchFamily="34" charset="-122"/>
              <a:sym typeface="+mn-ea"/>
            </a:endParaRPr>
          </a:p>
        </p:txBody>
      </p:sp>
      <p:sp>
        <p:nvSpPr>
          <p:cNvPr id="29" name="文本框 44"/>
          <p:cNvSpPr txBox="1"/>
          <p:nvPr/>
        </p:nvSpPr>
        <p:spPr>
          <a:xfrm>
            <a:off x="1036955" y="6165850"/>
            <a:ext cx="1658620" cy="469900"/>
          </a:xfrm>
          <a:prstGeom prst="rect">
            <a:avLst/>
          </a:prstGeom>
          <a:solidFill>
            <a:srgbClr val="F4F9F5"/>
          </a:solidFill>
          <a:ln w="57150" cmpd="sng">
            <a:solidFill>
              <a:srgbClr val="002060"/>
            </a:solidFill>
            <a:prstDash val="solid"/>
          </a:ln>
        </p:spPr>
        <p:txBody>
          <a:bodyPr wrap="square" rtlCol="0" anchor="t">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ctr" fontAlgn="auto">
              <a:buClrTx/>
              <a:buSzTx/>
              <a:buFontTx/>
            </a:pPr>
            <a:r>
              <a:rPr lang="zh-CN" altLang="en-US" sz="2400">
                <a:latin typeface="微软雅黑" panose="020B0503020204020204" pitchFamily="34" charset="-122"/>
                <a:ea typeface="微软雅黑" panose="020B0503020204020204" pitchFamily="34" charset="-122"/>
                <a:sym typeface="+mn-ea"/>
              </a:rPr>
              <a:t>对外职能</a:t>
            </a:r>
            <a:endParaRPr lang="zh-CN" altLang="en-US" sz="2400">
              <a:latin typeface="微软雅黑" panose="020B0503020204020204" pitchFamily="34" charset="-122"/>
              <a:ea typeface="微软雅黑" panose="020B0503020204020204" pitchFamily="34" charset="-122"/>
              <a:sym typeface="+mn-ea"/>
            </a:endParaRPr>
          </a:p>
        </p:txBody>
      </p:sp>
      <p:sp>
        <p:nvSpPr>
          <p:cNvPr id="30" name="文本框 47"/>
          <p:cNvSpPr txBox="1"/>
          <p:nvPr/>
        </p:nvSpPr>
        <p:spPr>
          <a:xfrm>
            <a:off x="7969885" y="4564066"/>
            <a:ext cx="1940560" cy="891540"/>
          </a:xfrm>
          <a:prstGeom prst="rect">
            <a:avLst/>
          </a:prstGeom>
          <a:solidFill>
            <a:schemeClr val="accent1">
              <a:lumMod val="20000"/>
              <a:lumOff val="80000"/>
            </a:schemeClr>
          </a:solidFill>
          <a:ln>
            <a:solidFill>
              <a:srgbClr val="00206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rPr>
              <a:t>第三单元</a:t>
            </a:r>
            <a:endParaRPr lang="zh-CN" altLang="en-US" sz="2600">
              <a:effectLst/>
              <a:latin typeface="微软雅黑" panose="020B0503020204020204" pitchFamily="34" charset="-122"/>
              <a:ea typeface="微软雅黑" panose="020B0503020204020204" pitchFamily="34" charset="-122"/>
            </a:endParaRPr>
          </a:p>
          <a:p>
            <a:pPr algn="ctr"/>
            <a:r>
              <a:rPr lang="zh-CN" altLang="en-US" sz="2600">
                <a:effectLst/>
                <a:latin typeface="微软雅黑" panose="020B0503020204020204" pitchFamily="34" charset="-122"/>
                <a:ea typeface="微软雅黑" panose="020B0503020204020204" pitchFamily="34" charset="-122"/>
              </a:rPr>
              <a:t>法律与教化</a:t>
            </a:r>
            <a:endParaRPr lang="zh-CN" altLang="en-US" sz="2600">
              <a:effectLst/>
              <a:latin typeface="微软雅黑" panose="020B0503020204020204" pitchFamily="34" charset="-122"/>
              <a:ea typeface="微软雅黑" panose="020B0503020204020204" pitchFamily="34" charset="-122"/>
            </a:endParaRPr>
          </a:p>
        </p:txBody>
      </p:sp>
      <p:sp>
        <p:nvSpPr>
          <p:cNvPr id="31" name="文本框 48"/>
          <p:cNvSpPr txBox="1"/>
          <p:nvPr/>
        </p:nvSpPr>
        <p:spPr>
          <a:xfrm>
            <a:off x="10034905" y="4572321"/>
            <a:ext cx="1551940" cy="891540"/>
          </a:xfrm>
          <a:prstGeom prst="rect">
            <a:avLst/>
          </a:prstGeom>
          <a:solidFill>
            <a:schemeClr val="accent1">
              <a:lumMod val="20000"/>
              <a:lumOff val="80000"/>
            </a:schemeClr>
          </a:solidFill>
          <a:ln>
            <a:solidFill>
              <a:srgbClr val="002060"/>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600">
                <a:effectLst/>
                <a:latin typeface="微软雅黑" panose="020B0503020204020204" pitchFamily="34" charset="-122"/>
                <a:ea typeface="微软雅黑" panose="020B0503020204020204" pitchFamily="34" charset="-122"/>
              </a:rPr>
              <a:t>第五单元</a:t>
            </a:r>
            <a:endParaRPr lang="zh-CN" altLang="en-US" sz="2600">
              <a:effectLst/>
              <a:latin typeface="微软雅黑" panose="020B0503020204020204" pitchFamily="34" charset="-122"/>
              <a:ea typeface="微软雅黑" panose="020B0503020204020204" pitchFamily="34" charset="-122"/>
            </a:endParaRPr>
          </a:p>
          <a:p>
            <a:pPr algn="ctr"/>
            <a:r>
              <a:rPr lang="zh-CN" altLang="en-US" sz="2600">
                <a:effectLst/>
                <a:latin typeface="微软雅黑" panose="020B0503020204020204" pitchFamily="34" charset="-122"/>
                <a:ea typeface="微软雅黑" panose="020B0503020204020204" pitchFamily="34" charset="-122"/>
              </a:rPr>
              <a:t>货币赋税</a:t>
            </a:r>
            <a:endParaRPr lang="zh-CN" altLang="en-US" sz="2600">
              <a:effectLst/>
              <a:latin typeface="微软雅黑" panose="020B0503020204020204" pitchFamily="34" charset="-122"/>
              <a:ea typeface="微软雅黑" panose="020B0503020204020204" pitchFamily="34" charset="-122"/>
            </a:endParaRPr>
          </a:p>
        </p:txBody>
      </p:sp>
      <p:cxnSp>
        <p:nvCxnSpPr>
          <p:cNvPr id="32" name="直接连接符 31"/>
          <p:cNvCxnSpPr/>
          <p:nvPr/>
        </p:nvCxnSpPr>
        <p:spPr>
          <a:xfrm flipV="1">
            <a:off x="53340" y="4469765"/>
            <a:ext cx="12138660" cy="38100"/>
          </a:xfrm>
          <a:prstGeom prst="line">
            <a:avLst/>
          </a:prstGeom>
          <a:ln w="31750" cap="rnd">
            <a:solidFill>
              <a:prstClr val="black"/>
            </a:solidFill>
            <a:prstDash val="sysDot"/>
            <a:round/>
          </a:ln>
        </p:spPr>
        <p:style>
          <a:lnRef idx="0">
            <a:srgbClr val="FFFFFF"/>
          </a:lnRef>
          <a:fillRef idx="0">
            <a:srgbClr val="FFFFFF"/>
          </a:fillRef>
          <a:effectRef idx="0">
            <a:srgbClr val="FFFFFF"/>
          </a:effectRef>
          <a:fontRef idx="minor">
            <a:schemeClr val="tx1"/>
          </a:fontRef>
        </p:style>
      </p:cxnSp>
      <p:sp>
        <p:nvSpPr>
          <p:cNvPr id="33" name="左大括号 32"/>
          <p:cNvSpPr/>
          <p:nvPr/>
        </p:nvSpPr>
        <p:spPr>
          <a:xfrm>
            <a:off x="743584" y="5249545"/>
            <a:ext cx="168911" cy="1249045"/>
          </a:xfrm>
          <a:prstGeom prst="leftBrace">
            <a:avLst>
              <a:gd name="adj1" fmla="val 84773"/>
              <a:gd name="adj2" fmla="val 50000"/>
            </a:avLst>
          </a:prstGeom>
          <a:ln w="28575">
            <a:solidFill>
              <a:sysClr val="windowText" lastClr="000000"/>
            </a:solidFill>
          </a:ln>
        </p:spPr>
        <p:style>
          <a:lnRef idx="1">
            <a:srgbClr val="5B9BD5"/>
          </a:lnRef>
          <a:fillRef idx="0">
            <a:srgbClr val="5B9BD5"/>
          </a:fillRef>
          <a:effectRef idx="0">
            <a:srgbClr val="5B9BD5"/>
          </a:effectRef>
          <a:fontRef idx="minor">
            <a:sysClr val="windowText" lastClr="000000"/>
          </a:fontRef>
        </p:style>
        <p:txBody>
          <a:bodyPr rtlCol="0" anchor="ctr"/>
          <a:lstStyle>
            <a:defPPr>
              <a:defRPr lang="zh-CN"/>
            </a:defPPr>
            <a:lvl1pPr marL="0" algn="l" defTabSz="914400" rtl="0" eaLnBrk="1" latinLnBrk="0" hangingPunct="1">
              <a:defRPr sz="1800" kern="1200">
                <a:solidFill>
                  <a:sysClr val="windowText" lastClr="000000"/>
                </a:solidFill>
                <a:latin typeface="+mn-lt"/>
                <a:ea typeface="+mn-ea"/>
                <a:cs typeface="+mn-cs"/>
              </a:defRPr>
            </a:lvl1pPr>
            <a:lvl2pPr marL="457200" algn="l" defTabSz="914400" rtl="0" eaLnBrk="1" latinLnBrk="0" hangingPunct="1">
              <a:defRPr sz="1800" kern="1200">
                <a:solidFill>
                  <a:sysClr val="windowText" lastClr="000000"/>
                </a:solidFill>
                <a:latin typeface="+mn-lt"/>
                <a:ea typeface="+mn-ea"/>
                <a:cs typeface="+mn-cs"/>
              </a:defRPr>
            </a:lvl2pPr>
            <a:lvl3pPr marL="914400" algn="l" defTabSz="914400" rtl="0" eaLnBrk="1" latinLnBrk="0" hangingPunct="1">
              <a:defRPr sz="1800" kern="1200">
                <a:solidFill>
                  <a:sysClr val="windowText" lastClr="000000"/>
                </a:solidFill>
                <a:latin typeface="+mn-lt"/>
                <a:ea typeface="+mn-ea"/>
                <a:cs typeface="+mn-cs"/>
              </a:defRPr>
            </a:lvl3pPr>
            <a:lvl4pPr marL="1371600" algn="l" defTabSz="914400" rtl="0" eaLnBrk="1" latinLnBrk="0" hangingPunct="1">
              <a:defRPr sz="1800" kern="1200">
                <a:solidFill>
                  <a:sysClr val="windowText" lastClr="000000"/>
                </a:solidFill>
                <a:latin typeface="+mn-lt"/>
                <a:ea typeface="+mn-ea"/>
                <a:cs typeface="+mn-cs"/>
              </a:defRPr>
            </a:lvl4pPr>
            <a:lvl5pPr marL="1828800" algn="l" defTabSz="914400" rtl="0" eaLnBrk="1" latinLnBrk="0" hangingPunct="1">
              <a:defRPr sz="1800" kern="1200">
                <a:solidFill>
                  <a:sysClr val="windowText" lastClr="000000"/>
                </a:solidFill>
                <a:latin typeface="+mn-lt"/>
                <a:ea typeface="+mn-ea"/>
                <a:cs typeface="+mn-cs"/>
              </a:defRPr>
            </a:lvl5pPr>
            <a:lvl6pPr marL="2286000" algn="l" defTabSz="914400" rtl="0" eaLnBrk="1" latinLnBrk="0" hangingPunct="1">
              <a:defRPr sz="1800" kern="1200">
                <a:solidFill>
                  <a:sysClr val="windowText" lastClr="000000"/>
                </a:solidFill>
                <a:latin typeface="+mn-lt"/>
                <a:ea typeface="+mn-ea"/>
                <a:cs typeface="+mn-cs"/>
              </a:defRPr>
            </a:lvl6pPr>
            <a:lvl7pPr marL="2743200" algn="l" defTabSz="914400" rtl="0" eaLnBrk="1" latinLnBrk="0" hangingPunct="1">
              <a:defRPr sz="1800" kern="1200">
                <a:solidFill>
                  <a:sysClr val="windowText" lastClr="000000"/>
                </a:solidFill>
                <a:latin typeface="+mn-lt"/>
                <a:ea typeface="+mn-ea"/>
                <a:cs typeface="+mn-cs"/>
              </a:defRPr>
            </a:lvl7pPr>
            <a:lvl8pPr marL="3200400" algn="l" defTabSz="914400" rtl="0" eaLnBrk="1" latinLnBrk="0" hangingPunct="1">
              <a:defRPr sz="1800" kern="1200">
                <a:solidFill>
                  <a:sysClr val="windowText" lastClr="000000"/>
                </a:solidFill>
                <a:latin typeface="+mn-lt"/>
                <a:ea typeface="+mn-ea"/>
                <a:cs typeface="+mn-cs"/>
              </a:defRPr>
            </a:lvl8pPr>
            <a:lvl9pPr marL="3657600" algn="l" defTabSz="914400" rtl="0" eaLnBrk="1" latinLnBrk="0" hangingPunct="1">
              <a:defRPr sz="1800" kern="1200">
                <a:solidFill>
                  <a:sysClr val="windowText" lastClr="000000"/>
                </a:solidFill>
                <a:latin typeface="+mn-lt"/>
                <a:ea typeface="+mn-ea"/>
                <a:cs typeface="+mn-cs"/>
              </a:defRPr>
            </a:lvl9pPr>
          </a:lstStyle>
          <a:p>
            <a:pPr indent="0" algn="ctr" fontAlgn="auto">
              <a:lnSpc>
                <a:spcPct val="100000"/>
              </a:lnSpc>
            </a:pPr>
            <a:endParaRPr lang="zh-CN" altLang="en-US" sz="260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文本框 5"/>
          <p:cNvSpPr txBox="1"/>
          <p:nvPr>
            <p:custDataLst>
              <p:tags r:id="rId2"/>
            </p:custDataLst>
          </p:nvPr>
        </p:nvSpPr>
        <p:spPr>
          <a:xfrm>
            <a:off x="0" y="0"/>
            <a:ext cx="12192000" cy="1200329"/>
          </a:xfrm>
          <a:prstGeom prst="rect">
            <a:avLst/>
          </a:prstGeom>
          <a:solidFill>
            <a:schemeClr val="accent6">
              <a:lumMod val="20000"/>
              <a:lumOff val="80000"/>
            </a:schemeClr>
          </a:solidFill>
        </p:spPr>
        <p:txBody>
          <a:bodyPr wrap="square" rtlCol="0">
            <a:spAutoFit/>
          </a:bodyPr>
          <a:lstStyle/>
          <a:p>
            <a:pPr algn="ctr"/>
            <a:r>
              <a:rPr lang="zh-CN" altLang="en-US" sz="3600" b="1" i="0" dirty="0">
                <a:effectLst/>
                <a:latin typeface="微软雅黑" panose="020B0503020204020204" pitchFamily="34" charset="-122"/>
                <a:ea typeface="微软雅黑" panose="020B0503020204020204" pitchFamily="34" charset="-122"/>
              </a:rPr>
              <a:t>根据</a:t>
            </a:r>
            <a:r>
              <a:rPr lang="zh-CN" altLang="en-US" sz="3600" b="1" i="0" dirty="0">
                <a:solidFill>
                  <a:srgbClr val="FF0000"/>
                </a:solidFill>
                <a:effectLst/>
                <a:latin typeface="微软雅黑" panose="020B0503020204020204" pitchFamily="34" charset="-122"/>
                <a:ea typeface="微软雅黑" panose="020B0503020204020204" pitchFamily="34" charset="-122"/>
              </a:rPr>
              <a:t>所学</a:t>
            </a:r>
            <a:r>
              <a:rPr lang="zh-CN" altLang="en-US" sz="3600" b="1" i="0" dirty="0">
                <a:effectLst/>
                <a:latin typeface="微软雅黑" panose="020B0503020204020204" pitchFamily="34" charset="-122"/>
                <a:ea typeface="微软雅黑" panose="020B0503020204020204" pitchFamily="34" charset="-122"/>
              </a:rPr>
              <a:t>知识，分别指出</a:t>
            </a:r>
            <a:r>
              <a:rPr lang="zh-CN" altLang="en-US" sz="3600" b="1" i="0" dirty="0">
                <a:solidFill>
                  <a:srgbClr val="FF0000"/>
                </a:solidFill>
                <a:effectLst/>
                <a:latin typeface="微软雅黑" panose="020B0503020204020204" pitchFamily="34" charset="-122"/>
                <a:ea typeface="微软雅黑" panose="020B0503020204020204" pitchFamily="34" charset="-122"/>
              </a:rPr>
              <a:t>英国政府</a:t>
            </a:r>
            <a:r>
              <a:rPr lang="zh-CN" altLang="en-US" sz="3600" b="1" i="0" dirty="0">
                <a:effectLst/>
                <a:latin typeface="微软雅黑" panose="020B0503020204020204" pitchFamily="34" charset="-122"/>
                <a:ea typeface="微软雅黑" panose="020B0503020204020204" pitchFamily="34" charset="-122"/>
              </a:rPr>
              <a:t>和</a:t>
            </a:r>
            <a:r>
              <a:rPr lang="zh-CN" altLang="en-US" sz="3600" b="1" i="0" dirty="0">
                <a:solidFill>
                  <a:srgbClr val="FF0000"/>
                </a:solidFill>
                <a:effectLst/>
                <a:latin typeface="微软雅黑" panose="020B0503020204020204" pitchFamily="34" charset="-122"/>
                <a:ea typeface="微软雅黑" panose="020B0503020204020204" pitchFamily="34" charset="-122"/>
              </a:rPr>
              <a:t>南京国民政府</a:t>
            </a:r>
            <a:r>
              <a:rPr lang="zh-CN" altLang="en-US" sz="3600" b="1" i="0" dirty="0">
                <a:effectLst/>
                <a:latin typeface="微软雅黑" panose="020B0503020204020204" pitchFamily="34" charset="-122"/>
                <a:ea typeface="微软雅黑" panose="020B0503020204020204" pitchFamily="34" charset="-122"/>
              </a:rPr>
              <a:t>近代</a:t>
            </a:r>
            <a:r>
              <a:rPr lang="zh-CN" altLang="en-US" sz="3600" b="1" i="0" dirty="0">
                <a:solidFill>
                  <a:srgbClr val="FF0000"/>
                </a:solidFill>
                <a:effectLst/>
                <a:latin typeface="微软雅黑" panose="020B0503020204020204" pitchFamily="34" charset="-122"/>
                <a:ea typeface="微软雅黑" panose="020B0503020204020204" pitchFamily="34" charset="-122"/>
              </a:rPr>
              <a:t>文官</a:t>
            </a:r>
            <a:r>
              <a:rPr lang="zh-CN" altLang="en-US" sz="3600" b="1" i="0" dirty="0">
                <a:effectLst/>
                <a:latin typeface="微软雅黑" panose="020B0503020204020204" pitchFamily="34" charset="-122"/>
                <a:ea typeface="微软雅黑" panose="020B0503020204020204" pitchFamily="34" charset="-122"/>
              </a:rPr>
              <a:t>制度实践</a:t>
            </a:r>
            <a:r>
              <a:rPr lang="zh-CN" altLang="en-US" sz="3600" b="1" i="0" dirty="0">
                <a:solidFill>
                  <a:srgbClr val="FF0000"/>
                </a:solidFill>
                <a:effectLst/>
                <a:latin typeface="微软雅黑" panose="020B0503020204020204" pitchFamily="34" charset="-122"/>
                <a:ea typeface="微软雅黑" panose="020B0503020204020204" pitchFamily="34" charset="-122"/>
              </a:rPr>
              <a:t>效果不同的原因</a:t>
            </a:r>
            <a:r>
              <a:rPr lang="en-US" altLang="zh-CN" sz="3600" i="0" dirty="0">
                <a:effectLst/>
                <a:latin typeface="微软雅黑" panose="020B0503020204020204" pitchFamily="34" charset="-122"/>
                <a:ea typeface="微软雅黑" panose="020B0503020204020204" pitchFamily="34" charset="-122"/>
              </a:rPr>
              <a:t>(</a:t>
            </a:r>
            <a:r>
              <a:rPr lang="zh-CN" altLang="en-US" sz="3600" i="0" dirty="0">
                <a:effectLst/>
                <a:latin typeface="微软雅黑" panose="020B0503020204020204" pitchFamily="34" charset="-122"/>
                <a:ea typeface="微软雅黑" panose="020B0503020204020204" pitchFamily="34" charset="-122"/>
              </a:rPr>
              <a:t>政、经、文、信誉、政局</a:t>
            </a:r>
            <a:r>
              <a:rPr lang="en-US" altLang="zh-CN" sz="3600" i="0" dirty="0">
                <a:effectLst/>
                <a:latin typeface="微软雅黑" panose="020B0503020204020204" pitchFamily="34" charset="-122"/>
                <a:ea typeface="微软雅黑" panose="020B0503020204020204" pitchFamily="34" charset="-122"/>
              </a:rPr>
              <a:t>)</a:t>
            </a:r>
            <a:r>
              <a:rPr lang="zh-CN" altLang="en-US" sz="3600" b="1" i="0" dirty="0">
                <a:effectLst/>
                <a:latin typeface="微软雅黑" panose="020B0503020204020204" pitchFamily="34" charset="-122"/>
                <a:ea typeface="微软雅黑" panose="020B0503020204020204" pitchFamily="34" charset="-122"/>
              </a:rPr>
              <a:t>。</a:t>
            </a:r>
            <a:endParaRPr lang="zh-CN" altLang="en-US" sz="3600" b="1" i="0" dirty="0">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0" y="1200329"/>
            <a:ext cx="5445760" cy="4925003"/>
          </a:xfrm>
          <a:prstGeom prst="rect">
            <a:avLst/>
          </a:prstGeom>
          <a:solidFill>
            <a:schemeClr val="accent5">
              <a:lumMod val="20000"/>
              <a:lumOff val="80000"/>
            </a:schemeClr>
          </a:solidFill>
        </p:spPr>
        <p:txBody>
          <a:bodyPr wrap="square">
            <a:spAutoFit/>
          </a:bodyPr>
          <a:lstStyle/>
          <a:p>
            <a:pPr algn="ctr">
              <a:lnSpc>
                <a:spcPct val="110000"/>
              </a:lnSpc>
            </a:pPr>
            <a:r>
              <a:rPr lang="zh-CN" altLang="en-US" sz="3600" dirty="0">
                <a:latin typeface="微软雅黑" panose="020B0503020204020204" pitchFamily="34" charset="-122"/>
                <a:ea typeface="微软雅黑" panose="020B0503020204020204" pitchFamily="34" charset="-122"/>
              </a:rPr>
              <a:t>英国</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latin typeface="微软雅黑" panose="020B0503020204020204" pitchFamily="34" charset="-122"/>
                <a:ea typeface="微软雅黑" panose="020B0503020204020204" pitchFamily="34" charset="-122"/>
              </a:rPr>
              <a:t>相对自由的</a:t>
            </a:r>
            <a:r>
              <a:rPr lang="zh-CN" altLang="en-US" sz="3600" dirty="0">
                <a:solidFill>
                  <a:srgbClr val="FF0000"/>
                </a:solidFill>
                <a:latin typeface="微软雅黑" panose="020B0503020204020204" pitchFamily="34" charset="-122"/>
                <a:ea typeface="微软雅黑" panose="020B0503020204020204" pitchFamily="34" charset="-122"/>
              </a:rPr>
              <a:t>政治文化</a:t>
            </a:r>
            <a:r>
              <a:rPr lang="zh-CN" altLang="en-US" sz="3600" dirty="0">
                <a:latin typeface="微软雅黑" panose="020B0503020204020204" pitchFamily="34" charset="-122"/>
                <a:ea typeface="微软雅黑" panose="020B0503020204020204" pitchFamily="34" charset="-122"/>
              </a:rPr>
              <a:t>传统;</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公民</a:t>
            </a:r>
            <a:r>
              <a:rPr lang="zh-CN" altLang="en-US" sz="3600" dirty="0">
                <a:latin typeface="微软雅黑" panose="020B0503020204020204" pitchFamily="34" charset="-122"/>
                <a:ea typeface="微软雅黑" panose="020B0503020204020204" pitchFamily="34" charset="-122"/>
              </a:rPr>
              <a:t>文化</a:t>
            </a:r>
            <a:r>
              <a:rPr lang="zh-CN" altLang="en-US" sz="3600" dirty="0">
                <a:solidFill>
                  <a:srgbClr val="FF0000"/>
                </a:solidFill>
                <a:latin typeface="微软雅黑" panose="020B0503020204020204" pitchFamily="34" charset="-122"/>
                <a:ea typeface="微软雅黑" panose="020B0503020204020204" pitchFamily="34" charset="-122"/>
              </a:rPr>
              <a:t>政治素养</a:t>
            </a:r>
            <a:r>
              <a:rPr lang="zh-CN" altLang="en-US" sz="3600" dirty="0">
                <a:latin typeface="微软雅黑" panose="020B0503020204020204" pitchFamily="34" charset="-122"/>
                <a:ea typeface="微软雅黑" panose="020B0503020204020204" pitchFamily="34" charset="-122"/>
              </a:rPr>
              <a:t>较高;</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工业化</a:t>
            </a:r>
            <a:r>
              <a:rPr lang="zh-CN" altLang="en-US" sz="3600" dirty="0">
                <a:latin typeface="微软雅黑" panose="020B0503020204020204" pitchFamily="34" charset="-122"/>
                <a:ea typeface="微软雅黑" panose="020B0503020204020204" pitchFamily="34" charset="-122"/>
              </a:rPr>
              <a:t>的推进。</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代议制</a:t>
            </a:r>
            <a:r>
              <a:rPr lang="zh-CN" altLang="en-US" sz="3600" dirty="0">
                <a:latin typeface="微软雅黑" panose="020B0503020204020204" pitchFamily="34" charset="-122"/>
                <a:ea typeface="微软雅黑" panose="020B0503020204020204" pitchFamily="34" charset="-122"/>
              </a:rPr>
              <a:t>的建立与发展</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政党制度</a:t>
            </a:r>
            <a:r>
              <a:rPr lang="zh-CN" altLang="en-US" sz="3600" dirty="0">
                <a:latin typeface="微软雅黑" panose="020B0503020204020204" pitchFamily="34" charset="-122"/>
                <a:ea typeface="微软雅黑" panose="020B0503020204020204" pitchFamily="34" charset="-122"/>
              </a:rPr>
              <a:t>的形成与完善。</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政府公信力</a:t>
            </a:r>
            <a:r>
              <a:rPr lang="zh-CN" altLang="en-US" sz="3600" dirty="0">
                <a:latin typeface="微软雅黑" panose="020B0503020204020204" pitchFamily="34" charset="-122"/>
                <a:ea typeface="微软雅黑" panose="020B0503020204020204" pitchFamily="34" charset="-122"/>
              </a:rPr>
              <a:t>和执行力较强;</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latin typeface="微软雅黑" panose="020B0503020204020204" pitchFamily="34" charset="-122"/>
                <a:ea typeface="微软雅黑" panose="020B0503020204020204" pitchFamily="34" charset="-122"/>
              </a:rPr>
              <a:t>国内政局</a:t>
            </a:r>
            <a:r>
              <a:rPr lang="zh-CN" altLang="en-US" sz="3600" dirty="0">
                <a:solidFill>
                  <a:srgbClr val="FF0000"/>
                </a:solidFill>
                <a:latin typeface="微软雅黑" panose="020B0503020204020204" pitchFamily="34" charset="-122"/>
                <a:ea typeface="微软雅黑" panose="020B0503020204020204" pitchFamily="34" charset="-122"/>
              </a:rPr>
              <a:t>长期稳定</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5948680" y="1200329"/>
            <a:ext cx="6243320" cy="4938468"/>
          </a:xfrm>
          <a:prstGeom prst="rect">
            <a:avLst/>
          </a:prstGeom>
          <a:solidFill>
            <a:schemeClr val="accent5">
              <a:lumMod val="20000"/>
              <a:lumOff val="80000"/>
            </a:schemeClr>
          </a:solidFill>
        </p:spPr>
        <p:txBody>
          <a:bodyPr wrap="square">
            <a:spAutoFit/>
          </a:bodyPr>
          <a:lstStyle/>
          <a:p>
            <a:pPr algn="ctr">
              <a:lnSpc>
                <a:spcPct val="110000"/>
              </a:lnSpc>
            </a:pPr>
            <a:r>
              <a:rPr lang="zh-CN" altLang="en-US" sz="3600" dirty="0">
                <a:latin typeface="微软雅黑" panose="020B0503020204020204" pitchFamily="34" charset="-122"/>
                <a:ea typeface="微软雅黑" panose="020B0503020204020204" pitchFamily="34" charset="-122"/>
              </a:rPr>
              <a:t>中国</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专制集权</a:t>
            </a:r>
            <a:r>
              <a:rPr lang="zh-CN" altLang="en-US" sz="3600" dirty="0">
                <a:latin typeface="微软雅黑" panose="020B0503020204020204" pitchFamily="34" charset="-122"/>
                <a:ea typeface="微软雅黑" panose="020B0503020204020204" pitchFamily="34" charset="-122"/>
              </a:rPr>
              <a:t>的政治文化传统;</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公民</a:t>
            </a:r>
            <a:r>
              <a:rPr lang="zh-CN" altLang="en-US" sz="3600" dirty="0">
                <a:latin typeface="微软雅黑" panose="020B0503020204020204" pitchFamily="34" charset="-122"/>
                <a:ea typeface="微软雅黑" panose="020B0503020204020204" pitchFamily="34" charset="-122"/>
              </a:rPr>
              <a:t>文化政治</a:t>
            </a:r>
            <a:r>
              <a:rPr lang="zh-CN" altLang="en-US" sz="3600" dirty="0">
                <a:solidFill>
                  <a:srgbClr val="FF0000"/>
                </a:solidFill>
                <a:latin typeface="微软雅黑" panose="020B0503020204020204" pitchFamily="34" charset="-122"/>
                <a:ea typeface="微软雅黑" panose="020B0503020204020204" pitchFamily="34" charset="-122"/>
              </a:rPr>
              <a:t>素养</a:t>
            </a:r>
            <a:r>
              <a:rPr lang="zh-CN" altLang="en-US" sz="3600" dirty="0">
                <a:latin typeface="微软雅黑" panose="020B0503020204020204" pitchFamily="34" charset="-122"/>
                <a:ea typeface="微软雅黑" panose="020B0503020204020204" pitchFamily="34" charset="-122"/>
              </a:rPr>
              <a:t>相对较</a:t>
            </a:r>
            <a:r>
              <a:rPr lang="zh-CN" altLang="en-US" sz="3600" dirty="0">
                <a:solidFill>
                  <a:srgbClr val="FF0000"/>
                </a:solidFill>
                <a:latin typeface="微软雅黑" panose="020B0503020204020204" pitchFamily="34" charset="-122"/>
                <a:ea typeface="微软雅黑" panose="020B0503020204020204" pitchFamily="34" charset="-122"/>
              </a:rPr>
              <a:t>低</a:t>
            </a:r>
            <a:r>
              <a:rPr lang="zh-CN" altLang="en-US" sz="3600" dirty="0">
                <a:latin typeface="微软雅黑" panose="020B0503020204020204" pitchFamily="34" charset="-122"/>
                <a:ea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solidFill>
                  <a:srgbClr val="FF0000"/>
                </a:solidFill>
                <a:latin typeface="微软雅黑" panose="020B0503020204020204" pitchFamily="34" charset="-122"/>
                <a:ea typeface="微软雅黑" panose="020B0503020204020204" pitchFamily="34" charset="-122"/>
              </a:rPr>
              <a:t>工业化</a:t>
            </a:r>
            <a:r>
              <a:rPr lang="zh-CN" altLang="en-US" sz="3600" dirty="0">
                <a:latin typeface="微软雅黑" panose="020B0503020204020204" pitchFamily="34" charset="-122"/>
                <a:ea typeface="微软雅黑" panose="020B0503020204020204" pitchFamily="34" charset="-122"/>
              </a:rPr>
              <a:t>水平较低。</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latin typeface="微软雅黑" panose="020B0503020204020204" pitchFamily="34" charset="-122"/>
                <a:ea typeface="微软雅黑" panose="020B0503020204020204" pitchFamily="34" charset="-122"/>
              </a:rPr>
              <a:t>国民政府</a:t>
            </a:r>
            <a:r>
              <a:rPr lang="zh-CN" altLang="en-US" sz="3600" dirty="0">
                <a:solidFill>
                  <a:srgbClr val="FF0000"/>
                </a:solidFill>
                <a:latin typeface="微软雅黑" panose="020B0503020204020204" pitchFamily="34" charset="-122"/>
                <a:ea typeface="微软雅黑" panose="020B0503020204020204" pitchFamily="34" charset="-122"/>
              </a:rPr>
              <a:t>一党专政</a:t>
            </a:r>
            <a:r>
              <a:rPr lang="zh-CN" altLang="en-US" sz="3600" dirty="0">
                <a:latin typeface="微软雅黑" panose="020B0503020204020204" pitchFamily="34" charset="-122"/>
                <a:ea typeface="微软雅黑" panose="020B0503020204020204" pitchFamily="34" charset="-122"/>
              </a:rPr>
              <a:t>。</a:t>
            </a:r>
            <a:endParaRPr lang="en-US" altLang="zh-CN" sz="3600" dirty="0">
              <a:latin typeface="微软雅黑" panose="020B0503020204020204" pitchFamily="34" charset="-122"/>
              <a:ea typeface="微软雅黑" panose="020B0503020204020204" pitchFamily="34" charset="-122"/>
            </a:endParaRPr>
          </a:p>
          <a:p>
            <a:pPr>
              <a:lnSpc>
                <a:spcPct val="110000"/>
              </a:lnSpc>
            </a:pPr>
            <a:r>
              <a:rPr lang="zh-CN" altLang="en-US" sz="3600" dirty="0">
                <a:latin typeface="微软雅黑" panose="020B0503020204020204" pitchFamily="34" charset="-122"/>
                <a:ea typeface="微软雅黑" panose="020B0503020204020204" pitchFamily="34" charset="-122"/>
              </a:rPr>
              <a:t>中央政府与地方实力派的矛盾;</a:t>
            </a:r>
            <a:r>
              <a:rPr lang="zh-CN" altLang="en-US" sz="3600" dirty="0">
                <a:solidFill>
                  <a:srgbClr val="FF0000"/>
                </a:solidFill>
                <a:latin typeface="微软雅黑" panose="020B0503020204020204" pitchFamily="34" charset="-122"/>
                <a:ea typeface="微软雅黑" panose="020B0503020204020204" pitchFamily="34" charset="-122"/>
              </a:rPr>
              <a:t>政府公信力</a:t>
            </a:r>
            <a:r>
              <a:rPr lang="zh-CN" altLang="en-US" sz="3600" dirty="0">
                <a:latin typeface="微软雅黑" panose="020B0503020204020204" pitchFamily="34" charset="-122"/>
                <a:ea typeface="微软雅黑" panose="020B0503020204020204" pitchFamily="34" charset="-122"/>
              </a:rPr>
              <a:t>和执行力相对较</a:t>
            </a:r>
            <a:r>
              <a:rPr lang="zh-CN" altLang="en-US" sz="3600" dirty="0">
                <a:solidFill>
                  <a:srgbClr val="FF0000"/>
                </a:solidFill>
                <a:latin typeface="微软雅黑" panose="020B0503020204020204" pitchFamily="34" charset="-122"/>
                <a:ea typeface="微软雅黑" panose="020B0503020204020204" pitchFamily="34" charset="-122"/>
              </a:rPr>
              <a:t>弱</a:t>
            </a:r>
            <a:r>
              <a:rPr lang="zh-CN" altLang="en-US" sz="3600" dirty="0">
                <a:latin typeface="微软雅黑" panose="020B0503020204020204" pitchFamily="34" charset="-122"/>
                <a:ea typeface="微软雅黑" panose="020B0503020204020204" pitchFamily="34" charset="-122"/>
              </a:rPr>
              <a:t>;国内</a:t>
            </a:r>
            <a:r>
              <a:rPr lang="zh-CN" altLang="en-US" sz="3600" dirty="0">
                <a:solidFill>
                  <a:srgbClr val="FF0000"/>
                </a:solidFill>
                <a:latin typeface="微软雅黑" panose="020B0503020204020204" pitchFamily="34" charset="-122"/>
                <a:ea typeface="微软雅黑" panose="020B0503020204020204" pitchFamily="34" charset="-122"/>
              </a:rPr>
              <a:t>政局</a:t>
            </a:r>
            <a:r>
              <a:rPr lang="zh-CN" altLang="en-US" sz="3600" dirty="0">
                <a:latin typeface="微软雅黑" panose="020B0503020204020204" pitchFamily="34" charset="-122"/>
                <a:ea typeface="微软雅黑" panose="020B0503020204020204" pitchFamily="34" charset="-122"/>
              </a:rPr>
              <a:t>长期</a:t>
            </a:r>
            <a:r>
              <a:rPr lang="zh-CN" altLang="en-US" sz="3600" dirty="0">
                <a:solidFill>
                  <a:srgbClr val="FF0000"/>
                </a:solidFill>
                <a:latin typeface="微软雅黑" panose="020B0503020204020204" pitchFamily="34" charset="-122"/>
                <a:ea typeface="微软雅黑" panose="020B0503020204020204" pitchFamily="34" charset="-122"/>
              </a:rPr>
              <a:t>动荡</a:t>
            </a:r>
            <a:endParaRPr lang="zh-CN" altLang="en-US" sz="36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0" y="0"/>
            <a:ext cx="10479640" cy="707886"/>
          </a:xfrm>
          <a:prstGeom prst="rect">
            <a:avLst/>
          </a:prstGeom>
          <a:solidFill>
            <a:schemeClr val="accent6">
              <a:lumMod val="20000"/>
              <a:lumOff val="80000"/>
            </a:schemeClr>
          </a:solidFill>
        </p:spPr>
        <p:txBody>
          <a:bodyPr wrap="square">
            <a:spAutoFit/>
          </a:bodyPr>
          <a:lstStyle/>
          <a:p>
            <a:pPr algn="l">
              <a:buClrTx/>
              <a:buSzTx/>
              <a:buFontTx/>
            </a:pPr>
            <a:r>
              <a:rPr lang="zh-CN" altLang="en-US" sz="4000" b="1" dirty="0">
                <a:solidFill>
                  <a:schemeClr val="tx1"/>
                </a:solidFill>
                <a:latin typeface="微软雅黑" panose="020B0503020204020204" pitchFamily="34" charset="-122"/>
                <a:ea typeface="微软雅黑" panose="020B0503020204020204" pitchFamily="34" charset="-122"/>
                <a:cs typeface="黑体" panose="02010609060101010101" charset="-122"/>
              </a:rPr>
              <a:t>三、中华人民共和国的干部制度和公务员制度</a:t>
            </a:r>
            <a:endParaRPr lang="zh-CN" altLang="en-US" sz="4000" b="1" dirty="0">
              <a:solidFill>
                <a:schemeClr val="tx1"/>
              </a:solidFill>
              <a:latin typeface="微软雅黑" panose="020B0503020204020204" pitchFamily="34" charset="-122"/>
              <a:ea typeface="微软雅黑" panose="020B0503020204020204" pitchFamily="34" charset="-122"/>
              <a:cs typeface="黑体" panose="02010609060101010101" charset="-122"/>
            </a:endParaRPr>
          </a:p>
        </p:txBody>
      </p:sp>
      <p:sp>
        <p:nvSpPr>
          <p:cNvPr id="6" name="文本框 5"/>
          <p:cNvSpPr txBox="1"/>
          <p:nvPr>
            <p:custDataLst>
              <p:tags r:id="rId2"/>
            </p:custDataLst>
          </p:nvPr>
        </p:nvSpPr>
        <p:spPr>
          <a:xfrm>
            <a:off x="0" y="707886"/>
            <a:ext cx="2137025"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黑体" panose="02010609060101010101" charset="-122"/>
              </a:rPr>
              <a:t>1.</a:t>
            </a:r>
            <a:r>
              <a:rPr lang="zh-CN" altLang="en-US" sz="3600" b="1" dirty="0">
                <a:latin typeface="微软雅黑" panose="020B0503020204020204" pitchFamily="34" charset="-122"/>
                <a:ea typeface="微软雅黑" panose="020B0503020204020204" pitchFamily="34" charset="-122"/>
                <a:cs typeface="黑体" panose="02010609060101010101" charset="-122"/>
              </a:rPr>
              <a:t>干   部：</a:t>
            </a:r>
            <a:endParaRPr lang="en-US" altLang="zh-CN"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7" name="文本框 6"/>
          <p:cNvSpPr txBox="1"/>
          <p:nvPr>
            <p:custDataLst>
              <p:tags r:id="rId3"/>
            </p:custDataLst>
          </p:nvPr>
        </p:nvSpPr>
        <p:spPr>
          <a:xfrm>
            <a:off x="0" y="2462212"/>
            <a:ext cx="2137023"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黑体" panose="02010609060101010101" charset="-122"/>
              </a:rPr>
              <a:t>2.</a:t>
            </a:r>
            <a:r>
              <a:rPr lang="zh-CN" altLang="en-US" sz="3600" b="1" dirty="0">
                <a:latin typeface="微软雅黑" panose="020B0503020204020204" pitchFamily="34" charset="-122"/>
                <a:ea typeface="微软雅黑" panose="020B0503020204020204" pitchFamily="34" charset="-122"/>
                <a:cs typeface="黑体" panose="02010609060101010101" charset="-122"/>
              </a:rPr>
              <a:t>公务员：</a:t>
            </a:r>
            <a:endParaRPr lang="en-US" altLang="zh-CN" sz="3600" b="1" dirty="0">
              <a:latin typeface="微软雅黑" panose="020B0503020204020204" pitchFamily="34" charset="-122"/>
              <a:ea typeface="微软雅黑" panose="020B0503020204020204" pitchFamily="34" charset="-122"/>
              <a:cs typeface="黑体" panose="02010609060101010101" charset="-122"/>
            </a:endParaRPr>
          </a:p>
        </p:txBody>
      </p:sp>
      <p:sp>
        <p:nvSpPr>
          <p:cNvPr id="9" name="文本框 8"/>
          <p:cNvSpPr txBox="1"/>
          <p:nvPr/>
        </p:nvSpPr>
        <p:spPr>
          <a:xfrm>
            <a:off x="2137024" y="707886"/>
            <a:ext cx="10054975" cy="1754326"/>
          </a:xfrm>
          <a:prstGeom prst="rect">
            <a:avLst/>
          </a:prstGeom>
          <a:solidFill>
            <a:schemeClr val="bg1"/>
          </a:solidFill>
        </p:spPr>
        <p:txBody>
          <a:bodyPr wrap="square">
            <a:spAutoFit/>
          </a:bodyPr>
          <a:lstStyle/>
          <a:p>
            <a:r>
              <a:rPr kumimoji="1" lang="zh-CN" altLang="en-US" sz="3600" dirty="0">
                <a:solidFill>
                  <a:schemeClr val="tx1"/>
                </a:solidFill>
                <a:latin typeface="微软雅黑" panose="020B0503020204020204" pitchFamily="34" charset="-122"/>
                <a:ea typeface="微软雅黑" panose="020B0503020204020204" pitchFamily="34" charset="-122"/>
              </a:rPr>
              <a:t>       新中国成立后，主要指中国共产党组织、国家机关、群众团体的</a:t>
            </a:r>
            <a:r>
              <a:rPr kumimoji="1" lang="zh-CN" altLang="en-US" sz="3600" b="1" dirty="0">
                <a:solidFill>
                  <a:schemeClr val="tx1"/>
                </a:solidFill>
                <a:latin typeface="微软雅黑" panose="020B0503020204020204" pitchFamily="34" charset="-122"/>
                <a:ea typeface="微软雅黑" panose="020B0503020204020204" pitchFamily="34" charset="-122"/>
              </a:rPr>
              <a:t>工作人员</a:t>
            </a:r>
            <a:r>
              <a:rPr kumimoji="1" lang="zh-CN" altLang="en-US" sz="3600" dirty="0">
                <a:solidFill>
                  <a:schemeClr val="tx1"/>
                </a:solidFill>
                <a:latin typeface="微软雅黑" panose="020B0503020204020204" pitchFamily="34" charset="-122"/>
                <a:ea typeface="微软雅黑" panose="020B0503020204020204" pitchFamily="34" charset="-122"/>
              </a:rPr>
              <a:t>，以及国营企事业单位的</a:t>
            </a:r>
            <a:r>
              <a:rPr kumimoji="1" lang="zh-CN" altLang="en-US" sz="3600" b="1" dirty="0">
                <a:solidFill>
                  <a:schemeClr val="tx1"/>
                </a:solidFill>
                <a:latin typeface="微软雅黑" panose="020B0503020204020204" pitchFamily="34" charset="-122"/>
                <a:ea typeface="微软雅黑" panose="020B0503020204020204" pitchFamily="34" charset="-122"/>
              </a:rPr>
              <a:t>管理人员</a:t>
            </a:r>
            <a:r>
              <a:rPr kumimoji="1" lang="zh-CN" altLang="en-US" sz="3600" dirty="0">
                <a:solidFill>
                  <a:schemeClr val="tx1"/>
                </a:solidFill>
                <a:latin typeface="微软雅黑" panose="020B0503020204020204" pitchFamily="34" charset="-122"/>
                <a:ea typeface="微软雅黑" panose="020B0503020204020204" pitchFamily="34" charset="-122"/>
              </a:rPr>
              <a:t>和各类</a:t>
            </a:r>
            <a:r>
              <a:rPr kumimoji="1" lang="zh-CN" altLang="en-US" sz="3600" b="1" dirty="0">
                <a:solidFill>
                  <a:schemeClr val="tx1"/>
                </a:solidFill>
                <a:latin typeface="微软雅黑" panose="020B0503020204020204" pitchFamily="34" charset="-122"/>
                <a:ea typeface="微软雅黑" panose="020B0503020204020204" pitchFamily="34" charset="-122"/>
              </a:rPr>
              <a:t>专业技术人员</a:t>
            </a:r>
            <a:r>
              <a:rPr kumimoji="1" lang="zh-CN" altLang="en-US" sz="3600" dirty="0">
                <a:solidFill>
                  <a:schemeClr val="tx1"/>
                </a:solidFill>
                <a:latin typeface="微软雅黑" panose="020B0503020204020204" pitchFamily="34" charset="-122"/>
                <a:ea typeface="微软雅黑" panose="020B0503020204020204" pitchFamily="34" charset="-122"/>
              </a:rPr>
              <a:t>。</a:t>
            </a:r>
            <a:endParaRPr lang="zh-CN" altLang="en-US" sz="3600" dirty="0"/>
          </a:p>
        </p:txBody>
      </p:sp>
      <p:sp>
        <p:nvSpPr>
          <p:cNvPr id="11" name="文本框 10"/>
          <p:cNvSpPr txBox="1"/>
          <p:nvPr/>
        </p:nvSpPr>
        <p:spPr>
          <a:xfrm>
            <a:off x="2137022" y="2462212"/>
            <a:ext cx="10054977" cy="2308324"/>
          </a:xfrm>
          <a:prstGeom prst="rect">
            <a:avLst/>
          </a:prstGeom>
          <a:solidFill>
            <a:schemeClr val="bg1"/>
          </a:solidFill>
        </p:spPr>
        <p:txBody>
          <a:bodyPr wrap="square">
            <a:spAutoFit/>
          </a:bodyPr>
          <a:lstStyle/>
          <a:p>
            <a:r>
              <a:rPr kumimoji="1" lang="zh-CN" altLang="en-US" sz="3600" dirty="0">
                <a:solidFill>
                  <a:schemeClr val="tx1"/>
                </a:solidFill>
                <a:latin typeface="微软雅黑" panose="020B0503020204020204" pitchFamily="34" charset="-122"/>
                <a:ea typeface="微软雅黑" panose="020B0503020204020204" pitchFamily="34" charset="-122"/>
              </a:rPr>
              <a:t>       指在各级</a:t>
            </a:r>
            <a:r>
              <a:rPr kumimoji="1" lang="zh-CN" altLang="en-US" sz="3600" b="1" dirty="0">
                <a:solidFill>
                  <a:schemeClr val="tx1"/>
                </a:solidFill>
                <a:latin typeface="微软雅黑" panose="020B0503020204020204" pitchFamily="34" charset="-122"/>
                <a:ea typeface="微软雅黑" panose="020B0503020204020204" pitchFamily="34" charset="-122"/>
              </a:rPr>
              <a:t>政府机关中</a:t>
            </a:r>
            <a:r>
              <a:rPr kumimoji="1" lang="zh-CN" altLang="en-US" sz="3600" dirty="0">
                <a:solidFill>
                  <a:schemeClr val="tx1"/>
                </a:solidFill>
                <a:latin typeface="微软雅黑" panose="020B0503020204020204" pitchFamily="34" charset="-122"/>
                <a:ea typeface="微软雅黑" panose="020B0503020204020204" pitchFamily="34" charset="-122"/>
              </a:rPr>
              <a:t>，行使国家</a:t>
            </a:r>
            <a:r>
              <a:rPr kumimoji="1" lang="zh-CN" altLang="en-US" sz="3600" b="1" dirty="0">
                <a:solidFill>
                  <a:schemeClr val="tx1"/>
                </a:solidFill>
                <a:latin typeface="微软雅黑" panose="020B0503020204020204" pitchFamily="34" charset="-122"/>
                <a:ea typeface="微软雅黑" panose="020B0503020204020204" pitchFamily="34" charset="-122"/>
              </a:rPr>
              <a:t>行政职权</a:t>
            </a:r>
            <a:r>
              <a:rPr kumimoji="1" lang="zh-CN" altLang="en-US" sz="3600" dirty="0">
                <a:solidFill>
                  <a:schemeClr val="tx1"/>
                </a:solidFill>
                <a:latin typeface="微软雅黑" panose="020B0503020204020204" pitchFamily="34" charset="-122"/>
                <a:ea typeface="微软雅黑" panose="020B0503020204020204" pitchFamily="34" charset="-122"/>
              </a:rPr>
              <a:t>，</a:t>
            </a:r>
            <a:r>
              <a:rPr kumimoji="1" lang="zh-CN" altLang="en-US" sz="3600" b="1" dirty="0">
                <a:solidFill>
                  <a:schemeClr val="tx1"/>
                </a:solidFill>
                <a:latin typeface="微软雅黑" panose="020B0503020204020204" pitchFamily="34" charset="-122"/>
                <a:ea typeface="微软雅黑" panose="020B0503020204020204" pitchFamily="34" charset="-122"/>
              </a:rPr>
              <a:t>执行</a:t>
            </a:r>
            <a:r>
              <a:rPr kumimoji="1" lang="zh-CN" altLang="en-US" sz="3600" dirty="0">
                <a:solidFill>
                  <a:schemeClr val="tx1"/>
                </a:solidFill>
                <a:latin typeface="微软雅黑" panose="020B0503020204020204" pitchFamily="34" charset="-122"/>
                <a:ea typeface="微软雅黑" panose="020B0503020204020204" pitchFamily="34" charset="-122"/>
              </a:rPr>
              <a:t>国家</a:t>
            </a:r>
            <a:r>
              <a:rPr kumimoji="1" lang="zh-CN" altLang="en-US" sz="3600" b="1" dirty="0">
                <a:solidFill>
                  <a:schemeClr val="tx1"/>
                </a:solidFill>
                <a:latin typeface="微软雅黑" panose="020B0503020204020204" pitchFamily="34" charset="-122"/>
                <a:ea typeface="微软雅黑" panose="020B0503020204020204" pitchFamily="34" charset="-122"/>
              </a:rPr>
              <a:t>公务</a:t>
            </a:r>
            <a:r>
              <a:rPr kumimoji="1" lang="zh-CN" altLang="en-US" sz="3600" dirty="0">
                <a:solidFill>
                  <a:schemeClr val="tx1"/>
                </a:solidFill>
                <a:latin typeface="微软雅黑" panose="020B0503020204020204" pitchFamily="34" charset="-122"/>
                <a:ea typeface="微软雅黑" panose="020B0503020204020204" pitchFamily="34" charset="-122"/>
              </a:rPr>
              <a:t>的人员。除行政机关外，党机关、人大机关、政协机关、审判机关、检察机关、民主党派机关的工作人员均纳入公务员队伍。</a:t>
            </a:r>
            <a:endParaRPr lang="zh-CN" altLang="en-US" sz="3600" dirty="0"/>
          </a:p>
        </p:txBody>
      </p:sp>
      <p:graphicFrame>
        <p:nvGraphicFramePr>
          <p:cNvPr id="12" name="图示 11"/>
          <p:cNvGraphicFramePr/>
          <p:nvPr/>
        </p:nvGraphicFramePr>
        <p:xfrm>
          <a:off x="8111913" y="3616374"/>
          <a:ext cx="4080087" cy="32164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文本框 12"/>
          <p:cNvSpPr txBox="1">
            <a:spLocks noChangeArrowheads="1"/>
          </p:cNvSpPr>
          <p:nvPr/>
        </p:nvSpPr>
        <p:spPr bwMode="auto">
          <a:xfrm>
            <a:off x="9496383" y="4453448"/>
            <a:ext cx="14866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b="1" dirty="0">
                <a:solidFill>
                  <a:srgbClr val="FF0000"/>
                </a:solidFill>
                <a:latin typeface="微软雅黑" panose="020B0503020204020204" pitchFamily="34" charset="-122"/>
                <a:ea typeface="微软雅黑" panose="020B0503020204020204" pitchFamily="34" charset="-122"/>
              </a:rPr>
              <a:t>概念辨析</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Graphic spid="12" grpId="0">
        <p:bldAsOne/>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186309"/>
          </a:xfrm>
          <a:prstGeom prst="rect">
            <a:avLst/>
          </a:prstGeom>
          <a:noFill/>
        </p:spPr>
        <p:txBody>
          <a:bodyPr wrap="square">
            <a:spAutoFit/>
          </a:bodyPr>
          <a:lstStyle/>
          <a:p>
            <a:r>
              <a:rPr lang="en-US" altLang="zh-CN" sz="3600" kern="100" dirty="0">
                <a:effectLst/>
                <a:latin typeface="微软雅黑" panose="020B0503020204020204" pitchFamily="34" charset="-122"/>
                <a:ea typeface="微软雅黑" panose="020B0503020204020204" pitchFamily="34" charset="-122"/>
              </a:rPr>
              <a:t>       1957</a:t>
            </a:r>
            <a:r>
              <a:rPr lang="zh-CN" altLang="zh-CN" sz="3600" kern="100" dirty="0">
                <a:effectLst/>
                <a:latin typeface="微软雅黑" panose="020B0503020204020204" pitchFamily="34" charset="-122"/>
                <a:ea typeface="微软雅黑" panose="020B0503020204020204" pitchFamily="34" charset="-122"/>
              </a:rPr>
              <a:t>年，毛泽东在中共八届三中全会上指出：</a:t>
            </a:r>
            <a:r>
              <a:rPr lang="en-US" altLang="zh-CN" sz="3600" kern="100" dirty="0">
                <a:effectLst/>
                <a:latin typeface="微软雅黑" panose="020B0503020204020204" pitchFamily="34" charset="-122"/>
                <a:ea typeface="微软雅黑" panose="020B0503020204020204" pitchFamily="34" charset="-122"/>
              </a:rPr>
              <a:t>“</a:t>
            </a:r>
            <a:r>
              <a:rPr lang="zh-CN" altLang="zh-CN" sz="3600" kern="100" dirty="0">
                <a:effectLst/>
                <a:latin typeface="微软雅黑" panose="020B0503020204020204" pitchFamily="34" charset="-122"/>
                <a:ea typeface="微软雅黑" panose="020B0503020204020204" pitchFamily="34" charset="-122"/>
              </a:rPr>
              <a:t>我们各行各业的干部都要努力精通技术和业务，使自己成为内行，又红又专。</a:t>
            </a:r>
            <a:r>
              <a:rPr lang="en-US" altLang="zh-CN" sz="3600" kern="100" dirty="0">
                <a:effectLst/>
                <a:latin typeface="微软雅黑" panose="020B0503020204020204" pitchFamily="34" charset="-122"/>
                <a:ea typeface="微软雅黑" panose="020B0503020204020204" pitchFamily="34" charset="-122"/>
              </a:rPr>
              <a:t>”</a:t>
            </a:r>
            <a:r>
              <a:rPr lang="zh-CN" altLang="zh-CN" sz="3600" kern="100" dirty="0">
                <a:effectLst/>
                <a:latin typeface="微软雅黑" panose="020B0503020204020204" pitchFamily="34" charset="-122"/>
                <a:ea typeface="微软雅黑" panose="020B0503020204020204" pitchFamily="34" charset="-122"/>
              </a:rPr>
              <a:t>其体现的主旨是（</a:t>
            </a:r>
            <a:r>
              <a:rPr lang="en-US" altLang="zh-CN" sz="3600" kern="0" dirty="0">
                <a:effectLst/>
                <a:latin typeface="微软雅黑" panose="020B0503020204020204" pitchFamily="34" charset="-122"/>
                <a:ea typeface="微软雅黑" panose="020B0503020204020204" pitchFamily="34" charset="-122"/>
              </a:rPr>
              <a:t>   </a:t>
            </a:r>
            <a:r>
              <a:rPr lang="zh-CN" altLang="zh-CN" sz="3600" kern="100" dirty="0">
                <a:effectLst/>
                <a:latin typeface="微软雅黑" panose="020B0503020204020204" pitchFamily="34" charset="-122"/>
                <a:ea typeface="微软雅黑" panose="020B0503020204020204" pitchFamily="34" charset="-122"/>
              </a:rPr>
              <a:t>）</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A</a:t>
            </a:r>
            <a:r>
              <a:rPr lang="zh-CN" altLang="zh-CN" sz="3600" kern="100" dirty="0">
                <a:effectLst/>
                <a:latin typeface="微软雅黑" panose="020B0503020204020204" pitchFamily="34" charset="-122"/>
                <a:ea typeface="微软雅黑" panose="020B0503020204020204" pitchFamily="34" charset="-122"/>
              </a:rPr>
              <a:t>．坚持党管干部原则</a:t>
            </a:r>
            <a:r>
              <a:rPr lang="en-US" altLang="zh-CN" sz="3600" kern="100" dirty="0">
                <a:effectLst/>
                <a:latin typeface="微软雅黑" panose="020B0503020204020204" pitchFamily="34" charset="-122"/>
                <a:ea typeface="微软雅黑" panose="020B0503020204020204" pitchFamily="34" charset="-122"/>
              </a:rPr>
              <a:t>	B</a:t>
            </a:r>
            <a:r>
              <a:rPr lang="zh-CN" altLang="zh-CN" sz="3600" kern="100" dirty="0">
                <a:effectLst/>
                <a:latin typeface="微软雅黑" panose="020B0503020204020204" pitchFamily="34" charset="-122"/>
                <a:ea typeface="微软雅黑" panose="020B0503020204020204" pitchFamily="34" charset="-122"/>
              </a:rPr>
              <a:t>．提升干部的文化水平</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C</a:t>
            </a:r>
            <a:r>
              <a:rPr lang="zh-CN" altLang="zh-CN" sz="3600" kern="100" dirty="0">
                <a:effectLst/>
                <a:latin typeface="微软雅黑" panose="020B0503020204020204" pitchFamily="34" charset="-122"/>
                <a:ea typeface="微软雅黑" panose="020B0503020204020204" pitchFamily="34" charset="-122"/>
              </a:rPr>
              <a:t>．推进干部制度改革</a:t>
            </a:r>
            <a:r>
              <a:rPr lang="en-US" altLang="zh-CN" sz="3600" kern="100" dirty="0">
                <a:effectLst/>
                <a:latin typeface="微软雅黑" panose="020B0503020204020204" pitchFamily="34" charset="-122"/>
                <a:ea typeface="微软雅黑" panose="020B0503020204020204" pitchFamily="34" charset="-122"/>
              </a:rPr>
              <a:t>	D</a:t>
            </a:r>
            <a:r>
              <a:rPr lang="zh-CN" altLang="zh-CN" sz="3600" kern="100" dirty="0">
                <a:effectLst/>
                <a:latin typeface="微软雅黑" panose="020B0503020204020204" pitchFamily="34" charset="-122"/>
                <a:ea typeface="微软雅黑" panose="020B0503020204020204" pitchFamily="34" charset="-122"/>
              </a:rPr>
              <a:t>．培养德才兼备的干部</a:t>
            </a:r>
            <a:endParaRPr lang="zh-CN" altLang="zh-CN" sz="36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【详解】本题是单类型单项选择题。据本题主题干的设问词，可知这是正向题。据本题时间信息可知准确时空是：</a:t>
            </a:r>
            <a:r>
              <a:rPr lang="en-US" altLang="zh-CN" sz="2400" kern="100" dirty="0">
                <a:effectLst/>
                <a:latin typeface="微软雅黑" panose="020B0503020204020204" pitchFamily="34" charset="-122"/>
                <a:ea typeface="微软雅黑" panose="020B0503020204020204" pitchFamily="34" charset="-122"/>
              </a:rPr>
              <a:t>1957</a:t>
            </a:r>
            <a:r>
              <a:rPr lang="zh-CN" altLang="zh-CN" sz="2400" kern="100" dirty="0">
                <a:effectLst/>
                <a:latin typeface="微软雅黑" panose="020B0503020204020204" pitchFamily="34" charset="-122"/>
                <a:ea typeface="微软雅黑" panose="020B0503020204020204" pitchFamily="34" charset="-122"/>
              </a:rPr>
              <a:t>年（中国）。根据材料</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我们各行各业的干部都要努力精通技术和业务，使自己成为内行，又红又专。</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可知，毛泽东强调干部要注重品德和才能，即培养德才兼备的干部，</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项正确；党管干部主要是指各级党委坚持贯彻执行党的干部路线、方针和政策，严格按照党的原则选拔任用干部，并对各级各类干部进行有效的管理和监督，材料没有体现，排除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项；提升干部的文化水平只是对材料的部分解读，排除</a:t>
            </a:r>
            <a:r>
              <a:rPr lang="en-US" altLang="zh-CN" sz="2400" kern="100" dirty="0">
                <a:effectLst/>
                <a:latin typeface="微软雅黑" panose="020B0503020204020204" pitchFamily="34" charset="-122"/>
                <a:ea typeface="微软雅黑" panose="020B0503020204020204" pitchFamily="34" charset="-122"/>
              </a:rPr>
              <a:t>B </a:t>
            </a:r>
            <a:r>
              <a:rPr lang="zh-CN" altLang="zh-CN" sz="2400" kern="100" dirty="0">
                <a:effectLst/>
                <a:latin typeface="微软雅黑" panose="020B0503020204020204" pitchFamily="34" charset="-122"/>
                <a:ea typeface="微软雅黑" panose="020B0503020204020204" pitchFamily="34" charset="-122"/>
              </a:rPr>
              <a:t>项；材料主旨是强调干部要</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又红又专</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，没有涉及干部制度改革，排除</a:t>
            </a:r>
            <a:r>
              <a:rPr lang="en-US" altLang="zh-CN" sz="2400" kern="100" dirty="0">
                <a:effectLst/>
                <a:latin typeface="微软雅黑" panose="020B0503020204020204" pitchFamily="34" charset="-122"/>
                <a:ea typeface="微软雅黑" panose="020B0503020204020204" pitchFamily="34" charset="-122"/>
              </a:rPr>
              <a:t>C </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D</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文本框 11"/>
          <p:cNvSpPr txBox="1"/>
          <p:nvPr/>
        </p:nvSpPr>
        <p:spPr>
          <a:xfrm>
            <a:off x="1" y="0"/>
            <a:ext cx="2332234" cy="646331"/>
          </a:xfrm>
          <a:prstGeom prst="rect">
            <a:avLst/>
          </a:prstGeom>
          <a:solidFill>
            <a:schemeClr val="accent6">
              <a:lumMod val="20000"/>
              <a:lumOff val="80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3600" b="1" dirty="0">
                <a:latin typeface="微软雅黑" panose="020B0503020204020204" pitchFamily="34" charset="-122"/>
                <a:ea typeface="微软雅黑" panose="020B0503020204020204" pitchFamily="34" charset="-122"/>
                <a:sym typeface="+mn-ea"/>
              </a:rPr>
              <a:t>干部制度：</a:t>
            </a:r>
            <a:endParaRPr lang="zh-CN" altLang="en-US" sz="3600" b="1" dirty="0">
              <a:latin typeface="微软雅黑" panose="020B0503020204020204" pitchFamily="34" charset="-122"/>
              <a:ea typeface="微软雅黑" panose="020B0503020204020204" pitchFamily="34" charset="-122"/>
              <a:sym typeface="+mn-ea"/>
            </a:endParaRPr>
          </a:p>
        </p:txBody>
      </p:sp>
      <p:cxnSp>
        <p:nvCxnSpPr>
          <p:cNvPr id="25" name="Straight Connector 93"/>
          <p:cNvCxnSpPr/>
          <p:nvPr/>
        </p:nvCxnSpPr>
        <p:spPr>
          <a:xfrm>
            <a:off x="503434" y="3160000"/>
            <a:ext cx="10887893" cy="0"/>
          </a:xfrm>
          <a:prstGeom prst="line">
            <a:avLst/>
          </a:prstGeom>
          <a:ln w="7620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6" name="Oval 81"/>
          <p:cNvSpPr/>
          <p:nvPr/>
        </p:nvSpPr>
        <p:spPr>
          <a:xfrm>
            <a:off x="1216123" y="2986729"/>
            <a:ext cx="344168" cy="344168"/>
          </a:xfrm>
          <a:prstGeom prst="ellipse">
            <a:avLst/>
          </a:prstGeom>
          <a:solidFill>
            <a:schemeClr val="accent6">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27" name="Straight Connector 82"/>
          <p:cNvCxnSpPr/>
          <p:nvPr/>
        </p:nvCxnSpPr>
        <p:spPr>
          <a:xfrm rot="5400000">
            <a:off x="646104" y="2245261"/>
            <a:ext cx="1483573" cy="1060"/>
          </a:xfrm>
          <a:prstGeom prst="line">
            <a:avLst/>
          </a:prstGeom>
          <a:ln w="76200">
            <a:solidFill>
              <a:schemeClr val="accent6">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8" name="Oval 81"/>
          <p:cNvSpPr/>
          <p:nvPr/>
        </p:nvSpPr>
        <p:spPr>
          <a:xfrm>
            <a:off x="4701849" y="2986729"/>
            <a:ext cx="344168" cy="344168"/>
          </a:xfrm>
          <a:prstGeom prst="ellipse">
            <a:avLst/>
          </a:prstGeom>
          <a:gradFill>
            <a:gsLst>
              <a:gs pos="0">
                <a:srgbClr val="7B32B2"/>
              </a:gs>
              <a:gs pos="100000">
                <a:srgbClr val="401A5D"/>
              </a:gs>
            </a:gsLst>
            <a:lin ang="5400000" scaled="0"/>
          </a:gra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29" name="Straight Connector 82"/>
          <p:cNvCxnSpPr/>
          <p:nvPr/>
        </p:nvCxnSpPr>
        <p:spPr>
          <a:xfrm rot="5400000">
            <a:off x="4131831" y="2245261"/>
            <a:ext cx="1483573" cy="1060"/>
          </a:xfrm>
          <a:prstGeom prst="line">
            <a:avLst/>
          </a:prstGeom>
          <a:ln w="76200">
            <a:solidFill>
              <a:srgbClr val="7030A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1435488" y="1995102"/>
            <a:ext cx="3437599" cy="646331"/>
          </a:xfrm>
          <a:prstGeom prst="rect">
            <a:avLst/>
          </a:prstGeom>
          <a:noFill/>
          <a:ln w="76200">
            <a:noFill/>
          </a:ln>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新中国成立初期</a:t>
            </a:r>
            <a:endParaRPr lang="zh-CN" altLang="en-US" sz="3600" b="1"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4965377" y="1989336"/>
            <a:ext cx="2586161" cy="646331"/>
          </a:xfrm>
          <a:prstGeom prst="rect">
            <a:avLst/>
          </a:prstGeom>
          <a:noFill/>
          <a:ln w="76200">
            <a:noFill/>
          </a:ln>
        </p:spPr>
        <p:txBody>
          <a:bodyPr wrap="square" rtlCol="0">
            <a:spAutoFit/>
          </a:bodyPr>
          <a:lstStyle/>
          <a:p>
            <a:r>
              <a:rPr lang="zh-CN" altLang="en-US" sz="3600" b="1">
                <a:latin typeface="微软雅黑" panose="020B0503020204020204" pitchFamily="34" charset="-122"/>
                <a:ea typeface="微软雅黑" panose="020B0503020204020204" pitchFamily="34" charset="-122"/>
              </a:rPr>
              <a:t>改革开放后</a:t>
            </a:r>
            <a:endParaRPr lang="zh-CN" altLang="en-US" sz="3600" b="1">
              <a:latin typeface="微软雅黑" panose="020B0503020204020204" pitchFamily="34" charset="-122"/>
              <a:ea typeface="微软雅黑" panose="020B0503020204020204" pitchFamily="34" charset="-122"/>
            </a:endParaRPr>
          </a:p>
        </p:txBody>
      </p:sp>
      <p:sp>
        <p:nvSpPr>
          <p:cNvPr id="32" name="Oval 81"/>
          <p:cNvSpPr/>
          <p:nvPr/>
        </p:nvSpPr>
        <p:spPr>
          <a:xfrm>
            <a:off x="8451736" y="2987576"/>
            <a:ext cx="344168" cy="344168"/>
          </a:xfrm>
          <a:prstGeom prst="ellipse">
            <a:avLst/>
          </a:prstGeom>
          <a:solidFill>
            <a:schemeClr val="accent1">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latin typeface="Agency FB" panose="020B0503020202020204" pitchFamily="34" charset="0"/>
              <a:ea typeface="微软雅黑" panose="020B0503020204020204" pitchFamily="34" charset="-122"/>
              <a:cs typeface="+mn-ea"/>
              <a:sym typeface="Agency FB" panose="020B0503020202020204" pitchFamily="34" charset="0"/>
            </a:endParaRPr>
          </a:p>
        </p:txBody>
      </p:sp>
      <p:cxnSp>
        <p:nvCxnSpPr>
          <p:cNvPr id="33" name="Straight Connector 82"/>
          <p:cNvCxnSpPr/>
          <p:nvPr/>
        </p:nvCxnSpPr>
        <p:spPr>
          <a:xfrm rot="5400000">
            <a:off x="7881717" y="2245261"/>
            <a:ext cx="1483573" cy="1060"/>
          </a:xfrm>
          <a:prstGeom prst="line">
            <a:avLst/>
          </a:prstGeom>
          <a:ln w="76200">
            <a:solidFill>
              <a:schemeClr val="accent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4" name="文本框 33"/>
          <p:cNvSpPr txBox="1"/>
          <p:nvPr/>
        </p:nvSpPr>
        <p:spPr>
          <a:xfrm>
            <a:off x="8684126" y="1989190"/>
            <a:ext cx="2594246" cy="646331"/>
          </a:xfrm>
          <a:prstGeom prst="rect">
            <a:avLst/>
          </a:prstGeom>
          <a:noFill/>
          <a:ln w="76200">
            <a:noFill/>
          </a:ln>
        </p:spPr>
        <p:txBody>
          <a:bodyPr wrap="square" rtlCol="0">
            <a:spAutoFit/>
          </a:bodyPr>
          <a:lstStyle/>
          <a:p>
            <a:r>
              <a:rPr lang="zh-CN" altLang="en-US" sz="3600" b="1" dirty="0">
                <a:latin typeface="微软雅黑" panose="020B0503020204020204" pitchFamily="34" charset="-122"/>
                <a:ea typeface="微软雅黑" panose="020B0503020204020204" pitchFamily="34" charset="-122"/>
              </a:rPr>
              <a:t>十八大以来</a:t>
            </a:r>
            <a:endParaRPr lang="zh-CN" altLang="en-US" sz="3600" b="1" dirty="0">
              <a:latin typeface="微软雅黑" panose="020B0503020204020204" pitchFamily="34" charset="-122"/>
              <a:ea typeface="微软雅黑" panose="020B0503020204020204" pitchFamily="34" charset="-122"/>
            </a:endParaRPr>
          </a:p>
        </p:txBody>
      </p:sp>
      <p:sp>
        <p:nvSpPr>
          <p:cNvPr id="35" name="Rounded Rectangle 124"/>
          <p:cNvSpPr/>
          <p:nvPr/>
        </p:nvSpPr>
        <p:spPr>
          <a:xfrm>
            <a:off x="1124262" y="1255183"/>
            <a:ext cx="2468880" cy="508000"/>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200" b="1" dirty="0">
                <a:solidFill>
                  <a:schemeClr val="tx1"/>
                </a:solidFill>
                <a:latin typeface="Agency FB" panose="020B0503020202020204" pitchFamily="34" charset="0"/>
                <a:ea typeface="微软雅黑" panose="020B0503020204020204" pitchFamily="34" charset="-122"/>
                <a:cs typeface="+mn-ea"/>
                <a:sym typeface="Agency FB" panose="020B0503020202020204" pitchFamily="34" charset="0"/>
              </a:rPr>
              <a:t> 奠定基础</a:t>
            </a:r>
            <a:endParaRPr lang="zh-CN" altLang="en-US" sz="3200" b="1" dirty="0">
              <a:solidFill>
                <a:schemeClr val="tx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6" name="Oval 125"/>
          <p:cNvSpPr/>
          <p:nvPr/>
        </p:nvSpPr>
        <p:spPr>
          <a:xfrm>
            <a:off x="1216543" y="1322259"/>
            <a:ext cx="343747" cy="333587"/>
          </a:xfrm>
          <a:prstGeom prst="ellipse">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7" name="文本框 36"/>
          <p:cNvSpPr txBox="1"/>
          <p:nvPr/>
        </p:nvSpPr>
        <p:spPr>
          <a:xfrm>
            <a:off x="0" y="3369798"/>
            <a:ext cx="3400746" cy="2862322"/>
          </a:xfrm>
          <a:prstGeom prst="rect">
            <a:avLst/>
          </a:prstGeom>
          <a:solidFill>
            <a:schemeClr val="accent6">
              <a:lumMod val="60000"/>
              <a:lumOff val="40000"/>
            </a:schemeClr>
          </a:solidFill>
          <a:ln w="28575" cmpd="dbl">
            <a:noFill/>
            <a:prstDash val="sysDash"/>
          </a:ln>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逐步建立在中共中央及各级党委组织部统一领导、分类管理的干部制度</a:t>
            </a:r>
            <a:endParaRPr lang="zh-CN" altLang="en-US" sz="3600" dirty="0">
              <a:latin typeface="微软雅黑" panose="020B0503020204020204" pitchFamily="34" charset="-122"/>
              <a:ea typeface="微软雅黑" panose="020B0503020204020204" pitchFamily="34" charset="-122"/>
            </a:endParaRPr>
          </a:p>
        </p:txBody>
      </p:sp>
      <p:sp>
        <p:nvSpPr>
          <p:cNvPr id="38" name="Rounded Rectangle 124"/>
          <p:cNvSpPr/>
          <p:nvPr/>
        </p:nvSpPr>
        <p:spPr>
          <a:xfrm>
            <a:off x="4582229" y="1260895"/>
            <a:ext cx="2468880" cy="508000"/>
          </a:xfrm>
          <a:prstGeom prst="roundRect">
            <a:avLst>
              <a:gd name="adj" fmla="val 50000"/>
            </a:avLst>
          </a:prstGeom>
          <a:gradFill>
            <a:gsLst>
              <a:gs pos="0">
                <a:srgbClr val="7B32B2"/>
              </a:gs>
              <a:gs pos="100000">
                <a:srgbClr val="401A5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3200" b="1" dirty="0">
                <a:latin typeface="Agency FB" panose="020B0503020202020204" pitchFamily="34" charset="0"/>
                <a:ea typeface="微软雅黑" panose="020B0503020204020204" pitchFamily="34" charset="-122"/>
                <a:cs typeface="+mn-ea"/>
                <a:sym typeface="Agency FB" panose="020B0503020202020204" pitchFamily="34" charset="0"/>
              </a:rPr>
              <a:t> 初步建立</a:t>
            </a:r>
            <a:endParaRPr lang="zh-CN" altLang="en-US" sz="3200" b="1" dirty="0">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39" name="Oval 125"/>
          <p:cNvSpPr/>
          <p:nvPr/>
        </p:nvSpPr>
        <p:spPr>
          <a:xfrm>
            <a:off x="4674425" y="1331582"/>
            <a:ext cx="343747" cy="333587"/>
          </a:xfrm>
          <a:prstGeom prst="ellipse">
            <a:avLst/>
          </a:prstGeom>
          <a:gradFill>
            <a:gsLst>
              <a:gs pos="0">
                <a:srgbClr val="7B32B2"/>
              </a:gs>
              <a:gs pos="100000">
                <a:srgbClr val="401A5D"/>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0" name="文本框 39"/>
          <p:cNvSpPr txBox="1"/>
          <p:nvPr/>
        </p:nvSpPr>
        <p:spPr>
          <a:xfrm>
            <a:off x="3593142" y="3369798"/>
            <a:ext cx="4415367" cy="2862322"/>
          </a:xfrm>
          <a:prstGeom prst="rect">
            <a:avLst/>
          </a:prstGeom>
          <a:solidFill>
            <a:srgbClr val="CC99FF"/>
          </a:solidFill>
          <a:ln w="28575" cmpd="dbl">
            <a:noFill/>
            <a:prstDash val="sysDash"/>
          </a:ln>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坚持贯彻中国共产党管理干部根本原则下，我国逐步实现干部管理的科学化、民主化、法制化、现代化</a:t>
            </a:r>
            <a:endParaRPr lang="zh-CN" altLang="en-US" sz="3600" dirty="0">
              <a:latin typeface="微软雅黑" panose="020B0503020204020204" pitchFamily="34" charset="-122"/>
              <a:ea typeface="微软雅黑" panose="020B0503020204020204" pitchFamily="34" charset="-122"/>
            </a:endParaRPr>
          </a:p>
        </p:txBody>
      </p:sp>
      <p:sp>
        <p:nvSpPr>
          <p:cNvPr id="41" name="Rounded Rectangle 124"/>
          <p:cNvSpPr/>
          <p:nvPr/>
        </p:nvSpPr>
        <p:spPr>
          <a:xfrm>
            <a:off x="8415002" y="1249580"/>
            <a:ext cx="3659829" cy="508847"/>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200" b="1" dirty="0">
                <a:latin typeface="微软雅黑" panose="020B0503020204020204" pitchFamily="34" charset="-122"/>
                <a:ea typeface="微软雅黑" panose="020B0503020204020204" pitchFamily="34" charset="-122"/>
                <a:cs typeface="+mn-ea"/>
                <a:sym typeface="Agency FB" panose="020B0503020202020204" pitchFamily="34" charset="0"/>
              </a:rPr>
              <a:t>   </a:t>
            </a:r>
            <a:r>
              <a:rPr lang="zh-CN" altLang="en-US" sz="3200" b="1" dirty="0">
                <a:latin typeface="微软雅黑" panose="020B0503020204020204" pitchFamily="34" charset="-122"/>
                <a:ea typeface="微软雅黑" panose="020B0503020204020204" pitchFamily="34" charset="-122"/>
                <a:cs typeface="+mn-ea"/>
                <a:sym typeface="Agency FB" panose="020B0503020202020204" pitchFamily="34" charset="0"/>
              </a:rPr>
              <a:t>规范化、制度化</a:t>
            </a:r>
            <a:endParaRPr lang="zh-CN" altLang="en-US" sz="3200" b="1" dirty="0">
              <a:latin typeface="微软雅黑" panose="020B0503020204020204" pitchFamily="34" charset="-122"/>
              <a:ea typeface="微软雅黑" panose="020B0503020204020204" pitchFamily="34" charset="-122"/>
              <a:cs typeface="+mn-ea"/>
              <a:sym typeface="Agency FB" panose="020B0503020202020204" pitchFamily="34" charset="0"/>
            </a:endParaRPr>
          </a:p>
        </p:txBody>
      </p:sp>
      <p:sp>
        <p:nvSpPr>
          <p:cNvPr id="42" name="Oval 125"/>
          <p:cNvSpPr/>
          <p:nvPr/>
        </p:nvSpPr>
        <p:spPr>
          <a:xfrm>
            <a:off x="8508598" y="1332923"/>
            <a:ext cx="343747" cy="333587"/>
          </a:xfrm>
          <a:prstGeom prst="ellipse">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bg1"/>
              </a:solidFill>
              <a:latin typeface="Agency FB" panose="020B0503020202020204" pitchFamily="34" charset="0"/>
              <a:ea typeface="微软雅黑" panose="020B0503020204020204" pitchFamily="34" charset="-122"/>
              <a:cs typeface="+mn-ea"/>
              <a:sym typeface="Agency FB" panose="020B0503020202020204" pitchFamily="34" charset="0"/>
            </a:endParaRPr>
          </a:p>
        </p:txBody>
      </p:sp>
      <p:sp>
        <p:nvSpPr>
          <p:cNvPr id="43" name="文本框 42"/>
          <p:cNvSpPr txBox="1"/>
          <p:nvPr/>
        </p:nvSpPr>
        <p:spPr>
          <a:xfrm>
            <a:off x="8269666" y="3369798"/>
            <a:ext cx="3504518" cy="2862322"/>
          </a:xfrm>
          <a:prstGeom prst="rect">
            <a:avLst/>
          </a:prstGeom>
          <a:solidFill>
            <a:schemeClr val="accent1">
              <a:lumMod val="40000"/>
              <a:lumOff val="60000"/>
            </a:schemeClr>
          </a:solidFill>
          <a:ln w="28575" cmpd="dbl">
            <a:noFill/>
            <a:prstDash val="sysDash"/>
          </a:ln>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严格依法依规办事，特别是在干部的廉政建设方面不断完善各项制度和规定</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blinds(horizontal)">
                                      <p:cBhvr>
                                        <p:cTn id="18" dur="500"/>
                                        <p:tgtEl>
                                          <p:spTgt spid="3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linds(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linds(horizontal)">
                                      <p:cBhvr>
                                        <p:cTn id="29" dur="500"/>
                                        <p:tgtEl>
                                          <p:spTgt spid="4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blinds(horizontal)">
                                      <p:cBhvr>
                                        <p:cTn id="34" dur="500"/>
                                        <p:tgtEl>
                                          <p:spTgt spid="4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linds(horizontal)">
                                      <p:cBhvr>
                                        <p:cTn id="3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4" grpId="0"/>
      <p:bldP spid="35" grpId="0" animBg="1"/>
      <p:bldP spid="37" grpId="0" animBg="1"/>
      <p:bldP spid="38" grpId="0" animBg="1"/>
      <p:bldP spid="40" grpId="0" animBg="1"/>
      <p:bldP spid="41"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文本框 11"/>
          <p:cNvSpPr txBox="1"/>
          <p:nvPr/>
        </p:nvSpPr>
        <p:spPr>
          <a:xfrm>
            <a:off x="1" y="0"/>
            <a:ext cx="2856216" cy="646331"/>
          </a:xfrm>
          <a:prstGeom prst="rect">
            <a:avLst/>
          </a:prstGeom>
          <a:solidFill>
            <a:schemeClr val="accent6">
              <a:lumMod val="20000"/>
              <a:lumOff val="80000"/>
            </a:schemeClr>
          </a:solidFill>
          <a:ln w="9525">
            <a:noFill/>
          </a:ln>
        </p:spPr>
        <p:txBody>
          <a:bodyPr wrap="square">
            <a:spAutoFit/>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stStyle>
          <a:p>
            <a:pPr marL="0" indent="0" eaLnBrk="1" hangingPunct="1">
              <a:spcBef>
                <a:spcPct val="0"/>
              </a:spcBef>
              <a:buNone/>
            </a:pPr>
            <a:r>
              <a:rPr lang="zh-CN" altLang="en-US" sz="3600" b="1" dirty="0">
                <a:latin typeface="微软雅黑" panose="020B0503020204020204" pitchFamily="34" charset="-122"/>
                <a:ea typeface="微软雅黑" panose="020B0503020204020204" pitchFamily="34" charset="-122"/>
                <a:sym typeface="+mn-ea"/>
              </a:rPr>
              <a:t>公务员制度：</a:t>
            </a:r>
            <a:endParaRPr lang="zh-CN" altLang="en-US" sz="3600" b="1" dirty="0">
              <a:latin typeface="微软雅黑" panose="020B0503020204020204" pitchFamily="34" charset="-122"/>
              <a:ea typeface="微软雅黑" panose="020B0503020204020204" pitchFamily="34" charset="-122"/>
              <a:sym typeface="+mn-ea"/>
            </a:endParaRPr>
          </a:p>
        </p:txBody>
      </p:sp>
      <p:grpSp>
        <p:nvGrpSpPr>
          <p:cNvPr id="26" name="组合 2"/>
          <p:cNvGrpSpPr/>
          <p:nvPr/>
        </p:nvGrpSpPr>
        <p:grpSpPr>
          <a:xfrm>
            <a:off x="841208" y="1890388"/>
            <a:ext cx="2641732" cy="2219275"/>
            <a:chOff x="-262150" y="1102268"/>
            <a:chExt cx="2222317" cy="1844152"/>
          </a:xfrm>
        </p:grpSpPr>
        <p:sp>
          <p:nvSpPr>
            <p:cNvPr id="27" name="Freeform 83"/>
            <p:cNvSpPr/>
            <p:nvPr>
              <p:custDataLst>
                <p:tags r:id="rId2"/>
              </p:custDataLst>
            </p:nvPr>
          </p:nvSpPr>
          <p:spPr bwMode="auto">
            <a:xfrm>
              <a:off x="-262150" y="1102552"/>
              <a:ext cx="2208324" cy="1571982"/>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solidFill>
              <a:srgbClr val="1AA3AA"/>
            </a:solid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400" b="0" i="0" u="none" strike="noStrike" kern="0" cap="none" spc="-30" normalizeH="0" baseline="0" noProof="0">
                <a:ln>
                  <a:noFill/>
                </a:ln>
                <a:solidFill>
                  <a:prstClr val="black"/>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Freeform 95"/>
            <p:cNvSpPr/>
            <p:nvPr>
              <p:custDataLst>
                <p:tags r:id="rId3"/>
              </p:custDataLst>
            </p:nvPr>
          </p:nvSpPr>
          <p:spPr bwMode="auto">
            <a:xfrm>
              <a:off x="-101773" y="1102268"/>
              <a:ext cx="2047164" cy="244235"/>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solidFill>
              <a:srgbClr val="1AA3AA">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文本框 77"/>
            <p:cNvSpPr txBox="1"/>
            <p:nvPr>
              <p:custDataLst>
                <p:tags r:id="rId4"/>
              </p:custDataLst>
            </p:nvPr>
          </p:nvSpPr>
          <p:spPr>
            <a:xfrm>
              <a:off x="-233758" y="1631970"/>
              <a:ext cx="2193925" cy="1314450"/>
            </a:xfrm>
            <a:prstGeom prst="rect">
              <a:avLst/>
            </a:prstGeom>
            <a:noFill/>
            <a:ln w="9525">
              <a:noFill/>
            </a:ln>
          </p:spPr>
          <p:txBody>
            <a:bodyPr>
              <a:spAutoFit/>
            </a:bodyPr>
            <a:lstStyle/>
            <a:p>
              <a:pPr algn="ctr" eaLnBrk="1" hangingPunct="1"/>
              <a:r>
                <a:rPr lang="zh-CN" altLang="en-US" sz="3600" b="1" dirty="0">
                  <a:latin typeface="微软雅黑" panose="020B0503020204020204" pitchFamily="34" charset="-122"/>
                  <a:ea typeface="微软雅黑" panose="020B0503020204020204" pitchFamily="34" charset="-122"/>
                  <a:sym typeface="Arial" panose="020B0604020202020204" pitchFamily="34" charset="0"/>
                </a:rPr>
                <a:t>公务员制度开始</a:t>
              </a: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推行</a:t>
              </a:r>
              <a:endPar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0" name="椭圆 29"/>
          <p:cNvSpPr/>
          <p:nvPr/>
        </p:nvSpPr>
        <p:spPr>
          <a:xfrm>
            <a:off x="824574" y="1272427"/>
            <a:ext cx="2640802"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微软雅黑" panose="020B0503020204020204" pitchFamily="34" charset="-122"/>
                <a:ea typeface="微软雅黑" panose="020B0503020204020204" pitchFamily="34" charset="-122"/>
              </a:rPr>
              <a:t>1993</a:t>
            </a:r>
            <a:r>
              <a:rPr lang="zh-CN" altLang="en-US" sz="3200" b="1" dirty="0">
                <a:solidFill>
                  <a:schemeClr val="tx1"/>
                </a:solidFill>
                <a:latin typeface="微软雅黑" panose="020B0503020204020204" pitchFamily="34" charset="-122"/>
                <a:ea typeface="微软雅黑" panose="020B0503020204020204" pitchFamily="34" charset="-122"/>
              </a:rPr>
              <a:t>年</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37069" y="4155770"/>
            <a:ext cx="3233375" cy="1365567"/>
          </a:xfrm>
          <a:prstGeom prst="rect">
            <a:avLst/>
          </a:prstGeom>
          <a:solidFill>
            <a:srgbClr val="D2D8EB"/>
          </a:solidFill>
        </p:spPr>
        <p:txBody>
          <a:bodyPr wrap="square">
            <a:spAutoFit/>
          </a:bodyPr>
          <a:lstStyle/>
          <a:p>
            <a:pPr algn="ctr" defTabSz="767080">
              <a:lnSpc>
                <a:spcPct val="120000"/>
              </a:lnSpc>
              <a:spcBef>
                <a:spcPct val="0"/>
              </a:spcBef>
              <a:spcAft>
                <a:spcPts val="450"/>
              </a:spcAft>
            </a:pPr>
            <a:r>
              <a:rPr lang="zh-CN" altLang="en-US" sz="3600" b="1" dirty="0">
                <a:latin typeface="微软雅黑" panose="020B0503020204020204" pitchFamily="34" charset="-122"/>
                <a:ea typeface="微软雅黑" panose="020B0503020204020204" pitchFamily="34" charset="-122"/>
              </a:rPr>
              <a:t>国家公务员暂行</a:t>
            </a:r>
            <a:r>
              <a:rPr lang="zh-CN" altLang="en-US" sz="3600" b="1" dirty="0">
                <a:solidFill>
                  <a:srgbClr val="FF0000"/>
                </a:solidFill>
                <a:latin typeface="微软雅黑" panose="020B0503020204020204" pitchFamily="34" charset="-122"/>
                <a:ea typeface="微软雅黑" panose="020B0503020204020204" pitchFamily="34" charset="-122"/>
              </a:rPr>
              <a:t>条例</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34" name="箭头: 右 33"/>
          <p:cNvSpPr/>
          <p:nvPr>
            <p:custDataLst>
              <p:tags r:id="rId5"/>
            </p:custDataLst>
          </p:nvPr>
        </p:nvSpPr>
        <p:spPr>
          <a:xfrm>
            <a:off x="3486550" y="2557608"/>
            <a:ext cx="1153137" cy="760946"/>
          </a:xfrm>
          <a:prstGeom prst="rightArrow">
            <a:avLst/>
          </a:prstGeom>
          <a:solidFill>
            <a:srgbClr val="1AA3AA"/>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35" name="组合 2"/>
          <p:cNvGrpSpPr/>
          <p:nvPr/>
        </p:nvGrpSpPr>
        <p:grpSpPr>
          <a:xfrm>
            <a:off x="4599093" y="1890388"/>
            <a:ext cx="2625099" cy="1891742"/>
            <a:chOff x="570707" y="1343331"/>
            <a:chExt cx="2257540" cy="1572266"/>
          </a:xfrm>
          <a:solidFill>
            <a:schemeClr val="accent5">
              <a:lumMod val="60000"/>
              <a:lumOff val="40000"/>
            </a:schemeClr>
          </a:solidFill>
        </p:grpSpPr>
        <p:sp>
          <p:nvSpPr>
            <p:cNvPr id="36" name="Freeform 83"/>
            <p:cNvSpPr/>
            <p:nvPr>
              <p:custDataLst>
                <p:tags r:id="rId6"/>
              </p:custDataLst>
            </p:nvPr>
          </p:nvSpPr>
          <p:spPr bwMode="auto">
            <a:xfrm>
              <a:off x="619923" y="1343615"/>
              <a:ext cx="2208324" cy="1571982"/>
            </a:xfrm>
            <a:custGeom>
              <a:avLst/>
              <a:gdLst>
                <a:gd name="T0" fmla="*/ 771 w 771"/>
                <a:gd name="T1" fmla="*/ 35 h 548"/>
                <a:gd name="T2" fmla="*/ 736 w 771"/>
                <a:gd name="T3" fmla="*/ 0 h 548"/>
                <a:gd name="T4" fmla="*/ 373 w 771"/>
                <a:gd name="T5" fmla="*/ 41 h 548"/>
                <a:gd name="T6" fmla="*/ 35 w 771"/>
                <a:gd name="T7" fmla="*/ 1 h 548"/>
                <a:gd name="T8" fmla="*/ 0 w 771"/>
                <a:gd name="T9" fmla="*/ 35 h 548"/>
                <a:gd name="T10" fmla="*/ 0 w 771"/>
                <a:gd name="T11" fmla="*/ 35 h 548"/>
                <a:gd name="T12" fmla="*/ 0 w 771"/>
                <a:gd name="T13" fmla="*/ 498 h 548"/>
                <a:gd name="T14" fmla="*/ 373 w 771"/>
                <a:gd name="T15" fmla="*/ 548 h 548"/>
                <a:gd name="T16" fmla="*/ 771 w 771"/>
                <a:gd name="T17" fmla="*/ 498 h 548"/>
                <a:gd name="T18" fmla="*/ 771 w 771"/>
                <a:gd name="T19" fmla="*/ 35 h 548"/>
                <a:gd name="T20" fmla="*/ 771 w 771"/>
                <a:gd name="T21" fmla="*/ 3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1" h="548">
                  <a:moveTo>
                    <a:pt x="771" y="35"/>
                  </a:moveTo>
                  <a:cubicBezTo>
                    <a:pt x="736" y="0"/>
                    <a:pt x="736" y="0"/>
                    <a:pt x="736" y="0"/>
                  </a:cubicBezTo>
                  <a:cubicBezTo>
                    <a:pt x="672" y="14"/>
                    <a:pt x="531" y="41"/>
                    <a:pt x="373" y="41"/>
                  </a:cubicBezTo>
                  <a:cubicBezTo>
                    <a:pt x="218" y="41"/>
                    <a:pt x="93" y="15"/>
                    <a:pt x="35" y="1"/>
                  </a:cubicBezTo>
                  <a:cubicBezTo>
                    <a:pt x="0" y="35"/>
                    <a:pt x="0" y="35"/>
                    <a:pt x="0" y="35"/>
                  </a:cubicBezTo>
                  <a:cubicBezTo>
                    <a:pt x="0" y="35"/>
                    <a:pt x="0" y="35"/>
                    <a:pt x="0" y="35"/>
                  </a:cubicBezTo>
                  <a:cubicBezTo>
                    <a:pt x="0" y="498"/>
                    <a:pt x="0" y="498"/>
                    <a:pt x="0" y="498"/>
                  </a:cubicBezTo>
                  <a:cubicBezTo>
                    <a:pt x="0" y="498"/>
                    <a:pt x="158" y="548"/>
                    <a:pt x="373" y="548"/>
                  </a:cubicBezTo>
                  <a:cubicBezTo>
                    <a:pt x="587" y="548"/>
                    <a:pt x="771" y="498"/>
                    <a:pt x="771" y="498"/>
                  </a:cubicBezTo>
                  <a:cubicBezTo>
                    <a:pt x="771" y="35"/>
                    <a:pt x="771" y="35"/>
                    <a:pt x="771" y="35"/>
                  </a:cubicBezTo>
                  <a:cubicBezTo>
                    <a:pt x="771" y="35"/>
                    <a:pt x="771" y="35"/>
                    <a:pt x="771" y="35"/>
                  </a:cubicBezTo>
                  <a:close/>
                </a:path>
              </a:pathLst>
            </a:custGeom>
            <a:grp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7" name="Freeform 95"/>
            <p:cNvSpPr/>
            <p:nvPr>
              <p:custDataLst>
                <p:tags r:id="rId7"/>
              </p:custDataLst>
            </p:nvPr>
          </p:nvSpPr>
          <p:spPr bwMode="auto">
            <a:xfrm>
              <a:off x="570707" y="1343331"/>
              <a:ext cx="2208325" cy="244284"/>
            </a:xfrm>
            <a:custGeom>
              <a:avLst/>
              <a:gdLst>
                <a:gd name="T0" fmla="*/ 736 w 771"/>
                <a:gd name="T1" fmla="*/ 0 h 85"/>
                <a:gd name="T2" fmla="*/ 373 w 771"/>
                <a:gd name="T3" fmla="*/ 41 h 85"/>
                <a:gd name="T4" fmla="*/ 35 w 771"/>
                <a:gd name="T5" fmla="*/ 1 h 85"/>
                <a:gd name="T6" fmla="*/ 0 w 771"/>
                <a:gd name="T7" fmla="*/ 35 h 85"/>
                <a:gd name="T8" fmla="*/ 373 w 771"/>
                <a:gd name="T9" fmla="*/ 85 h 85"/>
                <a:gd name="T10" fmla="*/ 771 w 771"/>
                <a:gd name="T11" fmla="*/ 35 h 85"/>
                <a:gd name="T12" fmla="*/ 736 w 77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771" h="85">
                  <a:moveTo>
                    <a:pt x="736" y="0"/>
                  </a:moveTo>
                  <a:cubicBezTo>
                    <a:pt x="672" y="14"/>
                    <a:pt x="531" y="41"/>
                    <a:pt x="373" y="41"/>
                  </a:cubicBezTo>
                  <a:cubicBezTo>
                    <a:pt x="218" y="41"/>
                    <a:pt x="93" y="15"/>
                    <a:pt x="35" y="1"/>
                  </a:cubicBezTo>
                  <a:cubicBezTo>
                    <a:pt x="0" y="35"/>
                    <a:pt x="0" y="35"/>
                    <a:pt x="0" y="35"/>
                  </a:cubicBezTo>
                  <a:cubicBezTo>
                    <a:pt x="0" y="35"/>
                    <a:pt x="158" y="85"/>
                    <a:pt x="373" y="85"/>
                  </a:cubicBezTo>
                  <a:cubicBezTo>
                    <a:pt x="587" y="85"/>
                    <a:pt x="771" y="35"/>
                    <a:pt x="771" y="35"/>
                  </a:cubicBezTo>
                  <a:lnTo>
                    <a:pt x="736" y="0"/>
                  </a:lnTo>
                  <a:close/>
                </a:path>
              </a:pathLst>
            </a:custGeom>
            <a:grp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38" name="椭圆 37"/>
          <p:cNvSpPr/>
          <p:nvPr/>
        </p:nvSpPr>
        <p:spPr>
          <a:xfrm>
            <a:off x="4655392" y="1240036"/>
            <a:ext cx="2567870"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微软雅黑" panose="020B0503020204020204" pitchFamily="34" charset="-122"/>
                <a:ea typeface="微软雅黑" panose="020B0503020204020204" pitchFamily="34" charset="-122"/>
              </a:rPr>
              <a:t>1994</a:t>
            </a:r>
            <a:r>
              <a:rPr lang="zh-CN" altLang="en-US" sz="3200" b="1" dirty="0">
                <a:solidFill>
                  <a:schemeClr val="tx1"/>
                </a:solidFill>
                <a:latin typeface="微软雅黑" panose="020B0503020204020204" pitchFamily="34" charset="-122"/>
                <a:ea typeface="微软雅黑" panose="020B0503020204020204" pitchFamily="34" charset="-122"/>
              </a:rPr>
              <a:t>年</a:t>
            </a:r>
            <a:endParaRPr lang="zh-CN" altLang="en-US" sz="3200" b="1" dirty="0">
              <a:solidFill>
                <a:schemeClr val="tx1"/>
              </a:solidFill>
              <a:latin typeface="微软雅黑" panose="020B0503020204020204" pitchFamily="34" charset="-122"/>
              <a:ea typeface="微软雅黑" panose="020B0503020204020204" pitchFamily="34" charset="-122"/>
            </a:endParaRPr>
          </a:p>
        </p:txBody>
      </p:sp>
      <p:sp>
        <p:nvSpPr>
          <p:cNvPr id="39" name="文本框 77"/>
          <p:cNvSpPr txBox="1"/>
          <p:nvPr>
            <p:custDataLst>
              <p:tags r:id="rId8"/>
            </p:custDataLst>
          </p:nvPr>
        </p:nvSpPr>
        <p:spPr>
          <a:xfrm>
            <a:off x="4685642" y="2053388"/>
            <a:ext cx="2527276" cy="1754326"/>
          </a:xfrm>
          <a:prstGeom prst="rect">
            <a:avLst/>
          </a:prstGeom>
          <a:noFill/>
          <a:ln w="9525">
            <a:noFill/>
          </a:ln>
        </p:spPr>
        <p:txBody>
          <a:bodyPr wrap="square">
            <a:spAutoFit/>
          </a:bodyPr>
          <a:lstStyle/>
          <a:p>
            <a:pPr algn="ctr" eaLnBrk="1" hangingPunct="1"/>
            <a:r>
              <a:rPr lang="zh-CN" altLang="en-US" sz="3600" b="1" dirty="0">
                <a:latin typeface="微软雅黑" panose="020B0503020204020204" pitchFamily="34" charset="-122"/>
                <a:ea typeface="微软雅黑" panose="020B0503020204020204" pitchFamily="34" charset="-122"/>
                <a:sym typeface="Arial" panose="020B0604020202020204" pitchFamily="34" charset="0"/>
              </a:rPr>
              <a:t>公务员</a:t>
            </a: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考试录用</a:t>
            </a:r>
            <a:r>
              <a:rPr lang="zh-CN" altLang="en-US" sz="3600" b="1" dirty="0">
                <a:latin typeface="微软雅黑" panose="020B0503020204020204" pitchFamily="34" charset="-122"/>
                <a:ea typeface="微软雅黑" panose="020B0503020204020204" pitchFamily="34" charset="-122"/>
                <a:sym typeface="Arial" panose="020B0604020202020204" pitchFamily="34" charset="0"/>
              </a:rPr>
              <a:t>制度</a:t>
            </a:r>
            <a:r>
              <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rPr>
              <a:t>建立</a:t>
            </a:r>
            <a:endParaRPr lang="zh-CN" altLang="en-US" sz="3600" b="1" dirty="0">
              <a:solidFill>
                <a:srgbClr val="FF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文本框 39"/>
          <p:cNvSpPr txBox="1"/>
          <p:nvPr/>
        </p:nvSpPr>
        <p:spPr>
          <a:xfrm>
            <a:off x="4332592" y="4155770"/>
            <a:ext cx="3233375" cy="1365567"/>
          </a:xfrm>
          <a:prstGeom prst="rect">
            <a:avLst/>
          </a:prstGeom>
          <a:solidFill>
            <a:srgbClr val="D2D8EB"/>
          </a:solidFill>
        </p:spPr>
        <p:txBody>
          <a:bodyPr wrap="square">
            <a:spAutoFit/>
          </a:bodyPr>
          <a:lstStyle/>
          <a:p>
            <a:pPr algn="ctr" defTabSz="767080">
              <a:lnSpc>
                <a:spcPct val="120000"/>
              </a:lnSpc>
              <a:spcBef>
                <a:spcPct val="0"/>
              </a:spcBef>
              <a:spcAft>
                <a:spcPts val="450"/>
              </a:spcAft>
            </a:pPr>
            <a:r>
              <a:rPr lang="zh-CN" altLang="en-US" sz="3600" b="1" dirty="0">
                <a:latin typeface="微软雅黑" panose="020B0503020204020204" pitchFamily="34" charset="-122"/>
                <a:ea typeface="微软雅黑" panose="020B0503020204020204" pitchFamily="34" charset="-122"/>
              </a:rPr>
              <a:t>国家公务员录用暂行</a:t>
            </a:r>
            <a:r>
              <a:rPr lang="zh-CN" altLang="en-US" sz="3600" b="1" dirty="0">
                <a:solidFill>
                  <a:srgbClr val="FF0000"/>
                </a:solidFill>
                <a:latin typeface="微软雅黑" panose="020B0503020204020204" pitchFamily="34" charset="-122"/>
                <a:ea typeface="微软雅黑" panose="020B0503020204020204" pitchFamily="34" charset="-122"/>
              </a:rPr>
              <a:t>规定</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
        <p:nvSpPr>
          <p:cNvPr id="41" name="箭头: 右 40"/>
          <p:cNvSpPr/>
          <p:nvPr>
            <p:custDataLst>
              <p:tags r:id="rId9"/>
            </p:custDataLst>
          </p:nvPr>
        </p:nvSpPr>
        <p:spPr>
          <a:xfrm>
            <a:off x="7222332" y="2557608"/>
            <a:ext cx="1130871" cy="760946"/>
          </a:xfrm>
          <a:prstGeom prst="rightArrow">
            <a:avLst/>
          </a:prstGeom>
          <a:solidFill>
            <a:srgbClr val="1F74AD"/>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42" name="组合 3"/>
          <p:cNvGrpSpPr/>
          <p:nvPr/>
        </p:nvGrpSpPr>
        <p:grpSpPr>
          <a:xfrm>
            <a:off x="8395082" y="1890388"/>
            <a:ext cx="2624168" cy="1891400"/>
            <a:chOff x="3432175" y="1028165"/>
            <a:chExt cx="1702831" cy="1594980"/>
          </a:xfrm>
        </p:grpSpPr>
        <p:sp>
          <p:nvSpPr>
            <p:cNvPr id="43" name="Freeform 85"/>
            <p:cNvSpPr/>
            <p:nvPr>
              <p:custDataLst>
                <p:tags r:id="rId10"/>
              </p:custDataLst>
            </p:nvPr>
          </p:nvSpPr>
          <p:spPr bwMode="auto">
            <a:xfrm>
              <a:off x="3432175" y="1028165"/>
              <a:ext cx="1702831" cy="1594980"/>
            </a:xfrm>
            <a:custGeom>
              <a:avLst/>
              <a:gdLst>
                <a:gd name="T0" fmla="*/ 844 w 844"/>
                <a:gd name="T1" fmla="*/ 57 h 556"/>
                <a:gd name="T2" fmla="*/ 844 w 844"/>
                <a:gd name="T3" fmla="*/ 57 h 556"/>
                <a:gd name="T4" fmla="*/ 422 w 844"/>
                <a:gd name="T5" fmla="*/ 0 h 556"/>
                <a:gd name="T6" fmla="*/ 0 w 844"/>
                <a:gd name="T7" fmla="*/ 57 h 556"/>
                <a:gd name="T8" fmla="*/ 0 w 844"/>
                <a:gd name="T9" fmla="*/ 519 h 556"/>
                <a:gd name="T10" fmla="*/ 36 w 844"/>
                <a:gd name="T11" fmla="*/ 556 h 556"/>
                <a:gd name="T12" fmla="*/ 409 w 844"/>
                <a:gd name="T13" fmla="*/ 506 h 556"/>
                <a:gd name="T14" fmla="*/ 808 w 844"/>
                <a:gd name="T15" fmla="*/ 556 h 556"/>
                <a:gd name="T16" fmla="*/ 808 w 844"/>
                <a:gd name="T17" fmla="*/ 556 h 556"/>
                <a:gd name="T18" fmla="*/ 808 w 844"/>
                <a:gd name="T19" fmla="*/ 556 h 556"/>
                <a:gd name="T20" fmla="*/ 808 w 844"/>
                <a:gd name="T21" fmla="*/ 556 h 556"/>
                <a:gd name="T22" fmla="*/ 808 w 844"/>
                <a:gd name="T23" fmla="*/ 556 h 556"/>
                <a:gd name="T24" fmla="*/ 844 w 844"/>
                <a:gd name="T25" fmla="*/ 519 h 556"/>
                <a:gd name="T26" fmla="*/ 844 w 844"/>
                <a:gd name="T27" fmla="*/ 57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4" h="556">
                  <a:moveTo>
                    <a:pt x="844" y="57"/>
                  </a:moveTo>
                  <a:cubicBezTo>
                    <a:pt x="844" y="57"/>
                    <a:pt x="844" y="57"/>
                    <a:pt x="844" y="57"/>
                  </a:cubicBezTo>
                  <a:cubicBezTo>
                    <a:pt x="844" y="57"/>
                    <a:pt x="666" y="0"/>
                    <a:pt x="422" y="0"/>
                  </a:cubicBezTo>
                  <a:cubicBezTo>
                    <a:pt x="178" y="0"/>
                    <a:pt x="0" y="57"/>
                    <a:pt x="0" y="57"/>
                  </a:cubicBezTo>
                  <a:cubicBezTo>
                    <a:pt x="0" y="519"/>
                    <a:pt x="0" y="519"/>
                    <a:pt x="0" y="519"/>
                  </a:cubicBezTo>
                  <a:cubicBezTo>
                    <a:pt x="36" y="556"/>
                    <a:pt x="36" y="556"/>
                    <a:pt x="36" y="556"/>
                  </a:cubicBezTo>
                  <a:cubicBezTo>
                    <a:pt x="36" y="556"/>
                    <a:pt x="194" y="506"/>
                    <a:pt x="409" y="506"/>
                  </a:cubicBezTo>
                  <a:cubicBezTo>
                    <a:pt x="623" y="506"/>
                    <a:pt x="807" y="556"/>
                    <a:pt x="808" y="556"/>
                  </a:cubicBezTo>
                  <a:cubicBezTo>
                    <a:pt x="808" y="556"/>
                    <a:pt x="808" y="556"/>
                    <a:pt x="808" y="556"/>
                  </a:cubicBezTo>
                  <a:cubicBezTo>
                    <a:pt x="808" y="556"/>
                    <a:pt x="808" y="556"/>
                    <a:pt x="808" y="556"/>
                  </a:cubicBezTo>
                  <a:cubicBezTo>
                    <a:pt x="808" y="556"/>
                    <a:pt x="808" y="556"/>
                    <a:pt x="808" y="556"/>
                  </a:cubicBezTo>
                  <a:cubicBezTo>
                    <a:pt x="808" y="556"/>
                    <a:pt x="808" y="556"/>
                    <a:pt x="808" y="556"/>
                  </a:cubicBezTo>
                  <a:cubicBezTo>
                    <a:pt x="844" y="519"/>
                    <a:pt x="844" y="519"/>
                    <a:pt x="844" y="519"/>
                  </a:cubicBezTo>
                  <a:lnTo>
                    <a:pt x="844" y="57"/>
                  </a:lnTo>
                  <a:close/>
                </a:path>
              </a:pathLst>
            </a:custGeom>
            <a:solidFill>
              <a:schemeClr val="accent6">
                <a:lumMod val="60000"/>
                <a:lumOff val="40000"/>
              </a:schemeClr>
            </a:solidFill>
            <a:ln>
              <a:noFill/>
            </a:ln>
          </p:spPr>
          <p:txBody>
            <a:bodyPr lIns="91440" tIns="45720" rIns="91440" bIns="4572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b="0" i="0" u="none" strike="noStrike" kern="0" cap="none" spc="-3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97"/>
            <p:cNvSpPr/>
            <p:nvPr>
              <p:custDataLst>
                <p:tags r:id="rId11"/>
              </p:custDataLst>
            </p:nvPr>
          </p:nvSpPr>
          <p:spPr bwMode="auto">
            <a:xfrm>
              <a:off x="3432175" y="1084720"/>
              <a:ext cx="1702831" cy="266889"/>
            </a:xfrm>
            <a:custGeom>
              <a:avLst/>
              <a:gdLst>
                <a:gd name="T0" fmla="*/ 844 w 844"/>
                <a:gd name="T1" fmla="*/ 57 h 93"/>
                <a:gd name="T2" fmla="*/ 808 w 844"/>
                <a:gd name="T3" fmla="*/ 93 h 93"/>
                <a:gd name="T4" fmla="*/ 409 w 844"/>
                <a:gd name="T5" fmla="*/ 44 h 93"/>
                <a:gd name="T6" fmla="*/ 36 w 844"/>
                <a:gd name="T7" fmla="*/ 93 h 93"/>
                <a:gd name="T8" fmla="*/ 0 w 844"/>
                <a:gd name="T9" fmla="*/ 57 h 93"/>
                <a:gd name="T10" fmla="*/ 422 w 844"/>
                <a:gd name="T11" fmla="*/ 0 h 93"/>
                <a:gd name="T12" fmla="*/ 844 w 844"/>
                <a:gd name="T13" fmla="*/ 57 h 93"/>
              </a:gdLst>
              <a:ahLst/>
              <a:cxnLst>
                <a:cxn ang="0">
                  <a:pos x="T0" y="T1"/>
                </a:cxn>
                <a:cxn ang="0">
                  <a:pos x="T2" y="T3"/>
                </a:cxn>
                <a:cxn ang="0">
                  <a:pos x="T4" y="T5"/>
                </a:cxn>
                <a:cxn ang="0">
                  <a:pos x="T6" y="T7"/>
                </a:cxn>
                <a:cxn ang="0">
                  <a:pos x="T8" y="T9"/>
                </a:cxn>
                <a:cxn ang="0">
                  <a:pos x="T10" y="T11"/>
                </a:cxn>
                <a:cxn ang="0">
                  <a:pos x="T12" y="T13"/>
                </a:cxn>
              </a:cxnLst>
              <a:rect l="0" t="0" r="r" b="b"/>
              <a:pathLst>
                <a:path w="844" h="93">
                  <a:moveTo>
                    <a:pt x="844" y="57"/>
                  </a:moveTo>
                  <a:cubicBezTo>
                    <a:pt x="808" y="93"/>
                    <a:pt x="808" y="93"/>
                    <a:pt x="808" y="93"/>
                  </a:cubicBezTo>
                  <a:cubicBezTo>
                    <a:pt x="808" y="93"/>
                    <a:pt x="624" y="44"/>
                    <a:pt x="409" y="44"/>
                  </a:cubicBezTo>
                  <a:cubicBezTo>
                    <a:pt x="194" y="44"/>
                    <a:pt x="36" y="93"/>
                    <a:pt x="36" y="93"/>
                  </a:cubicBezTo>
                  <a:cubicBezTo>
                    <a:pt x="0" y="57"/>
                    <a:pt x="0" y="57"/>
                    <a:pt x="0" y="57"/>
                  </a:cubicBezTo>
                  <a:cubicBezTo>
                    <a:pt x="0" y="57"/>
                    <a:pt x="178" y="0"/>
                    <a:pt x="422" y="0"/>
                  </a:cubicBezTo>
                  <a:cubicBezTo>
                    <a:pt x="666" y="0"/>
                    <a:pt x="844" y="57"/>
                    <a:pt x="844" y="57"/>
                  </a:cubicBezTo>
                  <a:close/>
                </a:path>
              </a:pathLst>
            </a:custGeom>
            <a:solidFill>
              <a:srgbClr val="1F74AD">
                <a:lumMod val="20000"/>
                <a:lumOff val="80000"/>
              </a:srgb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b="0" i="0" u="none" strike="noStrike" kern="120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45" name="椭圆 44"/>
          <p:cNvSpPr/>
          <p:nvPr/>
        </p:nvSpPr>
        <p:spPr>
          <a:xfrm>
            <a:off x="8545539" y="1270374"/>
            <a:ext cx="2567870" cy="892387"/>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tx1"/>
                </a:solidFill>
                <a:latin typeface="微软雅黑" panose="020B0503020204020204" pitchFamily="34" charset="-122"/>
                <a:ea typeface="微软雅黑" panose="020B0503020204020204" pitchFamily="34" charset="-122"/>
              </a:rPr>
              <a:t>2005</a:t>
            </a:r>
            <a:r>
              <a:rPr lang="zh-CN" altLang="en-US" sz="3600" b="1" dirty="0">
                <a:solidFill>
                  <a:schemeClr val="tx1"/>
                </a:solidFill>
                <a:latin typeface="微软雅黑" panose="020B0503020204020204" pitchFamily="34" charset="-122"/>
                <a:ea typeface="微软雅黑" panose="020B0503020204020204" pitchFamily="34" charset="-122"/>
              </a:rPr>
              <a:t>年</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46" name="文本框 77"/>
          <p:cNvSpPr txBox="1"/>
          <p:nvPr>
            <p:custDataLst>
              <p:tags r:id="rId12"/>
            </p:custDataLst>
          </p:nvPr>
        </p:nvSpPr>
        <p:spPr>
          <a:xfrm>
            <a:off x="8450095" y="2359762"/>
            <a:ext cx="2527276" cy="1200329"/>
          </a:xfrm>
          <a:prstGeom prst="rect">
            <a:avLst/>
          </a:prstGeom>
          <a:noFill/>
          <a:ln w="9525">
            <a:noFill/>
          </a:ln>
        </p:spPr>
        <p:txBody>
          <a:bodyPr wrap="square">
            <a:spAutoFit/>
          </a:bodyPr>
          <a:lstStyle/>
          <a:p>
            <a:pPr algn="ctr" eaLnBrk="1" hangingPunct="1"/>
            <a:r>
              <a:rPr lang="zh-CN" altLang="en-US" sz="3600" b="1" dirty="0">
                <a:latin typeface="Arial" panose="020B0604020202020204" pitchFamily="34" charset="0"/>
                <a:ea typeface="微软雅黑" panose="020B0503020204020204" pitchFamily="34" charset="-122"/>
                <a:sym typeface="Arial" panose="020B0604020202020204" pitchFamily="34" charset="0"/>
              </a:rPr>
              <a:t>公务员制度</a:t>
            </a:r>
            <a:r>
              <a:rPr lang="zh-CN" altLang="en-US" sz="3600" b="1" dirty="0">
                <a:solidFill>
                  <a:srgbClr val="FF0000"/>
                </a:solidFill>
                <a:latin typeface="Arial" panose="020B0604020202020204" pitchFamily="34" charset="0"/>
                <a:ea typeface="微软雅黑" panose="020B0503020204020204" pitchFamily="34" charset="-122"/>
                <a:sym typeface="Arial" panose="020B0604020202020204" pitchFamily="34" charset="0"/>
              </a:rPr>
              <a:t>正式形成</a:t>
            </a:r>
            <a:endParaRPr lang="zh-CN" altLang="en-US" sz="3600" b="1" dirty="0">
              <a:solidFill>
                <a:srgbClr val="FF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p:cNvSpPr txBox="1"/>
          <p:nvPr/>
        </p:nvSpPr>
        <p:spPr>
          <a:xfrm>
            <a:off x="8128115" y="4148766"/>
            <a:ext cx="3233375" cy="1365567"/>
          </a:xfrm>
          <a:prstGeom prst="rect">
            <a:avLst/>
          </a:prstGeom>
          <a:solidFill>
            <a:srgbClr val="D2D8EB"/>
          </a:solidFill>
        </p:spPr>
        <p:txBody>
          <a:bodyPr wrap="square">
            <a:spAutoFit/>
          </a:bodyPr>
          <a:lstStyle/>
          <a:p>
            <a:pPr algn="ctr" defTabSz="767080">
              <a:lnSpc>
                <a:spcPct val="120000"/>
              </a:lnSpc>
              <a:spcBef>
                <a:spcPct val="0"/>
              </a:spcBef>
              <a:spcAft>
                <a:spcPts val="450"/>
              </a:spcAft>
            </a:pPr>
            <a:r>
              <a:rPr lang="zh-CN" altLang="en-US" sz="3600" b="1" dirty="0">
                <a:latin typeface="微软雅黑" panose="020B0503020204020204" pitchFamily="34" charset="-122"/>
                <a:ea typeface="微软雅黑" panose="020B0503020204020204" pitchFamily="34" charset="-122"/>
              </a:rPr>
              <a:t>中华人民共和国</a:t>
            </a:r>
            <a:r>
              <a:rPr lang="zh-CN" altLang="en-US" sz="3600" b="1" dirty="0">
                <a:solidFill>
                  <a:srgbClr val="FF0000"/>
                </a:solidFill>
                <a:latin typeface="微软雅黑" panose="020B0503020204020204" pitchFamily="34" charset="-122"/>
                <a:ea typeface="微软雅黑" panose="020B0503020204020204" pitchFamily="34" charset="-122"/>
              </a:rPr>
              <a:t>公务员法</a:t>
            </a:r>
            <a:endParaRPr lang="en-US" altLang="zh-CN" sz="36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additive="base">
                                        <p:cTn id="21" dur="500" fill="hold"/>
                                        <p:tgtEl>
                                          <p:spTgt spid="38"/>
                                        </p:tgtEl>
                                        <p:attrNameLst>
                                          <p:attrName>ppt_x</p:attrName>
                                        </p:attrNameLst>
                                      </p:cBhvr>
                                      <p:tavLst>
                                        <p:tav tm="0">
                                          <p:val>
                                            <p:strVal val="#ppt_x"/>
                                          </p:val>
                                        </p:tav>
                                        <p:tav tm="100000">
                                          <p:val>
                                            <p:strVal val="#ppt_x"/>
                                          </p:val>
                                        </p:tav>
                                      </p:tavLst>
                                    </p:anim>
                                    <p:anim calcmode="lin" valueType="num">
                                      <p:cBhvr additive="base">
                                        <p:cTn id="22" dur="500" fill="hold"/>
                                        <p:tgtEl>
                                          <p:spTgt spid="3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ppt_x"/>
                                          </p:val>
                                        </p:tav>
                                        <p:tav tm="100000">
                                          <p:val>
                                            <p:strVal val="#ppt_x"/>
                                          </p:val>
                                        </p:tav>
                                      </p:tavLst>
                                    </p:anim>
                                    <p:anim calcmode="lin" valueType="num">
                                      <p:cBhvr additive="base">
                                        <p:cTn id="42" dur="500" fill="hold"/>
                                        <p:tgtEl>
                                          <p:spTgt spid="4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 calcmode="lin" valueType="num">
                                      <p:cBhvr additive="base">
                                        <p:cTn id="45" dur="500" fill="hold"/>
                                        <p:tgtEl>
                                          <p:spTgt spid="42"/>
                                        </p:tgtEl>
                                        <p:attrNameLst>
                                          <p:attrName>ppt_x</p:attrName>
                                        </p:attrNameLst>
                                      </p:cBhvr>
                                      <p:tavLst>
                                        <p:tav tm="0">
                                          <p:val>
                                            <p:strVal val="#ppt_x"/>
                                          </p:val>
                                        </p:tav>
                                        <p:tav tm="100000">
                                          <p:val>
                                            <p:strVal val="#ppt_x"/>
                                          </p:val>
                                        </p:tav>
                                      </p:tavLst>
                                    </p:anim>
                                    <p:anim calcmode="lin" valueType="num">
                                      <p:cBhvr additive="base">
                                        <p:cTn id="46" dur="500" fill="hold"/>
                                        <p:tgtEl>
                                          <p:spTgt spid="4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 calcmode="lin" valueType="num">
                                      <p:cBhvr additive="base">
                                        <p:cTn id="49" dur="500" fill="hold"/>
                                        <p:tgtEl>
                                          <p:spTgt spid="41"/>
                                        </p:tgtEl>
                                        <p:attrNameLst>
                                          <p:attrName>ppt_x</p:attrName>
                                        </p:attrNameLst>
                                      </p:cBhvr>
                                      <p:tavLst>
                                        <p:tav tm="0">
                                          <p:val>
                                            <p:strVal val="#ppt_x"/>
                                          </p:val>
                                        </p:tav>
                                        <p:tav tm="100000">
                                          <p:val>
                                            <p:strVal val="#ppt_x"/>
                                          </p:val>
                                        </p:tav>
                                      </p:tavLst>
                                    </p:anim>
                                    <p:anim calcmode="lin" valueType="num">
                                      <p:cBhvr additive="base">
                                        <p:cTn id="50"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8" grpId="0" animBg="1"/>
      <p:bldP spid="39" grpId="0"/>
      <p:bldP spid="40" grpId="0" animBg="1"/>
      <p:bldP spid="41" grpId="0" animBg="1"/>
      <p:bldP spid="45" grpId="0" animBg="1"/>
      <p:bldP spid="4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370975"/>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1982</a:t>
            </a:r>
            <a:r>
              <a:rPr lang="zh-CN" altLang="zh-CN" sz="3200" kern="100" dirty="0">
                <a:effectLst/>
                <a:latin typeface="微软雅黑" panose="020B0503020204020204" pitchFamily="34" charset="-122"/>
                <a:ea typeface="微软雅黑" panose="020B0503020204020204" pitchFamily="34" charset="-122"/>
              </a:rPr>
              <a:t>年</a:t>
            </a:r>
            <a:r>
              <a:rPr lang="en-US" altLang="zh-CN" sz="3200" kern="100" dirty="0">
                <a:effectLst/>
                <a:latin typeface="微软雅黑" panose="020B0503020204020204" pitchFamily="34" charset="-122"/>
                <a:ea typeface="微软雅黑" panose="020B0503020204020204" pitchFamily="34" charset="-122"/>
              </a:rPr>
              <a:t>2</a:t>
            </a:r>
            <a:r>
              <a:rPr lang="zh-CN" altLang="zh-CN" sz="3200" kern="100" dirty="0">
                <a:effectLst/>
                <a:latin typeface="微软雅黑" panose="020B0503020204020204" pitchFamily="34" charset="-122"/>
                <a:ea typeface="微软雅黑" panose="020B0503020204020204" pitchFamily="34" charset="-122"/>
              </a:rPr>
              <a:t>月，中共中央通过的《关于建立老干部退休制度的决定》指出，</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各级领导班子老化的状况，达到相当严重的地步</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妥善地安排新老干部有秩序有步骤地实行适当的交替，已经成为当前摆在我们全党面前的一个重大课题</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。这一文件（</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．适应了时代发展的人才需要</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．落实了党管干部的基本原则</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．体现了精英政治的治理模式</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．完善了基层干部的选拔方式</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【详解】本题是多类型单项选择题。根据次题干的提示词，可知是本质题、影响题。时空是：</a:t>
            </a:r>
            <a:r>
              <a:rPr lang="en-US" altLang="zh-CN" sz="2400" kern="100" dirty="0">
                <a:effectLst/>
                <a:latin typeface="微软雅黑" panose="020B0503020204020204" pitchFamily="34" charset="-122"/>
                <a:ea typeface="微软雅黑" panose="020B0503020204020204" pitchFamily="34" charset="-122"/>
              </a:rPr>
              <a:t>1982</a:t>
            </a:r>
            <a:r>
              <a:rPr lang="zh-CN" altLang="zh-CN" sz="2400" kern="100" dirty="0">
                <a:effectLst/>
                <a:latin typeface="微软雅黑" panose="020B0503020204020204" pitchFamily="34" charset="-122"/>
                <a:ea typeface="微软雅黑" panose="020B0503020204020204" pitchFamily="34" charset="-122"/>
              </a:rPr>
              <a:t>年（中国）。据材料可知，</a:t>
            </a:r>
            <a:r>
              <a:rPr lang="en-US" altLang="zh-CN" sz="2400" kern="100" dirty="0">
                <a:effectLst/>
                <a:latin typeface="微软雅黑" panose="020B0503020204020204" pitchFamily="34" charset="-122"/>
                <a:ea typeface="微软雅黑" panose="020B0503020204020204" pitchFamily="34" charset="-122"/>
              </a:rPr>
              <a:t>20</a:t>
            </a:r>
            <a:r>
              <a:rPr lang="zh-CN" altLang="zh-CN" sz="2400" kern="100" dirty="0">
                <a:effectLst/>
                <a:latin typeface="微软雅黑" panose="020B0503020204020204" pitchFamily="34" charset="-122"/>
                <a:ea typeface="微软雅黑" panose="020B0503020204020204" pitchFamily="34" charset="-122"/>
              </a:rPr>
              <a:t>世纪</a:t>
            </a:r>
            <a:r>
              <a:rPr lang="en-US" altLang="zh-CN" sz="2400" kern="100" dirty="0">
                <a:effectLst/>
                <a:latin typeface="微软雅黑" panose="020B0503020204020204" pitchFamily="34" charset="-122"/>
                <a:ea typeface="微软雅黑" panose="020B0503020204020204" pitchFamily="34" charset="-122"/>
              </a:rPr>
              <a:t>80</a:t>
            </a:r>
            <a:r>
              <a:rPr lang="zh-CN" altLang="zh-CN" sz="2400" kern="100" dirty="0">
                <a:effectLst/>
                <a:latin typeface="微软雅黑" panose="020B0503020204020204" pitchFamily="34" charset="-122"/>
                <a:ea typeface="微软雅黑" panose="020B0503020204020204" pitchFamily="34" charset="-122"/>
              </a:rPr>
              <a:t>年代中国对国家机关进行了机构改革，建立老干部的离退休制度。有利于干部工作的规范化和年轻化，顺应了改革开放和工作重心转移对年轻干部和人才的需要，</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项正确；材料主旨是老干部退休制度的内容和影响，而非体现党对干部工作的领导，排除</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项；人民当家作主是中国特色社会主义民主的本质和核心，</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精英政治</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是少数人的民主，两者有本质上的不同，排除</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项；材料所述为老干部退休制度，而非基层干部选拔，排除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A</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12" y="0"/>
            <a:ext cx="12193712" cy="6370975"/>
          </a:xfrm>
          <a:prstGeom prst="rect">
            <a:avLst/>
          </a:prstGeom>
          <a:noFill/>
        </p:spPr>
        <p:txBody>
          <a:bodyPr wrap="square">
            <a:spAutoFit/>
          </a:bodyPr>
          <a:lstStyle/>
          <a:p>
            <a:r>
              <a:rPr lang="en-US" altLang="zh-CN" sz="3600" kern="100" dirty="0">
                <a:effectLst/>
                <a:latin typeface="微软雅黑" panose="020B0503020204020204" pitchFamily="34" charset="-122"/>
                <a:ea typeface="微软雅黑" panose="020B0503020204020204" pitchFamily="34" charset="-122"/>
              </a:rPr>
              <a:t>       1980</a:t>
            </a:r>
            <a:r>
              <a:rPr lang="zh-CN" altLang="zh-CN" sz="3600" kern="100" dirty="0">
                <a:effectLst/>
                <a:latin typeface="微软雅黑" panose="020B0503020204020204" pitchFamily="34" charset="-122"/>
                <a:ea typeface="微软雅黑" panose="020B0503020204020204" pitchFamily="34" charset="-122"/>
              </a:rPr>
              <a:t>年，上海市政府领导班子平均年龄</a:t>
            </a:r>
            <a:r>
              <a:rPr lang="en-US" altLang="zh-CN" sz="3600" kern="100" dirty="0">
                <a:effectLst/>
                <a:latin typeface="微软雅黑" panose="020B0503020204020204" pitchFamily="34" charset="-122"/>
                <a:ea typeface="微软雅黑" panose="020B0503020204020204" pitchFamily="34" charset="-122"/>
              </a:rPr>
              <a:t>63</a:t>
            </a:r>
            <a:r>
              <a:rPr lang="zh-CN" altLang="zh-CN" sz="3600" kern="100" dirty="0">
                <a:effectLst/>
                <a:latin typeface="微软雅黑" panose="020B0503020204020204" pitchFamily="34" charset="-122"/>
                <a:ea typeface="微软雅黑" panose="020B0503020204020204" pitchFamily="34" charset="-122"/>
              </a:rPr>
              <a:t>岁，其中大专以上文化程度占</a:t>
            </a:r>
            <a:r>
              <a:rPr lang="en-US" altLang="zh-CN" sz="3600" kern="100" dirty="0">
                <a:effectLst/>
                <a:latin typeface="微软雅黑" panose="020B0503020204020204" pitchFamily="34" charset="-122"/>
                <a:ea typeface="微软雅黑" panose="020B0503020204020204" pitchFamily="34" charset="-122"/>
              </a:rPr>
              <a:t>53%</a:t>
            </a:r>
            <a:r>
              <a:rPr lang="zh-CN" altLang="zh-CN" sz="3600" kern="100" dirty="0">
                <a:effectLst/>
                <a:latin typeface="微软雅黑" panose="020B0503020204020204" pitchFamily="34" charset="-122"/>
                <a:ea typeface="微软雅黑" panose="020B0503020204020204" pitchFamily="34" charset="-122"/>
              </a:rPr>
              <a:t>。经过干部队伍的</a:t>
            </a:r>
            <a:r>
              <a:rPr lang="en-US" altLang="zh-CN" sz="3600" kern="100" dirty="0">
                <a:effectLst/>
                <a:latin typeface="微软雅黑" panose="020B0503020204020204" pitchFamily="34" charset="-122"/>
                <a:ea typeface="微软雅黑" panose="020B0503020204020204" pitchFamily="34" charset="-122"/>
              </a:rPr>
              <a:t>“</a:t>
            </a:r>
            <a:r>
              <a:rPr lang="zh-CN" altLang="zh-CN" sz="3600" kern="100" dirty="0">
                <a:effectLst/>
                <a:latin typeface="微软雅黑" panose="020B0503020204020204" pitchFamily="34" charset="-122"/>
                <a:ea typeface="微软雅黑" panose="020B0503020204020204" pitchFamily="34" charset="-122"/>
              </a:rPr>
              <a:t>四化</a:t>
            </a:r>
            <a:r>
              <a:rPr lang="en-US" altLang="zh-CN" sz="3600" kern="100" dirty="0">
                <a:effectLst/>
                <a:latin typeface="微软雅黑" panose="020B0503020204020204" pitchFamily="34" charset="-122"/>
                <a:ea typeface="微软雅黑" panose="020B0503020204020204" pitchFamily="34" charset="-122"/>
              </a:rPr>
              <a:t>”</a:t>
            </a:r>
            <a:r>
              <a:rPr lang="zh-CN" altLang="zh-CN" sz="3600" kern="100" dirty="0">
                <a:effectLst/>
                <a:latin typeface="微软雅黑" panose="020B0503020204020204" pitchFamily="34" charset="-122"/>
                <a:ea typeface="微软雅黑" panose="020B0503020204020204" pitchFamily="34" charset="-122"/>
              </a:rPr>
              <a:t>调整，</a:t>
            </a:r>
            <a:r>
              <a:rPr lang="en-US" altLang="zh-CN" sz="3600" kern="100" dirty="0">
                <a:effectLst/>
                <a:latin typeface="微软雅黑" panose="020B0503020204020204" pitchFamily="34" charset="-122"/>
                <a:ea typeface="微软雅黑" panose="020B0503020204020204" pitchFamily="34" charset="-122"/>
              </a:rPr>
              <a:t>1984</a:t>
            </a:r>
            <a:r>
              <a:rPr lang="zh-CN" altLang="zh-CN" sz="3600" kern="100" dirty="0">
                <a:effectLst/>
                <a:latin typeface="微软雅黑" panose="020B0503020204020204" pitchFamily="34" charset="-122"/>
                <a:ea typeface="微软雅黑" panose="020B0503020204020204" pitchFamily="34" charset="-122"/>
              </a:rPr>
              <a:t>年，上海市政府领导班子平均年龄为</a:t>
            </a:r>
            <a:r>
              <a:rPr lang="en-US" altLang="zh-CN" sz="3600" kern="100" dirty="0">
                <a:effectLst/>
                <a:latin typeface="微软雅黑" panose="020B0503020204020204" pitchFamily="34" charset="-122"/>
                <a:ea typeface="微软雅黑" panose="020B0503020204020204" pitchFamily="34" charset="-122"/>
              </a:rPr>
              <a:t>51</a:t>
            </a:r>
            <a:r>
              <a:rPr lang="zh-CN" altLang="zh-CN" sz="3600" kern="100" dirty="0">
                <a:effectLst/>
                <a:latin typeface="微软雅黑" panose="020B0503020204020204" pitchFamily="34" charset="-122"/>
                <a:ea typeface="微软雅黑" panose="020B0503020204020204" pitchFamily="34" charset="-122"/>
              </a:rPr>
              <a:t>岁，大专以上文化程度占</a:t>
            </a:r>
            <a:r>
              <a:rPr lang="en-US" altLang="zh-CN" sz="3600" kern="100" dirty="0">
                <a:effectLst/>
                <a:latin typeface="微软雅黑" panose="020B0503020204020204" pitchFamily="34" charset="-122"/>
                <a:ea typeface="微软雅黑" panose="020B0503020204020204" pitchFamily="34" charset="-122"/>
              </a:rPr>
              <a:t>100%</a:t>
            </a:r>
            <a:r>
              <a:rPr lang="zh-CN" altLang="zh-CN" sz="3600" kern="100" dirty="0">
                <a:effectLst/>
                <a:latin typeface="微软雅黑" panose="020B0503020204020204" pitchFamily="34" charset="-122"/>
                <a:ea typeface="微软雅黑" panose="020B0503020204020204" pitchFamily="34" charset="-122"/>
              </a:rPr>
              <a:t>。这一调整（</a:t>
            </a:r>
            <a:r>
              <a:rPr lang="en-US" altLang="zh-CN" sz="3600" kern="0" dirty="0">
                <a:effectLst/>
                <a:latin typeface="微软雅黑" panose="020B0503020204020204" pitchFamily="34" charset="-122"/>
                <a:ea typeface="微软雅黑" panose="020B0503020204020204" pitchFamily="34" charset="-122"/>
              </a:rPr>
              <a:t>   </a:t>
            </a:r>
            <a:r>
              <a:rPr lang="zh-CN" altLang="zh-CN" sz="3600" kern="100" dirty="0">
                <a:effectLst/>
                <a:latin typeface="微软雅黑" panose="020B0503020204020204" pitchFamily="34" charset="-122"/>
                <a:ea typeface="微软雅黑" panose="020B0503020204020204" pitchFamily="34" charset="-122"/>
              </a:rPr>
              <a:t>）</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A</a:t>
            </a:r>
            <a:r>
              <a:rPr lang="zh-CN" altLang="zh-CN" sz="3600" kern="100" dirty="0">
                <a:effectLst/>
                <a:latin typeface="微软雅黑" panose="020B0503020204020204" pitchFamily="34" charset="-122"/>
                <a:ea typeface="微软雅黑" panose="020B0503020204020204" pitchFamily="34" charset="-122"/>
              </a:rPr>
              <a:t>．推动了浦东新区的发展</a:t>
            </a:r>
            <a:r>
              <a:rPr lang="en-US" altLang="zh-CN" sz="3600" kern="100" dirty="0">
                <a:effectLst/>
                <a:latin typeface="微软雅黑" panose="020B0503020204020204" pitchFamily="34" charset="-122"/>
                <a:ea typeface="微软雅黑" panose="020B0503020204020204" pitchFamily="34" charset="-122"/>
              </a:rPr>
              <a:t>	B</a:t>
            </a:r>
            <a:r>
              <a:rPr lang="zh-CN" altLang="zh-CN" sz="3600" kern="100" dirty="0">
                <a:effectLst/>
                <a:latin typeface="微软雅黑" panose="020B0503020204020204" pitchFamily="34" charset="-122"/>
                <a:ea typeface="微软雅黑" panose="020B0503020204020204" pitchFamily="34" charset="-122"/>
              </a:rPr>
              <a:t>．培养了一大批优秀人才</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C</a:t>
            </a:r>
            <a:r>
              <a:rPr lang="zh-CN" altLang="zh-CN" sz="3600" kern="100" dirty="0">
                <a:effectLst/>
                <a:latin typeface="微软雅黑" panose="020B0503020204020204" pitchFamily="34" charset="-122"/>
                <a:ea typeface="微软雅黑" panose="020B0503020204020204" pitchFamily="34" charset="-122"/>
              </a:rPr>
              <a:t>．适应了改革开放的需要</a:t>
            </a:r>
            <a:r>
              <a:rPr lang="en-US" altLang="zh-CN" sz="3600" kern="100" dirty="0">
                <a:effectLst/>
                <a:latin typeface="微软雅黑" panose="020B0503020204020204" pitchFamily="34" charset="-122"/>
                <a:ea typeface="微软雅黑" panose="020B0503020204020204" pitchFamily="34" charset="-122"/>
              </a:rPr>
              <a:t>	D</a:t>
            </a:r>
            <a:r>
              <a:rPr lang="zh-CN" altLang="zh-CN" sz="3600" kern="100" dirty="0">
                <a:effectLst/>
                <a:latin typeface="微软雅黑" panose="020B0503020204020204" pitchFamily="34" charset="-122"/>
                <a:ea typeface="微软雅黑" panose="020B0503020204020204" pitchFamily="34" charset="-122"/>
              </a:rPr>
              <a:t>．说明改革重心转向政治</a:t>
            </a:r>
            <a:endParaRPr lang="zh-CN" altLang="zh-CN" sz="36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影响题。据本题时间信息可知准确时空是现代中国。据题意可知，在改革开放的推动下，上海市政府对干部队伍进行了大刀阔斧的调整，这种调整适应了改革开放对干部队伍的新要求，顺应了改革开放的需要，</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项正确；</a:t>
            </a:r>
            <a:r>
              <a:rPr lang="en-US" altLang="zh-CN" sz="2400" kern="100" dirty="0">
                <a:effectLst/>
                <a:latin typeface="微软雅黑" panose="020B0503020204020204" pitchFamily="34" charset="-122"/>
                <a:ea typeface="微软雅黑" panose="020B0503020204020204" pitchFamily="34" charset="-122"/>
              </a:rPr>
              <a:t>1984</a:t>
            </a:r>
            <a:r>
              <a:rPr lang="zh-CN" altLang="zh-CN" sz="2400" kern="100" dirty="0">
                <a:effectLst/>
                <a:latin typeface="微软雅黑" panose="020B0503020204020204" pitchFamily="34" charset="-122"/>
                <a:ea typeface="微软雅黑" panose="020B0503020204020204" pitchFamily="34" charset="-122"/>
              </a:rPr>
              <a:t>年浦东新区尚未建立，排除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项；干部队伍的调整是增强对人才的合理使用，而不是培养人才，排除</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项；改革开放以来一直以经济建设为中心，排除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C</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370975"/>
          </a:xfrm>
          <a:prstGeom prst="rect">
            <a:avLst/>
          </a:prstGeom>
          <a:noFill/>
        </p:spPr>
        <p:txBody>
          <a:bodyPr wrap="square">
            <a:spAutoFit/>
          </a:bodyPr>
          <a:lstStyle/>
          <a:p>
            <a:r>
              <a:rPr lang="en-US" altLang="zh-CN" sz="3600" kern="100" dirty="0">
                <a:effectLst/>
                <a:latin typeface="微软雅黑" panose="020B0503020204020204" pitchFamily="34" charset="-122"/>
                <a:ea typeface="微软雅黑" panose="020B0503020204020204" pitchFamily="34" charset="-122"/>
              </a:rPr>
              <a:t>       2013</a:t>
            </a:r>
            <a:r>
              <a:rPr lang="zh-CN" altLang="zh-CN" sz="3600" kern="100" dirty="0">
                <a:effectLst/>
                <a:latin typeface="微软雅黑" panose="020B0503020204020204" pitchFamily="34" charset="-122"/>
                <a:ea typeface="微软雅黑" panose="020B0503020204020204" pitchFamily="34" charset="-122"/>
              </a:rPr>
              <a:t>年</a:t>
            </a:r>
            <a:r>
              <a:rPr lang="en-US" altLang="zh-CN" sz="3600" kern="100" dirty="0">
                <a:effectLst/>
                <a:latin typeface="微软雅黑" panose="020B0503020204020204" pitchFamily="34" charset="-122"/>
                <a:ea typeface="微软雅黑" panose="020B0503020204020204" pitchFamily="34" charset="-122"/>
              </a:rPr>
              <a:t>6</a:t>
            </a:r>
            <a:r>
              <a:rPr lang="zh-CN" altLang="zh-CN" sz="3600" kern="100" dirty="0">
                <a:effectLst/>
                <a:latin typeface="微软雅黑" panose="020B0503020204020204" pitchFamily="34" charset="-122"/>
                <a:ea typeface="微软雅黑" panose="020B0503020204020204" pitchFamily="34" charset="-122"/>
              </a:rPr>
              <a:t>月全国组织工作会议上，习近平总书记发表讲话：</a:t>
            </a:r>
            <a:r>
              <a:rPr lang="en-US" altLang="zh-CN" sz="3600" kern="100" dirty="0">
                <a:effectLst/>
                <a:latin typeface="微软雅黑" panose="020B0503020204020204" pitchFamily="34" charset="-122"/>
                <a:ea typeface="微软雅黑" panose="020B0503020204020204" pitchFamily="34" charset="-122"/>
              </a:rPr>
              <a:t> “</a:t>
            </a:r>
            <a:r>
              <a:rPr lang="zh-CN" altLang="zh-CN" sz="3600" kern="100" dirty="0">
                <a:effectLst/>
                <a:latin typeface="微软雅黑" panose="020B0503020204020204" pitchFamily="34" charset="-122"/>
                <a:ea typeface="微软雅黑" panose="020B0503020204020204" pitchFamily="34" charset="-122"/>
              </a:rPr>
              <a:t>用一贤人则群贤毕至，见贤思齐就蔚然成风。选什么人就是风向标，就有什么样的干部作风，乃至就有什么样的党风。</a:t>
            </a:r>
            <a:r>
              <a:rPr lang="en-US" altLang="zh-CN" sz="3600" kern="100" dirty="0">
                <a:effectLst/>
                <a:latin typeface="微软雅黑" panose="020B0503020204020204" pitchFamily="34" charset="-122"/>
                <a:ea typeface="微软雅黑" panose="020B0503020204020204" pitchFamily="34" charset="-122"/>
              </a:rPr>
              <a:t>”</a:t>
            </a:r>
            <a:r>
              <a:rPr lang="zh-CN" altLang="zh-CN" sz="3600" kern="100" dirty="0">
                <a:effectLst/>
                <a:latin typeface="微软雅黑" panose="020B0503020204020204" pitchFamily="34" charset="-122"/>
                <a:ea typeface="微软雅黑" panose="020B0503020204020204" pitchFamily="34" charset="-122"/>
              </a:rPr>
              <a:t>总书记在此强调的是（</a:t>
            </a:r>
            <a:r>
              <a:rPr lang="en-US" altLang="zh-CN" sz="3600" kern="0" dirty="0">
                <a:effectLst/>
                <a:latin typeface="微软雅黑" panose="020B0503020204020204" pitchFamily="34" charset="-122"/>
                <a:ea typeface="微软雅黑" panose="020B0503020204020204" pitchFamily="34" charset="-122"/>
              </a:rPr>
              <a:t>   </a:t>
            </a:r>
            <a:r>
              <a:rPr lang="zh-CN" altLang="zh-CN" sz="3600" kern="100" dirty="0">
                <a:effectLst/>
                <a:latin typeface="微软雅黑" panose="020B0503020204020204" pitchFamily="34" charset="-122"/>
                <a:ea typeface="微软雅黑" panose="020B0503020204020204" pitchFamily="34" charset="-122"/>
              </a:rPr>
              <a:t>）</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A</a:t>
            </a:r>
            <a:r>
              <a:rPr lang="zh-CN" altLang="zh-CN" sz="3600" kern="100" dirty="0">
                <a:effectLst/>
                <a:latin typeface="微软雅黑" panose="020B0503020204020204" pitchFamily="34" charset="-122"/>
                <a:ea typeface="微软雅黑" panose="020B0503020204020204" pitchFamily="34" charset="-122"/>
              </a:rPr>
              <a:t>．坚持党管干部原则</a:t>
            </a:r>
            <a:r>
              <a:rPr lang="en-US" altLang="zh-CN" sz="3600" kern="100" dirty="0">
                <a:effectLst/>
                <a:latin typeface="微软雅黑" panose="020B0503020204020204" pitchFamily="34" charset="-122"/>
                <a:ea typeface="微软雅黑" panose="020B0503020204020204" pitchFamily="34" charset="-122"/>
              </a:rPr>
              <a:t>	B</a:t>
            </a:r>
            <a:r>
              <a:rPr lang="zh-CN" altLang="zh-CN" sz="3600" kern="100" dirty="0">
                <a:effectLst/>
                <a:latin typeface="微软雅黑" panose="020B0503020204020204" pitchFamily="34" charset="-122"/>
                <a:ea typeface="微软雅黑" panose="020B0503020204020204" pitchFamily="34" charset="-122"/>
              </a:rPr>
              <a:t>．坚持德才兼备标准</a:t>
            </a:r>
            <a:endParaRPr lang="zh-CN" altLang="zh-CN" sz="3600" kern="100" dirty="0">
              <a:effectLst/>
              <a:latin typeface="微软雅黑" panose="020B0503020204020204" pitchFamily="34" charset="-122"/>
              <a:ea typeface="微软雅黑" panose="020B0503020204020204" pitchFamily="34" charset="-122"/>
            </a:endParaRPr>
          </a:p>
          <a:p>
            <a:r>
              <a:rPr lang="en-US" altLang="zh-CN" sz="3600" kern="100" dirty="0">
                <a:effectLst/>
                <a:latin typeface="微软雅黑" panose="020B0503020204020204" pitchFamily="34" charset="-122"/>
                <a:ea typeface="微软雅黑" panose="020B0503020204020204" pitchFamily="34" charset="-122"/>
              </a:rPr>
              <a:t>C</a:t>
            </a:r>
            <a:r>
              <a:rPr lang="zh-CN" altLang="zh-CN" sz="3600" kern="100" dirty="0">
                <a:effectLst/>
                <a:latin typeface="微软雅黑" panose="020B0503020204020204" pitchFamily="34" charset="-122"/>
                <a:ea typeface="微软雅黑" panose="020B0503020204020204" pitchFamily="34" charset="-122"/>
              </a:rPr>
              <a:t>．坚持知人善任原则</a:t>
            </a:r>
            <a:r>
              <a:rPr lang="en-US" altLang="zh-CN" sz="3600" kern="100" dirty="0">
                <a:effectLst/>
                <a:latin typeface="微软雅黑" panose="020B0503020204020204" pitchFamily="34" charset="-122"/>
                <a:ea typeface="微软雅黑" panose="020B0503020204020204" pitchFamily="34" charset="-122"/>
              </a:rPr>
              <a:t>	D</a:t>
            </a:r>
            <a:r>
              <a:rPr lang="zh-CN" altLang="zh-CN" sz="3600" kern="100" dirty="0">
                <a:effectLst/>
                <a:latin typeface="微软雅黑" panose="020B0503020204020204" pitchFamily="34" charset="-122"/>
                <a:ea typeface="微软雅黑" panose="020B0503020204020204" pitchFamily="34" charset="-122"/>
              </a:rPr>
              <a:t>．坚持人民需要原则</a:t>
            </a:r>
            <a:endParaRPr lang="zh-CN" altLang="zh-CN" sz="36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【详解】本题是单类型单项选择题。据本题主题干设问词，可知这是推断题，时空是</a:t>
            </a:r>
            <a:r>
              <a:rPr lang="en-US" altLang="zh-CN" sz="2400" kern="100" dirty="0">
                <a:effectLst/>
                <a:latin typeface="微软雅黑" panose="020B0503020204020204" pitchFamily="34" charset="-122"/>
                <a:ea typeface="微软雅黑" panose="020B0503020204020204" pitchFamily="34" charset="-122"/>
              </a:rPr>
              <a:t>2013</a:t>
            </a:r>
            <a:r>
              <a:rPr lang="zh-CN" altLang="zh-CN" sz="2400" kern="100" dirty="0">
                <a:effectLst/>
                <a:latin typeface="微软雅黑" panose="020B0503020204020204" pitchFamily="34" charset="-122"/>
                <a:ea typeface="微软雅黑" panose="020B0503020204020204" pitchFamily="34" charset="-122"/>
              </a:rPr>
              <a:t>年（中国）。根据材料可知，习近平总书记强调选人用人方面要</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坚持德才兼备、以德为先、任人唯贤</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的标准，着力培养忠诚干净担当的高素质干部，</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项正确；中国特色社会主义干部管理制度的根本是坚持党管干部原则，排除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项；材料未涉及坚持知人善任原则的相关信息，排除</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项；材料强调干部的素质，未涉及人民需要的相关信息，排除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B</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custDataLst>
              <p:tags r:id="rId2"/>
            </p:custDataLst>
          </p:nvPr>
        </p:nvSpPr>
        <p:spPr>
          <a:xfrm>
            <a:off x="0" y="0"/>
            <a:ext cx="12192000" cy="646331"/>
          </a:xfrm>
          <a:prstGeom prst="rect">
            <a:avLst/>
          </a:prstGeom>
          <a:solidFill>
            <a:schemeClr val="accent6">
              <a:lumMod val="20000"/>
              <a:lumOff val="80000"/>
            </a:schemeClr>
          </a:solidFill>
        </p:spPr>
        <p:txBody>
          <a:bodyPr wrap="square" rtlCol="0">
            <a:spAutoFit/>
          </a:bodyPr>
          <a:lstStyle/>
          <a:p>
            <a:pPr algn="ctr"/>
            <a:r>
              <a:rPr lang="zh-CN" altLang="en-US" sz="3600" b="1" dirty="0">
                <a:latin typeface="微软雅黑" panose="020B0503020204020204" pitchFamily="34" charset="-122"/>
                <a:ea typeface="微软雅黑" panose="020B0503020204020204" pitchFamily="34" charset="-122"/>
              </a:rPr>
              <a:t>中国公务员制度与西方文官制度的区别</a:t>
            </a:r>
            <a:endParaRPr lang="zh-CN" altLang="en-US" sz="3600" b="1"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3"/>
            </p:custDataLst>
          </p:nvPr>
        </p:nvGraphicFramePr>
        <p:xfrm>
          <a:off x="0" y="646331"/>
          <a:ext cx="12192000" cy="6155161"/>
        </p:xfrm>
        <a:graphic>
          <a:graphicData uri="http://schemas.openxmlformats.org/drawingml/2006/table">
            <a:tbl>
              <a:tblPr firstRow="1" bandRow="1">
                <a:tableStyleId>{93296810-A885-4BE3-A3E7-6D5BEEA58F35}</a:tableStyleId>
              </a:tblPr>
              <a:tblGrid>
                <a:gridCol w="2332234"/>
                <a:gridCol w="5536421"/>
                <a:gridCol w="4323345"/>
              </a:tblGrid>
              <a:tr h="838695">
                <a:tc>
                  <a:txBody>
                    <a:bodyPr/>
                    <a:lstStyle/>
                    <a:p>
                      <a:pPr algn="ctr">
                        <a:buNone/>
                      </a:pP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角度</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西方文官制度</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r>
                        <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rPr>
                        <a:t>中国公务员制度</a:t>
                      </a:r>
                      <a:endParaRPr lang="zh-CN" altLang="en-US" sz="2800" dirty="0">
                        <a:solidFill>
                          <a:schemeClr val="tx1">
                            <a:lumMod val="85000"/>
                            <a:lumOff val="15000"/>
                          </a:schemeClr>
                        </a:solidFill>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65419">
                <a:tc>
                  <a:txBody>
                    <a:bodyPr/>
                    <a:lstStyle/>
                    <a:p>
                      <a:pPr algn="ctr">
                        <a:buNone/>
                      </a:pPr>
                      <a:r>
                        <a:rPr lang="zh-CN" altLang="en-US" sz="2800" b="1" dirty="0">
                          <a:latin typeface="微软雅黑" panose="020B0503020204020204" pitchFamily="34" charset="-122"/>
                          <a:ea typeface="微软雅黑" panose="020B0503020204020204" pitchFamily="34" charset="-122"/>
                        </a:rPr>
                        <a:t>法定范围不同</a:t>
                      </a:r>
                      <a:endParaRPr lang="zh-CN" altLang="en-US" sz="2800" b="1"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956752">
                <a:tc>
                  <a:txBody>
                    <a:bodyPr/>
                    <a:lstStyle/>
                    <a:p>
                      <a:pPr algn="ctr">
                        <a:buNone/>
                      </a:pPr>
                      <a:r>
                        <a:rPr lang="zh-CN" altLang="en-US" sz="2800" b="1" dirty="0">
                          <a:latin typeface="微软雅黑" panose="020B0503020204020204" pitchFamily="34" charset="-122"/>
                          <a:ea typeface="微软雅黑" panose="020B0503020204020204" pitchFamily="34" charset="-122"/>
                        </a:rPr>
                        <a:t>选用标准不同</a:t>
                      </a:r>
                      <a:endParaRPr lang="zh-CN" altLang="en-US" sz="2800" b="1"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634993">
                <a:tc>
                  <a:txBody>
                    <a:bodyPr/>
                    <a:lstStyle/>
                    <a:p>
                      <a:pPr algn="ctr">
                        <a:buNone/>
                      </a:pPr>
                      <a:r>
                        <a:rPr lang="zh-CN" altLang="en-US" sz="2800" b="1" dirty="0">
                          <a:latin typeface="微软雅黑" panose="020B0503020204020204" pitchFamily="34" charset="-122"/>
                          <a:ea typeface="微软雅黑" panose="020B0503020204020204" pitchFamily="34" charset="-122"/>
                        </a:rPr>
                        <a:t>两官分途</a:t>
                      </a:r>
                      <a:endParaRPr lang="zh-CN" altLang="en-US" sz="2800" b="1"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cs typeface="楷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cs typeface="楷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962196">
                <a:tc>
                  <a:txBody>
                    <a:bodyPr/>
                    <a:lstStyle/>
                    <a:p>
                      <a:pPr algn="ctr">
                        <a:buNone/>
                      </a:pPr>
                      <a:r>
                        <a:rPr lang="zh-CN" altLang="en-US" sz="2800" b="1" dirty="0">
                          <a:latin typeface="微软雅黑" panose="020B0503020204020204" pitchFamily="34" charset="-122"/>
                          <a:ea typeface="微软雅黑" panose="020B0503020204020204" pitchFamily="34" charset="-122"/>
                        </a:rPr>
                        <a:t>政治原则</a:t>
                      </a:r>
                      <a:endParaRPr lang="zh-CN" altLang="en-US" sz="2800" b="1"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en-US" altLang="zh-CN" sz="2400" dirty="0">
                        <a:latin typeface="微软雅黑" panose="020B0503020204020204" pitchFamily="34" charset="-122"/>
                        <a:ea typeface="微软雅黑" panose="020B0503020204020204" pitchFamily="34" charset="-122"/>
                        <a:cs typeface="楷体" panose="02010609060101010101"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697106">
                <a:tc>
                  <a:txBody>
                    <a:bodyPr/>
                    <a:lstStyle/>
                    <a:p>
                      <a:pPr algn="ctr">
                        <a:buNone/>
                      </a:pPr>
                      <a:r>
                        <a:rPr lang="zh-CN" altLang="en-US" sz="2800" b="1" dirty="0">
                          <a:latin typeface="微软雅黑" panose="020B0503020204020204" pitchFamily="34" charset="-122"/>
                          <a:ea typeface="微软雅黑" panose="020B0503020204020204" pitchFamily="34" charset="-122"/>
                        </a:rPr>
                        <a:t>服务对象</a:t>
                      </a:r>
                      <a:endParaRPr lang="zh-CN" altLang="en-US" sz="2800" b="1"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a:buNone/>
                      </a:pPr>
                      <a:endParaRPr lang="zh-CN" altLang="en-US" sz="2400" dirty="0">
                        <a:latin typeface="微软雅黑" panose="020B0503020204020204" pitchFamily="34" charset="-122"/>
                        <a:ea typeface="微软雅黑" panose="020B0503020204020204" pitchFamily="34" charset="-122"/>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28" name="文本框 27"/>
          <p:cNvSpPr txBox="1"/>
          <p:nvPr/>
        </p:nvSpPr>
        <p:spPr>
          <a:xfrm>
            <a:off x="2383604" y="1572214"/>
            <a:ext cx="5383659" cy="954107"/>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多数国家公务员仅指</a:t>
            </a:r>
            <a:r>
              <a:rPr lang="zh-CN" altLang="en-US" sz="2800" b="1" dirty="0">
                <a:solidFill>
                  <a:srgbClr val="FF0000"/>
                </a:solidFill>
                <a:latin typeface="微软雅黑" panose="020B0503020204020204" pitchFamily="34" charset="-122"/>
                <a:ea typeface="微软雅黑" panose="020B0503020204020204" pitchFamily="34" charset="-122"/>
              </a:rPr>
              <a:t>中央一级</a:t>
            </a:r>
            <a:r>
              <a:rPr lang="zh-CN" altLang="en-US" sz="2800" dirty="0">
                <a:latin typeface="微软雅黑" panose="020B0503020204020204" pitchFamily="34" charset="-122"/>
                <a:ea typeface="微软雅黑" panose="020B0503020204020204" pitchFamily="34" charset="-122"/>
              </a:rPr>
              <a:t>，不包含地方公职人员。</a:t>
            </a:r>
            <a:endParaRPr lang="zh-CN" altLang="en-US" sz="28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2383604" y="2585621"/>
            <a:ext cx="5383659" cy="954107"/>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西方各国在文官的选用上注重</a:t>
            </a:r>
            <a:r>
              <a:rPr lang="zh-CN" altLang="en-US" sz="2800" b="1" dirty="0">
                <a:solidFill>
                  <a:srgbClr val="FF0000"/>
                </a:solidFill>
                <a:latin typeface="微软雅黑" panose="020B0503020204020204" pitchFamily="34" charset="-122"/>
                <a:ea typeface="微软雅黑" panose="020B0503020204020204" pitchFamily="34" charset="-122"/>
              </a:rPr>
              <a:t>通才</a:t>
            </a:r>
            <a:r>
              <a:rPr lang="zh-CN" altLang="en-US" sz="2800" dirty="0">
                <a:latin typeface="微软雅黑" panose="020B0503020204020204" pitchFamily="34" charset="-122"/>
                <a:ea typeface="微软雅黑" panose="020B0503020204020204" pitchFamily="34" charset="-122"/>
              </a:rPr>
              <a:t>或</a:t>
            </a:r>
            <a:r>
              <a:rPr lang="zh-CN" altLang="en-US" sz="2800" b="1" dirty="0">
                <a:solidFill>
                  <a:srgbClr val="FF0000"/>
                </a:solidFill>
                <a:latin typeface="微软雅黑" panose="020B0503020204020204" pitchFamily="34" charset="-122"/>
                <a:ea typeface="微软雅黑" panose="020B0503020204020204" pitchFamily="34" charset="-122"/>
              </a:rPr>
              <a:t>专才</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2383604" y="3599028"/>
            <a:ext cx="5383659" cy="1384995"/>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cs typeface="楷体" panose="02010609060101010101" charset="-122"/>
              </a:rPr>
              <a:t>文官</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两官分途</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政务官</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与</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事务官</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，政务官</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政治化</a:t>
            </a:r>
            <a:r>
              <a:rPr lang="zh-CN" altLang="en-US" sz="2800" dirty="0">
                <a:latin typeface="微软雅黑" panose="020B0503020204020204" pitchFamily="34" charset="-122"/>
                <a:ea typeface="微软雅黑" panose="020B0503020204020204" pitchFamily="34" charset="-122"/>
                <a:cs typeface="楷体" panose="02010609060101010101" charset="-122"/>
              </a:rPr>
              <a:t>，事务官</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职业化</a:t>
            </a:r>
            <a:r>
              <a:rPr lang="zh-CN" altLang="en-US" sz="2800" dirty="0">
                <a:latin typeface="微软雅黑" panose="020B0503020204020204" pitchFamily="34" charset="-122"/>
                <a:ea typeface="微软雅黑" panose="020B0503020204020204" pitchFamily="34" charset="-122"/>
                <a:cs typeface="楷体" panose="02010609060101010101" charset="-122"/>
              </a:rPr>
              <a:t>，相互间不能转任。</a:t>
            </a:r>
            <a:endParaRPr lang="zh-CN" altLang="en-US" sz="2800" dirty="0">
              <a:latin typeface="微软雅黑" panose="020B0503020204020204" pitchFamily="34" charset="-122"/>
              <a:ea typeface="微软雅黑" panose="020B0503020204020204" pitchFamily="34" charset="-122"/>
              <a:cs typeface="楷体" panose="02010609060101010101" charset="-122"/>
            </a:endParaRPr>
          </a:p>
        </p:txBody>
      </p:sp>
      <p:sp>
        <p:nvSpPr>
          <p:cNvPr id="34" name="文本框 33"/>
          <p:cNvSpPr txBox="1"/>
          <p:nvPr/>
        </p:nvSpPr>
        <p:spPr>
          <a:xfrm>
            <a:off x="2383603" y="5285786"/>
            <a:ext cx="5383659" cy="523220"/>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cs typeface="楷体" panose="02010609060101010101" charset="-122"/>
              </a:rPr>
              <a:t>坚持</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政治</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中立</a:t>
            </a:r>
            <a:r>
              <a:rPr lang="en-US" altLang="zh-CN" sz="2800" dirty="0">
                <a:latin typeface="微软雅黑" panose="020B0503020204020204" pitchFamily="34" charset="-122"/>
                <a:ea typeface="微软雅黑" panose="020B0503020204020204" pitchFamily="34" charset="-122"/>
                <a:cs typeface="楷体" panose="02010609060101010101" charset="-122"/>
              </a:rPr>
              <a:t>”</a:t>
            </a:r>
            <a:endParaRPr lang="en-US" altLang="zh-CN" sz="2800" dirty="0">
              <a:latin typeface="微软雅黑" panose="020B0503020204020204" pitchFamily="34" charset="-122"/>
              <a:ea typeface="微软雅黑" panose="020B0503020204020204" pitchFamily="34" charset="-122"/>
              <a:cs typeface="楷体" panose="02010609060101010101" charset="-122"/>
            </a:endParaRPr>
          </a:p>
        </p:txBody>
      </p:sp>
      <p:sp>
        <p:nvSpPr>
          <p:cNvPr id="36" name="文本框 35"/>
          <p:cNvSpPr txBox="1"/>
          <p:nvPr/>
        </p:nvSpPr>
        <p:spPr>
          <a:xfrm>
            <a:off x="2383602" y="6217831"/>
            <a:ext cx="5383659" cy="523220"/>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服务</a:t>
            </a:r>
            <a:r>
              <a:rPr lang="zh-CN" altLang="en-US" sz="2800" b="1" dirty="0">
                <a:solidFill>
                  <a:srgbClr val="FF0000"/>
                </a:solidFill>
                <a:latin typeface="微软雅黑" panose="020B0503020204020204" pitchFamily="34" charset="-122"/>
                <a:ea typeface="微软雅黑" panose="020B0503020204020204" pitchFamily="34" charset="-122"/>
              </a:rPr>
              <a:t>政府</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7911101" y="1568131"/>
            <a:ext cx="4202130" cy="954107"/>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我国公务员不仅包含</a:t>
            </a:r>
            <a:r>
              <a:rPr lang="zh-CN" altLang="en-US" sz="2800" b="1" dirty="0">
                <a:solidFill>
                  <a:srgbClr val="FF0000"/>
                </a:solidFill>
                <a:latin typeface="微软雅黑" panose="020B0503020204020204" pitchFamily="34" charset="-122"/>
                <a:ea typeface="微软雅黑" panose="020B0503020204020204" pitchFamily="34" charset="-122"/>
              </a:rPr>
              <a:t>中央一级</a:t>
            </a:r>
            <a:r>
              <a:rPr lang="zh-CN" altLang="en-US" sz="2800" dirty="0">
                <a:latin typeface="微软雅黑" panose="020B0503020204020204" pitchFamily="34" charset="-122"/>
                <a:ea typeface="微软雅黑" panose="020B0503020204020204" pitchFamily="34" charset="-122"/>
              </a:rPr>
              <a:t>还包括</a:t>
            </a:r>
            <a:r>
              <a:rPr lang="zh-CN" altLang="en-US" sz="2800" b="1" dirty="0">
                <a:solidFill>
                  <a:srgbClr val="FF0000"/>
                </a:solidFill>
                <a:latin typeface="微软雅黑" panose="020B0503020204020204" pitchFamily="34" charset="-122"/>
                <a:ea typeface="微软雅黑" panose="020B0503020204020204" pitchFamily="34" charset="-122"/>
              </a:rPr>
              <a:t>地方各级</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7911101" y="2600358"/>
            <a:ext cx="4202130" cy="954107"/>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我国明确提出</a:t>
            </a:r>
            <a:r>
              <a:rPr lang="zh-CN" altLang="en-US" sz="2800" b="1" dirty="0">
                <a:solidFill>
                  <a:srgbClr val="FF0000"/>
                </a:solidFill>
                <a:latin typeface="微软雅黑" panose="020B0503020204020204" pitchFamily="34" charset="-122"/>
                <a:ea typeface="微软雅黑" panose="020B0503020204020204" pitchFamily="34" charset="-122"/>
              </a:rPr>
              <a:t>德才兼备</a:t>
            </a:r>
            <a:r>
              <a:rPr lang="zh-CN" altLang="en-US" sz="2800" dirty="0">
                <a:latin typeface="微软雅黑" panose="020B0503020204020204" pitchFamily="34" charset="-122"/>
                <a:ea typeface="微软雅黑" panose="020B0503020204020204" pitchFamily="34" charset="-122"/>
              </a:rPr>
              <a:t>的用人标准</a:t>
            </a:r>
            <a:endParaRPr lang="zh-CN" altLang="en-US" sz="2800"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7911101" y="3632585"/>
            <a:ext cx="4202130" cy="1384995"/>
          </a:xfrm>
          <a:prstGeom prst="rect">
            <a:avLst/>
          </a:prstGeom>
          <a:noFill/>
        </p:spPr>
        <p:txBody>
          <a:bodyPr wrap="square">
            <a:spAutoFit/>
          </a:bodyPr>
          <a:lstStyle/>
          <a:p>
            <a:pPr algn="ctr">
              <a:buNone/>
            </a:pP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没有</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政务官</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与</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dirty="0">
                <a:latin typeface="微软雅黑" panose="020B0503020204020204" pitchFamily="34" charset="-122"/>
                <a:ea typeface="微软雅黑" panose="020B0503020204020204" pitchFamily="34" charset="-122"/>
                <a:cs typeface="楷体" panose="02010609060101010101" charset="-122"/>
              </a:rPr>
              <a:t>事务官</a:t>
            </a:r>
            <a:r>
              <a:rPr lang="en-US" altLang="zh-CN" sz="2800" dirty="0">
                <a:latin typeface="微软雅黑" panose="020B0503020204020204" pitchFamily="34" charset="-122"/>
                <a:ea typeface="微软雅黑" panose="020B0503020204020204" pitchFamily="34" charset="-122"/>
                <a:cs typeface="楷体" panose="02010609060101010101" charset="-122"/>
              </a:rPr>
              <a:t>”</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划分</a:t>
            </a:r>
            <a:r>
              <a:rPr lang="zh-CN" altLang="en-US" sz="2800" dirty="0">
                <a:latin typeface="微软雅黑" panose="020B0503020204020204" pitchFamily="34" charset="-122"/>
                <a:ea typeface="微软雅黑" panose="020B0503020204020204" pitchFamily="34" charset="-122"/>
                <a:cs typeface="楷体" panose="02010609060101010101" charset="-122"/>
              </a:rPr>
              <a:t>，各级各类公务员根据需要可以</a:t>
            </a:r>
            <a:r>
              <a:rPr lang="zh-CN" altLang="en-US" sz="2800" b="1" dirty="0">
                <a:solidFill>
                  <a:srgbClr val="FF0000"/>
                </a:solidFill>
                <a:latin typeface="微软雅黑" panose="020B0503020204020204" pitchFamily="34" charset="-122"/>
                <a:ea typeface="微软雅黑" panose="020B0503020204020204" pitchFamily="34" charset="-122"/>
                <a:cs typeface="楷体" panose="02010609060101010101" charset="-122"/>
              </a:rPr>
              <a:t>相互转任</a:t>
            </a:r>
            <a:r>
              <a:rPr lang="zh-CN" altLang="en-US" sz="2800" dirty="0">
                <a:latin typeface="微软雅黑" panose="020B0503020204020204" pitchFamily="34" charset="-122"/>
                <a:ea typeface="微软雅黑" panose="020B0503020204020204" pitchFamily="34" charset="-122"/>
                <a:cs typeface="楷体" panose="02010609060101010101" charset="-122"/>
              </a:rPr>
              <a:t>。</a:t>
            </a:r>
            <a:endParaRPr lang="zh-CN" altLang="en-US" sz="2800" dirty="0">
              <a:latin typeface="微软雅黑" panose="020B0503020204020204" pitchFamily="34" charset="-122"/>
              <a:ea typeface="微软雅黑" panose="020B0503020204020204" pitchFamily="34" charset="-122"/>
              <a:cs typeface="楷体" panose="02010609060101010101" charset="-122"/>
            </a:endParaRPr>
          </a:p>
        </p:txBody>
      </p:sp>
      <p:sp>
        <p:nvSpPr>
          <p:cNvPr id="44" name="文本框 43"/>
          <p:cNvSpPr txBox="1"/>
          <p:nvPr/>
        </p:nvSpPr>
        <p:spPr>
          <a:xfrm>
            <a:off x="7911101" y="5192354"/>
            <a:ext cx="4202130" cy="954107"/>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坚持</a:t>
            </a:r>
            <a:r>
              <a:rPr lang="zh-CN" altLang="en-US" sz="2800" b="1" dirty="0">
                <a:solidFill>
                  <a:srgbClr val="FF0000"/>
                </a:solidFill>
                <a:latin typeface="微软雅黑" panose="020B0503020204020204" pitchFamily="34" charset="-122"/>
                <a:ea typeface="微软雅黑" panose="020B0503020204020204" pitchFamily="34" charset="-122"/>
              </a:rPr>
              <a:t>党管干部</a:t>
            </a:r>
            <a:r>
              <a:rPr lang="zh-CN" altLang="en-US" sz="2800" dirty="0">
                <a:latin typeface="微软雅黑" panose="020B0503020204020204" pitchFamily="34" charset="-122"/>
                <a:ea typeface="微软雅黑" panose="020B0503020204020204" pitchFamily="34" charset="-122"/>
              </a:rPr>
              <a:t>原则，与党中央</a:t>
            </a:r>
            <a:r>
              <a:rPr lang="zh-CN" altLang="en-US" sz="2800" b="1" dirty="0">
                <a:solidFill>
                  <a:srgbClr val="FF0000"/>
                </a:solidFill>
                <a:latin typeface="微软雅黑" panose="020B0503020204020204" pitchFamily="34" charset="-122"/>
                <a:ea typeface="微软雅黑" panose="020B0503020204020204" pitchFamily="34" charset="-122"/>
              </a:rPr>
              <a:t>保持一致</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7911101" y="6211423"/>
            <a:ext cx="4202130" cy="523220"/>
          </a:xfrm>
          <a:prstGeom prst="rect">
            <a:avLst/>
          </a:prstGeom>
          <a:noFill/>
        </p:spPr>
        <p:txBody>
          <a:bodyPr wrap="square">
            <a:spAutoFit/>
          </a:bodyPr>
          <a:lstStyle/>
          <a:p>
            <a:pPr algn="ctr">
              <a:buNone/>
            </a:pPr>
            <a:r>
              <a:rPr lang="zh-CN" altLang="en-US" sz="2800" dirty="0">
                <a:latin typeface="微软雅黑" panose="020B0503020204020204" pitchFamily="34" charset="-122"/>
                <a:ea typeface="微软雅黑" panose="020B0503020204020204" pitchFamily="34" charset="-122"/>
              </a:rPr>
              <a:t>服务人民</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0">
                                            <p:txEl>
                                              <p:pRg st="0" end="0"/>
                                            </p:txEl>
                                          </p:spTgt>
                                        </p:tgtEl>
                                        <p:attrNameLst>
                                          <p:attrName>style.visibility</p:attrName>
                                        </p:attrNameLst>
                                      </p:cBhvr>
                                      <p:to>
                                        <p:strVal val="visible"/>
                                      </p:to>
                                    </p:set>
                                    <p:anim calcmode="lin" valueType="num">
                                      <p:cBhvr additive="base">
                                        <p:cTn id="25"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4">
                                            <p:txEl>
                                              <p:pRg st="0" end="0"/>
                                            </p:txEl>
                                          </p:spTgt>
                                        </p:tgtEl>
                                        <p:attrNameLst>
                                          <p:attrName>style.visibility</p:attrName>
                                        </p:attrNameLst>
                                      </p:cBhvr>
                                      <p:to>
                                        <p:strVal val="visible"/>
                                      </p:to>
                                    </p:set>
                                    <p:anim calcmode="lin" valueType="num">
                                      <p:cBhvr additive="base">
                                        <p:cTn id="49"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6">
                                            <p:txEl>
                                              <p:pRg st="0" end="0"/>
                                            </p:txEl>
                                          </p:spTgt>
                                        </p:tgtEl>
                                        <p:attrNameLst>
                                          <p:attrName>style.visibility</p:attrName>
                                        </p:attrNameLst>
                                      </p:cBhvr>
                                      <p:to>
                                        <p:strVal val="visible"/>
                                      </p:to>
                                    </p:set>
                                    <p:anim calcmode="lin" valueType="num">
                                      <p:cBhvr additive="base">
                                        <p:cTn id="55"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anim calcmode="lin" valueType="num">
                                      <p:cBhvr additive="base">
                                        <p:cTn id="61" dur="500" fill="hold"/>
                                        <p:tgtEl>
                                          <p:spTgt spid="46"/>
                                        </p:tgtEl>
                                        <p:attrNameLst>
                                          <p:attrName>ppt_x</p:attrName>
                                        </p:attrNameLst>
                                      </p:cBhvr>
                                      <p:tavLst>
                                        <p:tav tm="0">
                                          <p:val>
                                            <p:strVal val="#ppt_x"/>
                                          </p:val>
                                        </p:tav>
                                        <p:tav tm="100000">
                                          <p:val>
                                            <p:strVal val="#ppt_x"/>
                                          </p:val>
                                        </p:tav>
                                      </p:tavLst>
                                    </p:anim>
                                    <p:anim calcmode="lin" valueType="num">
                                      <p:cBhvr additive="base">
                                        <p:cTn id="6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0" grpId="0"/>
      <p:bldP spid="32" grpId="0"/>
      <p:bldP spid="34" grpId="0"/>
      <p:bldP spid="38" grpId="0"/>
      <p:bldP spid="42"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custDataLst>
              <p:tags r:id="rId1"/>
            </p:custDataLst>
          </p:nvPr>
        </p:nvGraphicFramePr>
        <p:xfrm>
          <a:off x="0" y="0"/>
          <a:ext cx="12191999" cy="6858000"/>
        </p:xfrm>
        <a:graphic>
          <a:graphicData uri="http://schemas.openxmlformats.org/presentationml/2006/ole">
            <mc:AlternateContent xmlns:mc="http://schemas.openxmlformats.org/markup-compatibility/2006">
              <mc:Choice xmlns:v="urn:schemas-microsoft-com:vml" Requires="v">
                <p:oleObj spid="_x0000_s0" name="" r:id="rId2" imgW="8423275" imgH="4079875" progId="Word.Document.8">
                  <p:embed/>
                </p:oleObj>
              </mc:Choice>
              <mc:Fallback>
                <p:oleObj name="" r:id="rId2" imgW="8423275" imgH="4079875" progId="Word.Document.8">
                  <p:embed/>
                  <p:pic>
                    <p:nvPicPr>
                      <p:cNvPr id="0" name="对象 6145"/>
                      <p:cNvPicPr/>
                      <p:nvPr/>
                    </p:nvPicPr>
                    <p:blipFill>
                      <a:blip r:embed="rId3"/>
                      <a:stretch>
                        <a:fillRect/>
                      </a:stretch>
                    </p:blipFill>
                    <p:spPr>
                      <a:xfrm>
                        <a:off x="0" y="0"/>
                        <a:ext cx="12191999" cy="6858000"/>
                      </a:xfrm>
                      <a:prstGeom prst="rect">
                        <a:avLst/>
                      </a:prstGeom>
                      <a:noFill/>
                      <a:ln w="38100">
                        <a:noFill/>
                        <a:miter/>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矩形 11"/>
          <p:cNvSpPr>
            <a:spLocks noChangeArrowheads="1"/>
          </p:cNvSpPr>
          <p:nvPr>
            <p:custDataLst>
              <p:tags r:id="rId2"/>
            </p:custDataLst>
          </p:nvPr>
        </p:nvSpPr>
        <p:spPr bwMode="auto">
          <a:xfrm>
            <a:off x="-1" y="0"/>
            <a:ext cx="5876819" cy="707886"/>
          </a:xfrm>
          <a:prstGeom prst="rect">
            <a:avLst/>
          </a:prstGeom>
          <a:solidFill>
            <a:schemeClr val="accent6">
              <a:lumMod val="20000"/>
              <a:lumOff val="80000"/>
            </a:schemeClr>
          </a:solidFill>
          <a:ln>
            <a:noFill/>
          </a:ln>
        </p:spPr>
        <p:txBody>
          <a:bodyPr wrap="square">
            <a:spAutoFit/>
          </a:bodyPr>
          <a:lstStyle/>
          <a:p>
            <a:pPr eaLnBrk="1" hangingPunct="1">
              <a:buFont typeface="Arial" panose="020B0604020202020204" pitchFamily="34" charset="0"/>
              <a:buNone/>
            </a:pPr>
            <a:r>
              <a:rPr lang="zh-CN" altLang="en-US" sz="4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rPr>
              <a:t>一、晚清选官制度的变革</a:t>
            </a:r>
            <a:endParaRPr lang="zh-CN" altLang="en-US" sz="4000" b="1" dirty="0">
              <a:solidFill>
                <a:srgbClr val="262626"/>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 name="文本框 4"/>
          <p:cNvSpPr txBox="1"/>
          <p:nvPr>
            <p:custDataLst>
              <p:tags r:id="rId3"/>
            </p:custDataLst>
          </p:nvPr>
        </p:nvSpPr>
        <p:spPr>
          <a:xfrm>
            <a:off x="0" y="707886"/>
            <a:ext cx="4027469"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科举制度的变化</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custDataLst>
              <p:tags r:id="rId4"/>
            </p:custDataLst>
          </p:nvPr>
        </p:nvSpPr>
        <p:spPr>
          <a:xfrm>
            <a:off x="-1" y="1354217"/>
            <a:ext cx="1777430" cy="646331"/>
          </a:xfrm>
          <a:prstGeom prst="rect">
            <a:avLst/>
          </a:prstGeom>
          <a:solidFill>
            <a:schemeClr val="accent6">
              <a:lumMod val="20000"/>
              <a:lumOff val="80000"/>
            </a:schemeClr>
          </a:solidFill>
        </p:spPr>
        <p:txBody>
          <a:bodyPr wrap="square" rtlCol="0" anchor="t">
            <a:spAutoFit/>
          </a:bodyPr>
          <a:lstStyle/>
          <a:p>
            <a:r>
              <a:rPr lang="zh-CN" altLang="en-US" sz="36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1)</a:t>
            </a:r>
            <a:r>
              <a:rPr lang="zh-CN" altLang="en-US" sz="3600" b="1" dirty="0">
                <a:latin typeface="微软雅黑" panose="020B0503020204020204" pitchFamily="34" charset="-122"/>
                <a:ea typeface="微软雅黑" panose="020B0503020204020204" pitchFamily="34" charset="-122"/>
                <a:cs typeface="宋体" panose="02010600030101010101" pitchFamily="2" charset="-122"/>
                <a:sym typeface="+mn-ea"/>
              </a:rPr>
              <a:t>原因</a:t>
            </a:r>
            <a:r>
              <a:rPr lang="zh-CN" altLang="en-US" sz="36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altLang="en-US" sz="3600" b="1" dirty="0">
              <a:solidFill>
                <a:schemeClr val="tx1"/>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0" name="文本框 9"/>
          <p:cNvSpPr txBox="1"/>
          <p:nvPr>
            <p:custDataLst>
              <p:tags r:id="rId5"/>
            </p:custDataLst>
          </p:nvPr>
        </p:nvSpPr>
        <p:spPr>
          <a:xfrm>
            <a:off x="1777428" y="1354217"/>
            <a:ext cx="10414571" cy="1200329"/>
          </a:xfrm>
          <a:prstGeom prst="rect">
            <a:avLst/>
          </a:prstGeom>
          <a:solidFill>
            <a:schemeClr val="bg1"/>
          </a:solidFill>
        </p:spPr>
        <p:txBody>
          <a:bodyPr wrap="square" rtlCol="0">
            <a:spAutoFit/>
          </a:bodyPr>
          <a:lstStyle/>
          <a:p>
            <a:r>
              <a:rPr lang="zh-CN" altLang="en-US" sz="36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       西学</a:t>
            </a:r>
            <a:r>
              <a:rPr lang="zh-CN" altLang="en-US" sz="3600" dirty="0">
                <a:latin typeface="微软雅黑" panose="020B0503020204020204" pitchFamily="34" charset="-122"/>
                <a:ea typeface="微软雅黑" panose="020B0503020204020204" pitchFamily="34" charset="-122"/>
                <a:cs typeface="宋体" panose="02010600030101010101" pitchFamily="2" charset="-122"/>
                <a:sym typeface="+mn-ea"/>
              </a:rPr>
              <a:t>的传播和</a:t>
            </a:r>
            <a:r>
              <a:rPr lang="zh-CN" altLang="en-US" sz="36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洋务运动</a:t>
            </a:r>
            <a:r>
              <a:rPr lang="zh-CN" altLang="en-US" sz="3600" dirty="0">
                <a:latin typeface="微软雅黑" panose="020B0503020204020204" pitchFamily="34" charset="-122"/>
                <a:ea typeface="微软雅黑" panose="020B0503020204020204" pitchFamily="34" charset="-122"/>
                <a:cs typeface="宋体" panose="02010600030101010101" pitchFamily="2" charset="-122"/>
                <a:sym typeface="+mn-ea"/>
              </a:rPr>
              <a:t>的开展；</a:t>
            </a:r>
            <a:r>
              <a:rPr lang="zh-CN" altLang="en-US" sz="36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维新变法</a:t>
            </a:r>
            <a:r>
              <a:rPr lang="zh-CN" altLang="en-US" sz="3600" dirty="0">
                <a:latin typeface="微软雅黑" panose="020B0503020204020204" pitchFamily="34" charset="-122"/>
                <a:ea typeface="微软雅黑" panose="020B0503020204020204" pitchFamily="34" charset="-122"/>
                <a:cs typeface="宋体" panose="02010600030101010101" pitchFamily="2" charset="-122"/>
                <a:sym typeface="+mn-ea"/>
              </a:rPr>
              <a:t>运动和</a:t>
            </a:r>
            <a:r>
              <a:rPr lang="zh-CN" altLang="en-US" sz="360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rPr>
              <a:t>清末新政</a:t>
            </a:r>
            <a:r>
              <a:rPr lang="zh-CN" altLang="en-US" sz="3600" dirty="0">
                <a:latin typeface="微软雅黑" panose="020B0503020204020204" pitchFamily="34" charset="-122"/>
                <a:ea typeface="微软雅黑" panose="020B0503020204020204" pitchFamily="34" charset="-122"/>
                <a:cs typeface="宋体" panose="02010600030101010101" pitchFamily="2" charset="-122"/>
                <a:sym typeface="+mn-ea"/>
              </a:rPr>
              <a:t>的推动。</a:t>
            </a:r>
            <a:endParaRPr lang="zh-CN" altLang="en-US" sz="3600"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1" name="文本框 10"/>
          <p:cNvSpPr txBox="1"/>
          <p:nvPr>
            <p:custDataLst>
              <p:tags r:id="rId6"/>
            </p:custDataLst>
          </p:nvPr>
        </p:nvSpPr>
        <p:spPr>
          <a:xfrm>
            <a:off x="-1" y="4000040"/>
            <a:ext cx="1777427"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en-US" altLang="zh-CN" sz="3600" b="1" dirty="0">
                <a:latin typeface="微软雅黑" panose="020B0503020204020204" pitchFamily="34" charset="-122"/>
                <a:ea typeface="微软雅黑" panose="020B0503020204020204" pitchFamily="34" charset="-122"/>
                <a:cs typeface="宋体" panose="02010600030101010101" pitchFamily="2" charset="-122"/>
              </a:rPr>
              <a:t>2)</a:t>
            </a:r>
            <a:r>
              <a:rPr lang="zh-CN" altLang="en-US" sz="3600" b="1" dirty="0">
                <a:latin typeface="微软雅黑" panose="020B0503020204020204" pitchFamily="34" charset="-122"/>
                <a:ea typeface="微软雅黑" panose="020B0503020204020204" pitchFamily="34" charset="-122"/>
                <a:cs typeface="宋体" panose="02010600030101010101" pitchFamily="2" charset="-122"/>
              </a:rPr>
              <a:t>表现：</a:t>
            </a:r>
            <a:endParaRPr lang="zh-CN" altLang="en-US" sz="360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文本框 11"/>
          <p:cNvSpPr txBox="1"/>
          <p:nvPr>
            <p:custDataLst>
              <p:tags r:id="rId7"/>
            </p:custDataLst>
          </p:nvPr>
        </p:nvSpPr>
        <p:spPr>
          <a:xfrm>
            <a:off x="2752189" y="2644882"/>
            <a:ext cx="9439809"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①</a:t>
            </a:r>
            <a:r>
              <a:rPr lang="en-US" altLang="zh-CN" sz="3600" dirty="0">
                <a:latin typeface="微软雅黑" panose="020B0503020204020204" pitchFamily="34" charset="-122"/>
                <a:ea typeface="微软雅黑" panose="020B0503020204020204" pitchFamily="34" charset="-122"/>
                <a:cs typeface="华文楷体" panose="02010600040101010101" charset="-122"/>
              </a:rPr>
              <a:t>1898</a:t>
            </a:r>
            <a:r>
              <a:rPr lang="zh-CN" altLang="en-US" sz="3600" dirty="0">
                <a:latin typeface="微软雅黑" panose="020B0503020204020204" pitchFamily="34" charset="-122"/>
                <a:ea typeface="微软雅黑" panose="020B0503020204020204" pitchFamily="34" charset="-122"/>
                <a:cs typeface="华文楷体" panose="02010600040101010101" charset="-122"/>
              </a:rPr>
              <a:t>年，设</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经济特科</a:t>
            </a:r>
            <a:r>
              <a:rPr lang="zh-CN" altLang="en-US" sz="3600" dirty="0">
                <a:latin typeface="微软雅黑" panose="020B0503020204020204" pitchFamily="34" charset="-122"/>
                <a:ea typeface="微软雅黑" panose="020B0503020204020204" pitchFamily="34" charset="-122"/>
                <a:cs typeface="华文楷体" panose="02010600040101010101" charset="-122"/>
              </a:rPr>
              <a:t>，选拔经时济世。</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3" name="文本框 12"/>
          <p:cNvSpPr txBox="1"/>
          <p:nvPr>
            <p:custDataLst>
              <p:tags r:id="rId8"/>
            </p:custDataLst>
          </p:nvPr>
        </p:nvSpPr>
        <p:spPr>
          <a:xfrm>
            <a:off x="2752188" y="3984708"/>
            <a:ext cx="9439810"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②</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废</a:t>
            </a:r>
            <a:r>
              <a:rPr sz="3600" dirty="0" err="1">
                <a:solidFill>
                  <a:srgbClr val="FF0000"/>
                </a:solidFill>
                <a:latin typeface="微软雅黑" panose="020B0503020204020204" pitchFamily="34" charset="-122"/>
                <a:ea typeface="微软雅黑" panose="020B0503020204020204" pitchFamily="34" charset="-122"/>
                <a:cs typeface="华文楷体" panose="02010600040101010101" charset="-122"/>
              </a:rPr>
              <a:t>八股</a:t>
            </a:r>
            <a:r>
              <a:rPr sz="3600" dirty="0" err="1">
                <a:latin typeface="微软雅黑" panose="020B0503020204020204" pitchFamily="34" charset="-122"/>
                <a:ea typeface="微软雅黑" panose="020B0503020204020204" pitchFamily="34" charset="-122"/>
                <a:cs typeface="华文楷体" panose="02010600040101010101" charset="-122"/>
              </a:rPr>
              <a:t>，改试策论，以时务策命题</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4" name="文本框 13"/>
          <p:cNvSpPr txBox="1"/>
          <p:nvPr>
            <p:custDataLst>
              <p:tags r:id="rId9"/>
            </p:custDataLst>
          </p:nvPr>
        </p:nvSpPr>
        <p:spPr>
          <a:xfrm>
            <a:off x="2752188" y="5324535"/>
            <a:ext cx="9439810"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③</a:t>
            </a:r>
            <a:r>
              <a:rPr sz="3600" dirty="0" err="1">
                <a:latin typeface="微软雅黑" panose="020B0503020204020204" pitchFamily="34" charset="-122"/>
                <a:ea typeface="微软雅黑" panose="020B0503020204020204" pitchFamily="34" charset="-122"/>
                <a:cs typeface="华文楷体" panose="02010600040101010101" charset="-122"/>
              </a:rPr>
              <a:t>戊戌变法失败后，所有考</a:t>
            </a:r>
            <a:r>
              <a:rPr sz="3600" dirty="0" err="1">
                <a:solidFill>
                  <a:srgbClr val="FF0000"/>
                </a:solidFill>
                <a:latin typeface="微软雅黑" panose="020B0503020204020204" pitchFamily="34" charset="-122"/>
                <a:ea typeface="微软雅黑" panose="020B0503020204020204" pitchFamily="34" charset="-122"/>
                <a:cs typeface="华文楷体" panose="02010600040101010101" charset="-122"/>
              </a:rPr>
              <a:t>试悉照旧制</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6" name="文本框 5"/>
          <p:cNvSpPr txBox="1"/>
          <p:nvPr/>
        </p:nvSpPr>
        <p:spPr>
          <a:xfrm>
            <a:off x="1777427" y="2554546"/>
            <a:ext cx="698642" cy="3416320"/>
          </a:xfrm>
          <a:prstGeom prst="rect">
            <a:avLst/>
          </a:prstGeom>
          <a:solidFill>
            <a:schemeClr val="bg1"/>
          </a:solidFill>
        </p:spPr>
        <p:txBody>
          <a:bodyPr wrap="square">
            <a:spAutoFit/>
          </a:bodyPr>
          <a:lstStyle/>
          <a:p>
            <a:r>
              <a:rPr lang="zh-CN" altLang="en-US" sz="3600" b="1" dirty="0">
                <a:latin typeface="微软雅黑" panose="020B0503020204020204" pitchFamily="34" charset="-122"/>
                <a:ea typeface="微软雅黑" panose="020B0503020204020204" pitchFamily="34" charset="-122"/>
                <a:cs typeface="宋体" panose="02010600030101010101" pitchFamily="2" charset="-122"/>
                <a:sym typeface="+mn-ea"/>
              </a:rPr>
              <a:t>戊戌变法期间</a:t>
            </a:r>
            <a:endParaRPr lang="zh-CN" altLang="en-US" sz="36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16" name="左大括号 15"/>
          <p:cNvSpPr/>
          <p:nvPr>
            <p:custDataLst>
              <p:tags r:id="rId10"/>
            </p:custDataLst>
          </p:nvPr>
        </p:nvSpPr>
        <p:spPr>
          <a:xfrm>
            <a:off x="2465794" y="2563635"/>
            <a:ext cx="572794" cy="3407231"/>
          </a:xfrm>
          <a:prstGeom prst="leftBrace">
            <a:avLst>
              <a:gd name="adj1" fmla="val 8333"/>
              <a:gd name="adj2" fmla="val 51789"/>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6"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74707" y="291296"/>
            <a:ext cx="615553" cy="6275407"/>
          </a:xfrm>
          <a:prstGeom prst="rect">
            <a:avLst/>
          </a:prstGeom>
          <a:noFill/>
        </p:spPr>
        <p:txBody>
          <a:bodyPr vert="eaVert" wrap="square" rtlCol="0">
            <a:spAutoFit/>
          </a:bodyPr>
          <a:lstStyle/>
          <a:p>
            <a:pPr indent="0" algn="ctr">
              <a:buFont typeface="Wingdings" panose="05000000000000000000" pitchFamily="2" charset="2"/>
              <a:buNone/>
            </a:pPr>
            <a:r>
              <a:rPr lang="zh-CN" altLang="en-US" sz="2800" dirty="0">
                <a:latin typeface="微软雅黑" panose="020B0503020204020204" pitchFamily="34" charset="-122"/>
                <a:ea typeface="微软雅黑" panose="020B0503020204020204" pitchFamily="34" charset="-122"/>
              </a:rPr>
              <a:t>中国的近代以来中国的官员选拔与管理</a:t>
            </a:r>
            <a:endParaRPr lang="zh-CN" altLang="en-US" sz="2800" dirty="0">
              <a:latin typeface="微软雅黑" panose="020B0503020204020204" pitchFamily="34" charset="-122"/>
              <a:ea typeface="微软雅黑" panose="020B0503020204020204" pitchFamily="34" charset="-122"/>
            </a:endParaRPr>
          </a:p>
        </p:txBody>
      </p:sp>
      <p:sp>
        <p:nvSpPr>
          <p:cNvPr id="4" name="左大括号 3"/>
          <p:cNvSpPr/>
          <p:nvPr>
            <p:custDataLst>
              <p:tags r:id="rId2"/>
            </p:custDataLst>
          </p:nvPr>
        </p:nvSpPr>
        <p:spPr>
          <a:xfrm>
            <a:off x="891112" y="328013"/>
            <a:ext cx="855494" cy="6201971"/>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 name="文本框 5"/>
          <p:cNvSpPr txBox="1"/>
          <p:nvPr/>
        </p:nvSpPr>
        <p:spPr>
          <a:xfrm>
            <a:off x="1381472" y="577554"/>
            <a:ext cx="4318782" cy="565604"/>
          </a:xfrm>
          <a:prstGeom prst="rect">
            <a:avLst/>
          </a:prstGeom>
          <a:noFill/>
        </p:spPr>
        <p:txBody>
          <a:bodyPr wrap="square">
            <a:spAutoFit/>
          </a:bodyPr>
          <a:lstStyle/>
          <a:p>
            <a:pPr algn="l">
              <a:lnSpc>
                <a:spcPct val="12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晚清选官制度的变革</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381472" y="3127997"/>
            <a:ext cx="4318782" cy="565604"/>
          </a:xfrm>
          <a:prstGeom prst="rect">
            <a:avLst/>
          </a:prstGeom>
          <a:noFill/>
        </p:spPr>
        <p:txBody>
          <a:bodyPr wrap="square">
            <a:spAutoFit/>
          </a:bodyPr>
          <a:lstStyle/>
          <a:p>
            <a:pPr algn="l">
              <a:lnSpc>
                <a:spcPct val="12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民国时期的官员选拔制度</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文本框 9"/>
          <p:cNvSpPr txBox="1"/>
          <p:nvPr/>
        </p:nvSpPr>
        <p:spPr>
          <a:xfrm>
            <a:off x="1381472" y="5652901"/>
            <a:ext cx="7134546" cy="565604"/>
          </a:xfrm>
          <a:prstGeom prst="rect">
            <a:avLst/>
          </a:prstGeom>
          <a:noFill/>
        </p:spPr>
        <p:txBody>
          <a:bodyPr wrap="square">
            <a:spAutoFit/>
          </a:bodyPr>
          <a:lstStyle/>
          <a:p>
            <a:pPr algn="l">
              <a:lnSpc>
                <a:spcPct val="12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中华人民共和国的干部制度和公务员制度</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左大括号 10"/>
          <p:cNvSpPr/>
          <p:nvPr>
            <p:custDataLst>
              <p:tags r:id="rId3"/>
            </p:custDataLst>
          </p:nvPr>
        </p:nvSpPr>
        <p:spPr>
          <a:xfrm>
            <a:off x="5590149" y="349700"/>
            <a:ext cx="417673" cy="1139381"/>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3" name="文本框 12"/>
          <p:cNvSpPr txBox="1"/>
          <p:nvPr/>
        </p:nvSpPr>
        <p:spPr>
          <a:xfrm>
            <a:off x="6096000" y="352606"/>
            <a:ext cx="4985535" cy="533288"/>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科举制度的变化：背景、表现</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文本框 14"/>
          <p:cNvSpPr txBox="1"/>
          <p:nvPr/>
        </p:nvSpPr>
        <p:spPr>
          <a:xfrm>
            <a:off x="6096000" y="922297"/>
            <a:ext cx="6096000" cy="1007263"/>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选官制度的变化：背景、官制改革、</a:t>
            </a:r>
            <a:endParaRPr lang="en-US" altLang="zh-CN"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l">
              <a:lnSpc>
                <a:spcPct val="110000"/>
              </a:lnSpc>
            </a:pPr>
            <a:r>
              <a:rPr lang="en-US" altLang="zh-CN" sz="2800"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选官制度</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左大括号 15"/>
          <p:cNvSpPr/>
          <p:nvPr>
            <p:custDataLst>
              <p:tags r:id="rId4"/>
            </p:custDataLst>
          </p:nvPr>
        </p:nvSpPr>
        <p:spPr>
          <a:xfrm>
            <a:off x="5616610" y="2405610"/>
            <a:ext cx="391212" cy="2046775"/>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文本框 17"/>
          <p:cNvSpPr txBox="1"/>
          <p:nvPr/>
        </p:nvSpPr>
        <p:spPr>
          <a:xfrm>
            <a:off x="5825447" y="2426322"/>
            <a:ext cx="6393086" cy="523220"/>
          </a:xfrm>
          <a:prstGeom prst="rect">
            <a:avLst/>
          </a:prstGeom>
          <a:noFill/>
        </p:spPr>
        <p:txBody>
          <a:bodyPr wrap="square">
            <a:spAutoFit/>
          </a:bodyPr>
          <a:lstStyle/>
          <a:p>
            <a:pPr algn="l">
              <a:lnSpc>
                <a:spcPct val="10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南京临时政府时期：依据、内容、意义</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文本框 19"/>
          <p:cNvSpPr txBox="1"/>
          <p:nvPr/>
        </p:nvSpPr>
        <p:spPr>
          <a:xfrm>
            <a:off x="5825447" y="3178512"/>
            <a:ext cx="6366553" cy="533288"/>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北洋政府时期：考试制度、甄别制度</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文本框 21"/>
          <p:cNvSpPr txBox="1"/>
          <p:nvPr/>
        </p:nvSpPr>
        <p:spPr>
          <a:xfrm>
            <a:off x="5798985" y="3839426"/>
            <a:ext cx="6393015" cy="533288"/>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南京国民政府时期：措施、特点、评价</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左大括号 22"/>
          <p:cNvSpPr/>
          <p:nvPr>
            <p:custDataLst>
              <p:tags r:id="rId5"/>
            </p:custDataLst>
          </p:nvPr>
        </p:nvSpPr>
        <p:spPr>
          <a:xfrm>
            <a:off x="7855683" y="5204869"/>
            <a:ext cx="391212" cy="1461668"/>
          </a:xfrm>
          <a:prstGeom prst="leftBrace">
            <a:avLst/>
          </a:prstGeom>
          <a:ln w="7620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5" name="文本框 24"/>
          <p:cNvSpPr txBox="1"/>
          <p:nvPr/>
        </p:nvSpPr>
        <p:spPr>
          <a:xfrm>
            <a:off x="8051289" y="5276491"/>
            <a:ext cx="4140711" cy="533288"/>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改革开放前：措施、内容</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文本框 26"/>
          <p:cNvSpPr txBox="1"/>
          <p:nvPr/>
        </p:nvSpPr>
        <p:spPr>
          <a:xfrm>
            <a:off x="8051289" y="6033415"/>
            <a:ext cx="4140711" cy="533288"/>
          </a:xfrm>
          <a:prstGeom prst="rect">
            <a:avLst/>
          </a:prstGeom>
          <a:noFill/>
        </p:spPr>
        <p:txBody>
          <a:bodyPr wrap="square">
            <a:spAutoFit/>
          </a:bodyPr>
          <a:lstStyle/>
          <a:p>
            <a:pPr algn="l">
              <a:lnSpc>
                <a:spcPct val="110000"/>
              </a:lnSpc>
            </a:pPr>
            <a:r>
              <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改革开放后：干部公务员</a:t>
            </a:r>
            <a:endParaRPr lang="zh-CN" altLang="en-US" sz="2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文本框 6"/>
          <p:cNvSpPr txBox="1"/>
          <p:nvPr>
            <p:custDataLst>
              <p:tags r:id="rId2"/>
            </p:custDataLst>
          </p:nvPr>
        </p:nvSpPr>
        <p:spPr>
          <a:xfrm>
            <a:off x="0" y="12680"/>
            <a:ext cx="698642" cy="3416320"/>
          </a:xfrm>
          <a:prstGeom prst="rect">
            <a:avLst/>
          </a:prstGeom>
          <a:solidFill>
            <a:schemeClr val="bg1"/>
          </a:solidFill>
        </p:spPr>
        <p:txBody>
          <a:bodyPr wrap="square" rtlCol="0" anchor="t">
            <a:spAutoFit/>
          </a:bodyPr>
          <a:lstStyle/>
          <a:p>
            <a:r>
              <a:rPr lang="zh-CN" altLang="en-US" sz="3600" b="1" dirty="0">
                <a:latin typeface="微软雅黑" panose="020B0503020204020204" pitchFamily="34" charset="-122"/>
                <a:ea typeface="微软雅黑" panose="020B0503020204020204" pitchFamily="34" charset="-122"/>
                <a:cs typeface="宋体" panose="02010600030101010101" pitchFamily="2" charset="-122"/>
                <a:sym typeface="+mn-ea"/>
              </a:rPr>
              <a:t>清末新政期间</a:t>
            </a:r>
            <a:endParaRPr lang="zh-CN" altLang="en-US" sz="3600" b="1" dirty="0">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左大括号 2"/>
          <p:cNvSpPr/>
          <p:nvPr>
            <p:custDataLst>
              <p:tags r:id="rId3"/>
            </p:custDataLst>
          </p:nvPr>
        </p:nvSpPr>
        <p:spPr>
          <a:xfrm>
            <a:off x="698642" y="32654"/>
            <a:ext cx="572794" cy="3285900"/>
          </a:xfrm>
          <a:prstGeom prst="leftBrace">
            <a:avLst>
              <a:gd name="adj1" fmla="val 8333"/>
              <a:gd name="adj2" fmla="val 51789"/>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b="1">
              <a:latin typeface="微软雅黑" panose="020B0503020204020204" pitchFamily="34" charset="-122"/>
              <a:ea typeface="微软雅黑" panose="020B0503020204020204" pitchFamily="34" charset="-122"/>
            </a:endParaRPr>
          </a:p>
        </p:txBody>
      </p:sp>
      <p:sp>
        <p:nvSpPr>
          <p:cNvPr id="4" name="文本框 3"/>
          <p:cNvSpPr txBox="1"/>
          <p:nvPr>
            <p:custDataLst>
              <p:tags r:id="rId4"/>
            </p:custDataLst>
          </p:nvPr>
        </p:nvSpPr>
        <p:spPr>
          <a:xfrm>
            <a:off x="1067690" y="131125"/>
            <a:ext cx="11124310"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①</a:t>
            </a:r>
            <a:r>
              <a:rPr lang="en-US" altLang="zh-CN"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1901</a:t>
            </a:r>
            <a:r>
              <a:rPr lang="zh-CN" altLang="en-US" sz="3600" dirty="0">
                <a:latin typeface="微软雅黑" panose="020B0503020204020204" pitchFamily="34" charset="-122"/>
                <a:ea typeface="微软雅黑" panose="020B0503020204020204" pitchFamily="34" charset="-122"/>
                <a:cs typeface="华文楷体" panose="02010600040101010101" charset="-122"/>
              </a:rPr>
              <a:t>年，各省书院改为</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大学堂</a:t>
            </a:r>
            <a:r>
              <a:rPr lang="zh-CN" altLang="en-US" sz="3600" dirty="0">
                <a:latin typeface="微软雅黑" panose="020B0503020204020204" pitchFamily="34" charset="-122"/>
                <a:ea typeface="微软雅黑" panose="020B0503020204020204" pitchFamily="34" charset="-122"/>
                <a:cs typeface="华文楷体" panose="02010600040101010101" charset="-122"/>
              </a:rPr>
              <a:t>，以下改为</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中小学堂</a:t>
            </a:r>
            <a:endPar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endParaRPr>
          </a:p>
        </p:txBody>
      </p:sp>
      <p:sp>
        <p:nvSpPr>
          <p:cNvPr id="6" name="文本框 5"/>
          <p:cNvSpPr txBox="1"/>
          <p:nvPr>
            <p:custDataLst>
              <p:tags r:id="rId5"/>
            </p:custDataLst>
          </p:nvPr>
        </p:nvSpPr>
        <p:spPr>
          <a:xfrm>
            <a:off x="1067690" y="1074509"/>
            <a:ext cx="11124310" cy="646331"/>
          </a:xfrm>
          <a:prstGeom prst="rect">
            <a:avLst/>
          </a:prstGeom>
          <a:solidFill>
            <a:schemeClr val="bg1"/>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cs typeface="华文楷体" panose="02010600040101010101" charset="-122"/>
              </a:rPr>
              <a:t>②</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多设蒙养学堂。</a:t>
            </a:r>
            <a:endParaRPr lang="zh-CN" altLang="en-US" sz="3600" dirty="0">
              <a:latin typeface="微软雅黑" panose="020B0503020204020204" pitchFamily="34" charset="-122"/>
              <a:ea typeface="微软雅黑" panose="020B0503020204020204" pitchFamily="34" charset="-122"/>
              <a:cs typeface="华文楷体" panose="02010600040101010101" charset="-122"/>
              <a:sym typeface="+mn-ea"/>
            </a:endParaRPr>
          </a:p>
        </p:txBody>
      </p:sp>
      <p:sp>
        <p:nvSpPr>
          <p:cNvPr id="17" name="文本框 16"/>
          <p:cNvSpPr txBox="1"/>
          <p:nvPr>
            <p:custDataLst>
              <p:tags r:id="rId6"/>
            </p:custDataLst>
          </p:nvPr>
        </p:nvSpPr>
        <p:spPr>
          <a:xfrm>
            <a:off x="1067690" y="1947014"/>
            <a:ext cx="11124310" cy="1200329"/>
          </a:xfrm>
          <a:prstGeom prst="rect">
            <a:avLst/>
          </a:prstGeom>
          <a:solidFill>
            <a:schemeClr val="bg1"/>
          </a:solidFill>
        </p:spPr>
        <p:txBody>
          <a:bodyPr wrap="square" rtlCol="0">
            <a:spAutoFit/>
          </a:bodyPr>
          <a:lstStyle/>
          <a:p>
            <a:pPr algn="just"/>
            <a:r>
              <a:rPr lang="zh-CN" altLang="en-US" sz="3600" dirty="0">
                <a:latin typeface="微软雅黑" panose="020B0503020204020204" pitchFamily="34" charset="-122"/>
                <a:ea typeface="微软雅黑" panose="020B0503020204020204" pitchFamily="34" charset="-122"/>
                <a:cs typeface="华文楷体" panose="02010600040101010101" charset="-122"/>
              </a:rPr>
              <a:t>③</a:t>
            </a:r>
            <a:r>
              <a:rPr 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1905</a:t>
            </a:r>
            <a:r>
              <a:rPr lang="zh-CN" altLang="en-US" sz="3600" dirty="0">
                <a:latin typeface="微软雅黑" panose="020B0503020204020204" pitchFamily="34" charset="-122"/>
                <a:ea typeface="微软雅黑" panose="020B0503020204020204" pitchFamily="34" charset="-122"/>
                <a:cs typeface="华文楷体" panose="02010600040101010101" charset="-122"/>
              </a:rPr>
              <a:t>年，</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废除科举制</a:t>
            </a:r>
            <a:r>
              <a:rPr lang="zh-CN" altLang="en-US" sz="3600" dirty="0">
                <a:latin typeface="微软雅黑" panose="020B0503020204020204" pitchFamily="34" charset="-122"/>
                <a:ea typeface="微软雅黑" panose="020B0503020204020204" pitchFamily="34" charset="-122"/>
                <a:cs typeface="华文楷体" panose="02010600040101010101" charset="-122"/>
              </a:rPr>
              <a:t>，颁发各种教科书，遍设学堂 </a:t>
            </a:r>
            <a:endParaRPr lang="en-US" altLang="zh-CN" sz="3600" dirty="0">
              <a:latin typeface="微软雅黑" panose="020B0503020204020204" pitchFamily="34" charset="-122"/>
              <a:ea typeface="微软雅黑" panose="020B0503020204020204" pitchFamily="34" charset="-122"/>
              <a:cs typeface="华文楷体" panose="02010600040101010101" charset="-122"/>
            </a:endParaRPr>
          </a:p>
          <a:p>
            <a:pPr algn="just"/>
            <a:r>
              <a:rPr lang="en-US" altLang="zh-CN" sz="3600" dirty="0">
                <a:latin typeface="微软雅黑" panose="020B0503020204020204" pitchFamily="34" charset="-122"/>
                <a:ea typeface="微软雅黑" panose="020B0503020204020204" pitchFamily="34" charset="-122"/>
                <a:cs typeface="华文楷体" panose="02010600040101010101" charset="-122"/>
              </a:rPr>
              <a:t>    </a:t>
            </a:r>
            <a:r>
              <a:rPr lang="zh-CN" altLang="en-US" sz="3600" dirty="0">
                <a:latin typeface="微软雅黑" panose="020B0503020204020204" pitchFamily="34" charset="-122"/>
                <a:ea typeface="微软雅黑" panose="020B0503020204020204" pitchFamily="34" charset="-122"/>
                <a:cs typeface="华文楷体" panose="02010600040101010101" charset="-122"/>
              </a:rPr>
              <a:t>将</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育人、取才</a:t>
            </a:r>
            <a:r>
              <a:rPr lang="zh-CN" altLang="en-US" sz="3600" dirty="0">
                <a:latin typeface="微软雅黑" panose="020B0503020204020204" pitchFamily="34" charset="-122"/>
                <a:ea typeface="微软雅黑" panose="020B0503020204020204" pitchFamily="34" charset="-122"/>
                <a:cs typeface="华文楷体" panose="02010600040101010101" charset="-122"/>
              </a:rPr>
              <a:t>合于学校一途。</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8" name="文本框 17"/>
          <p:cNvSpPr txBox="1"/>
          <p:nvPr>
            <p:custDataLst>
              <p:tags r:id="rId7"/>
            </p:custDataLst>
          </p:nvPr>
        </p:nvSpPr>
        <p:spPr>
          <a:xfrm>
            <a:off x="9591040" y="1941938"/>
            <a:ext cx="2600960" cy="1200329"/>
          </a:xfrm>
          <a:prstGeom prst="rect">
            <a:avLst/>
          </a:prstGeom>
          <a:solidFill>
            <a:schemeClr val="bg1"/>
          </a:solidFill>
        </p:spPr>
        <p:txBody>
          <a:bodyPr wrap="square" rtlCol="0" anchor="t">
            <a:spAutoFit/>
          </a:bodyPr>
          <a:lstStyle/>
          <a:p>
            <a:r>
              <a:rPr lang="zh-CN" altLang="en-US" sz="3600" b="1" dirty="0">
                <a:solidFill>
                  <a:srgbClr val="FF0000"/>
                </a:solidFill>
                <a:latin typeface="微软雅黑" panose="020B0503020204020204" pitchFamily="34" charset="-122"/>
                <a:ea typeface="微软雅黑" panose="020B0503020204020204" pitchFamily="34" charset="-122"/>
                <a:sym typeface="+mn-ea"/>
              </a:rPr>
              <a:t>至此，科举制最终废除。</a:t>
            </a:r>
            <a:endParaRPr lang="zh-CN" altLang="en-US" sz="3600" b="1" dirty="0">
              <a:solidFill>
                <a:srgbClr val="FF0000"/>
              </a:solidFill>
              <a:latin typeface="微软雅黑" panose="020B0503020204020204" pitchFamily="34" charset="-122"/>
              <a:ea typeface="微软雅黑" panose="020B0503020204020204" pitchFamily="34" charset="-122"/>
              <a:sym typeface="+mn-ea"/>
            </a:endParaRPr>
          </a:p>
        </p:txBody>
      </p:sp>
      <p:sp>
        <p:nvSpPr>
          <p:cNvPr id="19" name="文本框 18"/>
          <p:cNvSpPr txBox="1"/>
          <p:nvPr>
            <p:custDataLst>
              <p:tags r:id="rId8"/>
            </p:custDataLst>
          </p:nvPr>
        </p:nvSpPr>
        <p:spPr>
          <a:xfrm>
            <a:off x="1" y="3441680"/>
            <a:ext cx="12191999" cy="646331"/>
          </a:xfrm>
          <a:prstGeom prst="rect">
            <a:avLst/>
          </a:prstGeom>
          <a:solidFill>
            <a:schemeClr val="accent4">
              <a:lumMod val="20000"/>
              <a:lumOff val="80000"/>
            </a:schemeClr>
          </a:solidFill>
        </p:spPr>
        <p:txBody>
          <a:bodyPr wrap="square" rtlCol="0">
            <a:spAutoFit/>
          </a:bodyPr>
          <a:lstStyle/>
          <a:p>
            <a:r>
              <a:rPr lang="zh-CN" altLang="en-US" sz="3600" dirty="0">
                <a:latin typeface="微软雅黑" panose="020B0503020204020204" pitchFamily="34" charset="-122"/>
                <a:ea typeface="微软雅黑" panose="020B0503020204020204" pitchFamily="34" charset="-122"/>
              </a:rPr>
              <a:t>阅读</a:t>
            </a:r>
            <a:r>
              <a:rPr lang="en-US" altLang="zh-CN" sz="3600" dirty="0">
                <a:latin typeface="微软雅黑" panose="020B0503020204020204" pitchFamily="34" charset="-122"/>
                <a:ea typeface="微软雅黑" panose="020B0503020204020204" pitchFamily="34" charset="-122"/>
              </a:rPr>
              <a:t>P39</a:t>
            </a:r>
            <a:r>
              <a:rPr lang="zh-CN" altLang="en-US" sz="3600" dirty="0">
                <a:latin typeface="微软雅黑" panose="020B0503020204020204" pitchFamily="34" charset="-122"/>
                <a:ea typeface="微软雅黑" panose="020B0503020204020204" pitchFamily="34" charset="-122"/>
              </a:rPr>
              <a:t>页，指出袁世凯主张</a:t>
            </a:r>
            <a:r>
              <a:rPr lang="zh-CN" altLang="en-US" sz="3600" b="1" dirty="0">
                <a:latin typeface="微软雅黑" panose="020B0503020204020204" pitchFamily="34" charset="-122"/>
                <a:ea typeface="微软雅黑" panose="020B0503020204020204" pitchFamily="34" charset="-122"/>
              </a:rPr>
              <a:t>废除科举制</a:t>
            </a:r>
            <a:r>
              <a:rPr lang="zh-CN" altLang="en-US" sz="3600" dirty="0">
                <a:latin typeface="微软雅黑" panose="020B0503020204020204" pitchFamily="34" charset="-122"/>
                <a:ea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rPr>
              <a:t>发展学堂的原因</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0" y="4096375"/>
            <a:ext cx="9503596" cy="646331"/>
          </a:xfrm>
          <a:prstGeom prst="rect">
            <a:avLst/>
          </a:prstGeom>
          <a:solidFill>
            <a:schemeClr val="accent6">
              <a:lumMod val="20000"/>
              <a:lumOff val="80000"/>
            </a:schemeClr>
          </a:solidFill>
        </p:spPr>
        <p:txBody>
          <a:bodyPr wrap="square">
            <a:spAutoFit/>
          </a:bodyPr>
          <a:lstStyle/>
          <a:p>
            <a:r>
              <a:rPr lang="en-US" altLang="zh-CN" sz="3600" dirty="0">
                <a:latin typeface="微软雅黑" panose="020B0503020204020204" pitchFamily="34" charset="-122"/>
                <a:ea typeface="微软雅黑" panose="020B0503020204020204" pitchFamily="34" charset="-122"/>
              </a:rPr>
              <a:t>1.</a:t>
            </a:r>
            <a:r>
              <a:rPr lang="zh-CN" altLang="en-US" sz="3600" dirty="0">
                <a:latin typeface="微软雅黑" panose="020B0503020204020204" pitchFamily="34" charset="-122"/>
                <a:ea typeface="微软雅黑" panose="020B0503020204020204" pitchFamily="34" charset="-122"/>
              </a:rPr>
              <a:t>换取列强信任；</a:t>
            </a:r>
            <a:endParaRPr lang="zh-CN" altLang="en-US" sz="36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0" y="4742706"/>
            <a:ext cx="9503596" cy="646331"/>
          </a:xfrm>
          <a:prstGeom prst="rect">
            <a:avLst/>
          </a:prstGeom>
          <a:solidFill>
            <a:schemeClr val="accent6">
              <a:lumMod val="20000"/>
              <a:lumOff val="80000"/>
            </a:schemeClr>
          </a:solidFill>
        </p:spPr>
        <p:txBody>
          <a:bodyPr wrap="square">
            <a:spAutoFit/>
          </a:bodyPr>
          <a:lstStyle/>
          <a:p>
            <a:r>
              <a:rPr lang="en-US" altLang="zh-CN" sz="3600" dirty="0">
                <a:latin typeface="微软雅黑" panose="020B0503020204020204" pitchFamily="34" charset="-122"/>
                <a:ea typeface="微软雅黑" panose="020B0503020204020204" pitchFamily="34" charset="-122"/>
              </a:rPr>
              <a:t>2.</a:t>
            </a:r>
            <a:r>
              <a:rPr lang="zh-CN" altLang="en-US" sz="3600" dirty="0">
                <a:latin typeface="微软雅黑" panose="020B0503020204020204" pitchFamily="34" charset="-122"/>
                <a:ea typeface="微软雅黑" panose="020B0503020204020204" pitchFamily="34" charset="-122"/>
              </a:rPr>
              <a:t>可使留学生为求功名而</a:t>
            </a:r>
            <a:r>
              <a:rPr lang="zh-CN" altLang="en-US" sz="3600" dirty="0">
                <a:solidFill>
                  <a:srgbClr val="FF0000"/>
                </a:solidFill>
                <a:latin typeface="微软雅黑" panose="020B0503020204020204" pitchFamily="34" charset="-122"/>
                <a:ea typeface="微软雅黑" panose="020B0503020204020204" pitchFamily="34" charset="-122"/>
              </a:rPr>
              <a:t>潜修所学</a:t>
            </a:r>
            <a:r>
              <a:rPr lang="zh-CN" altLang="en-US" sz="3600" dirty="0">
                <a:latin typeface="微软雅黑" panose="020B0503020204020204" pitchFamily="34" charset="-122"/>
                <a:ea typeface="微软雅黑" panose="020B0503020204020204" pitchFamily="34" charset="-122"/>
              </a:rPr>
              <a:t>，</a:t>
            </a:r>
            <a:r>
              <a:rPr lang="zh-CN" altLang="en-US" sz="3600" dirty="0">
                <a:solidFill>
                  <a:srgbClr val="FF0000"/>
                </a:solidFill>
                <a:latin typeface="微软雅黑" panose="020B0503020204020204" pitchFamily="34" charset="-122"/>
                <a:ea typeface="微软雅黑" panose="020B0503020204020204" pitchFamily="34" charset="-122"/>
              </a:rPr>
              <a:t>不受蛊惑</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0" y="5389037"/>
            <a:ext cx="9503596" cy="646331"/>
          </a:xfrm>
          <a:prstGeom prst="rect">
            <a:avLst/>
          </a:prstGeom>
          <a:solidFill>
            <a:schemeClr val="accent6">
              <a:lumMod val="20000"/>
              <a:lumOff val="80000"/>
            </a:schemeClr>
          </a:solidFill>
        </p:spPr>
        <p:txBody>
          <a:bodyPr wrap="square">
            <a:spAutoFit/>
          </a:bodyPr>
          <a:lstStyle/>
          <a:p>
            <a:r>
              <a:rPr lang="en-US" altLang="zh-CN" sz="3600" dirty="0">
                <a:latin typeface="微软雅黑" panose="020B0503020204020204" pitchFamily="34" charset="-122"/>
                <a:ea typeface="微软雅黑" panose="020B0503020204020204" pitchFamily="34" charset="-122"/>
              </a:rPr>
              <a:t>3.</a:t>
            </a:r>
            <a:r>
              <a:rPr lang="zh-CN" altLang="en-US" sz="3600" dirty="0">
                <a:latin typeface="微软雅黑" panose="020B0503020204020204" pitchFamily="34" charset="-122"/>
                <a:ea typeface="微软雅黑" panose="020B0503020204020204" pitchFamily="34" charset="-122"/>
              </a:rPr>
              <a:t>可以</a:t>
            </a:r>
            <a:r>
              <a:rPr lang="zh-CN" altLang="en-US" sz="3600" dirty="0">
                <a:solidFill>
                  <a:srgbClr val="FF0000"/>
                </a:solidFill>
                <a:latin typeface="微软雅黑" panose="020B0503020204020204" pitchFamily="34" charset="-122"/>
                <a:ea typeface="微软雅黑" panose="020B0503020204020204" pitchFamily="34" charset="-122"/>
              </a:rPr>
              <a:t>培养人才</a:t>
            </a:r>
            <a:r>
              <a:rPr lang="zh-CN" altLang="en-US" sz="3600" dirty="0">
                <a:latin typeface="微软雅黑" panose="020B0503020204020204" pitchFamily="34" charset="-122"/>
                <a:ea typeface="微软雅黑" panose="020B0503020204020204" pitchFamily="34" charset="-122"/>
              </a:rPr>
              <a:t>，开启</a:t>
            </a:r>
            <a:r>
              <a:rPr lang="zh-CN" altLang="en-US" sz="3600" dirty="0">
                <a:solidFill>
                  <a:srgbClr val="FF0000"/>
                </a:solidFill>
                <a:latin typeface="微软雅黑" panose="020B0503020204020204" pitchFamily="34" charset="-122"/>
                <a:ea typeface="微软雅黑" panose="020B0503020204020204" pitchFamily="34" charset="-122"/>
              </a:rPr>
              <a:t>民智</a:t>
            </a:r>
            <a:r>
              <a:rPr lang="zh-CN" altLang="en-US" sz="3600" dirty="0">
                <a:latin typeface="微软雅黑" panose="020B0503020204020204" pitchFamily="34" charset="-122"/>
                <a:ea typeface="微软雅黑" panose="020B0503020204020204" pitchFamily="34" charset="-122"/>
              </a:rPr>
              <a:t>，促进</a:t>
            </a:r>
            <a:r>
              <a:rPr lang="zh-CN" altLang="en-US" sz="3600" dirty="0">
                <a:solidFill>
                  <a:srgbClr val="FF0000"/>
                </a:solidFill>
                <a:latin typeface="微软雅黑" panose="020B0503020204020204" pitchFamily="34" charset="-122"/>
                <a:ea typeface="微软雅黑" panose="020B0503020204020204" pitchFamily="34" charset="-122"/>
              </a:rPr>
              <a:t>教育发展</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
        <p:nvSpPr>
          <p:cNvPr id="26" name="文本框 25"/>
          <p:cNvSpPr txBox="1"/>
          <p:nvPr>
            <p:custDataLst>
              <p:tags r:id="rId9"/>
            </p:custDataLst>
          </p:nvPr>
        </p:nvSpPr>
        <p:spPr>
          <a:xfrm>
            <a:off x="1" y="6035368"/>
            <a:ext cx="9503595" cy="646331"/>
          </a:xfrm>
          <a:prstGeom prst="rect">
            <a:avLst/>
          </a:prstGeom>
          <a:solidFill>
            <a:schemeClr val="accent6">
              <a:lumMod val="20000"/>
              <a:lumOff val="80000"/>
            </a:schemeClr>
          </a:solidFill>
        </p:spPr>
        <p:txBody>
          <a:bodyPr wrap="square" rtlCol="0">
            <a:spAutoFit/>
          </a:bodyPr>
          <a:lstStyle/>
          <a:p>
            <a:r>
              <a:rPr lang="en-US" altLang="zh-CN" sz="3600" dirty="0">
                <a:latin typeface="微软雅黑" panose="020B0503020204020204" pitchFamily="34" charset="-122"/>
                <a:ea typeface="微软雅黑" panose="020B0503020204020204" pitchFamily="34" charset="-122"/>
              </a:rPr>
              <a:t>4.</a:t>
            </a:r>
            <a:r>
              <a:rPr lang="zh-CN" altLang="en-US" sz="3600" dirty="0">
                <a:latin typeface="微软雅黑" panose="020B0503020204020204" pitchFamily="34" charset="-122"/>
                <a:ea typeface="微软雅黑" panose="020B0503020204020204" pitchFamily="34" charset="-122"/>
              </a:rPr>
              <a:t>可</a:t>
            </a:r>
            <a:r>
              <a:rPr lang="zh-CN" altLang="en-US" sz="3600" dirty="0">
                <a:solidFill>
                  <a:srgbClr val="FF0000"/>
                </a:solidFill>
                <a:latin typeface="微软雅黑" panose="020B0503020204020204" pitchFamily="34" charset="-122"/>
                <a:ea typeface="微软雅黑" panose="020B0503020204020204" pitchFamily="34" charset="-122"/>
              </a:rPr>
              <a:t>维护</a:t>
            </a:r>
            <a:r>
              <a:rPr lang="zh-CN" altLang="en-US" sz="3600" dirty="0">
                <a:latin typeface="微软雅黑" panose="020B0503020204020204" pitchFamily="34" charset="-122"/>
                <a:ea typeface="微软雅黑" panose="020B0503020204020204" pitchFamily="34" charset="-122"/>
              </a:rPr>
              <a:t>清王朝</a:t>
            </a:r>
            <a:r>
              <a:rPr lang="zh-CN" altLang="en-US" sz="3600" dirty="0">
                <a:solidFill>
                  <a:srgbClr val="FF0000"/>
                </a:solidFill>
                <a:latin typeface="微软雅黑" panose="020B0503020204020204" pitchFamily="34" charset="-122"/>
                <a:ea typeface="微软雅黑" panose="020B0503020204020204" pitchFamily="34" charset="-122"/>
              </a:rPr>
              <a:t>统治</a:t>
            </a:r>
            <a:r>
              <a:rPr lang="zh-CN" altLang="en-US" sz="3600" dirty="0">
                <a:latin typeface="微软雅黑" panose="020B0503020204020204" pitchFamily="34" charset="-122"/>
                <a:ea typeface="微软雅黑" panose="020B0503020204020204" pitchFamily="34" charset="-122"/>
              </a:rPr>
              <a:t>。</a:t>
            </a: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ppt_x"/>
                                          </p:val>
                                        </p:tav>
                                        <p:tav tm="100000">
                                          <p:val>
                                            <p:strVal val="#ppt_x"/>
                                          </p:val>
                                        </p:tav>
                                      </p:tavLst>
                                    </p:anim>
                                    <p:anim calcmode="lin" valueType="num">
                                      <p:cBhvr additive="base">
                                        <p:cTn id="3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ntr" presetSubtype="16"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diamond(in)">
                                      <p:cBhvr>
                                        <p:cTn id="5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7" grpId="0" animBg="1"/>
      <p:bldP spid="18" grpId="0" animBg="1"/>
      <p:bldP spid="19" grpId="0" animBg="1"/>
      <p:bldP spid="21" grpId="0" animBg="1"/>
      <p:bldP spid="23"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文本框 10"/>
          <p:cNvSpPr txBox="1"/>
          <p:nvPr>
            <p:custDataLst>
              <p:tags r:id="rId2"/>
            </p:custDataLst>
          </p:nvPr>
        </p:nvSpPr>
        <p:spPr>
          <a:xfrm>
            <a:off x="0" y="0"/>
            <a:ext cx="4078840" cy="646331"/>
          </a:xfrm>
          <a:prstGeom prst="rect">
            <a:avLst/>
          </a:prstGeom>
          <a:solidFill>
            <a:schemeClr val="accent6">
              <a:lumMod val="20000"/>
              <a:lumOff val="80000"/>
            </a:schemeClr>
          </a:solidFill>
        </p:spPr>
        <p:txBody>
          <a:bodyPr wrap="square" rtlCol="0">
            <a:spAutoFit/>
          </a:bodyPr>
          <a:lstStyle/>
          <a:p>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3600" b="1" dirty="0">
                <a:latin typeface="微软雅黑" panose="020B0503020204020204" pitchFamily="34" charset="-122"/>
                <a:ea typeface="微软雅黑" panose="020B0503020204020204" pitchFamily="34" charset="-122"/>
                <a:cs typeface="微软雅黑" panose="020B0503020204020204" pitchFamily="34" charset="-122"/>
              </a:rPr>
              <a:t>选官制度的改革</a:t>
            </a:r>
            <a:r>
              <a:rPr lang="en-US" altLang="zh-CN" sz="36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6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文本框 13"/>
          <p:cNvSpPr txBox="1"/>
          <p:nvPr>
            <p:custDataLst>
              <p:tags r:id="rId3"/>
            </p:custDataLst>
          </p:nvPr>
        </p:nvSpPr>
        <p:spPr>
          <a:xfrm>
            <a:off x="0" y="645390"/>
            <a:ext cx="2921000"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charset="0"/>
              <a:buNone/>
            </a:pPr>
            <a:r>
              <a:rPr lang="en-US" altLang="zh-CN" sz="3600" b="1" dirty="0">
                <a:latin typeface="微软雅黑" panose="020B0503020204020204" pitchFamily="34" charset="-122"/>
                <a:ea typeface="微软雅黑" panose="020B0503020204020204" pitchFamily="34" charset="-122"/>
                <a:cs typeface="华文楷体" panose="02010600040101010101" charset="-122"/>
              </a:rPr>
              <a:t>1</a:t>
            </a:r>
            <a:r>
              <a:rPr lang="zh-CN" altLang="en-US" sz="3600" b="1" dirty="0">
                <a:latin typeface="微软雅黑" panose="020B0503020204020204" pitchFamily="34" charset="-122"/>
                <a:ea typeface="微软雅黑" panose="020B0503020204020204" pitchFamily="34" charset="-122"/>
                <a:cs typeface="华文楷体" panose="02010600040101010101" charset="-122"/>
              </a:rPr>
              <a:t>）改革背景：</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15" name="文本框 14"/>
          <p:cNvSpPr txBox="1"/>
          <p:nvPr>
            <p:custDataLst>
              <p:tags r:id="rId4"/>
            </p:custDataLst>
          </p:nvPr>
        </p:nvSpPr>
        <p:spPr>
          <a:xfrm>
            <a:off x="2921000" y="645390"/>
            <a:ext cx="9271000" cy="646331"/>
          </a:xfrm>
          <a:prstGeom prst="rect">
            <a:avLst/>
          </a:prstGeom>
          <a:solidFill>
            <a:schemeClr val="bg1"/>
          </a:solidFill>
        </p:spPr>
        <p:txBody>
          <a:bodyPr wrap="square" rtlCol="0">
            <a:spAutoFit/>
          </a:bodyPr>
          <a:lstStyle/>
          <a:p>
            <a:pPr indent="0">
              <a:buFont typeface="Wingdings" panose="05000000000000000000" charset="0"/>
              <a:buNone/>
            </a:pP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       科举</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制度被</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废除</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，急需要</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sym typeface="+mn-ea"/>
              </a:rPr>
              <a:t>新的官制</a:t>
            </a:r>
            <a:r>
              <a:rPr lang="zh-CN" altLang="en-US" sz="3600" dirty="0">
                <a:latin typeface="微软雅黑" panose="020B0503020204020204" pitchFamily="34" charset="-122"/>
                <a:ea typeface="微软雅黑" panose="020B0503020204020204" pitchFamily="34" charset="-122"/>
                <a:cs typeface="华文楷体" panose="02010600040101010101" charset="-122"/>
                <a:sym typeface="+mn-ea"/>
              </a:rPr>
              <a:t>体系。</a:t>
            </a:r>
            <a:endParaRPr lang="zh-CN" altLang="en-US" sz="3600" dirty="0">
              <a:latin typeface="微软雅黑" panose="020B0503020204020204" pitchFamily="34" charset="-122"/>
              <a:ea typeface="微软雅黑" panose="020B0503020204020204" pitchFamily="34" charset="-122"/>
              <a:cs typeface="华文楷体" panose="02010600040101010101" charset="-122"/>
              <a:sym typeface="+mn-ea"/>
            </a:endParaRPr>
          </a:p>
        </p:txBody>
      </p:sp>
      <p:sp>
        <p:nvSpPr>
          <p:cNvPr id="16" name="文本框 15"/>
          <p:cNvSpPr txBox="1"/>
          <p:nvPr>
            <p:custDataLst>
              <p:tags r:id="rId5"/>
            </p:custDataLst>
          </p:nvPr>
        </p:nvSpPr>
        <p:spPr>
          <a:xfrm>
            <a:off x="0" y="1290780"/>
            <a:ext cx="2921000"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pitchFamily="2" charset="2"/>
              <a:buNone/>
            </a:pPr>
            <a:r>
              <a:rPr lang="en-US" altLang="zh-CN" sz="3600" b="1" dirty="0">
                <a:latin typeface="微软雅黑" panose="020B0503020204020204" pitchFamily="34" charset="-122"/>
                <a:ea typeface="微软雅黑" panose="020B0503020204020204" pitchFamily="34" charset="-122"/>
                <a:cs typeface="华文楷体" panose="02010600040101010101" charset="-122"/>
              </a:rPr>
              <a:t>2</a:t>
            </a:r>
            <a:r>
              <a:rPr lang="zh-CN" altLang="en-US" sz="3600" b="1" dirty="0">
                <a:latin typeface="微软雅黑" panose="020B0503020204020204" pitchFamily="34" charset="-122"/>
                <a:ea typeface="微软雅黑" panose="020B0503020204020204" pitchFamily="34" charset="-122"/>
                <a:cs typeface="华文楷体" panose="02010600040101010101" charset="-122"/>
              </a:rPr>
              <a:t>）官制改革：</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17" name="文本框 16"/>
          <p:cNvSpPr txBox="1"/>
          <p:nvPr>
            <p:custDataLst>
              <p:tags r:id="rId6"/>
            </p:custDataLst>
          </p:nvPr>
        </p:nvSpPr>
        <p:spPr>
          <a:xfrm>
            <a:off x="2921001" y="1291721"/>
            <a:ext cx="9271000" cy="1754326"/>
          </a:xfrm>
          <a:prstGeom prst="rect">
            <a:avLst/>
          </a:prstGeom>
          <a:solidFill>
            <a:schemeClr val="bg1"/>
          </a:solidFill>
        </p:spPr>
        <p:txBody>
          <a:bodyPr wrap="square" rtlCol="0">
            <a:spAutoFit/>
          </a:bodyPr>
          <a:lstStyle/>
          <a:p>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       裁减</a:t>
            </a:r>
            <a:r>
              <a:rPr lang="zh-CN" altLang="en-US" sz="3600" dirty="0">
                <a:latin typeface="微软雅黑" panose="020B0503020204020204" pitchFamily="34" charset="-122"/>
                <a:ea typeface="微软雅黑" panose="020B0503020204020204" pitchFamily="34" charset="-122"/>
                <a:cs typeface="华文楷体" panose="02010600040101010101" charset="-122"/>
              </a:rPr>
              <a:t>冗署</a:t>
            </a:r>
            <a:r>
              <a:rPr sz="3600" dirty="0">
                <a:latin typeface="微软雅黑" panose="020B0503020204020204" pitchFamily="34" charset="-122"/>
                <a:ea typeface="微软雅黑" panose="020B0503020204020204" pitchFamily="34" charset="-122"/>
                <a:cs typeface="华文楷体" panose="02010600040101010101" charset="-122"/>
              </a:rPr>
              <a:t>冗</a:t>
            </a:r>
            <a:r>
              <a:rPr lang="zh-CN" altLang="en-US" sz="3600" dirty="0">
                <a:latin typeface="微软雅黑" panose="020B0503020204020204" pitchFamily="34" charset="-122"/>
                <a:ea typeface="微软雅黑" panose="020B0503020204020204" pitchFamily="34" charset="-122"/>
                <a:cs typeface="华文楷体" panose="02010600040101010101" charset="-122"/>
              </a:rPr>
              <a:t>官</a:t>
            </a:r>
            <a:r>
              <a:rPr sz="3600" dirty="0">
                <a:latin typeface="微软雅黑" panose="020B0503020204020204" pitchFamily="34" charset="-122"/>
                <a:ea typeface="微软雅黑" panose="020B0503020204020204" pitchFamily="34" charset="-122"/>
                <a:cs typeface="华文楷体" panose="02010600040101010101" charset="-122"/>
              </a:rPr>
              <a:t>，改</a:t>
            </a:r>
            <a:r>
              <a:rPr lang="zh-CN" altLang="en-US" sz="3600" dirty="0">
                <a:latin typeface="微软雅黑" panose="020B0503020204020204" pitchFamily="34" charset="-122"/>
                <a:ea typeface="微软雅黑" panose="020B0503020204020204" pitchFamily="34" charset="-122"/>
                <a:cs typeface="华文楷体" panose="02010600040101010101" charset="-122"/>
              </a:rPr>
              <a:t>总理衙门</a:t>
            </a:r>
            <a:r>
              <a:rPr sz="3600" dirty="0">
                <a:latin typeface="微软雅黑" panose="020B0503020204020204" pitchFamily="34" charset="-122"/>
                <a:ea typeface="微软雅黑" panose="020B0503020204020204" pitchFamily="34" charset="-122"/>
                <a:cs typeface="华文楷体" panose="02010600040101010101" charset="-122"/>
              </a:rPr>
              <a:t>为</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外务部</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dirty="0">
                <a:latin typeface="微软雅黑" panose="020B0503020204020204" pitchFamily="34" charset="-122"/>
                <a:ea typeface="微软雅黑" panose="020B0503020204020204" pitchFamily="34" charset="-122"/>
                <a:cs typeface="华文楷体" panose="02010600040101010101" charset="-122"/>
              </a:rPr>
              <a:t>陆续</a:t>
            </a:r>
            <a:r>
              <a:rPr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设</a:t>
            </a:r>
            <a:r>
              <a:rPr lang="zh-CN" altLang="en-US" sz="3600" dirty="0">
                <a:latin typeface="微软雅黑" panose="020B0503020204020204" pitchFamily="34" charset="-122"/>
                <a:ea typeface="微软雅黑" panose="020B0503020204020204" pitchFamily="34" charset="-122"/>
                <a:cs typeface="华文楷体" panose="02010600040101010101" charset="-122"/>
              </a:rPr>
              <a:t>农工商部</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dirty="0">
                <a:latin typeface="微软雅黑" panose="020B0503020204020204" pitchFamily="34" charset="-122"/>
                <a:ea typeface="微软雅黑" panose="020B0503020204020204" pitchFamily="34" charset="-122"/>
                <a:cs typeface="华文楷体" panose="02010600040101010101" charset="-122"/>
              </a:rPr>
              <a:t>巡警</a:t>
            </a:r>
            <a:r>
              <a:rPr sz="3600" dirty="0">
                <a:latin typeface="微软雅黑" panose="020B0503020204020204" pitchFamily="34" charset="-122"/>
                <a:ea typeface="微软雅黑" panose="020B0503020204020204" pitchFamily="34" charset="-122"/>
                <a:cs typeface="华文楷体" panose="02010600040101010101" charset="-122"/>
              </a:rPr>
              <a:t>部、</a:t>
            </a:r>
            <a:r>
              <a:rPr lang="zh-CN" altLang="en-US" sz="3600" dirty="0">
                <a:latin typeface="微软雅黑" panose="020B0503020204020204" pitchFamily="34" charset="-122"/>
                <a:ea typeface="微软雅黑" panose="020B0503020204020204" pitchFamily="34" charset="-122"/>
                <a:cs typeface="华文楷体" panose="02010600040101010101" charset="-122"/>
              </a:rPr>
              <a:t>学</a:t>
            </a:r>
            <a:r>
              <a:rPr sz="3600" dirty="0">
                <a:latin typeface="微软雅黑" panose="020B0503020204020204" pitchFamily="34" charset="-122"/>
                <a:ea typeface="微软雅黑" panose="020B0503020204020204" pitchFamily="34" charset="-122"/>
                <a:cs typeface="华文楷体" panose="02010600040101010101" charset="-122"/>
              </a:rPr>
              <a:t>部</a:t>
            </a:r>
            <a:r>
              <a:rPr lang="zh-CN" altLang="en-US" sz="3600" dirty="0">
                <a:latin typeface="微软雅黑" panose="020B0503020204020204" pitchFamily="34" charset="-122"/>
                <a:ea typeface="微软雅黑" panose="020B0503020204020204" pitchFamily="34" charset="-122"/>
                <a:cs typeface="华文楷体" panose="02010600040101010101" charset="-122"/>
              </a:rPr>
              <a:t>等部门</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b="1" dirty="0">
                <a:latin typeface="微软雅黑" panose="020B0503020204020204" pitchFamily="34" charset="-122"/>
                <a:ea typeface="微软雅黑" panose="020B0503020204020204" pitchFamily="34" charset="-122"/>
                <a:cs typeface="华文楷体" panose="02010600040101010101" charset="-122"/>
              </a:rPr>
              <a:t>瓦解了</a:t>
            </a:r>
            <a:r>
              <a:rPr lang="zh-CN" altLang="en-US" sz="3600" dirty="0">
                <a:latin typeface="微软雅黑" panose="020B0503020204020204" pitchFamily="34" charset="-122"/>
                <a:ea typeface="微软雅黑" panose="020B0503020204020204" pitchFamily="34" charset="-122"/>
                <a:cs typeface="华文楷体" panose="02010600040101010101" charset="-122"/>
              </a:rPr>
              <a:t>传统的六部</a:t>
            </a:r>
            <a:r>
              <a:rPr sz="3600" dirty="0" err="1">
                <a:latin typeface="微软雅黑" panose="020B0503020204020204" pitchFamily="34" charset="-122"/>
                <a:ea typeface="微软雅黑" panose="020B0503020204020204" pitchFamily="34" charset="-122"/>
                <a:cs typeface="华文楷体" panose="02010600040101010101" charset="-122"/>
              </a:rPr>
              <a:t>建制</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19" name="文本框 18"/>
          <p:cNvSpPr txBox="1"/>
          <p:nvPr>
            <p:custDataLst>
              <p:tags r:id="rId7"/>
            </p:custDataLst>
          </p:nvPr>
        </p:nvSpPr>
        <p:spPr>
          <a:xfrm>
            <a:off x="1" y="3045106"/>
            <a:ext cx="2921000" cy="646331"/>
          </a:xfrm>
          <a:prstGeom prst="rect">
            <a:avLst/>
          </a:prstGeom>
          <a:solidFill>
            <a:schemeClr val="accent6">
              <a:lumMod val="20000"/>
              <a:lumOff val="80000"/>
            </a:schemeClr>
          </a:solidFill>
        </p:spPr>
        <p:txBody>
          <a:bodyPr wrap="square" rtlCol="0">
            <a:spAutoFit/>
          </a:bodyPr>
          <a:lstStyle/>
          <a:p>
            <a:pPr indent="0">
              <a:buFont typeface="Wingdings" panose="05000000000000000000" pitchFamily="2" charset="2"/>
              <a:buNone/>
            </a:pPr>
            <a:r>
              <a:rPr lang="en-US" altLang="zh-CN" sz="3600" b="1" dirty="0">
                <a:latin typeface="微软雅黑" panose="020B0503020204020204" pitchFamily="34" charset="-122"/>
                <a:ea typeface="微软雅黑" panose="020B0503020204020204" pitchFamily="34" charset="-122"/>
                <a:cs typeface="华文楷体" panose="02010600040101010101" charset="-122"/>
              </a:rPr>
              <a:t>3</a:t>
            </a:r>
            <a:r>
              <a:rPr lang="zh-CN" altLang="en-US" sz="3600" b="1" dirty="0">
                <a:latin typeface="微软雅黑" panose="020B0503020204020204" pitchFamily="34" charset="-122"/>
                <a:ea typeface="微软雅黑" panose="020B0503020204020204" pitchFamily="34" charset="-122"/>
                <a:cs typeface="华文楷体" panose="02010600040101010101" charset="-122"/>
              </a:rPr>
              <a:t>）选官制度：</a:t>
            </a:r>
            <a:endParaRPr lang="zh-CN" altLang="en-US" sz="3600" b="1" dirty="0">
              <a:latin typeface="微软雅黑" panose="020B0503020204020204" pitchFamily="34" charset="-122"/>
              <a:ea typeface="微软雅黑" panose="020B0503020204020204" pitchFamily="34" charset="-122"/>
              <a:cs typeface="华文楷体" panose="02010600040101010101" charset="-122"/>
            </a:endParaRPr>
          </a:p>
        </p:txBody>
      </p:sp>
      <p:sp>
        <p:nvSpPr>
          <p:cNvPr id="20" name="文本框 19"/>
          <p:cNvSpPr txBox="1"/>
          <p:nvPr>
            <p:custDataLst>
              <p:tags r:id="rId8"/>
            </p:custDataLst>
          </p:nvPr>
        </p:nvSpPr>
        <p:spPr>
          <a:xfrm>
            <a:off x="2921000" y="3049061"/>
            <a:ext cx="9270999" cy="1754326"/>
          </a:xfrm>
          <a:prstGeom prst="rect">
            <a:avLst/>
          </a:prstGeom>
          <a:solidFill>
            <a:schemeClr val="bg1"/>
          </a:solidFill>
        </p:spPr>
        <p:txBody>
          <a:bodyPr wrap="square" rtlCol="0">
            <a:spAutoFit/>
          </a:bodyPr>
          <a:lstStyle/>
          <a:p>
            <a:pPr algn="just"/>
            <a:r>
              <a:rPr lang="en-US" sz="3600" dirty="0">
                <a:latin typeface="微软雅黑" panose="020B0503020204020204" pitchFamily="34" charset="-122"/>
                <a:ea typeface="微软雅黑" panose="020B0503020204020204" pitchFamily="34" charset="-122"/>
                <a:cs typeface="华文楷体" panose="02010600040101010101" charset="-122"/>
              </a:rPr>
              <a:t>       </a:t>
            </a:r>
            <a:r>
              <a:rPr sz="3600" dirty="0">
                <a:latin typeface="微软雅黑" panose="020B0503020204020204" pitchFamily="34" charset="-122"/>
                <a:ea typeface="微软雅黑" panose="020B0503020204020204" pitchFamily="34" charset="-122"/>
                <a:cs typeface="华文楷体" panose="02010600040101010101" charset="-122"/>
              </a:rPr>
              <a:t>①</a:t>
            </a:r>
            <a:r>
              <a:rPr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1904</a:t>
            </a:r>
            <a:r>
              <a:rPr sz="3600" dirty="0">
                <a:latin typeface="微软雅黑" panose="020B0503020204020204" pitchFamily="34" charset="-122"/>
                <a:ea typeface="微软雅黑" panose="020B0503020204020204" pitchFamily="34" charset="-122"/>
                <a:cs typeface="华文楷体" panose="02010600040101010101" charset="-122"/>
              </a:rPr>
              <a:t>年初，清颁布</a:t>
            </a:r>
            <a:r>
              <a:rPr sz="3600" b="1" dirty="0">
                <a:solidFill>
                  <a:srgbClr val="FF0000"/>
                </a:solidFill>
                <a:latin typeface="微软雅黑" panose="020B0503020204020204" pitchFamily="34" charset="-122"/>
                <a:ea typeface="微软雅黑" panose="020B0503020204020204" pitchFamily="34" charset="-122"/>
                <a:cs typeface="华文楷体" panose="02010600040101010101" charset="-122"/>
              </a:rPr>
              <a:t>《奏定学堂章程》</a:t>
            </a:r>
            <a:r>
              <a:rPr sz="3600" dirty="0">
                <a:latin typeface="微软雅黑" panose="020B0503020204020204" pitchFamily="34" charset="-122"/>
                <a:ea typeface="微软雅黑" panose="020B0503020204020204" pitchFamily="34" charset="-122"/>
                <a:cs typeface="华文楷体" panose="02010600040101010101" charset="-122"/>
              </a:rPr>
              <a:t>统一全国学制</a:t>
            </a:r>
            <a:r>
              <a:rPr lang="zh-CN" sz="3600" dirty="0">
                <a:latin typeface="微软雅黑" panose="020B0503020204020204" pitchFamily="34" charset="-122"/>
                <a:ea typeface="微软雅黑" panose="020B0503020204020204" pitchFamily="34" charset="-122"/>
                <a:cs typeface="华文楷体" panose="02010600040101010101" charset="-122"/>
              </a:rPr>
              <a:t>（</a:t>
            </a:r>
            <a:r>
              <a:rPr lang="zh-CN" sz="3600" b="1" dirty="0">
                <a:latin typeface="微软雅黑" panose="020B0503020204020204" pitchFamily="34" charset="-122"/>
                <a:ea typeface="微软雅黑" panose="020B0503020204020204" pitchFamily="34" charset="-122"/>
                <a:cs typeface="华文楷体" panose="02010600040101010101" charset="-122"/>
              </a:rPr>
              <a:t>癸卯学制</a:t>
            </a:r>
            <a:r>
              <a:rPr lang="zh-CN" sz="3600" dirty="0">
                <a:latin typeface="微软雅黑" panose="020B0503020204020204" pitchFamily="34" charset="-122"/>
                <a:ea typeface="微软雅黑" panose="020B0503020204020204" pitchFamily="34" charset="-122"/>
                <a:cs typeface="华文楷体" panose="02010600040101010101" charset="-122"/>
              </a:rPr>
              <a:t>）</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b="1" dirty="0">
                <a:solidFill>
                  <a:srgbClr val="C00000"/>
                </a:solidFill>
                <a:latin typeface="微软雅黑" panose="020B0503020204020204" pitchFamily="34" charset="-122"/>
                <a:ea typeface="微软雅黑" panose="020B0503020204020204" pitchFamily="34" charset="-122"/>
                <a:cs typeface="华文楷体" panose="02010600040101010101" charset="-122"/>
              </a:rPr>
              <a:t>学堂选官</a:t>
            </a:r>
            <a:r>
              <a:rPr lang="zh-CN" altLang="en-US" sz="3600" dirty="0">
                <a:solidFill>
                  <a:srgbClr val="C00000"/>
                </a:solidFill>
                <a:latin typeface="微软雅黑" panose="020B0503020204020204" pitchFamily="34" charset="-122"/>
                <a:ea typeface="微软雅黑" panose="020B0503020204020204" pitchFamily="34" charset="-122"/>
                <a:cs typeface="华文楷体" panose="02010600040101010101" charset="-122"/>
              </a:rPr>
              <a:t>制度</a:t>
            </a:r>
            <a:r>
              <a:rPr lang="zh-CN" altLang="en-US" sz="3600" dirty="0">
                <a:latin typeface="微软雅黑" panose="020B0503020204020204" pitchFamily="34" charset="-122"/>
                <a:ea typeface="微软雅黑" panose="020B0503020204020204" pitchFamily="34" charset="-122"/>
                <a:cs typeface="华文楷体" panose="02010600040101010101" charset="-122"/>
              </a:rPr>
              <a:t>由此正式设立（</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五等</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r>
              <a:rPr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
        <p:nvSpPr>
          <p:cNvPr id="22" name="文本框 21"/>
          <p:cNvSpPr txBox="1"/>
          <p:nvPr/>
        </p:nvSpPr>
        <p:spPr>
          <a:xfrm>
            <a:off x="-1" y="4807802"/>
            <a:ext cx="2920999" cy="646331"/>
          </a:xfrm>
          <a:prstGeom prst="rect">
            <a:avLst/>
          </a:prstGeom>
          <a:solidFill>
            <a:schemeClr val="accent4">
              <a:lumMod val="20000"/>
              <a:lumOff val="80000"/>
            </a:schemeClr>
          </a:solidFill>
        </p:spPr>
        <p:txBody>
          <a:bodyPr wrap="square">
            <a:spAutoFit/>
          </a:bodyPr>
          <a:lstStyle/>
          <a:p>
            <a:r>
              <a:rPr lang="zh-CN" altLang="zh-CN" sz="3600" b="1" dirty="0">
                <a:latin typeface="微软雅黑" panose="020B0503020204020204" pitchFamily="34" charset="-122"/>
                <a:ea typeface="微软雅黑" panose="020B0503020204020204" pitchFamily="34" charset="-122"/>
                <a:cs typeface="华文楷体" panose="02010600040101010101" charset="-122"/>
              </a:rPr>
              <a:t>学制</a:t>
            </a:r>
            <a:r>
              <a:rPr lang="zh-CN" altLang="en-US" sz="3600" b="1" dirty="0">
                <a:latin typeface="微软雅黑" panose="020B0503020204020204" pitchFamily="34" charset="-122"/>
                <a:ea typeface="微软雅黑" panose="020B0503020204020204" pitchFamily="34" charset="-122"/>
                <a:cs typeface="华文楷体" panose="02010600040101010101" charset="-122"/>
              </a:rPr>
              <a:t>的特点：</a:t>
            </a:r>
            <a:endParaRPr lang="zh-CN" altLang="en-US" sz="3600" dirty="0"/>
          </a:p>
        </p:txBody>
      </p:sp>
      <p:sp>
        <p:nvSpPr>
          <p:cNvPr id="24" name="文本框 23"/>
          <p:cNvSpPr txBox="1"/>
          <p:nvPr/>
        </p:nvSpPr>
        <p:spPr>
          <a:xfrm>
            <a:off x="2920999" y="4803387"/>
            <a:ext cx="3829122" cy="646331"/>
          </a:xfrm>
          <a:prstGeom prst="rect">
            <a:avLst/>
          </a:prstGeom>
          <a:solidFill>
            <a:schemeClr val="accent6">
              <a:lumMod val="20000"/>
              <a:lumOff val="80000"/>
            </a:schemeClr>
          </a:solidFill>
        </p:spPr>
        <p:txBody>
          <a:bodyPr wrap="square">
            <a:spAutoFit/>
          </a:bodyPr>
          <a:lstStyle/>
          <a:p>
            <a:r>
              <a:rPr lang="en-US" altLang="zh-CN" sz="3600" b="1" dirty="0">
                <a:solidFill>
                  <a:schemeClr val="tx1"/>
                </a:solidFill>
                <a:latin typeface="微软雅黑" panose="020B0503020204020204" pitchFamily="34" charset="-122"/>
                <a:ea typeface="微软雅黑" panose="020B0503020204020204" pitchFamily="34" charset="-122"/>
              </a:rPr>
              <a:t>①</a:t>
            </a:r>
            <a:r>
              <a:rPr lang="zh-CN" altLang="en-US" sz="3600" b="1" dirty="0">
                <a:solidFill>
                  <a:schemeClr val="tx1"/>
                </a:solidFill>
                <a:latin typeface="微软雅黑" panose="020B0503020204020204" pitchFamily="34" charset="-122"/>
                <a:ea typeface="微软雅黑" panose="020B0503020204020204" pitchFamily="34" charset="-122"/>
              </a:rPr>
              <a:t>学制</a:t>
            </a:r>
            <a:r>
              <a:rPr lang="zh-CN" altLang="en-US" sz="3600" b="1" dirty="0">
                <a:solidFill>
                  <a:srgbClr val="FF0000"/>
                </a:solidFill>
                <a:latin typeface="微软雅黑" panose="020B0503020204020204" pitchFamily="34" charset="-122"/>
                <a:ea typeface="微软雅黑" panose="020B0503020204020204" pitchFamily="34" charset="-122"/>
              </a:rPr>
              <a:t>系统完善</a:t>
            </a:r>
            <a:r>
              <a:rPr lang="zh-CN" altLang="en-US" sz="3600" b="1" dirty="0">
                <a:solidFill>
                  <a:schemeClr val="tx1"/>
                </a:solidFill>
                <a:latin typeface="微软雅黑" panose="020B0503020204020204" pitchFamily="34" charset="-122"/>
                <a:ea typeface="微软雅黑" panose="020B0503020204020204" pitchFamily="34" charset="-122"/>
              </a:rPr>
              <a:t>；</a:t>
            </a:r>
            <a:endParaRPr lang="en-US" altLang="zh-CN" sz="3600" b="1" dirty="0">
              <a:solidFill>
                <a:schemeClr val="tx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750121" y="4801482"/>
            <a:ext cx="4143054" cy="646331"/>
          </a:xfrm>
          <a:prstGeom prst="rect">
            <a:avLst/>
          </a:prstGeom>
          <a:solidFill>
            <a:schemeClr val="accent6">
              <a:lumMod val="20000"/>
              <a:lumOff val="80000"/>
            </a:schemeClr>
          </a:solidFill>
        </p:spPr>
        <p:txBody>
          <a:bodyPr wrap="square">
            <a:spAutoFit/>
          </a:bodyPr>
          <a:lstStyle/>
          <a:p>
            <a:r>
              <a:rPr lang="en-US" altLang="zh-CN" sz="3600" b="1" dirty="0">
                <a:solidFill>
                  <a:schemeClr val="tx1"/>
                </a:solidFill>
                <a:latin typeface="微软雅黑" panose="020B0503020204020204" pitchFamily="34" charset="-122"/>
                <a:ea typeface="微软雅黑" panose="020B0503020204020204" pitchFamily="34" charset="-122"/>
              </a:rPr>
              <a:t>②</a:t>
            </a:r>
            <a:r>
              <a:rPr lang="zh-CN" altLang="en-US" sz="3600" b="1" dirty="0">
                <a:solidFill>
                  <a:schemeClr val="tx1"/>
                </a:solidFill>
                <a:latin typeface="微软雅黑" panose="020B0503020204020204" pitchFamily="34" charset="-122"/>
                <a:ea typeface="微软雅黑" panose="020B0503020204020204" pitchFamily="34" charset="-122"/>
              </a:rPr>
              <a:t>学制设置</a:t>
            </a:r>
            <a:r>
              <a:rPr lang="zh-CN" altLang="en-US" sz="3600" b="1" dirty="0">
                <a:solidFill>
                  <a:srgbClr val="FF0000"/>
                </a:solidFill>
                <a:latin typeface="微软雅黑" panose="020B0503020204020204" pitchFamily="34" charset="-122"/>
                <a:ea typeface="微软雅黑" panose="020B0503020204020204" pitchFamily="34" charset="-122"/>
              </a:rPr>
              <a:t>制度化</a:t>
            </a:r>
            <a:r>
              <a:rPr lang="zh-CN" altLang="en-US" sz="3600" b="1" dirty="0">
                <a:solidFill>
                  <a:schemeClr val="tx1"/>
                </a:solidFill>
                <a:latin typeface="微软雅黑" panose="020B0503020204020204" pitchFamily="34" charset="-122"/>
                <a:ea typeface="微软雅黑" panose="020B0503020204020204" pitchFamily="34" charset="-122"/>
              </a:rPr>
              <a:t>；</a:t>
            </a:r>
            <a:endParaRPr lang="en-US" altLang="zh-CN" sz="3600" b="1" dirty="0">
              <a:solidFill>
                <a:schemeClr val="tx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2920997" y="5447813"/>
            <a:ext cx="7972177" cy="646331"/>
          </a:xfrm>
          <a:prstGeom prst="rect">
            <a:avLst/>
          </a:prstGeom>
          <a:solidFill>
            <a:schemeClr val="accent6">
              <a:lumMod val="20000"/>
              <a:lumOff val="80000"/>
            </a:schemeClr>
          </a:solidFill>
        </p:spPr>
        <p:txBody>
          <a:bodyPr wrap="square">
            <a:spAutoFit/>
          </a:bodyPr>
          <a:lstStyle/>
          <a:p>
            <a:r>
              <a:rPr lang="en-US" altLang="zh-CN" sz="3600" b="1" dirty="0">
                <a:solidFill>
                  <a:schemeClr val="tx1"/>
                </a:solidFill>
                <a:latin typeface="微软雅黑" panose="020B0503020204020204" pitchFamily="34" charset="-122"/>
                <a:ea typeface="微软雅黑" panose="020B0503020204020204" pitchFamily="34" charset="-122"/>
              </a:rPr>
              <a:t>③</a:t>
            </a:r>
            <a:r>
              <a:rPr lang="zh-CN" altLang="en-US" sz="3600" b="1" dirty="0">
                <a:solidFill>
                  <a:srgbClr val="FF0000"/>
                </a:solidFill>
                <a:latin typeface="微软雅黑" panose="020B0503020204020204" pitchFamily="34" charset="-122"/>
                <a:ea typeface="微软雅黑" panose="020B0503020204020204" pitchFamily="34" charset="-122"/>
              </a:rPr>
              <a:t>重视对实业教育</a:t>
            </a:r>
            <a:r>
              <a:rPr lang="zh-CN" altLang="en-US" sz="3600" b="1" dirty="0">
                <a:solidFill>
                  <a:schemeClr val="tx1"/>
                </a:solidFill>
                <a:latin typeface="微软雅黑" panose="020B0503020204020204" pitchFamily="34" charset="-122"/>
                <a:ea typeface="微软雅黑" panose="020B0503020204020204" pitchFamily="34" charset="-122"/>
              </a:rPr>
              <a:t>的发展；</a:t>
            </a:r>
            <a:endParaRPr lang="en-US" altLang="zh-CN" sz="3600" b="1" dirty="0">
              <a:solidFill>
                <a:schemeClr val="tx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2920996" y="6087824"/>
            <a:ext cx="7972176" cy="646331"/>
          </a:xfrm>
          <a:prstGeom prst="rect">
            <a:avLst/>
          </a:prstGeom>
          <a:solidFill>
            <a:schemeClr val="accent6">
              <a:lumMod val="20000"/>
              <a:lumOff val="80000"/>
            </a:schemeClr>
          </a:solidFill>
        </p:spPr>
        <p:txBody>
          <a:bodyPr wrap="square">
            <a:spAutoFit/>
          </a:bodyPr>
          <a:lstStyle/>
          <a:p>
            <a:r>
              <a:rPr lang="en-US" altLang="zh-CN" sz="3600" b="1" dirty="0">
                <a:solidFill>
                  <a:schemeClr val="tx1"/>
                </a:solidFill>
                <a:latin typeface="微软雅黑" panose="020B0503020204020204" pitchFamily="34" charset="-122"/>
                <a:ea typeface="微软雅黑" panose="020B0503020204020204" pitchFamily="34" charset="-122"/>
              </a:rPr>
              <a:t>④</a:t>
            </a:r>
            <a:r>
              <a:rPr lang="zh-CN" altLang="en-US" sz="3600" b="1" dirty="0">
                <a:solidFill>
                  <a:schemeClr val="tx1"/>
                </a:solidFill>
                <a:latin typeface="微软雅黑" panose="020B0503020204020204" pitchFamily="34" charset="-122"/>
                <a:ea typeface="微软雅黑" panose="020B0503020204020204" pitchFamily="34" charset="-122"/>
              </a:rPr>
              <a:t>指导思想仍是“</a:t>
            </a:r>
            <a:r>
              <a:rPr lang="zh-CN" altLang="en-US" sz="3600" b="1" dirty="0">
                <a:solidFill>
                  <a:srgbClr val="FF0000"/>
                </a:solidFill>
                <a:latin typeface="微软雅黑" panose="020B0503020204020204" pitchFamily="34" charset="-122"/>
                <a:ea typeface="微软雅黑" panose="020B0503020204020204" pitchFamily="34" charset="-122"/>
              </a:rPr>
              <a:t>中体西用”</a:t>
            </a:r>
            <a:r>
              <a:rPr lang="zh-CN" altLang="en-US" sz="3600" b="1" dirty="0">
                <a:solidFill>
                  <a:schemeClr val="tx1"/>
                </a:solidFill>
                <a:latin typeface="微软雅黑" panose="020B0503020204020204" pitchFamily="34" charset="-122"/>
                <a:ea typeface="微软雅黑" panose="020B0503020204020204" pitchFamily="34" charset="-122"/>
              </a:rPr>
              <a:t>。</a:t>
            </a:r>
            <a:endParaRPr lang="zh-CN" altLang="en-US" sz="3600" b="1" dirty="0">
              <a:solidFill>
                <a:schemeClr val="tx1"/>
              </a:solidFill>
              <a:latin typeface="微软雅黑" panose="020B0503020204020204" pitchFamily="34" charset="-122"/>
              <a:ea typeface="微软雅黑" panose="020B0503020204020204" pitchFamily="34" charset="-122"/>
            </a:endParaRPr>
          </a:p>
        </p:txBody>
      </p:sp>
      <p:sp>
        <p:nvSpPr>
          <p:cNvPr id="31" name="文本框 30"/>
          <p:cNvSpPr txBox="1"/>
          <p:nvPr>
            <p:custDataLst>
              <p:tags r:id="rId9"/>
            </p:custDataLst>
          </p:nvPr>
        </p:nvSpPr>
        <p:spPr>
          <a:xfrm>
            <a:off x="2921001" y="4809852"/>
            <a:ext cx="9270999" cy="1754326"/>
          </a:xfrm>
          <a:prstGeom prst="rect">
            <a:avLst/>
          </a:prstGeom>
          <a:solidFill>
            <a:schemeClr val="bg1"/>
          </a:solidFill>
        </p:spPr>
        <p:txBody>
          <a:bodyPr wrap="square" rtlCol="0">
            <a:spAutoFit/>
          </a:bodyPr>
          <a:lstStyle/>
          <a:p>
            <a:r>
              <a:rPr lang="en-US" sz="3600" dirty="0">
                <a:latin typeface="微软雅黑" panose="020B0503020204020204" pitchFamily="34" charset="-122"/>
                <a:ea typeface="微软雅黑" panose="020B0503020204020204" pitchFamily="34" charset="-122"/>
                <a:cs typeface="华文楷体" panose="02010600040101010101" charset="-122"/>
              </a:rPr>
              <a:t>       </a:t>
            </a:r>
            <a:r>
              <a:rPr sz="3600" dirty="0">
                <a:latin typeface="微软雅黑" panose="020B0503020204020204" pitchFamily="34" charset="-122"/>
                <a:ea typeface="微软雅黑" panose="020B0503020204020204" pitchFamily="34" charset="-122"/>
                <a:cs typeface="华文楷体" panose="02010600040101010101" charset="-122"/>
              </a:rPr>
              <a:t>②</a:t>
            </a:r>
            <a:r>
              <a:rPr lang="zh-CN" altLang="en-US" sz="3600" dirty="0">
                <a:latin typeface="微软雅黑" panose="020B0503020204020204" pitchFamily="34" charset="-122"/>
                <a:ea typeface="微软雅黑" panose="020B0503020204020204" pitchFamily="34" charset="-122"/>
                <a:cs typeface="华文楷体" panose="02010600040101010101" charset="-122"/>
              </a:rPr>
              <a:t>不久</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dirty="0">
                <a:latin typeface="微软雅黑" panose="020B0503020204020204" pitchFamily="34" charset="-122"/>
                <a:ea typeface="微软雅黑" panose="020B0503020204020204" pitchFamily="34" charset="-122"/>
                <a:cs typeface="华文楷体" panose="02010600040101010101" charset="-122"/>
              </a:rPr>
              <a:t>清政府又确立了</a:t>
            </a:r>
            <a:r>
              <a:rPr lang="zh-CN" altLang="en-US" sz="3600" b="1" dirty="0">
                <a:solidFill>
                  <a:srgbClr val="C00000"/>
                </a:solidFill>
                <a:latin typeface="微软雅黑" panose="020B0503020204020204" pitchFamily="34" charset="-122"/>
                <a:ea typeface="微软雅黑" panose="020B0503020204020204" pitchFamily="34" charset="-122"/>
                <a:cs typeface="华文楷体" panose="02010600040101010101" charset="-122"/>
              </a:rPr>
              <a:t>留学毕业生选官</a:t>
            </a:r>
            <a:r>
              <a:rPr lang="zh-CN" altLang="en-US" sz="3600" dirty="0">
                <a:solidFill>
                  <a:srgbClr val="C00000"/>
                </a:solidFill>
                <a:latin typeface="微软雅黑" panose="020B0503020204020204" pitchFamily="34" charset="-122"/>
                <a:ea typeface="微软雅黑" panose="020B0503020204020204" pitchFamily="34" charset="-122"/>
                <a:cs typeface="华文楷体" panose="02010600040101010101" charset="-122"/>
              </a:rPr>
              <a:t>制度</a:t>
            </a:r>
            <a:r>
              <a:rPr sz="3600" dirty="0">
                <a:latin typeface="微软雅黑" panose="020B0503020204020204" pitchFamily="34" charset="-122"/>
                <a:ea typeface="微软雅黑" panose="020B0503020204020204" pitchFamily="34" charset="-122"/>
                <a:cs typeface="华文楷体" panose="02010600040101010101" charset="-122"/>
              </a:rPr>
              <a:t>，</a:t>
            </a:r>
            <a:r>
              <a:rPr lang="zh-CN" altLang="en-US" sz="3600" dirty="0">
                <a:latin typeface="微软雅黑" panose="020B0503020204020204" pitchFamily="34" charset="-122"/>
                <a:ea typeface="微软雅黑" panose="020B0503020204020204" pitchFamily="34" charset="-122"/>
                <a:cs typeface="华文楷体" panose="02010600040101010101" charset="-122"/>
              </a:rPr>
              <a:t>规定每年举行一次归国留学生考试</a:t>
            </a:r>
            <a:r>
              <a:rPr sz="3600" dirty="0">
                <a:latin typeface="微软雅黑" panose="020B0503020204020204" pitchFamily="34" charset="-122"/>
                <a:ea typeface="微软雅黑" panose="020B0503020204020204" pitchFamily="34" charset="-122"/>
                <a:cs typeface="华文楷体" panose="02010600040101010101" charset="-122"/>
              </a:rPr>
              <a:t>，</a:t>
            </a:r>
            <a:r>
              <a:rPr lang="zh-CN" sz="3600" dirty="0">
                <a:latin typeface="微软雅黑" panose="020B0503020204020204" pitchFamily="34" charset="-122"/>
                <a:ea typeface="微软雅黑" panose="020B0503020204020204" pitchFamily="34" charset="-122"/>
                <a:cs typeface="华文楷体" panose="02010600040101010101" charset="-122"/>
              </a:rPr>
              <a:t>依</a:t>
            </a:r>
            <a:r>
              <a:rPr lang="zh-CN" altLang="en-US" sz="3600" dirty="0">
                <a:latin typeface="微软雅黑" panose="020B0503020204020204" pitchFamily="34" charset="-122"/>
                <a:ea typeface="微软雅黑" panose="020B0503020204020204" pitchFamily="34" charset="-122"/>
                <a:cs typeface="华文楷体" panose="02010600040101010101" charset="-122"/>
              </a:rPr>
              <a:t>考试结果分配相应官职（</a:t>
            </a:r>
            <a:r>
              <a:rPr lang="zh-CN" altLang="en-US" sz="3600" dirty="0">
                <a:solidFill>
                  <a:srgbClr val="FF0000"/>
                </a:solidFill>
                <a:latin typeface="微软雅黑" panose="020B0503020204020204" pitchFamily="34" charset="-122"/>
                <a:ea typeface="微软雅黑" panose="020B0503020204020204" pitchFamily="34" charset="-122"/>
                <a:cs typeface="华文楷体" panose="02010600040101010101" charset="-122"/>
              </a:rPr>
              <a:t>三等</a:t>
            </a:r>
            <a:r>
              <a:rPr lang="zh-CN" altLang="en-US" sz="3600" dirty="0">
                <a:latin typeface="微软雅黑" panose="020B0503020204020204" pitchFamily="34" charset="-122"/>
                <a:ea typeface="微软雅黑" panose="020B0503020204020204" pitchFamily="34" charset="-122"/>
                <a:cs typeface="华文楷体" panose="02010600040101010101" charset="-122"/>
              </a:rPr>
              <a:t>）</a:t>
            </a:r>
            <a:r>
              <a:rPr sz="3600" dirty="0">
                <a:latin typeface="微软雅黑" panose="020B0503020204020204" pitchFamily="34" charset="-122"/>
                <a:ea typeface="微软雅黑" panose="020B0503020204020204" pitchFamily="34" charset="-122"/>
                <a:cs typeface="华文楷体" panose="02010600040101010101" charset="-122"/>
              </a:rPr>
              <a:t>。</a:t>
            </a:r>
            <a:endParaRPr lang="zh-CN" altLang="en-US" sz="3600" dirty="0">
              <a:latin typeface="微软雅黑" panose="020B0503020204020204" pitchFamily="34" charset="-122"/>
              <a:ea typeface="微软雅黑" panose="020B0503020204020204" pitchFamily="34" charset="-122"/>
              <a:cs typeface="华文楷体"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additive="base">
                                        <p:cTn id="28" dur="500" fill="hold"/>
                                        <p:tgtEl>
                                          <p:spTgt spid="24"/>
                                        </p:tgtEl>
                                        <p:attrNameLst>
                                          <p:attrName>ppt_x</p:attrName>
                                        </p:attrNameLst>
                                      </p:cBhvr>
                                      <p:tavLst>
                                        <p:tav tm="0">
                                          <p:val>
                                            <p:strVal val="#ppt_x"/>
                                          </p:val>
                                        </p:tav>
                                        <p:tav tm="100000">
                                          <p:val>
                                            <p:strVal val="#ppt_x"/>
                                          </p:val>
                                        </p:tav>
                                      </p:tavLst>
                                    </p:anim>
                                    <p:anim calcmode="lin" valueType="num">
                                      <p:cBhvr additive="base">
                                        <p:cTn id="2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9" presetClass="exit" presetSubtype="0" accel="100000" fill="hold" grpId="1" nodeType="click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 calcmode="lin" valueType="num">
                                      <p:cBhvr>
                                        <p:cTn id="53" dur="500"/>
                                        <p:tgtEl>
                                          <p:spTgt spid="22"/>
                                        </p:tgtEl>
                                        <p:attrNameLst>
                                          <p:attrName>style.rotation</p:attrName>
                                        </p:attrNameLst>
                                      </p:cBhvr>
                                      <p:tavLst>
                                        <p:tav tm="0">
                                          <p:val>
                                            <p:fltVal val="0"/>
                                          </p:val>
                                        </p:tav>
                                        <p:tav tm="100000">
                                          <p:val>
                                            <p:fltVal val="360"/>
                                          </p:val>
                                        </p:tav>
                                      </p:tavLst>
                                    </p:anim>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49" presetClass="exit" presetSubtype="0" accel="100000" fill="hold" grpId="1" nodeType="withEffect">
                                  <p:stCondLst>
                                    <p:cond delay="0"/>
                                  </p:stCondLst>
                                  <p:childTnLst>
                                    <p:anim calcmode="lin" valueType="num">
                                      <p:cBhvr>
                                        <p:cTn id="57" dur="500"/>
                                        <p:tgtEl>
                                          <p:spTgt spid="24"/>
                                        </p:tgtEl>
                                        <p:attrNameLst>
                                          <p:attrName>ppt_w</p:attrName>
                                        </p:attrNameLst>
                                      </p:cBhvr>
                                      <p:tavLst>
                                        <p:tav tm="0">
                                          <p:val>
                                            <p:strVal val="ppt_w"/>
                                          </p:val>
                                        </p:tav>
                                        <p:tav tm="100000">
                                          <p:val>
                                            <p:fltVal val="0"/>
                                          </p:val>
                                        </p:tav>
                                      </p:tavLst>
                                    </p:anim>
                                    <p:anim calcmode="lin" valueType="num">
                                      <p:cBhvr>
                                        <p:cTn id="58" dur="500"/>
                                        <p:tgtEl>
                                          <p:spTgt spid="24"/>
                                        </p:tgtEl>
                                        <p:attrNameLst>
                                          <p:attrName>ppt_h</p:attrName>
                                        </p:attrNameLst>
                                      </p:cBhvr>
                                      <p:tavLst>
                                        <p:tav tm="0">
                                          <p:val>
                                            <p:strVal val="ppt_h"/>
                                          </p:val>
                                        </p:tav>
                                        <p:tav tm="100000">
                                          <p:val>
                                            <p:fltVal val="0"/>
                                          </p:val>
                                        </p:tav>
                                      </p:tavLst>
                                    </p:anim>
                                    <p:anim calcmode="lin" valueType="num">
                                      <p:cBhvr>
                                        <p:cTn id="59" dur="500"/>
                                        <p:tgtEl>
                                          <p:spTgt spid="24"/>
                                        </p:tgtEl>
                                        <p:attrNameLst>
                                          <p:attrName>style.rotation</p:attrName>
                                        </p:attrNameLst>
                                      </p:cBhvr>
                                      <p:tavLst>
                                        <p:tav tm="0">
                                          <p:val>
                                            <p:fltVal val="0"/>
                                          </p:val>
                                        </p:tav>
                                        <p:tav tm="100000">
                                          <p:val>
                                            <p:fltVal val="360"/>
                                          </p:val>
                                        </p:tav>
                                      </p:tavLst>
                                    </p:anim>
                                    <p:animEffect transition="out" filter="fade">
                                      <p:cBhvr>
                                        <p:cTn id="60" dur="500"/>
                                        <p:tgtEl>
                                          <p:spTgt spid="24"/>
                                        </p:tgtEl>
                                      </p:cBhvr>
                                    </p:animEffect>
                                    <p:set>
                                      <p:cBhvr>
                                        <p:cTn id="61" dur="1" fill="hold">
                                          <p:stCondLst>
                                            <p:cond delay="499"/>
                                          </p:stCondLst>
                                        </p:cTn>
                                        <p:tgtEl>
                                          <p:spTgt spid="24"/>
                                        </p:tgtEl>
                                        <p:attrNameLst>
                                          <p:attrName>style.visibility</p:attrName>
                                        </p:attrNameLst>
                                      </p:cBhvr>
                                      <p:to>
                                        <p:strVal val="hidden"/>
                                      </p:to>
                                    </p:set>
                                  </p:childTnLst>
                                </p:cTn>
                              </p:par>
                              <p:par>
                                <p:cTn id="62" presetID="49" presetClass="exit" presetSubtype="0" accel="100000" fill="hold" grpId="1" nodeType="withEffect">
                                  <p:stCondLst>
                                    <p:cond delay="0"/>
                                  </p:stCondLst>
                                  <p:childTnLst>
                                    <p:anim calcmode="lin" valueType="num">
                                      <p:cBhvr>
                                        <p:cTn id="63" dur="500"/>
                                        <p:tgtEl>
                                          <p:spTgt spid="26"/>
                                        </p:tgtEl>
                                        <p:attrNameLst>
                                          <p:attrName>ppt_w</p:attrName>
                                        </p:attrNameLst>
                                      </p:cBhvr>
                                      <p:tavLst>
                                        <p:tav tm="0">
                                          <p:val>
                                            <p:strVal val="ppt_w"/>
                                          </p:val>
                                        </p:tav>
                                        <p:tav tm="100000">
                                          <p:val>
                                            <p:fltVal val="0"/>
                                          </p:val>
                                        </p:tav>
                                      </p:tavLst>
                                    </p:anim>
                                    <p:anim calcmode="lin" valueType="num">
                                      <p:cBhvr>
                                        <p:cTn id="64" dur="500"/>
                                        <p:tgtEl>
                                          <p:spTgt spid="26"/>
                                        </p:tgtEl>
                                        <p:attrNameLst>
                                          <p:attrName>ppt_h</p:attrName>
                                        </p:attrNameLst>
                                      </p:cBhvr>
                                      <p:tavLst>
                                        <p:tav tm="0">
                                          <p:val>
                                            <p:strVal val="ppt_h"/>
                                          </p:val>
                                        </p:tav>
                                        <p:tav tm="100000">
                                          <p:val>
                                            <p:fltVal val="0"/>
                                          </p:val>
                                        </p:tav>
                                      </p:tavLst>
                                    </p:anim>
                                    <p:anim calcmode="lin" valueType="num">
                                      <p:cBhvr>
                                        <p:cTn id="65" dur="500"/>
                                        <p:tgtEl>
                                          <p:spTgt spid="26"/>
                                        </p:tgtEl>
                                        <p:attrNameLst>
                                          <p:attrName>style.rotation</p:attrName>
                                        </p:attrNameLst>
                                      </p:cBhvr>
                                      <p:tavLst>
                                        <p:tav tm="0">
                                          <p:val>
                                            <p:fltVal val="0"/>
                                          </p:val>
                                        </p:tav>
                                        <p:tav tm="100000">
                                          <p:val>
                                            <p:fltVal val="360"/>
                                          </p:val>
                                        </p:tav>
                                      </p:tavLst>
                                    </p:anim>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49" presetClass="exit" presetSubtype="0" accel="100000" fill="hold" grpId="1" nodeType="withEffect">
                                  <p:stCondLst>
                                    <p:cond delay="0"/>
                                  </p:stCondLst>
                                  <p:childTnLst>
                                    <p:anim calcmode="lin" valueType="num">
                                      <p:cBhvr>
                                        <p:cTn id="69" dur="500"/>
                                        <p:tgtEl>
                                          <p:spTgt spid="28"/>
                                        </p:tgtEl>
                                        <p:attrNameLst>
                                          <p:attrName>ppt_w</p:attrName>
                                        </p:attrNameLst>
                                      </p:cBhvr>
                                      <p:tavLst>
                                        <p:tav tm="0">
                                          <p:val>
                                            <p:strVal val="ppt_w"/>
                                          </p:val>
                                        </p:tav>
                                        <p:tav tm="100000">
                                          <p:val>
                                            <p:fltVal val="0"/>
                                          </p:val>
                                        </p:tav>
                                      </p:tavLst>
                                    </p:anim>
                                    <p:anim calcmode="lin" valueType="num">
                                      <p:cBhvr>
                                        <p:cTn id="70" dur="500"/>
                                        <p:tgtEl>
                                          <p:spTgt spid="28"/>
                                        </p:tgtEl>
                                        <p:attrNameLst>
                                          <p:attrName>ppt_h</p:attrName>
                                        </p:attrNameLst>
                                      </p:cBhvr>
                                      <p:tavLst>
                                        <p:tav tm="0">
                                          <p:val>
                                            <p:strVal val="ppt_h"/>
                                          </p:val>
                                        </p:tav>
                                        <p:tav tm="100000">
                                          <p:val>
                                            <p:fltVal val="0"/>
                                          </p:val>
                                        </p:tav>
                                      </p:tavLst>
                                    </p:anim>
                                    <p:anim calcmode="lin" valueType="num">
                                      <p:cBhvr>
                                        <p:cTn id="71" dur="500"/>
                                        <p:tgtEl>
                                          <p:spTgt spid="28"/>
                                        </p:tgtEl>
                                        <p:attrNameLst>
                                          <p:attrName>style.rotation</p:attrName>
                                        </p:attrNameLst>
                                      </p:cBhvr>
                                      <p:tavLst>
                                        <p:tav tm="0">
                                          <p:val>
                                            <p:fltVal val="0"/>
                                          </p:val>
                                        </p:tav>
                                        <p:tav tm="100000">
                                          <p:val>
                                            <p:fltVal val="360"/>
                                          </p:val>
                                        </p:tav>
                                      </p:tavLst>
                                    </p:anim>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par>
                                <p:cTn id="74" presetID="49" presetClass="exit" presetSubtype="0" accel="100000" fill="hold" grpId="1" nodeType="withEffect">
                                  <p:stCondLst>
                                    <p:cond delay="0"/>
                                  </p:stCondLst>
                                  <p:childTnLst>
                                    <p:anim calcmode="lin" valueType="num">
                                      <p:cBhvr>
                                        <p:cTn id="75" dur="500"/>
                                        <p:tgtEl>
                                          <p:spTgt spid="30"/>
                                        </p:tgtEl>
                                        <p:attrNameLst>
                                          <p:attrName>ppt_w</p:attrName>
                                        </p:attrNameLst>
                                      </p:cBhvr>
                                      <p:tavLst>
                                        <p:tav tm="0">
                                          <p:val>
                                            <p:strVal val="ppt_w"/>
                                          </p:val>
                                        </p:tav>
                                        <p:tav tm="100000">
                                          <p:val>
                                            <p:fltVal val="0"/>
                                          </p:val>
                                        </p:tav>
                                      </p:tavLst>
                                    </p:anim>
                                    <p:anim calcmode="lin" valueType="num">
                                      <p:cBhvr>
                                        <p:cTn id="76" dur="500"/>
                                        <p:tgtEl>
                                          <p:spTgt spid="30"/>
                                        </p:tgtEl>
                                        <p:attrNameLst>
                                          <p:attrName>ppt_h</p:attrName>
                                        </p:attrNameLst>
                                      </p:cBhvr>
                                      <p:tavLst>
                                        <p:tav tm="0">
                                          <p:val>
                                            <p:strVal val="ppt_h"/>
                                          </p:val>
                                        </p:tav>
                                        <p:tav tm="100000">
                                          <p:val>
                                            <p:fltVal val="0"/>
                                          </p:val>
                                        </p:tav>
                                      </p:tavLst>
                                    </p:anim>
                                    <p:anim calcmode="lin" valueType="num">
                                      <p:cBhvr>
                                        <p:cTn id="77" dur="500"/>
                                        <p:tgtEl>
                                          <p:spTgt spid="30"/>
                                        </p:tgtEl>
                                        <p:attrNameLst>
                                          <p:attrName>style.rotation</p:attrName>
                                        </p:attrNameLst>
                                      </p:cBhvr>
                                      <p:tavLst>
                                        <p:tav tm="0">
                                          <p:val>
                                            <p:fltVal val="0"/>
                                          </p:val>
                                        </p:tav>
                                        <p:tav tm="100000">
                                          <p:val>
                                            <p:fltVal val="360"/>
                                          </p:val>
                                        </p:tav>
                                      </p:tavLst>
                                    </p:anim>
                                    <p:animEffect transition="out" filter="fade">
                                      <p:cBhvr>
                                        <p:cTn id="78" dur="500"/>
                                        <p:tgtEl>
                                          <p:spTgt spid="30"/>
                                        </p:tgtEl>
                                      </p:cBhvr>
                                    </p:animEffect>
                                    <p:set>
                                      <p:cBhvr>
                                        <p:cTn id="79" dur="1" fill="hold">
                                          <p:stCondLst>
                                            <p:cond delay="499"/>
                                          </p:stCondLst>
                                        </p:cTn>
                                        <p:tgtEl>
                                          <p:spTgt spid="30"/>
                                        </p:tgtEl>
                                        <p:attrNameLst>
                                          <p:attrName>style.visibility</p:attrName>
                                        </p:attrNameLst>
                                      </p:cBhvr>
                                      <p:to>
                                        <p:strVal val="hidden"/>
                                      </p:to>
                                    </p:set>
                                  </p:childTnLst>
                                </p:cTn>
                              </p:par>
                              <p:par>
                                <p:cTn id="80" presetID="3" presetClass="entr" presetSubtype="1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blinds(horizontal)">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animBg="1"/>
      <p:bldP spid="22" grpId="0" animBg="1"/>
      <p:bldP spid="22" grpId="1" animBg="1"/>
      <p:bldP spid="24" grpId="0" animBg="1"/>
      <p:bldP spid="24" grpId="1" animBg="1"/>
      <p:bldP spid="26" grpId="0" animBg="1"/>
      <p:bldP spid="26" grpId="1" animBg="1"/>
      <p:bldP spid="28" grpId="0" animBg="1"/>
      <p:bldP spid="28" grpId="1" animBg="1"/>
      <p:bldP spid="30" grpId="0" animBg="1"/>
      <p:bldP spid="30" grpId="1"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494085"/>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1904</a:t>
            </a:r>
            <a:r>
              <a:rPr lang="zh-CN" altLang="zh-CN" sz="3200" kern="100" dirty="0">
                <a:effectLst/>
                <a:latin typeface="微软雅黑" panose="020B0503020204020204" pitchFamily="34" charset="-122"/>
                <a:ea typeface="微软雅黑" panose="020B0503020204020204" pitchFamily="34" charset="-122"/>
              </a:rPr>
              <a:t>年初，清政府颁布《奏定学堂章程》，统一全国学制，即癸卯学制。癸卯学制对学校体系、课程设置、管理通则等做了具体规定，直接把</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尚武</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与</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忠君</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尊孔</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尚公</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等内容定为教育宗旨。清政府这一举措（</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．标志着科举考试制度被废除</a:t>
            </a:r>
            <a:r>
              <a:rPr lang="en-US" altLang="zh-CN" sz="3200" kern="100" dirty="0">
                <a:effectLst/>
                <a:latin typeface="微软雅黑" panose="020B0503020204020204" pitchFamily="34" charset="-122"/>
                <a:ea typeface="微软雅黑" panose="020B0503020204020204" pitchFamily="34" charset="-122"/>
              </a:rPr>
              <a:t>	</a:t>
            </a:r>
            <a:endParaRPr lang="en-US"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B</a:t>
            </a:r>
            <a:r>
              <a:rPr lang="zh-CN" altLang="zh-CN" sz="3200" kern="100" dirty="0">
                <a:effectLst/>
                <a:latin typeface="微软雅黑" panose="020B0503020204020204" pitchFamily="34" charset="-122"/>
                <a:ea typeface="微软雅黑" panose="020B0503020204020204" pitchFamily="34" charset="-122"/>
              </a:rPr>
              <a:t>．标志中国选官制度进入新阶段</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．以巩固君主专制为主要目的</a:t>
            </a:r>
            <a:r>
              <a:rPr lang="en-US" altLang="zh-CN" sz="3200" kern="100" dirty="0">
                <a:effectLst/>
                <a:latin typeface="微软雅黑" panose="020B0503020204020204" pitchFamily="34" charset="-122"/>
                <a:ea typeface="微软雅黑" panose="020B0503020204020204" pitchFamily="34" charset="-122"/>
              </a:rPr>
              <a:t>	</a:t>
            </a:r>
            <a:endParaRPr lang="en-US"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D</a:t>
            </a:r>
            <a:r>
              <a:rPr lang="zh-CN" altLang="zh-CN" sz="3200" kern="100" dirty="0">
                <a:effectLst/>
                <a:latin typeface="微软雅黑" panose="020B0503020204020204" pitchFamily="34" charset="-122"/>
                <a:ea typeface="微软雅黑" panose="020B0503020204020204" pitchFamily="34" charset="-122"/>
              </a:rPr>
              <a:t>．标志近代文官考试制度的建立</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000" kern="100" dirty="0">
              <a:effectLst/>
              <a:latin typeface="微软雅黑" panose="020B0503020204020204" pitchFamily="34" charset="-122"/>
              <a:ea typeface="微软雅黑" panose="020B0503020204020204" pitchFamily="34" charset="-122"/>
            </a:endParaRPr>
          </a:p>
          <a:p>
            <a:endParaRPr lang="en-US" altLang="zh-CN" sz="2000" kern="100" dirty="0">
              <a:latin typeface="微软雅黑" panose="020B0503020204020204" pitchFamily="34" charset="-122"/>
              <a:ea typeface="微软雅黑" panose="020B0503020204020204" pitchFamily="34" charset="-122"/>
            </a:endParaRPr>
          </a:p>
          <a:p>
            <a:r>
              <a:rPr lang="zh-CN" altLang="zh-CN" sz="2000" kern="100" dirty="0">
                <a:effectLst/>
                <a:latin typeface="微软雅黑" panose="020B0503020204020204" pitchFamily="34" charset="-122"/>
                <a:ea typeface="微软雅黑" panose="020B0503020204020204" pitchFamily="34" charset="-122"/>
              </a:rPr>
              <a:t>【详解】本题是多类型单项选择题。据本题次题干的提示词，可知这是目的题、影响题。据本题时间信息可知准确时空是：</a:t>
            </a:r>
            <a:r>
              <a:rPr lang="en-US" altLang="zh-CN" sz="2000" kern="100" dirty="0">
                <a:effectLst/>
                <a:latin typeface="微软雅黑" panose="020B0503020204020204" pitchFamily="34" charset="-122"/>
                <a:ea typeface="微软雅黑" panose="020B0503020204020204" pitchFamily="34" charset="-122"/>
              </a:rPr>
              <a:t>1904</a:t>
            </a:r>
            <a:r>
              <a:rPr lang="zh-CN" altLang="zh-CN" sz="2000" kern="100" dirty="0">
                <a:effectLst/>
                <a:latin typeface="微软雅黑" panose="020B0503020204020204" pitchFamily="34" charset="-122"/>
                <a:ea typeface="微软雅黑" panose="020B0503020204020204" pitchFamily="34" charset="-122"/>
              </a:rPr>
              <a:t>年（中国）。据本题材料概括得出结论是：清政府颁布《奏定学堂章程》直接把</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尚武</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与</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忠君</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尊孔</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尚公</a:t>
            </a:r>
            <a:r>
              <a:rPr lang="en-US" altLang="zh-CN" sz="2000" kern="100" dirty="0">
                <a:effectLst/>
                <a:latin typeface="微软雅黑" panose="020B0503020204020204" pitchFamily="34" charset="-122"/>
                <a:ea typeface="微软雅黑" panose="020B0503020204020204" pitchFamily="34" charset="-122"/>
              </a:rPr>
              <a:t>”</a:t>
            </a:r>
            <a:r>
              <a:rPr lang="zh-CN" altLang="zh-CN" sz="2000" kern="100" dirty="0">
                <a:effectLst/>
                <a:latin typeface="微软雅黑" panose="020B0503020204020204" pitchFamily="34" charset="-122"/>
                <a:ea typeface="微软雅黑" panose="020B0503020204020204" pitchFamily="34" charset="-122"/>
              </a:rPr>
              <a:t>等内容定为教育宗旨，由此可知，清政府这一举措就是以巩固君主专制为主要目的，</a:t>
            </a:r>
            <a:r>
              <a:rPr lang="en-US" altLang="zh-CN" sz="2000" kern="100" dirty="0">
                <a:effectLst/>
                <a:latin typeface="微软雅黑" panose="020B0503020204020204" pitchFamily="34" charset="-122"/>
                <a:ea typeface="微软雅黑" panose="020B0503020204020204" pitchFamily="34" charset="-122"/>
              </a:rPr>
              <a:t>C</a:t>
            </a:r>
            <a:r>
              <a:rPr lang="zh-CN" altLang="zh-CN" sz="2000" kern="100" dirty="0">
                <a:effectLst/>
                <a:latin typeface="微软雅黑" panose="020B0503020204020204" pitchFamily="34" charset="-122"/>
                <a:ea typeface="微软雅黑" panose="020B0503020204020204" pitchFamily="34" charset="-122"/>
              </a:rPr>
              <a:t>项正确；科举制废除是在</a:t>
            </a:r>
            <a:r>
              <a:rPr lang="en-US" altLang="zh-CN" sz="2000" kern="100" dirty="0">
                <a:effectLst/>
                <a:latin typeface="微软雅黑" panose="020B0503020204020204" pitchFamily="34" charset="-122"/>
                <a:ea typeface="微软雅黑" panose="020B0503020204020204" pitchFamily="34" charset="-122"/>
              </a:rPr>
              <a:t>1905</a:t>
            </a:r>
            <a:r>
              <a:rPr lang="zh-CN" altLang="zh-CN" sz="2000" kern="100" dirty="0">
                <a:effectLst/>
                <a:latin typeface="微软雅黑" panose="020B0503020204020204" pitchFamily="34" charset="-122"/>
                <a:ea typeface="微软雅黑" panose="020B0503020204020204" pitchFamily="34" charset="-122"/>
              </a:rPr>
              <a:t>年，时间上与材料不相符，排除</a:t>
            </a:r>
            <a:r>
              <a:rPr lang="en-US" altLang="zh-CN" sz="2000" kern="100" dirty="0">
                <a:effectLst/>
                <a:latin typeface="微软雅黑" panose="020B0503020204020204" pitchFamily="34" charset="-122"/>
                <a:ea typeface="微软雅黑" panose="020B0503020204020204" pitchFamily="34" charset="-122"/>
              </a:rPr>
              <a:t>A</a:t>
            </a:r>
            <a:r>
              <a:rPr lang="zh-CN" altLang="zh-CN" sz="2000" kern="100" dirty="0">
                <a:effectLst/>
                <a:latin typeface="微软雅黑" panose="020B0503020204020204" pitchFamily="34" charset="-122"/>
                <a:ea typeface="微软雅黑" panose="020B0503020204020204" pitchFamily="34" charset="-122"/>
              </a:rPr>
              <a:t>项；</a:t>
            </a:r>
            <a:r>
              <a:rPr lang="en-US" altLang="zh-CN" sz="2000" kern="100" dirty="0">
                <a:effectLst/>
                <a:latin typeface="微软雅黑" panose="020B0503020204020204" pitchFamily="34" charset="-122"/>
                <a:ea typeface="微软雅黑" panose="020B0503020204020204" pitchFamily="34" charset="-122"/>
              </a:rPr>
              <a:t>1905</a:t>
            </a:r>
            <a:r>
              <a:rPr lang="zh-CN" altLang="zh-CN" sz="2000" kern="100" dirty="0">
                <a:effectLst/>
                <a:latin typeface="微软雅黑" panose="020B0503020204020204" pitchFamily="34" charset="-122"/>
                <a:ea typeface="微软雅黑" panose="020B0503020204020204" pitchFamily="34" charset="-122"/>
              </a:rPr>
              <a:t>年学部设立，标志着中国的选官制度进入一个新阶段，排除</a:t>
            </a:r>
            <a:r>
              <a:rPr lang="en-US" altLang="zh-CN" sz="2000" kern="100" dirty="0">
                <a:effectLst/>
                <a:latin typeface="微软雅黑" panose="020B0503020204020204" pitchFamily="34" charset="-122"/>
                <a:ea typeface="微软雅黑" panose="020B0503020204020204" pitchFamily="34" charset="-122"/>
              </a:rPr>
              <a:t>B</a:t>
            </a:r>
            <a:r>
              <a:rPr lang="zh-CN" altLang="zh-CN" sz="2000" kern="100" dirty="0">
                <a:effectLst/>
                <a:latin typeface="微软雅黑" panose="020B0503020204020204" pitchFamily="34" charset="-122"/>
                <a:ea typeface="微软雅黑" panose="020B0503020204020204" pitchFamily="34" charset="-122"/>
              </a:rPr>
              <a:t>项；</a:t>
            </a:r>
            <a:r>
              <a:rPr lang="en-US" altLang="zh-CN" sz="2000" kern="100" dirty="0">
                <a:effectLst/>
                <a:latin typeface="微软雅黑" panose="020B0503020204020204" pitchFamily="34" charset="-122"/>
                <a:ea typeface="微软雅黑" panose="020B0503020204020204" pitchFamily="34" charset="-122"/>
              </a:rPr>
              <a:t>1913</a:t>
            </a:r>
            <a:r>
              <a:rPr lang="zh-CN" altLang="zh-CN" sz="2000" kern="100" dirty="0">
                <a:effectLst/>
                <a:latin typeface="微软雅黑" panose="020B0503020204020204" pitchFamily="34" charset="-122"/>
                <a:ea typeface="微软雅黑" panose="020B0503020204020204" pitchFamily="34" charset="-122"/>
              </a:rPr>
              <a:t>年初，北洋政府颁布了《文官考试法草案》等法案，标志着文官考试制度的建立，排除</a:t>
            </a:r>
            <a:r>
              <a:rPr lang="en-US" altLang="zh-CN" sz="2000" kern="100" dirty="0">
                <a:effectLst/>
                <a:latin typeface="微软雅黑" panose="020B0503020204020204" pitchFamily="34" charset="-122"/>
                <a:ea typeface="微软雅黑" panose="020B0503020204020204" pitchFamily="34" charset="-122"/>
              </a:rPr>
              <a:t>D</a:t>
            </a:r>
            <a:r>
              <a:rPr lang="zh-CN" altLang="zh-CN" sz="2000" kern="100" dirty="0">
                <a:effectLst/>
                <a:latin typeface="微软雅黑" panose="020B0503020204020204" pitchFamily="34" charset="-122"/>
                <a:ea typeface="微软雅黑" panose="020B0503020204020204" pitchFamily="34" charset="-122"/>
              </a:rPr>
              <a:t>项。故选</a:t>
            </a:r>
            <a:r>
              <a:rPr lang="en-US" altLang="zh-CN" sz="2000" kern="100" dirty="0">
                <a:effectLst/>
                <a:latin typeface="微软雅黑" panose="020B0503020204020204" pitchFamily="34" charset="-122"/>
                <a:ea typeface="微软雅黑" panose="020B0503020204020204" pitchFamily="34" charset="-122"/>
              </a:rPr>
              <a:t>C</a:t>
            </a:r>
            <a:r>
              <a:rPr lang="zh-CN" altLang="zh-CN" sz="2000" kern="100" dirty="0">
                <a:effectLst/>
                <a:latin typeface="微软雅黑" panose="020B0503020204020204" pitchFamily="34" charset="-122"/>
                <a:ea typeface="微软雅黑" panose="020B0503020204020204" pitchFamily="34" charset="-122"/>
              </a:rPr>
              <a:t>项。</a:t>
            </a:r>
            <a:endParaRPr lang="zh-CN" altLang="zh-CN" sz="20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C</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additive="base">
                                        <p:cTn id="1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12" y="0"/>
            <a:ext cx="12193712" cy="6370975"/>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有学者认为：</a:t>
            </a:r>
            <a:r>
              <a:rPr lang="en-US" altLang="zh-CN" sz="3200" kern="100" dirty="0">
                <a:effectLst/>
                <a:latin typeface="微软雅黑" panose="020B0503020204020204" pitchFamily="34" charset="-122"/>
                <a:ea typeface="微软雅黑" panose="020B0503020204020204" pitchFamily="34" charset="-122"/>
              </a:rPr>
              <a:t>“1905</a:t>
            </a:r>
            <a:r>
              <a:rPr lang="zh-CN" altLang="zh-CN" sz="3200" kern="100" dirty="0">
                <a:effectLst/>
                <a:latin typeface="微软雅黑" panose="020B0503020204020204" pitchFamily="34" charset="-122"/>
                <a:ea typeface="微软雅黑" panose="020B0503020204020204" pitchFamily="34" charset="-122"/>
              </a:rPr>
              <a:t>年科举废除后，新式学堂激增，引发了由士子童生到学堂学生的集团式转变，庞大的新型学生群体很快从学堂走向社会，投身于社会的各种运动中去，从而引起了旧社会体系的结构性变动。</a:t>
            </a:r>
            <a:r>
              <a:rPr lang="en-US" altLang="zh-CN" sz="3200" kern="100" dirty="0">
                <a:effectLst/>
                <a:latin typeface="微软雅黑" panose="020B0503020204020204" pitchFamily="34" charset="-122"/>
                <a:ea typeface="微软雅黑" panose="020B0503020204020204" pitchFamily="34" charset="-122"/>
              </a:rPr>
              <a:t>”</a:t>
            </a:r>
            <a:r>
              <a:rPr lang="zh-CN" altLang="zh-CN" sz="3200" kern="100" dirty="0">
                <a:effectLst/>
                <a:latin typeface="微软雅黑" panose="020B0503020204020204" pitchFamily="34" charset="-122"/>
                <a:ea typeface="微软雅黑" panose="020B0503020204020204" pitchFamily="34" charset="-122"/>
              </a:rPr>
              <a:t>该学者旨在说明科举的废除（</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．改变了旧式价值观念</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．引发学生运动的高涨</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．推动了传统社会转型</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．加快了民主革命进程</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【详解】本题是单类型单项选择题。据本题主题干的设问词，可知这是目的题。据本题时间信息可知准确时空是清朝（中国）。根据材料可知，</a:t>
            </a:r>
            <a:r>
              <a:rPr lang="en-US" altLang="zh-CN" sz="2400" kern="100" dirty="0">
                <a:effectLst/>
                <a:latin typeface="微软雅黑" panose="020B0503020204020204" pitchFamily="34" charset="-122"/>
                <a:ea typeface="微软雅黑" panose="020B0503020204020204" pitchFamily="34" charset="-122"/>
              </a:rPr>
              <a:t>1905</a:t>
            </a:r>
            <a:r>
              <a:rPr lang="zh-CN" altLang="zh-CN" sz="2400" kern="100" dirty="0">
                <a:effectLst/>
                <a:latin typeface="微软雅黑" panose="020B0503020204020204" pitchFamily="34" charset="-122"/>
                <a:ea typeface="微软雅黑" panose="020B0503020204020204" pitchFamily="34" charset="-122"/>
              </a:rPr>
              <a:t>年科举废除后，庞大的新型学生群体很快从学堂走向社会，投身于社会的各种运动中去，从而引起了旧社会体系的结构性变动；结合所学可知，这体现了科举制的废除推动了传统社会的转型，</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项正确；材料主要是中国社会的转型，未涉及旧式价值观念，排除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项；材料未体现学生运动的高涨，只是学生投入到社会转型中去，排除</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项；材料未体现民主革命的内容，排除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C</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0"/>
            <a:ext cx="12192000" cy="6001643"/>
          </a:xfrm>
          <a:prstGeom prst="rect">
            <a:avLst/>
          </a:prstGeom>
          <a:noFill/>
        </p:spPr>
        <p:txBody>
          <a:bodyPr wrap="square">
            <a:spAutoFit/>
          </a:bodyPr>
          <a:lstStyle/>
          <a:p>
            <a:r>
              <a:rPr lang="en-US" altLang="zh-CN" sz="3200" kern="100" dirty="0">
                <a:effectLst/>
                <a:latin typeface="微软雅黑" panose="020B0503020204020204" pitchFamily="34" charset="-122"/>
                <a:ea typeface="微软雅黑" panose="020B0503020204020204" pitchFamily="34" charset="-122"/>
              </a:rPr>
              <a:t>      1903</a:t>
            </a:r>
            <a:r>
              <a:rPr lang="zh-CN" altLang="zh-CN" sz="3200" kern="100" dirty="0">
                <a:effectLst/>
                <a:latin typeface="微软雅黑" panose="020B0503020204020204" pitchFamily="34" charset="-122"/>
                <a:ea typeface="微软雅黑" panose="020B0503020204020204" pitchFamily="34" charset="-122"/>
              </a:rPr>
              <a:t>年商部成立时，清政府以特事特例为由，将原属吏部管辖的选官权限，暂由商部自择。 随后成立的巡警部、学部，均援引商部成例，认定吏部无法落实专业人才选用，向朝廷索要自 择部内官员的权力。这表明，当时（</a:t>
            </a:r>
            <a:r>
              <a:rPr lang="en-US" altLang="zh-CN" sz="3200" kern="0" dirty="0">
                <a:effectLst/>
                <a:latin typeface="微软雅黑" panose="020B0503020204020204" pitchFamily="34" charset="-122"/>
                <a:ea typeface="微软雅黑" panose="020B0503020204020204" pitchFamily="34" charset="-122"/>
              </a:rPr>
              <a:t>   </a:t>
            </a:r>
            <a:r>
              <a:rPr lang="zh-CN" altLang="zh-CN" sz="3200" kern="100" dirty="0">
                <a:effectLst/>
                <a:latin typeface="微软雅黑" panose="020B0503020204020204" pitchFamily="34" charset="-122"/>
                <a:ea typeface="微软雅黑" panose="020B0503020204020204" pitchFamily="34" charset="-122"/>
              </a:rPr>
              <a:t>）</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A</a:t>
            </a:r>
            <a:r>
              <a:rPr lang="zh-CN" altLang="zh-CN" sz="3200" kern="100" dirty="0">
                <a:effectLst/>
                <a:latin typeface="微软雅黑" panose="020B0503020204020204" pitchFamily="34" charset="-122"/>
                <a:ea typeface="微软雅黑" panose="020B0503020204020204" pitchFamily="34" charset="-122"/>
              </a:rPr>
              <a:t>．地方离心现象日益明显</a:t>
            </a:r>
            <a:r>
              <a:rPr lang="en-US" altLang="zh-CN" sz="3200" kern="100" dirty="0">
                <a:effectLst/>
                <a:latin typeface="微软雅黑" panose="020B0503020204020204" pitchFamily="34" charset="-122"/>
                <a:ea typeface="微软雅黑" panose="020B0503020204020204" pitchFamily="34" charset="-122"/>
              </a:rPr>
              <a:t>	B</a:t>
            </a:r>
            <a:r>
              <a:rPr lang="zh-CN" altLang="zh-CN" sz="3200" kern="100" dirty="0">
                <a:effectLst/>
                <a:latin typeface="微软雅黑" panose="020B0503020204020204" pitchFamily="34" charset="-122"/>
                <a:ea typeface="微软雅黑" panose="020B0503020204020204" pitchFamily="34" charset="-122"/>
              </a:rPr>
              <a:t>．中央机构的行政效能低下</a:t>
            </a:r>
            <a:endParaRPr lang="zh-CN" altLang="zh-CN" sz="3200" kern="100" dirty="0">
              <a:effectLst/>
              <a:latin typeface="微软雅黑" panose="020B0503020204020204" pitchFamily="34" charset="-122"/>
              <a:ea typeface="微软雅黑" panose="020B0503020204020204" pitchFamily="34" charset="-122"/>
            </a:endParaRPr>
          </a:p>
          <a:p>
            <a:r>
              <a:rPr lang="en-US" altLang="zh-CN" sz="3200" kern="100" dirty="0">
                <a:effectLst/>
                <a:latin typeface="微软雅黑" panose="020B0503020204020204" pitchFamily="34" charset="-122"/>
                <a:ea typeface="微软雅黑" panose="020B0503020204020204" pitchFamily="34" charset="-122"/>
              </a:rPr>
              <a:t>C</a:t>
            </a:r>
            <a:r>
              <a:rPr lang="zh-CN" altLang="zh-CN" sz="3200" kern="100" dirty="0">
                <a:effectLst/>
                <a:latin typeface="微软雅黑" panose="020B0503020204020204" pitchFamily="34" charset="-122"/>
                <a:ea typeface="微软雅黑" panose="020B0503020204020204" pitchFamily="34" charset="-122"/>
              </a:rPr>
              <a:t>．选官制度亟待应时而变</a:t>
            </a:r>
            <a:r>
              <a:rPr lang="en-US" altLang="zh-CN" sz="3200" kern="100" dirty="0">
                <a:effectLst/>
                <a:latin typeface="微软雅黑" panose="020B0503020204020204" pitchFamily="34" charset="-122"/>
                <a:ea typeface="微软雅黑" panose="020B0503020204020204" pitchFamily="34" charset="-122"/>
              </a:rPr>
              <a:t>	D</a:t>
            </a:r>
            <a:r>
              <a:rPr lang="zh-CN" altLang="zh-CN" sz="3200" kern="100" dirty="0">
                <a:effectLst/>
                <a:latin typeface="微软雅黑" panose="020B0503020204020204" pitchFamily="34" charset="-122"/>
                <a:ea typeface="微软雅黑" panose="020B0503020204020204" pitchFamily="34" charset="-122"/>
              </a:rPr>
              <a:t>．废除科举导致选官混乱化</a:t>
            </a:r>
            <a:endParaRPr lang="zh-CN" altLang="zh-CN" sz="3200" kern="100" dirty="0">
              <a:effectLst/>
              <a:latin typeface="微软雅黑" panose="020B0503020204020204" pitchFamily="34" charset="-122"/>
              <a:ea typeface="微软雅黑" panose="020B0503020204020204" pitchFamily="34" charset="-122"/>
            </a:endParaRPr>
          </a:p>
          <a:p>
            <a:endParaRPr lang="en-US" altLang="zh-CN" sz="2400" kern="100" dirty="0">
              <a:effectLst/>
              <a:latin typeface="微软雅黑" panose="020B0503020204020204" pitchFamily="34" charset="-122"/>
              <a:ea typeface="微软雅黑" panose="020B0503020204020204" pitchFamily="34" charset="-122"/>
            </a:endParaRPr>
          </a:p>
          <a:p>
            <a:endParaRPr lang="en-US" altLang="zh-CN" sz="2400" kern="100" dirty="0">
              <a:latin typeface="微软雅黑" panose="020B0503020204020204" pitchFamily="34" charset="-122"/>
              <a:ea typeface="微软雅黑" panose="020B0503020204020204" pitchFamily="34" charset="-122"/>
            </a:endParaRPr>
          </a:p>
          <a:p>
            <a:r>
              <a:rPr lang="zh-CN" altLang="zh-CN" sz="2400" kern="100" dirty="0">
                <a:effectLst/>
                <a:latin typeface="微软雅黑" panose="020B0503020204020204" pitchFamily="34" charset="-122"/>
                <a:ea typeface="微软雅黑" panose="020B0503020204020204" pitchFamily="34" charset="-122"/>
              </a:rPr>
              <a:t>【详解】本题是单类型单项选择题。据本题主题干的设问词，可知这是本质题。据本题时间信息可知准确时空是：晚清（中国）。根据材料信可知，</a:t>
            </a:r>
            <a:r>
              <a:rPr lang="en-US" altLang="zh-CN" sz="2400" kern="100" dirty="0">
                <a:effectLst/>
                <a:latin typeface="微软雅黑" panose="020B0503020204020204" pitchFamily="34" charset="-122"/>
                <a:ea typeface="微软雅黑" panose="020B0503020204020204" pitchFamily="34" charset="-122"/>
              </a:rPr>
              <a:t>1903</a:t>
            </a:r>
            <a:r>
              <a:rPr lang="zh-CN" altLang="zh-CN" sz="2400" kern="100" dirty="0">
                <a:effectLst/>
                <a:latin typeface="微软雅黑" panose="020B0503020204020204" pitchFamily="34" charset="-122"/>
                <a:ea typeface="微软雅黑" panose="020B0503020204020204" pitchFamily="34" charset="-122"/>
              </a:rPr>
              <a:t>年起，商部、巡警部、学部等因吏部无法选用专业人才，向朝廷索要自择官员的权力，表明，当时选官制度已不适应时代变化的需要，</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项正确；材料主旨为</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选官制度的变革</a:t>
            </a:r>
            <a:r>
              <a:rPr lang="en-US" altLang="zh-CN" sz="2400" kern="100" dirty="0">
                <a:effectLst/>
                <a:latin typeface="微软雅黑" panose="020B0503020204020204" pitchFamily="34" charset="-122"/>
                <a:ea typeface="微软雅黑" panose="020B0503020204020204" pitchFamily="34" charset="-122"/>
              </a:rPr>
              <a:t>”</a:t>
            </a:r>
            <a:r>
              <a:rPr lang="zh-CN" altLang="zh-CN" sz="2400" kern="100" dirty="0">
                <a:effectLst/>
                <a:latin typeface="微软雅黑" panose="020B0503020204020204" pitchFamily="34" charset="-122"/>
                <a:ea typeface="微软雅黑" panose="020B0503020204020204" pitchFamily="34" charset="-122"/>
              </a:rPr>
              <a:t>。而材料未提及地方政府的信息，排除</a:t>
            </a:r>
            <a:r>
              <a:rPr lang="en-US" altLang="zh-CN" sz="2400" kern="100" dirty="0">
                <a:effectLst/>
                <a:latin typeface="微软雅黑" panose="020B0503020204020204" pitchFamily="34" charset="-122"/>
                <a:ea typeface="微软雅黑" panose="020B0503020204020204" pitchFamily="34" charset="-122"/>
              </a:rPr>
              <a:t>A</a:t>
            </a:r>
            <a:r>
              <a:rPr lang="zh-CN" altLang="zh-CN" sz="2400" kern="100" dirty="0">
                <a:effectLst/>
                <a:latin typeface="微软雅黑" panose="020B0503020204020204" pitchFamily="34" charset="-122"/>
                <a:ea typeface="微软雅黑" panose="020B0503020204020204" pitchFamily="34" charset="-122"/>
              </a:rPr>
              <a:t>项；材料是中央政府的部门对官员选用权的要求，行政效能低下与材料主旨不符，排除</a:t>
            </a:r>
            <a:r>
              <a:rPr lang="en-US" altLang="zh-CN" sz="2400" kern="100" dirty="0">
                <a:effectLst/>
                <a:latin typeface="微软雅黑" panose="020B0503020204020204" pitchFamily="34" charset="-122"/>
                <a:ea typeface="微软雅黑" panose="020B0503020204020204" pitchFamily="34" charset="-122"/>
              </a:rPr>
              <a:t>B</a:t>
            </a:r>
            <a:r>
              <a:rPr lang="zh-CN" altLang="zh-CN" sz="2400" kern="100" dirty="0">
                <a:effectLst/>
                <a:latin typeface="微软雅黑" panose="020B0503020204020204" pitchFamily="34" charset="-122"/>
                <a:ea typeface="微软雅黑" panose="020B0503020204020204" pitchFamily="34" charset="-122"/>
              </a:rPr>
              <a:t>项；</a:t>
            </a:r>
            <a:r>
              <a:rPr lang="en-US" altLang="zh-CN" sz="2400" kern="100" dirty="0">
                <a:effectLst/>
                <a:latin typeface="微软雅黑" panose="020B0503020204020204" pitchFamily="34" charset="-122"/>
                <a:ea typeface="微软雅黑" panose="020B0503020204020204" pitchFamily="34" charset="-122"/>
              </a:rPr>
              <a:t>1905</a:t>
            </a:r>
            <a:r>
              <a:rPr lang="zh-CN" altLang="zh-CN" sz="2400" kern="100" dirty="0">
                <a:effectLst/>
                <a:latin typeface="微软雅黑" panose="020B0503020204020204" pitchFamily="34" charset="-122"/>
                <a:ea typeface="微软雅黑" panose="020B0503020204020204" pitchFamily="34" charset="-122"/>
              </a:rPr>
              <a:t>年，清政府废除科举制，排除</a:t>
            </a:r>
            <a:r>
              <a:rPr lang="en-US" altLang="zh-CN" sz="2400" kern="100" dirty="0">
                <a:effectLst/>
                <a:latin typeface="微软雅黑" panose="020B0503020204020204" pitchFamily="34" charset="-122"/>
                <a:ea typeface="微软雅黑" panose="020B0503020204020204" pitchFamily="34" charset="-122"/>
              </a:rPr>
              <a:t>D</a:t>
            </a:r>
            <a:r>
              <a:rPr lang="zh-CN" altLang="zh-CN" sz="2400" kern="100" dirty="0">
                <a:effectLst/>
                <a:latin typeface="微软雅黑" panose="020B0503020204020204" pitchFamily="34" charset="-122"/>
                <a:ea typeface="微软雅黑" panose="020B0503020204020204" pitchFamily="34" charset="-122"/>
              </a:rPr>
              <a:t>项。故选</a:t>
            </a:r>
            <a:r>
              <a:rPr lang="en-US" altLang="zh-CN" sz="2400" kern="100" dirty="0">
                <a:effectLst/>
                <a:latin typeface="微软雅黑" panose="020B0503020204020204" pitchFamily="34" charset="-122"/>
                <a:ea typeface="微软雅黑" panose="020B0503020204020204" pitchFamily="34" charset="-122"/>
              </a:rPr>
              <a:t>C</a:t>
            </a:r>
            <a:r>
              <a:rPr lang="zh-CN" altLang="zh-CN" sz="2400" kern="100" dirty="0">
                <a:effectLst/>
                <a:latin typeface="微软雅黑" panose="020B0503020204020204" pitchFamily="34" charset="-122"/>
                <a:ea typeface="微软雅黑" panose="020B0503020204020204" pitchFamily="34" charset="-122"/>
              </a:rPr>
              <a:t>项。</a:t>
            </a:r>
            <a:endParaRPr lang="zh-CN" altLang="zh-CN" sz="2400" kern="100" dirty="0">
              <a:effectLst/>
              <a:latin typeface="微软雅黑" panose="020B0503020204020204" pitchFamily="34" charset="-122"/>
              <a:ea typeface="微软雅黑" panose="020B0503020204020204" pitchFamily="34" charset="-122"/>
            </a:endParaRPr>
          </a:p>
        </p:txBody>
      </p:sp>
      <p:sp>
        <p:nvSpPr>
          <p:cNvPr id="4" name="文本框 3"/>
          <p:cNvSpPr txBox="1"/>
          <p:nvPr>
            <p:custDataLst>
              <p:tags r:id="rId1"/>
            </p:custDataLst>
          </p:nvPr>
        </p:nvSpPr>
        <p:spPr>
          <a:xfrm>
            <a:off x="10141911" y="1548405"/>
            <a:ext cx="1539806" cy="2215991"/>
          </a:xfrm>
          <a:prstGeom prst="rect">
            <a:avLst/>
          </a:prstGeom>
          <a:noFill/>
        </p:spPr>
        <p:txBody>
          <a:bodyPr wrap="square" rtlCol="0">
            <a:spAutoFit/>
          </a:bodyPr>
          <a:lstStyle/>
          <a:p>
            <a:r>
              <a:rPr lang="en-US" altLang="zh-CN" sz="13800" b="1" dirty="0">
                <a:solidFill>
                  <a:srgbClr val="FF0000"/>
                </a:solidFill>
                <a:latin typeface="微软雅黑" panose="020B0503020204020204" pitchFamily="34" charset="-122"/>
                <a:ea typeface="微软雅黑" panose="020B0503020204020204" pitchFamily="34" charset="-122"/>
              </a:rPr>
              <a:t>C</a:t>
            </a:r>
            <a:endParaRPr lang="zh-CN" altLang="en-US" sz="138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文本框 4"/>
          <p:cNvSpPr txBox="1"/>
          <p:nvPr/>
        </p:nvSpPr>
        <p:spPr>
          <a:xfrm>
            <a:off x="-1713" y="5028"/>
            <a:ext cx="12191999" cy="646331"/>
          </a:xfrm>
          <a:prstGeom prst="rect">
            <a:avLst/>
          </a:prstGeom>
          <a:solidFill>
            <a:schemeClr val="accent6">
              <a:lumMod val="20000"/>
              <a:lumOff val="80000"/>
            </a:schemeClr>
          </a:solidFill>
        </p:spPr>
        <p:txBody>
          <a:bodyPr wrap="square">
            <a:spAutoFit/>
          </a:bodyPr>
          <a:lstStyle/>
          <a:p>
            <a:pPr algn="ctr"/>
            <a:r>
              <a:rPr lang="zh-CN" altLang="en-US" sz="3600" b="1" dirty="0">
                <a:solidFill>
                  <a:schemeClr val="tx1"/>
                </a:solidFill>
                <a:latin typeface="微软雅黑" panose="020B0503020204020204" pitchFamily="34" charset="-122"/>
                <a:ea typeface="微软雅黑" panose="020B0503020204020204" pitchFamily="34" charset="-122"/>
              </a:rPr>
              <a:t>选官制度改革的特点</a:t>
            </a:r>
            <a:endParaRPr lang="en-US" altLang="zh-CN" sz="3600" b="1" dirty="0">
              <a:solidFill>
                <a:schemeClr val="tx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0" y="1022331"/>
            <a:ext cx="6097712" cy="646331"/>
          </a:xfrm>
          <a:prstGeom prst="rect">
            <a:avLst/>
          </a:prstGeom>
          <a:solidFill>
            <a:schemeClr val="accent6">
              <a:lumMod val="20000"/>
              <a:lumOff val="80000"/>
            </a:schemeClr>
          </a:solidFill>
        </p:spPr>
        <p:txBody>
          <a:bodyPr wrap="square">
            <a:spAutoFit/>
          </a:bodyPr>
          <a:lstStyle/>
          <a:p>
            <a:r>
              <a:rPr lang="zh-CN" altLang="en-US" sz="3600" dirty="0">
                <a:solidFill>
                  <a:schemeClr val="tx1"/>
                </a:solidFill>
                <a:latin typeface="微软雅黑" panose="020B0503020204020204" pitchFamily="34" charset="-122"/>
                <a:ea typeface="微软雅黑" panose="020B0503020204020204" pitchFamily="34" charset="-122"/>
              </a:rPr>
              <a:t>①学习</a:t>
            </a:r>
            <a:r>
              <a:rPr lang="zh-CN" altLang="en-US" sz="3600" b="1" dirty="0">
                <a:solidFill>
                  <a:srgbClr val="FF0000"/>
                </a:solidFill>
                <a:latin typeface="微软雅黑" panose="020B0503020204020204" pitchFamily="34" charset="-122"/>
                <a:ea typeface="微软雅黑" panose="020B0503020204020204" pitchFamily="34" charset="-122"/>
              </a:rPr>
              <a:t>西方</a:t>
            </a:r>
            <a:r>
              <a:rPr lang="zh-CN" altLang="en-US" sz="3600" dirty="0">
                <a:solidFill>
                  <a:schemeClr val="tx1"/>
                </a:solidFill>
                <a:latin typeface="微软雅黑" panose="020B0503020204020204" pitchFamily="34" charset="-122"/>
                <a:ea typeface="微软雅黑" panose="020B0503020204020204" pitchFamily="34" charset="-122"/>
              </a:rPr>
              <a:t>，</a:t>
            </a:r>
            <a:r>
              <a:rPr lang="zh-CN" altLang="en-US" sz="3600" dirty="0">
                <a:latin typeface="微软雅黑" panose="020B0503020204020204" pitchFamily="34" charset="-122"/>
                <a:ea typeface="微软雅黑" panose="020B0503020204020204" pitchFamily="34" charset="-122"/>
              </a:rPr>
              <a:t>顺应</a:t>
            </a:r>
            <a:r>
              <a:rPr lang="zh-CN" altLang="en-US" sz="3600" b="1" dirty="0">
                <a:solidFill>
                  <a:srgbClr val="FF0000"/>
                </a:solidFill>
                <a:latin typeface="微软雅黑" panose="020B0503020204020204" pitchFamily="34" charset="-122"/>
                <a:ea typeface="微软雅黑" panose="020B0503020204020204" pitchFamily="34" charset="-122"/>
              </a:rPr>
              <a:t>时代潮流</a:t>
            </a:r>
            <a:r>
              <a:rPr lang="zh-CN" altLang="en-US" sz="3600" dirty="0">
                <a:solidFill>
                  <a:schemeClr val="tx1"/>
                </a:solidFill>
                <a:latin typeface="微软雅黑" panose="020B0503020204020204" pitchFamily="34" charset="-122"/>
                <a:ea typeface="微软雅黑" panose="020B0503020204020204" pitchFamily="34" charset="-122"/>
              </a:rPr>
              <a:t>；</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0" y="2039634"/>
            <a:ext cx="6096000" cy="646331"/>
          </a:xfrm>
          <a:prstGeom prst="rect">
            <a:avLst/>
          </a:prstGeom>
          <a:solidFill>
            <a:schemeClr val="accent6">
              <a:lumMod val="20000"/>
              <a:lumOff val="80000"/>
            </a:schemeClr>
          </a:solidFill>
        </p:spPr>
        <p:txBody>
          <a:bodyPr wrap="square">
            <a:spAutoFit/>
          </a:bodyPr>
          <a:lstStyle/>
          <a:p>
            <a:r>
              <a:rPr lang="zh-CN" altLang="en-US" sz="3600" dirty="0">
                <a:solidFill>
                  <a:schemeClr val="tx1"/>
                </a:solidFill>
                <a:latin typeface="微软雅黑" panose="020B0503020204020204" pitchFamily="34" charset="-122"/>
                <a:ea typeface="微软雅黑" panose="020B0503020204020204" pitchFamily="34" charset="-122"/>
              </a:rPr>
              <a:t>②</a:t>
            </a:r>
            <a:r>
              <a:rPr lang="zh-CN" altLang="en-US" sz="3600" b="1" dirty="0">
                <a:solidFill>
                  <a:srgbClr val="FF0000"/>
                </a:solidFill>
                <a:latin typeface="微软雅黑" panose="020B0503020204020204" pitchFamily="34" charset="-122"/>
                <a:ea typeface="微软雅黑" panose="020B0503020204020204" pitchFamily="34" charset="-122"/>
              </a:rPr>
              <a:t>培养</a:t>
            </a:r>
            <a:r>
              <a:rPr lang="zh-CN" altLang="en-US" sz="3600" dirty="0">
                <a:solidFill>
                  <a:schemeClr val="tx1"/>
                </a:solidFill>
                <a:latin typeface="微软雅黑" panose="020B0503020204020204" pitchFamily="34" charset="-122"/>
                <a:ea typeface="微软雅黑" panose="020B0503020204020204" pitchFamily="34" charset="-122"/>
              </a:rPr>
              <a:t>经济等经世致用</a:t>
            </a:r>
            <a:r>
              <a:rPr lang="zh-CN" altLang="en-US" sz="3600" b="1" dirty="0">
                <a:solidFill>
                  <a:srgbClr val="FF0000"/>
                </a:solidFill>
                <a:latin typeface="微软雅黑" panose="020B0503020204020204" pitchFamily="34" charset="-122"/>
                <a:ea typeface="微软雅黑" panose="020B0503020204020204" pitchFamily="34" charset="-122"/>
              </a:rPr>
              <a:t>人才</a:t>
            </a:r>
            <a:r>
              <a:rPr lang="zh-CN" altLang="en-US" sz="3600" dirty="0">
                <a:solidFill>
                  <a:schemeClr val="tx1"/>
                </a:solidFill>
                <a:latin typeface="微软雅黑" panose="020B0503020204020204" pitchFamily="34" charset="-122"/>
                <a:ea typeface="微软雅黑" panose="020B0503020204020204" pitchFamily="34" charset="-122"/>
              </a:rPr>
              <a:t>；</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713" y="3056937"/>
            <a:ext cx="6096000" cy="646331"/>
          </a:xfrm>
          <a:prstGeom prst="rect">
            <a:avLst/>
          </a:prstGeom>
          <a:solidFill>
            <a:schemeClr val="accent6">
              <a:lumMod val="20000"/>
              <a:lumOff val="80000"/>
            </a:schemeClr>
          </a:solidFill>
        </p:spPr>
        <p:txBody>
          <a:bodyPr wrap="square">
            <a:spAutoFit/>
          </a:bodyPr>
          <a:lstStyle/>
          <a:p>
            <a:r>
              <a:rPr lang="zh-CN" altLang="en-US" sz="3600" dirty="0">
                <a:solidFill>
                  <a:schemeClr val="tx1"/>
                </a:solidFill>
                <a:latin typeface="微软雅黑" panose="020B0503020204020204" pitchFamily="34" charset="-122"/>
                <a:ea typeface="微软雅黑" panose="020B0503020204020204" pitchFamily="34" charset="-122"/>
              </a:rPr>
              <a:t>③改革</a:t>
            </a:r>
            <a:r>
              <a:rPr lang="zh-CN" altLang="en-US" sz="3600" b="1" dirty="0">
                <a:solidFill>
                  <a:srgbClr val="FF0000"/>
                </a:solidFill>
                <a:latin typeface="微软雅黑" panose="020B0503020204020204" pitchFamily="34" charset="-122"/>
                <a:ea typeface="微软雅黑" panose="020B0503020204020204" pitchFamily="34" charset="-122"/>
              </a:rPr>
              <a:t>艰难曲折</a:t>
            </a:r>
            <a:r>
              <a:rPr lang="zh-CN" altLang="en-US" sz="3600" dirty="0">
                <a:solidFill>
                  <a:schemeClr val="tx1"/>
                </a:solidFill>
                <a:latin typeface="微软雅黑" panose="020B0503020204020204" pitchFamily="34" charset="-122"/>
                <a:ea typeface="微软雅黑" panose="020B0503020204020204" pitchFamily="34" charset="-122"/>
              </a:rPr>
              <a:t>；</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0" y="4074240"/>
            <a:ext cx="6094287" cy="646331"/>
          </a:xfrm>
          <a:prstGeom prst="rect">
            <a:avLst/>
          </a:prstGeom>
          <a:solidFill>
            <a:schemeClr val="accent6">
              <a:lumMod val="20000"/>
              <a:lumOff val="80000"/>
            </a:schemeClr>
          </a:solidFill>
        </p:spPr>
        <p:txBody>
          <a:bodyPr wrap="square">
            <a:spAutoFit/>
          </a:bodyPr>
          <a:lstStyle/>
          <a:p>
            <a:r>
              <a:rPr lang="zh-CN" altLang="en-US" sz="3600" dirty="0">
                <a:solidFill>
                  <a:schemeClr val="tx1"/>
                </a:solidFill>
                <a:latin typeface="微软雅黑" panose="020B0503020204020204" pitchFamily="34" charset="-122"/>
                <a:ea typeface="微软雅黑" panose="020B0503020204020204" pitchFamily="34" charset="-122"/>
              </a:rPr>
              <a:t>④</a:t>
            </a:r>
            <a:r>
              <a:rPr lang="zh-CN" altLang="en-US" sz="3600" b="1" dirty="0">
                <a:solidFill>
                  <a:srgbClr val="FF0000"/>
                </a:solidFill>
                <a:latin typeface="微软雅黑" panose="020B0503020204020204" pitchFamily="34" charset="-122"/>
                <a:ea typeface="微软雅黑" panose="020B0503020204020204" pitchFamily="34" charset="-122"/>
              </a:rPr>
              <a:t>不彻底</a:t>
            </a:r>
            <a:r>
              <a:rPr lang="zh-CN" altLang="en-US" sz="3600" dirty="0">
                <a:latin typeface="微软雅黑" panose="020B0503020204020204" pitchFamily="34" charset="-122"/>
                <a:ea typeface="微软雅黑" panose="020B0503020204020204" pitchFamily="34" charset="-122"/>
              </a:rPr>
              <a:t>，</a:t>
            </a:r>
            <a:r>
              <a:rPr lang="zh-CN" altLang="en-US" sz="3600" b="1" dirty="0">
                <a:solidFill>
                  <a:srgbClr val="FF0000"/>
                </a:solidFill>
                <a:latin typeface="微软雅黑" panose="020B0503020204020204" pitchFamily="34" charset="-122"/>
                <a:ea typeface="微软雅黑" panose="020B0503020204020204" pitchFamily="34" charset="-122"/>
              </a:rPr>
              <a:t>封建残余</a:t>
            </a:r>
            <a:r>
              <a:rPr lang="zh-CN" altLang="en-US" sz="3600" dirty="0">
                <a:solidFill>
                  <a:schemeClr val="tx1"/>
                </a:solidFill>
                <a:latin typeface="微软雅黑" panose="020B0503020204020204" pitchFamily="34" charset="-122"/>
                <a:ea typeface="微软雅黑" panose="020B0503020204020204" pitchFamily="34" charset="-122"/>
              </a:rPr>
              <a:t>；</a:t>
            </a:r>
            <a:endParaRPr lang="zh-CN" altLang="en-US" sz="3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4" grpId="0" animBg="1"/>
    </p:bldLst>
  </p:timing>
</p:sld>
</file>

<file path=ppt/tags/tag1.xml><?xml version="1.0" encoding="utf-8"?>
<p:tagLst xmlns:p="http://schemas.openxmlformats.org/presentationml/2006/main">
  <p:tag name="AS_UNIQUEID" val="576"/>
</p:tagLst>
</file>

<file path=ppt/tags/tag10.xml><?xml version="1.0" encoding="utf-8"?>
<p:tagLst xmlns:p="http://schemas.openxmlformats.org/presentationml/2006/main">
  <p:tag name="AS_UNIQUEID" val="265"/>
</p:tagLst>
</file>

<file path=ppt/tags/tag11.xml><?xml version="1.0" encoding="utf-8"?>
<p:tagLst xmlns:p="http://schemas.openxmlformats.org/presentationml/2006/main">
  <p:tag name="AS_UNIQUEID" val="264"/>
</p:tagLst>
</file>

<file path=ppt/tags/tag12.xml><?xml version="1.0" encoding="utf-8"?>
<p:tagLst xmlns:p="http://schemas.openxmlformats.org/presentationml/2006/main">
  <p:tag name="AS_UNIQUEID" val="267"/>
</p:tagLst>
</file>

<file path=ppt/tags/tag13.xml><?xml version="1.0" encoding="utf-8"?>
<p:tagLst xmlns:p="http://schemas.openxmlformats.org/presentationml/2006/main">
  <p:tag name="AS_UNIQUEID" val="268"/>
</p:tagLst>
</file>

<file path=ppt/tags/tag14.xml><?xml version="1.0" encoding="utf-8"?>
<p:tagLst xmlns:p="http://schemas.openxmlformats.org/presentationml/2006/main">
  <p:tag name="AS_UNIQUEID" val="269"/>
</p:tagLst>
</file>

<file path=ppt/tags/tag15.xml><?xml version="1.0" encoding="utf-8"?>
<p:tagLst xmlns:p="http://schemas.openxmlformats.org/presentationml/2006/main">
  <p:tag name="AS_UNIQUEID" val="270"/>
</p:tagLst>
</file>

<file path=ppt/tags/tag16.xml><?xml version="1.0" encoding="utf-8"?>
<p:tagLst xmlns:p="http://schemas.openxmlformats.org/presentationml/2006/main">
  <p:tag name="AS_UNIQUEID" val="279"/>
</p:tagLst>
</file>

<file path=ppt/tags/tag17.xml><?xml version="1.0" encoding="utf-8"?>
<p:tagLst xmlns:p="http://schemas.openxmlformats.org/presentationml/2006/main">
  <p:tag name="AS_UNIQUEID" val="280"/>
</p:tagLst>
</file>

<file path=ppt/tags/tag18.xml><?xml version="1.0" encoding="utf-8"?>
<p:tagLst xmlns:p="http://schemas.openxmlformats.org/presentationml/2006/main">
  <p:tag name="AS_UNIQUEID" val="257"/>
</p:tagLst>
</file>

<file path=ppt/tags/tag19.xml><?xml version="1.0" encoding="utf-8"?>
<p:tagLst xmlns:p="http://schemas.openxmlformats.org/presentationml/2006/main">
  <p:tag name="AS_UNIQUEID" val="283"/>
</p:tagLst>
</file>

<file path=ppt/tags/tag2.xml><?xml version="1.0" encoding="utf-8"?>
<p:tagLst xmlns:p="http://schemas.openxmlformats.org/presentationml/2006/main">
  <p:tag name="AS_UNIQUEID" val="257"/>
</p:tagLst>
</file>

<file path=ppt/tags/tag20.xml><?xml version="1.0" encoding="utf-8"?>
<p:tagLst xmlns:p="http://schemas.openxmlformats.org/presentationml/2006/main">
  <p:tag name="AS_UNIQUEID" val="286"/>
</p:tagLst>
</file>

<file path=ppt/tags/tag21.xml><?xml version="1.0" encoding="utf-8"?>
<p:tagLst xmlns:p="http://schemas.openxmlformats.org/presentationml/2006/main">
  <p:tag name="AS_UNIQUEID" val="284"/>
</p:tagLst>
</file>

<file path=ppt/tags/tag22.xml><?xml version="1.0" encoding="utf-8"?>
<p:tagLst xmlns:p="http://schemas.openxmlformats.org/presentationml/2006/main">
  <p:tag name="AS_UNIQUEID" val="285"/>
</p:tagLst>
</file>

<file path=ppt/tags/tag23.xml><?xml version="1.0" encoding="utf-8"?>
<p:tagLst xmlns:p="http://schemas.openxmlformats.org/presentationml/2006/main">
  <p:tag name="AS_UNIQUEID" val="287"/>
</p:tagLst>
</file>

<file path=ppt/tags/tag24.xml><?xml version="1.0" encoding="utf-8"?>
<p:tagLst xmlns:p="http://schemas.openxmlformats.org/presentationml/2006/main">
  <p:tag name="AS_UNIQUEID" val="288"/>
</p:tagLst>
</file>

<file path=ppt/tags/tag25.xml><?xml version="1.0" encoding="utf-8"?>
<p:tagLst xmlns:p="http://schemas.openxmlformats.org/presentationml/2006/main">
  <p:tag name="AS_UNIQUEID" val="293"/>
</p:tagLst>
</file>

<file path=ppt/tags/tag26.xml><?xml version="1.0" encoding="utf-8"?>
<p:tagLst xmlns:p="http://schemas.openxmlformats.org/presentationml/2006/main">
  <p:tag name="AS_UNIQUEID" val="854"/>
</p:tagLst>
</file>

<file path=ppt/tags/tag27.xml><?xml version="1.0" encoding="utf-8"?>
<p:tagLst xmlns:p="http://schemas.openxmlformats.org/presentationml/2006/main">
  <p:tag name="AS_UNIQUEID" val="854"/>
</p:tagLst>
</file>

<file path=ppt/tags/tag28.xml><?xml version="1.0" encoding="utf-8"?>
<p:tagLst xmlns:p="http://schemas.openxmlformats.org/presentationml/2006/main">
  <p:tag name="AS_UNIQUEID" val="854"/>
</p:tagLst>
</file>

<file path=ppt/tags/tag29.xml><?xml version="1.0" encoding="utf-8"?>
<p:tagLst xmlns:p="http://schemas.openxmlformats.org/presentationml/2006/main">
  <p:tag name="AS_UNIQUEID" val="576"/>
</p:tagLst>
</file>

<file path=ppt/tags/tag3.xml><?xml version="1.0" encoding="utf-8"?>
<p:tagLst xmlns:p="http://schemas.openxmlformats.org/presentationml/2006/main">
  <p:tag name="AS_UNIQUEID" val="258"/>
</p:tagLst>
</file>

<file path=ppt/tags/tag30.xml><?xml version="1.0" encoding="utf-8"?>
<p:tagLst xmlns:p="http://schemas.openxmlformats.org/presentationml/2006/main">
  <p:tag name="AS_UNIQUEID" val="383"/>
</p:tagLst>
</file>

<file path=ppt/tags/tag31.xml><?xml version="1.0" encoding="utf-8"?>
<p:tagLst xmlns:p="http://schemas.openxmlformats.org/presentationml/2006/main">
  <p:tag name="AS_UNIQUEID" val="384"/>
</p:tagLst>
</file>

<file path=ppt/tags/tag32.xml><?xml version="1.0" encoding="utf-8"?>
<p:tagLst xmlns:p="http://schemas.openxmlformats.org/presentationml/2006/main">
  <p:tag name="AS_UNIQUEID" val="393"/>
</p:tagLst>
</file>

<file path=ppt/tags/tag33.xml><?xml version="1.0" encoding="utf-8"?>
<p:tagLst xmlns:p="http://schemas.openxmlformats.org/presentationml/2006/main">
  <p:tag name="AS_UNIQUEID" val="390"/>
</p:tagLst>
</file>

<file path=ppt/tags/tag34.xml><?xml version="1.0" encoding="utf-8"?>
<p:tagLst xmlns:p="http://schemas.openxmlformats.org/presentationml/2006/main">
  <p:tag name="AS_UNIQUEID" val="394"/>
</p:tagLst>
</file>

<file path=ppt/tags/tag35.xml><?xml version="1.0" encoding="utf-8"?>
<p:tagLst xmlns:p="http://schemas.openxmlformats.org/presentationml/2006/main">
  <p:tag name="AS_UNIQUEID" val="391"/>
</p:tagLst>
</file>

<file path=ppt/tags/tag36.xml><?xml version="1.0" encoding="utf-8"?>
<p:tagLst xmlns:p="http://schemas.openxmlformats.org/presentationml/2006/main">
  <p:tag name="AS_UNIQUEID" val="395"/>
</p:tagLst>
</file>

<file path=ppt/tags/tag37.xml><?xml version="1.0" encoding="utf-8"?>
<p:tagLst xmlns:p="http://schemas.openxmlformats.org/presentationml/2006/main">
  <p:tag name="AS_UNIQUEID" val="331"/>
</p:tagLst>
</file>

<file path=ppt/tags/tag38.xml><?xml version="1.0" encoding="utf-8"?>
<p:tagLst xmlns:p="http://schemas.openxmlformats.org/presentationml/2006/main">
  <p:tag name="AS_UNIQUEID" val="392"/>
</p:tagLst>
</file>

<file path=ppt/tags/tag39.xml><?xml version="1.0" encoding="utf-8"?>
<p:tagLst xmlns:p="http://schemas.openxmlformats.org/presentationml/2006/main">
  <p:tag name="AS_UNIQUEID" val="401"/>
</p:tagLst>
</file>

<file path=ppt/tags/tag4.xml><?xml version="1.0" encoding="utf-8"?>
<p:tagLst xmlns:p="http://schemas.openxmlformats.org/presentationml/2006/main">
  <p:tag name="AS_UNIQUEID" val="271"/>
</p:tagLst>
</file>

<file path=ppt/tags/tag40.xml><?xml version="1.0" encoding="utf-8"?>
<p:tagLst xmlns:p="http://schemas.openxmlformats.org/presentationml/2006/main">
  <p:tag name="AS_UNIQUEID" val="402"/>
</p:tagLst>
</file>

<file path=ppt/tags/tag41.xml><?xml version="1.0" encoding="utf-8"?>
<p:tagLst xmlns:p="http://schemas.openxmlformats.org/presentationml/2006/main">
  <p:tag name="AS_UNIQUEID" val="407"/>
</p:tagLst>
</file>

<file path=ppt/tags/tag42.xml><?xml version="1.0" encoding="utf-8"?>
<p:tagLst xmlns:p="http://schemas.openxmlformats.org/presentationml/2006/main">
  <p:tag name="AS_UNIQUEID" val="406"/>
</p:tagLst>
</file>

<file path=ppt/tags/tag43.xml><?xml version="1.0" encoding="utf-8"?>
<p:tagLst xmlns:p="http://schemas.openxmlformats.org/presentationml/2006/main">
  <p:tag name="AS_UNIQUEID" val="408"/>
</p:tagLst>
</file>

<file path=ppt/tags/tag44.xml><?xml version="1.0" encoding="utf-8"?>
<p:tagLst xmlns:p="http://schemas.openxmlformats.org/presentationml/2006/main">
  <p:tag name="AS_UNIQUEID" val="409"/>
  <p:tag name="KSO_WM_UNIT_TABLE_BEAUTIFY" val="smartTable{cd11db11-8992-4248-a7ac-44653cf84864}"/>
  <p:tag name="TABLE_COLOR_RGB" val="0x000000*0xFFFFFF*0x44546A*0xE6E5E5*0x848587*0x738499*0x817CA0*0x9B819F*0xA7878C*0xAB968B"/>
  <p:tag name="TABLE_COLORIDX" val="l"/>
  <p:tag name="TABLE_EMPHASIZE_COLOR" val="8684935"/>
  <p:tag name="TABLE_ENDDRAG_ORIGIN_RECT" val="925*147"/>
  <p:tag name="TABLE_ENDDRAG_RECT" val="21*184*925*147"/>
  <p:tag name="TABLE_SKINIDX" val="2"/>
</p:tagLst>
</file>

<file path=ppt/tags/tag45.xml><?xml version="1.0" encoding="utf-8"?>
<p:tagLst xmlns:p="http://schemas.openxmlformats.org/presentationml/2006/main">
  <p:tag name="AS_UNIQUEID" val="410"/>
</p:tagLst>
</file>

<file path=ppt/tags/tag46.xml><?xml version="1.0" encoding="utf-8"?>
<p:tagLst xmlns:p="http://schemas.openxmlformats.org/presentationml/2006/main">
  <p:tag name="AS_UNIQUEID" val="587"/>
</p:tagLst>
</file>

<file path=ppt/tags/tag47.xml><?xml version="1.0" encoding="utf-8"?>
<p:tagLst xmlns:p="http://schemas.openxmlformats.org/presentationml/2006/main">
  <p:tag name="AS_UNIQUEID" val="854"/>
</p:tagLst>
</file>

<file path=ppt/tags/tag48.xml><?xml version="1.0" encoding="utf-8"?>
<p:tagLst xmlns:p="http://schemas.openxmlformats.org/presentationml/2006/main">
  <p:tag name="AS_UNIQUEID" val="418"/>
</p:tagLst>
</file>

<file path=ppt/tags/tag49.xml><?xml version="1.0" encoding="utf-8"?>
<p:tagLst xmlns:p="http://schemas.openxmlformats.org/presentationml/2006/main">
  <p:tag name="AS_UNIQUEID" val="402"/>
</p:tagLst>
</file>

<file path=ppt/tags/tag5.xml><?xml version="1.0" encoding="utf-8"?>
<p:tagLst xmlns:p="http://schemas.openxmlformats.org/presentationml/2006/main">
  <p:tag name="AS_UNIQUEID" val="259"/>
</p:tagLst>
</file>

<file path=ppt/tags/tag50.xml><?xml version="1.0" encoding="utf-8"?>
<p:tagLst xmlns:p="http://schemas.openxmlformats.org/presentationml/2006/main">
  <p:tag name="AS_UNIQUEID" val="407"/>
</p:tagLst>
</file>

<file path=ppt/tags/tag51.xml><?xml version="1.0" encoding="utf-8"?>
<p:tagLst xmlns:p="http://schemas.openxmlformats.org/presentationml/2006/main">
  <p:tag name="AS_UNIQUEID" val="348"/>
</p:tagLst>
</file>

<file path=ppt/tags/tag52.xml><?xml version="1.0" encoding="utf-8"?>
<p:tagLst xmlns:p="http://schemas.openxmlformats.org/presentationml/2006/main">
  <p:tag name="AS_UNIQUEID" val="351"/>
</p:tagLst>
</file>

<file path=ppt/tags/tag53.xml><?xml version="1.0" encoding="utf-8"?>
<p:tagLst xmlns:p="http://schemas.openxmlformats.org/presentationml/2006/main">
  <p:tag name="AS_UNIQUEID" val="352"/>
</p:tagLst>
</file>

<file path=ppt/tags/tag54.xml><?xml version="1.0" encoding="utf-8"?>
<p:tagLst xmlns:p="http://schemas.openxmlformats.org/presentationml/2006/main">
  <p:tag name="AS_UNIQUEID" val="350"/>
</p:tagLst>
</file>

<file path=ppt/tags/tag55.xml><?xml version="1.0" encoding="utf-8"?>
<p:tagLst xmlns:p="http://schemas.openxmlformats.org/presentationml/2006/main">
  <p:tag name="AS_UNIQUEID" val="353"/>
</p:tagLst>
</file>

<file path=ppt/tags/tag56.xml><?xml version="1.0" encoding="utf-8"?>
<p:tagLst xmlns:p="http://schemas.openxmlformats.org/presentationml/2006/main">
  <p:tag name="AS_UNIQUEID" val="354"/>
</p:tagLst>
</file>

<file path=ppt/tags/tag57.xml><?xml version="1.0" encoding="utf-8"?>
<p:tagLst xmlns:p="http://schemas.openxmlformats.org/presentationml/2006/main">
  <p:tag name="AS_UNIQUEID" val="355"/>
</p:tagLst>
</file>

<file path=ppt/tags/tag58.xml><?xml version="1.0" encoding="utf-8"?>
<p:tagLst xmlns:p="http://schemas.openxmlformats.org/presentationml/2006/main">
  <p:tag name="AS_UNIQUEID" val="854"/>
</p:tagLst>
</file>

<file path=ppt/tags/tag59.xml><?xml version="1.0" encoding="utf-8"?>
<p:tagLst xmlns:p="http://schemas.openxmlformats.org/presentationml/2006/main">
  <p:tag name="AS_UNIQUEID" val="854"/>
</p:tagLst>
</file>

<file path=ppt/tags/tag6.xml><?xml version="1.0" encoding="utf-8"?>
<p:tagLst xmlns:p="http://schemas.openxmlformats.org/presentationml/2006/main">
  <p:tag name="AS_UNIQUEID" val="260"/>
</p:tagLst>
</file>

<file path=ppt/tags/tag60.xml><?xml version="1.0" encoding="utf-8"?>
<p:tagLst xmlns:p="http://schemas.openxmlformats.org/presentationml/2006/main">
  <p:tag name="AS_UNIQUEID" val="854"/>
</p:tagLst>
</file>

<file path=ppt/tags/tag61.xml><?xml version="1.0" encoding="utf-8"?>
<p:tagLst xmlns:p="http://schemas.openxmlformats.org/presentationml/2006/main">
  <p:tag name="AS_UNIQUEID" val="854"/>
</p:tagLst>
</file>

<file path=ppt/tags/tag62.xml><?xml version="1.0" encoding="utf-8"?>
<p:tagLst xmlns:p="http://schemas.openxmlformats.org/presentationml/2006/main">
  <p:tag name="AS_UNIQUEID" val="407"/>
</p:tagLst>
</file>

<file path=ppt/tags/tag63.xml><?xml version="1.0" encoding="utf-8"?>
<p:tagLst xmlns:p="http://schemas.openxmlformats.org/presentationml/2006/main">
  <p:tag name="AS_UNIQUEID" val="407"/>
</p:tagLst>
</file>

<file path=ppt/tags/tag64.xml><?xml version="1.0" encoding="utf-8"?>
<p:tagLst xmlns:p="http://schemas.openxmlformats.org/presentationml/2006/main">
  <p:tag name="AS_UNIQUEID" val="602"/>
</p:tagLst>
</file>

<file path=ppt/tags/tag65.xml><?xml version="1.0" encoding="utf-8"?>
<p:tagLst xmlns:p="http://schemas.openxmlformats.org/presentationml/2006/main">
  <p:tag name="AS_UNIQUEID" val="418"/>
</p:tagLst>
</file>

<file path=ppt/tags/tag66.xml><?xml version="1.0" encoding="utf-8"?>
<p:tagLst xmlns:p="http://schemas.openxmlformats.org/presentationml/2006/main">
  <p:tag name="AS_UNIQUEID" val="418"/>
</p:tagLst>
</file>

<file path=ppt/tags/tag67.xml><?xml version="1.0" encoding="utf-8"?>
<p:tagLst xmlns:p="http://schemas.openxmlformats.org/presentationml/2006/main">
  <p:tag name="AS_UNIQUEID" val="854"/>
</p:tagLst>
</file>

<file path=ppt/tags/tag6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2"/>
  <p:tag name="KSO_WM_UNIT_INDEX" val="1_1_2"/>
  <p:tag name="KSO_WM_UNIT_LAYERLEVEL" val="1_1_1"/>
  <p:tag name="KSO_WM_UNIT_TYPE" val="m_h_i"/>
</p:tagLst>
</file>

<file path=ppt/tags/tag69.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3"/>
  <p:tag name="KSO_WM_UNIT_INDEX" val="1_1_3"/>
  <p:tag name="KSO_WM_UNIT_LAYERLEVEL" val="1_1_1"/>
  <p:tag name="KSO_WM_UNIT_TEXT_FILL_FORE_SCHEMECOLOR_INDEX" val="2"/>
  <p:tag name="KSO_WM_UNIT_TEXT_FILL_TYPE" val="1"/>
  <p:tag name="KSO_WM_UNIT_TYPE" val="m_h_i"/>
</p:tagLst>
</file>

<file path=ppt/tags/tag7.xml><?xml version="1.0" encoding="utf-8"?>
<p:tagLst xmlns:p="http://schemas.openxmlformats.org/presentationml/2006/main">
  <p:tag name="AS_UNIQUEID" val="261"/>
</p:tagLst>
</file>

<file path=ppt/tags/tag70.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71.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z*1_2_1"/>
  <p:tag name="KSO_WM_UNIT_INDEX" val="1_2_1"/>
  <p:tag name="KSO_WM_UNIT_LAYERLEVEL" val="1_1_1"/>
  <p:tag name="KSO_WM_UNIT_TEXT_FILL_FORE_SCHEMECOLOR_INDEX" val="2"/>
  <p:tag name="KSO_WM_UNIT_TEXT_FILL_TYPE" val="1"/>
  <p:tag name="KSO_WM_UNIT_TYPE" val="m_h_z"/>
</p:tagLst>
</file>

<file path=ppt/tags/tag72.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2"/>
  <p:tag name="KSO_WM_UNIT_INDEX" val="1_1_2"/>
  <p:tag name="KSO_WM_UNIT_LAYERLEVEL" val="1_1_1"/>
  <p:tag name="KSO_WM_UNIT_TYPE" val="m_h_i"/>
</p:tagLst>
</file>

<file path=ppt/tags/tag73.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7"/>
  <p:tag name="KSO_WM_UNIT_FILL_TYPE" val="1"/>
  <p:tag name="KSO_WM_UNIT_HIGHLIGHT" val="0"/>
  <p:tag name="KSO_WM_UNIT_ID" val="diagram20199373_2*m_h_i*1_1_3"/>
  <p:tag name="KSO_WM_UNIT_INDEX" val="1_1_3"/>
  <p:tag name="KSO_WM_UNIT_LAYERLEVEL" val="1_1_1"/>
  <p:tag name="KSO_WM_UNIT_TEXT_FILL_FORE_SCHEMECOLOR_INDEX" val="2"/>
  <p:tag name="KSO_WM_UNIT_TEXT_FILL_TYPE" val="1"/>
  <p:tag name="KSO_WM_UNIT_TYPE" val="m_h_i"/>
</p:tagLst>
</file>

<file path=ppt/tags/tag74.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75.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z*1_3_1"/>
  <p:tag name="KSO_WM_UNIT_INDEX" val="1_3_1"/>
  <p:tag name="KSO_WM_UNIT_LAYERLEVEL" val="1_1_1"/>
  <p:tag name="KSO_WM_UNIT_TEXT_FILL_FORE_SCHEMECOLOR_INDEX" val="2"/>
  <p:tag name="KSO_WM_UNIT_TEXT_FILL_TYPE" val="1"/>
  <p:tag name="KSO_WM_UNIT_TYPE" val="m_h_z"/>
</p:tagLst>
</file>

<file path=ppt/tags/tag76.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i*1_2_2"/>
  <p:tag name="KSO_WM_UNIT_INDEX" val="1_2_2"/>
  <p:tag name="KSO_WM_UNIT_LAYERLEVEL" val="1_1_1"/>
  <p:tag name="KSO_WM_UNIT_TYPE" val="m_h_i"/>
</p:tagLst>
</file>

<file path=ppt/tags/tag77.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FILL_FORE_SCHEMECOLOR_INDEX" val="5"/>
  <p:tag name="KSO_WM_UNIT_FILL_TYPE" val="1"/>
  <p:tag name="KSO_WM_UNIT_HIGHLIGHT" val="0"/>
  <p:tag name="KSO_WM_UNIT_ID" val="diagram20199373_2*m_h_i*1_2_3"/>
  <p:tag name="KSO_WM_UNIT_INDEX" val="1_2_3"/>
  <p:tag name="KSO_WM_UNIT_LAYERLEVEL" val="1_1_1"/>
  <p:tag name="KSO_WM_UNIT_TEXT_FILL_FORE_SCHEMECOLOR_INDEX" val="2"/>
  <p:tag name="KSO_WM_UNIT_TEXT_FILL_TYPE" val="1"/>
  <p:tag name="KSO_WM_UNIT_TYPE" val="m_h_i"/>
</p:tagLst>
</file>

<file path=ppt/tags/tag78.xml><?xml version="1.0" encoding="utf-8"?>
<p:tagLst xmlns:p="http://schemas.openxmlformats.org/presentationml/2006/main">
  <p:tag name="KSO_WM_BEAUTIFY_FLAG" val="#wm#"/>
  <p:tag name="KSO_WM_DIAGRAM_GROUP_CODE" val="m1-1"/>
  <p:tag name="KSO_WM_TAG_VERSION" val="1.0"/>
  <p:tag name="KSO_WM_TEMPLATE_CATEGORY" val="diagram"/>
  <p:tag name="KSO_WM_TEMPLATE_INDEX" val="20199373"/>
  <p:tag name="KSO_WM_UNIT_COMPATIBLE" val="0"/>
  <p:tag name="KSO_WM_UNIT_DIAGRAM_ISNUMVISUAL" val="0"/>
  <p:tag name="KSO_WM_UNIT_DIAGRAM_ISREFERUNIT" val="0"/>
  <p:tag name="KSO_WM_UNIT_HIGHLIGHT" val="0"/>
  <p:tag name="KSO_WM_UNIT_ID" val="diagram20199373_2*m_h_a*1_1_1"/>
  <p:tag name="KSO_WM_UNIT_INDEX" val="1_1_1"/>
  <p:tag name="KSO_WM_UNIT_ISCONTENTSTITLE" val="0"/>
  <p:tag name="KSO_WM_UNIT_LAYERLEVEL" val="1_1_1"/>
  <p:tag name="KSO_WM_UNIT_NOCLEAR" val="0"/>
  <p:tag name="KSO_WM_UNIT_PRESET_TEXT" val="添加标题"/>
  <p:tag name="KSO_WM_UNIT_TEXT_FILL_FORE_SCHEMECOLOR_INDEX" val="14"/>
  <p:tag name="KSO_WM_UNIT_TEXT_FILL_TYPE" val="1"/>
  <p:tag name="KSO_WM_UNIT_TYPE" val="m_h_a"/>
  <p:tag name="KSO_WM_UNIT_VALUE" val="9"/>
</p:tagLst>
</file>

<file path=ppt/tags/tag79.xml><?xml version="1.0" encoding="utf-8"?>
<p:tagLst xmlns:p="http://schemas.openxmlformats.org/presentationml/2006/main">
  <p:tag name="AS_UNIQUEID" val="854"/>
</p:tagLst>
</file>

<file path=ppt/tags/tag8.xml><?xml version="1.0" encoding="utf-8"?>
<p:tagLst xmlns:p="http://schemas.openxmlformats.org/presentationml/2006/main">
  <p:tag name="AS_UNIQUEID" val="262"/>
</p:tagLst>
</file>

<file path=ppt/tags/tag80.xml><?xml version="1.0" encoding="utf-8"?>
<p:tagLst xmlns:p="http://schemas.openxmlformats.org/presentationml/2006/main">
  <p:tag name="AS_UNIQUEID" val="854"/>
</p:tagLst>
</file>

<file path=ppt/tags/tag81.xml><?xml version="1.0" encoding="utf-8"?>
<p:tagLst xmlns:p="http://schemas.openxmlformats.org/presentationml/2006/main">
  <p:tag name="AS_UNIQUEID" val="854"/>
</p:tagLst>
</file>

<file path=ppt/tags/tag82.xml><?xml version="1.0" encoding="utf-8"?>
<p:tagLst xmlns:p="http://schemas.openxmlformats.org/presentationml/2006/main">
  <p:tag name="AS_UNIQUEID" val="600"/>
</p:tagLst>
</file>

<file path=ppt/tags/tag83.xml><?xml version="1.0" encoding="utf-8"?>
<p:tagLst xmlns:p="http://schemas.openxmlformats.org/presentationml/2006/main">
  <p:tag name="AS_UNIQUEID" val="601"/>
  <p:tag name="KSO_WM_UNIT_TABLE_BEAUTIFY" val="smartTable{a73c0084-d622-4b5a-8f70-2cde9bb0f851}"/>
  <p:tag name="TABLE_ENDDRAG_ORIGIN_RECT" val="952*497"/>
  <p:tag name="TABLE_ENDDRAG_RECT" val="3*45*952*497"/>
</p:tagLst>
</file>

<file path=ppt/tags/tag84.xml><?xml version="1.0" encoding="utf-8"?>
<p:tagLst xmlns:p="http://schemas.openxmlformats.org/presentationml/2006/main">
  <p:tag name="AS_UNIQUEID" val="254"/>
</p:tagLst>
</file>

<file path=ppt/tags/tag85.xml><?xml version="1.0" encoding="utf-8"?>
<p:tagLst xmlns:p="http://schemas.openxmlformats.org/presentationml/2006/main">
  <p:tag name="AS_UNIQUEID" val="618"/>
</p:tagLst>
</file>

<file path=ppt/tags/tag86.xml><?xml version="1.0" encoding="utf-8"?>
<p:tagLst xmlns:p="http://schemas.openxmlformats.org/presentationml/2006/main">
  <p:tag name="AS_UNIQUEID" val="619"/>
</p:tagLst>
</file>

<file path=ppt/tags/tag87.xml><?xml version="1.0" encoding="utf-8"?>
<p:tagLst xmlns:p="http://schemas.openxmlformats.org/presentationml/2006/main">
  <p:tag name="AS_UNIQUEID" val="621"/>
</p:tagLst>
</file>

<file path=ppt/tags/tag88.xml><?xml version="1.0" encoding="utf-8"?>
<p:tagLst xmlns:p="http://schemas.openxmlformats.org/presentationml/2006/main">
  <p:tag name="AS_UNIQUEID" val="625"/>
</p:tagLst>
</file>

<file path=ppt/tags/tag89.xml><?xml version="1.0" encoding="utf-8"?>
<p:tagLst xmlns:p="http://schemas.openxmlformats.org/presentationml/2006/main">
  <p:tag name="AS_UNIQUEID" val="630"/>
</p:tagLst>
</file>

<file path=ppt/tags/tag9.xml><?xml version="1.0" encoding="utf-8"?>
<p:tagLst xmlns:p="http://schemas.openxmlformats.org/presentationml/2006/main">
  <p:tag name="AS_UNIQUEID" val="264"/>
</p:tagLst>
</file>

<file path=ppt/tags/tag90.xml><?xml version="1.0" encoding="utf-8"?>
<p:tagLst xmlns:p="http://schemas.openxmlformats.org/presentationml/2006/main">
  <p:tag name="commondata" val="eyJoZGlkIjoiMDBkNzAwOGM0MTY0NmM4YTRlNTY3NmRkMTZlM2I1ZmI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8297</Words>
  <Application>WPS 演示</Application>
  <PresentationFormat>宽屏</PresentationFormat>
  <Paragraphs>502</Paragraphs>
  <Slides>30</Slides>
  <Notes>0</Notes>
  <HiddenSlides>0</HiddenSlides>
  <MMClips>0</MMClips>
  <ScaleCrop>false</ScaleCrop>
  <HeadingPairs>
    <vt:vector size="8" baseType="variant">
      <vt:variant>
        <vt:lpstr>已用的字体</vt:lpstr>
      </vt:variant>
      <vt:variant>
        <vt:i4>21</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53" baseType="lpstr">
      <vt:lpstr>Arial</vt:lpstr>
      <vt:lpstr>宋体</vt:lpstr>
      <vt:lpstr>Wingdings</vt:lpstr>
      <vt:lpstr>微软雅黑</vt:lpstr>
      <vt:lpstr>字魂27号-布丁体</vt:lpstr>
      <vt:lpstr>Segoe Print</vt:lpstr>
      <vt:lpstr>Arial</vt:lpstr>
      <vt:lpstr>Times New Roman</vt:lpstr>
      <vt:lpstr>黑体</vt:lpstr>
      <vt:lpstr>方正粗黑宋简体</vt:lpstr>
      <vt:lpstr>楷体</vt:lpstr>
      <vt:lpstr>Wingdings</vt:lpstr>
      <vt:lpstr>华文楷体</vt:lpstr>
      <vt:lpstr>Arial Unicode MS</vt:lpstr>
      <vt:lpstr>等线 Light</vt:lpstr>
      <vt:lpstr>等线</vt:lpstr>
      <vt:lpstr>Calibri</vt:lpstr>
      <vt:lpstr>华文仿宋</vt:lpstr>
      <vt:lpstr>Agency FB</vt:lpstr>
      <vt:lpstr>Trebuchet MS</vt:lpstr>
      <vt:lpstr>仿宋</vt:lpstr>
      <vt:lpstr>Office 主题​​</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cp:revision>
  <dcterms:created xsi:type="dcterms:W3CDTF">2024-07-05T07:31:25Z</dcterms:created>
  <dcterms:modified xsi:type="dcterms:W3CDTF">2024-07-05T07:31:26Z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BB33E8F8B034470E9149DEFE71937051_12</vt:lpwstr>
  </property>
  <property fmtid="{D5CDD505-2E9C-101B-9397-08002B2CF9AE}" pid="3" name="KSOProductBuildVer">
    <vt:lpwstr>2052-12.1.0.16894</vt:lpwstr>
  </property>
</Properties>
</file>