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3.3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129" r:id="rId2"/>
    <p:sldId id="2120" r:id="rId3"/>
    <p:sldId id="2130" r:id="rId4"/>
    <p:sldId id="2078" r:id="rId5"/>
    <p:sldId id="273" r:id="rId6"/>
    <p:sldId id="2131" r:id="rId7"/>
    <p:sldId id="2083" r:id="rId8"/>
    <p:sldId id="2132" r:id="rId9"/>
    <p:sldId id="277" r:id="rId10"/>
    <p:sldId id="2127" r:id="rId11"/>
    <p:sldId id="2126" r:id="rId12"/>
    <p:sldId id="2125" r:id="rId13"/>
    <p:sldId id="2124" r:id="rId14"/>
    <p:sldId id="2123" r:id="rId15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/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tags" Target="tags/tag3.xml" /><Relationship Id="rId17" Type="http://schemas.openxmlformats.org/officeDocument/2006/relationships/presProps" Target="presProps.xml" /><Relationship Id="rId18" Type="http://schemas.openxmlformats.org/officeDocument/2006/relationships/viewProps" Target="viewProps.xml" /><Relationship Id="rId19" Type="http://schemas.openxmlformats.org/officeDocument/2006/relationships/theme" Target="theme/theme1.xml" /><Relationship Id="rId2" Type="http://schemas.openxmlformats.org/officeDocument/2006/relationships/slide" Target="slides/slide1.xml" /><Relationship Id="rId20" Type="http://schemas.openxmlformats.org/officeDocument/2006/relationships/tableStyles" Target="tableStyles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2D5D59-BD25-E491-EB6A-E83C3874A1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E884309-16F2-4031-5260-8C0496278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8897B1-5659-D623-E6D6-7B127D53C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04C658-4522-D3C5-4554-8AF71E2CA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82CE8BC-8A7D-5C23-C506-6DCF82C1F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1363388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0B995F-5FDB-86D1-639F-6A1E2D212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F7EC154-9B34-FC9F-D309-62F9D0E38F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A9C0A7-DA8C-61D6-22C7-85A3DAAF3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79D0D5-D1AE-AAFA-47BC-A87462760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5D72DC-5747-A744-0E66-019C7142B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011819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C355EDE-24B0-C132-7FE7-BA0E357F7B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B630C22-EB64-CA1F-68B7-73864157CC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5070B7-B349-DE60-8797-8FE4C8AB4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E106F8-81BB-E307-D702-4C9B892FF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97B795-6876-B249-F585-5F6B150B2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35360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5DABC2-4CEC-AB3C-3F86-E4D3AC4F8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2CCCD8-4BFC-771F-2155-EB6C98707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23D33-646B-2596-2E9B-DA30F645B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DA05F4-AECD-81AE-7DA6-7E2776056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9782FA5-131B-D57E-8666-3C4B3242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298855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8D4FE9-4ADC-0B60-B1EC-B11BB5DEF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EC69DDF-C955-195E-7F5A-1EC2789D4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F987DE-813C-6F2A-09FF-04924D30B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5881FF5-7A6C-3321-1C82-C6064DB68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02B496C-7F31-26BB-9FC3-990D8786C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049206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A4BD56-1463-0819-A201-D53E6CF3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B95528-C126-7EE4-493E-43847BF61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7B0C294-B853-9B8C-7492-80E265FD2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40F97EB-B706-D4A5-6277-046496794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FEE51C-6382-7B40-3B31-F607B40F3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88A4A1D-ED74-8168-AA16-3A7D8A51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19304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125AFE-D21A-F834-1A6A-B2AAFAB55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C6EE0D6-A961-1605-1535-E3801349F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0081460-0BF6-D3A9-DDEC-85F9E0CB3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8DB83B9-A7D5-D142-5C12-86CBF5B5C4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360B0DD-33A5-5757-7A69-3780A55FB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2E55993-92F5-19E1-235C-836D39E7E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9DBC0E7-FA24-D4EB-2CBC-ECF30D93C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24BE74D-5B96-68F8-37FA-2CD78126B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5414751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FD5E77-7324-BE96-23C5-6DDABC8DC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06EE210-4D8A-5B77-8612-30F3C693F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E4816F8-E297-E349-0BC5-8D4EEAC0C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8459BD1-FD83-D94D-0239-B9D802A8C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674934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EA3411F-FDE8-22A7-9136-418EE6600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DE5FDCE-830B-7871-4D04-BC10BCAEE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7CEC005-A043-2E8E-E49F-CE81AC6EF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1599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880082-1485-E11F-A13E-9D8EAD566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97430A-2B50-5208-FBDF-731FE118F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912AD78-850B-19C1-C67C-6F094CE70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6F835E3-2E9A-5D20-E74F-77C0C1E8C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5B15A1E-925F-4865-ECD8-6633EC04E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D364AC2-816A-91EC-9404-AD25CAA5A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861404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04AB42-F6CF-ED32-B9F2-3F281383A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9AB65C8-7694-2D25-D042-F7EDE3CEC9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3FC1351-7F39-926D-013E-77EB0F781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9586C53-2470-23B3-6DF6-4C57F45F1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6A4BC5-8CFF-3470-BB66-9E8903A5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E86D2B4-1474-F275-6ECA-C37DA387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6202366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E7170AD-55EE-76F1-7B54-D55B3506A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D86D88B-65B6-E1DF-0F55-34FD81F0D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24AE466-DE48-F601-AC20-23C54E34A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6C93B-15B3-4AF1-B89D-F6318F9D3C3B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1AE592-DD36-5926-D8B8-C8B2D0EA3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AFF9E0-59A8-46B5-56E4-C11509591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8778C-72C9-4965-911A-9B9C86E1DF5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 title="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932688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.xml" /><Relationship Id="rId3" Type="http://schemas.openxmlformats.org/officeDocument/2006/relationships/image" Target="../media/image7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5.jpeg" /><Relationship Id="rId4" Type="http://schemas.openxmlformats.org/officeDocument/2006/relationships/image" Target="../media/image6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32" name="Picture 8" title="">
            <a:extLst>
              <a:ext uri="{FF2B5EF4-FFF2-40B4-BE49-F238E27FC236}">
                <a16:creationId xmlns:a16="http://schemas.microsoft.com/office/drawing/2014/main" id="{33E49A9C-519C-A253-6EA0-B503A5D4B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604" y="46328"/>
            <a:ext cx="12106275" cy="6811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本框 7" title="">
            <a:extLst>
              <a:ext uri="{FF2B5EF4-FFF2-40B4-BE49-F238E27FC236}">
                <a16:creationId xmlns:a16="http://schemas.microsoft.com/office/drawing/2014/main" id="{832C81E8-1820-FC4F-171F-651295984AEC}"/>
              </a:ext>
            </a:extLst>
          </p:cNvPr>
          <p:cNvSpPr txBox="1"/>
          <p:nvPr/>
        </p:nvSpPr>
        <p:spPr>
          <a:xfrm>
            <a:off x="-27820" y="46328"/>
            <a:ext cx="12127231" cy="6811673"/>
          </a:xfrm>
          <a:prstGeom prst="rect">
            <a:avLst/>
          </a:prstGeom>
          <a:solidFill>
            <a:schemeClr val="bg1">
              <a:alpha val="37000"/>
            </a:schemeClr>
          </a:solidFill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5" name="矩形 4" title=""/>
          <p:cNvSpPr/>
          <p:nvPr/>
        </p:nvSpPr>
        <p:spPr>
          <a:xfrm flipV="1">
            <a:off x="-12932715" y="8703162"/>
            <a:ext cx="37937024" cy="1213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 title=""/>
          <p:cNvGrpSpPr/>
          <p:nvPr/>
        </p:nvGrpSpPr>
        <p:grpSpPr>
          <a:xfrm>
            <a:off x="35560" y="1364012"/>
            <a:ext cx="12263120" cy="5486400"/>
            <a:chOff x="35560" y="924560"/>
            <a:chExt cx="12263120" cy="5486400"/>
          </a:xfrm>
        </p:grpSpPr>
        <p:sp>
          <p:nvSpPr>
            <p:cNvPr id="15" name="矩形 14"/>
            <p:cNvSpPr/>
            <p:nvPr/>
          </p:nvSpPr>
          <p:spPr>
            <a:xfrm>
              <a:off x="1292860" y="924560"/>
              <a:ext cx="2594610" cy="5486400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16000"/>
              </a:schemeClr>
            </a:solidFill>
            <a:ln w="38100">
              <a:solidFill>
                <a:schemeClr val="bg1"/>
              </a:solidFill>
            </a:ln>
            <a:scene3d>
              <a:camera prst="isometricRight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7BA00"/>
                </a:solidFill>
              </a:endParaRPr>
            </a:p>
          </p:txBody>
        </p:sp>
        <p:sp>
          <p:nvSpPr>
            <p:cNvPr id="85" name="矩形 84"/>
            <p:cNvSpPr/>
            <p:nvPr/>
          </p:nvSpPr>
          <p:spPr>
            <a:xfrm>
              <a:off x="1551940" y="1890395"/>
              <a:ext cx="2106930" cy="8324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isometricRightUp"/>
                <a:lightRig rig="threePt" dir="t"/>
              </a:scene3d>
            </a:bodyPr>
            <a:lstStyle/>
            <a:p>
              <a:pPr algn="ctr"/>
              <a:r>
                <a:rPr lang="zh-CN" altLang="en-US" sz="4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中国</a:t>
              </a:r>
              <a:endParaRPr lang="en-US" altLang="zh-CN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4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古代史</a:t>
              </a: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35560" y="3136900"/>
              <a:ext cx="12263120" cy="2297430"/>
              <a:chOff x="56" y="4700"/>
              <a:chExt cx="19312" cy="3618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56" y="4700"/>
                <a:ext cx="19121" cy="361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Rectangle 3"/>
              <p:cNvSpPr txBox="1">
                <a:spLocks noChangeArrowheads="1"/>
              </p:cNvSpPr>
              <p:nvPr/>
            </p:nvSpPr>
            <p:spPr bwMode="auto">
              <a:xfrm flipH="1">
                <a:off x="2910" y="5160"/>
                <a:ext cx="16458" cy="2334"/>
              </a:xfrm>
              <a:prstGeom prst="rect">
                <a:avLst/>
              </a:prstGeom>
              <a:noFill/>
            </p:spPr>
            <p:txBody>
              <a:bodyPr vert="horz" wrap="square" lIns="0" tIns="0" rIns="0" bIns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>
                <a:lvl1pPr algn="ctr">
                  <a:spcBef>
                    <a:spcPct val="0"/>
                  </a:spcBef>
                  <a:buNone/>
                  <a:defRPr lang="ko-KR" altLang="en-US" sz="4400" b="1" baseline="0">
                    <a:solidFill>
                      <a:schemeClr val="bg1"/>
                    </a:solidFill>
                    <a:effectLst>
                      <a:outerShdw blurRad="12700" dist="25400" dir="5400000" algn="t" rotWithShape="0">
                        <a:prstClr val="black">
                          <a:alpha val="50000"/>
                        </a:prst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lvl1pPr>
              </a:lstStyle>
              <a:p>
                <a:pPr algn="l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4000"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            第四单元</a:t>
                </a:r>
                <a:endParaRPr lang="en-US" altLang="zh-CN" sz="4000"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endParaRPr>
              </a:p>
              <a:p>
                <a:pPr algn="l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4000">
                    <a:solidFill>
                      <a:srgbClr val="FFC000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   </a:t>
                </a:r>
                <a:r>
                  <a:rPr lang="en-US" altLang="zh-CN">
                    <a:solidFill>
                      <a:srgbClr val="FFC000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——</a:t>
                </a:r>
                <a:r>
                  <a:rPr lang="zh-CN" altLang="en-US">
                    <a:solidFill>
                      <a:srgbClr val="FFC000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明清中国版图的奠定与面临的挑战</a:t>
                </a:r>
                <a:endParaRPr lang="en-US" altLang="zh-CN">
                  <a:solidFill>
                    <a:srgbClr val="FFC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endParaRPr>
              </a:p>
            </p:txBody>
          </p:sp>
        </p:grpSp>
      </p:grpSp>
      <p:cxnSp>
        <p:nvCxnSpPr>
          <p:cNvPr id="21" name="直接连接符 20" title=""/>
          <p:cNvCxnSpPr/>
          <p:nvPr/>
        </p:nvCxnSpPr>
        <p:spPr>
          <a:xfrm flipH="1">
            <a:off x="1673225" y="2684145"/>
            <a:ext cx="0" cy="3050540"/>
          </a:xfrm>
          <a:prstGeom prst="line">
            <a:avLst/>
          </a:prstGeom>
          <a:ln w="38100">
            <a:solidFill>
              <a:schemeClr val="bg1"/>
            </a:solidFill>
          </a:ln>
          <a:scene3d>
            <a:camera prst="isometricRightUp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 title=""/>
          <p:cNvSpPr txBox="1"/>
          <p:nvPr/>
        </p:nvSpPr>
        <p:spPr>
          <a:xfrm>
            <a:off x="195385" y="-5631"/>
            <a:ext cx="2794958" cy="52322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中外历史纲要上</a:t>
            </a:r>
          </a:p>
        </p:txBody>
      </p:sp>
      <p:sp>
        <p:nvSpPr>
          <p:cNvPr id="18" name="矩形 17" title=""/>
          <p:cNvSpPr/>
          <p:nvPr/>
        </p:nvSpPr>
        <p:spPr>
          <a:xfrm>
            <a:off x="81378" y="0"/>
            <a:ext cx="114007" cy="52195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 title="">
            <a:extLst>
              <a:ext uri="{FF2B5EF4-FFF2-40B4-BE49-F238E27FC236}">
                <a16:creationId xmlns:a16="http://schemas.microsoft.com/office/drawing/2014/main" id="{A23B8F66-FD0D-05D9-70D0-0DD95C880C33}"/>
              </a:ext>
            </a:extLst>
          </p:cNvPr>
          <p:cNvGrpSpPr/>
          <p:nvPr/>
        </p:nvGrpSpPr>
        <p:grpSpPr>
          <a:xfrm>
            <a:off x="0" y="0"/>
            <a:ext cx="11616055" cy="545465"/>
            <a:chOff x="161" y="137"/>
            <a:chExt cx="18293" cy="859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4613E4BE-3E85-D547-1017-9900AFF04CB3}"/>
                </a:ext>
              </a:extLst>
            </p:cNvPr>
            <p:cNvGrpSpPr/>
            <p:nvPr/>
          </p:nvGrpSpPr>
          <p:grpSpPr>
            <a:xfrm>
              <a:off x="4872" y="877"/>
              <a:ext cx="13582" cy="119"/>
              <a:chOff x="4872" y="877"/>
              <a:chExt cx="13582" cy="119"/>
            </a:xfrm>
          </p:grpSpPr>
          <p:cxnSp>
            <p:nvCxnSpPr>
              <p:cNvPr id="7" name="直接连接符 6">
                <a:extLst>
                  <a:ext uri="{FF2B5EF4-FFF2-40B4-BE49-F238E27FC236}">
                    <a16:creationId xmlns:a16="http://schemas.microsoft.com/office/drawing/2014/main" id="{294A4D12-B2A3-B770-F16E-CD9AC95181CE}"/>
                  </a:ext>
                </a:extLst>
              </p:cNvPr>
              <p:cNvCxnSpPr/>
              <p:nvPr/>
            </p:nvCxnSpPr>
            <p:spPr>
              <a:xfrm>
                <a:off x="4872" y="944"/>
                <a:ext cx="13232" cy="29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6F55231B-3E9E-149E-6256-F224EC11CD42}"/>
                  </a:ext>
                </a:extLst>
              </p:cNvPr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F2284DC3-B669-E0FC-3B5D-7CDD6D76E5C2}"/>
                </a:ext>
              </a:extLst>
            </p:cNvPr>
            <p:cNvSpPr txBox="1"/>
            <p:nvPr/>
          </p:nvSpPr>
          <p:spPr>
            <a:xfrm>
              <a:off x="161" y="137"/>
              <a:ext cx="4361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单元基础知识整合 </a:t>
              </a:r>
            </a:p>
          </p:txBody>
        </p:sp>
      </p:grpSp>
      <p:sp>
        <p:nvSpPr>
          <p:cNvPr id="2" name="文本框 1" title="">
            <a:extLst>
              <a:ext uri="{FF2B5EF4-FFF2-40B4-BE49-F238E27FC236}">
                <a16:creationId xmlns:a16="http://schemas.microsoft.com/office/drawing/2014/main" id="{FB46F4BF-02B6-2F70-3AA2-D5DE8D370BBA}"/>
              </a:ext>
            </a:extLst>
          </p:cNvPr>
          <p:cNvSpPr txBox="1"/>
          <p:nvPr/>
        </p:nvSpPr>
        <p:spPr>
          <a:xfrm>
            <a:off x="654348" y="550786"/>
            <a:ext cx="5938957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阅读教材，完成两宋知识表格填写。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2" title="">
            <a:extLst>
              <a:ext uri="{FF2B5EF4-FFF2-40B4-BE49-F238E27FC236}">
                <a16:creationId xmlns:a16="http://schemas.microsoft.com/office/drawing/2014/main" id="{0A22BA92-FFE5-11C2-7AC3-0C261E14376F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5644200"/>
              </p:ext>
            </p:extLst>
          </p:nvPr>
        </p:nvGraphicFramePr>
        <p:xfrm>
          <a:off x="142213" y="1385374"/>
          <a:ext cx="11680825" cy="51055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1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9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679"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400" b="0" err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时期</a:t>
                      </a:r>
                      <a:endParaRPr lang="en-US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阶段特征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新变化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567">
                <a:tc rowSpan="5"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endParaRPr 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endParaRPr lang="zh-CN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endParaRPr lang="zh-CN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zh-CN" alt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两宋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zh-CN" altLang="en-US" sz="2400" b="0">
                          <a:solidFill>
                            <a:schemeClr val="accent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高度集权和变法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endParaRPr lang="en-US" altLang="en-US" sz="2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7516">
                <a:tc v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zh-CN" altLang="en-US" sz="2400" b="0">
                          <a:solidFill>
                            <a:schemeClr val="accent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经济高度发展</a:t>
                      </a:r>
                      <a:endParaRPr lang="en-US" altLang="en-US" sz="2400" b="0">
                        <a:solidFill>
                          <a:schemeClr val="accent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2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768">
                <a:tc v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zh-CN" altLang="en-US" sz="2400" b="0">
                          <a:solidFill>
                            <a:schemeClr val="accent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社会宽松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2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768">
                <a:tc v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zh-CN" altLang="en-US" sz="2400" b="0">
                          <a:solidFill>
                            <a:schemeClr val="accent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+mn-ea"/>
                        </a:rPr>
                        <a:t>军事不振</a:t>
                      </a:r>
                      <a:endParaRPr lang="zh-CN" altLang="en-US" sz="2400" b="0">
                        <a:solidFill>
                          <a:schemeClr val="accent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endParaRPr lang="en-US" altLang="en-US" sz="2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>
                        <a:buNone/>
                      </a:pPr>
                      <a:endParaRPr lang="en-US" altLang="en-US" sz="2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3612">
                <a:tc v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zh-CN" altLang="en-US" sz="2400" b="0">
                          <a:solidFill>
                            <a:schemeClr val="accent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+mn-ea"/>
                        </a:rPr>
                        <a:t>思想文化高度繁荣</a:t>
                      </a:r>
                      <a:endParaRPr lang="zh-CN" altLang="en-US" sz="2400" b="0">
                        <a:solidFill>
                          <a:schemeClr val="accent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endParaRPr lang="en-US" altLang="en-US" sz="2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文本框 8" title="">
            <a:extLst>
              <a:ext uri="{FF2B5EF4-FFF2-40B4-BE49-F238E27FC236}">
                <a16:creationId xmlns:a16="http://schemas.microsoft.com/office/drawing/2014/main" id="{2CE40FD1-8DFC-F418-B29E-60D7D5F37B56}"/>
              </a:ext>
            </a:extLst>
          </p:cNvPr>
          <p:cNvSpPr txBox="1"/>
          <p:nvPr/>
        </p:nvSpPr>
        <p:spPr>
          <a:xfrm>
            <a:off x="2277947" y="3089332"/>
            <a:ext cx="9545091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1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）农业：粮足（三熟）棉兴；（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2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）手工业：①瓷器远销（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5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窑；瓷路）；②煤炭取暖（东京）；③书籍丰富（雕版、活字）；（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3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）商业：①纸币金融（交子）；②市场多样（互市草市夜市街市）；③外贸繁荣（财源；广泉明）；（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4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）重心南移完成（苏湖；南北分卷）；</a:t>
            </a:r>
          </a:p>
        </p:txBody>
      </p:sp>
      <p:sp>
        <p:nvSpPr>
          <p:cNvPr id="10" name="文本框 9" title="">
            <a:extLst>
              <a:ext uri="{FF2B5EF4-FFF2-40B4-BE49-F238E27FC236}">
                <a16:creationId xmlns:a16="http://schemas.microsoft.com/office/drawing/2014/main" id="{DD49669E-2921-421C-998E-8416E5CE1922}"/>
              </a:ext>
            </a:extLst>
          </p:cNvPr>
          <p:cNvSpPr txBox="1"/>
          <p:nvPr/>
        </p:nvSpPr>
        <p:spPr>
          <a:xfrm>
            <a:off x="2422393" y="4123894"/>
            <a:ext cx="4991661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①淡化门第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；②人身松弛；③社会宽松；</a:t>
            </a:r>
          </a:p>
        </p:txBody>
      </p:sp>
      <p:sp>
        <p:nvSpPr>
          <p:cNvPr id="11" name="文本框 10" title="">
            <a:extLst>
              <a:ext uri="{FF2B5EF4-FFF2-40B4-BE49-F238E27FC236}">
                <a16:creationId xmlns:a16="http://schemas.microsoft.com/office/drawing/2014/main" id="{83D877A0-312F-D840-6995-75F8001F9BB4}"/>
              </a:ext>
            </a:extLst>
          </p:cNvPr>
          <p:cNvSpPr txBox="1"/>
          <p:nvPr/>
        </p:nvSpPr>
        <p:spPr>
          <a:xfrm>
            <a:off x="2277947" y="2017382"/>
            <a:ext cx="9497318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1</a:t>
            </a:r>
            <a:r>
              <a:rPr 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）中央：二府三司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；以文制武（枢密院与三衙）；守内虚外；（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2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）地方：</a:t>
            </a:r>
            <a:r>
              <a:rPr 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虚节度使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；四监司；文臣与通判制约；（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3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）王安石变法：</a:t>
            </a:r>
            <a:r>
              <a:rPr 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富国强兵未成；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4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）完善科举：实行搜身、糊名、誊录、锁院，并建立防止徇私的新方法。（补）；（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5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）作用：</a:t>
            </a:r>
            <a:r>
              <a:rPr 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内稳外虚，三冗两积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</a:t>
            </a:r>
          </a:p>
        </p:txBody>
      </p:sp>
      <p:sp>
        <p:nvSpPr>
          <p:cNvPr id="12" name="文本框 11" title="">
            <a:extLst>
              <a:ext uri="{FF2B5EF4-FFF2-40B4-BE49-F238E27FC236}">
                <a16:creationId xmlns:a16="http://schemas.microsoft.com/office/drawing/2014/main" id="{91B632DF-32FF-3DBB-8B2E-EDF649021BEE}"/>
              </a:ext>
            </a:extLst>
          </p:cNvPr>
          <p:cNvSpPr txBox="1"/>
          <p:nvPr/>
        </p:nvSpPr>
        <p:spPr>
          <a:xfrm>
            <a:off x="2422393" y="4758508"/>
            <a:ext cx="9140825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①原因：以文治武；守内虚外等；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②表现：</a:t>
            </a:r>
            <a:r>
              <a:rPr 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北伐惨败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“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岁币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“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岁赐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；靖康之变；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“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岁贡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</a:t>
            </a:r>
          </a:p>
        </p:txBody>
      </p:sp>
      <p:sp>
        <p:nvSpPr>
          <p:cNvPr id="13" name="文本框 12" title="">
            <a:extLst>
              <a:ext uri="{FF2B5EF4-FFF2-40B4-BE49-F238E27FC236}">
                <a16:creationId xmlns:a16="http://schemas.microsoft.com/office/drawing/2014/main" id="{994540A6-9E3A-B5E4-CAE2-61D73B62546E}"/>
              </a:ext>
            </a:extLst>
          </p:cNvPr>
          <p:cNvSpPr txBox="1"/>
          <p:nvPr/>
        </p:nvSpPr>
        <p:spPr>
          <a:xfrm>
            <a:off x="2422393" y="5765213"/>
            <a:ext cx="875538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①程朱理学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；②宋</a:t>
            </a:r>
            <a:r>
              <a:rPr 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词两派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；③个性书法、山水画；④三大发明成熟；</a:t>
            </a:r>
          </a:p>
        </p:txBody>
      </p:sp>
      <p:sp>
        <p:nvSpPr>
          <p:cNvPr id="14" name="矩形 13" title="">
            <a:extLst>
              <a:ext uri="{FF2B5EF4-FFF2-40B4-BE49-F238E27FC236}">
                <a16:creationId xmlns:a16="http://schemas.microsoft.com/office/drawing/2014/main" id="{B11A1767-48C1-07EC-7D4E-C697C5B04638}"/>
              </a:ext>
            </a:extLst>
          </p:cNvPr>
          <p:cNvSpPr/>
          <p:nvPr/>
        </p:nvSpPr>
        <p:spPr>
          <a:xfrm>
            <a:off x="133350" y="602038"/>
            <a:ext cx="361858" cy="338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pic>
        <p:nvPicPr>
          <p:cNvPr id="15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464800" y="12039600"/>
            <a:ext cx="0" cy="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33614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>
            <a:extLst>
              <a:ext uri="{FF2B5EF4-FFF2-40B4-BE49-F238E27FC236}">
                <a16:creationId xmlns:a16="http://schemas.microsoft.com/office/drawing/2014/main" id="{7DD666EA-DC7C-B590-6908-0ACED7CA44E7}"/>
              </a:ext>
            </a:extLst>
          </p:cNvPr>
          <p:cNvSpPr txBox="1"/>
          <p:nvPr/>
        </p:nvSpPr>
        <p:spPr>
          <a:xfrm>
            <a:off x="795055" y="561462"/>
            <a:ext cx="478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、两宋经济与社会的新变化：</a:t>
            </a:r>
          </a:p>
        </p:txBody>
      </p:sp>
      <p:sp>
        <p:nvSpPr>
          <p:cNvPr id="10" name="文本框 9" title="">
            <a:extLst>
              <a:ext uri="{FF2B5EF4-FFF2-40B4-BE49-F238E27FC236}">
                <a16:creationId xmlns:a16="http://schemas.microsoft.com/office/drawing/2014/main" id="{DA70A15C-B63F-25CF-079B-D61CFB8EFB9E}"/>
              </a:ext>
            </a:extLst>
          </p:cNvPr>
          <p:cNvSpPr txBox="1"/>
          <p:nvPr/>
        </p:nvSpPr>
        <p:spPr>
          <a:xfrm>
            <a:off x="580952" y="1170131"/>
            <a:ext cx="82055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①粮足棉兴：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不抑兼并，主户客户；三熟；占城稻；苏湖；</a:t>
            </a:r>
          </a:p>
        </p:txBody>
      </p:sp>
      <p:sp>
        <p:nvSpPr>
          <p:cNvPr id="12" name="文本框 11" title="">
            <a:extLst>
              <a:ext uri="{FF2B5EF4-FFF2-40B4-BE49-F238E27FC236}">
                <a16:creationId xmlns:a16="http://schemas.microsoft.com/office/drawing/2014/main" id="{246B6357-BE77-24EC-4C88-00681C5567C0}"/>
              </a:ext>
            </a:extLst>
          </p:cNvPr>
          <p:cNvSpPr txBox="1"/>
          <p:nvPr/>
        </p:nvSpPr>
        <p:spPr>
          <a:xfrm>
            <a:off x="578104" y="1679919"/>
            <a:ext cx="61257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②瓷器远销：</a:t>
            </a: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官</a:t>
            </a: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名；大量出口；</a:t>
            </a:r>
          </a:p>
        </p:txBody>
      </p:sp>
      <p:sp>
        <p:nvSpPr>
          <p:cNvPr id="14" name="文本框 13" title="">
            <a:extLst>
              <a:ext uri="{FF2B5EF4-FFF2-40B4-BE49-F238E27FC236}">
                <a16:creationId xmlns:a16="http://schemas.microsoft.com/office/drawing/2014/main" id="{CB69BD55-C8E9-2185-95CD-653F6322532D}"/>
              </a:ext>
            </a:extLst>
          </p:cNvPr>
          <p:cNvSpPr txBox="1"/>
          <p:nvPr/>
        </p:nvSpPr>
        <p:spPr>
          <a:xfrm>
            <a:off x="578104" y="2206218"/>
            <a:ext cx="61257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③煤炭取暖：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东京；</a:t>
            </a:r>
          </a:p>
        </p:txBody>
      </p:sp>
      <p:sp>
        <p:nvSpPr>
          <p:cNvPr id="16" name="文本框 15" title="">
            <a:extLst>
              <a:ext uri="{FF2B5EF4-FFF2-40B4-BE49-F238E27FC236}">
                <a16:creationId xmlns:a16="http://schemas.microsoft.com/office/drawing/2014/main" id="{17624FC6-5CC3-9547-38C7-CD5489E0F22C}"/>
              </a:ext>
            </a:extLst>
          </p:cNvPr>
          <p:cNvSpPr txBox="1"/>
          <p:nvPr/>
        </p:nvSpPr>
        <p:spPr>
          <a:xfrm>
            <a:off x="578103" y="5077310"/>
            <a:ext cx="37433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⑧书籍丰富</a:t>
            </a:r>
            <a:r>
              <a:rPr lang="en-US" altLang="zh-CN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雕版、活字；</a:t>
            </a:r>
          </a:p>
        </p:txBody>
      </p:sp>
      <p:sp>
        <p:nvSpPr>
          <p:cNvPr id="18" name="文本框 17" title="">
            <a:extLst>
              <a:ext uri="{FF2B5EF4-FFF2-40B4-BE49-F238E27FC236}">
                <a16:creationId xmlns:a16="http://schemas.microsoft.com/office/drawing/2014/main" id="{DD33AF2C-517D-400F-D9FD-B7CA87248E6C}"/>
              </a:ext>
            </a:extLst>
          </p:cNvPr>
          <p:cNvSpPr txBox="1"/>
          <p:nvPr/>
        </p:nvSpPr>
        <p:spPr>
          <a:xfrm>
            <a:off x="578103" y="3320481"/>
            <a:ext cx="46814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⑤纸币金融</a:t>
            </a:r>
            <a:r>
              <a:rPr lang="en-US" altLang="zh-CN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交子；会子；柜坊；</a:t>
            </a:r>
          </a:p>
        </p:txBody>
      </p:sp>
      <p:sp>
        <p:nvSpPr>
          <p:cNvPr id="20" name="文本框 19" title="">
            <a:extLst>
              <a:ext uri="{FF2B5EF4-FFF2-40B4-BE49-F238E27FC236}">
                <a16:creationId xmlns:a16="http://schemas.microsoft.com/office/drawing/2014/main" id="{77743D58-2A21-49FD-B131-0E3B28C34298}"/>
              </a:ext>
            </a:extLst>
          </p:cNvPr>
          <p:cNvSpPr txBox="1"/>
          <p:nvPr/>
        </p:nvSpPr>
        <p:spPr>
          <a:xfrm>
            <a:off x="578103" y="2782333"/>
            <a:ext cx="78646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④市场多样</a:t>
            </a:r>
            <a:r>
              <a:rPr lang="en-US" altLang="zh-CN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坊市界破；夜市；草市；街市；互市</a:t>
            </a: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瓦肆；</a:t>
            </a:r>
          </a:p>
        </p:txBody>
      </p:sp>
      <p:sp>
        <p:nvSpPr>
          <p:cNvPr id="22" name="文本框 21" title="">
            <a:extLst>
              <a:ext uri="{FF2B5EF4-FFF2-40B4-BE49-F238E27FC236}">
                <a16:creationId xmlns:a16="http://schemas.microsoft.com/office/drawing/2014/main" id="{FDD50B57-8A9D-F3F9-D2D3-8CBB0457F484}"/>
              </a:ext>
            </a:extLst>
          </p:cNvPr>
          <p:cNvSpPr txBox="1"/>
          <p:nvPr/>
        </p:nvSpPr>
        <p:spPr>
          <a:xfrm>
            <a:off x="578103" y="3914222"/>
            <a:ext cx="61257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⑥外贸繁荣：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政府财源；广泉明；市舶司；</a:t>
            </a:r>
          </a:p>
        </p:txBody>
      </p:sp>
      <p:sp>
        <p:nvSpPr>
          <p:cNvPr id="24" name="文本框 23" title="">
            <a:extLst>
              <a:ext uri="{FF2B5EF4-FFF2-40B4-BE49-F238E27FC236}">
                <a16:creationId xmlns:a16="http://schemas.microsoft.com/office/drawing/2014/main" id="{636459AF-20EF-0195-486C-60691D9F43BD}"/>
              </a:ext>
            </a:extLst>
          </p:cNvPr>
          <p:cNvSpPr txBox="1"/>
          <p:nvPr/>
        </p:nvSpPr>
        <p:spPr>
          <a:xfrm>
            <a:off x="578103" y="4546151"/>
            <a:ext cx="61257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⑦重心南移：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完成；文化南移；南北分卷；</a:t>
            </a:r>
          </a:p>
        </p:txBody>
      </p:sp>
      <p:sp>
        <p:nvSpPr>
          <p:cNvPr id="28" name="文本框 27" title="">
            <a:extLst>
              <a:ext uri="{FF2B5EF4-FFF2-40B4-BE49-F238E27FC236}">
                <a16:creationId xmlns:a16="http://schemas.microsoft.com/office/drawing/2014/main" id="{C6128C57-BE06-F5DC-31B8-BEA26D462273}"/>
              </a:ext>
            </a:extLst>
          </p:cNvPr>
          <p:cNvSpPr txBox="1"/>
          <p:nvPr/>
        </p:nvSpPr>
        <p:spPr>
          <a:xfrm>
            <a:off x="593033" y="5687869"/>
            <a:ext cx="55375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⑨宽松和谐：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婚嫁取士少贱民；贫富不定；</a:t>
            </a:r>
          </a:p>
        </p:txBody>
      </p:sp>
      <p:sp>
        <p:nvSpPr>
          <p:cNvPr id="29" name="矩形 28" title="">
            <a:extLst>
              <a:ext uri="{FF2B5EF4-FFF2-40B4-BE49-F238E27FC236}">
                <a16:creationId xmlns:a16="http://schemas.microsoft.com/office/drawing/2014/main" id="{4DBA623E-1208-2E2D-B561-42197B9DBE7F}"/>
              </a:ext>
            </a:extLst>
          </p:cNvPr>
          <p:cNvSpPr/>
          <p:nvPr/>
        </p:nvSpPr>
        <p:spPr>
          <a:xfrm>
            <a:off x="133350" y="602038"/>
            <a:ext cx="361858" cy="338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grpSp>
        <p:nvGrpSpPr>
          <p:cNvPr id="30" name="组合 29" title="">
            <a:extLst>
              <a:ext uri="{FF2B5EF4-FFF2-40B4-BE49-F238E27FC236}">
                <a16:creationId xmlns:a16="http://schemas.microsoft.com/office/drawing/2014/main" id="{42F6F395-3FDA-E920-31B1-CD27E6EEF973}"/>
              </a:ext>
            </a:extLst>
          </p:cNvPr>
          <p:cNvGrpSpPr/>
          <p:nvPr/>
        </p:nvGrpSpPr>
        <p:grpSpPr>
          <a:xfrm>
            <a:off x="0" y="8255"/>
            <a:ext cx="12192000" cy="537210"/>
            <a:chOff x="161" y="150"/>
            <a:chExt cx="18293" cy="846"/>
          </a:xfrm>
        </p:grpSpPr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16632743-63A9-906D-9039-FA09130DFB99}"/>
                </a:ext>
              </a:extLst>
            </p:cNvPr>
            <p:cNvGrpSpPr/>
            <p:nvPr/>
          </p:nvGrpSpPr>
          <p:grpSpPr>
            <a:xfrm>
              <a:off x="3582" y="877"/>
              <a:ext cx="14872" cy="119"/>
              <a:chOff x="3582" y="877"/>
              <a:chExt cx="14872" cy="119"/>
            </a:xfrm>
          </p:grpSpPr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id="{8EC1EBF5-04AE-2FDD-A800-1224D16DE521}"/>
                  </a:ext>
                </a:extLst>
              </p:cNvPr>
              <p:cNvCxnSpPr/>
              <p:nvPr/>
            </p:nvCxnSpPr>
            <p:spPr>
              <a:xfrm>
                <a:off x="3582" y="936"/>
                <a:ext cx="14522" cy="37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13D09E73-69DA-BFD6-AE70-33E3E3F9F2E0}"/>
                  </a:ext>
                </a:extLst>
              </p:cNvPr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29B3FF98-6C5B-9CC7-ED55-CF750EB08C55}"/>
                </a:ext>
              </a:extLst>
            </p:cNvPr>
            <p:cNvSpPr txBox="1"/>
            <p:nvPr/>
          </p:nvSpPr>
          <p:spPr>
            <a:xfrm>
              <a:off x="161" y="150"/>
              <a:ext cx="3499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重点突破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0373905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 title="">
            <a:extLst>
              <a:ext uri="{FF2B5EF4-FFF2-40B4-BE49-F238E27FC236}">
                <a16:creationId xmlns:a16="http://schemas.microsoft.com/office/drawing/2014/main" id="{A23B8F66-FD0D-05D9-70D0-0DD95C880C33}"/>
              </a:ext>
            </a:extLst>
          </p:cNvPr>
          <p:cNvGrpSpPr/>
          <p:nvPr/>
        </p:nvGrpSpPr>
        <p:grpSpPr>
          <a:xfrm>
            <a:off x="0" y="8255"/>
            <a:ext cx="12192000" cy="537210"/>
            <a:chOff x="161" y="150"/>
            <a:chExt cx="18293" cy="846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4613E4BE-3E85-D547-1017-9900AFF04CB3}"/>
                </a:ext>
              </a:extLst>
            </p:cNvPr>
            <p:cNvGrpSpPr/>
            <p:nvPr/>
          </p:nvGrpSpPr>
          <p:grpSpPr>
            <a:xfrm>
              <a:off x="3582" y="877"/>
              <a:ext cx="14872" cy="119"/>
              <a:chOff x="3582" y="877"/>
              <a:chExt cx="14872" cy="119"/>
            </a:xfrm>
          </p:grpSpPr>
          <p:cxnSp>
            <p:nvCxnSpPr>
              <p:cNvPr id="7" name="直接连接符 6">
                <a:extLst>
                  <a:ext uri="{FF2B5EF4-FFF2-40B4-BE49-F238E27FC236}">
                    <a16:creationId xmlns:a16="http://schemas.microsoft.com/office/drawing/2014/main" id="{294A4D12-B2A3-B770-F16E-CD9AC95181CE}"/>
                  </a:ext>
                </a:extLst>
              </p:cNvPr>
              <p:cNvCxnSpPr/>
              <p:nvPr/>
            </p:nvCxnSpPr>
            <p:spPr>
              <a:xfrm>
                <a:off x="3582" y="936"/>
                <a:ext cx="14522" cy="37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6F55231B-3E9E-149E-6256-F224EC11CD42}"/>
                  </a:ext>
                </a:extLst>
              </p:cNvPr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F2284DC3-B669-E0FC-3B5D-7CDD6D76E5C2}"/>
                </a:ext>
              </a:extLst>
            </p:cNvPr>
            <p:cNvSpPr txBox="1"/>
            <p:nvPr/>
          </p:nvSpPr>
          <p:spPr>
            <a:xfrm>
              <a:off x="161" y="150"/>
              <a:ext cx="3499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重点突破 </a:t>
              </a:r>
            </a:p>
          </p:txBody>
        </p:sp>
      </p:grpSp>
      <p:sp>
        <p:nvSpPr>
          <p:cNvPr id="2" name="文本框 1" title="">
            <a:extLst>
              <a:ext uri="{FF2B5EF4-FFF2-40B4-BE49-F238E27FC236}">
                <a16:creationId xmlns:a16="http://schemas.microsoft.com/office/drawing/2014/main" id="{EA8FBA59-0EBC-C2D0-528E-1034EA772DA0}"/>
              </a:ext>
            </a:extLst>
          </p:cNvPr>
          <p:cNvSpPr txBox="1"/>
          <p:nvPr/>
        </p:nvSpPr>
        <p:spPr>
          <a:xfrm>
            <a:off x="495208" y="1021234"/>
            <a:ext cx="11391992" cy="56593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）重心南移的四大原因：</a:t>
            </a:r>
          </a:p>
          <a:p>
            <a:pPr eaLnBrk="0" hangingPunct="0"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环境优越、社会稳定是基础；统治者重视是前提；北民南迁（往往在国家分裂或割据战乱时）促  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生产力进步是关键；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Arial"/>
              </a:rPr>
              <a:t>民族交融是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推动因素；</a:t>
            </a:r>
          </a:p>
          <a:p>
            <a:pPr eaLnBrk="0" hangingPunct="0"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）重心南移的三个阶段：</a:t>
            </a:r>
          </a:p>
          <a:p>
            <a:pPr eaLnBrk="0" hangingPunct="0"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      ①东晋、南朝，江南开发；</a:t>
            </a:r>
          </a:p>
          <a:p>
            <a:pPr eaLnBrk="0" hangingPunct="0"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      ②隋唐：南北经济趋于平衡；</a:t>
            </a:r>
          </a:p>
          <a:p>
            <a:pPr eaLnBrk="0" hangingPunct="0"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      ③南宋：重心南移完成；</a:t>
            </a:r>
          </a:p>
          <a:p>
            <a:pPr eaLnBrk="0" hangingPunct="0"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）重心南移的四大表现：农业发展；手工业发展；商贸发展；城市发展；</a:t>
            </a:r>
          </a:p>
          <a:p>
            <a:pPr eaLnBrk="0" hangingPunct="0"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）重心南移的四大影响：</a:t>
            </a:r>
          </a:p>
          <a:p>
            <a:pPr eaLnBrk="0" hangingPunct="0"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①伴随北民南迁，进一步吸引北民南迁；促进长途贩运兴盛等；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②伴随政治、文化中心南移；③伴随民族交融；④破坏江南生态环境等；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 title="">
            <a:extLst>
              <a:ext uri="{FF2B5EF4-FFF2-40B4-BE49-F238E27FC236}">
                <a16:creationId xmlns:a16="http://schemas.microsoft.com/office/drawing/2014/main" id="{FC52CF83-0EF7-AC51-4263-85F06084D274}"/>
              </a:ext>
            </a:extLst>
          </p:cNvPr>
          <p:cNvSpPr txBox="1"/>
          <p:nvPr/>
        </p:nvSpPr>
        <p:spPr>
          <a:xfrm>
            <a:off x="791887" y="559569"/>
            <a:ext cx="4296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、关于中国古代的重心南移</a:t>
            </a:r>
          </a:p>
        </p:txBody>
      </p:sp>
      <p:sp>
        <p:nvSpPr>
          <p:cNvPr id="11" name="矩形 10" title="">
            <a:extLst>
              <a:ext uri="{FF2B5EF4-FFF2-40B4-BE49-F238E27FC236}">
                <a16:creationId xmlns:a16="http://schemas.microsoft.com/office/drawing/2014/main" id="{8E1957A2-215D-6BC8-81D9-9F92D61C8B0F}"/>
              </a:ext>
            </a:extLst>
          </p:cNvPr>
          <p:cNvSpPr/>
          <p:nvPr/>
        </p:nvSpPr>
        <p:spPr>
          <a:xfrm>
            <a:off x="133350" y="602038"/>
            <a:ext cx="361858" cy="338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911046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>
            <a:extLst>
              <a:ext uri="{FF2B5EF4-FFF2-40B4-BE49-F238E27FC236}">
                <a16:creationId xmlns:a16="http://schemas.microsoft.com/office/drawing/2014/main" id="{8D81AF71-77BE-DF86-414E-86065094E629}"/>
              </a:ext>
            </a:extLst>
          </p:cNvPr>
          <p:cNvSpPr txBox="1"/>
          <p:nvPr/>
        </p:nvSpPr>
        <p:spPr>
          <a:xfrm>
            <a:off x="698801" y="530860"/>
            <a:ext cx="21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、理学两派：</a:t>
            </a:r>
          </a:p>
        </p:txBody>
      </p:sp>
      <p:sp>
        <p:nvSpPr>
          <p:cNvPr id="3" name="矩形 2" title="">
            <a:extLst>
              <a:ext uri="{FF2B5EF4-FFF2-40B4-BE49-F238E27FC236}">
                <a16:creationId xmlns:a16="http://schemas.microsoft.com/office/drawing/2014/main" id="{24DCC521-2337-7F6B-3D2D-DF79E0CA6912}"/>
              </a:ext>
            </a:extLst>
          </p:cNvPr>
          <p:cNvSpPr/>
          <p:nvPr/>
        </p:nvSpPr>
        <p:spPr>
          <a:xfrm>
            <a:off x="133350" y="602038"/>
            <a:ext cx="361858" cy="338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sp>
        <p:nvSpPr>
          <p:cNvPr id="9" name="Rectangle 10" title="">
            <a:extLst>
              <a:ext uri="{FF2B5EF4-FFF2-40B4-BE49-F238E27FC236}">
                <a16:creationId xmlns:a16="http://schemas.microsoft.com/office/drawing/2014/main" id="{6BA4620A-617E-7102-38D7-28DF3C35A90D}"/>
              </a:ext>
            </a:extLst>
          </p:cNvPr>
          <p:cNvSpPr/>
          <p:nvPr/>
        </p:nvSpPr>
        <p:spPr>
          <a:xfrm>
            <a:off x="495208" y="992525"/>
            <a:ext cx="3926974" cy="22430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）宇宙观（世界）：</a:t>
            </a:r>
          </a:p>
          <a:p>
            <a:pPr>
              <a:lnSpc>
                <a:spcPct val="150000"/>
              </a:lnSpc>
            </a:pPr>
            <a:r>
              <a:rPr lang="zh-CN" altLang="en-US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人生观（社会）：</a:t>
            </a:r>
            <a:endParaRPr lang="zh-CN" altLang="en-US" sz="24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认识论（个人）：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）方法论（求理方法）：</a:t>
            </a:r>
            <a:endParaRPr lang="zh-CN" altLang="en-US" sz="2400" b="1" u="none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" name="文本框 9" title="">
            <a:extLst>
              <a:ext uri="{FF2B5EF4-FFF2-40B4-BE49-F238E27FC236}">
                <a16:creationId xmlns:a16="http://schemas.microsoft.com/office/drawing/2014/main" id="{25459C87-36FB-3B0B-C245-1B035AB7B6B4}"/>
              </a:ext>
            </a:extLst>
          </p:cNvPr>
          <p:cNvSpPr txBox="1"/>
          <p:nvPr/>
        </p:nvSpPr>
        <p:spPr>
          <a:xfrm>
            <a:off x="3643941" y="1152930"/>
            <a:ext cx="4589847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“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理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”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先于物质，是世界的本源；</a:t>
            </a:r>
          </a:p>
        </p:txBody>
      </p:sp>
      <p:sp>
        <p:nvSpPr>
          <p:cNvPr id="11" name="文本框 10" title="">
            <a:extLst>
              <a:ext uri="{FF2B5EF4-FFF2-40B4-BE49-F238E27FC236}">
                <a16:creationId xmlns:a16="http://schemas.microsoft.com/office/drawing/2014/main" id="{962D2DD8-B751-1425-D794-2E1C4D82490C}"/>
              </a:ext>
            </a:extLst>
          </p:cNvPr>
          <p:cNvSpPr txBox="1"/>
          <p:nvPr/>
        </p:nvSpPr>
        <p:spPr>
          <a:xfrm>
            <a:off x="3685192" y="1749036"/>
            <a:ext cx="4262525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“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理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”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在社会上即为三纲五常；</a:t>
            </a:r>
          </a:p>
        </p:txBody>
      </p:sp>
      <p:sp>
        <p:nvSpPr>
          <p:cNvPr id="12" name="文本框 11" title="">
            <a:extLst>
              <a:ext uri="{FF2B5EF4-FFF2-40B4-BE49-F238E27FC236}">
                <a16:creationId xmlns:a16="http://schemas.microsoft.com/office/drawing/2014/main" id="{FCE31F91-8EFB-978A-CB93-76D5C658B42B}"/>
              </a:ext>
            </a:extLst>
          </p:cNvPr>
          <p:cNvSpPr txBox="1"/>
          <p:nvPr/>
        </p:nvSpPr>
        <p:spPr>
          <a:xfrm>
            <a:off x="3747067" y="2275181"/>
            <a:ext cx="6373209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“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理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”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与欲望矛盾时，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存天理，灭人欲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</a:p>
        </p:txBody>
      </p:sp>
      <p:sp>
        <p:nvSpPr>
          <p:cNvPr id="13" name="文本框 12" title="">
            <a:extLst>
              <a:ext uri="{FF2B5EF4-FFF2-40B4-BE49-F238E27FC236}">
                <a16:creationId xmlns:a16="http://schemas.microsoft.com/office/drawing/2014/main" id="{D7AE111F-BA03-BEE8-E4D0-EBC945AD84F8}"/>
              </a:ext>
            </a:extLst>
          </p:cNvPr>
          <p:cNvSpPr txBox="1"/>
          <p:nvPr/>
        </p:nvSpPr>
        <p:spPr>
          <a:xfrm>
            <a:off x="4205844" y="2773910"/>
            <a:ext cx="3645621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sz="2400">
                <a:latin typeface="微软雅黑" panose="020b0503020204020204" pitchFamily="34" charset="-122"/>
                <a:ea typeface="微软雅黑" panose="020b0503020204020204" pitchFamily="34" charset="-122"/>
                <a:cs typeface="黑体" panose="02010609060101010101" pitchFamily="49" charset="-122"/>
                <a:sym typeface="宋体" panose="02010600030101010101" pitchFamily="2" charset="-122"/>
              </a:rPr>
              <a:t>“格物致知”</a:t>
            </a: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黑体" panose="02010609060101010101" pitchFamily="49" charset="-122"/>
                <a:sym typeface="宋体" panose="02010600030101010101" pitchFamily="2" charset="-122"/>
              </a:rPr>
              <a:t>和内心反省</a:t>
            </a:r>
          </a:p>
        </p:txBody>
      </p:sp>
      <p:graphicFrame>
        <p:nvGraphicFramePr>
          <p:cNvPr id="14" name="表格 13" title="">
            <a:extLst>
              <a:ext uri="{FF2B5EF4-FFF2-40B4-BE49-F238E27FC236}">
                <a16:creationId xmlns:a16="http://schemas.microsoft.com/office/drawing/2014/main" id="{A4C1BE07-2786-F2C2-DFE2-4C605B73AB09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63917898"/>
              </p:ext>
            </p:extLst>
          </p:nvPr>
        </p:nvGraphicFramePr>
        <p:xfrm>
          <a:off x="782318" y="3429000"/>
          <a:ext cx="10627364" cy="3017520"/>
        </p:xfrm>
        <a:graphic>
          <a:graphicData uri="http://schemas.openxmlformats.org/drawingml/2006/table">
            <a:tbl>
              <a:tblPr/>
              <a:tblGrid>
                <a:gridCol w="703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0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0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825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280">
                <a:tc gridSpan="2">
                  <a:txBody>
                    <a:bodyPr vert="horz"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程朱理学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陆王心学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 rowSpan="3">
                  <a:txBody>
                    <a:bodyPr vert="horz"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altLang="zh-CN" sz="2400" b="0">
                        <a:solidFill>
                          <a:srgbClr val="FF0000"/>
                        </a:solidFill>
                        <a:effectLst>
                          <a:outerShdw blurRad="38100" dist="38100" dir="2700000">
                            <a:srgbClr val="FFFFFF"/>
                          </a:outerShdw>
                        </a:effectLs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异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认识“理”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理是外在的，独立于人存在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理是内在的心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 v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实现“理”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格物致知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发明本心（内心反省），致良知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 v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哲学范畴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客观唯心主义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主观唯心主义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625">
                <a:tc>
                  <a:txBody>
                    <a:bodyPr vert="horz" wrap="square"/>
                    <a:lstStyle/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同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gridSpan="3">
                  <a:txBody>
                    <a:bodyPr vert="horz" wrap="square"/>
                    <a:lstStyle/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儒学的表现形式</a:t>
                      </a:r>
                      <a:r>
                        <a:rPr lang="en-US" altLang="zh-CN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(</a:t>
                      </a: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理学</a:t>
                      </a:r>
                      <a:r>
                        <a:rPr lang="en-US" altLang="zh-CN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)</a:t>
                      </a: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；都承认理是儒家伦理道德；实质都是以儒家伦理纲常扼杀人的自然欲求，维护专制统治；都有利塑造中华民族的性格；</a:t>
                      </a:r>
                      <a:endParaRPr lang="zh-CN" altLang="en-US" sz="2400" b="0">
                        <a:solidFill>
                          <a:srgbClr val="FF0000"/>
                        </a:solidFill>
                        <a:effectLst>
                          <a:outerShdw blurRad="38100" dist="38100" dir="2700000">
                            <a:srgbClr val="000000"/>
                          </a:outerShdw>
                        </a:effectLs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5" name="组合 14" title="">
            <a:extLst>
              <a:ext uri="{FF2B5EF4-FFF2-40B4-BE49-F238E27FC236}">
                <a16:creationId xmlns:a16="http://schemas.microsoft.com/office/drawing/2014/main" id="{7EAA4EE1-FAD9-2E87-5288-3F1EAC760AA6}"/>
              </a:ext>
            </a:extLst>
          </p:cNvPr>
          <p:cNvGrpSpPr/>
          <p:nvPr/>
        </p:nvGrpSpPr>
        <p:grpSpPr>
          <a:xfrm>
            <a:off x="0" y="8255"/>
            <a:ext cx="12192000" cy="537210"/>
            <a:chOff x="161" y="150"/>
            <a:chExt cx="18293" cy="846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122203C7-618A-3350-C924-8E0503A8B2D2}"/>
                </a:ext>
              </a:extLst>
            </p:cNvPr>
            <p:cNvGrpSpPr/>
            <p:nvPr/>
          </p:nvGrpSpPr>
          <p:grpSpPr>
            <a:xfrm>
              <a:off x="3582" y="877"/>
              <a:ext cx="14872" cy="119"/>
              <a:chOff x="3582" y="877"/>
              <a:chExt cx="14872" cy="119"/>
            </a:xfrm>
          </p:grpSpPr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id="{55EDEB8A-1F0A-7FE5-7092-8982654FAB7D}"/>
                  </a:ext>
                </a:extLst>
              </p:cNvPr>
              <p:cNvCxnSpPr/>
              <p:nvPr/>
            </p:nvCxnSpPr>
            <p:spPr>
              <a:xfrm>
                <a:off x="3582" y="936"/>
                <a:ext cx="14522" cy="37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06A7D57F-7EDF-3AC2-CCB7-A218765E2D4C}"/>
                  </a:ext>
                </a:extLst>
              </p:cNvPr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D1807DF1-AA6B-DDBD-E760-D815E414E856}"/>
                </a:ext>
              </a:extLst>
            </p:cNvPr>
            <p:cNvSpPr txBox="1"/>
            <p:nvPr/>
          </p:nvSpPr>
          <p:spPr>
            <a:xfrm>
              <a:off x="161" y="150"/>
              <a:ext cx="3499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重点突破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58738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 title="">
            <a:extLst>
              <a:ext uri="{FF2B5EF4-FFF2-40B4-BE49-F238E27FC236}">
                <a16:creationId xmlns:a16="http://schemas.microsoft.com/office/drawing/2014/main" id="{DBA46F22-D1BF-2D1E-801F-C7BDAC5B28A6}"/>
              </a:ext>
            </a:extLst>
          </p:cNvPr>
          <p:cNvGrpSpPr/>
          <p:nvPr/>
        </p:nvGrpSpPr>
        <p:grpSpPr>
          <a:xfrm>
            <a:off x="0" y="8255"/>
            <a:ext cx="12192000" cy="537210"/>
            <a:chOff x="161" y="150"/>
            <a:chExt cx="18293" cy="846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CDB13ADF-4E3A-9D49-B872-B5C263F51282}"/>
                </a:ext>
              </a:extLst>
            </p:cNvPr>
            <p:cNvGrpSpPr/>
            <p:nvPr/>
          </p:nvGrpSpPr>
          <p:grpSpPr>
            <a:xfrm>
              <a:off x="3582" y="877"/>
              <a:ext cx="14872" cy="119"/>
              <a:chOff x="3582" y="877"/>
              <a:chExt cx="14872" cy="119"/>
            </a:xfrm>
          </p:grpSpPr>
          <p:cxnSp>
            <p:nvCxnSpPr>
              <p:cNvPr id="10" name="直接连接符 9">
                <a:extLst>
                  <a:ext uri="{FF2B5EF4-FFF2-40B4-BE49-F238E27FC236}">
                    <a16:creationId xmlns:a16="http://schemas.microsoft.com/office/drawing/2014/main" id="{2CFDE90E-E16E-5955-4ECF-DF78FE6F9A17}"/>
                  </a:ext>
                </a:extLst>
              </p:cNvPr>
              <p:cNvCxnSpPr/>
              <p:nvPr/>
            </p:nvCxnSpPr>
            <p:spPr>
              <a:xfrm>
                <a:off x="3582" y="936"/>
                <a:ext cx="14522" cy="37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8741D10A-44EE-9D83-7173-E3A7DC346827}"/>
                  </a:ext>
                </a:extLst>
              </p:cNvPr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B3D7861-222E-0C8D-08D1-C32895FF5F85}"/>
                </a:ext>
              </a:extLst>
            </p:cNvPr>
            <p:cNvSpPr txBox="1"/>
            <p:nvPr/>
          </p:nvSpPr>
          <p:spPr>
            <a:xfrm>
              <a:off x="161" y="150"/>
              <a:ext cx="3499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重点突破 </a:t>
              </a:r>
            </a:p>
          </p:txBody>
        </p:sp>
      </p:grpSp>
      <p:sp>
        <p:nvSpPr>
          <p:cNvPr id="12" name="矩形 11" title="">
            <a:extLst>
              <a:ext uri="{FF2B5EF4-FFF2-40B4-BE49-F238E27FC236}">
                <a16:creationId xmlns:a16="http://schemas.microsoft.com/office/drawing/2014/main" id="{CB893D0C-CEC5-BD17-7AA1-EBB2FE34AF31}"/>
              </a:ext>
            </a:extLst>
          </p:cNvPr>
          <p:cNvSpPr/>
          <p:nvPr/>
        </p:nvSpPr>
        <p:spPr>
          <a:xfrm>
            <a:off x="133350" y="602038"/>
            <a:ext cx="361858" cy="338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sp>
        <p:nvSpPr>
          <p:cNvPr id="13" name="Text Box 3" title="">
            <a:extLst>
              <a:ext uri="{FF2B5EF4-FFF2-40B4-BE49-F238E27FC236}">
                <a16:creationId xmlns:a16="http://schemas.microsoft.com/office/drawing/2014/main" id="{4FE3C7AE-E14B-A295-D68C-11C7ABCACC25}"/>
              </a:ext>
            </a:extLst>
          </p:cNvPr>
          <p:cNvSpPr txBox="1"/>
          <p:nvPr/>
        </p:nvSpPr>
        <p:spPr>
          <a:xfrm>
            <a:off x="595673" y="1228148"/>
            <a:ext cx="10839450" cy="1135054"/>
          </a:xfrm>
          <a:prstGeom prst="rect">
            <a:avLst/>
          </a:prstGeom>
          <a:noFill/>
          <a:ln w="25400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①宋词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特点：填词配乐；格式固定。宋词两流派：婉约派（柳永、李清照）；豪放派（苏轼和南宋的辛弃疾）。</a:t>
            </a:r>
          </a:p>
        </p:txBody>
      </p:sp>
      <p:sp>
        <p:nvSpPr>
          <p:cNvPr id="14" name="文本框 13" title="">
            <a:extLst>
              <a:ext uri="{FF2B5EF4-FFF2-40B4-BE49-F238E27FC236}">
                <a16:creationId xmlns:a16="http://schemas.microsoft.com/office/drawing/2014/main" id="{F24E7C6F-24B2-9089-FD4B-29EDBE0F1D86}"/>
              </a:ext>
            </a:extLst>
          </p:cNvPr>
          <p:cNvSpPr txBox="1"/>
          <p:nvPr/>
        </p:nvSpPr>
        <p:spPr>
          <a:xfrm>
            <a:off x="595673" y="602038"/>
            <a:ext cx="4887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、两宋文艺、科技新变化：</a:t>
            </a:r>
          </a:p>
        </p:txBody>
      </p:sp>
      <p:sp>
        <p:nvSpPr>
          <p:cNvPr id="15" name="文本框 14" title="">
            <a:extLst>
              <a:ext uri="{FF2B5EF4-FFF2-40B4-BE49-F238E27FC236}">
                <a16:creationId xmlns:a16="http://schemas.microsoft.com/office/drawing/2014/main" id="{CF78D5C7-7F77-6DD7-E5D5-95A5F62599EC}"/>
              </a:ext>
            </a:extLst>
          </p:cNvPr>
          <p:cNvSpPr txBox="1"/>
          <p:nvPr/>
        </p:nvSpPr>
        <p:spPr>
          <a:xfrm>
            <a:off x="595673" y="2480174"/>
            <a:ext cx="72186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 fontAlgn="base"/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②</a:t>
            </a:r>
            <a:r>
              <a:rPr sz="2400" err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书法</a:t>
            </a:r>
            <a:r>
              <a:rPr lang="zh-CN" altLang="en-US" sz="2400" b="1"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“宋四家一体”</a:t>
            </a:r>
            <a:r>
              <a:rPr 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特点：追求个性，不拘法度。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 title="">
            <a:extLst>
              <a:ext uri="{FF2B5EF4-FFF2-40B4-BE49-F238E27FC236}">
                <a16:creationId xmlns:a16="http://schemas.microsoft.com/office/drawing/2014/main" id="{3CB49249-7A59-7A9A-D71B-DC2B38695EAC}"/>
              </a:ext>
            </a:extLst>
          </p:cNvPr>
          <p:cNvSpPr txBox="1"/>
          <p:nvPr/>
        </p:nvSpPr>
        <p:spPr>
          <a:xfrm>
            <a:off x="595673" y="3168439"/>
            <a:ext cx="1055497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l"/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③绘画分文人画（</a:t>
            </a:r>
            <a:r>
              <a:rPr lang="zh-CN" altLang="en-US" sz="2400" noProof="1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山水画，注重意境，有意无法）和风俗画</a:t>
            </a:r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《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清明上河图</a:t>
            </a:r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》</a:t>
            </a:r>
            <a:r>
              <a:rPr lang="zh-CN" altLang="en-US" sz="2400" noProof="1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</a:p>
        </p:txBody>
      </p:sp>
      <p:sp>
        <p:nvSpPr>
          <p:cNvPr id="17" name="文本框 16" title="">
            <a:extLst>
              <a:ext uri="{FF2B5EF4-FFF2-40B4-BE49-F238E27FC236}">
                <a16:creationId xmlns:a16="http://schemas.microsoft.com/office/drawing/2014/main" id="{321001A3-B355-DA62-4811-9FDB96663045}"/>
              </a:ext>
            </a:extLst>
          </p:cNvPr>
          <p:cNvSpPr txBox="1"/>
          <p:nvPr/>
        </p:nvSpPr>
        <p:spPr>
          <a:xfrm>
            <a:off x="595673" y="3933135"/>
            <a:ext cx="10466504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④</a:t>
            </a: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科教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中国四大发明中三项（指南针、火药、印刷术）完成于宋代；沈括《梦溪笔谈》。书院兴盛。</a:t>
            </a:r>
          </a:p>
        </p:txBody>
      </p:sp>
    </p:spTree>
    <p:extLst>
      <p:ext uri="{BB962C8B-B14F-4D97-AF65-F5344CB8AC3E}">
        <p14:creationId xmlns:p14="http://schemas.microsoft.com/office/powerpoint/2010/main" val="3855764623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1" title="">
            <a:extLst>
              <a:ext uri="{FF2B5EF4-FFF2-40B4-BE49-F238E27FC236}">
                <a16:creationId xmlns:a16="http://schemas.microsoft.com/office/drawing/2014/main" id="{9B28319D-76A5-8842-AA37-49368105BE57}"/>
              </a:ext>
            </a:extLst>
          </p:cNvPr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720" y="712199"/>
            <a:ext cx="1768530" cy="15885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" name="组合 4" title="">
            <a:extLst>
              <a:ext uri="{FF2B5EF4-FFF2-40B4-BE49-F238E27FC236}">
                <a16:creationId xmlns:a16="http://schemas.microsoft.com/office/drawing/2014/main" id="{FC474153-BCBB-C452-CD2D-A991363505DC}"/>
              </a:ext>
            </a:extLst>
          </p:cNvPr>
          <p:cNvGrpSpPr/>
          <p:nvPr/>
        </p:nvGrpSpPr>
        <p:grpSpPr>
          <a:xfrm>
            <a:off x="0" y="0"/>
            <a:ext cx="11616055" cy="545465"/>
            <a:chOff x="161" y="137"/>
            <a:chExt cx="18293" cy="859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DF483146-2D6A-A01B-428C-14BB3A5B11FA}"/>
                </a:ext>
              </a:extLst>
            </p:cNvPr>
            <p:cNvGrpSpPr/>
            <p:nvPr/>
          </p:nvGrpSpPr>
          <p:grpSpPr>
            <a:xfrm>
              <a:off x="4872" y="877"/>
              <a:ext cx="13582" cy="119"/>
              <a:chOff x="4872" y="877"/>
              <a:chExt cx="13582" cy="119"/>
            </a:xfrm>
          </p:grpSpPr>
          <p:cxnSp>
            <p:nvCxnSpPr>
              <p:cNvPr id="8" name="直接连接符 7">
                <a:extLst>
                  <a:ext uri="{FF2B5EF4-FFF2-40B4-BE49-F238E27FC236}">
                    <a16:creationId xmlns:a16="http://schemas.microsoft.com/office/drawing/2014/main" id="{8A7A2373-B7BC-9DB0-B308-C8EAD115EBA2}"/>
                  </a:ext>
                </a:extLst>
              </p:cNvPr>
              <p:cNvCxnSpPr/>
              <p:nvPr/>
            </p:nvCxnSpPr>
            <p:spPr>
              <a:xfrm>
                <a:off x="4872" y="944"/>
                <a:ext cx="13232" cy="29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216358C6-F15F-133D-B816-E8F3DFB29190}"/>
                  </a:ext>
                </a:extLst>
              </p:cNvPr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9372D492-7066-8B9E-B21D-A2EE18FB5029}"/>
                </a:ext>
              </a:extLst>
            </p:cNvPr>
            <p:cNvSpPr txBox="1"/>
            <p:nvPr/>
          </p:nvSpPr>
          <p:spPr>
            <a:xfrm>
              <a:off x="161" y="137"/>
              <a:ext cx="4860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课标要求 学习目标</a:t>
              </a:r>
            </a:p>
          </p:txBody>
        </p:sp>
      </p:grpSp>
      <p:sp>
        <p:nvSpPr>
          <p:cNvPr id="10" name="文本框 9" title="">
            <a:extLst>
              <a:ext uri="{FF2B5EF4-FFF2-40B4-BE49-F238E27FC236}">
                <a16:creationId xmlns:a16="http://schemas.microsoft.com/office/drawing/2014/main" id="{EBBD9517-6D9C-67A5-02A7-EE4A0586CF83}"/>
              </a:ext>
            </a:extLst>
          </p:cNvPr>
          <p:cNvSpPr txBox="1"/>
          <p:nvPr/>
        </p:nvSpPr>
        <p:spPr>
          <a:xfrm>
            <a:off x="720891" y="898948"/>
            <a:ext cx="8221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/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课程标准</a:t>
            </a:r>
          </a:p>
        </p:txBody>
      </p:sp>
      <p:grpSp>
        <p:nvGrpSpPr>
          <p:cNvPr id="11" name="组合 10" title="">
            <a:extLst>
              <a:ext uri="{FF2B5EF4-FFF2-40B4-BE49-F238E27FC236}">
                <a16:creationId xmlns:a16="http://schemas.microsoft.com/office/drawing/2014/main" id="{2C9A2A48-339A-9E5F-F2B8-1560C827E745}"/>
              </a:ext>
            </a:extLst>
          </p:cNvPr>
          <p:cNvGrpSpPr/>
          <p:nvPr/>
        </p:nvGrpSpPr>
        <p:grpSpPr>
          <a:xfrm>
            <a:off x="10586844" y="278437"/>
            <a:ext cx="1768530" cy="1588575"/>
            <a:chOff x="60" y="186"/>
            <a:chExt cx="2990" cy="2983"/>
          </a:xfrm>
        </p:grpSpPr>
        <p:pic>
          <p:nvPicPr>
            <p:cNvPr id="12" name="图片 1" descr="C:/Users/hu/AppData/Local/Temp/kaimatting_20191019095917/output_20191019100001..pngoutput_20191019100001.">
              <a:extLst>
                <a:ext uri="{FF2B5EF4-FFF2-40B4-BE49-F238E27FC236}">
                  <a16:creationId xmlns:a16="http://schemas.microsoft.com/office/drawing/2014/main" id="{55495172-AF83-27FF-4E06-9CC48BCD39C2}"/>
                </a:ext>
              </a:extLst>
            </p:cNvPr>
            <p:cNvPicPr>
              <a:picLocks noGrp="1"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" y="186"/>
              <a:ext cx="2990" cy="2983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1DDB86CF-7B35-52A6-E69F-7A2F9657BCDE}"/>
                </a:ext>
              </a:extLst>
            </p:cNvPr>
            <p:cNvSpPr txBox="1"/>
            <p:nvPr/>
          </p:nvSpPr>
          <p:spPr>
            <a:xfrm>
              <a:off x="392" y="644"/>
              <a:ext cx="1390" cy="15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indent="0" algn="l"/>
              <a:r>
                <a:rPr lang="zh-CN" altLang="en-US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学习目标</a:t>
              </a:r>
            </a:p>
          </p:txBody>
        </p:sp>
      </p:grpSp>
      <p:sp>
        <p:nvSpPr>
          <p:cNvPr id="3" name="文本框 2" title="">
            <a:extLst>
              <a:ext uri="{FF2B5EF4-FFF2-40B4-BE49-F238E27FC236}">
                <a16:creationId xmlns:a16="http://schemas.microsoft.com/office/drawing/2014/main" id="{F5EB6CFF-B0E9-C990-77CA-1F9E8FCA233D}"/>
              </a:ext>
            </a:extLst>
          </p:cNvPr>
          <p:cNvSpPr txBox="1"/>
          <p:nvPr/>
        </p:nvSpPr>
        <p:spPr>
          <a:xfrm>
            <a:off x="1294410" y="2551328"/>
            <a:ext cx="9899885" cy="280410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spc="150">
                <a:solidFill>
                  <a:sysClr val="windowText" lastClr="000000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    通过</a:t>
            </a:r>
            <a:r>
              <a:rPr lang="zh-CN" altLang="en-US" sz="2400" spc="150">
                <a:solidFill>
                  <a:schemeClr val="accent2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了解</a:t>
            </a:r>
            <a:r>
              <a:rPr lang="zh-CN" altLang="en-US" sz="2400" spc="150">
                <a:solidFill>
                  <a:sysClr val="windowText" lastClr="000000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明清时期统一全国和</a:t>
            </a:r>
            <a:r>
              <a:rPr lang="zh-CN" altLang="en-US" sz="2400" spc="150">
                <a:solidFill>
                  <a:schemeClr val="accent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经略边疆</a:t>
            </a:r>
            <a:r>
              <a:rPr lang="zh-CN" altLang="en-US" sz="2400" spc="150">
                <a:solidFill>
                  <a:sysClr val="windowText" lastClr="000000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的相关举措，</a:t>
            </a:r>
            <a:r>
              <a:rPr lang="zh-CN" altLang="en-US" sz="2400" spc="150">
                <a:solidFill>
                  <a:schemeClr val="accent2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知道</a:t>
            </a:r>
            <a:r>
              <a:rPr lang="zh-CN" altLang="en-US" sz="2400" spc="150">
                <a:solidFill>
                  <a:sysClr val="windowText" lastClr="000000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南海诸岛、台湾及其包括钓鱼岛在内的附属岛屿是中国版图一部分，</a:t>
            </a:r>
            <a:r>
              <a:rPr lang="zh-CN" altLang="en-US" sz="2400" spc="150">
                <a:solidFill>
                  <a:schemeClr val="accent2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认识</a:t>
            </a:r>
            <a:r>
              <a:rPr lang="zh-CN" altLang="en-US" sz="2400" spc="150">
                <a:solidFill>
                  <a:sysClr val="windowText" lastClr="000000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这一时期统一多民族</a:t>
            </a:r>
            <a:r>
              <a:rPr lang="zh-CN" altLang="en-US" sz="2400" spc="150">
                <a:solidFill>
                  <a:schemeClr val="accent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国家版图奠定</a:t>
            </a:r>
            <a:r>
              <a:rPr lang="zh-CN" altLang="en-US" sz="2400" spc="150">
                <a:solidFill>
                  <a:sysClr val="windowText" lastClr="000000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的重要意义；</a:t>
            </a:r>
            <a:r>
              <a:rPr lang="zh-CN" altLang="en-US" sz="2400" spc="150">
                <a:solidFill>
                  <a:schemeClr val="accent2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了解</a:t>
            </a:r>
            <a:r>
              <a:rPr lang="zh-CN" altLang="en-US" sz="2400" spc="150">
                <a:solidFill>
                  <a:sysClr val="windowText" lastClr="000000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明清时期社会</a:t>
            </a:r>
            <a:r>
              <a:rPr lang="zh-CN" altLang="en-US" sz="2400" spc="150">
                <a:solidFill>
                  <a:schemeClr val="accent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经济、思想文化的重要变化</a:t>
            </a:r>
            <a:r>
              <a:rPr lang="zh-CN" altLang="en-US" sz="2400" spc="150">
                <a:solidFill>
                  <a:sysClr val="windowText" lastClr="000000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；通过</a:t>
            </a:r>
            <a:r>
              <a:rPr lang="zh-CN" altLang="en-US" sz="2400" spc="150">
                <a:solidFill>
                  <a:schemeClr val="accent2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了解</a:t>
            </a:r>
            <a:r>
              <a:rPr lang="zh-CN" altLang="en-US" sz="2400" spc="150">
                <a:solidFill>
                  <a:sysClr val="windowText" lastClr="000000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明清时期封建专制的发展、世界的变化对中国的影响，认识中国社会</a:t>
            </a:r>
            <a:r>
              <a:rPr lang="zh-CN" altLang="en-US" sz="2400" spc="150">
                <a:solidFill>
                  <a:schemeClr val="accent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面临的危机</a:t>
            </a:r>
            <a:r>
              <a:rPr lang="zh-CN" altLang="en-US" sz="2400" spc="150">
                <a:solidFill>
                  <a:sysClr val="windowText" lastClr="000000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ea"/>
              </a:rPr>
              <a:t>。</a:t>
            </a:r>
            <a:endParaRPr lang="zh-CN" altLang="en-US" sz="2400"/>
          </a:p>
        </p:txBody>
      </p:sp>
    </p:spTree>
    <p:extLst>
      <p:ext uri="{BB962C8B-B14F-4D97-AF65-F5344CB8AC3E}">
        <p14:creationId xmlns:p14="http://schemas.microsoft.com/office/powerpoint/2010/main" val="28813661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 title="">
            <a:extLst>
              <a:ext uri="{FF2B5EF4-FFF2-40B4-BE49-F238E27FC236}">
                <a16:creationId xmlns:a16="http://schemas.microsoft.com/office/drawing/2014/main" id="{AE5673C2-B074-964C-23F2-1505586ACA13}"/>
              </a:ext>
            </a:extLst>
          </p:cNvPr>
          <p:cNvSpPr txBox="1"/>
          <p:nvPr/>
        </p:nvSpPr>
        <p:spPr>
          <a:xfrm>
            <a:off x="255319" y="1476714"/>
            <a:ext cx="12192000" cy="390504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sz="2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2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、版图奠定：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明清两朝，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空前强化，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更趋稳定，</a:t>
            </a: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现代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中国的</a:t>
            </a:r>
          </a:p>
          <a:p>
            <a:pPr fontAlgn="auto">
              <a:lnSpc>
                <a:spcPct val="150000"/>
              </a:lnSpc>
            </a:pP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逐渐定型。</a:t>
            </a:r>
          </a:p>
          <a:p>
            <a:pPr fontAlgn="auto">
              <a:lnSpc>
                <a:spcPct val="150000"/>
              </a:lnSpc>
            </a:pPr>
            <a:r>
              <a:rPr lang="en-US" sz="2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lang="zh-CN" altLang="en-US" sz="2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、面临挑战：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①世界形势发生了巨大变化：</a:t>
            </a:r>
            <a:r>
              <a:rPr lang="en-US" altLang="zh-CN" sz="2400" u="sng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后，</a:t>
            </a:r>
            <a:r>
              <a:rPr 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世界逐渐连为一体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，</a:t>
            </a:r>
            <a:r>
              <a:rPr 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欧洲走出了</a:t>
            </a:r>
            <a:r>
              <a:rPr lang="en-US" altLang="zh-CN" sz="2400" u="sng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，开始进入</a:t>
            </a:r>
            <a:r>
              <a:rPr lang="en-US" altLang="zh-CN" sz="2400" u="sng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  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；新兴</a:t>
            </a:r>
            <a:r>
              <a:rPr lang="en-US" altLang="zh-CN" sz="2400" u="sng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取代传统</a:t>
            </a:r>
            <a:r>
              <a:rPr lang="en-US" altLang="zh-CN" sz="2400" u="sng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，已成为世界大势所趋。②</a:t>
            </a:r>
            <a:r>
              <a:rPr 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在中国，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、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、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都有新的发展；</a:t>
            </a:r>
            <a:r>
              <a:rPr 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由于</a:t>
            </a:r>
            <a:r>
              <a:rPr lang="en-US" altLang="zh-CN" sz="2400" u="sng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  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和</a:t>
            </a:r>
            <a:r>
              <a:rPr lang="en-US" altLang="zh-CN" sz="2400" u="sng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</a:t>
            </a:r>
          </a:p>
          <a:p>
            <a:pPr fontAlgn="auto">
              <a:lnSpc>
                <a:spcPct val="150000"/>
              </a:lnSpc>
            </a:pP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的束缚；生产力的发展日益受到阻碍。统治者</a:t>
            </a:r>
            <a:r>
              <a:rPr lang="en-US" altLang="zh-CN" sz="2400" u="sng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，</a:t>
            </a:r>
            <a:r>
              <a:rPr 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拒绝扩大</a:t>
            </a:r>
            <a:r>
              <a:rPr lang="en-US" altLang="zh-CN" sz="2400" u="sng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，</a:t>
            </a:r>
            <a:r>
              <a:rPr 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进一步扼杀了中国跟上世界潮流的机会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，</a:t>
            </a:r>
            <a:r>
              <a:rPr 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埋下了近代中国</a:t>
            </a:r>
            <a:r>
              <a:rPr lang="en-US" altLang="zh-CN" sz="2400" u="sng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的伏笔。 </a:t>
            </a:r>
          </a:p>
        </p:txBody>
      </p:sp>
      <p:sp>
        <p:nvSpPr>
          <p:cNvPr id="5" name="文本框 4" title="">
            <a:extLst>
              <a:ext uri="{FF2B5EF4-FFF2-40B4-BE49-F238E27FC236}">
                <a16:creationId xmlns:a16="http://schemas.microsoft.com/office/drawing/2014/main" id="{59972C09-44C4-21C4-8D11-4A07C0AD7203}"/>
              </a:ext>
            </a:extLst>
          </p:cNvPr>
          <p:cNvSpPr txBox="1"/>
          <p:nvPr/>
        </p:nvSpPr>
        <p:spPr>
          <a:xfrm>
            <a:off x="3648265" y="1460457"/>
            <a:ext cx="1443907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专制集权</a:t>
            </a:r>
          </a:p>
        </p:txBody>
      </p:sp>
      <p:sp>
        <p:nvSpPr>
          <p:cNvPr id="7" name="文本框 6" title="">
            <a:extLst>
              <a:ext uri="{FF2B5EF4-FFF2-40B4-BE49-F238E27FC236}">
                <a16:creationId xmlns:a16="http://schemas.microsoft.com/office/drawing/2014/main" id="{0E81C4C9-BB90-7D7F-719E-FAC010526243}"/>
              </a:ext>
            </a:extLst>
          </p:cNvPr>
          <p:cNvSpPr txBox="1"/>
          <p:nvPr/>
        </p:nvSpPr>
        <p:spPr>
          <a:xfrm>
            <a:off x="622882" y="5460657"/>
            <a:ext cx="5610642" cy="461665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zh-CN" sz="2400" b="1"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版图奠定：</a:t>
            </a:r>
            <a:r>
              <a:rPr lang="zh-CN" sz="2400"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集权顶峰；明四边；清六边；</a:t>
            </a:r>
          </a:p>
        </p:txBody>
      </p:sp>
      <p:sp>
        <p:nvSpPr>
          <p:cNvPr id="8" name="文本框 7" title="">
            <a:extLst>
              <a:ext uri="{FF2B5EF4-FFF2-40B4-BE49-F238E27FC236}">
                <a16:creationId xmlns:a16="http://schemas.microsoft.com/office/drawing/2014/main" id="{A687302D-3934-9F1C-05D4-F134466E0229}"/>
              </a:ext>
            </a:extLst>
          </p:cNvPr>
          <p:cNvSpPr txBox="1"/>
          <p:nvPr/>
        </p:nvSpPr>
        <p:spPr>
          <a:xfrm>
            <a:off x="622881" y="6146512"/>
            <a:ext cx="8609864" cy="461665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zh-CN" sz="2400" b="1"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面临危机：</a:t>
            </a:r>
            <a:r>
              <a:rPr lang="zh-CN" sz="2400"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政治、经济、文化、外交虽有新变化，但面临危机；</a:t>
            </a:r>
          </a:p>
        </p:txBody>
      </p:sp>
      <p:sp>
        <p:nvSpPr>
          <p:cNvPr id="10" name="文本框 9" title="">
            <a:extLst>
              <a:ext uri="{FF2B5EF4-FFF2-40B4-BE49-F238E27FC236}">
                <a16:creationId xmlns:a16="http://schemas.microsoft.com/office/drawing/2014/main" id="{831F5FBA-3FB6-50D9-2E5E-47B99AC51F95}"/>
              </a:ext>
            </a:extLst>
          </p:cNvPr>
          <p:cNvSpPr txBox="1"/>
          <p:nvPr/>
        </p:nvSpPr>
        <p:spPr>
          <a:xfrm>
            <a:off x="6233523" y="1437785"/>
            <a:ext cx="2335786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统一多民族国家</a:t>
            </a:r>
          </a:p>
        </p:txBody>
      </p:sp>
      <p:sp>
        <p:nvSpPr>
          <p:cNvPr id="11" name="文本框 10" title="">
            <a:extLst>
              <a:ext uri="{FF2B5EF4-FFF2-40B4-BE49-F238E27FC236}">
                <a16:creationId xmlns:a16="http://schemas.microsoft.com/office/drawing/2014/main" id="{3D9F5C37-B835-987E-9C1C-28EA61C16A05}"/>
              </a:ext>
            </a:extLst>
          </p:cNvPr>
          <p:cNvSpPr txBox="1"/>
          <p:nvPr/>
        </p:nvSpPr>
        <p:spPr>
          <a:xfrm>
            <a:off x="418906" y="2058573"/>
            <a:ext cx="866132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版图</a:t>
            </a:r>
          </a:p>
        </p:txBody>
      </p:sp>
      <p:sp>
        <p:nvSpPr>
          <p:cNvPr id="12" name="文本框 11" title="">
            <a:extLst>
              <a:ext uri="{FF2B5EF4-FFF2-40B4-BE49-F238E27FC236}">
                <a16:creationId xmlns:a16="http://schemas.microsoft.com/office/drawing/2014/main" id="{F4F9A47B-0DAE-8BB6-27BA-7F5694A8786A}"/>
              </a:ext>
            </a:extLst>
          </p:cNvPr>
          <p:cNvSpPr txBox="1"/>
          <p:nvPr/>
        </p:nvSpPr>
        <p:spPr>
          <a:xfrm>
            <a:off x="6264160" y="2553885"/>
            <a:ext cx="174559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新航路开辟</a:t>
            </a:r>
          </a:p>
        </p:txBody>
      </p:sp>
      <p:sp>
        <p:nvSpPr>
          <p:cNvPr id="13" name="文本框 12" title="">
            <a:extLst>
              <a:ext uri="{FF2B5EF4-FFF2-40B4-BE49-F238E27FC236}">
                <a16:creationId xmlns:a16="http://schemas.microsoft.com/office/drawing/2014/main" id="{85625A2D-FD9E-0042-071E-7AE9644C5448}"/>
              </a:ext>
            </a:extLst>
          </p:cNvPr>
          <p:cNvSpPr txBox="1"/>
          <p:nvPr/>
        </p:nvSpPr>
        <p:spPr>
          <a:xfrm>
            <a:off x="992435" y="3172899"/>
            <a:ext cx="1193306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中世纪</a:t>
            </a:r>
          </a:p>
        </p:txBody>
      </p:sp>
      <p:sp>
        <p:nvSpPr>
          <p:cNvPr id="14" name="文本框 13" title="">
            <a:extLst>
              <a:ext uri="{FF2B5EF4-FFF2-40B4-BE49-F238E27FC236}">
                <a16:creationId xmlns:a16="http://schemas.microsoft.com/office/drawing/2014/main" id="{B84A4523-7C95-5138-2D30-0107D63748BF}"/>
              </a:ext>
            </a:extLst>
          </p:cNvPr>
          <p:cNvSpPr txBox="1"/>
          <p:nvPr/>
        </p:nvSpPr>
        <p:spPr>
          <a:xfrm>
            <a:off x="3319145" y="3172899"/>
            <a:ext cx="2048502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资本主义社会</a:t>
            </a:r>
          </a:p>
        </p:txBody>
      </p:sp>
      <p:sp>
        <p:nvSpPr>
          <p:cNvPr id="15" name="文本框 14" title="">
            <a:extLst>
              <a:ext uri="{FF2B5EF4-FFF2-40B4-BE49-F238E27FC236}">
                <a16:creationId xmlns:a16="http://schemas.microsoft.com/office/drawing/2014/main" id="{012787A3-B4CE-5422-0A2C-D4E4D9CE55DB}"/>
              </a:ext>
            </a:extLst>
          </p:cNvPr>
          <p:cNvSpPr txBox="1"/>
          <p:nvPr/>
        </p:nvSpPr>
        <p:spPr>
          <a:xfrm>
            <a:off x="6380254" y="3116963"/>
            <a:ext cx="163258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工业文明</a:t>
            </a:r>
          </a:p>
        </p:txBody>
      </p:sp>
      <p:sp>
        <p:nvSpPr>
          <p:cNvPr id="16" name="文本框 15" title="">
            <a:extLst>
              <a:ext uri="{FF2B5EF4-FFF2-40B4-BE49-F238E27FC236}">
                <a16:creationId xmlns:a16="http://schemas.microsoft.com/office/drawing/2014/main" id="{6F26E493-7336-11EE-6C9A-DC5093A9496D}"/>
              </a:ext>
            </a:extLst>
          </p:cNvPr>
          <p:cNvSpPr txBox="1"/>
          <p:nvPr/>
        </p:nvSpPr>
        <p:spPr>
          <a:xfrm>
            <a:off x="9266523" y="3134248"/>
            <a:ext cx="1454661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农业文明</a:t>
            </a:r>
          </a:p>
        </p:txBody>
      </p:sp>
      <p:sp>
        <p:nvSpPr>
          <p:cNvPr id="17" name="文本框 16" title="">
            <a:extLst>
              <a:ext uri="{FF2B5EF4-FFF2-40B4-BE49-F238E27FC236}">
                <a16:creationId xmlns:a16="http://schemas.microsoft.com/office/drawing/2014/main" id="{1C999D75-E6B7-295B-43BA-8C3B53A7899A}"/>
              </a:ext>
            </a:extLst>
          </p:cNvPr>
          <p:cNvSpPr txBox="1"/>
          <p:nvPr/>
        </p:nvSpPr>
        <p:spPr>
          <a:xfrm>
            <a:off x="3387308" y="3705759"/>
            <a:ext cx="340972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经济</a:t>
            </a:r>
            <a:r>
              <a:rPr lang="en-US" alt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</a:t>
            </a:r>
            <a:r>
              <a:rPr lang="zh-CN" altLang="en-US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文化</a:t>
            </a:r>
            <a:r>
              <a:rPr lang="en-US" alt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r>
              <a:rPr lang="zh-CN" altLang="en-US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对外关系</a:t>
            </a:r>
          </a:p>
        </p:txBody>
      </p:sp>
      <p:sp>
        <p:nvSpPr>
          <p:cNvPr id="18" name="文本框 17" title="">
            <a:extLst>
              <a:ext uri="{FF2B5EF4-FFF2-40B4-BE49-F238E27FC236}">
                <a16:creationId xmlns:a16="http://schemas.microsoft.com/office/drawing/2014/main" id="{D4B6E6C3-ABD9-7CB8-0058-4588770CB0BD}"/>
              </a:ext>
            </a:extLst>
          </p:cNvPr>
          <p:cNvSpPr txBox="1"/>
          <p:nvPr/>
        </p:nvSpPr>
        <p:spPr>
          <a:xfrm>
            <a:off x="9513334" y="3658113"/>
            <a:ext cx="2060332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传统经济结构</a:t>
            </a:r>
          </a:p>
        </p:txBody>
      </p:sp>
      <p:sp>
        <p:nvSpPr>
          <p:cNvPr id="19" name="文本框 18" title="">
            <a:extLst>
              <a:ext uri="{FF2B5EF4-FFF2-40B4-BE49-F238E27FC236}">
                <a16:creationId xmlns:a16="http://schemas.microsoft.com/office/drawing/2014/main" id="{49192A6D-217A-C8A1-D348-A6335B3708A9}"/>
              </a:ext>
            </a:extLst>
          </p:cNvPr>
          <p:cNvSpPr txBox="1"/>
          <p:nvPr/>
        </p:nvSpPr>
        <p:spPr>
          <a:xfrm>
            <a:off x="622881" y="4287225"/>
            <a:ext cx="1508739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专制体制</a:t>
            </a:r>
          </a:p>
        </p:txBody>
      </p:sp>
      <p:sp>
        <p:nvSpPr>
          <p:cNvPr id="20" name="文本框 19" title="">
            <a:extLst>
              <a:ext uri="{FF2B5EF4-FFF2-40B4-BE49-F238E27FC236}">
                <a16:creationId xmlns:a16="http://schemas.microsoft.com/office/drawing/2014/main" id="{055ECD26-3BDC-B0AB-FD08-B95D4688D852}"/>
              </a:ext>
            </a:extLst>
          </p:cNvPr>
          <p:cNvSpPr txBox="1"/>
          <p:nvPr/>
        </p:nvSpPr>
        <p:spPr>
          <a:xfrm>
            <a:off x="8307401" y="4201807"/>
            <a:ext cx="144145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故步自封</a:t>
            </a:r>
          </a:p>
        </p:txBody>
      </p:sp>
      <p:sp>
        <p:nvSpPr>
          <p:cNvPr id="21" name="文本框 20" title="">
            <a:extLst>
              <a:ext uri="{FF2B5EF4-FFF2-40B4-BE49-F238E27FC236}">
                <a16:creationId xmlns:a16="http://schemas.microsoft.com/office/drawing/2014/main" id="{C25E5C4F-8A4B-A26F-D540-1D281396845C}"/>
              </a:ext>
            </a:extLst>
          </p:cNvPr>
          <p:cNvSpPr txBox="1"/>
          <p:nvPr/>
        </p:nvSpPr>
        <p:spPr>
          <a:xfrm>
            <a:off x="10826791" y="4221191"/>
            <a:ext cx="148465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对外交往</a:t>
            </a:r>
          </a:p>
        </p:txBody>
      </p:sp>
      <p:sp>
        <p:nvSpPr>
          <p:cNvPr id="22" name="文本框 21" title="">
            <a:extLst>
              <a:ext uri="{FF2B5EF4-FFF2-40B4-BE49-F238E27FC236}">
                <a16:creationId xmlns:a16="http://schemas.microsoft.com/office/drawing/2014/main" id="{EB61D05F-17E5-8C13-7BE9-07B348EAC820}"/>
              </a:ext>
            </a:extLst>
          </p:cNvPr>
          <p:cNvSpPr txBox="1"/>
          <p:nvPr/>
        </p:nvSpPr>
        <p:spPr>
          <a:xfrm>
            <a:off x="8094414" y="4764885"/>
            <a:ext cx="1502047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落后挨打</a:t>
            </a:r>
          </a:p>
        </p:txBody>
      </p:sp>
      <p:grpSp>
        <p:nvGrpSpPr>
          <p:cNvPr id="24" name="组合 23" title="">
            <a:extLst>
              <a:ext uri="{FF2B5EF4-FFF2-40B4-BE49-F238E27FC236}">
                <a16:creationId xmlns:a16="http://schemas.microsoft.com/office/drawing/2014/main" id="{1C1995BD-634D-0F85-E78E-2BD2A2B5DFBD}"/>
              </a:ext>
            </a:extLst>
          </p:cNvPr>
          <p:cNvGrpSpPr/>
          <p:nvPr/>
        </p:nvGrpSpPr>
        <p:grpSpPr>
          <a:xfrm>
            <a:off x="0" y="8743"/>
            <a:ext cx="12142519" cy="545465"/>
            <a:chOff x="161" y="137"/>
            <a:chExt cx="18293" cy="859"/>
          </a:xfrm>
        </p:grpSpPr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id="{FB5883DD-3E9B-4A19-9AB5-37DF2A147D08}"/>
                </a:ext>
              </a:extLst>
            </p:cNvPr>
            <p:cNvGrpSpPr/>
            <p:nvPr/>
          </p:nvGrpSpPr>
          <p:grpSpPr>
            <a:xfrm>
              <a:off x="2487" y="877"/>
              <a:ext cx="15967" cy="119"/>
              <a:chOff x="2487" y="877"/>
              <a:chExt cx="15967" cy="119"/>
            </a:xfrm>
          </p:grpSpPr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id="{E0B364CE-C1C5-5F9A-7BE8-EA61F844D1B6}"/>
                  </a:ext>
                </a:extLst>
              </p:cNvPr>
              <p:cNvCxnSpPr/>
              <p:nvPr/>
            </p:nvCxnSpPr>
            <p:spPr>
              <a:xfrm>
                <a:off x="2487" y="909"/>
                <a:ext cx="15617" cy="64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6B6CE39A-1166-F6A1-33FD-B09956A8A1EF}"/>
                  </a:ext>
                </a:extLst>
              </p:cNvPr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0D8EA8E7-5FBB-D189-6911-836505960B34}"/>
                </a:ext>
              </a:extLst>
            </p:cNvPr>
            <p:cNvSpPr txBox="1"/>
            <p:nvPr/>
          </p:nvSpPr>
          <p:spPr>
            <a:xfrm>
              <a:off x="161" y="137"/>
              <a:ext cx="2394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时代特征 </a:t>
              </a:r>
            </a:p>
          </p:txBody>
        </p:sp>
      </p:grpSp>
      <p:sp>
        <p:nvSpPr>
          <p:cNvPr id="29" name="文本框 28" title="">
            <a:extLst>
              <a:ext uri="{FF2B5EF4-FFF2-40B4-BE49-F238E27FC236}">
                <a16:creationId xmlns:a16="http://schemas.microsoft.com/office/drawing/2014/main" id="{BC7600ED-7550-DBD1-BF3F-6670F03CD0D6}"/>
              </a:ext>
            </a:extLst>
          </p:cNvPr>
          <p:cNvSpPr txBox="1"/>
          <p:nvPr/>
        </p:nvSpPr>
        <p:spPr>
          <a:xfrm>
            <a:off x="53976" y="682803"/>
            <a:ext cx="6887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结合教材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P70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单元导读，概括这一时期的</a:t>
            </a:r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时代特征</a:t>
            </a:r>
            <a:r>
              <a:rPr lang="en-US" altLang="zh-CN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10535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 title="">
            <a:extLst>
              <a:ext uri="{FF2B5EF4-FFF2-40B4-BE49-F238E27FC236}">
                <a16:creationId xmlns:a16="http://schemas.microsoft.com/office/drawing/2014/main" id="{D4EF5485-F9DA-CBFF-8803-364ADF68CF01}"/>
              </a:ext>
            </a:extLst>
          </p:cNvPr>
          <p:cNvGrpSpPr/>
          <p:nvPr/>
        </p:nvGrpSpPr>
        <p:grpSpPr>
          <a:xfrm>
            <a:off x="0" y="0"/>
            <a:ext cx="12120530" cy="545465"/>
            <a:chOff x="161" y="137"/>
            <a:chExt cx="18293" cy="859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E9E0DC2F-F2D2-309A-3541-22DE28834151}"/>
                </a:ext>
              </a:extLst>
            </p:cNvPr>
            <p:cNvGrpSpPr/>
            <p:nvPr/>
          </p:nvGrpSpPr>
          <p:grpSpPr>
            <a:xfrm>
              <a:off x="2714" y="877"/>
              <a:ext cx="15740" cy="119"/>
              <a:chOff x="2714" y="877"/>
              <a:chExt cx="15740" cy="119"/>
            </a:xfrm>
          </p:grpSpPr>
          <p:cxnSp>
            <p:nvCxnSpPr>
              <p:cNvPr id="8" name="直接连接符 7">
                <a:extLst>
                  <a:ext uri="{FF2B5EF4-FFF2-40B4-BE49-F238E27FC236}">
                    <a16:creationId xmlns:a16="http://schemas.microsoft.com/office/drawing/2014/main" id="{EC7A6FE0-27C4-2FB7-6F5A-9F8EC771E6FC}"/>
                  </a:ext>
                </a:extLst>
              </p:cNvPr>
              <p:cNvCxnSpPr/>
              <p:nvPr/>
            </p:nvCxnSpPr>
            <p:spPr>
              <a:xfrm>
                <a:off x="2714" y="877"/>
                <a:ext cx="15390" cy="96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6E7434C5-D943-8231-9168-1248DC6DCE54}"/>
                  </a:ext>
                </a:extLst>
              </p:cNvPr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A9668429-8830-6B7B-3FFF-54BEA2A4C64F}"/>
                </a:ext>
              </a:extLst>
            </p:cNvPr>
            <p:cNvSpPr txBox="1"/>
            <p:nvPr/>
          </p:nvSpPr>
          <p:spPr>
            <a:xfrm>
              <a:off x="161" y="137"/>
              <a:ext cx="2553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 时空坐标</a:t>
              </a:r>
            </a:p>
          </p:txBody>
        </p:sp>
      </p:grpSp>
      <p:sp>
        <p:nvSpPr>
          <p:cNvPr id="43" name="文本框 42" title="">
            <a:extLst>
              <a:ext uri="{FF2B5EF4-FFF2-40B4-BE49-F238E27FC236}">
                <a16:creationId xmlns:a16="http://schemas.microsoft.com/office/drawing/2014/main" id="{D9534620-FBBF-0064-07C7-F38FD9734F33}"/>
              </a:ext>
            </a:extLst>
          </p:cNvPr>
          <p:cNvSpPr txBox="1"/>
          <p:nvPr/>
        </p:nvSpPr>
        <p:spPr>
          <a:xfrm>
            <a:off x="6933658" y="4534057"/>
            <a:ext cx="211263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明朝与蒙古</a:t>
            </a:r>
          </a:p>
        </p:txBody>
      </p:sp>
      <p:sp>
        <p:nvSpPr>
          <p:cNvPr id="45" name="文本框 44" title="">
            <a:extLst>
              <a:ext uri="{FF2B5EF4-FFF2-40B4-BE49-F238E27FC236}">
                <a16:creationId xmlns:a16="http://schemas.microsoft.com/office/drawing/2014/main" id="{B277F66D-4107-1F3D-09E4-855E2A22306E}"/>
              </a:ext>
            </a:extLst>
          </p:cNvPr>
          <p:cNvSpPr txBox="1"/>
          <p:nvPr/>
        </p:nvSpPr>
        <p:spPr>
          <a:xfrm>
            <a:off x="4239273" y="5170791"/>
            <a:ext cx="211263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三种边疆关系：</a:t>
            </a:r>
          </a:p>
        </p:txBody>
      </p:sp>
      <p:sp>
        <p:nvSpPr>
          <p:cNvPr id="37" name="文本框 36" title="">
            <a:extLst>
              <a:ext uri="{FF2B5EF4-FFF2-40B4-BE49-F238E27FC236}">
                <a16:creationId xmlns:a16="http://schemas.microsoft.com/office/drawing/2014/main" id="{CDA36C0D-96C5-85A4-9B26-ED70549F4A51}"/>
              </a:ext>
            </a:extLst>
          </p:cNvPr>
          <p:cNvSpPr txBox="1"/>
          <p:nvPr/>
        </p:nvSpPr>
        <p:spPr>
          <a:xfrm>
            <a:off x="6933658" y="5178497"/>
            <a:ext cx="211263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明朝与西藏</a:t>
            </a:r>
          </a:p>
        </p:txBody>
      </p:sp>
      <p:sp>
        <p:nvSpPr>
          <p:cNvPr id="3" name="文本框 2" title="">
            <a:extLst>
              <a:ext uri="{FF2B5EF4-FFF2-40B4-BE49-F238E27FC236}">
                <a16:creationId xmlns:a16="http://schemas.microsoft.com/office/drawing/2014/main" id="{7747D336-E0AF-7FE8-ACD3-70CB8F8F1FAC}"/>
              </a:ext>
            </a:extLst>
          </p:cNvPr>
          <p:cNvSpPr txBox="1"/>
          <p:nvPr/>
        </p:nvSpPr>
        <p:spPr>
          <a:xfrm>
            <a:off x="3727250" y="1759769"/>
            <a:ext cx="275336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两种外部侵扰势力：</a:t>
            </a:r>
          </a:p>
        </p:txBody>
      </p:sp>
      <p:sp>
        <p:nvSpPr>
          <p:cNvPr id="10" name="文本框 9" title="">
            <a:extLst>
              <a:ext uri="{FF2B5EF4-FFF2-40B4-BE49-F238E27FC236}">
                <a16:creationId xmlns:a16="http://schemas.microsoft.com/office/drawing/2014/main" id="{15893FF0-A9A6-FB03-FAF5-3177E5722EA6}"/>
              </a:ext>
            </a:extLst>
          </p:cNvPr>
          <p:cNvSpPr txBox="1"/>
          <p:nvPr/>
        </p:nvSpPr>
        <p:spPr>
          <a:xfrm>
            <a:off x="6529980" y="1766518"/>
            <a:ext cx="142465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日本倭寇</a:t>
            </a:r>
          </a:p>
        </p:txBody>
      </p:sp>
      <p:sp>
        <p:nvSpPr>
          <p:cNvPr id="14" name="文本框 13" title="">
            <a:extLst>
              <a:ext uri="{FF2B5EF4-FFF2-40B4-BE49-F238E27FC236}">
                <a16:creationId xmlns:a16="http://schemas.microsoft.com/office/drawing/2014/main" id="{BC30440F-8FE0-259D-DB31-0CC7E4A36D9A}"/>
              </a:ext>
            </a:extLst>
          </p:cNvPr>
          <p:cNvSpPr txBox="1"/>
          <p:nvPr/>
        </p:nvSpPr>
        <p:spPr>
          <a:xfrm>
            <a:off x="8124760" y="1747148"/>
            <a:ext cx="189381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欧洲殖民者</a:t>
            </a:r>
          </a:p>
        </p:txBody>
      </p:sp>
      <p:sp>
        <p:nvSpPr>
          <p:cNvPr id="88" name="文本框 87" title="">
            <a:extLst>
              <a:ext uri="{FF2B5EF4-FFF2-40B4-BE49-F238E27FC236}">
                <a16:creationId xmlns:a16="http://schemas.microsoft.com/office/drawing/2014/main" id="{920D4989-04A8-E55F-A502-88F9BACAC85F}"/>
              </a:ext>
            </a:extLst>
          </p:cNvPr>
          <p:cNvSpPr txBox="1"/>
          <p:nvPr/>
        </p:nvSpPr>
        <p:spPr>
          <a:xfrm>
            <a:off x="8891620" y="879952"/>
            <a:ext cx="261175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zh-CN" altLang="en-US" sz="4000" b="1">
                <a:solidFill>
                  <a:schemeClr val="accent4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 数字识记</a:t>
            </a:r>
          </a:p>
        </p:txBody>
      </p:sp>
      <p:sp>
        <p:nvSpPr>
          <p:cNvPr id="15" name="文本框 14" title="">
            <a:extLst>
              <a:ext uri="{FF2B5EF4-FFF2-40B4-BE49-F238E27FC236}">
                <a16:creationId xmlns:a16="http://schemas.microsoft.com/office/drawing/2014/main" id="{B5852E18-C0AE-F2E2-DB48-0559BDC16320}"/>
              </a:ext>
            </a:extLst>
          </p:cNvPr>
          <p:cNvSpPr txBox="1"/>
          <p:nvPr/>
        </p:nvSpPr>
        <p:spPr>
          <a:xfrm>
            <a:off x="6933658" y="5822937"/>
            <a:ext cx="211263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明朝与女真</a:t>
            </a:r>
          </a:p>
        </p:txBody>
      </p:sp>
      <p:sp>
        <p:nvSpPr>
          <p:cNvPr id="4" name="箭头: 右 3" title="">
            <a:extLst>
              <a:ext uri="{FF2B5EF4-FFF2-40B4-BE49-F238E27FC236}">
                <a16:creationId xmlns:a16="http://schemas.microsoft.com/office/drawing/2014/main" id="{8310909D-EBB4-C49A-9A01-191F79BCBA7E}"/>
              </a:ext>
            </a:extLst>
          </p:cNvPr>
          <p:cNvSpPr/>
          <p:nvPr/>
        </p:nvSpPr>
        <p:spPr>
          <a:xfrm>
            <a:off x="305978" y="3138873"/>
            <a:ext cx="12090495" cy="1047837"/>
          </a:xfrm>
          <a:prstGeom prst="rightArrow">
            <a:avLst/>
          </a:prstGeom>
          <a:solidFill>
            <a:schemeClr val="accent4"/>
          </a:solidFill>
          <a:ln>
            <a:solidFill>
              <a:schemeClr val="bg1">
                <a:lumMod val="65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  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文本框 80" title="">
            <a:extLst>
              <a:ext uri="{FF2B5EF4-FFF2-40B4-BE49-F238E27FC236}">
                <a16:creationId xmlns:a16="http://schemas.microsoft.com/office/drawing/2014/main" id="{48621B6F-3CFC-5CC9-C4A6-6B9E17C1395E}"/>
              </a:ext>
            </a:extLst>
          </p:cNvPr>
          <p:cNvSpPr txBox="1"/>
          <p:nvPr/>
        </p:nvSpPr>
        <p:spPr>
          <a:xfrm>
            <a:off x="3708629" y="3428949"/>
            <a:ext cx="3173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一次壮举 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郑和下西洋</a:t>
            </a:r>
          </a:p>
        </p:txBody>
      </p:sp>
      <p:sp>
        <p:nvSpPr>
          <p:cNvPr id="18" name="文本框 17" title="">
            <a:extLst>
              <a:ext uri="{FF2B5EF4-FFF2-40B4-BE49-F238E27FC236}">
                <a16:creationId xmlns:a16="http://schemas.microsoft.com/office/drawing/2014/main" id="{D8FB27F3-89DE-AF23-BA58-1F34A41EB218}"/>
              </a:ext>
            </a:extLst>
          </p:cNvPr>
          <p:cNvSpPr txBox="1"/>
          <p:nvPr/>
        </p:nvSpPr>
        <p:spPr>
          <a:xfrm>
            <a:off x="1377244" y="3488321"/>
            <a:ext cx="884163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明太祖</a:t>
            </a:r>
          </a:p>
        </p:txBody>
      </p:sp>
      <p:sp>
        <p:nvSpPr>
          <p:cNvPr id="19" name="文本框 18" title="">
            <a:extLst>
              <a:ext uri="{FF2B5EF4-FFF2-40B4-BE49-F238E27FC236}">
                <a16:creationId xmlns:a16="http://schemas.microsoft.com/office/drawing/2014/main" id="{7606A5B8-96AD-C80F-50F2-A89753C8A204}"/>
              </a:ext>
            </a:extLst>
          </p:cNvPr>
          <p:cNvSpPr txBox="1"/>
          <p:nvPr/>
        </p:nvSpPr>
        <p:spPr>
          <a:xfrm>
            <a:off x="8078342" y="3531115"/>
            <a:ext cx="978037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1616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</a:p>
        </p:txBody>
      </p:sp>
      <p:sp>
        <p:nvSpPr>
          <p:cNvPr id="21" name="文本框 20" title="">
            <a:extLst>
              <a:ext uri="{FF2B5EF4-FFF2-40B4-BE49-F238E27FC236}">
                <a16:creationId xmlns:a16="http://schemas.microsoft.com/office/drawing/2014/main" id="{7428595A-C6E1-4086-5C9C-881BC6FA5978}"/>
              </a:ext>
            </a:extLst>
          </p:cNvPr>
          <p:cNvSpPr txBox="1"/>
          <p:nvPr/>
        </p:nvSpPr>
        <p:spPr>
          <a:xfrm>
            <a:off x="2650250" y="3499937"/>
            <a:ext cx="931075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明成祖</a:t>
            </a:r>
          </a:p>
        </p:txBody>
      </p:sp>
      <p:sp>
        <p:nvSpPr>
          <p:cNvPr id="22" name="文本框 21" title="">
            <a:extLst>
              <a:ext uri="{FF2B5EF4-FFF2-40B4-BE49-F238E27FC236}">
                <a16:creationId xmlns:a16="http://schemas.microsoft.com/office/drawing/2014/main" id="{D4C60127-A0F2-9F42-F0FB-6D3F29CC89B5}"/>
              </a:ext>
            </a:extLst>
          </p:cNvPr>
          <p:cNvSpPr txBox="1"/>
          <p:nvPr/>
        </p:nvSpPr>
        <p:spPr>
          <a:xfrm>
            <a:off x="336017" y="3507657"/>
            <a:ext cx="931074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b="1"/>
              <a:t>1368</a:t>
            </a:r>
            <a:r>
              <a:rPr lang="zh-CN" altLang="en-US" b="1"/>
              <a:t>年</a:t>
            </a:r>
          </a:p>
        </p:txBody>
      </p:sp>
      <p:sp>
        <p:nvSpPr>
          <p:cNvPr id="24" name="文本框 23" title="">
            <a:extLst>
              <a:ext uri="{FF2B5EF4-FFF2-40B4-BE49-F238E27FC236}">
                <a16:creationId xmlns:a16="http://schemas.microsoft.com/office/drawing/2014/main" id="{539A82B0-40EB-2B80-9DEF-465CF66F4E3D}"/>
              </a:ext>
            </a:extLst>
          </p:cNvPr>
          <p:cNvSpPr txBox="1"/>
          <p:nvPr/>
        </p:nvSpPr>
        <p:spPr>
          <a:xfrm>
            <a:off x="5255773" y="4109077"/>
            <a:ext cx="931075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明中期</a:t>
            </a:r>
          </a:p>
        </p:txBody>
      </p:sp>
      <p:sp>
        <p:nvSpPr>
          <p:cNvPr id="25" name="文本框 24" title="">
            <a:extLst>
              <a:ext uri="{FF2B5EF4-FFF2-40B4-BE49-F238E27FC236}">
                <a16:creationId xmlns:a16="http://schemas.microsoft.com/office/drawing/2014/main" id="{9B2B4D69-031F-CEEB-2C22-F0FF1469431F}"/>
              </a:ext>
            </a:extLst>
          </p:cNvPr>
          <p:cNvSpPr txBox="1"/>
          <p:nvPr/>
        </p:nvSpPr>
        <p:spPr>
          <a:xfrm>
            <a:off x="11425683" y="3553501"/>
            <a:ext cx="931075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b="1"/>
              <a:t>1644</a:t>
            </a:r>
            <a:r>
              <a:rPr lang="zh-CN" altLang="en-US" b="1"/>
              <a:t>年</a:t>
            </a:r>
          </a:p>
        </p:txBody>
      </p:sp>
      <p:sp>
        <p:nvSpPr>
          <p:cNvPr id="48" name="文本框 47" title="">
            <a:extLst>
              <a:ext uri="{FF2B5EF4-FFF2-40B4-BE49-F238E27FC236}">
                <a16:creationId xmlns:a16="http://schemas.microsoft.com/office/drawing/2014/main" id="{B73BD5EA-782D-BEA2-C831-50BFB8CC8FCF}"/>
              </a:ext>
            </a:extLst>
          </p:cNvPr>
          <p:cNvSpPr txBox="1"/>
          <p:nvPr/>
        </p:nvSpPr>
        <p:spPr>
          <a:xfrm>
            <a:off x="317563" y="4163401"/>
            <a:ext cx="68280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明朝建立</a:t>
            </a:r>
            <a:endParaRPr lang="en-US" alt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文本框 48" title="">
            <a:extLst>
              <a:ext uri="{FF2B5EF4-FFF2-40B4-BE49-F238E27FC236}">
                <a16:creationId xmlns:a16="http://schemas.microsoft.com/office/drawing/2014/main" id="{796DC87B-326A-C7E0-55EA-B60AB15727F6}"/>
              </a:ext>
            </a:extLst>
          </p:cNvPr>
          <p:cNvSpPr txBox="1"/>
          <p:nvPr/>
        </p:nvSpPr>
        <p:spPr>
          <a:xfrm>
            <a:off x="1065086" y="4141127"/>
            <a:ext cx="143774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废丞相</a:t>
            </a:r>
            <a:endParaRPr lang="en-US" alt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设立锦衣卫</a:t>
            </a:r>
          </a:p>
        </p:txBody>
      </p:sp>
      <p:sp>
        <p:nvSpPr>
          <p:cNvPr id="50" name="文本框 49" title="">
            <a:extLst>
              <a:ext uri="{FF2B5EF4-FFF2-40B4-BE49-F238E27FC236}">
                <a16:creationId xmlns:a16="http://schemas.microsoft.com/office/drawing/2014/main" id="{A74E3E9E-209E-AD9F-249F-102411BB2EA1}"/>
              </a:ext>
            </a:extLst>
          </p:cNvPr>
          <p:cNvSpPr txBox="1"/>
          <p:nvPr/>
        </p:nvSpPr>
        <p:spPr>
          <a:xfrm>
            <a:off x="2620028" y="4073253"/>
            <a:ext cx="215908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修长城、迁都北京</a:t>
            </a:r>
            <a:endParaRPr lang="en-US" alt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设内阁、设东厂、郑和下西洋</a:t>
            </a:r>
            <a:endParaRPr lang="en-US" alt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文本框 54" title="">
            <a:extLst>
              <a:ext uri="{FF2B5EF4-FFF2-40B4-BE49-F238E27FC236}">
                <a16:creationId xmlns:a16="http://schemas.microsoft.com/office/drawing/2014/main" id="{9725635F-E3F6-4EEA-E1C7-D0DC263F5398}"/>
              </a:ext>
            </a:extLst>
          </p:cNvPr>
          <p:cNvSpPr txBox="1"/>
          <p:nvPr/>
        </p:nvSpPr>
        <p:spPr>
          <a:xfrm>
            <a:off x="6529980" y="2731071"/>
            <a:ext cx="137306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葡萄牙获得</a:t>
            </a:r>
            <a:endParaRPr lang="en-US" alt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澳门租住权</a:t>
            </a:r>
          </a:p>
        </p:txBody>
      </p:sp>
      <p:sp>
        <p:nvSpPr>
          <p:cNvPr id="57" name="文本框 56" title="">
            <a:extLst>
              <a:ext uri="{FF2B5EF4-FFF2-40B4-BE49-F238E27FC236}">
                <a16:creationId xmlns:a16="http://schemas.microsoft.com/office/drawing/2014/main" id="{37A17C82-7075-CF85-4836-346FA912DEAD}"/>
              </a:ext>
            </a:extLst>
          </p:cNvPr>
          <p:cNvSpPr txBox="1"/>
          <p:nvPr/>
        </p:nvSpPr>
        <p:spPr>
          <a:xfrm>
            <a:off x="7988649" y="2709262"/>
            <a:ext cx="158526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东北女真组建立大金政权</a:t>
            </a:r>
          </a:p>
        </p:txBody>
      </p:sp>
      <p:sp>
        <p:nvSpPr>
          <p:cNvPr id="38" name="文本框 37" title="">
            <a:extLst>
              <a:ext uri="{FF2B5EF4-FFF2-40B4-BE49-F238E27FC236}">
                <a16:creationId xmlns:a16="http://schemas.microsoft.com/office/drawing/2014/main" id="{040E69BE-7048-8845-ABE7-FBD0C123F28F}"/>
              </a:ext>
            </a:extLst>
          </p:cNvPr>
          <p:cNvSpPr txBox="1"/>
          <p:nvPr/>
        </p:nvSpPr>
        <p:spPr>
          <a:xfrm>
            <a:off x="428878" y="1781847"/>
            <a:ext cx="278089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两大中枢制度变化：</a:t>
            </a:r>
          </a:p>
        </p:txBody>
      </p:sp>
      <p:sp>
        <p:nvSpPr>
          <p:cNvPr id="41" name="文本框 40" title="">
            <a:extLst>
              <a:ext uri="{FF2B5EF4-FFF2-40B4-BE49-F238E27FC236}">
                <a16:creationId xmlns:a16="http://schemas.microsoft.com/office/drawing/2014/main" id="{8B725D69-E0B6-72C0-EB36-2083CE2E7330}"/>
              </a:ext>
            </a:extLst>
          </p:cNvPr>
          <p:cNvSpPr txBox="1"/>
          <p:nvPr/>
        </p:nvSpPr>
        <p:spPr>
          <a:xfrm>
            <a:off x="924216" y="2801594"/>
            <a:ext cx="210026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废除宰相制度</a:t>
            </a:r>
          </a:p>
        </p:txBody>
      </p:sp>
      <p:sp>
        <p:nvSpPr>
          <p:cNvPr id="2" name="文本框 1" title="">
            <a:extLst>
              <a:ext uri="{FF2B5EF4-FFF2-40B4-BE49-F238E27FC236}">
                <a16:creationId xmlns:a16="http://schemas.microsoft.com/office/drawing/2014/main" id="{97C3BE1C-4CE0-1285-33A2-E633ACD25F1D}"/>
              </a:ext>
            </a:extLst>
          </p:cNvPr>
          <p:cNvSpPr txBox="1"/>
          <p:nvPr/>
        </p:nvSpPr>
        <p:spPr>
          <a:xfrm>
            <a:off x="3173057" y="820321"/>
            <a:ext cx="5306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  从明朝建立到清军入关</a:t>
            </a:r>
          </a:p>
        </p:txBody>
      </p:sp>
      <p:sp>
        <p:nvSpPr>
          <p:cNvPr id="20" name="文本框 19" title="">
            <a:extLst>
              <a:ext uri="{FF2B5EF4-FFF2-40B4-BE49-F238E27FC236}">
                <a16:creationId xmlns:a16="http://schemas.microsoft.com/office/drawing/2014/main" id="{445B057E-EB3D-4124-51A6-819F14BA58B0}"/>
              </a:ext>
            </a:extLst>
          </p:cNvPr>
          <p:cNvSpPr txBox="1"/>
          <p:nvPr/>
        </p:nvSpPr>
        <p:spPr>
          <a:xfrm>
            <a:off x="3117663" y="2784645"/>
            <a:ext cx="172670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建立内阁</a:t>
            </a:r>
          </a:p>
        </p:txBody>
      </p:sp>
      <p:sp>
        <p:nvSpPr>
          <p:cNvPr id="33" name="文本框 32" title="">
            <a:extLst>
              <a:ext uri="{FF2B5EF4-FFF2-40B4-BE49-F238E27FC236}">
                <a16:creationId xmlns:a16="http://schemas.microsoft.com/office/drawing/2014/main" id="{7428374B-BD7E-D434-C823-D742277EF0EB}"/>
              </a:ext>
            </a:extLst>
          </p:cNvPr>
          <p:cNvSpPr txBox="1"/>
          <p:nvPr/>
        </p:nvSpPr>
        <p:spPr>
          <a:xfrm>
            <a:off x="5034779" y="2899847"/>
            <a:ext cx="1373065" cy="3677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戚继光抗倭</a:t>
            </a:r>
          </a:p>
        </p:txBody>
      </p:sp>
      <p:sp>
        <p:nvSpPr>
          <p:cNvPr id="44" name="文本框 43" title="">
            <a:extLst>
              <a:ext uri="{FF2B5EF4-FFF2-40B4-BE49-F238E27FC236}">
                <a16:creationId xmlns:a16="http://schemas.microsoft.com/office/drawing/2014/main" id="{1CE92144-13FF-3F89-531B-49BBDE554047}"/>
              </a:ext>
            </a:extLst>
          </p:cNvPr>
          <p:cNvSpPr txBox="1"/>
          <p:nvPr/>
        </p:nvSpPr>
        <p:spPr>
          <a:xfrm>
            <a:off x="6958442" y="3511777"/>
            <a:ext cx="931075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/>
              <a:t>1553</a:t>
            </a:r>
            <a:r>
              <a:rPr lang="zh-CN" altLang="en-US"/>
              <a:t>年</a:t>
            </a:r>
          </a:p>
        </p:txBody>
      </p:sp>
      <p:sp>
        <p:nvSpPr>
          <p:cNvPr id="47" name="文本框 46" title="">
            <a:extLst>
              <a:ext uri="{FF2B5EF4-FFF2-40B4-BE49-F238E27FC236}">
                <a16:creationId xmlns:a16="http://schemas.microsoft.com/office/drawing/2014/main" id="{84D6534F-BECA-0BAD-EF2D-552A5C18BE20}"/>
              </a:ext>
            </a:extLst>
          </p:cNvPr>
          <p:cNvSpPr txBox="1"/>
          <p:nvPr/>
        </p:nvSpPr>
        <p:spPr>
          <a:xfrm>
            <a:off x="9422113" y="3544716"/>
            <a:ext cx="1045862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1624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</a:p>
        </p:txBody>
      </p:sp>
      <p:sp>
        <p:nvSpPr>
          <p:cNvPr id="51" name="文本框 50" title="">
            <a:extLst>
              <a:ext uri="{FF2B5EF4-FFF2-40B4-BE49-F238E27FC236}">
                <a16:creationId xmlns:a16="http://schemas.microsoft.com/office/drawing/2014/main" id="{4A27A4B7-1311-FFAD-A23F-B20E88857280}"/>
              </a:ext>
            </a:extLst>
          </p:cNvPr>
          <p:cNvSpPr txBox="1"/>
          <p:nvPr/>
        </p:nvSpPr>
        <p:spPr>
          <a:xfrm>
            <a:off x="9659518" y="2850072"/>
            <a:ext cx="159989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荷兰占据台湾</a:t>
            </a:r>
          </a:p>
        </p:txBody>
      </p:sp>
      <p:sp>
        <p:nvSpPr>
          <p:cNvPr id="52" name="文本框 51" title="">
            <a:extLst>
              <a:ext uri="{FF2B5EF4-FFF2-40B4-BE49-F238E27FC236}">
                <a16:creationId xmlns:a16="http://schemas.microsoft.com/office/drawing/2014/main" id="{61279BA0-C075-A32D-61FF-98FBBA8CA578}"/>
              </a:ext>
            </a:extLst>
          </p:cNvPr>
          <p:cNvSpPr txBox="1"/>
          <p:nvPr/>
        </p:nvSpPr>
        <p:spPr>
          <a:xfrm>
            <a:off x="10489629" y="3543722"/>
            <a:ext cx="1013746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b="1"/>
              <a:t>1636</a:t>
            </a:r>
            <a:r>
              <a:rPr lang="zh-CN" altLang="en-US" b="1"/>
              <a:t>年</a:t>
            </a:r>
          </a:p>
        </p:txBody>
      </p:sp>
      <p:sp>
        <p:nvSpPr>
          <p:cNvPr id="53" name="文本框 52" title="">
            <a:extLst>
              <a:ext uri="{FF2B5EF4-FFF2-40B4-BE49-F238E27FC236}">
                <a16:creationId xmlns:a16="http://schemas.microsoft.com/office/drawing/2014/main" id="{ABB9B904-6B5A-9804-90C5-59A1777D0E51}"/>
              </a:ext>
            </a:extLst>
          </p:cNvPr>
          <p:cNvSpPr txBox="1"/>
          <p:nvPr/>
        </p:nvSpPr>
        <p:spPr>
          <a:xfrm>
            <a:off x="10643455" y="4141128"/>
            <a:ext cx="750350" cy="646331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清朝建立</a:t>
            </a:r>
          </a:p>
        </p:txBody>
      </p:sp>
      <p:sp>
        <p:nvSpPr>
          <p:cNvPr id="54" name="文本框 53" title="">
            <a:extLst>
              <a:ext uri="{FF2B5EF4-FFF2-40B4-BE49-F238E27FC236}">
                <a16:creationId xmlns:a16="http://schemas.microsoft.com/office/drawing/2014/main" id="{4665F9D2-358E-9813-A73A-913AE311AE20}"/>
              </a:ext>
            </a:extLst>
          </p:cNvPr>
          <p:cNvSpPr txBox="1"/>
          <p:nvPr/>
        </p:nvSpPr>
        <p:spPr>
          <a:xfrm>
            <a:off x="11449075" y="4084107"/>
            <a:ext cx="742925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清军入关</a:t>
            </a:r>
          </a:p>
        </p:txBody>
      </p:sp>
      <p:sp>
        <p:nvSpPr>
          <p:cNvPr id="56" name="右大括号 55" title="">
            <a:extLst>
              <a:ext uri="{FF2B5EF4-FFF2-40B4-BE49-F238E27FC236}">
                <a16:creationId xmlns:a16="http://schemas.microsoft.com/office/drawing/2014/main" id="{4791B059-5BF6-0F35-0DE8-06FDFBE7F44A}"/>
              </a:ext>
            </a:extLst>
          </p:cNvPr>
          <p:cNvSpPr/>
          <p:nvPr/>
        </p:nvSpPr>
        <p:spPr>
          <a:xfrm rot="16200000">
            <a:off x="7886167" y="112844"/>
            <a:ext cx="477187" cy="4745916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文本框 57" title="">
            <a:extLst>
              <a:ext uri="{FF2B5EF4-FFF2-40B4-BE49-F238E27FC236}">
                <a16:creationId xmlns:a16="http://schemas.microsoft.com/office/drawing/2014/main" id="{29E420A9-C0A3-C48C-94B5-30AAE20A2EFB}"/>
              </a:ext>
            </a:extLst>
          </p:cNvPr>
          <p:cNvSpPr txBox="1"/>
          <p:nvPr/>
        </p:nvSpPr>
        <p:spPr>
          <a:xfrm>
            <a:off x="7870116" y="-1662484"/>
            <a:ext cx="144145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沿海形势</a:t>
            </a:r>
          </a:p>
        </p:txBody>
      </p:sp>
      <p:sp>
        <p:nvSpPr>
          <p:cNvPr id="59" name="文本框 58" title="">
            <a:extLst>
              <a:ext uri="{FF2B5EF4-FFF2-40B4-BE49-F238E27FC236}">
                <a16:creationId xmlns:a16="http://schemas.microsoft.com/office/drawing/2014/main" id="{6C89D2BC-40CD-DDE4-1895-AAA31DB7DE9E}"/>
              </a:ext>
            </a:extLst>
          </p:cNvPr>
          <p:cNvSpPr txBox="1"/>
          <p:nvPr/>
        </p:nvSpPr>
        <p:spPr>
          <a:xfrm>
            <a:off x="11393805" y="2584484"/>
            <a:ext cx="726725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明朝灭亡</a:t>
            </a:r>
          </a:p>
        </p:txBody>
      </p:sp>
      <p:sp>
        <p:nvSpPr>
          <p:cNvPr id="61" name="右大括号 60" title="">
            <a:extLst>
              <a:ext uri="{FF2B5EF4-FFF2-40B4-BE49-F238E27FC236}">
                <a16:creationId xmlns:a16="http://schemas.microsoft.com/office/drawing/2014/main" id="{862E1648-7C8E-8CA3-21CC-FB6207099A50}"/>
              </a:ext>
            </a:extLst>
          </p:cNvPr>
          <p:cNvSpPr/>
          <p:nvPr/>
        </p:nvSpPr>
        <p:spPr>
          <a:xfrm rot="16200000">
            <a:off x="2281891" y="985890"/>
            <a:ext cx="312379" cy="2987667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右大括号 61" title="">
            <a:extLst>
              <a:ext uri="{FF2B5EF4-FFF2-40B4-BE49-F238E27FC236}">
                <a16:creationId xmlns:a16="http://schemas.microsoft.com/office/drawing/2014/main" id="{E8C0C11E-2D84-503A-4CBF-95B492A02151}"/>
              </a:ext>
            </a:extLst>
          </p:cNvPr>
          <p:cNvSpPr/>
          <p:nvPr/>
        </p:nvSpPr>
        <p:spPr>
          <a:xfrm rot="10800000">
            <a:off x="6395197" y="4622986"/>
            <a:ext cx="352576" cy="1661615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50" name="Picture 2" title="">
            <a:extLst>
              <a:ext uri="{FF2B5EF4-FFF2-40B4-BE49-F238E27FC236}">
                <a16:creationId xmlns:a16="http://schemas.microsoft.com/office/drawing/2014/main" id="{24ACFFAB-5AB1-D59F-F7BD-A420FCA24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6017" y="5390049"/>
            <a:ext cx="2357280" cy="1373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title="">
            <a:extLst>
              <a:ext uri="{FF2B5EF4-FFF2-40B4-BE49-F238E27FC236}">
                <a16:creationId xmlns:a16="http://schemas.microsoft.com/office/drawing/2014/main" id="{55E1E9CE-64A7-9AD6-4546-BD0B74ED7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77425" y="5401624"/>
            <a:ext cx="2339399" cy="1413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" title="">
            <a:extLst>
              <a:ext uri="{FF2B5EF4-FFF2-40B4-BE49-F238E27FC236}">
                <a16:creationId xmlns:a16="http://schemas.microsoft.com/office/drawing/2014/main" id="{D53A4503-B1EE-641A-A583-250954C50D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" contrast="10000"/>
          </a:blip>
          <a:srcRect r="60851" b="177"/>
          <a:stretch>
            <a:fillRect/>
          </a:stretch>
        </p:blipFill>
        <p:spPr bwMode="auto">
          <a:xfrm flipH="1">
            <a:off x="2921864" y="5311243"/>
            <a:ext cx="1573530" cy="14507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22024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5" grpId="0" animBg="1"/>
      <p:bldP spid="37" grpId="0" animBg="1"/>
      <p:bldP spid="3" grpId="0" animBg="1"/>
      <p:bldP spid="10" grpId="0" animBg="1"/>
      <p:bldP spid="14" grpId="0" animBg="1"/>
      <p:bldP spid="15" grpId="0" animBg="1"/>
      <p:bldP spid="81" grpId="0"/>
      <p:bldP spid="38" grpId="0" animBg="1"/>
      <p:bldP spid="41" grpId="0" animBg="1"/>
      <p:bldP spid="20" grpId="0" animBg="1"/>
      <p:bldP spid="56" grpId="0" animBg="1"/>
      <p:bldP spid="61" grpId="0" animBg="1"/>
      <p:bldP spid="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 title=""/>
          <p:cNvSpPr txBox="1"/>
          <p:nvPr/>
        </p:nvSpPr>
        <p:spPr>
          <a:xfrm>
            <a:off x="5522098" y="3603625"/>
            <a:ext cx="640080" cy="64516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zh-CN" alt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明</a:t>
            </a:r>
          </a:p>
        </p:txBody>
      </p:sp>
      <p:sp>
        <p:nvSpPr>
          <p:cNvPr id="6" name="文本框 5" title=""/>
          <p:cNvSpPr txBox="1"/>
          <p:nvPr/>
        </p:nvSpPr>
        <p:spPr>
          <a:xfrm>
            <a:off x="5217298" y="1383665"/>
            <a:ext cx="1107996" cy="461665"/>
          </a:xfrm>
          <a:prstGeom prst="rect">
            <a:avLst/>
          </a:prstGeom>
          <a:solidFill>
            <a:schemeClr val="accent2"/>
          </a:solidFill>
          <a:ln>
            <a:solidFill>
              <a:srgbClr val="F39E02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朝堂上</a:t>
            </a:r>
          </a:p>
        </p:txBody>
      </p:sp>
      <p:sp>
        <p:nvSpPr>
          <p:cNvPr id="7" name="文本框 6" title=""/>
          <p:cNvSpPr txBox="1"/>
          <p:nvPr/>
        </p:nvSpPr>
        <p:spPr>
          <a:xfrm>
            <a:off x="5134252" y="1905635"/>
            <a:ext cx="1415772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废宰相</a:t>
            </a:r>
          </a:p>
          <a:p>
            <a:pPr algn="ctr"/>
            <a:r>
              <a:rPr lang="zh-CN" altLang="en-US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设内阁</a:t>
            </a:r>
          </a:p>
          <a:p>
            <a:pPr algn="ctr"/>
            <a:r>
              <a:rPr lang="zh-CN" altLang="en-US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宦官专权</a:t>
            </a:r>
          </a:p>
        </p:txBody>
      </p:sp>
      <p:sp>
        <p:nvSpPr>
          <p:cNvPr id="8" name="文本框 7" title=""/>
          <p:cNvSpPr txBox="1"/>
          <p:nvPr/>
        </p:nvSpPr>
        <p:spPr>
          <a:xfrm>
            <a:off x="1625103" y="1383665"/>
            <a:ext cx="1107996" cy="4616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世界中</a:t>
            </a:r>
          </a:p>
        </p:txBody>
      </p:sp>
      <p:sp>
        <p:nvSpPr>
          <p:cNvPr id="9" name="文本框 8" title=""/>
          <p:cNvSpPr txBox="1"/>
          <p:nvPr/>
        </p:nvSpPr>
        <p:spPr>
          <a:xfrm>
            <a:off x="1269503" y="1908092"/>
            <a:ext cx="1960880" cy="521970"/>
          </a:xfrm>
          <a:prstGeom prst="rect">
            <a:avLst/>
          </a:prstGeom>
          <a:noFill/>
          <a:ln>
            <a:solidFill>
              <a:srgbClr val="1552D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郑和下西洋</a:t>
            </a:r>
          </a:p>
        </p:txBody>
      </p:sp>
      <p:sp>
        <p:nvSpPr>
          <p:cNvPr id="10" name="文本框 9" title=""/>
          <p:cNvSpPr txBox="1"/>
          <p:nvPr/>
        </p:nvSpPr>
        <p:spPr>
          <a:xfrm>
            <a:off x="1802903" y="3081655"/>
            <a:ext cx="894080" cy="521970"/>
          </a:xfrm>
          <a:prstGeom prst="rect">
            <a:avLst/>
          </a:prstGeom>
          <a:noFill/>
          <a:ln>
            <a:solidFill>
              <a:srgbClr val="1552D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倭寇</a:t>
            </a:r>
          </a:p>
        </p:txBody>
      </p:sp>
      <p:sp>
        <p:nvSpPr>
          <p:cNvPr id="11" name="文本框 10" title=""/>
          <p:cNvSpPr txBox="1"/>
          <p:nvPr/>
        </p:nvSpPr>
        <p:spPr>
          <a:xfrm>
            <a:off x="1269503" y="4248785"/>
            <a:ext cx="1960880" cy="521970"/>
          </a:xfrm>
          <a:prstGeom prst="rect">
            <a:avLst/>
          </a:prstGeom>
          <a:noFill/>
          <a:ln>
            <a:solidFill>
              <a:srgbClr val="1552D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西方殖民者</a:t>
            </a:r>
          </a:p>
        </p:txBody>
      </p:sp>
      <p:cxnSp>
        <p:nvCxnSpPr>
          <p:cNvPr id="12" name="直接箭头连接符 11" title=""/>
          <p:cNvCxnSpPr>
            <a:stCxn id="10" idx="3"/>
            <a:endCxn id="5" idx="1"/>
          </p:cNvCxnSpPr>
          <p:nvPr/>
        </p:nvCxnSpPr>
        <p:spPr>
          <a:xfrm>
            <a:off x="2696983" y="3342640"/>
            <a:ext cx="2825115" cy="583565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 title=""/>
          <p:cNvCxnSpPr>
            <a:stCxn id="11" idx="3"/>
          </p:cNvCxnSpPr>
          <p:nvPr/>
        </p:nvCxnSpPr>
        <p:spPr>
          <a:xfrm flipV="1">
            <a:off x="3230383" y="4003040"/>
            <a:ext cx="2248535" cy="5067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 title=""/>
          <p:cNvSpPr txBox="1"/>
          <p:nvPr/>
        </p:nvSpPr>
        <p:spPr>
          <a:xfrm>
            <a:off x="3720484" y="2614622"/>
            <a:ext cx="80021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海防</a:t>
            </a:r>
            <a:endParaRPr lang="en-US" altLang="zh-CN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</a:p>
        </p:txBody>
      </p:sp>
      <p:sp>
        <p:nvSpPr>
          <p:cNvPr id="15" name="文本框 14" title=""/>
          <p:cNvSpPr txBox="1"/>
          <p:nvPr/>
        </p:nvSpPr>
        <p:spPr>
          <a:xfrm>
            <a:off x="8878708" y="1383665"/>
            <a:ext cx="1723549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民族关系中</a:t>
            </a:r>
          </a:p>
        </p:txBody>
      </p:sp>
      <p:sp>
        <p:nvSpPr>
          <p:cNvPr id="16" name="文本框 15" title=""/>
          <p:cNvSpPr txBox="1"/>
          <p:nvPr/>
        </p:nvSpPr>
        <p:spPr>
          <a:xfrm>
            <a:off x="9151262" y="2927350"/>
            <a:ext cx="1415772" cy="46166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蒙古南下</a:t>
            </a:r>
          </a:p>
        </p:txBody>
      </p:sp>
      <p:sp>
        <p:nvSpPr>
          <p:cNvPr id="17" name="文本框 16" title=""/>
          <p:cNvSpPr txBox="1"/>
          <p:nvPr/>
        </p:nvSpPr>
        <p:spPr>
          <a:xfrm>
            <a:off x="8699757" y="4509770"/>
            <a:ext cx="2339102" cy="46166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女真建州部崛起</a:t>
            </a:r>
          </a:p>
        </p:txBody>
      </p:sp>
      <p:sp>
        <p:nvSpPr>
          <p:cNvPr id="18" name="文本框 17" title=""/>
          <p:cNvSpPr txBox="1"/>
          <p:nvPr/>
        </p:nvSpPr>
        <p:spPr>
          <a:xfrm>
            <a:off x="9469198" y="1905635"/>
            <a:ext cx="800219" cy="46166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藏族</a:t>
            </a:r>
          </a:p>
        </p:txBody>
      </p:sp>
      <p:cxnSp>
        <p:nvCxnSpPr>
          <p:cNvPr id="19" name="直接箭头连接符 18" title=""/>
          <p:cNvCxnSpPr>
            <a:stCxn id="16" idx="2"/>
            <a:endCxn id="17" idx="0"/>
          </p:cNvCxnSpPr>
          <p:nvPr/>
        </p:nvCxnSpPr>
        <p:spPr>
          <a:xfrm>
            <a:off x="9859148" y="3389015"/>
            <a:ext cx="10160" cy="1120755"/>
          </a:xfrm>
          <a:prstGeom prst="straightConnector1">
            <a:avLst/>
          </a:prstGeom>
          <a:ln w="50800">
            <a:solidFill>
              <a:schemeClr val="accent6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 title=""/>
          <p:cNvSpPr txBox="1"/>
          <p:nvPr/>
        </p:nvSpPr>
        <p:spPr>
          <a:xfrm>
            <a:off x="9941698" y="3726815"/>
            <a:ext cx="8978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联姻</a:t>
            </a:r>
          </a:p>
        </p:txBody>
      </p:sp>
      <p:cxnSp>
        <p:nvCxnSpPr>
          <p:cNvPr id="21" name="直接箭头连接符 20" title=""/>
          <p:cNvCxnSpPr>
            <a:endCxn id="5" idx="3"/>
          </p:cNvCxnSpPr>
          <p:nvPr/>
        </p:nvCxnSpPr>
        <p:spPr>
          <a:xfrm flipH="1">
            <a:off x="6162178" y="3216275"/>
            <a:ext cx="2949575" cy="709930"/>
          </a:xfrm>
          <a:prstGeom prst="straightConnector1">
            <a:avLst/>
          </a:prstGeom>
          <a:ln w="412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 title=""/>
          <p:cNvCxnSpPr>
            <a:stCxn id="17" idx="1"/>
            <a:endCxn id="5" idx="3"/>
          </p:cNvCxnSpPr>
          <p:nvPr/>
        </p:nvCxnSpPr>
        <p:spPr>
          <a:xfrm flipH="1" flipV="1">
            <a:off x="6162178" y="3926205"/>
            <a:ext cx="2537579" cy="814398"/>
          </a:xfrm>
          <a:prstGeom prst="straightConnector1">
            <a:avLst/>
          </a:prstGeom>
          <a:ln w="412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 title=""/>
          <p:cNvSpPr txBox="1"/>
          <p:nvPr/>
        </p:nvSpPr>
        <p:spPr>
          <a:xfrm>
            <a:off x="6958349" y="2667962"/>
            <a:ext cx="800219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内疆</a:t>
            </a:r>
            <a:endParaRPr lang="en-US" altLang="zh-CN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</a:p>
        </p:txBody>
      </p:sp>
      <p:sp>
        <p:nvSpPr>
          <p:cNvPr id="24" name="文本框 23" title=""/>
          <p:cNvSpPr txBox="1"/>
          <p:nvPr/>
        </p:nvSpPr>
        <p:spPr>
          <a:xfrm>
            <a:off x="5134252" y="4402455"/>
            <a:ext cx="1415772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政治黑暗</a:t>
            </a:r>
          </a:p>
        </p:txBody>
      </p:sp>
      <p:cxnSp>
        <p:nvCxnSpPr>
          <p:cNvPr id="25" name="直接箭头连接符 24" title=""/>
          <p:cNvCxnSpPr/>
          <p:nvPr/>
        </p:nvCxnSpPr>
        <p:spPr>
          <a:xfrm>
            <a:off x="5692268" y="4921894"/>
            <a:ext cx="10795" cy="981075"/>
          </a:xfrm>
          <a:prstGeom prst="straightConnector1">
            <a:avLst/>
          </a:prstGeom>
          <a:ln w="539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 title=""/>
          <p:cNvSpPr txBox="1"/>
          <p:nvPr/>
        </p:nvSpPr>
        <p:spPr>
          <a:xfrm>
            <a:off x="5382080" y="5930907"/>
            <a:ext cx="9201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农民</a:t>
            </a:r>
          </a:p>
        </p:txBody>
      </p:sp>
      <p:sp>
        <p:nvSpPr>
          <p:cNvPr id="27" name="文本框 26" title=""/>
          <p:cNvSpPr txBox="1"/>
          <p:nvPr/>
        </p:nvSpPr>
        <p:spPr>
          <a:xfrm>
            <a:off x="4520703" y="518160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收税</a:t>
            </a:r>
          </a:p>
        </p:txBody>
      </p:sp>
      <p:cxnSp>
        <p:nvCxnSpPr>
          <p:cNvPr id="28" name="直接箭头连接符 27" title=""/>
          <p:cNvCxnSpPr/>
          <p:nvPr/>
        </p:nvCxnSpPr>
        <p:spPr>
          <a:xfrm flipH="1" flipV="1">
            <a:off x="6096000" y="4921894"/>
            <a:ext cx="0" cy="951239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 title=""/>
          <p:cNvSpPr txBox="1"/>
          <p:nvPr/>
        </p:nvSpPr>
        <p:spPr>
          <a:xfrm>
            <a:off x="6264413" y="520827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起义</a:t>
            </a:r>
          </a:p>
        </p:txBody>
      </p:sp>
      <p:sp>
        <p:nvSpPr>
          <p:cNvPr id="2" name="文本框 1" title="">
            <a:extLst>
              <a:ext uri="{FF2B5EF4-FFF2-40B4-BE49-F238E27FC236}">
                <a16:creationId xmlns:a16="http://schemas.microsoft.com/office/drawing/2014/main" id="{DA498602-656A-F333-81E2-3F4CAABEC4AE}"/>
              </a:ext>
            </a:extLst>
          </p:cNvPr>
          <p:cNvSpPr txBox="1"/>
          <p:nvPr/>
        </p:nvSpPr>
        <p:spPr>
          <a:xfrm>
            <a:off x="3188957" y="688370"/>
            <a:ext cx="5306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  从明朝建立到清军入关</a:t>
            </a:r>
          </a:p>
        </p:txBody>
      </p:sp>
      <p:grpSp>
        <p:nvGrpSpPr>
          <p:cNvPr id="3" name="组合 2" title="">
            <a:extLst>
              <a:ext uri="{FF2B5EF4-FFF2-40B4-BE49-F238E27FC236}">
                <a16:creationId xmlns:a16="http://schemas.microsoft.com/office/drawing/2014/main" id="{0A86516D-DC15-434D-A24D-495B3A1B469D}"/>
              </a:ext>
            </a:extLst>
          </p:cNvPr>
          <p:cNvGrpSpPr/>
          <p:nvPr/>
        </p:nvGrpSpPr>
        <p:grpSpPr>
          <a:xfrm>
            <a:off x="0" y="0"/>
            <a:ext cx="12192000" cy="545465"/>
            <a:chOff x="161" y="137"/>
            <a:chExt cx="18293" cy="859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F7A77BAC-3E1B-42DB-8798-F24FB942DE72}"/>
                </a:ext>
              </a:extLst>
            </p:cNvPr>
            <p:cNvGrpSpPr/>
            <p:nvPr/>
          </p:nvGrpSpPr>
          <p:grpSpPr>
            <a:xfrm>
              <a:off x="4411" y="877"/>
              <a:ext cx="14043" cy="119"/>
              <a:chOff x="4411" y="877"/>
              <a:chExt cx="14043" cy="119"/>
            </a:xfrm>
          </p:grpSpPr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id="{81BC7D94-5B5E-A04B-27D2-6697EE55BD9D}"/>
                  </a:ext>
                </a:extLst>
              </p:cNvPr>
              <p:cNvCxnSpPr/>
              <p:nvPr/>
            </p:nvCxnSpPr>
            <p:spPr>
              <a:xfrm>
                <a:off x="4411" y="877"/>
                <a:ext cx="13693" cy="96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矩形 32">
                <a:extLst>
                  <a:ext uri="{FF2B5EF4-FFF2-40B4-BE49-F238E27FC236}">
                    <a16:creationId xmlns:a16="http://schemas.microsoft.com/office/drawing/2014/main" id="{E9D65960-DF55-B4FF-E34E-E547121E263F}"/>
                  </a:ext>
                </a:extLst>
              </p:cNvPr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D0E6083D-0315-2B64-A390-077E971C76AB}"/>
                </a:ext>
              </a:extLst>
            </p:cNvPr>
            <p:cNvSpPr txBox="1"/>
            <p:nvPr/>
          </p:nvSpPr>
          <p:spPr>
            <a:xfrm>
              <a:off x="161" y="137"/>
              <a:ext cx="4361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课时知识穿线织网 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/>
      <p:bldP spid="23" grpId="0" animBg="1"/>
      <p:bldP spid="24" grpId="0" animBg="1"/>
      <p:bldP spid="26" grpId="0" animBg="1"/>
      <p:bldP spid="27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 title="">
            <a:extLst>
              <a:ext uri="{FF2B5EF4-FFF2-40B4-BE49-F238E27FC236}">
                <a16:creationId xmlns:a16="http://schemas.microsoft.com/office/drawing/2014/main" id="{D4EF5485-F9DA-CBFF-8803-364ADF68CF01}"/>
              </a:ext>
            </a:extLst>
          </p:cNvPr>
          <p:cNvGrpSpPr/>
          <p:nvPr/>
        </p:nvGrpSpPr>
        <p:grpSpPr>
          <a:xfrm>
            <a:off x="0" y="0"/>
            <a:ext cx="11616055" cy="545465"/>
            <a:chOff x="161" y="137"/>
            <a:chExt cx="18293" cy="859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E9E0DC2F-F2D2-309A-3541-22DE28834151}"/>
                </a:ext>
              </a:extLst>
            </p:cNvPr>
            <p:cNvGrpSpPr/>
            <p:nvPr/>
          </p:nvGrpSpPr>
          <p:grpSpPr>
            <a:xfrm>
              <a:off x="4872" y="877"/>
              <a:ext cx="13582" cy="119"/>
              <a:chOff x="4872" y="877"/>
              <a:chExt cx="13582" cy="119"/>
            </a:xfrm>
          </p:grpSpPr>
          <p:cxnSp>
            <p:nvCxnSpPr>
              <p:cNvPr id="8" name="直接连接符 7">
                <a:extLst>
                  <a:ext uri="{FF2B5EF4-FFF2-40B4-BE49-F238E27FC236}">
                    <a16:creationId xmlns:a16="http://schemas.microsoft.com/office/drawing/2014/main" id="{EC7A6FE0-27C4-2FB7-6F5A-9F8EC771E6FC}"/>
                  </a:ext>
                </a:extLst>
              </p:cNvPr>
              <p:cNvCxnSpPr/>
              <p:nvPr/>
            </p:nvCxnSpPr>
            <p:spPr>
              <a:xfrm>
                <a:off x="4872" y="944"/>
                <a:ext cx="13232" cy="29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6E7434C5-D943-8231-9168-1248DC6DCE54}"/>
                  </a:ext>
                </a:extLst>
              </p:cNvPr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A9668429-8830-6B7B-3FFF-54BEA2A4C64F}"/>
                </a:ext>
              </a:extLst>
            </p:cNvPr>
            <p:cNvSpPr txBox="1"/>
            <p:nvPr/>
          </p:nvSpPr>
          <p:spPr>
            <a:xfrm>
              <a:off x="161" y="137"/>
              <a:ext cx="4965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课时预览 时空坐标</a:t>
              </a:r>
            </a:p>
          </p:txBody>
        </p:sp>
      </p:grpSp>
      <p:sp>
        <p:nvSpPr>
          <p:cNvPr id="43" name="文本框 42" title="">
            <a:extLst>
              <a:ext uri="{FF2B5EF4-FFF2-40B4-BE49-F238E27FC236}">
                <a16:creationId xmlns:a16="http://schemas.microsoft.com/office/drawing/2014/main" id="{D9534620-FBBF-0064-07C7-F38FD9734F33}"/>
              </a:ext>
            </a:extLst>
          </p:cNvPr>
          <p:cNvSpPr txBox="1"/>
          <p:nvPr/>
        </p:nvSpPr>
        <p:spPr>
          <a:xfrm>
            <a:off x="7905837" y="4731030"/>
            <a:ext cx="354937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统一台湾，巩固东南边疆</a:t>
            </a:r>
          </a:p>
        </p:txBody>
      </p:sp>
      <p:sp>
        <p:nvSpPr>
          <p:cNvPr id="45" name="文本框 44" title="">
            <a:extLst>
              <a:ext uri="{FF2B5EF4-FFF2-40B4-BE49-F238E27FC236}">
                <a16:creationId xmlns:a16="http://schemas.microsoft.com/office/drawing/2014/main" id="{B277F66D-4107-1F3D-09E4-855E2A22306E}"/>
              </a:ext>
            </a:extLst>
          </p:cNvPr>
          <p:cNvSpPr txBox="1"/>
          <p:nvPr/>
        </p:nvSpPr>
        <p:spPr>
          <a:xfrm>
            <a:off x="2019099" y="4818638"/>
            <a:ext cx="301160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一个盛世：康乾盛世</a:t>
            </a:r>
          </a:p>
        </p:txBody>
      </p:sp>
      <p:sp>
        <p:nvSpPr>
          <p:cNvPr id="37" name="文本框 36" title="">
            <a:extLst>
              <a:ext uri="{FF2B5EF4-FFF2-40B4-BE49-F238E27FC236}">
                <a16:creationId xmlns:a16="http://schemas.microsoft.com/office/drawing/2014/main" id="{CDA36C0D-96C5-85A4-9B26-ED70549F4A51}"/>
              </a:ext>
            </a:extLst>
          </p:cNvPr>
          <p:cNvSpPr txBox="1"/>
          <p:nvPr/>
        </p:nvSpPr>
        <p:spPr>
          <a:xfrm>
            <a:off x="7905837" y="5221740"/>
            <a:ext cx="403143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雅克萨之战，巩固东北边疆</a:t>
            </a:r>
          </a:p>
        </p:txBody>
      </p:sp>
      <p:sp>
        <p:nvSpPr>
          <p:cNvPr id="3" name="文本框 2" title="">
            <a:extLst>
              <a:ext uri="{FF2B5EF4-FFF2-40B4-BE49-F238E27FC236}">
                <a16:creationId xmlns:a16="http://schemas.microsoft.com/office/drawing/2014/main" id="{7747D336-E0AF-7FE8-ACD3-70CB8F8F1FAC}"/>
              </a:ext>
            </a:extLst>
          </p:cNvPr>
          <p:cNvSpPr txBox="1"/>
          <p:nvPr/>
        </p:nvSpPr>
        <p:spPr>
          <a:xfrm>
            <a:off x="5205971" y="1354888"/>
            <a:ext cx="2978056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奠定了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统一多民族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封建国家的</a:t>
            </a:r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疆域基础</a:t>
            </a:r>
          </a:p>
        </p:txBody>
      </p:sp>
      <p:sp>
        <p:nvSpPr>
          <p:cNvPr id="10" name="文本框 9" title="">
            <a:extLst>
              <a:ext uri="{FF2B5EF4-FFF2-40B4-BE49-F238E27FC236}">
                <a16:creationId xmlns:a16="http://schemas.microsoft.com/office/drawing/2014/main" id="{15893FF0-A9A6-FB03-FAF5-3177E5722EA6}"/>
              </a:ext>
            </a:extLst>
          </p:cNvPr>
          <p:cNvSpPr txBox="1"/>
          <p:nvPr/>
        </p:nvSpPr>
        <p:spPr>
          <a:xfrm>
            <a:off x="6504677" y="2813439"/>
            <a:ext cx="816271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蒙古</a:t>
            </a:r>
          </a:p>
        </p:txBody>
      </p:sp>
      <p:sp>
        <p:nvSpPr>
          <p:cNvPr id="88" name="文本框 87" title="">
            <a:extLst>
              <a:ext uri="{FF2B5EF4-FFF2-40B4-BE49-F238E27FC236}">
                <a16:creationId xmlns:a16="http://schemas.microsoft.com/office/drawing/2014/main" id="{920D4989-04A8-E55F-A502-88F9BACAC85F}"/>
              </a:ext>
            </a:extLst>
          </p:cNvPr>
          <p:cNvSpPr txBox="1"/>
          <p:nvPr/>
        </p:nvSpPr>
        <p:spPr>
          <a:xfrm>
            <a:off x="181702" y="883872"/>
            <a:ext cx="261175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zh-CN" altLang="en-US" sz="4000" b="1">
                <a:solidFill>
                  <a:schemeClr val="accent4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 数字识记</a:t>
            </a:r>
          </a:p>
        </p:txBody>
      </p:sp>
      <p:sp>
        <p:nvSpPr>
          <p:cNvPr id="15" name="文本框 14" title="">
            <a:extLst>
              <a:ext uri="{FF2B5EF4-FFF2-40B4-BE49-F238E27FC236}">
                <a16:creationId xmlns:a16="http://schemas.microsoft.com/office/drawing/2014/main" id="{B5852E18-C0AE-F2E2-DB48-0559BDC16320}"/>
              </a:ext>
            </a:extLst>
          </p:cNvPr>
          <p:cNvSpPr txBox="1"/>
          <p:nvPr/>
        </p:nvSpPr>
        <p:spPr>
          <a:xfrm>
            <a:off x="7905837" y="5728407"/>
            <a:ext cx="4197921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平定叛乱，巩固北部西北边疆</a:t>
            </a:r>
          </a:p>
        </p:txBody>
      </p:sp>
      <p:sp>
        <p:nvSpPr>
          <p:cNvPr id="4" name="箭头: 右 3" title="">
            <a:extLst>
              <a:ext uri="{FF2B5EF4-FFF2-40B4-BE49-F238E27FC236}">
                <a16:creationId xmlns:a16="http://schemas.microsoft.com/office/drawing/2014/main" id="{8310909D-EBB4-C49A-9A01-191F79BCBA7E}"/>
              </a:ext>
            </a:extLst>
          </p:cNvPr>
          <p:cNvSpPr/>
          <p:nvPr/>
        </p:nvSpPr>
        <p:spPr>
          <a:xfrm>
            <a:off x="97946" y="3127740"/>
            <a:ext cx="12090495" cy="1047837"/>
          </a:xfrm>
          <a:prstGeom prst="rightArrow">
            <a:avLst/>
          </a:prstGeom>
          <a:solidFill>
            <a:schemeClr val="accent4"/>
          </a:solidFill>
          <a:ln>
            <a:solidFill>
              <a:schemeClr val="bg1">
                <a:lumMod val="65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  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 title="">
            <a:extLst>
              <a:ext uri="{FF2B5EF4-FFF2-40B4-BE49-F238E27FC236}">
                <a16:creationId xmlns:a16="http://schemas.microsoft.com/office/drawing/2014/main" id="{D8FB27F3-89DE-AF23-BA58-1F34A41EB218}"/>
              </a:ext>
            </a:extLst>
          </p:cNvPr>
          <p:cNvSpPr txBox="1"/>
          <p:nvPr/>
        </p:nvSpPr>
        <p:spPr>
          <a:xfrm>
            <a:off x="1377244" y="3488321"/>
            <a:ext cx="884163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1684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 title="">
            <a:extLst>
              <a:ext uri="{FF2B5EF4-FFF2-40B4-BE49-F238E27FC236}">
                <a16:creationId xmlns:a16="http://schemas.microsoft.com/office/drawing/2014/main" id="{7606A5B8-96AD-C80F-50F2-A89753C8A204}"/>
              </a:ext>
            </a:extLst>
          </p:cNvPr>
          <p:cNvSpPr txBox="1"/>
          <p:nvPr/>
        </p:nvSpPr>
        <p:spPr>
          <a:xfrm>
            <a:off x="6455612" y="3516476"/>
            <a:ext cx="978037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1757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</a:p>
        </p:txBody>
      </p:sp>
      <p:sp>
        <p:nvSpPr>
          <p:cNvPr id="21" name="文本框 20" title="">
            <a:extLst>
              <a:ext uri="{FF2B5EF4-FFF2-40B4-BE49-F238E27FC236}">
                <a16:creationId xmlns:a16="http://schemas.microsoft.com/office/drawing/2014/main" id="{7428595A-C6E1-4086-5C9C-881BC6FA5978}"/>
              </a:ext>
            </a:extLst>
          </p:cNvPr>
          <p:cNvSpPr txBox="1"/>
          <p:nvPr/>
        </p:nvSpPr>
        <p:spPr>
          <a:xfrm>
            <a:off x="2650250" y="3499937"/>
            <a:ext cx="931075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1689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 title="">
            <a:extLst>
              <a:ext uri="{FF2B5EF4-FFF2-40B4-BE49-F238E27FC236}">
                <a16:creationId xmlns:a16="http://schemas.microsoft.com/office/drawing/2014/main" id="{D4C60127-A0F2-9F42-F0FB-6D3F29CC89B5}"/>
              </a:ext>
            </a:extLst>
          </p:cNvPr>
          <p:cNvSpPr txBox="1"/>
          <p:nvPr/>
        </p:nvSpPr>
        <p:spPr>
          <a:xfrm>
            <a:off x="319577" y="3478021"/>
            <a:ext cx="931074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b="1"/>
              <a:t>1662</a:t>
            </a:r>
            <a:r>
              <a:rPr lang="zh-CN" altLang="en-US" b="1"/>
              <a:t>年</a:t>
            </a:r>
          </a:p>
        </p:txBody>
      </p:sp>
      <p:sp>
        <p:nvSpPr>
          <p:cNvPr id="48" name="文本框 47" title="">
            <a:extLst>
              <a:ext uri="{FF2B5EF4-FFF2-40B4-BE49-F238E27FC236}">
                <a16:creationId xmlns:a16="http://schemas.microsoft.com/office/drawing/2014/main" id="{B73BD5EA-782D-BEA2-C831-50BFB8CC8FCF}"/>
              </a:ext>
            </a:extLst>
          </p:cNvPr>
          <p:cNvSpPr txBox="1"/>
          <p:nvPr/>
        </p:nvSpPr>
        <p:spPr>
          <a:xfrm>
            <a:off x="127087" y="4074602"/>
            <a:ext cx="118046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郑成功收复台湾</a:t>
            </a:r>
            <a:endParaRPr lang="en-US" alt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文本框 48" title="">
            <a:extLst>
              <a:ext uri="{FF2B5EF4-FFF2-40B4-BE49-F238E27FC236}">
                <a16:creationId xmlns:a16="http://schemas.microsoft.com/office/drawing/2014/main" id="{796DC87B-326A-C7E0-55EA-B60AB15727F6}"/>
              </a:ext>
            </a:extLst>
          </p:cNvPr>
          <p:cNvSpPr txBox="1"/>
          <p:nvPr/>
        </p:nvSpPr>
        <p:spPr>
          <a:xfrm>
            <a:off x="1336695" y="4062145"/>
            <a:ext cx="1180469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清政府在台湾设府</a:t>
            </a:r>
            <a:endParaRPr lang="en-US" alt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 title="">
            <a:extLst>
              <a:ext uri="{FF2B5EF4-FFF2-40B4-BE49-F238E27FC236}">
                <a16:creationId xmlns:a16="http://schemas.microsoft.com/office/drawing/2014/main" id="{A74E3E9E-209E-AD9F-249F-102411BB2EA1}"/>
              </a:ext>
            </a:extLst>
          </p:cNvPr>
          <p:cNvSpPr txBox="1"/>
          <p:nvPr/>
        </p:nvSpPr>
        <p:spPr>
          <a:xfrm>
            <a:off x="2620029" y="4073253"/>
            <a:ext cx="137306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中俄</a:t>
            </a:r>
            <a:endParaRPr lang="en-US" alt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尼布楚条约</a:t>
            </a:r>
            <a:endParaRPr lang="en-US" alt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文本框 54" title="">
            <a:extLst>
              <a:ext uri="{FF2B5EF4-FFF2-40B4-BE49-F238E27FC236}">
                <a16:creationId xmlns:a16="http://schemas.microsoft.com/office/drawing/2014/main" id="{9725635F-E3F6-4EEA-E1C7-D0DC263F5398}"/>
              </a:ext>
            </a:extLst>
          </p:cNvPr>
          <p:cNvSpPr txBox="1"/>
          <p:nvPr/>
        </p:nvSpPr>
        <p:spPr>
          <a:xfrm>
            <a:off x="5094678" y="4086309"/>
            <a:ext cx="122935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开始派遣驻藏大臣</a:t>
            </a:r>
            <a:endParaRPr lang="en-US" alt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文本框 56" title="">
            <a:extLst>
              <a:ext uri="{FF2B5EF4-FFF2-40B4-BE49-F238E27FC236}">
                <a16:creationId xmlns:a16="http://schemas.microsoft.com/office/drawing/2014/main" id="{37A17C82-7075-CF85-4836-346FA912DEAD}"/>
              </a:ext>
            </a:extLst>
          </p:cNvPr>
          <p:cNvSpPr txBox="1"/>
          <p:nvPr/>
        </p:nvSpPr>
        <p:spPr>
          <a:xfrm>
            <a:off x="6468269" y="4099840"/>
            <a:ext cx="90297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击败准噶尔部</a:t>
            </a:r>
          </a:p>
        </p:txBody>
      </p:sp>
      <p:sp>
        <p:nvSpPr>
          <p:cNvPr id="38" name="文本框 37" title="">
            <a:extLst>
              <a:ext uri="{FF2B5EF4-FFF2-40B4-BE49-F238E27FC236}">
                <a16:creationId xmlns:a16="http://schemas.microsoft.com/office/drawing/2014/main" id="{040E69BE-7048-8845-ABE7-FBD0C123F28F}"/>
              </a:ext>
            </a:extLst>
          </p:cNvPr>
          <p:cNvSpPr txBox="1"/>
          <p:nvPr/>
        </p:nvSpPr>
        <p:spPr>
          <a:xfrm>
            <a:off x="286873" y="5484646"/>
            <a:ext cx="135109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四个一：</a:t>
            </a:r>
          </a:p>
        </p:txBody>
      </p:sp>
      <p:sp>
        <p:nvSpPr>
          <p:cNvPr id="41" name="文本框 40" title="">
            <a:extLst>
              <a:ext uri="{FF2B5EF4-FFF2-40B4-BE49-F238E27FC236}">
                <a16:creationId xmlns:a16="http://schemas.microsoft.com/office/drawing/2014/main" id="{8B725D69-E0B6-72C0-EB36-2083CE2E7330}"/>
              </a:ext>
            </a:extLst>
          </p:cNvPr>
          <p:cNvSpPr txBox="1"/>
          <p:nvPr/>
        </p:nvSpPr>
        <p:spPr>
          <a:xfrm>
            <a:off x="5176126" y="2838075"/>
            <a:ext cx="88180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西藏</a:t>
            </a:r>
          </a:p>
        </p:txBody>
      </p:sp>
      <p:sp>
        <p:nvSpPr>
          <p:cNvPr id="2" name="文本框 1" title="">
            <a:extLst>
              <a:ext uri="{FF2B5EF4-FFF2-40B4-BE49-F238E27FC236}">
                <a16:creationId xmlns:a16="http://schemas.microsoft.com/office/drawing/2014/main" id="{97C3BE1C-4CE0-1285-33A2-E633ACD25F1D}"/>
              </a:ext>
            </a:extLst>
          </p:cNvPr>
          <p:cNvSpPr txBox="1"/>
          <p:nvPr/>
        </p:nvSpPr>
        <p:spPr>
          <a:xfrm>
            <a:off x="3300381" y="517332"/>
            <a:ext cx="55912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</a:t>
            </a:r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  清朝前中期的</a:t>
            </a:r>
            <a:r>
              <a:rPr lang="zh-CN" altLang="en-US" sz="28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鼎盛</a:t>
            </a:r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危机</a:t>
            </a:r>
          </a:p>
        </p:txBody>
      </p:sp>
      <p:sp>
        <p:nvSpPr>
          <p:cNvPr id="20" name="文本框 19" title="">
            <a:extLst>
              <a:ext uri="{FF2B5EF4-FFF2-40B4-BE49-F238E27FC236}">
                <a16:creationId xmlns:a16="http://schemas.microsoft.com/office/drawing/2014/main" id="{445B057E-EB3D-4124-51A6-819F14BA58B0}"/>
              </a:ext>
            </a:extLst>
          </p:cNvPr>
          <p:cNvSpPr txBox="1"/>
          <p:nvPr/>
        </p:nvSpPr>
        <p:spPr>
          <a:xfrm>
            <a:off x="2462186" y="2832423"/>
            <a:ext cx="1467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东北地区</a:t>
            </a:r>
          </a:p>
        </p:txBody>
      </p:sp>
      <p:sp>
        <p:nvSpPr>
          <p:cNvPr id="33" name="文本框 32" title="">
            <a:extLst>
              <a:ext uri="{FF2B5EF4-FFF2-40B4-BE49-F238E27FC236}">
                <a16:creationId xmlns:a16="http://schemas.microsoft.com/office/drawing/2014/main" id="{7428374B-BD7E-D434-C823-D742277EF0EB}"/>
              </a:ext>
            </a:extLst>
          </p:cNvPr>
          <p:cNvSpPr txBox="1"/>
          <p:nvPr/>
        </p:nvSpPr>
        <p:spPr>
          <a:xfrm>
            <a:off x="4034830" y="4059042"/>
            <a:ext cx="99432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设立</a:t>
            </a:r>
            <a:endParaRPr lang="en-US" altLang="zh-CN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军机处</a:t>
            </a:r>
          </a:p>
        </p:txBody>
      </p:sp>
      <p:sp>
        <p:nvSpPr>
          <p:cNvPr id="44" name="文本框 43" title="">
            <a:extLst>
              <a:ext uri="{FF2B5EF4-FFF2-40B4-BE49-F238E27FC236}">
                <a16:creationId xmlns:a16="http://schemas.microsoft.com/office/drawing/2014/main" id="{1CE92144-13FF-3F89-531B-49BBDE554047}"/>
              </a:ext>
            </a:extLst>
          </p:cNvPr>
          <p:cNvSpPr txBox="1"/>
          <p:nvPr/>
        </p:nvSpPr>
        <p:spPr>
          <a:xfrm>
            <a:off x="5212118" y="3509256"/>
            <a:ext cx="931075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/>
              <a:t>1727</a:t>
            </a:r>
            <a:r>
              <a:rPr lang="zh-CN" altLang="en-US"/>
              <a:t>年</a:t>
            </a:r>
          </a:p>
        </p:txBody>
      </p:sp>
      <p:sp>
        <p:nvSpPr>
          <p:cNvPr id="47" name="文本框 46" title="">
            <a:extLst>
              <a:ext uri="{FF2B5EF4-FFF2-40B4-BE49-F238E27FC236}">
                <a16:creationId xmlns:a16="http://schemas.microsoft.com/office/drawing/2014/main" id="{84D6534F-BECA-0BAD-EF2D-552A5C18BE20}"/>
              </a:ext>
            </a:extLst>
          </p:cNvPr>
          <p:cNvSpPr txBox="1"/>
          <p:nvPr/>
        </p:nvSpPr>
        <p:spPr>
          <a:xfrm>
            <a:off x="7831864" y="3502548"/>
            <a:ext cx="1045862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1762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</a:p>
        </p:txBody>
      </p:sp>
      <p:sp>
        <p:nvSpPr>
          <p:cNvPr id="51" name="文本框 50" title="">
            <a:extLst>
              <a:ext uri="{FF2B5EF4-FFF2-40B4-BE49-F238E27FC236}">
                <a16:creationId xmlns:a16="http://schemas.microsoft.com/office/drawing/2014/main" id="{4A27A4B7-1311-FFAD-A23F-B20E88857280}"/>
              </a:ext>
            </a:extLst>
          </p:cNvPr>
          <p:cNvSpPr txBox="1"/>
          <p:nvPr/>
        </p:nvSpPr>
        <p:spPr>
          <a:xfrm>
            <a:off x="7525494" y="2815824"/>
            <a:ext cx="187323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设伊犁将军</a:t>
            </a:r>
          </a:p>
        </p:txBody>
      </p:sp>
      <p:sp>
        <p:nvSpPr>
          <p:cNvPr id="52" name="文本框 51" title="">
            <a:extLst>
              <a:ext uri="{FF2B5EF4-FFF2-40B4-BE49-F238E27FC236}">
                <a16:creationId xmlns:a16="http://schemas.microsoft.com/office/drawing/2014/main" id="{61279BA0-C075-A32D-61FF-98FBBA8CA578}"/>
              </a:ext>
            </a:extLst>
          </p:cNvPr>
          <p:cNvSpPr txBox="1"/>
          <p:nvPr/>
        </p:nvSpPr>
        <p:spPr>
          <a:xfrm>
            <a:off x="9407298" y="3487880"/>
            <a:ext cx="1386159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 b="1"/>
              <a:t>鸦片战争前</a:t>
            </a:r>
          </a:p>
        </p:txBody>
      </p:sp>
      <p:sp>
        <p:nvSpPr>
          <p:cNvPr id="53" name="文本框 52" title="">
            <a:extLst>
              <a:ext uri="{FF2B5EF4-FFF2-40B4-BE49-F238E27FC236}">
                <a16:creationId xmlns:a16="http://schemas.microsoft.com/office/drawing/2014/main" id="{ABB9B904-6B5A-9804-90C5-59A1777D0E51}"/>
              </a:ext>
            </a:extLst>
          </p:cNvPr>
          <p:cNvSpPr txBox="1"/>
          <p:nvPr/>
        </p:nvSpPr>
        <p:spPr>
          <a:xfrm>
            <a:off x="9440951" y="2869415"/>
            <a:ext cx="1575956" cy="369332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对外闭关自守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右大括号 55" title="">
            <a:extLst>
              <a:ext uri="{FF2B5EF4-FFF2-40B4-BE49-F238E27FC236}">
                <a16:creationId xmlns:a16="http://schemas.microsoft.com/office/drawing/2014/main" id="{4791B059-5BF6-0F35-0DE8-06FDFBE7F44A}"/>
              </a:ext>
            </a:extLst>
          </p:cNvPr>
          <p:cNvSpPr/>
          <p:nvPr/>
        </p:nvSpPr>
        <p:spPr>
          <a:xfrm rot="16200000">
            <a:off x="4720807" y="-1202912"/>
            <a:ext cx="415966" cy="7356277"/>
          </a:xfrm>
          <a:prstGeom prst="rightBrace">
            <a:avLst>
              <a:gd name="adj1" fmla="val 8333"/>
              <a:gd name="adj2" fmla="val 6748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右大括号 60" title="">
            <a:extLst>
              <a:ext uri="{FF2B5EF4-FFF2-40B4-BE49-F238E27FC236}">
                <a16:creationId xmlns:a16="http://schemas.microsoft.com/office/drawing/2014/main" id="{862E1648-7C8E-8CA3-21CC-FB6207099A50}"/>
              </a:ext>
            </a:extLst>
          </p:cNvPr>
          <p:cNvSpPr/>
          <p:nvPr/>
        </p:nvSpPr>
        <p:spPr>
          <a:xfrm rot="10800000">
            <a:off x="1700967" y="5056820"/>
            <a:ext cx="255130" cy="1488049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右大括号 61" title="">
            <a:extLst>
              <a:ext uri="{FF2B5EF4-FFF2-40B4-BE49-F238E27FC236}">
                <a16:creationId xmlns:a16="http://schemas.microsoft.com/office/drawing/2014/main" id="{E8C0C11E-2D84-503A-4CBF-95B492A02151}"/>
              </a:ext>
            </a:extLst>
          </p:cNvPr>
          <p:cNvSpPr/>
          <p:nvPr/>
        </p:nvSpPr>
        <p:spPr>
          <a:xfrm rot="10800000">
            <a:off x="7485913" y="4913962"/>
            <a:ext cx="352576" cy="1661615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 title="">
            <a:extLst>
              <a:ext uri="{FF2B5EF4-FFF2-40B4-BE49-F238E27FC236}">
                <a16:creationId xmlns:a16="http://schemas.microsoft.com/office/drawing/2014/main" id="{4338ED50-96E2-37AF-53EF-39F705C2663C}"/>
              </a:ext>
            </a:extLst>
          </p:cNvPr>
          <p:cNvSpPr txBox="1"/>
          <p:nvPr/>
        </p:nvSpPr>
        <p:spPr>
          <a:xfrm>
            <a:off x="7773597" y="4077470"/>
            <a:ext cx="116239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平定大小和卓叛乱</a:t>
            </a:r>
          </a:p>
        </p:txBody>
      </p:sp>
      <p:sp>
        <p:nvSpPr>
          <p:cNvPr id="13" name="文本框 12" title="">
            <a:extLst>
              <a:ext uri="{FF2B5EF4-FFF2-40B4-BE49-F238E27FC236}">
                <a16:creationId xmlns:a16="http://schemas.microsoft.com/office/drawing/2014/main" id="{90339716-1BCD-041E-A335-6BD7310EF45E}"/>
              </a:ext>
            </a:extLst>
          </p:cNvPr>
          <p:cNvSpPr txBox="1"/>
          <p:nvPr/>
        </p:nvSpPr>
        <p:spPr>
          <a:xfrm>
            <a:off x="9440951" y="4057078"/>
            <a:ext cx="157595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内部统治危机</a:t>
            </a:r>
            <a:endParaRPr lang="zh-CN" altLang="en-US"/>
          </a:p>
        </p:txBody>
      </p:sp>
      <p:sp>
        <p:nvSpPr>
          <p:cNvPr id="16" name="文本框 15" title="">
            <a:extLst>
              <a:ext uri="{FF2B5EF4-FFF2-40B4-BE49-F238E27FC236}">
                <a16:creationId xmlns:a16="http://schemas.microsoft.com/office/drawing/2014/main" id="{DC0F9D0C-6C25-2A66-BE36-001557407558}"/>
              </a:ext>
            </a:extLst>
          </p:cNvPr>
          <p:cNvSpPr txBox="1"/>
          <p:nvPr/>
        </p:nvSpPr>
        <p:spPr>
          <a:xfrm>
            <a:off x="3963144" y="3494937"/>
            <a:ext cx="931074" cy="369332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雍正帝</a:t>
            </a:r>
          </a:p>
        </p:txBody>
      </p:sp>
      <p:sp>
        <p:nvSpPr>
          <p:cNvPr id="17" name="文本框 16" title="">
            <a:extLst>
              <a:ext uri="{FF2B5EF4-FFF2-40B4-BE49-F238E27FC236}">
                <a16:creationId xmlns:a16="http://schemas.microsoft.com/office/drawing/2014/main" id="{2F270F37-7AE8-D01D-94C8-D01360DE6859}"/>
              </a:ext>
            </a:extLst>
          </p:cNvPr>
          <p:cNvSpPr txBox="1"/>
          <p:nvPr/>
        </p:nvSpPr>
        <p:spPr>
          <a:xfrm>
            <a:off x="2017549" y="5828335"/>
            <a:ext cx="301160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一个危机：嘉道危机</a:t>
            </a:r>
          </a:p>
        </p:txBody>
      </p:sp>
      <p:sp>
        <p:nvSpPr>
          <p:cNvPr id="23" name="文本框 22" title="">
            <a:extLst>
              <a:ext uri="{FF2B5EF4-FFF2-40B4-BE49-F238E27FC236}">
                <a16:creationId xmlns:a16="http://schemas.microsoft.com/office/drawing/2014/main" id="{7CADFEAC-0D49-521F-3796-C0BB18480E3B}"/>
              </a:ext>
            </a:extLst>
          </p:cNvPr>
          <p:cNvSpPr txBox="1"/>
          <p:nvPr/>
        </p:nvSpPr>
        <p:spPr>
          <a:xfrm>
            <a:off x="2014326" y="5294457"/>
            <a:ext cx="359793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一个顶峰：君主专制顶峰</a:t>
            </a:r>
          </a:p>
        </p:txBody>
      </p:sp>
      <p:sp>
        <p:nvSpPr>
          <p:cNvPr id="26" name="文本框 25" title="">
            <a:extLst>
              <a:ext uri="{FF2B5EF4-FFF2-40B4-BE49-F238E27FC236}">
                <a16:creationId xmlns:a16="http://schemas.microsoft.com/office/drawing/2014/main" id="{F9FEEF50-C6DC-EBEC-11EE-E9CD46B9D39C}"/>
              </a:ext>
            </a:extLst>
          </p:cNvPr>
          <p:cNvSpPr txBox="1"/>
          <p:nvPr/>
        </p:nvSpPr>
        <p:spPr>
          <a:xfrm>
            <a:off x="2023893" y="6327949"/>
            <a:ext cx="304270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一种国策：闭关自守</a:t>
            </a:r>
          </a:p>
        </p:txBody>
      </p:sp>
      <p:sp>
        <p:nvSpPr>
          <p:cNvPr id="27" name="文本框 26" title="">
            <a:extLst>
              <a:ext uri="{FF2B5EF4-FFF2-40B4-BE49-F238E27FC236}">
                <a16:creationId xmlns:a16="http://schemas.microsoft.com/office/drawing/2014/main" id="{9952FAC8-6F05-FB3F-E3D0-C533C551F3DA}"/>
              </a:ext>
            </a:extLst>
          </p:cNvPr>
          <p:cNvSpPr txBox="1"/>
          <p:nvPr/>
        </p:nvSpPr>
        <p:spPr>
          <a:xfrm>
            <a:off x="5767361" y="5430593"/>
            <a:ext cx="1615221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四个巩固：</a:t>
            </a:r>
          </a:p>
        </p:txBody>
      </p:sp>
      <p:sp>
        <p:nvSpPr>
          <p:cNvPr id="28" name="文本框 27" title="">
            <a:extLst>
              <a:ext uri="{FF2B5EF4-FFF2-40B4-BE49-F238E27FC236}">
                <a16:creationId xmlns:a16="http://schemas.microsoft.com/office/drawing/2014/main" id="{F158525F-7845-FDEC-C419-DB91C2441321}"/>
              </a:ext>
            </a:extLst>
          </p:cNvPr>
          <p:cNvSpPr txBox="1"/>
          <p:nvPr/>
        </p:nvSpPr>
        <p:spPr>
          <a:xfrm>
            <a:off x="7919897" y="6276631"/>
            <a:ext cx="372028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直辖西藏，巩固西南边疆</a:t>
            </a:r>
          </a:p>
        </p:txBody>
      </p:sp>
      <p:sp>
        <p:nvSpPr>
          <p:cNvPr id="29" name="文本框 28" title="">
            <a:extLst>
              <a:ext uri="{FF2B5EF4-FFF2-40B4-BE49-F238E27FC236}">
                <a16:creationId xmlns:a16="http://schemas.microsoft.com/office/drawing/2014/main" id="{E3073000-D283-96AC-594B-8AFB112C1D57}"/>
              </a:ext>
            </a:extLst>
          </p:cNvPr>
          <p:cNvSpPr txBox="1"/>
          <p:nvPr/>
        </p:nvSpPr>
        <p:spPr>
          <a:xfrm>
            <a:off x="3070638" y="1354888"/>
            <a:ext cx="18581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康雍乾时期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的君主专制</a:t>
            </a:r>
          </a:p>
        </p:txBody>
      </p:sp>
      <p:sp>
        <p:nvSpPr>
          <p:cNvPr id="31" name="文本框 30" title="">
            <a:extLst>
              <a:ext uri="{FF2B5EF4-FFF2-40B4-BE49-F238E27FC236}">
                <a16:creationId xmlns:a16="http://schemas.microsoft.com/office/drawing/2014/main" id="{948CBCB9-E994-792B-B119-0137AF56D189}"/>
              </a:ext>
            </a:extLst>
          </p:cNvPr>
          <p:cNvSpPr txBox="1"/>
          <p:nvPr/>
        </p:nvSpPr>
        <p:spPr>
          <a:xfrm>
            <a:off x="8920225" y="1345446"/>
            <a:ext cx="187323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统治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危机的初显</a:t>
            </a:r>
          </a:p>
        </p:txBody>
      </p:sp>
      <p:sp>
        <p:nvSpPr>
          <p:cNvPr id="35" name="文本框 34" title="">
            <a:extLst>
              <a:ext uri="{FF2B5EF4-FFF2-40B4-BE49-F238E27FC236}">
                <a16:creationId xmlns:a16="http://schemas.microsoft.com/office/drawing/2014/main" id="{0979E19E-7518-F93F-7C94-9640D278EC45}"/>
              </a:ext>
            </a:extLst>
          </p:cNvPr>
          <p:cNvSpPr txBox="1"/>
          <p:nvPr/>
        </p:nvSpPr>
        <p:spPr>
          <a:xfrm>
            <a:off x="453191" y="2793372"/>
            <a:ext cx="161374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东南地区</a:t>
            </a:r>
          </a:p>
        </p:txBody>
      </p:sp>
      <p:cxnSp>
        <p:nvCxnSpPr>
          <p:cNvPr id="39" name="直接箭头连接符 38" title="">
            <a:extLst>
              <a:ext uri="{FF2B5EF4-FFF2-40B4-BE49-F238E27FC236}">
                <a16:creationId xmlns:a16="http://schemas.microsoft.com/office/drawing/2014/main" id="{98F28F77-9144-3079-E72B-2CA8D4BF742C}"/>
              </a:ext>
            </a:extLst>
          </p:cNvPr>
          <p:cNvCxnSpPr/>
          <p:nvPr/>
        </p:nvCxnSpPr>
        <p:spPr>
          <a:xfrm flipH="1">
            <a:off x="4428681" y="2249816"/>
            <a:ext cx="0" cy="1055060"/>
          </a:xfrm>
          <a:prstGeom prst="straightConnector1">
            <a:avLst/>
          </a:prstGeom>
          <a:ln w="254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 title="">
            <a:extLst>
              <a:ext uri="{FF2B5EF4-FFF2-40B4-BE49-F238E27FC236}">
                <a16:creationId xmlns:a16="http://schemas.microsoft.com/office/drawing/2014/main" id="{8CA0A702-07C8-E13D-8262-33880336828D}"/>
              </a:ext>
            </a:extLst>
          </p:cNvPr>
          <p:cNvCxnSpPr/>
          <p:nvPr/>
        </p:nvCxnSpPr>
        <p:spPr>
          <a:xfrm flipH="1">
            <a:off x="9921552" y="2249816"/>
            <a:ext cx="0" cy="563623"/>
          </a:xfrm>
          <a:prstGeom prst="straightConnector1">
            <a:avLst/>
          </a:prstGeom>
          <a:ln w="254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48284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5" grpId="0" animBg="1"/>
      <p:bldP spid="37" grpId="0" animBg="1"/>
      <p:bldP spid="3" grpId="0" animBg="1"/>
      <p:bldP spid="10" grpId="0" animBg="1"/>
      <p:bldP spid="15" grpId="0" animBg="1"/>
      <p:bldP spid="48" grpId="0" animBg="1"/>
      <p:bldP spid="49" grpId="0" animBg="1"/>
      <p:bldP spid="50" grpId="0" animBg="1"/>
      <p:bldP spid="55" grpId="0" animBg="1"/>
      <p:bldP spid="57" grpId="0" animBg="1"/>
      <p:bldP spid="38" grpId="0" animBg="1"/>
      <p:bldP spid="41" grpId="0" animBg="1"/>
      <p:bldP spid="20" grpId="0" animBg="1"/>
      <p:bldP spid="33" grpId="0" animBg="1"/>
      <p:bldP spid="51" grpId="0" animBg="1"/>
      <p:bldP spid="53" grpId="0" animBg="1"/>
      <p:bldP spid="56" grpId="0" animBg="1"/>
      <p:bldP spid="61" grpId="0" animBg="1"/>
      <p:bldP spid="62" grpId="0" animBg="1"/>
      <p:bldP spid="11" grpId="0" animBg="1"/>
      <p:bldP spid="13" grpId="0" animBg="1"/>
      <p:bldP spid="16" grpId="0" animBg="1"/>
      <p:bldP spid="17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心形 13" title="">
            <a:extLst>
              <a:ext uri="{FF2B5EF4-FFF2-40B4-BE49-F238E27FC236}">
                <a16:creationId xmlns:a16="http://schemas.microsoft.com/office/drawing/2014/main" id="{9559F706-A9BC-E096-ADBD-E66D788557B0}"/>
              </a:ext>
            </a:extLst>
          </p:cNvPr>
          <p:cNvSpPr/>
          <p:nvPr/>
        </p:nvSpPr>
        <p:spPr>
          <a:xfrm rot="14881665" flipV="1">
            <a:off x="5753265" y="1108017"/>
            <a:ext cx="3086186" cy="3184912"/>
          </a:xfrm>
          <a:prstGeom prst="hear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心形 14" title="">
            <a:extLst>
              <a:ext uri="{FF2B5EF4-FFF2-40B4-BE49-F238E27FC236}">
                <a16:creationId xmlns:a16="http://schemas.microsoft.com/office/drawing/2014/main" id="{CCAA794C-0CB9-A4D0-B7A0-71E2C0CFEEF1}"/>
              </a:ext>
            </a:extLst>
          </p:cNvPr>
          <p:cNvSpPr/>
          <p:nvPr/>
        </p:nvSpPr>
        <p:spPr>
          <a:xfrm rot="6363393" flipV="1">
            <a:off x="3031160" y="1275218"/>
            <a:ext cx="3457961" cy="2788404"/>
          </a:xfrm>
          <a:prstGeom prst="hear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箭头: 上下 20" title="">
            <a:extLst>
              <a:ext uri="{FF2B5EF4-FFF2-40B4-BE49-F238E27FC236}">
                <a16:creationId xmlns:a16="http://schemas.microsoft.com/office/drawing/2014/main" id="{101B5140-FE09-0033-7941-DC1751A9D3F0}"/>
              </a:ext>
            </a:extLst>
          </p:cNvPr>
          <p:cNvSpPr/>
          <p:nvPr/>
        </p:nvSpPr>
        <p:spPr>
          <a:xfrm rot="16200000">
            <a:off x="5892959" y="1882864"/>
            <a:ext cx="419949" cy="5370867"/>
          </a:xfrm>
          <a:prstGeom prst="upDownArrow">
            <a:avLst/>
          </a:prstGeom>
          <a:noFill/>
          <a:ln w="25400">
            <a:solidFill>
              <a:schemeClr val="accent5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箭头: 上下 19" title="">
            <a:extLst>
              <a:ext uri="{FF2B5EF4-FFF2-40B4-BE49-F238E27FC236}">
                <a16:creationId xmlns:a16="http://schemas.microsoft.com/office/drawing/2014/main" id="{C1760361-D0F0-B77F-B6F2-66EF9D89AD30}"/>
              </a:ext>
            </a:extLst>
          </p:cNvPr>
          <p:cNvSpPr/>
          <p:nvPr/>
        </p:nvSpPr>
        <p:spPr>
          <a:xfrm rot="16200000">
            <a:off x="5899087" y="3256400"/>
            <a:ext cx="419947" cy="5383119"/>
          </a:xfrm>
          <a:prstGeom prst="upDownArrow">
            <a:avLst/>
          </a:prstGeom>
          <a:noFill/>
          <a:ln w="25400">
            <a:solidFill>
              <a:schemeClr val="accent5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箭头: 上下 24" title="">
            <a:extLst>
              <a:ext uri="{FF2B5EF4-FFF2-40B4-BE49-F238E27FC236}">
                <a16:creationId xmlns:a16="http://schemas.microsoft.com/office/drawing/2014/main" id="{BAD77C28-5DC1-B14D-4D26-5030DBF46F79}"/>
              </a:ext>
            </a:extLst>
          </p:cNvPr>
          <p:cNvSpPr/>
          <p:nvPr/>
        </p:nvSpPr>
        <p:spPr>
          <a:xfrm rot="16200000">
            <a:off x="5899087" y="2480417"/>
            <a:ext cx="419947" cy="5383119"/>
          </a:xfrm>
          <a:prstGeom prst="upDownArrow">
            <a:avLst/>
          </a:prstGeom>
          <a:noFill/>
          <a:ln w="25400">
            <a:solidFill>
              <a:schemeClr val="accent5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流程图: 离页连接符 3" title="">
            <a:extLst>
              <a:ext uri="{FF2B5EF4-FFF2-40B4-BE49-F238E27FC236}">
                <a16:creationId xmlns:a16="http://schemas.microsoft.com/office/drawing/2014/main" id="{50DD613D-501C-4136-643E-C61F28DE845E}"/>
              </a:ext>
            </a:extLst>
          </p:cNvPr>
          <p:cNvSpPr/>
          <p:nvPr/>
        </p:nvSpPr>
        <p:spPr>
          <a:xfrm rot="10800000">
            <a:off x="5110221" y="3005501"/>
            <a:ext cx="1838028" cy="3661998"/>
          </a:xfrm>
          <a:prstGeom prst="flowChartOffpageConnecto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 title="">
            <a:extLst>
              <a:ext uri="{FF2B5EF4-FFF2-40B4-BE49-F238E27FC236}">
                <a16:creationId xmlns:a16="http://schemas.microsoft.com/office/drawing/2014/main" id="{91076DD4-D015-43FF-C6AE-5A4CB94EBFA9}"/>
              </a:ext>
            </a:extLst>
          </p:cNvPr>
          <p:cNvSpPr txBox="1"/>
          <p:nvPr/>
        </p:nvSpPr>
        <p:spPr>
          <a:xfrm>
            <a:off x="5018077" y="4350282"/>
            <a:ext cx="2022313" cy="16521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君主专制强化</a:t>
            </a:r>
            <a:endParaRPr lang="en-US" altLang="zh-CN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10000"/>
              </a:lnSpc>
            </a:pPr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奏折制度</a:t>
            </a:r>
          </a:p>
          <a:p>
            <a:pPr algn="ctr">
              <a:lnSpc>
                <a:spcPct val="110000"/>
              </a:lnSpc>
            </a:pPr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军机处</a:t>
            </a:r>
          </a:p>
          <a:p>
            <a:pPr algn="ctr">
              <a:lnSpc>
                <a:spcPct val="110000"/>
              </a:lnSpc>
            </a:pPr>
            <a:r>
              <a:rPr lang="en-US" altLang="zh-CN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文字狱</a:t>
            </a:r>
            <a:r>
              <a:rPr lang="en-US" altLang="zh-CN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</a:p>
        </p:txBody>
      </p:sp>
      <p:sp>
        <p:nvSpPr>
          <p:cNvPr id="7" name="文本框 6" title="">
            <a:extLst>
              <a:ext uri="{FF2B5EF4-FFF2-40B4-BE49-F238E27FC236}">
                <a16:creationId xmlns:a16="http://schemas.microsoft.com/office/drawing/2014/main" id="{2A64975D-4837-3A07-F7C2-383FC0C5EC47}"/>
              </a:ext>
            </a:extLst>
          </p:cNvPr>
          <p:cNvSpPr txBox="1"/>
          <p:nvPr/>
        </p:nvSpPr>
        <p:spPr>
          <a:xfrm>
            <a:off x="2966322" y="-71110"/>
            <a:ext cx="5958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</a:t>
            </a:r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  清朝前中期的</a:t>
            </a:r>
            <a:r>
              <a:rPr lang="zh-CN" altLang="en-US" sz="28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鼎盛</a:t>
            </a:r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危机</a:t>
            </a:r>
          </a:p>
        </p:txBody>
      </p:sp>
      <p:sp>
        <p:nvSpPr>
          <p:cNvPr id="8" name="文本框 7" title="">
            <a:extLst>
              <a:ext uri="{FF2B5EF4-FFF2-40B4-BE49-F238E27FC236}">
                <a16:creationId xmlns:a16="http://schemas.microsoft.com/office/drawing/2014/main" id="{E861AACC-DF3F-88F0-CD07-EA94A8B919F4}"/>
              </a:ext>
            </a:extLst>
          </p:cNvPr>
          <p:cNvSpPr txBox="1"/>
          <p:nvPr/>
        </p:nvSpPr>
        <p:spPr>
          <a:xfrm>
            <a:off x="1276350" y="2645103"/>
            <a:ext cx="1689972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鼎盛？</a:t>
            </a:r>
          </a:p>
        </p:txBody>
      </p:sp>
      <p:sp>
        <p:nvSpPr>
          <p:cNvPr id="9" name="文本框 8" title="">
            <a:extLst>
              <a:ext uri="{FF2B5EF4-FFF2-40B4-BE49-F238E27FC236}">
                <a16:creationId xmlns:a16="http://schemas.microsoft.com/office/drawing/2014/main" id="{B5D6C5C0-A500-9125-FCFA-D7CE08466A84}"/>
              </a:ext>
            </a:extLst>
          </p:cNvPr>
          <p:cNvSpPr txBox="1"/>
          <p:nvPr/>
        </p:nvSpPr>
        <p:spPr>
          <a:xfrm>
            <a:off x="9260373" y="2581829"/>
            <a:ext cx="1446529" cy="64633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zh-CN" altLang="en-US" sz="3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危机？</a:t>
            </a:r>
          </a:p>
        </p:txBody>
      </p:sp>
      <p:sp>
        <p:nvSpPr>
          <p:cNvPr id="11" name="文本框 10" title="">
            <a:extLst>
              <a:ext uri="{FF2B5EF4-FFF2-40B4-BE49-F238E27FC236}">
                <a16:creationId xmlns:a16="http://schemas.microsoft.com/office/drawing/2014/main" id="{6F8A5BD3-8AE2-AF7F-30E4-EFAEAC1E15F3}"/>
              </a:ext>
            </a:extLst>
          </p:cNvPr>
          <p:cNvSpPr txBox="1"/>
          <p:nvPr/>
        </p:nvSpPr>
        <p:spPr>
          <a:xfrm>
            <a:off x="1696081" y="5634100"/>
            <a:ext cx="1404939" cy="461665"/>
          </a:xfrm>
          <a:prstGeom prst="rect">
            <a:avLst/>
          </a:prstGeom>
          <a:noFill/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政治稳定</a:t>
            </a:r>
          </a:p>
        </p:txBody>
      </p:sp>
      <p:sp>
        <p:nvSpPr>
          <p:cNvPr id="16" name="文本框 15" title="">
            <a:extLst>
              <a:ext uri="{FF2B5EF4-FFF2-40B4-BE49-F238E27FC236}">
                <a16:creationId xmlns:a16="http://schemas.microsoft.com/office/drawing/2014/main" id="{FD9F3DAF-CB97-3ECC-2A69-C46FFC3D7A48}"/>
              </a:ext>
            </a:extLst>
          </p:cNvPr>
          <p:cNvSpPr txBox="1"/>
          <p:nvPr/>
        </p:nvSpPr>
        <p:spPr>
          <a:xfrm>
            <a:off x="9123273" y="5737985"/>
            <a:ext cx="1446529" cy="461665"/>
          </a:xfrm>
          <a:prstGeom prst="rect">
            <a:avLst/>
          </a:prstGeom>
          <a:noFill/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体制僵化</a:t>
            </a:r>
          </a:p>
        </p:txBody>
      </p:sp>
      <p:sp>
        <p:nvSpPr>
          <p:cNvPr id="22" name="文本框 21" title="">
            <a:extLst>
              <a:ext uri="{FF2B5EF4-FFF2-40B4-BE49-F238E27FC236}">
                <a16:creationId xmlns:a16="http://schemas.microsoft.com/office/drawing/2014/main" id="{B9B4FE2D-8741-9B04-00B4-7582EC16720F}"/>
              </a:ext>
            </a:extLst>
          </p:cNvPr>
          <p:cNvSpPr txBox="1"/>
          <p:nvPr/>
        </p:nvSpPr>
        <p:spPr>
          <a:xfrm>
            <a:off x="1708781" y="4127489"/>
            <a:ext cx="1404939" cy="461665"/>
          </a:xfrm>
          <a:prstGeom prst="rect">
            <a:avLst/>
          </a:prstGeom>
          <a:noFill/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疆域辽阔</a:t>
            </a:r>
          </a:p>
        </p:txBody>
      </p:sp>
      <p:sp>
        <p:nvSpPr>
          <p:cNvPr id="23" name="文本框 22" title="">
            <a:extLst>
              <a:ext uri="{FF2B5EF4-FFF2-40B4-BE49-F238E27FC236}">
                <a16:creationId xmlns:a16="http://schemas.microsoft.com/office/drawing/2014/main" id="{75F959B3-DFBA-E6F2-32BB-84113079A7D6}"/>
              </a:ext>
            </a:extLst>
          </p:cNvPr>
          <p:cNvSpPr txBox="1"/>
          <p:nvPr/>
        </p:nvSpPr>
        <p:spPr>
          <a:xfrm>
            <a:off x="9092147" y="4229363"/>
            <a:ext cx="1446529" cy="461665"/>
          </a:xfrm>
          <a:prstGeom prst="rect">
            <a:avLst/>
          </a:prstGeom>
          <a:noFill/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海防隐忧</a:t>
            </a:r>
          </a:p>
        </p:txBody>
      </p:sp>
      <p:sp>
        <p:nvSpPr>
          <p:cNvPr id="24" name="文本框 23" title="">
            <a:extLst>
              <a:ext uri="{FF2B5EF4-FFF2-40B4-BE49-F238E27FC236}">
                <a16:creationId xmlns:a16="http://schemas.microsoft.com/office/drawing/2014/main" id="{013A85F6-3260-7594-DF29-7A20EC9935F5}"/>
              </a:ext>
            </a:extLst>
          </p:cNvPr>
          <p:cNvSpPr txBox="1"/>
          <p:nvPr/>
        </p:nvSpPr>
        <p:spPr>
          <a:xfrm>
            <a:off x="1691590" y="4880794"/>
            <a:ext cx="1404939" cy="461665"/>
          </a:xfrm>
          <a:prstGeom prst="rect">
            <a:avLst/>
          </a:prstGeom>
          <a:noFill/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经济繁荣</a:t>
            </a:r>
          </a:p>
        </p:txBody>
      </p:sp>
      <p:sp>
        <p:nvSpPr>
          <p:cNvPr id="26" name="文本框 25" title="">
            <a:extLst>
              <a:ext uri="{FF2B5EF4-FFF2-40B4-BE49-F238E27FC236}">
                <a16:creationId xmlns:a16="http://schemas.microsoft.com/office/drawing/2014/main" id="{3EBC5B65-D576-1C6C-3D18-1610989A88A1}"/>
              </a:ext>
            </a:extLst>
          </p:cNvPr>
          <p:cNvSpPr txBox="1"/>
          <p:nvPr/>
        </p:nvSpPr>
        <p:spPr>
          <a:xfrm>
            <a:off x="9111744" y="4962002"/>
            <a:ext cx="1446529" cy="461665"/>
          </a:xfrm>
          <a:prstGeom prst="rect">
            <a:avLst/>
          </a:prstGeom>
          <a:noFill/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畸形余晖</a:t>
            </a:r>
          </a:p>
        </p:txBody>
      </p:sp>
      <p:sp>
        <p:nvSpPr>
          <p:cNvPr id="3" name="文本框 2" title="">
            <a:extLst>
              <a:ext uri="{FF2B5EF4-FFF2-40B4-BE49-F238E27FC236}">
                <a16:creationId xmlns:a16="http://schemas.microsoft.com/office/drawing/2014/main" id="{0FA9EA96-F58F-C013-EA2D-70D488EFCC42}"/>
              </a:ext>
            </a:extLst>
          </p:cNvPr>
          <p:cNvSpPr txBox="1"/>
          <p:nvPr/>
        </p:nvSpPr>
        <p:spPr>
          <a:xfrm>
            <a:off x="4235618" y="2803561"/>
            <a:ext cx="148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疆域奠定</a:t>
            </a:r>
          </a:p>
        </p:txBody>
      </p:sp>
      <p:sp>
        <p:nvSpPr>
          <p:cNvPr id="5" name="文本框 4" title="">
            <a:extLst>
              <a:ext uri="{FF2B5EF4-FFF2-40B4-BE49-F238E27FC236}">
                <a16:creationId xmlns:a16="http://schemas.microsoft.com/office/drawing/2014/main" id="{C18C1081-0103-675D-5B6A-C5E5F457488C}"/>
              </a:ext>
            </a:extLst>
          </p:cNvPr>
          <p:cNvSpPr txBox="1"/>
          <p:nvPr/>
        </p:nvSpPr>
        <p:spPr>
          <a:xfrm>
            <a:off x="6341050" y="2829769"/>
            <a:ext cx="1470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统治危机</a:t>
            </a:r>
          </a:p>
        </p:txBody>
      </p:sp>
      <p:sp>
        <p:nvSpPr>
          <p:cNvPr id="32" name="文本框 31" title="">
            <a:extLst>
              <a:ext uri="{FF2B5EF4-FFF2-40B4-BE49-F238E27FC236}">
                <a16:creationId xmlns:a16="http://schemas.microsoft.com/office/drawing/2014/main" id="{A20878BA-AD89-6525-ABD0-17535A5801C4}"/>
              </a:ext>
            </a:extLst>
          </p:cNvPr>
          <p:cNvSpPr txBox="1"/>
          <p:nvPr/>
        </p:nvSpPr>
        <p:spPr>
          <a:xfrm>
            <a:off x="10933517" y="2566976"/>
            <a:ext cx="848757" cy="1200329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对策：闭关自守</a:t>
            </a:r>
          </a:p>
        </p:txBody>
      </p:sp>
      <p:sp>
        <p:nvSpPr>
          <p:cNvPr id="34" name="文本框 33" title="">
            <a:extLst>
              <a:ext uri="{FF2B5EF4-FFF2-40B4-BE49-F238E27FC236}">
                <a16:creationId xmlns:a16="http://schemas.microsoft.com/office/drawing/2014/main" id="{5F0C0F04-6895-DD0A-3903-02869E5E00A7}"/>
              </a:ext>
            </a:extLst>
          </p:cNvPr>
          <p:cNvSpPr txBox="1"/>
          <p:nvPr/>
        </p:nvSpPr>
        <p:spPr>
          <a:xfrm>
            <a:off x="10904504" y="4655544"/>
            <a:ext cx="848757" cy="1569660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落后于</a:t>
            </a:r>
          </a:p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世界潮流</a:t>
            </a:r>
          </a:p>
        </p:txBody>
      </p:sp>
      <p:sp>
        <p:nvSpPr>
          <p:cNvPr id="36" name="箭头: 上弧形 35" title="">
            <a:extLst>
              <a:ext uri="{FF2B5EF4-FFF2-40B4-BE49-F238E27FC236}">
                <a16:creationId xmlns:a16="http://schemas.microsoft.com/office/drawing/2014/main" id="{AA656E1D-C2B9-0EF4-E725-7944261F13E8}"/>
              </a:ext>
            </a:extLst>
          </p:cNvPr>
          <p:cNvSpPr/>
          <p:nvPr/>
        </p:nvSpPr>
        <p:spPr>
          <a:xfrm>
            <a:off x="9811304" y="1562100"/>
            <a:ext cx="1815089" cy="893825"/>
          </a:xfrm>
          <a:prstGeom prst="curvedDownArrow">
            <a:avLst/>
          </a:prstGeom>
          <a:noFill/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7" name="箭头: 下 36" title="">
            <a:extLst>
              <a:ext uri="{FF2B5EF4-FFF2-40B4-BE49-F238E27FC236}">
                <a16:creationId xmlns:a16="http://schemas.microsoft.com/office/drawing/2014/main" id="{74150068-A0E4-3CFE-6D41-AD6A19AA0EFF}"/>
              </a:ext>
            </a:extLst>
          </p:cNvPr>
          <p:cNvSpPr/>
          <p:nvPr/>
        </p:nvSpPr>
        <p:spPr>
          <a:xfrm>
            <a:off x="11087100" y="4019550"/>
            <a:ext cx="407305" cy="569604"/>
          </a:xfrm>
          <a:prstGeom prst="downArrow">
            <a:avLst/>
          </a:prstGeom>
          <a:noFill/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左大括号 37" title="">
            <a:extLst>
              <a:ext uri="{FF2B5EF4-FFF2-40B4-BE49-F238E27FC236}">
                <a16:creationId xmlns:a16="http://schemas.microsoft.com/office/drawing/2014/main" id="{BEEFD23B-3F35-7BA4-015A-864A502B0E7E}"/>
              </a:ext>
            </a:extLst>
          </p:cNvPr>
          <p:cNvSpPr/>
          <p:nvPr/>
        </p:nvSpPr>
        <p:spPr>
          <a:xfrm>
            <a:off x="1171387" y="4269772"/>
            <a:ext cx="438629" cy="1742812"/>
          </a:xfrm>
          <a:prstGeom prst="leftBrace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文本框 38" title="">
            <a:extLst>
              <a:ext uri="{FF2B5EF4-FFF2-40B4-BE49-F238E27FC236}">
                <a16:creationId xmlns:a16="http://schemas.microsoft.com/office/drawing/2014/main" id="{2559A9D1-57C1-8080-3BBE-1C59048892A1}"/>
              </a:ext>
            </a:extLst>
          </p:cNvPr>
          <p:cNvSpPr txBox="1"/>
          <p:nvPr/>
        </p:nvSpPr>
        <p:spPr>
          <a:xfrm>
            <a:off x="481328" y="4387146"/>
            <a:ext cx="625083" cy="1569660"/>
          </a:xfrm>
          <a:prstGeom prst="rect">
            <a:avLst/>
          </a:prstGeom>
          <a:noFill/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康乾盛世</a:t>
            </a:r>
          </a:p>
        </p:txBody>
      </p:sp>
      <p:grpSp>
        <p:nvGrpSpPr>
          <p:cNvPr id="2" name="组合 1" title="">
            <a:extLst>
              <a:ext uri="{FF2B5EF4-FFF2-40B4-BE49-F238E27FC236}">
                <a16:creationId xmlns:a16="http://schemas.microsoft.com/office/drawing/2014/main" id="{99086754-6870-0F14-6FE1-1437910EE1D4}"/>
              </a:ext>
            </a:extLst>
          </p:cNvPr>
          <p:cNvGrpSpPr/>
          <p:nvPr/>
        </p:nvGrpSpPr>
        <p:grpSpPr>
          <a:xfrm>
            <a:off x="0" y="0"/>
            <a:ext cx="12192000" cy="545465"/>
            <a:chOff x="161" y="137"/>
            <a:chExt cx="18293" cy="859"/>
          </a:xfrm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5143DB7A-6ACE-D40D-6AF7-C28D7B17FBCF}"/>
                </a:ext>
              </a:extLst>
            </p:cNvPr>
            <p:cNvGrpSpPr/>
            <p:nvPr/>
          </p:nvGrpSpPr>
          <p:grpSpPr>
            <a:xfrm>
              <a:off x="4411" y="877"/>
              <a:ext cx="14043" cy="119"/>
              <a:chOff x="4411" y="877"/>
              <a:chExt cx="14043" cy="119"/>
            </a:xfrm>
          </p:grpSpPr>
          <p:cxnSp>
            <p:nvCxnSpPr>
              <p:cNvPr id="13" name="直接连接符 12">
                <a:extLst>
                  <a:ext uri="{FF2B5EF4-FFF2-40B4-BE49-F238E27FC236}">
                    <a16:creationId xmlns:a16="http://schemas.microsoft.com/office/drawing/2014/main" id="{7A6E070F-C8AB-9418-1C45-6F6C53252524}"/>
                  </a:ext>
                </a:extLst>
              </p:cNvPr>
              <p:cNvCxnSpPr/>
              <p:nvPr/>
            </p:nvCxnSpPr>
            <p:spPr>
              <a:xfrm>
                <a:off x="4411" y="877"/>
                <a:ext cx="13693" cy="96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90C39BF5-2DBE-95F3-9CC1-D448C229921F}"/>
                  </a:ext>
                </a:extLst>
              </p:cNvPr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049FE6BD-ABA7-EA8A-7E79-97867940257C}"/>
                </a:ext>
              </a:extLst>
            </p:cNvPr>
            <p:cNvSpPr txBox="1"/>
            <p:nvPr/>
          </p:nvSpPr>
          <p:spPr>
            <a:xfrm>
              <a:off x="161" y="137"/>
              <a:ext cx="4361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课时知识穿线织网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06082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 animBg="1"/>
      <p:bldP spid="36" grpId="0" animBg="1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 title="">
            <a:extLst>
              <a:ext uri="{FF2B5EF4-FFF2-40B4-BE49-F238E27FC236}">
                <a16:creationId xmlns:a16="http://schemas.microsoft.com/office/drawing/2014/main" id="{D4EF5485-F9DA-CBFF-8803-364ADF68CF01}"/>
              </a:ext>
            </a:extLst>
          </p:cNvPr>
          <p:cNvGrpSpPr/>
          <p:nvPr/>
        </p:nvGrpSpPr>
        <p:grpSpPr>
          <a:xfrm>
            <a:off x="0" y="0"/>
            <a:ext cx="11616055" cy="545465"/>
            <a:chOff x="161" y="137"/>
            <a:chExt cx="18293" cy="859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E9E0DC2F-F2D2-309A-3541-22DE28834151}"/>
                </a:ext>
              </a:extLst>
            </p:cNvPr>
            <p:cNvGrpSpPr/>
            <p:nvPr/>
          </p:nvGrpSpPr>
          <p:grpSpPr>
            <a:xfrm>
              <a:off x="4872" y="877"/>
              <a:ext cx="13582" cy="119"/>
              <a:chOff x="4872" y="877"/>
              <a:chExt cx="13582" cy="119"/>
            </a:xfrm>
          </p:grpSpPr>
          <p:cxnSp>
            <p:nvCxnSpPr>
              <p:cNvPr id="8" name="直接连接符 7">
                <a:extLst>
                  <a:ext uri="{FF2B5EF4-FFF2-40B4-BE49-F238E27FC236}">
                    <a16:creationId xmlns:a16="http://schemas.microsoft.com/office/drawing/2014/main" id="{EC7A6FE0-27C4-2FB7-6F5A-9F8EC771E6FC}"/>
                  </a:ext>
                </a:extLst>
              </p:cNvPr>
              <p:cNvCxnSpPr/>
              <p:nvPr/>
            </p:nvCxnSpPr>
            <p:spPr>
              <a:xfrm>
                <a:off x="4872" y="944"/>
                <a:ext cx="13232" cy="29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6E7434C5-D943-8231-9168-1248DC6DCE54}"/>
                  </a:ext>
                </a:extLst>
              </p:cNvPr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A9668429-8830-6B7B-3FFF-54BEA2A4C64F}"/>
                </a:ext>
              </a:extLst>
            </p:cNvPr>
            <p:cNvSpPr txBox="1"/>
            <p:nvPr/>
          </p:nvSpPr>
          <p:spPr>
            <a:xfrm>
              <a:off x="161" y="137"/>
              <a:ext cx="4965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课时预览 时空坐标</a:t>
              </a:r>
            </a:p>
          </p:txBody>
        </p:sp>
      </p:grpSp>
      <p:sp>
        <p:nvSpPr>
          <p:cNvPr id="43" name="文本框 42" title="">
            <a:extLst>
              <a:ext uri="{FF2B5EF4-FFF2-40B4-BE49-F238E27FC236}">
                <a16:creationId xmlns:a16="http://schemas.microsoft.com/office/drawing/2014/main" id="{D9534620-FBBF-0064-07C7-F38FD9734F33}"/>
              </a:ext>
            </a:extLst>
          </p:cNvPr>
          <p:cNvSpPr txBox="1"/>
          <p:nvPr/>
        </p:nvSpPr>
        <p:spPr>
          <a:xfrm>
            <a:off x="2163210" y="5537891"/>
            <a:ext cx="330937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经济活动的商品化趋势</a:t>
            </a:r>
          </a:p>
        </p:txBody>
      </p:sp>
      <p:sp>
        <p:nvSpPr>
          <p:cNvPr id="45" name="文本框 44" title="">
            <a:extLst>
              <a:ext uri="{FF2B5EF4-FFF2-40B4-BE49-F238E27FC236}">
                <a16:creationId xmlns:a16="http://schemas.microsoft.com/office/drawing/2014/main" id="{B277F66D-4107-1F3D-09E4-855E2A22306E}"/>
              </a:ext>
            </a:extLst>
          </p:cNvPr>
          <p:cNvSpPr txBox="1"/>
          <p:nvPr/>
        </p:nvSpPr>
        <p:spPr>
          <a:xfrm>
            <a:off x="146556" y="5905089"/>
            <a:ext cx="158367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三大趋势：</a:t>
            </a:r>
          </a:p>
        </p:txBody>
      </p:sp>
      <p:sp>
        <p:nvSpPr>
          <p:cNvPr id="37" name="文本框 36" title="">
            <a:extLst>
              <a:ext uri="{FF2B5EF4-FFF2-40B4-BE49-F238E27FC236}">
                <a16:creationId xmlns:a16="http://schemas.microsoft.com/office/drawing/2014/main" id="{CDA36C0D-96C5-85A4-9B26-ED70549F4A51}"/>
              </a:ext>
            </a:extLst>
          </p:cNvPr>
          <p:cNvSpPr txBox="1"/>
          <p:nvPr/>
        </p:nvSpPr>
        <p:spPr>
          <a:xfrm>
            <a:off x="5534494" y="5537890"/>
            <a:ext cx="395909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思想观念的“异端化”趋势</a:t>
            </a:r>
          </a:p>
        </p:txBody>
      </p:sp>
      <p:sp>
        <p:nvSpPr>
          <p:cNvPr id="88" name="文本框 87" title="">
            <a:extLst>
              <a:ext uri="{FF2B5EF4-FFF2-40B4-BE49-F238E27FC236}">
                <a16:creationId xmlns:a16="http://schemas.microsoft.com/office/drawing/2014/main" id="{920D4989-04A8-E55F-A502-88F9BACAC85F}"/>
              </a:ext>
            </a:extLst>
          </p:cNvPr>
          <p:cNvSpPr txBox="1"/>
          <p:nvPr/>
        </p:nvSpPr>
        <p:spPr>
          <a:xfrm>
            <a:off x="8891620" y="879952"/>
            <a:ext cx="261175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zh-CN" altLang="en-US" sz="4000" b="1">
                <a:solidFill>
                  <a:schemeClr val="accent4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 数字识记</a:t>
            </a:r>
          </a:p>
        </p:txBody>
      </p:sp>
      <p:sp>
        <p:nvSpPr>
          <p:cNvPr id="15" name="文本框 14" title="">
            <a:extLst>
              <a:ext uri="{FF2B5EF4-FFF2-40B4-BE49-F238E27FC236}">
                <a16:creationId xmlns:a16="http://schemas.microsoft.com/office/drawing/2014/main" id="{B5852E18-C0AE-F2E2-DB48-0559BDC16320}"/>
              </a:ext>
            </a:extLst>
          </p:cNvPr>
          <p:cNvSpPr txBox="1"/>
          <p:nvPr/>
        </p:nvSpPr>
        <p:spPr>
          <a:xfrm>
            <a:off x="2163210" y="6087893"/>
            <a:ext cx="451424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文学艺术的平民化、世俗化趋势</a:t>
            </a:r>
          </a:p>
        </p:txBody>
      </p:sp>
      <p:sp>
        <p:nvSpPr>
          <p:cNvPr id="4" name="箭头: 右 3" title="">
            <a:extLst>
              <a:ext uri="{FF2B5EF4-FFF2-40B4-BE49-F238E27FC236}">
                <a16:creationId xmlns:a16="http://schemas.microsoft.com/office/drawing/2014/main" id="{8310909D-EBB4-C49A-9A01-191F79BCBA7E}"/>
              </a:ext>
            </a:extLst>
          </p:cNvPr>
          <p:cNvSpPr/>
          <p:nvPr/>
        </p:nvSpPr>
        <p:spPr>
          <a:xfrm>
            <a:off x="305978" y="3138873"/>
            <a:ext cx="12090495" cy="1047837"/>
          </a:xfrm>
          <a:prstGeom prst="rightArrow">
            <a:avLst/>
          </a:prstGeom>
          <a:solidFill>
            <a:schemeClr val="accent4"/>
          </a:solidFill>
          <a:ln>
            <a:solidFill>
              <a:schemeClr val="bg1">
                <a:lumMod val="65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  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文本框 80" title="">
            <a:extLst>
              <a:ext uri="{FF2B5EF4-FFF2-40B4-BE49-F238E27FC236}">
                <a16:creationId xmlns:a16="http://schemas.microsoft.com/office/drawing/2014/main" id="{48621B6F-3CFC-5CC9-C4A6-6B9E17C1395E}"/>
              </a:ext>
            </a:extLst>
          </p:cNvPr>
          <p:cNvSpPr txBox="1"/>
          <p:nvPr/>
        </p:nvSpPr>
        <p:spPr>
          <a:xfrm>
            <a:off x="3120893" y="3423279"/>
            <a:ext cx="4957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一大转型 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明清之际中国社会的转型</a:t>
            </a:r>
          </a:p>
        </p:txBody>
      </p:sp>
      <p:sp>
        <p:nvSpPr>
          <p:cNvPr id="22" name="文本框 21" title="">
            <a:extLst>
              <a:ext uri="{FF2B5EF4-FFF2-40B4-BE49-F238E27FC236}">
                <a16:creationId xmlns:a16="http://schemas.microsoft.com/office/drawing/2014/main" id="{D4C60127-A0F2-9F42-F0FB-6D3F29CC89B5}"/>
              </a:ext>
            </a:extLst>
          </p:cNvPr>
          <p:cNvSpPr txBox="1"/>
          <p:nvPr/>
        </p:nvSpPr>
        <p:spPr>
          <a:xfrm>
            <a:off x="834822" y="3478125"/>
            <a:ext cx="931074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b="1"/>
              <a:t>1368</a:t>
            </a:r>
            <a:r>
              <a:rPr lang="zh-CN" altLang="en-US" b="1"/>
              <a:t>年</a:t>
            </a:r>
          </a:p>
        </p:txBody>
      </p:sp>
      <p:sp>
        <p:nvSpPr>
          <p:cNvPr id="24" name="文本框 23" title="">
            <a:extLst>
              <a:ext uri="{FF2B5EF4-FFF2-40B4-BE49-F238E27FC236}">
                <a16:creationId xmlns:a16="http://schemas.microsoft.com/office/drawing/2014/main" id="{539A82B0-40EB-2B80-9DEF-465CF66F4E3D}"/>
              </a:ext>
            </a:extLst>
          </p:cNvPr>
          <p:cNvSpPr txBox="1"/>
          <p:nvPr/>
        </p:nvSpPr>
        <p:spPr>
          <a:xfrm>
            <a:off x="2548304" y="4013083"/>
            <a:ext cx="1145177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明朝中期</a:t>
            </a:r>
          </a:p>
        </p:txBody>
      </p:sp>
      <p:sp>
        <p:nvSpPr>
          <p:cNvPr id="25" name="文本框 24" title="">
            <a:extLst>
              <a:ext uri="{FF2B5EF4-FFF2-40B4-BE49-F238E27FC236}">
                <a16:creationId xmlns:a16="http://schemas.microsoft.com/office/drawing/2014/main" id="{9B2B4D69-031F-CEEB-2C22-F0FF1469431F}"/>
              </a:ext>
            </a:extLst>
          </p:cNvPr>
          <p:cNvSpPr txBox="1"/>
          <p:nvPr/>
        </p:nvSpPr>
        <p:spPr>
          <a:xfrm>
            <a:off x="7988649" y="3502408"/>
            <a:ext cx="931075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b="1"/>
              <a:t>1644</a:t>
            </a:r>
            <a:r>
              <a:rPr lang="zh-CN" altLang="en-US" b="1"/>
              <a:t>年</a:t>
            </a:r>
          </a:p>
        </p:txBody>
      </p:sp>
      <p:sp>
        <p:nvSpPr>
          <p:cNvPr id="55" name="文本框 54" title="">
            <a:extLst>
              <a:ext uri="{FF2B5EF4-FFF2-40B4-BE49-F238E27FC236}">
                <a16:creationId xmlns:a16="http://schemas.microsoft.com/office/drawing/2014/main" id="{9725635F-E3F6-4EEA-E1C7-D0DC263F5398}"/>
              </a:ext>
            </a:extLst>
          </p:cNvPr>
          <p:cNvSpPr txBox="1"/>
          <p:nvPr/>
        </p:nvSpPr>
        <p:spPr>
          <a:xfrm>
            <a:off x="115331" y="2665350"/>
            <a:ext cx="216418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水浒传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</a:p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三国志通俗演义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</a:p>
        </p:txBody>
      </p:sp>
      <p:sp>
        <p:nvSpPr>
          <p:cNvPr id="57" name="文本框 56" title="">
            <a:extLst>
              <a:ext uri="{FF2B5EF4-FFF2-40B4-BE49-F238E27FC236}">
                <a16:creationId xmlns:a16="http://schemas.microsoft.com/office/drawing/2014/main" id="{37A17C82-7075-CF85-4836-346FA912DEAD}"/>
              </a:ext>
            </a:extLst>
          </p:cNvPr>
          <p:cNvSpPr txBox="1"/>
          <p:nvPr/>
        </p:nvSpPr>
        <p:spPr>
          <a:xfrm>
            <a:off x="6858385" y="2696293"/>
            <a:ext cx="184224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三大进步思想家</a:t>
            </a:r>
          </a:p>
        </p:txBody>
      </p:sp>
      <p:sp>
        <p:nvSpPr>
          <p:cNvPr id="38" name="文本框 37" title="">
            <a:extLst>
              <a:ext uri="{FF2B5EF4-FFF2-40B4-BE49-F238E27FC236}">
                <a16:creationId xmlns:a16="http://schemas.microsoft.com/office/drawing/2014/main" id="{040E69BE-7048-8845-ABE7-FBD0C123F28F}"/>
              </a:ext>
            </a:extLst>
          </p:cNvPr>
          <p:cNvSpPr txBox="1"/>
          <p:nvPr/>
        </p:nvSpPr>
        <p:spPr>
          <a:xfrm>
            <a:off x="88904" y="1670858"/>
            <a:ext cx="156354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两大矛盾：</a:t>
            </a:r>
          </a:p>
        </p:txBody>
      </p:sp>
      <p:sp>
        <p:nvSpPr>
          <p:cNvPr id="41" name="文本框 40" title="">
            <a:extLst>
              <a:ext uri="{FF2B5EF4-FFF2-40B4-BE49-F238E27FC236}">
                <a16:creationId xmlns:a16="http://schemas.microsoft.com/office/drawing/2014/main" id="{8B725D69-E0B6-72C0-EB36-2083CE2E7330}"/>
              </a:ext>
            </a:extLst>
          </p:cNvPr>
          <p:cNvSpPr txBox="1"/>
          <p:nvPr/>
        </p:nvSpPr>
        <p:spPr>
          <a:xfrm>
            <a:off x="2100566" y="1418459"/>
            <a:ext cx="442919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自然经济与新经济因素的矛盾</a:t>
            </a:r>
          </a:p>
        </p:txBody>
      </p:sp>
      <p:sp>
        <p:nvSpPr>
          <p:cNvPr id="20" name="文本框 19" title="">
            <a:extLst>
              <a:ext uri="{FF2B5EF4-FFF2-40B4-BE49-F238E27FC236}">
                <a16:creationId xmlns:a16="http://schemas.microsoft.com/office/drawing/2014/main" id="{445B057E-EB3D-4124-51A6-819F14BA58B0}"/>
              </a:ext>
            </a:extLst>
          </p:cNvPr>
          <p:cNvSpPr txBox="1"/>
          <p:nvPr/>
        </p:nvSpPr>
        <p:spPr>
          <a:xfrm>
            <a:off x="2100566" y="2026803"/>
            <a:ext cx="55607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传统社会价值与新思想文化倾向的矛盾</a:t>
            </a:r>
          </a:p>
        </p:txBody>
      </p:sp>
      <p:sp>
        <p:nvSpPr>
          <p:cNvPr id="44" name="文本框 43" title="">
            <a:extLst>
              <a:ext uri="{FF2B5EF4-FFF2-40B4-BE49-F238E27FC236}">
                <a16:creationId xmlns:a16="http://schemas.microsoft.com/office/drawing/2014/main" id="{1CE92144-13FF-3F89-531B-49BBDE554047}"/>
              </a:ext>
            </a:extLst>
          </p:cNvPr>
          <p:cNvSpPr txBox="1"/>
          <p:nvPr/>
        </p:nvSpPr>
        <p:spPr>
          <a:xfrm>
            <a:off x="10793873" y="3474379"/>
            <a:ext cx="931075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b="1"/>
              <a:t>1840</a:t>
            </a:r>
            <a:r>
              <a:rPr lang="zh-CN" altLang="en-US" b="1"/>
              <a:t>年</a:t>
            </a:r>
          </a:p>
        </p:txBody>
      </p:sp>
      <p:sp>
        <p:nvSpPr>
          <p:cNvPr id="51" name="文本框 50" title="">
            <a:extLst>
              <a:ext uri="{FF2B5EF4-FFF2-40B4-BE49-F238E27FC236}">
                <a16:creationId xmlns:a16="http://schemas.microsoft.com/office/drawing/2014/main" id="{4A27A4B7-1311-FFAD-A23F-B20E88857280}"/>
              </a:ext>
            </a:extLst>
          </p:cNvPr>
          <p:cNvSpPr txBox="1"/>
          <p:nvPr/>
        </p:nvSpPr>
        <p:spPr>
          <a:xfrm>
            <a:off x="9573915" y="2704948"/>
            <a:ext cx="184224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京剧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儒林外史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》《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红楼梦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文本框 52" title="">
            <a:extLst>
              <a:ext uri="{FF2B5EF4-FFF2-40B4-BE49-F238E27FC236}">
                <a16:creationId xmlns:a16="http://schemas.microsoft.com/office/drawing/2014/main" id="{ABB9B904-6B5A-9804-90C5-59A1777D0E51}"/>
              </a:ext>
            </a:extLst>
          </p:cNvPr>
          <p:cNvSpPr txBox="1"/>
          <p:nvPr/>
        </p:nvSpPr>
        <p:spPr>
          <a:xfrm>
            <a:off x="9251204" y="4041088"/>
            <a:ext cx="1346726" cy="369332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清朝前中期</a:t>
            </a:r>
          </a:p>
        </p:txBody>
      </p:sp>
      <p:sp>
        <p:nvSpPr>
          <p:cNvPr id="58" name="文本框 57" title="">
            <a:extLst>
              <a:ext uri="{FF2B5EF4-FFF2-40B4-BE49-F238E27FC236}">
                <a16:creationId xmlns:a16="http://schemas.microsoft.com/office/drawing/2014/main" id="{29E420A9-C0A3-C48C-94B5-30AAE20A2EFB}"/>
              </a:ext>
            </a:extLst>
          </p:cNvPr>
          <p:cNvSpPr txBox="1"/>
          <p:nvPr/>
        </p:nvSpPr>
        <p:spPr>
          <a:xfrm>
            <a:off x="7870116" y="-1662484"/>
            <a:ext cx="144145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沿海形势</a:t>
            </a:r>
          </a:p>
        </p:txBody>
      </p:sp>
      <p:sp>
        <p:nvSpPr>
          <p:cNvPr id="61" name="右大括号 60" title="">
            <a:extLst>
              <a:ext uri="{FF2B5EF4-FFF2-40B4-BE49-F238E27FC236}">
                <a16:creationId xmlns:a16="http://schemas.microsoft.com/office/drawing/2014/main" id="{862E1648-7C8E-8CA3-21CC-FB6207099A50}"/>
              </a:ext>
            </a:extLst>
          </p:cNvPr>
          <p:cNvSpPr/>
          <p:nvPr/>
        </p:nvSpPr>
        <p:spPr>
          <a:xfrm rot="10800000">
            <a:off x="1737054" y="1516964"/>
            <a:ext cx="363511" cy="812036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右大括号 61" title="">
            <a:extLst>
              <a:ext uri="{FF2B5EF4-FFF2-40B4-BE49-F238E27FC236}">
                <a16:creationId xmlns:a16="http://schemas.microsoft.com/office/drawing/2014/main" id="{E8C0C11E-2D84-503A-4CBF-95B492A02151}"/>
              </a:ext>
            </a:extLst>
          </p:cNvPr>
          <p:cNvSpPr/>
          <p:nvPr/>
        </p:nvSpPr>
        <p:spPr>
          <a:xfrm rot="10800000">
            <a:off x="1792877" y="5768055"/>
            <a:ext cx="307688" cy="808332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 title="">
            <a:extLst>
              <a:ext uri="{FF2B5EF4-FFF2-40B4-BE49-F238E27FC236}">
                <a16:creationId xmlns:a16="http://schemas.microsoft.com/office/drawing/2014/main" id="{3711F180-13EC-AC98-9347-061670F70411}"/>
              </a:ext>
            </a:extLst>
          </p:cNvPr>
          <p:cNvSpPr txBox="1"/>
          <p:nvPr/>
        </p:nvSpPr>
        <p:spPr>
          <a:xfrm>
            <a:off x="3152775" y="598792"/>
            <a:ext cx="5679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  明至清中叶的经济与文化</a:t>
            </a:r>
          </a:p>
        </p:txBody>
      </p:sp>
      <p:sp>
        <p:nvSpPr>
          <p:cNvPr id="12" name="文本框 11" title="">
            <a:extLst>
              <a:ext uri="{FF2B5EF4-FFF2-40B4-BE49-F238E27FC236}">
                <a16:creationId xmlns:a16="http://schemas.microsoft.com/office/drawing/2014/main" id="{224D978B-1CEA-1B87-E6F8-45CF151AE225}"/>
              </a:ext>
            </a:extLst>
          </p:cNvPr>
          <p:cNvSpPr txBox="1"/>
          <p:nvPr/>
        </p:nvSpPr>
        <p:spPr>
          <a:xfrm>
            <a:off x="7220965" y="3968261"/>
            <a:ext cx="1145177" cy="369332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明清之际</a:t>
            </a:r>
          </a:p>
        </p:txBody>
      </p:sp>
      <p:sp>
        <p:nvSpPr>
          <p:cNvPr id="13" name="文本框 12" title="">
            <a:extLst>
              <a:ext uri="{FF2B5EF4-FFF2-40B4-BE49-F238E27FC236}">
                <a16:creationId xmlns:a16="http://schemas.microsoft.com/office/drawing/2014/main" id="{6E7285AE-B1D8-FD5B-3753-03B9E893865D}"/>
              </a:ext>
            </a:extLst>
          </p:cNvPr>
          <p:cNvSpPr txBox="1"/>
          <p:nvPr/>
        </p:nvSpPr>
        <p:spPr>
          <a:xfrm>
            <a:off x="4768547" y="3999332"/>
            <a:ext cx="1145177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明朝后期</a:t>
            </a:r>
          </a:p>
        </p:txBody>
      </p:sp>
      <p:sp>
        <p:nvSpPr>
          <p:cNvPr id="16" name="文本框 15" title="">
            <a:extLst>
              <a:ext uri="{FF2B5EF4-FFF2-40B4-BE49-F238E27FC236}">
                <a16:creationId xmlns:a16="http://schemas.microsoft.com/office/drawing/2014/main" id="{D29FA94E-C93D-1141-DB2F-A5E2667D1750}"/>
              </a:ext>
            </a:extLst>
          </p:cNvPr>
          <p:cNvSpPr txBox="1"/>
          <p:nvPr/>
        </p:nvSpPr>
        <p:spPr>
          <a:xfrm>
            <a:off x="375902" y="4013569"/>
            <a:ext cx="1145177" cy="36933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元末明初</a:t>
            </a:r>
          </a:p>
        </p:txBody>
      </p:sp>
      <p:sp>
        <p:nvSpPr>
          <p:cNvPr id="17" name="文本框 16" title="">
            <a:extLst>
              <a:ext uri="{FF2B5EF4-FFF2-40B4-BE49-F238E27FC236}">
                <a16:creationId xmlns:a16="http://schemas.microsoft.com/office/drawing/2014/main" id="{3572712D-D54E-169E-89A2-6F2E7830B145}"/>
              </a:ext>
            </a:extLst>
          </p:cNvPr>
          <p:cNvSpPr txBox="1"/>
          <p:nvPr/>
        </p:nvSpPr>
        <p:spPr>
          <a:xfrm>
            <a:off x="2413905" y="2670327"/>
            <a:ext cx="121674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昆曲</a:t>
            </a:r>
            <a:endParaRPr lang="en-US" alt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西游记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</a:p>
        </p:txBody>
      </p:sp>
      <p:sp>
        <p:nvSpPr>
          <p:cNvPr id="23" name="文本框 22" title="">
            <a:extLst>
              <a:ext uri="{FF2B5EF4-FFF2-40B4-BE49-F238E27FC236}">
                <a16:creationId xmlns:a16="http://schemas.microsoft.com/office/drawing/2014/main" id="{9C744986-C2E8-68DF-F7FE-942280D1EDD3}"/>
              </a:ext>
            </a:extLst>
          </p:cNvPr>
          <p:cNvSpPr txBox="1"/>
          <p:nvPr/>
        </p:nvSpPr>
        <p:spPr>
          <a:xfrm>
            <a:off x="4732760" y="2704948"/>
            <a:ext cx="161342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本草纲目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</a:p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天工开物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</a:p>
        </p:txBody>
      </p:sp>
      <p:cxnSp>
        <p:nvCxnSpPr>
          <p:cNvPr id="27" name="直接箭头连接符 26" title="">
            <a:extLst>
              <a:ext uri="{FF2B5EF4-FFF2-40B4-BE49-F238E27FC236}">
                <a16:creationId xmlns:a16="http://schemas.microsoft.com/office/drawing/2014/main" id="{8380D52D-B8E5-11A3-FC76-F0C21F13C037}"/>
              </a:ext>
            </a:extLst>
          </p:cNvPr>
          <p:cNvCxnSpPr/>
          <p:nvPr/>
        </p:nvCxnSpPr>
        <p:spPr>
          <a:xfrm flipH="1">
            <a:off x="5331456" y="4242277"/>
            <a:ext cx="1" cy="349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 title="">
            <a:extLst>
              <a:ext uri="{FF2B5EF4-FFF2-40B4-BE49-F238E27FC236}">
                <a16:creationId xmlns:a16="http://schemas.microsoft.com/office/drawing/2014/main" id="{9FD374BC-605A-B79C-4CD7-21B3BC936916}"/>
              </a:ext>
            </a:extLst>
          </p:cNvPr>
          <p:cNvSpPr txBox="1"/>
          <p:nvPr/>
        </p:nvSpPr>
        <p:spPr>
          <a:xfrm>
            <a:off x="4732760" y="4606669"/>
            <a:ext cx="5377891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玉米、甘薯等高产作物的引进，美洲白银流入，商帮出现，资本主义萌芽产生</a:t>
            </a:r>
          </a:p>
        </p:txBody>
      </p:sp>
      <p:cxnSp>
        <p:nvCxnSpPr>
          <p:cNvPr id="29" name="直接箭头连接符 28" title="">
            <a:extLst>
              <a:ext uri="{FF2B5EF4-FFF2-40B4-BE49-F238E27FC236}">
                <a16:creationId xmlns:a16="http://schemas.microsoft.com/office/drawing/2014/main" id="{94816092-4A17-A7B6-6C2B-2378F7A0878B}"/>
              </a:ext>
            </a:extLst>
          </p:cNvPr>
          <p:cNvCxnSpPr/>
          <p:nvPr/>
        </p:nvCxnSpPr>
        <p:spPr>
          <a:xfrm flipH="1" flipV="1">
            <a:off x="7753095" y="3138873"/>
            <a:ext cx="0" cy="252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8020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5" grpId="0" animBg="1"/>
      <p:bldP spid="37" grpId="0" animBg="1"/>
      <p:bldP spid="15" grpId="0" animBg="1"/>
      <p:bldP spid="81" grpId="0"/>
      <p:bldP spid="38" grpId="0" animBg="1"/>
      <p:bldP spid="41" grpId="0" animBg="1"/>
      <p:bldP spid="20" grpId="0" animBg="1"/>
      <p:bldP spid="61" grpId="0" animBg="1"/>
      <p:bldP spid="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 title="">
            <a:extLst>
              <a:ext uri="{FF2B5EF4-FFF2-40B4-BE49-F238E27FC236}">
                <a16:creationId xmlns:a16="http://schemas.microsoft.com/office/drawing/2014/main" id="{00F7D76B-4C65-E200-9C66-7185089612E1}"/>
              </a:ext>
            </a:extLst>
          </p:cNvPr>
          <p:cNvSpPr/>
          <p:nvPr/>
        </p:nvSpPr>
        <p:spPr>
          <a:xfrm>
            <a:off x="3724138" y="2763036"/>
            <a:ext cx="5395457" cy="3753962"/>
          </a:xfrm>
          <a:prstGeom prst="rect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 title="">
            <a:extLst>
              <a:ext uri="{FF2B5EF4-FFF2-40B4-BE49-F238E27FC236}">
                <a16:creationId xmlns:a16="http://schemas.microsoft.com/office/drawing/2014/main" id="{F42AE828-55AD-AFD1-5DEA-E95AF1AC91D0}"/>
              </a:ext>
            </a:extLst>
          </p:cNvPr>
          <p:cNvSpPr/>
          <p:nvPr/>
        </p:nvSpPr>
        <p:spPr>
          <a:xfrm>
            <a:off x="1804986" y="901189"/>
            <a:ext cx="2311543" cy="707885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思想 、文化、科技之变</a:t>
            </a:r>
          </a:p>
        </p:txBody>
      </p:sp>
      <p:grpSp>
        <p:nvGrpSpPr>
          <p:cNvPr id="31" name="组合 30" title="">
            <a:extLst>
              <a:ext uri="{FF2B5EF4-FFF2-40B4-BE49-F238E27FC236}">
                <a16:creationId xmlns:a16="http://schemas.microsoft.com/office/drawing/2014/main" id="{A668A73C-1D21-6E58-A41C-371F484F65FF}"/>
              </a:ext>
            </a:extLst>
          </p:cNvPr>
          <p:cNvGrpSpPr/>
          <p:nvPr/>
        </p:nvGrpSpPr>
        <p:grpSpPr>
          <a:xfrm>
            <a:off x="2720815" y="132707"/>
            <a:ext cx="7515389" cy="6682037"/>
            <a:chOff x="2219600" y="551336"/>
            <a:chExt cx="7727409" cy="6594184"/>
          </a:xfrm>
        </p:grpSpPr>
        <p:sp>
          <p:nvSpPr>
            <p:cNvPr id="3" name="椭圆 2">
              <a:extLst>
                <a:ext uri="{FF2B5EF4-FFF2-40B4-BE49-F238E27FC236}">
                  <a16:creationId xmlns:a16="http://schemas.microsoft.com/office/drawing/2014/main" id="{053D015A-4989-19C7-A8FE-AE35DDD1FF11}"/>
                </a:ext>
              </a:extLst>
            </p:cNvPr>
            <p:cNvSpPr/>
            <p:nvPr/>
          </p:nvSpPr>
          <p:spPr>
            <a:xfrm rot="1184657">
              <a:off x="2219600" y="2769115"/>
              <a:ext cx="2289158" cy="43472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>
              <a:extLst>
                <a:ext uri="{FF2B5EF4-FFF2-40B4-BE49-F238E27FC236}">
                  <a16:creationId xmlns:a16="http://schemas.microsoft.com/office/drawing/2014/main" id="{25A0372E-75A7-8951-F45A-A75FDB6B30DC}"/>
                </a:ext>
              </a:extLst>
            </p:cNvPr>
            <p:cNvSpPr/>
            <p:nvPr/>
          </p:nvSpPr>
          <p:spPr>
            <a:xfrm rot="20539712">
              <a:off x="7572002" y="2768500"/>
              <a:ext cx="2375007" cy="43770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等腰三角形 4">
              <a:extLst>
                <a:ext uri="{FF2B5EF4-FFF2-40B4-BE49-F238E27FC236}">
                  <a16:creationId xmlns:a16="http://schemas.microsoft.com/office/drawing/2014/main" id="{145A1EC3-6FA6-EAE4-C8CE-BB6C92D4055E}"/>
                </a:ext>
              </a:extLst>
            </p:cNvPr>
            <p:cNvSpPr/>
            <p:nvPr/>
          </p:nvSpPr>
          <p:spPr>
            <a:xfrm>
              <a:off x="2713373" y="551336"/>
              <a:ext cx="7196981" cy="2589941"/>
            </a:xfrm>
            <a:prstGeom prst="triangle">
              <a:avLst>
                <a:gd name="adj" fmla="val 46307"/>
              </a:avLst>
            </a:prstGeom>
            <a:solidFill>
              <a:schemeClr val="accent4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圆角矩形 6">
              <a:extLst>
                <a:ext uri="{FF2B5EF4-FFF2-40B4-BE49-F238E27FC236}">
                  <a16:creationId xmlns:a16="http://schemas.microsoft.com/office/drawing/2014/main" id="{34515E72-74A7-3AF0-EECA-F00A3E4CB197}"/>
                </a:ext>
              </a:extLst>
            </p:cNvPr>
            <p:cNvSpPr/>
            <p:nvPr/>
          </p:nvSpPr>
          <p:spPr>
            <a:xfrm>
              <a:off x="6521605" y="5400478"/>
              <a:ext cx="1368890" cy="578485"/>
            </a:xfrm>
            <a:prstGeom prst="roundRect">
              <a:avLst/>
            </a:prstGeom>
            <a:noFill/>
            <a:ln>
              <a:solidFill>
                <a:schemeClr val="tx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农业</a:t>
              </a:r>
            </a:p>
          </p:txBody>
        </p:sp>
        <p:sp>
          <p:nvSpPr>
            <p:cNvPr id="7" name="圆角矩形 7">
              <a:extLst>
                <a:ext uri="{FF2B5EF4-FFF2-40B4-BE49-F238E27FC236}">
                  <a16:creationId xmlns:a16="http://schemas.microsoft.com/office/drawing/2014/main" id="{C89C1836-1901-6326-59C2-280F7F3FDD46}"/>
                </a:ext>
              </a:extLst>
            </p:cNvPr>
            <p:cNvSpPr/>
            <p:nvPr/>
          </p:nvSpPr>
          <p:spPr>
            <a:xfrm>
              <a:off x="5273831" y="3534186"/>
              <a:ext cx="1689822" cy="578485"/>
            </a:xfrm>
            <a:prstGeom prst="roundRect">
              <a:avLst/>
            </a:prstGeom>
            <a:noFill/>
            <a:ln>
              <a:solidFill>
                <a:schemeClr val="tx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商业</a:t>
              </a:r>
            </a:p>
          </p:txBody>
        </p:sp>
        <p:sp>
          <p:nvSpPr>
            <p:cNvPr id="9" name="圆角矩形 10">
              <a:extLst>
                <a:ext uri="{FF2B5EF4-FFF2-40B4-BE49-F238E27FC236}">
                  <a16:creationId xmlns:a16="http://schemas.microsoft.com/office/drawing/2014/main" id="{E8EBF70E-4DBB-9917-4B0E-068B284A2485}"/>
                </a:ext>
              </a:extLst>
            </p:cNvPr>
            <p:cNvSpPr/>
            <p:nvPr/>
          </p:nvSpPr>
          <p:spPr>
            <a:xfrm>
              <a:off x="4173391" y="2435667"/>
              <a:ext cx="2201463" cy="578485"/>
            </a:xfrm>
            <a:prstGeom prst="roundRect">
              <a:avLst/>
            </a:prstGeom>
            <a:noFill/>
            <a:ln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陆王心学</a:t>
              </a:r>
            </a:p>
          </p:txBody>
        </p:sp>
        <p:sp>
          <p:nvSpPr>
            <p:cNvPr id="10" name="圆角矩形 12">
              <a:extLst>
                <a:ext uri="{FF2B5EF4-FFF2-40B4-BE49-F238E27FC236}">
                  <a16:creationId xmlns:a16="http://schemas.microsoft.com/office/drawing/2014/main" id="{24CED797-4990-04CB-B4E6-195A9EC831CE}"/>
                </a:ext>
              </a:extLst>
            </p:cNvPr>
            <p:cNvSpPr/>
            <p:nvPr/>
          </p:nvSpPr>
          <p:spPr>
            <a:xfrm>
              <a:off x="5021640" y="1800265"/>
              <a:ext cx="2741381" cy="534717"/>
            </a:xfrm>
            <a:prstGeom prst="roundRect">
              <a:avLst/>
            </a:prstGeom>
            <a:noFill/>
            <a:ln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明末清初进步思想</a:t>
              </a:r>
            </a:p>
          </p:txBody>
        </p:sp>
        <p:sp>
          <p:nvSpPr>
            <p:cNvPr id="11" name="圆角矩形 13">
              <a:extLst>
                <a:ext uri="{FF2B5EF4-FFF2-40B4-BE49-F238E27FC236}">
                  <a16:creationId xmlns:a16="http://schemas.microsoft.com/office/drawing/2014/main" id="{026D41C6-49E4-C8CF-AC8F-69FF6E862671}"/>
                </a:ext>
              </a:extLst>
            </p:cNvPr>
            <p:cNvSpPr/>
            <p:nvPr/>
          </p:nvSpPr>
          <p:spPr>
            <a:xfrm>
              <a:off x="5526548" y="1134115"/>
              <a:ext cx="1550949" cy="578485"/>
            </a:xfrm>
            <a:prstGeom prst="roundRect">
              <a:avLst/>
            </a:prstGeom>
            <a:noFill/>
            <a:ln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小说戏曲</a:t>
              </a:r>
            </a:p>
          </p:txBody>
        </p:sp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DDE37CF8-BA68-D96C-4E47-4B782D3DBAEC}"/>
                </a:ext>
              </a:extLst>
            </p:cNvPr>
            <p:cNvSpPr/>
            <p:nvPr/>
          </p:nvSpPr>
          <p:spPr>
            <a:xfrm>
              <a:off x="5237370" y="3539250"/>
              <a:ext cx="1831325" cy="622863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1AD7987B-8428-6958-03C4-1348DA02BBB2}"/>
                </a:ext>
              </a:extLst>
            </p:cNvPr>
            <p:cNvSpPr/>
            <p:nvPr/>
          </p:nvSpPr>
          <p:spPr>
            <a:xfrm>
              <a:off x="6636481" y="5309759"/>
              <a:ext cx="1097881" cy="687871"/>
            </a:xfrm>
            <a:prstGeom prst="ellipse">
              <a:avLst/>
            </a:prstGeom>
            <a:noFill/>
            <a:ln w="34925">
              <a:solidFill>
                <a:schemeClr val="accent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矩形 12" title="">
            <a:extLst>
              <a:ext uri="{FF2B5EF4-FFF2-40B4-BE49-F238E27FC236}">
                <a16:creationId xmlns:a16="http://schemas.microsoft.com/office/drawing/2014/main" id="{F9CC9FBE-CFC2-B9B3-0FA0-A8A57D42FD34}"/>
              </a:ext>
            </a:extLst>
          </p:cNvPr>
          <p:cNvSpPr/>
          <p:nvPr/>
        </p:nvSpPr>
        <p:spPr>
          <a:xfrm>
            <a:off x="1832087" y="3355707"/>
            <a:ext cx="2124057" cy="476937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市民阶层壮大</a:t>
            </a:r>
          </a:p>
        </p:txBody>
      </p:sp>
      <p:sp>
        <p:nvSpPr>
          <p:cNvPr id="20" name="文本框 19" title="">
            <a:extLst>
              <a:ext uri="{FF2B5EF4-FFF2-40B4-BE49-F238E27FC236}">
                <a16:creationId xmlns:a16="http://schemas.microsoft.com/office/drawing/2014/main" id="{74E2B746-9637-39AA-3175-54E9660C7080}"/>
              </a:ext>
            </a:extLst>
          </p:cNvPr>
          <p:cNvSpPr txBox="1"/>
          <p:nvPr/>
        </p:nvSpPr>
        <p:spPr>
          <a:xfrm>
            <a:off x="7260384" y="2137212"/>
            <a:ext cx="875961" cy="461665"/>
          </a:xfrm>
          <a:prstGeom prst="rect">
            <a:avLst/>
          </a:prstGeom>
          <a:noFill/>
          <a:ln w="12700">
            <a:solidFill>
              <a:schemeClr val="bg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科技</a:t>
            </a:r>
            <a:endParaRPr lang="zh-CN" altLang="en-US" sz="2400"/>
          </a:p>
        </p:txBody>
      </p:sp>
      <p:sp>
        <p:nvSpPr>
          <p:cNvPr id="22" name="文本框 21" title="">
            <a:extLst>
              <a:ext uri="{FF2B5EF4-FFF2-40B4-BE49-F238E27FC236}">
                <a16:creationId xmlns:a16="http://schemas.microsoft.com/office/drawing/2014/main" id="{4DC30AFC-6524-FDBC-49CC-44D1A6E81BB0}"/>
              </a:ext>
            </a:extLst>
          </p:cNvPr>
          <p:cNvSpPr txBox="1"/>
          <p:nvPr/>
        </p:nvSpPr>
        <p:spPr>
          <a:xfrm>
            <a:off x="4934430" y="5111668"/>
            <a:ext cx="11193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手工业</a:t>
            </a:r>
            <a:endParaRPr lang="zh-CN" altLang="en-US" sz="2400"/>
          </a:p>
        </p:txBody>
      </p:sp>
      <p:sp>
        <p:nvSpPr>
          <p:cNvPr id="23" name="椭圆 22" title="">
            <a:extLst>
              <a:ext uri="{FF2B5EF4-FFF2-40B4-BE49-F238E27FC236}">
                <a16:creationId xmlns:a16="http://schemas.microsoft.com/office/drawing/2014/main" id="{66AC538E-5791-D8C4-E178-B80CB6F99A1E}"/>
              </a:ext>
            </a:extLst>
          </p:cNvPr>
          <p:cNvSpPr/>
          <p:nvPr/>
        </p:nvSpPr>
        <p:spPr>
          <a:xfrm>
            <a:off x="4921235" y="4963521"/>
            <a:ext cx="1126045" cy="694627"/>
          </a:xfrm>
          <a:prstGeom prst="ellipse">
            <a:avLst/>
          </a:prstGeom>
          <a:noFill/>
          <a:ln w="3492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箭头: 右 48" title="">
            <a:extLst>
              <a:ext uri="{FF2B5EF4-FFF2-40B4-BE49-F238E27FC236}">
                <a16:creationId xmlns:a16="http://schemas.microsoft.com/office/drawing/2014/main" id="{43EBF004-2B52-16A9-7694-60924ED63DD9}"/>
              </a:ext>
            </a:extLst>
          </p:cNvPr>
          <p:cNvSpPr/>
          <p:nvPr/>
        </p:nvSpPr>
        <p:spPr>
          <a:xfrm rot="10800000">
            <a:off x="6130105" y="5111668"/>
            <a:ext cx="729401" cy="3475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箭头: 右 49" title="">
            <a:extLst>
              <a:ext uri="{FF2B5EF4-FFF2-40B4-BE49-F238E27FC236}">
                <a16:creationId xmlns:a16="http://schemas.microsoft.com/office/drawing/2014/main" id="{A07DD063-C6DA-0963-541E-804A5A908CDC}"/>
              </a:ext>
            </a:extLst>
          </p:cNvPr>
          <p:cNvSpPr/>
          <p:nvPr/>
        </p:nvSpPr>
        <p:spPr>
          <a:xfrm rot="14218399">
            <a:off x="6605916" y="4138880"/>
            <a:ext cx="931182" cy="417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箭头: 右 50" title="">
            <a:extLst>
              <a:ext uri="{FF2B5EF4-FFF2-40B4-BE49-F238E27FC236}">
                <a16:creationId xmlns:a16="http://schemas.microsoft.com/office/drawing/2014/main" id="{11F08418-8374-7D3F-A403-2D1AD80C651A}"/>
              </a:ext>
            </a:extLst>
          </p:cNvPr>
          <p:cNvSpPr/>
          <p:nvPr/>
        </p:nvSpPr>
        <p:spPr>
          <a:xfrm rot="7562481">
            <a:off x="5455728" y="4173546"/>
            <a:ext cx="917589" cy="4018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文本框 75" title="">
            <a:extLst>
              <a:ext uri="{FF2B5EF4-FFF2-40B4-BE49-F238E27FC236}">
                <a16:creationId xmlns:a16="http://schemas.microsoft.com/office/drawing/2014/main" id="{21B0DE55-820E-5E0B-D799-40026A5B2F29}"/>
              </a:ext>
            </a:extLst>
          </p:cNvPr>
          <p:cNvSpPr txBox="1"/>
          <p:nvPr/>
        </p:nvSpPr>
        <p:spPr>
          <a:xfrm rot="1148750">
            <a:off x="8753797" y="2333581"/>
            <a:ext cx="1801644" cy="46166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传教士东来</a:t>
            </a:r>
          </a:p>
        </p:txBody>
      </p:sp>
      <p:sp>
        <p:nvSpPr>
          <p:cNvPr id="77" name="文本框 76" title="">
            <a:extLst>
              <a:ext uri="{FF2B5EF4-FFF2-40B4-BE49-F238E27FC236}">
                <a16:creationId xmlns:a16="http://schemas.microsoft.com/office/drawing/2014/main" id="{65482B7A-410E-777F-9F18-C34A0476F7F5}"/>
              </a:ext>
            </a:extLst>
          </p:cNvPr>
          <p:cNvSpPr txBox="1"/>
          <p:nvPr/>
        </p:nvSpPr>
        <p:spPr>
          <a:xfrm>
            <a:off x="9124392" y="257109"/>
            <a:ext cx="94431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</a:t>
            </a:r>
          </a:p>
        </p:txBody>
      </p:sp>
      <p:cxnSp>
        <p:nvCxnSpPr>
          <p:cNvPr id="81" name="直接箭头连接符 80" title="">
            <a:extLst>
              <a:ext uri="{FF2B5EF4-FFF2-40B4-BE49-F238E27FC236}">
                <a16:creationId xmlns:a16="http://schemas.microsoft.com/office/drawing/2014/main" id="{671698A2-65AB-108B-BC4A-F815506D4F3C}"/>
              </a:ext>
            </a:extLst>
          </p:cNvPr>
          <p:cNvCxnSpPr>
            <a:stCxn id="52" idx="1"/>
          </p:cNvCxnSpPr>
          <p:nvPr/>
        </p:nvCxnSpPr>
        <p:spPr>
          <a:xfrm flipH="1" flipV="1">
            <a:off x="10119743" y="693901"/>
            <a:ext cx="969632" cy="2749100"/>
          </a:xfrm>
          <a:prstGeom prst="straightConnector1">
            <a:avLst/>
          </a:prstGeom>
          <a:ln w="25400">
            <a:solidFill>
              <a:schemeClr val="accent4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文本框 51" title="">
            <a:extLst>
              <a:ext uri="{FF2B5EF4-FFF2-40B4-BE49-F238E27FC236}">
                <a16:creationId xmlns:a16="http://schemas.microsoft.com/office/drawing/2014/main" id="{2EFAC909-83EE-53F9-A6F0-BF440152A28C}"/>
              </a:ext>
            </a:extLst>
          </p:cNvPr>
          <p:cNvSpPr txBox="1"/>
          <p:nvPr/>
        </p:nvSpPr>
        <p:spPr>
          <a:xfrm>
            <a:off x="11089375" y="3212168"/>
            <a:ext cx="94431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西方</a:t>
            </a:r>
          </a:p>
        </p:txBody>
      </p:sp>
      <p:sp>
        <p:nvSpPr>
          <p:cNvPr id="87" name="文本框 86" title="">
            <a:extLst>
              <a:ext uri="{FF2B5EF4-FFF2-40B4-BE49-F238E27FC236}">
                <a16:creationId xmlns:a16="http://schemas.microsoft.com/office/drawing/2014/main" id="{4A5B69AE-020A-3F9F-8791-9E11971CEDE4}"/>
              </a:ext>
            </a:extLst>
          </p:cNvPr>
          <p:cNvSpPr txBox="1"/>
          <p:nvPr/>
        </p:nvSpPr>
        <p:spPr>
          <a:xfrm rot="20274728">
            <a:off x="10745372" y="1283620"/>
            <a:ext cx="432466" cy="15696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殖民扩张</a:t>
            </a:r>
          </a:p>
        </p:txBody>
      </p:sp>
      <p:sp>
        <p:nvSpPr>
          <p:cNvPr id="88" name="箭头: 上弧形 87" title="">
            <a:extLst>
              <a:ext uri="{FF2B5EF4-FFF2-40B4-BE49-F238E27FC236}">
                <a16:creationId xmlns:a16="http://schemas.microsoft.com/office/drawing/2014/main" id="{BF36EEC8-47C2-1F97-831B-35994D2BA09A}"/>
              </a:ext>
            </a:extLst>
          </p:cNvPr>
          <p:cNvSpPr/>
          <p:nvPr/>
        </p:nvSpPr>
        <p:spPr>
          <a:xfrm rot="16200000">
            <a:off x="-183263" y="1759563"/>
            <a:ext cx="2727611" cy="1092304"/>
          </a:xfrm>
          <a:prstGeom prst="curvedDownArrow">
            <a:avLst/>
          </a:prstGeom>
          <a:noFill/>
          <a:ln w="25400">
            <a:solidFill>
              <a:schemeClr val="accent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4" name="文本框 93" title="">
            <a:extLst>
              <a:ext uri="{FF2B5EF4-FFF2-40B4-BE49-F238E27FC236}">
                <a16:creationId xmlns:a16="http://schemas.microsoft.com/office/drawing/2014/main" id="{1BA055AE-CCDF-F9DF-C916-6F55311FB4F8}"/>
              </a:ext>
            </a:extLst>
          </p:cNvPr>
          <p:cNvSpPr txBox="1"/>
          <p:nvPr/>
        </p:nvSpPr>
        <p:spPr>
          <a:xfrm>
            <a:off x="1776123" y="63592"/>
            <a:ext cx="8322288" cy="6730815"/>
          </a:xfrm>
          <a:prstGeom prst="rect">
            <a:avLst/>
          </a:prstGeom>
          <a:noFill/>
          <a:ln w="25400">
            <a:solidFill>
              <a:schemeClr val="accent4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100" name="文本框 99" title="">
            <a:extLst>
              <a:ext uri="{FF2B5EF4-FFF2-40B4-BE49-F238E27FC236}">
                <a16:creationId xmlns:a16="http://schemas.microsoft.com/office/drawing/2014/main" id="{4DEF729C-02F9-F670-6CFB-23864FFE1AA4}"/>
              </a:ext>
            </a:extLst>
          </p:cNvPr>
          <p:cNvSpPr txBox="1"/>
          <p:nvPr/>
        </p:nvSpPr>
        <p:spPr>
          <a:xfrm>
            <a:off x="8868681" y="3017184"/>
            <a:ext cx="1711529" cy="11516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cxnSp>
        <p:nvCxnSpPr>
          <p:cNvPr id="62" name="直接箭头连接符 61" title="">
            <a:extLst>
              <a:ext uri="{FF2B5EF4-FFF2-40B4-BE49-F238E27FC236}">
                <a16:creationId xmlns:a16="http://schemas.microsoft.com/office/drawing/2014/main" id="{38C786A1-3F6C-8707-8225-38CFCD7D8604}"/>
              </a:ext>
            </a:extLst>
          </p:cNvPr>
          <p:cNvCxnSpPr>
            <a:endCxn id="20" idx="3"/>
          </p:cNvCxnSpPr>
          <p:nvPr/>
        </p:nvCxnSpPr>
        <p:spPr>
          <a:xfrm flipH="1" flipV="1">
            <a:off x="8136345" y="2368045"/>
            <a:ext cx="2912407" cy="113007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 title="">
            <a:extLst>
              <a:ext uri="{FF2B5EF4-FFF2-40B4-BE49-F238E27FC236}">
                <a16:creationId xmlns:a16="http://schemas.microsoft.com/office/drawing/2014/main" id="{D25E6543-00F4-D832-18E2-84C4A112C10A}"/>
              </a:ext>
            </a:extLst>
          </p:cNvPr>
          <p:cNvCxnSpPr/>
          <p:nvPr/>
        </p:nvCxnSpPr>
        <p:spPr>
          <a:xfrm flipH="1" flipV="1">
            <a:off x="7532847" y="3552101"/>
            <a:ext cx="3400360" cy="22536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 title="">
            <a:extLst>
              <a:ext uri="{FF2B5EF4-FFF2-40B4-BE49-F238E27FC236}">
                <a16:creationId xmlns:a16="http://schemas.microsoft.com/office/drawing/2014/main" id="{93801190-3527-DC84-4DD1-71888A9677DF}"/>
              </a:ext>
            </a:extLst>
          </p:cNvPr>
          <p:cNvCxnSpPr/>
          <p:nvPr/>
        </p:nvCxnSpPr>
        <p:spPr>
          <a:xfrm flipH="1">
            <a:off x="7923816" y="3564451"/>
            <a:ext cx="3162036" cy="1792433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文本框 74" title="">
            <a:extLst>
              <a:ext uri="{FF2B5EF4-FFF2-40B4-BE49-F238E27FC236}">
                <a16:creationId xmlns:a16="http://schemas.microsoft.com/office/drawing/2014/main" id="{D195D4CB-5A30-9640-764B-3D1CFE610292}"/>
              </a:ext>
            </a:extLst>
          </p:cNvPr>
          <p:cNvSpPr txBox="1"/>
          <p:nvPr/>
        </p:nvSpPr>
        <p:spPr>
          <a:xfrm>
            <a:off x="7983700" y="2896792"/>
            <a:ext cx="1757699" cy="46166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丝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银贸易</a:t>
            </a:r>
          </a:p>
        </p:txBody>
      </p:sp>
      <p:sp>
        <p:nvSpPr>
          <p:cNvPr id="74" name="文本框 73" title="">
            <a:extLst>
              <a:ext uri="{FF2B5EF4-FFF2-40B4-BE49-F238E27FC236}">
                <a16:creationId xmlns:a16="http://schemas.microsoft.com/office/drawing/2014/main" id="{4731E7C5-09D4-17BC-1DA3-FF8B1EA4EEAF}"/>
              </a:ext>
            </a:extLst>
          </p:cNvPr>
          <p:cNvSpPr txBox="1"/>
          <p:nvPr/>
        </p:nvSpPr>
        <p:spPr>
          <a:xfrm rot="19703444">
            <a:off x="8531692" y="3950147"/>
            <a:ext cx="1541569" cy="46166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高产作物</a:t>
            </a:r>
          </a:p>
        </p:txBody>
      </p:sp>
      <p:sp>
        <p:nvSpPr>
          <p:cNvPr id="101" name="文本框 100" title="">
            <a:extLst>
              <a:ext uri="{FF2B5EF4-FFF2-40B4-BE49-F238E27FC236}">
                <a16:creationId xmlns:a16="http://schemas.microsoft.com/office/drawing/2014/main" id="{3CE57862-22D5-2951-6DF0-82EAEEDE0B18}"/>
              </a:ext>
            </a:extLst>
          </p:cNvPr>
          <p:cNvSpPr txBox="1"/>
          <p:nvPr/>
        </p:nvSpPr>
        <p:spPr>
          <a:xfrm>
            <a:off x="1192129" y="1678837"/>
            <a:ext cx="528695" cy="15696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唯物史观</a:t>
            </a:r>
          </a:p>
        </p:txBody>
      </p:sp>
      <p:cxnSp>
        <p:nvCxnSpPr>
          <p:cNvPr id="105" name="直接箭头连接符 104" title="">
            <a:extLst>
              <a:ext uri="{FF2B5EF4-FFF2-40B4-BE49-F238E27FC236}">
                <a16:creationId xmlns:a16="http://schemas.microsoft.com/office/drawing/2014/main" id="{13BA5135-A6E0-73E0-CA3B-8328F201038B}"/>
              </a:ext>
            </a:extLst>
          </p:cNvPr>
          <p:cNvCxnSpPr/>
          <p:nvPr/>
        </p:nvCxnSpPr>
        <p:spPr>
          <a:xfrm flipH="1">
            <a:off x="3994898" y="3592994"/>
            <a:ext cx="1323014" cy="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 title="">
            <a:extLst>
              <a:ext uri="{FF2B5EF4-FFF2-40B4-BE49-F238E27FC236}">
                <a16:creationId xmlns:a16="http://schemas.microsoft.com/office/drawing/2014/main" id="{1963322A-7E64-DE1D-5955-60E47F91918E}"/>
              </a:ext>
            </a:extLst>
          </p:cNvPr>
          <p:cNvSpPr/>
          <p:nvPr/>
        </p:nvSpPr>
        <p:spPr>
          <a:xfrm>
            <a:off x="1804986" y="5155708"/>
            <a:ext cx="2124057" cy="476937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社会经济发展</a:t>
            </a:r>
          </a:p>
        </p:txBody>
      </p:sp>
      <p:grpSp>
        <p:nvGrpSpPr>
          <p:cNvPr id="14" name="组合 13" title="">
            <a:extLst>
              <a:ext uri="{FF2B5EF4-FFF2-40B4-BE49-F238E27FC236}">
                <a16:creationId xmlns:a16="http://schemas.microsoft.com/office/drawing/2014/main" id="{C7C975E7-4516-889D-287E-27BFC3FAD93D}"/>
              </a:ext>
            </a:extLst>
          </p:cNvPr>
          <p:cNvGrpSpPr/>
          <p:nvPr/>
        </p:nvGrpSpPr>
        <p:grpSpPr>
          <a:xfrm>
            <a:off x="0" y="0"/>
            <a:ext cx="12192000" cy="545465"/>
            <a:chOff x="161" y="137"/>
            <a:chExt cx="18293" cy="859"/>
          </a:xfrm>
        </p:grpSpPr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id="{69049C06-35D3-D637-580F-0702F532AE0B}"/>
                </a:ext>
              </a:extLst>
            </p:cNvPr>
            <p:cNvGrpSpPr/>
            <p:nvPr/>
          </p:nvGrpSpPr>
          <p:grpSpPr>
            <a:xfrm>
              <a:off x="4411" y="877"/>
              <a:ext cx="14043" cy="119"/>
              <a:chOff x="4411" y="877"/>
              <a:chExt cx="14043" cy="119"/>
            </a:xfrm>
          </p:grpSpPr>
          <p:cxnSp>
            <p:nvCxnSpPr>
              <p:cNvPr id="21" name="直接连接符 20">
                <a:extLst>
                  <a:ext uri="{FF2B5EF4-FFF2-40B4-BE49-F238E27FC236}">
                    <a16:creationId xmlns:a16="http://schemas.microsoft.com/office/drawing/2014/main" id="{B6CD7B5B-75AF-CE0A-CCCC-4D6582AF2EF8}"/>
                  </a:ext>
                </a:extLst>
              </p:cNvPr>
              <p:cNvCxnSpPr/>
              <p:nvPr/>
            </p:nvCxnSpPr>
            <p:spPr>
              <a:xfrm>
                <a:off x="4411" y="877"/>
                <a:ext cx="13693" cy="96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矩形 23">
                <a:extLst>
                  <a:ext uri="{FF2B5EF4-FFF2-40B4-BE49-F238E27FC236}">
                    <a16:creationId xmlns:a16="http://schemas.microsoft.com/office/drawing/2014/main" id="{5F275B93-F8E7-D3E1-4C70-6835E44B630B}"/>
                  </a:ext>
                </a:extLst>
              </p:cNvPr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3E265F2E-A852-2ADC-AB6E-88A2BAF7D8F9}"/>
                </a:ext>
              </a:extLst>
            </p:cNvPr>
            <p:cNvSpPr txBox="1"/>
            <p:nvPr/>
          </p:nvSpPr>
          <p:spPr>
            <a:xfrm>
              <a:off x="161" y="137"/>
              <a:ext cx="4361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课时知识穿线织网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10412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8" grpId="0" animBg="1"/>
    </p:bldLst>
  </p:timing>
</p:sld>
</file>

<file path=ppt/tags/tag1.xml><?xml version="1.0" encoding="utf-8"?>
<p:tagLst xmlns:p="http://schemas.openxmlformats.org/presentationml/2006/main">
  <p:tag name="KSO_WM_SCREEN_THEME_FLAG" val="w40VCfMT8EfbLjKkmLLikzOUr+L+IxQNac9vqitPK1hIWhL/jBw7UDELctFwDE3pVsAKTFRgf7cdu/UGdTB8vNagDPgrFOMzsdUZ/uesjco="/>
  <p:tag name="KSO_WM_UNIT_TABLE_BEAUTIFY" val="smartTable{219d58b4-575a-4dd8-af8e-1bbf84de5b38}"/>
</p:tagLst>
</file>

<file path=ppt/tags/tag2.xml><?xml version="1.0" encoding="utf-8"?>
<p:tagLst xmlns:p="http://schemas.openxmlformats.org/presentationml/2006/main">
  <p:tag name="KSO_WM_SCREEN_THEME_FLAG" val="w40VCfMT8EfbLjKkmLLikzOUr+L+IxQNac9vqitPK1hIWhL/jBw7UDELctFwDE3pVsAKTFRgf7cdu/UGdTB8vNagDPgrFOMzsdUZ/uesjco="/>
  <p:tag name="KSO_WM_UNIT_TABLE_BEAUTIFY" val="smartTable{8984f26e-c024-4115-bedd-d44d858e9ce1}"/>
  <p:tag name="TABLE_ENDDRAG_ORIGIN_RECT" val="626*154"/>
  <p:tag name="TABLE_ENDDRAG_RECT" val="102*345*626*154"/>
</p:tagLst>
</file>

<file path=ppt/tags/tag3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</p:tagLst>
</file>

<file path=ppt/theme/theme1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等线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等线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252</Paragraphs>
  <Slides>14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baseType="lpstr" size="24">
      <vt:lpstr>Arial</vt:lpstr>
      <vt:lpstr>等线 Light</vt:lpstr>
      <vt:lpstr>等线</vt:lpstr>
      <vt:lpstr>微软雅黑</vt:lpstr>
      <vt:lpstr>Tahoma</vt:lpstr>
      <vt:lpstr>黑体</vt:lpstr>
      <vt:lpstr>宋体</vt:lpstr>
      <vt:lpstr>楷体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23.0300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2023-12-28T13:36:15.859</cp:lastPrinted>
  <dcterms:created xsi:type="dcterms:W3CDTF">2023-12-28T13:36:15Z</dcterms:created>
  <dcterms:modified xsi:type="dcterms:W3CDTF">2023-12-28T05:36:15Z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