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076" r:id="rId4"/>
    <p:sldId id="1314" r:id="rId5"/>
    <p:sldId id="258" r:id="rId6"/>
    <p:sldId id="259" r:id="rId7"/>
    <p:sldId id="2080" r:id="rId8"/>
    <p:sldId id="260" r:id="rId9"/>
    <p:sldId id="2077" r:id="rId10"/>
    <p:sldId id="2078" r:id="rId11"/>
    <p:sldId id="2079" r:id="rId12"/>
    <p:sldId id="2095" r:id="rId13"/>
    <p:sldId id="2096" r:id="rId14"/>
    <p:sldId id="2097" r:id="rId15"/>
    <p:sldId id="2098" r:id="rId16"/>
    <p:sldId id="2099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>
        <p:scale>
          <a:sx n="50" d="100"/>
          <a:sy n="50" d="100"/>
        </p:scale>
        <p:origin x="81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tags" Target="tags/tag3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4" Type="http://schemas.openxmlformats.org/officeDocument/2006/relationships/theme" Target="../theme/theme2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1C96-D66C-4BBF-9DDE-7CB3B821EE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803F6-B9B6-4E40-BCC7-66D14EA8248F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158387"/>
            <a:ext cx="12232639" cy="3587387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73000"/>
              </a:srgbClr>
            </a:outerShdw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 flipV="1">
            <a:off x="-12932715" y="8703162"/>
            <a:ext cx="37937024" cy="1213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40640" y="924560"/>
            <a:ext cx="12318365" cy="5486400"/>
            <a:chOff x="-40640" y="924560"/>
            <a:chExt cx="12318365" cy="5486400"/>
          </a:xfrm>
        </p:grpSpPr>
        <p:sp>
          <p:nvSpPr>
            <p:cNvPr id="15" name="矩形 14"/>
            <p:cNvSpPr/>
            <p:nvPr/>
          </p:nvSpPr>
          <p:spPr>
            <a:xfrm>
              <a:off x="1292860" y="924560"/>
              <a:ext cx="2594610" cy="5486400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16000"/>
              </a:schemeClr>
            </a:solidFill>
            <a:ln w="38100">
              <a:solidFill>
                <a:schemeClr val="bg1"/>
              </a:solidFill>
            </a:ln>
            <a:scene3d>
              <a:camera prst="isometricRightUp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7BA00"/>
                </a:solidFill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1551940" y="1890395"/>
              <a:ext cx="2106930" cy="83248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isometricRightUp"/>
                <a:lightRig rig="threePt" dir="t"/>
              </a:scene3d>
            </a:bodyPr>
            <a:lstStyle/>
            <a:p>
              <a:pPr algn="ctr"/>
              <a:r>
                <a:rPr lang="zh-CN" altLang="en-US" sz="4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中国古代史</a:t>
              </a:r>
              <a:endParaRPr lang="zh-CN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-40640" y="3042920"/>
              <a:ext cx="12318365" cy="2391410"/>
              <a:chOff x="-64" y="4552"/>
              <a:chExt cx="19399" cy="3766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-64" y="4700"/>
                <a:ext cx="19241" cy="361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Rectangle 3"/>
              <p:cNvSpPr txBox="1">
                <a:spLocks noChangeArrowheads="1"/>
              </p:cNvSpPr>
              <p:nvPr/>
            </p:nvSpPr>
            <p:spPr bwMode="auto">
              <a:xfrm flipH="1">
                <a:off x="2877" y="4552"/>
                <a:ext cx="16458" cy="3614"/>
              </a:xfrm>
              <a:prstGeom prst="rect">
                <a:avLst/>
              </a:prstGeom>
              <a:noFill/>
            </p:spPr>
            <p:txBody>
              <a:bodyPr vert="horz" wrap="square" lIns="0" tIns="0" rIns="0" bIns="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>
                <a:lvl1pPr algn="ctr">
                  <a:spcBef>
                    <a:spcPct val="0"/>
                  </a:spcBef>
                  <a:buNone/>
                  <a:defRPr lang="ko-KR" altLang="en-US" sz="4400" b="1" baseline="0">
                    <a:solidFill>
                      <a:schemeClr val="bg1"/>
                    </a:solidFill>
                    <a:effectLst>
                      <a:outerShdw blurRad="12700" dist="25400" dir="5400000" algn="t" rotWithShape="0">
                        <a:prstClr val="black">
                          <a:alpha val="50000"/>
                        </a:prstClr>
                      </a:outerShdw>
                    </a:effectLs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lvl1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 sz="4000">
                    <a:solidFill>
                      <a:schemeClr val="bg1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第一单元</a:t>
                </a:r>
                <a:endParaRPr lang="zh-CN" sz="4000"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endParaRPr>
              </a:p>
              <a:p>
                <a:pPr algn="ctr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>
                    <a:solidFill>
                      <a:srgbClr val="FFC000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——</a:t>
                </a:r>
                <a:r>
                  <a:rPr lang="zh-CN" altLang="en-US">
                    <a:solidFill>
                      <a:srgbClr val="FFC000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从中华文明起源</a:t>
                </a:r>
                <a:endParaRPr lang="en-US" altLang="zh-CN">
                  <a:solidFill>
                    <a:srgbClr val="FFC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endParaRPr>
              </a:p>
              <a:p>
                <a:pPr algn="ctr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zh-CN" altLang="en-US">
                    <a:solidFill>
                      <a:srgbClr val="FFC000"/>
                    </a:solidFill>
                    <a:effectLst/>
                    <a:latin typeface="微软雅黑" panose="020B0503020204020204" pitchFamily="34" charset="-122"/>
                    <a:ea typeface="微软雅黑" panose="020B0503020204020204" pitchFamily="34" charset="-122"/>
                    <a:sym typeface="+mn-ea"/>
                  </a:rPr>
                  <a:t>到秦汉统一多民族封建国家的建立与巩固</a:t>
                </a:r>
                <a:endParaRPr lang="zh-CN">
                  <a:solidFill>
                    <a:srgbClr val="FFC000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endParaRPr>
              </a:p>
            </p:txBody>
          </p:sp>
        </p:grpSp>
      </p:grpSp>
      <p:cxnSp>
        <p:nvCxnSpPr>
          <p:cNvPr id="21" name="直接连接符 20"/>
          <p:cNvCxnSpPr/>
          <p:nvPr/>
        </p:nvCxnSpPr>
        <p:spPr>
          <a:xfrm flipH="1">
            <a:off x="1673225" y="2684145"/>
            <a:ext cx="0" cy="3050540"/>
          </a:xfrm>
          <a:prstGeom prst="line">
            <a:avLst/>
          </a:prstGeom>
          <a:ln w="38100">
            <a:solidFill>
              <a:schemeClr val="bg1"/>
            </a:solidFill>
          </a:ln>
          <a:scene3d>
            <a:camera prst="isometricRightUp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195385" y="-5631"/>
            <a:ext cx="2794958" cy="52322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中外历史纲要上</a:t>
            </a:r>
            <a:endParaRPr lang="zh-CN" altLang="en-US" sz="2800" b="1">
              <a:solidFill>
                <a:schemeClr val="bg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1378" y="0"/>
            <a:ext cx="114007" cy="52195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37127" y="85213"/>
            <a:ext cx="5910372" cy="941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accent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第一单元   从中华文明起源</a:t>
            </a:r>
            <a:endParaRPr lang="en-US" altLang="zh-CN" sz="2400" b="1">
              <a:solidFill>
                <a:schemeClr val="accent2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chemeClr val="accent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到秦汉统一多民族封建国家的建立与巩固</a:t>
            </a:r>
            <a:endParaRPr lang="zh-CN" altLang="zh-CN" sz="2400" b="1">
              <a:solidFill>
                <a:schemeClr val="accent2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4776" y="2606070"/>
            <a:ext cx="523875" cy="1569660"/>
          </a:xfrm>
          <a:prstGeom prst="rect">
            <a:avLst/>
          </a:prstGeom>
          <a:noFill/>
          <a:ln w="349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原始社会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1057306" y="2164526"/>
            <a:ext cx="560796" cy="1192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1057306" y="4957758"/>
            <a:ext cx="50679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1069545" y="2172973"/>
            <a:ext cx="0" cy="28016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V="1">
            <a:off x="655652" y="3454296"/>
            <a:ext cx="382171" cy="147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649338" y="1900241"/>
            <a:ext cx="193357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旧石器时代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595821" y="4681552"/>
            <a:ext cx="193357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新石器时代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614148" y="1455694"/>
            <a:ext cx="560795" cy="1434558"/>
            <a:chOff x="628651" y="1581149"/>
            <a:chExt cx="1081086" cy="3619500"/>
          </a:xfrm>
        </p:grpSpPr>
        <p:cxnSp>
          <p:nvCxnSpPr>
            <p:cNvPr id="18" name="直接连接符 17"/>
            <p:cNvCxnSpPr/>
            <p:nvPr/>
          </p:nvCxnSpPr>
          <p:spPr>
            <a:xfrm flipV="1">
              <a:off x="1066800" y="1581149"/>
              <a:ext cx="642937" cy="952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1066799" y="5200649"/>
              <a:ext cx="58102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>
              <a:off x="1066800" y="1581149"/>
              <a:ext cx="0" cy="3619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V="1">
              <a:off x="628651" y="3409950"/>
              <a:ext cx="438149" cy="190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文本框 22"/>
          <p:cNvSpPr txBox="1"/>
          <p:nvPr/>
        </p:nvSpPr>
        <p:spPr>
          <a:xfrm>
            <a:off x="7060990" y="1213474"/>
            <a:ext cx="2351078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元谋人、北京人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218590" y="1169755"/>
            <a:ext cx="2351078" cy="461665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代表性文化遗存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6613315" y="1444306"/>
            <a:ext cx="423356" cy="113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4197611" y="2606070"/>
            <a:ext cx="1467835" cy="461665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生产组织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5701379" y="2878864"/>
            <a:ext cx="423356" cy="113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6198370" y="2572575"/>
            <a:ext cx="5712035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以原始人群为主；晚期出现母系氏族社会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3582911" y="4143376"/>
            <a:ext cx="1105424" cy="1531661"/>
            <a:chOff x="628651" y="1581149"/>
            <a:chExt cx="1081086" cy="3619500"/>
          </a:xfrm>
        </p:grpSpPr>
        <p:cxnSp>
          <p:nvCxnSpPr>
            <p:cNvPr id="36" name="直接连接符 35"/>
            <p:cNvCxnSpPr/>
            <p:nvPr/>
          </p:nvCxnSpPr>
          <p:spPr>
            <a:xfrm flipV="1">
              <a:off x="1066800" y="1581149"/>
              <a:ext cx="642937" cy="952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>
              <a:off x="1066799" y="5200649"/>
              <a:ext cx="58102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H="1">
              <a:off x="1066800" y="1581149"/>
              <a:ext cx="0" cy="36195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V="1">
              <a:off x="628651" y="3409950"/>
              <a:ext cx="438149" cy="190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文本框 39"/>
          <p:cNvSpPr txBox="1"/>
          <p:nvPr/>
        </p:nvSpPr>
        <p:spPr>
          <a:xfrm>
            <a:off x="3799510" y="3549022"/>
            <a:ext cx="840484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早期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3736662" y="5817781"/>
            <a:ext cx="834026" cy="46166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晚期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3" name="直接连接符 42"/>
          <p:cNvCxnSpPr/>
          <p:nvPr/>
        </p:nvCxnSpPr>
        <p:spPr>
          <a:xfrm flipV="1">
            <a:off x="4688336" y="3390359"/>
            <a:ext cx="426589" cy="39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4688335" y="4681552"/>
            <a:ext cx="4265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H="1">
            <a:off x="4707385" y="3403724"/>
            <a:ext cx="0" cy="12911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V="1">
            <a:off x="7562687" y="3392033"/>
            <a:ext cx="409900" cy="78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5163267" y="3123573"/>
            <a:ext cx="2351078" cy="461665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代表性文化遗存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5163267" y="4391829"/>
            <a:ext cx="1467835" cy="461665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生产组织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5" name="直接连接符 54"/>
          <p:cNvCxnSpPr/>
          <p:nvPr/>
        </p:nvCxnSpPr>
        <p:spPr>
          <a:xfrm>
            <a:off x="6613315" y="4683529"/>
            <a:ext cx="423356" cy="113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文本框 55"/>
          <p:cNvSpPr txBox="1"/>
          <p:nvPr/>
        </p:nvSpPr>
        <p:spPr>
          <a:xfrm>
            <a:off x="8046221" y="3091622"/>
            <a:ext cx="3864181" cy="58105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仰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韶、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汶口、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河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姆渡文化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060991" y="4391829"/>
            <a:ext cx="4849412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母系氏族社会向父系氏族社会发展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5114925" y="5076483"/>
            <a:ext cx="2351078" cy="461665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代表性文化遗存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5114925" y="6344739"/>
            <a:ext cx="1467835" cy="461665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生产组织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0" name="直接连接符 59"/>
          <p:cNvCxnSpPr/>
          <p:nvPr/>
        </p:nvCxnSpPr>
        <p:spPr>
          <a:xfrm flipH="1">
            <a:off x="4688335" y="5283971"/>
            <a:ext cx="0" cy="12911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4682177" y="5305352"/>
            <a:ext cx="426589" cy="39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/>
        </p:nvCxnSpPr>
        <p:spPr>
          <a:xfrm flipV="1">
            <a:off x="4707385" y="6560329"/>
            <a:ext cx="426589" cy="39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V="1">
            <a:off x="7501904" y="5266054"/>
            <a:ext cx="409900" cy="78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/>
        </p:nvCxnSpPr>
        <p:spPr>
          <a:xfrm flipV="1">
            <a:off x="6582760" y="6580886"/>
            <a:ext cx="409900" cy="78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文本框 64"/>
          <p:cNvSpPr txBox="1"/>
          <p:nvPr/>
        </p:nvSpPr>
        <p:spPr>
          <a:xfrm>
            <a:off x="7972587" y="4975525"/>
            <a:ext cx="3864181" cy="58105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龙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山、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红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山、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良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渚文化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7021408" y="6214843"/>
            <a:ext cx="2151167" cy="58105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父系氏族社会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15733" y="31011"/>
            <a:ext cx="11512550" cy="489585"/>
            <a:chOff x="324" y="225"/>
            <a:chExt cx="18130" cy="771"/>
          </a:xfrm>
        </p:grpSpPr>
        <p:grpSp>
          <p:nvGrpSpPr>
            <p:cNvPr id="68" name="组合 67"/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矩形 70"/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9" name="文本框 68"/>
            <p:cNvSpPr txBox="1"/>
            <p:nvPr/>
          </p:nvSpPr>
          <p:spPr>
            <a:xfrm>
              <a:off x="324" y="225"/>
              <a:ext cx="2915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单元知识 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72" name="文本框 71"/>
          <p:cNvSpPr txBox="1"/>
          <p:nvPr/>
        </p:nvSpPr>
        <p:spPr>
          <a:xfrm>
            <a:off x="0" y="503574"/>
            <a:ext cx="248793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串线织网</a:t>
            </a:r>
            <a:endParaRPr lang="zh-CN" altLang="en-US" sz="4000" b="1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 animBg="1"/>
      <p:bldP spid="24" grpId="0" animBg="1"/>
      <p:bldP spid="32" grpId="0" animBg="1"/>
      <p:bldP spid="34" grpId="0" animBg="1"/>
      <p:bldP spid="40" grpId="0" animBg="1"/>
      <p:bldP spid="41" grpId="0" animBg="1"/>
      <p:bldP spid="51" grpId="0" animBg="1"/>
      <p:bldP spid="52" grpId="0" animBg="1"/>
      <p:bldP spid="56" grpId="0" animBg="1"/>
      <p:bldP spid="57" grpId="0" animBg="1"/>
      <p:bldP spid="58" grpId="0" animBg="1"/>
      <p:bldP spid="59" grpId="0" animBg="1"/>
      <p:bldP spid="65" grpId="0" animBg="1"/>
      <p:bldP spid="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136" y="2016647"/>
            <a:ext cx="523875" cy="1569660"/>
          </a:xfrm>
          <a:prstGeom prst="rect">
            <a:avLst/>
          </a:prstGeom>
          <a:noFill/>
          <a:ln w="349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奴隶社会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47000" y="1093783"/>
            <a:ext cx="484261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夏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379810" y="4687512"/>
            <a:ext cx="852103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春秋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2" name="组合 101"/>
          <p:cNvGrpSpPr/>
          <p:nvPr/>
        </p:nvGrpSpPr>
        <p:grpSpPr>
          <a:xfrm>
            <a:off x="653129" y="1290624"/>
            <a:ext cx="788507" cy="3684028"/>
            <a:chOff x="653129" y="1290624"/>
            <a:chExt cx="788507" cy="3684028"/>
          </a:xfrm>
        </p:grpSpPr>
        <p:cxnSp>
          <p:nvCxnSpPr>
            <p:cNvPr id="5" name="直接连接符 4"/>
            <p:cNvCxnSpPr/>
            <p:nvPr/>
          </p:nvCxnSpPr>
          <p:spPr>
            <a:xfrm flipV="1">
              <a:off x="1039229" y="1290624"/>
              <a:ext cx="313321" cy="831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1057306" y="4957758"/>
              <a:ext cx="37561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1057306" y="1290624"/>
              <a:ext cx="12239" cy="368402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1069545" y="3424853"/>
              <a:ext cx="372091" cy="414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653129" y="2407280"/>
              <a:ext cx="69942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文本框 12"/>
          <p:cNvSpPr txBox="1"/>
          <p:nvPr/>
        </p:nvSpPr>
        <p:spPr>
          <a:xfrm>
            <a:off x="1447000" y="2214051"/>
            <a:ext cx="56079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商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420685" y="3131584"/>
            <a:ext cx="83986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西周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>
            <a:off x="2007796" y="1324615"/>
            <a:ext cx="5453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511647" y="2390905"/>
            <a:ext cx="0" cy="1043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1990797" y="2418878"/>
            <a:ext cx="5208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2272788" y="3412492"/>
            <a:ext cx="21174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2280491" y="4991026"/>
            <a:ext cx="4321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2680957" y="935915"/>
            <a:ext cx="1808217" cy="830997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奴隶制国家的产生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874459" y="4522942"/>
            <a:ext cx="1505635" cy="830997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奴隶社会瓦解时期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2841702" y="2497415"/>
            <a:ext cx="2112593" cy="830997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奴隶社会发展与繁荣时期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2583489" y="2912405"/>
            <a:ext cx="2582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>
            <a:off x="4489174" y="1324615"/>
            <a:ext cx="54539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5034564" y="1115706"/>
            <a:ext cx="4878840" cy="461665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世袭制代替禅让制，国家机构建立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8" name="直接连接符 57"/>
          <p:cNvCxnSpPr>
            <a:endCxn id="66" idx="1"/>
          </p:cNvCxnSpPr>
          <p:nvPr/>
        </p:nvCxnSpPr>
        <p:spPr>
          <a:xfrm>
            <a:off x="4961196" y="3074604"/>
            <a:ext cx="569405" cy="81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 flipH="1">
            <a:off x="5187820" y="2169017"/>
            <a:ext cx="0" cy="16204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>
            <a:off x="5187820" y="2169017"/>
            <a:ext cx="280398" cy="2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>
            <a:endCxn id="67" idx="1"/>
          </p:cNvCxnSpPr>
          <p:nvPr/>
        </p:nvCxnSpPr>
        <p:spPr>
          <a:xfrm flipV="1">
            <a:off x="5210175" y="3789491"/>
            <a:ext cx="320425" cy="14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文本框 64"/>
          <p:cNvSpPr txBox="1"/>
          <p:nvPr/>
        </p:nvSpPr>
        <p:spPr>
          <a:xfrm>
            <a:off x="5513481" y="1756064"/>
            <a:ext cx="3320949" cy="830997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政治：内外服、分封制、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宗法制、礼乐制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530601" y="2667292"/>
            <a:ext cx="3291590" cy="830997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经济：奴隶制社会经济发展并走向繁荣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530600" y="3558658"/>
            <a:ext cx="3291591" cy="461665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文化：青铜器、甲骨文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8" name="直接连接符 67"/>
          <p:cNvCxnSpPr/>
          <p:nvPr/>
        </p:nvCxnSpPr>
        <p:spPr>
          <a:xfrm flipH="1">
            <a:off x="4591697" y="4453151"/>
            <a:ext cx="0" cy="1043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>
            <a:off x="4380094" y="4974651"/>
            <a:ext cx="476351" cy="163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连接符 69"/>
          <p:cNvCxnSpPr/>
          <p:nvPr/>
        </p:nvCxnSpPr>
        <p:spPr>
          <a:xfrm>
            <a:off x="4591697" y="4461891"/>
            <a:ext cx="280398" cy="2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/>
        </p:nvCxnSpPr>
        <p:spPr>
          <a:xfrm>
            <a:off x="4591697" y="5479464"/>
            <a:ext cx="280398" cy="2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本框 72"/>
          <p:cNvSpPr txBox="1"/>
          <p:nvPr/>
        </p:nvSpPr>
        <p:spPr>
          <a:xfrm>
            <a:off x="4956848" y="4186224"/>
            <a:ext cx="5676900" cy="461665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政治：诸侯争霸、分封制遭到破坏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4961196" y="4761247"/>
            <a:ext cx="5421878" cy="461665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经济：铁犁牛耕、井田制开始走向瓦解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4954295" y="5353939"/>
            <a:ext cx="5228477" cy="830997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文化：孔子（“仁”“为政以德”）老子（“道”“无为而治”）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右大括号 75"/>
          <p:cNvSpPr/>
          <p:nvPr/>
        </p:nvSpPr>
        <p:spPr>
          <a:xfrm>
            <a:off x="8834430" y="2092497"/>
            <a:ext cx="342779" cy="1837078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文本框 97"/>
          <p:cNvSpPr txBox="1"/>
          <p:nvPr/>
        </p:nvSpPr>
        <p:spPr>
          <a:xfrm>
            <a:off x="9294287" y="2624789"/>
            <a:ext cx="2678922" cy="830997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中华文明和早期国家形成与发展时期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1134694" y="4353691"/>
            <a:ext cx="943006" cy="1938992"/>
          </a:xfrm>
          <a:prstGeom prst="rect">
            <a:avLst/>
          </a:prstGeom>
          <a:noFill/>
          <a:ln w="317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政治、经济、文化大变动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1" name="右大括号 100"/>
          <p:cNvSpPr/>
          <p:nvPr/>
        </p:nvSpPr>
        <p:spPr>
          <a:xfrm>
            <a:off x="10687171" y="4353691"/>
            <a:ext cx="342779" cy="1837078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3" name="组合 112"/>
          <p:cNvGrpSpPr/>
          <p:nvPr/>
        </p:nvGrpSpPr>
        <p:grpSpPr>
          <a:xfrm>
            <a:off x="15733" y="31011"/>
            <a:ext cx="11512550" cy="489585"/>
            <a:chOff x="324" y="225"/>
            <a:chExt cx="18130" cy="771"/>
          </a:xfrm>
        </p:grpSpPr>
        <p:grpSp>
          <p:nvGrpSpPr>
            <p:cNvPr id="114" name="组合 113"/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116" name="直接连接符 115"/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矩形 116"/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15" name="文本框 114"/>
            <p:cNvSpPr txBox="1"/>
            <p:nvPr/>
          </p:nvSpPr>
          <p:spPr>
            <a:xfrm>
              <a:off x="324" y="225"/>
              <a:ext cx="3490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单元知识 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118" name="文本框 117"/>
          <p:cNvSpPr txBox="1"/>
          <p:nvPr/>
        </p:nvSpPr>
        <p:spPr>
          <a:xfrm>
            <a:off x="0" y="503574"/>
            <a:ext cx="248793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串线织网</a:t>
            </a:r>
            <a:endParaRPr lang="zh-CN" altLang="en-US" sz="4000" b="1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  <p:bldP spid="32" grpId="0" animBg="1"/>
      <p:bldP spid="33" grpId="0" animBg="1"/>
      <p:bldP spid="34" grpId="0" animBg="1"/>
      <p:bldP spid="57" grpId="0" animBg="1"/>
      <p:bldP spid="65" grpId="0" animBg="1"/>
      <p:bldP spid="66" grpId="0" animBg="1"/>
      <p:bldP spid="67" grpId="0" animBg="1"/>
      <p:bldP spid="73" grpId="0" animBg="1"/>
      <p:bldP spid="74" grpId="0" animBg="1"/>
      <p:bldP spid="75" grpId="0" animBg="1"/>
      <p:bldP spid="76" grpId="0" animBg="1"/>
      <p:bldP spid="98" grpId="0" animBg="1"/>
      <p:bldP spid="100" grpId="0" animBg="1"/>
      <p:bldP spid="1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600" y="1982639"/>
            <a:ext cx="523875" cy="1569660"/>
          </a:xfrm>
          <a:prstGeom prst="rect">
            <a:avLst/>
          </a:prstGeom>
          <a:noFill/>
          <a:ln w="349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封建社会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979612" y="874157"/>
            <a:ext cx="313321" cy="83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>
            <a:off x="986219" y="4957758"/>
            <a:ext cx="37561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986219" y="874157"/>
            <a:ext cx="0" cy="40836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340406" y="602099"/>
            <a:ext cx="83986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战国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95722" y="4645426"/>
            <a:ext cx="852103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两汉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651534" y="2671116"/>
            <a:ext cx="59358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340406" y="2426924"/>
            <a:ext cx="897602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秦朝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252143" y="937121"/>
            <a:ext cx="27269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2252143" y="4975710"/>
            <a:ext cx="2724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2551926" y="528915"/>
            <a:ext cx="1808217" cy="830997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封建社会形成时期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58432" y="4488327"/>
            <a:ext cx="1505635" cy="1200329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统一多民族封建国家的巩固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548772" y="2233138"/>
            <a:ext cx="2112593" cy="830997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统一多民族封建国家的建立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2266625" y="2672635"/>
            <a:ext cx="2582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stCxn id="12" idx="3"/>
          </p:cNvCxnSpPr>
          <p:nvPr/>
        </p:nvCxnSpPr>
        <p:spPr>
          <a:xfrm flipV="1">
            <a:off x="4360143" y="937121"/>
            <a:ext cx="506393" cy="72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4930234" y="1905584"/>
            <a:ext cx="280398" cy="2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4933218" y="3073991"/>
            <a:ext cx="320425" cy="14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4080321" y="5088491"/>
            <a:ext cx="310265" cy="2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4376138" y="4101580"/>
            <a:ext cx="30122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4361257" y="5635936"/>
            <a:ext cx="280398" cy="2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4372955" y="4092095"/>
            <a:ext cx="12635" cy="15438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H="1">
            <a:off x="4944728" y="1871985"/>
            <a:ext cx="0" cy="1192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4720371" y="2597409"/>
            <a:ext cx="533272" cy="111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4614464" y="305952"/>
            <a:ext cx="31121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V="1">
            <a:off x="4593584" y="1358453"/>
            <a:ext cx="320425" cy="14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 flipH="1">
            <a:off x="4613339" y="305952"/>
            <a:ext cx="0" cy="10539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/>
          <p:cNvSpPr txBox="1"/>
          <p:nvPr/>
        </p:nvSpPr>
        <p:spPr>
          <a:xfrm>
            <a:off x="4944728" y="43647"/>
            <a:ext cx="726646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政治：新兴地主阶级夺权、变法改革、诸侯兼并战争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914009" y="574791"/>
            <a:ext cx="346095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经济：土地私有制确立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944728" y="1091394"/>
            <a:ext cx="254650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文化：百家争鸣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5253643" y="1605253"/>
            <a:ext cx="559185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政治：皇帝制度、三公九卿制、郡县制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243297" y="2242083"/>
            <a:ext cx="369925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经济：统一货币、度量衡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5253643" y="2793762"/>
            <a:ext cx="423799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文化：统一文字、“焚书坑儒”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4714441" y="3912233"/>
            <a:ext cx="87130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西汉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0" name="直接连接符 49"/>
          <p:cNvCxnSpPr/>
          <p:nvPr/>
        </p:nvCxnSpPr>
        <p:spPr>
          <a:xfrm>
            <a:off x="5800165" y="3649235"/>
            <a:ext cx="280398" cy="2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flipV="1">
            <a:off x="5783284" y="4693219"/>
            <a:ext cx="320425" cy="14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H="1">
            <a:off x="5803298" y="3641733"/>
            <a:ext cx="0" cy="10826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>
            <a:off x="5626660" y="4183042"/>
            <a:ext cx="34845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本框 58"/>
          <p:cNvSpPr txBox="1"/>
          <p:nvPr/>
        </p:nvSpPr>
        <p:spPr>
          <a:xfrm>
            <a:off x="6063682" y="3290520"/>
            <a:ext cx="574792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初期：黄老之学、文景之治、郡国并行制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103709" y="3870748"/>
            <a:ext cx="582930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武帝强盛：推恩令、盐铁官营、独尊儒术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6080563" y="4389331"/>
            <a:ext cx="567113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衰落：外戚干政、土地兼并、社会动荡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4677360" y="5505813"/>
            <a:ext cx="90329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东汉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4" name="直接连接符 63"/>
          <p:cNvCxnSpPr/>
          <p:nvPr/>
        </p:nvCxnSpPr>
        <p:spPr>
          <a:xfrm>
            <a:off x="5783284" y="5226530"/>
            <a:ext cx="280398" cy="25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 flipV="1">
            <a:off x="5775575" y="6669427"/>
            <a:ext cx="320425" cy="145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 flipH="1">
            <a:off x="5797225" y="5197209"/>
            <a:ext cx="1985" cy="14722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5601347" y="5701042"/>
            <a:ext cx="34845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文本框 67"/>
          <p:cNvSpPr txBox="1"/>
          <p:nvPr/>
        </p:nvSpPr>
        <p:spPr>
          <a:xfrm>
            <a:off x="6063682" y="6337128"/>
            <a:ext cx="567113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衰落：外戚干政、土地兼并、社会动荡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6103709" y="4871831"/>
            <a:ext cx="484831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光武中兴：政治强化、经济恢复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080563" y="5374632"/>
            <a:ext cx="606251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中期动荡：外戚干政、宦官专权、党锢之祸、豪强庄园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4" name="组合 93"/>
          <p:cNvGrpSpPr/>
          <p:nvPr/>
        </p:nvGrpSpPr>
        <p:grpSpPr>
          <a:xfrm>
            <a:off x="15733" y="31011"/>
            <a:ext cx="11512550" cy="489585"/>
            <a:chOff x="324" y="225"/>
            <a:chExt cx="18130" cy="771"/>
          </a:xfrm>
        </p:grpSpPr>
        <p:grpSp>
          <p:nvGrpSpPr>
            <p:cNvPr id="95" name="组合 94"/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97" name="直接连接符 96"/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矩形 97"/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6" name="文本框 95"/>
            <p:cNvSpPr txBox="1"/>
            <p:nvPr/>
          </p:nvSpPr>
          <p:spPr>
            <a:xfrm>
              <a:off x="324" y="225"/>
              <a:ext cx="4916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单元知识  串线织网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2" grpId="0" animBg="1"/>
      <p:bldP spid="13" grpId="0" animBg="1"/>
      <p:bldP spid="14" grpId="0" animBg="1"/>
      <p:bldP spid="34" grpId="0" animBg="1"/>
      <p:bldP spid="35" grpId="0" animBg="1"/>
      <p:bldP spid="36" grpId="0" animBg="1"/>
      <p:bldP spid="42" grpId="0" animBg="1"/>
      <p:bldP spid="43" grpId="0" animBg="1"/>
      <p:bldP spid="44" grpId="0" animBg="1"/>
      <p:bldP spid="49" grpId="0" animBg="1"/>
      <p:bldP spid="59" grpId="0" animBg="1"/>
      <p:bldP spid="61" grpId="0" animBg="1"/>
      <p:bldP spid="62" grpId="0" animBg="1"/>
      <p:bldP spid="63" grpId="0" animBg="1"/>
      <p:bldP spid="68" grpId="0" animBg="1"/>
      <p:bldP spid="70" grpId="0" animBg="1"/>
      <p:bldP spid="7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85516" y="2508612"/>
            <a:ext cx="1447802" cy="461665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万邦时代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55379" y="1588370"/>
            <a:ext cx="1447802" cy="461665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邦国时代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77586" y="780021"/>
            <a:ext cx="1447802" cy="461665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纷争时代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737596" y="0"/>
            <a:ext cx="1447802" cy="461665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帝国时代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495" y="3324924"/>
            <a:ext cx="356604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新石器晚期</a:t>
            </a:r>
            <a:endParaRPr lang="en-US" altLang="zh-CN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从部落到国家的初始形态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90676" y="2379119"/>
            <a:ext cx="266700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夏商西周</a:t>
            </a:r>
            <a:endParaRPr lang="en-US" altLang="zh-CN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早期国家渐进完善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4495" y="1588129"/>
            <a:ext cx="242113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国家形态的变化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72513" y="1488785"/>
            <a:ext cx="334803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春秋战国</a:t>
            </a:r>
            <a:endParaRPr lang="en-US" altLang="zh-CN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除旧与立新的转型形态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509516" y="648641"/>
            <a:ext cx="3543301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秦汉时期</a:t>
            </a:r>
            <a:endParaRPr lang="en-US" altLang="zh-CN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统一多民族帝国初期形态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171191" y="3235095"/>
            <a:ext cx="2974738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3133725" y="2333273"/>
            <a:ext cx="2447925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5553075" y="1358183"/>
            <a:ext cx="2867025" cy="1192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3133725" y="2305389"/>
            <a:ext cx="0" cy="92970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5581650" y="1353694"/>
            <a:ext cx="0" cy="9660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8420100" y="579739"/>
            <a:ext cx="0" cy="77395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8420100" y="579739"/>
            <a:ext cx="3697405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6734515" y="2714051"/>
            <a:ext cx="207720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国家地方治理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72513" y="3715301"/>
            <a:ext cx="150828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聚族而居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672513" y="4445184"/>
            <a:ext cx="113347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内外服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675111" y="5112337"/>
            <a:ext cx="1164215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分封制、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宗法制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062271" y="3712570"/>
            <a:ext cx="240030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部落联盟联合体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062271" y="4469289"/>
            <a:ext cx="178911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方国联合体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062271" y="5217633"/>
            <a:ext cx="391477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宗法纽带下的诸侯国联合体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5672513" y="6110996"/>
            <a:ext cx="130881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郡县制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062272" y="6128558"/>
            <a:ext cx="391477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地缘组织下的中央集权国家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箭头: 右 33"/>
          <p:cNvSpPr/>
          <p:nvPr/>
        </p:nvSpPr>
        <p:spPr>
          <a:xfrm rot="5400000">
            <a:off x="6189260" y="4800832"/>
            <a:ext cx="2740779" cy="564255"/>
          </a:xfrm>
          <a:prstGeom prst="rightArrow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5553075" y="3406713"/>
            <a:ext cx="6517287" cy="335249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zh-CN" altLang="en-US"/>
          </a:p>
        </p:txBody>
      </p:sp>
      <p:sp>
        <p:nvSpPr>
          <p:cNvPr id="37" name="文本框 36"/>
          <p:cNvSpPr txBox="1"/>
          <p:nvPr/>
        </p:nvSpPr>
        <p:spPr>
          <a:xfrm>
            <a:off x="263297" y="4854855"/>
            <a:ext cx="4756165" cy="16890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制度变革要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顺应时代的发展，也要根据时代的变化不断调整。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时代发展与制度创新是相互促进的。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15733" y="31011"/>
            <a:ext cx="11512550" cy="489585"/>
            <a:chOff x="324" y="225"/>
            <a:chExt cx="18130" cy="771"/>
          </a:xfrm>
        </p:grpSpPr>
        <p:grpSp>
          <p:nvGrpSpPr>
            <p:cNvPr id="41" name="组合 40"/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43" name="直接连接符 42"/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矩形 43"/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2" name="文本框 41"/>
            <p:cNvSpPr txBox="1"/>
            <p:nvPr/>
          </p:nvSpPr>
          <p:spPr>
            <a:xfrm>
              <a:off x="324" y="225"/>
              <a:ext cx="5133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单元知识  纵向穿线  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46" name="文本框 45"/>
          <p:cNvSpPr txBox="1"/>
          <p:nvPr/>
        </p:nvSpPr>
        <p:spPr>
          <a:xfrm>
            <a:off x="131645" y="541537"/>
            <a:ext cx="248793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纵向梳理</a:t>
            </a:r>
            <a:endParaRPr lang="zh-CN" altLang="en-US" sz="4000" b="1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4" grpId="0" animBg="1"/>
      <p:bldP spid="35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09600" y="849970"/>
            <a:ext cx="4122937" cy="11350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原始社会末期炎黄部落联盟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华夏始祖（血缘民族）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02696" y="2231919"/>
            <a:ext cx="8050012" cy="113505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春秋战国时期，各族同源共祖观念发展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华夏认同 趋向统一（血缘民族、文化民族、政治民族）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04751" y="3496604"/>
            <a:ext cx="6200775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秦统一国家建立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促进各民族的交往交流交融（血缘民族、文化民族、政治民族、经济民族、地域民族）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609600" y="1985024"/>
            <a:ext cx="0" cy="4589839"/>
          </a:xfrm>
          <a:prstGeom prst="line">
            <a:avLst/>
          </a:prstGeom>
          <a:ln w="349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3067050" y="3429000"/>
            <a:ext cx="0" cy="3132125"/>
          </a:xfrm>
          <a:prstGeom prst="line">
            <a:avLst/>
          </a:prstGeom>
          <a:ln w="349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5943600" y="4924425"/>
            <a:ext cx="0" cy="1616035"/>
          </a:xfrm>
          <a:prstGeom prst="line">
            <a:avLst/>
          </a:prstGeom>
          <a:ln w="349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663740" y="6039265"/>
            <a:ext cx="2143123" cy="46166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原始社会末期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3183058" y="6026895"/>
            <a:ext cx="2243387" cy="46166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春秋战国时期</a:t>
            </a:r>
            <a:endParaRPr lang="zh-CN" altLang="en-US" sz="2400"/>
          </a:p>
        </p:txBody>
      </p:sp>
      <p:sp>
        <p:nvSpPr>
          <p:cNvPr id="10" name="文本框 9"/>
          <p:cNvSpPr txBox="1"/>
          <p:nvPr/>
        </p:nvSpPr>
        <p:spPr>
          <a:xfrm>
            <a:off x="6026568" y="5981489"/>
            <a:ext cx="1341019" cy="46166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秦统一</a:t>
            </a:r>
            <a:endParaRPr lang="zh-CN" altLang="en-US" sz="2400"/>
          </a:p>
        </p:txBody>
      </p:sp>
      <p:sp>
        <p:nvSpPr>
          <p:cNvPr id="11" name="箭头: 右 10"/>
          <p:cNvSpPr/>
          <p:nvPr/>
        </p:nvSpPr>
        <p:spPr>
          <a:xfrm>
            <a:off x="381000" y="6488561"/>
            <a:ext cx="10639425" cy="163906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/>
          <p:cNvCxnSpPr/>
          <p:nvPr/>
        </p:nvCxnSpPr>
        <p:spPr>
          <a:xfrm flipH="1">
            <a:off x="8753475" y="5732442"/>
            <a:ext cx="0" cy="828683"/>
          </a:xfrm>
          <a:prstGeom prst="line">
            <a:avLst/>
          </a:prstGeom>
          <a:ln w="349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9255494" y="5965698"/>
            <a:ext cx="1439654" cy="46166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汉朝强盛</a:t>
            </a:r>
            <a:endParaRPr lang="zh-CN" altLang="en-US" sz="2400"/>
          </a:p>
        </p:txBody>
      </p:sp>
      <p:sp>
        <p:nvSpPr>
          <p:cNvPr id="18" name="文本框 17"/>
          <p:cNvSpPr txBox="1"/>
          <p:nvPr/>
        </p:nvSpPr>
        <p:spPr>
          <a:xfrm>
            <a:off x="8232703" y="4856194"/>
            <a:ext cx="2581739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汉民族大一统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汉族的形成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5733" y="31011"/>
            <a:ext cx="11512550" cy="489585"/>
            <a:chOff x="324" y="225"/>
            <a:chExt cx="18130" cy="771"/>
          </a:xfrm>
        </p:grpSpPr>
        <p:grpSp>
          <p:nvGrpSpPr>
            <p:cNvPr id="21" name="组合 20"/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23" name="直接连接符 22"/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矩形 23"/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324" y="225"/>
              <a:ext cx="4916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单元知识  纵向穿线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5069775" y="575090"/>
            <a:ext cx="217069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汉民族的形成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532495" y="693919"/>
            <a:ext cx="248793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纵向梳理</a:t>
            </a:r>
            <a:endParaRPr lang="zh-CN" altLang="en-US" sz="4000" b="1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  <p:bldP spid="9" grpId="0" animBg="1"/>
      <p:bldP spid="10" grpId="0" animBg="1"/>
      <p:bldP spid="11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右 1"/>
          <p:cNvSpPr/>
          <p:nvPr/>
        </p:nvSpPr>
        <p:spPr>
          <a:xfrm rot="5400000">
            <a:off x="10324265" y="4139719"/>
            <a:ext cx="1779274" cy="38741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箭头: 右 2"/>
          <p:cNvSpPr/>
          <p:nvPr/>
        </p:nvSpPr>
        <p:spPr>
          <a:xfrm>
            <a:off x="165902" y="3927329"/>
            <a:ext cx="12090495" cy="1146862"/>
          </a:xfrm>
          <a:prstGeom prst="rightArrow">
            <a:avLst/>
          </a:prstGeom>
          <a:solidFill>
            <a:schemeClr val="accent4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约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170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 约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万年  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2070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 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1600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 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1046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771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476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221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207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 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220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endParaRPr lang="zh-CN" altLang="en-US" sz="20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5733" y="31011"/>
            <a:ext cx="11512550" cy="489585"/>
            <a:chOff x="324" y="225"/>
            <a:chExt cx="18130" cy="771"/>
          </a:xfrm>
        </p:grpSpPr>
        <p:grpSp>
          <p:nvGrpSpPr>
            <p:cNvPr id="17" name="组合 16"/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19" name="直接连接符 18"/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矩形 19"/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8" name="文本框 17"/>
            <p:cNvSpPr txBox="1"/>
            <p:nvPr/>
          </p:nvSpPr>
          <p:spPr>
            <a:xfrm>
              <a:off x="324" y="225"/>
              <a:ext cx="4623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单元综述 时空坐标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39" name="流程图: 过程 38"/>
          <p:cNvSpPr/>
          <p:nvPr/>
        </p:nvSpPr>
        <p:spPr>
          <a:xfrm>
            <a:off x="368286" y="3950322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流程图: 过程 40"/>
          <p:cNvSpPr/>
          <p:nvPr/>
        </p:nvSpPr>
        <p:spPr>
          <a:xfrm>
            <a:off x="1514921" y="3950322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流程图: 过程 42"/>
          <p:cNvSpPr/>
          <p:nvPr/>
        </p:nvSpPr>
        <p:spPr>
          <a:xfrm>
            <a:off x="3954712" y="3965789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流程图: 过程 43"/>
          <p:cNvSpPr/>
          <p:nvPr/>
        </p:nvSpPr>
        <p:spPr>
          <a:xfrm>
            <a:off x="5101347" y="3983025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流程图: 过程 45"/>
          <p:cNvSpPr/>
          <p:nvPr/>
        </p:nvSpPr>
        <p:spPr>
          <a:xfrm>
            <a:off x="6352425" y="3948220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流程图: 过程 47"/>
          <p:cNvSpPr/>
          <p:nvPr/>
        </p:nvSpPr>
        <p:spPr>
          <a:xfrm>
            <a:off x="9512290" y="3971881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流程图: 过程 48"/>
          <p:cNvSpPr/>
          <p:nvPr/>
        </p:nvSpPr>
        <p:spPr>
          <a:xfrm>
            <a:off x="10486094" y="3950322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文本框 50"/>
          <p:cNvSpPr txBox="1"/>
          <p:nvPr/>
        </p:nvSpPr>
        <p:spPr>
          <a:xfrm>
            <a:off x="122270" y="3588374"/>
            <a:ext cx="122815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原始人群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423036" y="3539810"/>
            <a:ext cx="140884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母系、父系氏族公社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3310345" y="3555967"/>
            <a:ext cx="46338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夏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4373146" y="3578888"/>
            <a:ext cx="46338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商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5628888" y="3578464"/>
            <a:ext cx="71453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西周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6631902" y="3625543"/>
            <a:ext cx="71453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春秋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705977" y="3631230"/>
            <a:ext cx="714535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战国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8736950" y="3670569"/>
            <a:ext cx="68889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秦朝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9703689" y="3625454"/>
            <a:ext cx="68889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汉朝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箭头: 上 59"/>
          <p:cNvSpPr/>
          <p:nvPr/>
        </p:nvSpPr>
        <p:spPr>
          <a:xfrm rot="10800000">
            <a:off x="2779941" y="4766843"/>
            <a:ext cx="260926" cy="1004108"/>
          </a:xfrm>
          <a:prstGeom prst="up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箭头: 上 61"/>
          <p:cNvSpPr/>
          <p:nvPr/>
        </p:nvSpPr>
        <p:spPr>
          <a:xfrm rot="10800000">
            <a:off x="7358374" y="4653838"/>
            <a:ext cx="257495" cy="1021268"/>
          </a:xfrm>
          <a:prstGeom prst="up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文本框 62"/>
          <p:cNvSpPr txBox="1"/>
          <p:nvPr/>
        </p:nvSpPr>
        <p:spPr>
          <a:xfrm>
            <a:off x="531361" y="5350250"/>
            <a:ext cx="1472992" cy="461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原始社会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4586669" y="5316638"/>
            <a:ext cx="1482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奴隶社会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8674688" y="5350230"/>
            <a:ext cx="1482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封建社会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6" name="文本框 33"/>
          <p:cNvSpPr txBox="1"/>
          <p:nvPr/>
        </p:nvSpPr>
        <p:spPr>
          <a:xfrm>
            <a:off x="5560455" y="2173574"/>
            <a:ext cx="2972187" cy="461665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anchor="t">
            <a:spAutoFit/>
          </a:bodyPr>
          <a:lstStyle>
            <a:defPPr>
              <a:defRPr lang="zh-CN"/>
            </a:defPPr>
            <a:lvl1pPr>
              <a:defRPr sz="28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诸侯纷争与变法运动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7" name="文本框 34"/>
          <p:cNvSpPr txBox="1"/>
          <p:nvPr/>
        </p:nvSpPr>
        <p:spPr>
          <a:xfrm>
            <a:off x="8639739" y="2060508"/>
            <a:ext cx="3193785" cy="830997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anchor="t">
            <a:spAutoFit/>
          </a:bodyPr>
          <a:lstStyle>
            <a:defPPr>
              <a:defRPr lang="zh-CN"/>
            </a:defPPr>
            <a:lvl1pPr>
              <a:defRPr sz="28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统一多民族封建国家的建立</a:t>
            </a:r>
            <a:r>
              <a:rPr lang="zh-CN" altLang="en-US" sz="2400" b="0">
                <a:solidFill>
                  <a:schemeClr val="tx1"/>
                </a:solidFill>
              </a:rPr>
              <a:t>和巩固</a:t>
            </a: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69" name="文本框 32"/>
          <p:cNvSpPr txBox="1"/>
          <p:nvPr/>
        </p:nvSpPr>
        <p:spPr>
          <a:xfrm>
            <a:off x="1526046" y="2164412"/>
            <a:ext cx="3958153" cy="461665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中华文明的起源</a:t>
            </a:r>
            <a:r>
              <a:rPr lang="zh-CN" altLang="en-US" sz="2400" noProof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与早期国家</a:t>
            </a:r>
            <a:endParaRPr kumimoji="0" lang="zh-CN" altLang="en-US" sz="24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2" name="流程图: 过程 71"/>
          <p:cNvSpPr/>
          <p:nvPr/>
        </p:nvSpPr>
        <p:spPr>
          <a:xfrm>
            <a:off x="8363257" y="3983954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5" name="文本框 74"/>
          <p:cNvSpPr txBox="1"/>
          <p:nvPr/>
        </p:nvSpPr>
        <p:spPr>
          <a:xfrm>
            <a:off x="2726492" y="604083"/>
            <a:ext cx="6135700" cy="941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C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第一单元</a:t>
            </a:r>
            <a:r>
              <a:rPr lang="en-US" altLang="zh-CN" sz="2400" b="1">
                <a:solidFill>
                  <a:srgbClr val="FFC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——</a:t>
            </a:r>
            <a:r>
              <a:rPr lang="zh-CN" altLang="en-US" sz="2400" b="1">
                <a:solidFill>
                  <a:srgbClr val="FFC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从中华文明起源</a:t>
            </a:r>
            <a:endParaRPr lang="en-US" altLang="zh-CN" sz="2400" b="1">
              <a:solidFill>
                <a:srgbClr val="FFC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FFC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到秦汉统一多民族封建国家的建立与巩固</a:t>
            </a:r>
            <a:endParaRPr lang="zh-CN" altLang="zh-CN" sz="2400" b="1">
              <a:solidFill>
                <a:srgbClr val="FFC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6" name="流程图: 过程 75"/>
          <p:cNvSpPr/>
          <p:nvPr/>
        </p:nvSpPr>
        <p:spPr>
          <a:xfrm>
            <a:off x="2849444" y="3948220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流程图: 过程 76"/>
          <p:cNvSpPr/>
          <p:nvPr/>
        </p:nvSpPr>
        <p:spPr>
          <a:xfrm>
            <a:off x="7407175" y="3970110"/>
            <a:ext cx="121920" cy="244294"/>
          </a:xfrm>
          <a:prstGeom prst="flowChartProcess">
            <a:avLst/>
          </a:prstGeom>
          <a:solidFill>
            <a:schemeClr val="accent4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8" name="右大括号 77"/>
          <p:cNvSpPr/>
          <p:nvPr/>
        </p:nvSpPr>
        <p:spPr>
          <a:xfrm rot="16200000">
            <a:off x="5635152" y="-2323113"/>
            <a:ext cx="445805" cy="8282872"/>
          </a:xfrm>
          <a:prstGeom prst="rightBrace">
            <a:avLst>
              <a:gd name="adj1" fmla="val 8333"/>
              <a:gd name="adj2" fmla="val 50000"/>
            </a:avLst>
          </a:prstGeom>
          <a:ln w="44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左大括号 83"/>
          <p:cNvSpPr/>
          <p:nvPr/>
        </p:nvSpPr>
        <p:spPr>
          <a:xfrm rot="5400000">
            <a:off x="1347702" y="1767885"/>
            <a:ext cx="522325" cy="2481158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左大括号 84"/>
          <p:cNvSpPr/>
          <p:nvPr/>
        </p:nvSpPr>
        <p:spPr>
          <a:xfrm rot="5400000">
            <a:off x="4305562" y="1282585"/>
            <a:ext cx="644159" cy="3449564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左大括号 85"/>
          <p:cNvSpPr/>
          <p:nvPr/>
        </p:nvSpPr>
        <p:spPr>
          <a:xfrm rot="5400000">
            <a:off x="7082282" y="2048470"/>
            <a:ext cx="551115" cy="2010833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左大括号 86"/>
          <p:cNvSpPr/>
          <p:nvPr/>
        </p:nvSpPr>
        <p:spPr>
          <a:xfrm rot="5400000">
            <a:off x="9148529" y="2025762"/>
            <a:ext cx="476904" cy="2010832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文本框 101"/>
          <p:cNvSpPr txBox="1"/>
          <p:nvPr/>
        </p:nvSpPr>
        <p:spPr>
          <a:xfrm>
            <a:off x="878484" y="3038774"/>
            <a:ext cx="14729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石器时代</a:t>
            </a:r>
            <a:endParaRPr lang="zh-CN" altLang="en-US" sz="2400" b="1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3976064" y="3073988"/>
            <a:ext cx="150813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青铜时代</a:t>
            </a:r>
            <a:endParaRPr lang="zh-CN" altLang="en-US" sz="2400" b="1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6680296" y="3110144"/>
            <a:ext cx="150813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4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铁器时代</a:t>
            </a:r>
            <a:endParaRPr lang="zh-CN" altLang="en-US" sz="2400" b="1">
              <a:solidFill>
                <a:schemeClr val="accent4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10547054" y="2837673"/>
            <a:ext cx="178129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生产力水平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10491850" y="5389387"/>
            <a:ext cx="148236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社会形态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9" grpId="0" animBg="1"/>
      <p:bldP spid="41" grpId="0" animBg="1"/>
      <p:bldP spid="43" grpId="0" animBg="1"/>
      <p:bldP spid="44" grpId="0" animBg="1"/>
      <p:bldP spid="46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bldLvl="0" animBg="1"/>
      <p:bldP spid="60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9" grpId="0" animBg="1"/>
      <p:bldP spid="72" grpId="0" animBg="1"/>
      <p:bldP spid="76" grpId="0" animBg="1"/>
      <p:bldP spid="77" grpId="0" animBg="1"/>
      <p:bldP spid="78" grpId="0" animBg="1"/>
      <p:bldP spid="84" grpId="0" animBg="1"/>
      <p:bldP spid="85" grpId="0" animBg="1"/>
      <p:bldP spid="86" grpId="0" animBg="1"/>
      <p:bldP spid="87" grpId="0" animBg="1"/>
      <p:bldP spid="102" grpId="0" animBg="1"/>
      <p:bldP spid="103" grpId="0" animBg="1"/>
      <p:bldP spid="104" grpId="0" animBg="1"/>
      <p:bldP spid="107" grpId="1"/>
      <p:bldP spid="10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2"/>
          <p:cNvGraphicFramePr>
            <a:graphicFrameLocks noGrp="1"/>
          </p:cNvGraphicFramePr>
          <p:nvPr/>
        </p:nvGraphicFramePr>
        <p:xfrm>
          <a:off x="685799" y="719665"/>
          <a:ext cx="10982326" cy="6034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4911"/>
                <a:gridCol w="3765715"/>
                <a:gridCol w="3421855"/>
                <a:gridCol w="2559845"/>
              </a:tblGrid>
              <a:tr h="787590"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</a:t>
                      </a:r>
                      <a:endParaRPr lang="zh-CN" altLang="en-US" sz="2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政治</a:t>
                      </a:r>
                      <a:endParaRPr lang="zh-CN" altLang="en-US" sz="2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经济</a:t>
                      </a:r>
                      <a:endParaRPr lang="zh-CN" altLang="en-US" sz="2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文化</a:t>
                      </a:r>
                      <a:endParaRPr lang="zh-CN" altLang="en-US" sz="2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70743">
                <a:tc>
                  <a:txBody>
                    <a:bodyPr wrap="square"/>
                    <a:lstStyle/>
                    <a:p>
                      <a:r>
                        <a:rPr lang="zh-CN" altLang="en-US" sz="2400" b="1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原始氏族公社</a:t>
                      </a:r>
                      <a:endParaRPr lang="zh-CN" altLang="en-US" sz="24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wrap="square"/>
                    <a:lstStyle/>
                    <a:p>
                      <a:pPr marL="285750" indent="-285750">
                        <a:buFont typeface="Wingdings" panose="05000000000000000000" pitchFamily="2" charset="2"/>
                        <a:buChar char="u"/>
                      </a:pPr>
                      <a:endParaRPr lang="zh-CN" altLang="en-US" sz="2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marL="342900" indent="-342900">
                        <a:buFont typeface="Wingdings" panose="05000000000000000000" pitchFamily="2" charset="2"/>
                        <a:buChar char="u"/>
                      </a:pPr>
                      <a:endParaRPr lang="zh-CN" altLang="en-US" sz="2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marL="285750" indent="-285750">
                        <a:buFont typeface="Wingdings" panose="05000000000000000000" pitchFamily="2" charset="2"/>
                        <a:buChar char="u"/>
                      </a:pPr>
                      <a:endParaRPr lang="zh-CN" altLang="en-US" sz="2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76273">
                <a:tc>
                  <a:txBody>
                    <a:bodyPr wrap="square"/>
                    <a:lstStyle/>
                    <a:p>
                      <a:endParaRPr lang="en-US" altLang="zh-CN" sz="24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r>
                        <a:rPr lang="en-US" altLang="zh-CN" sz="2400" b="1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2400" b="1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阶段</a:t>
                      </a:r>
                      <a:endParaRPr lang="en-US" altLang="zh-CN" sz="24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r>
                        <a:rPr lang="zh-CN" altLang="en-US" sz="2400" b="1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特征 </a:t>
                      </a:r>
                      <a:endParaRPr lang="zh-CN" altLang="en-US" sz="24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 wrap="square"/>
                    <a:lstStyle/>
                    <a:p>
                      <a:endParaRPr lang="zh-CN" altLang="en-US" sz="2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3769535" y="-10209"/>
            <a:ext cx="150495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先秦时期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" name="直接箭头连接符 4"/>
          <p:cNvCxnSpPr/>
          <p:nvPr/>
        </p:nvCxnSpPr>
        <p:spPr>
          <a:xfrm flipH="1">
            <a:off x="1209675" y="2295525"/>
            <a:ext cx="0" cy="51435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685800" y="2809875"/>
            <a:ext cx="1104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夏商周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 flipH="1">
            <a:off x="1228725" y="3425812"/>
            <a:ext cx="0" cy="51435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809623" y="3940162"/>
            <a:ext cx="857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春秋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战国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箭头连接符 9"/>
          <p:cNvCxnSpPr/>
          <p:nvPr/>
        </p:nvCxnSpPr>
        <p:spPr>
          <a:xfrm>
            <a:off x="5191125" y="1990725"/>
            <a:ext cx="2762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8239125" y="1990725"/>
            <a:ext cx="2762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2009770" y="4879969"/>
            <a:ext cx="9906004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先秦时期是中华文明的勃兴阶段。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政治上：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王位世袭制取代禅让制，形成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血缘关系为纽带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的贵族政治，最高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权力尚未集中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经济上：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石器过渡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到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铁犁牛耕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，由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井田制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到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土地私有制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文化上：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商周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青铜文化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到春秋战国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百家争鸣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914520" y="1717748"/>
            <a:ext cx="38719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社会性质：原始社会      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奴隶社会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夏：第一个国家政权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商：内外服；王权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神权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西周：分封制、宗法制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春秋：诸侯割据（春秋   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五霸）战国：兼并  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战争（战国七雄）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853109" y="1678004"/>
            <a:ext cx="3033716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农业：旧石器   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新石器，耒、耜耕作，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井田制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手工业：青铜冶炼为主的官营手工业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商业：出现职业商人、金属货币军事重镇和中心城市 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067812" y="1717748"/>
            <a:ext cx="243838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文字：文字产生，甲骨文、金文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思想：百家争鸣，儒、墨、道、法等诸子百家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15733" y="31011"/>
            <a:ext cx="11512550" cy="489585"/>
            <a:chOff x="324" y="225"/>
            <a:chExt cx="18130" cy="771"/>
          </a:xfrm>
        </p:grpSpPr>
        <p:grpSp>
          <p:nvGrpSpPr>
            <p:cNvPr id="21" name="组合 20"/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23" name="直接连接符 22"/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矩形 23"/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324" y="225"/>
              <a:ext cx="4916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单元知识  阶段特征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69535" y="-10209"/>
            <a:ext cx="150495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秦汉时期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5733" y="31011"/>
            <a:ext cx="11512550" cy="489585"/>
            <a:chOff x="324" y="225"/>
            <a:chExt cx="18130" cy="771"/>
          </a:xfrm>
        </p:grpSpPr>
        <p:grpSp>
          <p:nvGrpSpPr>
            <p:cNvPr id="4" name="组合 3"/>
            <p:cNvGrpSpPr/>
            <p:nvPr/>
          </p:nvGrpSpPr>
          <p:grpSpPr>
            <a:xfrm>
              <a:off x="4872" y="877"/>
              <a:ext cx="13582" cy="119"/>
              <a:chOff x="4872" y="877"/>
              <a:chExt cx="13582" cy="119"/>
            </a:xfrm>
          </p:grpSpPr>
          <p:cxnSp>
            <p:nvCxnSpPr>
              <p:cNvPr id="6" name="直接连接符 5"/>
              <p:cNvCxnSpPr/>
              <p:nvPr/>
            </p:nvCxnSpPr>
            <p:spPr>
              <a:xfrm>
                <a:off x="4872" y="944"/>
                <a:ext cx="13232" cy="29"/>
              </a:xfrm>
              <a:prstGeom prst="line">
                <a:avLst/>
              </a:prstGeom>
              <a:ln>
                <a:solidFill>
                  <a:srgbClr val="40404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矩形 6"/>
              <p:cNvSpPr/>
              <p:nvPr/>
            </p:nvSpPr>
            <p:spPr>
              <a:xfrm>
                <a:off x="14341" y="877"/>
                <a:ext cx="4113" cy="119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" name="文本框 4"/>
            <p:cNvSpPr txBox="1"/>
            <p:nvPr/>
          </p:nvSpPr>
          <p:spPr>
            <a:xfrm>
              <a:off x="324" y="225"/>
              <a:ext cx="4916" cy="727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黑体" panose="02010609060101010101" charset="-122"/>
                  <a:ea typeface="黑体" panose="02010609060101010101" charset="-122"/>
                </a:rPr>
                <a:t>单元知识  阶段特征</a:t>
              </a:r>
              <a:endParaRPr lang="zh-CN" altLang="en-US" sz="24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graphicFrame>
        <p:nvGraphicFramePr>
          <p:cNvPr id="8" name="表格 2"/>
          <p:cNvGraphicFramePr>
            <a:graphicFrameLocks noGrp="1"/>
          </p:cNvGraphicFramePr>
          <p:nvPr/>
        </p:nvGraphicFramePr>
        <p:xfrm>
          <a:off x="152401" y="719664"/>
          <a:ext cx="11877676" cy="6138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924"/>
                <a:gridCol w="3819525"/>
                <a:gridCol w="4365687"/>
                <a:gridCol w="2768540"/>
              </a:tblGrid>
              <a:tr h="651814"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</a:t>
                      </a:r>
                      <a:endParaRPr lang="zh-CN" altLang="en-US" sz="2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政治</a:t>
                      </a:r>
                      <a:endParaRPr lang="zh-CN" altLang="en-US" sz="2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经济</a:t>
                      </a:r>
                      <a:endParaRPr lang="zh-CN" altLang="en-US" sz="2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40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文化</a:t>
                      </a:r>
                      <a:endParaRPr lang="zh-CN" altLang="en-US" sz="240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524604"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2400" b="1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秦朝</a:t>
                      </a:r>
                      <a:endParaRPr lang="en-US" altLang="zh-CN" sz="24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endParaRPr lang="zh-CN" altLang="en-US" sz="24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wrap="square"/>
                    <a:lstStyle/>
                    <a:p>
                      <a:pPr marL="285750" indent="-285750">
                        <a:buFont typeface="Wingdings" panose="05000000000000000000" pitchFamily="2" charset="2"/>
                        <a:buChar char="u"/>
                      </a:pPr>
                      <a:endParaRPr lang="zh-CN" altLang="en-US" sz="2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marL="342900" indent="-342900">
                        <a:buFont typeface="Wingdings" panose="05000000000000000000" pitchFamily="2" charset="2"/>
                        <a:buChar char="u"/>
                      </a:pPr>
                      <a:endParaRPr lang="zh-CN" altLang="en-US" sz="2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 wrap="square"/>
                    <a:lstStyle/>
                    <a:p>
                      <a:pPr marL="285750" indent="-285750">
                        <a:buFont typeface="Wingdings" panose="05000000000000000000" pitchFamily="2" charset="2"/>
                        <a:buChar char="u"/>
                      </a:pPr>
                      <a:endParaRPr lang="zh-CN" altLang="en-US" sz="2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61917">
                <a:tc>
                  <a:txBody>
                    <a:bodyPr wrap="square"/>
                    <a:lstStyle/>
                    <a:p>
                      <a:endParaRPr lang="en-US" altLang="zh-CN" sz="24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r>
                        <a:rPr lang="en-US" altLang="zh-CN" sz="2400" b="1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2400" b="1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阶段</a:t>
                      </a:r>
                      <a:endParaRPr lang="en-US" altLang="zh-CN" sz="24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r>
                        <a:rPr lang="zh-CN" altLang="en-US" sz="2400" b="1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特征 </a:t>
                      </a:r>
                      <a:endParaRPr lang="zh-CN" altLang="en-US" sz="24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 wrap="square"/>
                    <a:lstStyle/>
                    <a:p>
                      <a:endParaRPr lang="zh-CN" altLang="en-US" sz="24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vert="horz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9" name="直接箭头连接符 8"/>
          <p:cNvCxnSpPr/>
          <p:nvPr/>
        </p:nvCxnSpPr>
        <p:spPr>
          <a:xfrm flipH="1">
            <a:off x="571500" y="2325397"/>
            <a:ext cx="0" cy="51435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95274" y="3429000"/>
            <a:ext cx="857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两汉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52525" y="4888230"/>
            <a:ext cx="11040110" cy="1938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秦汉是中国历史上第一个大一统时期，也是中华文明的形成和发展阶段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政治上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统一多民族封建国家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形成，奠定了中国的政治版图，秦汉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专制主义中央集权制度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确立和巩固。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经济上：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农耕经济、手工业、商业初步发展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思想上：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从法家思想、道家思想到独尊儒术，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儒家思想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成为封建社会的统治思想。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96130" y="1471677"/>
            <a:ext cx="3667904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秦朝：完成统一，皇权至上的专制主义中央集权制在全国确立（皇帝制度、三公九卿、郡县制）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汉初：郡国并行制；汉武帝建立中朝、设刺史、实行推恩令，选官实行察举制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985170" y="1471677"/>
            <a:ext cx="4071973" cy="34163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农业：汉初：与民休息政策“文景之治”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手工业：汉武帝：实行盐铁官营，丝绸远销欧洲，获丝国称号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商业：秦统一货币，推行重农抑商政策汉武帝改革币制，将铸币权收归中央；推行均输平准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140855" y="1471677"/>
            <a:ext cx="26912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秦小篆是秦朝官方文字，隶书产生发展，焚书坑儒加强思想控制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buFont typeface="Wingdings" panose="05000000000000000000" pitchFamily="2" charset="2"/>
              <a:buChar char="u"/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汉初：黄老无为而治；武帝时以大一统，天人感应为核心的新儒学形成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箭头: 右 1"/>
          <p:cNvSpPr/>
          <p:nvPr/>
        </p:nvSpPr>
        <p:spPr>
          <a:xfrm>
            <a:off x="53399" y="4607056"/>
            <a:ext cx="12138601" cy="1146862"/>
          </a:xfrm>
          <a:prstGeom prst="rightArrow">
            <a:avLst/>
          </a:prstGeom>
          <a:solidFill>
            <a:schemeClr val="accent4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距今约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170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万年        </a:t>
            </a:r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一条主线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中华文明的起源与发展          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771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0731" y="3885306"/>
            <a:ext cx="194775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旧石器时代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68927" y="3919820"/>
            <a:ext cx="186623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新石器时代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5852965" y="1657350"/>
            <a:ext cx="0" cy="318135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300896" y="3944338"/>
            <a:ext cx="386676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内外服制、分封制、宗法制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43918" y="1065691"/>
            <a:ext cx="6448425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两个时代、两种社会形态、两种王位继承方式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309175" y="2983984"/>
            <a:ext cx="3048000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三种重要的政治制度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/>
        </p:nvCxnSpPr>
        <p:spPr>
          <a:xfrm flipH="1">
            <a:off x="2959045" y="3429000"/>
            <a:ext cx="0" cy="140970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959045" y="1898212"/>
            <a:ext cx="1543696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原始社会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019189" y="2009166"/>
            <a:ext cx="1543696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奴隶社会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037947" y="2927294"/>
            <a:ext cx="1209281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禅让制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43646" y="2980426"/>
            <a:ext cx="171450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王位世袭制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14300" y="7399"/>
            <a:ext cx="3923647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中华文明的起源与早期国家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5" name="直接箭头连接符 24"/>
          <p:cNvCxnSpPr/>
          <p:nvPr/>
        </p:nvCxnSpPr>
        <p:spPr>
          <a:xfrm flipV="1">
            <a:off x="5309450" y="3211258"/>
            <a:ext cx="1058681" cy="1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 flipV="1">
            <a:off x="2471131" y="4150653"/>
            <a:ext cx="1058681" cy="1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5052076" y="2239998"/>
            <a:ext cx="1704975" cy="0"/>
          </a:xfrm>
          <a:prstGeom prst="straightConnector1">
            <a:avLst/>
          </a:prstGeom>
          <a:ln w="254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4219598" y="41986"/>
            <a:ext cx="248793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课时重点</a:t>
            </a:r>
            <a:endParaRPr lang="zh-CN" altLang="en-US" sz="4000" b="1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8"/>
          <p:cNvSpPr/>
          <p:nvPr/>
        </p:nvSpPr>
        <p:spPr>
          <a:xfrm>
            <a:off x="4219598" y="5119701"/>
            <a:ext cx="7782865" cy="125580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文化代表：甲骨文和青铜文化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;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礼乐文化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开始形成多元一体的心理认同（华夏子孙）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圆角矩形 9"/>
          <p:cNvSpPr/>
          <p:nvPr/>
        </p:nvSpPr>
        <p:spPr>
          <a:xfrm>
            <a:off x="4219598" y="2928811"/>
            <a:ext cx="7857173" cy="1868739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①王权与神权相结合，具有神秘色彩（甲骨文、祭祀）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②血缘纽带、家国一体（王位世袭制、分封制、宗法制）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③尚未实现权力高度集中（从内外服到分封制）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28064" y="1495426"/>
            <a:ext cx="886461" cy="45213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早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期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国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家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特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征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52633" y="3271952"/>
            <a:ext cx="1885315" cy="1016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政治特点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33765" y="5192516"/>
            <a:ext cx="1985645" cy="8242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文化代表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52632" y="1596481"/>
            <a:ext cx="1885315" cy="8178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经济基础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264344" y="1350855"/>
            <a:ext cx="7812426" cy="125580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土地经营的基本方式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——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井田制、集体劳作；使用石、木、骨器等  </a:t>
            </a: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;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青铜铸造发达（青铜器）</a:t>
            </a:r>
            <a:endParaRPr lang="en-US" altLang="zh-CN" sz="24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7620" y="749872"/>
            <a:ext cx="2921769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中华文明起源特征：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695700" y="795409"/>
            <a:ext cx="4543425" cy="4616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分布广泛、多元一体、中原核心</a:t>
            </a:r>
            <a:endParaRPr lang="zh-CN" altLang="en-US" sz="2400" b="1"/>
          </a:p>
        </p:txBody>
      </p:sp>
      <p:sp>
        <p:nvSpPr>
          <p:cNvPr id="12" name="文本框 11"/>
          <p:cNvSpPr txBox="1"/>
          <p:nvPr/>
        </p:nvSpPr>
        <p:spPr>
          <a:xfrm>
            <a:off x="114300" y="7399"/>
            <a:ext cx="3923647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中华文明的起源与早期国家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219598" y="41986"/>
            <a:ext cx="248793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课时重点</a:t>
            </a:r>
            <a:endParaRPr lang="zh-CN" altLang="en-US" sz="4000" b="1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10452100" y="11125200"/>
            <a:ext cx="0" cy="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右 2"/>
          <p:cNvSpPr/>
          <p:nvPr/>
        </p:nvSpPr>
        <p:spPr>
          <a:xfrm>
            <a:off x="117797" y="3927329"/>
            <a:ext cx="12138601" cy="1146862"/>
          </a:xfrm>
          <a:prstGeom prst="rightArrow">
            <a:avLst/>
          </a:prstGeom>
          <a:solidFill>
            <a:schemeClr val="accent4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770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       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一条主线：生产力的发展与社会变革                            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221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504808" y="4814268"/>
            <a:ext cx="122815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平王东迁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3066666" y="1004062"/>
            <a:ext cx="156715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春秋时期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7091180" y="991776"/>
            <a:ext cx="144618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战国时期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10323003" y="4889525"/>
            <a:ext cx="1228156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秦朝建立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2523186" y="6391811"/>
            <a:ext cx="281697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奴隶社会开始瓦解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7221924" y="6358085"/>
            <a:ext cx="267652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封建社会开始确立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50957" y="6316985"/>
            <a:ext cx="175927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社会大转型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箭头: 右 1"/>
          <p:cNvSpPr/>
          <p:nvPr/>
        </p:nvSpPr>
        <p:spPr>
          <a:xfrm>
            <a:off x="5578077" y="6452710"/>
            <a:ext cx="1463806" cy="36704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5852965" y="965679"/>
            <a:ext cx="19070" cy="3252619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2016940" y="3427529"/>
            <a:ext cx="9636200" cy="16936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V="1">
            <a:off x="2028010" y="2318331"/>
            <a:ext cx="9636201" cy="53871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992229" y="3488505"/>
            <a:ext cx="145383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铁犁牛耕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箭头: 右 10"/>
          <p:cNvSpPr/>
          <p:nvPr/>
        </p:nvSpPr>
        <p:spPr>
          <a:xfrm flipV="1">
            <a:off x="5012081" y="3637206"/>
            <a:ext cx="1493840" cy="31837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7091180" y="3506669"/>
            <a:ext cx="172964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私有制确立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042341" y="2584563"/>
            <a:ext cx="140372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春秋五霸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872036" y="2571566"/>
            <a:ext cx="140969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战国七雄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294193" y="2580912"/>
            <a:ext cx="140970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商鞅变法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8" name="箭头: 右 67"/>
          <p:cNvSpPr/>
          <p:nvPr/>
        </p:nvSpPr>
        <p:spPr>
          <a:xfrm flipV="1">
            <a:off x="8820821" y="2710339"/>
            <a:ext cx="447004" cy="30969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9309500" y="2449685"/>
            <a:ext cx="146404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秦灭六国实现统一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273366" y="1636052"/>
            <a:ext cx="153795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百家争鸣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924516" y="1626981"/>
            <a:ext cx="82391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孔子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959652" y="1647956"/>
            <a:ext cx="82391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老子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644934" y="1621321"/>
            <a:ext cx="245962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儒、墨、道、法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1641" y="3586935"/>
            <a:ext cx="176819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经济大发展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17797" y="2479911"/>
            <a:ext cx="176819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政治大动荡</a:t>
            </a:r>
            <a:endParaRPr lang="en-US" altLang="zh-CN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大变革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107583" y="1641242"/>
            <a:ext cx="172902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思想大解放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2" name="直接箭头连接符 31"/>
          <p:cNvCxnSpPr/>
          <p:nvPr/>
        </p:nvCxnSpPr>
        <p:spPr>
          <a:xfrm flipH="1" flipV="1">
            <a:off x="2028010" y="700096"/>
            <a:ext cx="0" cy="359731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文本框 70"/>
          <p:cNvSpPr txBox="1"/>
          <p:nvPr/>
        </p:nvSpPr>
        <p:spPr>
          <a:xfrm>
            <a:off x="2540696" y="5821709"/>
            <a:ext cx="481288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民族交融和华夏认同观念不断加深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2500364" y="5243680"/>
            <a:ext cx="254124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由分裂走向统一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5012081" y="4882275"/>
            <a:ext cx="207614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18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en-US" altLang="zh-CN" sz="18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476</a:t>
            </a:r>
            <a:r>
              <a:rPr lang="zh-CN" altLang="en-US" sz="18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前</a:t>
            </a:r>
            <a:r>
              <a:rPr lang="en-US" altLang="zh-CN" sz="18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475</a:t>
            </a:r>
            <a:r>
              <a:rPr lang="zh-CN" altLang="en-US" sz="18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</a:t>
            </a:r>
            <a:endParaRPr lang="zh-CN" altLang="en-US" b="1">
              <a:solidFill>
                <a:schemeClr val="accent2"/>
              </a:solidFill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5357673" y="628650"/>
            <a:ext cx="1376502" cy="4001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两个阶段</a:t>
            </a:r>
            <a:endParaRPr lang="zh-CN" altLang="en-US" sz="20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905418" y="5294796"/>
            <a:ext cx="1446083" cy="4001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三种趋势</a:t>
            </a:r>
            <a:endParaRPr lang="zh-CN" altLang="en-US" sz="20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203268" y="896016"/>
            <a:ext cx="1404300" cy="40011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四大特征</a:t>
            </a:r>
            <a:endParaRPr lang="zh-CN" altLang="en-US" sz="20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1" name="文本框 110"/>
          <p:cNvSpPr txBox="1"/>
          <p:nvPr/>
        </p:nvSpPr>
        <p:spPr>
          <a:xfrm>
            <a:off x="8354677" y="4243615"/>
            <a:ext cx="1992630" cy="494955"/>
          </a:xfrm>
          <a:prstGeom prst="rect">
            <a:avLst/>
          </a:prstGeom>
          <a:noFill/>
        </p:spPr>
        <p:txBody>
          <a:bodyPr wrap="square" lIns="0" rIns="0" rtlCol="0" anchor="ctr" anchorCtr="0"/>
          <a:lstStyle/>
          <a:p>
            <a:pPr algn="ctr"/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公元前</a:t>
            </a:r>
            <a:r>
              <a:rPr lang="en-US" altLang="zh-CN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256</a:t>
            </a:r>
            <a:r>
              <a:rPr lang="zh-CN" altLang="en-US" sz="24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</a:t>
            </a:r>
            <a:endParaRPr lang="zh-CN" altLang="en-US" sz="24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112" name="文本框 111"/>
          <p:cNvSpPr txBox="1"/>
          <p:nvPr/>
        </p:nvSpPr>
        <p:spPr>
          <a:xfrm>
            <a:off x="8587416" y="4874136"/>
            <a:ext cx="121700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东周灭亡</a:t>
            </a:r>
            <a:endParaRPr lang="zh-CN" altLang="en-US" sz="20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3" name="直接连接符 112"/>
          <p:cNvCxnSpPr/>
          <p:nvPr/>
        </p:nvCxnSpPr>
        <p:spPr>
          <a:xfrm flipH="1">
            <a:off x="10820119" y="941256"/>
            <a:ext cx="19070" cy="3252619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标题 7"/>
          <p:cNvSpPr txBox="1"/>
          <p:nvPr>
            <p:custDataLst>
              <p:tags r:id="rId1"/>
            </p:custDataLst>
          </p:nvPr>
        </p:nvSpPr>
        <p:spPr>
          <a:xfrm>
            <a:off x="-537922" y="50940"/>
            <a:ext cx="8564245" cy="5689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大变革的时代：春秋战国</a:t>
            </a:r>
            <a:r>
              <a:rPr lang="en-US" altLang="zh-CN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——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方正清楷 简" panose="02000500000000000000" charset="-122"/>
                <a:sym typeface="+mn-ea"/>
              </a:rPr>
              <a:t>诸侯纷争与变法运动</a:t>
            </a:r>
            <a:endParaRPr lang="zh-CN" altLang="en-US" sz="2400" b="1" spc="20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方正清楷 简" panose="02000500000000000000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65535" y="-24320"/>
            <a:ext cx="248793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课时重点</a:t>
            </a:r>
            <a:endParaRPr lang="zh-CN" altLang="en-US" sz="4000" b="1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1" grpId="0" animBg="1"/>
      <p:bldP spid="56" grpId="0" animBg="1"/>
      <p:bldP spid="57" grpId="0" animBg="1"/>
      <p:bldP spid="58" grpId="0" animBg="1"/>
      <p:bldP spid="64" grpId="0" animBg="1"/>
      <p:bldP spid="65" grpId="0" animBg="1"/>
      <p:bldP spid="108" grpId="0" animBg="1"/>
      <p:bldP spid="2" grpId="0" animBg="1"/>
      <p:bldP spid="10" grpId="0" animBg="1"/>
      <p:bldP spid="11" grpId="0" animBg="1"/>
      <p:bldP spid="13" grpId="0" animBg="1"/>
      <p:bldP spid="15" grpId="0" animBg="1"/>
      <p:bldP spid="21" grpId="0" animBg="1"/>
      <p:bldP spid="22" grpId="0" animBg="1"/>
      <p:bldP spid="68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71" grpId="0" animBg="1"/>
      <p:bldP spid="79" grpId="0" animBg="1"/>
      <p:bldP spid="97" grpId="0" animBg="1"/>
      <p:bldP spid="90" grpId="0" animBg="1"/>
      <p:bldP spid="91" grpId="0" animBg="1"/>
      <p:bldP spid="93" grpId="0" animBg="1"/>
      <p:bldP spid="111" grpId="0"/>
      <p:bldP spid="1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直接连接符 86"/>
          <p:cNvCxnSpPr/>
          <p:nvPr/>
        </p:nvCxnSpPr>
        <p:spPr>
          <a:xfrm flipH="1">
            <a:off x="9366752" y="4792937"/>
            <a:ext cx="0" cy="615312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箭头连接符 116"/>
          <p:cNvCxnSpPr/>
          <p:nvPr/>
        </p:nvCxnSpPr>
        <p:spPr>
          <a:xfrm flipH="1" flipV="1">
            <a:off x="11393879" y="3536451"/>
            <a:ext cx="0" cy="1254462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 flipH="1" flipV="1">
            <a:off x="9366752" y="3502084"/>
            <a:ext cx="0" cy="1150058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H="1" flipV="1">
            <a:off x="1904185" y="3598051"/>
            <a:ext cx="0" cy="1254462"/>
          </a:xfrm>
          <a:prstGeom prst="straightConnector1">
            <a:avLst/>
          </a:prstGeom>
          <a:ln w="254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箭头: 右 2"/>
          <p:cNvSpPr/>
          <p:nvPr/>
        </p:nvSpPr>
        <p:spPr>
          <a:xfrm>
            <a:off x="-133259" y="3934770"/>
            <a:ext cx="12458517" cy="913594"/>
          </a:xfrm>
          <a:prstGeom prst="rightArrow">
            <a:avLst/>
          </a:prstGeom>
          <a:solidFill>
            <a:schemeClr val="accent4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230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 前</a:t>
            </a:r>
            <a:r>
              <a:rPr lang="en-US" altLang="zh-CN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221</a:t>
            </a:r>
            <a:r>
              <a:rPr lang="zh-CN" altLang="en-US"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 </a:t>
            </a:r>
            <a:r>
              <a:rPr lang="zh-CN" altLang="en-US" sz="20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一条主线：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秦统一多民族封建国家的建立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209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前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207 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206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前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</a:t>
            </a:r>
            <a:r>
              <a:rPr lang="zh-CN" altLang="en-US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                        </a:t>
            </a:r>
            <a:r>
              <a:rPr lang="en-US" altLang="zh-CN"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8698417" y="4881576"/>
            <a:ext cx="122815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秦朝灭亡</a:t>
            </a:r>
            <a:endParaRPr lang="zh-CN" altLang="en-US" sz="20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8502337" y="2438606"/>
            <a:ext cx="410500" cy="680947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 flipH="1" flipV="1">
            <a:off x="10049636" y="2438606"/>
            <a:ext cx="521081" cy="656506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文本框 89"/>
          <p:cNvSpPr txBox="1"/>
          <p:nvPr/>
        </p:nvSpPr>
        <p:spPr>
          <a:xfrm>
            <a:off x="2073223" y="1909538"/>
            <a:ext cx="1616442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一个首创：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8407584" y="1917309"/>
            <a:ext cx="2050420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两大反秦势力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" name="文本框 111"/>
          <p:cNvSpPr txBox="1"/>
          <p:nvPr/>
        </p:nvSpPr>
        <p:spPr>
          <a:xfrm>
            <a:off x="7131553" y="4881576"/>
            <a:ext cx="1457450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大泽乡起义</a:t>
            </a:r>
            <a:endParaRPr lang="zh-CN" altLang="en-US" sz="20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205920" y="3246116"/>
            <a:ext cx="197356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陈胜、吴广农民起义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628261" y="3220196"/>
            <a:ext cx="172833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项羽、刘邦反秦势力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181017" y="5706886"/>
            <a:ext cx="1457443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楚汉战争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446736" y="4808508"/>
            <a:ext cx="0" cy="582891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/>
        </p:nvCxnSpPr>
        <p:spPr>
          <a:xfrm flipH="1">
            <a:off x="10145402" y="4790913"/>
            <a:ext cx="0" cy="588799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 flipH="1">
            <a:off x="1904185" y="4852513"/>
            <a:ext cx="0" cy="555736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446736" y="5351176"/>
            <a:ext cx="1457449" cy="0"/>
          </a:xfrm>
          <a:prstGeom prst="straightConnector1">
            <a:avLst/>
          </a:prstGeom>
          <a:ln w="3175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546441" y="5667376"/>
            <a:ext cx="1457449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击破六国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0" name="直接连接符 69"/>
          <p:cNvCxnSpPr/>
          <p:nvPr/>
        </p:nvCxnSpPr>
        <p:spPr>
          <a:xfrm flipH="1">
            <a:off x="11393805" y="4818572"/>
            <a:ext cx="0" cy="589677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接箭头连接符 71"/>
          <p:cNvCxnSpPr/>
          <p:nvPr/>
        </p:nvCxnSpPr>
        <p:spPr>
          <a:xfrm>
            <a:off x="1904185" y="5351176"/>
            <a:ext cx="7408310" cy="57073"/>
          </a:xfrm>
          <a:prstGeom prst="straightConnector1">
            <a:avLst/>
          </a:prstGeom>
          <a:ln w="3175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箭头连接符 72"/>
          <p:cNvCxnSpPr/>
          <p:nvPr/>
        </p:nvCxnSpPr>
        <p:spPr>
          <a:xfrm flipV="1">
            <a:off x="10145402" y="5379751"/>
            <a:ext cx="1211192" cy="11648"/>
          </a:xfrm>
          <a:prstGeom prst="straightConnector1">
            <a:avLst/>
          </a:prstGeom>
          <a:ln w="3175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4854126" y="5572172"/>
            <a:ext cx="90487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秦朝</a:t>
            </a:r>
            <a:endParaRPr lang="zh-CN" altLang="en-US" sz="24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2073223" y="2829023"/>
            <a:ext cx="1616442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三大制度：</a:t>
            </a:r>
            <a:endParaRPr lang="en-US" altLang="zh-CN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156085" y="643611"/>
            <a:ext cx="4473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秦统一多民族封建国家的建立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2073223" y="3598051"/>
            <a:ext cx="4554267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皇帝制度、三公九卿制、郡县制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3917082" y="1925469"/>
            <a:ext cx="323488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君主专制中央集权制度</a:t>
            </a:r>
            <a:endParaRPr lang="zh-CN" altLang="en-US" sz="2400" b="1"/>
          </a:p>
        </p:txBody>
      </p:sp>
      <p:sp>
        <p:nvSpPr>
          <p:cNvPr id="115" name="文本框 114"/>
          <p:cNvSpPr txBox="1"/>
          <p:nvPr/>
        </p:nvSpPr>
        <p:spPr>
          <a:xfrm>
            <a:off x="10693194" y="4897443"/>
            <a:ext cx="121058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西汉建立</a:t>
            </a:r>
            <a:endParaRPr lang="zh-CN" altLang="en-US" sz="20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6" name="文本框 115"/>
          <p:cNvSpPr txBox="1"/>
          <p:nvPr/>
        </p:nvSpPr>
        <p:spPr>
          <a:xfrm>
            <a:off x="1340183" y="4863554"/>
            <a:ext cx="132741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建立秦朝</a:t>
            </a:r>
            <a:endParaRPr lang="zh-CN" altLang="en-US" sz="20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181623" y="289668"/>
            <a:ext cx="248793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课时重点</a:t>
            </a:r>
            <a:endParaRPr lang="zh-CN" altLang="en-US" sz="4000" b="1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90" grpId="0" animBg="1"/>
      <p:bldP spid="93" grpId="0" animBg="1"/>
      <p:bldP spid="112" grpId="0" animBg="1"/>
      <p:bldP spid="14" grpId="0" animBg="1"/>
      <p:bldP spid="16" grpId="0" animBg="1"/>
      <p:bldP spid="17" grpId="0" animBg="1"/>
      <p:bldP spid="35" grpId="0" animBg="1"/>
      <p:bldP spid="41" grpId="0" animBg="1"/>
      <p:bldP spid="77" grpId="0" animBg="1"/>
      <p:bldP spid="103" grpId="0" animBg="1"/>
      <p:bldP spid="105" grpId="0" animBg="1"/>
      <p:bldP spid="115" grpId="0" animBg="1"/>
      <p:bldP spid="1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右 2"/>
          <p:cNvSpPr/>
          <p:nvPr/>
        </p:nvSpPr>
        <p:spPr>
          <a:xfrm>
            <a:off x="-21791" y="3926018"/>
            <a:ext cx="12242610" cy="1295518"/>
          </a:xfrm>
          <a:prstGeom prst="rightArrow">
            <a:avLst/>
          </a:prstGeom>
          <a:solidFill>
            <a:schemeClr val="accent4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240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2901833" y="3270132"/>
            <a:ext cx="140630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西汉时期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8818366" y="3241861"/>
            <a:ext cx="14461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东汉时期</a:t>
            </a:r>
            <a:endParaRPr lang="zh-CN" altLang="en-US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1" name="直接连接符 60"/>
          <p:cNvCxnSpPr/>
          <p:nvPr/>
        </p:nvCxnSpPr>
        <p:spPr>
          <a:xfrm flipH="1" flipV="1">
            <a:off x="903475" y="2812156"/>
            <a:ext cx="0" cy="1470133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文本框 89"/>
          <p:cNvSpPr txBox="1"/>
          <p:nvPr/>
        </p:nvSpPr>
        <p:spPr>
          <a:xfrm>
            <a:off x="4143055" y="1282765"/>
            <a:ext cx="5129953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两个时期、两种治国思想、两个治世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" name="文本框 111"/>
          <p:cNvSpPr txBox="1"/>
          <p:nvPr/>
        </p:nvSpPr>
        <p:spPr>
          <a:xfrm>
            <a:off x="2564332" y="4968716"/>
            <a:ext cx="1217109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文景之治</a:t>
            </a:r>
            <a:endParaRPr lang="zh-CN" altLang="en-US" sz="20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extBox 25"/>
          <p:cNvSpPr txBox="1">
            <a:spLocks noChangeArrowheads="1"/>
          </p:cNvSpPr>
          <p:nvPr/>
        </p:nvSpPr>
        <p:spPr bwMode="auto">
          <a:xfrm>
            <a:off x="6128895" y="4436618"/>
            <a:ext cx="579137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latin typeface="楷体" panose="02010609060101010101" charset="-122"/>
                <a:ea typeface="楷体" panose="02010609060101010101" charset="-122"/>
              </a:rPr>
              <a:t>9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年</a:t>
            </a:r>
            <a:endParaRPr lang="zh-CN" altLang="en-US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8" name="TextBox 26"/>
          <p:cNvSpPr txBox="1">
            <a:spLocks noChangeArrowheads="1"/>
          </p:cNvSpPr>
          <p:nvPr/>
        </p:nvSpPr>
        <p:spPr bwMode="auto">
          <a:xfrm>
            <a:off x="7567590" y="4436618"/>
            <a:ext cx="65114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latin typeface="楷体" panose="02010609060101010101" charset="-122"/>
                <a:ea typeface="楷体" panose="02010609060101010101" charset="-122"/>
              </a:rPr>
              <a:t>25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年</a:t>
            </a:r>
            <a:endParaRPr lang="en-US" altLang="zh-CN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9" name="TextBox 28"/>
          <p:cNvSpPr txBox="1">
            <a:spLocks noChangeArrowheads="1"/>
          </p:cNvSpPr>
          <p:nvPr/>
        </p:nvSpPr>
        <p:spPr bwMode="auto">
          <a:xfrm>
            <a:off x="10752350" y="4441813"/>
            <a:ext cx="768158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latin typeface="楷体" panose="02010609060101010101" charset="-122"/>
                <a:ea typeface="楷体" panose="02010609060101010101" charset="-122"/>
              </a:rPr>
              <a:t>220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年</a:t>
            </a:r>
            <a:endParaRPr lang="en-US" altLang="zh-CN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2" name="TextBox 32"/>
          <p:cNvSpPr txBox="1">
            <a:spLocks noChangeArrowheads="1"/>
          </p:cNvSpPr>
          <p:nvPr/>
        </p:nvSpPr>
        <p:spPr bwMode="auto">
          <a:xfrm>
            <a:off x="10661405" y="4968721"/>
            <a:ext cx="697627" cy="70788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>
                <a:latin typeface="楷体" panose="02010609060101010101" charset="-122"/>
                <a:ea typeface="楷体" panose="02010609060101010101" charset="-122"/>
              </a:rPr>
              <a:t>曹丕</a:t>
            </a:r>
            <a:endParaRPr lang="en-US" altLang="zh-CN" sz="2000">
              <a:latin typeface="楷体" panose="02010609060101010101" charset="-122"/>
              <a:ea typeface="楷体" panose="02010609060101010101" charset="-122"/>
            </a:endParaRPr>
          </a:p>
          <a:p>
            <a:pPr eaLnBrk="1" hangingPunct="1"/>
            <a:r>
              <a:rPr lang="zh-CN" altLang="en-US" sz="2000">
                <a:latin typeface="楷体" panose="02010609060101010101" charset="-122"/>
                <a:ea typeface="楷体" panose="02010609060101010101" charset="-122"/>
              </a:rPr>
              <a:t>灭汉</a:t>
            </a:r>
            <a:endParaRPr lang="zh-CN" altLang="en-US" sz="20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3" name="TextBox 33"/>
          <p:cNvSpPr txBox="1">
            <a:spLocks noChangeArrowheads="1"/>
          </p:cNvSpPr>
          <p:nvPr/>
        </p:nvSpPr>
        <p:spPr bwMode="auto">
          <a:xfrm>
            <a:off x="7304112" y="4993121"/>
            <a:ext cx="1217110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光武中兴</a:t>
            </a:r>
            <a:endParaRPr lang="zh-CN" sz="20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7" name="TextBox 29"/>
          <p:cNvSpPr txBox="1">
            <a:spLocks noChangeArrowheads="1"/>
          </p:cNvSpPr>
          <p:nvPr/>
        </p:nvSpPr>
        <p:spPr bwMode="auto">
          <a:xfrm>
            <a:off x="3948115" y="4963095"/>
            <a:ext cx="1530658" cy="70788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20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武帝强盛</a:t>
            </a:r>
            <a:endParaRPr lang="en-US" altLang="zh-CN" sz="20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/>
            <a:r>
              <a:rPr lang="zh-CN" altLang="en-US" sz="20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独尊儒术</a:t>
            </a:r>
            <a:endParaRPr lang="en-US" altLang="zh-CN" sz="20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753655" y="4961166"/>
            <a:ext cx="121711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CN" altLang="en-US" sz="2000" b="1">
                <a:latin typeface="楷体" panose="02010609060101010101" charset="-122"/>
                <a:ea typeface="楷体" panose="02010609060101010101" charset="-122"/>
              </a:rPr>
              <a:t>西汉灭亡</a:t>
            </a:r>
            <a:endParaRPr lang="en-US" altLang="zh-CN" sz="2000" b="1">
              <a:latin typeface="楷体" panose="02010609060101010101" charset="-122"/>
              <a:ea typeface="楷体" panose="02010609060101010101" charset="-122"/>
            </a:endParaRPr>
          </a:p>
          <a:p>
            <a:pPr algn="ctr"/>
            <a:r>
              <a:rPr lang="zh-CN" altLang="en-US" sz="2000" b="1">
                <a:latin typeface="楷体" panose="02010609060101010101" charset="-122"/>
                <a:ea typeface="楷体" panose="02010609060101010101" charset="-122"/>
              </a:rPr>
              <a:t>王莽篡汉</a:t>
            </a:r>
            <a:endParaRPr lang="zh-CN" altLang="en-US" sz="20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-5209" y="4387700"/>
            <a:ext cx="1487643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公元前</a:t>
            </a:r>
            <a:r>
              <a:rPr lang="en-US" altLang="zh-CN" b="1">
                <a:latin typeface="楷体" panose="02010609060101010101" charset="-122"/>
                <a:ea typeface="楷体" panose="02010609060101010101" charset="-122"/>
              </a:rPr>
              <a:t>202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年 </a:t>
            </a:r>
            <a:endParaRPr lang="zh-CN" altLang="en-US" b="1">
              <a:latin typeface="楷体" panose="02010609060101010101" charset="-122"/>
              <a:ea typeface="楷体" panose="02010609060101010101" charset="-122"/>
            </a:endParaRPr>
          </a:p>
        </p:txBody>
      </p:sp>
      <p:cxnSp>
        <p:nvCxnSpPr>
          <p:cNvPr id="89" name="直接箭头连接符 88"/>
          <p:cNvCxnSpPr/>
          <p:nvPr/>
        </p:nvCxnSpPr>
        <p:spPr>
          <a:xfrm flipH="1" flipV="1">
            <a:off x="6184498" y="1961555"/>
            <a:ext cx="9754" cy="2320734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左大括号 91"/>
          <p:cNvSpPr/>
          <p:nvPr/>
        </p:nvSpPr>
        <p:spPr>
          <a:xfrm rot="5400000">
            <a:off x="3325764" y="1402119"/>
            <a:ext cx="455702" cy="5213565"/>
          </a:xfrm>
          <a:prstGeom prst="leftBrace">
            <a:avLst>
              <a:gd name="adj1" fmla="val 8333"/>
              <a:gd name="adj2" fmla="val 48575"/>
            </a:avLst>
          </a:prstGeom>
          <a:noFill/>
          <a:ln w="317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latin typeface="方正清楷 简" panose="02000500000000000000" charset="-122"/>
              <a:ea typeface="方正清楷 简" panose="02000500000000000000" charset="-122"/>
            </a:endParaRPr>
          </a:p>
        </p:txBody>
      </p:sp>
      <p:sp>
        <p:nvSpPr>
          <p:cNvPr id="94" name="左大括号 93"/>
          <p:cNvSpPr/>
          <p:nvPr/>
        </p:nvSpPr>
        <p:spPr>
          <a:xfrm rot="5400000">
            <a:off x="9260660" y="2503543"/>
            <a:ext cx="438038" cy="3134023"/>
          </a:xfrm>
          <a:prstGeom prst="leftBrace">
            <a:avLst>
              <a:gd name="adj1" fmla="val 8333"/>
              <a:gd name="adj2" fmla="val 48575"/>
            </a:avLst>
          </a:prstGeom>
          <a:noFill/>
          <a:ln w="3175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tx1"/>
              </a:solidFill>
              <a:latin typeface="方正清楷 简" panose="02000500000000000000" charset="-122"/>
              <a:ea typeface="方正清楷 简" panose="02000500000000000000" charset="-122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1403454" y="4371902"/>
            <a:ext cx="49113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一条主线</a:t>
            </a:r>
            <a:r>
              <a:rPr lang="zh-CN" altLang="en-US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统一多民族国家的巩固</a:t>
            </a:r>
            <a:endParaRPr lang="zh-CN" altLang="en-US" sz="2400">
              <a:solidFill>
                <a:schemeClr val="bg1"/>
              </a:solidFill>
            </a:endParaRPr>
          </a:p>
        </p:txBody>
      </p:sp>
      <p:cxnSp>
        <p:nvCxnSpPr>
          <p:cNvPr id="109" name="直接连接符 108"/>
          <p:cNvCxnSpPr/>
          <p:nvPr/>
        </p:nvCxnSpPr>
        <p:spPr>
          <a:xfrm flipH="1" flipV="1">
            <a:off x="7887763" y="2690336"/>
            <a:ext cx="0" cy="1546417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接连接符 109"/>
          <p:cNvCxnSpPr/>
          <p:nvPr/>
        </p:nvCxnSpPr>
        <p:spPr>
          <a:xfrm flipH="1" flipV="1">
            <a:off x="11046691" y="2719107"/>
            <a:ext cx="0" cy="1546417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26"/>
          <p:cNvSpPr txBox="1">
            <a:spLocks noChangeArrowheads="1"/>
          </p:cNvSpPr>
          <p:nvPr/>
        </p:nvSpPr>
        <p:spPr bwMode="auto">
          <a:xfrm>
            <a:off x="9093458" y="4453842"/>
            <a:ext cx="158248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东汉中期以后</a:t>
            </a:r>
            <a:endParaRPr lang="en-US" altLang="zh-CN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19" name="文本框 118"/>
          <p:cNvSpPr txBox="1"/>
          <p:nvPr/>
        </p:nvSpPr>
        <p:spPr>
          <a:xfrm>
            <a:off x="9185718" y="4961166"/>
            <a:ext cx="127879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党锢之祸</a:t>
            </a:r>
            <a:endParaRPr lang="en-US" altLang="zh-CN" b="1">
              <a:latin typeface="楷体" panose="02010609060101010101" charset="-122"/>
              <a:ea typeface="楷体" panose="02010609060101010101" charset="-122"/>
            </a:endParaRPr>
          </a:p>
          <a:p>
            <a:pPr algn="ctr"/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豪强兴起</a:t>
            </a:r>
            <a:endParaRPr lang="en-US" altLang="zh-CN" b="1">
              <a:latin typeface="楷体" panose="02010609060101010101" charset="-122"/>
              <a:ea typeface="楷体" panose="02010609060101010101" charset="-122"/>
            </a:endParaRPr>
          </a:p>
          <a:p>
            <a:pPr algn="ctr"/>
            <a:r>
              <a:rPr lang="zh-CN" altLang="en-US" b="1">
                <a:latin typeface="楷体" panose="02010609060101010101" charset="-122"/>
                <a:ea typeface="楷体" panose="02010609060101010101" charset="-122"/>
              </a:rPr>
              <a:t>军阀割据</a:t>
            </a:r>
            <a:endParaRPr lang="zh-CN" altLang="en-US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9" name="文本框 128"/>
          <p:cNvSpPr txBox="1"/>
          <p:nvPr/>
        </p:nvSpPr>
        <p:spPr>
          <a:xfrm>
            <a:off x="127004" y="1902409"/>
            <a:ext cx="2146840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重现大一统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西汉建立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1" name="文本框 130"/>
          <p:cNvSpPr txBox="1"/>
          <p:nvPr/>
        </p:nvSpPr>
        <p:spPr>
          <a:xfrm>
            <a:off x="3406050" y="1961555"/>
            <a:ext cx="2154788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巩固大一统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西汉强盛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" name="文本框 132"/>
          <p:cNvSpPr txBox="1"/>
          <p:nvPr/>
        </p:nvSpPr>
        <p:spPr>
          <a:xfrm>
            <a:off x="6915844" y="1888075"/>
            <a:ext cx="2154788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延续大一统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东汉兴衰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5" name="文本框 134"/>
          <p:cNvSpPr txBox="1"/>
          <p:nvPr/>
        </p:nvSpPr>
        <p:spPr>
          <a:xfrm>
            <a:off x="9382658" y="1864060"/>
            <a:ext cx="2092616" cy="83099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回望大一统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两汉文化</a:t>
            </a:r>
            <a:endParaRPr lang="en-US" altLang="zh-CN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6" name="文本框 135"/>
          <p:cNvSpPr txBox="1"/>
          <p:nvPr/>
        </p:nvSpPr>
        <p:spPr>
          <a:xfrm>
            <a:off x="426783" y="6040293"/>
            <a:ext cx="1463806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四大隐患：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1" name="文本框 140"/>
          <p:cNvSpPr txBox="1"/>
          <p:nvPr/>
        </p:nvSpPr>
        <p:spPr>
          <a:xfrm>
            <a:off x="484655" y="5009262"/>
            <a:ext cx="1217109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刘邦建汉黄老思想</a:t>
            </a:r>
            <a:endParaRPr lang="zh-CN" altLang="en-US" sz="2000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2" name="文本框 141"/>
          <p:cNvSpPr txBox="1"/>
          <p:nvPr/>
        </p:nvSpPr>
        <p:spPr>
          <a:xfrm>
            <a:off x="124017" y="207459"/>
            <a:ext cx="5617947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西汉和东汉</a:t>
            </a:r>
            <a:r>
              <a:rPr lang="en-US" altLang="zh-CN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统一多民族国家的巩固</a:t>
            </a:r>
            <a:endParaRPr lang="en-US" altLang="zh-CN" sz="2400" b="1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4300" y="1207764"/>
            <a:ext cx="1498350" cy="461665"/>
          </a:xfrm>
          <a:prstGeom prst="rect">
            <a:avLst/>
          </a:prstGeom>
          <a:solidFill>
            <a:schemeClr val="accent4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四大内容：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73417" y="6023204"/>
            <a:ext cx="804516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王国问题、匈奴问题、外戚宦官专权、豪强地主势力强大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060147" y="51057"/>
            <a:ext cx="248793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zh-CN" altLang="en-US" sz="4000" b="1">
                <a:solidFill>
                  <a:srgbClr val="FFC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st="60007" dir="5400000" sy="-100000" algn="bl" rotWithShape="0"/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课时重点</a:t>
            </a:r>
            <a:endParaRPr lang="zh-CN" altLang="en-US" sz="4000" b="1">
              <a:solidFill>
                <a:srgbClr val="FFC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50" endPos="85000" dist="60007" dir="5400000" sy="-100000" algn="bl" rotWithShape="0"/>
              </a:effectLst>
              <a:latin typeface="楷体" panose="02010609060101010101" charset="-122"/>
              <a:ea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6" grpId="0" animBg="1"/>
      <p:bldP spid="57" grpId="0" animBg="1"/>
      <p:bldP spid="90" grpId="0" animBg="1"/>
      <p:bldP spid="112" grpId="0" animBg="1"/>
      <p:bldP spid="47" grpId="0" animBg="1"/>
      <p:bldP spid="48" grpId="0" animBg="1"/>
      <p:bldP spid="49" grpId="0" animBg="1"/>
      <p:bldP spid="62" grpId="0" animBg="1"/>
      <p:bldP spid="63" grpId="0" animBg="1"/>
      <p:bldP spid="67" grpId="0" animBg="1"/>
      <p:bldP spid="70" grpId="0" animBg="1"/>
      <p:bldP spid="72" grpId="0" animBg="1"/>
      <p:bldP spid="92" grpId="0" animBg="1"/>
      <p:bldP spid="94" grpId="0" animBg="1"/>
      <p:bldP spid="104" grpId="0"/>
      <p:bldP spid="118" grpId="0" animBg="1"/>
      <p:bldP spid="119" grpId="0" animBg="1"/>
      <p:bldP spid="129" grpId="0" animBg="1"/>
      <p:bldP spid="131" grpId="0" animBg="1"/>
      <p:bldP spid="133" grpId="0" animBg="1"/>
      <p:bldP spid="135" grpId="0" animBg="1"/>
      <p:bldP spid="136" grpId="0" animBg="1"/>
      <p:bldP spid="141" grpId="0" animBg="1"/>
      <p:bldP spid="5" grpId="0" animBg="1"/>
      <p:bldP spid="6" grpId="0" animBg="1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180770"/>
  <p:tag name="KSO_WM_UNIT_COMPATIBLE" val="0"/>
  <p:tag name="KSO_WM_UNIT_DIAGRAM_ISNUMVISUAL" val="0"/>
  <p:tag name="KSO_WM_UNIT_DIAGRAM_ISREFERUNIT" val="0"/>
  <p:tag name="KSO_WM_UNIT_HIGHLIGHT" val="0"/>
  <p:tag name="KSO_WM_UNIT_ID" val="custom20180770_1*a*1"/>
  <p:tag name="KSO_WM_UNIT_INDEX" val="1"/>
  <p:tag name="KSO_WM_UNIT_ISCONTENTSTITLE" val="0"/>
  <p:tag name="KSO_WM_UNIT_LAYERLEVEL" val="1"/>
  <p:tag name="KSO_WM_UNIT_NOCLEAR" val="0"/>
  <p:tag name="KSO_WM_UNIT_PRESET_TEXT" val="千里江陵一日还"/>
  <p:tag name="KSO_WM_UNIT_TYPE" val="a"/>
  <p:tag name="KSO_WM_UNIT_VALUE" val="13"/>
</p:tagLst>
</file>

<file path=ppt/tags/tag3.xml><?xml version="1.0" encoding="utf-8"?>
<p:tagLst xmlns:p="http://schemas.openxmlformats.org/presentationml/2006/main">
  <p:tag name="AS_OS" val="Unix 3.10 unknown"/>
  <p:tag name="AS_RELEASE_DATE" val="2023.03.31"/>
  <p:tag name="AS_TITLE" val="Aspose.Slides for Java"/>
  <p:tag name="AS_VERSION" val="23.3"/>
  <p:tag name="COMMONDATA" val="eyJoZGlkIjoiOGQyYThjZjJiYmYxMDdiYTk5OWM3NGYzMzE5YTQ4ZjUifQ=="/>
  <p:tag name="KSO_WPP_MARK_KEY" val="77b95d5e-8f67-449e-a936-1f377473e500"/>
  <p:tag name="commondata" val="eyJoZGlkIjoiZDI0ZjdkNGYzNmY0YzBkNzQ0OWUyZmE0YTk0ODQ1YTA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等线 Light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等线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3029</Words>
  <Application>WPS 演示</Application>
  <PresentationFormat/>
  <Paragraphs>541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Tahoma</vt:lpstr>
      <vt:lpstr>黑体</vt:lpstr>
      <vt:lpstr>楷体</vt:lpstr>
      <vt:lpstr>方正清楷 简</vt:lpstr>
      <vt:lpstr>等线</vt:lpstr>
      <vt:lpstr>Arial Unicode MS</vt:lpstr>
      <vt:lpstr>等线 Light</vt:lpstr>
      <vt:lpstr>Calibri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家珍</cp:lastModifiedBy>
  <cp:revision>6</cp:revision>
  <cp:lastPrinted>2023-07-11T14:16:00Z</cp:lastPrinted>
  <dcterms:created xsi:type="dcterms:W3CDTF">2023-07-11T14:16:00Z</dcterms:created>
  <dcterms:modified xsi:type="dcterms:W3CDTF">2024-05-27T09:10:04Z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12B4662B5F024A98B441DDA975D22ED6_12</vt:lpwstr>
  </property>
  <property fmtid="{D5CDD505-2E9C-101B-9397-08002B2CF9AE}" pid="7" name="KSOProductBuildVer">
    <vt:lpwstr>2052-12.1.0.16929</vt:lpwstr>
  </property>
</Properties>
</file>