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387" r:id="rId3"/>
    <p:sldId id="472" r:id="rId4"/>
    <p:sldId id="473" r:id="rId5"/>
    <p:sldId id="512" r:id="rId6"/>
    <p:sldId id="513" r:id="rId7"/>
    <p:sldId id="500" r:id="rId8"/>
    <p:sldId id="497" r:id="rId10"/>
    <p:sldId id="514" r:id="rId11"/>
    <p:sldId id="502" r:id="rId12"/>
    <p:sldId id="511" r:id="rId13"/>
    <p:sldId id="503" r:id="rId14"/>
    <p:sldId id="504" r:id="rId15"/>
    <p:sldId id="506" r:id="rId16"/>
    <p:sldId id="507" r:id="rId17"/>
    <p:sldId id="490" r:id="rId18"/>
    <p:sldId id="476" r:id="rId19"/>
    <p:sldId id="477" r:id="rId20"/>
    <p:sldId id="492" r:id="rId21"/>
    <p:sldId id="480" r:id="rId22"/>
    <p:sldId id="508" r:id="rId23"/>
    <p:sldId id="509" r:id="rId24"/>
    <p:sldId id="494" r:id="rId25"/>
    <p:sldId id="495" r:id="rId26"/>
    <p:sldId id="482" r:id="rId27"/>
    <p:sldId id="485" r:id="rId28"/>
    <p:sldId id="510" r:id="rId29"/>
    <p:sldId id="499" r:id="rId30"/>
    <p:sldId id="515" r:id="rId31"/>
    <p:sldId id="487" r:id="rId32"/>
    <p:sldId id="496" r:id="rId33"/>
    <p:sldId id="488" r:id="rId34"/>
    <p:sldId id="493" r:id="rId35"/>
  </p:sldIdLst>
  <p:sldSz cx="12192000" cy="6858000"/>
  <p:notesSz cx="7104380" cy="10234930"/>
  <p:custDataLst>
    <p:tags r:id="rId39"/>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0000CC"/>
    <a:srgbClr val="FF0000"/>
    <a:srgbClr val="FF33CC"/>
    <a:srgbClr val="FF0066"/>
    <a:srgbClr val="0033CC"/>
    <a:srgbClr val="0000FF"/>
    <a:srgbClr val="C06099"/>
    <a:srgbClr val="82A4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87"/>
    <p:restoredTop sz="94659"/>
  </p:normalViewPr>
  <p:slideViewPr>
    <p:cSldViewPr showGuides="1">
      <p:cViewPr varScale="1">
        <p:scale>
          <a:sx n="67" d="100"/>
          <a:sy n="67" d="100"/>
        </p:scale>
        <p:origin x="-822" y="-102"/>
      </p:cViewPr>
      <p:guideLst>
        <p:guide orient="horz" pos="2160"/>
        <p:guide pos="2887"/>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gs" Target="tags/tag3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099713D-F76D-4123-A233-2ABEE91D4B06}" type="doc">
      <dgm:prSet loTypeId="urn:microsoft.com/office/officeart/2005/8/layout/radial1" loCatId="cycle" qsTypeId="urn:microsoft.com/office/officeart/2005/8/quickstyle/3d1" qsCatId="3D" csTypeId="urn:microsoft.com/office/officeart/2005/8/colors/colorful1" csCatId="colorful" phldr="1"/>
      <dgm:spPr/>
      <dgm:t>
        <a:bodyPr/>
        <a:lstStyle/>
        <a:p>
          <a:endParaRPr lang="zh-CN" altLang="en-US"/>
        </a:p>
      </dgm:t>
    </dgm:pt>
    <dgm:pt modelId="{ABA3EE6E-B63D-4336-885D-B442C8CD6DB8}">
      <dgm:prSet phldrT="[文本]" custT="1"/>
      <dgm:spPr/>
      <dgm:t>
        <a:bodyPr/>
        <a:lstStyle/>
        <a:p>
          <a:r>
            <a:rPr lang="zh-CN" altLang="en-US" sz="7200" b="1" dirty="0">
              <a:solidFill>
                <a:srgbClr val="FF0000"/>
              </a:solidFill>
            </a:rPr>
            <a:t>变</a:t>
          </a:r>
        </a:p>
      </dgm:t>
    </dgm:pt>
    <dgm:pt modelId="{51B3D86B-C86A-48FE-A736-C6713CC3381E}" cxnId="{8E983EB4-6613-42FF-9DE1-98BB7BA50007}" type="parTrans">
      <dgm:prSet/>
      <dgm:spPr/>
      <dgm:t>
        <a:bodyPr/>
        <a:lstStyle/>
        <a:p>
          <a:endParaRPr lang="zh-CN" altLang="en-US"/>
        </a:p>
      </dgm:t>
    </dgm:pt>
    <dgm:pt modelId="{A498F8B7-76D9-4F03-90C9-495FFBF2CCF7}" cxnId="{8E983EB4-6613-42FF-9DE1-98BB7BA50007}" type="sibTrans">
      <dgm:prSet/>
      <dgm:spPr/>
      <dgm:t>
        <a:bodyPr/>
        <a:lstStyle/>
        <a:p>
          <a:endParaRPr lang="zh-CN" altLang="en-US"/>
        </a:p>
      </dgm:t>
    </dgm:pt>
    <dgm:pt modelId="{F40AD73F-510C-4DA0-9D73-C3222E9982FB}">
      <dgm:prSet phldrT="[文本]" custT="1"/>
      <dgm:spPr>
        <a:solidFill>
          <a:schemeClr val="tx2">
            <a:lumMod val="60000"/>
            <a:lumOff val="40000"/>
          </a:schemeClr>
        </a:solidFill>
      </dgm:spPr>
      <dgm:t>
        <a:bodyPr/>
        <a:lstStyle/>
        <a:p>
          <a:r>
            <a:rPr lang="zh-CN" altLang="en-US" sz="3200" b="1" dirty="0"/>
            <a:t>因何变</a:t>
          </a:r>
        </a:p>
      </dgm:t>
    </dgm:pt>
    <dgm:pt modelId="{3E39293D-5D43-49AA-84AB-AC500DD5B16C}" cxnId="{6430E041-F3E8-418F-BB91-073D98858602}" type="parTrans">
      <dgm:prSet/>
      <dgm:spPr/>
      <dgm:t>
        <a:bodyPr/>
        <a:lstStyle/>
        <a:p>
          <a:endParaRPr lang="zh-CN" altLang="en-US"/>
        </a:p>
      </dgm:t>
    </dgm:pt>
    <dgm:pt modelId="{E6241693-1417-4F2D-8D6A-3B5FD59DE6A8}" cxnId="{6430E041-F3E8-418F-BB91-073D98858602}" type="sibTrans">
      <dgm:prSet/>
      <dgm:spPr/>
      <dgm:t>
        <a:bodyPr/>
        <a:lstStyle/>
        <a:p>
          <a:endParaRPr lang="zh-CN" altLang="en-US"/>
        </a:p>
      </dgm:t>
    </dgm:pt>
    <dgm:pt modelId="{AD9522EB-8946-4B87-92D7-8E9C6AAE21A4}">
      <dgm:prSet phldrT="[文本]" custT="1"/>
      <dgm:spPr>
        <a:solidFill>
          <a:schemeClr val="accent4"/>
        </a:solidFill>
      </dgm:spPr>
      <dgm:t>
        <a:bodyPr/>
        <a:lstStyle/>
        <a:p>
          <a:r>
            <a:rPr lang="zh-CN" altLang="en-US" sz="3200" b="1" dirty="0"/>
            <a:t>谁来变</a:t>
          </a:r>
        </a:p>
      </dgm:t>
    </dgm:pt>
    <dgm:pt modelId="{5AE8E97A-61F5-4425-AC23-AB96B7A2849C}" cxnId="{EFE2486F-582F-4E00-99A7-710F6A27287D}" type="parTrans">
      <dgm:prSet/>
      <dgm:spPr/>
      <dgm:t>
        <a:bodyPr/>
        <a:lstStyle/>
        <a:p>
          <a:endParaRPr lang="zh-CN" altLang="en-US"/>
        </a:p>
      </dgm:t>
    </dgm:pt>
    <dgm:pt modelId="{95A3147D-4D16-4C0C-B703-020778474880}" cxnId="{EFE2486F-582F-4E00-99A7-710F6A27287D}" type="sibTrans">
      <dgm:prSet/>
      <dgm:spPr/>
      <dgm:t>
        <a:bodyPr/>
        <a:lstStyle/>
        <a:p>
          <a:endParaRPr lang="zh-CN" altLang="en-US"/>
        </a:p>
      </dgm:t>
    </dgm:pt>
    <dgm:pt modelId="{64E4BED6-ADB4-494F-A552-E0286CC8A019}">
      <dgm:prSet phldrT="[文本]" custT="1"/>
      <dgm:spPr>
        <a:solidFill>
          <a:srgbClr val="00B050"/>
        </a:solidFill>
      </dgm:spPr>
      <dgm:t>
        <a:bodyPr/>
        <a:lstStyle/>
        <a:p>
          <a:r>
            <a:rPr lang="zh-CN" altLang="en-US" sz="3200" b="1" dirty="0"/>
            <a:t>怎样变</a:t>
          </a:r>
        </a:p>
      </dgm:t>
    </dgm:pt>
    <dgm:pt modelId="{FA0E3253-F9ED-4C82-817E-92CBA731BFBE}" cxnId="{9DEDFC16-C367-4D2E-AFFA-8133F6F269C8}" type="parTrans">
      <dgm:prSet/>
      <dgm:spPr/>
      <dgm:t>
        <a:bodyPr/>
        <a:lstStyle/>
        <a:p>
          <a:endParaRPr lang="zh-CN" altLang="en-US"/>
        </a:p>
      </dgm:t>
    </dgm:pt>
    <dgm:pt modelId="{8F384D19-97D0-4A88-A663-E5E7EE616DD7}" cxnId="{9DEDFC16-C367-4D2E-AFFA-8133F6F269C8}" type="sibTrans">
      <dgm:prSet/>
      <dgm:spPr/>
      <dgm:t>
        <a:bodyPr/>
        <a:lstStyle/>
        <a:p>
          <a:endParaRPr lang="zh-CN" altLang="en-US"/>
        </a:p>
      </dgm:t>
    </dgm:pt>
    <dgm:pt modelId="{1EFE92DB-4C44-4D24-A112-3C0FE6EC0071}">
      <dgm:prSet phldrT="[文本]" custT="1"/>
      <dgm:spPr>
        <a:solidFill>
          <a:srgbClr val="FF0000"/>
        </a:solidFill>
      </dgm:spPr>
      <dgm:t>
        <a:bodyPr/>
        <a:lstStyle/>
        <a:p>
          <a:r>
            <a:rPr lang="zh-CN" altLang="en-US" sz="3200" b="1" dirty="0"/>
            <a:t>变成否</a:t>
          </a:r>
        </a:p>
      </dgm:t>
    </dgm:pt>
    <dgm:pt modelId="{D972EFA3-3D97-4CEC-9EB5-D34881558D8B}" cxnId="{DB11DD4A-A5F2-45DA-96D0-270CBB382E11}" type="parTrans">
      <dgm:prSet/>
      <dgm:spPr/>
      <dgm:t>
        <a:bodyPr/>
        <a:lstStyle/>
        <a:p>
          <a:endParaRPr lang="zh-CN" altLang="en-US"/>
        </a:p>
      </dgm:t>
    </dgm:pt>
    <dgm:pt modelId="{E7B318E2-9B8B-45B7-8651-E12CAB28C2A2}" cxnId="{DB11DD4A-A5F2-45DA-96D0-270CBB382E11}" type="sibTrans">
      <dgm:prSet/>
      <dgm:spPr/>
      <dgm:t>
        <a:bodyPr/>
        <a:lstStyle/>
        <a:p>
          <a:endParaRPr lang="zh-CN" altLang="en-US"/>
        </a:p>
      </dgm:t>
    </dgm:pt>
    <dgm:pt modelId="{696AF4F9-4D83-437D-92FF-979ADB683C3F}">
      <dgm:prSet/>
      <dgm:spPr/>
      <dgm:t>
        <a:bodyPr/>
        <a:lstStyle/>
        <a:p>
          <a:endParaRPr lang="zh-CN" altLang="en-US"/>
        </a:p>
      </dgm:t>
    </dgm:pt>
    <dgm:pt modelId="{178AA661-CBA7-490B-913A-751305696D2D}" cxnId="{0C249498-93C2-456C-9E2C-DA13234B3C58}" type="parTrans">
      <dgm:prSet/>
      <dgm:spPr/>
      <dgm:t>
        <a:bodyPr/>
        <a:lstStyle/>
        <a:p>
          <a:endParaRPr lang="zh-CN" altLang="en-US"/>
        </a:p>
      </dgm:t>
    </dgm:pt>
    <dgm:pt modelId="{6F9751AF-C6A3-427D-9BB4-CE0A8ECF5A8B}" cxnId="{0C249498-93C2-456C-9E2C-DA13234B3C58}" type="sibTrans">
      <dgm:prSet/>
      <dgm:spPr/>
      <dgm:t>
        <a:bodyPr/>
        <a:lstStyle/>
        <a:p>
          <a:endParaRPr lang="zh-CN" altLang="en-US"/>
        </a:p>
      </dgm:t>
    </dgm:pt>
    <dgm:pt modelId="{B11608FB-39F4-4BCB-920C-9D5AF2C0EAF4}">
      <dgm:prSet phldrT="[文本]"/>
      <dgm:spPr>
        <a:solidFill>
          <a:schemeClr val="accent4"/>
        </a:solidFill>
      </dgm:spPr>
      <dgm:t>
        <a:bodyPr/>
        <a:lstStyle/>
        <a:p>
          <a:endParaRPr lang="zh-CN" altLang="en-US"/>
        </a:p>
      </dgm:t>
    </dgm:pt>
    <dgm:pt modelId="{6E20C59E-02F5-489A-9A9D-46F294D0149B}" cxnId="{06113B29-D783-45E8-9779-C040692ED235}" type="parTrans">
      <dgm:prSet/>
      <dgm:spPr/>
      <dgm:t>
        <a:bodyPr/>
        <a:lstStyle/>
        <a:p>
          <a:endParaRPr lang="zh-CN" altLang="en-US"/>
        </a:p>
      </dgm:t>
    </dgm:pt>
    <dgm:pt modelId="{37FA7381-6715-4675-85D1-2A0613B7D5B3}" cxnId="{06113B29-D783-45E8-9779-C040692ED235}" type="sibTrans">
      <dgm:prSet/>
      <dgm:spPr/>
      <dgm:t>
        <a:bodyPr/>
        <a:lstStyle/>
        <a:p>
          <a:endParaRPr lang="zh-CN" altLang="en-US"/>
        </a:p>
      </dgm:t>
    </dgm:pt>
    <dgm:pt modelId="{C73D9D3A-5EED-474A-88B6-B73CFB7DDA83}" type="pres">
      <dgm:prSet presAssocID="{A099713D-F76D-4123-A233-2ABEE91D4B06}" presName="cycle" presStyleCnt="0">
        <dgm:presLayoutVars>
          <dgm:chMax val="1"/>
          <dgm:dir/>
          <dgm:animLvl val="ctr"/>
          <dgm:resizeHandles val="exact"/>
        </dgm:presLayoutVars>
      </dgm:prSet>
      <dgm:spPr/>
      <dgm:t>
        <a:bodyPr/>
        <a:lstStyle/>
        <a:p>
          <a:endParaRPr lang="zh-CN" altLang="en-US"/>
        </a:p>
      </dgm:t>
    </dgm:pt>
    <dgm:pt modelId="{895D6C74-97C9-4591-B088-B9BB5EA738F9}" type="pres">
      <dgm:prSet presAssocID="{ABA3EE6E-B63D-4336-885D-B442C8CD6DB8}" presName="centerShape" presStyleLbl="node0" presStyleIdx="0" presStyleCnt="1" custLinFactNeighborX="1624" custLinFactNeighborY="-2434"/>
      <dgm:spPr/>
      <dgm:t>
        <a:bodyPr/>
        <a:lstStyle/>
        <a:p>
          <a:endParaRPr lang="zh-CN" altLang="en-US"/>
        </a:p>
      </dgm:t>
    </dgm:pt>
    <dgm:pt modelId="{4909ABCE-63A5-48BC-A919-7FE62621D4B9}" type="pres">
      <dgm:prSet presAssocID="{3E39293D-5D43-49AA-84AB-AC500DD5B16C}" presName="Name9" presStyleLbl="parChTrans1D2" presStyleIdx="0" presStyleCnt="4"/>
      <dgm:spPr/>
      <dgm:t>
        <a:bodyPr/>
        <a:lstStyle/>
        <a:p>
          <a:endParaRPr lang="zh-CN" altLang="en-US"/>
        </a:p>
      </dgm:t>
    </dgm:pt>
    <dgm:pt modelId="{AD9996D3-DA31-45CF-B036-70DA7891D047}" type="pres">
      <dgm:prSet presAssocID="{3E39293D-5D43-49AA-84AB-AC500DD5B16C}" presName="connTx" presStyleLbl="parChTrans1D2" presStyleIdx="0" presStyleCnt="4"/>
      <dgm:spPr/>
      <dgm:t>
        <a:bodyPr/>
        <a:lstStyle/>
        <a:p>
          <a:endParaRPr lang="zh-CN" altLang="en-US"/>
        </a:p>
      </dgm:t>
    </dgm:pt>
    <dgm:pt modelId="{761EF683-C5D1-427C-8C30-D0F0C13462B8}" type="pres">
      <dgm:prSet presAssocID="{F40AD73F-510C-4DA0-9D73-C3222E9982FB}" presName="node" presStyleLbl="node1" presStyleIdx="0" presStyleCnt="4" custScaleX="135090">
        <dgm:presLayoutVars>
          <dgm:bulletEnabled val="1"/>
        </dgm:presLayoutVars>
      </dgm:prSet>
      <dgm:spPr/>
      <dgm:t>
        <a:bodyPr/>
        <a:lstStyle/>
        <a:p>
          <a:endParaRPr lang="zh-CN" altLang="en-US"/>
        </a:p>
      </dgm:t>
    </dgm:pt>
    <dgm:pt modelId="{38B1AE0D-4140-4E6F-BA7D-7E88D1F27E41}" type="pres">
      <dgm:prSet presAssocID="{5AE8E97A-61F5-4425-AC23-AB96B7A2849C}" presName="Name9" presStyleLbl="parChTrans1D2" presStyleIdx="1" presStyleCnt="4"/>
      <dgm:spPr/>
      <dgm:t>
        <a:bodyPr/>
        <a:lstStyle/>
        <a:p>
          <a:endParaRPr lang="zh-CN" altLang="en-US"/>
        </a:p>
      </dgm:t>
    </dgm:pt>
    <dgm:pt modelId="{A02D62E9-C55F-4BE6-B356-DEB7A4666CBB}" type="pres">
      <dgm:prSet presAssocID="{5AE8E97A-61F5-4425-AC23-AB96B7A2849C}" presName="connTx" presStyleLbl="parChTrans1D2" presStyleIdx="1" presStyleCnt="4"/>
      <dgm:spPr/>
      <dgm:t>
        <a:bodyPr/>
        <a:lstStyle/>
        <a:p>
          <a:endParaRPr lang="zh-CN" altLang="en-US"/>
        </a:p>
      </dgm:t>
    </dgm:pt>
    <dgm:pt modelId="{12DBE151-8470-4A41-8897-B63E28C82CB9}" type="pres">
      <dgm:prSet presAssocID="{AD9522EB-8946-4B87-92D7-8E9C6AAE21A4}" presName="node" presStyleLbl="node1" presStyleIdx="1" presStyleCnt="4" custScaleX="136309" custRadScaleRad="109751" custRadScaleInc="1697">
        <dgm:presLayoutVars>
          <dgm:bulletEnabled val="1"/>
        </dgm:presLayoutVars>
      </dgm:prSet>
      <dgm:spPr/>
      <dgm:t>
        <a:bodyPr/>
        <a:lstStyle/>
        <a:p>
          <a:endParaRPr lang="zh-CN" altLang="en-US"/>
        </a:p>
      </dgm:t>
    </dgm:pt>
    <dgm:pt modelId="{781307D1-4117-4063-A9A4-00002DF8C04C}" type="pres">
      <dgm:prSet presAssocID="{FA0E3253-F9ED-4C82-817E-92CBA731BFBE}" presName="Name9" presStyleLbl="parChTrans1D2" presStyleIdx="2" presStyleCnt="4"/>
      <dgm:spPr/>
      <dgm:t>
        <a:bodyPr/>
        <a:lstStyle/>
        <a:p>
          <a:endParaRPr lang="zh-CN" altLang="en-US"/>
        </a:p>
      </dgm:t>
    </dgm:pt>
    <dgm:pt modelId="{B5E423E2-2F00-4804-8E8A-289917A21AEB}" type="pres">
      <dgm:prSet presAssocID="{FA0E3253-F9ED-4C82-817E-92CBA731BFBE}" presName="connTx" presStyleLbl="parChTrans1D2" presStyleIdx="2" presStyleCnt="4"/>
      <dgm:spPr/>
      <dgm:t>
        <a:bodyPr/>
        <a:lstStyle/>
        <a:p>
          <a:endParaRPr lang="zh-CN" altLang="en-US"/>
        </a:p>
      </dgm:t>
    </dgm:pt>
    <dgm:pt modelId="{71E70F98-80F9-473E-AA56-1B06D07F6B9A}" type="pres">
      <dgm:prSet presAssocID="{64E4BED6-ADB4-494F-A552-E0286CC8A019}" presName="node" presStyleLbl="node1" presStyleIdx="2" presStyleCnt="4" custScaleX="133173">
        <dgm:presLayoutVars>
          <dgm:bulletEnabled val="1"/>
        </dgm:presLayoutVars>
      </dgm:prSet>
      <dgm:spPr/>
      <dgm:t>
        <a:bodyPr/>
        <a:lstStyle/>
        <a:p>
          <a:endParaRPr lang="zh-CN" altLang="en-US"/>
        </a:p>
      </dgm:t>
    </dgm:pt>
    <dgm:pt modelId="{743093AF-ACCE-4EAD-AB50-49F104105A97}" type="pres">
      <dgm:prSet presAssocID="{D972EFA3-3D97-4CEC-9EB5-D34881558D8B}" presName="Name9" presStyleLbl="parChTrans1D2" presStyleIdx="3" presStyleCnt="4"/>
      <dgm:spPr/>
      <dgm:t>
        <a:bodyPr/>
        <a:lstStyle/>
        <a:p>
          <a:endParaRPr lang="zh-CN" altLang="en-US"/>
        </a:p>
      </dgm:t>
    </dgm:pt>
    <dgm:pt modelId="{5E1D2635-4193-45C2-80C9-CF21A6F80513}" type="pres">
      <dgm:prSet presAssocID="{D972EFA3-3D97-4CEC-9EB5-D34881558D8B}" presName="connTx" presStyleLbl="parChTrans1D2" presStyleIdx="3" presStyleCnt="4"/>
      <dgm:spPr/>
      <dgm:t>
        <a:bodyPr/>
        <a:lstStyle/>
        <a:p>
          <a:endParaRPr lang="zh-CN" altLang="en-US"/>
        </a:p>
      </dgm:t>
    </dgm:pt>
    <dgm:pt modelId="{D49518FB-4F5A-4412-A55C-450239DF2FA0}" type="pres">
      <dgm:prSet presAssocID="{1EFE92DB-4C44-4D24-A112-3C0FE6EC0071}" presName="node" presStyleLbl="node1" presStyleIdx="3" presStyleCnt="4" custScaleX="133018" custRadScaleRad="102461" custRadScaleInc="-2827">
        <dgm:presLayoutVars>
          <dgm:bulletEnabled val="1"/>
        </dgm:presLayoutVars>
      </dgm:prSet>
      <dgm:spPr/>
      <dgm:t>
        <a:bodyPr/>
        <a:lstStyle/>
        <a:p>
          <a:endParaRPr lang="zh-CN" altLang="en-US"/>
        </a:p>
      </dgm:t>
    </dgm:pt>
  </dgm:ptLst>
  <dgm:cxnLst>
    <dgm:cxn modelId="{8E983EB4-6613-42FF-9DE1-98BB7BA50007}" srcId="{A099713D-F76D-4123-A233-2ABEE91D4B06}" destId="{ABA3EE6E-B63D-4336-885D-B442C8CD6DB8}" srcOrd="0" destOrd="0" parTransId="{51B3D86B-C86A-48FE-A736-C6713CC3381E}" sibTransId="{A498F8B7-76D9-4F03-90C9-495FFBF2CCF7}"/>
    <dgm:cxn modelId="{67D0D372-949E-4C15-9EE9-185A6B51AB53}" type="presOf" srcId="{FA0E3253-F9ED-4C82-817E-92CBA731BFBE}" destId="{781307D1-4117-4063-A9A4-00002DF8C04C}" srcOrd="0" destOrd="0" presId="urn:microsoft.com/office/officeart/2005/8/layout/radial1"/>
    <dgm:cxn modelId="{1739BE50-A20F-4DE5-BD7C-D79B50025512}" type="presOf" srcId="{F40AD73F-510C-4DA0-9D73-C3222E9982FB}" destId="{761EF683-C5D1-427C-8C30-D0F0C13462B8}" srcOrd="0" destOrd="0" presId="urn:microsoft.com/office/officeart/2005/8/layout/radial1"/>
    <dgm:cxn modelId="{1A22A76B-7BAD-4946-833C-48F7E3866644}" type="presOf" srcId="{A099713D-F76D-4123-A233-2ABEE91D4B06}" destId="{C73D9D3A-5EED-474A-88B6-B73CFB7DDA83}" srcOrd="0" destOrd="0" presId="urn:microsoft.com/office/officeart/2005/8/layout/radial1"/>
    <dgm:cxn modelId="{8C23F615-28A2-4B1F-966D-C7BE0AE8CDEE}" type="presOf" srcId="{3E39293D-5D43-49AA-84AB-AC500DD5B16C}" destId="{AD9996D3-DA31-45CF-B036-70DA7891D047}" srcOrd="1" destOrd="0" presId="urn:microsoft.com/office/officeart/2005/8/layout/radial1"/>
    <dgm:cxn modelId="{DB11DD4A-A5F2-45DA-96D0-270CBB382E11}" srcId="{ABA3EE6E-B63D-4336-885D-B442C8CD6DB8}" destId="{1EFE92DB-4C44-4D24-A112-3C0FE6EC0071}" srcOrd="3" destOrd="0" parTransId="{D972EFA3-3D97-4CEC-9EB5-D34881558D8B}" sibTransId="{E7B318E2-9B8B-45B7-8651-E12CAB28C2A2}"/>
    <dgm:cxn modelId="{65A84CD6-AFAE-462D-A8A8-EC0BF53AEB3A}" type="presOf" srcId="{5AE8E97A-61F5-4425-AC23-AB96B7A2849C}" destId="{38B1AE0D-4140-4E6F-BA7D-7E88D1F27E41}" srcOrd="0" destOrd="0" presId="urn:microsoft.com/office/officeart/2005/8/layout/radial1"/>
    <dgm:cxn modelId="{AB01AFB7-7FA2-4619-B6C2-814A0244DF17}" type="presOf" srcId="{D972EFA3-3D97-4CEC-9EB5-D34881558D8B}" destId="{743093AF-ACCE-4EAD-AB50-49F104105A97}" srcOrd="0" destOrd="0" presId="urn:microsoft.com/office/officeart/2005/8/layout/radial1"/>
    <dgm:cxn modelId="{594FED21-53A8-4F5B-B4CF-5BA3BA08A30F}" type="presOf" srcId="{D972EFA3-3D97-4CEC-9EB5-D34881558D8B}" destId="{5E1D2635-4193-45C2-80C9-CF21A6F80513}" srcOrd="1" destOrd="0" presId="urn:microsoft.com/office/officeart/2005/8/layout/radial1"/>
    <dgm:cxn modelId="{8C40F7DD-F7F8-46F0-88D9-428B1EBA6018}" type="presOf" srcId="{3E39293D-5D43-49AA-84AB-AC500DD5B16C}" destId="{4909ABCE-63A5-48BC-A919-7FE62621D4B9}" srcOrd="0" destOrd="0" presId="urn:microsoft.com/office/officeart/2005/8/layout/radial1"/>
    <dgm:cxn modelId="{E4CF1722-5249-4875-BCC5-189E66603B53}" type="presOf" srcId="{1EFE92DB-4C44-4D24-A112-3C0FE6EC0071}" destId="{D49518FB-4F5A-4412-A55C-450239DF2FA0}" srcOrd="0" destOrd="0" presId="urn:microsoft.com/office/officeart/2005/8/layout/radial1"/>
    <dgm:cxn modelId="{9DEDFC16-C367-4D2E-AFFA-8133F6F269C8}" srcId="{ABA3EE6E-B63D-4336-885D-B442C8CD6DB8}" destId="{64E4BED6-ADB4-494F-A552-E0286CC8A019}" srcOrd="2" destOrd="0" parTransId="{FA0E3253-F9ED-4C82-817E-92CBA731BFBE}" sibTransId="{8F384D19-97D0-4A88-A663-E5E7EE616DD7}"/>
    <dgm:cxn modelId="{AD42F380-90CE-48CC-B800-B4E84EF79240}" type="presOf" srcId="{AD9522EB-8946-4B87-92D7-8E9C6AAE21A4}" destId="{12DBE151-8470-4A41-8897-B63E28C82CB9}" srcOrd="0" destOrd="0" presId="urn:microsoft.com/office/officeart/2005/8/layout/radial1"/>
    <dgm:cxn modelId="{7FEB4648-17D0-4FA4-8136-78779C0855ED}" type="presOf" srcId="{ABA3EE6E-B63D-4336-885D-B442C8CD6DB8}" destId="{895D6C74-97C9-4591-B088-B9BB5EA738F9}" srcOrd="0" destOrd="0" presId="urn:microsoft.com/office/officeart/2005/8/layout/radial1"/>
    <dgm:cxn modelId="{AA10062E-016C-41AE-A2A2-24C1AF6CC4C0}" type="presOf" srcId="{5AE8E97A-61F5-4425-AC23-AB96B7A2849C}" destId="{A02D62E9-C55F-4BE6-B356-DEB7A4666CBB}" srcOrd="1" destOrd="0" presId="urn:microsoft.com/office/officeart/2005/8/layout/radial1"/>
    <dgm:cxn modelId="{06113B29-D783-45E8-9779-C040692ED235}" srcId="{A099713D-F76D-4123-A233-2ABEE91D4B06}" destId="{B11608FB-39F4-4BCB-920C-9D5AF2C0EAF4}" srcOrd="2" destOrd="0" parTransId="{6E20C59E-02F5-489A-9A9D-46F294D0149B}" sibTransId="{37FA7381-6715-4675-85D1-2A0613B7D5B3}"/>
    <dgm:cxn modelId="{0C249498-93C2-456C-9E2C-DA13234B3C58}" srcId="{A099713D-F76D-4123-A233-2ABEE91D4B06}" destId="{696AF4F9-4D83-437D-92FF-979ADB683C3F}" srcOrd="1" destOrd="0" parTransId="{178AA661-CBA7-490B-913A-751305696D2D}" sibTransId="{6F9751AF-C6A3-427D-9BB4-CE0A8ECF5A8B}"/>
    <dgm:cxn modelId="{EFE2486F-582F-4E00-99A7-710F6A27287D}" srcId="{ABA3EE6E-B63D-4336-885D-B442C8CD6DB8}" destId="{AD9522EB-8946-4B87-92D7-8E9C6AAE21A4}" srcOrd="1" destOrd="0" parTransId="{5AE8E97A-61F5-4425-AC23-AB96B7A2849C}" sibTransId="{95A3147D-4D16-4C0C-B703-020778474880}"/>
    <dgm:cxn modelId="{5A003B8F-78B0-41A0-B1C2-C654C853E9DB}" type="presOf" srcId="{64E4BED6-ADB4-494F-A552-E0286CC8A019}" destId="{71E70F98-80F9-473E-AA56-1B06D07F6B9A}" srcOrd="0" destOrd="0" presId="urn:microsoft.com/office/officeart/2005/8/layout/radial1"/>
    <dgm:cxn modelId="{08CFED87-A614-46F4-9420-974D092F4D8B}" type="presOf" srcId="{FA0E3253-F9ED-4C82-817E-92CBA731BFBE}" destId="{B5E423E2-2F00-4804-8E8A-289917A21AEB}" srcOrd="1" destOrd="0" presId="urn:microsoft.com/office/officeart/2005/8/layout/radial1"/>
    <dgm:cxn modelId="{6430E041-F3E8-418F-BB91-073D98858602}" srcId="{ABA3EE6E-B63D-4336-885D-B442C8CD6DB8}" destId="{F40AD73F-510C-4DA0-9D73-C3222E9982FB}" srcOrd="0" destOrd="0" parTransId="{3E39293D-5D43-49AA-84AB-AC500DD5B16C}" sibTransId="{E6241693-1417-4F2D-8D6A-3B5FD59DE6A8}"/>
    <dgm:cxn modelId="{B7ECE3DB-C3BB-4F07-AF26-F00D1281DA5A}" type="presParOf" srcId="{C73D9D3A-5EED-474A-88B6-B73CFB7DDA83}" destId="{895D6C74-97C9-4591-B088-B9BB5EA738F9}" srcOrd="0" destOrd="0" presId="urn:microsoft.com/office/officeart/2005/8/layout/radial1"/>
    <dgm:cxn modelId="{161F3969-B87D-48CD-96B8-1ABA218530BB}" type="presParOf" srcId="{C73D9D3A-5EED-474A-88B6-B73CFB7DDA83}" destId="{4909ABCE-63A5-48BC-A919-7FE62621D4B9}" srcOrd="1" destOrd="0" presId="urn:microsoft.com/office/officeart/2005/8/layout/radial1"/>
    <dgm:cxn modelId="{EF17D2A2-1D27-43E5-8C1D-C1638654ECEE}" type="presParOf" srcId="{4909ABCE-63A5-48BC-A919-7FE62621D4B9}" destId="{AD9996D3-DA31-45CF-B036-70DA7891D047}" srcOrd="0" destOrd="0" presId="urn:microsoft.com/office/officeart/2005/8/layout/radial1"/>
    <dgm:cxn modelId="{D062128B-A815-4089-8C0D-31463212AADD}" type="presParOf" srcId="{C73D9D3A-5EED-474A-88B6-B73CFB7DDA83}" destId="{761EF683-C5D1-427C-8C30-D0F0C13462B8}" srcOrd="2" destOrd="0" presId="urn:microsoft.com/office/officeart/2005/8/layout/radial1"/>
    <dgm:cxn modelId="{AB9474EA-A4C7-4719-8291-0979E16E3B0D}" type="presParOf" srcId="{C73D9D3A-5EED-474A-88B6-B73CFB7DDA83}" destId="{38B1AE0D-4140-4E6F-BA7D-7E88D1F27E41}" srcOrd="3" destOrd="0" presId="urn:microsoft.com/office/officeart/2005/8/layout/radial1"/>
    <dgm:cxn modelId="{6D2D7E51-311F-44B8-B717-FF61A4B0D7E4}" type="presParOf" srcId="{38B1AE0D-4140-4E6F-BA7D-7E88D1F27E41}" destId="{A02D62E9-C55F-4BE6-B356-DEB7A4666CBB}" srcOrd="0" destOrd="0" presId="urn:microsoft.com/office/officeart/2005/8/layout/radial1"/>
    <dgm:cxn modelId="{20ED1381-350C-4DAA-BD54-731EF8F492D8}" type="presParOf" srcId="{C73D9D3A-5EED-474A-88B6-B73CFB7DDA83}" destId="{12DBE151-8470-4A41-8897-B63E28C82CB9}" srcOrd="4" destOrd="0" presId="urn:microsoft.com/office/officeart/2005/8/layout/radial1"/>
    <dgm:cxn modelId="{B1CA5732-F965-4F91-AAFB-B0EC04200297}" type="presParOf" srcId="{C73D9D3A-5EED-474A-88B6-B73CFB7DDA83}" destId="{781307D1-4117-4063-A9A4-00002DF8C04C}" srcOrd="5" destOrd="0" presId="urn:microsoft.com/office/officeart/2005/8/layout/radial1"/>
    <dgm:cxn modelId="{8CA23627-A44A-48E5-B50C-F13393C8623D}" type="presParOf" srcId="{781307D1-4117-4063-A9A4-00002DF8C04C}" destId="{B5E423E2-2F00-4804-8E8A-289917A21AEB}" srcOrd="0" destOrd="0" presId="urn:microsoft.com/office/officeart/2005/8/layout/radial1"/>
    <dgm:cxn modelId="{77402473-3116-40D4-92FE-61ABD788EF49}" type="presParOf" srcId="{C73D9D3A-5EED-474A-88B6-B73CFB7DDA83}" destId="{71E70F98-80F9-473E-AA56-1B06D07F6B9A}" srcOrd="6" destOrd="0" presId="urn:microsoft.com/office/officeart/2005/8/layout/radial1"/>
    <dgm:cxn modelId="{9DC62687-29EE-4684-8E40-080E4EB64A85}" type="presParOf" srcId="{C73D9D3A-5EED-474A-88B6-B73CFB7DDA83}" destId="{743093AF-ACCE-4EAD-AB50-49F104105A97}" srcOrd="7" destOrd="0" presId="urn:microsoft.com/office/officeart/2005/8/layout/radial1"/>
    <dgm:cxn modelId="{4F2A81B5-8C2F-45A4-8EDA-9CFCEA1C7550}" type="presParOf" srcId="{743093AF-ACCE-4EAD-AB50-49F104105A97}" destId="{5E1D2635-4193-45C2-80C9-CF21A6F80513}" srcOrd="0" destOrd="0" presId="urn:microsoft.com/office/officeart/2005/8/layout/radial1"/>
    <dgm:cxn modelId="{761D00E9-44FF-4AB6-8DC2-3A8CEBBAD7BB}" type="presParOf" srcId="{C73D9D3A-5EED-474A-88B6-B73CFB7DDA83}" destId="{D49518FB-4F5A-4412-A55C-450239DF2FA0}" srcOrd="8" destOrd="0" presId="urn:microsoft.com/office/officeart/2005/8/layout/radial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E77C2A-C34A-4BC3-A1C4-7D450E31E96C}" type="doc">
      <dgm:prSet loTypeId="urn:microsoft.com/office/officeart/2005/8/layout/equation1" loCatId="process" qsTypeId="urn:microsoft.com/office/officeart/2005/8/quickstyle/simple1" qsCatId="simple" csTypeId="urn:microsoft.com/office/officeart/2005/8/colors/accent0_1" csCatId="mainScheme" phldr="1"/>
      <dgm:spPr/>
    </dgm:pt>
    <dgm:pt modelId="{45703456-8699-48F9-AB68-FDC6EB01DF56}">
      <dgm:prSet phldrT="[文本]" custT="1"/>
      <dgm:spPr>
        <a:noFill/>
        <a:ln>
          <a:solidFill>
            <a:schemeClr val="tx1">
              <a:lumMod val="65000"/>
              <a:lumOff val="35000"/>
            </a:schemeClr>
          </a:solidFill>
        </a:ln>
      </dgm:spPr>
      <dgm:t>
        <a:bodyPr/>
        <a:lstStyle/>
        <a:p>
          <a:r>
            <a:rPr lang="zh-CN" altLang="en-US" sz="2800" b="1" dirty="0" smtClean="0">
              <a:solidFill>
                <a:srgbClr val="0000FF"/>
              </a:solidFill>
            </a:rPr>
            <a:t>教案</a:t>
          </a:r>
          <a:endParaRPr lang="en-US" altLang="zh-CN" sz="2800" b="1" dirty="0" smtClean="0">
            <a:solidFill>
              <a:srgbClr val="0000FF"/>
            </a:solidFill>
          </a:endParaRPr>
        </a:p>
        <a:p>
          <a:r>
            <a:rPr lang="zh-CN" altLang="en-US" sz="2800" b="1" dirty="0" smtClean="0">
              <a:solidFill>
                <a:srgbClr val="0000FF"/>
              </a:solidFill>
            </a:rPr>
            <a:t>频</a:t>
          </a:r>
          <a:r>
            <a:rPr lang="zh-CN" altLang="en-US" sz="2800" b="1" dirty="0">
              <a:solidFill>
                <a:srgbClr val="0000FF"/>
              </a:solidFill>
            </a:rPr>
            <a:t>发</a:t>
          </a:r>
        </a:p>
      </dgm:t>
    </dgm:pt>
    <dgm:pt modelId="{896F2980-5375-4DC1-B44D-A91F0945B41E}" cxnId="{DA9E0D58-8AFA-4124-B6AF-02C1F5BB18C9}" type="parTrans">
      <dgm:prSet/>
      <dgm:spPr/>
      <dgm:t>
        <a:bodyPr/>
        <a:lstStyle/>
        <a:p>
          <a:endParaRPr lang="zh-CN" altLang="en-US"/>
        </a:p>
      </dgm:t>
    </dgm:pt>
    <dgm:pt modelId="{AFC2885F-FE3F-4B95-960B-C23831454EF6}" cxnId="{DA9E0D58-8AFA-4124-B6AF-02C1F5BB18C9}" type="sibTrans">
      <dgm:prSet/>
      <dgm:spPr>
        <a:solidFill>
          <a:schemeClr val="tx1">
            <a:lumMod val="65000"/>
            <a:lumOff val="35000"/>
          </a:schemeClr>
        </a:solidFill>
      </dgm:spPr>
      <dgm:t>
        <a:bodyPr/>
        <a:lstStyle/>
        <a:p>
          <a:endParaRPr lang="zh-CN" altLang="en-US"/>
        </a:p>
      </dgm:t>
    </dgm:pt>
    <dgm:pt modelId="{DBDA7178-38E9-4CB3-A33F-0C311B9A54AD}">
      <dgm:prSet phldrT="[文本]" custT="1"/>
      <dgm:spPr>
        <a:noFill/>
        <a:ln>
          <a:solidFill>
            <a:schemeClr val="tx1">
              <a:lumMod val="65000"/>
              <a:lumOff val="35000"/>
            </a:schemeClr>
          </a:solidFill>
        </a:ln>
      </dgm:spPr>
      <dgm:t>
        <a:bodyPr/>
        <a:lstStyle/>
        <a:p>
          <a:r>
            <a:rPr lang="zh-CN" altLang="en-US" sz="2800" b="1" dirty="0" smtClean="0">
              <a:solidFill>
                <a:srgbClr val="0000FF"/>
              </a:solidFill>
            </a:rPr>
            <a:t>天灾</a:t>
          </a:r>
          <a:endParaRPr lang="en-US" altLang="zh-CN" sz="2800" b="1" dirty="0" smtClean="0">
            <a:solidFill>
              <a:srgbClr val="0000FF"/>
            </a:solidFill>
          </a:endParaRPr>
        </a:p>
        <a:p>
          <a:r>
            <a:rPr lang="zh-CN" altLang="en-US" sz="2800" b="1" dirty="0" smtClean="0">
              <a:solidFill>
                <a:srgbClr val="0000FF"/>
              </a:solidFill>
            </a:rPr>
            <a:t>人祸</a:t>
          </a:r>
          <a:endParaRPr lang="zh-CN" altLang="en-US" sz="2800" b="1" dirty="0">
            <a:solidFill>
              <a:srgbClr val="0000FF"/>
            </a:solidFill>
          </a:endParaRPr>
        </a:p>
      </dgm:t>
    </dgm:pt>
    <dgm:pt modelId="{436B2D69-87D9-47C5-948A-51274726878B}" cxnId="{25BA2B8E-EA57-4DB7-A227-2844595D83BB}" type="parTrans">
      <dgm:prSet/>
      <dgm:spPr/>
      <dgm:t>
        <a:bodyPr/>
        <a:lstStyle/>
        <a:p>
          <a:endParaRPr lang="zh-CN" altLang="en-US"/>
        </a:p>
      </dgm:t>
    </dgm:pt>
    <dgm:pt modelId="{BD3FF573-2CA8-4557-91B5-BC86E7106411}" cxnId="{25BA2B8E-EA57-4DB7-A227-2844595D83BB}" type="sibTrans">
      <dgm:prSet/>
      <dgm:spPr>
        <a:solidFill>
          <a:schemeClr val="tx1">
            <a:lumMod val="65000"/>
            <a:lumOff val="35000"/>
          </a:schemeClr>
        </a:solidFill>
      </dgm:spPr>
      <dgm:t>
        <a:bodyPr/>
        <a:lstStyle/>
        <a:p>
          <a:endParaRPr lang="zh-CN" altLang="en-US"/>
        </a:p>
      </dgm:t>
    </dgm:pt>
    <dgm:pt modelId="{765D3130-5F9D-43FD-A521-6BC84B73BE75}">
      <dgm:prSet phldrT="[文本]" custT="1"/>
      <dgm:spPr>
        <a:noFill/>
        <a:ln>
          <a:solidFill>
            <a:schemeClr val="tx1">
              <a:lumMod val="65000"/>
              <a:lumOff val="35000"/>
            </a:schemeClr>
          </a:solidFill>
        </a:ln>
      </dgm:spPr>
      <dgm:t>
        <a:bodyPr/>
        <a:lstStyle/>
        <a:p>
          <a:r>
            <a:rPr lang="zh-CN" altLang="en-US" sz="2800" b="1" dirty="0" smtClean="0">
              <a:solidFill>
                <a:srgbClr val="0000FF"/>
              </a:solidFill>
            </a:rPr>
            <a:t>揭竿</a:t>
          </a:r>
          <a:endParaRPr lang="en-US" altLang="zh-CN" sz="2800" b="1" dirty="0" smtClean="0">
            <a:solidFill>
              <a:srgbClr val="0000FF"/>
            </a:solidFill>
          </a:endParaRPr>
        </a:p>
        <a:p>
          <a:r>
            <a:rPr lang="zh-CN" altLang="en-US" sz="2800" b="1" dirty="0" smtClean="0">
              <a:solidFill>
                <a:srgbClr val="0000FF"/>
              </a:solidFill>
            </a:rPr>
            <a:t>而</a:t>
          </a:r>
          <a:r>
            <a:rPr lang="zh-CN" altLang="en-US" sz="2800" b="1" dirty="0">
              <a:solidFill>
                <a:srgbClr val="0000FF"/>
              </a:solidFill>
            </a:rPr>
            <a:t>起</a:t>
          </a:r>
        </a:p>
      </dgm:t>
    </dgm:pt>
    <dgm:pt modelId="{B2471602-4028-4F1A-9787-97A5892E835A}" cxnId="{EABFCC91-9A0C-4098-99CD-4535B72F75B9}" type="parTrans">
      <dgm:prSet/>
      <dgm:spPr/>
      <dgm:t>
        <a:bodyPr/>
        <a:lstStyle/>
        <a:p>
          <a:endParaRPr lang="zh-CN" altLang="en-US"/>
        </a:p>
      </dgm:t>
    </dgm:pt>
    <dgm:pt modelId="{448857A1-BCB6-40D8-A5DF-21500CFE4C39}" cxnId="{EABFCC91-9A0C-4098-99CD-4535B72F75B9}" type="sibTrans">
      <dgm:prSet/>
      <dgm:spPr/>
      <dgm:t>
        <a:bodyPr/>
        <a:lstStyle/>
        <a:p>
          <a:endParaRPr lang="zh-CN" altLang="en-US"/>
        </a:p>
      </dgm:t>
    </dgm:pt>
    <dgm:pt modelId="{1F382202-5A74-47BF-A325-1E5B4A93C9EC}">
      <dgm:prSet custT="1"/>
      <dgm:spPr>
        <a:noFill/>
        <a:ln>
          <a:solidFill>
            <a:schemeClr val="tx1">
              <a:lumMod val="65000"/>
              <a:lumOff val="35000"/>
            </a:schemeClr>
          </a:solidFill>
        </a:ln>
      </dgm:spPr>
      <dgm:t>
        <a:bodyPr/>
        <a:lstStyle/>
        <a:p>
          <a:r>
            <a:rPr lang="zh-CN" altLang="en-US" sz="2800" b="1" dirty="0" smtClean="0">
              <a:solidFill>
                <a:srgbClr val="0000FF"/>
              </a:solidFill>
            </a:rPr>
            <a:t>艰难</a:t>
          </a:r>
          <a:endParaRPr lang="en-US" altLang="zh-CN" sz="2800" b="1" dirty="0" smtClean="0">
            <a:solidFill>
              <a:srgbClr val="0000FF"/>
            </a:solidFill>
          </a:endParaRPr>
        </a:p>
        <a:p>
          <a:r>
            <a:rPr lang="zh-CN" altLang="en-US" sz="2800" b="1" dirty="0" smtClean="0">
              <a:solidFill>
                <a:srgbClr val="0000FF"/>
              </a:solidFill>
            </a:rPr>
            <a:t>生计</a:t>
          </a:r>
          <a:endParaRPr lang="zh-CN" altLang="en-US" sz="2800" b="1" dirty="0">
            <a:solidFill>
              <a:srgbClr val="0000FF"/>
            </a:solidFill>
          </a:endParaRPr>
        </a:p>
      </dgm:t>
    </dgm:pt>
    <dgm:pt modelId="{1FEFD492-C17B-4EDB-9320-624DFA68EEB1}" cxnId="{1341209D-A55E-4B08-AFB0-C332B6C14AA8}" type="parTrans">
      <dgm:prSet/>
      <dgm:spPr/>
      <dgm:t>
        <a:bodyPr/>
        <a:lstStyle/>
        <a:p>
          <a:endParaRPr lang="zh-CN" altLang="en-US"/>
        </a:p>
      </dgm:t>
    </dgm:pt>
    <dgm:pt modelId="{938C01D9-319A-4346-9CA5-B0E6DB9C09AF}" cxnId="{1341209D-A55E-4B08-AFB0-C332B6C14AA8}" type="sibTrans">
      <dgm:prSet/>
      <dgm:spPr>
        <a:solidFill>
          <a:schemeClr val="tx1">
            <a:lumMod val="65000"/>
            <a:lumOff val="35000"/>
          </a:schemeClr>
        </a:solidFill>
      </dgm:spPr>
      <dgm:t>
        <a:bodyPr/>
        <a:lstStyle/>
        <a:p>
          <a:endParaRPr lang="zh-CN" altLang="en-US"/>
        </a:p>
      </dgm:t>
    </dgm:pt>
    <dgm:pt modelId="{5F508B8E-581E-417A-8322-EAB71114F7D0}">
      <dgm:prSet custT="1"/>
      <dgm:spPr>
        <a:noFill/>
        <a:ln>
          <a:solidFill>
            <a:schemeClr val="tx1">
              <a:lumMod val="65000"/>
              <a:lumOff val="35000"/>
            </a:schemeClr>
          </a:solidFill>
        </a:ln>
      </dgm:spPr>
      <dgm:t>
        <a:bodyPr/>
        <a:lstStyle/>
        <a:p>
          <a:pPr>
            <a:lnSpc>
              <a:spcPct val="100000"/>
            </a:lnSpc>
          </a:pPr>
          <a:r>
            <a:rPr lang="zh-CN" altLang="en-US" sz="2800" b="1" dirty="0" smtClean="0">
              <a:solidFill>
                <a:srgbClr val="FF0000"/>
              </a:solidFill>
            </a:rPr>
            <a:t>列强</a:t>
          </a:r>
          <a:endParaRPr lang="en-US" altLang="zh-CN" sz="2800" b="1" dirty="0" smtClean="0">
            <a:solidFill>
              <a:srgbClr val="FF0000"/>
            </a:solidFill>
          </a:endParaRPr>
        </a:p>
        <a:p>
          <a:pPr>
            <a:lnSpc>
              <a:spcPct val="100000"/>
            </a:lnSpc>
          </a:pPr>
          <a:r>
            <a:rPr lang="zh-CN" altLang="en-US" sz="2800" b="1" dirty="0" smtClean="0">
              <a:solidFill>
                <a:srgbClr val="FF0000"/>
              </a:solidFill>
            </a:rPr>
            <a:t>侵略</a:t>
          </a:r>
          <a:endParaRPr lang="zh-CN" altLang="en-US" sz="2800" b="1" dirty="0">
            <a:solidFill>
              <a:srgbClr val="FF0000"/>
            </a:solidFill>
          </a:endParaRPr>
        </a:p>
      </dgm:t>
    </dgm:pt>
    <dgm:pt modelId="{D4C7F185-3FF3-466C-9982-9B7D6EB1A3D3}" cxnId="{B9D629C7-87B9-4ED1-9577-2F40B8E0AD26}" type="parTrans">
      <dgm:prSet/>
      <dgm:spPr/>
      <dgm:t>
        <a:bodyPr/>
        <a:lstStyle/>
        <a:p>
          <a:endParaRPr lang="zh-CN" altLang="en-US"/>
        </a:p>
      </dgm:t>
    </dgm:pt>
    <dgm:pt modelId="{0E43655D-5F77-46FA-9987-37530EA1CD9F}" cxnId="{B9D629C7-87B9-4ED1-9577-2F40B8E0AD26}" type="sibTrans">
      <dgm:prSet/>
      <dgm:spPr>
        <a:solidFill>
          <a:schemeClr val="tx1">
            <a:lumMod val="65000"/>
            <a:lumOff val="35000"/>
          </a:schemeClr>
        </a:solidFill>
      </dgm:spPr>
      <dgm:t>
        <a:bodyPr/>
        <a:lstStyle/>
        <a:p>
          <a:endParaRPr lang="zh-CN" altLang="en-US"/>
        </a:p>
      </dgm:t>
    </dgm:pt>
    <dgm:pt modelId="{178A91A7-AB74-4E7C-9A85-FEABBF666B5B}" type="pres">
      <dgm:prSet presAssocID="{08E77C2A-C34A-4BC3-A1C4-7D450E31E96C}" presName="linearFlow" presStyleCnt="0">
        <dgm:presLayoutVars>
          <dgm:dir/>
          <dgm:resizeHandles val="exact"/>
        </dgm:presLayoutVars>
      </dgm:prSet>
      <dgm:spPr/>
    </dgm:pt>
    <dgm:pt modelId="{4F9672C8-34F0-4B5F-9601-32F64532AA29}" type="pres">
      <dgm:prSet presAssocID="{5F508B8E-581E-417A-8322-EAB71114F7D0}" presName="node" presStyleLbl="node1" presStyleIdx="0" presStyleCnt="5" custScaleY="100172">
        <dgm:presLayoutVars>
          <dgm:bulletEnabled val="1"/>
        </dgm:presLayoutVars>
      </dgm:prSet>
      <dgm:spPr/>
      <dgm:t>
        <a:bodyPr/>
        <a:lstStyle/>
        <a:p>
          <a:endParaRPr lang="zh-CN" altLang="en-US"/>
        </a:p>
      </dgm:t>
    </dgm:pt>
    <dgm:pt modelId="{48E1B96C-C4C5-4F56-AFF1-685C08086CE5}" type="pres">
      <dgm:prSet presAssocID="{0E43655D-5F77-46FA-9987-37530EA1CD9F}" presName="spacerL" presStyleCnt="0"/>
      <dgm:spPr/>
    </dgm:pt>
    <dgm:pt modelId="{31F6C0B0-C3AE-49D1-A37F-794BC8EE5B1F}" type="pres">
      <dgm:prSet presAssocID="{0E43655D-5F77-46FA-9987-37530EA1CD9F}" presName="sibTrans" presStyleLbl="sibTrans2D1" presStyleIdx="0" presStyleCnt="4"/>
      <dgm:spPr/>
      <dgm:t>
        <a:bodyPr/>
        <a:lstStyle/>
        <a:p>
          <a:endParaRPr lang="zh-CN" altLang="en-US"/>
        </a:p>
      </dgm:t>
    </dgm:pt>
    <dgm:pt modelId="{AE107A19-43D1-4E9E-A9D2-6DBB65CA4340}" type="pres">
      <dgm:prSet presAssocID="{0E43655D-5F77-46FA-9987-37530EA1CD9F}" presName="spacerR" presStyleCnt="0"/>
      <dgm:spPr/>
    </dgm:pt>
    <dgm:pt modelId="{15C56852-9EB3-401F-A475-07C30F66707F}" type="pres">
      <dgm:prSet presAssocID="{45703456-8699-48F9-AB68-FDC6EB01DF56}" presName="node" presStyleLbl="node1" presStyleIdx="1" presStyleCnt="5">
        <dgm:presLayoutVars>
          <dgm:bulletEnabled val="1"/>
        </dgm:presLayoutVars>
      </dgm:prSet>
      <dgm:spPr/>
      <dgm:t>
        <a:bodyPr/>
        <a:lstStyle/>
        <a:p>
          <a:endParaRPr lang="zh-CN" altLang="en-US"/>
        </a:p>
      </dgm:t>
    </dgm:pt>
    <dgm:pt modelId="{9DAAE800-14D4-4A9E-A37D-8C2244F45F81}" type="pres">
      <dgm:prSet presAssocID="{AFC2885F-FE3F-4B95-960B-C23831454EF6}" presName="spacerL" presStyleCnt="0"/>
      <dgm:spPr/>
    </dgm:pt>
    <dgm:pt modelId="{08974A6A-46A2-48E5-81BD-BFFBC79B6217}" type="pres">
      <dgm:prSet presAssocID="{AFC2885F-FE3F-4B95-960B-C23831454EF6}" presName="sibTrans" presStyleLbl="sibTrans2D1" presStyleIdx="1" presStyleCnt="4"/>
      <dgm:spPr/>
      <dgm:t>
        <a:bodyPr/>
        <a:lstStyle/>
        <a:p>
          <a:endParaRPr lang="zh-CN" altLang="en-US"/>
        </a:p>
      </dgm:t>
    </dgm:pt>
    <dgm:pt modelId="{C2A0ED4F-A0C3-4689-B405-643A16801DCC}" type="pres">
      <dgm:prSet presAssocID="{AFC2885F-FE3F-4B95-960B-C23831454EF6}" presName="spacerR" presStyleCnt="0"/>
      <dgm:spPr/>
    </dgm:pt>
    <dgm:pt modelId="{84FEBB7A-9632-4115-BE9A-0EAF4893142F}" type="pres">
      <dgm:prSet presAssocID="{DBDA7178-38E9-4CB3-A33F-0C311B9A54AD}" presName="node" presStyleLbl="node1" presStyleIdx="2" presStyleCnt="5" custLinFactNeighborX="-36419" custLinFactNeighborY="986">
        <dgm:presLayoutVars>
          <dgm:bulletEnabled val="1"/>
        </dgm:presLayoutVars>
      </dgm:prSet>
      <dgm:spPr/>
      <dgm:t>
        <a:bodyPr/>
        <a:lstStyle/>
        <a:p>
          <a:endParaRPr lang="zh-CN" altLang="en-US"/>
        </a:p>
      </dgm:t>
    </dgm:pt>
    <dgm:pt modelId="{93FFA865-07E6-49A6-98CD-1D2027A942C9}" type="pres">
      <dgm:prSet presAssocID="{BD3FF573-2CA8-4557-91B5-BC86E7106411}" presName="spacerL" presStyleCnt="0"/>
      <dgm:spPr/>
    </dgm:pt>
    <dgm:pt modelId="{18BE5CDB-97C3-48A3-BCB0-DFC70F2139EC}" type="pres">
      <dgm:prSet presAssocID="{BD3FF573-2CA8-4557-91B5-BC86E7106411}" presName="sibTrans" presStyleLbl="sibTrans2D1" presStyleIdx="2" presStyleCnt="4"/>
      <dgm:spPr/>
      <dgm:t>
        <a:bodyPr/>
        <a:lstStyle/>
        <a:p>
          <a:endParaRPr lang="zh-CN" altLang="en-US"/>
        </a:p>
      </dgm:t>
    </dgm:pt>
    <dgm:pt modelId="{6EA2B65C-2047-4C44-822E-CB8536B3DB84}" type="pres">
      <dgm:prSet presAssocID="{BD3FF573-2CA8-4557-91B5-BC86E7106411}" presName="spacerR" presStyleCnt="0"/>
      <dgm:spPr/>
    </dgm:pt>
    <dgm:pt modelId="{27C2ECF4-1CCD-44A5-BCCE-FE9CE4B3B95A}" type="pres">
      <dgm:prSet presAssocID="{1F382202-5A74-47BF-A325-1E5B4A93C9EC}" presName="node" presStyleLbl="node1" presStyleIdx="3" presStyleCnt="5">
        <dgm:presLayoutVars>
          <dgm:bulletEnabled val="1"/>
        </dgm:presLayoutVars>
      </dgm:prSet>
      <dgm:spPr/>
      <dgm:t>
        <a:bodyPr/>
        <a:lstStyle/>
        <a:p>
          <a:endParaRPr lang="zh-CN" altLang="en-US"/>
        </a:p>
      </dgm:t>
    </dgm:pt>
    <dgm:pt modelId="{A7BDAD03-6296-4D9C-A8DB-6E89D9C603ED}" type="pres">
      <dgm:prSet presAssocID="{938C01D9-319A-4346-9CA5-B0E6DB9C09AF}" presName="spacerL" presStyleCnt="0"/>
      <dgm:spPr/>
    </dgm:pt>
    <dgm:pt modelId="{665A86AB-2732-4D5B-9761-559744A04971}" type="pres">
      <dgm:prSet presAssocID="{938C01D9-319A-4346-9CA5-B0E6DB9C09AF}" presName="sibTrans" presStyleLbl="sibTrans2D1" presStyleIdx="3" presStyleCnt="4"/>
      <dgm:spPr/>
      <dgm:t>
        <a:bodyPr/>
        <a:lstStyle/>
        <a:p>
          <a:endParaRPr lang="zh-CN" altLang="en-US"/>
        </a:p>
      </dgm:t>
    </dgm:pt>
    <dgm:pt modelId="{532FFA9C-41A4-44CA-B3BF-D3CAB01467DA}" type="pres">
      <dgm:prSet presAssocID="{938C01D9-319A-4346-9CA5-B0E6DB9C09AF}" presName="spacerR" presStyleCnt="0"/>
      <dgm:spPr/>
    </dgm:pt>
    <dgm:pt modelId="{D03C328F-128F-4952-8A0B-203F25680DC6}" type="pres">
      <dgm:prSet presAssocID="{765D3130-5F9D-43FD-A521-6BC84B73BE75}" presName="node" presStyleLbl="node1" presStyleIdx="4" presStyleCnt="5">
        <dgm:presLayoutVars>
          <dgm:bulletEnabled val="1"/>
        </dgm:presLayoutVars>
      </dgm:prSet>
      <dgm:spPr/>
      <dgm:t>
        <a:bodyPr/>
        <a:lstStyle/>
        <a:p>
          <a:endParaRPr lang="zh-CN" altLang="en-US"/>
        </a:p>
      </dgm:t>
    </dgm:pt>
  </dgm:ptLst>
  <dgm:cxnLst>
    <dgm:cxn modelId="{6D6517D7-F4A9-4A79-8A50-00B5945ED8B5}" type="presOf" srcId="{45703456-8699-48F9-AB68-FDC6EB01DF56}" destId="{15C56852-9EB3-401F-A475-07C30F66707F}" srcOrd="0" destOrd="0" presId="urn:microsoft.com/office/officeart/2005/8/layout/equation1"/>
    <dgm:cxn modelId="{EABFCC91-9A0C-4098-99CD-4535B72F75B9}" srcId="{08E77C2A-C34A-4BC3-A1C4-7D450E31E96C}" destId="{765D3130-5F9D-43FD-A521-6BC84B73BE75}" srcOrd="4" destOrd="0" parTransId="{B2471602-4028-4F1A-9787-97A5892E835A}" sibTransId="{448857A1-BCB6-40D8-A5DF-21500CFE4C39}"/>
    <dgm:cxn modelId="{B9D629C7-87B9-4ED1-9577-2F40B8E0AD26}" srcId="{08E77C2A-C34A-4BC3-A1C4-7D450E31E96C}" destId="{5F508B8E-581E-417A-8322-EAB71114F7D0}" srcOrd="0" destOrd="0" parTransId="{D4C7F185-3FF3-466C-9982-9B7D6EB1A3D3}" sibTransId="{0E43655D-5F77-46FA-9987-37530EA1CD9F}"/>
    <dgm:cxn modelId="{95B438FD-3ADC-4916-A31F-BDDC8363B546}" type="presOf" srcId="{5F508B8E-581E-417A-8322-EAB71114F7D0}" destId="{4F9672C8-34F0-4B5F-9601-32F64532AA29}" srcOrd="0" destOrd="0" presId="urn:microsoft.com/office/officeart/2005/8/layout/equation1"/>
    <dgm:cxn modelId="{65663484-0349-4E3F-B77A-D49B089DB35E}" type="presOf" srcId="{938C01D9-319A-4346-9CA5-B0E6DB9C09AF}" destId="{665A86AB-2732-4D5B-9761-559744A04971}" srcOrd="0" destOrd="0" presId="urn:microsoft.com/office/officeart/2005/8/layout/equation1"/>
    <dgm:cxn modelId="{AA4ACD1F-078F-43E0-AB77-01B788C9A76C}" type="presOf" srcId="{08E77C2A-C34A-4BC3-A1C4-7D450E31E96C}" destId="{178A91A7-AB74-4E7C-9A85-FEABBF666B5B}" srcOrd="0" destOrd="0" presId="urn:microsoft.com/office/officeart/2005/8/layout/equation1"/>
    <dgm:cxn modelId="{DA9E0D58-8AFA-4124-B6AF-02C1F5BB18C9}" srcId="{08E77C2A-C34A-4BC3-A1C4-7D450E31E96C}" destId="{45703456-8699-48F9-AB68-FDC6EB01DF56}" srcOrd="1" destOrd="0" parTransId="{896F2980-5375-4DC1-B44D-A91F0945B41E}" sibTransId="{AFC2885F-FE3F-4B95-960B-C23831454EF6}"/>
    <dgm:cxn modelId="{1341209D-A55E-4B08-AFB0-C332B6C14AA8}" srcId="{08E77C2A-C34A-4BC3-A1C4-7D450E31E96C}" destId="{1F382202-5A74-47BF-A325-1E5B4A93C9EC}" srcOrd="3" destOrd="0" parTransId="{1FEFD492-C17B-4EDB-9320-624DFA68EEB1}" sibTransId="{938C01D9-319A-4346-9CA5-B0E6DB9C09AF}"/>
    <dgm:cxn modelId="{25BA2B8E-EA57-4DB7-A227-2844595D83BB}" srcId="{08E77C2A-C34A-4BC3-A1C4-7D450E31E96C}" destId="{DBDA7178-38E9-4CB3-A33F-0C311B9A54AD}" srcOrd="2" destOrd="0" parTransId="{436B2D69-87D9-47C5-948A-51274726878B}" sibTransId="{BD3FF573-2CA8-4557-91B5-BC86E7106411}"/>
    <dgm:cxn modelId="{FC77A9BE-1E4F-48E3-AD1F-B4FB22DA8E1D}" type="presOf" srcId="{DBDA7178-38E9-4CB3-A33F-0C311B9A54AD}" destId="{84FEBB7A-9632-4115-BE9A-0EAF4893142F}" srcOrd="0" destOrd="0" presId="urn:microsoft.com/office/officeart/2005/8/layout/equation1"/>
    <dgm:cxn modelId="{11318BD1-061B-4CEA-AB44-A318F3B4ECDB}" type="presOf" srcId="{BD3FF573-2CA8-4557-91B5-BC86E7106411}" destId="{18BE5CDB-97C3-48A3-BCB0-DFC70F2139EC}" srcOrd="0" destOrd="0" presId="urn:microsoft.com/office/officeart/2005/8/layout/equation1"/>
    <dgm:cxn modelId="{73374C9E-B564-427F-9759-0E27383E91F7}" type="presOf" srcId="{0E43655D-5F77-46FA-9987-37530EA1CD9F}" destId="{31F6C0B0-C3AE-49D1-A37F-794BC8EE5B1F}" srcOrd="0" destOrd="0" presId="urn:microsoft.com/office/officeart/2005/8/layout/equation1"/>
    <dgm:cxn modelId="{44D054DA-3496-412C-A46F-1BF0DA7D20C1}" type="presOf" srcId="{1F382202-5A74-47BF-A325-1E5B4A93C9EC}" destId="{27C2ECF4-1CCD-44A5-BCCE-FE9CE4B3B95A}" srcOrd="0" destOrd="0" presId="urn:microsoft.com/office/officeart/2005/8/layout/equation1"/>
    <dgm:cxn modelId="{B8D0E8C6-C998-4F0C-B57D-BE0ADB476F64}" type="presOf" srcId="{AFC2885F-FE3F-4B95-960B-C23831454EF6}" destId="{08974A6A-46A2-48E5-81BD-BFFBC79B6217}" srcOrd="0" destOrd="0" presId="urn:microsoft.com/office/officeart/2005/8/layout/equation1"/>
    <dgm:cxn modelId="{E8A64781-1E73-4851-BE42-AA6F39A3BAD5}" type="presOf" srcId="{765D3130-5F9D-43FD-A521-6BC84B73BE75}" destId="{D03C328F-128F-4952-8A0B-203F25680DC6}" srcOrd="0" destOrd="0" presId="urn:microsoft.com/office/officeart/2005/8/layout/equation1"/>
    <dgm:cxn modelId="{515594A5-F0CE-4A75-A548-02302110A6DA}" type="presParOf" srcId="{178A91A7-AB74-4E7C-9A85-FEABBF666B5B}" destId="{4F9672C8-34F0-4B5F-9601-32F64532AA29}" srcOrd="0" destOrd="0" presId="urn:microsoft.com/office/officeart/2005/8/layout/equation1"/>
    <dgm:cxn modelId="{62AC02C0-0ACA-4A85-8E67-BEB9685E86BC}" type="presParOf" srcId="{178A91A7-AB74-4E7C-9A85-FEABBF666B5B}" destId="{48E1B96C-C4C5-4F56-AFF1-685C08086CE5}" srcOrd="1" destOrd="0" presId="urn:microsoft.com/office/officeart/2005/8/layout/equation1"/>
    <dgm:cxn modelId="{D1919D46-B7FF-4D8D-AED8-6D3B9B61A00A}" type="presParOf" srcId="{178A91A7-AB74-4E7C-9A85-FEABBF666B5B}" destId="{31F6C0B0-C3AE-49D1-A37F-794BC8EE5B1F}" srcOrd="2" destOrd="0" presId="urn:microsoft.com/office/officeart/2005/8/layout/equation1"/>
    <dgm:cxn modelId="{589B6671-1829-4566-94AA-11E1F2E8C7B0}" type="presParOf" srcId="{178A91A7-AB74-4E7C-9A85-FEABBF666B5B}" destId="{AE107A19-43D1-4E9E-A9D2-6DBB65CA4340}" srcOrd="3" destOrd="0" presId="urn:microsoft.com/office/officeart/2005/8/layout/equation1"/>
    <dgm:cxn modelId="{4C452E90-44AF-4C3D-BCC1-D420D39255D9}" type="presParOf" srcId="{178A91A7-AB74-4E7C-9A85-FEABBF666B5B}" destId="{15C56852-9EB3-401F-A475-07C30F66707F}" srcOrd="4" destOrd="0" presId="urn:microsoft.com/office/officeart/2005/8/layout/equation1"/>
    <dgm:cxn modelId="{EA2F717E-71F3-4FAD-8C92-276FF3D50998}" type="presParOf" srcId="{178A91A7-AB74-4E7C-9A85-FEABBF666B5B}" destId="{9DAAE800-14D4-4A9E-A37D-8C2244F45F81}" srcOrd="5" destOrd="0" presId="urn:microsoft.com/office/officeart/2005/8/layout/equation1"/>
    <dgm:cxn modelId="{E48A5DB0-216B-430A-8E25-8EEBD4D24059}" type="presParOf" srcId="{178A91A7-AB74-4E7C-9A85-FEABBF666B5B}" destId="{08974A6A-46A2-48E5-81BD-BFFBC79B6217}" srcOrd="6" destOrd="0" presId="urn:microsoft.com/office/officeart/2005/8/layout/equation1"/>
    <dgm:cxn modelId="{7D53925F-229D-450D-94CA-B02D28B2CE78}" type="presParOf" srcId="{178A91A7-AB74-4E7C-9A85-FEABBF666B5B}" destId="{C2A0ED4F-A0C3-4689-B405-643A16801DCC}" srcOrd="7" destOrd="0" presId="urn:microsoft.com/office/officeart/2005/8/layout/equation1"/>
    <dgm:cxn modelId="{DDCB25CE-D2BC-4575-A137-2AA2ED1D09BB}" type="presParOf" srcId="{178A91A7-AB74-4E7C-9A85-FEABBF666B5B}" destId="{84FEBB7A-9632-4115-BE9A-0EAF4893142F}" srcOrd="8" destOrd="0" presId="urn:microsoft.com/office/officeart/2005/8/layout/equation1"/>
    <dgm:cxn modelId="{3962DCD2-2FCB-418C-BF16-8857791B8F9B}" type="presParOf" srcId="{178A91A7-AB74-4E7C-9A85-FEABBF666B5B}" destId="{93FFA865-07E6-49A6-98CD-1D2027A942C9}" srcOrd="9" destOrd="0" presId="urn:microsoft.com/office/officeart/2005/8/layout/equation1"/>
    <dgm:cxn modelId="{4F194541-5D38-4D28-A413-1A1962AA82CB}" type="presParOf" srcId="{178A91A7-AB74-4E7C-9A85-FEABBF666B5B}" destId="{18BE5CDB-97C3-48A3-BCB0-DFC70F2139EC}" srcOrd="10" destOrd="0" presId="urn:microsoft.com/office/officeart/2005/8/layout/equation1"/>
    <dgm:cxn modelId="{D762FE46-8016-4215-9AD7-24DA34FAB023}" type="presParOf" srcId="{178A91A7-AB74-4E7C-9A85-FEABBF666B5B}" destId="{6EA2B65C-2047-4C44-822E-CB8536B3DB84}" srcOrd="11" destOrd="0" presId="urn:microsoft.com/office/officeart/2005/8/layout/equation1"/>
    <dgm:cxn modelId="{CB3FFC62-58B7-46D8-A7DC-DA8F6A8A39F8}" type="presParOf" srcId="{178A91A7-AB74-4E7C-9A85-FEABBF666B5B}" destId="{27C2ECF4-1CCD-44A5-BCCE-FE9CE4B3B95A}" srcOrd="12" destOrd="0" presId="urn:microsoft.com/office/officeart/2005/8/layout/equation1"/>
    <dgm:cxn modelId="{F2D09AE7-1082-43EC-A53D-5E064C6D2399}" type="presParOf" srcId="{178A91A7-AB74-4E7C-9A85-FEABBF666B5B}" destId="{A7BDAD03-6296-4D9C-A8DB-6E89D9C603ED}" srcOrd="13" destOrd="0" presId="urn:microsoft.com/office/officeart/2005/8/layout/equation1"/>
    <dgm:cxn modelId="{157E9320-E374-43CC-8FF1-419204AB338E}" type="presParOf" srcId="{178A91A7-AB74-4E7C-9A85-FEABBF666B5B}" destId="{665A86AB-2732-4D5B-9761-559744A04971}" srcOrd="14" destOrd="0" presId="urn:microsoft.com/office/officeart/2005/8/layout/equation1"/>
    <dgm:cxn modelId="{82A73F31-CE41-4869-9E71-A65A254261DB}" type="presParOf" srcId="{178A91A7-AB74-4E7C-9A85-FEABBF666B5B}" destId="{532FFA9C-41A4-44CA-B3BF-D3CAB01467DA}" srcOrd="15" destOrd="0" presId="urn:microsoft.com/office/officeart/2005/8/layout/equation1"/>
    <dgm:cxn modelId="{3F9B772A-86C7-43E9-ADDE-A533E3DF88BC}" type="presParOf" srcId="{178A91A7-AB74-4E7C-9A85-FEABBF666B5B}" destId="{D03C328F-128F-4952-8A0B-203F25680DC6}" srcOrd="16" destOrd="0" presId="urn:microsoft.com/office/officeart/2005/8/layout/equatio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403528" cy="4187763"/>
        <a:chOff x="0" y="0"/>
        <a:chExt cx="5403528" cy="4187763"/>
      </a:xfrm>
    </dsp:grpSpPr>
    <dsp:sp modelId="{895D6C74-97C9-4591-B088-B9BB5EA738F9}">
      <dsp:nvSpPr>
        <dsp:cNvPr id="3" name="椭圆 2"/>
        <dsp:cNvSpPr/>
      </dsp:nvSpPr>
      <dsp:spPr bwMode="white">
        <a:xfrm>
          <a:off x="2129451" y="1483934"/>
          <a:ext cx="1163268" cy="1163268"/>
        </a:xfrm>
        <a:prstGeom prst="ellipse">
          <a:avLst/>
        </a:prstGeom>
        <a:sp3d prstMaterial="plastic">
          <a:bevelT w="120900" h="88900"/>
          <a:bevelB w="88900" h="31750" prst="angle"/>
        </a:sp3d>
      </dsp:spPr>
      <dsp:style>
        <a:lnRef idx="0">
          <a:schemeClr val="lt1"/>
        </a:lnRef>
        <a:fillRef idx="3">
          <a:schemeClr val="accent1"/>
        </a:fillRef>
        <a:effectRef idx="2">
          <a:scrgbClr r="0" g="0" b="0"/>
        </a:effectRef>
        <a:fontRef idx="minor">
          <a:schemeClr val="lt1"/>
        </a:fontRef>
      </dsp:style>
      <dsp:txBody>
        <a:bodyPr lIns="45720" tIns="45720" rIns="45720" bIns="457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7200" b="1" dirty="0">
              <a:solidFill>
                <a:srgbClr val="FF0000"/>
              </a:solidFill>
            </a:rPr>
            <a:t>变</a:t>
          </a:r>
        </a:p>
      </dsp:txBody>
      <dsp:txXfrm>
        <a:off x="2129451" y="1483934"/>
        <a:ext cx="1163268" cy="1163268"/>
      </dsp:txXfrm>
    </dsp:sp>
    <dsp:sp modelId="{4909ABCE-63A5-48BC-A919-7FE62621D4B9}">
      <dsp:nvSpPr>
        <dsp:cNvPr id="4" name="任意多边形 3"/>
        <dsp:cNvSpPr/>
      </dsp:nvSpPr>
      <dsp:spPr bwMode="white">
        <a:xfrm>
          <a:off x="2541256" y="1304236"/>
          <a:ext cx="320765" cy="38750"/>
        </a:xfrm>
        <a:custGeom>
          <a:avLst/>
          <a:gdLst/>
          <a:ahLst/>
          <a:cxnLst/>
          <a:pathLst>
            <a:path w="505" h="61">
              <a:moveTo>
                <a:pt x="256" y="283"/>
              </a:moveTo>
              <a:lnTo>
                <a:pt x="249" y="-222"/>
              </a:lnTo>
            </a:path>
          </a:pathLst>
        </a:custGeom>
        <a:sp3d prstMaterial="matte"/>
      </dsp:spPr>
      <dsp:style>
        <a:lnRef idx="2">
          <a:schemeClr val="accent2"/>
        </a:lnRef>
        <a:fillRef idx="0">
          <a:schemeClr val="accent3">
            <a:tint val="90000"/>
          </a:schemeClr>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541256" y="1304236"/>
        <a:ext cx="320765" cy="38750"/>
      </dsp:txXfrm>
    </dsp:sp>
    <dsp:sp modelId="{761EF683-C5D1-427C-8C30-D0F0C13462B8}">
      <dsp:nvSpPr>
        <dsp:cNvPr id="5" name="椭圆 4"/>
        <dsp:cNvSpPr/>
      </dsp:nvSpPr>
      <dsp:spPr bwMode="white">
        <a:xfrm>
          <a:off x="1906464" y="0"/>
          <a:ext cx="1571458" cy="1163268"/>
        </a:xfrm>
        <a:prstGeom prst="ellipse">
          <a:avLst/>
        </a:prstGeom>
        <a:solidFill>
          <a:schemeClr val="tx2">
            <a:lumMod val="60000"/>
            <a:lumOff val="40000"/>
          </a:schemeClr>
        </a:solidFill>
        <a:sp3d prstMaterial="plastic">
          <a:bevelT w="120900" h="88900"/>
          <a:bevelB w="88900" h="31750" prst="angle"/>
        </a:sp3d>
      </dsp:spPr>
      <dsp:style>
        <a:lnRef idx="0">
          <a:schemeClr val="lt1"/>
        </a:lnRef>
        <a:fillRef idx="3">
          <a:schemeClr val="accent2"/>
        </a:fillRef>
        <a:effectRef idx="2">
          <a:scrgbClr r="0" g="0" b="0"/>
        </a:effectRef>
        <a:fontRef idx="minor">
          <a:schemeClr val="lt1"/>
        </a:fontRef>
      </dsp:style>
      <dsp:txBody>
        <a:bodyPr lIns="20320" tIns="20320" rIns="20320" bIns="203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b="1" dirty="0"/>
            <a:t>因何变</a:t>
          </a:r>
        </a:p>
      </dsp:txBody>
      <dsp:txXfrm>
        <a:off x="1906464" y="0"/>
        <a:ext cx="1571458" cy="1163268"/>
      </dsp:txXfrm>
    </dsp:sp>
    <dsp:sp modelId="{38B1AE0D-4140-4E6F-BA7D-7E88D1F27E41}">
      <dsp:nvSpPr>
        <dsp:cNvPr id="6" name="任意多边形 5"/>
        <dsp:cNvSpPr/>
      </dsp:nvSpPr>
      <dsp:spPr bwMode="white">
        <a:xfrm>
          <a:off x="3292382" y="2068189"/>
          <a:ext cx="276874" cy="38750"/>
        </a:xfrm>
        <a:custGeom>
          <a:avLst/>
          <a:gdLst/>
          <a:ahLst/>
          <a:cxnLst/>
          <a:pathLst>
            <a:path w="436" h="61">
              <a:moveTo>
                <a:pt x="0" y="24"/>
              </a:moveTo>
              <a:lnTo>
                <a:pt x="436" y="37"/>
              </a:lnTo>
            </a:path>
          </a:pathLst>
        </a:custGeom>
        <a:sp3d prstMaterial="matte"/>
      </dsp:spPr>
      <dsp:style>
        <a:lnRef idx="2">
          <a:schemeClr val="accent2"/>
        </a:lnRef>
        <a:fillRef idx="0">
          <a:schemeClr val="accent3">
            <a:tint val="90000"/>
          </a:schemeClr>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3292382" y="2068189"/>
        <a:ext cx="276874" cy="38750"/>
      </dsp:txXfrm>
    </dsp:sp>
    <dsp:sp modelId="{12DBE151-8470-4A41-8897-B63E28C82CB9}">
      <dsp:nvSpPr>
        <dsp:cNvPr id="7" name="椭圆 6"/>
        <dsp:cNvSpPr/>
      </dsp:nvSpPr>
      <dsp:spPr bwMode="white">
        <a:xfrm>
          <a:off x="3568504" y="1534368"/>
          <a:ext cx="1585638" cy="1163268"/>
        </a:xfrm>
        <a:prstGeom prst="ellipse">
          <a:avLst/>
        </a:prstGeom>
        <a:solidFill>
          <a:schemeClr val="accent4"/>
        </a:solidFill>
        <a:sp3d prstMaterial="plastic">
          <a:bevelT w="120900" h="88900"/>
          <a:bevelB w="88900" h="31750" prst="angle"/>
        </a:sp3d>
      </dsp:spPr>
      <dsp:style>
        <a:lnRef idx="0">
          <a:schemeClr val="lt1"/>
        </a:lnRef>
        <a:fillRef idx="3">
          <a:schemeClr val="accent3"/>
        </a:fillRef>
        <a:effectRef idx="2">
          <a:scrgbClr r="0" g="0" b="0"/>
        </a:effectRef>
        <a:fontRef idx="minor">
          <a:schemeClr val="lt1"/>
        </a:fontRef>
      </dsp:style>
      <dsp:txBody>
        <a:bodyPr lIns="20320" tIns="20320" rIns="20320" bIns="203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b="1" dirty="0"/>
            <a:t>谁来变</a:t>
          </a:r>
        </a:p>
      </dsp:txBody>
      <dsp:txXfrm>
        <a:off x="3568504" y="1534368"/>
        <a:ext cx="1585638" cy="1163268"/>
      </dsp:txXfrm>
    </dsp:sp>
    <dsp:sp modelId="{781307D1-4117-4063-A9A4-00002DF8C04C}">
      <dsp:nvSpPr>
        <dsp:cNvPr id="8" name="任意多边形 7"/>
        <dsp:cNvSpPr/>
      </dsp:nvSpPr>
      <dsp:spPr bwMode="white">
        <a:xfrm>
          <a:off x="2512944" y="2816464"/>
          <a:ext cx="377391" cy="38750"/>
        </a:xfrm>
        <a:custGeom>
          <a:avLst/>
          <a:gdLst/>
          <a:ahLst/>
          <a:cxnLst/>
          <a:pathLst>
            <a:path w="594" h="61">
              <a:moveTo>
                <a:pt x="301" y="-267"/>
              </a:moveTo>
              <a:lnTo>
                <a:pt x="294" y="328"/>
              </a:lnTo>
            </a:path>
          </a:pathLst>
        </a:custGeom>
        <a:sp3d prstMaterial="matte"/>
      </dsp:spPr>
      <dsp:style>
        <a:lnRef idx="2">
          <a:schemeClr val="accent2"/>
        </a:lnRef>
        <a:fillRef idx="0">
          <a:schemeClr val="accent3">
            <a:tint val="90000"/>
          </a:schemeClr>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512944" y="2816464"/>
        <a:ext cx="377391" cy="38750"/>
      </dsp:txXfrm>
    </dsp:sp>
    <dsp:sp modelId="{71E70F98-80F9-473E-AA56-1B06D07F6B9A}">
      <dsp:nvSpPr>
        <dsp:cNvPr id="9" name="椭圆 8"/>
        <dsp:cNvSpPr/>
      </dsp:nvSpPr>
      <dsp:spPr bwMode="white">
        <a:xfrm>
          <a:off x="1917614" y="3024496"/>
          <a:ext cx="1549158" cy="1163268"/>
        </a:xfrm>
        <a:prstGeom prst="ellipse">
          <a:avLst/>
        </a:prstGeom>
        <a:solidFill>
          <a:srgbClr val="00B050"/>
        </a:solidFill>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lIns="20320" tIns="20320" rIns="20320" bIns="203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b="1" dirty="0"/>
            <a:t>怎样变</a:t>
          </a:r>
        </a:p>
      </dsp:txBody>
      <dsp:txXfrm>
        <a:off x="1917614" y="3024496"/>
        <a:ext cx="1549158" cy="1163268"/>
      </dsp:txXfrm>
    </dsp:sp>
    <dsp:sp modelId="{743093AF-ACCE-4EAD-AB50-49F104105A97}">
      <dsp:nvSpPr>
        <dsp:cNvPr id="10" name="任意多边形 9"/>
        <dsp:cNvSpPr/>
      </dsp:nvSpPr>
      <dsp:spPr bwMode="white">
        <a:xfrm>
          <a:off x="1925170" y="2073698"/>
          <a:ext cx="204834" cy="38750"/>
        </a:xfrm>
        <a:custGeom>
          <a:avLst/>
          <a:gdLst/>
          <a:ahLst/>
          <a:cxnLst/>
          <a:pathLst>
            <a:path w="323" h="61">
              <a:moveTo>
                <a:pt x="322" y="24"/>
              </a:moveTo>
              <a:lnTo>
                <a:pt x="0" y="37"/>
              </a:lnTo>
            </a:path>
          </a:pathLst>
        </a:custGeom>
        <a:sp3d prstMaterial="matte"/>
      </dsp:spPr>
      <dsp:style>
        <a:lnRef idx="2">
          <a:schemeClr val="accent2"/>
        </a:lnRef>
        <a:fillRef idx="0">
          <a:schemeClr val="accent3">
            <a:tint val="90000"/>
          </a:schemeClr>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1925170" y="2073698"/>
        <a:ext cx="204834" cy="38750"/>
      </dsp:txXfrm>
    </dsp:sp>
    <dsp:sp modelId="{D49518FB-4F5A-4412-A55C-450239DF2FA0}">
      <dsp:nvSpPr>
        <dsp:cNvPr id="11" name="椭圆 10"/>
        <dsp:cNvSpPr/>
      </dsp:nvSpPr>
      <dsp:spPr bwMode="white">
        <a:xfrm>
          <a:off x="379004" y="1546648"/>
          <a:ext cx="1547355" cy="1163268"/>
        </a:xfrm>
        <a:prstGeom prst="ellipse">
          <a:avLst/>
        </a:prstGeom>
        <a:solidFill>
          <a:srgbClr val="FF0000"/>
        </a:solidFill>
        <a:sp3d prstMaterial="plastic">
          <a:bevelT w="120900" h="88900"/>
          <a:bevelB w="88900" h="31750" prst="angle"/>
        </a:sp3d>
      </dsp:spPr>
      <dsp:style>
        <a:lnRef idx="0">
          <a:schemeClr val="lt1"/>
        </a:lnRef>
        <a:fillRef idx="3">
          <a:schemeClr val="accent5"/>
        </a:fillRef>
        <a:effectRef idx="2">
          <a:scrgbClr r="0" g="0" b="0"/>
        </a:effectRef>
        <a:fontRef idx="minor">
          <a:schemeClr val="lt1"/>
        </a:fontRef>
      </dsp:style>
      <dsp:txBody>
        <a:bodyPr lIns="20320" tIns="20320" rIns="20320" bIns="203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b="1" dirty="0"/>
            <a:t>变成否</a:t>
          </a:r>
        </a:p>
      </dsp:txBody>
      <dsp:txXfrm>
        <a:off x="379004" y="1546648"/>
        <a:ext cx="1547355" cy="1163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572875" cy="2880680"/>
        <a:chOff x="0" y="0"/>
        <a:chExt cx="11572875" cy="2880680"/>
      </a:xfrm>
    </dsp:grpSpPr>
    <dsp:sp modelId="{4F9672C8-34F0-4B5F-9601-32F64532AA29}">
      <dsp:nvSpPr>
        <dsp:cNvPr id="3" name="椭圆 2"/>
        <dsp:cNvSpPr/>
      </dsp:nvSpPr>
      <dsp:spPr bwMode="white">
        <a:xfrm>
          <a:off x="0" y="714276"/>
          <a:ext cx="1452127" cy="1452127"/>
        </a:xfrm>
        <a:prstGeom prst="ellipse">
          <a:avLst/>
        </a:prstGeom>
        <a:noFill/>
        <a:ln>
          <a:solidFill>
            <a:schemeClr val="tx1">
              <a:lumMod val="65000"/>
              <a:lumOff val="35000"/>
            </a:schemeClr>
          </a:solidFill>
        </a:ln>
      </dsp:spPr>
      <dsp:style>
        <a:lnRef idx="2">
          <a:schemeClr val="dk1">
            <a:shade val="80000"/>
          </a:schemeClr>
        </a:lnRef>
        <a:fillRef idx="1">
          <a:schemeClr val="l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smtClean="0">
              <a:solidFill>
                <a:srgbClr val="FF0000"/>
              </a:solidFill>
            </a:rPr>
            <a:t>列强</a:t>
          </a:r>
          <a:endParaRPr lang="en-US" altLang="zh-CN" sz="2800" b="1" dirty="0" smtClean="0">
            <a:solidFill>
              <a:srgbClr val="FF0000"/>
            </a:solidFill>
          </a:endParaRPr>
        </a:p>
        <a:p>
          <a:pPr lvl="0">
            <a:lnSpc>
              <a:spcPct val="100000"/>
            </a:lnSpc>
            <a:spcBef>
              <a:spcPct val="0"/>
            </a:spcBef>
            <a:spcAft>
              <a:spcPct val="35000"/>
            </a:spcAft>
          </a:pPr>
          <a:r>
            <a:rPr lang="zh-CN" altLang="en-US" sz="2800" b="1" dirty="0" smtClean="0">
              <a:solidFill>
                <a:srgbClr val="FF0000"/>
              </a:solidFill>
            </a:rPr>
            <a:t>侵略</a:t>
          </a:r>
          <a:endParaRPr lang="zh-CN" altLang="en-US" sz="2800" b="1" dirty="0">
            <a:solidFill>
              <a:srgbClr val="FF0000"/>
            </a:solidFill>
          </a:endParaRPr>
        </a:p>
      </dsp:txBody>
      <dsp:txXfrm>
        <a:off x="0" y="714276"/>
        <a:ext cx="1452127" cy="1452127"/>
      </dsp:txXfrm>
    </dsp:sp>
    <dsp:sp modelId="{31F6C0B0-C3AE-49D1-A37F-794BC8EE5B1F}">
      <dsp:nvSpPr>
        <dsp:cNvPr id="4" name="加号 3"/>
        <dsp:cNvSpPr/>
      </dsp:nvSpPr>
      <dsp:spPr bwMode="white">
        <a:xfrm>
          <a:off x="1570040" y="1019223"/>
          <a:ext cx="842234" cy="842234"/>
        </a:xfrm>
        <a:prstGeom prst="mathPlus">
          <a:avLst/>
        </a:prstGeom>
        <a:solidFill>
          <a:schemeClr val="tx1">
            <a:lumMod val="65000"/>
            <a:lumOff val="35000"/>
          </a:schemeClr>
        </a:solidFill>
      </dsp:spPr>
      <dsp:style>
        <a:lnRef idx="0">
          <a:schemeClr val="dk1">
            <a:tint val="60000"/>
          </a:schemeClr>
        </a:lnRef>
        <a:fillRef idx="1">
          <a:schemeClr val="dk1">
            <a:tint val="60000"/>
          </a:schemeClr>
        </a:fillRef>
        <a:effectRef idx="0">
          <a:scrgbClr r="0" g="0" b="0"/>
        </a:effectRef>
        <a:fontRef idx="minor">
          <a:schemeClr val="lt1"/>
        </a:fontRef>
      </dsp:style>
      <dsp:txBody>
        <a:bodyPr lIns="0" tIns="0" rIns="0" bIns="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endParaRPr lang="zh-CN" altLang="en-US">
            <a:solidFill>
              <a:schemeClr val="dk1"/>
            </a:solidFill>
          </a:endParaRPr>
        </a:p>
      </dsp:txBody>
      <dsp:txXfrm>
        <a:off x="1570040" y="1019223"/>
        <a:ext cx="842234" cy="842234"/>
      </dsp:txXfrm>
    </dsp:sp>
    <dsp:sp modelId="{15C56852-9EB3-401F-A475-07C30F66707F}">
      <dsp:nvSpPr>
        <dsp:cNvPr id="5" name="椭圆 4"/>
        <dsp:cNvSpPr/>
      </dsp:nvSpPr>
      <dsp:spPr bwMode="white">
        <a:xfrm>
          <a:off x="2530187" y="714276"/>
          <a:ext cx="1452127" cy="1452127"/>
        </a:xfrm>
        <a:prstGeom prst="ellipse">
          <a:avLst/>
        </a:prstGeom>
        <a:noFill/>
        <a:ln>
          <a:solidFill>
            <a:schemeClr val="tx1">
              <a:lumMod val="65000"/>
              <a:lumOff val="35000"/>
            </a:schemeClr>
          </a:solidFill>
        </a:ln>
      </dsp:spPr>
      <dsp:style>
        <a:lnRef idx="2">
          <a:schemeClr val="dk1">
            <a:shade val="80000"/>
          </a:schemeClr>
        </a:lnRef>
        <a:fillRef idx="1">
          <a:schemeClr val="l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smtClean="0">
              <a:solidFill>
                <a:srgbClr val="0000FF"/>
              </a:solidFill>
            </a:rPr>
            <a:t>教案</a:t>
          </a:r>
          <a:endParaRPr lang="en-US" altLang="zh-CN" sz="2800" b="1" dirty="0" smtClean="0">
            <a:solidFill>
              <a:srgbClr val="0000FF"/>
            </a:solidFill>
          </a:endParaRPr>
        </a:p>
        <a:p>
          <a:pPr lvl="0">
            <a:lnSpc>
              <a:spcPct val="100000"/>
            </a:lnSpc>
            <a:spcBef>
              <a:spcPct val="0"/>
            </a:spcBef>
            <a:spcAft>
              <a:spcPct val="35000"/>
            </a:spcAft>
          </a:pPr>
          <a:r>
            <a:rPr lang="zh-CN" altLang="en-US" sz="2800" b="1" dirty="0" smtClean="0">
              <a:solidFill>
                <a:srgbClr val="0000FF"/>
              </a:solidFill>
            </a:rPr>
            <a:t>频</a:t>
          </a:r>
          <a:r>
            <a:rPr lang="zh-CN" altLang="en-US" sz="2800" b="1" dirty="0">
              <a:solidFill>
                <a:srgbClr val="0000FF"/>
              </a:solidFill>
            </a:rPr>
            <a:t>发</a:t>
          </a:r>
          <a:endParaRPr>
            <a:solidFill>
              <a:schemeClr val="dk1"/>
            </a:solidFill>
          </a:endParaRPr>
        </a:p>
      </dsp:txBody>
      <dsp:txXfrm>
        <a:off x="2530187" y="714276"/>
        <a:ext cx="1452127" cy="1452127"/>
      </dsp:txXfrm>
    </dsp:sp>
    <dsp:sp modelId="{08974A6A-46A2-48E5-81BD-BFFBC79B6217}">
      <dsp:nvSpPr>
        <dsp:cNvPr id="6" name="加号 5"/>
        <dsp:cNvSpPr/>
      </dsp:nvSpPr>
      <dsp:spPr bwMode="white">
        <a:xfrm>
          <a:off x="4100227" y="1019223"/>
          <a:ext cx="842234" cy="842234"/>
        </a:xfrm>
        <a:prstGeom prst="mathPlus">
          <a:avLst/>
        </a:prstGeom>
        <a:solidFill>
          <a:schemeClr val="tx1">
            <a:lumMod val="65000"/>
            <a:lumOff val="35000"/>
          </a:schemeClr>
        </a:solidFill>
      </dsp:spPr>
      <dsp:style>
        <a:lnRef idx="0">
          <a:schemeClr val="dk1">
            <a:tint val="60000"/>
          </a:schemeClr>
        </a:lnRef>
        <a:fillRef idx="1">
          <a:schemeClr val="dk1">
            <a:tint val="60000"/>
          </a:schemeClr>
        </a:fillRef>
        <a:effectRef idx="0">
          <a:scrgbClr r="0" g="0" b="0"/>
        </a:effectRef>
        <a:fontRef idx="minor">
          <a:schemeClr val="lt1"/>
        </a:fontRef>
      </dsp:style>
      <dsp:txBody>
        <a:bodyPr lIns="0" tIns="0" rIns="0" bIns="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endParaRPr lang="zh-CN" altLang="en-US">
            <a:solidFill>
              <a:schemeClr val="dk1"/>
            </a:solidFill>
          </a:endParaRPr>
        </a:p>
      </dsp:txBody>
      <dsp:txXfrm>
        <a:off x="4100227" y="1019223"/>
        <a:ext cx="842234" cy="842234"/>
      </dsp:txXfrm>
    </dsp:sp>
    <dsp:sp modelId="{84FEBB7A-9632-4115-BE9A-0EAF4893142F}">
      <dsp:nvSpPr>
        <dsp:cNvPr id="7" name="椭圆 6"/>
        <dsp:cNvSpPr/>
      </dsp:nvSpPr>
      <dsp:spPr bwMode="white">
        <a:xfrm>
          <a:off x="5017431" y="728594"/>
          <a:ext cx="1452127" cy="1452127"/>
        </a:xfrm>
        <a:prstGeom prst="ellipse">
          <a:avLst/>
        </a:prstGeom>
        <a:noFill/>
        <a:ln>
          <a:solidFill>
            <a:schemeClr val="tx1">
              <a:lumMod val="65000"/>
              <a:lumOff val="35000"/>
            </a:schemeClr>
          </a:solidFill>
        </a:ln>
      </dsp:spPr>
      <dsp:style>
        <a:lnRef idx="2">
          <a:schemeClr val="dk1">
            <a:shade val="80000"/>
          </a:schemeClr>
        </a:lnRef>
        <a:fillRef idx="1">
          <a:schemeClr val="l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smtClean="0">
              <a:solidFill>
                <a:srgbClr val="0000FF"/>
              </a:solidFill>
            </a:rPr>
            <a:t>天灾</a:t>
          </a:r>
          <a:endParaRPr lang="en-US" altLang="zh-CN" sz="2800" b="1" dirty="0" smtClean="0">
            <a:solidFill>
              <a:srgbClr val="0000FF"/>
            </a:solidFill>
          </a:endParaRPr>
        </a:p>
        <a:p>
          <a:pPr lvl="0">
            <a:lnSpc>
              <a:spcPct val="100000"/>
            </a:lnSpc>
            <a:spcBef>
              <a:spcPct val="0"/>
            </a:spcBef>
            <a:spcAft>
              <a:spcPct val="35000"/>
            </a:spcAft>
          </a:pPr>
          <a:r>
            <a:rPr lang="zh-CN" altLang="en-US" sz="2800" b="1" dirty="0" smtClean="0">
              <a:solidFill>
                <a:srgbClr val="0000FF"/>
              </a:solidFill>
            </a:rPr>
            <a:t>人祸</a:t>
          </a:r>
          <a:endParaRPr lang="zh-CN" altLang="en-US" sz="2800" b="1" dirty="0">
            <a:solidFill>
              <a:srgbClr val="0000FF"/>
            </a:solidFill>
          </a:endParaRPr>
        </a:p>
      </dsp:txBody>
      <dsp:txXfrm>
        <a:off x="5017431" y="728594"/>
        <a:ext cx="1452127" cy="1452127"/>
      </dsp:txXfrm>
    </dsp:sp>
    <dsp:sp modelId="{18BE5CDB-97C3-48A3-BCB0-DFC70F2139EC}">
      <dsp:nvSpPr>
        <dsp:cNvPr id="8" name="加号 7"/>
        <dsp:cNvSpPr/>
      </dsp:nvSpPr>
      <dsp:spPr bwMode="white">
        <a:xfrm>
          <a:off x="6630414" y="1019223"/>
          <a:ext cx="842234" cy="842234"/>
        </a:xfrm>
        <a:prstGeom prst="mathPlus">
          <a:avLst/>
        </a:prstGeom>
        <a:solidFill>
          <a:schemeClr val="tx1">
            <a:lumMod val="65000"/>
            <a:lumOff val="35000"/>
          </a:schemeClr>
        </a:solidFill>
      </dsp:spPr>
      <dsp:style>
        <a:lnRef idx="0">
          <a:schemeClr val="dk1">
            <a:tint val="60000"/>
          </a:schemeClr>
        </a:lnRef>
        <a:fillRef idx="1">
          <a:schemeClr val="dk1">
            <a:tint val="60000"/>
          </a:schemeClr>
        </a:fillRef>
        <a:effectRef idx="0">
          <a:scrgbClr r="0" g="0" b="0"/>
        </a:effectRef>
        <a:fontRef idx="minor">
          <a:schemeClr val="lt1"/>
        </a:fontRef>
      </dsp:style>
      <dsp:txBody>
        <a:bodyPr lIns="0" tIns="0" rIns="0" bIns="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endParaRPr lang="zh-CN" altLang="en-US">
            <a:solidFill>
              <a:schemeClr val="dk1"/>
            </a:solidFill>
          </a:endParaRPr>
        </a:p>
      </dsp:txBody>
      <dsp:txXfrm>
        <a:off x="6630414" y="1019223"/>
        <a:ext cx="842234" cy="842234"/>
      </dsp:txXfrm>
    </dsp:sp>
    <dsp:sp modelId="{27C2ECF4-1CCD-44A5-BCCE-FE9CE4B3B95A}">
      <dsp:nvSpPr>
        <dsp:cNvPr id="9" name="椭圆 8"/>
        <dsp:cNvSpPr/>
      </dsp:nvSpPr>
      <dsp:spPr bwMode="white">
        <a:xfrm>
          <a:off x="7590561" y="714276"/>
          <a:ext cx="1452127" cy="1452127"/>
        </a:xfrm>
        <a:prstGeom prst="ellipse">
          <a:avLst/>
        </a:prstGeom>
        <a:noFill/>
        <a:ln>
          <a:solidFill>
            <a:schemeClr val="tx1">
              <a:lumMod val="65000"/>
              <a:lumOff val="35000"/>
            </a:schemeClr>
          </a:solidFill>
        </a:ln>
      </dsp:spPr>
      <dsp:style>
        <a:lnRef idx="2">
          <a:schemeClr val="dk1">
            <a:shade val="80000"/>
          </a:schemeClr>
        </a:lnRef>
        <a:fillRef idx="1">
          <a:schemeClr val="l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smtClean="0">
              <a:solidFill>
                <a:srgbClr val="0000FF"/>
              </a:solidFill>
            </a:rPr>
            <a:t>艰难</a:t>
          </a:r>
          <a:endParaRPr lang="en-US" altLang="zh-CN" sz="2800" b="1" dirty="0" smtClean="0">
            <a:solidFill>
              <a:srgbClr val="0000FF"/>
            </a:solidFill>
          </a:endParaRPr>
        </a:p>
        <a:p>
          <a:pPr lvl="0">
            <a:lnSpc>
              <a:spcPct val="100000"/>
            </a:lnSpc>
            <a:spcBef>
              <a:spcPct val="0"/>
            </a:spcBef>
            <a:spcAft>
              <a:spcPct val="35000"/>
            </a:spcAft>
          </a:pPr>
          <a:r>
            <a:rPr lang="zh-CN" altLang="en-US" sz="2800" b="1" dirty="0" smtClean="0">
              <a:solidFill>
                <a:srgbClr val="0000FF"/>
              </a:solidFill>
            </a:rPr>
            <a:t>生计</a:t>
          </a:r>
          <a:endParaRPr lang="zh-CN" altLang="en-US" sz="2800" b="1" dirty="0">
            <a:solidFill>
              <a:srgbClr val="0000FF"/>
            </a:solidFill>
          </a:endParaRPr>
        </a:p>
      </dsp:txBody>
      <dsp:txXfrm>
        <a:off x="7590561" y="714276"/>
        <a:ext cx="1452127" cy="1452127"/>
      </dsp:txXfrm>
    </dsp:sp>
    <dsp:sp modelId="{665A86AB-2732-4D5B-9761-559744A04971}">
      <dsp:nvSpPr>
        <dsp:cNvPr id="10" name="等于号 9"/>
        <dsp:cNvSpPr/>
      </dsp:nvSpPr>
      <dsp:spPr bwMode="white">
        <a:xfrm>
          <a:off x="9160601" y="1019223"/>
          <a:ext cx="842234" cy="842234"/>
        </a:xfrm>
        <a:prstGeom prst="mathEqual">
          <a:avLst/>
        </a:prstGeom>
        <a:solidFill>
          <a:schemeClr val="tx1">
            <a:lumMod val="65000"/>
            <a:lumOff val="35000"/>
          </a:schemeClr>
        </a:solidFill>
      </dsp:spPr>
      <dsp:style>
        <a:lnRef idx="0">
          <a:schemeClr val="dk1">
            <a:tint val="60000"/>
          </a:schemeClr>
        </a:lnRef>
        <a:fillRef idx="1">
          <a:schemeClr val="dk1">
            <a:tint val="60000"/>
          </a:schemeClr>
        </a:fillRef>
        <a:effectRef idx="0">
          <a:scrgbClr r="0" g="0" b="0"/>
        </a:effectRef>
        <a:fontRef idx="minor">
          <a:schemeClr val="lt1"/>
        </a:fontRef>
      </dsp:style>
      <dsp:txBody>
        <a:bodyPr lIns="0" tIns="0" rIns="0" bIns="0" anchor="ctr"/>
        <a:lstStyle>
          <a:lvl1pPr algn="ctr">
            <a:defRPr sz="3200"/>
          </a:lvl1pPr>
          <a:lvl2pPr marL="228600" indent="-228600" algn="ctr">
            <a:defRPr sz="2500"/>
          </a:lvl2pPr>
          <a:lvl3pPr marL="457200" indent="-228600" algn="ctr">
            <a:defRPr sz="2500"/>
          </a:lvl3pPr>
          <a:lvl4pPr marL="685800" indent="-228600" algn="ctr">
            <a:defRPr sz="2500"/>
          </a:lvl4pPr>
          <a:lvl5pPr marL="914400" indent="-228600" algn="ctr">
            <a:defRPr sz="2500"/>
          </a:lvl5pPr>
          <a:lvl6pPr marL="1143000" indent="-228600" algn="ctr">
            <a:defRPr sz="2500"/>
          </a:lvl6pPr>
          <a:lvl7pPr marL="1371600" indent="-228600" algn="ctr">
            <a:defRPr sz="2500"/>
          </a:lvl7pPr>
          <a:lvl8pPr marL="1600200" indent="-228600" algn="ctr">
            <a:defRPr sz="2500"/>
          </a:lvl8pPr>
          <a:lvl9pPr marL="1828800" indent="-228600" algn="ctr">
            <a:defRPr sz="2500"/>
          </a:lvl9pPr>
        </a:lstStyle>
        <a:p>
          <a:pPr lvl="0">
            <a:lnSpc>
              <a:spcPct val="100000"/>
            </a:lnSpc>
            <a:spcBef>
              <a:spcPct val="0"/>
            </a:spcBef>
            <a:spcAft>
              <a:spcPct val="35000"/>
            </a:spcAft>
          </a:pPr>
          <a:endParaRPr lang="zh-CN" altLang="en-US">
            <a:solidFill>
              <a:schemeClr val="dk1"/>
            </a:solidFill>
          </a:endParaRPr>
        </a:p>
      </dsp:txBody>
      <dsp:txXfrm>
        <a:off x="9160601" y="1019223"/>
        <a:ext cx="842234" cy="842234"/>
      </dsp:txXfrm>
    </dsp:sp>
    <dsp:sp modelId="{D03C328F-128F-4952-8A0B-203F25680DC6}">
      <dsp:nvSpPr>
        <dsp:cNvPr id="11" name="椭圆 10"/>
        <dsp:cNvSpPr/>
      </dsp:nvSpPr>
      <dsp:spPr bwMode="white">
        <a:xfrm>
          <a:off x="10120748" y="714276"/>
          <a:ext cx="1452127" cy="1452127"/>
        </a:xfrm>
        <a:prstGeom prst="ellipse">
          <a:avLst/>
        </a:prstGeom>
        <a:noFill/>
        <a:ln>
          <a:solidFill>
            <a:schemeClr val="tx1">
              <a:lumMod val="65000"/>
              <a:lumOff val="35000"/>
            </a:schemeClr>
          </a:solidFill>
        </a:ln>
      </dsp:spPr>
      <dsp:style>
        <a:lnRef idx="2">
          <a:schemeClr val="dk1">
            <a:shade val="80000"/>
          </a:schemeClr>
        </a:lnRef>
        <a:fillRef idx="1">
          <a:schemeClr val="l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smtClean="0">
              <a:solidFill>
                <a:srgbClr val="0000FF"/>
              </a:solidFill>
            </a:rPr>
            <a:t>揭竿</a:t>
          </a:r>
          <a:endParaRPr lang="en-US" altLang="zh-CN" sz="2800" b="1" dirty="0" smtClean="0">
            <a:solidFill>
              <a:srgbClr val="0000FF"/>
            </a:solidFill>
          </a:endParaRPr>
        </a:p>
        <a:p>
          <a:pPr lvl="0">
            <a:lnSpc>
              <a:spcPct val="100000"/>
            </a:lnSpc>
            <a:spcBef>
              <a:spcPct val="0"/>
            </a:spcBef>
            <a:spcAft>
              <a:spcPct val="35000"/>
            </a:spcAft>
          </a:pPr>
          <a:r>
            <a:rPr lang="zh-CN" altLang="en-US" sz="2800" b="1" dirty="0" smtClean="0">
              <a:solidFill>
                <a:srgbClr val="0000FF"/>
              </a:solidFill>
            </a:rPr>
            <a:t>而</a:t>
          </a:r>
          <a:r>
            <a:rPr lang="zh-CN" altLang="en-US" sz="2800" b="1" dirty="0">
              <a:solidFill>
                <a:srgbClr val="0000FF"/>
              </a:solidFill>
            </a:rPr>
            <a:t>起</a:t>
          </a:r>
          <a:endParaRPr>
            <a:solidFill>
              <a:schemeClr val="dk1"/>
            </a:solidFill>
          </a:endParaRPr>
        </a:p>
      </dsp:txBody>
      <dsp:txXfrm>
        <a:off x="10120748" y="714276"/>
        <a:ext cx="1452127" cy="145212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1"/>
          <p:cNvSpPr>
            <a:spLocks noGrp="1" noChangeArrowheads="1"/>
          </p:cNvSpPr>
          <p:nvPr>
            <p:ph type="hdr" sz="quarter"/>
            <p:custDataLst>
              <p:tags r:id="rId1"/>
            </p:custDataLst>
          </p:nvPr>
        </p:nvSpPr>
        <p:spPr bwMode="auto">
          <a:xfrm>
            <a:off x="0" y="0"/>
            <a:ext cx="3078163" cy="512763"/>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t" anchorCtr="0" compatLnSpc="1"/>
          <a:lstStyle>
            <a:lvl1pPr eaLnBrk="1" hangingPunct="1">
              <a:buSzPct val="100000"/>
              <a:defRPr sz="1200">
                <a:latin typeface="Calibri" panose="020F0502020204030204"/>
              </a:defRPr>
            </a:lvl1pPr>
          </a:lstStyle>
          <a:p>
            <a:pPr marL="0" marR="0" lvl="0" indent="0" algn="l"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chemeClr val="tx1"/>
              </a:solidFill>
              <a:effectLst/>
              <a:uLnTx/>
              <a:uFillTx/>
              <a:latin typeface="Calibri" panose="020F0502020204030204"/>
              <a:ea typeface="宋体" panose="02010600030101010101" pitchFamily="2" charset="-122"/>
              <a:cs typeface="+mn-cs"/>
            </a:endParaRPr>
          </a:p>
        </p:txBody>
      </p:sp>
      <p:sp>
        <p:nvSpPr>
          <p:cNvPr id="4099" name="日期占位符 2"/>
          <p:cNvSpPr>
            <a:spLocks noGrp="1" noChangeArrowheads="1"/>
          </p:cNvSpPr>
          <p:nvPr>
            <p:ph type="dt" idx="1"/>
            <p:custDataLst>
              <p:tags r:id="rId2"/>
            </p:custDataLst>
          </p:nvPr>
        </p:nvSpPr>
        <p:spPr bwMode="auto">
          <a:xfrm>
            <a:off x="4024313" y="0"/>
            <a:ext cx="3078163" cy="512763"/>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t" anchorCtr="0" compatLnSpc="1"/>
          <a:lstStyle>
            <a:lvl1pPr algn="r" eaLnBrk="1" hangingPunct="1">
              <a:buSzPct val="100000"/>
              <a:defRPr sz="1200">
                <a:latin typeface="Calibri" panose="020F0502020204030204"/>
              </a:defRPr>
            </a:lvl1pPr>
          </a:lstStyle>
          <a:p>
            <a:pPr marL="0" marR="0" lvl="0" indent="0" algn="r" defTabSz="914400" rtl="0" eaLnBrk="1" fontAlgn="base" latinLnBrk="0" hangingPunct="1">
              <a:lnSpc>
                <a:spcPct val="100000"/>
              </a:lnSpc>
              <a:spcBef>
                <a:spcPct val="0"/>
              </a:spcBef>
              <a:spcAft>
                <a:spcPct val="0"/>
              </a:spcAft>
              <a:buClrTx/>
              <a:buSzPct val="100000"/>
              <a:buFontTx/>
              <a:buNone/>
              <a:defRPr/>
            </a:pPr>
            <a:fld id="{ADA20210-F819-48DF-83A2-D341C93264F4}" type="datetime1">
              <a:rPr kumimoji="0" lang="zh-CN" altLang="en-US" sz="1200" b="0" i="0" u="none" strike="noStrike" kern="1200" cap="none" spc="0" normalizeH="0" baseline="0" noProof="0">
                <a:ln>
                  <a:noFill/>
                </a:ln>
                <a:solidFill>
                  <a:schemeClr val="tx1"/>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Calibri" panose="020F0502020204030204"/>
              <a:ea typeface="宋体" panose="02010600030101010101" pitchFamily="2" charset="-122"/>
              <a:cs typeface="+mn-cs"/>
            </a:endParaRPr>
          </a:p>
        </p:txBody>
      </p:sp>
      <p:sp>
        <p:nvSpPr>
          <p:cNvPr id="44036" name="幻灯片图像占位符 3"/>
          <p:cNvSpPr>
            <a:spLocks noGrp="1" noRot="1" noChangeAspect="1"/>
          </p:cNvSpPr>
          <p:nvPr>
            <p:ph type="sldImg" idx="2"/>
            <p:custDataLst>
              <p:tags r:id="rId3"/>
            </p:custDataLst>
          </p:nvPr>
        </p:nvSpPr>
        <p:spPr>
          <a:xfrm>
            <a:off x="481013" y="1279525"/>
            <a:ext cx="6140450" cy="3454400"/>
          </a:xfrm>
          <a:prstGeom prst="rect">
            <a:avLst/>
          </a:prstGeom>
          <a:noFill/>
          <a:ln w="12700" cap="flat" cmpd="sng">
            <a:solidFill>
              <a:srgbClr val="000000"/>
            </a:solidFill>
            <a:prstDash val="solid"/>
            <a:miter/>
            <a:headEnd type="none" w="med" len="med"/>
            <a:tailEnd type="none" w="med" len="med"/>
          </a:ln>
        </p:spPr>
      </p:sp>
      <p:sp>
        <p:nvSpPr>
          <p:cNvPr id="4101" name="备注占位符 4"/>
          <p:cNvSpPr>
            <a:spLocks noGrp="1" noChangeArrowheads="1"/>
          </p:cNvSpPr>
          <p:nvPr>
            <p:ph type="body" sz="quarter" idx="3"/>
            <p:custDataLst>
              <p:tags r:id="rId4"/>
            </p:custDataLst>
          </p:nvPr>
        </p:nvSpPr>
        <p:spPr bwMode="auto">
          <a:xfrm>
            <a:off x="709613" y="4926013"/>
            <a:ext cx="5683250" cy="4029075"/>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t" anchorCtr="0" compatLnSpc="1"/>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单击此处编辑母版文本样式</a:t>
            </a:r>
            <a:endPar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第二级</a:t>
            </a:r>
            <a:endPar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第三级</a:t>
            </a:r>
            <a:endPar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第四级</a:t>
            </a:r>
            <a:endPar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第五级</a:t>
            </a:r>
            <a:endParaRPr kumimoji="0" 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4102" name="页脚占位符 5"/>
          <p:cNvSpPr>
            <a:spLocks noGrp="1" noChangeArrowheads="1"/>
          </p:cNvSpPr>
          <p:nvPr>
            <p:ph type="ftr" sz="quarter" idx="4"/>
            <p:custDataLst>
              <p:tags r:id="rId5"/>
            </p:custDataLst>
          </p:nvPr>
        </p:nvSpPr>
        <p:spPr bwMode="auto">
          <a:xfrm>
            <a:off x="0" y="9720263"/>
            <a:ext cx="3078163" cy="514350"/>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b" anchorCtr="0" compatLnSpc="1"/>
          <a:lstStyle>
            <a:lvl1pPr eaLnBrk="1" hangingPunct="1">
              <a:buSzPct val="100000"/>
              <a:defRPr sz="1200">
                <a:latin typeface="Calibri" panose="020F0502020204030204"/>
              </a:defRPr>
            </a:lvl1pPr>
          </a:lstStyle>
          <a:p>
            <a:pPr marL="0" marR="0" lvl="0" indent="0" algn="l"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chemeClr val="tx1"/>
              </a:solidFill>
              <a:effectLst/>
              <a:uLnTx/>
              <a:uFillTx/>
              <a:latin typeface="Calibri" panose="020F0502020204030204"/>
              <a:ea typeface="宋体" panose="02010600030101010101" pitchFamily="2" charset="-122"/>
              <a:cs typeface="+mn-cs"/>
            </a:endParaRPr>
          </a:p>
        </p:txBody>
      </p:sp>
      <p:sp>
        <p:nvSpPr>
          <p:cNvPr id="4103" name="灯片编号占位符 6"/>
          <p:cNvSpPr>
            <a:spLocks noGrp="1" noChangeArrowheads="1"/>
          </p:cNvSpPr>
          <p:nvPr>
            <p:ph type="sldNum" sz="quarter" idx="5"/>
            <p:custDataLst>
              <p:tags r:id="rId6"/>
            </p:custDataLst>
          </p:nvPr>
        </p:nvSpPr>
        <p:spPr bwMode="auto">
          <a:xfrm>
            <a:off x="4024313" y="9720263"/>
            <a:ext cx="3078163" cy="514350"/>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b" anchorCtr="0" compatLnSpc="1"/>
          <a:p>
            <a:pPr lvl="0" algn="r" eaLnBrk="1" hangingPunct="1">
              <a:buSzPct val="100000"/>
              <a:buNone/>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45720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幻灯片图像占位符 1"/>
          <p:cNvSpPr>
            <a:spLocks noGrp="1" noRot="1" noChangeAspect="1" noTextEdit="1"/>
          </p:cNvSpPr>
          <p:nvPr>
            <p:ph type="sldImg"/>
          </p:nvPr>
        </p:nvSpPr>
        <p:spPr>
          <a:ln>
            <a:miter lim="1000000"/>
          </a:ln>
        </p:spPr>
      </p:sp>
      <p:sp>
        <p:nvSpPr>
          <p:cNvPr id="3" name="备注占位符 2"/>
          <p:cNvSpPr>
            <a:spLocks noGrp="1"/>
          </p:cNvSpPr>
          <p:nvPr>
            <p:ph type="body" idx="1"/>
          </p:nvPr>
        </p:nvSpPr>
        <p:spPr/>
        <p:txBody>
          <a:bodyPr wrap="square" lIns="91440" tIns="45720" rIns="91440" bIns="45720" numCol="1" anchor="t" anchorCtr="0" compatLnSpc="1"/>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zh-CN" altLang="zh-CN" sz="1500" b="0" i="0" u="none" strike="noStrike" kern="1200" cap="none" spc="0" normalizeH="0" baseline="0" noProof="0" dirty="0">
                <a:ln>
                  <a:noFill/>
                </a:ln>
                <a:solidFill>
                  <a:schemeClr val="tx1"/>
                </a:solidFill>
                <a:effectLst/>
                <a:uLnTx/>
                <a:uFillTx/>
                <a:latin typeface="+mn-lt"/>
                <a:ea typeface="+mn-ea"/>
                <a:cs typeface="+mn-cs"/>
              </a:rPr>
              <a:t>习近平说，任何有希望的民族，从来就不缺少英雄，地主阶级先进知识分子，开始开眼看世界，领导中国认识世界，走向世界。但由于阶级和时代的局限，通过引导学生总结：阶级局限：他们代表着封建地主阶级的利益，最终维护清王朝的统治；主体局限：先进地主阶级知识分子，仅仅为中国人口的一小部分，难以形成群体性力量；内容局限：他们的思想主张，片面的强调“师夷长技以制”，仅仅局限在技术方面难以改变中国；实践方面：他们的思想主张仅仅是著书立说，没有产生广泛的影响，更没有付诸社会实践。</a:t>
            </a:r>
            <a:endParaRPr kumimoji="0" lang="zh-CN" altLang="en-US" sz="1200" b="0"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sp>
        <p:nvSpPr>
          <p:cNvPr id="45060"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幻灯片图像占位符 1"/>
          <p:cNvSpPr>
            <a:spLocks noGrp="1" noRot="1" noChangeAspect="1" noTextEdit="1"/>
          </p:cNvSpPr>
          <p:nvPr>
            <p:ph type="sldImg"/>
          </p:nvPr>
        </p:nvSpPr>
        <p:spPr>
          <a:ln>
            <a:miter lim="1000000"/>
          </a:ln>
        </p:spPr>
      </p:sp>
      <p:sp>
        <p:nvSpPr>
          <p:cNvPr id="46083" name="备注占位符 2"/>
          <p:cNvSpPr>
            <a:spLocks noGrp="1"/>
          </p:cNvSpPr>
          <p:nvPr>
            <p:ph type="body"/>
          </p:nvPr>
        </p:nvSpPr>
        <p:spPr>
          <a:ln/>
        </p:spPr>
        <p:txBody>
          <a:bodyPr wrap="square" lIns="99075" tIns="49538" rIns="99075" bIns="49538" anchor="t" anchorCtr="0"/>
          <a:p>
            <a:pPr lvl="0"/>
            <a:endParaRPr lang="zh-CN" altLang="en-US" dirty="0"/>
          </a:p>
        </p:txBody>
      </p:sp>
      <p:sp>
        <p:nvSpPr>
          <p:cNvPr id="46084" name="灯片编号占位符 3"/>
          <p:cNvSpPr txBox="1">
            <a:spLocks noGrp="1"/>
          </p:cNvSpPr>
          <p:nvPr>
            <p:ph type="sldNum" sz="quarter"/>
          </p:nvPr>
        </p:nvSpPr>
        <p:spPr>
          <a:xfrm>
            <a:off x="4024313" y="9721850"/>
            <a:ext cx="3078162" cy="511175"/>
          </a:xfrm>
          <a:prstGeom prst="rect">
            <a:avLst/>
          </a:prstGeom>
          <a:noFill/>
          <a:ln w="9525">
            <a:noFill/>
          </a:ln>
        </p:spPr>
        <p:txBody>
          <a:bodyPr lIns="99075" tIns="49538" rIns="99075" bIns="49538" anchor="b" anchorCtr="0"/>
          <a:p>
            <a:pPr lvl="0" algn="r">
              <a:buSzPct val="100000"/>
            </a:pPr>
            <a:fld id="{9A0DB2DC-4C9A-4742-B13C-FB6460FD3503}" type="slidenum">
              <a:rPr lang="zh-CN" altLang="en-US" sz="1300" dirty="0">
                <a:latin typeface="Calibri" panose="020F0502020204030204" pitchFamily="34" charset="0"/>
              </a:rPr>
            </a:fld>
            <a:endParaRPr lang="zh-CN" altLang="en-US" sz="1300"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幻灯片图像占位符 1"/>
          <p:cNvSpPr>
            <a:spLocks noGrp="1" noRot="1" noChangeAspect="1" noTextEdit="1"/>
          </p:cNvSpPr>
          <p:nvPr>
            <p:ph type="sldImg"/>
          </p:nvPr>
        </p:nvSpPr>
        <p:spPr>
          <a:xfrm>
            <a:off x="242888" y="1431925"/>
            <a:ext cx="6872287" cy="3867150"/>
          </a:xfrm>
          <a:ln>
            <a:miter lim="1000000"/>
          </a:ln>
        </p:spPr>
      </p:sp>
      <p:sp>
        <p:nvSpPr>
          <p:cNvPr id="47107" name="备注占位符 2"/>
          <p:cNvSpPr>
            <a:spLocks noGrp="1"/>
          </p:cNvSpPr>
          <p:nvPr>
            <p:ph type="body" idx="1"/>
          </p:nvPr>
        </p:nvSpPr>
        <p:spPr>
          <a:ln/>
        </p:spPr>
        <p:txBody>
          <a:bodyPr wrap="square" lIns="91440" tIns="45720" rIns="91440" bIns="45720" anchor="t" anchorCtr="0"/>
          <a:p>
            <a:pPr lvl="0"/>
            <a:endParaRPr lang="zh-CN" altLang="en-US" dirty="0"/>
          </a:p>
        </p:txBody>
      </p:sp>
      <p:sp>
        <p:nvSpPr>
          <p:cNvPr id="47108"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幻灯片图像占位符 1"/>
          <p:cNvSpPr>
            <a:spLocks noGrp="1" noRot="1" noChangeAspect="1" noTextEdit="1"/>
          </p:cNvSpPr>
          <p:nvPr>
            <p:ph type="sldImg"/>
          </p:nvPr>
        </p:nvSpPr>
        <p:spPr>
          <a:ln>
            <a:miter lim="1000000"/>
          </a:ln>
        </p:spPr>
      </p:sp>
      <p:sp>
        <p:nvSpPr>
          <p:cNvPr id="48131" name="备注占位符 2"/>
          <p:cNvSpPr>
            <a:spLocks noGrp="1"/>
          </p:cNvSpPr>
          <p:nvPr>
            <p:ph type="body" idx="1"/>
          </p:nvPr>
        </p:nvSpPr>
        <p:spPr>
          <a:ln/>
        </p:spPr>
        <p:txBody>
          <a:bodyPr wrap="square" lIns="91440" tIns="45720" rIns="91440" bIns="45720" anchor="t" anchorCtr="0"/>
          <a:p>
            <a:pPr lvl="0"/>
            <a:r>
              <a:rPr lang="zh-CN" altLang="zh-CN" dirty="0">
                <a:solidFill>
                  <a:srgbClr val="FF0000"/>
                </a:solidFill>
                <a:ea typeface="微软雅黑" panose="020B0503020204020204" pitchFamily="34" charset="-122"/>
                <a:sym typeface="Arial" panose="020B0604020202020204" pitchFamily="34" charset="0"/>
              </a:rPr>
              <a:t>【解析】材料中张之洞认为目前应以储铁为主，修路等事宜可暂缓，而李鸿章认为开矿炼铁花费巨大，不能大范围开展，可以效仿日本，先买西洋钢轨以修建铁路，因此二人争论的焦点是修筑铁路与炼铁孰先孰后的问题，故</a:t>
            </a:r>
            <a:r>
              <a:rPr lang="en-US" altLang="zh-CN" dirty="0">
                <a:solidFill>
                  <a:srgbClr val="FF0000"/>
                </a:solidFill>
                <a:ea typeface="微软雅黑" panose="020B0503020204020204" pitchFamily="34" charset="-122"/>
                <a:sym typeface="Arial" panose="020B0604020202020204" pitchFamily="34" charset="0"/>
              </a:rPr>
              <a:t>D</a:t>
            </a:r>
            <a:r>
              <a:rPr lang="zh-CN" altLang="zh-CN" dirty="0">
                <a:solidFill>
                  <a:srgbClr val="FF0000"/>
                </a:solidFill>
                <a:ea typeface="微软雅黑" panose="020B0503020204020204" pitchFamily="34" charset="-122"/>
                <a:sym typeface="Arial" panose="020B0604020202020204" pitchFamily="34" charset="0"/>
              </a:rPr>
              <a:t>正确；鸿章争论中借用日本铁路发展方法，并不能说明要借鉴明治维新，排除</a:t>
            </a:r>
            <a:r>
              <a:rPr lang="en-US" altLang="zh-CN" dirty="0">
                <a:solidFill>
                  <a:srgbClr val="FF0000"/>
                </a:solidFill>
                <a:ea typeface="微软雅黑" panose="020B0503020204020204" pitchFamily="34" charset="-122"/>
                <a:sym typeface="Arial" panose="020B0604020202020204" pitchFamily="34" charset="0"/>
              </a:rPr>
              <a:t>A</a:t>
            </a:r>
            <a:r>
              <a:rPr lang="zh-CN" altLang="zh-CN" dirty="0">
                <a:solidFill>
                  <a:srgbClr val="FF0000"/>
                </a:solidFill>
                <a:ea typeface="微软雅黑" panose="020B0503020204020204" pitchFamily="34" charset="-122"/>
                <a:sym typeface="Arial" panose="020B0604020202020204" pitchFamily="34" charset="0"/>
              </a:rPr>
              <a:t>项；张之洞言论中没有涉及外债问题，排除</a:t>
            </a:r>
            <a:r>
              <a:rPr lang="en-US" altLang="zh-CN" dirty="0">
                <a:solidFill>
                  <a:srgbClr val="FF0000"/>
                </a:solidFill>
                <a:ea typeface="微软雅黑" panose="020B0503020204020204" pitchFamily="34" charset="-122"/>
                <a:sym typeface="Arial" panose="020B0604020202020204" pitchFamily="34" charset="0"/>
              </a:rPr>
              <a:t>B</a:t>
            </a:r>
            <a:r>
              <a:rPr lang="zh-CN" altLang="zh-CN" dirty="0">
                <a:solidFill>
                  <a:srgbClr val="FF0000"/>
                </a:solidFill>
                <a:ea typeface="微软雅黑" panose="020B0503020204020204" pitchFamily="34" charset="-122"/>
                <a:sym typeface="Arial" panose="020B0604020202020204" pitchFamily="34" charset="0"/>
              </a:rPr>
              <a:t>项；开矿炼铁与筑铁轨均属于民用工业，排除</a:t>
            </a:r>
            <a:r>
              <a:rPr lang="en-US" altLang="zh-CN" dirty="0">
                <a:solidFill>
                  <a:srgbClr val="FF0000"/>
                </a:solidFill>
                <a:ea typeface="微软雅黑" panose="020B0503020204020204" pitchFamily="34" charset="-122"/>
                <a:sym typeface="Arial" panose="020B0604020202020204" pitchFamily="34" charset="0"/>
              </a:rPr>
              <a:t>C</a:t>
            </a:r>
            <a:r>
              <a:rPr lang="zh-CN" altLang="zh-CN" dirty="0">
                <a:solidFill>
                  <a:srgbClr val="FF0000"/>
                </a:solidFill>
                <a:ea typeface="微软雅黑" panose="020B0503020204020204" pitchFamily="34" charset="-122"/>
                <a:sym typeface="Arial" panose="020B0604020202020204" pitchFamily="34" charset="0"/>
              </a:rPr>
              <a:t>项。</a:t>
            </a:r>
            <a:endParaRPr lang="zh-CN" altLang="en-US" dirty="0">
              <a:solidFill>
                <a:srgbClr val="FF0000"/>
              </a:solidFill>
              <a:ea typeface="微软雅黑" panose="020B0503020204020204" pitchFamily="34" charset="-122"/>
              <a:sym typeface="Arial" panose="020B0604020202020204" pitchFamily="34" charset="0"/>
            </a:endParaRPr>
          </a:p>
        </p:txBody>
      </p:sp>
      <p:sp>
        <p:nvSpPr>
          <p:cNvPr id="48132"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幻灯片图像占位符 1"/>
          <p:cNvSpPr>
            <a:spLocks noGrp="1" noRot="1" noChangeAspect="1" noTextEdit="1"/>
          </p:cNvSpPr>
          <p:nvPr>
            <p:ph type="sldImg"/>
          </p:nvPr>
        </p:nvSpPr>
        <p:spPr>
          <a:xfrm>
            <a:off x="242888" y="1431925"/>
            <a:ext cx="6872287" cy="3867150"/>
          </a:xfrm>
          <a:ln>
            <a:miter lim="1000000"/>
          </a:ln>
        </p:spPr>
      </p:sp>
      <p:sp>
        <p:nvSpPr>
          <p:cNvPr id="49155" name="备注占位符 2"/>
          <p:cNvSpPr>
            <a:spLocks noGrp="1"/>
          </p:cNvSpPr>
          <p:nvPr>
            <p:ph type="body" idx="1"/>
          </p:nvPr>
        </p:nvSpPr>
        <p:spPr>
          <a:ln/>
        </p:spPr>
        <p:txBody>
          <a:bodyPr wrap="square" lIns="91440" tIns="45720" rIns="91440" bIns="45720" anchor="t" anchorCtr="0"/>
          <a:p>
            <a:pPr lvl="0"/>
            <a:endParaRPr lang="zh-CN" altLang="en-US" dirty="0"/>
          </a:p>
        </p:txBody>
      </p:sp>
      <p:sp>
        <p:nvSpPr>
          <p:cNvPr id="49156"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幻灯片图像占位符 1"/>
          <p:cNvSpPr>
            <a:spLocks noGrp="1" noRot="1" noChangeAspect="1" noTextEdit="1"/>
          </p:cNvSpPr>
          <p:nvPr>
            <p:ph type="sldImg"/>
          </p:nvPr>
        </p:nvSpPr>
        <p:spPr>
          <a:ln>
            <a:miter lim="1000000"/>
          </a:ln>
        </p:spPr>
      </p:sp>
      <p:sp>
        <p:nvSpPr>
          <p:cNvPr id="50179" name="备注占位符 2"/>
          <p:cNvSpPr>
            <a:spLocks noGrp="1"/>
          </p:cNvSpPr>
          <p:nvPr>
            <p:ph type="body" idx="1"/>
          </p:nvPr>
        </p:nvSpPr>
        <p:spPr>
          <a:ln/>
        </p:spPr>
        <p:txBody>
          <a:bodyPr wrap="square" lIns="91440" tIns="45720" rIns="91440" bIns="45720" anchor="t" anchorCtr="0"/>
          <a:p>
            <a:pPr lvl="0"/>
            <a:r>
              <a:rPr lang="zh-CN" altLang="zh-CN" dirty="0">
                <a:solidFill>
                  <a:srgbClr val="FF0000"/>
                </a:solidFill>
                <a:ea typeface="微软雅黑" panose="020B0503020204020204" pitchFamily="34" charset="-122"/>
                <a:sym typeface="Arial" panose="020B0604020202020204" pitchFamily="34" charset="0"/>
              </a:rPr>
              <a:t>【解析】【详解】根据材料</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湖南巡抚陈宝箴推行变法改革</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奏请销毁《孔子改制考》</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，可以看出，陈宝箴本人是赞同并推行了变法改革的，但同时他又认为</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康学</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使民权平等的学说非常兴盛，这会造成守旧派更大的阻扰，故其奏请销毁《孔子改制考》，是为了减少变法的阻力，</a:t>
            </a:r>
            <a:r>
              <a:rPr lang="en-US" altLang="zh-CN" dirty="0">
                <a:solidFill>
                  <a:srgbClr val="FF0000"/>
                </a:solidFill>
                <a:ea typeface="微软雅黑" panose="020B0503020204020204" pitchFamily="34" charset="-122"/>
                <a:sym typeface="Arial" panose="020B0604020202020204" pitchFamily="34" charset="0"/>
              </a:rPr>
              <a:t>C</a:t>
            </a:r>
            <a:r>
              <a:rPr lang="zh-CN" altLang="zh-CN" dirty="0">
                <a:solidFill>
                  <a:srgbClr val="FF0000"/>
                </a:solidFill>
                <a:ea typeface="微软雅黑" panose="020B0503020204020204" pitchFamily="34" charset="-122"/>
                <a:sym typeface="Arial" panose="020B0604020202020204" pitchFamily="34" charset="0"/>
              </a:rPr>
              <a:t>项正确；新旧势力的合流，不符合史实，排除</a:t>
            </a:r>
            <a:r>
              <a:rPr lang="en-US" altLang="zh-CN" dirty="0">
                <a:solidFill>
                  <a:srgbClr val="FF0000"/>
                </a:solidFill>
                <a:ea typeface="微软雅黑" panose="020B0503020204020204" pitchFamily="34" charset="-122"/>
                <a:sym typeface="Arial" panose="020B0604020202020204" pitchFamily="34" charset="0"/>
              </a:rPr>
              <a:t>A</a:t>
            </a:r>
            <a:r>
              <a:rPr lang="zh-CN" altLang="zh-CN" dirty="0">
                <a:solidFill>
                  <a:srgbClr val="FF0000"/>
                </a:solidFill>
                <a:ea typeface="微软雅黑" panose="020B0503020204020204" pitchFamily="34" charset="-122"/>
                <a:sym typeface="Arial" panose="020B0604020202020204" pitchFamily="34" charset="0"/>
              </a:rPr>
              <a:t>项；材料体现的是其奏请销毁《孔子改制考》，是为了减少变法的阻力，不是为了突破</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中体西用</a:t>
            </a:r>
            <a:r>
              <a:rPr lang="en-US" altLang="zh-CN" dirty="0">
                <a:solidFill>
                  <a:srgbClr val="FF0000"/>
                </a:solidFill>
                <a:ea typeface="微软雅黑" panose="020B0503020204020204" pitchFamily="34" charset="-122"/>
                <a:sym typeface="Arial" panose="020B0604020202020204" pitchFamily="34" charset="0"/>
              </a:rPr>
              <a:t>”</a:t>
            </a:r>
            <a:r>
              <a:rPr lang="zh-CN" altLang="zh-CN" dirty="0">
                <a:solidFill>
                  <a:srgbClr val="FF0000"/>
                </a:solidFill>
                <a:ea typeface="微软雅黑" panose="020B0503020204020204" pitchFamily="34" charset="-122"/>
                <a:sym typeface="Arial" panose="020B0604020202020204" pitchFamily="34" charset="0"/>
              </a:rPr>
              <a:t>束缚，排除</a:t>
            </a:r>
            <a:r>
              <a:rPr lang="en-US" altLang="zh-CN" dirty="0">
                <a:solidFill>
                  <a:srgbClr val="FF0000"/>
                </a:solidFill>
                <a:ea typeface="微软雅黑" panose="020B0503020204020204" pitchFamily="34" charset="-122"/>
                <a:sym typeface="Arial" panose="020B0604020202020204" pitchFamily="34" charset="0"/>
              </a:rPr>
              <a:t>B</a:t>
            </a:r>
            <a:r>
              <a:rPr lang="zh-CN" altLang="zh-CN" dirty="0">
                <a:solidFill>
                  <a:srgbClr val="FF0000"/>
                </a:solidFill>
                <a:ea typeface="微软雅黑" panose="020B0503020204020204" pitchFamily="34" charset="-122"/>
                <a:sym typeface="Arial" panose="020B0604020202020204" pitchFamily="34" charset="0"/>
              </a:rPr>
              <a:t>项；彻底否定，过于绝对，不符合史实，排除</a:t>
            </a:r>
            <a:r>
              <a:rPr lang="en-US" altLang="zh-CN" dirty="0">
                <a:solidFill>
                  <a:srgbClr val="FF0000"/>
                </a:solidFill>
                <a:ea typeface="微软雅黑" panose="020B0503020204020204" pitchFamily="34" charset="-122"/>
                <a:sym typeface="Arial" panose="020B0604020202020204" pitchFamily="34" charset="0"/>
              </a:rPr>
              <a:t>D</a:t>
            </a:r>
            <a:r>
              <a:rPr lang="zh-CN" altLang="zh-CN" dirty="0">
                <a:solidFill>
                  <a:srgbClr val="FF0000"/>
                </a:solidFill>
                <a:ea typeface="微软雅黑" panose="020B0503020204020204" pitchFamily="34" charset="-122"/>
                <a:sym typeface="Arial" panose="020B0604020202020204" pitchFamily="34" charset="0"/>
              </a:rPr>
              <a:t>项。故选</a:t>
            </a:r>
            <a:r>
              <a:rPr lang="en-US" altLang="zh-CN" dirty="0">
                <a:solidFill>
                  <a:srgbClr val="FF0000"/>
                </a:solidFill>
                <a:ea typeface="微软雅黑" panose="020B0503020204020204" pitchFamily="34" charset="-122"/>
                <a:sym typeface="Arial" panose="020B0604020202020204" pitchFamily="34" charset="0"/>
              </a:rPr>
              <a:t>C</a:t>
            </a:r>
            <a:r>
              <a:rPr lang="zh-CN" altLang="zh-CN" dirty="0">
                <a:solidFill>
                  <a:srgbClr val="FF0000"/>
                </a:solidFill>
                <a:ea typeface="微软雅黑" panose="020B0503020204020204" pitchFamily="34" charset="-122"/>
                <a:sym typeface="Arial" panose="020B0604020202020204" pitchFamily="34" charset="0"/>
              </a:rPr>
              <a:t>项。</a:t>
            </a:r>
            <a:endParaRPr lang="zh-CN" altLang="zh-CN" dirty="0">
              <a:solidFill>
                <a:srgbClr val="FF0000"/>
              </a:solidFill>
              <a:ea typeface="微软雅黑" panose="020B0503020204020204" pitchFamily="34" charset="-122"/>
              <a:sym typeface="Arial" panose="020B0604020202020204" pitchFamily="34" charset="0"/>
            </a:endParaRPr>
          </a:p>
        </p:txBody>
      </p:sp>
      <p:sp>
        <p:nvSpPr>
          <p:cNvPr id="50180"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幻灯片图像占位符 1"/>
          <p:cNvSpPr>
            <a:spLocks noGrp="1" noRot="1" noChangeAspect="1" noTextEdit="1"/>
          </p:cNvSpPr>
          <p:nvPr>
            <p:ph type="sldImg"/>
          </p:nvPr>
        </p:nvSpPr>
        <p:spPr>
          <a:ln>
            <a:miter lim="1000000"/>
          </a:ln>
        </p:spPr>
      </p:sp>
      <p:sp>
        <p:nvSpPr>
          <p:cNvPr id="51203" name="备注占位符 2"/>
          <p:cNvSpPr>
            <a:spLocks noGrp="1"/>
          </p:cNvSpPr>
          <p:nvPr>
            <p:ph type="body" idx="1"/>
          </p:nvPr>
        </p:nvSpPr>
        <p:spPr>
          <a:ln/>
        </p:spPr>
        <p:txBody>
          <a:bodyPr wrap="square" lIns="91440" tIns="45720" rIns="91440" bIns="45720" anchor="t" anchorCtr="0"/>
          <a:p>
            <a:pPr lvl="0"/>
            <a:r>
              <a:rPr lang="zh-CN" altLang="zh-CN" dirty="0">
                <a:solidFill>
                  <a:srgbClr val="FF0000"/>
                </a:solidFill>
                <a:ea typeface="微软雅黑" panose="020B0503020204020204" pitchFamily="34" charset="-122"/>
                <a:sym typeface="Arial" panose="020B0604020202020204" pitchFamily="34" charset="0"/>
              </a:rPr>
              <a:t>【答案】</a:t>
            </a:r>
            <a:r>
              <a:rPr lang="en-US" altLang="zh-CN" dirty="0">
                <a:solidFill>
                  <a:srgbClr val="FF0000"/>
                </a:solidFill>
                <a:ea typeface="微软雅黑" panose="020B0503020204020204" pitchFamily="34" charset="-122"/>
                <a:sym typeface="Arial" panose="020B0604020202020204" pitchFamily="34" charset="0"/>
              </a:rPr>
              <a:t>D</a:t>
            </a:r>
            <a:r>
              <a:rPr lang="zh-CN" altLang="zh-CN" dirty="0">
                <a:solidFill>
                  <a:srgbClr val="FF0000"/>
                </a:solidFill>
                <a:ea typeface="微软雅黑" panose="020B0503020204020204" pitchFamily="34" charset="-122"/>
                <a:sym typeface="Arial" panose="020B0604020202020204" pitchFamily="34" charset="0"/>
              </a:rPr>
              <a:t>【解析】据题意可知，他认为如果变法是可以从上到下实行，那么戊戌变法就是完美无缺的。但实际上变法是需要得到社会力量广泛支持的，而戊戌变法没有得到广泛的社会支持，所以最终导致了戊戌变法的失败，故选D；戊戌变法的缺陷主要是没有广泛的社会支持，而非自上而下的变法方式，排除A；根据“条条都很健全，条条都打中一个显著的弊端”可知变法措施并不是贪大求全，排除B；这个外国人并没有指出缺乏思想动员的缺陷，排除C。</a:t>
            </a:r>
            <a:endParaRPr lang="zh-CN" altLang="en-US" dirty="0">
              <a:solidFill>
                <a:srgbClr val="000000"/>
              </a:solidFill>
              <a:ea typeface="微软雅黑" panose="020B0503020204020204" pitchFamily="34" charset="-122"/>
              <a:sym typeface="Arial" panose="020B0604020202020204" pitchFamily="34" charset="0"/>
            </a:endParaRPr>
          </a:p>
        </p:txBody>
      </p:sp>
      <p:sp>
        <p:nvSpPr>
          <p:cNvPr id="51204"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幻灯片图像占位符 1"/>
          <p:cNvSpPr>
            <a:spLocks noGrp="1" noRot="1" noChangeAspect="1" noTextEdit="1"/>
          </p:cNvSpPr>
          <p:nvPr>
            <p:ph type="sldImg"/>
          </p:nvPr>
        </p:nvSpPr>
        <p:spPr>
          <a:ln>
            <a:miter lim="1000000"/>
          </a:ln>
        </p:spPr>
      </p:sp>
      <p:sp>
        <p:nvSpPr>
          <p:cNvPr id="3" name="备注占位符 2"/>
          <p:cNvSpPr>
            <a:spLocks noGrp="1"/>
          </p:cNvSpPr>
          <p:nvPr>
            <p:ph type="body" idx="1"/>
          </p:nvPr>
        </p:nvSpPr>
        <p:spPr/>
        <p:txBody>
          <a:bodyPr wrap="square" lIns="91440" tIns="45720" rIns="91440" bIns="45720" numCol="1" anchor="t" anchorCtr="0" compatLnSpc="1"/>
          <a:lstStyle/>
          <a:p>
            <a:pPr marL="0" marR="0" lvl="0" indent="660400" algn="l" defTabSz="457200" rtl="0" eaLnBrk="0" fontAlgn="base" latinLnBrk="0" hangingPunct="0">
              <a:lnSpc>
                <a:spcPts val="3610"/>
              </a:lnSpc>
              <a:spcBef>
                <a:spcPct val="30000"/>
              </a:spcBef>
              <a:spcAft>
                <a:spcPct val="0"/>
              </a:spcAft>
              <a:buClrTx/>
              <a:buSzTx/>
              <a:buFontTx/>
              <a:buNone/>
              <a:defRPr/>
            </a:pP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由于</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19</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世纪</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90</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年代传教活动日益频繁，因而激化了前几十年间遗留下来的全部问题。有些转信基督教的人亵渎神圣的家庭关系，拒绝参与地方上庆贺春节和拜祝鬼神的活动，并让传教士介入他们的内部纷争。受到法国政府的支持，天主教教士甚至能左右中国的地方官。由此，人民中充满了对基督教的恶毒诅咒。</a:t>
            </a:r>
            <a:endPar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endParaRPr>
          </a:p>
          <a:p>
            <a:pPr marL="0" marR="0" lvl="0" indent="660400" algn="l" defTabSz="457200" rtl="0" eaLnBrk="0" fontAlgn="base" latinLnBrk="0" hangingPunct="0">
              <a:lnSpc>
                <a:spcPts val="3610"/>
              </a:lnSpc>
              <a:spcBef>
                <a:spcPct val="30000"/>
              </a:spcBef>
              <a:spcAft>
                <a:spcPct val="0"/>
              </a:spcAft>
              <a:buClrTx/>
              <a:buSzTx/>
              <a:buFontTx/>
              <a:buNone/>
              <a:defRPr/>
            </a:pP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1898</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年黄河泛滥在山东引起了大饥荒。中国北部又普遍干旱，一无所有的乡民流离失所。国外进口的棉制品和原油在某种程度上阻碍了中国本土工业的发展，同时修建新铁路的计划又威胁到运货工人和摆渡者的生计。事实上，在</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19</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世纪</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80</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年代末，中国到处动荡不安、盗匪横行，</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18</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个省全都爆发了起义，一如</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40</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年代末太平军起义前的情形。总之，全国人民的生活日益恶化，而义和团起义就直接反映了这一情形。</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                                                      ——</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均摘自费正清</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中国：传统与变迁</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rPr>
              <a:t>》</a:t>
            </a:r>
            <a:endParaRPr kumimoji="0" lang="en-US" altLang="zh-CN" sz="1300" b="1" i="0" u="none" strike="noStrike" kern="1200" cap="none" spc="0" normalizeH="0" baseline="0" noProof="0" dirty="0">
              <a:ln>
                <a:noFill/>
              </a:ln>
              <a:solidFill>
                <a:schemeClr val="tx1">
                  <a:lumMod val="95000"/>
                  <a:lumOff val="5000"/>
                </a:schemeClr>
              </a:solidFill>
              <a:effectLst/>
              <a:uLnTx/>
              <a:uFillTx/>
              <a:latin typeface="+mn-ea"/>
              <a:ea typeface="+mn-ea"/>
              <a:cs typeface="+mn-cs"/>
            </a:endParaRPr>
          </a:p>
          <a:p>
            <a:pPr marL="0" marR="0" lvl="0" indent="0" algn="l" defTabSz="4572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sp>
        <p:nvSpPr>
          <p:cNvPr id="52228" name="灯片编号占位符 3"/>
          <p:cNvSpPr txBox="1">
            <a:spLocks noGrp="1"/>
          </p:cNvSpPr>
          <p:nvPr>
            <p:ph type="sldNum" sz="quarter"/>
          </p:nvPr>
        </p:nvSpPr>
        <p:spPr>
          <a:xfrm>
            <a:off x="4024313" y="9720263"/>
            <a:ext cx="3078162" cy="514350"/>
          </a:xfrm>
          <a:prstGeom prst="rect">
            <a:avLst/>
          </a:prstGeom>
          <a:noFill/>
          <a:ln w="9525">
            <a:noFill/>
          </a:ln>
        </p:spPr>
        <p:txBody>
          <a:bodyPr anchor="b" anchorCtr="0"/>
          <a:p>
            <a:pPr lvl="0" algn="r" eaLnBrk="1" hangingPunct="1">
              <a:buSzPct val="100000"/>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050" name="标题 1"/>
          <p:cNvSpPr>
            <a:spLocks noGrp="1" noChangeArrowheads="1"/>
          </p:cNvSpPr>
          <p:nvPr>
            <p:ph type="ctrTitle"/>
          </p:nvPr>
        </p:nvSpPr>
        <p:spPr>
          <a:xfrm>
            <a:off x="1524000" y="1122363"/>
            <a:ext cx="9144000" cy="2387600"/>
          </a:xfrm>
        </p:spPr>
        <p:txBody>
          <a:bodyPr anchor="b"/>
          <a:lstStyle>
            <a:lvl1pPr algn="ctr">
              <a:defRPr sz="6000"/>
            </a:lvl1pPr>
          </a:lstStyle>
          <a:p>
            <a:r>
              <a:rPr lang="zh-CN"/>
              <a:t>单击此处编辑母版标题样式</a:t>
            </a:r>
            <a:endParaRPr lang="zh-CN"/>
          </a:p>
        </p:txBody>
      </p:sp>
      <p:sp>
        <p:nvSpPr>
          <p:cNvPr id="2051" name="副标题 2"/>
          <p:cNvSpPr>
            <a:spLocks noGrp="1" noChangeArrowheads="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stStyle>
          <a:p>
            <a:r>
              <a:rPr lang="zh-CN"/>
              <a:t>单击此处编辑母版副标题样式</a:t>
            </a:r>
            <a:endParaRPr lang="zh-CN"/>
          </a:p>
        </p:txBody>
      </p:sp>
      <p:sp>
        <p:nvSpPr>
          <p:cNvPr id="7" name="日期占位符 3"/>
          <p:cNvSpPr>
            <a:spLocks noGrp="1" noChangeArrowheads="1"/>
          </p:cNvSpPr>
          <p:nvPr>
            <p:ph type="dt" sz="half" idx="2"/>
            <p:custDataLst>
              <p:tags r:id="rId2"/>
            </p:custDataLst>
          </p:nvPr>
        </p:nvSpPr>
        <p:spPr bwMode="auto">
          <a:xfrm>
            <a:off x="838200" y="6356350"/>
            <a:ext cx="2743200" cy="365125"/>
          </a:xfrm>
          <a:prstGeom prst="rect">
            <a:avLst/>
          </a:prstGeom>
          <a:ln cap="flat" algn="ctr">
            <a:round/>
            <a:headEnd type="none" w="med" len="med"/>
            <a:tailEnd type="none" w="med" len="med"/>
          </a:ln>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Pct val="100000"/>
              <a:buFontTx/>
              <a:buNone/>
              <a:defRPr/>
            </a:pPr>
            <a:fld id="{4C7656CC-D8A0-4FA0-BAC2-A658C99F8420}"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8" name="页脚占位符 4"/>
          <p:cNvSpPr>
            <a:spLocks noGrp="1" noChangeArrowheads="1"/>
          </p:cNvSpPr>
          <p:nvPr>
            <p:ph type="ftr" sz="quarter" idx="3"/>
            <p:custDataLst>
              <p:tags r:id="rId3"/>
            </p:custDataLst>
          </p:nvPr>
        </p:nvSpPr>
        <p:spPr bwMode="auto">
          <a:xfrm>
            <a:off x="4038600" y="6356350"/>
            <a:ext cx="4114800" cy="365125"/>
          </a:xfrm>
          <a:prstGeom prst="rect">
            <a:avLst/>
          </a:prstGeom>
          <a:ln cap="flat" algn="ctr">
            <a:round/>
            <a:headEnd type="none" w="med" len="med"/>
            <a:tailEnd type="none" w="med" len="med"/>
          </a:ln>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9" name="灯片编号占位符 5"/>
          <p:cNvSpPr>
            <a:spLocks noGrp="1" noChangeArrowheads="1"/>
          </p:cNvSpPr>
          <p:nvPr>
            <p:ph type="sldNum" sz="quarter" idx="4"/>
            <p:custDataLst>
              <p:tags r:id="rId4"/>
            </p:custDataLst>
          </p:nvPr>
        </p:nvSpPr>
        <p:spPr bwMode="auto">
          <a:xfrm>
            <a:off x="8610600" y="6356350"/>
            <a:ext cx="2743200" cy="365125"/>
          </a:xfrm>
          <a:prstGeom prst="rect">
            <a:avLst/>
          </a:prstGeom>
          <a:ln cap="flat" algn="ctr">
            <a:round/>
            <a:headEnd type="none" w="med" len="med"/>
            <a:tailEnd type="none" w="med" len="med"/>
          </a:ln>
        </p:spPr>
        <p:txBody>
          <a:bodyPr vert="horz" wrap="square" lIns="91440" tIns="45720" rIns="91440" bIns="45720" numCol="1" anchor="ctr" anchorCtr="0" compatLnSpc="1"/>
          <a:p>
            <a:pPr algn="r" eaLnBrk="1" hangingPunct="1">
              <a:buSzPct val="100000"/>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transition advTm="137602"/>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3_标题和内容">
    <p:bg>
      <p:bgPr>
        <a:solidFill>
          <a:schemeClr val="bg1"/>
        </a:solidFill>
        <a:effectLst/>
      </p:bgPr>
    </p:bg>
    <p:spTree>
      <p:nvGrpSpPr>
        <p:cNvPr id="1" name=""/>
        <p:cNvGrpSpPr/>
        <p:nvPr/>
      </p:nvGrpSpPr>
      <p:grpSpPr>
        <a:xfrm>
          <a:off x="0" y="0"/>
          <a:ext cx="0" cy="0"/>
          <a:chOff x="0" y="0"/>
          <a:chExt cx="0" cy="0"/>
        </a:xfrm>
      </p:grpSpPr>
      <p:sp>
        <p:nvSpPr>
          <p:cNvPr id="7" name="矩形 6"/>
          <p:cNvSpPr/>
          <p:nvPr/>
        </p:nvSpPr>
        <p:spPr>
          <a:xfrm>
            <a:off x="0" y="0"/>
            <a:ext cx="12053888" cy="7173913"/>
          </a:xfrm>
          <a:prstGeom prst="rect">
            <a:avLst/>
          </a:prstGeom>
          <a:solidFill>
            <a:schemeClr val="bg1">
              <a:lumMod val="95000"/>
              <a:alpha val="59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内容占位符 2"/>
          <p:cNvSpPr>
            <a:spLocks noGrp="1"/>
          </p:cNvSpPr>
          <p:nvPr>
            <p:ph sz="quarter" idx="10"/>
          </p:nvPr>
        </p:nvSpPr>
        <p:spPr>
          <a:xfrm>
            <a:off x="452755" y="277495"/>
            <a:ext cx="11296650" cy="6896100"/>
          </a:xfrm>
          <a:prstGeom prst="rect">
            <a:avLst/>
          </a:prstGeom>
        </p:spPr>
        <p:txBody>
          <a:bodyPr/>
          <a:lstStyle>
            <a:lvl1pPr marL="0" indent="0" eaLnBrk="1">
              <a:lnSpc>
                <a:spcPts val="4000"/>
              </a:lnSpc>
              <a:spcBef>
                <a:spcPct val="0"/>
              </a:spcBef>
              <a:buNone/>
              <a:defRPr sz="2400" b="0">
                <a:solidFill>
                  <a:schemeClr val="tx1"/>
                </a:solidFill>
                <a:latin typeface="微软雅黑" panose="020B0503020204020204" pitchFamily="34" charset="-122"/>
                <a:ea typeface="微软雅黑" panose="020B0503020204020204" pitchFamily="34" charset="-122"/>
                <a:cs typeface="Times New Roman" panose="02020603050405020304" pitchFamily="18" charset="0"/>
              </a:defRPr>
            </a:lvl1pPr>
            <a:lvl2pPr marL="0" indent="0" eaLnBrk="1">
              <a:lnSpc>
                <a:spcPts val="4000"/>
              </a:lnSpc>
              <a:spcBef>
                <a:spcPct val="0"/>
              </a:spcBef>
              <a:buNone/>
              <a:defRPr sz="2400" b="0">
                <a:solidFill>
                  <a:srgbClr val="0000FF"/>
                </a:solidFill>
                <a:latin typeface="微软雅黑" panose="020B0503020204020204" pitchFamily="34" charset="-122"/>
                <a:ea typeface="微软雅黑" panose="020B0503020204020204" pitchFamily="34" charset="-122"/>
                <a:cs typeface="Times New Roman" panose="02020603050405020304" pitchFamily="18" charset="0"/>
              </a:defRPr>
            </a:lvl2pPr>
            <a:lvl3pPr marL="0" indent="0" eaLnBrk="1">
              <a:lnSpc>
                <a:spcPts val="4000"/>
              </a:lnSpc>
              <a:spcBef>
                <a:spcPct val="0"/>
              </a:spcBef>
              <a:buNone/>
              <a:defRPr sz="2400" b="0">
                <a:solidFill>
                  <a:srgbClr val="FF0000"/>
                </a:solidFill>
                <a:latin typeface="微软雅黑" panose="020B0503020204020204" pitchFamily="34" charset="-122"/>
                <a:ea typeface="微软雅黑" panose="020B0503020204020204" pitchFamily="34" charset="-122"/>
                <a:cs typeface="Times New Roman" panose="02020603050405020304" pitchFamily="18" charset="0"/>
              </a:defRPr>
            </a:lvl3pPr>
            <a:lvl4pPr marL="0" indent="0" eaLnBrk="1">
              <a:lnSpc>
                <a:spcPts val="4000"/>
              </a:lnSpc>
              <a:spcBef>
                <a:spcPct val="0"/>
              </a:spcBef>
              <a:buNone/>
              <a:defRPr sz="2400" b="0">
                <a:solidFill>
                  <a:schemeClr val="tx1"/>
                </a:solidFill>
                <a:latin typeface="微软雅黑" panose="020B0503020204020204" pitchFamily="34" charset="-122"/>
                <a:ea typeface="微软雅黑" panose="020B0503020204020204" pitchFamily="34" charset="-122"/>
                <a:cs typeface="Times New Roman" panose="02020603050405020304" pitchFamily="18" charset="0"/>
              </a:defRPr>
            </a:lvl4pPr>
            <a:lvl5pPr marL="0" indent="0" eaLnBrk="1">
              <a:lnSpc>
                <a:spcPts val="4000"/>
              </a:lnSpc>
              <a:spcBef>
                <a:spcPct val="0"/>
              </a:spcBef>
              <a:buNone/>
              <a:defRPr sz="2400" b="0">
                <a:solidFill>
                  <a:srgbClr val="00B050"/>
                </a:solidFill>
                <a:latin typeface="微软雅黑" panose="020B0503020204020204" pitchFamily="34" charset="-122"/>
                <a:ea typeface="微软雅黑" panose="020B0503020204020204" pitchFamily="34" charset="-122"/>
                <a:cs typeface="Times New Roman" panose="02020603050405020304" pitchFamily="18" charset="0"/>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2" name="日期占位符 1"/>
          <p:cNvSpPr>
            <a:spLocks noGrp="1"/>
          </p:cNvSpPr>
          <p:nvPr>
            <p:ph type="dt" sz="half" idx="11"/>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3"/>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5_标题和内容">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6_标题和内容">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标题和内容">
    <p:bg>
      <p:bgPr>
        <a:solidFill>
          <a:schemeClr val="bg1"/>
        </a:solidFill>
        <a:effectLst/>
      </p:bgPr>
    </p:bg>
    <p:spTree>
      <p:nvGrpSpPr>
        <p:cNvPr id="1" name=""/>
        <p:cNvGrpSpPr/>
        <p:nvPr/>
      </p:nvGrpSpPr>
      <p:grpSpPr>
        <a:xfrm>
          <a:off x="0" y="0"/>
          <a:ext cx="0" cy="0"/>
          <a:chOff x="0" y="0"/>
          <a:chExt cx="0" cy="0"/>
        </a:xfrm>
      </p:grpSpPr>
      <p:sp>
        <p:nvSpPr>
          <p:cNvPr id="7" name="矩形 6"/>
          <p:cNvSpPr/>
          <p:nvPr/>
        </p:nvSpPr>
        <p:spPr>
          <a:xfrm>
            <a:off x="0" y="0"/>
            <a:ext cx="12053888" cy="7173913"/>
          </a:xfrm>
          <a:prstGeom prst="rect">
            <a:avLst/>
          </a:prstGeom>
          <a:solidFill>
            <a:schemeClr val="bg1">
              <a:lumMod val="95000"/>
              <a:alpha val="59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内容占位符 2"/>
          <p:cNvSpPr>
            <a:spLocks noGrp="1"/>
          </p:cNvSpPr>
          <p:nvPr>
            <p:ph sz="quarter" idx="10"/>
          </p:nvPr>
        </p:nvSpPr>
        <p:spPr>
          <a:xfrm>
            <a:off x="452755" y="277495"/>
            <a:ext cx="11296650" cy="6896100"/>
          </a:xfrm>
          <a:prstGeom prst="rect">
            <a:avLst/>
          </a:prstGeom>
        </p:spPr>
        <p:txBody>
          <a:bodyPr/>
          <a:lstStyle>
            <a:lvl1pPr marL="0" indent="0" eaLnBrk="1">
              <a:lnSpc>
                <a:spcPts val="4000"/>
              </a:lnSpc>
              <a:spcBef>
                <a:spcPct val="0"/>
              </a:spcBef>
              <a:buNone/>
              <a:defRPr sz="2400" b="0">
                <a:solidFill>
                  <a:schemeClr val="tx1"/>
                </a:solidFill>
                <a:latin typeface="微软雅黑" panose="020B0503020204020204" pitchFamily="34" charset="-122"/>
                <a:ea typeface="微软雅黑" panose="020B0503020204020204" pitchFamily="34" charset="-122"/>
                <a:cs typeface="Times New Roman" panose="02020603050405020304" pitchFamily="18" charset="0"/>
              </a:defRPr>
            </a:lvl1pPr>
            <a:lvl2pPr marL="0" indent="0" eaLnBrk="1">
              <a:lnSpc>
                <a:spcPts val="4000"/>
              </a:lnSpc>
              <a:spcBef>
                <a:spcPct val="0"/>
              </a:spcBef>
              <a:buNone/>
              <a:defRPr sz="2400" b="0">
                <a:solidFill>
                  <a:srgbClr val="0000FF"/>
                </a:solidFill>
                <a:latin typeface="微软雅黑" panose="020B0503020204020204" pitchFamily="34" charset="-122"/>
                <a:ea typeface="微软雅黑" panose="020B0503020204020204" pitchFamily="34" charset="-122"/>
                <a:cs typeface="Times New Roman" panose="02020603050405020304" pitchFamily="18" charset="0"/>
              </a:defRPr>
            </a:lvl2pPr>
            <a:lvl3pPr marL="0" indent="0" eaLnBrk="1">
              <a:lnSpc>
                <a:spcPts val="4000"/>
              </a:lnSpc>
              <a:spcBef>
                <a:spcPct val="0"/>
              </a:spcBef>
              <a:buNone/>
              <a:defRPr sz="2400" b="0">
                <a:solidFill>
                  <a:srgbClr val="FF0000"/>
                </a:solidFill>
                <a:latin typeface="微软雅黑" panose="020B0503020204020204" pitchFamily="34" charset="-122"/>
                <a:ea typeface="微软雅黑" panose="020B0503020204020204" pitchFamily="34" charset="-122"/>
                <a:cs typeface="Times New Roman" panose="02020603050405020304" pitchFamily="18" charset="0"/>
              </a:defRPr>
            </a:lvl3pPr>
            <a:lvl4pPr marL="0" indent="0" eaLnBrk="1">
              <a:lnSpc>
                <a:spcPts val="4000"/>
              </a:lnSpc>
              <a:spcBef>
                <a:spcPct val="0"/>
              </a:spcBef>
              <a:buNone/>
              <a:defRPr sz="2400" b="0">
                <a:solidFill>
                  <a:schemeClr val="tx1"/>
                </a:solidFill>
                <a:latin typeface="微软雅黑" panose="020B0503020204020204" pitchFamily="34" charset="-122"/>
                <a:ea typeface="微软雅黑" panose="020B0503020204020204" pitchFamily="34" charset="-122"/>
                <a:cs typeface="Times New Roman" panose="02020603050405020304" pitchFamily="18" charset="0"/>
              </a:defRPr>
            </a:lvl4pPr>
            <a:lvl5pPr marL="0" indent="0" eaLnBrk="1">
              <a:lnSpc>
                <a:spcPts val="4000"/>
              </a:lnSpc>
              <a:spcBef>
                <a:spcPct val="0"/>
              </a:spcBef>
              <a:buNone/>
              <a:defRPr sz="2400" b="0">
                <a:solidFill>
                  <a:srgbClr val="00B050"/>
                </a:solidFill>
                <a:latin typeface="微软雅黑" panose="020B0503020204020204" pitchFamily="34" charset="-122"/>
                <a:ea typeface="微软雅黑" panose="020B0503020204020204" pitchFamily="34" charset="-122"/>
                <a:cs typeface="Times New Roman" panose="02020603050405020304" pitchFamily="18" charset="0"/>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2" name="日期占位符 1"/>
          <p:cNvSpPr>
            <a:spLocks noGrp="1"/>
          </p:cNvSpPr>
          <p:nvPr>
            <p:ph type="dt" sz="half" idx="11"/>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2"/>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3"/>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7" name="矩形 6"/>
          <p:cNvSpPr>
            <a:spLocks noChangeArrowheads="1"/>
          </p:cNvSpPr>
          <p:nvPr/>
        </p:nvSpPr>
        <p:spPr bwMode="auto">
          <a:xfrm>
            <a:off x="0" y="0"/>
            <a:ext cx="12192000" cy="979488"/>
          </a:xfrm>
          <a:prstGeom prst="rect">
            <a:avLst/>
          </a:prstGeom>
          <a:solidFill>
            <a:srgbClr val="202A36"/>
          </a:solidFill>
          <a:ln>
            <a:noFill/>
          </a:ln>
          <a:extLst>
            <a:ext uri="{91240B29-F687-4F45-9708-019B960494DF}">
              <a14:hiddenLine xmlns:a14="http://schemas.microsoft.com/office/drawing/2010/main" w="12700">
                <a:solidFill>
                  <a:srgbClr val="000000"/>
                </a:solidFill>
                <a:miter lim="800000"/>
                <a:headEnd/>
                <a:tailEnd/>
              </a14:hiddenLine>
            </a:ext>
          </a:extLst>
        </p:spPr>
        <p:txBody>
          <a:bodyPr anchor="ctr"/>
          <a:lstStyle>
            <a:lvl1pPr defTabSz="685800">
              <a:defRPr>
                <a:solidFill>
                  <a:schemeClr val="tx1"/>
                </a:solidFill>
                <a:latin typeface="Arial" panose="020B0604020202020204" pitchFamily="34" charset="0"/>
                <a:ea typeface="宋体" panose="02010600030101010101" pitchFamily="2" charset="-122"/>
              </a:defRPr>
            </a:lvl1pPr>
            <a:lvl2pPr marL="742950" indent="-285750" defTabSz="685800">
              <a:defRPr>
                <a:solidFill>
                  <a:schemeClr val="tx1"/>
                </a:solidFill>
                <a:latin typeface="Arial" panose="020B0604020202020204" pitchFamily="34" charset="0"/>
                <a:ea typeface="宋体" panose="02010600030101010101" pitchFamily="2" charset="-122"/>
              </a:defRPr>
            </a:lvl2pPr>
            <a:lvl3pPr marL="1143000" indent="-228600" defTabSz="685800">
              <a:defRPr>
                <a:solidFill>
                  <a:schemeClr val="tx1"/>
                </a:solidFill>
                <a:latin typeface="Arial" panose="020B0604020202020204" pitchFamily="34" charset="0"/>
                <a:ea typeface="宋体" panose="02010600030101010101" pitchFamily="2" charset="-122"/>
              </a:defRPr>
            </a:lvl3pPr>
            <a:lvl4pPr marL="1600200" indent="-228600" defTabSz="685800">
              <a:defRPr>
                <a:solidFill>
                  <a:schemeClr val="tx1"/>
                </a:solidFill>
                <a:latin typeface="Arial" panose="020B0604020202020204" pitchFamily="34" charset="0"/>
                <a:ea typeface="宋体" panose="02010600030101010101" pitchFamily="2" charset="-122"/>
              </a:defRPr>
            </a:lvl4pPr>
            <a:lvl5pPr marL="2057400" indent="-228600" defTabSz="68580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6858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FFFFFF"/>
              </a:solidFill>
              <a:effectLst/>
              <a:uLnTx/>
              <a:uFillTx/>
              <a:latin typeface="Calibri" panose="020F0502020204030204" pitchFamily="34" charset="0"/>
              <a:ea typeface="宋体" panose="02010600030101010101" pitchFamily="2" charset="-122"/>
              <a:cs typeface="+mn-cs"/>
            </a:endParaRPr>
          </a:p>
        </p:txBody>
      </p:sp>
      <p:graphicFrame>
        <p:nvGraphicFramePr>
          <p:cNvPr id="8" name="表格 19"/>
          <p:cNvGraphicFramePr>
            <a:graphicFrameLocks noGrp="1"/>
          </p:cNvGraphicFramePr>
          <p:nvPr/>
        </p:nvGraphicFramePr>
        <p:xfrm>
          <a:off x="965200" y="0"/>
          <a:ext cx="11226800" cy="1098550"/>
        </p:xfrm>
        <a:graphic>
          <a:graphicData uri="http://schemas.openxmlformats.org/drawingml/2006/table">
            <a:tbl>
              <a:tblPr/>
              <a:tblGrid>
                <a:gridCol w="2806700"/>
                <a:gridCol w="2806700"/>
                <a:gridCol w="2806700"/>
                <a:gridCol w="2806700"/>
              </a:tblGrid>
              <a:tr h="1098550">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3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horzOverflow="overflow">
                    <a:lnL>
                      <a:noFill/>
                    </a:lnL>
                    <a:lnR w="12700" cap="flat" cmpd="sng" algn="ctr">
                      <a:solidFill>
                        <a:schemeClr val="bg1"/>
                      </a:solidFill>
                      <a:prstDash val="solid"/>
                      <a:round/>
                      <a:headEnd type="none" w="med" len="med"/>
                      <a:tailEnd type="none" w="med" len="med"/>
                    </a:lnR>
                    <a:lnT>
                      <a:noFill/>
                    </a:lnT>
                    <a:lnB>
                      <a:noFill/>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3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3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3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a:noFill/>
                    </a:lnTlToBr>
                    <a:lnBlToTr>
                      <a:noFill/>
                    </a:lnBlToTr>
                    <a:noFill/>
                  </a:tcPr>
                </a:tc>
              </a:tr>
            </a:tbl>
          </a:graphicData>
        </a:graphic>
      </p:graphicFrame>
      <p:sp>
        <p:nvSpPr>
          <p:cNvPr id="9" name="文本框 20"/>
          <p:cNvSpPr txBox="1">
            <a:spLocks noChangeArrowheads="1"/>
          </p:cNvSpPr>
          <p:nvPr/>
        </p:nvSpPr>
        <p:spPr bwMode="auto">
          <a:xfrm>
            <a:off x="3919538" y="192088"/>
            <a:ext cx="2405063"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a:solidFill>
                  <a:schemeClr val="tx1"/>
                </a:solidFill>
                <a:latin typeface="Arial" panose="020B0604020202020204" pitchFamily="34" charset="0"/>
                <a:ea typeface="宋体" panose="02010600030101010101" pitchFamily="2" charset="-122"/>
              </a:defRPr>
            </a:lvl1pPr>
            <a:lvl2pPr marL="742950" indent="-285750" defTabSz="685800">
              <a:defRPr>
                <a:solidFill>
                  <a:schemeClr val="tx1"/>
                </a:solidFill>
                <a:latin typeface="Arial" panose="020B0604020202020204" pitchFamily="34" charset="0"/>
                <a:ea typeface="宋体" panose="02010600030101010101" pitchFamily="2" charset="-122"/>
              </a:defRPr>
            </a:lvl2pPr>
            <a:lvl3pPr marL="1143000" indent="-228600" defTabSz="685800">
              <a:defRPr>
                <a:solidFill>
                  <a:schemeClr val="tx1"/>
                </a:solidFill>
                <a:latin typeface="Arial" panose="020B0604020202020204" pitchFamily="34" charset="0"/>
                <a:ea typeface="宋体" panose="02010600030101010101" pitchFamily="2" charset="-122"/>
              </a:defRPr>
            </a:lvl3pPr>
            <a:lvl4pPr marL="1600200" indent="-228600" defTabSz="685800">
              <a:defRPr>
                <a:solidFill>
                  <a:schemeClr val="tx1"/>
                </a:solidFill>
                <a:latin typeface="Arial" panose="020B0604020202020204" pitchFamily="34" charset="0"/>
                <a:ea typeface="宋体" panose="02010600030101010101" pitchFamily="2" charset="-122"/>
              </a:defRPr>
            </a:lvl4pPr>
            <a:lvl5pPr marL="2057400" indent="-228600" defTabSz="68580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6858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smtClean="0">
                <a:ln>
                  <a:noFill/>
                </a:ln>
                <a:solidFill>
                  <a:srgbClr val="FFFFFF"/>
                </a:solidFill>
                <a:effectLst/>
                <a:uLnTx/>
                <a:uFillTx/>
                <a:latin typeface="华文楷体" panose="02010600040101010101" pitchFamily="2" charset="-122"/>
                <a:ea typeface="华文楷体" panose="02010600040101010101" pitchFamily="2" charset="-122"/>
                <a:cs typeface="+mn-cs"/>
              </a:rPr>
              <a:t>阶段特征</a:t>
            </a:r>
            <a:endParaRPr kumimoji="0" lang="zh-CN" altLang="en-US" sz="4000" b="1" i="0" u="none" strike="noStrike" kern="1200" cap="none" spc="0" normalizeH="0" baseline="0" noProof="0" smtClean="0">
              <a:ln>
                <a:noFill/>
              </a:ln>
              <a:solidFill>
                <a:srgbClr val="FFFFFF"/>
              </a:solidFill>
              <a:effectLst/>
              <a:uLnTx/>
              <a:uFillTx/>
              <a:latin typeface="华文楷体" panose="02010600040101010101" pitchFamily="2" charset="-122"/>
              <a:ea typeface="华文楷体" panose="02010600040101010101" pitchFamily="2" charset="-122"/>
              <a:cs typeface="+mn-cs"/>
            </a:endParaRPr>
          </a:p>
        </p:txBody>
      </p:sp>
      <p:sp>
        <p:nvSpPr>
          <p:cNvPr id="10" name="矩形 9"/>
          <p:cNvSpPr/>
          <p:nvPr/>
        </p:nvSpPr>
        <p:spPr>
          <a:xfrm>
            <a:off x="6618288" y="0"/>
            <a:ext cx="2720975" cy="96837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1" name="文本框 8"/>
          <p:cNvSpPr txBox="1">
            <a:spLocks noChangeArrowheads="1"/>
          </p:cNvSpPr>
          <p:nvPr/>
        </p:nvSpPr>
        <p:spPr bwMode="auto">
          <a:xfrm>
            <a:off x="6651625" y="214313"/>
            <a:ext cx="536575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a:solidFill>
                  <a:schemeClr val="tx1"/>
                </a:solidFill>
                <a:latin typeface="Arial" panose="020B0604020202020204" pitchFamily="34" charset="0"/>
                <a:ea typeface="宋体" panose="02010600030101010101" pitchFamily="2" charset="-122"/>
              </a:defRPr>
            </a:lvl1pPr>
            <a:lvl2pPr marL="742950" indent="-285750" defTabSz="685800">
              <a:defRPr>
                <a:solidFill>
                  <a:schemeClr val="tx1"/>
                </a:solidFill>
                <a:latin typeface="Arial" panose="020B0604020202020204" pitchFamily="34" charset="0"/>
                <a:ea typeface="宋体" panose="02010600030101010101" pitchFamily="2" charset="-122"/>
              </a:defRPr>
            </a:lvl2pPr>
            <a:lvl3pPr marL="1143000" indent="-228600" defTabSz="685800">
              <a:defRPr>
                <a:solidFill>
                  <a:schemeClr val="tx1"/>
                </a:solidFill>
                <a:latin typeface="Arial" panose="020B0604020202020204" pitchFamily="34" charset="0"/>
                <a:ea typeface="宋体" panose="02010600030101010101" pitchFamily="2" charset="-122"/>
              </a:defRPr>
            </a:lvl3pPr>
            <a:lvl4pPr marL="1600200" indent="-228600" defTabSz="685800">
              <a:defRPr>
                <a:solidFill>
                  <a:schemeClr val="tx1"/>
                </a:solidFill>
                <a:latin typeface="Arial" panose="020B0604020202020204" pitchFamily="34" charset="0"/>
                <a:ea typeface="宋体" panose="02010600030101010101" pitchFamily="2" charset="-122"/>
              </a:defRPr>
            </a:lvl4pPr>
            <a:lvl5pPr marL="2057400" indent="-228600" defTabSz="68580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6858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smtClean="0">
                <a:ln>
                  <a:noFill/>
                </a:ln>
                <a:solidFill>
                  <a:srgbClr val="FFFFFF"/>
                </a:solidFill>
                <a:effectLst/>
                <a:uLnTx/>
                <a:uFillTx/>
                <a:latin typeface="华文楷体" panose="02010600040101010101" pitchFamily="2" charset="-122"/>
                <a:ea typeface="华文楷体" panose="02010600040101010101" pitchFamily="2" charset="-122"/>
                <a:cs typeface="+mn-cs"/>
              </a:rPr>
              <a:t>高考考点     模拟题目</a:t>
            </a:r>
            <a:endParaRPr kumimoji="0" lang="zh-CN" altLang="en-US" sz="4000" b="1" i="0" u="none" strike="noStrike" kern="1200" cap="none" spc="0" normalizeH="0" baseline="0" noProof="0" smtClean="0">
              <a:ln>
                <a:noFill/>
              </a:ln>
              <a:solidFill>
                <a:srgbClr val="FFFFFF"/>
              </a:solidFill>
              <a:effectLst/>
              <a:uLnTx/>
              <a:uFillTx/>
              <a:latin typeface="华文楷体" panose="02010600040101010101" pitchFamily="2" charset="-122"/>
              <a:ea typeface="华文楷体" panose="02010600040101010101" pitchFamily="2" charset="-122"/>
              <a:cs typeface="+mn-cs"/>
            </a:endParaRPr>
          </a:p>
        </p:txBody>
      </p:sp>
      <p:sp>
        <p:nvSpPr>
          <p:cNvPr id="8207" name="Freeform 11"/>
          <p:cNvSpPr>
            <a:spLocks noEditPoints="1"/>
          </p:cNvSpPr>
          <p:nvPr userDrawn="1"/>
        </p:nvSpPr>
        <p:spPr>
          <a:xfrm>
            <a:off x="39688" y="33338"/>
            <a:ext cx="896937" cy="869950"/>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390" h="306">
                <a:moveTo>
                  <a:pt x="192" y="240"/>
                </a:moveTo>
                <a:cubicBezTo>
                  <a:pt x="187" y="249"/>
                  <a:pt x="185" y="258"/>
                  <a:pt x="186" y="267"/>
                </a:cubicBezTo>
                <a:cubicBezTo>
                  <a:pt x="186" y="275"/>
                  <a:pt x="189" y="284"/>
                  <a:pt x="192" y="293"/>
                </a:cubicBezTo>
                <a:cubicBezTo>
                  <a:pt x="194" y="298"/>
                  <a:pt x="192" y="303"/>
                  <a:pt x="187" y="305"/>
                </a:cubicBezTo>
                <a:cubicBezTo>
                  <a:pt x="184" y="306"/>
                  <a:pt x="181" y="305"/>
                  <a:pt x="178" y="304"/>
                </a:cubicBezTo>
                <a:cubicBezTo>
                  <a:pt x="154" y="287"/>
                  <a:pt x="154" y="287"/>
                  <a:pt x="154" y="287"/>
                </a:cubicBezTo>
                <a:cubicBezTo>
                  <a:pt x="148" y="263"/>
                  <a:pt x="147" y="241"/>
                  <a:pt x="155" y="220"/>
                </a:cubicBezTo>
                <a:cubicBezTo>
                  <a:pt x="137" y="208"/>
                  <a:pt x="137" y="208"/>
                  <a:pt x="137" y="208"/>
                </a:cubicBezTo>
                <a:cubicBezTo>
                  <a:pt x="125" y="229"/>
                  <a:pt x="127" y="257"/>
                  <a:pt x="132" y="272"/>
                </a:cubicBezTo>
                <a:cubicBezTo>
                  <a:pt x="124" y="266"/>
                  <a:pt x="124" y="266"/>
                  <a:pt x="124" y="266"/>
                </a:cubicBezTo>
                <a:cubicBezTo>
                  <a:pt x="116" y="251"/>
                  <a:pt x="118" y="224"/>
                  <a:pt x="126" y="201"/>
                </a:cubicBezTo>
                <a:cubicBezTo>
                  <a:pt x="108" y="190"/>
                  <a:pt x="108" y="190"/>
                  <a:pt x="108" y="190"/>
                </a:cubicBezTo>
                <a:cubicBezTo>
                  <a:pt x="96" y="216"/>
                  <a:pt x="98" y="238"/>
                  <a:pt x="103" y="252"/>
                </a:cubicBezTo>
                <a:cubicBezTo>
                  <a:pt x="42" y="210"/>
                  <a:pt x="42" y="210"/>
                  <a:pt x="42" y="210"/>
                </a:cubicBezTo>
                <a:cubicBezTo>
                  <a:pt x="37" y="187"/>
                  <a:pt x="36" y="166"/>
                  <a:pt x="44" y="147"/>
                </a:cubicBezTo>
                <a:cubicBezTo>
                  <a:pt x="25" y="135"/>
                  <a:pt x="25" y="135"/>
                  <a:pt x="25" y="135"/>
                </a:cubicBezTo>
                <a:cubicBezTo>
                  <a:pt x="12" y="162"/>
                  <a:pt x="20" y="185"/>
                  <a:pt x="27" y="199"/>
                </a:cubicBezTo>
                <a:cubicBezTo>
                  <a:pt x="11" y="188"/>
                  <a:pt x="11" y="188"/>
                  <a:pt x="11" y="188"/>
                </a:cubicBezTo>
                <a:cubicBezTo>
                  <a:pt x="10" y="187"/>
                  <a:pt x="9" y="186"/>
                  <a:pt x="8" y="184"/>
                </a:cubicBezTo>
                <a:cubicBezTo>
                  <a:pt x="4" y="175"/>
                  <a:pt x="1" y="165"/>
                  <a:pt x="0" y="154"/>
                </a:cubicBezTo>
                <a:cubicBezTo>
                  <a:pt x="0" y="143"/>
                  <a:pt x="2" y="132"/>
                  <a:pt x="8" y="120"/>
                </a:cubicBezTo>
                <a:cubicBezTo>
                  <a:pt x="10" y="115"/>
                  <a:pt x="15" y="113"/>
                  <a:pt x="20" y="116"/>
                </a:cubicBezTo>
                <a:cubicBezTo>
                  <a:pt x="20" y="116"/>
                  <a:pt x="21" y="116"/>
                  <a:pt x="21" y="116"/>
                </a:cubicBezTo>
                <a:cubicBezTo>
                  <a:pt x="189" y="229"/>
                  <a:pt x="189" y="229"/>
                  <a:pt x="189" y="229"/>
                </a:cubicBezTo>
                <a:cubicBezTo>
                  <a:pt x="192" y="231"/>
                  <a:pt x="194" y="236"/>
                  <a:pt x="192" y="240"/>
                </a:cubicBezTo>
                <a:cubicBezTo>
                  <a:pt x="192" y="240"/>
                  <a:pt x="192" y="240"/>
                  <a:pt x="192" y="240"/>
                </a:cubicBezTo>
                <a:close/>
                <a:moveTo>
                  <a:pt x="131" y="77"/>
                </a:moveTo>
                <a:cubicBezTo>
                  <a:pt x="121" y="87"/>
                  <a:pt x="121" y="87"/>
                  <a:pt x="121" y="87"/>
                </a:cubicBezTo>
                <a:cubicBezTo>
                  <a:pt x="121" y="115"/>
                  <a:pt x="121" y="115"/>
                  <a:pt x="121" y="115"/>
                </a:cubicBezTo>
                <a:cubicBezTo>
                  <a:pt x="131" y="125"/>
                  <a:pt x="131" y="125"/>
                  <a:pt x="131" y="125"/>
                </a:cubicBezTo>
                <a:cubicBezTo>
                  <a:pt x="188" y="125"/>
                  <a:pt x="188" y="125"/>
                  <a:pt x="188" y="125"/>
                </a:cubicBezTo>
                <a:cubicBezTo>
                  <a:pt x="198" y="115"/>
                  <a:pt x="198" y="115"/>
                  <a:pt x="198" y="115"/>
                </a:cubicBezTo>
                <a:cubicBezTo>
                  <a:pt x="198" y="87"/>
                  <a:pt x="198" y="87"/>
                  <a:pt x="198" y="87"/>
                </a:cubicBezTo>
                <a:cubicBezTo>
                  <a:pt x="188" y="77"/>
                  <a:pt x="188" y="77"/>
                  <a:pt x="188" y="77"/>
                </a:cubicBezTo>
                <a:cubicBezTo>
                  <a:pt x="131" y="77"/>
                  <a:pt x="131" y="77"/>
                  <a:pt x="131" y="77"/>
                </a:cubicBezTo>
                <a:close/>
                <a:moveTo>
                  <a:pt x="327" y="54"/>
                </a:moveTo>
                <a:cubicBezTo>
                  <a:pt x="309" y="0"/>
                  <a:pt x="309" y="0"/>
                  <a:pt x="309" y="0"/>
                </a:cubicBezTo>
                <a:cubicBezTo>
                  <a:pt x="298" y="5"/>
                  <a:pt x="298" y="5"/>
                  <a:pt x="298" y="5"/>
                </a:cubicBezTo>
                <a:cubicBezTo>
                  <a:pt x="295" y="54"/>
                  <a:pt x="295" y="54"/>
                  <a:pt x="295" y="54"/>
                </a:cubicBezTo>
                <a:cubicBezTo>
                  <a:pt x="327" y="54"/>
                  <a:pt x="327" y="54"/>
                  <a:pt x="327" y="54"/>
                </a:cubicBezTo>
                <a:close/>
                <a:moveTo>
                  <a:pt x="107" y="54"/>
                </a:moveTo>
                <a:cubicBezTo>
                  <a:pt x="126" y="0"/>
                  <a:pt x="126" y="0"/>
                  <a:pt x="126" y="0"/>
                </a:cubicBezTo>
                <a:cubicBezTo>
                  <a:pt x="137" y="5"/>
                  <a:pt x="137" y="5"/>
                  <a:pt x="137" y="5"/>
                </a:cubicBezTo>
                <a:cubicBezTo>
                  <a:pt x="140" y="54"/>
                  <a:pt x="140" y="54"/>
                  <a:pt x="140" y="54"/>
                </a:cubicBezTo>
                <a:cubicBezTo>
                  <a:pt x="107" y="54"/>
                  <a:pt x="107" y="54"/>
                  <a:pt x="107" y="54"/>
                </a:cubicBezTo>
                <a:close/>
                <a:moveTo>
                  <a:pt x="305" y="77"/>
                </a:moveTo>
                <a:cubicBezTo>
                  <a:pt x="248" y="77"/>
                  <a:pt x="248" y="77"/>
                  <a:pt x="248" y="77"/>
                </a:cubicBezTo>
                <a:cubicBezTo>
                  <a:pt x="238" y="87"/>
                  <a:pt x="238" y="87"/>
                  <a:pt x="238" y="87"/>
                </a:cubicBezTo>
                <a:cubicBezTo>
                  <a:pt x="238" y="115"/>
                  <a:pt x="238" y="115"/>
                  <a:pt x="238" y="115"/>
                </a:cubicBezTo>
                <a:cubicBezTo>
                  <a:pt x="248" y="125"/>
                  <a:pt x="248" y="125"/>
                  <a:pt x="248" y="125"/>
                </a:cubicBezTo>
                <a:cubicBezTo>
                  <a:pt x="305" y="125"/>
                  <a:pt x="305" y="125"/>
                  <a:pt x="305" y="125"/>
                </a:cubicBezTo>
                <a:cubicBezTo>
                  <a:pt x="315" y="115"/>
                  <a:pt x="315" y="115"/>
                  <a:pt x="315" y="115"/>
                </a:cubicBezTo>
                <a:cubicBezTo>
                  <a:pt x="315" y="87"/>
                  <a:pt x="315" y="87"/>
                  <a:pt x="315" y="87"/>
                </a:cubicBezTo>
                <a:cubicBezTo>
                  <a:pt x="305" y="77"/>
                  <a:pt x="305" y="77"/>
                  <a:pt x="305" y="77"/>
                </a:cubicBezTo>
                <a:close/>
                <a:moveTo>
                  <a:pt x="209" y="62"/>
                </a:moveTo>
                <a:cubicBezTo>
                  <a:pt x="209" y="62"/>
                  <a:pt x="209" y="62"/>
                  <a:pt x="209" y="62"/>
                </a:cubicBezTo>
                <a:cubicBezTo>
                  <a:pt x="201" y="62"/>
                  <a:pt x="201" y="62"/>
                  <a:pt x="201" y="62"/>
                </a:cubicBezTo>
                <a:cubicBezTo>
                  <a:pt x="201" y="62"/>
                  <a:pt x="201" y="62"/>
                  <a:pt x="201" y="62"/>
                </a:cubicBezTo>
                <a:cubicBezTo>
                  <a:pt x="107" y="62"/>
                  <a:pt x="107" y="62"/>
                  <a:pt x="107" y="62"/>
                </a:cubicBezTo>
                <a:cubicBezTo>
                  <a:pt x="107" y="121"/>
                  <a:pt x="107" y="121"/>
                  <a:pt x="107" y="121"/>
                </a:cubicBezTo>
                <a:cubicBezTo>
                  <a:pt x="127" y="140"/>
                  <a:pt x="127" y="140"/>
                  <a:pt x="127" y="140"/>
                </a:cubicBezTo>
                <a:cubicBezTo>
                  <a:pt x="192" y="140"/>
                  <a:pt x="192" y="140"/>
                  <a:pt x="192" y="140"/>
                </a:cubicBezTo>
                <a:cubicBezTo>
                  <a:pt x="211" y="121"/>
                  <a:pt x="211" y="121"/>
                  <a:pt x="211" y="121"/>
                </a:cubicBezTo>
                <a:cubicBezTo>
                  <a:pt x="225" y="121"/>
                  <a:pt x="225" y="121"/>
                  <a:pt x="225" y="121"/>
                </a:cubicBezTo>
                <a:cubicBezTo>
                  <a:pt x="244" y="140"/>
                  <a:pt x="244" y="140"/>
                  <a:pt x="244" y="140"/>
                </a:cubicBezTo>
                <a:cubicBezTo>
                  <a:pt x="309" y="140"/>
                  <a:pt x="309" y="140"/>
                  <a:pt x="309" y="140"/>
                </a:cubicBezTo>
                <a:cubicBezTo>
                  <a:pt x="329" y="121"/>
                  <a:pt x="329" y="121"/>
                  <a:pt x="329" y="121"/>
                </a:cubicBezTo>
                <a:cubicBezTo>
                  <a:pt x="329" y="62"/>
                  <a:pt x="329" y="62"/>
                  <a:pt x="329" y="62"/>
                </a:cubicBezTo>
                <a:cubicBezTo>
                  <a:pt x="227" y="62"/>
                  <a:pt x="227" y="62"/>
                  <a:pt x="227" y="62"/>
                </a:cubicBezTo>
                <a:cubicBezTo>
                  <a:pt x="227" y="62"/>
                  <a:pt x="227" y="62"/>
                  <a:pt x="227" y="62"/>
                </a:cubicBezTo>
                <a:cubicBezTo>
                  <a:pt x="218" y="62"/>
                  <a:pt x="218" y="62"/>
                  <a:pt x="218" y="62"/>
                </a:cubicBezTo>
                <a:cubicBezTo>
                  <a:pt x="209" y="62"/>
                  <a:pt x="209" y="62"/>
                  <a:pt x="209" y="62"/>
                </a:cubicBezTo>
                <a:close/>
                <a:moveTo>
                  <a:pt x="208" y="298"/>
                </a:moveTo>
                <a:cubicBezTo>
                  <a:pt x="204" y="300"/>
                  <a:pt x="198" y="298"/>
                  <a:pt x="196" y="294"/>
                </a:cubicBezTo>
                <a:cubicBezTo>
                  <a:pt x="194" y="289"/>
                  <a:pt x="196" y="284"/>
                  <a:pt x="200" y="282"/>
                </a:cubicBezTo>
                <a:cubicBezTo>
                  <a:pt x="376" y="219"/>
                  <a:pt x="376" y="219"/>
                  <a:pt x="376" y="219"/>
                </a:cubicBezTo>
                <a:cubicBezTo>
                  <a:pt x="381" y="217"/>
                  <a:pt x="386" y="219"/>
                  <a:pt x="388" y="223"/>
                </a:cubicBezTo>
                <a:cubicBezTo>
                  <a:pt x="390" y="228"/>
                  <a:pt x="389" y="233"/>
                  <a:pt x="384" y="235"/>
                </a:cubicBezTo>
                <a:cubicBezTo>
                  <a:pt x="208" y="298"/>
                  <a:pt x="208" y="298"/>
                  <a:pt x="208" y="298"/>
                </a:cubicBezTo>
                <a:close/>
                <a:moveTo>
                  <a:pt x="200" y="257"/>
                </a:moveTo>
                <a:cubicBezTo>
                  <a:pt x="376" y="195"/>
                  <a:pt x="376" y="195"/>
                  <a:pt x="376" y="195"/>
                </a:cubicBezTo>
                <a:cubicBezTo>
                  <a:pt x="378" y="194"/>
                  <a:pt x="378" y="192"/>
                  <a:pt x="378" y="191"/>
                </a:cubicBezTo>
                <a:cubicBezTo>
                  <a:pt x="377" y="189"/>
                  <a:pt x="375" y="189"/>
                  <a:pt x="374" y="189"/>
                </a:cubicBezTo>
                <a:cubicBezTo>
                  <a:pt x="198" y="252"/>
                  <a:pt x="198" y="252"/>
                  <a:pt x="198" y="252"/>
                </a:cubicBezTo>
                <a:cubicBezTo>
                  <a:pt x="196" y="253"/>
                  <a:pt x="196" y="254"/>
                  <a:pt x="196" y="256"/>
                </a:cubicBezTo>
                <a:cubicBezTo>
                  <a:pt x="197" y="257"/>
                  <a:pt x="199" y="258"/>
                  <a:pt x="200" y="257"/>
                </a:cubicBezTo>
                <a:close/>
                <a:moveTo>
                  <a:pt x="194" y="222"/>
                </a:moveTo>
                <a:cubicBezTo>
                  <a:pt x="197" y="224"/>
                  <a:pt x="200" y="224"/>
                  <a:pt x="203" y="222"/>
                </a:cubicBezTo>
                <a:cubicBezTo>
                  <a:pt x="203" y="222"/>
                  <a:pt x="203" y="222"/>
                  <a:pt x="203" y="222"/>
                </a:cubicBezTo>
                <a:cubicBezTo>
                  <a:pt x="375" y="163"/>
                  <a:pt x="375" y="163"/>
                  <a:pt x="375" y="163"/>
                </a:cubicBezTo>
                <a:cubicBezTo>
                  <a:pt x="380" y="161"/>
                  <a:pt x="382" y="155"/>
                  <a:pt x="379" y="151"/>
                </a:cubicBezTo>
                <a:cubicBezTo>
                  <a:pt x="379" y="149"/>
                  <a:pt x="377" y="148"/>
                  <a:pt x="376" y="147"/>
                </a:cubicBezTo>
                <a:cubicBezTo>
                  <a:pt x="340" y="124"/>
                  <a:pt x="340" y="124"/>
                  <a:pt x="340" y="124"/>
                </a:cubicBezTo>
                <a:cubicBezTo>
                  <a:pt x="340" y="126"/>
                  <a:pt x="340" y="126"/>
                  <a:pt x="340" y="126"/>
                </a:cubicBezTo>
                <a:cubicBezTo>
                  <a:pt x="328" y="138"/>
                  <a:pt x="328" y="138"/>
                  <a:pt x="328" y="138"/>
                </a:cubicBezTo>
                <a:cubicBezTo>
                  <a:pt x="351" y="152"/>
                  <a:pt x="351" y="152"/>
                  <a:pt x="351" y="152"/>
                </a:cubicBezTo>
                <a:cubicBezTo>
                  <a:pt x="200" y="204"/>
                  <a:pt x="200" y="204"/>
                  <a:pt x="200" y="204"/>
                </a:cubicBezTo>
                <a:cubicBezTo>
                  <a:pt x="122" y="152"/>
                  <a:pt x="122" y="152"/>
                  <a:pt x="122" y="152"/>
                </a:cubicBezTo>
                <a:cubicBezTo>
                  <a:pt x="122" y="152"/>
                  <a:pt x="122" y="152"/>
                  <a:pt x="122" y="152"/>
                </a:cubicBezTo>
                <a:cubicBezTo>
                  <a:pt x="121" y="152"/>
                  <a:pt x="121" y="152"/>
                  <a:pt x="121" y="152"/>
                </a:cubicBezTo>
                <a:cubicBezTo>
                  <a:pt x="51" y="105"/>
                  <a:pt x="51" y="105"/>
                  <a:pt x="51" y="105"/>
                </a:cubicBezTo>
                <a:cubicBezTo>
                  <a:pt x="95" y="90"/>
                  <a:pt x="95" y="90"/>
                  <a:pt x="95" y="90"/>
                </a:cubicBezTo>
                <a:cubicBezTo>
                  <a:pt x="95" y="71"/>
                  <a:pt x="95" y="71"/>
                  <a:pt x="95" y="71"/>
                </a:cubicBezTo>
                <a:cubicBezTo>
                  <a:pt x="28" y="94"/>
                  <a:pt x="28" y="94"/>
                  <a:pt x="28" y="94"/>
                </a:cubicBezTo>
                <a:cubicBezTo>
                  <a:pt x="23" y="96"/>
                  <a:pt x="21" y="101"/>
                  <a:pt x="23" y="106"/>
                </a:cubicBezTo>
                <a:cubicBezTo>
                  <a:pt x="24" y="107"/>
                  <a:pt x="25" y="109"/>
                  <a:pt x="26" y="110"/>
                </a:cubicBezTo>
                <a:cubicBezTo>
                  <a:pt x="26" y="110"/>
                  <a:pt x="26" y="110"/>
                  <a:pt x="26" y="110"/>
                </a:cubicBezTo>
                <a:cubicBezTo>
                  <a:pt x="194" y="222"/>
                  <a:pt x="194" y="222"/>
                  <a:pt x="194" y="222"/>
                </a:cubicBezTo>
                <a:close/>
                <a:moveTo>
                  <a:pt x="156" y="50"/>
                </a:moveTo>
                <a:cubicBezTo>
                  <a:pt x="197" y="36"/>
                  <a:pt x="197" y="36"/>
                  <a:pt x="197" y="36"/>
                </a:cubicBezTo>
                <a:cubicBezTo>
                  <a:pt x="200" y="35"/>
                  <a:pt x="203" y="35"/>
                  <a:pt x="206" y="37"/>
                </a:cubicBezTo>
                <a:cubicBezTo>
                  <a:pt x="227" y="50"/>
                  <a:pt x="227" y="50"/>
                  <a:pt x="227" y="50"/>
                </a:cubicBezTo>
                <a:cubicBezTo>
                  <a:pt x="218" y="50"/>
                  <a:pt x="218" y="50"/>
                  <a:pt x="218" y="50"/>
                </a:cubicBezTo>
                <a:cubicBezTo>
                  <a:pt x="183" y="50"/>
                  <a:pt x="183" y="50"/>
                  <a:pt x="183" y="50"/>
                </a:cubicBezTo>
                <a:cubicBezTo>
                  <a:pt x="183" y="50"/>
                  <a:pt x="183" y="50"/>
                  <a:pt x="183" y="50"/>
                </a:cubicBezTo>
                <a:cubicBezTo>
                  <a:pt x="156" y="50"/>
                  <a:pt x="156" y="50"/>
                  <a:pt x="156" y="50"/>
                </a:cubicBezTo>
                <a:close/>
                <a:moveTo>
                  <a:pt x="287" y="89"/>
                </a:moveTo>
                <a:cubicBezTo>
                  <a:pt x="303" y="100"/>
                  <a:pt x="303" y="100"/>
                  <a:pt x="303" y="100"/>
                </a:cubicBezTo>
                <a:cubicBezTo>
                  <a:pt x="303" y="110"/>
                  <a:pt x="303" y="110"/>
                  <a:pt x="303" y="110"/>
                </a:cubicBezTo>
                <a:cubicBezTo>
                  <a:pt x="300" y="113"/>
                  <a:pt x="300" y="113"/>
                  <a:pt x="300" y="113"/>
                </a:cubicBezTo>
                <a:cubicBezTo>
                  <a:pt x="291" y="113"/>
                  <a:pt x="291" y="113"/>
                  <a:pt x="291" y="113"/>
                </a:cubicBezTo>
                <a:cubicBezTo>
                  <a:pt x="254" y="89"/>
                  <a:pt x="254" y="89"/>
                  <a:pt x="254" y="89"/>
                </a:cubicBezTo>
                <a:lnTo>
                  <a:pt x="287" y="89"/>
                </a:lnTo>
                <a:close/>
              </a:path>
            </a:pathLst>
          </a:custGeom>
          <a:solidFill>
            <a:schemeClr val="bg1">
              <a:alpha val="100000"/>
            </a:schemeClr>
          </a:solidFill>
          <a:ln w="9525">
            <a:noFill/>
          </a:ln>
        </p:spPr>
        <p:txBody>
          <a:bodyPr/>
          <a:p>
            <a:endParaRPr lang="zh-CN" altLang="en-US"/>
          </a:p>
        </p:txBody>
      </p:sp>
      <p:pic>
        <p:nvPicPr>
          <p:cNvPr id="8208" name="图片 12"/>
          <p:cNvPicPr>
            <a:picLocks noChangeAspect="1"/>
          </p:cNvPicPr>
          <p:nvPr userDrawn="1"/>
        </p:nvPicPr>
        <p:blipFill>
          <a:blip r:embed="rId2"/>
          <a:srcRect l="3455" t="9361" r="61157" b="27237"/>
          <a:stretch>
            <a:fillRect/>
          </a:stretch>
        </p:blipFill>
        <p:spPr>
          <a:xfrm>
            <a:off x="1074738" y="125413"/>
            <a:ext cx="2382837" cy="727075"/>
          </a:xfrm>
          <a:prstGeom prst="rect">
            <a:avLst/>
          </a:prstGeom>
          <a:noFill/>
          <a:ln w="9525">
            <a:noFill/>
          </a:ln>
        </p:spPr>
      </p:pic>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Pct val="100000"/>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Calibri" panose="020F0502020204030204"/>
              <a:cs typeface="Arial" panose="020B0604020202020204"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advTm="137602"/>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3" Type="http://schemas.openxmlformats.org/officeDocument/2006/relationships/theme" Target="../theme/theme1.xml"/><Relationship Id="rId22" Type="http://schemas.openxmlformats.org/officeDocument/2006/relationships/tags" Target="../tags/tag8.xml"/><Relationship Id="rId21" Type="http://schemas.openxmlformats.org/officeDocument/2006/relationships/tags" Target="../tags/tag7.xml"/><Relationship Id="rId20" Type="http://schemas.openxmlformats.org/officeDocument/2006/relationships/tags" Target="../tags/tag6.xml"/><Relationship Id="rId2" Type="http://schemas.openxmlformats.org/officeDocument/2006/relationships/slideLayout" Target="../slideLayouts/slideLayout2.xml"/><Relationship Id="rId19" Type="http://schemas.openxmlformats.org/officeDocument/2006/relationships/tags" Target="../tags/tag5.xml"/><Relationship Id="rId18" Type="http://schemas.openxmlformats.org/officeDocument/2006/relationships/tags" Target="../tags/tag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custDataLst>
              <p:tags r:id="rId18"/>
            </p:custDataLst>
          </p:nvPr>
        </p:nvSpPr>
        <p:spPr>
          <a:xfrm>
            <a:off x="838200" y="365125"/>
            <a:ext cx="10515600" cy="1325563"/>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1027" name="文本占位符 2"/>
          <p:cNvSpPr>
            <a:spLocks noGrp="1"/>
          </p:cNvSpPr>
          <p:nvPr>
            <p:ph type="body" idx="1"/>
            <p:custDataLst>
              <p:tags r:id="rId19"/>
            </p:custDataLst>
          </p:nvPr>
        </p:nvSpPr>
        <p:spPr>
          <a:xfrm>
            <a:off x="838200" y="1825625"/>
            <a:ext cx="10515600" cy="4351338"/>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sp>
        <p:nvSpPr>
          <p:cNvPr id="1028" name="日期占位符 3"/>
          <p:cNvSpPr>
            <a:spLocks noGrp="1" noChangeArrowheads="1"/>
          </p:cNvSpPr>
          <p:nvPr>
            <p:ph type="dt" sz="half" idx="2"/>
            <p:custDataLst>
              <p:tags r:id="rId20"/>
            </p:custDataLst>
          </p:nvPr>
        </p:nvSpPr>
        <p:spPr bwMode="auto">
          <a:xfrm>
            <a:off x="838200" y="6356350"/>
            <a:ext cx="2743200" cy="365125"/>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ctr" anchorCtr="0" compatLnSpc="1"/>
          <a:lstStyle>
            <a:lvl1pPr eaLnBrk="1" hangingPunct="1">
              <a:buSzPct val="100000"/>
              <a:defRPr sz="1200">
                <a:solidFill>
                  <a:srgbClr val="898989"/>
                </a:solidFill>
                <a:latin typeface="Calibri" panose="020F0502020204030204"/>
              </a:defRPr>
            </a:lvl1pPr>
          </a:lstStyle>
          <a:p>
            <a:pPr marL="0" marR="0" lvl="0" indent="0" algn="l" defTabSz="914400" rtl="0" eaLnBrk="1" fontAlgn="base" latinLnBrk="0" hangingPunct="1">
              <a:lnSpc>
                <a:spcPct val="100000"/>
              </a:lnSpc>
              <a:spcBef>
                <a:spcPct val="0"/>
              </a:spcBef>
              <a:spcAft>
                <a:spcPct val="0"/>
              </a:spcAft>
              <a:buClrTx/>
              <a:buSzPct val="100000"/>
              <a:buFontTx/>
              <a:buNone/>
              <a:defRPr/>
            </a:pPr>
            <a:fld id="{A5E42060-F4AB-4D46-9080-6D90C8ED3A14}" type="datetime1">
              <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1029" name="页脚占位符 4"/>
          <p:cNvSpPr>
            <a:spLocks noGrp="1" noChangeArrowheads="1"/>
          </p:cNvSpPr>
          <p:nvPr>
            <p:ph type="ftr" sz="quarter" idx="3"/>
            <p:custDataLst>
              <p:tags r:id="rId21"/>
            </p:custDataLst>
          </p:nvPr>
        </p:nvSpPr>
        <p:spPr bwMode="auto">
          <a:xfrm>
            <a:off x="4038600" y="6356350"/>
            <a:ext cx="4114800" cy="365125"/>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ctr" anchorCtr="0" compatLnSpc="1"/>
          <a:lstStyle>
            <a:lvl1pPr algn="ctr" eaLnBrk="1" hangingPunct="1">
              <a:buSzPct val="100000"/>
              <a:defRPr sz="1200">
                <a:solidFill>
                  <a:srgbClr val="898989"/>
                </a:solidFill>
                <a:latin typeface="Calibri" panose="020F0502020204030204"/>
              </a:defRPr>
            </a:lvl1pPr>
          </a:lstStyle>
          <a:p>
            <a:pPr marL="0" marR="0" lvl="0" indent="0" algn="ctr" defTabSz="914400" rtl="0" eaLnBrk="1" fontAlgn="base" latinLnBrk="0" hangingPunct="1">
              <a:lnSpc>
                <a:spcPct val="100000"/>
              </a:lnSpc>
              <a:spcBef>
                <a:spcPct val="0"/>
              </a:spcBef>
              <a:spcAft>
                <a:spcPct val="0"/>
              </a:spcAft>
              <a:buClrTx/>
              <a:buSzPct val="100000"/>
              <a:buFontTx/>
              <a:buNone/>
              <a:defRPr/>
            </a:pPr>
            <a:endParaRPr kumimoji="0" lang="zh-CN" altLang="zh-CN" sz="1200" b="0" i="0" u="none" strike="noStrike" kern="1200" cap="none" spc="0" normalizeH="0" baseline="0" noProof="0">
              <a:ln>
                <a:noFill/>
              </a:ln>
              <a:solidFill>
                <a:srgbClr val="898989"/>
              </a:solidFill>
              <a:effectLst/>
              <a:uLnTx/>
              <a:uFillTx/>
              <a:latin typeface="Calibri" panose="020F0502020204030204"/>
              <a:ea typeface="宋体" panose="02010600030101010101" pitchFamily="2" charset="-122"/>
              <a:cs typeface="+mn-cs"/>
            </a:endParaRPr>
          </a:p>
        </p:txBody>
      </p:sp>
      <p:sp>
        <p:nvSpPr>
          <p:cNvPr id="1030" name="灯片编号占位符 5"/>
          <p:cNvSpPr>
            <a:spLocks noGrp="1" noChangeArrowheads="1"/>
          </p:cNvSpPr>
          <p:nvPr>
            <p:ph type="sldNum" sz="quarter" idx="4"/>
            <p:custDataLst>
              <p:tags r:id="rId22"/>
            </p:custDataLst>
          </p:nvPr>
        </p:nvSpPr>
        <p:spPr bwMode="auto">
          <a:xfrm>
            <a:off x="8610600" y="6356350"/>
            <a:ext cx="2743200" cy="365125"/>
          </a:xfrm>
          <a:prstGeom prst="rect">
            <a:avLst/>
          </a:prstGeom>
          <a:noFill/>
          <a:ln w="9525" cap="flat" algn="ctr">
            <a:noFill/>
            <a:prstDash val="solid"/>
            <a:round/>
            <a:headEnd type="none" w="med" len="med"/>
            <a:tailEnd type="none" w="med" len="med"/>
          </a:ln>
          <a:effectLst/>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lvl="0" eaLnBrk="1" hangingPunct="1">
              <a:buSzPct val="100000"/>
              <a:buNone/>
            </a:pPr>
            <a:fld id="{9A0DB2DC-4C9A-4742-B13C-FB6460FD3503}" type="slidenum">
              <a:rPr lang="zh-CN" altLang="en-US" dirty="0"/>
            </a:fld>
            <a:endParaRPr lang="zh-CN" altLang="en-US" dirty="0">
              <a:latin typeface="Arial" panose="020B0604020202020204" pitchFamily="34" charset="0"/>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advTm="137602"/>
  <p:hf sldNum="0" hdr="0" ftr="0" dt="0"/>
  <p:txStyles>
    <p:titleStyle>
      <a:lvl1pPr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1pPr>
      <a:lvl2pPr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2pPr>
      <a:lvl3pPr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3pPr>
      <a:lvl4pPr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4pPr>
      <a:lvl5pPr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5pPr>
      <a:lvl6pPr marL="457200"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6pPr>
      <a:lvl7pPr marL="914400"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7pPr>
      <a:lvl8pPr marL="1371600"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8pPr>
      <a:lvl9pPr marL="1828800" algn="l" rtl="0" eaLnBrk="0" fontAlgn="base" hangingPunct="0">
        <a:lnSpc>
          <a:spcPct val="90000"/>
        </a:lnSpc>
        <a:spcBef>
          <a:spcPct val="0"/>
        </a:spcBef>
        <a:spcAft>
          <a:spcPct val="0"/>
        </a:spcAft>
        <a:buSzPct val="100000"/>
        <a:defRPr sz="4400">
          <a:solidFill>
            <a:schemeClr val="tx1"/>
          </a:solidFill>
          <a:latin typeface="Calibri Light" panose="020F0302020204030204"/>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vl6pPr marL="25146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6pPr>
      <a:lvl7pPr marL="29718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7pPr>
      <a:lvl8pPr marL="34290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8pPr>
      <a:lvl9pPr marL="3886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9pPr>
    </p:bodyStyle>
    <p:other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2pPr>
      <a:lvl3pPr marL="914400" lvl="2"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3pPr>
      <a:lvl4pPr marL="1371600" lvl="3"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4pPr>
      <a:lvl5pPr marL="1828800" lvl="4"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5pPr>
      <a:lvl6pPr marL="2286000" lvl="5"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6pPr>
      <a:lvl7pPr marL="2743200" lvl="6"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7pPr>
      <a:lvl8pPr marL="3200400" lvl="7"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8pPr>
      <a:lvl9pPr marL="3657600" lvl="8"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0.xml"/><Relationship Id="rId1"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7.xml"/><Relationship Id="rId1"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12.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3" Type="http://schemas.openxmlformats.org/officeDocument/2006/relationships/slideLayout" Target="../slideLayouts/slideLayout7.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5.xml"/><Relationship Id="rId2" Type="http://schemas.openxmlformats.org/officeDocument/2006/relationships/tags" Target="../tags/tag24.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9218" name="文本框 195"/>
          <p:cNvSpPr txBox="1"/>
          <p:nvPr/>
        </p:nvSpPr>
        <p:spPr>
          <a:xfrm>
            <a:off x="860425" y="1106488"/>
            <a:ext cx="10728325" cy="7016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buNone/>
            </a:pPr>
            <a:r>
              <a:rPr lang="zh-CN" altLang="en-US" sz="4400" b="1" dirty="0">
                <a:solidFill>
                  <a:srgbClr val="C00000"/>
                </a:solidFill>
                <a:latin typeface="微软雅黑" panose="020B0503020204020204" pitchFamily="34" charset="-122"/>
                <a:ea typeface="微软雅黑" panose="020B0503020204020204" pitchFamily="34" charset="-122"/>
              </a:rPr>
              <a:t>第</a:t>
            </a:r>
            <a:r>
              <a:rPr lang="en-US" altLang="zh-CN" sz="4400" b="1" dirty="0">
                <a:solidFill>
                  <a:srgbClr val="C00000"/>
                </a:solidFill>
                <a:latin typeface="微软雅黑" panose="020B0503020204020204" pitchFamily="34" charset="-122"/>
                <a:ea typeface="微软雅黑" panose="020B0503020204020204" pitchFamily="34" charset="-122"/>
              </a:rPr>
              <a:t>12</a:t>
            </a:r>
            <a:r>
              <a:rPr lang="zh-CN" altLang="en-US" sz="4400" b="1" dirty="0">
                <a:solidFill>
                  <a:srgbClr val="C00000"/>
                </a:solidFill>
                <a:latin typeface="微软雅黑" panose="020B0503020204020204" pitchFamily="34" charset="-122"/>
                <a:ea typeface="微软雅黑" panose="020B0503020204020204" pitchFamily="34" charset="-122"/>
              </a:rPr>
              <a:t>讲  </a:t>
            </a:r>
            <a:r>
              <a:rPr lang="zh-CN" altLang="en-US" sz="4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rPr>
              <a:t>中国人民的抗争与国家出路的探索</a:t>
            </a:r>
            <a:endParaRPr lang="zh-CN" altLang="en-US" sz="4400" b="1" dirty="0">
              <a:solidFill>
                <a:srgbClr val="C0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 name="矩形 1"/>
          <p:cNvSpPr/>
          <p:nvPr/>
        </p:nvSpPr>
        <p:spPr>
          <a:xfrm>
            <a:off x="296863" y="188913"/>
            <a:ext cx="6038850" cy="584200"/>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2023</a:t>
            </a:r>
            <a:r>
              <a:rPr kumimoji="0" lang="zh-CN" altLang="en-US" sz="32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届高考一轮复习（统编版）</a:t>
            </a:r>
            <a:endParaRPr kumimoji="0" lang="zh-CN" altLang="en-US" sz="32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20" name="文本框 3"/>
          <p:cNvSpPr txBox="1"/>
          <p:nvPr/>
        </p:nvSpPr>
        <p:spPr>
          <a:xfrm>
            <a:off x="296863" y="2322513"/>
            <a:ext cx="3952875"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1A86"/>
                </a:solidFill>
                <a:latin typeface="微软雅黑" panose="020B0503020204020204" pitchFamily="34" charset="-122"/>
                <a:ea typeface="微软雅黑" panose="020B0503020204020204" pitchFamily="34" charset="-122"/>
              </a:rPr>
              <a:t>课标解读：要考什么？</a:t>
            </a:r>
            <a:endParaRPr lang="zh-CN" altLang="en-US" b="1" dirty="0">
              <a:solidFill>
                <a:srgbClr val="001A86"/>
              </a:solidFill>
              <a:latin typeface="微软雅黑" panose="020B0503020204020204" pitchFamily="34" charset="-122"/>
              <a:ea typeface="微软雅黑" panose="020B0503020204020204" pitchFamily="34" charset="-122"/>
            </a:endParaRPr>
          </a:p>
        </p:txBody>
      </p:sp>
      <p:sp>
        <p:nvSpPr>
          <p:cNvPr id="16392" name="TextBox 3"/>
          <p:cNvSpPr txBox="1"/>
          <p:nvPr/>
        </p:nvSpPr>
        <p:spPr>
          <a:xfrm>
            <a:off x="611188" y="4868863"/>
            <a:ext cx="11093450"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600" b="1" dirty="0">
                <a:solidFill>
                  <a:srgbClr val="001A86"/>
                </a:solidFill>
                <a:latin typeface="微软雅黑" panose="020B0503020204020204" pitchFamily="34" charset="-122"/>
                <a:ea typeface="微软雅黑" panose="020B0503020204020204" pitchFamily="34" charset="-122"/>
              </a:rPr>
              <a:t>复习主线：</a:t>
            </a:r>
            <a:r>
              <a:rPr lang="zh-CN" altLang="en-US" sz="3600" b="1" dirty="0">
                <a:solidFill>
                  <a:srgbClr val="FF0000"/>
                </a:solidFill>
                <a:latin typeface="微软雅黑" panose="020B0503020204020204" pitchFamily="34" charset="-122"/>
                <a:ea typeface="微软雅黑" panose="020B0503020204020204" pitchFamily="34" charset="-122"/>
              </a:rPr>
              <a:t>革命</a:t>
            </a:r>
            <a:r>
              <a:rPr lang="en-US" altLang="zh-CN" sz="3600" b="1" dirty="0">
                <a:solidFill>
                  <a:srgbClr val="FF0000"/>
                </a:solidFill>
                <a:latin typeface="微软雅黑" panose="020B0503020204020204" pitchFamily="34" charset="-122"/>
                <a:ea typeface="微软雅黑" panose="020B0503020204020204" pitchFamily="34" charset="-122"/>
              </a:rPr>
              <a:t>——</a:t>
            </a:r>
            <a:r>
              <a:rPr lang="zh-CN" altLang="en-US" sz="3600" b="1" dirty="0">
                <a:solidFill>
                  <a:srgbClr val="FF0000"/>
                </a:solidFill>
                <a:latin typeface="微软雅黑" panose="020B0503020204020204" pitchFamily="34" charset="-122"/>
                <a:ea typeface="微软雅黑" panose="020B0503020204020204" pitchFamily="34" charset="-122"/>
              </a:rPr>
              <a:t>改革（改良）</a:t>
            </a:r>
            <a:endParaRPr lang="en-US" altLang="zh-CN" sz="3600" b="1" dirty="0">
              <a:solidFill>
                <a:srgbClr val="FF0000"/>
              </a:solidFill>
              <a:latin typeface="微软雅黑" panose="020B0503020204020204" pitchFamily="34" charset="-122"/>
              <a:ea typeface="微软雅黑" panose="020B0503020204020204" pitchFamily="34" charset="-122"/>
            </a:endParaRPr>
          </a:p>
        </p:txBody>
      </p:sp>
      <p:sp>
        <p:nvSpPr>
          <p:cNvPr id="9223" name="TextBox 4"/>
          <p:cNvSpPr txBox="1"/>
          <p:nvPr/>
        </p:nvSpPr>
        <p:spPr>
          <a:xfrm>
            <a:off x="309563" y="2924175"/>
            <a:ext cx="11658600" cy="1570038"/>
          </a:xfrm>
          <a:prstGeom prst="rect">
            <a:avLst/>
          </a:prstGeom>
          <a:solidFill>
            <a:schemeClr val="bg1"/>
          </a:solid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sz="3200" b="1" dirty="0">
                <a:latin typeface="宋体" panose="02010600030101010101" pitchFamily="2" charset="-122"/>
                <a:ea typeface="华文中宋" panose="02010600040101010101" pitchFamily="2" charset="-122"/>
                <a:sym typeface="Arial" panose="020B0604020202020204" pitchFamily="34" charset="0"/>
              </a:rPr>
              <a:t>1.</a:t>
            </a:r>
            <a:r>
              <a:rPr lang="zh-CN" altLang="en-US" sz="3200" b="1" dirty="0">
                <a:latin typeface="宋体" panose="02010600030101010101" pitchFamily="2" charset="-122"/>
                <a:ea typeface="华文中宋" panose="02010600040101010101" pitchFamily="2" charset="-122"/>
                <a:sym typeface="Arial" panose="020B0604020202020204" pitchFamily="34" charset="0"/>
              </a:rPr>
              <a:t>认识列强侵华对中国社会的影响，概述晚清时期中国人民反抗外来侵略的斗争事迹，理解其性质和意义；</a:t>
            </a:r>
            <a:endParaRPr lang="zh-CN" altLang="en-US" sz="3200" b="1" dirty="0">
              <a:latin typeface="宋体" panose="02010600030101010101" pitchFamily="2" charset="-122"/>
              <a:ea typeface="华文中宋" panose="02010600040101010101" pitchFamily="2" charset="-122"/>
              <a:sym typeface="Arial" panose="020B0604020202020204" pitchFamily="34" charset="0"/>
            </a:endParaRPr>
          </a:p>
          <a:p>
            <a:pPr marL="0" lvl="0" indent="0">
              <a:lnSpc>
                <a:spcPct val="100000"/>
              </a:lnSpc>
              <a:spcBef>
                <a:spcPct val="0"/>
              </a:spcBef>
              <a:buSzTx/>
              <a:buFontTx/>
              <a:buNone/>
            </a:pPr>
            <a:r>
              <a:rPr lang="en-US" altLang="zh-CN" sz="3200" b="1" dirty="0">
                <a:latin typeface="宋体" panose="02010600030101010101" pitchFamily="2" charset="-122"/>
                <a:ea typeface="宋体" panose="02010600030101010101" pitchFamily="2" charset="-122"/>
                <a:sym typeface="Arial" panose="020B0604020202020204" pitchFamily="34" charset="0"/>
              </a:rPr>
              <a:t>2</a:t>
            </a:r>
            <a:r>
              <a:rPr lang="en-US" altLang="zh-CN" sz="3200" b="1" dirty="0">
                <a:latin typeface="宋体" panose="02010600030101010101" pitchFamily="2" charset="-122"/>
                <a:ea typeface="华文中宋" panose="02010600040101010101" pitchFamily="2" charset="-122"/>
                <a:sym typeface="Arial" panose="020B0604020202020204" pitchFamily="34" charset="0"/>
              </a:rPr>
              <a:t>.</a:t>
            </a:r>
            <a:r>
              <a:rPr lang="zh-CN" altLang="en-US" sz="3200" b="1" dirty="0">
                <a:latin typeface="宋体" panose="02010600030101010101" pitchFamily="2" charset="-122"/>
                <a:ea typeface="华文中宋" panose="02010600040101010101" pitchFamily="2" charset="-122"/>
                <a:sym typeface="Arial" panose="020B0604020202020204" pitchFamily="34" charset="0"/>
              </a:rPr>
              <a:t>认识社会各阶级为挽救危局所做的努力及存在的局限性。</a:t>
            </a:r>
            <a:endParaRPr lang="zh-CN" altLang="en-US" sz="3200" b="1" dirty="0">
              <a:latin typeface="宋体" panose="02010600030101010101" pitchFamily="2" charset="-122"/>
              <a:ea typeface="华文中宋" panose="02010600040101010101" pitchFamily="2" charset="-122"/>
              <a:sym typeface="Arial" panose="020B0604020202020204" pitchFamily="34" charset="0"/>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8674" name="图片 4" descr="23新一轮历史书创202"/>
          <p:cNvPicPr>
            <a:picLocks noChangeAspect="1"/>
          </p:cNvPicPr>
          <p:nvPr/>
        </p:nvPicPr>
        <p:blipFill>
          <a:blip r:embed="rId1"/>
          <a:stretch>
            <a:fillRect/>
          </a:stretch>
        </p:blipFill>
        <p:spPr>
          <a:xfrm>
            <a:off x="2865438" y="1484313"/>
            <a:ext cx="6337300" cy="4968875"/>
          </a:xfrm>
          <a:prstGeom prst="rect">
            <a:avLst/>
          </a:prstGeom>
          <a:noFill/>
          <a:ln w="9525">
            <a:noFill/>
          </a:ln>
        </p:spPr>
      </p:pic>
      <p:pic>
        <p:nvPicPr>
          <p:cNvPr id="18435" name="图片 2"/>
          <p:cNvPicPr>
            <a:picLocks noChangeAspect="1"/>
          </p:cNvPicPr>
          <p:nvPr/>
        </p:nvPicPr>
        <p:blipFill>
          <a:blip r:embed="rId2"/>
          <a:stretch>
            <a:fillRect/>
          </a:stretch>
        </p:blipFill>
        <p:spPr>
          <a:xfrm>
            <a:off x="277813" y="1854200"/>
            <a:ext cx="2447925" cy="3960813"/>
          </a:xfrm>
          <a:prstGeom prst="rect">
            <a:avLst/>
          </a:prstGeom>
          <a:noFill/>
          <a:ln w="9525">
            <a:noFill/>
          </a:ln>
        </p:spPr>
      </p:pic>
      <p:pic>
        <p:nvPicPr>
          <p:cNvPr id="18436" name="图片 3"/>
          <p:cNvPicPr>
            <a:picLocks noChangeAspect="1"/>
          </p:cNvPicPr>
          <p:nvPr/>
        </p:nvPicPr>
        <p:blipFill>
          <a:blip r:embed="rId3"/>
          <a:stretch>
            <a:fillRect/>
          </a:stretch>
        </p:blipFill>
        <p:spPr>
          <a:xfrm>
            <a:off x="9480550" y="1738313"/>
            <a:ext cx="2447925" cy="3778250"/>
          </a:xfrm>
          <a:prstGeom prst="rect">
            <a:avLst/>
          </a:prstGeom>
          <a:noFill/>
          <a:ln w="9525">
            <a:noFill/>
          </a:ln>
        </p:spPr>
      </p:pic>
      <p:sp>
        <p:nvSpPr>
          <p:cNvPr id="18437" name="文本框 23"/>
          <p:cNvSpPr txBox="1"/>
          <p:nvPr/>
        </p:nvSpPr>
        <p:spPr>
          <a:xfrm>
            <a:off x="271463" y="384175"/>
            <a:ext cx="10217150" cy="7699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二、太平</a:t>
            </a:r>
            <a:r>
              <a:rPr lang="zh-CN" altLang="en-US" sz="4400" b="1" dirty="0">
                <a:solidFill>
                  <a:srgbClr val="C00000"/>
                </a:solidFill>
                <a:latin typeface="微软雅黑" panose="020B0503020204020204" pitchFamily="34" charset="-122"/>
                <a:ea typeface="微软雅黑" panose="020B0503020204020204" pitchFamily="34" charset="-122"/>
              </a:rPr>
              <a:t>天国</a:t>
            </a:r>
            <a:r>
              <a:rPr lang="zh-CN" altLang="en-US" sz="4000" b="1" dirty="0">
                <a:solidFill>
                  <a:srgbClr val="C00000"/>
                </a:solidFill>
                <a:latin typeface="宋体" panose="02010600030101010101" pitchFamily="2" charset="-122"/>
                <a:ea typeface="宋体" panose="02010600030101010101" pitchFamily="2" charset="-122"/>
              </a:rPr>
              <a:t>运动</a:t>
            </a:r>
            <a:r>
              <a:rPr lang="zh-CN" altLang="en-US" sz="4000" b="1" dirty="0">
                <a:latin typeface="宋体" panose="02010600030101010101" pitchFamily="2" charset="-122"/>
                <a:ea typeface="宋体" panose="02010600030101010101" pitchFamily="2" charset="-122"/>
              </a:rPr>
              <a:t>（</a:t>
            </a:r>
            <a:r>
              <a:rPr lang="en-US" altLang="zh-CN" sz="4000" b="1" dirty="0">
                <a:latin typeface="宋体" panose="02010600030101010101" pitchFamily="2" charset="-122"/>
                <a:ea typeface="宋体" panose="02010600030101010101" pitchFamily="2" charset="-122"/>
              </a:rPr>
              <a:t>1851-1864 </a:t>
            </a:r>
            <a:r>
              <a:rPr lang="zh-CN" altLang="en-US" sz="4000" b="1" dirty="0">
                <a:latin typeface="宋体" panose="02010600030101010101" pitchFamily="2" charset="-122"/>
                <a:ea typeface="宋体" panose="02010600030101010101" pitchFamily="2" charset="-122"/>
              </a:rPr>
              <a:t>农民阶级）</a:t>
            </a:r>
            <a:endParaRPr lang="zh-CN" altLang="en-US" sz="4000" b="1" dirty="0">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2" name="椭圆 11"/>
          <p:cNvSpPr/>
          <p:nvPr/>
        </p:nvSpPr>
        <p:spPr>
          <a:xfrm>
            <a:off x="1685925" y="3532188"/>
            <a:ext cx="436563"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椭圆 13"/>
          <p:cNvSpPr/>
          <p:nvPr/>
        </p:nvSpPr>
        <p:spPr>
          <a:xfrm>
            <a:off x="4198938"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椭圆 15"/>
          <p:cNvSpPr/>
          <p:nvPr/>
        </p:nvSpPr>
        <p:spPr>
          <a:xfrm>
            <a:off x="6711950"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椭圆 17"/>
          <p:cNvSpPr/>
          <p:nvPr/>
        </p:nvSpPr>
        <p:spPr>
          <a:xfrm>
            <a:off x="9223375"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 name="矩形 2"/>
          <p:cNvSpPr/>
          <p:nvPr/>
        </p:nvSpPr>
        <p:spPr>
          <a:xfrm>
            <a:off x="350838" y="5734050"/>
            <a:ext cx="11653838"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200" cap="none" spc="0" normalizeH="0" baseline="0" noProof="0" dirty="0" smtClean="0">
                <a:ln>
                  <a:noFill/>
                </a:ln>
                <a:solidFill>
                  <a:srgbClr val="000000"/>
                </a:solidFill>
                <a:effectLst/>
                <a:uLnTx/>
                <a:uFillTx/>
                <a:latin typeface="微软雅黑" panose="020B0503020204020204" pitchFamily="34" charset="-122"/>
                <a:ea typeface="微软雅黑" panose="020B0503020204020204" pitchFamily="34" charset="-122"/>
                <a:cs typeface="+mn-cs"/>
              </a:rPr>
              <a:t>沉重打击了清王朝统治，引起</a:t>
            </a:r>
            <a:r>
              <a:rPr kumimoji="0" lang="zh-CN" altLang="en-US" sz="36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政治和权力结构</a:t>
            </a:r>
            <a:r>
              <a:rPr kumimoji="0" lang="zh-CN" altLang="en-US" sz="3600" b="1" i="0" u="none" strike="noStrike" kern="1200" cap="none" spc="0" normalizeH="0" baseline="0" noProof="0" dirty="0" smtClean="0">
                <a:ln>
                  <a:noFill/>
                </a:ln>
                <a:solidFill>
                  <a:srgbClr val="000000"/>
                </a:solidFill>
                <a:effectLst/>
                <a:uLnTx/>
                <a:uFillTx/>
                <a:latin typeface="微软雅黑" panose="020B0503020204020204" pitchFamily="34" charset="-122"/>
                <a:ea typeface="微软雅黑" panose="020B0503020204020204" pitchFamily="34" charset="-122"/>
                <a:cs typeface="+mn-cs"/>
              </a:rPr>
              <a:t>的变化。</a:t>
            </a:r>
            <a:endParaRPr kumimoji="0" lang="zh-CN" altLang="en-US" sz="3600" b="1" i="0" u="none" strike="noStrike" kern="1200" cap="none" spc="0" normalizeH="0" baseline="0" noProof="0" dirty="0" smtClean="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grpSp>
        <p:nvGrpSpPr>
          <p:cNvPr id="19463" name="组合 6"/>
          <p:cNvGrpSpPr/>
          <p:nvPr/>
        </p:nvGrpSpPr>
        <p:grpSpPr>
          <a:xfrm>
            <a:off x="350838" y="1344613"/>
            <a:ext cx="11504612" cy="3562350"/>
            <a:chOff x="340242" y="2542699"/>
            <a:chExt cx="11504431" cy="2364584"/>
          </a:xfrm>
        </p:grpSpPr>
        <p:sp>
          <p:nvSpPr>
            <p:cNvPr id="17" name="矩形 16"/>
            <p:cNvSpPr/>
            <p:nvPr/>
          </p:nvSpPr>
          <p:spPr>
            <a:xfrm>
              <a:off x="340242" y="2558043"/>
              <a:ext cx="5529051" cy="2349240"/>
            </a:xfrm>
            <a:prstGeom prst="rect">
              <a:avLst/>
            </a:prstGeom>
            <a:ln>
              <a:solidFill>
                <a:schemeClr val="bg1"/>
              </a:solidFill>
            </a:ln>
            <a:effectLst/>
            <a:scene3d>
              <a:camera prst="orthographicFront"/>
              <a:lightRig rig="threePt" dir="t"/>
            </a:scene3d>
            <a:sp3d>
              <a:bevelT prst="angle"/>
            </a:sp3d>
          </p:spPr>
          <p:txBody>
            <a:bodyPr>
              <a:spAutoFit/>
            </a:bodyPr>
            <a:lstStyle/>
            <a:p>
              <a:pPr marL="0" marR="0" lvl="0" indent="45720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道光乾隆十三年（</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1748</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）共设</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11</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个</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总督</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（包括漕运总督、河道总督），其中</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满</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9</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汉</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2</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。乾隆四十四年（</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1779</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），设</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11</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处总督，</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满</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7</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汉</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4</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 </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endPar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a:p>
              <a:pPr marL="0" marR="0" lvl="0" indent="457200" algn="l"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 </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钱实甫</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清代职官年表</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endPar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0" name="矩形 19"/>
            <p:cNvSpPr/>
            <p:nvPr/>
          </p:nvSpPr>
          <p:spPr>
            <a:xfrm>
              <a:off x="6167068" y="2542699"/>
              <a:ext cx="5677605" cy="2349240"/>
            </a:xfrm>
            <a:prstGeom prst="rect">
              <a:avLst/>
            </a:prstGeom>
            <a:ln>
              <a:solidFill>
                <a:schemeClr val="bg1"/>
              </a:solidFill>
            </a:ln>
            <a:effectLst/>
            <a:scene3d>
              <a:camera prst="orthographicFront"/>
              <a:lightRig rig="threePt" dir="t"/>
            </a:scene3d>
            <a:sp3d>
              <a:bevelT prst="angle"/>
            </a:sp3d>
          </p:spPr>
          <p:txBody>
            <a:bodyPr>
              <a:spAutoFit/>
            </a:bodyPr>
            <a:lstStyle/>
            <a:p>
              <a:pPr marL="0" marR="0" lvl="0" indent="457200" algn="just"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总督</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1872—1875</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年间，除</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1</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人</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为</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满人</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外，其余</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7</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人</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全为</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汉人</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1876</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1883</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年间，</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8</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处</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总督</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全为汉员</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1861</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1890</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年的</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30</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年间，清廷任命了</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44</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个</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总督，其中</a:t>
              </a:r>
              <a:r>
                <a:rPr kumimoji="0" lang="en-US" altLang="zh-CN"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34</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人为汉人。</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 </a:t>
              </a:r>
              <a:endPar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a:p>
              <a:pPr marL="0" marR="0" lvl="0" indent="457200" algn="r"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钱实甫</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清代职官年表</a:t>
              </a: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 </a:t>
              </a:r>
              <a:endPar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grpSp>
      <p:sp>
        <p:nvSpPr>
          <p:cNvPr id="19464" name="矩形 10"/>
          <p:cNvSpPr/>
          <p:nvPr/>
        </p:nvSpPr>
        <p:spPr>
          <a:xfrm>
            <a:off x="455613" y="5097463"/>
            <a:ext cx="11399837"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3600" b="1" dirty="0">
                <a:solidFill>
                  <a:srgbClr val="0000FF"/>
                </a:solidFill>
                <a:latin typeface="宋体" panose="02010600030101010101" pitchFamily="2" charset="-122"/>
                <a:ea typeface="宋体" panose="02010600030101010101" pitchFamily="2" charset="-122"/>
              </a:rPr>
              <a:t>问题：结合材料及教材内容分析太平天国运动的影响？</a:t>
            </a:r>
            <a:endParaRPr lang="en-US" altLang="zh-CN" sz="3600" b="1" dirty="0">
              <a:solidFill>
                <a:srgbClr val="0000FF"/>
              </a:solidFill>
              <a:latin typeface="宋体" panose="02010600030101010101" pitchFamily="2" charset="-122"/>
              <a:ea typeface="宋体" panose="02010600030101010101" pitchFamily="2" charset="-122"/>
            </a:endParaRPr>
          </a:p>
        </p:txBody>
      </p:sp>
      <p:sp>
        <p:nvSpPr>
          <p:cNvPr id="19465" name="文本框 23"/>
          <p:cNvSpPr txBox="1"/>
          <p:nvPr/>
        </p:nvSpPr>
        <p:spPr>
          <a:xfrm>
            <a:off x="271463" y="384175"/>
            <a:ext cx="10217150" cy="7699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二、太平</a:t>
            </a:r>
            <a:r>
              <a:rPr lang="zh-CN" altLang="en-US" sz="4400" b="1" dirty="0">
                <a:solidFill>
                  <a:srgbClr val="C00000"/>
                </a:solidFill>
                <a:latin typeface="微软雅黑" panose="020B0503020204020204" pitchFamily="34" charset="-122"/>
                <a:ea typeface="微软雅黑" panose="020B0503020204020204" pitchFamily="34" charset="-122"/>
              </a:rPr>
              <a:t>天国</a:t>
            </a:r>
            <a:r>
              <a:rPr lang="zh-CN" altLang="en-US" sz="4000" b="1" dirty="0">
                <a:solidFill>
                  <a:srgbClr val="C00000"/>
                </a:solidFill>
                <a:latin typeface="宋体" panose="02010600030101010101" pitchFamily="2" charset="-122"/>
                <a:ea typeface="宋体" panose="02010600030101010101" pitchFamily="2" charset="-122"/>
              </a:rPr>
              <a:t>运动</a:t>
            </a:r>
            <a:r>
              <a:rPr lang="zh-CN" altLang="en-US" sz="4000" b="1" dirty="0">
                <a:latin typeface="宋体" panose="02010600030101010101" pitchFamily="2" charset="-122"/>
                <a:ea typeface="宋体" panose="02010600030101010101" pitchFamily="2" charset="-122"/>
              </a:rPr>
              <a:t>（</a:t>
            </a:r>
            <a:r>
              <a:rPr lang="en-US" altLang="zh-CN" sz="4000" b="1" dirty="0">
                <a:latin typeface="宋体" panose="02010600030101010101" pitchFamily="2" charset="-122"/>
                <a:ea typeface="宋体" panose="02010600030101010101" pitchFamily="2" charset="-122"/>
              </a:rPr>
              <a:t>1851-1864 </a:t>
            </a:r>
            <a:r>
              <a:rPr lang="zh-CN" altLang="en-US" sz="4000" b="1" dirty="0">
                <a:latin typeface="宋体" panose="02010600030101010101" pitchFamily="2" charset="-122"/>
                <a:ea typeface="宋体" panose="02010600030101010101" pitchFamily="2" charset="-122"/>
              </a:rPr>
              <a:t>农民阶级）</a:t>
            </a:r>
            <a:endParaRPr lang="zh-CN" altLang="en-US" sz="4000" b="1" dirty="0">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2" name="椭圆 11"/>
          <p:cNvSpPr/>
          <p:nvPr/>
        </p:nvSpPr>
        <p:spPr>
          <a:xfrm>
            <a:off x="1685925" y="3532188"/>
            <a:ext cx="436563"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椭圆 13"/>
          <p:cNvSpPr/>
          <p:nvPr/>
        </p:nvSpPr>
        <p:spPr>
          <a:xfrm>
            <a:off x="4198938"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椭圆 15"/>
          <p:cNvSpPr/>
          <p:nvPr/>
        </p:nvSpPr>
        <p:spPr>
          <a:xfrm>
            <a:off x="6711950"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椭圆 17"/>
          <p:cNvSpPr/>
          <p:nvPr/>
        </p:nvSpPr>
        <p:spPr>
          <a:xfrm>
            <a:off x="9223375" y="3532188"/>
            <a:ext cx="434975" cy="434975"/>
          </a:xfrm>
          <a:prstGeom prst="ellipse">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 name="矩形 2"/>
          <p:cNvSpPr/>
          <p:nvPr/>
        </p:nvSpPr>
        <p:spPr>
          <a:xfrm>
            <a:off x="0" y="5719763"/>
            <a:ext cx="12192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n-cs"/>
              </a:rPr>
              <a:t> 湘淮系官僚集团崛起</a:t>
            </a:r>
            <a:r>
              <a:rPr kumimoji="0" lang="zh-CN" altLang="en-US" sz="3200" b="1" i="0" u="none" strike="noStrike" kern="1200" cap="none" spc="0" normalizeH="0" baseline="0" noProof="0" dirty="0" smtClean="0">
                <a:ln>
                  <a:noFill/>
                </a:ln>
                <a:solidFill>
                  <a:srgbClr val="000000"/>
                </a:solidFill>
                <a:effectLst/>
                <a:uLnTx/>
                <a:uFillTx/>
                <a:latin typeface="微软雅黑" panose="020B0503020204020204" pitchFamily="34" charset="-122"/>
                <a:ea typeface="微软雅黑" panose="020B0503020204020204" pitchFamily="34" charset="-122"/>
                <a:cs typeface="+mn-cs"/>
              </a:rPr>
              <a:t>，清政府中央权力下移，专制统治大为削弱。</a:t>
            </a:r>
            <a:endParaRPr kumimoji="0" lang="zh-CN" altLang="en-US" sz="3200" b="1" i="0" u="none" strike="noStrike" kern="1200" cap="none" spc="0" normalizeH="0" baseline="0" noProof="0" dirty="0" smtClean="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
        <p:nvSpPr>
          <p:cNvPr id="6" name="矩形 5" hidden="1"/>
          <p:cNvSpPr/>
          <p:nvPr/>
        </p:nvSpPr>
        <p:spPr>
          <a:xfrm>
            <a:off x="5688420" y="2379274"/>
            <a:ext cx="6156253" cy="2862322"/>
          </a:xfrm>
          <a:prstGeom prst="rect">
            <a:avLst/>
          </a:prstGeom>
          <a:ln>
            <a:solidFill>
              <a:schemeClr val="bg1"/>
            </a:solidFill>
          </a:ln>
          <a:effectLst/>
          <a:scene3d>
            <a:camera prst="orthographicFront"/>
            <a:lightRig rig="threePt" dir="t"/>
          </a:scene3d>
          <a:sp3d>
            <a:bevelT prst="angle"/>
          </a:sp3d>
        </p:spPr>
        <p:txBody>
          <a:bodyPr>
            <a:spAutoFit/>
          </a:bodyPr>
          <a:lstStyle/>
          <a:p>
            <a:pPr marL="0" marR="0" lvl="0" indent="457200" algn="just" defTabSz="914400" rtl="0" eaLnBrk="1" fontAlgn="auto" latinLnBrk="0" hangingPunct="1">
              <a:lnSpc>
                <a:spcPct val="15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广西</a:t>
            </a:r>
            <a:r>
              <a:rPr kumimoji="0" lang="zh-CN" altLang="en-US" sz="24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山多田少</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，地皆硗确，物产甚稀，居民</a:t>
            </a:r>
            <a:r>
              <a:rPr kumimoji="0" lang="zh-CN" altLang="en-US" sz="24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谋生无计</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，十室九空，冻馁难堪，</a:t>
            </a:r>
            <a:r>
              <a:rPr kumimoji="0" lang="zh-CN" altLang="en-US" sz="24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盗心易动</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；林峦太密，</a:t>
            </a:r>
            <a:r>
              <a:rPr kumimoji="0" lang="zh-CN" altLang="en-US" sz="24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盗迹易藏</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；得、梧二郡，界连东粤，伏莽尤多。</a:t>
            </a:r>
            <a:endPar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a:p>
            <a:pPr marL="0" marR="0" lvl="0" indent="457200" algn="r" defTabSz="914400" rtl="0" eaLnBrk="1" fontAlgn="auto" latinLnBrk="0" hangingPunct="1">
              <a:lnSpc>
                <a:spcPct val="15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 </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清廷自述</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粤寇起事纪实</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endPar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p:txBody>
      </p:sp>
      <p:grpSp>
        <p:nvGrpSpPr>
          <p:cNvPr id="20490" name="组合 1"/>
          <p:cNvGrpSpPr/>
          <p:nvPr/>
        </p:nvGrpSpPr>
        <p:grpSpPr>
          <a:xfrm>
            <a:off x="339725" y="1182688"/>
            <a:ext cx="11504613" cy="3970337"/>
            <a:chOff x="340242" y="2379274"/>
            <a:chExt cx="11504431" cy="2743244"/>
          </a:xfrm>
        </p:grpSpPr>
        <p:sp>
          <p:nvSpPr>
            <p:cNvPr id="17" name="矩形 16"/>
            <p:cNvSpPr/>
            <p:nvPr/>
          </p:nvSpPr>
          <p:spPr>
            <a:xfrm>
              <a:off x="340242" y="2379274"/>
              <a:ext cx="5173052" cy="2743244"/>
            </a:xfrm>
            <a:prstGeom prst="rect">
              <a:avLst/>
            </a:prstGeom>
            <a:ln>
              <a:solidFill>
                <a:schemeClr val="bg1"/>
              </a:solidFill>
            </a:ln>
            <a:effectLst/>
            <a:scene3d>
              <a:camera prst="orthographicFront"/>
              <a:lightRig rig="threePt" dir="t"/>
            </a:scene3d>
            <a:sp3d>
              <a:bevelT prst="angle"/>
            </a:sp3d>
          </p:spPr>
          <p:txBody>
            <a:bodyPr>
              <a:spAutoFit/>
            </a:bodyPr>
            <a:lstStyle/>
            <a:p>
              <a:pPr marL="0" marR="0" lvl="0" indent="45720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湘系</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为总督的如</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曾国藩</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为两江总督、直隶总督，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刘长佑</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为直隶总督，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左宗棠</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为闽浙总督、陕甘总督、两江总督，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骆秉章</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为四川总督，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毛鸿宾</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为两广总督，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曾国荃、刘坤一</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为两江总督等。据统计，</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湘军将领先后出任总督者有</a:t>
              </a:r>
              <a:r>
                <a:rPr kumimoji="0" lang="en-US" altLang="zh-CN"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19</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人之多</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a:p>
              <a:pPr marL="0" marR="0" lvl="0" indent="45720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钱实甫</a:t>
              </a: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清代职官年表</a:t>
              </a: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p:txBody>
        </p:sp>
        <p:sp>
          <p:nvSpPr>
            <p:cNvPr id="20" name="矩形 19"/>
            <p:cNvSpPr/>
            <p:nvPr/>
          </p:nvSpPr>
          <p:spPr>
            <a:xfrm>
              <a:off x="5688420" y="2379274"/>
              <a:ext cx="6156253" cy="2743244"/>
            </a:xfrm>
            <a:prstGeom prst="rect">
              <a:avLst/>
            </a:prstGeom>
            <a:ln>
              <a:solidFill>
                <a:schemeClr val="bg1"/>
              </a:solidFill>
            </a:ln>
            <a:effectLst/>
            <a:scene3d>
              <a:camera prst="orthographicFront"/>
              <a:lightRig rig="threePt" dir="t"/>
            </a:scene3d>
            <a:sp3d>
              <a:bevelT prst="angle"/>
            </a:sp3d>
          </p:spPr>
          <p:txBody>
            <a:bodyPr>
              <a:spAutoFit/>
            </a:bodyPr>
            <a:lstStyle/>
            <a:p>
              <a:pPr marL="0" marR="0" lvl="0" indent="457200" algn="just"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湘系如此，淮系亦然</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，淮系出任总督巡抚的情况如下：</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李鸿章</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曾任湖广总督、两江总督、直隶总督；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张树声</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曾任江苏、贵州巡抚、两江总督、署理直隶总督、两广总督；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刘秉章</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曾任四川总督；</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刘铭传</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曾任台湾、福建巡抚；</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潘鼎新</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曾任河南、广西、云南巡抚；</a:t>
              </a:r>
              <a:r>
                <a:rPr kumimoji="0" lang="zh-CN" altLang="en-US" sz="28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丁日昌</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曾任江苏、福建巡抚等。</a:t>
              </a:r>
              <a:endPar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a:p>
              <a:pPr marL="0" marR="0" lvl="0" indent="457200" algn="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 </a:t>
              </a: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钱实甫</a:t>
              </a: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清代职官年表</a:t>
              </a:r>
              <a:r>
                <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a:t>
              </a:r>
              <a:r>
                <a:rPr kumimoji="0"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rPr>
                <a:t> </a:t>
              </a:r>
              <a:endParaRPr kumimoji="0" lang="en-US" altLang="zh-CN"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mn-cs"/>
              </a:endParaRPr>
            </a:p>
          </p:txBody>
        </p:sp>
      </p:grpSp>
      <p:sp>
        <p:nvSpPr>
          <p:cNvPr id="20491" name="文本框 23"/>
          <p:cNvSpPr txBox="1"/>
          <p:nvPr/>
        </p:nvSpPr>
        <p:spPr>
          <a:xfrm>
            <a:off x="271463" y="384175"/>
            <a:ext cx="10217150" cy="7699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二、太平</a:t>
            </a:r>
            <a:r>
              <a:rPr lang="zh-CN" altLang="en-US" sz="4400" b="1" dirty="0">
                <a:solidFill>
                  <a:srgbClr val="C00000"/>
                </a:solidFill>
                <a:latin typeface="微软雅黑" panose="020B0503020204020204" pitchFamily="34" charset="-122"/>
                <a:ea typeface="微软雅黑" panose="020B0503020204020204" pitchFamily="34" charset="-122"/>
              </a:rPr>
              <a:t>天国</a:t>
            </a:r>
            <a:r>
              <a:rPr lang="zh-CN" altLang="en-US" sz="4000" b="1" dirty="0">
                <a:solidFill>
                  <a:srgbClr val="C00000"/>
                </a:solidFill>
                <a:latin typeface="宋体" panose="02010600030101010101" pitchFamily="2" charset="-122"/>
                <a:ea typeface="宋体" panose="02010600030101010101" pitchFamily="2" charset="-122"/>
              </a:rPr>
              <a:t>运动</a:t>
            </a:r>
            <a:r>
              <a:rPr lang="zh-CN" altLang="en-US" sz="4000" b="1" dirty="0">
                <a:latin typeface="宋体" panose="02010600030101010101" pitchFamily="2" charset="-122"/>
                <a:ea typeface="宋体" panose="02010600030101010101" pitchFamily="2" charset="-122"/>
              </a:rPr>
              <a:t>（</a:t>
            </a:r>
            <a:r>
              <a:rPr lang="en-US" altLang="zh-CN" sz="4000" b="1" dirty="0">
                <a:latin typeface="宋体" panose="02010600030101010101" pitchFamily="2" charset="-122"/>
                <a:ea typeface="宋体" panose="02010600030101010101" pitchFamily="2" charset="-122"/>
              </a:rPr>
              <a:t>1851-1864 </a:t>
            </a:r>
            <a:r>
              <a:rPr lang="zh-CN" altLang="en-US" sz="4000" b="1" dirty="0">
                <a:latin typeface="宋体" panose="02010600030101010101" pitchFamily="2" charset="-122"/>
                <a:ea typeface="宋体" panose="02010600030101010101" pitchFamily="2" charset="-122"/>
              </a:rPr>
              <a:t>农民阶级）</a:t>
            </a:r>
            <a:endParaRPr lang="zh-CN" altLang="en-US" sz="4000" b="1" dirty="0">
              <a:latin typeface="宋体" panose="02010600030101010101" pitchFamily="2" charset="-122"/>
              <a:ea typeface="宋体" panose="02010600030101010101" pitchFamily="2" charset="-122"/>
            </a:endParaRPr>
          </a:p>
        </p:txBody>
      </p:sp>
      <p:sp>
        <p:nvSpPr>
          <p:cNvPr id="20492" name="矩形 10"/>
          <p:cNvSpPr/>
          <p:nvPr/>
        </p:nvSpPr>
        <p:spPr>
          <a:xfrm>
            <a:off x="455613" y="5097463"/>
            <a:ext cx="11399837"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3600" b="1" dirty="0">
                <a:solidFill>
                  <a:srgbClr val="0000FF"/>
                </a:solidFill>
                <a:latin typeface="宋体" panose="02010600030101010101" pitchFamily="2" charset="-122"/>
                <a:ea typeface="宋体" panose="02010600030101010101" pitchFamily="2" charset="-122"/>
              </a:rPr>
              <a:t>问题：结合材料及教材内容分析太平天国运动的影响？</a:t>
            </a:r>
            <a:endParaRPr lang="en-US" altLang="zh-CN" sz="3600" b="1" dirty="0">
              <a:solidFill>
                <a:srgbClr val="0000FF"/>
              </a:solidFill>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1506" name="文本框 8"/>
          <p:cNvSpPr txBox="1"/>
          <p:nvPr/>
        </p:nvSpPr>
        <p:spPr>
          <a:xfrm>
            <a:off x="3719513" y="1136650"/>
            <a:ext cx="5330825" cy="7080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latin typeface="微软雅黑" panose="020B0503020204020204" pitchFamily="34" charset="-122"/>
                <a:ea typeface="微软雅黑" panose="020B0503020204020204" pitchFamily="34" charset="-122"/>
                <a:sym typeface="+mn-ea"/>
              </a:rPr>
              <a:t>不忘初心？牢记使命？</a:t>
            </a:r>
            <a:endParaRPr lang="zh-CN" altLang="en-US" sz="4000" b="1" dirty="0">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2279650" y="6092825"/>
            <a:ext cx="7848600"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600" b="1" dirty="0">
                <a:solidFill>
                  <a:srgbClr val="C00000"/>
                </a:solidFill>
                <a:latin typeface="微软雅黑" panose="020B0503020204020204" pitchFamily="34" charset="-122"/>
                <a:ea typeface="微软雅黑" panose="020B0503020204020204" pitchFamily="34" charset="-122"/>
                <a:sym typeface="+mn-ea"/>
              </a:rPr>
              <a:t>失败根源：农民阶级历史的局限性。</a:t>
            </a:r>
            <a:endParaRPr lang="zh-CN" altLang="en-US" sz="3600" b="1" dirty="0">
              <a:solidFill>
                <a:srgbClr val="C00000"/>
              </a:solidFill>
              <a:latin typeface="微软雅黑" panose="020B0503020204020204" pitchFamily="34" charset="-122"/>
              <a:ea typeface="微软雅黑" panose="020B0503020204020204" pitchFamily="34" charset="-122"/>
              <a:sym typeface="+mn-ea"/>
            </a:endParaRPr>
          </a:p>
        </p:txBody>
      </p:sp>
      <p:sp>
        <p:nvSpPr>
          <p:cNvPr id="21508" name="文本框 3"/>
          <p:cNvSpPr txBox="1"/>
          <p:nvPr/>
        </p:nvSpPr>
        <p:spPr>
          <a:xfrm>
            <a:off x="215900" y="1844675"/>
            <a:ext cx="11803063" cy="1570038"/>
          </a:xfrm>
          <a:prstGeom prst="rect">
            <a:avLst/>
          </a:prstGeom>
          <a:noFill/>
          <a:ln w="19050"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sz="3200" b="1" dirty="0">
                <a:latin typeface="宋体" panose="02010600030101010101" pitchFamily="2" charset="-122"/>
                <a:ea typeface="宋体" panose="02010600030101010101" pitchFamily="2" charset="-122"/>
                <a:sym typeface="+mn-ea"/>
              </a:rPr>
              <a:t>    </a:t>
            </a:r>
            <a:r>
              <a:rPr lang="zh-CN" altLang="en-US" sz="3200" b="1" dirty="0">
                <a:latin typeface="宋体" panose="02010600030101010101" pitchFamily="2" charset="-122"/>
                <a:ea typeface="宋体" panose="02010600030101010101" pitchFamily="2" charset="-122"/>
                <a:sym typeface="+mn-ea"/>
              </a:rPr>
              <a:t>陈旭麓：“这是一场悲壮的斗争。其悲剧意义不仅在于他们失败的结局，</a:t>
            </a:r>
            <a:r>
              <a:rPr lang="zh-CN" altLang="en-US" sz="3200" b="1" dirty="0">
                <a:solidFill>
                  <a:srgbClr val="FF0000"/>
                </a:solidFill>
                <a:latin typeface="宋体" panose="02010600030101010101" pitchFamily="2" charset="-122"/>
                <a:ea typeface="宋体" panose="02010600030101010101" pitchFamily="2" charset="-122"/>
                <a:sym typeface="+mn-ea"/>
              </a:rPr>
              <a:t>更在于反封建的人没有办法洗清自己身上的封建东西。</a:t>
            </a:r>
            <a:r>
              <a:rPr lang="zh-CN" altLang="en-US" sz="3200" b="1" dirty="0">
                <a:latin typeface="宋体" panose="02010600030101010101" pitchFamily="2" charset="-122"/>
                <a:ea typeface="宋体" panose="02010600030101010101" pitchFamily="2" charset="-122"/>
                <a:sym typeface="+mn-ea"/>
              </a:rPr>
              <a:t>”</a:t>
            </a:r>
            <a:endParaRPr lang="zh-CN" altLang="en-US" sz="3200" b="1" dirty="0">
              <a:latin typeface="宋体" panose="02010600030101010101" pitchFamily="2" charset="-122"/>
              <a:ea typeface="宋体" panose="02010600030101010101" pitchFamily="2" charset="-122"/>
              <a:sym typeface="+mn-ea"/>
            </a:endParaRPr>
          </a:p>
        </p:txBody>
      </p:sp>
      <p:sp>
        <p:nvSpPr>
          <p:cNvPr id="21509" name="矩形 1"/>
          <p:cNvSpPr/>
          <p:nvPr/>
        </p:nvSpPr>
        <p:spPr>
          <a:xfrm>
            <a:off x="207963" y="3509963"/>
            <a:ext cx="11811000" cy="2554287"/>
          </a:xfrm>
          <a:prstGeom prst="rect">
            <a:avLst/>
          </a:prstGeom>
          <a:noFill/>
          <a:ln w="19050"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 altLang="en-US" sz="3200" b="1" dirty="0">
                <a:latin typeface="宋体" panose="02010600030101010101" pitchFamily="2" charset="-122"/>
                <a:ea typeface="宋体" panose="02010600030101010101" pitchFamily="2" charset="-122"/>
              </a:rPr>
              <a:t>    洪秀全得了南京以后，我们更能看出他的真实心志不在建设新国家或新社会</a:t>
            </a:r>
            <a:r>
              <a:rPr lang="" altLang="zh-CN" sz="3200" b="1" dirty="0">
                <a:latin typeface="宋体" panose="02010600030101010101" pitchFamily="2" charset="-122"/>
                <a:ea typeface="宋体" panose="02010600030101010101" pitchFamily="2" charset="-122"/>
              </a:rPr>
              <a:t>,</a:t>
            </a:r>
            <a:r>
              <a:rPr lang="" altLang="en-US" sz="3200" b="1" dirty="0">
                <a:latin typeface="宋体" panose="02010600030101010101" pitchFamily="2" charset="-122"/>
                <a:ea typeface="宋体" panose="02010600030101010101" pitchFamily="2" charset="-122"/>
              </a:rPr>
              <a:t>而在</a:t>
            </a:r>
            <a:r>
              <a:rPr lang="" altLang="en-US" sz="3200" b="1" dirty="0">
                <a:solidFill>
                  <a:srgbClr val="C00000"/>
                </a:solidFill>
                <a:latin typeface="宋体" panose="02010600030101010101" pitchFamily="2" charset="-122"/>
                <a:ea typeface="宋体" panose="02010600030101010101" pitchFamily="2" charset="-122"/>
              </a:rPr>
              <a:t>建设新朝代</a:t>
            </a:r>
            <a:r>
              <a:rPr lang="" altLang="en-US" sz="3200" b="1" dirty="0">
                <a:latin typeface="宋体" panose="02010600030101010101" pitchFamily="2" charset="-122"/>
                <a:ea typeface="宋体" panose="02010600030101010101" pitchFamily="2" charset="-122"/>
              </a:rPr>
              <a:t>。他深居宫中，务求享受做皇帝的福，对于政事则不放在心上。</a:t>
            </a:r>
            <a:r>
              <a:rPr lang="" altLang="en-US" sz="3200" b="1" dirty="0">
                <a:solidFill>
                  <a:srgbClr val="FF0000"/>
                </a:solidFill>
                <a:latin typeface="宋体" panose="02010600030101010101" pitchFamily="2" charset="-122"/>
                <a:ea typeface="宋体" panose="02010600030101010101" pitchFamily="2" charset="-122"/>
              </a:rPr>
              <a:t>宫廷</a:t>
            </a:r>
            <a:r>
              <a:rPr lang="" altLang="en-US" sz="3200" b="1" dirty="0">
                <a:latin typeface="宋体" panose="02010600030101010101" pitchFamily="2" charset="-122"/>
                <a:ea typeface="宋体" panose="02010600030101010101" pitchFamily="2" charset="-122"/>
              </a:rPr>
              <a:t>的建筑，</a:t>
            </a:r>
            <a:r>
              <a:rPr lang="" altLang="en-US" sz="3200" b="1" dirty="0">
                <a:solidFill>
                  <a:srgbClr val="FF0000"/>
                </a:solidFill>
                <a:latin typeface="宋体" panose="02010600030101010101" pitchFamily="2" charset="-122"/>
                <a:ea typeface="宋体" panose="02010600030101010101" pitchFamily="2" charset="-122"/>
              </a:rPr>
              <a:t>宫女</a:t>
            </a:r>
            <a:r>
              <a:rPr lang="" altLang="en-US" sz="3200" b="1" dirty="0">
                <a:latin typeface="宋体" panose="02010600030101010101" pitchFamily="2" charset="-122"/>
                <a:ea typeface="宋体" panose="02010600030101010101" pitchFamily="2" charset="-122"/>
              </a:rPr>
              <a:t>的征选，</a:t>
            </a:r>
            <a:r>
              <a:rPr lang="" altLang="en-US" sz="3200" b="1" dirty="0">
                <a:solidFill>
                  <a:srgbClr val="FF0000"/>
                </a:solidFill>
                <a:latin typeface="宋体" panose="02010600030101010101" pitchFamily="2" charset="-122"/>
                <a:ea typeface="宋体" panose="02010600030101010101" pitchFamily="2" charset="-122"/>
              </a:rPr>
              <a:t>金银</a:t>
            </a:r>
            <a:r>
              <a:rPr lang="" altLang="en-US" sz="3200" b="1" dirty="0">
                <a:latin typeface="宋体" panose="02010600030101010101" pitchFamily="2" charset="-122"/>
                <a:ea typeface="宋体" panose="02010600030101010101" pitchFamily="2" charset="-122"/>
              </a:rPr>
              <a:t>的聚敛，</a:t>
            </a:r>
            <a:r>
              <a:rPr lang="" altLang="en-US" sz="3200" b="1" dirty="0">
                <a:solidFill>
                  <a:srgbClr val="FF0000"/>
                </a:solidFill>
                <a:latin typeface="宋体" panose="02010600030101010101" pitchFamily="2" charset="-122"/>
                <a:ea typeface="宋体" panose="02010600030101010101" pitchFamily="2" charset="-122"/>
              </a:rPr>
              <a:t>官制宫制</a:t>
            </a:r>
            <a:r>
              <a:rPr lang="" altLang="en-US" sz="3200" b="1" dirty="0">
                <a:latin typeface="宋体" panose="02010600030101010101" pitchFamily="2" charset="-122"/>
                <a:ea typeface="宋体" panose="02010600030101010101" pitchFamily="2" charset="-122"/>
              </a:rPr>
              <a:t>的规定，这些事情是太平天王所最注意的。    </a:t>
            </a:r>
            <a:endParaRPr lang="" altLang="en-US" sz="32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 altLang="en-US" sz="3200" b="1" dirty="0">
                <a:latin typeface="宋体" panose="02010600030101010101" pitchFamily="2" charset="-122"/>
                <a:ea typeface="宋体" panose="02010600030101010101" pitchFamily="2" charset="-122"/>
                <a:sym typeface="+mn-ea"/>
              </a:rPr>
              <a:t>                            </a:t>
            </a:r>
            <a:r>
              <a:rPr lang="en-US" altLang="zh-CN" sz="3200" b="1" dirty="0">
                <a:latin typeface="宋体" panose="02010600030101010101" pitchFamily="2" charset="-122"/>
                <a:ea typeface="宋体" panose="02010600030101010101" pitchFamily="2" charset="-122"/>
                <a:sym typeface="+mn-ea"/>
              </a:rPr>
              <a:t>——</a:t>
            </a:r>
            <a:r>
              <a:rPr lang="zh-CN" altLang="en-US" sz="3200" b="1" dirty="0">
                <a:latin typeface="宋体" panose="02010600030101010101" pitchFamily="2" charset="-122"/>
                <a:ea typeface="宋体" panose="02010600030101010101" pitchFamily="2" charset="-122"/>
                <a:sym typeface="+mn-ea"/>
              </a:rPr>
              <a:t>蒋廷黻</a:t>
            </a:r>
            <a:r>
              <a:rPr lang="en-US" altLang="zh-CN" sz="3200" b="1" dirty="0">
                <a:latin typeface="宋体" panose="02010600030101010101" pitchFamily="2" charset="-122"/>
                <a:ea typeface="宋体" panose="02010600030101010101" pitchFamily="2" charset="-122"/>
                <a:sym typeface="+mn-ea"/>
              </a:rPr>
              <a:t>《</a:t>
            </a:r>
            <a:r>
              <a:rPr lang="zh-CN" altLang="en-US" sz="3200" b="1" dirty="0">
                <a:latin typeface="宋体" panose="02010600030101010101" pitchFamily="2" charset="-122"/>
                <a:ea typeface="宋体" panose="02010600030101010101" pitchFamily="2" charset="-122"/>
                <a:sym typeface="+mn-ea"/>
              </a:rPr>
              <a:t>中国近代史</a:t>
            </a:r>
            <a:r>
              <a:rPr lang="en-US" altLang="zh-CN" sz="3200" b="1" dirty="0">
                <a:latin typeface="宋体" panose="02010600030101010101" pitchFamily="2" charset="-122"/>
                <a:ea typeface="宋体" panose="02010600030101010101" pitchFamily="2" charset="-122"/>
                <a:sym typeface="+mn-ea"/>
              </a:rPr>
              <a:t>》</a:t>
            </a:r>
            <a:endParaRPr lang="en-US" altLang="zh-CN" sz="3200" b="1" dirty="0">
              <a:latin typeface="宋体" panose="02010600030101010101" pitchFamily="2" charset="-122"/>
              <a:ea typeface="宋体" panose="02010600030101010101" pitchFamily="2" charset="-122"/>
              <a:sym typeface="+mn-ea"/>
            </a:endParaRPr>
          </a:p>
        </p:txBody>
      </p:sp>
      <p:sp>
        <p:nvSpPr>
          <p:cNvPr id="21510" name="文本框 23"/>
          <p:cNvSpPr txBox="1"/>
          <p:nvPr/>
        </p:nvSpPr>
        <p:spPr>
          <a:xfrm>
            <a:off x="271463" y="384175"/>
            <a:ext cx="10217150" cy="7699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二、太平</a:t>
            </a:r>
            <a:r>
              <a:rPr lang="zh-CN" altLang="en-US" sz="4400" b="1" dirty="0">
                <a:solidFill>
                  <a:srgbClr val="C00000"/>
                </a:solidFill>
                <a:latin typeface="微软雅黑" panose="020B0503020204020204" pitchFamily="34" charset="-122"/>
                <a:ea typeface="微软雅黑" panose="020B0503020204020204" pitchFamily="34" charset="-122"/>
              </a:rPr>
              <a:t>天国</a:t>
            </a:r>
            <a:r>
              <a:rPr lang="zh-CN" altLang="en-US" sz="4000" b="1" dirty="0">
                <a:solidFill>
                  <a:srgbClr val="C00000"/>
                </a:solidFill>
                <a:latin typeface="宋体" panose="02010600030101010101" pitchFamily="2" charset="-122"/>
                <a:ea typeface="宋体" panose="02010600030101010101" pitchFamily="2" charset="-122"/>
              </a:rPr>
              <a:t>运动</a:t>
            </a:r>
            <a:r>
              <a:rPr lang="zh-CN" altLang="en-US" sz="4000" b="1" dirty="0">
                <a:latin typeface="宋体" panose="02010600030101010101" pitchFamily="2" charset="-122"/>
                <a:ea typeface="宋体" panose="02010600030101010101" pitchFamily="2" charset="-122"/>
              </a:rPr>
              <a:t>（</a:t>
            </a:r>
            <a:r>
              <a:rPr lang="en-US" altLang="zh-CN" sz="4000" b="1" dirty="0">
                <a:latin typeface="宋体" panose="02010600030101010101" pitchFamily="2" charset="-122"/>
                <a:ea typeface="宋体" panose="02010600030101010101" pitchFamily="2" charset="-122"/>
              </a:rPr>
              <a:t>1851-1864 </a:t>
            </a:r>
            <a:r>
              <a:rPr lang="zh-CN" altLang="en-US" sz="4000" b="1" dirty="0">
                <a:latin typeface="宋体" panose="02010600030101010101" pitchFamily="2" charset="-122"/>
                <a:ea typeface="宋体" panose="02010600030101010101" pitchFamily="2" charset="-122"/>
              </a:rPr>
              <a:t>农民阶级）</a:t>
            </a:r>
            <a:endParaRPr lang="zh-CN" altLang="en-US" sz="4000" b="1" dirty="0">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7" name="表格 6"/>
          <p:cNvGraphicFramePr/>
          <p:nvPr>
            <p:custDataLst>
              <p:tags r:id="rId1"/>
            </p:custDataLst>
          </p:nvPr>
        </p:nvGraphicFramePr>
        <p:xfrm>
          <a:off x="318294" y="2146003"/>
          <a:ext cx="8530500" cy="4339590"/>
        </p:xfrm>
        <a:graphic>
          <a:graphicData uri="http://schemas.openxmlformats.org/drawingml/2006/table">
            <a:tbl>
              <a:tblPr firstRow="1" bandRow="1">
                <a:tableStyleId>{22838BEF-8BB2-4498-84A7-C5851F593DF1}</a:tableStyleId>
              </a:tblPr>
              <a:tblGrid>
                <a:gridCol w="823872"/>
                <a:gridCol w="2260369"/>
                <a:gridCol w="3574051"/>
                <a:gridCol w="1872208"/>
              </a:tblGrid>
              <a:tr h="991584">
                <a:tc rowSpan="2">
                  <a:txBody>
                    <a:bodyPr/>
                    <a:lstStyle/>
                    <a:p>
                      <a:pPr>
                        <a:buNone/>
                      </a:pPr>
                      <a:r>
                        <a:rPr lang="zh-CN" altLang="en-US" sz="3200" b="1" dirty="0">
                          <a:solidFill>
                            <a:schemeClr val="tx1"/>
                          </a:solidFill>
                          <a:latin typeface="宋体" panose="02010600030101010101" pitchFamily="2" charset="-122"/>
                          <a:ea typeface="宋体" panose="02010600030101010101" pitchFamily="2" charset="-122"/>
                        </a:rPr>
                        <a:t>经济</a:t>
                      </a:r>
                      <a:endParaRPr lang="zh-CN" altLang="en-US" sz="3200" b="1" dirty="0">
                        <a:solidFill>
                          <a:schemeClr val="tx1"/>
                        </a:solidFill>
                        <a:latin typeface="宋体" panose="02010600030101010101" pitchFamily="2" charset="-122"/>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军事工业</a:t>
                      </a:r>
                      <a:r>
                        <a:rPr lang="en-US" altLang="zh-CN" sz="3200" b="1" dirty="0">
                          <a:noFill/>
                          <a:latin typeface="宋体" panose="02010600030101010101" pitchFamily="2" charset="-122"/>
                          <a:ea typeface="宋体" panose="02010600030101010101" pitchFamily="2" charset="-122"/>
                        </a:rPr>
                        <a:t>(</a:t>
                      </a:r>
                      <a:r>
                        <a:rPr lang="zh-CN" altLang="en-US" sz="3200" b="1" dirty="0">
                          <a:noFill/>
                          <a:latin typeface="宋体" panose="02010600030101010101" pitchFamily="2" charset="-122"/>
                          <a:ea typeface="宋体" panose="02010600030101010101" pitchFamily="2" charset="-122"/>
                        </a:rPr>
                        <a:t>官办</a:t>
                      </a:r>
                      <a:r>
                        <a:rPr lang="en-US" altLang="zh-CN" sz="3200" b="1" dirty="0">
                          <a:noFill/>
                          <a:latin typeface="宋体" panose="02010600030101010101" pitchFamily="2" charset="-122"/>
                          <a:ea typeface="宋体" panose="02010600030101010101" pitchFamily="2" charset="-122"/>
                        </a:rPr>
                        <a:t>)</a:t>
                      </a:r>
                      <a:endParaRPr lang="en-US" altLang="zh-CN" sz="3200" b="1" dirty="0">
                        <a:noFill/>
                        <a:latin typeface="宋体" panose="02010600030101010101" pitchFamily="2" charset="-122"/>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江南制造总局、福州船政局等</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自强</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34430">
                <a:tc vMerge="1">
                  <a:tcPr/>
                </a:tc>
                <a:tc>
                  <a:txBody>
                    <a:bodyPr/>
                    <a:lstStyle/>
                    <a:p>
                      <a:pPr>
                        <a:buNone/>
                      </a:pPr>
                      <a:r>
                        <a:rPr lang="zh-CN" altLang="en-US" sz="3200" b="1" dirty="0">
                          <a:noFill/>
                          <a:latin typeface="宋体" panose="02010600030101010101" pitchFamily="2" charset="-122"/>
                          <a:ea typeface="宋体" panose="02010600030101010101" pitchFamily="2" charset="-122"/>
                        </a:rPr>
                        <a:t>民用企业（官督商办）</a:t>
                      </a:r>
                      <a:endParaRPr lang="zh-CN" altLang="en-US" sz="3200" b="1" dirty="0">
                        <a:noFill/>
                        <a:latin typeface="宋体" panose="02010600030101010101" pitchFamily="2" charset="-122"/>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上海轮船招商局、开平煤矿、汉阳铁厂等</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求富</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7102">
                <a:tc gridSpan="2">
                  <a:txBody>
                    <a:bodyPr/>
                    <a:lstStyle/>
                    <a:p>
                      <a:pPr>
                        <a:buNone/>
                      </a:pPr>
                      <a:r>
                        <a:rPr lang="zh-CN" altLang="en-US" sz="3200" b="1" dirty="0" smtClean="0">
                          <a:solidFill>
                            <a:schemeClr val="tx1"/>
                          </a:solidFill>
                          <a:latin typeface="宋体" panose="02010600030101010101" pitchFamily="2" charset="-122"/>
                          <a:ea typeface="宋体" panose="02010600030101010101" pitchFamily="2" charset="-122"/>
                        </a:rPr>
                        <a:t>   教育</a:t>
                      </a:r>
                      <a:endParaRPr lang="zh-CN" altLang="en-US" sz="3200" b="1" dirty="0">
                        <a:solidFill>
                          <a:schemeClr val="tx1"/>
                        </a:solidFill>
                        <a:latin typeface="宋体" panose="02010600030101010101" pitchFamily="2" charset="-122"/>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a:tc>
                <a:tc>
                  <a:txBody>
                    <a:bodyPr/>
                    <a:lstStyle/>
                    <a:p>
                      <a:pPr>
                        <a:buNone/>
                      </a:pPr>
                      <a:r>
                        <a:rPr lang="zh-CN" altLang="en-US" sz="3200" b="1" dirty="0">
                          <a:noFill/>
                          <a:latin typeface="宋体" panose="02010600030101010101" pitchFamily="2" charset="-122"/>
                          <a:ea typeface="宋体" panose="02010600030101010101" pitchFamily="2" charset="-122"/>
                        </a:rPr>
                        <a:t>创办培养翻译和</a:t>
                      </a:r>
                      <a:r>
                        <a:rPr lang="zh-CN" altLang="en-US" sz="3200" b="1" dirty="0" smtClean="0">
                          <a:noFill/>
                          <a:latin typeface="宋体" panose="02010600030101010101" pitchFamily="2" charset="-122"/>
                          <a:ea typeface="宋体" panose="02010600030101010101" pitchFamily="2" charset="-122"/>
                        </a:rPr>
                        <a:t>军学校</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rPr>
                        <a:t>提供人才支持</a:t>
                      </a:r>
                      <a:endParaRPr lang="zh-CN" altLang="en-US" sz="3200" b="1" dirty="0">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51510">
                <a:tc gridSpan="2">
                  <a:txBody>
                    <a:bodyPr/>
                    <a:lstStyle/>
                    <a:p>
                      <a:pPr>
                        <a:buNone/>
                      </a:pPr>
                      <a:r>
                        <a:rPr lang="zh-CN" altLang="en-US" sz="3200" b="1" dirty="0" smtClean="0">
                          <a:solidFill>
                            <a:schemeClr val="tx1"/>
                          </a:solidFill>
                          <a:latin typeface="宋体" panose="02010600030101010101" pitchFamily="2" charset="-122"/>
                          <a:ea typeface="宋体" panose="02010600030101010101" pitchFamily="2" charset="-122"/>
                        </a:rPr>
                        <a:t>   军事</a:t>
                      </a:r>
                      <a:endParaRPr lang="zh-CN" altLang="en-US" sz="3200" b="1" dirty="0">
                        <a:solidFill>
                          <a:schemeClr val="tx1"/>
                        </a:solidFill>
                        <a:latin typeface="宋体" panose="02010600030101010101" pitchFamily="2" charset="-122"/>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a:tc>
                <a:tc>
                  <a:txBody>
                    <a:bodyPr/>
                    <a:lstStyle/>
                    <a:p>
                      <a:pPr>
                        <a:buNone/>
                      </a:pPr>
                      <a:r>
                        <a:rPr lang="zh-CN" altLang="en-US" sz="3200" b="1">
                          <a:noFill/>
                          <a:latin typeface="宋体" panose="02010600030101010101" pitchFamily="2" charset="-122"/>
                          <a:ea typeface="宋体" panose="02010600030101010101" pitchFamily="2" charset="-122"/>
                        </a:rPr>
                        <a:t>北洋海军等</a:t>
                      </a:r>
                      <a:endParaRPr lang="zh-CN" altLang="en-US" sz="3200" b="1">
                        <a:noFill/>
                        <a:latin typeface="宋体" panose="02010600030101010101" pitchFamily="2" charset="-122"/>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buNone/>
                      </a:pPr>
                      <a:r>
                        <a:rPr lang="zh-CN" altLang="en-US" sz="3200" b="1" dirty="0">
                          <a:noFill/>
                          <a:latin typeface="宋体" panose="02010600030101010101" pitchFamily="2" charset="-122"/>
                          <a:ea typeface="宋体" panose="02010600030101010101" pitchFamily="2" charset="-122"/>
                          <a:sym typeface="+mn-ea"/>
                        </a:rPr>
                        <a:t>自强</a:t>
                      </a:r>
                      <a:endParaRPr lang="zh-CN" altLang="en-US" sz="3200" b="1" dirty="0">
                        <a:noFill/>
                        <a:latin typeface="宋体" panose="02010600030101010101" pitchFamily="2" charset="-122"/>
                        <a:ea typeface="宋体" panose="02010600030101010101" pitchFamily="2" charset="-122"/>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文本框 4"/>
          <p:cNvSpPr txBox="1"/>
          <p:nvPr/>
        </p:nvSpPr>
        <p:spPr>
          <a:xfrm>
            <a:off x="1176338" y="2241550"/>
            <a:ext cx="2235200" cy="9540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FF"/>
                </a:solidFill>
                <a:latin typeface="微软雅黑" panose="020B0503020204020204" pitchFamily="34" charset="-122"/>
                <a:ea typeface="微软雅黑" panose="020B0503020204020204" pitchFamily="34" charset="-122"/>
                <a:sym typeface="+mn-ea"/>
              </a:rPr>
              <a:t>军事工业</a:t>
            </a:r>
            <a:r>
              <a:rPr lang="en-US" altLang="zh-CN" b="1" dirty="0">
                <a:latin typeface="微软雅黑" panose="020B0503020204020204" pitchFamily="34" charset="-122"/>
                <a:ea typeface="微软雅黑" panose="020B0503020204020204" pitchFamily="34" charset="-122"/>
                <a:sym typeface="+mn-ea"/>
              </a:rPr>
              <a:t>(</a:t>
            </a:r>
            <a:r>
              <a:rPr lang="zh-CN" altLang="en-US" b="1" dirty="0">
                <a:solidFill>
                  <a:srgbClr val="FF0000"/>
                </a:solidFill>
                <a:latin typeface="微软雅黑" panose="020B0503020204020204" pitchFamily="34" charset="-122"/>
                <a:ea typeface="微软雅黑" panose="020B0503020204020204" pitchFamily="34" charset="-122"/>
                <a:sym typeface="+mn-ea"/>
              </a:rPr>
              <a:t>官办</a:t>
            </a:r>
            <a:r>
              <a:rPr lang="en-US" altLang="zh-CN" b="1" dirty="0">
                <a:latin typeface="微软雅黑" panose="020B0503020204020204" pitchFamily="34" charset="-122"/>
                <a:ea typeface="微软雅黑" panose="020B0503020204020204" pitchFamily="34" charset="-122"/>
                <a:sym typeface="+mn-ea"/>
              </a:rPr>
              <a:t>)</a:t>
            </a:r>
            <a:endParaRPr lang="en-US" altLang="zh-CN"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3687763" y="2241550"/>
            <a:ext cx="2800350" cy="9540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latin typeface="微软雅黑" panose="020B0503020204020204" pitchFamily="34" charset="-122"/>
                <a:ea typeface="微软雅黑" panose="020B0503020204020204" pitchFamily="34" charset="-122"/>
                <a:sym typeface="+mn-ea"/>
              </a:rPr>
              <a:t>江南制造总局、福州船政局等</a:t>
            </a:r>
            <a:endParaRPr lang="en-US" altLang="zh-CN" b="1" dirty="0">
              <a:latin typeface="微软雅黑" panose="020B0503020204020204" pitchFamily="34" charset="-122"/>
              <a:ea typeface="微软雅黑" panose="020B0503020204020204" pitchFamily="34" charset="-122"/>
            </a:endParaRPr>
          </a:p>
        </p:txBody>
      </p:sp>
      <p:sp>
        <p:nvSpPr>
          <p:cNvPr id="8" name="文本框 7"/>
          <p:cNvSpPr txBox="1"/>
          <p:nvPr/>
        </p:nvSpPr>
        <p:spPr>
          <a:xfrm>
            <a:off x="7248525" y="2273300"/>
            <a:ext cx="1214438"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600" b="1" dirty="0">
                <a:solidFill>
                  <a:srgbClr val="FF0000"/>
                </a:solidFill>
                <a:latin typeface="微软雅黑" panose="020B0503020204020204" pitchFamily="34" charset="-122"/>
                <a:ea typeface="微软雅黑" panose="020B0503020204020204" pitchFamily="34" charset="-122"/>
                <a:sym typeface="+mn-ea"/>
              </a:rPr>
              <a:t>自强</a:t>
            </a:r>
            <a:endParaRPr lang="en-US" altLang="zh-CN" sz="3600" b="1" dirty="0">
              <a:solidFill>
                <a:srgbClr val="FF0000"/>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249738" y="5865813"/>
            <a:ext cx="2182812" cy="523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latin typeface="微软雅黑" panose="020B0503020204020204" pitchFamily="34" charset="-122"/>
                <a:ea typeface="微软雅黑" panose="020B0503020204020204" pitchFamily="34" charset="-122"/>
                <a:sym typeface="+mn-ea"/>
              </a:rPr>
              <a:t>北洋海军等</a:t>
            </a:r>
            <a:endParaRPr lang="en-US" altLang="zh-CN" b="1" dirty="0">
              <a:latin typeface="微软雅黑" panose="020B0503020204020204" pitchFamily="34" charset="-122"/>
              <a:ea typeface="微软雅黑" panose="020B0503020204020204" pitchFamily="34" charset="-122"/>
            </a:endParaRPr>
          </a:p>
        </p:txBody>
      </p:sp>
      <p:sp>
        <p:nvSpPr>
          <p:cNvPr id="12" name="文本框 11"/>
          <p:cNvSpPr txBox="1"/>
          <p:nvPr/>
        </p:nvSpPr>
        <p:spPr>
          <a:xfrm>
            <a:off x="7286625" y="5788025"/>
            <a:ext cx="1214438"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600" b="1" dirty="0">
                <a:solidFill>
                  <a:srgbClr val="FF0000"/>
                </a:solidFill>
                <a:latin typeface="微软雅黑" panose="020B0503020204020204" pitchFamily="34" charset="-122"/>
                <a:ea typeface="微软雅黑" panose="020B0503020204020204" pitchFamily="34" charset="-122"/>
                <a:sym typeface="+mn-ea"/>
              </a:rPr>
              <a:t>自强</a:t>
            </a:r>
            <a:endParaRPr lang="en-US" altLang="zh-CN" sz="3600" b="1" dirty="0">
              <a:solidFill>
                <a:srgbClr val="FF0000"/>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1136650" y="3446463"/>
            <a:ext cx="2312988" cy="10779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200" b="1" dirty="0">
                <a:solidFill>
                  <a:srgbClr val="0000FF"/>
                </a:solidFill>
                <a:latin typeface="微软雅黑" panose="020B0503020204020204" pitchFamily="34" charset="-122"/>
                <a:ea typeface="微软雅黑" panose="020B0503020204020204" pitchFamily="34" charset="-122"/>
                <a:sym typeface="+mn-ea"/>
              </a:rPr>
              <a:t>民用企业</a:t>
            </a:r>
            <a:r>
              <a:rPr lang="zh-CN" altLang="en-US" sz="3200" b="1" dirty="0">
                <a:latin typeface="微软雅黑" panose="020B0503020204020204" pitchFamily="34" charset="-122"/>
                <a:ea typeface="微软雅黑" panose="020B0503020204020204" pitchFamily="34" charset="-122"/>
                <a:sym typeface="+mn-ea"/>
              </a:rPr>
              <a:t>（</a:t>
            </a:r>
            <a:r>
              <a:rPr lang="zh-CN" altLang="en-US" sz="3200" b="1" dirty="0">
                <a:solidFill>
                  <a:srgbClr val="FF0000"/>
                </a:solidFill>
                <a:latin typeface="微软雅黑" panose="020B0503020204020204" pitchFamily="34" charset="-122"/>
                <a:ea typeface="微软雅黑" panose="020B0503020204020204" pitchFamily="34" charset="-122"/>
                <a:sym typeface="+mn-ea"/>
              </a:rPr>
              <a:t>官督商办</a:t>
            </a:r>
            <a:r>
              <a:rPr lang="zh-CN" altLang="en-US" sz="3200" b="1" dirty="0">
                <a:latin typeface="微软雅黑" panose="020B0503020204020204" pitchFamily="34" charset="-122"/>
                <a:ea typeface="微软雅黑" panose="020B0503020204020204" pitchFamily="34" charset="-122"/>
                <a:sym typeface="+mn-ea"/>
              </a:rPr>
              <a:t>）</a:t>
            </a:r>
            <a:endParaRPr lang="en-US" altLang="zh-CN" sz="3200" b="1" dirty="0">
              <a:latin typeface="微软雅黑" panose="020B0503020204020204" pitchFamily="34" charset="-122"/>
              <a:ea typeface="微软雅黑" panose="020B0503020204020204" pitchFamily="34" charset="-122"/>
            </a:endParaRPr>
          </a:p>
        </p:txBody>
      </p:sp>
      <p:sp>
        <p:nvSpPr>
          <p:cNvPr id="15" name="文本框 14"/>
          <p:cNvSpPr txBox="1"/>
          <p:nvPr/>
        </p:nvSpPr>
        <p:spPr>
          <a:xfrm>
            <a:off x="3540125" y="3508375"/>
            <a:ext cx="3443288" cy="9540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latin typeface="微软雅黑" panose="020B0503020204020204" pitchFamily="34" charset="-122"/>
                <a:ea typeface="微软雅黑" panose="020B0503020204020204" pitchFamily="34" charset="-122"/>
                <a:sym typeface="+mn-ea"/>
              </a:rPr>
              <a:t>   上海轮船招商局、开平煤矿、汉阳铁厂</a:t>
            </a:r>
            <a:endParaRPr lang="en-US" altLang="zh-CN" b="1" dirty="0">
              <a:latin typeface="微软雅黑" panose="020B0503020204020204" pitchFamily="34" charset="-122"/>
              <a:ea typeface="微软雅黑" panose="020B0503020204020204" pitchFamily="34" charset="-122"/>
            </a:endParaRPr>
          </a:p>
        </p:txBody>
      </p:sp>
      <p:sp>
        <p:nvSpPr>
          <p:cNvPr id="16" name="文本框 15"/>
          <p:cNvSpPr txBox="1"/>
          <p:nvPr/>
        </p:nvSpPr>
        <p:spPr>
          <a:xfrm>
            <a:off x="7286625" y="3662363"/>
            <a:ext cx="1214438"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600" b="1" dirty="0">
                <a:solidFill>
                  <a:srgbClr val="FF0000"/>
                </a:solidFill>
                <a:latin typeface="微软雅黑" panose="020B0503020204020204" pitchFamily="34" charset="-122"/>
                <a:ea typeface="微软雅黑" panose="020B0503020204020204" pitchFamily="34" charset="-122"/>
                <a:sym typeface="+mn-ea"/>
              </a:rPr>
              <a:t>求富</a:t>
            </a:r>
            <a:endParaRPr lang="en-US" altLang="zh-CN" sz="3600" b="1" dirty="0">
              <a:solidFill>
                <a:srgbClr val="FF0000"/>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3540125" y="4833938"/>
            <a:ext cx="3155950" cy="9540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b="1" dirty="0">
                <a:latin typeface="微软雅黑" panose="020B0503020204020204" pitchFamily="34" charset="-122"/>
                <a:ea typeface="微软雅黑" panose="020B0503020204020204" pitchFamily="34" charset="-122"/>
                <a:sym typeface="+mn-ea"/>
              </a:rPr>
              <a:t>       </a:t>
            </a:r>
            <a:r>
              <a:rPr lang="zh-CN" altLang="en-US" b="1" dirty="0">
                <a:latin typeface="微软雅黑" panose="020B0503020204020204" pitchFamily="34" charset="-122"/>
                <a:ea typeface="微软雅黑" panose="020B0503020204020204" pitchFamily="34" charset="-122"/>
                <a:sym typeface="+mn-ea"/>
              </a:rPr>
              <a:t>创办培养翻译和军事人才的学校</a:t>
            </a:r>
            <a:endParaRPr lang="en-US" altLang="zh-CN" b="1" dirty="0">
              <a:latin typeface="微软雅黑" panose="020B0503020204020204" pitchFamily="34" charset="-122"/>
              <a:ea typeface="微软雅黑" panose="020B0503020204020204" pitchFamily="34" charset="-122"/>
            </a:endParaRPr>
          </a:p>
        </p:txBody>
      </p:sp>
      <p:sp>
        <p:nvSpPr>
          <p:cNvPr id="18" name="文本框 17"/>
          <p:cNvSpPr txBox="1"/>
          <p:nvPr/>
        </p:nvSpPr>
        <p:spPr>
          <a:xfrm>
            <a:off x="6856413" y="4806950"/>
            <a:ext cx="2192337" cy="10763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solidFill>
                  <a:srgbClr val="FF0000"/>
                </a:solidFill>
                <a:latin typeface="微软雅黑" panose="020B0503020204020204" pitchFamily="34" charset="-122"/>
                <a:ea typeface="微软雅黑" panose="020B0503020204020204" pitchFamily="34" charset="-122"/>
                <a:sym typeface="+mn-ea"/>
              </a:rPr>
              <a:t>提供人才支持</a:t>
            </a:r>
            <a:endParaRPr lang="en-US" altLang="zh-CN" sz="3200" b="1" dirty="0">
              <a:solidFill>
                <a:srgbClr val="FF0000"/>
              </a:solidFill>
              <a:latin typeface="微软雅黑" panose="020B0503020204020204" pitchFamily="34" charset="-122"/>
              <a:ea typeface="微软雅黑" panose="020B0503020204020204" pitchFamily="34" charset="-122"/>
            </a:endParaRPr>
          </a:p>
        </p:txBody>
      </p:sp>
      <p:sp>
        <p:nvSpPr>
          <p:cNvPr id="22541" name="文本框 31"/>
          <p:cNvSpPr txBox="1"/>
          <p:nvPr/>
        </p:nvSpPr>
        <p:spPr>
          <a:xfrm>
            <a:off x="246063" y="1636713"/>
            <a:ext cx="1878012" cy="5857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just" defTabSz="914400">
              <a:lnSpc>
                <a:spcPct val="100000"/>
              </a:lnSpc>
              <a:spcBef>
                <a:spcPct val="0"/>
              </a:spcBef>
              <a:buSzTx/>
              <a:buFontTx/>
              <a:buNone/>
              <a:tabLst>
                <a:tab pos="2700655" algn="l"/>
              </a:tabLst>
            </a:pPr>
            <a:r>
              <a:rPr lang="en-US" altLang="zh-CN" sz="3200" b="1" dirty="0">
                <a:latin typeface="微软雅黑" panose="020B0503020204020204" pitchFamily="34" charset="-122"/>
                <a:ea typeface="微软雅黑" panose="020B0503020204020204" pitchFamily="34" charset="-122"/>
                <a:sym typeface="宋体" panose="02010600030101010101" pitchFamily="2" charset="-122"/>
              </a:rPr>
              <a:t>2.</a:t>
            </a:r>
            <a:r>
              <a:rPr lang="zh-CN" altLang="en-US" sz="3200" b="1" dirty="0">
                <a:latin typeface="微软雅黑" panose="020B0503020204020204" pitchFamily="34" charset="-122"/>
                <a:ea typeface="微软雅黑" panose="020B0503020204020204" pitchFamily="34" charset="-122"/>
                <a:sym typeface="宋体" panose="02010600030101010101" pitchFamily="2" charset="-122"/>
              </a:rPr>
              <a:t>活动：</a:t>
            </a:r>
            <a:endParaRPr lang="zh-CN" altLang="en-US" sz="3200" b="1" dirty="0">
              <a:latin typeface="微软雅黑" panose="020B0503020204020204" pitchFamily="34" charset="-122"/>
              <a:ea typeface="微软雅黑" panose="020B0503020204020204" pitchFamily="34" charset="-122"/>
              <a:sym typeface="宋体" panose="02010600030101010101" pitchFamily="2" charset="-122"/>
            </a:endParaRPr>
          </a:p>
        </p:txBody>
      </p:sp>
      <p:sp>
        <p:nvSpPr>
          <p:cNvPr id="22542" name="文本框 31"/>
          <p:cNvSpPr txBox="1"/>
          <p:nvPr/>
        </p:nvSpPr>
        <p:spPr>
          <a:xfrm>
            <a:off x="255588" y="908050"/>
            <a:ext cx="1868487" cy="5857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just" defTabSz="914400">
              <a:lnSpc>
                <a:spcPct val="100000"/>
              </a:lnSpc>
              <a:spcBef>
                <a:spcPct val="0"/>
              </a:spcBef>
              <a:buSzTx/>
              <a:buFontTx/>
              <a:buNone/>
              <a:tabLst>
                <a:tab pos="2700655" algn="l"/>
              </a:tabLst>
            </a:pPr>
            <a:r>
              <a:rPr lang="en-US" altLang="zh-CN" sz="3200" b="1" dirty="0">
                <a:latin typeface="微软雅黑" panose="020B0503020204020204" pitchFamily="34" charset="-122"/>
                <a:ea typeface="微软雅黑" panose="020B0503020204020204" pitchFamily="34" charset="-122"/>
                <a:sym typeface="宋体" panose="02010600030101010101" pitchFamily="2" charset="-122"/>
              </a:rPr>
              <a:t>1.</a:t>
            </a:r>
            <a:r>
              <a:rPr lang="zh-CN" altLang="en-US" sz="3200" b="1" dirty="0">
                <a:latin typeface="微软雅黑" panose="020B0503020204020204" pitchFamily="34" charset="-122"/>
                <a:ea typeface="微软雅黑" panose="020B0503020204020204" pitchFamily="34" charset="-122"/>
                <a:sym typeface="宋体" panose="02010600030101010101" pitchFamily="2" charset="-122"/>
              </a:rPr>
              <a:t>背景：</a:t>
            </a:r>
            <a:endParaRPr lang="zh-CN" altLang="en-US" sz="3200" b="1" dirty="0">
              <a:latin typeface="微软雅黑" panose="020B0503020204020204" pitchFamily="34" charset="-122"/>
              <a:ea typeface="微软雅黑" panose="020B0503020204020204" pitchFamily="34" charset="-122"/>
              <a:sym typeface="宋体" panose="02010600030101010101" pitchFamily="2" charset="-122"/>
            </a:endParaRPr>
          </a:p>
        </p:txBody>
      </p:sp>
      <p:sp>
        <p:nvSpPr>
          <p:cNvPr id="24" name="文本框 31"/>
          <p:cNvSpPr txBox="1"/>
          <p:nvPr/>
        </p:nvSpPr>
        <p:spPr>
          <a:xfrm>
            <a:off x="1838325" y="892175"/>
            <a:ext cx="2382838" cy="5857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just" defTabSz="914400">
              <a:lnSpc>
                <a:spcPct val="100000"/>
              </a:lnSpc>
              <a:spcBef>
                <a:spcPct val="0"/>
              </a:spcBef>
              <a:buSzTx/>
              <a:buFontTx/>
              <a:buNone/>
              <a:tabLst>
                <a:tab pos="2700655" algn="l"/>
              </a:tabLst>
            </a:pPr>
            <a:r>
              <a:rPr lang="zh-CN" altLang="en-US" sz="3200" b="1" dirty="0">
                <a:solidFill>
                  <a:srgbClr val="FF0000"/>
                </a:solidFill>
                <a:latin typeface="微软雅黑" panose="020B0503020204020204" pitchFamily="34" charset="-122"/>
                <a:ea typeface="微软雅黑" panose="020B0503020204020204" pitchFamily="34" charset="-122"/>
                <a:sym typeface="宋体" panose="02010600030101010101" pitchFamily="2" charset="-122"/>
              </a:rPr>
              <a:t>内忧外患</a:t>
            </a:r>
            <a:endParaRPr lang="zh-CN" altLang="en-US" sz="3200" b="1" dirty="0">
              <a:solidFill>
                <a:srgbClr val="FF0000"/>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2544" name="文本框 23"/>
          <p:cNvSpPr txBox="1"/>
          <p:nvPr/>
        </p:nvSpPr>
        <p:spPr>
          <a:xfrm>
            <a:off x="271463" y="26988"/>
            <a:ext cx="11801475" cy="76993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400" b="1" dirty="0">
                <a:solidFill>
                  <a:srgbClr val="C00000"/>
                </a:solidFill>
                <a:latin typeface="宋体" panose="02010600030101010101" pitchFamily="2" charset="-122"/>
                <a:ea typeface="宋体" panose="02010600030101010101" pitchFamily="2" charset="-122"/>
              </a:rPr>
              <a:t>三、</a:t>
            </a:r>
            <a:r>
              <a:rPr lang="zh-CN" altLang="en-US" sz="4400" b="1" dirty="0">
                <a:solidFill>
                  <a:srgbClr val="C00000"/>
                </a:solidFill>
                <a:latin typeface="微软雅黑" panose="020B0503020204020204" pitchFamily="34" charset="-122"/>
                <a:ea typeface="微软雅黑" panose="020B0503020204020204" pitchFamily="34" charset="-122"/>
              </a:rPr>
              <a:t>洋务</a:t>
            </a:r>
            <a:r>
              <a:rPr lang="zh-CN" altLang="en-US" sz="4400" b="1" dirty="0">
                <a:solidFill>
                  <a:srgbClr val="C00000"/>
                </a:solidFill>
                <a:latin typeface="宋体" panose="02010600030101010101" pitchFamily="2" charset="-122"/>
                <a:ea typeface="宋体" panose="02010600030101010101" pitchFamily="2" charset="-122"/>
              </a:rPr>
              <a:t>运动</a:t>
            </a:r>
            <a:r>
              <a:rPr lang="zh-CN" altLang="en-US" sz="3200" b="1" dirty="0">
                <a:latin typeface="宋体" panose="02010600030101010101" pitchFamily="2" charset="-122"/>
                <a:ea typeface="宋体" panose="02010600030101010101" pitchFamily="2" charset="-122"/>
              </a:rPr>
              <a:t>（</a:t>
            </a:r>
            <a:r>
              <a:rPr lang="" altLang="zh-CN" sz="3200" b="1" dirty="0">
                <a:latin typeface="宋体" panose="02010600030101010101" pitchFamily="2" charset="-122"/>
                <a:ea typeface="宋体" panose="02010600030101010101" pitchFamily="2" charset="-122"/>
                <a:sym typeface="Arial" panose="020B0604020202020204" pitchFamily="34" charset="0"/>
              </a:rPr>
              <a:t>19</a:t>
            </a:r>
            <a:r>
              <a:rPr lang="" altLang="en-US" sz="3200" b="1" dirty="0">
                <a:latin typeface="宋体" panose="02010600030101010101" pitchFamily="2" charset="-122"/>
                <a:ea typeface="宋体" panose="02010600030101010101" pitchFamily="2" charset="-122"/>
                <a:sym typeface="Arial" panose="020B0604020202020204" pitchFamily="34" charset="0"/>
              </a:rPr>
              <a:t>世纪</a:t>
            </a:r>
            <a:r>
              <a:rPr lang="" altLang="zh-CN" sz="3200" b="1" dirty="0">
                <a:latin typeface="宋体" panose="02010600030101010101" pitchFamily="2" charset="-122"/>
                <a:ea typeface="宋体" panose="02010600030101010101" pitchFamily="2" charset="-122"/>
                <a:sym typeface="Arial" panose="020B0604020202020204" pitchFamily="34" charset="0"/>
              </a:rPr>
              <a:t>60</a:t>
            </a:r>
            <a:r>
              <a:rPr lang="" altLang="en-US" sz="3200" b="1" dirty="0">
                <a:latin typeface="宋体" panose="02010600030101010101" pitchFamily="2" charset="-122"/>
                <a:ea typeface="宋体" panose="02010600030101010101" pitchFamily="2" charset="-122"/>
                <a:sym typeface="Arial" panose="020B0604020202020204" pitchFamily="34" charset="0"/>
              </a:rPr>
              <a:t>年代</a:t>
            </a:r>
            <a:r>
              <a:rPr lang="" altLang="zh-CN" sz="3200" b="1" dirty="0">
                <a:latin typeface="宋体" panose="02010600030101010101" pitchFamily="2" charset="-122"/>
                <a:ea typeface="宋体" panose="02010600030101010101" pitchFamily="2" charset="-122"/>
                <a:sym typeface="Arial" panose="020B0604020202020204" pitchFamily="34" charset="0"/>
              </a:rPr>
              <a:t>—90</a:t>
            </a:r>
            <a:r>
              <a:rPr lang="" altLang="en-US" sz="3200" b="1" dirty="0">
                <a:latin typeface="宋体" panose="02010600030101010101" pitchFamily="2" charset="-122"/>
                <a:ea typeface="宋体" panose="02010600030101010101" pitchFamily="2" charset="-122"/>
                <a:sym typeface="Arial" panose="020B0604020202020204" pitchFamily="34" charset="0"/>
              </a:rPr>
              <a:t>年代  </a:t>
            </a:r>
            <a:r>
              <a:rPr lang="zh-CN" altLang="en-US" sz="3200" b="1" dirty="0">
                <a:latin typeface="宋体" panose="02010600030101010101" pitchFamily="2" charset="-122"/>
                <a:ea typeface="宋体" panose="02010600030101010101" pitchFamily="2" charset="-122"/>
                <a:sym typeface="Arial" panose="020B0604020202020204" pitchFamily="34" charset="0"/>
              </a:rPr>
              <a:t>地主阶级洋务派</a:t>
            </a:r>
            <a:r>
              <a:rPr lang="zh-CN" altLang="en-US" sz="3200" b="1" dirty="0">
                <a:latin typeface="宋体" panose="02010600030101010101" pitchFamily="2" charset="-122"/>
                <a:ea typeface="宋体" panose="02010600030101010101" pitchFamily="2" charset="-122"/>
              </a:rPr>
              <a:t>）</a:t>
            </a:r>
            <a:endParaRPr lang="zh-CN" altLang="en-US" sz="4000" b="1" dirty="0">
              <a:latin typeface="宋体" panose="02010600030101010101" pitchFamily="2" charset="-122"/>
              <a:ea typeface="宋体" panose="02010600030101010101" pitchFamily="2" charset="-122"/>
            </a:endParaRPr>
          </a:p>
        </p:txBody>
      </p:sp>
      <p:sp>
        <p:nvSpPr>
          <p:cNvPr id="20" name="矩形 19"/>
          <p:cNvSpPr/>
          <p:nvPr/>
        </p:nvSpPr>
        <p:spPr>
          <a:xfrm>
            <a:off x="9048750" y="1700213"/>
            <a:ext cx="2884488" cy="4832350"/>
          </a:xfrm>
          <a:prstGeom prst="rect">
            <a:avLst/>
          </a:prstGeom>
          <a:noFill/>
          <a:ln w="3175"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b="1" dirty="0">
                <a:solidFill>
                  <a:srgbClr val="0D0D0D"/>
                </a:solidFill>
                <a:latin typeface="楷体" panose="02010609060101010101" pitchFamily="49" charset="-122"/>
                <a:ea typeface="楷体" panose="02010609060101010101" pitchFamily="49" charset="-122"/>
              </a:rPr>
              <a:t>   不但一个王朝，而且一个文明看来已经崩溃了，但由于十九世纪六十年代的一些杰出人物的非凡努力，</a:t>
            </a:r>
            <a:r>
              <a:rPr lang="zh-CN" altLang="en-US" b="1" dirty="0">
                <a:solidFill>
                  <a:srgbClr val="FF0000"/>
                </a:solidFill>
                <a:latin typeface="楷体" panose="02010609060101010101" pitchFamily="49" charset="-122"/>
                <a:ea typeface="楷体" panose="02010609060101010101" pitchFamily="49" charset="-122"/>
              </a:rPr>
              <a:t>它们终于死里求生，再延续了六十年</a:t>
            </a:r>
            <a:r>
              <a:rPr lang="zh-CN" altLang="en-US" b="1" dirty="0">
                <a:solidFill>
                  <a:srgbClr val="0D0D0D"/>
                </a:solidFill>
                <a:latin typeface="楷体" panose="02010609060101010101" pitchFamily="49" charset="-122"/>
                <a:ea typeface="楷体" panose="02010609060101010101" pitchFamily="49" charset="-122"/>
              </a:rPr>
              <a:t>。 </a:t>
            </a:r>
            <a:endParaRPr lang="en-US" altLang="zh-CN" b="1" dirty="0">
              <a:solidFill>
                <a:srgbClr val="0D0D0D"/>
              </a:solidFill>
              <a:latin typeface="楷体" panose="02010609060101010101" pitchFamily="49" charset="-122"/>
              <a:ea typeface="楷体" panose="02010609060101010101" pitchFamily="49" charset="-122"/>
            </a:endParaRPr>
          </a:p>
          <a:p>
            <a:pPr marL="0" lvl="0" indent="0" eaLnBrk="1" hangingPunct="1">
              <a:lnSpc>
                <a:spcPct val="100000"/>
              </a:lnSpc>
              <a:spcBef>
                <a:spcPct val="0"/>
              </a:spcBef>
              <a:buSzTx/>
              <a:buFontTx/>
              <a:buNone/>
            </a:pPr>
            <a:r>
              <a:rPr lang="en-US" altLang="zh-CN" b="1" dirty="0">
                <a:solidFill>
                  <a:srgbClr val="0D0D0D"/>
                </a:solidFill>
                <a:latin typeface="楷体" panose="02010609060101010101" pitchFamily="49" charset="-122"/>
                <a:ea typeface="楷体" panose="02010609060101010101" pitchFamily="49" charset="-122"/>
              </a:rPr>
              <a:t>  </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美国汉学家芮玛丽</a:t>
            </a:r>
            <a:endParaRPr lang="en-US" altLang="zh-CN" b="1" dirty="0">
              <a:latin typeface="楷体" panose="02010609060101010101" pitchFamily="49" charset="-122"/>
              <a:ea typeface="楷体" panose="02010609060101010101" pitchFamily="49"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linds(horizont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linds(horizontal)">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linds(horizontal)">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linds(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linds(horizont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blinds(horizontal)">
                                      <p:cBhvr>
                                        <p:cTn id="51" dur="500"/>
                                        <p:tgtEl>
                                          <p:spTgt spid="10"/>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blinds(horizontal)">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2" grpId="0"/>
      <p:bldP spid="14" grpId="0"/>
      <p:bldP spid="15" grpId="0"/>
      <p:bldP spid="16" grpId="0"/>
      <p:bldP spid="17" grpId="0"/>
      <p:bldP spid="18" grpId="0"/>
      <p:bldP spid="24" grpId="0"/>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2" name="表格 1"/>
          <p:cNvGraphicFramePr/>
          <p:nvPr/>
        </p:nvGraphicFramePr>
        <p:xfrm>
          <a:off x="184150" y="1096963"/>
          <a:ext cx="11815763" cy="2782888"/>
        </p:xfrm>
        <a:graphic>
          <a:graphicData uri="http://schemas.openxmlformats.org/drawingml/2006/table">
            <a:tbl>
              <a:tblPr firstRow="1" bandRow="1">
                <a:tableStyleId>{5940675A-B579-460E-94D1-54222C63F5DA}</a:tableStyleId>
              </a:tblPr>
              <a:tblGrid>
                <a:gridCol w="1303256"/>
                <a:gridCol w="1296063"/>
                <a:gridCol w="9216444"/>
              </a:tblGrid>
              <a:tr h="505541">
                <a:tc>
                  <a:txBody>
                    <a:bodyPr/>
                    <a:lstStyle/>
                    <a:p>
                      <a:pPr indent="0" algn="ctr">
                        <a:buNone/>
                      </a:pPr>
                      <a:r>
                        <a:rPr lang="en-US" sz="2000" b="1" dirty="0" err="1">
                          <a:latin typeface="微软雅黑" panose="020B0503020204020204" pitchFamily="34" charset="-122"/>
                          <a:ea typeface="微软雅黑" panose="020B0503020204020204" pitchFamily="34" charset="-122"/>
                          <a:cs typeface="Times New Roman" panose="02020603050405020304" pitchFamily="18" charset="0"/>
                        </a:rPr>
                        <a:t>类别</a:t>
                      </a:r>
                      <a:endParaRPr lang="en-US"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命题者</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试题</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609698">
                <a:tc>
                  <a:txBody>
                    <a:bodyPr/>
                    <a:lstStyle/>
                    <a:p>
                      <a:pPr indent="0" algn="ctr">
                        <a:buNone/>
                      </a:pPr>
                      <a:r>
                        <a:rPr lang="en-US" sz="2000" b="1">
                          <a:latin typeface="微软雅黑" panose="020B0503020204020204" pitchFamily="34" charset="-122"/>
                          <a:ea typeface="微软雅黑" panose="020B0503020204020204" pitchFamily="34" charset="-122"/>
                          <a:cs typeface="黑体" panose="02010609060101010101" pitchFamily="49" charset="-122"/>
                        </a:rPr>
                        <a:t>格致(自然科学)类</a:t>
                      </a:r>
                      <a:endParaRPr lang="en-US" altLang="en-US" sz="2000" b="1">
                        <a:latin typeface="微软雅黑" panose="020B0503020204020204" pitchFamily="34" charset="-122"/>
                        <a:ea typeface="微软雅黑" panose="020B0503020204020204" pitchFamily="34" charset="-122"/>
                        <a:cs typeface="黑体" panose="02010609060101010101" pitchFamily="49" charset="-122"/>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龚照瑗</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buNone/>
                      </a:pPr>
                      <a:r>
                        <a:rPr lang="en-US" sz="2000" b="1" dirty="0">
                          <a:latin typeface="微软雅黑" panose="020B0503020204020204" pitchFamily="34" charset="-122"/>
                          <a:ea typeface="微软雅黑" panose="020B0503020204020204" pitchFamily="34" charset="-122"/>
                          <a:cs typeface="Times New Roman" panose="02020603050405020304" pitchFamily="18" charset="0"/>
                        </a:rPr>
                        <a:t>　</a:t>
                      </a:r>
                      <a:r>
                        <a:rPr lang="en-US" sz="2000" b="1" dirty="0" err="1">
                          <a:latin typeface="微软雅黑" panose="020B0503020204020204" pitchFamily="34" charset="-122"/>
                          <a:ea typeface="微软雅黑" panose="020B0503020204020204" pitchFamily="34" charset="-122"/>
                          <a:cs typeface="Times New Roman" panose="02020603050405020304" pitchFamily="18" charset="0"/>
                        </a:rPr>
                        <a:t>泰西格致之学与近刻翻译诸书，详略得失，何者为最要论</a:t>
                      </a:r>
                      <a:endParaRPr lang="en-US"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1219266">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教育类</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刘坤一</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buNone/>
                      </a:pPr>
                      <a:r>
                        <a:rPr lang="en-US" sz="2000" b="1" dirty="0">
                          <a:latin typeface="微软雅黑" panose="020B0503020204020204" pitchFamily="34" charset="-122"/>
                          <a:ea typeface="微软雅黑" panose="020B0503020204020204" pitchFamily="34" charset="-122"/>
                          <a:cs typeface="黑体" panose="02010609060101010101" pitchFamily="49" charset="-122"/>
                        </a:rPr>
                        <a:t>　</a:t>
                      </a:r>
                      <a:r>
                        <a:rPr lang="en-US" sz="2000" b="1" dirty="0" err="1">
                          <a:latin typeface="微软雅黑" panose="020B0503020204020204" pitchFamily="34" charset="-122"/>
                          <a:ea typeface="微软雅黑" panose="020B0503020204020204" pitchFamily="34" charset="-122"/>
                          <a:cs typeface="黑体" panose="02010609060101010101" pitchFamily="49" charset="-122"/>
                        </a:rPr>
                        <a:t>中国一乡一邑皆有书院，大率工文章以求科举。而泰西艺学，亦各有书院</a:t>
                      </a:r>
                      <a:r>
                        <a:rPr lang="en-US" sz="2000" b="1" dirty="0">
                          <a:latin typeface="微软雅黑" panose="020B0503020204020204" pitchFamily="34" charset="-122"/>
                          <a:ea typeface="微软雅黑" panose="020B0503020204020204" pitchFamily="34" charset="-122"/>
                          <a:cs typeface="黑体" panose="02010609060101010101" pitchFamily="49" charset="-122"/>
                        </a:rPr>
                        <a:t>……中西书院不同，其为育才一也。或谓纲常政教，中国自有常经，惟兵商二途，宜集思以广益。第中西之载籍极繁，一人之材力有限，果何道而使兼综条贯，各尽所长欤？试互证而详论之</a:t>
                      </a:r>
                      <a:endParaRPr lang="en-US" altLang="en-US" sz="2000" b="1" dirty="0">
                        <a:latin typeface="微软雅黑" panose="020B0503020204020204" pitchFamily="34" charset="-122"/>
                        <a:ea typeface="微软雅黑" panose="020B0503020204020204" pitchFamily="34" charset="-122"/>
                        <a:cs typeface="黑体" panose="02010609060101010101" pitchFamily="49" charset="-122"/>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448382">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治术类</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lgn="ctr">
                        <a:buNone/>
                      </a:pPr>
                      <a:r>
                        <a:rPr lang="en-US" sz="2000" b="1">
                          <a:latin typeface="微软雅黑" panose="020B0503020204020204" pitchFamily="34" charset="-122"/>
                          <a:ea typeface="微软雅黑" panose="020B0503020204020204" pitchFamily="34" charset="-122"/>
                          <a:cs typeface="Times New Roman" panose="02020603050405020304" pitchFamily="18" charset="0"/>
                        </a:rPr>
                        <a:t>周馥</a:t>
                      </a:r>
                      <a:endParaRPr lang="en-US" altLang="en-US" sz="2000" b="1">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a:lstStyle/>
                    <a:p>
                      <a:pPr indent="0">
                        <a:buNone/>
                      </a:pPr>
                      <a:r>
                        <a:rPr lang="en-US" sz="2000" b="1" dirty="0">
                          <a:latin typeface="微软雅黑" panose="020B0503020204020204" pitchFamily="34" charset="-122"/>
                          <a:ea typeface="微软雅黑" panose="020B0503020204020204" pitchFamily="34" charset="-122"/>
                          <a:cs typeface="Times New Roman" panose="02020603050405020304" pitchFamily="18" charset="0"/>
                        </a:rPr>
                        <a:t>　</a:t>
                      </a:r>
                      <a:r>
                        <a:rPr lang="en-US" sz="2000" b="1" dirty="0" err="1">
                          <a:latin typeface="微软雅黑" panose="020B0503020204020204" pitchFamily="34" charset="-122"/>
                          <a:ea typeface="微软雅黑" panose="020B0503020204020204" pitchFamily="34" charset="-122"/>
                          <a:cs typeface="Times New Roman" panose="02020603050405020304" pitchFamily="18" charset="0"/>
                        </a:rPr>
                        <a:t>中国近日讲求富强之术，当以何者为先论</a:t>
                      </a:r>
                      <a:endParaRPr lang="en-US"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a:txBody>
                  <a:tcPr marL="68578" marR="68578"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bl>
          </a:graphicData>
        </a:graphic>
      </p:graphicFrame>
      <p:sp>
        <p:nvSpPr>
          <p:cNvPr id="3" name="文本框 2"/>
          <p:cNvSpPr txBox="1"/>
          <p:nvPr/>
        </p:nvSpPr>
        <p:spPr>
          <a:xfrm>
            <a:off x="184150" y="3879850"/>
            <a:ext cx="11815763" cy="15700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266700">
              <a:lnSpc>
                <a:spcPct val="100000"/>
              </a:lnSpc>
              <a:spcBef>
                <a:spcPct val="0"/>
              </a:spcBef>
              <a:buSzTx/>
              <a:buFontTx/>
              <a:buNone/>
            </a:pPr>
            <a:r>
              <a:rPr lang="zh-CN" altLang="zh-CN" sz="2400" b="1" dirty="0">
                <a:latin typeface="微软雅黑" panose="020B0503020204020204" pitchFamily="34" charset="-122"/>
                <a:ea typeface="微软雅黑" panose="020B0503020204020204" pitchFamily="34" charset="-122"/>
              </a:rPr>
              <a:t>材料二　就对中国近代的影响来说，洋务运动本质上是一场中国式的</a:t>
            </a:r>
            <a:r>
              <a:rPr lang="en-US" altLang="zh-CN" sz="2400" b="1"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工业革命</a:t>
            </a:r>
            <a:r>
              <a:rPr lang="en-US" altLang="zh-CN" sz="2400" b="1"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。之所以这样说</a:t>
            </a:r>
            <a:r>
              <a:rPr lang="en-US" altLang="zh-CN" sz="2400" b="1"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归根结底，当时的中国并非一个近代国家，政府不是一个近代化的国家政府，用旧有思维定式去带领整个国家走向近代化，注定是一场悲剧。</a:t>
            </a:r>
            <a:endParaRPr lang="en-US" altLang="zh-CN" sz="2400" b="1" dirty="0">
              <a:latin typeface="微软雅黑" panose="020B0503020204020204" pitchFamily="34" charset="-122"/>
              <a:ea typeface="微软雅黑" panose="020B0503020204020204" pitchFamily="34" charset="-122"/>
            </a:endParaRPr>
          </a:p>
          <a:p>
            <a:pPr marL="0" lvl="0" indent="266700">
              <a:lnSpc>
                <a:spcPct val="100000"/>
              </a:lnSpc>
              <a:spcBef>
                <a:spcPct val="0"/>
              </a:spcBef>
              <a:buSzTx/>
              <a:buFontTx/>
              <a:buNone/>
            </a:pPr>
            <a:r>
              <a:rPr lang="en-US" altLang="zh-CN" sz="2400" b="1" dirty="0">
                <a:latin typeface="宋体" panose="02010600030101010101" pitchFamily="2" charset="-122"/>
                <a:ea typeface="黑体" panose="02010609060101010101" pitchFamily="49" charset="-122"/>
              </a:rPr>
              <a:t>                               ——</a:t>
            </a:r>
            <a:r>
              <a:rPr lang="zh-CN" altLang="zh-CN" sz="2400" b="1" dirty="0">
                <a:latin typeface="宋体" panose="02010600030101010101" pitchFamily="2" charset="-122"/>
                <a:ea typeface="黑体" panose="02010609060101010101" pitchFamily="49" charset="-122"/>
              </a:rPr>
              <a:t>李小庆《中国式</a:t>
            </a:r>
            <a:r>
              <a:rPr lang="en-US" altLang="zh-CN" sz="2400" b="1" dirty="0">
                <a:latin typeface="宋体" panose="02010600030101010101" pitchFamily="2" charset="-122"/>
                <a:ea typeface="黑体" panose="02010609060101010101" pitchFamily="49" charset="-122"/>
              </a:rPr>
              <a:t>“</a:t>
            </a:r>
            <a:r>
              <a:rPr lang="zh-CN" altLang="zh-CN" sz="2400" b="1" dirty="0">
                <a:latin typeface="宋体" panose="02010600030101010101" pitchFamily="2" charset="-122"/>
                <a:ea typeface="黑体" panose="02010609060101010101" pitchFamily="49" charset="-122"/>
              </a:rPr>
              <a:t>工业革命</a:t>
            </a:r>
            <a:r>
              <a:rPr lang="en-US" altLang="zh-CN" sz="2400" b="1" dirty="0">
                <a:latin typeface="宋体" panose="02010600030101010101" pitchFamily="2" charset="-122"/>
                <a:ea typeface="黑体" panose="02010609060101010101" pitchFamily="49" charset="-122"/>
              </a:rPr>
              <a:t>”</a:t>
            </a:r>
            <a:r>
              <a:rPr lang="zh-CN" altLang="zh-CN" sz="2400" b="1" dirty="0">
                <a:latin typeface="宋体" panose="02010600030101010101" pitchFamily="2" charset="-122"/>
                <a:ea typeface="黑体" panose="02010609060101010101" pitchFamily="49" charset="-122"/>
              </a:rPr>
              <a:t>的根底》</a:t>
            </a:r>
            <a:endParaRPr lang="zh-CN" altLang="en-US" sz="2400" b="1" dirty="0">
              <a:latin typeface="宋体" panose="02010600030101010101" pitchFamily="2" charset="-122"/>
              <a:ea typeface="黑体" panose="02010609060101010101" pitchFamily="49" charset="-122"/>
            </a:endParaRPr>
          </a:p>
        </p:txBody>
      </p:sp>
      <p:sp>
        <p:nvSpPr>
          <p:cNvPr id="4" name="文本框 3"/>
          <p:cNvSpPr txBox="1"/>
          <p:nvPr/>
        </p:nvSpPr>
        <p:spPr>
          <a:xfrm>
            <a:off x="-3175" y="5422900"/>
            <a:ext cx="12192000" cy="83026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266700">
              <a:lnSpc>
                <a:spcPct val="100000"/>
              </a:lnSpc>
              <a:spcBef>
                <a:spcPct val="0"/>
              </a:spcBef>
              <a:buSzTx/>
              <a:buFontTx/>
              <a:buNone/>
            </a:pPr>
            <a:r>
              <a:rPr lang="en-US" altLang="zh-CN" sz="2400" b="1" dirty="0">
                <a:solidFill>
                  <a:srgbClr val="0000CC"/>
                </a:solidFill>
                <a:latin typeface="微软雅黑" panose="020B0503020204020204" pitchFamily="34" charset="-122"/>
                <a:ea typeface="微软雅黑" panose="020B0503020204020204" pitchFamily="34" charset="-122"/>
              </a:rPr>
              <a:t>1. </a:t>
            </a:r>
            <a:r>
              <a:rPr lang="zh-CN" altLang="en-US" sz="2400" b="1" dirty="0">
                <a:solidFill>
                  <a:srgbClr val="0000CC"/>
                </a:solidFill>
                <a:latin typeface="微软雅黑" panose="020B0503020204020204" pitchFamily="34" charset="-122"/>
                <a:ea typeface="微软雅黑" panose="020B0503020204020204" pitchFamily="34" charset="-122"/>
              </a:rPr>
              <a:t>材</a:t>
            </a:r>
            <a:r>
              <a:rPr lang="zh-CN" altLang="zh-CN" sz="2400" b="1" dirty="0">
                <a:solidFill>
                  <a:srgbClr val="0000CC"/>
                </a:solidFill>
                <a:latin typeface="微软雅黑" panose="020B0503020204020204" pitchFamily="34" charset="-122"/>
                <a:ea typeface="微软雅黑" panose="020B0503020204020204" pitchFamily="34" charset="-122"/>
              </a:rPr>
              <a:t>料</a:t>
            </a:r>
            <a:r>
              <a:rPr lang="zh-CN" altLang="en-US" sz="2400" b="1" dirty="0">
                <a:solidFill>
                  <a:srgbClr val="0000CC"/>
                </a:solidFill>
                <a:latin typeface="微软雅黑" panose="020B0503020204020204" pitchFamily="34" charset="-122"/>
                <a:ea typeface="微软雅黑" panose="020B0503020204020204" pitchFamily="34" charset="-122"/>
              </a:rPr>
              <a:t>一</a:t>
            </a:r>
            <a:r>
              <a:rPr lang="zh-CN" altLang="zh-CN" sz="2400" b="1" dirty="0">
                <a:solidFill>
                  <a:srgbClr val="0000CC"/>
                </a:solidFill>
                <a:latin typeface="微软雅黑" panose="020B0503020204020204" pitchFamily="34" charset="-122"/>
                <a:ea typeface="微软雅黑" panose="020B0503020204020204" pitchFamily="34" charset="-122"/>
              </a:rPr>
              <a:t>哪句表述典型地反映了洋务运动的指导思想？该表述内容的传统性体现在哪？</a:t>
            </a:r>
            <a:endParaRPr lang="zh-CN" altLang="zh-CN" sz="2400" b="1" dirty="0">
              <a:solidFill>
                <a:srgbClr val="0000CC"/>
              </a:solidFill>
              <a:latin typeface="微软雅黑" panose="020B0503020204020204" pitchFamily="34" charset="-122"/>
              <a:ea typeface="微软雅黑" panose="020B0503020204020204" pitchFamily="34" charset="-122"/>
            </a:endParaRPr>
          </a:p>
          <a:p>
            <a:pPr marL="0" lvl="0" indent="266700">
              <a:lnSpc>
                <a:spcPct val="100000"/>
              </a:lnSpc>
              <a:spcBef>
                <a:spcPct val="0"/>
              </a:spcBef>
              <a:buSzTx/>
              <a:buFontTx/>
              <a:buNone/>
            </a:pPr>
            <a:r>
              <a:rPr lang="en-US" altLang="zh-CN" sz="2400" b="1" dirty="0">
                <a:solidFill>
                  <a:srgbClr val="0000CC"/>
                </a:solidFill>
                <a:latin typeface="微软雅黑" panose="020B0503020204020204" pitchFamily="34" charset="-122"/>
                <a:ea typeface="微软雅黑" panose="020B0503020204020204" pitchFamily="34" charset="-122"/>
              </a:rPr>
              <a:t>2. </a:t>
            </a:r>
            <a:r>
              <a:rPr lang="zh-CN" altLang="zh-CN" sz="2400" b="1" dirty="0">
                <a:solidFill>
                  <a:srgbClr val="0000CC"/>
                </a:solidFill>
                <a:latin typeface="微软雅黑" panose="020B0503020204020204" pitchFamily="34" charset="-122"/>
                <a:ea typeface="微软雅黑" panose="020B0503020204020204" pitchFamily="34" charset="-122"/>
              </a:rPr>
              <a:t>材料</a:t>
            </a:r>
            <a:r>
              <a:rPr lang="zh-CN" altLang="en-US" sz="2400" b="1" dirty="0">
                <a:solidFill>
                  <a:srgbClr val="0000CC"/>
                </a:solidFill>
                <a:latin typeface="微软雅黑" panose="020B0503020204020204" pitchFamily="34" charset="-122"/>
                <a:ea typeface="微软雅黑" panose="020B0503020204020204" pitchFamily="34" charset="-122"/>
              </a:rPr>
              <a:t>二</a:t>
            </a:r>
            <a:r>
              <a:rPr lang="zh-CN" altLang="zh-CN" sz="2400" b="1" dirty="0">
                <a:solidFill>
                  <a:srgbClr val="0000CC"/>
                </a:solidFill>
                <a:latin typeface="微软雅黑" panose="020B0503020204020204" pitchFamily="34" charset="-122"/>
                <a:ea typeface="微软雅黑" panose="020B0503020204020204" pitchFamily="34" charset="-122"/>
              </a:rPr>
              <a:t>反映了什么现象？对近代中国的历史进程产生了什么影响？</a:t>
            </a:r>
            <a:endParaRPr lang="zh-CN" altLang="en-US" sz="2400" b="1" dirty="0">
              <a:solidFill>
                <a:srgbClr val="0000CC"/>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3175" y="6229350"/>
            <a:ext cx="12601575"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266700">
              <a:lnSpc>
                <a:spcPct val="100000"/>
              </a:lnSpc>
              <a:spcBef>
                <a:spcPct val="0"/>
              </a:spcBef>
              <a:buSzTx/>
              <a:buFontTx/>
              <a:buNone/>
            </a:pPr>
            <a:r>
              <a:rPr lang="zh-CN" altLang="zh-CN" sz="1800" b="1" dirty="0">
                <a:latin typeface="宋体" panose="02010600030101010101" pitchFamily="2" charset="-122"/>
                <a:ea typeface="黑体" panose="02010609060101010101" pitchFamily="49" charset="-122"/>
              </a:rPr>
              <a:t>表述：或谓纲常政教，中国自有常经，惟兵商二途，宜集思以广益。传统性的体现：坚持纲常政教。</a:t>
            </a:r>
            <a:endParaRPr lang="en-US" altLang="zh-CN" sz="1800" b="1" dirty="0">
              <a:latin typeface="宋体" panose="02010600030101010101" pitchFamily="2" charset="-122"/>
              <a:ea typeface="黑体" panose="02010609060101010101" pitchFamily="49" charset="-122"/>
            </a:endParaRPr>
          </a:p>
          <a:p>
            <a:pPr marL="0" lvl="0" indent="266700">
              <a:lnSpc>
                <a:spcPct val="100000"/>
              </a:lnSpc>
              <a:spcBef>
                <a:spcPct val="0"/>
              </a:spcBef>
              <a:buSzTx/>
              <a:buFontTx/>
              <a:buNone/>
            </a:pPr>
            <a:r>
              <a:rPr lang="zh-CN" altLang="zh-CN" sz="1800" b="1" dirty="0">
                <a:latin typeface="宋体" panose="02010600030101010101" pitchFamily="2" charset="-122"/>
                <a:ea typeface="黑体" panose="02010609060101010101" pitchFamily="49" charset="-122"/>
              </a:rPr>
              <a:t>现象：部分开明知识分子认识到了洋务运动的局限性。影响：推动了近代中国向西方学习内容由器物到政制的飞跃。</a:t>
            </a:r>
            <a:endParaRPr lang="zh-CN" altLang="en-US" sz="1800" b="1" dirty="0">
              <a:latin typeface="宋体" panose="02010600030101010101" pitchFamily="2" charset="-122"/>
              <a:ea typeface="黑体" panose="02010609060101010101" pitchFamily="49" charset="-122"/>
            </a:endParaRPr>
          </a:p>
        </p:txBody>
      </p:sp>
      <p:sp>
        <p:nvSpPr>
          <p:cNvPr id="100" name="文本框 99"/>
          <p:cNvSpPr txBox="1"/>
          <p:nvPr/>
        </p:nvSpPr>
        <p:spPr>
          <a:xfrm>
            <a:off x="184150" y="712788"/>
            <a:ext cx="7215188" cy="4603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266700">
              <a:lnSpc>
                <a:spcPct val="100000"/>
              </a:lnSpc>
              <a:spcBef>
                <a:spcPct val="0"/>
              </a:spcBef>
              <a:buSzTx/>
              <a:buFontTx/>
              <a:buNone/>
            </a:pPr>
            <a:r>
              <a:rPr lang="zh-CN" altLang="zh-CN" sz="2400" dirty="0">
                <a:latin typeface="微软雅黑" panose="020B0503020204020204" pitchFamily="34" charset="-122"/>
                <a:ea typeface="微软雅黑" panose="020B0503020204020204" pitchFamily="34" charset="-122"/>
              </a:rPr>
              <a:t>材料一　上海格致书院考课题表</a:t>
            </a:r>
            <a:endParaRPr lang="zh-CN" altLang="en-US" sz="2400" dirty="0">
              <a:latin typeface="微软雅黑" panose="020B0503020204020204" pitchFamily="34" charset="-122"/>
              <a:ea typeface="微软雅黑" panose="020B0503020204020204" pitchFamily="34" charset="-122"/>
            </a:endParaRPr>
          </a:p>
        </p:txBody>
      </p:sp>
      <p:pic>
        <p:nvPicPr>
          <p:cNvPr id="23580" name="Picture 7"/>
          <p:cNvPicPr>
            <a:picLocks noChangeAspect="1"/>
          </p:cNvPicPr>
          <p:nvPr/>
        </p:nvPicPr>
        <p:blipFill>
          <a:blip r:embed="rId1"/>
          <a:stretch>
            <a:fillRect/>
          </a:stretch>
        </p:blipFill>
        <p:spPr>
          <a:xfrm>
            <a:off x="342900" y="61913"/>
            <a:ext cx="3665538" cy="747712"/>
          </a:xfrm>
          <a:prstGeom prst="rect">
            <a:avLst/>
          </a:prstGeom>
          <a:noFill/>
          <a:ln w="9525">
            <a:noFill/>
          </a:ln>
        </p:spPr>
      </p:pic>
      <p:sp>
        <p:nvSpPr>
          <p:cNvPr id="23581" name="文本框 5"/>
          <p:cNvSpPr txBox="1"/>
          <p:nvPr/>
        </p:nvSpPr>
        <p:spPr>
          <a:xfrm>
            <a:off x="1847850" y="61913"/>
            <a:ext cx="25273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zh-CN" sz="3200" b="1" dirty="0">
                <a:solidFill>
                  <a:srgbClr val="FF33CC"/>
                </a:solidFill>
                <a:latin typeface="黑体" panose="02010609060101010101" pitchFamily="49" charset="-122"/>
                <a:ea typeface="黑体" panose="02010609060101010101" pitchFamily="49" charset="-122"/>
              </a:rPr>
              <a:t>中体西用</a:t>
            </a:r>
            <a:endParaRPr lang="zh-CN" altLang="en-US" sz="3200" b="1" dirty="0">
              <a:solidFill>
                <a:srgbClr val="FF33CC"/>
              </a:solidFill>
              <a:latin typeface="黑体" panose="02010609060101010101" pitchFamily="49" charset="-122"/>
              <a:ea typeface="黑体" panose="02010609060101010101" pitchFamily="49" charset="-122"/>
            </a:endParaRPr>
          </a:p>
        </p:txBody>
      </p:sp>
    </p:spTree>
    <p:custDataLst>
      <p:tags r:id="rId2"/>
    </p:custDataLst>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bldLvl="0"/>
      <p:bldP spid="5" grpId="1"/>
      <p:bldP spid="10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938213" y="1120775"/>
            <a:ext cx="10774363" cy="2417763"/>
          </a:xfrm>
          <a:prstGeom prst="roundRect">
            <a:avLst/>
          </a:prstGeom>
        </p:spPr>
        <p:style>
          <a:lnRef idx="2">
            <a:srgbClr val="FFFFFF">
              <a:shade val="50000"/>
            </a:srgbClr>
          </a:lnRef>
          <a:fillRef idx="1">
            <a:srgbClr val="FFFFFF"/>
          </a:fillRef>
          <a:effectRef idx="0">
            <a:srgbClr val="FFFFFF"/>
          </a:effectRef>
          <a:fontRef idx="minor">
            <a:srgbClr val="595959"/>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4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黑体" panose="02010609060101010101" pitchFamily="49" charset="-122"/>
                <a:sym typeface="Arial" panose="020B0604020202020204" pitchFamily="34" charset="0"/>
              </a:rPr>
              <a:t>         </a:t>
            </a:r>
            <a:r>
              <a:rPr kumimoji="0" lang="zh-CN" altLang="en-US"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西人立国</a:t>
            </a:r>
            <a:r>
              <a:rPr kumimoji="0" lang="en-US" altLang="zh-CN"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a:t>
            </a:r>
            <a:r>
              <a:rPr kumimoji="0" lang="zh-CN" altLang="en-US"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育才于学堂，论政于议院，君民一体，上下同心，务实而戒虚，谋定而后动，此其体也。轮船、火炮、洋枪、水雷、铁路、电线，此其用也。中国遗其体而求其用，无论竭蹶趋步，常不相及；就令铁舰成行，铁路四达，果以足欤？                         </a:t>
            </a:r>
            <a:endParaRPr kumimoji="0" lang="en-US" altLang="zh-CN" sz="24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4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                                         </a:t>
            </a:r>
            <a:r>
              <a:rPr kumimoji="0" lang="zh-CN" altLang="en-US" sz="24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——郑观应《盛世危言》</a:t>
            </a:r>
            <a:endParaRPr kumimoji="0" lang="zh-CN" altLang="en-US" sz="24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endParaRPr>
          </a:p>
        </p:txBody>
      </p:sp>
      <p:sp>
        <p:nvSpPr>
          <p:cNvPr id="6" name="文本框 5"/>
          <p:cNvSpPr txBox="1"/>
          <p:nvPr/>
        </p:nvSpPr>
        <p:spPr>
          <a:xfrm>
            <a:off x="938213" y="3563938"/>
            <a:ext cx="10774363" cy="2962275"/>
          </a:xfrm>
          <a:prstGeom prst="roundRect">
            <a:avLst/>
          </a:prstGeom>
        </p:spPr>
        <p:style>
          <a:lnRef idx="2">
            <a:srgbClr val="FFFFFF">
              <a:shade val="50000"/>
            </a:srgbClr>
          </a:lnRef>
          <a:fillRef idx="1">
            <a:srgbClr val="FFFFFF"/>
          </a:fillRef>
          <a:effectRef idx="0">
            <a:srgbClr val="FFFFFF"/>
          </a:effectRef>
          <a:fontRef idx="minor">
            <a:srgbClr val="595959"/>
          </a:fontRef>
        </p:style>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    </a:t>
            </a:r>
            <a:r>
              <a:rPr kumimoji="0" lang="zh-CN" altLang="en-US"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虽说“中体西用”后来久被指为包庇封建，其实，那个时候的中国，天下滔滔，多的是泥古而顽梗的士人，在封建主义充斥的天地里，欲破启锢闭，引入若干资本主义文化，除了“中体西用”还不可能提出另一种更好的宗旨。如果没有“中体”作为前提，“西用”无所依托，它在中国是进不了门，落不了户的。                                     </a:t>
            </a:r>
            <a:endParaRPr kumimoji="0" lang="en-US" altLang="zh-CN"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                    </a:t>
            </a:r>
            <a:r>
              <a:rPr kumimoji="0" lang="zh-CN" altLang="en-US"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rPr>
              <a:t>——陈旭麓《近代中国社会的新陈代谢》</a:t>
            </a:r>
            <a:endParaRPr kumimoji="0" lang="zh-CN" altLang="en-US" sz="2800" b="1" i="0" u="none" strike="noStrike" kern="1200" cap="none" spc="0" normalizeH="0" baseline="0" noProof="0" smtClean="0">
              <a:ln>
                <a:noFill/>
              </a:ln>
              <a:solidFill>
                <a:schemeClr val="tx1"/>
              </a:solidFill>
              <a:effectLst/>
              <a:uLnTx/>
              <a:uFillTx/>
              <a:latin typeface="宋体" panose="02010600030101010101" pitchFamily="2" charset="-122"/>
              <a:ea typeface="微软雅黑" panose="020B0503020204020204" pitchFamily="34" charset="-122"/>
              <a:cs typeface="+mn-cs"/>
              <a:sym typeface="Arial" panose="020B0604020202020204" pitchFamily="34" charset="0"/>
            </a:endParaRPr>
          </a:p>
        </p:txBody>
      </p:sp>
      <p:sp>
        <p:nvSpPr>
          <p:cNvPr id="8" name="Freeform 15"/>
          <p:cNvSpPr/>
          <p:nvPr/>
        </p:nvSpPr>
        <p:spPr>
          <a:xfrm>
            <a:off x="96838" y="1268413"/>
            <a:ext cx="569912" cy="1874837"/>
          </a:xfrm>
          <a:prstGeom prst="roundRect">
            <a:avLst>
              <a:gd name="adj" fmla="val 16667"/>
            </a:avLst>
          </a:prstGeom>
          <a:noFill/>
          <a:ln w="12">
            <a:noFill/>
          </a:ln>
        </p:spPr>
        <p:txBody>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None/>
            </a:pPr>
            <a:r>
              <a:rPr lang="zh-CN" altLang="en-US" sz="3200" b="1" dirty="0">
                <a:latin typeface="Arial" panose="020B0604020202020204" pitchFamily="34" charset="0"/>
                <a:ea typeface="微软雅黑" panose="020B0503020204020204" pitchFamily="34" charset="-122"/>
                <a:sym typeface="Arial" panose="020B0604020202020204" pitchFamily="34" charset="0"/>
              </a:rPr>
              <a:t>时人看法</a:t>
            </a:r>
            <a:endParaRPr lang="zh-CN" altLang="en-US" sz="3200" b="1" dirty="0">
              <a:latin typeface="Arial" panose="020B0604020202020204" pitchFamily="34" charset="0"/>
              <a:ea typeface="微软雅黑" panose="020B0503020204020204" pitchFamily="34" charset="-122"/>
              <a:sym typeface="Arial" panose="020B0604020202020204" pitchFamily="34" charset="0"/>
            </a:endParaRPr>
          </a:p>
        </p:txBody>
      </p:sp>
      <p:sp>
        <p:nvSpPr>
          <p:cNvPr id="7" name="Freeform 15"/>
          <p:cNvSpPr/>
          <p:nvPr/>
        </p:nvSpPr>
        <p:spPr>
          <a:xfrm>
            <a:off x="96838" y="3981450"/>
            <a:ext cx="569912" cy="2127250"/>
          </a:xfrm>
          <a:prstGeom prst="roundRect">
            <a:avLst>
              <a:gd name="adj" fmla="val 16667"/>
            </a:avLst>
          </a:prstGeom>
          <a:noFill/>
          <a:ln w="12">
            <a:noFill/>
          </a:ln>
        </p:spPr>
        <p:txBody>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None/>
            </a:pPr>
            <a:r>
              <a:rPr lang="zh-CN" altLang="en-US" sz="3200" b="1" dirty="0">
                <a:latin typeface="Arial" panose="020B0604020202020204" pitchFamily="34" charset="0"/>
                <a:ea typeface="微软雅黑" panose="020B0503020204020204" pitchFamily="34" charset="-122"/>
                <a:sym typeface="Arial" panose="020B0604020202020204" pitchFamily="34" charset="0"/>
              </a:rPr>
              <a:t>后人点评</a:t>
            </a:r>
            <a:endParaRPr lang="zh-CN" altLang="en-US" sz="3200" b="1" dirty="0">
              <a:latin typeface="Arial" panose="020B0604020202020204" pitchFamily="34" charset="0"/>
              <a:ea typeface="微软雅黑" panose="020B0503020204020204" pitchFamily="34" charset="-122"/>
              <a:sym typeface="Arial" panose="020B0604020202020204" pitchFamily="34" charset="0"/>
            </a:endParaRPr>
          </a:p>
        </p:txBody>
      </p:sp>
      <p:pic>
        <p:nvPicPr>
          <p:cNvPr id="24582" name="Picture 7"/>
          <p:cNvPicPr>
            <a:picLocks noChangeAspect="1"/>
          </p:cNvPicPr>
          <p:nvPr/>
        </p:nvPicPr>
        <p:blipFill>
          <a:blip r:embed="rId1"/>
          <a:stretch>
            <a:fillRect/>
          </a:stretch>
        </p:blipFill>
        <p:spPr>
          <a:xfrm>
            <a:off x="342900" y="61913"/>
            <a:ext cx="3665538" cy="747712"/>
          </a:xfrm>
          <a:prstGeom prst="rect">
            <a:avLst/>
          </a:prstGeom>
          <a:noFill/>
          <a:ln w="9525">
            <a:noFill/>
          </a:ln>
        </p:spPr>
      </p:pic>
      <p:sp>
        <p:nvSpPr>
          <p:cNvPr id="24583" name="文本框 5"/>
          <p:cNvSpPr txBox="1"/>
          <p:nvPr/>
        </p:nvSpPr>
        <p:spPr>
          <a:xfrm>
            <a:off x="1847850" y="61913"/>
            <a:ext cx="25273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zh-CN" sz="3200" b="1" dirty="0">
                <a:solidFill>
                  <a:srgbClr val="FF33CC"/>
                </a:solidFill>
                <a:latin typeface="黑体" panose="02010609060101010101" pitchFamily="49" charset="-122"/>
                <a:ea typeface="黑体" panose="02010609060101010101" pitchFamily="49" charset="-122"/>
              </a:rPr>
              <a:t>中体西用</a:t>
            </a:r>
            <a:endParaRPr lang="zh-CN" altLang="en-US" sz="3200" b="1" dirty="0">
              <a:solidFill>
                <a:srgbClr val="FF33CC"/>
              </a:solidFill>
              <a:latin typeface="黑体" panose="02010609060101010101" pitchFamily="49" charset="-122"/>
              <a:ea typeface="黑体" panose="02010609060101010101" pitchFamily="49" charset="-122"/>
            </a:endParaRPr>
          </a:p>
        </p:txBody>
      </p:sp>
      <p:sp>
        <p:nvSpPr>
          <p:cNvPr id="4" name="标题 1"/>
          <p:cNvSpPr>
            <a:spLocks noGrp="1"/>
          </p:cNvSpPr>
          <p:nvPr/>
        </p:nvSpPr>
        <p:spPr>
          <a:xfrm>
            <a:off x="2566988" y="520700"/>
            <a:ext cx="7850188" cy="600075"/>
          </a:xfrm>
          <a:prstGeom prst="rect">
            <a:avLst/>
          </a:prstGeom>
        </p:spPr>
        <p:txBody>
          <a:bodyPr lIns="101600" tIns="38100" rIns="76200" bIns="38100"/>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a:solidFill>
                  <a:srgbClr val="000000">
                    <a:lumMod val="75000"/>
                    <a:lumOff val="25000"/>
                  </a:srgbClr>
                </a:solidFill>
                <a:uFillTx/>
                <a:latin typeface="Arial" panose="020B0604020202020204" pitchFamily="34" charset="0"/>
                <a:ea typeface="隶书" panose="02010509060101010101" charset="-122"/>
                <a:cs typeface="+mn-ea"/>
                <a:sym typeface="微软雅黑" panose="020B0503020204020204" pitchFamily="34"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如何客观准确看待</a:t>
            </a:r>
            <a:r>
              <a:rPr kumimoji="0" lang="en-US"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a:t>
            </a: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中体西用</a:t>
            </a:r>
            <a:r>
              <a:rPr kumimoji="0" lang="en-US"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a:t>
            </a: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合理</a:t>
            </a:r>
            <a:r>
              <a:rPr kumimoji="0" lang="zh-CN" altLang="en-US" sz="2800" b="1" i="0" u="none" strike="noStrike" kern="1200" cap="none" spc="200" normalizeH="0" baseline="0" noProof="1">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？滞后？</a:t>
            </a:r>
            <a:endParaRPr kumimoji="0" lang="zh-CN" altLang="en-US" sz="2800" b="1" i="0" u="none" strike="noStrike" kern="1200" cap="none" spc="200" normalizeH="0" baseline="0" noProof="1">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pSp>
        <p:nvGrpSpPr>
          <p:cNvPr id="12295" name="组合 8"/>
          <p:cNvGrpSpPr/>
          <p:nvPr/>
        </p:nvGrpSpPr>
        <p:grpSpPr>
          <a:xfrm>
            <a:off x="2587625" y="1735138"/>
            <a:ext cx="506413" cy="1930400"/>
            <a:chOff x="374157" y="769772"/>
            <a:chExt cx="559827" cy="2156492"/>
          </a:xfrm>
        </p:grpSpPr>
        <p:sp>
          <p:nvSpPr>
            <p:cNvPr id="25617" name="圆角矩形 14"/>
            <p:cNvSpPr/>
            <p:nvPr/>
          </p:nvSpPr>
          <p:spPr>
            <a:xfrm>
              <a:off x="393262" y="769772"/>
              <a:ext cx="540722" cy="516654"/>
            </a:xfrm>
            <a:prstGeom prst="roundRect">
              <a:avLst>
                <a:gd name="adj" fmla="val 50000"/>
              </a:avLst>
            </a:prstGeom>
            <a:solidFill>
              <a:srgbClr val="FFC000"/>
            </a:solidFill>
            <a:ln w="34925" cap="flat" cmpd="sng">
              <a:solidFill>
                <a:srgbClr val="FFFFFF"/>
              </a:solidFill>
              <a:prstDash val="solid"/>
              <a:bevel/>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endParaRPr lang="zh-CN" altLang="zh-CN" sz="24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5618" name="圆角矩形 15"/>
            <p:cNvSpPr/>
            <p:nvPr/>
          </p:nvSpPr>
          <p:spPr>
            <a:xfrm>
              <a:off x="374157" y="1633596"/>
              <a:ext cx="540722" cy="516654"/>
            </a:xfrm>
            <a:prstGeom prst="roundRect">
              <a:avLst>
                <a:gd name="adj" fmla="val 50000"/>
              </a:avLst>
            </a:prstGeom>
            <a:solidFill>
              <a:srgbClr val="92D050"/>
            </a:solidFill>
            <a:ln w="34925" cap="flat" cmpd="sng">
              <a:solidFill>
                <a:srgbClr val="FFFFFF"/>
              </a:solidFill>
              <a:prstDash val="solid"/>
              <a:bevel/>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endParaRPr lang="zh-CN" altLang="zh-CN" sz="24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5619" name="圆角矩形 16"/>
            <p:cNvSpPr/>
            <p:nvPr/>
          </p:nvSpPr>
          <p:spPr>
            <a:xfrm>
              <a:off x="393262" y="2409610"/>
              <a:ext cx="540722" cy="516654"/>
            </a:xfrm>
            <a:prstGeom prst="roundRect">
              <a:avLst>
                <a:gd name="adj" fmla="val 50000"/>
              </a:avLst>
            </a:prstGeom>
            <a:solidFill>
              <a:srgbClr val="58ACF2"/>
            </a:solidFill>
            <a:ln w="34925" cap="flat" cmpd="sng">
              <a:solidFill>
                <a:srgbClr val="FFFFFF"/>
              </a:solidFill>
              <a:prstDash val="solid"/>
              <a:bevel/>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endParaRPr lang="zh-CN" altLang="zh-CN" sz="24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12" name="六边形 11"/>
          <p:cNvSpPr/>
          <p:nvPr/>
        </p:nvSpPr>
        <p:spPr>
          <a:xfrm>
            <a:off x="977900" y="2058988"/>
            <a:ext cx="1312863" cy="1203325"/>
          </a:xfrm>
          <a:prstGeom prst="hexagon">
            <a:avLst/>
          </a:prstGeom>
        </p:spPr>
        <p:style>
          <a:lnRef idx="2">
            <a:srgbClr val="FFFFFF">
              <a:shade val="50000"/>
            </a:srgbClr>
          </a:lnRef>
          <a:fillRef idx="1">
            <a:srgbClr val="FFFFFF"/>
          </a:fillRef>
          <a:effectRef idx="0">
            <a:srgbClr val="FFFFFF"/>
          </a:effectRef>
          <a:fontRef idx="minor">
            <a:srgbClr val="595959"/>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2400" b="1" i="0" u="none" strike="noStrike" kern="1200" cap="none" spc="0" normalizeH="0" baseline="0" noProof="0">
              <a:ln>
                <a:noFill/>
              </a:ln>
              <a:solidFill>
                <a:schemeClr val="accent2"/>
              </a:solidFill>
              <a:effectLst/>
              <a:uLnTx/>
              <a:uFillTx/>
              <a:latin typeface="+mn-lt"/>
              <a:ea typeface="微软雅黑" panose="020B0503020204020204" pitchFamily="34" charset="-122"/>
              <a:cs typeface="+mn-cs"/>
              <a:sym typeface="Arial" panose="020B0604020202020204"/>
            </a:endParaRPr>
          </a:p>
        </p:txBody>
      </p:sp>
      <p:sp>
        <p:nvSpPr>
          <p:cNvPr id="14" name="文本框 13"/>
          <p:cNvSpPr txBox="1"/>
          <p:nvPr/>
        </p:nvSpPr>
        <p:spPr>
          <a:xfrm>
            <a:off x="977900" y="2447925"/>
            <a:ext cx="1262063" cy="52228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r>
              <a:rPr lang="zh-CN" altLang="en-US" b="1" dirty="0">
                <a:latin typeface="Arial" panose="020B0604020202020204" pitchFamily="34" charset="0"/>
                <a:ea typeface="微软雅黑" panose="020B0503020204020204" pitchFamily="34" charset="-122"/>
                <a:sym typeface="Arial" panose="020B0604020202020204" pitchFamily="34" charset="0"/>
              </a:rPr>
              <a:t>合理性</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15" name="文本框 14"/>
          <p:cNvSpPr txBox="1"/>
          <p:nvPr/>
        </p:nvSpPr>
        <p:spPr>
          <a:xfrm>
            <a:off x="3367088" y="1647825"/>
            <a:ext cx="6648450" cy="52387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CC"/>
                </a:solidFill>
                <a:latin typeface="Arial" panose="020B0604020202020204" pitchFamily="34" charset="0"/>
                <a:ea typeface="微软雅黑" panose="020B0503020204020204" pitchFamily="34" charset="-122"/>
                <a:sym typeface="Arial" panose="020B0604020202020204" pitchFamily="34" charset="0"/>
              </a:rPr>
              <a:t>唯物史观：</a:t>
            </a:r>
            <a:r>
              <a:rPr lang="zh-CN" altLang="en-US" b="1" dirty="0">
                <a:latin typeface="Arial" panose="020B0604020202020204" pitchFamily="34" charset="0"/>
                <a:ea typeface="微软雅黑" panose="020B0503020204020204" pitchFamily="34" charset="-122"/>
                <a:sym typeface="Arial" panose="020B0604020202020204" pitchFamily="34" charset="0"/>
              </a:rPr>
              <a:t>中体西用是特定时代的产物。</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16" name="文本框 15"/>
          <p:cNvSpPr txBox="1"/>
          <p:nvPr/>
        </p:nvSpPr>
        <p:spPr>
          <a:xfrm>
            <a:off x="3354388" y="2447925"/>
            <a:ext cx="7007225" cy="522288"/>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CC"/>
                </a:solidFill>
                <a:latin typeface="Arial" panose="020B0604020202020204" pitchFamily="34" charset="0"/>
                <a:ea typeface="微软雅黑" panose="020B0503020204020204" pitchFamily="34" charset="-122"/>
                <a:sym typeface="Arial" panose="020B0604020202020204" pitchFamily="34" charset="0"/>
              </a:rPr>
              <a:t>文明史观：</a:t>
            </a:r>
            <a:r>
              <a:rPr lang="zh-CN" altLang="en-US" b="1" dirty="0">
                <a:latin typeface="Arial" panose="020B0604020202020204" pitchFamily="34" charset="0"/>
                <a:ea typeface="微软雅黑" panose="020B0503020204020204" pitchFamily="34" charset="-122"/>
                <a:sym typeface="Arial" panose="020B0604020202020204" pitchFamily="34" charset="0"/>
              </a:rPr>
              <a:t>是对西方工业文明冲击的反应。</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p:cNvSpPr txBox="1"/>
          <p:nvPr/>
        </p:nvSpPr>
        <p:spPr>
          <a:xfrm>
            <a:off x="3354388" y="3141663"/>
            <a:ext cx="6648450" cy="52387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CC"/>
                </a:solidFill>
                <a:latin typeface="Arial" panose="020B0604020202020204" pitchFamily="34" charset="0"/>
                <a:ea typeface="微软雅黑" panose="020B0503020204020204" pitchFamily="34" charset="-122"/>
                <a:sym typeface="Arial" panose="020B0604020202020204" pitchFamily="34" charset="0"/>
              </a:rPr>
              <a:t>近代化史观：</a:t>
            </a:r>
            <a:r>
              <a:rPr lang="zh-CN" altLang="en-US" b="1" dirty="0">
                <a:latin typeface="Arial" panose="020B0604020202020204" pitchFamily="34" charset="0"/>
                <a:ea typeface="微软雅黑" panose="020B0503020204020204" pitchFamily="34" charset="-122"/>
                <a:sym typeface="Arial" panose="020B0604020202020204" pitchFamily="34" charset="0"/>
              </a:rPr>
              <a:t>迈出中国近代化的第一步。</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0" name="六边形 19"/>
          <p:cNvSpPr/>
          <p:nvPr/>
        </p:nvSpPr>
        <p:spPr>
          <a:xfrm>
            <a:off x="1077913" y="4662488"/>
            <a:ext cx="1312863" cy="1203325"/>
          </a:xfrm>
          <a:prstGeom prst="hexagon">
            <a:avLst/>
          </a:prstGeom>
        </p:spPr>
        <p:style>
          <a:lnRef idx="2">
            <a:srgbClr val="FFFFFF">
              <a:shade val="50000"/>
            </a:srgbClr>
          </a:lnRef>
          <a:fillRef idx="1">
            <a:srgbClr val="FFFFFF"/>
          </a:fillRef>
          <a:effectRef idx="0">
            <a:srgbClr val="FFFFFF"/>
          </a:effectRef>
          <a:fontRef idx="minor">
            <a:srgbClr val="595959"/>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2400" b="1" i="0" u="none" strike="noStrike" kern="1200" cap="none" spc="0" normalizeH="0" baseline="0" noProof="0">
              <a:ln>
                <a:noFill/>
              </a:ln>
              <a:solidFill>
                <a:schemeClr val="tx1"/>
              </a:solidFill>
              <a:effectLst/>
              <a:uLnTx/>
              <a:uFillTx/>
              <a:latin typeface="+mn-lt"/>
              <a:ea typeface="微软雅黑" panose="020B0503020204020204" pitchFamily="34" charset="-122"/>
              <a:cs typeface="+mn-cs"/>
              <a:sym typeface="Arial" panose="020B0604020202020204"/>
            </a:endParaRPr>
          </a:p>
        </p:txBody>
      </p:sp>
      <p:sp>
        <p:nvSpPr>
          <p:cNvPr id="21" name="文本框 20"/>
          <p:cNvSpPr txBox="1"/>
          <p:nvPr/>
        </p:nvSpPr>
        <p:spPr>
          <a:xfrm>
            <a:off x="1139825" y="5002213"/>
            <a:ext cx="1262063" cy="52387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b="1" dirty="0">
                <a:latin typeface="Arial" panose="020B0604020202020204" pitchFamily="34" charset="0"/>
                <a:ea typeface="微软雅黑" panose="020B0503020204020204" pitchFamily="34" charset="-122"/>
                <a:sym typeface="Arial" panose="020B0604020202020204" pitchFamily="34" charset="0"/>
              </a:rPr>
              <a:t>滞后性</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圆角矩形 14"/>
          <p:cNvSpPr/>
          <p:nvPr/>
        </p:nvSpPr>
        <p:spPr>
          <a:xfrm>
            <a:off x="2686050" y="4591050"/>
            <a:ext cx="488950" cy="461963"/>
          </a:xfrm>
          <a:prstGeom prst="roundRect">
            <a:avLst>
              <a:gd name="adj" fmla="val 50000"/>
            </a:avLst>
          </a:prstGeom>
          <a:solidFill>
            <a:srgbClr val="FFC000"/>
          </a:solidFill>
          <a:ln w="34925" cap="flat" cmpd="sng">
            <a:solidFill>
              <a:srgbClr val="FFFFFF"/>
            </a:solidFill>
            <a:prstDash val="solid"/>
            <a:bevel/>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endParaRPr lang="zh-CN" altLang="zh-CN" sz="24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圆角矩形 16"/>
          <p:cNvSpPr/>
          <p:nvPr/>
        </p:nvSpPr>
        <p:spPr>
          <a:xfrm>
            <a:off x="2686050" y="5340350"/>
            <a:ext cx="488950" cy="461963"/>
          </a:xfrm>
          <a:prstGeom prst="roundRect">
            <a:avLst>
              <a:gd name="adj" fmla="val 50000"/>
            </a:avLst>
          </a:prstGeom>
          <a:solidFill>
            <a:srgbClr val="58ACF2"/>
          </a:solidFill>
          <a:ln w="34925" cap="flat" cmpd="sng">
            <a:solidFill>
              <a:srgbClr val="FFFFFF"/>
            </a:solidFill>
            <a:prstDash val="solid"/>
            <a:bevel/>
            <a:headEnd type="none" w="med" len="med"/>
            <a:tailEnd type="none" w="med" len="med"/>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None/>
            </a:pPr>
            <a:endParaRPr lang="zh-CN" altLang="zh-CN" sz="24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文本框 26"/>
          <p:cNvSpPr txBox="1"/>
          <p:nvPr/>
        </p:nvSpPr>
        <p:spPr>
          <a:xfrm>
            <a:off x="3330575" y="4560888"/>
            <a:ext cx="4852988" cy="52387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CC"/>
                </a:solidFill>
                <a:latin typeface="Arial" panose="020B0604020202020204" pitchFamily="34" charset="0"/>
                <a:ea typeface="微软雅黑" panose="020B0503020204020204" pitchFamily="34" charset="-122"/>
                <a:sym typeface="Arial" panose="020B0604020202020204" pitchFamily="34" charset="0"/>
              </a:rPr>
              <a:t>学习范围：</a:t>
            </a:r>
            <a:r>
              <a:rPr lang="zh-CN" altLang="en-US" b="1" dirty="0">
                <a:latin typeface="Arial" panose="020B0604020202020204" pitchFamily="34" charset="0"/>
                <a:ea typeface="微软雅黑" panose="020B0503020204020204" pitchFamily="34" charset="-122"/>
                <a:sym typeface="Arial" panose="020B0604020202020204" pitchFamily="34" charset="0"/>
              </a:rPr>
              <a:t>仅限于器物层面。</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8" name="文本框 27"/>
          <p:cNvSpPr txBox="1"/>
          <p:nvPr/>
        </p:nvSpPr>
        <p:spPr>
          <a:xfrm>
            <a:off x="3363913" y="5368925"/>
            <a:ext cx="5970587" cy="5222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0000CC"/>
                </a:solidFill>
                <a:latin typeface="Arial" panose="020B0604020202020204" pitchFamily="34" charset="0"/>
                <a:ea typeface="微软雅黑" panose="020B0503020204020204" pitchFamily="34" charset="-122"/>
                <a:sym typeface="Arial" panose="020B0604020202020204" pitchFamily="34" charset="0"/>
              </a:rPr>
              <a:t>根本目的：</a:t>
            </a:r>
            <a:r>
              <a:rPr lang="zh-CN" altLang="en-US" b="1" dirty="0">
                <a:latin typeface="Arial" panose="020B0604020202020204" pitchFamily="34" charset="0"/>
                <a:ea typeface="微软雅黑" panose="020B0503020204020204" pitchFamily="34" charset="-122"/>
                <a:sym typeface="Arial" panose="020B0604020202020204" pitchFamily="34" charset="0"/>
              </a:rPr>
              <a:t>维护腐朽的封建统治。</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标题 1"/>
          <p:cNvSpPr>
            <a:spLocks noGrp="1"/>
          </p:cNvSpPr>
          <p:nvPr/>
        </p:nvSpPr>
        <p:spPr>
          <a:xfrm>
            <a:off x="2619375" y="809625"/>
            <a:ext cx="7848600" cy="600075"/>
          </a:xfrm>
          <a:prstGeom prst="rect">
            <a:avLst/>
          </a:prstGeom>
        </p:spPr>
        <p:txBody>
          <a:bodyPr lIns="101600" tIns="38100" rIns="76200" bIns="38100"/>
          <a:lstStyle>
            <a:lvl1pPr marL="0" marR="0" algn="l" defTabSz="914400" rtl="0" eaLnBrk="1" fontAlgn="auto" latinLnBrk="0" hangingPunct="1">
              <a:lnSpc>
                <a:spcPct val="100000"/>
              </a:lnSpc>
              <a:spcBef>
                <a:spcPct val="0"/>
              </a:spcBef>
              <a:buNone/>
              <a:defRPr kumimoji="0" lang="zh-CN" altLang="en-US" sz="2400" b="1" i="0" u="none" strike="noStrike" kern="1200" cap="none" spc="200" normalizeH="0" baseline="0" noProof="1">
                <a:solidFill>
                  <a:srgbClr val="000000">
                    <a:lumMod val="75000"/>
                    <a:lumOff val="25000"/>
                  </a:srgbClr>
                </a:solidFill>
                <a:uFillTx/>
                <a:latin typeface="Arial" panose="020B0604020202020204" pitchFamily="34" charset="0"/>
                <a:ea typeface="隶书" panose="02010509060101010101" charset="-122"/>
                <a:cs typeface="+mn-ea"/>
                <a:sym typeface="微软雅黑" panose="020B0503020204020204" pitchFamily="34"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如何客观准确看待</a:t>
            </a:r>
            <a:r>
              <a:rPr kumimoji="0" lang="en-US"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a:t>
            </a: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中体西用</a:t>
            </a:r>
            <a:r>
              <a:rPr kumimoji="0" lang="en-US"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a:t>
            </a:r>
            <a:r>
              <a:rPr kumimoji="0" lang="zh-CN" altLang="en-US" sz="2800" b="1" i="0" u="none" strike="noStrike" kern="1200" cap="none" spc="200" normalizeH="0" baseline="0" noProof="1" smtClean="0">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合理</a:t>
            </a:r>
            <a:r>
              <a:rPr kumimoji="0" lang="zh-CN" altLang="en-US" sz="2800" b="1" i="0" u="none" strike="noStrike" kern="1200" cap="none" spc="200" normalizeH="0" baseline="0" noProof="1">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rPr>
              <a:t>？滞后？</a:t>
            </a:r>
            <a:endParaRPr kumimoji="0" lang="zh-CN" altLang="en-US" sz="2800" b="1" i="0" u="none" strike="noStrike" kern="1200" cap="none" spc="200" normalizeH="0" baseline="0" noProof="1">
              <a:ln>
                <a:noFill/>
              </a:ln>
              <a:solidFill>
                <a:srgbClr val="0000CC"/>
              </a:solidFill>
              <a:effectLst/>
              <a:uLnTx/>
              <a:uFillTx/>
              <a:latin typeface="Arial" panose="020B0604020202020204"/>
              <a:ea typeface="微软雅黑" panose="020B0503020204020204" pitchFamily="34" charset="-122"/>
              <a:cs typeface="Times New Roman" panose="02020603050405020304" pitchFamily="18" charset="0"/>
              <a:sym typeface="Arial" panose="020B0604020202020204"/>
            </a:endParaRPr>
          </a:p>
        </p:txBody>
      </p:sp>
      <p:pic>
        <p:nvPicPr>
          <p:cNvPr id="25615" name="Picture 7"/>
          <p:cNvPicPr>
            <a:picLocks noChangeAspect="1"/>
          </p:cNvPicPr>
          <p:nvPr/>
        </p:nvPicPr>
        <p:blipFill>
          <a:blip r:embed="rId1"/>
          <a:stretch>
            <a:fillRect/>
          </a:stretch>
        </p:blipFill>
        <p:spPr>
          <a:xfrm>
            <a:off x="342900" y="61913"/>
            <a:ext cx="3665538" cy="747712"/>
          </a:xfrm>
          <a:prstGeom prst="rect">
            <a:avLst/>
          </a:prstGeom>
          <a:noFill/>
          <a:ln w="9525">
            <a:noFill/>
          </a:ln>
        </p:spPr>
      </p:pic>
      <p:sp>
        <p:nvSpPr>
          <p:cNvPr id="25616" name="文本框 5"/>
          <p:cNvSpPr txBox="1"/>
          <p:nvPr/>
        </p:nvSpPr>
        <p:spPr>
          <a:xfrm>
            <a:off x="1847850" y="61913"/>
            <a:ext cx="25273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zh-CN" sz="3200" b="1" dirty="0">
                <a:solidFill>
                  <a:srgbClr val="FF33CC"/>
                </a:solidFill>
                <a:latin typeface="黑体" panose="02010609060101010101" pitchFamily="49" charset="-122"/>
                <a:ea typeface="黑体" panose="02010609060101010101" pitchFamily="49" charset="-122"/>
              </a:rPr>
              <a:t>中体西用</a:t>
            </a:r>
            <a:endParaRPr lang="zh-CN" altLang="en-US" sz="3200" b="1" dirty="0">
              <a:solidFill>
                <a:srgbClr val="FF33CC"/>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500"/>
                                        <p:tgtEl>
                                          <p:spTgt spid="2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2295"/>
                                        </p:tgtEl>
                                        <p:attrNameLst>
                                          <p:attrName>style.visibility</p:attrName>
                                        </p:attrNameLst>
                                      </p:cBhvr>
                                      <p:to>
                                        <p:strVal val="visible"/>
                                      </p:to>
                                    </p:set>
                                    <p:animEffect transition="in" filter="barn(inVertical)">
                                      <p:cBhvr>
                                        <p:cTn id="21" dur="500"/>
                                        <p:tgtEl>
                                          <p:spTgt spid="1229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barn(inVertical)">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barn(inVertical)">
                                      <p:cBhvr>
                                        <p:cTn id="41" dur="500"/>
                                        <p:tgtEl>
                                          <p:spTgt spid="23"/>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barn(inVertical)">
                                      <p:cBhvr>
                                        <p:cTn id="44" dur="5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arn(inVertical)">
                                      <p:cBhvr>
                                        <p:cTn id="49" dur="500"/>
                                        <p:tgtEl>
                                          <p:spTgt spid="27"/>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barn(inVertical)">
                                      <p:cBhvr>
                                        <p:cTn id="5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P spid="16" grpId="0"/>
      <p:bldP spid="19" grpId="0"/>
      <p:bldP spid="20" grpId="0" animBg="1"/>
      <p:bldP spid="21" grpId="0"/>
      <p:bldP spid="23" grpId="0" animBg="1"/>
      <p:bldP spid="26" grpId="0" animBg="1"/>
      <p:bldP spid="27"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6626" name="Picture 32"/>
          <p:cNvPicPr>
            <a:picLocks noChangeAspect="1"/>
          </p:cNvPicPr>
          <p:nvPr/>
        </p:nvPicPr>
        <p:blipFill>
          <a:blip r:embed="rId1"/>
          <a:stretch>
            <a:fillRect/>
          </a:stretch>
        </p:blipFill>
        <p:spPr>
          <a:xfrm>
            <a:off x="381000" y="115888"/>
            <a:ext cx="5260975" cy="782637"/>
          </a:xfrm>
          <a:prstGeom prst="rect">
            <a:avLst/>
          </a:prstGeom>
          <a:noFill/>
          <a:ln w="9525">
            <a:noFill/>
          </a:ln>
        </p:spPr>
      </p:pic>
      <p:sp>
        <p:nvSpPr>
          <p:cNvPr id="26627" name="文本框 3"/>
          <p:cNvSpPr txBox="1"/>
          <p:nvPr/>
        </p:nvSpPr>
        <p:spPr>
          <a:xfrm>
            <a:off x="192088" y="912813"/>
            <a:ext cx="11880850" cy="5694362"/>
          </a:xfrm>
          <a:prstGeom prst="rect">
            <a:avLst/>
          </a:prstGeom>
          <a:solidFill>
            <a:schemeClr val="bg1"/>
          </a:solid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 typeface="Wingdings" panose="05000000000000000000" pitchFamily="2" charset="2"/>
              <a:buChar char="Ø"/>
            </a:pPr>
            <a:r>
              <a:rPr lang="zh-CN" altLang="en-US" b="1" dirty="0">
                <a:solidFill>
                  <a:srgbClr val="FF0066"/>
                </a:solidFill>
                <a:latin typeface="微软雅黑" panose="020B0503020204020204" pitchFamily="34" charset="-122"/>
                <a:ea typeface="微软雅黑" panose="020B0503020204020204" pitchFamily="34" charset="-122"/>
                <a:sym typeface="+mn-ea"/>
              </a:rPr>
              <a:t>思想上：</a:t>
            </a:r>
            <a:r>
              <a:rPr lang="zh-CN" altLang="en-US" b="1" dirty="0">
                <a:latin typeface="宋体" panose="02010600030101010101" pitchFamily="2" charset="-122"/>
                <a:ea typeface="宋体" panose="02010600030101010101" pitchFamily="2" charset="-122"/>
                <a:sym typeface="+mn-ea"/>
              </a:rPr>
              <a:t>洋务派提出了“中体西用”这一最早的现代化思想，</a:t>
            </a:r>
            <a:r>
              <a:rPr lang="zh-CN" altLang="en-US" b="1" dirty="0">
                <a:solidFill>
                  <a:srgbClr val="FF0000"/>
                </a:solidFill>
                <a:latin typeface="宋体" panose="02010600030101010101" pitchFamily="2" charset="-122"/>
                <a:ea typeface="宋体" panose="02010600030101010101" pitchFamily="2" charset="-122"/>
                <a:sym typeface="+mn-ea"/>
              </a:rPr>
              <a:t>动摇了“礼仪至上”的传统伦理价值观的权威地位</a:t>
            </a:r>
            <a:r>
              <a:rPr lang="zh-CN" altLang="en-US" b="1" dirty="0">
                <a:latin typeface="宋体" panose="02010600030101010101" pitchFamily="2" charset="-122"/>
                <a:ea typeface="宋体" panose="02010600030101010101" pitchFamily="2" charset="-122"/>
                <a:sym typeface="+mn-ea"/>
              </a:rPr>
              <a:t>，企图用先进的资本主义生产力来维护落后的生产关系，这也表明了统治阶级已经承认“中学”的不足，使</a:t>
            </a:r>
            <a:r>
              <a:rPr lang="zh-CN" altLang="en-US" b="1" dirty="0">
                <a:solidFill>
                  <a:srgbClr val="FF0000"/>
                </a:solidFill>
                <a:latin typeface="宋体" panose="02010600030101010101" pitchFamily="2" charset="-122"/>
                <a:ea typeface="宋体" panose="02010600030101010101" pitchFamily="2" charset="-122"/>
                <a:sym typeface="+mn-ea"/>
              </a:rPr>
              <a:t>中国人的价值观由“传统人”开始向“现代人”转化</a:t>
            </a:r>
            <a:r>
              <a:rPr lang="zh-CN" altLang="en-US" b="1" dirty="0">
                <a:latin typeface="宋体" panose="02010600030101010101" pitchFamily="2" charset="-122"/>
                <a:ea typeface="宋体" panose="02010600030101010101" pitchFamily="2" charset="-122"/>
                <a:sym typeface="+mn-ea"/>
              </a:rPr>
              <a:t>。</a:t>
            </a:r>
            <a:endParaRPr lang="en-US" altLang="zh-CN" b="1" dirty="0">
              <a:latin typeface="宋体" panose="02010600030101010101" pitchFamily="2" charset="-122"/>
              <a:ea typeface="宋体" panose="02010600030101010101" pitchFamily="2" charset="-122"/>
            </a:endParaRPr>
          </a:p>
          <a:p>
            <a:pPr marL="0" lvl="0" indent="0">
              <a:lnSpc>
                <a:spcPct val="100000"/>
              </a:lnSpc>
              <a:spcBef>
                <a:spcPct val="0"/>
              </a:spcBef>
              <a:buSzTx/>
              <a:buFont typeface="Wingdings" panose="05000000000000000000" pitchFamily="2" charset="2"/>
              <a:buChar char="Ø"/>
            </a:pPr>
            <a:r>
              <a:rPr lang="zh-CN" altLang="en-US" b="1" dirty="0">
                <a:solidFill>
                  <a:srgbClr val="FF0066"/>
                </a:solidFill>
                <a:latin typeface="微软雅黑" panose="020B0503020204020204" pitchFamily="34" charset="-122"/>
                <a:ea typeface="微软雅黑" panose="020B0503020204020204" pitchFamily="34" charset="-122"/>
                <a:sym typeface="+mn-ea"/>
              </a:rPr>
              <a:t>经济上：</a:t>
            </a:r>
            <a:r>
              <a:rPr lang="zh-CN" altLang="en-US" b="1" dirty="0">
                <a:latin typeface="宋体" panose="02010600030101010101" pitchFamily="2" charset="-122"/>
                <a:ea typeface="宋体" panose="02010600030101010101" pitchFamily="2" charset="-122"/>
                <a:sym typeface="+mn-ea"/>
              </a:rPr>
              <a:t>洋务派引进了西方先进的机器和工艺，创办了一批近代军事工业和民用企业，为中国近代化的发展提供了物质条件及管理经验；洋务派创办的近代企业，引进西方先进的机器生产方式和科技人才，</a:t>
            </a:r>
            <a:r>
              <a:rPr lang="zh-CN" altLang="en-US" b="1" dirty="0">
                <a:solidFill>
                  <a:srgbClr val="FF0000"/>
                </a:solidFill>
                <a:latin typeface="宋体" panose="02010600030101010101" pitchFamily="2" charset="-122"/>
                <a:ea typeface="宋体" panose="02010600030101010101" pitchFamily="2" charset="-122"/>
                <a:sym typeface="+mn-ea"/>
              </a:rPr>
              <a:t>开启了近代中国工业文明的先河。</a:t>
            </a:r>
            <a:endParaRPr lang="zh-CN" altLang="en-US" b="1" dirty="0">
              <a:solidFill>
                <a:srgbClr val="FF0000"/>
              </a:solidFill>
              <a:latin typeface="宋体" panose="02010600030101010101" pitchFamily="2" charset="-122"/>
              <a:ea typeface="宋体" panose="02010600030101010101" pitchFamily="2" charset="-122"/>
              <a:sym typeface="+mn-ea"/>
            </a:endParaRPr>
          </a:p>
          <a:p>
            <a:pPr marL="0" lvl="0" indent="0">
              <a:lnSpc>
                <a:spcPct val="100000"/>
              </a:lnSpc>
              <a:spcBef>
                <a:spcPct val="0"/>
              </a:spcBef>
              <a:buSzTx/>
              <a:buFont typeface="Wingdings" panose="05000000000000000000" pitchFamily="2" charset="2"/>
              <a:buChar char="Ø"/>
            </a:pPr>
            <a:r>
              <a:rPr lang="zh-CN" altLang="en-US" b="1" dirty="0">
                <a:solidFill>
                  <a:srgbClr val="FF0066"/>
                </a:solidFill>
                <a:latin typeface="微软雅黑" panose="020B0503020204020204" pitchFamily="34" charset="-122"/>
                <a:ea typeface="微软雅黑" panose="020B0503020204020204" pitchFamily="34" charset="-122"/>
                <a:sym typeface="+mn-ea"/>
              </a:rPr>
              <a:t>外交上：</a:t>
            </a:r>
            <a:r>
              <a:rPr lang="zh-CN" altLang="en-US" b="1" dirty="0">
                <a:latin typeface="宋体" panose="02010600030101010101" pitchFamily="2" charset="-122"/>
                <a:ea typeface="宋体" panose="02010600030101010101" pitchFamily="2" charset="-122"/>
                <a:sym typeface="+mn-ea"/>
              </a:rPr>
              <a:t>洋务运动使中国外交开始向近代化转变，建立了</a:t>
            </a:r>
            <a:r>
              <a:rPr lang="zh-CN" altLang="en-US" b="1" dirty="0">
                <a:solidFill>
                  <a:srgbClr val="FF0000"/>
                </a:solidFill>
                <a:latin typeface="宋体" panose="02010600030101010101" pitchFamily="2" charset="-122"/>
                <a:ea typeface="宋体" panose="02010600030101010101" pitchFamily="2" charset="-122"/>
                <a:sym typeface="+mn-ea"/>
              </a:rPr>
              <a:t>第一个常设的外交机构总理衙门</a:t>
            </a:r>
            <a:r>
              <a:rPr lang="zh-CN" altLang="en-US" b="1" dirty="0">
                <a:latin typeface="宋体" panose="02010600030101010101" pitchFamily="2" charset="-122"/>
                <a:ea typeface="宋体" panose="02010600030101010101" pitchFamily="2" charset="-122"/>
                <a:sym typeface="+mn-ea"/>
              </a:rPr>
              <a:t>，加强了清朝同外国的联系，</a:t>
            </a:r>
            <a:r>
              <a:rPr lang="zh-CN" altLang="en-US" b="1" dirty="0">
                <a:solidFill>
                  <a:srgbClr val="FF0000"/>
                </a:solidFill>
                <a:latin typeface="宋体" panose="02010600030101010101" pitchFamily="2" charset="-122"/>
                <a:ea typeface="宋体" panose="02010600030101010101" pitchFamily="2" charset="-122"/>
                <a:sym typeface="+mn-ea"/>
              </a:rPr>
              <a:t>开启了外交近代化</a:t>
            </a:r>
            <a:r>
              <a:rPr lang="zh-CN" altLang="en-US" b="1" dirty="0">
                <a:latin typeface="宋体" panose="02010600030101010101" pitchFamily="2" charset="-122"/>
                <a:ea typeface="宋体" panose="02010600030101010101" pitchFamily="2" charset="-122"/>
                <a:sym typeface="+mn-ea"/>
              </a:rPr>
              <a:t>。</a:t>
            </a:r>
            <a:endParaRPr lang="en-US" altLang="zh-CN" b="1" dirty="0">
              <a:latin typeface="宋体" panose="02010600030101010101" pitchFamily="2" charset="-122"/>
              <a:ea typeface="宋体" panose="02010600030101010101" pitchFamily="2" charset="-122"/>
            </a:endParaRPr>
          </a:p>
          <a:p>
            <a:pPr marL="0" lvl="0" indent="0">
              <a:lnSpc>
                <a:spcPct val="100000"/>
              </a:lnSpc>
              <a:spcBef>
                <a:spcPct val="0"/>
              </a:spcBef>
              <a:buSzTx/>
              <a:buFont typeface="Wingdings" panose="05000000000000000000" pitchFamily="2" charset="2"/>
              <a:buChar char="Ø"/>
            </a:pPr>
            <a:r>
              <a:rPr lang="zh-CN" altLang="en-US" b="1" dirty="0">
                <a:solidFill>
                  <a:srgbClr val="FF0066"/>
                </a:solidFill>
                <a:latin typeface="微软雅黑" panose="020B0503020204020204" pitchFamily="34" charset="-122"/>
                <a:ea typeface="微软雅黑" panose="020B0503020204020204" pitchFamily="34" charset="-122"/>
                <a:sym typeface="+mn-ea"/>
              </a:rPr>
              <a:t>军事上：</a:t>
            </a:r>
            <a:r>
              <a:rPr lang="zh-CN" altLang="en-US" b="1" dirty="0">
                <a:latin typeface="宋体" panose="02010600030101010101" pitchFamily="2" charset="-122"/>
                <a:ea typeface="宋体" panose="02010600030101010101" pitchFamily="2" charset="-122"/>
                <a:sym typeface="+mn-ea"/>
              </a:rPr>
              <a:t>洋务运动创建</a:t>
            </a:r>
            <a:r>
              <a:rPr lang="zh-CN" altLang="en-US" b="1" dirty="0">
                <a:solidFill>
                  <a:srgbClr val="FF0000"/>
                </a:solidFill>
                <a:latin typeface="宋体" panose="02010600030101010101" pitchFamily="2" charset="-122"/>
                <a:ea typeface="宋体" panose="02010600030101010101" pitchFamily="2" charset="-122"/>
                <a:sym typeface="+mn-ea"/>
              </a:rPr>
              <a:t>近代海军</a:t>
            </a:r>
            <a:r>
              <a:rPr lang="zh-CN" altLang="en-US" b="1" dirty="0">
                <a:latin typeface="宋体" panose="02010600030101010101" pitchFamily="2" charset="-122"/>
                <a:ea typeface="宋体" panose="02010600030101010101" pitchFamily="2" charset="-122"/>
                <a:sym typeface="+mn-ea"/>
              </a:rPr>
              <a:t>，开始了中国</a:t>
            </a:r>
            <a:r>
              <a:rPr lang="zh-CN" altLang="en-US" b="1" dirty="0">
                <a:solidFill>
                  <a:srgbClr val="FF0000"/>
                </a:solidFill>
                <a:latin typeface="宋体" panose="02010600030101010101" pitchFamily="2" charset="-122"/>
                <a:ea typeface="宋体" panose="02010600030101010101" pitchFamily="2" charset="-122"/>
                <a:sym typeface="+mn-ea"/>
              </a:rPr>
              <a:t>军事近代化</a:t>
            </a:r>
            <a:r>
              <a:rPr lang="zh-CN" altLang="en-US" b="1" dirty="0">
                <a:latin typeface="宋体" panose="02010600030101010101" pitchFamily="2" charset="-122"/>
                <a:ea typeface="宋体" panose="02010600030101010101" pitchFamily="2" charset="-122"/>
                <a:sym typeface="+mn-ea"/>
              </a:rPr>
              <a:t>的历程。</a:t>
            </a:r>
            <a:endParaRPr lang="zh-CN" altLang="en-US" b="1" dirty="0">
              <a:latin typeface="宋体" panose="02010600030101010101" pitchFamily="2" charset="-122"/>
              <a:ea typeface="宋体" panose="02010600030101010101" pitchFamily="2" charset="-122"/>
            </a:endParaRPr>
          </a:p>
          <a:p>
            <a:pPr marL="0" lvl="0" indent="0">
              <a:lnSpc>
                <a:spcPct val="100000"/>
              </a:lnSpc>
              <a:spcBef>
                <a:spcPct val="0"/>
              </a:spcBef>
              <a:buSzTx/>
              <a:buFont typeface="Wingdings" panose="05000000000000000000" pitchFamily="2" charset="2"/>
              <a:buChar char="Ø"/>
            </a:pPr>
            <a:r>
              <a:rPr lang="zh-CN" altLang="en-US" b="1" dirty="0">
                <a:solidFill>
                  <a:srgbClr val="FF0066"/>
                </a:solidFill>
                <a:latin typeface="微软雅黑" panose="020B0503020204020204" pitchFamily="34" charset="-122"/>
                <a:ea typeface="微软雅黑" panose="020B0503020204020204" pitchFamily="34" charset="-122"/>
                <a:sym typeface="+mn-ea"/>
              </a:rPr>
              <a:t>教育上：</a:t>
            </a:r>
            <a:r>
              <a:rPr lang="zh-CN" altLang="en-US" b="1" dirty="0">
                <a:latin typeface="宋体" panose="02010600030101010101" pitchFamily="2" charset="-122"/>
                <a:ea typeface="宋体" panose="02010600030101010101" pitchFamily="2" charset="-122"/>
                <a:sym typeface="+mn-ea"/>
              </a:rPr>
              <a:t>洋务运动设立新式学堂，培养翻译、科技、军事方面的人才，还派遣留学生，是中国</a:t>
            </a:r>
            <a:r>
              <a:rPr lang="zh-CN" altLang="en-US" b="1" dirty="0">
                <a:solidFill>
                  <a:srgbClr val="FF0000"/>
                </a:solidFill>
                <a:latin typeface="宋体" panose="02010600030101010101" pitchFamily="2" charset="-122"/>
                <a:ea typeface="宋体" panose="02010600030101010101" pitchFamily="2" charset="-122"/>
                <a:sym typeface="+mn-ea"/>
              </a:rPr>
              <a:t>教育近代化</a:t>
            </a:r>
            <a:r>
              <a:rPr lang="zh-CN" altLang="en-US" b="1" dirty="0">
                <a:latin typeface="宋体" panose="02010600030101010101" pitchFamily="2" charset="-122"/>
                <a:ea typeface="宋体" panose="02010600030101010101" pitchFamily="2" charset="-122"/>
                <a:sym typeface="+mn-ea"/>
              </a:rPr>
              <a:t>的开始。</a:t>
            </a:r>
            <a:endParaRPr lang="zh-CN" altLang="en-US" b="1" dirty="0">
              <a:latin typeface="宋体" panose="02010600030101010101" pitchFamily="2" charset="-122"/>
              <a:ea typeface="宋体" panose="02010600030101010101" pitchFamily="2" charset="-122"/>
              <a:sym typeface="+mn-ea"/>
            </a:endParaRPr>
          </a:p>
        </p:txBody>
      </p:sp>
      <p:sp>
        <p:nvSpPr>
          <p:cNvPr id="4" name="Rectangle 2"/>
          <p:cNvSpPr txBox="1">
            <a:spLocks noChangeArrowheads="1"/>
          </p:cNvSpPr>
          <p:nvPr/>
        </p:nvSpPr>
        <p:spPr>
          <a:xfrm>
            <a:off x="2632075" y="177800"/>
            <a:ext cx="5965825" cy="709613"/>
          </a:xfrm>
          <a:prstGeom prst="rect">
            <a:avLst/>
          </a:prstGeom>
          <a:noFill/>
        </p:spPr>
        <p:txBody>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vl6pPr marL="25146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6pPr>
            <a:lvl7pPr marL="29718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7pPr>
            <a:lvl8pPr marL="34290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8pPr>
            <a:lvl9pPr marL="3886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9pPr>
          </a:lstStyle>
          <a:p>
            <a:pPr marL="0" marR="0" lvl="0" indent="0" algn="l" defTabSz="914400" rtl="0" eaLnBrk="0" fontAlgn="base" latinLnBrk="0" hangingPunct="0">
              <a:lnSpc>
                <a:spcPct val="120000"/>
              </a:lnSpc>
              <a:spcBef>
                <a:spcPts val="1000"/>
              </a:spcBef>
              <a:spcAft>
                <a:spcPct val="0"/>
              </a:spcAft>
              <a:buClrTx/>
              <a:buSzPct val="100000"/>
              <a:buFont typeface="Arial" panose="020B0604020202020204" pitchFamily="34" charset="0"/>
              <a:buNone/>
              <a:defRPr/>
            </a:pPr>
            <a:r>
              <a:rPr kumimoji="0" lang="zh-CN" altLang="en-US" sz="3200" b="1" i="0" u="none" strike="noStrike" kern="0" cap="none" spc="0" normalizeH="0" baseline="0" noProof="0" dirty="0" smtClean="0">
                <a:ln>
                  <a:noFill/>
                </a:ln>
                <a:solidFill>
                  <a:srgbClr val="FF33CC"/>
                </a:solidFill>
                <a:effectLst/>
                <a:uLnTx/>
                <a:uFillTx/>
                <a:latin typeface="微软雅黑" panose="020B0503020204020204" pitchFamily="34" charset="-122"/>
                <a:ea typeface="微软雅黑" panose="020B0503020204020204" pitchFamily="34" charset="-122"/>
                <a:cs typeface="Arial" panose="020B0604020202020204" pitchFamily="34" charset="0"/>
                <a:sym typeface="Arial" panose="020B0604020202020204"/>
              </a:rPr>
              <a:t>洋务运动开启中国近代化</a:t>
            </a:r>
            <a:endParaRPr kumimoji="0" lang="zh-CN" altLang="en-US" sz="3200" b="1" i="0" u="none" strike="noStrike" kern="0" cap="none" spc="0" normalizeH="0" baseline="0" noProof="0" dirty="0" smtClean="0">
              <a:ln>
                <a:noFill/>
              </a:ln>
              <a:solidFill>
                <a:srgbClr val="FF33CC"/>
              </a:solidFill>
              <a:effectLst/>
              <a:uLnTx/>
              <a:uFillTx/>
              <a:latin typeface="微软雅黑" panose="020B0503020204020204" pitchFamily="34" charset="-122"/>
              <a:ea typeface="微软雅黑" panose="020B0503020204020204" pitchFamily="34" charset="-122"/>
              <a:cs typeface="Arial" panose="020B0604020202020204" pitchFamily="34" charset="0"/>
              <a:sym typeface="Arial" panose="020B0604020202020204"/>
            </a:endParaRPr>
          </a:p>
        </p:txBody>
      </p:sp>
    </p:spTree>
  </p:cSld>
  <p:clrMapOvr>
    <a:masterClrMapping/>
  </p:clrMapOvr>
  <p:transition advTm="137602"/>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7650" name="内容占位符 1"/>
          <p:cNvSpPr>
            <a:spLocks noGrp="1"/>
          </p:cNvSpPr>
          <p:nvPr>
            <p:ph sz="quarter" idx="10"/>
          </p:nvPr>
        </p:nvSpPr>
        <p:spPr>
          <a:xfrm>
            <a:off x="263525" y="692150"/>
            <a:ext cx="11664950" cy="5024438"/>
          </a:xfrm>
          <a:ln/>
        </p:spPr>
        <p:txBody>
          <a:bodyPr vert="horz" wrap="square" lIns="91440" tIns="45720" rIns="91440" bIns="45720" anchor="t" anchorCtr="0"/>
          <a:p>
            <a:pPr algn="ctr">
              <a:lnSpc>
                <a:spcPct val="150000"/>
              </a:lnSpc>
              <a:buClrTx/>
              <a:buSzPct val="100000"/>
            </a:pPr>
            <a:r>
              <a:rPr lang="en-US" altLang="zh-CN" sz="36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36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真题研究</a:t>
            </a:r>
            <a:r>
              <a:rPr lang="en-US" altLang="zh-CN" sz="36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36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2022</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·广东高考·</a:t>
            </a: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）表</a:t>
            </a: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1 1889</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年张之洞与李鸿章的争论</a:t>
            </a:r>
            <a:endPar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二人争论的问题是（　　）</a:t>
            </a:r>
            <a:endPar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洋务运动要不要借鉴明治维新</a:t>
            </a: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B.</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兴办炼铁业可否举借外债</a:t>
            </a:r>
            <a:endPar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军事工业和民用工业孰重孰轻</a:t>
            </a: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D.</a:t>
            </a:r>
            <a:r>
              <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修筑铁路与炼铁孰先孰后</a:t>
            </a:r>
            <a:endParaRPr lang="zh-CN" altLang="zh-CN" sz="28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aphicFrame>
        <p:nvGraphicFramePr>
          <p:cNvPr id="3" name="表格 2"/>
          <p:cNvGraphicFramePr>
            <a:graphicFrameLocks noGrp="1"/>
          </p:cNvGraphicFramePr>
          <p:nvPr/>
        </p:nvGraphicFramePr>
        <p:xfrm>
          <a:off x="5664200" y="2349500"/>
          <a:ext cx="6408738" cy="3840163"/>
        </p:xfrm>
        <a:graphic>
          <a:graphicData uri="http://schemas.openxmlformats.org/drawingml/2006/table">
            <a:tbl>
              <a:tblPr firstRow="1" firstCol="1" bandRow="1"/>
              <a:tblGrid>
                <a:gridCol w="652064"/>
                <a:gridCol w="5756674"/>
              </a:tblGrid>
              <a:tr h="548595">
                <a:tc>
                  <a:txBody>
                    <a:bodyPr/>
                    <a:lstStyle/>
                    <a:p>
                      <a:pPr algn="just">
                        <a:spcAft>
                          <a:spcPts val="0"/>
                        </a:spcAft>
                      </a:pPr>
                      <a:r>
                        <a:rPr lang="en-US" sz="2400" b="1" kern="100" dirty="0">
                          <a:effectLst/>
                          <a:latin typeface="Arial" panose="020B0604020202020204"/>
                          <a:ea typeface="微软雅黑" panose="020B0503020204020204" pitchFamily="34" charset="-122"/>
                          <a:sym typeface="Arial" panose="020B0604020202020204"/>
                        </a:rPr>
                        <a:t> </a:t>
                      </a:r>
                      <a:endParaRPr lang="zh-CN" sz="2400" b="1" kern="100" dirty="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b="1" kern="100">
                          <a:effectLst/>
                          <a:latin typeface="Arial" panose="020B0604020202020204"/>
                          <a:ea typeface="微软雅黑" panose="020B0503020204020204" pitchFamily="34" charset="-122"/>
                          <a:sym typeface="Arial" panose="020B0604020202020204"/>
                        </a:rPr>
                        <a:t>主张</a:t>
                      </a:r>
                      <a:endParaRPr lang="zh-CN" sz="2400" b="1" kern="10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5784">
                <a:tc>
                  <a:txBody>
                    <a:bodyPr/>
                    <a:lstStyle/>
                    <a:p>
                      <a:pPr algn="just">
                        <a:lnSpc>
                          <a:spcPct val="150000"/>
                        </a:lnSpc>
                        <a:spcAft>
                          <a:spcPts val="0"/>
                        </a:spcAft>
                      </a:pPr>
                      <a:r>
                        <a:rPr lang="zh-CN" sz="2400" b="1" kern="100" dirty="0">
                          <a:effectLst/>
                          <a:latin typeface="Arial" panose="020B0604020202020204"/>
                          <a:ea typeface="微软雅黑" panose="020B0503020204020204" pitchFamily="34" charset="-122"/>
                          <a:sym typeface="Arial" panose="020B0604020202020204"/>
                        </a:rPr>
                        <a:t>张之洞</a:t>
                      </a:r>
                      <a:endParaRPr lang="zh-CN" sz="2400" b="1" kern="100" dirty="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2400" b="1" kern="100" dirty="0">
                          <a:effectLst/>
                          <a:latin typeface="Arial" panose="020B0604020202020204"/>
                          <a:ea typeface="微软雅黑" panose="020B0503020204020204" pitchFamily="34" charset="-122"/>
                          <a:sym typeface="Arial" panose="020B0604020202020204"/>
                        </a:rPr>
                        <a:t>储铁宜急，勘路宜缓……前六七年积款积铁，后三四年兴工修造（铁路）……岂有地球之上独中华之铁皆是弃物？</a:t>
                      </a:r>
                      <a:endParaRPr lang="zh-CN" sz="2400" b="1" kern="100" dirty="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5784">
                <a:tc>
                  <a:txBody>
                    <a:bodyPr/>
                    <a:lstStyle/>
                    <a:p>
                      <a:pPr algn="just">
                        <a:lnSpc>
                          <a:spcPct val="150000"/>
                        </a:lnSpc>
                        <a:spcAft>
                          <a:spcPts val="0"/>
                        </a:spcAft>
                      </a:pPr>
                      <a:r>
                        <a:rPr lang="zh-CN" sz="2400" b="1" kern="100">
                          <a:effectLst/>
                          <a:latin typeface="Arial" panose="020B0604020202020204"/>
                          <a:ea typeface="微软雅黑" panose="020B0503020204020204" pitchFamily="34" charset="-122"/>
                          <a:sym typeface="Arial" panose="020B0604020202020204"/>
                        </a:rPr>
                        <a:t>李鸿章</a:t>
                      </a:r>
                      <a:endParaRPr lang="zh-CN" sz="2400" b="1" kern="10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2400" b="1" kern="100" dirty="0">
                          <a:effectLst/>
                          <a:latin typeface="Arial" panose="020B0604020202020204"/>
                          <a:ea typeface="微软雅黑" panose="020B0503020204020204" pitchFamily="34" charset="-122"/>
                          <a:sym typeface="Arial" panose="020B0604020202020204"/>
                        </a:rPr>
                        <a:t>筹划开矿，炼成铁条（钢轨），器款甚巨，岂能各省同开？……日本铁路日增，至今工料皆用土产，惟钢轨等项仍购西洋。</a:t>
                      </a:r>
                      <a:endParaRPr lang="zh-CN" sz="2400" b="1" kern="100" dirty="0">
                        <a:effectLst/>
                        <a:latin typeface="Arial" panose="020B0604020202020204"/>
                        <a:ea typeface="微软雅黑" panose="020B0503020204020204" pitchFamily="34" charset="-122"/>
                        <a:sym typeface="Arial" panose="020B0604020202020204"/>
                      </a:endParaRPr>
                    </a:p>
                  </a:txBody>
                  <a:tcPr marL="75565" marR="75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7665" name="WordArt 6"/>
          <p:cNvSpPr>
            <a:spLocks noTextEdit="1"/>
          </p:cNvSpPr>
          <p:nvPr/>
        </p:nvSpPr>
        <p:spPr>
          <a:xfrm>
            <a:off x="4656138" y="2133600"/>
            <a:ext cx="935037" cy="6477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D</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65"/>
                                        </p:tgtEl>
                                        <p:attrNameLst>
                                          <p:attrName>style.visibility</p:attrName>
                                        </p:attrNameLst>
                                      </p:cBhvr>
                                      <p:to>
                                        <p:strVal val="visible"/>
                                      </p:to>
                                    </p:set>
                                    <p:animEffect transition="in" filter="blinds(horizontal)">
                                      <p:cBhvr>
                                        <p:cTn id="7" dur="500"/>
                                        <p:tgtEl>
                                          <p:spTgt spid="27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矩形 4"/>
          <p:cNvSpPr/>
          <p:nvPr/>
        </p:nvSpPr>
        <p:spPr>
          <a:xfrm>
            <a:off x="4881563" y="95250"/>
            <a:ext cx="2339975" cy="523875"/>
          </a:xfrm>
          <a:prstGeom prst="rect">
            <a:avLst/>
          </a:prstGeom>
        </p:spPr>
        <p:txBody>
          <a:bodyPr wrap="none">
            <a:spAutoFit/>
          </a:bodyPr>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altLang="zh-CN" sz="2800" b="1" i="0" u="none" strike="noStrike" kern="1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a:sym typeface="Arial" panose="020B0604020202020204"/>
              </a:rPr>
              <a:t>【</a:t>
            </a:r>
            <a:r>
              <a:rPr kumimoji="0" lang="zh-CN" altLang="zh-CN" sz="2800" b="1" i="0" u="none" strike="noStrike" kern="1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a:sym typeface="Arial" panose="020B0604020202020204"/>
              </a:rPr>
              <a:t>考情扫描</a:t>
            </a:r>
            <a:r>
              <a:rPr kumimoji="0" lang="en-US" altLang="zh-CN" sz="2800" b="1" i="0" u="none" strike="noStrike" kern="1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a:sym typeface="Arial" panose="020B0604020202020204"/>
              </a:rPr>
              <a:t>】</a:t>
            </a:r>
            <a:endParaRPr kumimoji="0" lang="zh-CN" altLang="en-US" sz="2800" b="1" i="0" u="none" strike="noStrike" kern="100" cap="none" spc="0" normalizeH="0" baseline="0" noProof="0" dirty="0">
              <a:ln>
                <a:noFill/>
              </a:ln>
              <a:solidFill>
                <a:srgbClr val="C00000"/>
              </a:solidFill>
              <a:effectLst/>
              <a:uLnTx/>
              <a:uFillTx/>
              <a:latin typeface="Arial" panose="020B0604020202020204"/>
              <a:ea typeface="微软雅黑" panose="020B0503020204020204" pitchFamily="34" charset="-122"/>
              <a:cs typeface="Times New Roman" panose="02020603050405020304"/>
              <a:sym typeface="Arial" panose="020B0604020202020204"/>
            </a:endParaRPr>
          </a:p>
        </p:txBody>
      </p:sp>
      <p:graphicFrame>
        <p:nvGraphicFramePr>
          <p:cNvPr id="7" name="表格 6"/>
          <p:cNvGraphicFramePr>
            <a:graphicFrameLocks noGrp="1"/>
          </p:cNvGraphicFramePr>
          <p:nvPr/>
        </p:nvGraphicFramePr>
        <p:xfrm>
          <a:off x="76200" y="781050"/>
          <a:ext cx="11974513" cy="4303713"/>
        </p:xfrm>
        <a:graphic>
          <a:graphicData uri="http://schemas.openxmlformats.org/drawingml/2006/table">
            <a:tbl>
              <a:tblPr firstRow="1" bandRow="1">
                <a:tableStyleId>{5C22544A-7EE6-4342-B048-85BDC9FD1C3A}</a:tableStyleId>
              </a:tblPr>
              <a:tblGrid>
                <a:gridCol w="871218"/>
                <a:gridCol w="5050918"/>
                <a:gridCol w="6052377"/>
              </a:tblGrid>
              <a:tr h="554396">
                <a:tc>
                  <a:txBody>
                    <a:bodyPr/>
                    <a:lstStyle/>
                    <a:p>
                      <a:pPr marL="0" lvl="0" indent="0" algn="ctr" defTabSz="685800" rtl="0" fontAlgn="base">
                        <a:lnSpc>
                          <a:spcPct val="100000"/>
                        </a:lnSpc>
                        <a:spcBef>
                          <a:spcPct val="0"/>
                        </a:spcBef>
                        <a:spcAft>
                          <a:spcPct val="0"/>
                        </a:spcAft>
                        <a:buFont typeface="Arial" panose="020B0604020202020204" pitchFamily="34" charset="0"/>
                        <a:buNone/>
                      </a:pPr>
                      <a:r>
                        <a:rPr lang="zh-CN" altLang="en-US" sz="2400" b="1" i="0" u="none" kern="1200" baseline="0" dirty="0">
                          <a:solidFill>
                            <a:schemeClr val="tx1"/>
                          </a:solidFill>
                          <a:latin typeface="Arial" panose="020B0604020202020204"/>
                          <a:ea typeface="微软雅黑" panose="020B0503020204020204" pitchFamily="34" charset="-122"/>
                          <a:cs typeface="+mn-cs"/>
                          <a:sym typeface="Arial" panose="020B0604020202020204"/>
                        </a:rPr>
                        <a:t>时间</a:t>
                      </a:r>
                      <a:endParaRPr lang="zh-CN" altLang="en-US" sz="2400" b="1" i="0" u="none" kern="1200" baseline="0" dirty="0">
                        <a:solidFill>
                          <a:schemeClr val="tx1"/>
                        </a:solidFill>
                        <a:latin typeface="Arial" panose="020B0604020202020204"/>
                        <a:ea typeface="微软雅黑" panose="020B0503020204020204" pitchFamily="34" charset="-122"/>
                        <a:cs typeface="+mn-cs"/>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ctr" defTabSz="685800" eaLnBrk="1" hangingPunct="1">
                        <a:lnSpc>
                          <a:spcPct val="100000"/>
                        </a:lnSpc>
                        <a:buNone/>
                      </a:pPr>
                      <a:r>
                        <a:rPr lang="zh-CN" altLang="en-US" sz="2400" b="1" dirty="0">
                          <a:solidFill>
                            <a:schemeClr val="tx1"/>
                          </a:solidFill>
                          <a:latin typeface="Arial" panose="020B0604020202020204"/>
                          <a:ea typeface="微软雅黑" panose="020B0503020204020204" pitchFamily="34" charset="-122"/>
                          <a:sym typeface="Arial" panose="020B0604020202020204"/>
                        </a:rPr>
                        <a:t>全国卷</a:t>
                      </a:r>
                      <a:endParaRPr lang="zh-CN" altLang="en-US" sz="2400" b="1" dirty="0">
                        <a:solidFill>
                          <a:schemeClr val="tx1"/>
                        </a:solidFill>
                        <a:latin typeface="Arial" panose="020B0604020202020204"/>
                        <a:ea typeface="微软雅黑" panose="020B0503020204020204" pitchFamily="34" charset="-122"/>
                        <a:sym typeface="Arial" panose="020B0604020202020204"/>
                      </a:endParaRPr>
                    </a:p>
                  </a:txBody>
                  <a:tcPr marL="0" marR="0" marT="0" marB="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defTabSz="685800">
                        <a:lnSpc>
                          <a:spcPct val="100000"/>
                        </a:lnSpc>
                        <a:buFont typeface="Arial" panose="020B0604020202020204" pitchFamily="34" charset="0"/>
                        <a:buNone/>
                      </a:pPr>
                      <a:r>
                        <a:rPr lang="zh-CN" altLang="en-US" sz="2400" b="1" dirty="0">
                          <a:solidFill>
                            <a:schemeClr val="tx1"/>
                          </a:solidFill>
                          <a:latin typeface="Arial" panose="020B0604020202020204"/>
                          <a:ea typeface="微软雅黑" panose="020B0503020204020204" pitchFamily="34" charset="-122"/>
                          <a:sym typeface="Arial" panose="020B0604020202020204"/>
                        </a:rPr>
                        <a:t>地方卷</a:t>
                      </a:r>
                      <a:endParaRPr lang="zh-CN" altLang="en-US" sz="2400" b="1" dirty="0">
                        <a:solidFill>
                          <a:schemeClr val="tx1"/>
                        </a:solidFill>
                        <a:latin typeface="Arial" panose="020B0604020202020204"/>
                        <a:ea typeface="微软雅黑" panose="020B0503020204020204" pitchFamily="34" charset="-122"/>
                        <a:sym typeface="Arial" panose="020B0604020202020204"/>
                      </a:endParaRPr>
                    </a:p>
                  </a:txBody>
                  <a:tcPr marL="0" marR="0" marT="0" marB="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3021">
                <a:tc>
                  <a:txBody>
                    <a:bodyPr/>
                    <a:lstStyle/>
                    <a:p>
                      <a:pPr algn="ctr">
                        <a:lnSpc>
                          <a:spcPct val="100000"/>
                        </a:lnSpc>
                      </a:pPr>
                      <a:r>
                        <a:rPr lang="en-US" altLang="zh-CN" sz="2400" b="1" dirty="0">
                          <a:solidFill>
                            <a:schemeClr val="tx1"/>
                          </a:solidFill>
                          <a:latin typeface="Arial" panose="020B0604020202020204"/>
                          <a:ea typeface="微软雅黑" panose="020B0503020204020204" pitchFamily="34" charset="-122"/>
                          <a:sym typeface="Arial" panose="020B0604020202020204"/>
                        </a:rPr>
                        <a:t>2018</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【Ⅲ】28·</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严复进化论</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6.</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天津</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国人对西学中的器物与制度的关注</a:t>
                      </a:r>
                      <a:endPar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13.</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天津</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严复的思想 </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3021">
                <a:tc>
                  <a:txBody>
                    <a:bodyPr/>
                    <a:lstStyle/>
                    <a:p>
                      <a:pPr algn="ctr">
                        <a:lnSpc>
                          <a:spcPct val="100000"/>
                        </a:lnSpc>
                      </a:pPr>
                      <a:r>
                        <a:rPr lang="en-US" altLang="zh-CN" sz="2400" b="1" dirty="0">
                          <a:solidFill>
                            <a:schemeClr val="tx1"/>
                          </a:solidFill>
                          <a:latin typeface="Arial" panose="020B0604020202020204"/>
                          <a:ea typeface="微软雅黑" panose="020B0503020204020204" pitchFamily="34" charset="-122"/>
                          <a:sym typeface="Arial" panose="020B0604020202020204"/>
                        </a:rPr>
                        <a:t>2019</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fontAlgn="auto">
                        <a:lnSpc>
                          <a:spcPct val="100000"/>
                        </a:lnSpc>
                        <a:spcBef>
                          <a:spcPts val="0"/>
                        </a:spcBef>
                        <a:spcAft>
                          <a:spcPts val="0"/>
                        </a:spcAft>
                        <a:buClrTx/>
                        <a:buSzTx/>
                        <a:buFontTx/>
                        <a:buNone/>
                        <a:defRPr/>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【Ⅱ】28·</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戊戌变法</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6.</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天津</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近代中国思想解放的潮流</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6.</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江苏</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中体西用</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7.</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海南</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师夷长技以制夷</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7234">
                <a:tc>
                  <a:txBody>
                    <a:bodyPr/>
                    <a:lstStyle/>
                    <a:p>
                      <a:pPr algn="ctr">
                        <a:lnSpc>
                          <a:spcPct val="100000"/>
                        </a:lnSpc>
                      </a:pPr>
                      <a:r>
                        <a:rPr lang="en-US" altLang="zh-CN" sz="2400" b="1" dirty="0">
                          <a:solidFill>
                            <a:schemeClr val="tx1"/>
                          </a:solidFill>
                          <a:latin typeface="Arial" panose="020B0604020202020204"/>
                          <a:ea typeface="微软雅黑" panose="020B0503020204020204" pitchFamily="34" charset="-122"/>
                          <a:sym typeface="Arial" panose="020B0604020202020204"/>
                        </a:rPr>
                        <a:t>2020</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fontAlgn="auto">
                        <a:lnSpc>
                          <a:spcPct val="100000"/>
                        </a:lnSpc>
                        <a:spcBef>
                          <a:spcPts val="0"/>
                        </a:spcBef>
                        <a:spcAft>
                          <a:spcPts val="0"/>
                        </a:spcAft>
                        <a:buClrTx/>
                        <a:buSzTx/>
                        <a:buFontTx/>
                        <a:buNone/>
                        <a:defRPr/>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【Ⅲ】28.</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洋务运动民用企业</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Bef>
                          <a:spcPts val="0"/>
                        </a:spcBef>
                        <a:spcAft>
                          <a:spcPts val="0"/>
                        </a:spcAft>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17.</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山东</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洋务运动（詹天佑）</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3021">
                <a:tc>
                  <a:txBody>
                    <a:bodyPr/>
                    <a:lstStyle/>
                    <a:p>
                      <a:pPr algn="ctr">
                        <a:lnSpc>
                          <a:spcPct val="100000"/>
                        </a:lnSpc>
                      </a:pPr>
                      <a:r>
                        <a:rPr lang="en-US" altLang="zh-CN" sz="2400" b="1" dirty="0">
                          <a:solidFill>
                            <a:schemeClr val="tx1"/>
                          </a:solidFill>
                          <a:latin typeface="Arial" panose="020B0604020202020204"/>
                          <a:ea typeface="微软雅黑" panose="020B0503020204020204" pitchFamily="34" charset="-122"/>
                          <a:sym typeface="Arial" panose="020B0604020202020204"/>
                        </a:rPr>
                        <a:t>2021</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fontAlgn="auto">
                        <a:lnSpc>
                          <a:spcPct val="100000"/>
                        </a:lnSpc>
                        <a:spcBef>
                          <a:spcPts val="0"/>
                        </a:spcBef>
                        <a:spcAft>
                          <a:spcPts val="0"/>
                        </a:spcAft>
                        <a:buClrTx/>
                        <a:buSzTx/>
                        <a:buFontTx/>
                        <a:buNone/>
                        <a:defRPr/>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甲</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】28·</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太平天国的严峻形势</a:t>
                      </a:r>
                      <a:endPar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p>
                      <a:pPr marL="0" marR="0" lvl="0" indent="0" algn="l" defTabSz="914400" rtl="0" fontAlgn="auto">
                        <a:lnSpc>
                          <a:spcPct val="100000"/>
                        </a:lnSpc>
                        <a:spcBef>
                          <a:spcPts val="0"/>
                        </a:spcBef>
                        <a:spcAft>
                          <a:spcPts val="0"/>
                        </a:spcAft>
                        <a:buClrTx/>
                        <a:buSzTx/>
                        <a:buFontTx/>
                        <a:buNone/>
                        <a:defRPr/>
                      </a:pP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乙</a:t>
                      </a:r>
                      <a:r>
                        <a:rPr lang="en-US" altLang="zh-CN"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】28·</a:t>
                      </a:r>
                      <a:r>
                        <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戊戌变法</a:t>
                      </a:r>
                      <a:endParaRPr lang="zh-CN" altLang="en-US" sz="2400" b="1" dirty="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2400" b="1" kern="1200" dirty="0" smtClean="0">
                          <a:solidFill>
                            <a:schemeClr val="tx1"/>
                          </a:solidFill>
                          <a:effectLst/>
                          <a:latin typeface="Arial" panose="020B0604020202020204"/>
                          <a:ea typeface="微软雅黑" panose="020B0503020204020204" pitchFamily="34" charset="-122"/>
                          <a:cs typeface="+mn-cs"/>
                          <a:sym typeface="Arial" panose="020B0604020202020204"/>
                        </a:rPr>
                        <a:t>7.</a:t>
                      </a:r>
                      <a:r>
                        <a:rPr lang="zh-CN" altLang="zh-CN" sz="2400" b="1" kern="1200" dirty="0" smtClean="0">
                          <a:solidFill>
                            <a:schemeClr val="tx1"/>
                          </a:solidFill>
                          <a:effectLst/>
                          <a:latin typeface="Arial" panose="020B0604020202020204"/>
                          <a:ea typeface="微软雅黑" panose="020B0503020204020204" pitchFamily="34" charset="-122"/>
                          <a:cs typeface="+mn-cs"/>
                          <a:sym typeface="Arial" panose="020B0604020202020204"/>
                        </a:rPr>
                        <a:t>福建高考·</a:t>
                      </a:r>
                      <a:r>
                        <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戊戌变法</a:t>
                      </a:r>
                      <a:endPar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p>
                      <a:pPr algn="ctr">
                        <a:lnSpc>
                          <a:spcPct val="100000"/>
                        </a:lnSpc>
                        <a:spcBef>
                          <a:spcPts val="0"/>
                        </a:spcBef>
                        <a:spcAft>
                          <a:spcPts val="0"/>
                        </a:spcAft>
                      </a:pP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3021">
                <a:tc>
                  <a:txBody>
                    <a:bodyPr/>
                    <a:lstStyle/>
                    <a:p>
                      <a:pPr algn="ctr">
                        <a:lnSpc>
                          <a:spcPct val="100000"/>
                        </a:lnSpc>
                      </a:pPr>
                      <a:r>
                        <a:rPr lang="en-US" altLang="zh-CN" sz="2400" b="1" dirty="0" smtClean="0">
                          <a:solidFill>
                            <a:schemeClr val="tx1"/>
                          </a:solidFill>
                          <a:latin typeface="Arial" panose="020B0604020202020204"/>
                          <a:ea typeface="微软雅黑" panose="020B0503020204020204" pitchFamily="34" charset="-122"/>
                          <a:sym typeface="Arial" panose="020B0604020202020204"/>
                        </a:rPr>
                        <a:t>2022</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fontAlgn="auto">
                        <a:lnSpc>
                          <a:spcPct val="100000"/>
                        </a:lnSpc>
                        <a:spcBef>
                          <a:spcPts val="0"/>
                        </a:spcBef>
                        <a:spcAft>
                          <a:spcPts val="0"/>
                        </a:spcAft>
                        <a:buClrTx/>
                        <a:buSzTx/>
                        <a:buFontTx/>
                        <a:buNone/>
                        <a:defRPr/>
                      </a:pPr>
                      <a:r>
                        <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甲</a:t>
                      </a:r>
                      <a:r>
                        <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】29·</a:t>
                      </a:r>
                      <a:r>
                        <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戊戌变法</a:t>
                      </a:r>
                      <a:endPar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p>
                      <a:pPr marL="0" marR="0" lvl="0" indent="0" algn="l" defTabSz="914400" rtl="0" fontAlgn="auto">
                        <a:lnSpc>
                          <a:spcPct val="100000"/>
                        </a:lnSpc>
                        <a:spcBef>
                          <a:spcPts val="0"/>
                        </a:spcBef>
                        <a:spcAft>
                          <a:spcPts val="0"/>
                        </a:spcAft>
                        <a:buClrTx/>
                        <a:buSzTx/>
                        <a:buFontTx/>
                        <a:buNone/>
                        <a:defRPr/>
                      </a:pPr>
                      <a:r>
                        <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a:t>
                      </a:r>
                      <a:r>
                        <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乙</a:t>
                      </a:r>
                      <a:r>
                        <a:rPr lang="en-US" altLang="zh-CN"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】28·</a:t>
                      </a:r>
                      <a:r>
                        <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rPr>
                        <a:t>戊戌变法</a:t>
                      </a:r>
                      <a:endParaRPr lang="zh-CN" altLang="en-US" sz="2400" b="1" dirty="0" smtClean="0">
                        <a:solidFill>
                          <a:schemeClr val="tx1"/>
                        </a:solidFill>
                        <a:latin typeface="Arial" panose="020B0604020202020204"/>
                        <a:ea typeface="微软雅黑" panose="020B0503020204020204" pitchFamily="34" charset="-122"/>
                        <a:cs typeface="黑体" panose="02010609060101010101" pitchFamily="49"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2400" b="1" dirty="0" smtClean="0">
                          <a:solidFill>
                            <a:schemeClr val="tx1"/>
                          </a:solidFill>
                          <a:latin typeface="Arial" panose="020B0604020202020204"/>
                          <a:ea typeface="微软雅黑" panose="020B0503020204020204" pitchFamily="34" charset="-122"/>
                          <a:sym typeface="Arial" panose="020B0604020202020204"/>
                        </a:rPr>
                        <a:t>7.</a:t>
                      </a:r>
                      <a:r>
                        <a:rPr lang="zh-CN" altLang="en-US" sz="2400" b="1" dirty="0" smtClean="0">
                          <a:solidFill>
                            <a:schemeClr val="tx1"/>
                          </a:solidFill>
                          <a:latin typeface="Arial" panose="020B0604020202020204"/>
                          <a:ea typeface="微软雅黑" panose="020B0503020204020204" pitchFamily="34" charset="-122"/>
                          <a:sym typeface="Arial" panose="020B0604020202020204"/>
                        </a:rPr>
                        <a:t>湖南</a:t>
                      </a:r>
                      <a:r>
                        <a:rPr lang="en-US" altLang="zh-CN" sz="2400" b="1" dirty="0" smtClean="0">
                          <a:solidFill>
                            <a:schemeClr val="tx1"/>
                          </a:solidFill>
                          <a:latin typeface="Arial" panose="020B0604020202020204"/>
                          <a:ea typeface="微软雅黑" panose="020B0503020204020204" pitchFamily="34" charset="-122"/>
                          <a:sym typeface="Arial" panose="020B0604020202020204"/>
                        </a:rPr>
                        <a:t>·</a:t>
                      </a:r>
                      <a:r>
                        <a:rPr lang="zh-CN" altLang="en-US" sz="2400" b="1" dirty="0" smtClean="0">
                          <a:solidFill>
                            <a:schemeClr val="tx1"/>
                          </a:solidFill>
                          <a:latin typeface="Arial" panose="020B0604020202020204"/>
                          <a:ea typeface="微软雅黑" panose="020B0503020204020204" pitchFamily="34" charset="-122"/>
                          <a:sym typeface="Arial" panose="020B0604020202020204"/>
                        </a:rPr>
                        <a:t>传统经济和机器工业的结合</a:t>
                      </a:r>
                      <a:endParaRPr lang="zh-CN" altLang="en-US" sz="2400" b="1" dirty="0" smtClean="0">
                        <a:solidFill>
                          <a:schemeClr val="tx1"/>
                        </a:solidFill>
                        <a:latin typeface="Arial" panose="020B0604020202020204"/>
                        <a:ea typeface="微软雅黑" panose="020B0503020204020204" pitchFamily="34" charset="-122"/>
                        <a:sym typeface="Arial" panose="020B0604020202020204"/>
                      </a:endParaRPr>
                    </a:p>
                    <a:p>
                      <a:pPr algn="l">
                        <a:lnSpc>
                          <a:spcPct val="100000"/>
                        </a:lnSpc>
                        <a:spcBef>
                          <a:spcPts val="0"/>
                        </a:spcBef>
                        <a:spcAft>
                          <a:spcPts val="0"/>
                        </a:spcAft>
                      </a:pPr>
                      <a:r>
                        <a:rPr lang="en-US" altLang="zh-CN" sz="2400" b="1" kern="1200" dirty="0" smtClean="0">
                          <a:solidFill>
                            <a:schemeClr val="tx1"/>
                          </a:solidFill>
                          <a:effectLst/>
                          <a:latin typeface="Arial" panose="020B0604020202020204"/>
                          <a:ea typeface="微软雅黑" panose="020B0503020204020204" pitchFamily="34" charset="-122"/>
                          <a:cs typeface="+mn-cs"/>
                          <a:sym typeface="Arial" panose="020B0604020202020204"/>
                        </a:rPr>
                        <a:t>10.</a:t>
                      </a:r>
                      <a:r>
                        <a:rPr lang="zh-CN" altLang="zh-CN" sz="2400" b="1" kern="1200" dirty="0" smtClean="0">
                          <a:solidFill>
                            <a:schemeClr val="tx1"/>
                          </a:solidFill>
                          <a:effectLst/>
                          <a:latin typeface="Arial" panose="020B0604020202020204"/>
                          <a:ea typeface="微软雅黑" panose="020B0503020204020204" pitchFamily="34" charset="-122"/>
                          <a:cs typeface="+mn-cs"/>
                          <a:sym typeface="Arial" panose="020B0604020202020204"/>
                        </a:rPr>
                        <a:t>浙江高考·</a:t>
                      </a:r>
                      <a:r>
                        <a:rPr lang="zh-CN" altLang="en-US" sz="2400" b="1" kern="1200" dirty="0" smtClean="0">
                          <a:solidFill>
                            <a:schemeClr val="tx1"/>
                          </a:solidFill>
                          <a:effectLst/>
                          <a:latin typeface="Arial" panose="020B0604020202020204"/>
                          <a:ea typeface="微软雅黑" panose="020B0503020204020204" pitchFamily="34" charset="-122"/>
                          <a:cs typeface="+mn-cs"/>
                          <a:sym typeface="Arial" panose="020B0604020202020204"/>
                        </a:rPr>
                        <a:t>维新思想</a:t>
                      </a:r>
                      <a:endParaRPr lang="en-US" altLang="zh-CN" sz="2400" b="1" dirty="0">
                        <a:solidFill>
                          <a:schemeClr val="tx1"/>
                        </a:solidFill>
                        <a:latin typeface="Arial" panose="020B0604020202020204"/>
                        <a:ea typeface="微软雅黑" panose="020B0503020204020204" pitchFamily="34" charset="-122"/>
                        <a:sym typeface="Arial" panose="020B0604020202020204"/>
                      </a:endParaRPr>
                    </a:p>
                  </a:txBody>
                  <a:tcPr marL="91442" marR="91442"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0513" name="TextBox 1"/>
          <p:cNvSpPr txBox="1"/>
          <p:nvPr/>
        </p:nvSpPr>
        <p:spPr>
          <a:xfrm>
            <a:off x="98425" y="5084763"/>
            <a:ext cx="11952288" cy="1570037"/>
          </a:xfrm>
          <a:prstGeom prst="rect">
            <a:avLst/>
          </a:prstGeom>
          <a:solidFill>
            <a:srgbClr val="FFC000"/>
          </a:solid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2400" b="1" dirty="0">
                <a:latin typeface="微软雅黑" panose="020B0503020204020204" pitchFamily="34" charset="-122"/>
                <a:ea typeface="微软雅黑" panose="020B0503020204020204" pitchFamily="34" charset="-122"/>
              </a:rPr>
              <a:t>命题趋势：</a:t>
            </a:r>
            <a:r>
              <a:rPr lang="zh-CN" altLang="en-US" sz="2400" b="1" dirty="0">
                <a:latin typeface="Arial" panose="020B0604020202020204" pitchFamily="34" charset="0"/>
                <a:ea typeface="宋体" panose="02010600030101010101" pitchFamily="2" charset="-122"/>
              </a:rPr>
              <a:t>近年来，由于</a:t>
            </a:r>
            <a:r>
              <a:rPr lang="zh-CN" altLang="en-US" sz="2400" b="1" dirty="0">
                <a:solidFill>
                  <a:srgbClr val="FF0000"/>
                </a:solidFill>
                <a:latin typeface="微软雅黑" panose="020B0503020204020204" pitchFamily="34" charset="-122"/>
                <a:ea typeface="微软雅黑" panose="020B0503020204020204" pitchFamily="34" charset="-122"/>
              </a:rPr>
              <a:t>中国近代化问题</a:t>
            </a:r>
            <a:r>
              <a:rPr lang="zh-CN" altLang="en-US" sz="2400" b="1" dirty="0">
                <a:latin typeface="Arial" panose="020B0604020202020204" pitchFamily="34" charset="0"/>
                <a:ea typeface="宋体" panose="02010600030101010101" pitchFamily="2" charset="-122"/>
              </a:rPr>
              <a:t>成为中国历史学界的热点，本专题在高考中占有非常重要的地位，连年都有大题出现。复习要紧抓两条主要线索：一是晚清政治的演变；二是中国社会的近代化进程。中国近代化的进程与西方的工业化及政治民主化的内容有不同的特点。复习时要注意与西方近代化的比较。　</a:t>
            </a:r>
            <a:endParaRPr lang="zh-CN" altLang="en-US" sz="2400" b="1" dirty="0">
              <a:latin typeface="Arial" panose="020B0604020202020204" pitchFamily="34" charset="0"/>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3"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4" name="图示 3"/>
          <p:cNvGraphicFramePr/>
          <p:nvPr/>
        </p:nvGraphicFramePr>
        <p:xfrm>
          <a:off x="0" y="2343230"/>
          <a:ext cx="5403528" cy="418776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 name="TextBox 8"/>
          <p:cNvSpPr txBox="1"/>
          <p:nvPr/>
        </p:nvSpPr>
        <p:spPr>
          <a:xfrm>
            <a:off x="355600" y="228600"/>
            <a:ext cx="11491913" cy="769938"/>
          </a:xfrm>
          <a:prstGeom prst="rect">
            <a:avLst/>
          </a:prstGeom>
          <a:noFill/>
        </p:spPr>
        <p:txBody>
          <a:bodyPr>
            <a:spAutoFit/>
          </a:bodyPr>
          <a:lstStyle>
            <a:defPPr>
              <a:defRPr lang="zh-CN"/>
            </a:defPPr>
            <a:lvl1pPr lvl="0">
              <a:defRPr sz="3600" b="1"/>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四、戊戌</a:t>
            </a:r>
            <a:r>
              <a:rPr kumimoji="0" lang="zh-CN" altLang="en-US" sz="4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维新</a:t>
            </a: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运动</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1895—1898 </a:t>
            </a:r>
            <a:r>
              <a:rPr kumimoji="0" lang="zh-CN" altLang="en-US"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资产阶级维新派）</a:t>
            </a:r>
            <a:endPar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10" name="文本框 1"/>
          <p:cNvSpPr txBox="1"/>
          <p:nvPr/>
        </p:nvSpPr>
        <p:spPr>
          <a:xfrm>
            <a:off x="617538" y="1052513"/>
            <a:ext cx="10801350" cy="1077913"/>
          </a:xfrm>
          <a:prstGeom prst="rect">
            <a:avLst/>
          </a:prstGeom>
          <a:noFill/>
          <a:ln w="19050">
            <a:solidFill>
              <a:srgbClr val="0000CC"/>
            </a:solidFill>
          </a:ln>
        </p:spPr>
        <p:style>
          <a:lnRef idx="2">
            <a:schemeClr val="dk1"/>
          </a:lnRef>
          <a:fillRef idx="1">
            <a:schemeClr val="lt1"/>
          </a:fillRef>
          <a:effectRef idx="0">
            <a:schemeClr val="dk1"/>
          </a:effectRef>
          <a:fontRef idx="minor">
            <a:schemeClr val="dk1"/>
          </a:fontRef>
        </p:style>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dk1"/>
                </a:solidFill>
                <a:effectLst/>
                <a:uLnTx/>
                <a:uFillTx/>
                <a:latin typeface="方正大黑简体" pitchFamily="2" charset="-122"/>
                <a:ea typeface="方正大黑简体" pitchFamily="2" charset="-122"/>
                <a:cs typeface="+mn-cs"/>
              </a:rPr>
              <a:t>能   </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变</a:t>
            </a: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则全，不</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变</a:t>
            </a: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则亡；全</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变</a:t>
            </a: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则强，小</a:t>
            </a:r>
            <a:r>
              <a:rPr kumimoji="0" lang="zh-CN" altLang="en-US" sz="3200" b="1" i="0" u="none" strike="noStrike" kern="1200" cap="none" spc="0" normalizeH="0" baseline="0" noProof="0" dirty="0">
                <a:ln>
                  <a:noFill/>
                </a:ln>
                <a:solidFill>
                  <a:srgbClr val="FF0000"/>
                </a:solidFill>
                <a:effectLst/>
                <a:uLnTx/>
                <a:uFillTx/>
                <a:latin typeface="宋体" panose="02010600030101010101" pitchFamily="2" charset="-122"/>
                <a:ea typeface="宋体" panose="02010600030101010101" pitchFamily="2" charset="-122"/>
                <a:cs typeface="+mn-cs"/>
              </a:rPr>
              <a:t>变</a:t>
            </a: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仍亡。</a:t>
            </a:r>
            <a:endParaRPr kumimoji="0" lang="en-US" altLang="zh-CN"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a:p>
            <a:pPr marL="0" marR="0" lvl="0" indent="0" algn="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一一</a:t>
            </a:r>
            <a:r>
              <a:rPr kumimoji="0" lang="en-US" altLang="zh-CN"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应诏统筹全局折</a:t>
            </a:r>
            <a:r>
              <a:rPr kumimoji="0" lang="en-US" altLang="zh-CN"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a:t>
            </a:r>
            <a:endPar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sp>
        <p:nvSpPr>
          <p:cNvPr id="11" name="TextBox 23"/>
          <p:cNvSpPr txBox="1"/>
          <p:nvPr/>
        </p:nvSpPr>
        <p:spPr>
          <a:xfrm>
            <a:off x="5686425" y="2420938"/>
            <a:ext cx="4421188" cy="2308225"/>
          </a:xfrm>
          <a:prstGeom prst="rect">
            <a:avLst/>
          </a:prstGeom>
          <a:noFill/>
        </p:spPr>
        <p:txBody>
          <a:bodyPr>
            <a:spAutoFit/>
          </a:bodyPr>
          <a:lstStyle/>
          <a:p>
            <a:pPr marR="0" indent="457200" defTabSz="914400" fontAlgn="auto">
              <a:buClrTx/>
              <a:buSzTx/>
              <a:buFontTx/>
              <a:buNone/>
              <a:defRPr/>
            </a:pPr>
            <a:r>
              <a:rPr kumimoji="0" lang="zh-CN" altLang="en-US" sz="3600" b="1" kern="1200" cap="none" spc="0" normalizeH="0" baseline="0" noProof="0" dirty="0">
                <a:latin typeface="仿宋" panose="02010609060101010101" pitchFamily="49" charset="-122"/>
                <a:ea typeface="仿宋" panose="02010609060101010101" pitchFamily="49" charset="-122"/>
                <a:cs typeface="+mn-cs"/>
              </a:rPr>
              <a:t>  在</a:t>
            </a:r>
            <a:r>
              <a:rPr kumimoji="0" lang="zh-CN" altLang="en-US" sz="3600" b="1" kern="1200" cap="none" spc="0" normalizeH="0" baseline="0" noProof="0" dirty="0">
                <a:solidFill>
                  <a:srgbClr val="FF0000"/>
                </a:solidFill>
                <a:latin typeface="仿宋" panose="02010609060101010101" pitchFamily="49" charset="-122"/>
                <a:ea typeface="仿宋" panose="02010609060101010101" pitchFamily="49" charset="-122"/>
                <a:cs typeface="+mn-cs"/>
              </a:rPr>
              <a:t>孔子儒学</a:t>
            </a:r>
            <a:r>
              <a:rPr kumimoji="0" lang="zh-CN" altLang="en-US" sz="3600" b="1" kern="1200" cap="none" spc="0" normalizeH="0" baseline="0" noProof="0" dirty="0">
                <a:latin typeface="仿宋" panose="02010609060101010101" pitchFamily="49" charset="-122"/>
                <a:ea typeface="仿宋" panose="02010609060101010101" pitchFamily="49" charset="-122"/>
                <a:cs typeface="+mn-cs"/>
              </a:rPr>
              <a:t>的</a:t>
            </a:r>
            <a:r>
              <a:rPr kumimoji="0" lang="zh-CN" altLang="en-US" sz="3600" b="1" kern="1200" cap="none" spc="0" normalizeH="0" baseline="0" noProof="0" dirty="0">
                <a:latin typeface="+mn-ea"/>
                <a:ea typeface="宋体" panose="02010600030101010101" pitchFamily="2" charset="-122"/>
                <a:cs typeface="+mn-cs"/>
              </a:rPr>
              <a:t>旧瓶子</a:t>
            </a:r>
            <a:r>
              <a:rPr kumimoji="0" lang="zh-CN" altLang="en-US" sz="3600" b="1" kern="1200" cap="none" spc="0" normalizeH="0" baseline="0" noProof="0" dirty="0">
                <a:latin typeface="仿宋" panose="02010609060101010101" pitchFamily="49" charset="-122"/>
                <a:ea typeface="仿宋" panose="02010609060101010101" pitchFamily="49" charset="-122"/>
                <a:cs typeface="+mn-cs"/>
              </a:rPr>
              <a:t>中装入</a:t>
            </a:r>
            <a:r>
              <a:rPr kumimoji="0" lang="zh-CN" altLang="en-US" sz="3600" b="1" kern="1200" cap="none" spc="0" normalizeH="0" baseline="0" noProof="0" dirty="0">
                <a:solidFill>
                  <a:srgbClr val="FF0000"/>
                </a:solidFill>
                <a:latin typeface="仿宋" panose="02010609060101010101" pitchFamily="49" charset="-122"/>
                <a:ea typeface="仿宋" panose="02010609060101010101" pitchFamily="49" charset="-122"/>
                <a:cs typeface="+mn-cs"/>
              </a:rPr>
              <a:t>民主平等的</a:t>
            </a:r>
            <a:r>
              <a:rPr kumimoji="0" lang="zh-CN" altLang="en-US" sz="3600" b="1" kern="1200" cap="none" spc="0" normalizeH="0" baseline="0" noProof="0" dirty="0">
                <a:solidFill>
                  <a:srgbClr val="FF0000"/>
                </a:solidFill>
                <a:latin typeface="+mn-ea"/>
                <a:ea typeface="宋体" panose="02010600030101010101" pitchFamily="2" charset="-122"/>
                <a:cs typeface="+mn-cs"/>
              </a:rPr>
              <a:t>新酒</a:t>
            </a:r>
            <a:r>
              <a:rPr kumimoji="0" lang="zh-CN" altLang="en-US" sz="3600" b="1" kern="1200" cap="none" spc="0" normalizeH="0" baseline="0" noProof="0" dirty="0">
                <a:latin typeface="仿宋" panose="02010609060101010101" pitchFamily="49" charset="-122"/>
                <a:ea typeface="仿宋" panose="02010609060101010101" pitchFamily="49" charset="-122"/>
                <a:cs typeface="+mn-cs"/>
              </a:rPr>
              <a:t>（</a:t>
            </a:r>
            <a:r>
              <a:rPr kumimoji="0" lang="zh-CN" altLang="en-US" sz="3600" b="1" kern="1200" cap="none" spc="0" normalizeH="0" baseline="0" noProof="0" dirty="0">
                <a:latin typeface="+mn-ea"/>
                <a:ea typeface="宋体" panose="02010600030101010101" pitchFamily="2" charset="-122"/>
                <a:cs typeface="+mn-cs"/>
              </a:rPr>
              <a:t>思想界的大地震</a:t>
            </a:r>
            <a:r>
              <a:rPr kumimoji="0" lang="zh-CN" altLang="en-US" sz="3600" b="1" kern="1200" cap="none" spc="0" normalizeH="0" baseline="0" noProof="0" dirty="0">
                <a:latin typeface="仿宋" panose="02010609060101010101" pitchFamily="49" charset="-122"/>
                <a:ea typeface="仿宋" panose="02010609060101010101" pitchFamily="49" charset="-122"/>
                <a:cs typeface="+mn-cs"/>
              </a:rPr>
              <a:t>）</a:t>
            </a:r>
            <a:endParaRPr kumimoji="0" lang="zh-CN" altLang="en-US" sz="3600" b="1" kern="1200" cap="none" spc="0" normalizeH="0" baseline="0" noProof="0" dirty="0">
              <a:latin typeface="仿宋" panose="02010609060101010101" pitchFamily="49" charset="-122"/>
              <a:ea typeface="仿宋" panose="02010609060101010101" pitchFamily="49" charset="-122"/>
              <a:cs typeface="+mn-cs"/>
            </a:endParaRPr>
          </a:p>
        </p:txBody>
      </p:sp>
      <p:pic>
        <p:nvPicPr>
          <p:cNvPr id="28678" name="图片 11" descr="C:/Users/ADMINI~1/AppData/Local/Temp/kaimatting/20201117201823/output_aiMatting_20201117201825.pngoutput_aiMatting_20201117201825"/>
          <p:cNvPicPr>
            <a:picLocks noChangeAspect="1"/>
          </p:cNvPicPr>
          <p:nvPr/>
        </p:nvPicPr>
        <p:blipFill>
          <a:blip r:embed="rId6"/>
          <a:stretch>
            <a:fillRect/>
          </a:stretch>
        </p:blipFill>
        <p:spPr>
          <a:xfrm>
            <a:off x="9821863" y="2420938"/>
            <a:ext cx="2025650" cy="2016125"/>
          </a:xfrm>
          <a:prstGeom prst="rect">
            <a:avLst/>
          </a:prstGeom>
          <a:noFill/>
          <a:ln w="9525">
            <a:noFill/>
          </a:ln>
        </p:spPr>
      </p:pic>
      <p:sp>
        <p:nvSpPr>
          <p:cNvPr id="13" name="TextBox 12"/>
          <p:cNvSpPr txBox="1"/>
          <p:nvPr/>
        </p:nvSpPr>
        <p:spPr>
          <a:xfrm>
            <a:off x="4449763" y="5141913"/>
            <a:ext cx="7742237" cy="13858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solidFill>
                  <a:srgbClr val="FF0000"/>
                </a:solidFill>
                <a:latin typeface="Arial" panose="020B0604020202020204" pitchFamily="34" charset="0"/>
                <a:ea typeface="仿宋" panose="02010609060101010101" pitchFamily="49" charset="-122"/>
              </a:rPr>
              <a:t>        原因：减少变法阻力</a:t>
            </a:r>
            <a:r>
              <a:rPr lang="zh-CN" altLang="en-US" b="1" dirty="0">
                <a:solidFill>
                  <a:srgbClr val="FF0000"/>
                </a:solidFill>
                <a:latin typeface="仿宋" panose="02010609060101010101" pitchFamily="49" charset="-122"/>
                <a:ea typeface="仿宋" panose="02010609060101010101" pitchFamily="49" charset="-122"/>
              </a:rPr>
              <a:t>（资产阶级具有</a:t>
            </a:r>
            <a:r>
              <a:rPr lang="zh-CN" altLang="en-US" b="1" dirty="0">
                <a:solidFill>
                  <a:srgbClr val="FF0000"/>
                </a:solidFill>
                <a:latin typeface="Arial" panose="020B0604020202020204" pitchFamily="34" charset="0"/>
                <a:ea typeface="仿宋" panose="02010609060101010101" pitchFamily="49" charset="-122"/>
              </a:rPr>
              <a:t>软弱性</a:t>
            </a:r>
            <a:r>
              <a:rPr lang="zh-CN" altLang="en-US" b="1" dirty="0">
                <a:solidFill>
                  <a:srgbClr val="FF0000"/>
                </a:solidFill>
                <a:latin typeface="仿宋" panose="02010609060101010101" pitchFamily="49" charset="-122"/>
                <a:ea typeface="仿宋" panose="02010609060101010101" pitchFamily="49" charset="-122"/>
              </a:rPr>
              <a:t>和</a:t>
            </a:r>
            <a:r>
              <a:rPr lang="zh-CN" altLang="en-US" b="1" dirty="0">
                <a:solidFill>
                  <a:srgbClr val="FF0000"/>
                </a:solidFill>
                <a:latin typeface="Arial" panose="020B0604020202020204" pitchFamily="34" charset="0"/>
                <a:ea typeface="仿宋" panose="02010609060101010101" pitchFamily="49" charset="-122"/>
              </a:rPr>
              <a:t>保守性</a:t>
            </a:r>
            <a:r>
              <a:rPr lang="en-US" altLang="zh-CN" b="1" dirty="0">
                <a:solidFill>
                  <a:srgbClr val="FF0000"/>
                </a:solidFill>
                <a:latin typeface="仿宋" panose="02010609060101010101" pitchFamily="49" charset="-122"/>
                <a:ea typeface="仿宋" panose="02010609060101010101" pitchFamily="49" charset="-122"/>
              </a:rPr>
              <a:t>)</a:t>
            </a:r>
            <a:r>
              <a:rPr lang="zh-CN" altLang="en-US" b="1" dirty="0">
                <a:solidFill>
                  <a:srgbClr val="FF0000"/>
                </a:solidFill>
                <a:latin typeface="仿宋" panose="02010609060101010101" pitchFamily="49" charset="-122"/>
                <a:ea typeface="仿宋" panose="02010609060101010101" pitchFamily="49" charset="-122"/>
              </a:rPr>
              <a:t>，从根本上动摇了</a:t>
            </a:r>
            <a:r>
              <a:rPr lang="en-US" altLang="zh-CN" b="1" dirty="0">
                <a:solidFill>
                  <a:srgbClr val="FF0000"/>
                </a:solidFill>
                <a:latin typeface="仿宋" panose="02010609060101010101" pitchFamily="49" charset="-122"/>
                <a:ea typeface="仿宋" panose="02010609060101010101" pitchFamily="49" charset="-122"/>
              </a:rPr>
              <a:t>“</a:t>
            </a:r>
            <a:r>
              <a:rPr lang="zh-CN" altLang="en-US" b="1" dirty="0">
                <a:solidFill>
                  <a:srgbClr val="FF0000"/>
                </a:solidFill>
                <a:latin typeface="仿宋" panose="02010609060101010101" pitchFamily="49" charset="-122"/>
                <a:ea typeface="仿宋" panose="02010609060101010101" pitchFamily="49" charset="-122"/>
              </a:rPr>
              <a:t>恪守祖训</a:t>
            </a:r>
            <a:r>
              <a:rPr lang="en-US" altLang="zh-CN" b="1" dirty="0">
                <a:solidFill>
                  <a:srgbClr val="FF0000"/>
                </a:solidFill>
                <a:latin typeface="仿宋" panose="02010609060101010101" pitchFamily="49" charset="-122"/>
                <a:ea typeface="仿宋" panose="02010609060101010101" pitchFamily="49" charset="-122"/>
              </a:rPr>
              <a:t>”</a:t>
            </a:r>
            <a:r>
              <a:rPr lang="zh-CN" altLang="en-US" b="1" dirty="0">
                <a:solidFill>
                  <a:srgbClr val="FF0000"/>
                </a:solidFill>
                <a:latin typeface="仿宋" panose="02010609060101010101" pitchFamily="49" charset="-122"/>
                <a:ea typeface="仿宋" panose="02010609060101010101" pitchFamily="49" charset="-122"/>
              </a:rPr>
              <a:t>的观念，为维新变法提供理论依据。</a:t>
            </a:r>
            <a:endParaRPr lang="zh-CN" altLang="en-US" sz="3200" b="1" dirty="0">
              <a:solidFill>
                <a:srgbClr val="FF0000"/>
              </a:solidFill>
              <a:latin typeface="仿宋" panose="02010609060101010101" pitchFamily="49" charset="-122"/>
              <a:ea typeface="仿宋" panose="02010609060101010101" pitchFamily="49" charset="-122"/>
            </a:endParaRPr>
          </a:p>
        </p:txBody>
      </p:sp>
      <p:sp>
        <p:nvSpPr>
          <p:cNvPr id="14" name="TextBox 23"/>
          <p:cNvSpPr txBox="1"/>
          <p:nvPr/>
        </p:nvSpPr>
        <p:spPr>
          <a:xfrm>
            <a:off x="9191625" y="4437063"/>
            <a:ext cx="3016250" cy="523875"/>
          </a:xfrm>
          <a:prstGeom prst="rect">
            <a:avLst/>
          </a:prstGeom>
          <a:noFill/>
        </p:spPr>
        <p:txBody>
          <a:bodyPr>
            <a:spAutoFit/>
          </a:bodyPr>
          <a:lstStyle/>
          <a:p>
            <a:pPr marR="0" indent="457200" defTabSz="914400" fontAlgn="auto">
              <a:buClrTx/>
              <a:buSzTx/>
              <a:buFontTx/>
              <a:buNone/>
              <a:defRPr/>
            </a:pPr>
            <a:r>
              <a:rPr kumimoji="0" lang="zh-CN" altLang="en-US" sz="2800" b="1" kern="1200" cap="none" spc="0" normalizeH="0" baseline="0" noProof="0" dirty="0">
                <a:solidFill>
                  <a:srgbClr val="0000FF"/>
                </a:solidFill>
                <a:latin typeface="+mn-ea"/>
                <a:ea typeface="宋体" panose="02010600030101010101" pitchFamily="2" charset="-122"/>
                <a:cs typeface="+mn-cs"/>
              </a:rPr>
              <a:t>“跪着造反”</a:t>
            </a:r>
            <a:endParaRPr kumimoji="0" lang="zh-CN" altLang="en-US" sz="2800" b="1" kern="1200" cap="none" spc="0" normalizeH="0" baseline="0" noProof="0" dirty="0">
              <a:solidFill>
                <a:srgbClr val="0000FF"/>
              </a:solidFill>
              <a:latin typeface="+mn-ea"/>
              <a:ea typeface="宋体" panose="02010600030101010101" pitchFamily="2" charset="-122"/>
              <a:cs typeface="+mn-cs"/>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bldLvl="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矩形 1"/>
          <p:cNvSpPr/>
          <p:nvPr>
            <p:custDataLst>
              <p:tags r:id="rId1"/>
            </p:custDataLst>
          </p:nvPr>
        </p:nvSpPr>
        <p:spPr>
          <a:xfrm>
            <a:off x="3544695" y="3096573"/>
            <a:ext cx="4094497" cy="1107996"/>
          </a:xfrm>
          <a:prstGeom prst="rect">
            <a:avLst/>
          </a:prstGeom>
          <a:noFill/>
          <a:ln>
            <a:noFill/>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6600" b="1" i="0" u="none" strike="noStrike" kern="1200" cap="none" spc="0" normalizeH="0" baseline="0" noProof="0" dirty="0">
                <a:ln>
                  <a:noFill/>
                </a:ln>
                <a:solidFill>
                  <a:srgbClr val="FF0000"/>
                </a:solidFill>
                <a:effectLst>
                  <a:reflection blurRad="6350" stA="53000" endA="300" endPos="35500" dir="5400000" sy="-90000" algn="bl" rotWithShape="0"/>
                </a:effectLst>
                <a:uLnTx/>
                <a:uFillTx/>
                <a:latin typeface="宋体" panose="02010600030101010101" pitchFamily="2" charset="-122"/>
                <a:ea typeface="宋体" panose="02010600030101010101" pitchFamily="2" charset="-122"/>
                <a:cs typeface="+mn-cs"/>
              </a:rPr>
              <a:t>百日维新</a:t>
            </a:r>
            <a:endParaRPr kumimoji="0" lang="zh-CN" altLang="en-US" sz="6600" b="1" i="0" u="none" strike="noStrike" kern="1200" cap="none" spc="0" normalizeH="0" baseline="0" noProof="0" dirty="0">
              <a:ln>
                <a:noFill/>
              </a:ln>
              <a:solidFill>
                <a:srgbClr val="FF0000"/>
              </a:solidFill>
              <a:effectLst>
                <a:reflection blurRad="6350" stA="53000" endA="300" endPos="35500" dir="5400000" sy="-90000" algn="bl" rotWithShape="0"/>
              </a:effectLst>
              <a:uLnTx/>
              <a:uFillTx/>
              <a:latin typeface="宋体" panose="02010600030101010101" pitchFamily="2" charset="-122"/>
              <a:ea typeface="宋体" panose="02010600030101010101" pitchFamily="2" charset="-122"/>
              <a:cs typeface="+mn-cs"/>
            </a:endParaRPr>
          </a:p>
        </p:txBody>
      </p:sp>
      <p:sp>
        <p:nvSpPr>
          <p:cNvPr id="4" name="文本框 3"/>
          <p:cNvSpPr txBox="1"/>
          <p:nvPr>
            <p:custDataLst>
              <p:tags r:id="rId2"/>
            </p:custDataLst>
          </p:nvPr>
        </p:nvSpPr>
        <p:spPr>
          <a:xfrm>
            <a:off x="911225" y="3375025"/>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废八股</a:t>
            </a:r>
            <a:endParaRPr lang="zh-CN" altLang="en-US" sz="3200" b="1" dirty="0">
              <a:latin typeface="Arial" panose="020B0604020202020204" pitchFamily="34" charset="0"/>
              <a:ea typeface="宋体" panose="02010600030101010101" pitchFamily="2" charset="-122"/>
            </a:endParaRPr>
          </a:p>
        </p:txBody>
      </p:sp>
      <p:sp>
        <p:nvSpPr>
          <p:cNvPr id="5" name="文本框 4"/>
          <p:cNvSpPr txBox="1"/>
          <p:nvPr>
            <p:custDataLst>
              <p:tags r:id="rId3"/>
            </p:custDataLst>
          </p:nvPr>
        </p:nvSpPr>
        <p:spPr>
          <a:xfrm>
            <a:off x="1628775" y="4233863"/>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试策论</a:t>
            </a:r>
            <a:endParaRPr lang="zh-CN" altLang="en-US" sz="3200" b="1" dirty="0">
              <a:latin typeface="Arial" panose="020B0604020202020204" pitchFamily="34" charset="0"/>
              <a:ea typeface="宋体" panose="02010600030101010101" pitchFamily="2" charset="-122"/>
            </a:endParaRPr>
          </a:p>
        </p:txBody>
      </p:sp>
      <p:sp>
        <p:nvSpPr>
          <p:cNvPr id="6" name="文本框 5"/>
          <p:cNvSpPr txBox="1"/>
          <p:nvPr>
            <p:custDataLst>
              <p:tags r:id="rId4"/>
            </p:custDataLst>
          </p:nvPr>
        </p:nvSpPr>
        <p:spPr>
          <a:xfrm>
            <a:off x="4779963" y="2397125"/>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裁撒冗员 </a:t>
            </a:r>
            <a:endParaRPr lang="zh-CN" altLang="en-US" sz="3200" b="1" dirty="0">
              <a:latin typeface="Arial" panose="020B0604020202020204" pitchFamily="34" charset="0"/>
              <a:ea typeface="宋体" panose="02010600030101010101" pitchFamily="2" charset="-122"/>
            </a:endParaRPr>
          </a:p>
        </p:txBody>
      </p:sp>
      <p:sp>
        <p:nvSpPr>
          <p:cNvPr id="7" name="文本框 6"/>
          <p:cNvSpPr txBox="1"/>
          <p:nvPr>
            <p:custDataLst>
              <p:tags r:id="rId5"/>
            </p:custDataLst>
          </p:nvPr>
        </p:nvSpPr>
        <p:spPr>
          <a:xfrm>
            <a:off x="7191375" y="2689225"/>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裁撤机构</a:t>
            </a:r>
            <a:endParaRPr lang="zh-CN" altLang="en-US" sz="3200" b="1" dirty="0">
              <a:latin typeface="Arial" panose="020B0604020202020204" pitchFamily="34" charset="0"/>
              <a:ea typeface="宋体" panose="02010600030101010101" pitchFamily="2" charset="-122"/>
            </a:endParaRPr>
          </a:p>
        </p:txBody>
      </p:sp>
      <p:sp>
        <p:nvSpPr>
          <p:cNvPr id="9" name="文本框 8"/>
          <p:cNvSpPr txBox="1"/>
          <p:nvPr>
            <p:custDataLst>
              <p:tags r:id="rId6"/>
            </p:custDataLst>
          </p:nvPr>
        </p:nvSpPr>
        <p:spPr>
          <a:xfrm>
            <a:off x="3259138" y="4989513"/>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建设铁路</a:t>
            </a:r>
            <a:endParaRPr lang="zh-CN" altLang="en-US" sz="3200" b="1" dirty="0">
              <a:latin typeface="Arial" panose="020B0604020202020204" pitchFamily="34" charset="0"/>
              <a:ea typeface="宋体" panose="02010600030101010101" pitchFamily="2" charset="-122"/>
            </a:endParaRPr>
          </a:p>
        </p:txBody>
      </p:sp>
      <p:sp>
        <p:nvSpPr>
          <p:cNvPr id="10" name="文本框 9"/>
          <p:cNvSpPr txBox="1"/>
          <p:nvPr>
            <p:custDataLst>
              <p:tags r:id="rId7"/>
            </p:custDataLst>
          </p:nvPr>
        </p:nvSpPr>
        <p:spPr>
          <a:xfrm>
            <a:off x="6076950" y="4979988"/>
            <a:ext cx="2540000" cy="5857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发展农工商</a:t>
            </a:r>
            <a:endParaRPr lang="zh-CN" altLang="en-US" sz="3200" b="1" dirty="0">
              <a:latin typeface="Arial" panose="020B0604020202020204" pitchFamily="34" charset="0"/>
              <a:ea typeface="宋体" panose="02010600030101010101" pitchFamily="2" charset="-122"/>
            </a:endParaRPr>
          </a:p>
        </p:txBody>
      </p:sp>
      <p:sp>
        <p:nvSpPr>
          <p:cNvPr id="11" name="文本框 10"/>
          <p:cNvSpPr txBox="1"/>
          <p:nvPr>
            <p:custDataLst>
              <p:tags r:id="rId8"/>
            </p:custDataLst>
          </p:nvPr>
        </p:nvSpPr>
        <p:spPr>
          <a:xfrm>
            <a:off x="8108950" y="4173538"/>
            <a:ext cx="2540000"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奖励发明</a:t>
            </a:r>
            <a:endParaRPr lang="zh-CN" altLang="en-US" sz="3200" b="1" dirty="0">
              <a:latin typeface="Arial" panose="020B0604020202020204" pitchFamily="34" charset="0"/>
              <a:ea typeface="宋体" panose="02010600030101010101" pitchFamily="2" charset="-122"/>
            </a:endParaRPr>
          </a:p>
        </p:txBody>
      </p:sp>
      <p:sp>
        <p:nvSpPr>
          <p:cNvPr id="12" name="文本框 11"/>
          <p:cNvSpPr txBox="1"/>
          <p:nvPr>
            <p:custDataLst>
              <p:tags r:id="rId9"/>
            </p:custDataLst>
          </p:nvPr>
        </p:nvSpPr>
        <p:spPr>
          <a:xfrm>
            <a:off x="2274888" y="2511425"/>
            <a:ext cx="2540000" cy="58578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新式学堂</a:t>
            </a:r>
            <a:endParaRPr lang="zh-CN" altLang="en-US" sz="3200" b="1" dirty="0">
              <a:latin typeface="Arial" panose="020B0604020202020204" pitchFamily="34" charset="0"/>
              <a:ea typeface="宋体" panose="02010600030101010101" pitchFamily="2" charset="-122"/>
            </a:endParaRPr>
          </a:p>
        </p:txBody>
      </p:sp>
      <p:sp>
        <p:nvSpPr>
          <p:cNvPr id="13" name="文本框 12"/>
          <p:cNvSpPr txBox="1"/>
          <p:nvPr>
            <p:custDataLst>
              <p:tags r:id="rId10"/>
            </p:custDataLst>
          </p:nvPr>
        </p:nvSpPr>
        <p:spPr>
          <a:xfrm>
            <a:off x="8108950" y="3455988"/>
            <a:ext cx="3125788" cy="585787"/>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3200" b="1" dirty="0">
                <a:latin typeface="Arial" panose="020B0604020202020204" pitchFamily="34" charset="0"/>
                <a:ea typeface="宋体" panose="02010600030101010101" pitchFamily="2" charset="-122"/>
              </a:rPr>
              <a:t>改进和简化法规</a:t>
            </a:r>
            <a:endParaRPr lang="zh-CN" altLang="en-US" sz="3200" b="1" dirty="0">
              <a:latin typeface="Arial" panose="020B0604020202020204" pitchFamily="34" charset="0"/>
              <a:ea typeface="宋体" panose="02010600030101010101" pitchFamily="2" charset="-122"/>
            </a:endParaRPr>
          </a:p>
        </p:txBody>
      </p:sp>
      <p:sp>
        <p:nvSpPr>
          <p:cNvPr id="29708" name="文本框 15"/>
          <p:cNvSpPr txBox="1"/>
          <p:nvPr>
            <p:custDataLst>
              <p:tags r:id="rId11"/>
            </p:custDataLst>
          </p:nvPr>
        </p:nvSpPr>
        <p:spPr>
          <a:xfrm>
            <a:off x="223838" y="998538"/>
            <a:ext cx="11745912" cy="1169987"/>
          </a:xfrm>
          <a:prstGeom prst="rect">
            <a:avLst/>
          </a:prstGeom>
          <a:noFill/>
          <a:ln w="19050"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just">
              <a:lnSpc>
                <a:spcPct val="125000"/>
              </a:lnSpc>
              <a:spcBef>
                <a:spcPct val="0"/>
              </a:spcBef>
              <a:buSzTx/>
              <a:buFontTx/>
              <a:buNone/>
            </a:pPr>
            <a:r>
              <a:rPr lang="zh-CN" altLang="en-US" b="1" dirty="0">
                <a:latin typeface="宋体" panose="02010600030101010101" pitchFamily="2" charset="-122"/>
                <a:ea typeface="楷体" panose="02010609060101010101" pitchFamily="49" charset="-122"/>
              </a:rPr>
              <a:t>    在颁布“定国是诏”诏书后，光绪帝先后发布上百道变法诏令，涉及政治、经济、军事、文化、教育等方面。</a:t>
            </a:r>
            <a:endParaRPr lang="zh-CN" altLang="en-US" b="1" dirty="0">
              <a:latin typeface="宋体" panose="02010600030101010101" pitchFamily="2" charset="-122"/>
              <a:ea typeface="楷体" panose="02010609060101010101" pitchFamily="49" charset="-122"/>
            </a:endParaRPr>
          </a:p>
        </p:txBody>
      </p:sp>
      <p:sp>
        <p:nvSpPr>
          <p:cNvPr id="19" name="矩形 18"/>
          <p:cNvSpPr/>
          <p:nvPr/>
        </p:nvSpPr>
        <p:spPr>
          <a:xfrm>
            <a:off x="1152525" y="5975350"/>
            <a:ext cx="10344150" cy="647700"/>
          </a:xfrm>
          <a:prstGeom prst="rect">
            <a:avLst/>
          </a:prstGeom>
          <a:noFill/>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1200" cap="none" spc="50" normalizeH="0" baseline="0" noProof="0" dirty="0">
                <a:ln w="0"/>
                <a:solidFill>
                  <a:schemeClr val="tx1"/>
                </a:solidFill>
                <a:effectLst/>
                <a:uLnTx/>
                <a:uFillTx/>
                <a:latin typeface="+mn-ea"/>
                <a:ea typeface="宋体" panose="02010600030101010101" pitchFamily="2" charset="-122"/>
                <a:cs typeface="+mn-cs"/>
              </a:rPr>
              <a:t>实质：</a:t>
            </a:r>
            <a:r>
              <a:rPr kumimoji="0" lang="zh-CN" altLang="en-US" sz="3600" b="1" i="0" u="none" strike="noStrike" kern="1200" cap="none" spc="50" normalizeH="0" baseline="0" noProof="0" dirty="0">
                <a:ln w="0"/>
                <a:solidFill>
                  <a:srgbClr val="FF0000"/>
                </a:solidFill>
                <a:effectLst/>
                <a:uLnTx/>
                <a:uFillTx/>
                <a:latin typeface="+mn-ea"/>
                <a:ea typeface="宋体" panose="02010600030101010101" pitchFamily="2" charset="-122"/>
                <a:cs typeface="+mn-cs"/>
              </a:rPr>
              <a:t>自上而下的资产阶级性质的改良运动。</a:t>
            </a:r>
            <a:endParaRPr kumimoji="0" lang="zh-CN" altLang="en-US" sz="3600" b="1" i="0" u="none" strike="noStrike" kern="1200" cap="none" spc="50" normalizeH="0" baseline="0" noProof="0" dirty="0">
              <a:ln w="0"/>
              <a:solidFill>
                <a:srgbClr val="FF0000"/>
              </a:solidFill>
              <a:effectLst/>
              <a:uLnTx/>
              <a:uFillTx/>
              <a:latin typeface="+mn-ea"/>
              <a:ea typeface="宋体" panose="02010600030101010101" pitchFamily="2" charset="-122"/>
              <a:cs typeface="+mn-cs"/>
            </a:endParaRPr>
          </a:p>
        </p:txBody>
      </p:sp>
      <p:sp>
        <p:nvSpPr>
          <p:cNvPr id="39950" name="矩形 7"/>
          <p:cNvSpPr/>
          <p:nvPr/>
        </p:nvSpPr>
        <p:spPr>
          <a:xfrm>
            <a:off x="3792538" y="4337050"/>
            <a:ext cx="3981450" cy="481013"/>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spcBef>
                <a:spcPct val="0"/>
              </a:spcBef>
              <a:buSzTx/>
              <a:buFontTx/>
              <a:buNone/>
            </a:pPr>
            <a:r>
              <a:rPr lang="zh-CN" altLang="en-US" b="1" dirty="0">
                <a:solidFill>
                  <a:srgbClr val="000000"/>
                </a:solidFill>
                <a:latin typeface="宋体" panose="02010600030101010101" pitchFamily="2" charset="-122"/>
                <a:ea typeface="宋体" panose="02010600030101010101" pitchFamily="2" charset="-122"/>
              </a:rPr>
              <a:t>（</a:t>
            </a:r>
            <a:r>
              <a:rPr lang="en-US" altLang="zh-CN" b="1" dirty="0">
                <a:solidFill>
                  <a:srgbClr val="000000"/>
                </a:solidFill>
                <a:latin typeface="宋体" panose="02010600030101010101" pitchFamily="2" charset="-122"/>
                <a:ea typeface="宋体" panose="02010600030101010101" pitchFamily="2" charset="-122"/>
              </a:rPr>
              <a:t>6.11—9.21</a:t>
            </a:r>
            <a:r>
              <a:rPr lang="zh-CN" altLang="en-US" b="1" dirty="0">
                <a:solidFill>
                  <a:srgbClr val="000000"/>
                </a:solidFill>
                <a:latin typeface="宋体" panose="02010600030101010101" pitchFamily="2" charset="-122"/>
                <a:ea typeface="宋体" panose="02010600030101010101" pitchFamily="2" charset="-122"/>
              </a:rPr>
              <a:t>  </a:t>
            </a:r>
            <a:r>
              <a:rPr lang="en-US" altLang="zh-CN" b="1" dirty="0">
                <a:solidFill>
                  <a:srgbClr val="FF0000"/>
                </a:solidFill>
                <a:latin typeface="宋体" panose="02010600030101010101" pitchFamily="2" charset="-122"/>
                <a:ea typeface="宋体" panose="02010600030101010101" pitchFamily="2" charset="-122"/>
              </a:rPr>
              <a:t>103</a:t>
            </a:r>
            <a:r>
              <a:rPr lang="zh-CN" altLang="en-US" b="1" dirty="0">
                <a:solidFill>
                  <a:srgbClr val="FF0000"/>
                </a:solidFill>
                <a:latin typeface="宋体" panose="02010600030101010101" pitchFamily="2" charset="-122"/>
                <a:ea typeface="宋体" panose="02010600030101010101" pitchFamily="2" charset="-122"/>
              </a:rPr>
              <a:t>天</a:t>
            </a:r>
            <a:r>
              <a:rPr lang="zh-CN" altLang="en-US" b="1" dirty="0">
                <a:solidFill>
                  <a:srgbClr val="000000"/>
                </a:solidFill>
                <a:latin typeface="宋体" panose="02010600030101010101" pitchFamily="2" charset="-122"/>
                <a:ea typeface="宋体" panose="02010600030101010101" pitchFamily="2" charset="-122"/>
              </a:rPr>
              <a:t>）</a:t>
            </a:r>
            <a:endParaRPr lang="zh-CN" altLang="en-US" b="1" dirty="0">
              <a:solidFill>
                <a:srgbClr val="000000"/>
              </a:solidFill>
              <a:latin typeface="宋体" panose="02010600030101010101" pitchFamily="2" charset="-122"/>
              <a:ea typeface="宋体" panose="02010600030101010101" pitchFamily="2" charset="-122"/>
            </a:endParaRPr>
          </a:p>
        </p:txBody>
      </p:sp>
      <p:sp>
        <p:nvSpPr>
          <p:cNvPr id="16" name="TextBox 15"/>
          <p:cNvSpPr txBox="1"/>
          <p:nvPr/>
        </p:nvSpPr>
        <p:spPr>
          <a:xfrm>
            <a:off x="355600" y="228600"/>
            <a:ext cx="11491913" cy="769938"/>
          </a:xfrm>
          <a:prstGeom prst="rect">
            <a:avLst/>
          </a:prstGeom>
          <a:noFill/>
        </p:spPr>
        <p:txBody>
          <a:bodyPr>
            <a:spAutoFit/>
          </a:bodyPr>
          <a:lstStyle>
            <a:defPPr>
              <a:defRPr lang="zh-CN"/>
            </a:defPPr>
            <a:lvl1pPr lvl="0">
              <a:defRPr sz="3600" b="1"/>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四、戊戌</a:t>
            </a:r>
            <a:r>
              <a:rPr kumimoji="0" lang="zh-CN" altLang="en-US" sz="4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维新</a:t>
            </a: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运动</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1895—1898 </a:t>
            </a:r>
            <a:r>
              <a:rPr kumimoji="0" lang="zh-CN" altLang="en-US"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资产阶级维新派）</a:t>
            </a:r>
            <a:endPar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spTree>
    <p:custDataLst>
      <p:tags r:id="rId12"/>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ppt_x</p:attrName>
                                        </p:attrNameLst>
                                      </p:cBhvr>
                                      <p:tavLst>
                                        <p:tav tm="0">
                                          <p:val>
                                            <p:strVal val="#ppt_x-.2"/>
                                          </p:val>
                                        </p:tav>
                                        <p:tav tm="100000">
                                          <p:val>
                                            <p:strVal val="#ppt_x"/>
                                          </p:val>
                                        </p:tav>
                                      </p:tavLst>
                                    </p:anim>
                                    <p:anim calcmode="lin" valueType="num">
                                      <p:cBhvr>
                                        <p:cTn id="1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ppt_x</p:attrName>
                                        </p:attrNameLst>
                                      </p:cBhvr>
                                      <p:tavLst>
                                        <p:tav tm="0">
                                          <p:val>
                                            <p:strVal val="#ppt_x-.2"/>
                                          </p:val>
                                        </p:tav>
                                        <p:tav tm="100000">
                                          <p:val>
                                            <p:strVal val="#ppt_x"/>
                                          </p:val>
                                        </p:tav>
                                      </p:tavLst>
                                    </p:anim>
                                    <p:anim calcmode="lin" valueType="num">
                                      <p:cBhvr>
                                        <p:cTn id="2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4" dur="1000"/>
                                        <p:tgtEl>
                                          <p:spTgt spid="6"/>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ppt_x</p:attrName>
                                        </p:attrNameLst>
                                      </p:cBhvr>
                                      <p:tavLst>
                                        <p:tav tm="0">
                                          <p:val>
                                            <p:strVal val="#ppt_x-.2"/>
                                          </p:val>
                                        </p:tav>
                                        <p:tav tm="100000">
                                          <p:val>
                                            <p:strVal val="#ppt_x"/>
                                          </p:val>
                                        </p:tav>
                                      </p:tavLst>
                                    </p:anim>
                                    <p:anim calcmode="lin" valueType="num">
                                      <p:cBhvr>
                                        <p:cTn id="2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1000" fill="hold"/>
                                        <p:tgtEl>
                                          <p:spTgt spid="9"/>
                                        </p:tgtEl>
                                        <p:attrNameLst>
                                          <p:attrName>ppt_x</p:attrName>
                                        </p:attrNameLst>
                                      </p:cBhvr>
                                      <p:tavLst>
                                        <p:tav tm="0">
                                          <p:val>
                                            <p:strVal val="#ppt_x-.2"/>
                                          </p:val>
                                        </p:tav>
                                        <p:tav tm="100000">
                                          <p:val>
                                            <p:strVal val="#ppt_x"/>
                                          </p:val>
                                        </p:tav>
                                      </p:tavLst>
                                    </p:anim>
                                    <p:anim calcmode="lin" valueType="num">
                                      <p:cBhvr>
                                        <p:cTn id="3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4" dur="1000"/>
                                        <p:tgtEl>
                                          <p:spTgt spid="9"/>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ppt_x</p:attrName>
                                        </p:attrNameLst>
                                      </p:cBhvr>
                                      <p:tavLst>
                                        <p:tav tm="0">
                                          <p:val>
                                            <p:strVal val="#ppt_x-.2"/>
                                          </p:val>
                                        </p:tav>
                                        <p:tav tm="100000">
                                          <p:val>
                                            <p:strVal val="#ppt_x"/>
                                          </p:val>
                                        </p:tav>
                                      </p:tavLst>
                                    </p:anim>
                                    <p:anim calcmode="lin" valueType="num">
                                      <p:cBhvr>
                                        <p:cTn id="3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0"/>
                                        </p:tgtEl>
                                      </p:cBhvr>
                                    </p:animEffect>
                                  </p:childTnLst>
                                </p:cTn>
                              </p:par>
                              <p:par>
                                <p:cTn id="40" presetID="29"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1000" fill="hold"/>
                                        <p:tgtEl>
                                          <p:spTgt spid="11"/>
                                        </p:tgtEl>
                                        <p:attrNameLst>
                                          <p:attrName>ppt_x</p:attrName>
                                        </p:attrNameLst>
                                      </p:cBhvr>
                                      <p:tavLst>
                                        <p:tav tm="0">
                                          <p:val>
                                            <p:strVal val="#ppt_x-.2"/>
                                          </p:val>
                                        </p:tav>
                                        <p:tav tm="100000">
                                          <p:val>
                                            <p:strVal val="#ppt_x"/>
                                          </p:val>
                                        </p:tav>
                                      </p:tavLst>
                                    </p:anim>
                                    <p:anim calcmode="lin" valueType="num">
                                      <p:cBhvr>
                                        <p:cTn id="43"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1"/>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ppt_x</p:attrName>
                                        </p:attrNameLst>
                                      </p:cBhvr>
                                      <p:tavLst>
                                        <p:tav tm="0">
                                          <p:val>
                                            <p:strVal val="#ppt_x-.2"/>
                                          </p:val>
                                        </p:tav>
                                        <p:tav tm="100000">
                                          <p:val>
                                            <p:strVal val="#ppt_x"/>
                                          </p:val>
                                        </p:tav>
                                      </p:tavLst>
                                    </p:anim>
                                    <p:anim calcmode="lin" valueType="num">
                                      <p:cBhvr>
                                        <p:cTn id="4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2"/>
                                        </p:tgtEl>
                                      </p:cBhvr>
                                    </p:animEffect>
                                  </p:childTnLst>
                                </p:cTn>
                              </p:par>
                              <p:par>
                                <p:cTn id="50" presetID="29"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1000" fill="hold"/>
                                        <p:tgtEl>
                                          <p:spTgt spid="13"/>
                                        </p:tgtEl>
                                        <p:attrNameLst>
                                          <p:attrName>ppt_x</p:attrName>
                                        </p:attrNameLst>
                                      </p:cBhvr>
                                      <p:tavLst>
                                        <p:tav tm="0">
                                          <p:val>
                                            <p:strVal val="#ppt_x-.2"/>
                                          </p:val>
                                        </p:tav>
                                        <p:tav tm="100000">
                                          <p:val>
                                            <p:strVal val="#ppt_x"/>
                                          </p:val>
                                        </p:tav>
                                      </p:tavLst>
                                    </p:anim>
                                    <p:anim calcmode="lin" valueType="num">
                                      <p:cBhvr>
                                        <p:cTn id="5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4" dur="10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95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barn(inVertical)">
                                      <p:cBhvr>
                                        <p:cTn id="6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9" grpId="0"/>
      <p:bldP spid="3995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0722" name="文本框 1"/>
          <p:cNvSpPr txBox="1"/>
          <p:nvPr/>
        </p:nvSpPr>
        <p:spPr>
          <a:xfrm>
            <a:off x="263525" y="981075"/>
            <a:ext cx="11736388" cy="1568450"/>
          </a:xfrm>
          <a:prstGeom prst="rect">
            <a:avLst/>
          </a:prstGeom>
          <a:solidFill>
            <a:schemeClr val="bg1"/>
          </a:solidFill>
          <a:ln w="9525" cap="flat" cmpd="sng">
            <a:solidFill>
              <a:srgbClr val="000000"/>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200" b="1" dirty="0">
                <a:solidFill>
                  <a:srgbClr val="0000CC"/>
                </a:solidFill>
                <a:latin typeface="宋体" panose="02010600030101010101" pitchFamily="2" charset="-122"/>
                <a:ea typeface="宋体" panose="02010600030101010101" pitchFamily="2" charset="-122"/>
              </a:rPr>
              <a:t>“使戊戌政变不致推翻，行二十年之新政，或已致中国于富强”</a:t>
            </a:r>
            <a:r>
              <a:rPr lang="en-US" altLang="zh-CN" sz="3200" b="1" dirty="0">
                <a:solidFill>
                  <a:srgbClr val="0000CC"/>
                </a:solidFill>
                <a:latin typeface="宋体" panose="02010600030101010101" pitchFamily="2" charset="-122"/>
                <a:ea typeface="宋体" panose="02010600030101010101" pitchFamily="2" charset="-122"/>
              </a:rPr>
              <a:t>  </a:t>
            </a:r>
            <a:endParaRPr lang="en-US" altLang="zh-CN" sz="3200" b="1" dirty="0">
              <a:solidFill>
                <a:srgbClr val="0000CC"/>
              </a:solidFill>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en-US" altLang="zh-CN" sz="3200" b="1" dirty="0">
                <a:solidFill>
                  <a:srgbClr val="0000CC"/>
                </a:solidFill>
                <a:latin typeface="宋体" panose="02010600030101010101" pitchFamily="2" charset="-122"/>
                <a:ea typeface="宋体" panose="02010600030101010101" pitchFamily="2" charset="-122"/>
              </a:rPr>
              <a:t>                                  ——</a:t>
            </a:r>
            <a:r>
              <a:rPr lang="zh-CN" altLang="en-US" sz="3200" b="1" dirty="0">
                <a:solidFill>
                  <a:srgbClr val="0000CC"/>
                </a:solidFill>
                <a:latin typeface="宋体" panose="02010600030101010101" pitchFamily="2" charset="-122"/>
                <a:ea typeface="宋体" panose="02010600030101010101" pitchFamily="2" charset="-122"/>
              </a:rPr>
              <a:t>胡适《留学日记》</a:t>
            </a:r>
            <a:endParaRPr lang="zh-CN" altLang="en-US" sz="3200" b="1" dirty="0">
              <a:solidFill>
                <a:srgbClr val="0000CC"/>
              </a:solidFill>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zh-CN" altLang="en-US" sz="3200" b="1" dirty="0">
                <a:latin typeface="微软雅黑" panose="020B0503020204020204" pitchFamily="34" charset="-122"/>
                <a:ea typeface="微软雅黑" panose="020B0503020204020204" pitchFamily="34" charset="-122"/>
              </a:rPr>
              <a:t>  问题：结合所学知识，评析材料中胡适的观点。</a:t>
            </a:r>
            <a:endParaRPr lang="zh-CN" altLang="en-US" sz="3200" b="1" dirty="0">
              <a:latin typeface="微软雅黑" panose="020B0503020204020204" pitchFamily="34" charset="-122"/>
              <a:ea typeface="微软雅黑" panose="020B0503020204020204" pitchFamily="34" charset="-122"/>
            </a:endParaRPr>
          </a:p>
        </p:txBody>
      </p:sp>
      <p:sp>
        <p:nvSpPr>
          <p:cNvPr id="40963" name="文本框 2"/>
          <p:cNvSpPr txBox="1"/>
          <p:nvPr/>
        </p:nvSpPr>
        <p:spPr>
          <a:xfrm>
            <a:off x="263525" y="2636838"/>
            <a:ext cx="11676063" cy="4032250"/>
          </a:xfrm>
          <a:prstGeom prst="rect">
            <a:avLst/>
          </a:prstGeom>
          <a:solidFill>
            <a:schemeClr val="bg1"/>
          </a:solid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200" b="1" dirty="0">
                <a:latin typeface="微软雅黑" panose="020B0503020204020204" pitchFamily="34" charset="-122"/>
                <a:ea typeface="微软雅黑" panose="020B0503020204020204" pitchFamily="34" charset="-122"/>
              </a:rPr>
              <a:t>观点：</a:t>
            </a:r>
            <a:r>
              <a:rPr lang="zh-CN" altLang="en-US" sz="3200" b="1" dirty="0">
                <a:latin typeface="宋体" panose="02010600030101010101" pitchFamily="2" charset="-122"/>
                <a:ea typeface="宋体" panose="02010600030101010101" pitchFamily="2" charset="-122"/>
              </a:rPr>
              <a:t>从“惋惜”这一运动的失败，企图证明改良主义在中国可以实行，这是缺乏事实依据的臆断。</a:t>
            </a:r>
            <a:endParaRPr lang="zh-CN" altLang="en-US" sz="32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zh-CN" altLang="en-US" sz="3200" b="1" dirty="0">
                <a:latin typeface="微软雅黑" panose="020B0503020204020204" pitchFamily="34" charset="-122"/>
                <a:ea typeface="微软雅黑" panose="020B0503020204020204" pitchFamily="34" charset="-122"/>
              </a:rPr>
              <a:t>分析：</a:t>
            </a:r>
            <a:r>
              <a:rPr lang="zh-CN" altLang="en-US" sz="3200" b="1" dirty="0">
                <a:latin typeface="宋体" panose="02010600030101010101" pitchFamily="2" charset="-122"/>
                <a:ea typeface="宋体" panose="02010600030101010101" pitchFamily="2" charset="-122"/>
              </a:rPr>
              <a:t>脱离当时的社会条件作种种可能的假设是不科学的。戊戌变法的事实，恰恰证明，由于中国资本主义发展不充分，资产阶级力量弱小，具有软弱性和妥协性，在中国即使含有进步意义的改良主义是行不通的。革命实践已证明，在中国，反封建的事业只能通过资产阶级民主革命来完成；而且在二十世纪的条件下，只有通过无产阶级领导的新式的资产阶级民主革命来完成。</a:t>
            </a:r>
            <a:endParaRPr lang="zh-CN" altLang="en-US" sz="3200" b="1" dirty="0">
              <a:latin typeface="宋体" panose="02010600030101010101" pitchFamily="2" charset="-122"/>
              <a:ea typeface="宋体" panose="02010600030101010101" pitchFamily="2" charset="-122"/>
            </a:endParaRPr>
          </a:p>
        </p:txBody>
      </p:sp>
      <p:sp>
        <p:nvSpPr>
          <p:cNvPr id="4" name="TextBox 3"/>
          <p:cNvSpPr txBox="1"/>
          <p:nvPr/>
        </p:nvSpPr>
        <p:spPr>
          <a:xfrm>
            <a:off x="355600" y="228600"/>
            <a:ext cx="11491913" cy="769938"/>
          </a:xfrm>
          <a:prstGeom prst="rect">
            <a:avLst/>
          </a:prstGeom>
          <a:noFill/>
        </p:spPr>
        <p:txBody>
          <a:bodyPr>
            <a:spAutoFit/>
          </a:bodyPr>
          <a:lstStyle>
            <a:defPPr>
              <a:defRPr lang="zh-CN"/>
            </a:defPPr>
            <a:lvl1pPr lvl="0">
              <a:defRPr sz="3600" b="1"/>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四、戊戌</a:t>
            </a:r>
            <a:r>
              <a:rPr kumimoji="0" lang="zh-CN" altLang="en-US" sz="4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维新</a:t>
            </a: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运动</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1895—1898 </a:t>
            </a:r>
            <a:r>
              <a:rPr kumimoji="0" lang="zh-CN" altLang="en-US" sz="3200" b="1"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r>
              <a:rPr kumimoji="0" lang="zh-CN" altLang="en-US" sz="3200" b="1" i="0" u="none" strike="noStrike" kern="12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mn-cs"/>
              </a:rPr>
              <a:t>资产阶级维新派）</a:t>
            </a:r>
            <a:endPar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charRg st="0" end="4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charRg st="45" end="2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9" name="矩形 8"/>
          <p:cNvSpPr/>
          <p:nvPr/>
        </p:nvSpPr>
        <p:spPr>
          <a:xfrm>
            <a:off x="193675" y="935038"/>
            <a:ext cx="11728450" cy="4513262"/>
          </a:xfrm>
          <a:prstGeom prst="rect">
            <a:avLst/>
          </a:prstGeom>
          <a:solidFill>
            <a:schemeClr val="bg1"/>
          </a:solidFill>
          <a:ln w="9525">
            <a:noFill/>
          </a:ln>
        </p:spPr>
        <p:txBody>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just" defTabSz="685800" eaLnBrk="1" hangingPunct="1">
              <a:lnSpc>
                <a:spcPct val="100000"/>
              </a:lnSpc>
              <a:spcBef>
                <a:spcPts val="1200"/>
              </a:spcBef>
              <a:buClr>
                <a:schemeClr val="accent1"/>
              </a:buClr>
              <a:buSzPct val="50000"/>
              <a:buFont typeface="Wingdings" panose="05000000000000000000" pitchFamily="2" charset="2"/>
              <a:buNone/>
            </a:pPr>
            <a:r>
              <a:rPr lang="" altLang="en-US" b="1" dirty="0">
                <a:latin typeface="微软雅黑" panose="020B0503020204020204" pitchFamily="34" charset="-122"/>
                <a:ea typeface="微软雅黑" panose="020B0503020204020204" pitchFamily="34" charset="-122"/>
              </a:rPr>
              <a:t>（</a:t>
            </a:r>
            <a:r>
              <a:rPr lang="" altLang="zh-CN" b="1" dirty="0">
                <a:latin typeface="微软雅黑" panose="020B0503020204020204" pitchFamily="34" charset="-122"/>
                <a:ea typeface="微软雅黑" panose="020B0503020204020204" pitchFamily="34" charset="-122"/>
              </a:rPr>
              <a:t>1</a:t>
            </a:r>
            <a:r>
              <a:rPr lang="" altLang="en-US" b="1" dirty="0">
                <a:latin typeface="微软雅黑" panose="020B0503020204020204" pitchFamily="34" charset="-122"/>
                <a:ea typeface="微软雅黑" panose="020B0503020204020204" pitchFamily="34" charset="-122"/>
              </a:rPr>
              <a:t>）是一场</a:t>
            </a:r>
            <a:r>
              <a:rPr lang="" altLang="en-US" b="1" u="sng" dirty="0">
                <a:latin typeface="微软雅黑" panose="020B0503020204020204" pitchFamily="34" charset="-122"/>
                <a:ea typeface="微软雅黑" panose="020B0503020204020204" pitchFamily="34" charset="-122"/>
              </a:rPr>
              <a:t>救亡图存的</a:t>
            </a:r>
            <a:r>
              <a:rPr lang="" altLang="en-US" b="1" u="sng" dirty="0">
                <a:solidFill>
                  <a:srgbClr val="FF0000"/>
                </a:solidFill>
                <a:latin typeface="微软雅黑" panose="020B0503020204020204" pitchFamily="34" charset="-122"/>
                <a:ea typeface="微软雅黑" panose="020B0503020204020204" pitchFamily="34" charset="-122"/>
              </a:rPr>
              <a:t>爱国政治运动</a:t>
            </a:r>
            <a:r>
              <a:rPr lang="" altLang="en-US" b="1" dirty="0">
                <a:solidFill>
                  <a:srgbClr val="0000CC"/>
                </a:solidFill>
                <a:latin typeface="微软雅黑" panose="020B0503020204020204" pitchFamily="34" charset="-122"/>
                <a:ea typeface="微软雅黑" panose="020B0503020204020204" pitchFamily="34" charset="-122"/>
              </a:rPr>
              <a:t>（背景）</a:t>
            </a:r>
            <a:endParaRPr lang="" altLang="zh-CN" b="1" dirty="0">
              <a:solidFill>
                <a:srgbClr val="0000CC"/>
              </a:solidFill>
              <a:latin typeface="微软雅黑" panose="020B0503020204020204" pitchFamily="34" charset="-122"/>
              <a:ea typeface="微软雅黑" panose="020B0503020204020204" pitchFamily="34" charset="-122"/>
            </a:endParaRPr>
          </a:p>
          <a:p>
            <a:pPr marL="0" lvl="0" indent="0" algn="just" defTabSz="685800" eaLnBrk="1" hangingPunct="1">
              <a:lnSpc>
                <a:spcPct val="100000"/>
              </a:lnSpc>
              <a:spcBef>
                <a:spcPts val="525"/>
              </a:spcBef>
              <a:buClr>
                <a:schemeClr val="accent1"/>
              </a:buClr>
              <a:buSzPct val="50000"/>
              <a:buFont typeface="Wingdings" panose="05000000000000000000" pitchFamily="2" charset="2"/>
              <a:buNone/>
            </a:pPr>
            <a:r>
              <a:rPr lang="" altLang="zh-CN" b="1" dirty="0">
                <a:solidFill>
                  <a:srgbClr val="FF0000"/>
                </a:solidFill>
                <a:latin typeface="微软雅黑" panose="020B0503020204020204" pitchFamily="34" charset="-122"/>
                <a:ea typeface="微软雅黑" panose="020B0503020204020204" pitchFamily="34" charset="-122"/>
              </a:rPr>
              <a:t>       </a:t>
            </a:r>
            <a:r>
              <a:rPr lang="" altLang="en-US" b="1" dirty="0">
                <a:latin typeface="宋体" panose="02010600030101010101" pitchFamily="2" charset="-122"/>
                <a:ea typeface="宋体" panose="02010600030101010101" pitchFamily="2" charset="-122"/>
              </a:rPr>
              <a:t>维新派揭露帝国主义企图瓜分中国的阴谋</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唤起了人们的近代民族意识</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促成中华民族的觉醒。</a:t>
            </a:r>
            <a:endParaRPr lang="" altLang="zh-CN" b="1" dirty="0">
              <a:solidFill>
                <a:schemeClr val="accent1"/>
              </a:solidFill>
              <a:latin typeface="宋体" panose="02010600030101010101" pitchFamily="2" charset="-122"/>
              <a:ea typeface="宋体" panose="02010600030101010101" pitchFamily="2" charset="-122"/>
            </a:endParaRPr>
          </a:p>
          <a:p>
            <a:pPr marL="0" lvl="0" indent="0" algn="just" defTabSz="685800" eaLnBrk="1" hangingPunct="1">
              <a:lnSpc>
                <a:spcPct val="100000"/>
              </a:lnSpc>
              <a:spcBef>
                <a:spcPts val="900"/>
              </a:spcBef>
              <a:buClr>
                <a:schemeClr val="accent1"/>
              </a:buClr>
              <a:buSzPct val="50000"/>
              <a:buFont typeface="Wingdings" panose="05000000000000000000" pitchFamily="2" charset="2"/>
              <a:buNone/>
            </a:pPr>
            <a:r>
              <a:rPr lang="" altLang="en-US" b="1" dirty="0">
                <a:latin typeface="微软雅黑" panose="020B0503020204020204" pitchFamily="34" charset="-122"/>
                <a:ea typeface="微软雅黑" panose="020B0503020204020204" pitchFamily="34" charset="-122"/>
              </a:rPr>
              <a:t>（</a:t>
            </a:r>
            <a:r>
              <a:rPr lang="" altLang="zh-CN" b="1" dirty="0">
                <a:latin typeface="微软雅黑" panose="020B0503020204020204" pitchFamily="34" charset="-122"/>
                <a:ea typeface="微软雅黑" panose="020B0503020204020204" pitchFamily="34" charset="-122"/>
              </a:rPr>
              <a:t>2</a:t>
            </a:r>
            <a:r>
              <a:rPr lang="" altLang="en-US" b="1" dirty="0">
                <a:latin typeface="微软雅黑" panose="020B0503020204020204" pitchFamily="34" charset="-122"/>
                <a:ea typeface="微软雅黑" panose="020B0503020204020204" pitchFamily="34" charset="-122"/>
              </a:rPr>
              <a:t>）是一场政治改革运动</a:t>
            </a:r>
            <a:r>
              <a:rPr lang="" altLang="zh-CN" b="1" dirty="0">
                <a:latin typeface="微软雅黑" panose="020B0503020204020204" pitchFamily="34" charset="-122"/>
                <a:ea typeface="微软雅黑" panose="020B0503020204020204" pitchFamily="34" charset="-122"/>
              </a:rPr>
              <a:t>,</a:t>
            </a:r>
            <a:r>
              <a:rPr lang="" altLang="en-US" b="1" dirty="0">
                <a:solidFill>
                  <a:srgbClr val="FF0000"/>
                </a:solidFill>
                <a:latin typeface="微软雅黑" panose="020B0503020204020204" pitchFamily="34" charset="-122"/>
                <a:ea typeface="微软雅黑" panose="020B0503020204020204" pitchFamily="34" charset="-122"/>
              </a:rPr>
              <a:t>是资产阶级变革社会制度的初步尝试</a:t>
            </a:r>
            <a:r>
              <a:rPr lang="" altLang="en-US" b="1" dirty="0">
                <a:solidFill>
                  <a:srgbClr val="0000CC"/>
                </a:solidFill>
                <a:latin typeface="微软雅黑" panose="020B0503020204020204" pitchFamily="34" charset="-122"/>
                <a:ea typeface="微软雅黑" panose="020B0503020204020204" pitchFamily="34" charset="-122"/>
              </a:rPr>
              <a:t>（内容）</a:t>
            </a:r>
            <a:endParaRPr lang="" altLang="en-US" b="1" dirty="0">
              <a:solidFill>
                <a:srgbClr val="0000CC"/>
              </a:solidFill>
              <a:latin typeface="微软雅黑" panose="020B0503020204020204" pitchFamily="34" charset="-122"/>
              <a:ea typeface="微软雅黑" panose="020B0503020204020204" pitchFamily="34" charset="-122"/>
            </a:endParaRPr>
          </a:p>
          <a:p>
            <a:pPr marL="0" lvl="0" indent="0" algn="just" defTabSz="685800" eaLnBrk="1" hangingPunct="1">
              <a:lnSpc>
                <a:spcPct val="100000"/>
              </a:lnSpc>
              <a:spcBef>
                <a:spcPts val="525"/>
              </a:spcBef>
              <a:buClr>
                <a:schemeClr val="accent1"/>
              </a:buClr>
              <a:buSzPct val="50000"/>
              <a:buFont typeface="Wingdings" panose="05000000000000000000" pitchFamily="2" charset="2"/>
              <a:buNone/>
            </a:pPr>
            <a:r>
              <a:rPr lang="" altLang="zh-CN" b="1" dirty="0">
                <a:solidFill>
                  <a:srgbClr val="FF0000"/>
                </a:solidFill>
                <a:latin typeface="微软雅黑" panose="020B0503020204020204" pitchFamily="34" charset="-122"/>
                <a:ea typeface="微软雅黑" panose="020B0503020204020204" pitchFamily="34" charset="-122"/>
              </a:rPr>
              <a:t>      </a:t>
            </a:r>
            <a:r>
              <a:rPr lang="" altLang="en-US" b="1" dirty="0">
                <a:latin typeface="宋体" panose="02010600030101010101" pitchFamily="2" charset="-122"/>
                <a:ea typeface="宋体" panose="02010600030101010101" pitchFamily="2" charset="-122"/>
              </a:rPr>
              <a:t>维新派试图在政治上变君主专制为君主立宪制</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经济上提倡兴办近代工业</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交通运输业</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为民族资本主义的发展创造有利条件</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符合历史发展规律。</a:t>
            </a:r>
            <a:endParaRPr lang="" altLang="en-US" b="1" dirty="0">
              <a:solidFill>
                <a:schemeClr val="accent1"/>
              </a:solidFill>
              <a:latin typeface="宋体" panose="02010600030101010101" pitchFamily="2" charset="-122"/>
              <a:ea typeface="宋体" panose="02010600030101010101" pitchFamily="2" charset="-122"/>
            </a:endParaRPr>
          </a:p>
          <a:p>
            <a:pPr marL="0" lvl="0" indent="0" algn="just" defTabSz="685800" eaLnBrk="1" hangingPunct="1">
              <a:lnSpc>
                <a:spcPct val="100000"/>
              </a:lnSpc>
              <a:spcBef>
                <a:spcPts val="900"/>
              </a:spcBef>
              <a:buClr>
                <a:schemeClr val="accent1"/>
              </a:buClr>
              <a:buSzPct val="50000"/>
              <a:buFont typeface="Wingdings" panose="05000000000000000000" pitchFamily="2" charset="2"/>
              <a:buNone/>
            </a:pPr>
            <a:r>
              <a:rPr lang="" altLang="en-US" b="1" dirty="0">
                <a:latin typeface="微软雅黑" panose="020B0503020204020204" pitchFamily="34" charset="-122"/>
                <a:ea typeface="微软雅黑" panose="020B0503020204020204" pitchFamily="34" charset="-122"/>
              </a:rPr>
              <a:t>（</a:t>
            </a:r>
            <a:r>
              <a:rPr lang="" altLang="zh-CN" b="1" dirty="0">
                <a:latin typeface="微软雅黑" panose="020B0503020204020204" pitchFamily="34" charset="-122"/>
                <a:ea typeface="微软雅黑" panose="020B0503020204020204" pitchFamily="34" charset="-122"/>
              </a:rPr>
              <a:t>3</a:t>
            </a:r>
            <a:r>
              <a:rPr lang="" altLang="en-US" b="1" dirty="0">
                <a:latin typeface="微软雅黑" panose="020B0503020204020204" pitchFamily="34" charset="-122"/>
                <a:ea typeface="微软雅黑" panose="020B0503020204020204" pitchFamily="34" charset="-122"/>
              </a:rPr>
              <a:t>）是近代中国的一次</a:t>
            </a:r>
            <a:r>
              <a:rPr lang="" altLang="en-US" b="1" dirty="0">
                <a:solidFill>
                  <a:srgbClr val="FF0000"/>
                </a:solidFill>
                <a:latin typeface="微软雅黑" panose="020B0503020204020204" pitchFamily="34" charset="-122"/>
                <a:ea typeface="微软雅黑" panose="020B0503020204020204" pitchFamily="34" charset="-122"/>
              </a:rPr>
              <a:t>思想解放潮流</a:t>
            </a:r>
            <a:r>
              <a:rPr lang="" altLang="en-US" b="1" dirty="0">
                <a:solidFill>
                  <a:srgbClr val="0000CC"/>
                </a:solidFill>
                <a:latin typeface="微软雅黑" panose="020B0503020204020204" pitchFamily="34" charset="-122"/>
                <a:ea typeface="微软雅黑" panose="020B0503020204020204" pitchFamily="34" charset="-122"/>
              </a:rPr>
              <a:t>（影响）</a:t>
            </a:r>
            <a:endParaRPr lang="" altLang="en-US" b="1" dirty="0">
              <a:solidFill>
                <a:srgbClr val="0000CC"/>
              </a:solidFill>
              <a:latin typeface="微软雅黑" panose="020B0503020204020204" pitchFamily="34" charset="-122"/>
              <a:ea typeface="微软雅黑" panose="020B0503020204020204" pitchFamily="34" charset="-122"/>
            </a:endParaRPr>
          </a:p>
          <a:p>
            <a:pPr marL="0" lvl="0" indent="0" algn="just" defTabSz="685800" eaLnBrk="1" hangingPunct="1">
              <a:lnSpc>
                <a:spcPct val="100000"/>
              </a:lnSpc>
              <a:spcBef>
                <a:spcPts val="525"/>
              </a:spcBef>
              <a:buClr>
                <a:schemeClr val="accent1"/>
              </a:buClr>
              <a:buSzPct val="50000"/>
              <a:buFont typeface="Wingdings" panose="05000000000000000000" pitchFamily="2" charset="2"/>
              <a:buNone/>
            </a:pPr>
            <a:r>
              <a:rPr lang="" altLang="en-US" b="1" dirty="0">
                <a:latin typeface="宋体" panose="02010600030101010101" pitchFamily="2" charset="-122"/>
                <a:ea typeface="宋体" panose="02010600030101010101" pitchFamily="2" charset="-122"/>
              </a:rPr>
              <a:t>    维新派提倡新学</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主张兴民权</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对封建文化进行了猛烈的抨击</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为近代思想启蒙运动的蓬勃兴起开辟了道路</a:t>
            </a:r>
            <a:r>
              <a:rPr lang="" altLang="zh-CN" b="1" dirty="0">
                <a:latin typeface="宋体" panose="02010600030101010101" pitchFamily="2" charset="-122"/>
                <a:ea typeface="宋体" panose="02010600030101010101" pitchFamily="2" charset="-122"/>
              </a:rPr>
              <a:t>,</a:t>
            </a:r>
            <a:r>
              <a:rPr lang="" altLang="en-US" b="1" dirty="0">
                <a:latin typeface="宋体" panose="02010600030101010101" pitchFamily="2" charset="-122"/>
                <a:ea typeface="宋体" panose="02010600030101010101" pitchFamily="2" charset="-122"/>
              </a:rPr>
              <a:t>促进了中国人民的觉醒。</a:t>
            </a:r>
            <a:endParaRPr lang="" altLang="en-US" b="1" dirty="0">
              <a:latin typeface="宋体" panose="02010600030101010101" pitchFamily="2" charset="-122"/>
              <a:ea typeface="宋体" panose="02010600030101010101" pitchFamily="2" charset="-122"/>
            </a:endParaRPr>
          </a:p>
        </p:txBody>
      </p:sp>
      <p:sp>
        <p:nvSpPr>
          <p:cNvPr id="12" name="文本框 11"/>
          <p:cNvSpPr txBox="1"/>
          <p:nvPr/>
        </p:nvSpPr>
        <p:spPr>
          <a:xfrm>
            <a:off x="206375" y="5354638"/>
            <a:ext cx="11696700" cy="1382712"/>
          </a:xfrm>
          <a:prstGeom prst="rect">
            <a:avLst/>
          </a:prstGeom>
          <a:solidFill>
            <a:schemeClr val="bg1"/>
          </a:solid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None/>
            </a:pPr>
            <a:r>
              <a:rPr lang="zh-CN" altLang="en-US" b="1" dirty="0">
                <a:latin typeface="微软雅黑" panose="020B0503020204020204" pitchFamily="34" charset="-122"/>
                <a:ea typeface="微软雅黑" panose="020B0503020204020204" pitchFamily="34" charset="-122"/>
                <a:sym typeface="+mn-ea"/>
              </a:rPr>
              <a:t>（</a:t>
            </a:r>
            <a:r>
              <a:rPr lang="en-US" altLang="zh-CN" b="1" dirty="0">
                <a:latin typeface="微软雅黑" panose="020B0503020204020204" pitchFamily="34" charset="-122"/>
                <a:ea typeface="微软雅黑" panose="020B0503020204020204" pitchFamily="34" charset="-122"/>
                <a:sym typeface="+mn-ea"/>
              </a:rPr>
              <a:t>4</a:t>
            </a:r>
            <a:r>
              <a:rPr lang="zh-CN" altLang="en-US" b="1" dirty="0">
                <a:latin typeface="微软雅黑" panose="020B0503020204020204" pitchFamily="34" charset="-122"/>
                <a:ea typeface="微软雅黑" panose="020B0503020204020204" pitchFamily="34" charset="-122"/>
                <a:sym typeface="+mn-ea"/>
              </a:rPr>
              <a:t>）局限性：由于中国</a:t>
            </a:r>
            <a:r>
              <a:rPr lang="zh-CN" altLang="en-US" b="1" dirty="0">
                <a:solidFill>
                  <a:srgbClr val="FF0000"/>
                </a:solidFill>
                <a:latin typeface="微软雅黑" panose="020B0503020204020204" pitchFamily="34" charset="-122"/>
                <a:ea typeface="微软雅黑" panose="020B0503020204020204" pitchFamily="34" charset="-122"/>
                <a:sym typeface="+mn-ea"/>
              </a:rPr>
              <a:t>资本主义发展不充分</a:t>
            </a:r>
            <a:r>
              <a:rPr lang="zh-CN" altLang="en-US" b="1" dirty="0">
                <a:latin typeface="微软雅黑" panose="020B0503020204020204" pitchFamily="34" charset="-122"/>
                <a:ea typeface="微软雅黑" panose="020B0503020204020204" pitchFamily="34" charset="-122"/>
                <a:sym typeface="+mn-ea"/>
              </a:rPr>
              <a:t>，资产阶级力量弱小，康有为、梁启超把维新思想与中国传统的儒家思想相结合，一方面</a:t>
            </a:r>
            <a:r>
              <a:rPr lang="zh-CN" altLang="en-US" b="1" dirty="0">
                <a:solidFill>
                  <a:srgbClr val="FF0000"/>
                </a:solidFill>
                <a:latin typeface="微软雅黑" panose="020B0503020204020204" pitchFamily="34" charset="-122"/>
                <a:ea typeface="微软雅黑" panose="020B0503020204020204" pitchFamily="34" charset="-122"/>
                <a:sym typeface="+mn-ea"/>
              </a:rPr>
              <a:t>有利于减少变法的阻力，但也反映了资产阶级维新派的软弱性和妥协性。</a:t>
            </a:r>
            <a:endParaRPr lang="zh-CN" altLang="en-US" b="1" dirty="0">
              <a:solidFill>
                <a:srgbClr val="FF0000"/>
              </a:solidFill>
              <a:latin typeface="微软雅黑" panose="020B0503020204020204" pitchFamily="34" charset="-122"/>
              <a:ea typeface="微软雅黑" panose="020B0503020204020204" pitchFamily="34" charset="-122"/>
              <a:sym typeface="+mn-ea"/>
            </a:endParaRPr>
          </a:p>
        </p:txBody>
      </p:sp>
      <p:pic>
        <p:nvPicPr>
          <p:cNvPr id="31748" name="Picture 32"/>
          <p:cNvPicPr>
            <a:picLocks noChangeAspect="1"/>
          </p:cNvPicPr>
          <p:nvPr/>
        </p:nvPicPr>
        <p:blipFill>
          <a:blip r:embed="rId1"/>
          <a:stretch>
            <a:fillRect/>
          </a:stretch>
        </p:blipFill>
        <p:spPr>
          <a:xfrm>
            <a:off x="381000" y="115888"/>
            <a:ext cx="5260975" cy="782637"/>
          </a:xfrm>
          <a:prstGeom prst="rect">
            <a:avLst/>
          </a:prstGeom>
          <a:noFill/>
          <a:ln w="9525">
            <a:noFill/>
          </a:ln>
        </p:spPr>
      </p:pic>
      <p:sp>
        <p:nvSpPr>
          <p:cNvPr id="31749" name="文本框 6"/>
          <p:cNvSpPr txBox="1"/>
          <p:nvPr/>
        </p:nvSpPr>
        <p:spPr>
          <a:xfrm>
            <a:off x="2640013" y="115888"/>
            <a:ext cx="4510087" cy="646112"/>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600" b="1" dirty="0">
                <a:solidFill>
                  <a:srgbClr val="FF0066"/>
                </a:solidFill>
                <a:latin typeface="黑体" panose="02010609060101010101" pitchFamily="49" charset="-122"/>
                <a:ea typeface="黑体" panose="02010609060101010101" pitchFamily="49" charset="-122"/>
              </a:rPr>
              <a:t>维新变法</a:t>
            </a:r>
            <a:r>
              <a:rPr lang="zh-CN" altLang="en-US" sz="3600" b="1" dirty="0">
                <a:solidFill>
                  <a:srgbClr val="FF0066"/>
                </a:solidFill>
                <a:latin typeface="黑体" panose="02010609060101010101" pitchFamily="49" charset="-122"/>
                <a:ea typeface="黑体" panose="02010609060101010101" pitchFamily="49" charset="-122"/>
                <a:sym typeface="+mn-ea"/>
              </a:rPr>
              <a:t>历史意义</a:t>
            </a:r>
            <a:endParaRPr lang="zh-CN" altLang="en-US" sz="3600" b="1" dirty="0">
              <a:solidFill>
                <a:srgbClr val="FF0066"/>
              </a:solidFill>
              <a:latin typeface="黑体" panose="02010609060101010101" pitchFamily="49" charset="-122"/>
              <a:ea typeface="黑体" panose="02010609060101010101" pitchFamily="49" charset="-122"/>
              <a:sym typeface="+mn-ea"/>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charRg st="0" end="22"/>
                                            </p:txEl>
                                          </p:spTgt>
                                        </p:tgtEl>
                                        <p:attrNameLst>
                                          <p:attrName>style.visibility</p:attrName>
                                        </p:attrNameLst>
                                      </p:cBhvr>
                                      <p:to>
                                        <p:strVal val="visible"/>
                                      </p:to>
                                    </p:set>
                                    <p:animEffect transition="in" filter="fade">
                                      <p:cBhvr>
                                        <p:cTn id="7" dur="1000"/>
                                        <p:tgtEl>
                                          <p:spTgt spid="9">
                                            <p:txEl>
                                              <p:charRg st="0" end="22"/>
                                            </p:txEl>
                                          </p:spTgt>
                                        </p:tgtEl>
                                      </p:cBhvr>
                                    </p:animEffect>
                                    <p:anim calcmode="lin" valueType="num">
                                      <p:cBhvr>
                                        <p:cTn id="8" dur="1000" fill="hold"/>
                                        <p:tgtEl>
                                          <p:spTgt spid="9">
                                            <p:txEl>
                                              <p:charRg st="0" end="22"/>
                                            </p:txEl>
                                          </p:spTgt>
                                        </p:tgtEl>
                                        <p:attrNameLst>
                                          <p:attrName>ppt_x</p:attrName>
                                        </p:attrNameLst>
                                      </p:cBhvr>
                                      <p:tavLst>
                                        <p:tav tm="0">
                                          <p:val>
                                            <p:strVal val="#ppt_x"/>
                                          </p:val>
                                        </p:tav>
                                        <p:tav tm="100000">
                                          <p:val>
                                            <p:strVal val="#ppt_x"/>
                                          </p:val>
                                        </p:tav>
                                      </p:tavLst>
                                    </p:anim>
                                    <p:anim calcmode="lin" valueType="num">
                                      <p:cBhvr>
                                        <p:cTn id="9" dur="1000" fill="hold"/>
                                        <p:tgtEl>
                                          <p:spTgt spid="9">
                                            <p:txEl>
                                              <p:charRg st="0" end="2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xEl>
                                              <p:charRg st="22" end="72"/>
                                            </p:txEl>
                                          </p:spTgt>
                                        </p:tgtEl>
                                        <p:attrNameLst>
                                          <p:attrName>style.visibility</p:attrName>
                                        </p:attrNameLst>
                                      </p:cBhvr>
                                      <p:to>
                                        <p:strVal val="visible"/>
                                      </p:to>
                                    </p:set>
                                    <p:animEffect transition="in" filter="fade">
                                      <p:cBhvr>
                                        <p:cTn id="12" dur="1000"/>
                                        <p:tgtEl>
                                          <p:spTgt spid="9">
                                            <p:txEl>
                                              <p:charRg st="22" end="72"/>
                                            </p:txEl>
                                          </p:spTgt>
                                        </p:tgtEl>
                                      </p:cBhvr>
                                    </p:animEffect>
                                    <p:anim calcmode="lin" valueType="num">
                                      <p:cBhvr>
                                        <p:cTn id="13" dur="1000" fill="hold"/>
                                        <p:tgtEl>
                                          <p:spTgt spid="9">
                                            <p:txEl>
                                              <p:charRg st="22" end="72"/>
                                            </p:txEl>
                                          </p:spTgt>
                                        </p:tgtEl>
                                        <p:attrNameLst>
                                          <p:attrName>ppt_x</p:attrName>
                                        </p:attrNameLst>
                                      </p:cBhvr>
                                      <p:tavLst>
                                        <p:tav tm="0">
                                          <p:val>
                                            <p:strVal val="#ppt_x"/>
                                          </p:val>
                                        </p:tav>
                                        <p:tav tm="100000">
                                          <p:val>
                                            <p:strVal val="#ppt_x"/>
                                          </p:val>
                                        </p:tav>
                                      </p:tavLst>
                                    </p:anim>
                                    <p:anim calcmode="lin" valueType="num">
                                      <p:cBhvr>
                                        <p:cTn id="14" dur="1000" fill="hold"/>
                                        <p:tgtEl>
                                          <p:spTgt spid="9">
                                            <p:txEl>
                                              <p:charRg st="22" end="7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charRg st="72" end="106"/>
                                            </p:txEl>
                                          </p:spTgt>
                                        </p:tgtEl>
                                        <p:attrNameLst>
                                          <p:attrName>style.visibility</p:attrName>
                                        </p:attrNameLst>
                                      </p:cBhvr>
                                      <p:to>
                                        <p:strVal val="visible"/>
                                      </p:to>
                                    </p:set>
                                    <p:animEffect transition="in" filter="fade">
                                      <p:cBhvr>
                                        <p:cTn id="19" dur="1000"/>
                                        <p:tgtEl>
                                          <p:spTgt spid="9">
                                            <p:txEl>
                                              <p:charRg st="72" end="106"/>
                                            </p:txEl>
                                          </p:spTgt>
                                        </p:tgtEl>
                                      </p:cBhvr>
                                    </p:animEffect>
                                    <p:anim calcmode="lin" valueType="num">
                                      <p:cBhvr>
                                        <p:cTn id="20" dur="1000" fill="hold"/>
                                        <p:tgtEl>
                                          <p:spTgt spid="9">
                                            <p:txEl>
                                              <p:charRg st="72" end="106"/>
                                            </p:txEl>
                                          </p:spTgt>
                                        </p:tgtEl>
                                        <p:attrNameLst>
                                          <p:attrName>ppt_x</p:attrName>
                                        </p:attrNameLst>
                                      </p:cBhvr>
                                      <p:tavLst>
                                        <p:tav tm="0">
                                          <p:val>
                                            <p:strVal val="#ppt_x"/>
                                          </p:val>
                                        </p:tav>
                                        <p:tav tm="100000">
                                          <p:val>
                                            <p:strVal val="#ppt_x"/>
                                          </p:val>
                                        </p:tav>
                                      </p:tavLst>
                                    </p:anim>
                                    <p:anim calcmode="lin" valueType="num">
                                      <p:cBhvr>
                                        <p:cTn id="21" dur="1000" fill="hold"/>
                                        <p:tgtEl>
                                          <p:spTgt spid="9">
                                            <p:txEl>
                                              <p:charRg st="72" end="106"/>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9">
                                            <p:txEl>
                                              <p:charRg st="106" end="178"/>
                                            </p:txEl>
                                          </p:spTgt>
                                        </p:tgtEl>
                                        <p:attrNameLst>
                                          <p:attrName>style.visibility</p:attrName>
                                        </p:attrNameLst>
                                      </p:cBhvr>
                                      <p:to>
                                        <p:strVal val="visible"/>
                                      </p:to>
                                    </p:set>
                                    <p:animEffect transition="in" filter="fade">
                                      <p:cBhvr>
                                        <p:cTn id="24" dur="1000"/>
                                        <p:tgtEl>
                                          <p:spTgt spid="9">
                                            <p:txEl>
                                              <p:charRg st="106" end="178"/>
                                            </p:txEl>
                                          </p:spTgt>
                                        </p:tgtEl>
                                      </p:cBhvr>
                                    </p:animEffect>
                                    <p:anim calcmode="lin" valueType="num">
                                      <p:cBhvr>
                                        <p:cTn id="25" dur="1000" fill="hold"/>
                                        <p:tgtEl>
                                          <p:spTgt spid="9">
                                            <p:txEl>
                                              <p:charRg st="106" end="178"/>
                                            </p:txEl>
                                          </p:spTgt>
                                        </p:tgtEl>
                                        <p:attrNameLst>
                                          <p:attrName>ppt_x</p:attrName>
                                        </p:attrNameLst>
                                      </p:cBhvr>
                                      <p:tavLst>
                                        <p:tav tm="0">
                                          <p:val>
                                            <p:strVal val="#ppt_x"/>
                                          </p:val>
                                        </p:tav>
                                        <p:tav tm="100000">
                                          <p:val>
                                            <p:strVal val="#ppt_x"/>
                                          </p:val>
                                        </p:tav>
                                      </p:tavLst>
                                    </p:anim>
                                    <p:anim calcmode="lin" valueType="num">
                                      <p:cBhvr>
                                        <p:cTn id="26" dur="1000" fill="hold"/>
                                        <p:tgtEl>
                                          <p:spTgt spid="9">
                                            <p:txEl>
                                              <p:charRg st="106" end="178"/>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charRg st="178" end="200"/>
                                            </p:txEl>
                                          </p:spTgt>
                                        </p:tgtEl>
                                        <p:attrNameLst>
                                          <p:attrName>style.visibility</p:attrName>
                                        </p:attrNameLst>
                                      </p:cBhvr>
                                      <p:to>
                                        <p:strVal val="visible"/>
                                      </p:to>
                                    </p:set>
                                    <p:animEffect transition="in" filter="fade">
                                      <p:cBhvr>
                                        <p:cTn id="31" dur="1000"/>
                                        <p:tgtEl>
                                          <p:spTgt spid="9">
                                            <p:txEl>
                                              <p:charRg st="178" end="200"/>
                                            </p:txEl>
                                          </p:spTgt>
                                        </p:tgtEl>
                                      </p:cBhvr>
                                    </p:animEffect>
                                    <p:anim calcmode="lin" valueType="num">
                                      <p:cBhvr>
                                        <p:cTn id="32" dur="1000" fill="hold"/>
                                        <p:tgtEl>
                                          <p:spTgt spid="9">
                                            <p:txEl>
                                              <p:charRg st="178" end="200"/>
                                            </p:txEl>
                                          </p:spTgt>
                                        </p:tgtEl>
                                        <p:attrNameLst>
                                          <p:attrName>ppt_x</p:attrName>
                                        </p:attrNameLst>
                                      </p:cBhvr>
                                      <p:tavLst>
                                        <p:tav tm="0">
                                          <p:val>
                                            <p:strVal val="#ppt_x"/>
                                          </p:val>
                                        </p:tav>
                                        <p:tav tm="100000">
                                          <p:val>
                                            <p:strVal val="#ppt_x"/>
                                          </p:val>
                                        </p:tav>
                                      </p:tavLst>
                                    </p:anim>
                                    <p:anim calcmode="lin" valueType="num">
                                      <p:cBhvr>
                                        <p:cTn id="33" dur="1000" fill="hold"/>
                                        <p:tgtEl>
                                          <p:spTgt spid="9">
                                            <p:txEl>
                                              <p:charRg st="178" end="200"/>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9">
                                            <p:txEl>
                                              <p:charRg st="200" end="264"/>
                                            </p:txEl>
                                          </p:spTgt>
                                        </p:tgtEl>
                                        <p:attrNameLst>
                                          <p:attrName>style.visibility</p:attrName>
                                        </p:attrNameLst>
                                      </p:cBhvr>
                                      <p:to>
                                        <p:strVal val="visible"/>
                                      </p:to>
                                    </p:set>
                                    <p:animEffect transition="in" filter="fade">
                                      <p:cBhvr>
                                        <p:cTn id="36" dur="1000"/>
                                        <p:tgtEl>
                                          <p:spTgt spid="9">
                                            <p:txEl>
                                              <p:charRg st="200" end="264"/>
                                            </p:txEl>
                                          </p:spTgt>
                                        </p:tgtEl>
                                      </p:cBhvr>
                                    </p:animEffect>
                                    <p:anim calcmode="lin" valueType="num">
                                      <p:cBhvr>
                                        <p:cTn id="37" dur="1000" fill="hold"/>
                                        <p:tgtEl>
                                          <p:spTgt spid="9">
                                            <p:txEl>
                                              <p:charRg st="200" end="26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charRg st="200" end="26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2770" name="矩形 1"/>
          <p:cNvSpPr/>
          <p:nvPr/>
        </p:nvSpPr>
        <p:spPr>
          <a:xfrm>
            <a:off x="549275" y="476250"/>
            <a:ext cx="11107738" cy="54483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50000"/>
              </a:lnSpc>
              <a:spcBef>
                <a:spcPct val="0"/>
              </a:spcBef>
              <a:buSzTx/>
              <a:buFontTx/>
              <a:buNone/>
            </a:pPr>
            <a:r>
              <a:rPr lang="en-US" altLang="zh-CN" sz="4000" b="1" dirty="0">
                <a:solidFill>
                  <a:srgbClr val="C00000"/>
                </a:solidFill>
                <a:latin typeface="Arial" panose="020B0604020202020204" pitchFamily="34" charset="0"/>
                <a:ea typeface="微软雅黑" panose="020B0503020204020204" pitchFamily="34" charset="-122"/>
                <a:sym typeface="Arial" panose="020B0604020202020204" pitchFamily="34" charset="0"/>
              </a:rPr>
              <a:t>【</a:t>
            </a:r>
            <a:r>
              <a:rPr lang="zh-CN" altLang="en-US" sz="4000" b="1" dirty="0">
                <a:solidFill>
                  <a:srgbClr val="C00000"/>
                </a:solidFill>
                <a:latin typeface="Arial" panose="020B0604020202020204" pitchFamily="34" charset="0"/>
                <a:ea typeface="微软雅黑" panose="020B0503020204020204" pitchFamily="34" charset="-122"/>
                <a:sym typeface="Arial" panose="020B0604020202020204" pitchFamily="34" charset="0"/>
              </a:rPr>
              <a:t>真题研究</a:t>
            </a:r>
            <a:r>
              <a:rPr lang="en-US" altLang="zh-CN" sz="4000" b="1" dirty="0">
                <a:solidFill>
                  <a:srgbClr val="C00000"/>
                </a:solidFill>
                <a:latin typeface="Arial" panose="020B0604020202020204" pitchFamily="34" charset="0"/>
                <a:ea typeface="微软雅黑" panose="020B0503020204020204" pitchFamily="34" charset="-122"/>
                <a:sym typeface="Arial" panose="020B0604020202020204" pitchFamily="34" charset="0"/>
              </a:rPr>
              <a:t>】</a:t>
            </a:r>
            <a:endParaRPr lang="en-US" altLang="zh-CN" sz="4000"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a:p>
            <a:pPr marL="0" lvl="0" indent="0">
              <a:lnSpc>
                <a:spcPct val="100000"/>
              </a:lnSpc>
              <a:spcBef>
                <a:spcPct val="0"/>
              </a:spcBef>
              <a:buSzTx/>
              <a:buFontTx/>
              <a:buNone/>
            </a:pPr>
            <a:r>
              <a:rPr lang="en-US" altLang="zh-CN" sz="3200" dirty="0">
                <a:latin typeface="Arial" panose="020B0604020202020204" pitchFamily="34" charset="0"/>
                <a:ea typeface="微软雅黑" panose="020B0503020204020204" pitchFamily="34" charset="-122"/>
                <a:sym typeface="Arial" panose="020B0604020202020204" pitchFamily="34" charset="0"/>
              </a:rPr>
              <a:t>(2022.</a:t>
            </a:r>
            <a:r>
              <a:rPr lang="zh-CN" altLang="en-US" sz="3200" dirty="0">
                <a:latin typeface="Arial" panose="020B0604020202020204" pitchFamily="34" charset="0"/>
                <a:ea typeface="微软雅黑" panose="020B0503020204020204" pitchFamily="34" charset="-122"/>
                <a:sym typeface="Arial" panose="020B0604020202020204" pitchFamily="34" charset="0"/>
              </a:rPr>
              <a:t>全国乙卷</a:t>
            </a:r>
            <a:r>
              <a:rPr lang="en-US" altLang="zh-CN" sz="3200" dirty="0">
                <a:latin typeface="Arial" panose="020B0604020202020204" pitchFamily="34" charset="0"/>
                <a:ea typeface="微软雅黑" panose="020B0503020204020204" pitchFamily="34" charset="-122"/>
                <a:sym typeface="Arial" panose="020B0604020202020204" pitchFamily="34" charset="0"/>
              </a:rPr>
              <a:t>.28</a:t>
            </a:r>
            <a:r>
              <a:rPr lang="zh-CN" altLang="en-US" sz="3200" dirty="0">
                <a:latin typeface="Arial" panose="020B0604020202020204" pitchFamily="34" charset="0"/>
                <a:ea typeface="微软雅黑" panose="020B0503020204020204" pitchFamily="34" charset="-122"/>
                <a:sym typeface="Arial" panose="020B0604020202020204" pitchFamily="34" charset="0"/>
              </a:rPr>
              <a:t>）</a:t>
            </a:r>
            <a:r>
              <a:rPr lang="zh-CN" altLang="zh-CN" sz="3200" dirty="0">
                <a:latin typeface="Arial" panose="020B0604020202020204" pitchFamily="34" charset="0"/>
                <a:ea typeface="微软雅黑" panose="020B0503020204020204" pitchFamily="34" charset="-122"/>
                <a:sym typeface="Arial" panose="020B0604020202020204" pitchFamily="34" charset="0"/>
              </a:rPr>
              <a:t>．维新变法期间，湖南巡抚陈宝箴推行变法改革，但在上《请厘正学术造就人才折》中称“康有为平日所著《孔子改制考》一书……其徒和之，持之愈坚，失之愈远，嚣然自命，号为‘康学’，而民权平等之说炽矣”，并奏请销毁《孔子改制考》。这种主张</a:t>
            </a:r>
            <a:endParaRPr lang="zh-CN" altLang="zh-CN" sz="3200" dirty="0">
              <a:latin typeface="Arial" panose="020B0604020202020204" pitchFamily="34" charset="0"/>
              <a:ea typeface="微软雅黑" panose="020B0503020204020204" pitchFamily="34" charset="-122"/>
              <a:sym typeface="Arial" panose="020B0604020202020204" pitchFamily="34" charset="0"/>
            </a:endParaRPr>
          </a:p>
          <a:p>
            <a:pPr marL="0" lvl="0" indent="0">
              <a:lnSpc>
                <a:spcPct val="100000"/>
              </a:lnSpc>
              <a:spcBef>
                <a:spcPct val="0"/>
              </a:spcBef>
              <a:buSzTx/>
              <a:buFontTx/>
              <a:buNone/>
            </a:pPr>
            <a:r>
              <a:rPr lang="en-US" altLang="zh-CN" sz="3200" dirty="0">
                <a:latin typeface="Arial" panose="020B0604020202020204" pitchFamily="34" charset="0"/>
                <a:ea typeface="微软雅黑" panose="020B0503020204020204" pitchFamily="34" charset="-122"/>
                <a:sym typeface="Arial" panose="020B0604020202020204" pitchFamily="34" charset="0"/>
              </a:rPr>
              <a:t>A</a:t>
            </a:r>
            <a:r>
              <a:rPr lang="zh-CN" altLang="zh-CN" sz="3200" dirty="0">
                <a:latin typeface="Arial" panose="020B0604020202020204" pitchFamily="34" charset="0"/>
                <a:ea typeface="微软雅黑" panose="020B0503020204020204" pitchFamily="34" charset="-122"/>
                <a:sym typeface="Arial" panose="020B0604020202020204" pitchFamily="34" charset="0"/>
              </a:rPr>
              <a:t>．推动了新旧势力的合流</a:t>
            </a:r>
            <a:r>
              <a:rPr lang="en-US" altLang="zh-CN" sz="3200" dirty="0">
                <a:latin typeface="Arial" panose="020B0604020202020204" pitchFamily="34" charset="0"/>
                <a:ea typeface="微软雅黑" panose="020B0503020204020204" pitchFamily="34" charset="-122"/>
                <a:sym typeface="Arial" panose="020B0604020202020204" pitchFamily="34" charset="0"/>
              </a:rPr>
              <a:t>            </a:t>
            </a:r>
            <a:endParaRPr lang="en-US" altLang="zh-CN" sz="3200" dirty="0">
              <a:latin typeface="Arial" panose="020B0604020202020204" pitchFamily="34" charset="0"/>
              <a:ea typeface="微软雅黑" panose="020B0503020204020204" pitchFamily="34" charset="-122"/>
              <a:sym typeface="Arial" panose="020B0604020202020204" pitchFamily="34" charset="0"/>
            </a:endParaRPr>
          </a:p>
          <a:p>
            <a:pPr marL="0" lvl="0" indent="0">
              <a:lnSpc>
                <a:spcPct val="100000"/>
              </a:lnSpc>
              <a:spcBef>
                <a:spcPct val="0"/>
              </a:spcBef>
              <a:buSzTx/>
              <a:buFontTx/>
              <a:buNone/>
            </a:pPr>
            <a:r>
              <a:rPr lang="en-US" altLang="zh-CN" sz="3200" dirty="0">
                <a:latin typeface="Arial" panose="020B0604020202020204" pitchFamily="34" charset="0"/>
                <a:ea typeface="微软雅黑" panose="020B0503020204020204" pitchFamily="34" charset="-122"/>
                <a:sym typeface="Arial" panose="020B0604020202020204" pitchFamily="34" charset="0"/>
              </a:rPr>
              <a:t>B</a:t>
            </a:r>
            <a:r>
              <a:rPr lang="zh-CN" altLang="zh-CN" sz="3200" dirty="0">
                <a:latin typeface="Arial" panose="020B0604020202020204" pitchFamily="34" charset="0"/>
                <a:ea typeface="微软雅黑" panose="020B0503020204020204" pitchFamily="34" charset="-122"/>
                <a:sym typeface="Arial" panose="020B0604020202020204" pitchFamily="34" charset="0"/>
              </a:rPr>
              <a:t>．试图突破“中体西用”束缚</a:t>
            </a:r>
            <a:endParaRPr lang="zh-CN" altLang="zh-CN" sz="3200" dirty="0">
              <a:latin typeface="Arial" panose="020B0604020202020204" pitchFamily="34" charset="0"/>
              <a:ea typeface="微软雅黑" panose="020B0503020204020204" pitchFamily="34" charset="-122"/>
              <a:sym typeface="Arial" panose="020B0604020202020204" pitchFamily="34" charset="0"/>
            </a:endParaRPr>
          </a:p>
          <a:p>
            <a:pPr marL="0" lvl="0" indent="0">
              <a:lnSpc>
                <a:spcPct val="100000"/>
              </a:lnSpc>
              <a:spcBef>
                <a:spcPct val="0"/>
              </a:spcBef>
              <a:buSzTx/>
              <a:buFontTx/>
              <a:buNone/>
            </a:pPr>
            <a:r>
              <a:rPr lang="en-US" altLang="zh-CN" sz="3200" dirty="0">
                <a:latin typeface="Arial" panose="020B0604020202020204" pitchFamily="34" charset="0"/>
                <a:ea typeface="微软雅黑" panose="020B0503020204020204" pitchFamily="34" charset="-122"/>
                <a:sym typeface="Arial" panose="020B0604020202020204" pitchFamily="34" charset="0"/>
              </a:rPr>
              <a:t>C</a:t>
            </a:r>
            <a:r>
              <a:rPr lang="zh-CN" altLang="zh-CN" sz="3200" dirty="0">
                <a:latin typeface="Arial" panose="020B0604020202020204" pitchFamily="34" charset="0"/>
                <a:ea typeface="微软雅黑" panose="020B0503020204020204" pitchFamily="34" charset="-122"/>
                <a:sym typeface="Arial" panose="020B0604020202020204" pitchFamily="34" charset="0"/>
              </a:rPr>
              <a:t>．有助于减少变法的阻力</a:t>
            </a:r>
            <a:r>
              <a:rPr lang="en-US" altLang="zh-CN" sz="3200" dirty="0">
                <a:latin typeface="Arial" panose="020B0604020202020204" pitchFamily="34" charset="0"/>
                <a:ea typeface="微软雅黑" panose="020B0503020204020204" pitchFamily="34" charset="-122"/>
                <a:sym typeface="Arial" panose="020B0604020202020204" pitchFamily="34" charset="0"/>
              </a:rPr>
              <a:t>            </a:t>
            </a:r>
            <a:endParaRPr lang="en-US" altLang="zh-CN" sz="3200" dirty="0">
              <a:latin typeface="Arial" panose="020B0604020202020204" pitchFamily="34" charset="0"/>
              <a:ea typeface="微软雅黑" panose="020B0503020204020204" pitchFamily="34" charset="-122"/>
              <a:sym typeface="Arial" panose="020B0604020202020204" pitchFamily="34" charset="0"/>
            </a:endParaRPr>
          </a:p>
          <a:p>
            <a:pPr marL="0" lvl="0" indent="0">
              <a:lnSpc>
                <a:spcPct val="100000"/>
              </a:lnSpc>
              <a:spcBef>
                <a:spcPct val="0"/>
              </a:spcBef>
              <a:buSzTx/>
              <a:buFontTx/>
              <a:buNone/>
            </a:pPr>
            <a:r>
              <a:rPr lang="en-US" altLang="zh-CN" sz="3200" dirty="0">
                <a:latin typeface="Arial" panose="020B0604020202020204" pitchFamily="34" charset="0"/>
                <a:ea typeface="微软雅黑" panose="020B0503020204020204" pitchFamily="34" charset="-122"/>
                <a:sym typeface="Arial" panose="020B0604020202020204" pitchFamily="34" charset="0"/>
              </a:rPr>
              <a:t>D</a:t>
            </a:r>
            <a:r>
              <a:rPr lang="zh-CN" altLang="zh-CN" sz="3200" dirty="0">
                <a:latin typeface="Arial" panose="020B0604020202020204" pitchFamily="34" charset="0"/>
                <a:ea typeface="微软雅黑" panose="020B0503020204020204" pitchFamily="34" charset="-122"/>
                <a:sym typeface="Arial" panose="020B0604020202020204" pitchFamily="34" charset="0"/>
              </a:rPr>
              <a:t>．意在彻底否定变法理论基础</a:t>
            </a:r>
            <a:endParaRPr lang="zh-CN" altLang="zh-CN" sz="3200" dirty="0">
              <a:latin typeface="Arial" panose="020B0604020202020204" pitchFamily="34" charset="0"/>
              <a:ea typeface="微软雅黑" panose="020B0503020204020204" pitchFamily="34" charset="-122"/>
              <a:sym typeface="Arial" panose="020B0604020202020204" pitchFamily="34" charset="0"/>
            </a:endParaRPr>
          </a:p>
        </p:txBody>
      </p:sp>
      <p:sp>
        <p:nvSpPr>
          <p:cNvPr id="32771" name="WordArt 6"/>
          <p:cNvSpPr>
            <a:spLocks noTextEdit="1"/>
          </p:cNvSpPr>
          <p:nvPr/>
        </p:nvSpPr>
        <p:spPr>
          <a:xfrm>
            <a:off x="7513638" y="4305300"/>
            <a:ext cx="935037" cy="6477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C</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blinds(horizontal)">
                                      <p:cBhvr>
                                        <p:cTn id="7"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00" name="文本框 99"/>
          <p:cNvSpPr txBox="1"/>
          <p:nvPr>
            <p:custDataLst>
              <p:tags r:id="rId1"/>
            </p:custDataLst>
          </p:nvPr>
        </p:nvSpPr>
        <p:spPr>
          <a:xfrm>
            <a:off x="461963" y="263525"/>
            <a:ext cx="11455400" cy="6002338"/>
          </a:xfrm>
          <a:prstGeom prst="rect">
            <a:avLst/>
          </a:prstGeom>
          <a:noFill/>
          <a:ln w="9525">
            <a:noFill/>
          </a:ln>
        </p:spPr>
        <p:txBody>
          <a:bodyPr>
            <a:spAutoFit/>
          </a:bodyPr>
          <a:p>
            <a:pPr algn="ctr">
              <a:lnSpc>
                <a:spcPct val="150000"/>
              </a:lnSpc>
              <a:buNone/>
            </a:pPr>
            <a:r>
              <a:rPr lang="en-US" altLang="zh-CN"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a:t>
            </a:r>
            <a:r>
              <a:rPr lang="zh-CN" altLang="en-US"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真题研究</a:t>
            </a:r>
            <a:r>
              <a:rPr lang="en-US" altLang="zh-CN"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a:t>
            </a:r>
            <a:endParaRPr lang="en-US" altLang="zh-CN" sz="3600"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a:p>
            <a:pPr>
              <a:lnSpc>
                <a:spcPct val="150000"/>
              </a:lnSpc>
              <a:buNone/>
            </a:pPr>
            <a:r>
              <a:rPr lang="zh-CN"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(2021 </a:t>
            </a: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山东卷</a:t>
            </a:r>
            <a:r>
              <a:rPr lang="zh-CN"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·6</a:t>
            </a: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 近代一位外国人这样评价戊戌变法：“如果认为维新是要从顶端而不是从基础上开始的话，在这一张变法的清单上是挑剔不出什么毛病的。条条都很健全，条条都打中一个显著的弊端，并且条条都是可以付诸实施的；但是这种以上谕变法的整套结构就是一个倒置的金字塔。”他认为变法的缺陷在于</a:t>
            </a:r>
            <a:endParaRPr lang="en-US"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endParaRPr>
          </a:p>
          <a:p>
            <a:pPr>
              <a:lnSpc>
                <a:spcPct val="150000"/>
              </a:lnSpc>
              <a:buAutoNum type="alphaUcPeriod"/>
            </a:pP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采取了自上而下的方式</a:t>
            </a:r>
            <a:r>
              <a:rPr lang="en-US"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	      </a:t>
            </a:r>
            <a:r>
              <a:rPr lang="zh-CN"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B. </a:t>
            </a: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变法措施贪大求全</a:t>
            </a:r>
            <a:endParaRPr lang="en-US"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endParaRPr>
          </a:p>
          <a:p>
            <a:pPr>
              <a:lnSpc>
                <a:spcPct val="150000"/>
              </a:lnSpc>
              <a:buNone/>
            </a:pPr>
            <a:r>
              <a:rPr lang="zh-CN"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C. </a:t>
            </a: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缺乏充分的思想动员</a:t>
            </a:r>
            <a:r>
              <a:rPr lang="en-US"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	               </a:t>
            </a:r>
            <a:r>
              <a:rPr lang="zh-CN" altLang="zh-CN"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D. </a:t>
            </a:r>
            <a:r>
              <a:rPr lang="zh-CN" altLang="en-US" sz="2800" dirty="0">
                <a:solidFill>
                  <a:srgbClr val="000000"/>
                </a:solidFill>
                <a:latin typeface="Arial" panose="020B0604020202020204" pitchFamily="34" charset="0"/>
                <a:ea typeface="微软雅黑" panose="020B0503020204020204" pitchFamily="34" charset="-122"/>
                <a:sym typeface="Arial" panose="020B0604020202020204" pitchFamily="34" charset="0"/>
              </a:rPr>
              <a:t>没有得到广泛的社会支持</a:t>
            </a:r>
            <a:r>
              <a:rPr lang="zh-CN" altLang="en-US" sz="2400" dirty="0">
                <a:solidFill>
                  <a:srgbClr val="000000"/>
                </a:solidFill>
                <a:latin typeface="Arial" panose="020B0604020202020204" pitchFamily="34" charset="0"/>
                <a:ea typeface="微软雅黑" panose="020B0503020204020204" pitchFamily="34" charset="-122"/>
                <a:sym typeface="Arial" panose="020B0604020202020204" pitchFamily="34" charset="0"/>
              </a:rPr>
              <a:t>
</a:t>
            </a:r>
            <a:endParaRPr lang="zh-CN" altLang="en-US" sz="2400" dirty="0">
              <a:latin typeface="Arial" panose="020B0604020202020204" pitchFamily="34" charset="0"/>
              <a:ea typeface="微软雅黑" panose="020B0503020204020204" pitchFamily="34" charset="-122"/>
              <a:sym typeface="Arial" panose="020B0604020202020204" pitchFamily="34" charset="0"/>
            </a:endParaRPr>
          </a:p>
        </p:txBody>
      </p:sp>
      <p:sp>
        <p:nvSpPr>
          <p:cNvPr id="33795" name="WordArt 6"/>
          <p:cNvSpPr>
            <a:spLocks noTextEdit="1"/>
          </p:cNvSpPr>
          <p:nvPr/>
        </p:nvSpPr>
        <p:spPr>
          <a:xfrm>
            <a:off x="7540625" y="3689350"/>
            <a:ext cx="935038" cy="6477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D</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linds(horizontal)">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4" name="图示 3"/>
          <p:cNvGraphicFramePr/>
          <p:nvPr/>
        </p:nvGraphicFramePr>
        <p:xfrm>
          <a:off x="400049" y="1319844"/>
          <a:ext cx="11572875" cy="2880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TextBox 5"/>
          <p:cNvSpPr txBox="1"/>
          <p:nvPr/>
        </p:nvSpPr>
        <p:spPr>
          <a:xfrm>
            <a:off x="814388" y="1100138"/>
            <a:ext cx="4014788" cy="584200"/>
          </a:xfrm>
          <a:prstGeom prst="rect">
            <a:avLst/>
          </a:prstGeom>
          <a:noFill/>
        </p:spPr>
        <p:txBody>
          <a:bodyPr>
            <a:spAutoFit/>
          </a:bodyPr>
          <a:lstStyle/>
          <a:p>
            <a:pPr marR="0" defTabSz="914400">
              <a:buClrTx/>
              <a:buSzTx/>
              <a:buFontTx/>
              <a:buNone/>
              <a:defRPr/>
            </a:pPr>
            <a:r>
              <a:rPr kumimoji="0" lang="en-US" altLang="zh-CN" sz="3200" b="1" kern="1200" cap="none" spc="0" normalizeH="0" baseline="0" noProof="0" dirty="0">
                <a:latin typeface="+mn-ea"/>
                <a:ea typeface="宋体" panose="02010600030101010101" pitchFamily="2" charset="-122"/>
                <a:cs typeface="+mn-cs"/>
              </a:rPr>
              <a:t>1.</a:t>
            </a:r>
            <a:r>
              <a:rPr kumimoji="0" lang="zh-CN" altLang="en-US" sz="3200" b="1" kern="1200" cap="none" spc="0" normalizeH="0" baseline="0" noProof="0" dirty="0">
                <a:latin typeface="+mn-ea"/>
                <a:ea typeface="宋体" panose="02010600030101010101" pitchFamily="2" charset="-122"/>
                <a:cs typeface="+mn-cs"/>
              </a:rPr>
              <a:t>爆发原因：</a:t>
            </a:r>
            <a:endParaRPr kumimoji="0" lang="zh-CN" altLang="en-US" sz="3200" b="1" kern="1200" cap="none" spc="0" normalizeH="0" baseline="0" noProof="0" dirty="0">
              <a:latin typeface="+mn-ea"/>
              <a:ea typeface="宋体" panose="02010600030101010101" pitchFamily="2" charset="-122"/>
              <a:cs typeface="+mn-cs"/>
            </a:endParaRPr>
          </a:p>
        </p:txBody>
      </p:sp>
      <p:sp>
        <p:nvSpPr>
          <p:cNvPr id="7" name="TextBox 6"/>
          <p:cNvSpPr txBox="1"/>
          <p:nvPr/>
        </p:nvSpPr>
        <p:spPr>
          <a:xfrm>
            <a:off x="814388" y="4713288"/>
            <a:ext cx="4014788" cy="584200"/>
          </a:xfrm>
          <a:prstGeom prst="rect">
            <a:avLst/>
          </a:prstGeom>
          <a:noFill/>
        </p:spPr>
        <p:txBody>
          <a:bodyPr>
            <a:spAutoFit/>
          </a:bodyPr>
          <a:lstStyle/>
          <a:p>
            <a:pPr marR="0" defTabSz="914400">
              <a:buClrTx/>
              <a:buSzTx/>
              <a:buFontTx/>
              <a:buNone/>
              <a:defRPr/>
            </a:pPr>
            <a:r>
              <a:rPr kumimoji="0" lang="en-US" altLang="zh-CN" sz="3200" b="1" kern="1200" cap="none" spc="0" normalizeH="0" baseline="0" noProof="0" dirty="0">
                <a:latin typeface="+mn-ea"/>
                <a:ea typeface="宋体" panose="02010600030101010101" pitchFamily="2" charset="-122"/>
                <a:cs typeface="+mn-cs"/>
              </a:rPr>
              <a:t>3.</a:t>
            </a:r>
            <a:r>
              <a:rPr kumimoji="0" lang="zh-CN" altLang="en-US" sz="3200" b="1" kern="1200" cap="none" spc="0" normalizeH="0" baseline="0" noProof="0" dirty="0">
                <a:latin typeface="+mn-ea"/>
                <a:ea typeface="宋体" panose="02010600030101010101" pitchFamily="2" charset="-122"/>
                <a:cs typeface="+mn-cs"/>
              </a:rPr>
              <a:t>清政府之态度：</a:t>
            </a:r>
            <a:endParaRPr kumimoji="0" lang="zh-CN" altLang="en-US" sz="3200" b="1" kern="1200" cap="none" spc="0" normalizeH="0" baseline="0" noProof="0" dirty="0">
              <a:latin typeface="+mn-ea"/>
              <a:ea typeface="宋体" panose="02010600030101010101" pitchFamily="2" charset="-122"/>
              <a:cs typeface="+mn-cs"/>
            </a:endParaRPr>
          </a:p>
        </p:txBody>
      </p:sp>
      <p:sp>
        <p:nvSpPr>
          <p:cNvPr id="2" name="矩形 1"/>
          <p:cNvSpPr/>
          <p:nvPr/>
        </p:nvSpPr>
        <p:spPr>
          <a:xfrm>
            <a:off x="4270375" y="4589463"/>
            <a:ext cx="815975"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0000FF"/>
                </a:solidFill>
                <a:latin typeface="宋体" panose="02010600030101010101" pitchFamily="2" charset="-122"/>
                <a:ea typeface="宋体" panose="02010600030101010101" pitchFamily="2" charset="-122"/>
              </a:rPr>
              <a:t>剿</a:t>
            </a:r>
            <a:endParaRPr lang="zh-CN" altLang="en-US" sz="4000" dirty="0">
              <a:solidFill>
                <a:srgbClr val="0000FF"/>
              </a:solidFill>
              <a:latin typeface="宋体" panose="02010600030101010101" pitchFamily="2" charset="-122"/>
              <a:ea typeface="宋体" panose="02010600030101010101" pitchFamily="2" charset="-122"/>
            </a:endParaRPr>
          </a:p>
        </p:txBody>
      </p:sp>
      <p:sp>
        <p:nvSpPr>
          <p:cNvPr id="3" name="右箭头 2"/>
          <p:cNvSpPr/>
          <p:nvPr/>
        </p:nvSpPr>
        <p:spPr>
          <a:xfrm>
            <a:off x="5086350" y="4843463"/>
            <a:ext cx="671513" cy="200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FF"/>
              </a:solidFill>
              <a:effectLst/>
              <a:uLnTx/>
              <a:uFillTx/>
              <a:latin typeface="Arial" panose="020B0604020202020204" pitchFamily="34" charset="0"/>
              <a:ea typeface="宋体" panose="02010600030101010101" pitchFamily="2" charset="-122"/>
              <a:cs typeface="+mn-cs"/>
            </a:endParaRPr>
          </a:p>
        </p:txBody>
      </p:sp>
      <p:sp>
        <p:nvSpPr>
          <p:cNvPr id="12" name="矩形 11"/>
          <p:cNvSpPr/>
          <p:nvPr/>
        </p:nvSpPr>
        <p:spPr>
          <a:xfrm>
            <a:off x="5894388" y="4572000"/>
            <a:ext cx="815975"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0000FF"/>
                </a:solidFill>
                <a:latin typeface="宋体" panose="02010600030101010101" pitchFamily="2" charset="-122"/>
                <a:ea typeface="宋体" panose="02010600030101010101" pitchFamily="2" charset="-122"/>
              </a:rPr>
              <a:t>抚</a:t>
            </a:r>
            <a:endParaRPr lang="zh-CN" altLang="en-US" sz="4000" b="1" dirty="0">
              <a:solidFill>
                <a:srgbClr val="0000FF"/>
              </a:solidFill>
              <a:latin typeface="宋体" panose="02010600030101010101" pitchFamily="2" charset="-122"/>
              <a:ea typeface="宋体" panose="02010600030101010101" pitchFamily="2" charset="-122"/>
            </a:endParaRPr>
          </a:p>
        </p:txBody>
      </p:sp>
      <p:sp>
        <p:nvSpPr>
          <p:cNvPr id="13" name="右箭头 12"/>
          <p:cNvSpPr/>
          <p:nvPr/>
        </p:nvSpPr>
        <p:spPr>
          <a:xfrm>
            <a:off x="6642100" y="4827588"/>
            <a:ext cx="671513" cy="198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FF"/>
              </a:solidFill>
              <a:effectLst/>
              <a:uLnTx/>
              <a:uFillTx/>
              <a:latin typeface="Arial" panose="020B0604020202020204" pitchFamily="34" charset="0"/>
              <a:ea typeface="宋体" panose="02010600030101010101" pitchFamily="2" charset="-122"/>
              <a:cs typeface="+mn-cs"/>
            </a:endParaRPr>
          </a:p>
        </p:txBody>
      </p:sp>
      <p:sp>
        <p:nvSpPr>
          <p:cNvPr id="14" name="矩形 13"/>
          <p:cNvSpPr/>
          <p:nvPr/>
        </p:nvSpPr>
        <p:spPr>
          <a:xfrm>
            <a:off x="7427913" y="4570413"/>
            <a:ext cx="814387"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0000FF"/>
                </a:solidFill>
                <a:latin typeface="宋体" panose="02010600030101010101" pitchFamily="2" charset="-122"/>
                <a:ea typeface="宋体" panose="02010600030101010101" pitchFamily="2" charset="-122"/>
              </a:rPr>
              <a:t>剿</a:t>
            </a:r>
            <a:endParaRPr lang="zh-CN" altLang="en-US" sz="4000" dirty="0">
              <a:solidFill>
                <a:srgbClr val="0000FF"/>
              </a:solidFill>
              <a:latin typeface="宋体" panose="02010600030101010101" pitchFamily="2" charset="-122"/>
              <a:ea typeface="宋体" panose="02010600030101010101" pitchFamily="2" charset="-122"/>
            </a:endParaRPr>
          </a:p>
        </p:txBody>
      </p:sp>
      <p:sp>
        <p:nvSpPr>
          <p:cNvPr id="15" name="TextBox 14"/>
          <p:cNvSpPr txBox="1"/>
          <p:nvPr/>
        </p:nvSpPr>
        <p:spPr>
          <a:xfrm>
            <a:off x="814388" y="3848100"/>
            <a:ext cx="4014788" cy="646113"/>
          </a:xfrm>
          <a:prstGeom prst="rect">
            <a:avLst/>
          </a:prstGeom>
          <a:noFill/>
        </p:spPr>
        <p:txBody>
          <a:bodyPr>
            <a:spAutoFit/>
          </a:bodyPr>
          <a:lstStyle/>
          <a:p>
            <a:pPr marR="0" defTabSz="914400">
              <a:buClrTx/>
              <a:buSzTx/>
              <a:buFontTx/>
              <a:buNone/>
              <a:defRPr/>
            </a:pPr>
            <a:r>
              <a:rPr kumimoji="0" lang="en-US" altLang="zh-CN" sz="3200" b="1" kern="1200" cap="none" spc="0" normalizeH="0" baseline="0" noProof="0" dirty="0">
                <a:latin typeface="+mn-ea"/>
                <a:ea typeface="宋体" panose="02010600030101010101" pitchFamily="2" charset="-122"/>
                <a:cs typeface="+mn-cs"/>
              </a:rPr>
              <a:t>2.</a:t>
            </a:r>
            <a:r>
              <a:rPr kumimoji="0" lang="zh-CN" altLang="en-US" sz="3200" b="1" kern="1200" cap="none" spc="0" normalizeH="0" baseline="0" noProof="0" dirty="0">
                <a:latin typeface="+mn-ea"/>
                <a:ea typeface="宋体" panose="02010600030101010101" pitchFamily="2" charset="-122"/>
                <a:cs typeface="+mn-cs"/>
              </a:rPr>
              <a:t>口号：</a:t>
            </a:r>
            <a:r>
              <a:rPr kumimoji="0" lang="zh-CN" altLang="en-US" sz="3600" b="1" kern="1200" cap="none" spc="0" normalizeH="0" baseline="0" noProof="0" dirty="0">
                <a:solidFill>
                  <a:srgbClr val="FF0000"/>
                </a:solidFill>
                <a:latin typeface="+mn-ea"/>
                <a:ea typeface="宋体" panose="02010600030101010101" pitchFamily="2" charset="-122"/>
                <a:cs typeface="+mn-cs"/>
              </a:rPr>
              <a:t>扶清灭洋</a:t>
            </a:r>
            <a:endParaRPr kumimoji="0" lang="zh-CN" altLang="en-US" sz="3200" b="1" kern="1200" cap="none" spc="0" normalizeH="0" baseline="0" noProof="0" dirty="0">
              <a:solidFill>
                <a:srgbClr val="FF0000"/>
              </a:solidFill>
              <a:latin typeface="+mn-ea"/>
              <a:ea typeface="宋体" panose="02010600030101010101" pitchFamily="2" charset="-122"/>
              <a:cs typeface="+mn-cs"/>
            </a:endParaRPr>
          </a:p>
        </p:txBody>
      </p:sp>
      <p:sp>
        <p:nvSpPr>
          <p:cNvPr id="16" name="矩形 15"/>
          <p:cNvSpPr/>
          <p:nvPr/>
        </p:nvSpPr>
        <p:spPr>
          <a:xfrm>
            <a:off x="5141913" y="3848100"/>
            <a:ext cx="4994275" cy="646113"/>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600" b="1" i="0" u="none" strike="noStrike" kern="0" cap="none" spc="0" normalizeH="0" baseline="0" noProof="0" dirty="0">
                <a:ln>
                  <a:noFill/>
                </a:ln>
                <a:solidFill>
                  <a:srgbClr val="CC0066"/>
                </a:solidFill>
                <a:effectLst/>
                <a:uLnTx/>
                <a:uFillTx/>
                <a:latin typeface="等线" panose="02010600030101010101" charset="-122"/>
                <a:ea typeface="等线" panose="02010600030101010101" charset="-122"/>
                <a:cs typeface="+mn-cs"/>
              </a:rPr>
              <a:t>性质</a:t>
            </a:r>
            <a:r>
              <a:rPr kumimoji="0" lang="en-US" altLang="zh-CN" sz="3600" b="1" i="0" u="none" strike="noStrike" kern="0" cap="none" spc="0" normalizeH="0" baseline="0" noProof="0" dirty="0">
                <a:ln>
                  <a:noFill/>
                </a:ln>
                <a:solidFill>
                  <a:srgbClr val="CC0066"/>
                </a:solidFill>
                <a:effectLst/>
                <a:uLnTx/>
                <a:uFillTx/>
                <a:latin typeface="等线" panose="02010600030101010101" charset="-122"/>
                <a:ea typeface="等线" panose="02010600030101010101" charset="-122"/>
                <a:cs typeface="+mn-cs"/>
              </a:rPr>
              <a:t>——</a:t>
            </a:r>
            <a:r>
              <a:rPr kumimoji="0" lang="zh-CN" altLang="en-US" sz="3600" b="1" i="0" u="none" strike="noStrike" kern="0" cap="none" spc="0" normalizeH="0" baseline="0" noProof="0" dirty="0">
                <a:ln>
                  <a:noFill/>
                </a:ln>
                <a:solidFill>
                  <a:srgbClr val="CC0066"/>
                </a:solidFill>
                <a:effectLst/>
                <a:uLnTx/>
                <a:uFillTx/>
                <a:latin typeface="等线" panose="02010600030101010101" charset="-122"/>
                <a:ea typeface="等线" panose="02010600030101010101" charset="-122"/>
                <a:cs typeface="+mn-cs"/>
              </a:rPr>
              <a:t>反帝爱国运动</a:t>
            </a:r>
            <a:endParaRPr kumimoji="0" lang="zh-CN" altLang="en-US" sz="3600" b="0" i="0" u="none" strike="noStrike" kern="1200" cap="none" spc="0" normalizeH="0" baseline="0" noProof="0" dirty="0">
              <a:ln>
                <a:noFill/>
              </a:ln>
              <a:solidFill>
                <a:srgbClr val="CC0066"/>
              </a:solidFill>
              <a:effectLst/>
              <a:uLnTx/>
              <a:uFillTx/>
              <a:latin typeface="Arial" panose="020B0604020202020204" pitchFamily="34" charset="0"/>
              <a:ea typeface="宋体" panose="02010600030101010101" pitchFamily="2" charset="-122"/>
              <a:cs typeface="+mn-cs"/>
            </a:endParaRPr>
          </a:p>
        </p:txBody>
      </p:sp>
      <p:sp>
        <p:nvSpPr>
          <p:cNvPr id="17" name="TextBox 16"/>
          <p:cNvSpPr txBox="1"/>
          <p:nvPr/>
        </p:nvSpPr>
        <p:spPr>
          <a:xfrm>
            <a:off x="814388" y="5553075"/>
            <a:ext cx="2243138" cy="585788"/>
          </a:xfrm>
          <a:prstGeom prst="rect">
            <a:avLst/>
          </a:prstGeom>
          <a:noFill/>
        </p:spPr>
        <p:txBody>
          <a:bodyPr>
            <a:spAutoFit/>
          </a:bodyPr>
          <a:lstStyle/>
          <a:p>
            <a:pPr marR="0" defTabSz="914400">
              <a:buClrTx/>
              <a:buSzTx/>
              <a:buFontTx/>
              <a:buNone/>
              <a:defRPr/>
            </a:pPr>
            <a:r>
              <a:rPr kumimoji="0" lang="en-US" altLang="zh-CN" sz="3200" b="1" kern="1200" cap="none" spc="0" normalizeH="0" baseline="0" noProof="0" dirty="0">
                <a:latin typeface="+mn-ea"/>
                <a:ea typeface="宋体" panose="02010600030101010101" pitchFamily="2" charset="-122"/>
                <a:cs typeface="+mn-cs"/>
              </a:rPr>
              <a:t>4.</a:t>
            </a:r>
            <a:r>
              <a:rPr kumimoji="0" lang="zh-CN" altLang="en-US" sz="3200" b="1" kern="1200" cap="none" spc="0" normalizeH="0" baseline="0" noProof="0" dirty="0">
                <a:latin typeface="+mn-ea"/>
                <a:ea typeface="宋体" panose="02010600030101010101" pitchFamily="2" charset="-122"/>
                <a:cs typeface="+mn-cs"/>
              </a:rPr>
              <a:t>评价：</a:t>
            </a:r>
            <a:endParaRPr kumimoji="0" lang="zh-CN" altLang="en-US" sz="3200" b="1" kern="1200" cap="none" spc="0" normalizeH="0" baseline="0" noProof="0" dirty="0">
              <a:latin typeface="+mn-ea"/>
              <a:ea typeface="宋体" panose="02010600030101010101" pitchFamily="2" charset="-122"/>
              <a:cs typeface="+mn-cs"/>
            </a:endParaRPr>
          </a:p>
        </p:txBody>
      </p:sp>
      <p:sp>
        <p:nvSpPr>
          <p:cNvPr id="18" name="文本框 31"/>
          <p:cNvSpPr txBox="1"/>
          <p:nvPr/>
        </p:nvSpPr>
        <p:spPr>
          <a:xfrm>
            <a:off x="2516188" y="5430838"/>
            <a:ext cx="3786187" cy="708025"/>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sz="4000" b="1" dirty="0">
                <a:solidFill>
                  <a:srgbClr val="FF0000"/>
                </a:solidFill>
                <a:latin typeface="楷体" panose="02010609060101010101" pitchFamily="49" charset="-122"/>
                <a:ea typeface="楷体" panose="02010609060101010101" pitchFamily="49" charset="-122"/>
                <a:sym typeface="+mn-ea"/>
              </a:rPr>
              <a:t>“</a:t>
            </a:r>
            <a:r>
              <a:rPr lang="zh-CN" altLang="en-US" sz="4000" b="1" dirty="0">
                <a:solidFill>
                  <a:srgbClr val="FF0000"/>
                </a:solidFill>
                <a:latin typeface="楷体" panose="02010609060101010101" pitchFamily="49" charset="-122"/>
                <a:ea typeface="楷体" panose="02010609060101010101" pitchFamily="49" charset="-122"/>
                <a:sym typeface="+mn-ea"/>
              </a:rPr>
              <a:t>爱国又误国</a:t>
            </a:r>
            <a:r>
              <a:rPr lang="en-US" altLang="zh-CN" sz="4000" b="1" dirty="0">
                <a:solidFill>
                  <a:srgbClr val="FF0000"/>
                </a:solidFill>
                <a:latin typeface="楷体" panose="02010609060101010101" pitchFamily="49" charset="-122"/>
                <a:ea typeface="楷体" panose="02010609060101010101" pitchFamily="49" charset="-122"/>
                <a:sym typeface="+mn-ea"/>
              </a:rPr>
              <a:t>”</a:t>
            </a:r>
            <a:endParaRPr lang="en-US" altLang="zh-CN" sz="4000" b="1" dirty="0">
              <a:solidFill>
                <a:srgbClr val="FF0000"/>
              </a:solidFill>
              <a:latin typeface="楷体" panose="02010609060101010101" pitchFamily="49" charset="-122"/>
              <a:ea typeface="楷体" panose="02010609060101010101" pitchFamily="49" charset="-122"/>
              <a:sym typeface="+mn-ea"/>
            </a:endParaRPr>
          </a:p>
        </p:txBody>
      </p:sp>
      <p:sp>
        <p:nvSpPr>
          <p:cNvPr id="34830" name="文本框 9"/>
          <p:cNvSpPr txBox="1"/>
          <p:nvPr/>
        </p:nvSpPr>
        <p:spPr>
          <a:xfrm>
            <a:off x="346075" y="220663"/>
            <a:ext cx="9134475"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五、义和团运动</a:t>
            </a:r>
            <a:r>
              <a:rPr lang="zh-CN" altLang="en-US" sz="3600" b="1" dirty="0">
                <a:latin typeface="Arial" panose="020B0604020202020204" pitchFamily="34" charset="0"/>
                <a:ea typeface="宋体" panose="02010600030101010101" pitchFamily="2" charset="-122"/>
              </a:rPr>
              <a:t>（</a:t>
            </a:r>
            <a:r>
              <a:rPr lang="en-US" altLang="zh-CN" sz="3600" b="1" dirty="0">
                <a:latin typeface="Arial" panose="020B0604020202020204" pitchFamily="34" charset="0"/>
                <a:ea typeface="宋体" panose="02010600030101010101" pitchFamily="2" charset="-122"/>
              </a:rPr>
              <a:t>1899-1901</a:t>
            </a:r>
            <a:r>
              <a:rPr lang="zh-CN" altLang="en-US" sz="3600" b="1" dirty="0">
                <a:latin typeface="Arial" panose="020B0604020202020204" pitchFamily="34" charset="0"/>
                <a:ea typeface="宋体" panose="02010600030101010101" pitchFamily="2" charset="-122"/>
              </a:rPr>
              <a:t>  农民阶级）</a:t>
            </a:r>
            <a:endParaRPr lang="zh-CN" altLang="en-US" sz="3600" b="1" dirty="0">
              <a:solidFill>
                <a:srgbClr val="0000FF"/>
              </a:solidFill>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linds(horizontal)">
                                      <p:cBhvr>
                                        <p:cTn id="5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p:bldP spid="3" grpId="0" animBg="1"/>
      <p:bldP spid="12" grpId="0"/>
      <p:bldP spid="13" grpId="0" animBg="1"/>
      <p:bldP spid="14" grpId="0"/>
      <p:bldP spid="15" grpId="0"/>
      <p:bldP spid="16" grpId="0"/>
      <p:bldP spid="17" grpId="0"/>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 name="文本框 5"/>
          <p:cNvSpPr txBox="1"/>
          <p:nvPr/>
        </p:nvSpPr>
        <p:spPr>
          <a:xfrm>
            <a:off x="2640013" y="333375"/>
            <a:ext cx="8372475" cy="706438"/>
          </a:xfrm>
          <a:prstGeom prst="rect">
            <a:avLst/>
          </a:prstGeom>
          <a:noFill/>
          <a:ln>
            <a:noFill/>
          </a:ln>
        </p:spPr>
        <p:txBody>
          <a:bodyPr>
            <a:spAutoFit/>
          </a:bodyPr>
          <a:lstStyle/>
          <a:p>
            <a:pPr marR="0" defTabSz="342900">
              <a:buClrTx/>
              <a:buSzTx/>
              <a:buFontTx/>
              <a:buNone/>
              <a:defRPr/>
            </a:pPr>
            <a:r>
              <a:rPr kumimoji="0" lang="zh-CN" altLang="en-US" sz="4000" b="1" kern="1200" cap="none" spc="0" normalizeH="0" baseline="0" noProof="0" dirty="0">
                <a:solidFill>
                  <a:srgbClr val="C00000"/>
                </a:solidFill>
                <a:latin typeface="华文中宋" panose="02010600040101010101" pitchFamily="2" charset="-122"/>
                <a:ea typeface="华文中宋" panose="02010600040101010101" pitchFamily="2" charset="-122"/>
                <a:cs typeface="+mn-ea"/>
                <a:sym typeface="+mn-ea"/>
              </a:rPr>
              <a:t>如何认识“扶清灭洋”的口号？</a:t>
            </a:r>
            <a:endParaRPr kumimoji="0" lang="zh-CN" altLang="en-US" sz="4000" kern="1200" cap="none" spc="0" normalizeH="0" baseline="0" noProof="0" dirty="0">
              <a:solidFill>
                <a:srgbClr val="C00000"/>
              </a:solidFill>
              <a:latin typeface="华文中宋" panose="02010600040101010101" pitchFamily="2" charset="-122"/>
              <a:ea typeface="华文中宋" panose="02010600040101010101" pitchFamily="2" charset="-122"/>
              <a:cs typeface="+mn-cs"/>
            </a:endParaRPr>
          </a:p>
        </p:txBody>
      </p:sp>
      <p:sp>
        <p:nvSpPr>
          <p:cNvPr id="9" name="Text Box 2"/>
          <p:cNvSpPr txBox="1"/>
          <p:nvPr/>
        </p:nvSpPr>
        <p:spPr>
          <a:xfrm>
            <a:off x="-141287" y="1223963"/>
            <a:ext cx="11914187" cy="44005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义和团揭帖</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神助拳，义和团，只因鬼子闹中原。          </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天无语，地焦干，只因鬼子止住天。</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天爷恼，仙爷烦，一同下山把道传。         </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神出洞，仙下山，附着人体把拳玩。</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掀铁路，拔线杆，紧急毁坏火轮船。          </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大法鬼，心胆寒，英美德俄尽萧然。</a:t>
            </a:r>
            <a:endParaRPr lang="zh-CN" altLang="en-US" b="1" dirty="0">
              <a:latin typeface="宋体" panose="02010600030101010101" pitchFamily="2" charset="-122"/>
              <a:ea typeface="宋体" panose="02010600030101010101" pitchFamily="2" charset="-122"/>
            </a:endParaRPr>
          </a:p>
          <a:p>
            <a:pPr marL="0" lvl="0" indent="0" algn="ctr" eaLnBrk="1" hangingPunct="1">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洋鬼子，都杀尽，大清一统定江山。</a:t>
            </a:r>
            <a:endParaRPr lang="zh-CN" altLang="en-US" b="1" dirty="0">
              <a:latin typeface="宋体" panose="02010600030101010101" pitchFamily="2" charset="-122"/>
              <a:ea typeface="宋体" panose="02010600030101010101" pitchFamily="2" charset="-122"/>
            </a:endParaRPr>
          </a:p>
          <a:p>
            <a:pPr marL="0" lvl="0" indent="0" eaLnBrk="1" hangingPunct="1">
              <a:lnSpc>
                <a:spcPct val="100000"/>
              </a:lnSpc>
              <a:spcBef>
                <a:spcPct val="0"/>
              </a:spcBef>
              <a:buSzTx/>
              <a:buFontTx/>
              <a:buNone/>
            </a:pPr>
            <a:r>
              <a:rPr lang="en-US" altLang="zh-CN" b="1" dirty="0">
                <a:latin typeface="宋体" panose="02010600030101010101" pitchFamily="2" charset="-122"/>
                <a:ea typeface="宋体" panose="02010600030101010101" pitchFamily="2" charset="-122"/>
              </a:rPr>
              <a:t>                  </a:t>
            </a:r>
            <a:endParaRPr lang="en-US" altLang="zh-CN" b="1" dirty="0">
              <a:latin typeface="宋体" panose="02010600030101010101" pitchFamily="2" charset="-122"/>
              <a:ea typeface="宋体" panose="02010600030101010101" pitchFamily="2" charset="-122"/>
            </a:endParaRPr>
          </a:p>
          <a:p>
            <a:pPr marL="0" lvl="0" indent="0" eaLnBrk="1" hangingPunct="1">
              <a:lnSpc>
                <a:spcPct val="100000"/>
              </a:lnSpc>
              <a:spcBef>
                <a:spcPct val="0"/>
              </a:spcBef>
              <a:buSzTx/>
              <a:buFontTx/>
              <a:buNone/>
            </a:pPr>
            <a:r>
              <a:rPr lang="en-US" altLang="zh-CN" b="1" dirty="0">
                <a:latin typeface="宋体" panose="02010600030101010101" pitchFamily="2" charset="-122"/>
                <a:ea typeface="宋体" panose="02010600030101010101" pitchFamily="2" charset="-122"/>
              </a:rPr>
              <a:t>                        ——</a:t>
            </a:r>
            <a:r>
              <a:rPr lang="zh-CN" altLang="en-US" b="1" dirty="0">
                <a:latin typeface="宋体" panose="02010600030101010101" pitchFamily="2" charset="-122"/>
                <a:ea typeface="宋体" panose="02010600030101010101" pitchFamily="2" charset="-122"/>
              </a:rPr>
              <a:t>刘宗绪主编《历史新知识创新能力培养》</a:t>
            </a:r>
            <a:endParaRPr lang="zh-CN" altLang="en-US" b="1" dirty="0">
              <a:latin typeface="宋体" panose="02010600030101010101" pitchFamily="2" charset="-122"/>
              <a:ea typeface="宋体" panose="02010600030101010101" pitchFamily="2" charset="-122"/>
            </a:endParaRPr>
          </a:p>
        </p:txBody>
      </p:sp>
      <p:sp>
        <p:nvSpPr>
          <p:cNvPr id="10" name="椭圆 9"/>
          <p:cNvSpPr/>
          <p:nvPr/>
        </p:nvSpPr>
        <p:spPr>
          <a:xfrm>
            <a:off x="2454275" y="2133600"/>
            <a:ext cx="3294063" cy="922338"/>
          </a:xfrm>
          <a:prstGeom prst="ellipse">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300" b="0" i="0" u="none" strike="noStrike" kern="1200" cap="none" spc="0" normalizeH="0" baseline="0" noProof="1"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1" name="椭圆 10"/>
          <p:cNvSpPr/>
          <p:nvPr/>
        </p:nvSpPr>
        <p:spPr>
          <a:xfrm>
            <a:off x="2195513" y="3411538"/>
            <a:ext cx="6481763" cy="392113"/>
          </a:xfrm>
          <a:prstGeom prst="ellipse">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300" b="0" i="0" u="none" strike="noStrike" kern="1200" cap="none" spc="0" normalizeH="0" baseline="0" noProof="1"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2" name="椭圆 11"/>
          <p:cNvSpPr/>
          <p:nvPr/>
        </p:nvSpPr>
        <p:spPr>
          <a:xfrm>
            <a:off x="2184400" y="3922713"/>
            <a:ext cx="6670675" cy="730250"/>
          </a:xfrm>
          <a:prstGeom prst="ellipse">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300" b="0" i="0" u="none" strike="noStrike" kern="1200" cap="none" spc="0" normalizeH="0" baseline="0" noProof="1"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3" name="矩形 12"/>
          <p:cNvSpPr/>
          <p:nvPr/>
        </p:nvSpPr>
        <p:spPr>
          <a:xfrm>
            <a:off x="446088" y="2362200"/>
            <a:ext cx="1885950" cy="465138"/>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rPr>
              <a:t>迷信色彩</a:t>
            </a:r>
            <a:endPar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endParaRPr>
          </a:p>
        </p:txBody>
      </p:sp>
      <p:sp>
        <p:nvSpPr>
          <p:cNvPr id="15" name="矩形 14"/>
          <p:cNvSpPr/>
          <p:nvPr/>
        </p:nvSpPr>
        <p:spPr>
          <a:xfrm>
            <a:off x="8869363" y="3375025"/>
            <a:ext cx="1984375" cy="465138"/>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rPr>
              <a:t>盲目排外</a:t>
            </a:r>
            <a:endPar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endParaRPr>
          </a:p>
        </p:txBody>
      </p:sp>
      <p:sp>
        <p:nvSpPr>
          <p:cNvPr id="17" name="矩形 16"/>
          <p:cNvSpPr/>
          <p:nvPr/>
        </p:nvSpPr>
        <p:spPr>
          <a:xfrm>
            <a:off x="303213" y="4083050"/>
            <a:ext cx="1887538" cy="4635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rPr>
              <a:t>反帝斗争</a:t>
            </a:r>
            <a:endParaRPr kumimoji="0" lang="zh-CN" altLang="en-US" sz="3200" b="1" i="0" u="none" strike="noStrike" kern="1200" cap="none" spc="0" normalizeH="0" baseline="0" noProof="0" dirty="0">
              <a:ln>
                <a:noFill/>
              </a:ln>
              <a:solidFill>
                <a:srgbClr val="0000FF"/>
              </a:solidFill>
              <a:effectLst/>
              <a:uLnTx/>
              <a:uFillTx/>
              <a:latin typeface="宋体" panose="02010600030101010101" pitchFamily="2" charset="-122"/>
              <a:ea typeface="宋体" panose="02010600030101010101" pitchFamily="2" charset="-122"/>
              <a:cs typeface="+mn-cs"/>
            </a:endParaRPr>
          </a:p>
        </p:txBody>
      </p:sp>
      <p:sp>
        <p:nvSpPr>
          <p:cNvPr id="19" name="矩形 18"/>
          <p:cNvSpPr/>
          <p:nvPr/>
        </p:nvSpPr>
        <p:spPr>
          <a:xfrm>
            <a:off x="8967788" y="4083050"/>
            <a:ext cx="1885950" cy="46355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FF"/>
                </a:solidFill>
                <a:effectLst/>
                <a:uLnTx/>
                <a:uFillTx/>
                <a:latin typeface="宋体" panose="02010600030101010101" pitchFamily="2" charset="-122"/>
                <a:ea typeface="宋体" panose="02010600030101010101" pitchFamily="2" charset="-122"/>
                <a:cs typeface="+mn-cs"/>
              </a:rPr>
              <a:t>抱有幻想</a:t>
            </a:r>
            <a:endParaRPr kumimoji="0" lang="zh-CN" altLang="en-US" sz="3200" b="1" i="0" u="none" strike="noStrike" kern="1200" cap="none" spc="0" normalizeH="0" baseline="0" noProof="0">
              <a:ln>
                <a:noFill/>
              </a:ln>
              <a:solidFill>
                <a:srgbClr val="0000FF"/>
              </a:solidFill>
              <a:effectLst/>
              <a:uLnTx/>
              <a:uFillTx/>
              <a:latin typeface="宋体" panose="02010600030101010101" pitchFamily="2" charset="-122"/>
              <a:ea typeface="宋体" panose="02010600030101010101" pitchFamily="2" charset="-122"/>
              <a:cs typeface="+mn-cs"/>
            </a:endParaRPr>
          </a:p>
        </p:txBody>
      </p:sp>
      <p:sp>
        <p:nvSpPr>
          <p:cNvPr id="46091" name="矩形 13"/>
          <p:cNvSpPr/>
          <p:nvPr/>
        </p:nvSpPr>
        <p:spPr>
          <a:xfrm>
            <a:off x="414338" y="5689600"/>
            <a:ext cx="11626850" cy="83026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800" b="1" dirty="0">
                <a:latin typeface="微软雅黑" panose="020B0503020204020204" pitchFamily="34" charset="-122"/>
                <a:ea typeface="微软雅黑" panose="020B0503020204020204" pitchFamily="34" charset="-122"/>
              </a:rPr>
              <a:t>“</a:t>
            </a:r>
            <a:r>
              <a:rPr lang="zh-CN" altLang="en-US" sz="4800" b="1" dirty="0">
                <a:solidFill>
                  <a:srgbClr val="FF0000"/>
                </a:solidFill>
                <a:latin typeface="微软雅黑" panose="020B0503020204020204" pitchFamily="34" charset="-122"/>
                <a:ea typeface="微软雅黑" panose="020B0503020204020204" pitchFamily="34" charset="-122"/>
              </a:rPr>
              <a:t>非典型</a:t>
            </a:r>
            <a:r>
              <a:rPr lang="zh-CN" altLang="en-US" sz="4800" b="1" dirty="0">
                <a:latin typeface="微软雅黑" panose="020B0503020204020204" pitchFamily="34" charset="-122"/>
                <a:ea typeface="微软雅黑" panose="020B0503020204020204" pitchFamily="34" charset="-122"/>
              </a:rPr>
              <a:t>农民运动”，想说爱你不容易！</a:t>
            </a:r>
            <a:endParaRPr lang="zh-CN" altLang="en-US" sz="4800" b="1" dirty="0">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linds(horizontal)">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ldLvl="0" animBg="1"/>
      <p:bldP spid="11" grpId="0" bldLvl="0" animBg="1"/>
      <p:bldP spid="12" grpId="0" bldLvl="0" animBg="1"/>
      <p:bldP spid="13" grpId="0" bldLvl="0"/>
      <p:bldP spid="15" grpId="0" bldLvl="0" animBg="1"/>
      <p:bldP spid="17" grpId="0" bldLvl="0" animBg="1"/>
      <p:bldP spid="19" grpId="0" bldLvl="0" animBg="1"/>
      <p:bldP spid="46091"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6866" name="Rectangle 4"/>
          <p:cNvSpPr/>
          <p:nvPr/>
        </p:nvSpPr>
        <p:spPr>
          <a:xfrm>
            <a:off x="431800" y="549275"/>
            <a:ext cx="11328400" cy="5632450"/>
          </a:xfrm>
          <a:prstGeom prst="rect">
            <a:avLst/>
          </a:prstGeom>
          <a:noFill/>
          <a:ln w="9525">
            <a:noFill/>
          </a:ln>
        </p:spPr>
        <p:txBody>
          <a:bodyPr anchor="ctr" anchorCtr="0">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                               【</a:t>
            </a:r>
            <a:r>
              <a:rPr lang="zh-CN" altLang="en-US"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巩固练习</a:t>
            </a:r>
            <a:r>
              <a:rPr lang="en-US" altLang="zh-CN" sz="3600" b="1" dirty="0">
                <a:solidFill>
                  <a:srgbClr val="C00000"/>
                </a:solidFill>
                <a:latin typeface="Arial" panose="020B0604020202020204" pitchFamily="34" charset="0"/>
                <a:ea typeface="微软雅黑" panose="020B0503020204020204" pitchFamily="34" charset="-122"/>
                <a:sym typeface="Arial" panose="020B0604020202020204" pitchFamily="34" charset="0"/>
              </a:rPr>
              <a:t>】</a:t>
            </a:r>
            <a:endParaRPr lang="en-US" altLang="zh-CN" sz="36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zh-CN" altLang="en-US" sz="3600" b="1" dirty="0">
                <a:latin typeface="宋体" panose="02010600030101010101" pitchFamily="2" charset="-122"/>
                <a:ea typeface="宋体" panose="02010600030101010101" pitchFamily="2" charset="-122"/>
              </a:rPr>
              <a:t>    孙中山认为</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义和团运动是“对于欧美的新文化之反动”</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其勇锐之气</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殊不可当</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真是令人惊奇佩服。所以经过那次血战之后</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外国人才知道</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中国还有民族精神</a:t>
            </a:r>
            <a:r>
              <a:rPr lang="en-US" altLang="zh-CN" sz="3600" b="1" dirty="0">
                <a:latin typeface="宋体" panose="02010600030101010101" pitchFamily="2" charset="-122"/>
                <a:ea typeface="宋体" panose="02010600030101010101" pitchFamily="2" charset="-122"/>
              </a:rPr>
              <a:t>,</a:t>
            </a:r>
            <a:r>
              <a:rPr lang="zh-CN" altLang="en-US" sz="3600" b="1" dirty="0">
                <a:latin typeface="宋体" panose="02010600030101010101" pitchFamily="2" charset="-122"/>
                <a:ea typeface="宋体" panose="02010600030101010101" pitchFamily="2" charset="-122"/>
              </a:rPr>
              <a:t>这种民族是不可消灭的”。以上材料说明孙中山对义和团运动的评价是</a:t>
            </a:r>
            <a:r>
              <a:rPr lang="en-US" altLang="zh-CN" sz="3600" b="1" dirty="0">
                <a:latin typeface="宋体" panose="02010600030101010101" pitchFamily="2" charset="-122"/>
                <a:ea typeface="宋体" panose="02010600030101010101" pitchFamily="2" charset="-122"/>
              </a:rPr>
              <a:t>(   )</a:t>
            </a:r>
            <a:endParaRPr lang="en-US" altLang="zh-CN" sz="36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en-US" altLang="zh-CN" sz="3600" b="1" dirty="0">
                <a:latin typeface="宋体" panose="02010600030101010101" pitchFamily="2" charset="-122"/>
                <a:ea typeface="宋体" panose="02010600030101010101" pitchFamily="2" charset="-122"/>
              </a:rPr>
              <a:t>A.</a:t>
            </a:r>
            <a:r>
              <a:rPr lang="zh-CN" altLang="en-US" sz="3600" b="1" dirty="0">
                <a:latin typeface="宋体" panose="02010600030101010101" pitchFamily="2" charset="-122"/>
                <a:ea typeface="宋体" panose="02010600030101010101" pitchFamily="2" charset="-122"/>
              </a:rPr>
              <a:t>否定其排外主义                </a:t>
            </a:r>
            <a:endParaRPr lang="zh-CN" altLang="en-US" sz="36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en-US" altLang="zh-CN" sz="3600" b="1" dirty="0">
                <a:latin typeface="宋体" panose="02010600030101010101" pitchFamily="2" charset="-122"/>
                <a:ea typeface="宋体" panose="02010600030101010101" pitchFamily="2" charset="-122"/>
              </a:rPr>
              <a:t>B.</a:t>
            </a:r>
            <a:r>
              <a:rPr lang="zh-CN" altLang="en-US" sz="3600" b="1" dirty="0">
                <a:latin typeface="宋体" panose="02010600030101010101" pitchFamily="2" charset="-122"/>
                <a:ea typeface="宋体" panose="02010600030101010101" pitchFamily="2" charset="-122"/>
              </a:rPr>
              <a:t>赞扬其反侵略精神</a:t>
            </a:r>
            <a:br>
              <a:rPr lang="zh-CN" altLang="en-US" sz="3600" b="1" dirty="0">
                <a:latin typeface="宋体" panose="02010600030101010101" pitchFamily="2" charset="-122"/>
                <a:ea typeface="宋体" panose="02010600030101010101" pitchFamily="2" charset="-122"/>
              </a:rPr>
            </a:br>
            <a:r>
              <a:rPr lang="en-US" altLang="zh-CN" sz="3600" b="1" dirty="0">
                <a:latin typeface="宋体" panose="02010600030101010101" pitchFamily="2" charset="-122"/>
                <a:ea typeface="宋体" panose="02010600030101010101" pitchFamily="2" charset="-122"/>
              </a:rPr>
              <a:t>C.</a:t>
            </a:r>
            <a:r>
              <a:rPr lang="zh-CN" altLang="en-US" sz="3600" b="1" dirty="0">
                <a:latin typeface="宋体" panose="02010600030101010101" pitchFamily="2" charset="-122"/>
                <a:ea typeface="宋体" panose="02010600030101010101" pitchFamily="2" charset="-122"/>
              </a:rPr>
              <a:t>既有赞扬又有否定               </a:t>
            </a:r>
            <a:endParaRPr lang="zh-CN" altLang="en-US" sz="3600"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en-US" altLang="zh-CN" sz="3600" b="1" dirty="0">
                <a:latin typeface="宋体" panose="02010600030101010101" pitchFamily="2" charset="-122"/>
                <a:ea typeface="宋体" panose="02010600030101010101" pitchFamily="2" charset="-122"/>
              </a:rPr>
              <a:t>D.</a:t>
            </a:r>
            <a:r>
              <a:rPr lang="zh-CN" altLang="en-US" sz="3600" b="1" dirty="0">
                <a:latin typeface="宋体" panose="02010600030101010101" pitchFamily="2" charset="-122"/>
                <a:ea typeface="宋体" panose="02010600030101010101" pitchFamily="2" charset="-122"/>
              </a:rPr>
              <a:t>全面赞扬与肯定</a:t>
            </a:r>
            <a:endParaRPr lang="zh-CN" altLang="en-US" sz="3600" b="1" dirty="0">
              <a:latin typeface="宋体" panose="02010600030101010101" pitchFamily="2" charset="-122"/>
              <a:ea typeface="宋体" panose="02010600030101010101" pitchFamily="2" charset="-122"/>
            </a:endParaRPr>
          </a:p>
        </p:txBody>
      </p:sp>
      <p:sp>
        <p:nvSpPr>
          <p:cNvPr id="36867" name="WordArt 6"/>
          <p:cNvSpPr>
            <a:spLocks noTextEdit="1"/>
          </p:cNvSpPr>
          <p:nvPr/>
        </p:nvSpPr>
        <p:spPr>
          <a:xfrm>
            <a:off x="7540625" y="3689350"/>
            <a:ext cx="935038" cy="6477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C</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blinds(horizontal)">
                                      <p:cBhvr>
                                        <p:cTn id="7" dur="5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7890" name="矩形 1"/>
          <p:cNvSpPr/>
          <p:nvPr/>
        </p:nvSpPr>
        <p:spPr>
          <a:xfrm>
            <a:off x="839788" y="57150"/>
            <a:ext cx="9961562" cy="88106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5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sym typeface="Arial" panose="020B0604020202020204" pitchFamily="34" charset="0"/>
              </a:rPr>
              <a:t>六、清末新政</a:t>
            </a:r>
            <a:r>
              <a:rPr lang="zh-CN" altLang="en-US" sz="3200" b="1" dirty="0">
                <a:solidFill>
                  <a:srgbClr val="000000"/>
                </a:solidFill>
                <a:latin typeface="宋体" panose="02010600030101010101" pitchFamily="2" charset="-122"/>
                <a:ea typeface="宋体" panose="02010600030101010101" pitchFamily="2" charset="-122"/>
                <a:sym typeface="Arial" panose="020B0604020202020204" pitchFamily="34" charset="0"/>
              </a:rPr>
              <a:t>（</a:t>
            </a:r>
            <a:r>
              <a:rPr lang="en-US" altLang="zh-CN" sz="3200" b="1" dirty="0">
                <a:solidFill>
                  <a:srgbClr val="000000"/>
                </a:solidFill>
                <a:latin typeface="宋体" panose="02010600030101010101" pitchFamily="2" charset="-122"/>
                <a:ea typeface="宋体" panose="02010600030101010101" pitchFamily="2" charset="-122"/>
                <a:sym typeface="Arial" panose="020B0604020202020204" pitchFamily="34" charset="0"/>
              </a:rPr>
              <a:t>1901—1911  </a:t>
            </a:r>
            <a:r>
              <a:rPr lang="zh-CN" altLang="en-US" sz="3200" b="1" dirty="0">
                <a:solidFill>
                  <a:srgbClr val="000000"/>
                </a:solidFill>
                <a:latin typeface="宋体" panose="02010600030101010101" pitchFamily="2" charset="-122"/>
                <a:ea typeface="宋体" panose="02010600030101010101" pitchFamily="2" charset="-122"/>
                <a:sym typeface="Arial" panose="020B0604020202020204" pitchFamily="34" charset="0"/>
              </a:rPr>
              <a:t>地主阶级）</a:t>
            </a:r>
            <a:endParaRPr lang="zh-CN" altLang="en-US" sz="3200" b="1" dirty="0">
              <a:solidFill>
                <a:srgbClr val="000000"/>
              </a:solidFill>
              <a:latin typeface="宋体" panose="02010600030101010101" pitchFamily="2" charset="-122"/>
              <a:ea typeface="宋体" panose="02010600030101010101" pitchFamily="2" charset="-122"/>
              <a:sym typeface="Arial" panose="020B0604020202020204" pitchFamily="34" charset="0"/>
            </a:endParaRPr>
          </a:p>
        </p:txBody>
      </p:sp>
      <p:sp>
        <p:nvSpPr>
          <p:cNvPr id="48131" name="TextBox 2"/>
          <p:cNvSpPr txBox="1"/>
          <p:nvPr/>
        </p:nvSpPr>
        <p:spPr>
          <a:xfrm>
            <a:off x="2576513" y="6172200"/>
            <a:ext cx="7056437" cy="646113"/>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600" b="1" dirty="0">
                <a:solidFill>
                  <a:srgbClr val="0000CC"/>
                </a:solidFill>
                <a:latin typeface="微软雅黑" panose="020B0503020204020204" pitchFamily="34" charset="-122"/>
                <a:ea typeface="微软雅黑" panose="020B0503020204020204" pitchFamily="34" charset="-122"/>
              </a:rPr>
              <a:t>“一场迟到了四十年的改革”</a:t>
            </a:r>
            <a:endParaRPr lang="zh-CN" altLang="en-US" sz="3600" b="1" dirty="0">
              <a:solidFill>
                <a:srgbClr val="0000CC"/>
              </a:solidFill>
              <a:latin typeface="微软雅黑" panose="020B0503020204020204" pitchFamily="34" charset="-122"/>
              <a:ea typeface="微软雅黑" panose="020B0503020204020204" pitchFamily="34" charset="-122"/>
            </a:endParaRPr>
          </a:p>
        </p:txBody>
      </p:sp>
      <p:sp>
        <p:nvSpPr>
          <p:cNvPr id="37892" name="矩形 4"/>
          <p:cNvSpPr/>
          <p:nvPr/>
        </p:nvSpPr>
        <p:spPr>
          <a:xfrm>
            <a:off x="479425" y="908050"/>
            <a:ext cx="11250613" cy="5264150"/>
          </a:xfrm>
          <a:prstGeom prst="rect">
            <a:avLst/>
          </a:prstGeom>
          <a:noFill/>
          <a:ln w="28575"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    清末新政（又称庚子新政，民国称</a:t>
            </a:r>
            <a:r>
              <a:rPr lang="zh-CN" altLang="en-US" b="1" dirty="0">
                <a:solidFill>
                  <a:srgbClr val="FF0000"/>
                </a:solidFill>
                <a:latin typeface="微软雅黑" panose="020B0503020204020204" pitchFamily="34" charset="-122"/>
                <a:ea typeface="微软雅黑" panose="020B0503020204020204" pitchFamily="34" charset="-122"/>
              </a:rPr>
              <a:t>遮羞变法</a:t>
            </a:r>
            <a:r>
              <a:rPr lang="zh-CN" altLang="en-US" b="1" dirty="0">
                <a:latin typeface="宋体" panose="02010600030101010101" pitchFamily="2" charset="-122"/>
                <a:ea typeface="宋体" panose="02010600030101010101" pitchFamily="2" charset="-122"/>
              </a:rPr>
              <a:t>，香港称晚清改革，日本称光绪新政），是</a:t>
            </a:r>
            <a:r>
              <a:rPr lang="zh-CN" altLang="en-US" b="1" dirty="0">
                <a:latin typeface="微软雅黑" panose="020B0503020204020204" pitchFamily="34" charset="-122"/>
                <a:ea typeface="微软雅黑" panose="020B0503020204020204" pitchFamily="34" charset="-122"/>
              </a:rPr>
              <a:t>清末一场经济和政治体制改革运动</a:t>
            </a:r>
            <a:r>
              <a:rPr lang="zh-CN" altLang="en-US" b="1" dirty="0">
                <a:latin typeface="宋体" panose="02010600030101010101" pitchFamily="2" charset="-122"/>
                <a:ea typeface="宋体" panose="02010600030101010101" pitchFamily="2" charset="-122"/>
              </a:rPr>
              <a:t>。</a:t>
            </a:r>
            <a:r>
              <a:rPr lang="zh-CN" altLang="en-US" b="1" baseline="30000" dirty="0">
                <a:latin typeface="宋体" panose="02010600030101010101" pitchFamily="2" charset="-122"/>
                <a:ea typeface="宋体" panose="02010600030101010101" pitchFamily="2" charset="-122"/>
              </a:rPr>
              <a:t> </a:t>
            </a:r>
            <a:endParaRPr lang="zh-CN" altLang="en-US"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en-US" altLang="zh-CN" b="1" dirty="0">
                <a:latin typeface="宋体" panose="02010600030101010101" pitchFamily="2" charset="-122"/>
                <a:ea typeface="宋体" panose="02010600030101010101" pitchFamily="2" charset="-122"/>
              </a:rPr>
              <a:t>    1900</a:t>
            </a:r>
            <a:r>
              <a:rPr lang="zh-CN" altLang="en-US" b="1" dirty="0">
                <a:latin typeface="宋体" panose="02010600030101010101" pitchFamily="2" charset="-122"/>
                <a:ea typeface="宋体" panose="02010600030101010101" pitchFamily="2" charset="-122"/>
              </a:rPr>
              <a:t>年庚子事变爆发，慈禧太后率光绪皇帝等百位皇亲在忠臣随扈下出宫避祸西安。回銮之后，接受八国联军提出的</a:t>
            </a:r>
            <a:r>
              <a:rPr lang="en-US" altLang="zh-CN" b="1" dirty="0">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辛丑条约</a:t>
            </a:r>
            <a:r>
              <a:rPr lang="en-US" altLang="zh-CN" b="1" dirty="0">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，此举对中国打击甚大，因此朝廷保守派主动进行变法。</a:t>
            </a:r>
            <a:r>
              <a:rPr lang="en-US" altLang="zh-CN" b="1" dirty="0">
                <a:latin typeface="宋体" panose="02010600030101010101" pitchFamily="2" charset="-122"/>
                <a:ea typeface="宋体" panose="02010600030101010101" pitchFamily="2" charset="-122"/>
              </a:rPr>
              <a:t>1901</a:t>
            </a:r>
            <a:r>
              <a:rPr lang="zh-CN" altLang="en-US" b="1" dirty="0">
                <a:latin typeface="宋体" panose="02010600030101010101" pitchFamily="2" charset="-122"/>
                <a:ea typeface="宋体" panose="02010600030101010101" pitchFamily="2" charset="-122"/>
              </a:rPr>
              <a:t>年在慈禧太后的默许下，清政府进行改革，改革内容多与戊戌变法近似，但比戊戌变法更广更深，还涉及废除千年仕宦之道的科举制度。 </a:t>
            </a:r>
            <a:endParaRPr lang="zh-CN" altLang="en-US" b="1" dirty="0">
              <a:latin typeface="宋体" panose="02010600030101010101" pitchFamily="2" charset="-122"/>
              <a:ea typeface="宋体" panose="02010600030101010101" pitchFamily="2" charset="-122"/>
            </a:endParaRPr>
          </a:p>
          <a:p>
            <a:pPr marL="0" lvl="0" indent="0">
              <a:lnSpc>
                <a:spcPct val="100000"/>
              </a:lnSpc>
              <a:spcBef>
                <a:spcPct val="0"/>
              </a:spcBef>
              <a:buSzTx/>
              <a:buFontTx/>
              <a:buNone/>
            </a:pPr>
            <a:r>
              <a:rPr lang="zh-CN" altLang="en-US" b="1" dirty="0">
                <a:latin typeface="宋体" panose="02010600030101010101" pitchFamily="2" charset="-122"/>
                <a:ea typeface="宋体" panose="02010600030101010101" pitchFamily="2" charset="-122"/>
              </a:rPr>
              <a:t>    清廷力图在军事、官制、法律、商业、教育和社会方面进行一系列系统性改革，改革也波及了内地和东北、蒙古、西北和西藏各地，由于改革政策的“支离、拖沓”和一些官员的“敷衍”，没取得太大进展，</a:t>
            </a:r>
            <a:r>
              <a:rPr lang="zh-CN" altLang="en-US" b="1" dirty="0">
                <a:latin typeface="微软雅黑" panose="020B0503020204020204" pitchFamily="34" charset="-122"/>
                <a:ea typeface="微软雅黑" panose="020B0503020204020204" pitchFamily="34" charset="-122"/>
              </a:rPr>
              <a:t>但“新政”一定程度上推动了中国社会的现代化，也为辛亥革命爆发提供了准备条件。</a:t>
            </a: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11266" name="图片 7"/>
          <p:cNvPicPr>
            <a:picLocks noChangeAspect="1"/>
          </p:cNvPicPr>
          <p:nvPr/>
        </p:nvPicPr>
        <p:blipFill>
          <a:blip r:embed="rId1"/>
          <a:stretch>
            <a:fillRect/>
          </a:stretch>
        </p:blipFill>
        <p:spPr>
          <a:xfrm>
            <a:off x="119063" y="765175"/>
            <a:ext cx="11880850" cy="6092825"/>
          </a:xfrm>
          <a:prstGeom prst="rect">
            <a:avLst/>
          </a:prstGeom>
          <a:noFill/>
          <a:ln w="9525">
            <a:noFill/>
          </a:ln>
        </p:spPr>
      </p:pic>
      <p:sp>
        <p:nvSpPr>
          <p:cNvPr id="11267" name="文本占位符 2"/>
          <p:cNvSpPr txBox="1"/>
          <p:nvPr/>
        </p:nvSpPr>
        <p:spPr>
          <a:xfrm>
            <a:off x="9525" y="115888"/>
            <a:ext cx="2247900" cy="649287"/>
          </a:xfrm>
          <a:prstGeom prst="rect">
            <a:avLst/>
          </a:prstGeom>
          <a:noFill/>
          <a:ln w="9525">
            <a:noFill/>
          </a:ln>
        </p:spPr>
        <p:txBody>
          <a:bodyPr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eaLnBrk="1" hangingPunct="1">
              <a:lnSpc>
                <a:spcPct val="100000"/>
              </a:lnSpc>
              <a:spcBef>
                <a:spcPct val="0"/>
              </a:spcBef>
              <a:buFontTx/>
              <a:buNone/>
            </a:pPr>
            <a:r>
              <a:rPr lang="zh-CN" altLang="en-US" sz="3200" b="1" dirty="0">
                <a:ea typeface="宋体" panose="02010600030101010101" pitchFamily="2" charset="-122"/>
              </a:rPr>
              <a:t>时空构建</a:t>
            </a:r>
            <a:endParaRPr lang="zh-CN" altLang="en-US" sz="3200" b="1" dirty="0">
              <a:ea typeface="宋体" panose="02010600030101010101" pitchFamily="2"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文本框 2"/>
          <p:cNvSpPr txBox="1"/>
          <p:nvPr/>
        </p:nvSpPr>
        <p:spPr>
          <a:xfrm>
            <a:off x="239713" y="655638"/>
            <a:ext cx="11712575" cy="629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20000"/>
              </a:lnSpc>
              <a:spcBef>
                <a:spcPct val="0"/>
              </a:spcBef>
              <a:buSzTx/>
              <a:buFontTx/>
              <a:buNone/>
            </a:pPr>
            <a:r>
              <a:rPr lang="zh-CN" altLang="en-US" b="1" dirty="0">
                <a:solidFill>
                  <a:srgbClr val="0000CC"/>
                </a:solidFill>
                <a:latin typeface="黑体" panose="02010609060101010101" pitchFamily="49" charset="-122"/>
                <a:ea typeface="黑体" panose="02010609060101010101" pitchFamily="49" charset="-122"/>
              </a:rPr>
              <a:t>①本质封建落后性：</a:t>
            </a:r>
            <a:r>
              <a:rPr lang="zh-CN" altLang="en-US" b="1" dirty="0">
                <a:solidFill>
                  <a:srgbClr val="000000"/>
                </a:solidFill>
                <a:latin typeface="宋体" panose="02010600030101010101" pitchFamily="2" charset="-122"/>
                <a:ea typeface="宋体" panose="02010600030101010101" pitchFamily="2" charset="-122"/>
              </a:rPr>
              <a:t>未超出“中体西用”范畴。</a:t>
            </a:r>
            <a:endParaRPr lang="en-US" altLang="zh-CN" b="1" dirty="0">
              <a:solidFill>
                <a:srgbClr val="FF0000"/>
              </a:solidFill>
              <a:latin typeface="宋体" panose="02010600030101010101" pitchFamily="2" charset="-122"/>
              <a:ea typeface="宋体" panose="02010600030101010101" pitchFamily="2" charset="-122"/>
            </a:endParaRPr>
          </a:p>
          <a:p>
            <a:pPr marL="0" lvl="0" indent="0">
              <a:lnSpc>
                <a:spcPct val="120000"/>
              </a:lnSpc>
              <a:spcBef>
                <a:spcPct val="0"/>
              </a:spcBef>
              <a:buSzTx/>
              <a:buNone/>
            </a:pPr>
            <a:r>
              <a:rPr lang="zh-CN" altLang="en-US" b="1" dirty="0">
                <a:solidFill>
                  <a:srgbClr val="0000CC"/>
                </a:solidFill>
                <a:latin typeface="黑体" panose="02010609060101010101" pitchFamily="49" charset="-122"/>
                <a:ea typeface="黑体" panose="02010609060101010101" pitchFamily="49" charset="-122"/>
              </a:rPr>
              <a:t>②主观目的反动性：</a:t>
            </a:r>
            <a:r>
              <a:rPr lang="zh-CN" altLang="en-US" b="1" dirty="0">
                <a:solidFill>
                  <a:srgbClr val="000000"/>
                </a:solidFill>
                <a:latin typeface="宋体" panose="02010600030101010101" pitchFamily="2" charset="-122"/>
                <a:ea typeface="宋体" panose="02010600030101010101" pitchFamily="2" charset="-122"/>
              </a:rPr>
              <a:t>为取悦列强，遏制革命形势和消除统治危机。</a:t>
            </a:r>
            <a:endParaRPr lang="en-US" altLang="zh-CN" b="1" dirty="0">
              <a:solidFill>
                <a:srgbClr val="000000"/>
              </a:solidFill>
              <a:latin typeface="宋体" panose="02010600030101010101" pitchFamily="2" charset="-122"/>
              <a:ea typeface="宋体" panose="02010600030101010101" pitchFamily="2" charset="-122"/>
            </a:endParaRPr>
          </a:p>
          <a:p>
            <a:pPr marL="0" lvl="0" indent="0">
              <a:lnSpc>
                <a:spcPct val="120000"/>
              </a:lnSpc>
              <a:spcBef>
                <a:spcPct val="0"/>
              </a:spcBef>
              <a:buSzTx/>
              <a:buNone/>
            </a:pPr>
            <a:r>
              <a:rPr lang="zh-CN" altLang="en-US" b="1" dirty="0">
                <a:solidFill>
                  <a:srgbClr val="0000CC"/>
                </a:solidFill>
                <a:latin typeface="黑体" panose="02010609060101010101" pitchFamily="49" charset="-122"/>
                <a:ea typeface="黑体" panose="02010609060101010101" pitchFamily="49" charset="-122"/>
              </a:rPr>
              <a:t>③客观影响进步性：</a:t>
            </a:r>
            <a:r>
              <a:rPr lang="zh-CN" altLang="en-US" b="1" dirty="0">
                <a:solidFill>
                  <a:srgbClr val="000000"/>
                </a:solidFill>
                <a:latin typeface="宋体" panose="02010600030101010101" pitchFamily="2" charset="-122"/>
                <a:ea typeface="宋体" panose="02010600030101010101" pitchFamily="2" charset="-122"/>
              </a:rPr>
              <a:t>符合社会发展的趋势和资产阶级的愿望，</a:t>
            </a:r>
            <a:r>
              <a:rPr lang="zh-CN" altLang="en-US" b="1" dirty="0">
                <a:solidFill>
                  <a:srgbClr val="FF0000"/>
                </a:solidFill>
                <a:latin typeface="宋体" panose="02010600030101010101" pitchFamily="2" charset="-122"/>
                <a:ea typeface="宋体" panose="02010600030101010101" pitchFamily="2" charset="-122"/>
              </a:rPr>
              <a:t>利于中国的近代化。</a:t>
            </a:r>
            <a:endParaRPr lang="en-US" altLang="zh-CN" b="1" dirty="0">
              <a:solidFill>
                <a:srgbClr val="FF0000"/>
              </a:solidFill>
              <a:latin typeface="宋体" panose="02010600030101010101" pitchFamily="2" charset="-122"/>
              <a:ea typeface="宋体" panose="02010600030101010101" pitchFamily="2" charset="-122"/>
            </a:endParaRPr>
          </a:p>
          <a:p>
            <a:pPr marL="0" lvl="0" indent="0">
              <a:lnSpc>
                <a:spcPct val="120000"/>
              </a:lnSpc>
              <a:spcBef>
                <a:spcPct val="0"/>
              </a:spcBef>
              <a:buSzTx/>
              <a:buFontTx/>
              <a:buNone/>
            </a:pPr>
            <a:r>
              <a:rPr lang="zh-CN" altLang="en-US" b="1" dirty="0">
                <a:solidFill>
                  <a:srgbClr val="0000CC"/>
                </a:solidFill>
                <a:latin typeface="黑体" panose="02010609060101010101" pitchFamily="49" charset="-122"/>
                <a:ea typeface="黑体" panose="02010609060101010101" pitchFamily="49" charset="-122"/>
              </a:rPr>
              <a:t>④实际作用背离性：</a:t>
            </a:r>
            <a:r>
              <a:rPr lang="zh-CN" altLang="en-US" b="1" dirty="0">
                <a:solidFill>
                  <a:srgbClr val="000000"/>
                </a:solidFill>
                <a:latin typeface="宋体" panose="02010600030101010101" pitchFamily="2" charset="-122"/>
                <a:ea typeface="宋体" panose="02010600030101010101" pitchFamily="2" charset="-122"/>
              </a:rPr>
              <a:t>从直接影响看，引起人民的反抗和满汉地方之间及资产阶级立宪派的离心，</a:t>
            </a:r>
            <a:r>
              <a:rPr lang="zh-CN" altLang="en-US" b="1" dirty="0">
                <a:solidFill>
                  <a:srgbClr val="FF0000"/>
                </a:solidFill>
                <a:latin typeface="宋体" panose="02010600030101010101" pitchFamily="2" charset="-122"/>
                <a:ea typeface="宋体" panose="02010600030101010101" pitchFamily="2" charset="-122"/>
              </a:rPr>
              <a:t>不但削弱了自身统治，还促进了革命形势的高涨；</a:t>
            </a:r>
            <a:endParaRPr lang="en-US" altLang="zh-CN" b="1" dirty="0">
              <a:solidFill>
                <a:srgbClr val="FF0000"/>
              </a:solidFill>
              <a:latin typeface="宋体" panose="02010600030101010101" pitchFamily="2" charset="-122"/>
              <a:ea typeface="宋体" panose="02010600030101010101" pitchFamily="2" charset="-122"/>
            </a:endParaRPr>
          </a:p>
          <a:p>
            <a:pPr marL="0" lvl="0" indent="0">
              <a:lnSpc>
                <a:spcPct val="120000"/>
              </a:lnSpc>
              <a:spcBef>
                <a:spcPct val="0"/>
              </a:spcBef>
              <a:buSzTx/>
              <a:buFontTx/>
              <a:buNone/>
            </a:pPr>
            <a:r>
              <a:rPr lang="zh-CN" altLang="en-US" b="1" dirty="0">
                <a:solidFill>
                  <a:srgbClr val="000000"/>
                </a:solidFill>
                <a:latin typeface="宋体" panose="02010600030101010101" pitchFamily="2" charset="-122"/>
                <a:ea typeface="宋体" panose="02010600030101010101" pitchFamily="2" charset="-122"/>
              </a:rPr>
              <a:t>从根本影响看，留学生成为反清民主革命思想的传播者、新军成为武昌起义的主力、奖励实业促进了民族资本主义的发展，</a:t>
            </a:r>
            <a:r>
              <a:rPr lang="zh-CN" altLang="en-US" b="1" dirty="0">
                <a:solidFill>
                  <a:srgbClr val="FF0000"/>
                </a:solidFill>
                <a:latin typeface="宋体" panose="02010600030101010101" pitchFamily="2" charset="-122"/>
                <a:ea typeface="宋体" panose="02010600030101010101" pitchFamily="2" charset="-122"/>
              </a:rPr>
              <a:t>不仅为辛亥革命奠定了经济和阶级基础，而且还从根本上瓦解了封建经济的基础。</a:t>
            </a:r>
            <a:endParaRPr lang="en-US" altLang="zh-CN" b="1" dirty="0">
              <a:solidFill>
                <a:srgbClr val="FF0000"/>
              </a:solidFill>
              <a:latin typeface="宋体" panose="02010600030101010101" pitchFamily="2" charset="-122"/>
              <a:ea typeface="宋体" panose="02010600030101010101" pitchFamily="2" charset="-122"/>
              <a:sym typeface="宋体" panose="02010600030101010101" pitchFamily="2" charset="-122"/>
            </a:endParaRPr>
          </a:p>
          <a:p>
            <a:pPr marL="0" lvl="0" indent="0">
              <a:lnSpc>
                <a:spcPct val="120000"/>
              </a:lnSpc>
              <a:spcBef>
                <a:spcPct val="0"/>
              </a:spcBef>
              <a:buSzTx/>
              <a:buFontTx/>
              <a:buNone/>
            </a:pPr>
            <a:r>
              <a:rPr lang="zh-CN" altLang="en-US" b="1" dirty="0">
                <a:solidFill>
                  <a:srgbClr val="0000CC"/>
                </a:solidFill>
                <a:latin typeface="黑体" panose="02010609060101010101" pitchFamily="49" charset="-122"/>
                <a:ea typeface="黑体" panose="02010609060101010101" pitchFamily="49" charset="-122"/>
                <a:sym typeface="宋体" panose="02010600030101010101" pitchFamily="2" charset="-122"/>
              </a:rPr>
              <a:t>⑤认识：</a:t>
            </a:r>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新政、立宪均是清政府为巩固统治而采取的</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自上而下的改革</a:t>
            </a:r>
            <a:r>
              <a:rPr lang="zh-CN" altLang="en-US" b="1" dirty="0">
                <a:solidFill>
                  <a:srgbClr val="000000"/>
                </a:solidFill>
                <a:latin typeface="宋体" panose="02010600030101010101" pitchFamily="2" charset="-122"/>
                <a:ea typeface="宋体" panose="02010600030101010101" pitchFamily="2" charset="-122"/>
                <a:sym typeface="宋体" panose="02010600030101010101" pitchFamily="2" charset="-122"/>
              </a:rPr>
              <a:t>，这是世界资本主义潮流冲击下的产物。但结果都失败了，</a:t>
            </a:r>
            <a:r>
              <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rPr>
              <a:t>其根本原因是本质上的落后性。</a:t>
            </a:r>
            <a:endParaRPr lang="zh-CN" altLang="en-US" b="1" dirty="0">
              <a:solidFill>
                <a:srgbClr val="FF0000"/>
              </a:solidFill>
              <a:latin typeface="宋体" panose="02010600030101010101" pitchFamily="2" charset="-122"/>
              <a:ea typeface="宋体" panose="02010600030101010101" pitchFamily="2" charset="-122"/>
              <a:sym typeface="宋体" panose="02010600030101010101" pitchFamily="2" charset="-122"/>
            </a:endParaRPr>
          </a:p>
        </p:txBody>
      </p:sp>
      <p:sp>
        <p:nvSpPr>
          <p:cNvPr id="38915" name="文本框 3"/>
          <p:cNvSpPr txBox="1"/>
          <p:nvPr/>
        </p:nvSpPr>
        <p:spPr>
          <a:xfrm>
            <a:off x="1631950" y="71438"/>
            <a:ext cx="10175875"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200" b="1" dirty="0">
                <a:solidFill>
                  <a:srgbClr val="0000CC"/>
                </a:solidFill>
                <a:latin typeface="微软雅黑" panose="020B0503020204020204" pitchFamily="34" charset="-122"/>
                <a:ea typeface="微软雅黑" panose="020B0503020204020204" pitchFamily="34" charset="-122"/>
              </a:rPr>
              <a:t>核心探究：整体认识清末“新政”和“预备立宪”</a:t>
            </a:r>
            <a:endParaRPr lang="zh-CN" altLang="en-US" sz="3200" b="1" dirty="0">
              <a:solidFill>
                <a:srgbClr val="0000CC"/>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charRg st="0" end="22"/>
                                            </p:txEl>
                                          </p:spTgt>
                                        </p:tgtEl>
                                        <p:attrNameLst>
                                          <p:attrName>style.visibility</p:attrName>
                                        </p:attrNameLst>
                                      </p:cBhvr>
                                      <p:to>
                                        <p:strVal val="visible"/>
                                      </p:to>
                                    </p:set>
                                    <p:anim calcmode="lin" valueType="num">
                                      <p:cBhvr additive="base">
                                        <p:cTn id="13" dur="500" fill="hold"/>
                                        <p:tgtEl>
                                          <p:spTgt spid="2">
                                            <p:txEl>
                                              <p:charRg st="0" end="2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charRg st="0" end="2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charRg st="22" end="52"/>
                                            </p:txEl>
                                          </p:spTgt>
                                        </p:tgtEl>
                                        <p:attrNameLst>
                                          <p:attrName>style.visibility</p:attrName>
                                        </p:attrNameLst>
                                      </p:cBhvr>
                                      <p:to>
                                        <p:strVal val="visible"/>
                                      </p:to>
                                    </p:set>
                                    <p:anim calcmode="lin" valueType="num">
                                      <p:cBhvr additive="base">
                                        <p:cTn id="19" dur="500" fill="hold"/>
                                        <p:tgtEl>
                                          <p:spTgt spid="2">
                                            <p:txEl>
                                              <p:charRg st="22" end="5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charRg st="22" end="5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charRg st="52" end="89"/>
                                            </p:txEl>
                                          </p:spTgt>
                                        </p:tgtEl>
                                        <p:attrNameLst>
                                          <p:attrName>style.visibility</p:attrName>
                                        </p:attrNameLst>
                                      </p:cBhvr>
                                      <p:to>
                                        <p:strVal val="visible"/>
                                      </p:to>
                                    </p:set>
                                    <p:anim calcmode="lin" valueType="num">
                                      <p:cBhvr additive="base">
                                        <p:cTn id="25" dur="500" fill="hold"/>
                                        <p:tgtEl>
                                          <p:spTgt spid="2">
                                            <p:txEl>
                                              <p:charRg st="52" end="8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charRg st="52" end="8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charRg st="89" end="154"/>
                                            </p:txEl>
                                          </p:spTgt>
                                        </p:tgtEl>
                                        <p:attrNameLst>
                                          <p:attrName>style.visibility</p:attrName>
                                        </p:attrNameLst>
                                      </p:cBhvr>
                                      <p:to>
                                        <p:strVal val="visible"/>
                                      </p:to>
                                    </p:set>
                                    <p:anim calcmode="lin" valueType="num">
                                      <p:cBhvr additive="base">
                                        <p:cTn id="31" dur="500" fill="hold"/>
                                        <p:tgtEl>
                                          <p:spTgt spid="2">
                                            <p:txEl>
                                              <p:charRg st="89" end="15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charRg st="89" end="15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charRg st="154" end="245"/>
                                            </p:txEl>
                                          </p:spTgt>
                                        </p:tgtEl>
                                        <p:attrNameLst>
                                          <p:attrName>style.visibility</p:attrName>
                                        </p:attrNameLst>
                                      </p:cBhvr>
                                      <p:to>
                                        <p:strVal val="visible"/>
                                      </p:to>
                                    </p:set>
                                    <p:anim calcmode="lin" valueType="num">
                                      <p:cBhvr additive="base">
                                        <p:cTn id="37" dur="500" fill="hold"/>
                                        <p:tgtEl>
                                          <p:spTgt spid="2">
                                            <p:txEl>
                                              <p:charRg st="154" end="24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charRg st="154" end="24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charRg st="245" end="316"/>
                                            </p:txEl>
                                          </p:spTgt>
                                        </p:tgtEl>
                                        <p:attrNameLst>
                                          <p:attrName>style.visibility</p:attrName>
                                        </p:attrNameLst>
                                      </p:cBhvr>
                                      <p:to>
                                        <p:strVal val="visible"/>
                                      </p:to>
                                    </p:set>
                                    <p:anim calcmode="lin" valueType="num">
                                      <p:cBhvr additive="base">
                                        <p:cTn id="43" dur="500" fill="hold"/>
                                        <p:tgtEl>
                                          <p:spTgt spid="2">
                                            <p:txEl>
                                              <p:charRg st="245" end="31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charRg st="245" end="3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9938" name="内容占位符 1"/>
          <p:cNvSpPr>
            <a:spLocks noGrp="1"/>
          </p:cNvSpPr>
          <p:nvPr>
            <p:ph sz="quarter" idx="10"/>
          </p:nvPr>
        </p:nvSpPr>
        <p:spPr>
          <a:xfrm>
            <a:off x="550863" y="404813"/>
            <a:ext cx="11296650" cy="6048375"/>
          </a:xfrm>
          <a:ln/>
        </p:spPr>
        <p:txBody>
          <a:bodyPr vert="horz" wrap="square" lIns="91440" tIns="45720" rIns="91440" bIns="45720" anchor="t" anchorCtr="0"/>
          <a:p>
            <a:pPr algn="ctr">
              <a:lnSpc>
                <a:spcPct val="150000"/>
              </a:lnSpc>
              <a:buClrTx/>
              <a:buSzPct val="100000"/>
            </a:pPr>
            <a:r>
              <a:rPr lang="en-US" altLang="zh-CN" sz="32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32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真题研究</a:t>
            </a:r>
            <a:r>
              <a:rPr lang="en-US" altLang="zh-CN" sz="32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3200" b="1" dirty="0">
              <a:solidFill>
                <a:srgbClr val="C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zh-CN" altLang="en-US"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2022.</a:t>
            </a:r>
            <a:r>
              <a:rPr lang="zh-CN" altLang="en-US"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广东卷</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7</a:t>
            </a:r>
            <a:r>
              <a:rPr lang="zh-CN" altLang="en-US"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清末《游学译编》上刊登的《劝同乡父老遣子弟航洋游学书》云：“向之极可慕恋之科举的虚荣者，今已为蕉梦矣。而出洋学成，量与出身，已见明谕，宦达之路、利禄之路、学问之路、名誉之路，胥于是乎在。”这反映了当时</a:t>
            </a:r>
            <a:endPar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a:t>
            </a:r>
            <a:r>
              <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．出洋留学受到社会的广泛支持</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B</a:t>
            </a:r>
            <a:r>
              <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．落第士人成为官派留学生主要来源</a:t>
            </a:r>
            <a:endPar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a:t>
            </a:r>
            <a:r>
              <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．新政改革加快了社会结构变动</a:t>
            </a: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50000"/>
              </a:lnSpc>
              <a:buClrTx/>
              <a:buSzPct val="100000"/>
            </a:pPr>
            <a:r>
              <a:rPr lang="en-US"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D</a:t>
            </a:r>
            <a:r>
              <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．科举停废改变了国人的中西体用观</a:t>
            </a:r>
            <a:endParaRPr lang="zh-CN" altLang="zh-CN" sz="28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939" name="WordArt 6"/>
          <p:cNvSpPr>
            <a:spLocks noTextEdit="1"/>
          </p:cNvSpPr>
          <p:nvPr/>
        </p:nvSpPr>
        <p:spPr>
          <a:xfrm>
            <a:off x="7540625" y="3689350"/>
            <a:ext cx="935038" cy="6477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C</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blinds(horizontal)">
                                      <p:cBhvr>
                                        <p:cTn id="7" dur="500"/>
                                        <p:tgtEl>
                                          <p:spTgt spid="39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8" name="表格 7"/>
          <p:cNvGraphicFramePr>
            <a:graphicFrameLocks noGrp="1"/>
          </p:cNvGraphicFramePr>
          <p:nvPr/>
        </p:nvGraphicFramePr>
        <p:xfrm>
          <a:off x="236538" y="1268413"/>
          <a:ext cx="11763375" cy="5118100"/>
        </p:xfrm>
        <a:graphic>
          <a:graphicData uri="http://schemas.openxmlformats.org/drawingml/2006/table">
            <a:tbl>
              <a:tblPr/>
              <a:tblGrid>
                <a:gridCol w="1039201"/>
                <a:gridCol w="1269019"/>
                <a:gridCol w="4916580"/>
                <a:gridCol w="4538576"/>
              </a:tblGrid>
              <a:tr h="873125">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50000"/>
                        </a:lnSpc>
                        <a:spcAft>
                          <a:spcPts val="0"/>
                        </a:spcAft>
                      </a:pPr>
                      <a:r>
                        <a:rPr lang="zh-CN" sz="2665" b="1" kern="100" dirty="0">
                          <a:solidFill>
                            <a:srgbClr val="00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a:rPr>
                        <a:t>阶段</a:t>
                      </a:r>
                      <a:endParaRPr lang="zh-CN" sz="2665" kern="10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50000"/>
                        </a:lnSpc>
                        <a:spcAft>
                          <a:spcPts val="0"/>
                        </a:spcAft>
                      </a:pPr>
                      <a:r>
                        <a:rPr lang="zh-CN" sz="2665" b="1" kern="100" dirty="0">
                          <a:solidFill>
                            <a:srgbClr val="00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a:rPr>
                        <a:t>时间</a:t>
                      </a:r>
                      <a:endParaRPr lang="zh-CN" sz="2665" kern="10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50000"/>
                        </a:lnSpc>
                        <a:spcAft>
                          <a:spcPts val="0"/>
                        </a:spcAft>
                      </a:pPr>
                      <a:r>
                        <a:rPr lang="zh-CN" sz="2665" b="1" kern="100" dirty="0">
                          <a:solidFill>
                            <a:srgbClr val="00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Times New Roman" panose="02020603050405020304"/>
                        </a:rPr>
                        <a:t>原因</a:t>
                      </a:r>
                      <a:endParaRPr lang="zh-CN" sz="2665" kern="10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50000"/>
                        </a:lnSpc>
                        <a:spcAft>
                          <a:spcPts val="0"/>
                        </a:spcAft>
                      </a:pPr>
                      <a:r>
                        <a:rPr lang="zh-CN" altLang="en-US" sz="2665" kern="100" dirty="0" smtClean="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Courier New" panose="02070309020205020404"/>
                        </a:rPr>
                        <a:t>影响</a:t>
                      </a:r>
                      <a:endParaRPr lang="zh-CN" sz="2665" kern="100" dirty="0">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25600">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00000"/>
                        </a:lnSpc>
                        <a:spcAft>
                          <a:spcPts val="0"/>
                        </a:spcAft>
                      </a:pPr>
                      <a:r>
                        <a:rPr lang="zh-CN" sz="2665" b="1" kern="100" dirty="0">
                          <a:solidFill>
                            <a:srgbClr val="FF0000"/>
                          </a:solidFill>
                          <a:latin typeface="新宋体" panose="02010609030101010101" charset="-122"/>
                          <a:ea typeface="新宋体" panose="02010609030101010101" charset="-122"/>
                          <a:cs typeface="Times New Roman" panose="02020603050405020304"/>
                        </a:rPr>
                        <a:t>产生</a:t>
                      </a:r>
                      <a:endParaRPr lang="zh-CN" sz="2665" b="1" kern="100" dirty="0">
                        <a:solidFill>
                          <a:srgbClr val="FF0000"/>
                        </a:solidFill>
                        <a:latin typeface="新宋体" panose="02010609030101010101" charset="-122"/>
                        <a:ea typeface="新宋体" panose="02010609030101010101"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ctr">
                        <a:lnSpc>
                          <a:spcPct val="100000"/>
                        </a:lnSpc>
                        <a:spcAft>
                          <a:spcPts val="0"/>
                        </a:spcAft>
                      </a:pPr>
                      <a:r>
                        <a:rPr lang="en-US" sz="2665" b="1" kern="100" dirty="0">
                          <a:solidFill>
                            <a:srgbClr val="000000"/>
                          </a:solidFill>
                          <a:latin typeface="微软雅黑" panose="020B0503020204020204" pitchFamily="34" charset="-122"/>
                          <a:ea typeface="微软雅黑" panose="020B0503020204020204" pitchFamily="34" charset="-122"/>
                          <a:cs typeface="Courier New" panose="02070309020205020404"/>
                        </a:rPr>
                        <a:t>19</a:t>
                      </a:r>
                      <a:r>
                        <a:rPr 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世纪六七十年代</a:t>
                      </a:r>
                      <a:endParaRPr 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l">
                        <a:lnSpc>
                          <a:spcPct val="100000"/>
                        </a:lnSpc>
                        <a:spcAft>
                          <a:spcPts val="0"/>
                        </a:spcAft>
                      </a:pPr>
                      <a:r>
                        <a:rPr lang="en-US"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①</a:t>
                      </a:r>
                      <a:r>
                        <a:rPr 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自然经济逐步瓦解</a:t>
                      </a:r>
                      <a:endParaRPr lang="zh-CN" sz="2665" kern="100" dirty="0">
                        <a:latin typeface="微软雅黑" panose="020B0503020204020204" pitchFamily="34" charset="-122"/>
                        <a:ea typeface="微软雅黑" panose="020B0503020204020204" pitchFamily="34" charset="-122"/>
                        <a:cs typeface="Courier New" panose="02070309020205020404"/>
                      </a:endParaRPr>
                    </a:p>
                    <a:p>
                      <a:pPr algn="l">
                        <a:lnSpc>
                          <a:spcPct val="100000"/>
                        </a:lnSpc>
                        <a:spcAft>
                          <a:spcPts val="0"/>
                        </a:spcAft>
                      </a:pPr>
                      <a:r>
                        <a:rPr lang="en-US"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②</a:t>
                      </a:r>
                      <a:r>
                        <a:rPr 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外商企业丰厚利润的刺激</a:t>
                      </a:r>
                      <a:endParaRPr lang="zh-CN" sz="2665" kern="100" dirty="0">
                        <a:latin typeface="微软雅黑" panose="020B0503020204020204" pitchFamily="34" charset="-122"/>
                        <a:ea typeface="微软雅黑" panose="020B0503020204020204" pitchFamily="34" charset="-122"/>
                        <a:cs typeface="Courier New" panose="02070309020205020404"/>
                      </a:endParaRPr>
                    </a:p>
                    <a:p>
                      <a:pPr algn="l">
                        <a:lnSpc>
                          <a:spcPct val="100000"/>
                        </a:lnSpc>
                        <a:spcAft>
                          <a:spcPts val="0"/>
                        </a:spcAft>
                      </a:pPr>
                      <a:r>
                        <a:rPr lang="en-US"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③</a:t>
                      </a:r>
                      <a:r>
                        <a:rPr 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洋务派引进西方先进生产技术的诱导</a:t>
                      </a:r>
                      <a:endParaRPr 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l">
                        <a:lnSpc>
                          <a:spcPct val="100000"/>
                        </a:lnSpc>
                        <a:spcAft>
                          <a:spcPts val="0"/>
                        </a:spcAft>
                      </a:pPr>
                      <a:r>
                        <a:rPr lang="en-US"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①</a:t>
                      </a:r>
                      <a:r>
                        <a:rPr lang="zh-CN"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上海的发昌机器厂</a:t>
                      </a:r>
                      <a:endParaRPr lang="zh-CN" sz="2665" kern="100" dirty="0" smtClean="0">
                        <a:latin typeface="微软雅黑" panose="020B0503020204020204" pitchFamily="34" charset="-122"/>
                        <a:ea typeface="微软雅黑" panose="020B0503020204020204" pitchFamily="34" charset="-122"/>
                        <a:cs typeface="Courier New" panose="02070309020205020404"/>
                      </a:endParaRPr>
                    </a:p>
                    <a:p>
                      <a:pPr algn="l">
                        <a:lnSpc>
                          <a:spcPct val="100000"/>
                        </a:lnSpc>
                        <a:spcAft>
                          <a:spcPts val="0"/>
                        </a:spcAft>
                      </a:pPr>
                      <a:r>
                        <a:rPr lang="en-US"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②</a:t>
                      </a:r>
                      <a:r>
                        <a:rPr lang="zh-CN"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广东南海的继昌隆缫丝厂</a:t>
                      </a:r>
                      <a:endParaRPr lang="zh-CN" sz="2665" kern="100" dirty="0" smtClean="0">
                        <a:latin typeface="微软雅黑" panose="020B0503020204020204" pitchFamily="34" charset="-122"/>
                        <a:ea typeface="微软雅黑" panose="020B0503020204020204" pitchFamily="34" charset="-122"/>
                        <a:cs typeface="Courier New" panose="02070309020205020404"/>
                      </a:endParaRPr>
                    </a:p>
                    <a:p>
                      <a:pPr algn="l">
                        <a:lnSpc>
                          <a:spcPct val="100000"/>
                        </a:lnSpc>
                        <a:spcAft>
                          <a:spcPts val="0"/>
                        </a:spcAft>
                      </a:pPr>
                      <a:r>
                        <a:rPr lang="en-US"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③</a:t>
                      </a:r>
                      <a:r>
                        <a:rPr lang="zh-CN" sz="2665" b="1" kern="100" dirty="0" smtClean="0">
                          <a:solidFill>
                            <a:srgbClr val="000000"/>
                          </a:solidFill>
                          <a:latin typeface="微软雅黑" panose="020B0503020204020204" pitchFamily="34" charset="-122"/>
                          <a:ea typeface="微软雅黑" panose="020B0503020204020204" pitchFamily="34" charset="-122"/>
                          <a:cs typeface="Times New Roman" panose="02020603050405020304"/>
                        </a:rPr>
                        <a:t>天津的贻来牟机器磨坊</a:t>
                      </a:r>
                      <a:endParaRPr 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9375">
                <a:tc>
                  <a:txBody>
                    <a:bodyPr/>
                    <a:lstStyle/>
                    <a:p>
                      <a:pPr marL="0" marR="0" lvl="0" indent="0" algn="ctr" defTabSz="685800" rtl="0" eaLnBrk="1" fontAlgn="auto" latinLnBrk="0" hangingPunct="1">
                        <a:lnSpc>
                          <a:spcPct val="100000"/>
                        </a:lnSpc>
                        <a:spcBef>
                          <a:spcPts val="0"/>
                        </a:spcBef>
                        <a:spcAft>
                          <a:spcPts val="0"/>
                        </a:spcAft>
                        <a:buClrTx/>
                        <a:buSzTx/>
                        <a:buFontTx/>
                        <a:buNone/>
                        <a:defRPr/>
                      </a:pPr>
                      <a:r>
                        <a:rPr lang="zh-CN" altLang="zh-CN" sz="2665" b="1" kern="100" dirty="0">
                          <a:solidFill>
                            <a:srgbClr val="FF0000"/>
                          </a:solidFill>
                          <a:latin typeface="新宋体" panose="02010609030101010101" charset="-122"/>
                          <a:ea typeface="新宋体" panose="02010609030101010101" charset="-122"/>
                          <a:cs typeface="Times New Roman" panose="02020603050405020304"/>
                        </a:rPr>
                        <a:t>初步发展</a:t>
                      </a:r>
                      <a:endParaRPr lang="zh-CN" altLang="zh-CN" sz="2665" b="1" kern="100" dirty="0">
                        <a:solidFill>
                          <a:srgbClr val="FF0000"/>
                        </a:solidFill>
                        <a:latin typeface="新宋体" panose="02010609030101010101" charset="-122"/>
                        <a:ea typeface="新宋体" panose="02010609030101010101" charset="-122"/>
                        <a:cs typeface="Courier New" panose="02070309020205020404"/>
                      </a:endParaRPr>
                    </a:p>
                    <a:p>
                      <a:pPr algn="ctr">
                        <a:lnSpc>
                          <a:spcPct val="100000"/>
                        </a:lnSpc>
                        <a:spcAft>
                          <a:spcPts val="0"/>
                        </a:spcAft>
                      </a:pPr>
                      <a:endParaRPr lang="zh-CN" sz="2665" b="1" kern="100" dirty="0">
                        <a:solidFill>
                          <a:srgbClr val="FF0000"/>
                        </a:solidFill>
                        <a:latin typeface="新宋体" panose="02010609030101010101" charset="-122"/>
                        <a:ea typeface="新宋体" panose="02010609030101010101"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defRPr/>
                      </a:pPr>
                      <a:r>
                        <a:rPr lang="en-US" altLang="zh-CN" sz="2665" b="1" kern="100" dirty="0">
                          <a:solidFill>
                            <a:srgbClr val="000000"/>
                          </a:solidFill>
                          <a:latin typeface="微软雅黑" panose="020B0503020204020204" pitchFamily="34" charset="-122"/>
                          <a:ea typeface="微软雅黑" panose="020B0503020204020204" pitchFamily="34" charset="-122"/>
                          <a:cs typeface="Courier New" panose="02070309020205020404"/>
                        </a:rPr>
                        <a:t>19</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世纪末</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p>
                      <a:pPr algn="ctr">
                        <a:lnSpc>
                          <a:spcPct val="100000"/>
                        </a:lnSpc>
                        <a:spcAft>
                          <a:spcPts val="0"/>
                        </a:spcAft>
                      </a:pPr>
                      <a:endParaRPr 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50000"/>
                        </a:lnSpc>
                        <a:spcAft>
                          <a:spcPts val="0"/>
                        </a:spcAft>
                      </a:pPr>
                      <a:r>
                        <a:rPr lang="en-US"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①</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列强争相向中国</a:t>
                      </a:r>
                      <a:r>
                        <a:rPr lang="zh-CN" altLang="en-US" sz="2665" b="1" u="none" kern="100" dirty="0">
                          <a:solidFill>
                            <a:srgbClr val="FF0000"/>
                          </a:solidFill>
                          <a:latin typeface="微软雅黑" panose="020B0503020204020204" pitchFamily="34" charset="-122"/>
                          <a:ea typeface="微软雅黑" panose="020B0503020204020204" pitchFamily="34" charset="-122"/>
                          <a:cs typeface="Times New Roman" panose="02020603050405020304"/>
                        </a:rPr>
                        <a:t>输出资本</a:t>
                      </a:r>
                      <a:endParaRPr lang="zh-CN" altLang="en-US" sz="2665" b="1" u="none" kern="100" dirty="0">
                        <a:solidFill>
                          <a:srgbClr val="FF0000"/>
                        </a:solidFill>
                        <a:latin typeface="微软雅黑" panose="020B0503020204020204" pitchFamily="34" charset="-122"/>
                        <a:ea typeface="微软雅黑" panose="020B0503020204020204" pitchFamily="34" charset="-122"/>
                        <a:cs typeface="Times New Roman" panose="02020603050405020304"/>
                      </a:endParaRPr>
                    </a:p>
                    <a:p>
                      <a:pPr algn="l">
                        <a:lnSpc>
                          <a:spcPct val="150000"/>
                        </a:lnSpc>
                        <a:spcAft>
                          <a:spcPts val="0"/>
                        </a:spcAft>
                      </a:pP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，进一步瓦解中国的自然经济</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p>
                      <a:pPr algn="l">
                        <a:lnSpc>
                          <a:spcPct val="150000"/>
                        </a:lnSpc>
                        <a:spcAft>
                          <a:spcPts val="0"/>
                        </a:spcAft>
                      </a:pPr>
                      <a:r>
                        <a:rPr lang="en-US"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②</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清政府放宽对</a:t>
                      </a:r>
                      <a:r>
                        <a:rPr lang="zh-CN" altLang="en-US" sz="2665" b="1" kern="100" dirty="0">
                          <a:solidFill>
                            <a:srgbClr val="FF0000"/>
                          </a:solidFill>
                          <a:latin typeface="微软雅黑" panose="020B0503020204020204" pitchFamily="34" charset="-122"/>
                          <a:ea typeface="微软雅黑" panose="020B0503020204020204" pitchFamily="34" charset="-122"/>
                          <a:cs typeface="Times New Roman" panose="02020603050405020304"/>
                        </a:rPr>
                        <a:t>民间办厂</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的限制</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50000"/>
                        </a:lnSpc>
                        <a:spcAft>
                          <a:spcPts val="0"/>
                        </a:spcAft>
                      </a:pPr>
                      <a:r>
                        <a:rPr lang="en-US"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①</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民间出现办厂热潮</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p>
                      <a:pPr algn="l">
                        <a:lnSpc>
                          <a:spcPct val="150000"/>
                        </a:lnSpc>
                        <a:spcAft>
                          <a:spcPts val="0"/>
                        </a:spcAft>
                      </a:pPr>
                      <a:r>
                        <a:rPr lang="en-US"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②</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商办企业数量增加，规模扩大</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p>
                      <a:pPr algn="l">
                        <a:lnSpc>
                          <a:spcPct val="150000"/>
                        </a:lnSpc>
                        <a:spcAft>
                          <a:spcPts val="0"/>
                        </a:spcAft>
                      </a:pPr>
                      <a:r>
                        <a:rPr lang="en-US"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③</a:t>
                      </a:r>
                      <a:r>
                        <a:rPr lang="zh-CN" altLang="zh-CN" sz="2665" b="1" kern="100" dirty="0">
                          <a:solidFill>
                            <a:srgbClr val="000000"/>
                          </a:solidFill>
                          <a:latin typeface="微软雅黑" panose="020B0503020204020204" pitchFamily="34" charset="-122"/>
                          <a:ea typeface="微软雅黑" panose="020B0503020204020204" pitchFamily="34" charset="-122"/>
                          <a:cs typeface="Times New Roman" panose="02020603050405020304"/>
                        </a:rPr>
                        <a:t>由沿海向内地扩展</a:t>
                      </a:r>
                      <a:endParaRPr lang="zh-CN" altLang="zh-CN" sz="2665" kern="100" dirty="0">
                        <a:latin typeface="微软雅黑" panose="020B0503020204020204" pitchFamily="34" charset="-122"/>
                        <a:ea typeface="微软雅黑" panose="020B0503020204020204" pitchFamily="34" charset="-122"/>
                        <a:cs typeface="Courier New" panose="02070309020205020404"/>
                      </a:endParaRPr>
                    </a:p>
                  </a:txBody>
                  <a:tcPr marL="66742" marR="66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6" name="文本框 5"/>
          <p:cNvSpPr txBox="1"/>
          <p:nvPr/>
        </p:nvSpPr>
        <p:spPr>
          <a:xfrm>
            <a:off x="1127125" y="400050"/>
            <a:ext cx="10872788" cy="666750"/>
          </a:xfrm>
          <a:prstGeom prst="rect">
            <a:avLst/>
          </a:prstGeom>
          <a:noFill/>
        </p:spPr>
        <p:txBody>
          <a:bodyPr>
            <a:spAutoFit/>
          </a:bodyPr>
          <a:lstStyle/>
          <a:p>
            <a:pPr marR="0" defTabSz="914400">
              <a:buClrTx/>
              <a:buSzTx/>
              <a:buFontTx/>
              <a:buNone/>
              <a:defRPr/>
            </a:pPr>
            <a:r>
              <a:rPr kumimoji="0" lang="zh-CN" altLang="en-US" sz="3730" b="1" kern="1200" cap="none" spc="0" normalizeH="0" baseline="0" noProof="0" dirty="0">
                <a:solidFill>
                  <a:srgbClr val="0000CC"/>
                </a:solidFill>
                <a:latin typeface="微软雅黑" panose="020B0503020204020204" pitchFamily="34" charset="-122"/>
                <a:ea typeface="微软雅黑" panose="020B0503020204020204" pitchFamily="34" charset="-122"/>
                <a:cs typeface="+mn-cs"/>
                <a:sym typeface="+mn-ea"/>
              </a:rPr>
              <a:t>核心探究：中国民族资本主义的产生与初步发展</a:t>
            </a:r>
            <a:endParaRPr kumimoji="0" lang="zh-CN" altLang="en-US" sz="3735" b="1" kern="1200" cap="none" spc="0" normalizeH="0" baseline="0" noProof="0" dirty="0">
              <a:solidFill>
                <a:srgbClr val="0000CC"/>
              </a:solidFill>
              <a:latin typeface="微软雅黑" panose="020B0503020204020204" pitchFamily="34" charset="-122"/>
              <a:ea typeface="微软雅黑" panose="020B0503020204020204" pitchFamily="34" charset="-122"/>
              <a:cs typeface="+mn-cs"/>
            </a:endParaRPr>
          </a:p>
        </p:txBody>
      </p:sp>
    </p:spTree>
  </p:cSld>
  <p:clrMapOvr>
    <a:masterClrMapping/>
  </p:clrMapOvr>
  <p:transition advTm="137602"/>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12290" name="图片 1" descr="IMG_256"/>
          <p:cNvPicPr>
            <a:picLocks noChangeAspect="1"/>
          </p:cNvPicPr>
          <p:nvPr/>
        </p:nvPicPr>
        <p:blipFill>
          <a:blip r:embed="rId1"/>
          <a:stretch>
            <a:fillRect/>
          </a:stretch>
        </p:blipFill>
        <p:spPr>
          <a:xfrm>
            <a:off x="4554538" y="708025"/>
            <a:ext cx="7521575" cy="6149975"/>
          </a:xfrm>
          <a:prstGeom prst="rect">
            <a:avLst/>
          </a:prstGeom>
          <a:noFill/>
          <a:ln w="9525">
            <a:noFill/>
          </a:ln>
        </p:spPr>
      </p:pic>
      <p:sp>
        <p:nvSpPr>
          <p:cNvPr id="12291" name="文本框 2"/>
          <p:cNvSpPr txBox="1"/>
          <p:nvPr/>
        </p:nvSpPr>
        <p:spPr>
          <a:xfrm>
            <a:off x="153988" y="708025"/>
            <a:ext cx="4360862" cy="4821238"/>
          </a:xfrm>
          <a:prstGeom prst="rect">
            <a:avLst/>
          </a:prstGeom>
          <a:solidFill>
            <a:srgbClr val="FFFFFF"/>
          </a:solidFill>
          <a:ln w="12700" cap="flat" cmpd="sng">
            <a:solidFill>
              <a:srgbClr val="000000"/>
            </a:solidFill>
            <a:prstDash val="solid"/>
            <a:miter/>
            <a:headEnd type="none" w="med" len="med"/>
            <a:tailEnd type="none" w="med" len="med"/>
          </a:ln>
        </p:spPr>
        <p:txBody>
          <a:bodyPr lIns="80165" tIns="40083" rIns="80165" bIns="40083">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defTabSz="802005" eaLnBrk="1" hangingPunct="1">
              <a:lnSpc>
                <a:spcPct val="100000"/>
              </a:lnSpc>
              <a:spcBef>
                <a:spcPct val="0"/>
              </a:spcBef>
              <a:buSzTx/>
              <a:buFontTx/>
              <a:buNone/>
            </a:pPr>
            <a:r>
              <a:rPr lang="en-US" altLang="zh-CN" b="1" dirty="0">
                <a:latin typeface="宋体" panose="02010600030101010101" pitchFamily="2" charset="-122"/>
                <a:ea typeface="宋体" panose="02010600030101010101" pitchFamily="2" charset="-122"/>
              </a:rPr>
              <a:t>(2012</a:t>
            </a:r>
            <a:r>
              <a:rPr lang="zh-CN" altLang="zh-CN" b="1" dirty="0">
                <a:latin typeface="宋体" panose="02010600030101010101" pitchFamily="2" charset="-122"/>
                <a:ea typeface="宋体" panose="02010600030101010101" pitchFamily="2" charset="-122"/>
              </a:rPr>
              <a:t>年全国卷</a:t>
            </a:r>
            <a:r>
              <a:rPr lang="en-US" altLang="zh-CN" b="1" dirty="0">
                <a:latin typeface="宋体" panose="02010600030101010101" pitchFamily="2" charset="-122"/>
                <a:ea typeface="宋体" panose="02010600030101010101" pitchFamily="2" charset="-122"/>
              </a:rPr>
              <a:t>.T41)(12</a:t>
            </a:r>
            <a:r>
              <a:rPr lang="zh-CN" altLang="zh-CN" b="1" dirty="0">
                <a:latin typeface="Arial" panose="020B0604020202020204" pitchFamily="34" charset="0"/>
                <a:ea typeface="宋体" panose="02010600030101010101" pitchFamily="2" charset="-122"/>
              </a:rPr>
              <a:t>分</a:t>
            </a:r>
            <a:r>
              <a:rPr lang="en-US" altLang="zh-CN" b="1" dirty="0">
                <a:latin typeface="宋体" panose="02010600030101010101" pitchFamily="2" charset="-122"/>
                <a:ea typeface="宋体" panose="02010600030101010101" pitchFamily="2" charset="-122"/>
              </a:rPr>
              <a:t>)</a:t>
            </a:r>
            <a:r>
              <a:rPr lang="zh-CN" altLang="zh-CN" b="1" dirty="0">
                <a:latin typeface="Arial" panose="020B0604020202020204" pitchFamily="34" charset="0"/>
                <a:ea typeface="宋体" panose="02010600030101010101" pitchFamily="2" charset="-122"/>
              </a:rPr>
              <a:t>阅读材料</a:t>
            </a:r>
            <a:r>
              <a:rPr lang="en-US" altLang="zh-CN" b="1" dirty="0">
                <a:latin typeface="宋体" panose="02010600030101010101" pitchFamily="2" charset="-122"/>
                <a:ea typeface="宋体" panose="02010600030101010101" pitchFamily="2" charset="-122"/>
              </a:rPr>
              <a:t>,</a:t>
            </a:r>
            <a:r>
              <a:rPr lang="zh-CN" altLang="zh-CN" b="1" dirty="0">
                <a:latin typeface="Arial" panose="020B0604020202020204" pitchFamily="34" charset="0"/>
                <a:ea typeface="宋体" panose="02010600030101010101" pitchFamily="2" charset="-122"/>
              </a:rPr>
              <a:t>回答问题。</a:t>
            </a:r>
            <a:endParaRPr lang="zh-CN" altLang="en-US" b="1" dirty="0">
              <a:latin typeface="Arial" panose="020B0604020202020204" pitchFamily="34" charset="0"/>
              <a:ea typeface="宋体" panose="02010600030101010101" pitchFamily="2" charset="-122"/>
            </a:endParaRPr>
          </a:p>
          <a:p>
            <a:pPr marL="0" lvl="0" indent="0" defTabSz="802005" eaLnBrk="1" hangingPunct="1">
              <a:lnSpc>
                <a:spcPct val="100000"/>
              </a:lnSpc>
              <a:spcBef>
                <a:spcPct val="0"/>
              </a:spcBef>
              <a:buSzTx/>
              <a:buNone/>
            </a:pPr>
            <a:r>
              <a:rPr lang="en-US" altLang="zh-CN" b="1" dirty="0">
                <a:solidFill>
                  <a:srgbClr val="00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冲击</a:t>
            </a: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反应</a:t>
            </a:r>
            <a:r>
              <a:rPr lang="zh-CN" altLang="en-US" b="1" dirty="0">
                <a:solidFill>
                  <a:srgbClr val="000000"/>
                </a:solidFill>
                <a:latin typeface="楷体" panose="02010609060101010101" pitchFamily="49" charset="-122"/>
                <a:ea typeface="楷体" panose="02010609060101010101" pitchFamily="49" charset="-122"/>
              </a:rPr>
              <a:t>”曾是国内外史学界解释中国近代历史的模式之一。其主要观点为</a:t>
            </a:r>
            <a:r>
              <a:rPr lang="zh-CN" altLang="en-US" b="1" dirty="0">
                <a:solidFill>
                  <a:srgbClr val="FF0000"/>
                </a:solidFill>
                <a:latin typeface="楷体" panose="02010609060101010101" pitchFamily="49" charset="-122"/>
                <a:ea typeface="楷体" panose="02010609060101010101" pitchFamily="49" charset="-122"/>
              </a:rPr>
              <a:t>中国社会存在巨大惰性，缺乏突破传统框架的内部动力</a:t>
            </a:r>
            <a:r>
              <a:rPr lang="zh-CN" altLang="en-US" b="1" dirty="0">
                <a:solidFill>
                  <a:srgbClr val="000000"/>
                </a:solidFill>
                <a:latin typeface="楷体" panose="02010609060101010101" pitchFamily="49" charset="-122"/>
                <a:ea typeface="楷体" panose="02010609060101010101" pitchFamily="49" charset="-122"/>
              </a:rPr>
              <a:t>；从</a:t>
            </a:r>
            <a:r>
              <a:rPr lang="en-US" altLang="zh-CN" b="1" dirty="0">
                <a:solidFill>
                  <a:srgbClr val="000000"/>
                </a:solidFill>
                <a:latin typeface="楷体" panose="02010609060101010101" pitchFamily="49" charset="-122"/>
                <a:ea typeface="楷体" panose="02010609060101010101" pitchFamily="49" charset="-122"/>
              </a:rPr>
              <a:t>19</a:t>
            </a:r>
            <a:r>
              <a:rPr lang="zh-CN" altLang="en-US" b="1" dirty="0">
                <a:solidFill>
                  <a:srgbClr val="000000"/>
                </a:solidFill>
                <a:latin typeface="楷体" panose="02010609060101010101" pitchFamily="49" charset="-122"/>
                <a:ea typeface="楷体" panose="02010609060101010101" pitchFamily="49" charset="-122"/>
              </a:rPr>
              <a:t>世纪中期开始，西方的冲击促使中国发生剧烈变化。有人据此图示中国近代历史变迁。</a:t>
            </a:r>
            <a:endParaRPr lang="zh-CN" altLang="en-US" b="1" dirty="0">
              <a:solidFill>
                <a:srgbClr val="000000"/>
              </a:solidFill>
              <a:latin typeface="楷体" panose="02010609060101010101" pitchFamily="49" charset="-122"/>
              <a:ea typeface="楷体" panose="02010609060101010101" pitchFamily="49" charset="-122"/>
            </a:endParaRPr>
          </a:p>
        </p:txBody>
      </p:sp>
      <p:sp>
        <p:nvSpPr>
          <p:cNvPr id="12292" name="矩形 1"/>
          <p:cNvSpPr/>
          <p:nvPr/>
        </p:nvSpPr>
        <p:spPr>
          <a:xfrm>
            <a:off x="4078288" y="0"/>
            <a:ext cx="4237037" cy="619125"/>
          </a:xfrm>
          <a:prstGeom prst="rect">
            <a:avLst/>
          </a:prstGeom>
          <a:noFill/>
          <a:ln w="28575">
            <a:noFill/>
          </a:ln>
        </p:spPr>
        <p:txBody>
          <a:bodyPr wrap="none" lIns="80165" tIns="40083" rIns="80165" bIns="40083">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defTabSz="802005">
              <a:lnSpc>
                <a:spcPct val="100000"/>
              </a:lnSpc>
              <a:spcBef>
                <a:spcPct val="0"/>
              </a:spcBef>
              <a:buSzTx/>
              <a:buNone/>
            </a:pPr>
            <a:r>
              <a:rPr lang="zh-CN" altLang="en-US" sz="3500" b="1" dirty="0">
                <a:solidFill>
                  <a:srgbClr val="0000CC"/>
                </a:solidFill>
                <a:latin typeface="微软雅黑" panose="020B0503020204020204" pitchFamily="34" charset="-122"/>
                <a:ea typeface="微软雅黑" panose="020B0503020204020204" pitchFamily="34" charset="-122"/>
                <a:sym typeface="宋体" panose="02010600030101010101" pitchFamily="2" charset="-122"/>
              </a:rPr>
              <a:t>审视</a:t>
            </a:r>
            <a:r>
              <a:rPr lang="zh-CN" altLang="en-US" sz="3500" b="1" dirty="0">
                <a:solidFill>
                  <a:srgbClr val="0000CC"/>
                </a:solidFill>
                <a:latin typeface="微软雅黑" panose="020B0503020204020204" pitchFamily="34" charset="-122"/>
                <a:ea typeface="微软雅黑" panose="020B0503020204020204" pitchFamily="34" charset="-122"/>
              </a:rPr>
              <a:t>“冲击</a:t>
            </a:r>
            <a:r>
              <a:rPr lang="en-US" altLang="zh-CN" sz="3500" b="1" dirty="0">
                <a:solidFill>
                  <a:srgbClr val="0000CC"/>
                </a:solidFill>
                <a:latin typeface="微软雅黑" panose="020B0503020204020204" pitchFamily="34" charset="-122"/>
                <a:ea typeface="微软雅黑" panose="020B0503020204020204" pitchFamily="34" charset="-122"/>
              </a:rPr>
              <a:t>—</a:t>
            </a:r>
            <a:r>
              <a:rPr lang="zh-CN" altLang="en-US" sz="3500" b="1" dirty="0">
                <a:solidFill>
                  <a:srgbClr val="0000CC"/>
                </a:solidFill>
                <a:latin typeface="微软雅黑" panose="020B0503020204020204" pitchFamily="34" charset="-122"/>
                <a:ea typeface="微软雅黑" panose="020B0503020204020204" pitchFamily="34" charset="-122"/>
              </a:rPr>
              <a:t>反应”</a:t>
            </a:r>
            <a:endParaRPr lang="zh-CN" altLang="en-US" sz="3400" b="1" dirty="0">
              <a:solidFill>
                <a:srgbClr val="0000CC"/>
              </a:solidFill>
              <a:latin typeface="楷体" panose="02010609060101010101" pitchFamily="49" charset="-122"/>
              <a:ea typeface="楷体" panose="02010609060101010101" pitchFamily="49" charset="-122"/>
            </a:endParaRPr>
          </a:p>
        </p:txBody>
      </p:sp>
      <p:sp>
        <p:nvSpPr>
          <p:cNvPr id="4" name="闪电形 3"/>
          <p:cNvSpPr/>
          <p:nvPr/>
        </p:nvSpPr>
        <p:spPr>
          <a:xfrm>
            <a:off x="4668838" y="1455738"/>
            <a:ext cx="984250" cy="392112"/>
          </a:xfrm>
          <a:prstGeom prst="lightningBolt">
            <a:avLst/>
          </a:prstGeom>
          <a:solidFill>
            <a:srgbClr val="C00000"/>
          </a:solidFill>
          <a:ln w="19050" cap="flat" cmpd="sng">
            <a:solidFill>
              <a:srgbClr val="FFFFFF"/>
            </a:solidFill>
            <a:prstDash val="solid"/>
            <a:miter/>
            <a:headEnd type="none" w="med" len="med"/>
            <a:tailEnd type="none" w="med" len="med"/>
          </a:ln>
        </p:spPr>
        <p:txBody>
          <a:bodyPr lIns="80165" tIns="40083" rIns="80165" bIns="40083"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defTabSz="802005" eaLnBrk="1" hangingPunct="1">
              <a:lnSpc>
                <a:spcPct val="100000"/>
              </a:lnSpc>
              <a:spcBef>
                <a:spcPct val="0"/>
              </a:spcBef>
              <a:buSzTx/>
              <a:buNone/>
            </a:pPr>
            <a:endParaRPr lang="zh-CN" altLang="zh-CN" sz="1600" dirty="0">
              <a:solidFill>
                <a:srgbClr val="FFFFFF"/>
              </a:solidFill>
              <a:latin typeface="Arial" panose="020B0604020202020204" pitchFamily="34" charset="0"/>
              <a:ea typeface="宋体" panose="02010600030101010101" pitchFamily="2" charset="-122"/>
            </a:endParaRPr>
          </a:p>
        </p:txBody>
      </p:sp>
      <p:sp>
        <p:nvSpPr>
          <p:cNvPr id="5" name="闪电形 4"/>
          <p:cNvSpPr/>
          <p:nvPr/>
        </p:nvSpPr>
        <p:spPr>
          <a:xfrm rot="10800000">
            <a:off x="10987088" y="5784850"/>
            <a:ext cx="987425" cy="392113"/>
          </a:xfrm>
          <a:prstGeom prst="lightningBolt">
            <a:avLst/>
          </a:prstGeom>
          <a:solidFill>
            <a:srgbClr val="7030A0"/>
          </a:solidFill>
          <a:ln w="6350" cap="flat" cmpd="sng">
            <a:solidFill>
              <a:schemeClr val="accent2"/>
            </a:solidFill>
            <a:prstDash val="solid"/>
            <a:miter/>
            <a:headEnd type="none" w="med" len="med"/>
            <a:tailEnd type="none" w="med" len="med"/>
          </a:ln>
        </p:spPr>
        <p:txBody>
          <a:bodyPr lIns="80165" tIns="40083" rIns="80165" bIns="40083" anchor="ctr" anchorCtr="0"/>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defTabSz="802005" eaLnBrk="1" hangingPunct="1">
              <a:lnSpc>
                <a:spcPct val="100000"/>
              </a:lnSpc>
              <a:spcBef>
                <a:spcPct val="0"/>
              </a:spcBef>
              <a:buSzTx/>
              <a:buNone/>
            </a:pPr>
            <a:endParaRPr lang="zh-CN" altLang="zh-CN" sz="1600" dirty="0">
              <a:solidFill>
                <a:srgbClr val="000000"/>
              </a:solidFill>
              <a:latin typeface="Arial" panose="020B0604020202020204" pitchFamily="34" charset="0"/>
              <a:ea typeface="宋体" panose="02010600030101010101" pitchFamily="2" charset="-122"/>
            </a:endParaRPr>
          </a:p>
        </p:txBody>
      </p:sp>
      <p:sp>
        <p:nvSpPr>
          <p:cNvPr id="12295" name="矩形 1"/>
          <p:cNvSpPr/>
          <p:nvPr/>
        </p:nvSpPr>
        <p:spPr>
          <a:xfrm>
            <a:off x="0" y="5699125"/>
            <a:ext cx="4668838" cy="9556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en-US" altLang="zh-CN" b="1" dirty="0">
                <a:solidFill>
                  <a:srgbClr val="0000CC"/>
                </a:solidFill>
                <a:latin typeface="微软雅黑" panose="020B0503020204020204" pitchFamily="34" charset="-122"/>
                <a:ea typeface="微软雅黑" panose="020B0503020204020204" pitchFamily="34" charset="-122"/>
              </a:rPr>
              <a:t>    </a:t>
            </a:r>
            <a:r>
              <a:rPr lang="zh-CN" altLang="zh-CN" b="1" dirty="0">
                <a:solidFill>
                  <a:srgbClr val="0000CC"/>
                </a:solidFill>
                <a:latin typeface="微软雅黑" panose="020B0503020204020204" pitchFamily="34" charset="-122"/>
                <a:ea typeface="微软雅黑" panose="020B0503020204020204" pitchFamily="34" charset="-122"/>
              </a:rPr>
              <a:t>根据材料并结合所学知识</a:t>
            </a:r>
            <a:r>
              <a:rPr lang="en-US" altLang="zh-CN" b="1" dirty="0">
                <a:solidFill>
                  <a:srgbClr val="0000CC"/>
                </a:solidFill>
                <a:latin typeface="微软雅黑" panose="020B0503020204020204" pitchFamily="34" charset="-122"/>
                <a:ea typeface="微软雅黑" panose="020B0503020204020204" pitchFamily="34" charset="-122"/>
              </a:rPr>
              <a:t>,</a:t>
            </a:r>
            <a:r>
              <a:rPr lang="zh-CN" altLang="zh-CN" b="1" dirty="0">
                <a:solidFill>
                  <a:srgbClr val="0000CC"/>
                </a:solidFill>
                <a:latin typeface="微软雅黑" panose="020B0503020204020204" pitchFamily="34" charset="-122"/>
                <a:ea typeface="微软雅黑" panose="020B0503020204020204" pitchFamily="34" charset="-122"/>
              </a:rPr>
              <a:t>评析“冲击—反应”模式。</a:t>
            </a:r>
            <a:endParaRPr lang="zh-CN" altLang="en-US" b="1" dirty="0">
              <a:solidFill>
                <a:srgbClr val="0000CC"/>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withEffect">
                                  <p:stCondLst>
                                    <p:cond delay="0"/>
                                  </p:stCondLst>
                                  <p:endCondLst>
                                    <p:cond evt="onNext">
                                      <p:tgtEl>
                                        <p:sldTgt/>
                                      </p:tgtEl>
                                    </p:cond>
                                  </p:end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par>
                                <p:cTn id="8" presetID="26" presetClass="emph" presetSubtype="0" repeatCount="indefinite" fill="hold" grpId="1" nodeType="withEffect">
                                  <p:stCondLst>
                                    <p:cond delay="0"/>
                                  </p:stCondLst>
                                  <p:endCondLst>
                                    <p:cond evt="onNext">
                                      <p:tgtEl>
                                        <p:sldTgt/>
                                      </p:tgtEl>
                                    </p:cond>
                                  </p:endCondLst>
                                  <p:childTnLst>
                                    <p:animEffect transition="out" filter="fade">
                                      <p:cBhvr>
                                        <p:cTn id="9" dur="500" tmFilter="0, 0; .2, .5; .8, .5; 1, 0"/>
                                        <p:tgtEl>
                                          <p:spTgt spid="5"/>
                                        </p:tgtEl>
                                      </p:cBhvr>
                                    </p:animEffect>
                                    <p:animScale>
                                      <p:cBhvr>
                                        <p:cTn id="10"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bldLvl="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3314" name="Text Box 3"/>
          <p:cNvSpPr txBox="1"/>
          <p:nvPr/>
        </p:nvSpPr>
        <p:spPr>
          <a:xfrm>
            <a:off x="263525" y="1111250"/>
            <a:ext cx="11688763" cy="3298825"/>
          </a:xfrm>
          <a:prstGeom prst="rect">
            <a:avLst/>
          </a:prstGeom>
          <a:noFill/>
          <a:ln w="9525" cap="flat" cmpd="sng">
            <a:solidFill>
              <a:srgbClr val="000000"/>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None/>
            </a:pPr>
            <a:r>
              <a:rPr lang="en-US" altLang="zh-CN" sz="3600" b="1" dirty="0">
                <a:latin typeface="宋体" panose="02010600030101010101" pitchFamily="2" charset="-122"/>
                <a:ea typeface="宋体" panose="02010600030101010101" pitchFamily="2" charset="-122"/>
              </a:rPr>
              <a:t>    </a:t>
            </a:r>
            <a:r>
              <a:rPr lang="en-US" altLang="zh-CN" sz="3200" b="1" dirty="0">
                <a:latin typeface="宋体" panose="02010600030101010101" pitchFamily="2" charset="-122"/>
                <a:ea typeface="宋体" panose="02010600030101010101" pitchFamily="2" charset="-122"/>
              </a:rPr>
              <a:t>1842</a:t>
            </a:r>
            <a:r>
              <a:rPr lang="zh-CN" altLang="en-US" sz="3200" b="1" dirty="0">
                <a:latin typeface="宋体" panose="02010600030101010101" pitchFamily="2" charset="-122"/>
                <a:ea typeface="宋体" panose="02010600030101010101" pitchFamily="2" charset="-122"/>
              </a:rPr>
              <a:t>年</a:t>
            </a:r>
            <a:r>
              <a:rPr lang="en-US" altLang="zh-CN" sz="3200" b="1" dirty="0">
                <a:latin typeface="宋体" panose="02010600030101010101" pitchFamily="2" charset="-122"/>
                <a:ea typeface="宋体" panose="02010600030101010101" pitchFamily="2" charset="-122"/>
              </a:rPr>
              <a:t>5</a:t>
            </a:r>
            <a:r>
              <a:rPr lang="zh-CN" altLang="en-US" sz="3200" b="1" dirty="0">
                <a:latin typeface="宋体" panose="02010600030101010101" pitchFamily="2" charset="-122"/>
                <a:ea typeface="宋体" panose="02010600030101010101" pitchFamily="2" charset="-122"/>
              </a:rPr>
              <a:t>月，距鸦片战争开始约</a:t>
            </a:r>
            <a:r>
              <a:rPr lang="en-US" altLang="zh-CN" sz="3200" b="1" dirty="0">
                <a:latin typeface="宋体" panose="02010600030101010101" pitchFamily="2" charset="-122"/>
                <a:ea typeface="宋体" panose="02010600030101010101" pitchFamily="2" charset="-122"/>
              </a:rPr>
              <a:t>2</a:t>
            </a:r>
            <a:r>
              <a:rPr lang="zh-CN" altLang="en-US" sz="3200" b="1" dirty="0">
                <a:latin typeface="宋体" panose="02010600030101010101" pitchFamily="2" charset="-122"/>
                <a:ea typeface="宋体" panose="02010600030101010101" pitchFamily="2" charset="-122"/>
              </a:rPr>
              <a:t>年以后，道光皇帝问了以下问题：</a:t>
            </a:r>
            <a:endParaRPr lang="en-US" altLang="zh-CN" sz="3200" b="1" dirty="0">
              <a:latin typeface="宋体" panose="02010600030101010101" pitchFamily="2" charset="-122"/>
              <a:ea typeface="宋体" panose="02010600030101010101" pitchFamily="2" charset="-122"/>
            </a:endParaRPr>
          </a:p>
          <a:p>
            <a:pPr marL="0" lvl="0" indent="0" eaLnBrk="1" hangingPunct="1">
              <a:spcBef>
                <a:spcPct val="0"/>
              </a:spcBef>
              <a:buSzTx/>
              <a:buFontTx/>
              <a:buNone/>
            </a:pPr>
            <a:r>
              <a:rPr lang="zh-CN" altLang="en-US" sz="3200" b="1" dirty="0">
                <a:latin typeface="Arial" panose="020B0604020202020204" pitchFamily="34" charset="0"/>
                <a:ea typeface="微软雅黑" panose="020B0503020204020204" pitchFamily="34" charset="-122"/>
              </a:rPr>
              <a:t>      </a:t>
            </a:r>
            <a:r>
              <a:rPr lang="zh-CN" altLang="en-US" sz="3200" b="1" dirty="0">
                <a:latin typeface="宋体" panose="02010600030101010101" pitchFamily="2" charset="-122"/>
                <a:ea typeface="宋体" panose="02010600030101010101" pitchFamily="2" charset="-122"/>
              </a:rPr>
              <a:t>咭（英吉利）距内地水程，据称有七万里，其至内地，所经过者几国？</a:t>
            </a:r>
            <a:endParaRPr lang="zh-CN" altLang="en-US" sz="3200" b="1" dirty="0">
              <a:latin typeface="宋体" panose="02010600030101010101" pitchFamily="2" charset="-122"/>
              <a:ea typeface="宋体" panose="02010600030101010101" pitchFamily="2" charset="-122"/>
            </a:endParaRPr>
          </a:p>
          <a:p>
            <a:pPr marL="0" lvl="0" indent="0" eaLnBrk="1" hangingPunct="1">
              <a:spcBef>
                <a:spcPct val="0"/>
              </a:spcBef>
              <a:buSzTx/>
              <a:buFontTx/>
              <a:buNone/>
            </a:pPr>
            <a:r>
              <a:rPr lang="zh-CN" altLang="en-US" sz="3200" b="1" dirty="0">
                <a:latin typeface="宋体" panose="02010600030101010101" pitchFamily="2" charset="-122"/>
                <a:ea typeface="宋体" panose="02010600030101010101" pitchFamily="2" charset="-122"/>
              </a:rPr>
              <a:t>    该女主年甫二十二岁，</a:t>
            </a:r>
            <a:r>
              <a:rPr lang="zh-CN" altLang="en-US" sz="3200" b="1" dirty="0">
                <a:solidFill>
                  <a:srgbClr val="FF0000"/>
                </a:solidFill>
                <a:latin typeface="宋体" panose="02010600030101010101" pitchFamily="2" charset="-122"/>
                <a:ea typeface="宋体" panose="02010600030101010101" pitchFamily="2" charset="-122"/>
              </a:rPr>
              <a:t>何以推为一国之主</a:t>
            </a:r>
            <a:r>
              <a:rPr lang="zh-CN" altLang="en-US" sz="3200" b="1" dirty="0">
                <a:latin typeface="宋体" panose="02010600030101010101" pitchFamily="2" charset="-122"/>
                <a:ea typeface="宋体" panose="02010600030101010101" pitchFamily="2" charset="-122"/>
              </a:rPr>
              <a:t>？有无匹配？其夫何名何处人？在该国现居何职？</a:t>
            </a:r>
            <a:endParaRPr lang="zh-CN" altLang="en-US" sz="3200" b="1" dirty="0">
              <a:latin typeface="宋体" panose="02010600030101010101" pitchFamily="2" charset="-122"/>
              <a:ea typeface="宋体" panose="02010600030101010101" pitchFamily="2" charset="-122"/>
            </a:endParaRPr>
          </a:p>
          <a:p>
            <a:pPr marL="0" lvl="0" indent="0" eaLnBrk="1" hangingPunct="1">
              <a:spcBef>
                <a:spcPct val="0"/>
              </a:spcBef>
              <a:buSzTx/>
              <a:buFontTx/>
              <a:buNone/>
            </a:pPr>
            <a:r>
              <a:rPr lang="en-US" altLang="zh-CN" b="1" dirty="0">
                <a:latin typeface="宋体" panose="02010600030101010101" pitchFamily="2" charset="-122"/>
                <a:ea typeface="宋体" panose="02010600030101010101" pitchFamily="2" charset="-122"/>
              </a:rPr>
              <a:t>                                   ——《</a:t>
            </a:r>
            <a:r>
              <a:rPr lang="zh-CN" altLang="en-US" b="1" dirty="0">
                <a:latin typeface="宋体" panose="02010600030101010101" pitchFamily="2" charset="-122"/>
                <a:ea typeface="宋体" panose="02010600030101010101" pitchFamily="2" charset="-122"/>
              </a:rPr>
              <a:t>鸦片战争档案史料</a:t>
            </a:r>
            <a:r>
              <a:rPr lang="en-US" altLang="zh-CN" b="1" dirty="0">
                <a:latin typeface="宋体" panose="02010600030101010101" pitchFamily="2" charset="-122"/>
                <a:ea typeface="宋体" panose="02010600030101010101" pitchFamily="2" charset="-122"/>
              </a:rPr>
              <a:t>》</a:t>
            </a:r>
            <a:endParaRPr lang="zh-CN" altLang="en-US" b="1" dirty="0">
              <a:latin typeface="宋体" panose="02010600030101010101" pitchFamily="2" charset="-122"/>
              <a:ea typeface="宋体" panose="02010600030101010101" pitchFamily="2" charset="-122"/>
            </a:endParaRPr>
          </a:p>
        </p:txBody>
      </p:sp>
      <p:sp>
        <p:nvSpPr>
          <p:cNvPr id="7" name="矩形 6"/>
          <p:cNvSpPr/>
          <p:nvPr/>
        </p:nvSpPr>
        <p:spPr>
          <a:xfrm>
            <a:off x="2968625" y="260350"/>
            <a:ext cx="6278563" cy="7064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gn="ctr">
              <a:lnSpc>
                <a:spcPct val="100000"/>
              </a:lnSpc>
              <a:spcBef>
                <a:spcPct val="0"/>
              </a:spcBef>
              <a:buSzTx/>
              <a:buFontTx/>
              <a:buNone/>
            </a:pPr>
            <a:r>
              <a:rPr lang="zh-CN" altLang="en-US" sz="4000" b="1" dirty="0">
                <a:solidFill>
                  <a:srgbClr val="000099"/>
                </a:solidFill>
                <a:latin typeface="微软雅黑" panose="020B0503020204020204" pitchFamily="34" charset="-122"/>
                <a:ea typeface="微软雅黑" panose="020B0503020204020204" pitchFamily="34" charset="-122"/>
              </a:rPr>
              <a:t>清政府在战后觉醒了吗？</a:t>
            </a:r>
            <a:endParaRPr lang="zh-CN" altLang="en-US" sz="4000" b="1" dirty="0">
              <a:solidFill>
                <a:srgbClr val="000099"/>
              </a:solidFill>
              <a:latin typeface="微软雅黑" panose="020B0503020204020204" pitchFamily="34" charset="-122"/>
              <a:ea typeface="微软雅黑" panose="020B0503020204020204" pitchFamily="34" charset="-122"/>
            </a:endParaRPr>
          </a:p>
        </p:txBody>
      </p:sp>
      <p:sp>
        <p:nvSpPr>
          <p:cNvPr id="13316" name="矩形 7"/>
          <p:cNvSpPr/>
          <p:nvPr/>
        </p:nvSpPr>
        <p:spPr>
          <a:xfrm>
            <a:off x="263525" y="4581525"/>
            <a:ext cx="11688763" cy="2062163"/>
          </a:xfrm>
          <a:prstGeom prst="rect">
            <a:avLst/>
          </a:prstGeom>
          <a:noFill/>
          <a:ln w="9525" cap="flat" cmpd="sng">
            <a:solidFill>
              <a:srgbClr val="000000"/>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None/>
            </a:pPr>
            <a:r>
              <a:rPr lang="zh-CN" altLang="en-US" sz="3200" b="1" dirty="0">
                <a:latin typeface="宋体" panose="02010600030101010101" pitchFamily="2" charset="-122"/>
                <a:ea typeface="宋体" panose="02010600030101010101" pitchFamily="2" charset="-122"/>
                <a:sym typeface="+mn-ea"/>
              </a:rPr>
              <a:t>    </a:t>
            </a:r>
            <a:r>
              <a:rPr lang="en-US" altLang="zh-CN" sz="3200" b="1" dirty="0">
                <a:latin typeface="宋体" panose="02010600030101010101" pitchFamily="2" charset="-122"/>
                <a:ea typeface="宋体" panose="02010600030101010101" pitchFamily="2" charset="-122"/>
                <a:sym typeface="+mn-ea"/>
              </a:rPr>
              <a:t>1843</a:t>
            </a:r>
            <a:r>
              <a:rPr lang="zh-CN" altLang="en-US" sz="3200" b="1" dirty="0">
                <a:latin typeface="宋体" panose="02010600030101010101" pitchFamily="2" charset="-122"/>
                <a:ea typeface="宋体" panose="02010600030101010101" pitchFamily="2" charset="-122"/>
                <a:sym typeface="+mn-ea"/>
              </a:rPr>
              <a:t>年美国公使带来送给清朝皇帝的礼品：航海地图、地球仪</a:t>
            </a:r>
            <a:r>
              <a:rPr lang="en-US" altLang="zh-CN" sz="3200" b="1" dirty="0">
                <a:latin typeface="宋体" panose="02010600030101010101" pitchFamily="2" charset="-122"/>
                <a:ea typeface="宋体" panose="02010600030101010101" pitchFamily="2" charset="-122"/>
                <a:sym typeface="+mn-ea"/>
              </a:rPr>
              <a:t>……</a:t>
            </a:r>
            <a:r>
              <a:rPr lang="zh-CN" altLang="en-US" sz="3200" b="1" dirty="0">
                <a:latin typeface="宋体" panose="02010600030101010101" pitchFamily="2" charset="-122"/>
                <a:ea typeface="宋体" panose="02010600030101010101" pitchFamily="2" charset="-122"/>
                <a:sym typeface="+mn-ea"/>
              </a:rPr>
              <a:t>蒸汽挖掘机模型，还有关于构筑要塞、造船、海陆军战术、地质等方面的书籍</a:t>
            </a:r>
            <a:r>
              <a:rPr lang="en-US" altLang="zh-CN" sz="3200" b="1" dirty="0">
                <a:latin typeface="宋体" panose="02010600030101010101" pitchFamily="2" charset="-122"/>
                <a:ea typeface="宋体" panose="02010600030101010101" pitchFamily="2" charset="-122"/>
                <a:sym typeface="+mn-ea"/>
              </a:rPr>
              <a:t>……</a:t>
            </a:r>
            <a:r>
              <a:rPr lang="zh-CN" altLang="en-US" sz="3200" b="1" dirty="0">
                <a:latin typeface="宋体" panose="02010600030101010101" pitchFamily="2" charset="-122"/>
                <a:ea typeface="宋体" panose="02010600030101010101" pitchFamily="2" charset="-122"/>
                <a:sym typeface="+mn-ea"/>
              </a:rPr>
              <a:t>但仍然被清朝官员视为“</a:t>
            </a:r>
            <a:r>
              <a:rPr lang="zh-CN" altLang="en-US" sz="3200" b="1" dirty="0">
                <a:solidFill>
                  <a:srgbClr val="FF0000"/>
                </a:solidFill>
                <a:latin typeface="宋体" panose="02010600030101010101" pitchFamily="2" charset="-122"/>
                <a:ea typeface="宋体" panose="02010600030101010101" pitchFamily="2" charset="-122"/>
                <a:sym typeface="+mn-ea"/>
              </a:rPr>
              <a:t>奇技淫巧</a:t>
            </a:r>
            <a:r>
              <a:rPr lang="zh-CN" altLang="en-US" sz="3200" b="1" dirty="0">
                <a:latin typeface="宋体" panose="02010600030101010101" pitchFamily="2" charset="-122"/>
                <a:ea typeface="宋体" panose="02010600030101010101" pitchFamily="2" charset="-122"/>
                <a:sym typeface="+mn-ea"/>
              </a:rPr>
              <a:t>”给谢绝了。</a:t>
            </a:r>
            <a:r>
              <a:rPr lang="en-US" altLang="zh-CN" sz="3200" b="1" dirty="0">
                <a:latin typeface="宋体" panose="02010600030101010101" pitchFamily="2" charset="-122"/>
                <a:ea typeface="宋体" panose="02010600030101010101" pitchFamily="2" charset="-122"/>
                <a:sym typeface="+mn-ea"/>
              </a:rPr>
              <a:t>                         </a:t>
            </a:r>
            <a:r>
              <a:rPr lang="en-US" altLang="zh-CN" b="1" dirty="0">
                <a:latin typeface="宋体" panose="02010600030101010101" pitchFamily="2" charset="-122"/>
                <a:ea typeface="宋体" panose="02010600030101010101" pitchFamily="2" charset="-122"/>
                <a:sym typeface="+mn-ea"/>
              </a:rPr>
              <a:t>——</a:t>
            </a:r>
            <a:r>
              <a:rPr lang="zh-CN" altLang="en-US" b="1" dirty="0">
                <a:latin typeface="宋体" panose="02010600030101010101" pitchFamily="2" charset="-122"/>
                <a:ea typeface="宋体" panose="02010600030101010101" pitchFamily="2" charset="-122"/>
                <a:sym typeface="+mn-ea"/>
              </a:rPr>
              <a:t>曾纪鑫</a:t>
            </a:r>
            <a:r>
              <a:rPr lang="en-US" altLang="zh-CN" b="1" dirty="0">
                <a:latin typeface="宋体" panose="02010600030101010101" pitchFamily="2" charset="-122"/>
                <a:ea typeface="宋体" panose="02010600030101010101" pitchFamily="2" charset="-122"/>
                <a:sym typeface="+mn-ea"/>
              </a:rPr>
              <a:t>《</a:t>
            </a:r>
            <a:r>
              <a:rPr lang="zh-CN" altLang="en-US" b="1" dirty="0">
                <a:latin typeface="宋体" panose="02010600030101010101" pitchFamily="2" charset="-122"/>
                <a:ea typeface="宋体" panose="02010600030101010101" pitchFamily="2" charset="-122"/>
                <a:sym typeface="+mn-ea"/>
              </a:rPr>
              <a:t>千古大变局</a:t>
            </a:r>
            <a:r>
              <a:rPr lang="en-US" altLang="zh-CN" b="1" dirty="0">
                <a:latin typeface="宋体" panose="02010600030101010101" pitchFamily="2" charset="-122"/>
                <a:ea typeface="宋体" panose="02010600030101010101" pitchFamily="2" charset="-122"/>
                <a:sym typeface="+mn-ea"/>
              </a:rPr>
              <a:t>》</a:t>
            </a:r>
            <a:endParaRPr lang="zh-CN" altLang="en-US" b="1" dirty="0">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矩形: 圆角 3"/>
          <p:cNvSpPr/>
          <p:nvPr/>
        </p:nvSpPr>
        <p:spPr>
          <a:xfrm>
            <a:off x="290513" y="2297113"/>
            <a:ext cx="4651375" cy="4327525"/>
          </a:xfrm>
          <a:prstGeom prst="roundRect">
            <a:avLst>
              <a:gd name="adj" fmla="val 6535"/>
            </a:avLst>
          </a:prstGeom>
          <a:solidFill>
            <a:schemeClr val="bg1"/>
          </a:solidFill>
          <a:ln w="28575">
            <a:solidFill>
              <a:srgbClr val="FF0000"/>
            </a:solid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内容占位符 2"/>
          <p:cNvSpPr txBox="1"/>
          <p:nvPr/>
        </p:nvSpPr>
        <p:spPr>
          <a:xfrm>
            <a:off x="427038" y="2346325"/>
            <a:ext cx="4589462" cy="45116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228600" lvl="0" indent="-228600" eaLnBrk="1" hangingPunct="1">
              <a:buSzTx/>
            </a:pPr>
            <a:r>
              <a:rPr lang="zh-CN" altLang="en-US" b="1" dirty="0">
                <a:latin typeface="微软雅黑" panose="020B0503020204020204" pitchFamily="34" charset="-122"/>
                <a:ea typeface="微软雅黑" panose="020B0503020204020204" pitchFamily="34" charset="-122"/>
              </a:rPr>
              <a:t>林则徐：</a:t>
            </a:r>
            <a:r>
              <a:rPr lang="zh-CN" altLang="en-US" b="1" dirty="0">
                <a:latin typeface="Arial" panose="020B0604020202020204" pitchFamily="34" charset="0"/>
                <a:ea typeface="宋体" panose="02010600030101010101" pitchFamily="2" charset="-122"/>
              </a:rPr>
              <a:t>曾组织编译外国书报，编成</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华事夷言</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四洲志</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等。</a:t>
            </a:r>
            <a:endParaRPr lang="en-US" altLang="zh-CN" b="1" dirty="0">
              <a:latin typeface="Arial" panose="020B0604020202020204" pitchFamily="34" charset="0"/>
              <a:ea typeface="宋体" panose="02010600030101010101" pitchFamily="2" charset="-122"/>
            </a:endParaRPr>
          </a:p>
          <a:p>
            <a:pPr marL="228600" lvl="0" indent="-228600" eaLnBrk="1" hangingPunct="1">
              <a:buSzTx/>
            </a:pPr>
            <a:r>
              <a:rPr lang="zh-CN" altLang="en-US" b="1" dirty="0">
                <a:latin typeface="微软雅黑" panose="020B0503020204020204" pitchFamily="34" charset="-122"/>
                <a:ea typeface="微软雅黑" panose="020B0503020204020204" pitchFamily="34" charset="-122"/>
              </a:rPr>
              <a:t>魏源：</a:t>
            </a:r>
            <a:r>
              <a:rPr lang="zh-CN" altLang="en-US" b="1" dirty="0">
                <a:latin typeface="Arial" panose="020B0604020202020204" pitchFamily="34" charset="0"/>
                <a:ea typeface="宋体" panose="02010600030101010101" pitchFamily="2" charset="-122"/>
              </a:rPr>
              <a:t>在</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四洲志</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基础上，编成</a:t>
            </a:r>
            <a:r>
              <a:rPr lang="en-US" altLang="zh-CN" b="1" dirty="0">
                <a:solidFill>
                  <a:srgbClr val="FF0000"/>
                </a:solidFill>
                <a:latin typeface="Arial" panose="020B0604020202020204" pitchFamily="34" charset="0"/>
                <a:ea typeface="宋体" panose="02010600030101010101" pitchFamily="2" charset="-122"/>
              </a:rPr>
              <a:t>《</a:t>
            </a:r>
            <a:r>
              <a:rPr lang="zh-CN" altLang="en-US" b="1" dirty="0">
                <a:solidFill>
                  <a:srgbClr val="FF0000"/>
                </a:solidFill>
                <a:latin typeface="微软雅黑" panose="020B0503020204020204" pitchFamily="34" charset="-122"/>
                <a:ea typeface="微软雅黑" panose="020B0503020204020204" pitchFamily="34" charset="-122"/>
              </a:rPr>
              <a:t>海国图志</a:t>
            </a:r>
            <a:r>
              <a:rPr lang="en-US" altLang="zh-CN" b="1" dirty="0">
                <a:solidFill>
                  <a:srgbClr val="FF0000"/>
                </a:solidFill>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一书，主张“</a:t>
            </a:r>
            <a:r>
              <a:rPr lang="zh-CN" altLang="en-US" sz="3600" b="1" dirty="0">
                <a:solidFill>
                  <a:srgbClr val="FF0000"/>
                </a:solidFill>
                <a:latin typeface="微软雅黑" panose="020B0503020204020204" pitchFamily="34" charset="-122"/>
                <a:ea typeface="微软雅黑" panose="020B0503020204020204" pitchFamily="34" charset="-122"/>
              </a:rPr>
              <a:t>师夷长技以制夷</a:t>
            </a:r>
            <a:r>
              <a:rPr lang="zh-CN" altLang="en-US" b="1" dirty="0">
                <a:latin typeface="Arial" panose="020B0604020202020204" pitchFamily="34" charset="0"/>
                <a:ea typeface="宋体" panose="02010600030101010101" pitchFamily="2" charset="-122"/>
              </a:rPr>
              <a:t>”。</a:t>
            </a:r>
            <a:endParaRPr lang="en-US" altLang="zh-CN" b="1" dirty="0">
              <a:latin typeface="Arial" panose="020B0604020202020204" pitchFamily="34" charset="0"/>
              <a:ea typeface="宋体" panose="02010600030101010101" pitchFamily="2" charset="-122"/>
            </a:endParaRPr>
          </a:p>
          <a:p>
            <a:pPr marL="228600" lvl="0" indent="-228600" eaLnBrk="1" hangingPunct="1">
              <a:buSzTx/>
            </a:pPr>
            <a:r>
              <a:rPr lang="zh-CN" altLang="zh-CN" b="1" dirty="0">
                <a:latin typeface="微软雅黑" panose="020B0503020204020204" pitchFamily="34" charset="-122"/>
                <a:ea typeface="微软雅黑" panose="020B0503020204020204" pitchFamily="34" charset="-122"/>
              </a:rPr>
              <a:t>徐继畬</a:t>
            </a:r>
            <a:r>
              <a:rPr lang="zh-CN" altLang="en-US" b="1" dirty="0">
                <a:latin typeface="微软雅黑" panose="020B0503020204020204" pitchFamily="34" charset="-122"/>
                <a:ea typeface="微软雅黑" panose="020B0503020204020204" pitchFamily="34" charset="-122"/>
              </a:rPr>
              <a:t>：</a:t>
            </a:r>
            <a:r>
              <a:rPr lang="en-US" altLang="zh-CN" b="1" dirty="0">
                <a:latin typeface="Arial" panose="020B0604020202020204" pitchFamily="34" charset="0"/>
                <a:ea typeface="宋体" panose="02010600030101010101" pitchFamily="2" charset="-122"/>
              </a:rPr>
              <a:t>《</a:t>
            </a:r>
            <a:r>
              <a:rPr lang="zh-CN" altLang="en-US" b="1" dirty="0">
                <a:latin typeface="Arial" panose="020B0604020202020204" pitchFamily="34" charset="0"/>
                <a:ea typeface="宋体" panose="02010600030101010101" pitchFamily="2" charset="-122"/>
              </a:rPr>
              <a:t>瀛寰志略</a:t>
            </a:r>
            <a:r>
              <a:rPr lang="en-US" altLang="zh-CN" b="1" dirty="0">
                <a:latin typeface="Arial" panose="020B0604020202020204" pitchFamily="34" charset="0"/>
                <a:ea typeface="宋体" panose="02010600030101010101" pitchFamily="2" charset="-122"/>
              </a:rPr>
              <a:t>》</a:t>
            </a:r>
            <a:endParaRPr lang="en-US" altLang="zh-CN" b="1" dirty="0">
              <a:latin typeface="Arial" panose="020B0604020202020204" pitchFamily="34" charset="0"/>
              <a:ea typeface="宋体" panose="02010600030101010101" pitchFamily="2" charset="-122"/>
            </a:endParaRPr>
          </a:p>
          <a:p>
            <a:pPr marL="228600" lvl="0" indent="-228600" eaLnBrk="1" hangingPunct="1">
              <a:buSzTx/>
            </a:pPr>
            <a:r>
              <a:rPr lang="en-US" altLang="zh-CN" b="1" dirty="0">
                <a:latin typeface="Arial" panose="020B0604020202020204" pitchFamily="34" charset="0"/>
                <a:ea typeface="宋体" panose="02010600030101010101" pitchFamily="2" charset="-122"/>
              </a:rPr>
              <a:t>……</a:t>
            </a:r>
            <a:endParaRPr lang="en-US" altLang="zh-CN" b="1" dirty="0">
              <a:latin typeface="Arial" panose="020B0604020202020204" pitchFamily="34" charset="0"/>
              <a:ea typeface="宋体" panose="02010600030101010101" pitchFamily="2" charset="-122"/>
            </a:endParaRPr>
          </a:p>
          <a:p>
            <a:pPr marL="228600" lvl="0" indent="-228600" eaLnBrk="1" hangingPunct="1">
              <a:buSzTx/>
              <a:buNone/>
            </a:pPr>
            <a:endParaRPr lang="en-US" altLang="zh-CN" sz="3200" b="1" dirty="0">
              <a:latin typeface="Arial" panose="020B0604020202020204" pitchFamily="34" charset="0"/>
              <a:ea typeface="宋体" panose="02010600030101010101" pitchFamily="2" charset="-122"/>
            </a:endParaRPr>
          </a:p>
        </p:txBody>
      </p:sp>
      <p:grpSp>
        <p:nvGrpSpPr>
          <p:cNvPr id="6" name="组合 5"/>
          <p:cNvGrpSpPr/>
          <p:nvPr/>
        </p:nvGrpSpPr>
        <p:grpSpPr>
          <a:xfrm>
            <a:off x="5303912" y="2039684"/>
            <a:ext cx="6696744" cy="4585179"/>
            <a:chOff x="-423225" y="1226022"/>
            <a:chExt cx="11916887" cy="4653917"/>
          </a:xfrm>
          <a:effectLst>
            <a:outerShdw blurRad="50800" dist="38100" dir="5400000" algn="t" rotWithShape="0">
              <a:prstClr val="black">
                <a:alpha val="40000"/>
              </a:prstClr>
            </a:outerShdw>
          </a:effectLst>
        </p:grpSpPr>
        <p:sp>
          <p:nvSpPr>
            <p:cNvPr id="7" name="矩形: 圆角 4"/>
            <p:cNvSpPr/>
            <p:nvPr/>
          </p:nvSpPr>
          <p:spPr>
            <a:xfrm>
              <a:off x="-423225" y="1487206"/>
              <a:ext cx="11916887" cy="4392733"/>
            </a:xfrm>
            <a:prstGeom prst="roundRect">
              <a:avLst>
                <a:gd name="adj" fmla="val 7461"/>
              </a:avLst>
            </a:prstGeom>
            <a:solidFill>
              <a:schemeClr val="bg1"/>
            </a:solid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矩形 7"/>
            <p:cNvSpPr/>
            <p:nvPr/>
          </p:nvSpPr>
          <p:spPr>
            <a:xfrm>
              <a:off x="671331" y="1226022"/>
              <a:ext cx="10752882" cy="494608"/>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3200" b="0"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grpSp>
      <p:sp>
        <p:nvSpPr>
          <p:cNvPr id="9" name="矩形 8"/>
          <p:cNvSpPr/>
          <p:nvPr/>
        </p:nvSpPr>
        <p:spPr>
          <a:xfrm>
            <a:off x="5303838" y="2379663"/>
            <a:ext cx="6778625" cy="39084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 altLang="en-US" b="1" dirty="0">
                <a:solidFill>
                  <a:srgbClr val="000000"/>
                </a:solidFill>
                <a:latin typeface="楷体_GB2312" pitchFamily="1" charset="-122"/>
                <a:ea typeface="楷体_GB2312" pitchFamily="1" charset="-122"/>
              </a:rPr>
              <a:t>    </a:t>
            </a:r>
            <a:r>
              <a:rPr lang="" altLang="en-US" sz="3200" b="1" dirty="0">
                <a:solidFill>
                  <a:srgbClr val="000000"/>
                </a:solidFill>
                <a:latin typeface="楷体_GB2312" pitchFamily="1" charset="-122"/>
                <a:ea typeface="楷体_GB2312" pitchFamily="1" charset="-122"/>
              </a:rPr>
              <a:t>许多守旧朝廷官吏的骂声却扑面而来，更有甚者主张将</a:t>
            </a:r>
            <a:r>
              <a:rPr lang="" altLang="zh-CN" sz="3200" b="1" dirty="0">
                <a:solidFill>
                  <a:srgbClr val="000000"/>
                </a:solidFill>
                <a:latin typeface="楷体_GB2312" pitchFamily="1" charset="-122"/>
                <a:ea typeface="楷体_GB2312" pitchFamily="1" charset="-122"/>
              </a:rPr>
              <a:t>《</a:t>
            </a:r>
            <a:r>
              <a:rPr lang="" altLang="en-US" sz="3200" b="1" dirty="0">
                <a:solidFill>
                  <a:srgbClr val="000000"/>
                </a:solidFill>
                <a:latin typeface="楷体_GB2312" pitchFamily="1" charset="-122"/>
                <a:ea typeface="楷体_GB2312" pitchFamily="1" charset="-122"/>
              </a:rPr>
              <a:t>海国图志</a:t>
            </a:r>
            <a:r>
              <a:rPr lang="" altLang="zh-CN" sz="3200" b="1" dirty="0">
                <a:solidFill>
                  <a:srgbClr val="000000"/>
                </a:solidFill>
                <a:latin typeface="楷体_GB2312" pitchFamily="1" charset="-122"/>
                <a:ea typeface="楷体_GB2312" pitchFamily="1" charset="-122"/>
              </a:rPr>
              <a:t>》</a:t>
            </a:r>
            <a:r>
              <a:rPr lang="" altLang="en-US" sz="3200" b="1" dirty="0">
                <a:solidFill>
                  <a:srgbClr val="000000"/>
                </a:solidFill>
                <a:latin typeface="楷体_GB2312" pitchFamily="1" charset="-122"/>
                <a:ea typeface="楷体_GB2312" pitchFamily="1" charset="-122"/>
              </a:rPr>
              <a:t>付之一炬，最终在国内的印刷数</a:t>
            </a:r>
            <a:r>
              <a:rPr lang="" altLang="en-US" sz="3200" b="1" dirty="0">
                <a:solidFill>
                  <a:srgbClr val="FF0000"/>
                </a:solidFill>
                <a:latin typeface="楷体_GB2312" pitchFamily="1" charset="-122"/>
                <a:ea typeface="楷体_GB2312" pitchFamily="1" charset="-122"/>
              </a:rPr>
              <a:t>仅有千册左右</a:t>
            </a:r>
            <a:r>
              <a:rPr lang="" altLang="en-US" sz="3200" b="1" dirty="0">
                <a:solidFill>
                  <a:srgbClr val="000000"/>
                </a:solidFill>
                <a:latin typeface="楷体_GB2312" pitchFamily="1" charset="-122"/>
                <a:ea typeface="楷体_GB2312" pitchFamily="1" charset="-122"/>
              </a:rPr>
              <a:t>。</a:t>
            </a:r>
            <a:endParaRPr lang="" altLang="en-US" sz="3200" b="1" dirty="0">
              <a:solidFill>
                <a:srgbClr val="000000"/>
              </a:solidFill>
              <a:latin typeface="楷体_GB2312" pitchFamily="1" charset="-122"/>
              <a:ea typeface="楷体_GB2312" pitchFamily="1" charset="-122"/>
            </a:endParaRPr>
          </a:p>
          <a:p>
            <a:pPr marL="0" lvl="0" indent="0">
              <a:lnSpc>
                <a:spcPct val="100000"/>
              </a:lnSpc>
              <a:spcBef>
                <a:spcPct val="0"/>
              </a:spcBef>
              <a:buSzTx/>
              <a:buFontTx/>
              <a:buNone/>
            </a:pPr>
            <a:r>
              <a:rPr lang="" altLang="en-US" sz="3200" b="1" dirty="0">
                <a:solidFill>
                  <a:srgbClr val="000000"/>
                </a:solidFill>
                <a:latin typeface="楷体_GB2312" pitchFamily="1" charset="-122"/>
                <a:ea typeface="楷体_GB2312" pitchFamily="1" charset="-122"/>
              </a:rPr>
              <a:t>　</a:t>
            </a:r>
            <a:r>
              <a:rPr lang="" altLang="zh-CN" sz="3200" b="1" dirty="0">
                <a:solidFill>
                  <a:srgbClr val="000000"/>
                </a:solidFill>
                <a:latin typeface="楷体_GB2312" pitchFamily="1" charset="-122"/>
                <a:ea typeface="楷体_GB2312" pitchFamily="1" charset="-122"/>
              </a:rPr>
              <a:t>《</a:t>
            </a:r>
            <a:r>
              <a:rPr lang="" altLang="en-US" sz="3200" b="1" dirty="0">
                <a:solidFill>
                  <a:srgbClr val="000000"/>
                </a:solidFill>
                <a:latin typeface="楷体_GB2312" pitchFamily="1" charset="-122"/>
                <a:ea typeface="楷体_GB2312" pitchFamily="1" charset="-122"/>
              </a:rPr>
              <a:t>海国图志</a:t>
            </a:r>
            <a:r>
              <a:rPr lang="" altLang="zh-CN" sz="3200" b="1" dirty="0">
                <a:solidFill>
                  <a:srgbClr val="000000"/>
                </a:solidFill>
                <a:latin typeface="楷体_GB2312" pitchFamily="1" charset="-122"/>
                <a:ea typeface="楷体_GB2312" pitchFamily="1" charset="-122"/>
              </a:rPr>
              <a:t>》</a:t>
            </a:r>
            <a:r>
              <a:rPr lang="" altLang="en-US" sz="3200" b="1" dirty="0">
                <a:solidFill>
                  <a:srgbClr val="000000"/>
                </a:solidFill>
                <a:latin typeface="楷体_GB2312" pitchFamily="1" charset="-122"/>
                <a:ea typeface="楷体_GB2312" pitchFamily="1" charset="-122"/>
              </a:rPr>
              <a:t>在日本被大量翻印，</a:t>
            </a:r>
            <a:r>
              <a:rPr lang="" altLang="en-US" sz="3200" b="1" dirty="0">
                <a:solidFill>
                  <a:srgbClr val="FF0000"/>
                </a:solidFill>
                <a:latin typeface="楷体_GB2312" pitchFamily="1" charset="-122"/>
                <a:ea typeface="楷体_GB2312" pitchFamily="1" charset="-122"/>
              </a:rPr>
              <a:t>一共印刷了</a:t>
            </a:r>
            <a:r>
              <a:rPr lang="" altLang="zh-CN" sz="3200" b="1" dirty="0">
                <a:solidFill>
                  <a:srgbClr val="FF0000"/>
                </a:solidFill>
                <a:latin typeface="楷体_GB2312" pitchFamily="1" charset="-122"/>
                <a:ea typeface="楷体_GB2312" pitchFamily="1" charset="-122"/>
              </a:rPr>
              <a:t>15</a:t>
            </a:r>
            <a:r>
              <a:rPr lang="" altLang="en-US" sz="3200" b="1" dirty="0">
                <a:solidFill>
                  <a:srgbClr val="FF0000"/>
                </a:solidFill>
                <a:latin typeface="楷体_GB2312" pitchFamily="1" charset="-122"/>
                <a:ea typeface="楷体_GB2312" pitchFamily="1" charset="-122"/>
              </a:rPr>
              <a:t>版</a:t>
            </a:r>
            <a:r>
              <a:rPr lang="" altLang="en-US" sz="3200" b="1" dirty="0">
                <a:solidFill>
                  <a:srgbClr val="000000"/>
                </a:solidFill>
                <a:latin typeface="楷体_GB2312" pitchFamily="1" charset="-122"/>
                <a:ea typeface="楷体_GB2312" pitchFamily="1" charset="-122"/>
              </a:rPr>
              <a:t>，价钱一路走高。</a:t>
            </a:r>
            <a:endParaRPr lang="" altLang="en-US" sz="3200" b="1" dirty="0">
              <a:solidFill>
                <a:srgbClr val="000000"/>
              </a:solidFill>
              <a:latin typeface="楷体_GB2312" pitchFamily="1" charset="-122"/>
              <a:ea typeface="楷体_GB2312" pitchFamily="1" charset="-122"/>
            </a:endParaRPr>
          </a:p>
          <a:p>
            <a:pPr marL="0" lvl="0" indent="0">
              <a:lnSpc>
                <a:spcPct val="100000"/>
              </a:lnSpc>
              <a:spcBef>
                <a:spcPct val="0"/>
              </a:spcBef>
              <a:buSzTx/>
              <a:buFontTx/>
              <a:buNone/>
            </a:pPr>
            <a:r>
              <a:rPr lang="" altLang="zh-CN" b="1" dirty="0">
                <a:solidFill>
                  <a:srgbClr val="000000"/>
                </a:solidFill>
                <a:latin typeface="宋体" panose="02010600030101010101" pitchFamily="2" charset="-122"/>
                <a:ea typeface="宋体" panose="02010600030101010101" pitchFamily="2" charset="-122"/>
              </a:rPr>
              <a:t>      ——</a:t>
            </a:r>
            <a:r>
              <a:rPr lang="" altLang="en-US" b="1" dirty="0">
                <a:solidFill>
                  <a:srgbClr val="000000"/>
                </a:solidFill>
                <a:latin typeface="宋体" panose="02010600030101010101" pitchFamily="2" charset="-122"/>
                <a:ea typeface="宋体" panose="02010600030101010101" pitchFamily="2" charset="-122"/>
              </a:rPr>
              <a:t>周英杰</a:t>
            </a:r>
            <a:r>
              <a:rPr lang="" altLang="zh-CN" b="1" dirty="0">
                <a:solidFill>
                  <a:srgbClr val="000000"/>
                </a:solidFill>
                <a:latin typeface="宋体" panose="02010600030101010101" pitchFamily="2" charset="-122"/>
                <a:ea typeface="宋体" panose="02010600030101010101" pitchFamily="2" charset="-122"/>
              </a:rPr>
              <a:t>《〈</a:t>
            </a:r>
            <a:r>
              <a:rPr lang="" altLang="en-US" b="1" dirty="0">
                <a:solidFill>
                  <a:srgbClr val="000000"/>
                </a:solidFill>
                <a:latin typeface="宋体" panose="02010600030101010101" pitchFamily="2" charset="-122"/>
                <a:ea typeface="宋体" panose="02010600030101010101" pitchFamily="2" charset="-122"/>
              </a:rPr>
              <a:t>海国图志</a:t>
            </a:r>
            <a:r>
              <a:rPr lang="" altLang="zh-CN" b="1" dirty="0">
                <a:solidFill>
                  <a:srgbClr val="000000"/>
                </a:solidFill>
                <a:latin typeface="宋体" panose="02010600030101010101" pitchFamily="2" charset="-122"/>
                <a:ea typeface="宋体" panose="02010600030101010101" pitchFamily="2" charset="-122"/>
              </a:rPr>
              <a:t>〉</a:t>
            </a:r>
            <a:r>
              <a:rPr lang="" altLang="en-US" b="1" dirty="0">
                <a:solidFill>
                  <a:srgbClr val="000000"/>
                </a:solidFill>
                <a:latin typeface="宋体" panose="02010600030101010101" pitchFamily="2" charset="-122"/>
                <a:ea typeface="宋体" panose="02010600030101010101" pitchFamily="2" charset="-122"/>
              </a:rPr>
              <a:t>的孤寂与荣光</a:t>
            </a:r>
            <a:r>
              <a:rPr lang="" altLang="zh-CN" b="1" dirty="0">
                <a:solidFill>
                  <a:srgbClr val="000000"/>
                </a:solidFill>
                <a:latin typeface="宋体" panose="02010600030101010101" pitchFamily="2" charset="-122"/>
                <a:ea typeface="宋体" panose="02010600030101010101" pitchFamily="2" charset="-122"/>
              </a:rPr>
              <a:t>》</a:t>
            </a:r>
            <a:endParaRPr lang="" altLang="zh-CN" b="1" dirty="0">
              <a:solidFill>
                <a:srgbClr val="000000"/>
              </a:solidFill>
              <a:latin typeface="宋体" panose="02010600030101010101" pitchFamily="2" charset="-122"/>
              <a:ea typeface="宋体" panose="02010600030101010101" pitchFamily="2" charset="-122"/>
            </a:endParaRPr>
          </a:p>
        </p:txBody>
      </p:sp>
      <p:sp>
        <p:nvSpPr>
          <p:cNvPr id="14342" name="矩形 3"/>
          <p:cNvSpPr/>
          <p:nvPr/>
        </p:nvSpPr>
        <p:spPr>
          <a:xfrm>
            <a:off x="328613" y="1000125"/>
            <a:ext cx="11671300" cy="1200150"/>
          </a:xfrm>
          <a:prstGeom prst="rect">
            <a:avLst/>
          </a:prstGeom>
          <a:noFill/>
          <a:ln w="28575" cap="flat" cmpd="sng">
            <a:solidFill>
              <a:schemeClr val="tx1"/>
            </a:solidFill>
            <a:prstDash val="solid"/>
            <a:miter/>
            <a:headEnd type="none" w="med" len="med"/>
            <a:tailEnd type="none" w="med" len="med"/>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2400" b="1" dirty="0">
                <a:latin typeface="宋体" panose="02010600030101010101" pitchFamily="2" charset="-122"/>
                <a:ea typeface="黑体" panose="02010609060101010101" pitchFamily="49" charset="-122"/>
                <a:sym typeface="Arial" panose="020B0604020202020204" pitchFamily="34" charset="0"/>
              </a:rPr>
              <a:t>    </a:t>
            </a:r>
            <a:r>
              <a:rPr lang="zh-CN" altLang="en-US" sz="2400" b="1" dirty="0">
                <a:latin typeface="微软雅黑" panose="020B0503020204020204" pitchFamily="34" charset="-122"/>
                <a:ea typeface="微软雅黑" panose="020B0503020204020204" pitchFamily="34" charset="-122"/>
                <a:sym typeface="Arial" panose="020B0604020202020204" pitchFamily="34" charset="0"/>
              </a:rPr>
              <a:t>在鸦片战争的整个过程里，中国以中世纪的武器，中世纪的政府，中世纪的社会来对付近代化的敌人。战争以残酷的事实暴露了这种差距，促使一批爱国知识分子在比较中思考。             </a:t>
            </a:r>
            <a:r>
              <a:rPr lang="en-US" altLang="zh-CN" sz="2400" b="1" dirty="0">
                <a:latin typeface="宋体" panose="02010600030101010101" pitchFamily="2" charset="-122"/>
                <a:ea typeface="黑体" panose="02010609060101010101" pitchFamily="49" charset="-122"/>
                <a:sym typeface="Arial" panose="020B0604020202020204" pitchFamily="34" charset="0"/>
              </a:rPr>
              <a:t>——</a:t>
            </a:r>
            <a:r>
              <a:rPr lang="zh-CN" altLang="en-US" sz="2400" b="1" dirty="0">
                <a:latin typeface="宋体" panose="02010600030101010101" pitchFamily="2" charset="-122"/>
                <a:ea typeface="黑体" panose="02010609060101010101" pitchFamily="49" charset="-122"/>
                <a:sym typeface="Arial" panose="020B0604020202020204" pitchFamily="34" charset="0"/>
              </a:rPr>
              <a:t>高翔</a:t>
            </a:r>
            <a:r>
              <a:rPr lang="en-US" altLang="zh-CN" sz="2400" b="1" dirty="0">
                <a:latin typeface="宋体" panose="02010600030101010101" pitchFamily="2" charset="-122"/>
                <a:ea typeface="黑体" panose="02010609060101010101" pitchFamily="49" charset="-122"/>
                <a:sym typeface="Arial" panose="020B0604020202020204" pitchFamily="34" charset="0"/>
              </a:rPr>
              <a:t>《</a:t>
            </a:r>
            <a:r>
              <a:rPr lang="zh-CN" altLang="en-US" sz="2400" b="1" dirty="0">
                <a:latin typeface="宋体" panose="02010600030101010101" pitchFamily="2" charset="-122"/>
                <a:ea typeface="黑体" panose="02010609060101010101" pitchFamily="49" charset="-122"/>
                <a:sym typeface="Arial" panose="020B0604020202020204" pitchFamily="34" charset="0"/>
              </a:rPr>
              <a:t>近代的初曙：</a:t>
            </a:r>
            <a:r>
              <a:rPr lang="en-US" altLang="zh-CN" sz="2400" b="1" dirty="0">
                <a:latin typeface="宋体" panose="02010600030101010101" pitchFamily="2" charset="-122"/>
                <a:ea typeface="黑体" panose="02010609060101010101" pitchFamily="49" charset="-122"/>
                <a:sym typeface="Arial" panose="020B0604020202020204" pitchFamily="34" charset="0"/>
              </a:rPr>
              <a:t>18</a:t>
            </a:r>
            <a:r>
              <a:rPr lang="zh-CN" altLang="en-US" sz="2400" b="1" dirty="0">
                <a:latin typeface="宋体" panose="02010600030101010101" pitchFamily="2" charset="-122"/>
                <a:ea typeface="黑体" panose="02010609060101010101" pitchFamily="49" charset="-122"/>
                <a:sym typeface="Arial" panose="020B0604020202020204" pitchFamily="34" charset="0"/>
              </a:rPr>
              <a:t>世纪中国观念变迁与社会发展</a:t>
            </a:r>
            <a:r>
              <a:rPr lang="en-US" altLang="zh-CN" sz="2400" b="1" dirty="0">
                <a:latin typeface="宋体" panose="02010600030101010101" pitchFamily="2" charset="-122"/>
                <a:ea typeface="黑体" panose="02010609060101010101" pitchFamily="49" charset="-122"/>
                <a:sym typeface="Arial" panose="020B0604020202020204" pitchFamily="34" charset="0"/>
              </a:rPr>
              <a:t>》</a:t>
            </a:r>
            <a:endParaRPr lang="en-US" altLang="zh-CN" sz="2400" b="1" dirty="0">
              <a:latin typeface="宋体" panose="02010600030101010101" pitchFamily="2" charset="-122"/>
              <a:ea typeface="黑体" panose="02010609060101010101" pitchFamily="49" charset="-122"/>
              <a:sym typeface="Arial" panose="020B0604020202020204" pitchFamily="34" charset="0"/>
            </a:endParaRPr>
          </a:p>
        </p:txBody>
      </p:sp>
      <p:sp>
        <p:nvSpPr>
          <p:cNvPr id="13" name="矩形 12"/>
          <p:cNvSpPr/>
          <p:nvPr/>
        </p:nvSpPr>
        <p:spPr>
          <a:xfrm>
            <a:off x="427038" y="230188"/>
            <a:ext cx="11534775" cy="769938"/>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一、开眼</a:t>
            </a:r>
            <a:r>
              <a:rPr kumimoji="0" lang="zh-CN" altLang="en-US" sz="4000" b="1" i="0" u="none" strike="noStrike" kern="1200" cap="none" spc="0" normalizeH="0" baseline="0" noProof="0" dirty="0">
                <a:ln>
                  <a:noFill/>
                </a:ln>
                <a:solidFill>
                  <a:srgbClr val="C00000"/>
                </a:solidFill>
                <a:effectLst/>
                <a:uLnTx/>
                <a:uFillTx/>
                <a:latin typeface="+mj-ea"/>
                <a:ea typeface="宋体" panose="02010600030101010101" pitchFamily="2" charset="-122"/>
                <a:cs typeface="+mn-cs"/>
              </a:rPr>
              <a:t>看世界</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a:t>
            </a:r>
            <a:r>
              <a:rPr kumimoji="0" lang="en-US" altLang="zh-CN"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19</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世纪</a:t>
            </a:r>
            <a:r>
              <a:rPr kumimoji="0" lang="en-US" altLang="zh-CN"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40</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年代  地主阶级抵抗派）</a:t>
            </a:r>
            <a:endParaRPr kumimoji="0" lang="en-US" altLang="zh-CN" sz="3600" b="0" i="0" u="none" strike="noStrike" kern="1200" cap="none" spc="0" normalizeH="0" baseline="0" noProof="0" dirty="0">
              <a:ln>
                <a:noFill/>
              </a:ln>
              <a:solidFill>
                <a:schemeClr val="tx1"/>
              </a:solidFill>
              <a:effectLst/>
              <a:uLnTx/>
              <a:uFillTx/>
              <a:latin typeface="+mj-ea"/>
              <a:ea typeface="宋体" panose="02010600030101010101" pitchFamily="2" charset="-122"/>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3" name="表格 2"/>
          <p:cNvGraphicFramePr>
            <a:graphicFrameLocks noGrp="1"/>
          </p:cNvGraphicFramePr>
          <p:nvPr/>
        </p:nvGraphicFramePr>
        <p:xfrm>
          <a:off x="304800" y="1196975"/>
          <a:ext cx="11623675" cy="3844925"/>
        </p:xfrm>
        <a:graphic>
          <a:graphicData uri="http://schemas.openxmlformats.org/drawingml/2006/table">
            <a:tbl>
              <a:tblPr/>
              <a:tblGrid>
                <a:gridCol w="1467819"/>
                <a:gridCol w="2383477"/>
                <a:gridCol w="4604073"/>
                <a:gridCol w="3168306"/>
              </a:tblGrid>
              <a:tr h="518071">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代表作</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rPr>
                        <a:t>                 内容</a:t>
                      </a:r>
                      <a:endParaRPr kumimoji="0" lang="zh-CN" altLang="en-US" sz="2800" b="1" i="0" u="none" strike="noStrike" cap="none" normalizeH="0" baseline="0" dirty="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rPr>
                        <a:t>         评价</a:t>
                      </a:r>
                      <a:endParaRPr kumimoji="0" lang="zh-CN" altLang="en-US" sz="2800" b="1" i="0" u="none" strike="noStrike" cap="none" normalizeH="0" baseline="0" dirty="0" smtClean="0">
                        <a:ln>
                          <a:noFill/>
                        </a:ln>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0740">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林则徐</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四洲志</a:t>
                      </a: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介绍世界</a:t>
                      </a: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30</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余国的</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rPr>
                        <a:t>地理</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rPr>
                        <a:t>历史</a:t>
                      </a:r>
                      <a:r>
                        <a:rPr lang="zh-CN" altLang="en-US" sz="2800" b="1" i="0" dirty="0" smtClean="0">
                          <a:solidFill>
                            <a:schemeClr val="tx1"/>
                          </a:solidFill>
                          <a:effectLst/>
                          <a:latin typeface="宋体" panose="02010600030101010101" pitchFamily="2" charset="-122"/>
                          <a:ea typeface="宋体" panose="02010600030101010101" pitchFamily="2" charset="-122"/>
                          <a:cs typeface="Arial" panose="020B0604020202020204" pitchFamily="34" charset="0"/>
                        </a:rPr>
                        <a:t>和政情</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080808"/>
                          </a:solidFill>
                          <a:effectLst/>
                          <a:latin typeface="宋体" panose="02010600030101010101" pitchFamily="2" charset="-122"/>
                          <a:ea typeface="宋体" panose="02010600030101010101" pitchFamily="2" charset="-122"/>
                          <a:cs typeface="Arial" panose="020B0604020202020204" pitchFamily="34" charset="0"/>
                        </a:rPr>
                        <a:t>最早开眼看世界的人之一</a:t>
                      </a:r>
                      <a:endParaRPr kumimoji="0" lang="zh-CN" altLang="en-US" sz="2800" b="1" i="0" u="none" strike="noStrike" cap="none" normalizeH="0" baseline="0" dirty="0" smtClean="0">
                        <a:ln>
                          <a:noFill/>
                        </a:ln>
                        <a:solidFill>
                          <a:srgbClr val="080808"/>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728">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魏源</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海国图志</a:t>
                      </a: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世界各国</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cs typeface="Arial" panose="020B0604020202020204" pitchFamily="34" charset="0"/>
                        </a:rPr>
                        <a:t>历史、地理</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、社会现状以及军事、科技等</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最早介绍西方的</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cs typeface="Arial" panose="020B0604020202020204" pitchFamily="34" charset="0"/>
                        </a:rPr>
                        <a:t>历史地理</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书之一</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385">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徐继畬</a:t>
                      </a:r>
                      <a:endParaRPr kumimoji="0" lang="zh-CN" altLang="en-US" sz="2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瀛寰志略</a:t>
                      </a: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介绍世界上</a:t>
                      </a:r>
                      <a:r>
                        <a:rPr kumimoji="0" lang="en-US" altLang="zh-CN"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80</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个国家的</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cs typeface="Arial" panose="020B0604020202020204" pitchFamily="34" charset="0"/>
                        </a:rPr>
                        <a:t>地理</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位置、</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cs typeface="Arial" panose="020B0604020202020204" pitchFamily="34" charset="0"/>
                        </a:rPr>
                        <a:t>历史</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变迁、经济文化、和风土人情</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SzPct val="100000"/>
                        <a:buFont typeface="Arial" panose="020B0604020202020204" pitchFamily="34" charset="0"/>
                        <a:defRPr sz="2400">
                          <a:solidFill>
                            <a:schemeClr val="tx1"/>
                          </a:solidFill>
                          <a:latin typeface="Calibri" panose="020F0502020204030204" pitchFamily="34" charset="0"/>
                          <a:cs typeface="Arial" panose="020B0604020202020204" pitchFamily="34" charset="0"/>
                        </a:defRPr>
                      </a:lvl1pPr>
                      <a:lvl2pPr marL="742950" indent="-285750">
                        <a:lnSpc>
                          <a:spcPct val="90000"/>
                        </a:lnSpc>
                        <a:spcBef>
                          <a:spcPts val="500"/>
                        </a:spcBef>
                        <a:buSzPct val="100000"/>
                        <a:buFont typeface="Arial" panose="020B0604020202020204" pitchFamily="34" charset="0"/>
                        <a:defRPr sz="2000">
                          <a:solidFill>
                            <a:schemeClr val="tx1"/>
                          </a:solidFill>
                          <a:latin typeface="Calibri" panose="020F0502020204030204" pitchFamily="34" charset="0"/>
                          <a:cs typeface="Arial" panose="020B0604020202020204" pitchFamily="34" charset="0"/>
                        </a:defRPr>
                      </a:lvl2pPr>
                      <a:lvl3pPr marL="1143000" indent="-228600">
                        <a:lnSpc>
                          <a:spcPct val="90000"/>
                        </a:lnSpc>
                        <a:spcBef>
                          <a:spcPts val="500"/>
                        </a:spcBef>
                        <a:buSzPct val="100000"/>
                        <a:buFont typeface="Arial" panose="020B0604020202020204" pitchFamily="34" charset="0"/>
                        <a:defRPr>
                          <a:solidFill>
                            <a:schemeClr val="tx1"/>
                          </a:solidFill>
                          <a:latin typeface="Calibri" panose="020F0502020204030204" pitchFamily="34" charset="0"/>
                          <a:cs typeface="Arial" panose="020B0604020202020204" pitchFamily="34" charset="0"/>
                        </a:defRPr>
                      </a:lvl3pPr>
                      <a:lvl4pPr marL="16002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4pPr>
                      <a:lvl5pPr marL="2057400" indent="-228600">
                        <a:lnSpc>
                          <a:spcPct val="90000"/>
                        </a:lnSpc>
                        <a:spcBef>
                          <a:spcPts val="500"/>
                        </a:spcBef>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5pPr>
                      <a:lvl6pPr marL="25146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6pPr>
                      <a:lvl7pPr marL="29718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7pPr>
                      <a:lvl8pPr marL="34290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8pPr>
                      <a:lvl9pPr marL="3886200" indent="-228600" eaLnBrk="0" fontAlgn="base" hangingPunct="0">
                        <a:lnSpc>
                          <a:spcPct val="90000"/>
                        </a:lnSpc>
                        <a:spcBef>
                          <a:spcPts val="500"/>
                        </a:spcBef>
                        <a:spcAft>
                          <a:spcPct val="0"/>
                        </a:spcAft>
                        <a:buSzPct val="100000"/>
                        <a:buFont typeface="Arial" panose="020B0604020202020204" pitchFamily="34" charset="0"/>
                        <a:defRPr sz="16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第一部</a:t>
                      </a:r>
                      <a:r>
                        <a:rPr kumimoji="0" lang="zh-CN" altLang="en-US" sz="2800" b="1" i="0" u="none" strike="noStrike" cap="none" normalizeH="0" baseline="0" dirty="0" smtClean="0">
                          <a:ln>
                            <a:noFill/>
                          </a:ln>
                          <a:solidFill>
                            <a:srgbClr val="FF0000"/>
                          </a:solidFill>
                          <a:effectLst/>
                          <a:latin typeface="宋体" panose="02010600030101010101" pitchFamily="2" charset="-122"/>
                          <a:ea typeface="宋体" panose="02010600030101010101" pitchFamily="2" charset="-122"/>
                          <a:cs typeface="Arial" panose="020B0604020202020204" pitchFamily="34" charset="0"/>
                        </a:rPr>
                        <a:t>世界地理</a:t>
                      </a:r>
                      <a:r>
                        <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rPr>
                        <a:t>著作</a:t>
                      </a:r>
                      <a:endParaRPr kumimoji="0" lang="zh-CN" altLang="en-US" sz="28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Arial" panose="020B0604020202020204" pitchFamily="34" charset="0"/>
                      </a:endParaRPr>
                    </a:p>
                  </a:txBody>
                  <a:tcPr marL="121918" marR="121918"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97" name="TextBox 3"/>
          <p:cNvSpPr txBox="1"/>
          <p:nvPr/>
        </p:nvSpPr>
        <p:spPr>
          <a:xfrm>
            <a:off x="1127125" y="5241925"/>
            <a:ext cx="8137525"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latin typeface="微软雅黑" panose="020B0503020204020204" pitchFamily="34" charset="-122"/>
                <a:ea typeface="微软雅黑" panose="020B0503020204020204" pitchFamily="34" charset="-122"/>
              </a:rPr>
              <a:t>特点：</a:t>
            </a:r>
            <a:r>
              <a:rPr lang="zh-CN" altLang="en-US" sz="3600" b="1" dirty="0">
                <a:latin typeface="微软雅黑" panose="020B0503020204020204" pitchFamily="34" charset="-122"/>
                <a:ea typeface="微软雅黑" panose="020B0503020204020204" pitchFamily="34" charset="-122"/>
              </a:rPr>
              <a:t>从</a:t>
            </a:r>
            <a:r>
              <a:rPr lang="zh-CN" altLang="en-US" sz="3600" b="1" dirty="0">
                <a:solidFill>
                  <a:srgbClr val="FF0000"/>
                </a:solidFill>
                <a:latin typeface="微软雅黑" panose="020B0503020204020204" pitchFamily="34" charset="-122"/>
                <a:ea typeface="微软雅黑" panose="020B0503020204020204" pitchFamily="34" charset="-122"/>
              </a:rPr>
              <a:t>地理</a:t>
            </a:r>
            <a:r>
              <a:rPr lang="zh-CN" altLang="en-US" sz="3600" b="1" dirty="0">
                <a:latin typeface="微软雅黑" panose="020B0503020204020204" pitchFamily="34" charset="-122"/>
                <a:ea typeface="微软雅黑" panose="020B0503020204020204" pitchFamily="34" charset="-122"/>
              </a:rPr>
              <a:t>、</a:t>
            </a:r>
            <a:r>
              <a:rPr lang="zh-CN" altLang="en-US" sz="3600" b="1" dirty="0">
                <a:solidFill>
                  <a:srgbClr val="FF0000"/>
                </a:solidFill>
                <a:latin typeface="微软雅黑" panose="020B0503020204020204" pitchFamily="34" charset="-122"/>
                <a:ea typeface="微软雅黑" panose="020B0503020204020204" pitchFamily="34" charset="-122"/>
              </a:rPr>
              <a:t>历史</a:t>
            </a:r>
            <a:r>
              <a:rPr lang="zh-CN" altLang="en-US" sz="3600" b="1" dirty="0">
                <a:latin typeface="微软雅黑" panose="020B0503020204020204" pitchFamily="34" charset="-122"/>
                <a:ea typeface="微软雅黑" panose="020B0503020204020204" pitchFamily="34" charset="-122"/>
              </a:rPr>
              <a:t>开始了解西方。</a:t>
            </a:r>
            <a:endParaRPr lang="zh-CN" altLang="en-US" sz="3600" b="1" dirty="0">
              <a:latin typeface="微软雅黑" panose="020B0503020204020204" pitchFamily="34" charset="-122"/>
              <a:ea typeface="微软雅黑" panose="020B0503020204020204" pitchFamily="34" charset="-122"/>
            </a:endParaRPr>
          </a:p>
        </p:txBody>
      </p:sp>
      <p:sp>
        <p:nvSpPr>
          <p:cNvPr id="6" name="Rectangle 17"/>
          <p:cNvSpPr/>
          <p:nvPr/>
        </p:nvSpPr>
        <p:spPr>
          <a:xfrm>
            <a:off x="1127125" y="5888038"/>
            <a:ext cx="10440988" cy="70802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4000" b="1" dirty="0">
                <a:latin typeface="微软雅黑" panose="020B0503020204020204" pitchFamily="34" charset="-122"/>
                <a:ea typeface="微软雅黑" panose="020B0503020204020204" pitchFamily="34" charset="-122"/>
              </a:rPr>
              <a:t>评价：</a:t>
            </a:r>
            <a:r>
              <a:rPr lang="zh-CN" altLang="en-US" sz="3600" b="1" dirty="0">
                <a:latin typeface="微软雅黑" panose="020B0503020204020204" pitchFamily="34" charset="-122"/>
                <a:ea typeface="微软雅黑" panose="020B0503020204020204" pitchFamily="34" charset="-122"/>
              </a:rPr>
              <a:t>启迪作用；但未付诸实践，影响有限。</a:t>
            </a:r>
            <a:endParaRPr lang="zh-CN" altLang="en-US" sz="3600" b="1" dirty="0">
              <a:latin typeface="微软雅黑" panose="020B0503020204020204" pitchFamily="34" charset="-122"/>
              <a:ea typeface="微软雅黑" panose="020B0503020204020204" pitchFamily="34" charset="-122"/>
            </a:endParaRPr>
          </a:p>
        </p:txBody>
      </p:sp>
      <p:sp>
        <p:nvSpPr>
          <p:cNvPr id="8" name="矩形 7"/>
          <p:cNvSpPr/>
          <p:nvPr/>
        </p:nvSpPr>
        <p:spPr>
          <a:xfrm>
            <a:off x="427038" y="230188"/>
            <a:ext cx="11534775" cy="769938"/>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一、开眼</a:t>
            </a:r>
            <a:r>
              <a:rPr kumimoji="0" lang="zh-CN" altLang="en-US" sz="4000" b="1" i="0" u="none" strike="noStrike" kern="1200" cap="none" spc="0" normalizeH="0" baseline="0" noProof="0" dirty="0">
                <a:ln>
                  <a:noFill/>
                </a:ln>
                <a:solidFill>
                  <a:srgbClr val="C00000"/>
                </a:solidFill>
                <a:effectLst/>
                <a:uLnTx/>
                <a:uFillTx/>
                <a:latin typeface="+mj-ea"/>
                <a:ea typeface="宋体" panose="02010600030101010101" pitchFamily="2" charset="-122"/>
                <a:cs typeface="+mn-cs"/>
              </a:rPr>
              <a:t>看世界</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a:t>
            </a:r>
            <a:r>
              <a:rPr kumimoji="0" lang="en-US" altLang="zh-CN"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19</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世纪</a:t>
            </a:r>
            <a:r>
              <a:rPr kumimoji="0" lang="en-US" altLang="zh-CN"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40</a:t>
            </a:r>
            <a:r>
              <a:rPr kumimoji="0" lang="zh-CN" altLang="en-US" sz="3600" b="1" i="0" u="none" strike="noStrike" kern="1200" cap="none" spc="0" normalizeH="0" baseline="0" noProof="0" dirty="0">
                <a:ln>
                  <a:noFill/>
                </a:ln>
                <a:solidFill>
                  <a:schemeClr val="tx1"/>
                </a:solidFill>
                <a:effectLst/>
                <a:uLnTx/>
                <a:uFillTx/>
                <a:latin typeface="+mj-ea"/>
                <a:ea typeface="宋体" panose="02010600030101010101" pitchFamily="2" charset="-122"/>
                <a:cs typeface="+mn-cs"/>
              </a:rPr>
              <a:t>年代  地主阶级抵抗派）</a:t>
            </a:r>
            <a:endParaRPr kumimoji="0" lang="en-US" altLang="zh-CN" sz="3600" b="0" i="0" u="none" strike="noStrike" kern="1200" cap="none" spc="0" normalizeH="0" baseline="0" noProof="0" dirty="0">
              <a:ln>
                <a:noFill/>
              </a:ln>
              <a:solidFill>
                <a:schemeClr val="tx1"/>
              </a:solidFill>
              <a:effectLst/>
              <a:uLnTx/>
              <a:uFillTx/>
              <a:latin typeface="+mj-ea"/>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97"/>
                                        </p:tgtEl>
                                        <p:attrNameLst>
                                          <p:attrName>style.visibility</p:attrName>
                                        </p:attrNameLst>
                                      </p:cBhvr>
                                      <p:to>
                                        <p:strVal val="visible"/>
                                      </p:to>
                                    </p:set>
                                    <p:animEffect transition="in" filter="blinds(horizontal)">
                                      <p:cBhvr>
                                        <p:cTn id="7" dur="500"/>
                                        <p:tgtEl>
                                          <p:spTgt spid="3279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7"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6386" name="Rectangle 4"/>
          <p:cNvSpPr/>
          <p:nvPr/>
        </p:nvSpPr>
        <p:spPr>
          <a:xfrm>
            <a:off x="479425" y="1916113"/>
            <a:ext cx="8280400" cy="3232150"/>
          </a:xfrm>
          <a:prstGeom prst="rect">
            <a:avLst/>
          </a:prstGeom>
          <a:noFill/>
          <a:ln w="9525" cap="flat" cmpd="sng">
            <a:solidFill>
              <a:srgbClr val="000000"/>
            </a:solidFill>
            <a:prstDash val="solid"/>
            <a:miter/>
            <a:headEnd type="none" w="med" len="med"/>
            <a:tailEnd type="none" w="med" len="med"/>
          </a:ln>
        </p:spPr>
        <p:txBody>
          <a:bodyPr anchor="ctr" anchorCtr="0">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3600" b="1" dirty="0">
                <a:latin typeface="宋体" panose="02010600030101010101" pitchFamily="2" charset="-122"/>
                <a:ea typeface="宋体" panose="02010600030101010101" pitchFamily="2" charset="-122"/>
              </a:rPr>
              <a:t>    </a:t>
            </a:r>
            <a:r>
              <a:rPr lang="zh-CN" altLang="en-US" sz="3200" b="1" dirty="0">
                <a:latin typeface="宋体" panose="02010600030101010101" pitchFamily="2" charset="-122"/>
                <a:ea typeface="宋体" panose="02010600030101010101" pitchFamily="2" charset="-122"/>
              </a:rPr>
              <a:t>（夷兵）击刺步伐俱非所娴， 而腿足裹缠， 结束严密， 屈伸皆所不便， 若至岸上更无能为， 是其强非不可制也</a:t>
            </a:r>
            <a:r>
              <a:rPr lang="en-US" altLang="zh-CN" sz="3200" b="1" dirty="0">
                <a:latin typeface="宋体" panose="02010600030101010101" pitchFamily="2" charset="-122"/>
                <a:ea typeface="宋体" panose="02010600030101010101" pitchFamily="2" charset="-122"/>
              </a:rPr>
              <a:t>……</a:t>
            </a:r>
            <a:r>
              <a:rPr lang="zh-CN" altLang="en-US" sz="3200" b="1" dirty="0">
                <a:latin typeface="宋体" panose="02010600030101010101" pitchFamily="2" charset="-122"/>
                <a:ea typeface="宋体" panose="02010600030101010101" pitchFamily="2" charset="-122"/>
              </a:rPr>
              <a:t>赖牛肉粉为生，若无茶叶、大黄助其消化，必致涨毙。	</a:t>
            </a:r>
            <a:r>
              <a:rPr lang="zh-CN" altLang="en-US" sz="3600" b="1" dirty="0">
                <a:latin typeface="宋体" panose="02010600030101010101" pitchFamily="2" charset="-122"/>
                <a:ea typeface="宋体" panose="02010600030101010101" pitchFamily="2" charset="-122"/>
              </a:rPr>
              <a:t>          </a:t>
            </a:r>
            <a:endParaRPr lang="zh-CN" altLang="en-US" sz="3600" b="1" dirty="0">
              <a:latin typeface="宋体" panose="02010600030101010101" pitchFamily="2" charset="-122"/>
              <a:ea typeface="宋体" panose="02010600030101010101" pitchFamily="2" charset="-122"/>
            </a:endParaRPr>
          </a:p>
          <a:p>
            <a:pPr marL="0" lvl="0" indent="0" eaLnBrk="1" hangingPunct="1">
              <a:lnSpc>
                <a:spcPct val="100000"/>
              </a:lnSpc>
              <a:spcBef>
                <a:spcPct val="0"/>
              </a:spcBef>
              <a:buSzTx/>
              <a:buFontTx/>
              <a:buNone/>
            </a:pPr>
            <a:r>
              <a:rPr lang="zh-CN" altLang="en-US" sz="3600" b="1" dirty="0">
                <a:latin typeface="宋体" panose="02010600030101010101" pitchFamily="2" charset="-122"/>
                <a:ea typeface="宋体" panose="02010600030101010101" pitchFamily="2" charset="-122"/>
              </a:rPr>
              <a:t>              </a:t>
            </a:r>
            <a:r>
              <a:rPr lang="en-US" altLang="zh-CN" sz="3200" b="1" dirty="0">
                <a:latin typeface="宋体" panose="02010600030101010101" pitchFamily="2" charset="-122"/>
                <a:ea typeface="宋体" panose="02010600030101010101" pitchFamily="2" charset="-122"/>
              </a:rPr>
              <a:t>——</a:t>
            </a:r>
            <a:r>
              <a:rPr lang="zh-CN" altLang="en-US" sz="3200" b="1" dirty="0">
                <a:latin typeface="宋体" panose="02010600030101010101" pitchFamily="2" charset="-122"/>
                <a:ea typeface="宋体" panose="02010600030101010101" pitchFamily="2" charset="-122"/>
              </a:rPr>
              <a:t>林则徐</a:t>
            </a:r>
            <a:r>
              <a:rPr lang="en-US" altLang="zh-CN" sz="3200" b="1" dirty="0">
                <a:latin typeface="宋体" panose="02010600030101010101" pitchFamily="2" charset="-122"/>
                <a:ea typeface="宋体" panose="02010600030101010101" pitchFamily="2" charset="-122"/>
              </a:rPr>
              <a:t>1839</a:t>
            </a:r>
            <a:r>
              <a:rPr lang="zh-CN" altLang="en-US" sz="3200" b="1" dirty="0">
                <a:latin typeface="宋体" panose="02010600030101010101" pitchFamily="2" charset="-122"/>
                <a:ea typeface="宋体" panose="02010600030101010101" pitchFamily="2" charset="-122"/>
              </a:rPr>
              <a:t>年奏章</a:t>
            </a:r>
            <a:endParaRPr lang="zh-CN" altLang="en-US" sz="3200" b="1" dirty="0">
              <a:latin typeface="宋体" panose="02010600030101010101" pitchFamily="2" charset="-122"/>
              <a:ea typeface="宋体" panose="02010600030101010101" pitchFamily="2" charset="-122"/>
            </a:endParaRPr>
          </a:p>
        </p:txBody>
      </p:sp>
      <p:pic>
        <p:nvPicPr>
          <p:cNvPr id="16387" name="Picture 25" descr="1"/>
          <p:cNvPicPr>
            <a:picLocks noChangeAspect="1"/>
          </p:cNvPicPr>
          <p:nvPr/>
        </p:nvPicPr>
        <p:blipFill>
          <a:blip r:embed="rId1"/>
          <a:stretch>
            <a:fillRect/>
          </a:stretch>
        </p:blipFill>
        <p:spPr>
          <a:xfrm>
            <a:off x="9048750" y="1895475"/>
            <a:ext cx="2736850" cy="3232150"/>
          </a:xfrm>
          <a:prstGeom prst="rect">
            <a:avLst/>
          </a:prstGeom>
          <a:noFill/>
          <a:ln w="38100">
            <a:noFill/>
          </a:ln>
        </p:spPr>
      </p:pic>
      <p:sp>
        <p:nvSpPr>
          <p:cNvPr id="26628" name="矩形 1"/>
          <p:cNvSpPr/>
          <p:nvPr/>
        </p:nvSpPr>
        <p:spPr>
          <a:xfrm>
            <a:off x="1677988" y="333375"/>
            <a:ext cx="5006975" cy="768350"/>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4400" b="1" dirty="0">
                <a:solidFill>
                  <a:srgbClr val="FF0000"/>
                </a:solidFill>
                <a:latin typeface="Arial" panose="020B0604020202020204" pitchFamily="34" charset="0"/>
                <a:ea typeface="微软雅黑" panose="020B0503020204020204" pitchFamily="34" charset="-122"/>
              </a:rPr>
              <a:t>睁眼</a:t>
            </a:r>
            <a:r>
              <a:rPr lang="zh-CN" altLang="en-US" sz="3600" b="1" dirty="0">
                <a:latin typeface="Arial" panose="020B0604020202020204" pitchFamily="34" charset="0"/>
                <a:ea typeface="微软雅黑" panose="020B0503020204020204" pitchFamily="34" charset="-122"/>
              </a:rPr>
              <a:t>看世界的睿智伟人</a:t>
            </a:r>
            <a:endParaRPr lang="zh-CN" altLang="en-US" sz="3600" b="1" dirty="0">
              <a:latin typeface="Arial" panose="020B0604020202020204" pitchFamily="34" charset="0"/>
              <a:ea typeface="微软雅黑" panose="020B0503020204020204" pitchFamily="34" charset="-122"/>
            </a:endParaRPr>
          </a:p>
        </p:txBody>
      </p:sp>
      <p:sp>
        <p:nvSpPr>
          <p:cNvPr id="26629" name="矩形 2"/>
          <p:cNvSpPr/>
          <p:nvPr/>
        </p:nvSpPr>
        <p:spPr>
          <a:xfrm>
            <a:off x="5591175" y="1055688"/>
            <a:ext cx="5211763" cy="769937"/>
          </a:xfrm>
          <a:prstGeom prst="rect">
            <a:avLst/>
          </a:prstGeom>
          <a:noFill/>
          <a:ln w="9525">
            <a:noFill/>
          </a:ln>
        </p:spPr>
        <p:txBody>
          <a:bodyPr wrap="none">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eaLnBrk="1" hangingPunct="1">
              <a:lnSpc>
                <a:spcPct val="100000"/>
              </a:lnSpc>
              <a:spcBef>
                <a:spcPct val="0"/>
              </a:spcBef>
              <a:buSzTx/>
              <a:buFontTx/>
              <a:buNone/>
            </a:pPr>
            <a:r>
              <a:rPr lang="zh-CN" altLang="en-US" sz="4400" b="1" dirty="0">
                <a:solidFill>
                  <a:srgbClr val="FF0000"/>
                </a:solidFill>
                <a:latin typeface="Arial" panose="020B0604020202020204" pitchFamily="34" charset="0"/>
                <a:ea typeface="微软雅黑" panose="020B0503020204020204" pitchFamily="34" charset="-122"/>
              </a:rPr>
              <a:t>半梦半醒</a:t>
            </a:r>
            <a:r>
              <a:rPr lang="zh-CN" altLang="en-US" sz="3600" b="1" dirty="0">
                <a:latin typeface="Arial" panose="020B0604020202020204" pitchFamily="34" charset="0"/>
                <a:ea typeface="微软雅黑" panose="020B0503020204020204" pitchFamily="34" charset="-122"/>
              </a:rPr>
              <a:t>间的旧时精英</a:t>
            </a:r>
            <a:endParaRPr lang="zh-CN" altLang="en-US" sz="3600" b="1" dirty="0">
              <a:latin typeface="Arial" panose="020B0604020202020204" pitchFamily="34" charset="0"/>
              <a:ea typeface="微软雅黑" panose="020B0503020204020204" pitchFamily="34" charset="-122"/>
            </a:endParaRPr>
          </a:p>
        </p:txBody>
      </p:sp>
      <p:sp>
        <p:nvSpPr>
          <p:cNvPr id="4" name="矩形 3"/>
          <p:cNvSpPr/>
          <p:nvPr/>
        </p:nvSpPr>
        <p:spPr>
          <a:xfrm>
            <a:off x="239713" y="5194300"/>
            <a:ext cx="11666538" cy="1384300"/>
          </a:xfrm>
          <a:prstGeom prst="rect">
            <a:avLst/>
          </a:prstGeom>
        </p:spPr>
        <p:txBody>
          <a:bodyPr>
            <a:spAutoFit/>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28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sym typeface="Arial" panose="020B0604020202020204"/>
              </a:rPr>
              <a:t>    </a:t>
            </a:r>
            <a:r>
              <a:rPr kumimoji="0" lang="zh-CN" altLang="zh-CN" sz="2800" b="1" i="0" u="none" strike="noStrike" kern="1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Times New Roman" panose="02020603050405020304" pitchFamily="18" charset="0"/>
                <a:sym typeface="Arial" panose="020B0604020202020204"/>
              </a:rPr>
              <a:t>开眼看世界的只是少数的爱国知识分子开始思考与西方的差距，探索西方，而大多数官僚则仍沉醉于暂时和平的表象。显然，</a:t>
            </a:r>
            <a:r>
              <a:rPr kumimoji="0" lang="zh-CN" altLang="zh-CN" sz="2800"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a:rPr>
              <a:t>两次鸦片战争并没有使得中国人真正的苏醒。</a:t>
            </a:r>
            <a:endParaRPr kumimoji="0" lang="zh-CN" altLang="zh-CN" sz="2800" b="1"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6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29"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7410" name="文本框 23"/>
          <p:cNvSpPr txBox="1"/>
          <p:nvPr/>
        </p:nvSpPr>
        <p:spPr>
          <a:xfrm>
            <a:off x="271463" y="384175"/>
            <a:ext cx="10217150" cy="769938"/>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4000" b="1" dirty="0">
                <a:solidFill>
                  <a:srgbClr val="C00000"/>
                </a:solidFill>
                <a:latin typeface="宋体" panose="02010600030101010101" pitchFamily="2" charset="-122"/>
                <a:ea typeface="宋体" panose="02010600030101010101" pitchFamily="2" charset="-122"/>
              </a:rPr>
              <a:t>二、太平</a:t>
            </a:r>
            <a:r>
              <a:rPr lang="zh-CN" altLang="en-US" sz="4400" b="1" dirty="0">
                <a:solidFill>
                  <a:srgbClr val="C00000"/>
                </a:solidFill>
                <a:latin typeface="微软雅黑" panose="020B0503020204020204" pitchFamily="34" charset="-122"/>
                <a:ea typeface="微软雅黑" panose="020B0503020204020204" pitchFamily="34" charset="-122"/>
              </a:rPr>
              <a:t>天国</a:t>
            </a:r>
            <a:r>
              <a:rPr lang="zh-CN" altLang="en-US" sz="4000" b="1" dirty="0">
                <a:solidFill>
                  <a:srgbClr val="C00000"/>
                </a:solidFill>
                <a:latin typeface="宋体" panose="02010600030101010101" pitchFamily="2" charset="-122"/>
                <a:ea typeface="宋体" panose="02010600030101010101" pitchFamily="2" charset="-122"/>
              </a:rPr>
              <a:t>运动</a:t>
            </a:r>
            <a:r>
              <a:rPr lang="zh-CN" altLang="en-US" sz="4000" b="1" dirty="0">
                <a:latin typeface="宋体" panose="02010600030101010101" pitchFamily="2" charset="-122"/>
                <a:ea typeface="宋体" panose="02010600030101010101" pitchFamily="2" charset="-122"/>
              </a:rPr>
              <a:t>（</a:t>
            </a:r>
            <a:r>
              <a:rPr lang="en-US" altLang="zh-CN" sz="4000" b="1" dirty="0">
                <a:latin typeface="宋体" panose="02010600030101010101" pitchFamily="2" charset="-122"/>
                <a:ea typeface="宋体" panose="02010600030101010101" pitchFamily="2" charset="-122"/>
              </a:rPr>
              <a:t>1851-1864 </a:t>
            </a:r>
            <a:r>
              <a:rPr lang="zh-CN" altLang="en-US" sz="4000" b="1" dirty="0">
                <a:latin typeface="宋体" panose="02010600030101010101" pitchFamily="2" charset="-122"/>
                <a:ea typeface="宋体" panose="02010600030101010101" pitchFamily="2" charset="-122"/>
              </a:rPr>
              <a:t>农民阶级）</a:t>
            </a:r>
            <a:endParaRPr lang="zh-CN" altLang="en-US" sz="4000" b="1" dirty="0">
              <a:latin typeface="宋体" panose="02010600030101010101" pitchFamily="2" charset="-122"/>
              <a:ea typeface="宋体" panose="02010600030101010101" pitchFamily="2" charset="-122"/>
            </a:endParaRPr>
          </a:p>
        </p:txBody>
      </p:sp>
      <p:pic>
        <p:nvPicPr>
          <p:cNvPr id="19" name="Picture 13" descr="B17"/>
          <p:cNvPicPr>
            <a:picLocks noChangeAspect="1"/>
          </p:cNvPicPr>
          <p:nvPr/>
        </p:nvPicPr>
        <p:blipFill>
          <a:blip r:embed="rId1"/>
          <a:stretch>
            <a:fillRect/>
          </a:stretch>
        </p:blipFill>
        <p:spPr>
          <a:xfrm>
            <a:off x="407988" y="2420938"/>
            <a:ext cx="4167187" cy="4194175"/>
          </a:xfrm>
          <a:prstGeom prst="rect">
            <a:avLst/>
          </a:prstGeom>
          <a:noFill/>
          <a:ln w="19050">
            <a:noFill/>
          </a:ln>
        </p:spPr>
      </p:pic>
      <p:sp>
        <p:nvSpPr>
          <p:cNvPr id="27652" name="TextBox 4"/>
          <p:cNvSpPr txBox="1"/>
          <p:nvPr/>
        </p:nvSpPr>
        <p:spPr>
          <a:xfrm>
            <a:off x="550863" y="1341438"/>
            <a:ext cx="4176712" cy="58420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a:solidFill>
                  <a:schemeClr val="tx1"/>
                </a:solidFill>
                <a:latin typeface="Calibri" panose="020F0502020204030204"/>
                <a:cs typeface="Arial" panose="020B0604020202020204" pitchFamily="34" charset="0"/>
              </a:defRPr>
            </a:lvl1pPr>
            <a:lvl2pPr marL="685800" indent="-228600" algn="l" rtl="0" eaLnBrk="0" fontAlgn="base" hangingPunct="0">
              <a:lnSpc>
                <a:spcPct val="90000"/>
              </a:lnSpc>
              <a:spcBef>
                <a:spcPts val="500"/>
              </a:spcBef>
              <a:spcAft>
                <a:spcPct val="0"/>
              </a:spcAft>
              <a:buSzPct val="100000"/>
              <a:buFont typeface="Arial" panose="020B0604020202020204" pitchFamily="34" charset="0"/>
              <a:buChar char="•"/>
              <a:defRPr sz="2400">
                <a:solidFill>
                  <a:schemeClr val="tx1"/>
                </a:solidFill>
                <a:latin typeface="Calibri" panose="020F0502020204030204"/>
                <a:cs typeface="Arial" panose="020B0604020202020204" pitchFamily="34" charset="0"/>
              </a:defRPr>
            </a:lvl2pPr>
            <a:lvl3pPr marL="1143000" indent="-228600" algn="l" rtl="0" eaLnBrk="0" fontAlgn="base" hangingPunct="0">
              <a:lnSpc>
                <a:spcPct val="90000"/>
              </a:lnSpc>
              <a:spcBef>
                <a:spcPts val="500"/>
              </a:spcBef>
              <a:spcAft>
                <a:spcPct val="0"/>
              </a:spcAft>
              <a:buSzPct val="100000"/>
              <a:buFont typeface="Arial" panose="020B0604020202020204" pitchFamily="34" charset="0"/>
              <a:buChar char="•"/>
              <a:defRPr sz="2000">
                <a:solidFill>
                  <a:schemeClr val="tx1"/>
                </a:solidFill>
                <a:latin typeface="Calibri" panose="020F0502020204030204"/>
                <a:cs typeface="Arial" panose="020B0604020202020204" pitchFamily="34" charset="0"/>
              </a:defRPr>
            </a:lvl3pPr>
            <a:lvl4pPr marL="16002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4pPr>
            <a:lvl5pPr marL="2057400" indent="-228600" algn="l" rtl="0" eaLnBrk="0" fontAlgn="base" hangingPunct="0">
              <a:lnSpc>
                <a:spcPct val="90000"/>
              </a:lnSpc>
              <a:spcBef>
                <a:spcPts val="500"/>
              </a:spcBef>
              <a:spcAft>
                <a:spcPct val="0"/>
              </a:spcAft>
              <a:buSzPct val="100000"/>
              <a:buFont typeface="Arial" panose="020B0604020202020204" pitchFamily="34" charset="0"/>
              <a:buChar char="•"/>
              <a:defRPr>
                <a:solidFill>
                  <a:schemeClr val="tx1"/>
                </a:solidFill>
                <a:latin typeface="Calibri" panose="020F0502020204030204"/>
                <a:cs typeface="Arial" panose="020B0604020202020204" pitchFamily="34" charset="0"/>
              </a:defRPr>
            </a:lvl5pPr>
          </a:lstStyle>
          <a:p>
            <a:pPr marL="0" lvl="0" indent="0">
              <a:lnSpc>
                <a:spcPct val="100000"/>
              </a:lnSpc>
              <a:spcBef>
                <a:spcPct val="0"/>
              </a:spcBef>
              <a:buSzTx/>
              <a:buFontTx/>
              <a:buNone/>
            </a:pPr>
            <a:r>
              <a:rPr lang="zh-CN" altLang="en-US" sz="3200" b="1" dirty="0">
                <a:latin typeface="微软雅黑" panose="020B0503020204020204" pitchFamily="34" charset="-122"/>
                <a:ea typeface="微软雅黑" panose="020B0503020204020204" pitchFamily="34" charset="-122"/>
              </a:rPr>
              <a:t>爆发背景：天灾人祸</a:t>
            </a:r>
            <a:endParaRPr lang="zh-CN" altLang="en-US" sz="3200" b="1" dirty="0">
              <a:latin typeface="微软雅黑" panose="020B0503020204020204" pitchFamily="34" charset="-122"/>
              <a:ea typeface="微软雅黑" panose="020B0503020204020204" pitchFamily="34" charset="-122"/>
            </a:endParaRPr>
          </a:p>
        </p:txBody>
      </p:sp>
      <p:pic>
        <p:nvPicPr>
          <p:cNvPr id="27653" name="图片 19"/>
          <p:cNvPicPr>
            <a:picLocks noChangeAspect="1"/>
          </p:cNvPicPr>
          <p:nvPr/>
        </p:nvPicPr>
        <p:blipFill>
          <a:blip r:embed="rId2"/>
          <a:stretch>
            <a:fillRect/>
          </a:stretch>
        </p:blipFill>
        <p:spPr>
          <a:xfrm>
            <a:off x="5016500" y="2205038"/>
            <a:ext cx="6792913" cy="4549775"/>
          </a:xfrm>
          <a:prstGeom prst="rect">
            <a:avLst/>
          </a:prstGeom>
          <a:noFill/>
          <a:ln w="9525">
            <a:noFill/>
          </a:ln>
        </p:spPr>
      </p:pic>
      <p:sp>
        <p:nvSpPr>
          <p:cNvPr id="21" name="TextBox 15"/>
          <p:cNvSpPr txBox="1"/>
          <p:nvPr/>
        </p:nvSpPr>
        <p:spPr>
          <a:xfrm>
            <a:off x="5808663" y="1484313"/>
            <a:ext cx="6000750" cy="585788"/>
          </a:xfrm>
          <a:prstGeom prst="rect">
            <a:avLst/>
          </a:prstGeom>
          <a:noFill/>
          <a:ln>
            <a:noFill/>
          </a:ln>
        </p:spPr>
        <p:style>
          <a:lnRef idx="2">
            <a:schemeClr val="dk1"/>
          </a:lnRef>
          <a:fillRef idx="1">
            <a:schemeClr val="lt1"/>
          </a:fillRef>
          <a:effectRef idx="0">
            <a:schemeClr val="dk1"/>
          </a:effectRef>
          <a:fontRef idx="minor">
            <a:schemeClr val="dk1"/>
          </a:fontRef>
        </p:style>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 </a:t>
            </a:r>
            <a:r>
              <a:rPr kumimoji="0" lang="zh-CN" sz="32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不收税纳税靠什么支撑</a:t>
            </a:r>
            <a:r>
              <a:rPr kumimoji="0" lang="en-US" altLang="zh-CN" sz="32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14</a:t>
            </a:r>
            <a:r>
              <a:rPr kumimoji="0" lang="zh-CN" altLang="en-US" sz="32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年？</a:t>
            </a:r>
            <a:endParaRPr kumimoji="0" lang="zh-CN" altLang="en-US" sz="32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advTm="1376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blinds(horizontal)">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765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ppt_x"/>
                                          </p:val>
                                        </p:tav>
                                        <p:tav tm="100000">
                                          <p:val>
                                            <p:strVal val="#ppt_x"/>
                                          </p:val>
                                        </p:tav>
                                      </p:tavLst>
                                    </p:anim>
                                    <p:anim calcmode="lin" valueType="num">
                                      <p:cBhvr additive="base">
                                        <p:cTn id="2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21" grpId="0" bldLvl="0"/>
      <p:bldP spid="21" grpId="1"/>
    </p:bldLst>
  </p:timing>
</p:sld>
</file>

<file path=ppt/tags/tag1.xml><?xml version="1.0" encoding="utf-8"?>
<p:tagLst xmlns:p="http://schemas.openxmlformats.org/presentationml/2006/main">
  <p:tag name="AS_UNIQUEID" val="205"/>
</p:tagLst>
</file>

<file path=ppt/tags/tag10.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11.xml><?xml version="1.0" encoding="utf-8"?>
<p:tagLst xmlns:p="http://schemas.openxmlformats.org/presentationml/2006/main">
  <p:tag name="AS_UNIQUEID" val="2955"/>
</p:tagLst>
</file>

<file path=ppt/tags/tag12.xml><?xml version="1.0" encoding="utf-8"?>
<p:tagLst xmlns:p="http://schemas.openxmlformats.org/presentationml/2006/main">
  <p:tag name="AS_UNIQUEID" val="2957"/>
</p:tagLst>
</file>

<file path=ppt/tags/tag13.xml><?xml version="1.0" encoding="utf-8"?>
<p:tagLst xmlns:p="http://schemas.openxmlformats.org/presentationml/2006/main">
  <p:tag name="AS_UNIQUEID" val="2958"/>
</p:tagLst>
</file>

<file path=ppt/tags/tag14.xml><?xml version="1.0" encoding="utf-8"?>
<p:tagLst xmlns:p="http://schemas.openxmlformats.org/presentationml/2006/main">
  <p:tag name="AS_UNIQUEID" val="2959"/>
</p:tagLst>
</file>

<file path=ppt/tags/tag15.xml><?xml version="1.0" encoding="utf-8"?>
<p:tagLst xmlns:p="http://schemas.openxmlformats.org/presentationml/2006/main">
  <p:tag name="AS_UNIQUEID" val="2960"/>
</p:tagLst>
</file>

<file path=ppt/tags/tag16.xml><?xml version="1.0" encoding="utf-8"?>
<p:tagLst xmlns:p="http://schemas.openxmlformats.org/presentationml/2006/main">
  <p:tag name="AS_UNIQUEID" val="2961"/>
</p:tagLst>
</file>

<file path=ppt/tags/tag17.xml><?xml version="1.0" encoding="utf-8"?>
<p:tagLst xmlns:p="http://schemas.openxmlformats.org/presentationml/2006/main">
  <p:tag name="AS_UNIQUEID" val="2962"/>
</p:tagLst>
</file>

<file path=ppt/tags/tag18.xml><?xml version="1.0" encoding="utf-8"?>
<p:tagLst xmlns:p="http://schemas.openxmlformats.org/presentationml/2006/main">
  <p:tag name="AS_UNIQUEID" val="2963"/>
</p:tagLst>
</file>

<file path=ppt/tags/tag19.xml><?xml version="1.0" encoding="utf-8"?>
<p:tagLst xmlns:p="http://schemas.openxmlformats.org/presentationml/2006/main">
  <p:tag name="AS_UNIQUEID" val="2964"/>
</p:tagLst>
</file>

<file path=ppt/tags/tag2.xml><?xml version="1.0" encoding="utf-8"?>
<p:tagLst xmlns:p="http://schemas.openxmlformats.org/presentationml/2006/main">
  <p:tag name="AS_UNIQUEID" val="206"/>
</p:tagLst>
</file>

<file path=ppt/tags/tag20.xml><?xml version="1.0" encoding="utf-8"?>
<p:tagLst xmlns:p="http://schemas.openxmlformats.org/presentationml/2006/main">
  <p:tag name="AS_UNIQUEID" val="2965"/>
</p:tagLst>
</file>

<file path=ppt/tags/tag21.xml><?xml version="1.0" encoding="utf-8"?>
<p:tagLst xmlns:p="http://schemas.openxmlformats.org/presentationml/2006/main">
  <p:tag name="AS_UNIQUEID" val="2968"/>
</p:tagLst>
</file>

<file path=ppt/tags/tag22.xml><?xml version="1.0" encoding="utf-8"?>
<p:tagLst xmlns:p="http://schemas.openxmlformats.org/presentationml/2006/main">
  <p:tag name="KSO_WM_BEAUTIFY_FLAG" val="#wm#"/>
  <p:tag name="KSO_WM_SPECIAL_SOURCE" val="bdnull"/>
  <p:tag name="KSO_WM_TEMPLATE_CATEGORY" val="diagram"/>
  <p:tag name="KSO_WM_TEMPLATE_INDEX" val="20200846"/>
</p:tagLst>
</file>

<file path=ppt/tags/tag23.xml><?xml version="1.0" encoding="utf-8"?>
<p:tagLst xmlns:p="http://schemas.openxmlformats.org/presentationml/2006/main">
  <p:tag name="AS_UNIQUEID" val="3429"/>
</p:tagLst>
</file>

<file path=ppt/tags/tag24.xml><?xml version="1.0" encoding="utf-8"?>
<p:tagLst xmlns:p="http://schemas.openxmlformats.org/presentationml/2006/main">
  <p:tag name="KSO_WM_BEAUTIFY_FLAG" val="#wm#"/>
  <p:tag name="KSO_WM_TEMPLATE_CATEGORY" val="custom"/>
  <p:tag name="KSO_WM_TEMPLATE_INDEX" val="20205176"/>
</p:tagLst>
</file>

<file path=ppt/tags/tag25.xml><?xml version="1.0" encoding="utf-8"?>
<p:tagLst xmlns:p="http://schemas.openxmlformats.org/presentationml/2006/main">
  <p:tag name="AS_UNIQUEID" val="178"/>
</p:tagLst>
</file>

<file path=ppt/tags/tag26.xml><?xml version="1.0" encoding="utf-8"?>
<p:tagLst xmlns:p="http://schemas.openxmlformats.org/presentationml/2006/main">
  <p:tag name="AS_UNIQUEID" val="179"/>
</p:tagLst>
</file>

<file path=ppt/tags/tag27.xml><?xml version="1.0" encoding="utf-8"?>
<p:tagLst xmlns:p="http://schemas.openxmlformats.org/presentationml/2006/main">
  <p:tag name="AS_UNIQUEID" val="180"/>
</p:tagLst>
</file>

<file path=ppt/tags/tag28.xml><?xml version="1.0" encoding="utf-8"?>
<p:tagLst xmlns:p="http://schemas.openxmlformats.org/presentationml/2006/main">
  <p:tag name="AS_UNIQUEID" val="181"/>
</p:tagLst>
</file>

<file path=ppt/tags/tag29.xml><?xml version="1.0" encoding="utf-8"?>
<p:tagLst xmlns:p="http://schemas.openxmlformats.org/presentationml/2006/main">
  <p:tag name="AS_UNIQUEID" val="182"/>
</p:tagLst>
</file>

<file path=ppt/tags/tag3.xml><?xml version="1.0" encoding="utf-8"?>
<p:tagLst xmlns:p="http://schemas.openxmlformats.org/presentationml/2006/main">
  <p:tag name="AS_UNIQUEID" val="207"/>
</p:tagLst>
</file>

<file path=ppt/tags/tag30.xml><?xml version="1.0" encoding="utf-8"?>
<p:tagLst xmlns:p="http://schemas.openxmlformats.org/presentationml/2006/main">
  <p:tag name="AS_UNIQUEID" val="183"/>
</p:tagLst>
</file>

<file path=ppt/tags/tag31.xml><?xml version="1.0" encoding="utf-8"?>
<p:tagLst xmlns:p="http://schemas.openxmlformats.org/presentationml/2006/main">
  <p:tag name="KSO_WPP_MARK_KEY" val="cdbc2bcb-e744-47b0-ae63-494bb7a48a2a"/>
  <p:tag name="COMMONDATA" val="eyJoZGlkIjoiNzc3ODE1NTFiNjgxMDFhOGI1MDAzNTYyOWRmMTE3NTcifQ=="/>
</p:tagLst>
</file>

<file path=ppt/tags/tag4.xml><?xml version="1.0" encoding="utf-8"?>
<p:tagLst xmlns:p="http://schemas.openxmlformats.org/presentationml/2006/main">
  <p:tag name="AS_UNIQUEID" val="258"/>
</p:tagLst>
</file>

<file path=ppt/tags/tag5.xml><?xml version="1.0" encoding="utf-8"?>
<p:tagLst xmlns:p="http://schemas.openxmlformats.org/presentationml/2006/main">
  <p:tag name="AS_UNIQUEID" val="259"/>
</p:tagLst>
</file>

<file path=ppt/tags/tag6.xml><?xml version="1.0" encoding="utf-8"?>
<p:tagLst xmlns:p="http://schemas.openxmlformats.org/presentationml/2006/main">
  <p:tag name="AS_UNIQUEID" val="260"/>
</p:tagLst>
</file>

<file path=ppt/tags/tag7.xml><?xml version="1.0" encoding="utf-8"?>
<p:tagLst xmlns:p="http://schemas.openxmlformats.org/presentationml/2006/main">
  <p:tag name="AS_UNIQUEID" val="261"/>
</p:tagLst>
</file>

<file path=ppt/tags/tag8.xml><?xml version="1.0" encoding="utf-8"?>
<p:tagLst xmlns:p="http://schemas.openxmlformats.org/presentationml/2006/main">
  <p:tag name="AS_UNIQUEID" val="262"/>
</p:tagLst>
</file>

<file path=ppt/tags/tag9.xml><?xml version="1.0" encoding="utf-8"?>
<p:tagLst xmlns:p="http://schemas.openxmlformats.org/presentationml/2006/main">
  <p:tag name="KSO_WM_UNIT_TABLE_BEAUTIFY" val="smartTable{851e9977-55cc-48f5-8676-1b1cad996063}"/>
  <p:tag name="TABLE_ENDDRAG_ORIGIN_RECT" val="397*366"/>
  <p:tag name="TABLE_ENDDRAG_RECT" val="17*78*397*366"/>
</p:tagLst>
</file>

<file path=ppt/theme/theme1.xml><?xml version="1.0" encoding="utf-8"?>
<a:theme xmlns:a="http://schemas.openxmlformats.org/drawingml/2006/main" name="Office 主题">
  <a:themeElements>
    <a:clrScheme name="">
      <a:dk1>
        <a:srgbClr val="FFFFFF"/>
      </a:dk1>
      <a:lt1>
        <a:srgbClr val="000000"/>
      </a:lt1>
      <a:dk2>
        <a:srgbClr val="E7E6E6"/>
      </a:dk2>
      <a:lt2>
        <a:srgbClr val="44546A"/>
      </a:lt2>
      <a:accent1>
        <a:srgbClr val="5B9BD5"/>
      </a:accent1>
      <a:accent2>
        <a:srgbClr val="ED7D31"/>
      </a:accent2>
      <a:accent3>
        <a:srgbClr val="9BBB59"/>
      </a:accent3>
      <a:accent4>
        <a:srgbClr val="8064A2"/>
      </a:accent4>
      <a:accent5>
        <a:srgbClr val="4BACC6"/>
      </a:accent5>
      <a:accent6>
        <a:srgbClr val="F79646"/>
      </a:accent6>
      <a:hlink>
        <a:srgbClr val="0563C1"/>
      </a:hlink>
      <a:folHlink>
        <a:srgbClr val="954F72"/>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7895</Words>
  <Application>WPS 演示</Application>
  <PresentationFormat>自定义</PresentationFormat>
  <Paragraphs>530</Paragraphs>
  <Slides>32</Slides>
  <Notes>8</Notes>
  <HiddenSlides>0</HiddenSlides>
  <MMClips>0</MMClips>
  <ScaleCrop>false</ScaleCrop>
  <HeadingPairs>
    <vt:vector size="6" baseType="variant">
      <vt:variant>
        <vt:lpstr>已用的字体</vt:lpstr>
      </vt:variant>
      <vt:variant>
        <vt:i4>27</vt:i4>
      </vt:variant>
      <vt:variant>
        <vt:lpstr>主题</vt:lpstr>
      </vt:variant>
      <vt:variant>
        <vt:i4>1</vt:i4>
      </vt:variant>
      <vt:variant>
        <vt:lpstr>幻灯片标题</vt:lpstr>
      </vt:variant>
      <vt:variant>
        <vt:i4>32</vt:i4>
      </vt:variant>
    </vt:vector>
  </HeadingPairs>
  <TitlesOfParts>
    <vt:vector size="60" baseType="lpstr">
      <vt:lpstr>Arial</vt:lpstr>
      <vt:lpstr>宋体</vt:lpstr>
      <vt:lpstr>Wingdings</vt:lpstr>
      <vt:lpstr>Calibri Light</vt:lpstr>
      <vt:lpstr>Calibri</vt:lpstr>
      <vt:lpstr>华文楷体</vt:lpstr>
      <vt:lpstr>微软雅黑</vt:lpstr>
      <vt:lpstr>黑体</vt:lpstr>
      <vt:lpstr>华文中宋</vt:lpstr>
      <vt:lpstr>Times New Roman</vt:lpstr>
      <vt:lpstr>楷体</vt:lpstr>
      <vt:lpstr>+mn-ea</vt:lpstr>
      <vt:lpstr>Segoe Print</vt:lpstr>
      <vt:lpstr>楷体_GB2312</vt:lpstr>
      <vt:lpstr>新宋体</vt:lpstr>
      <vt:lpstr>方正大黑简体</vt:lpstr>
      <vt:lpstr>仿宋</vt:lpstr>
      <vt:lpstr>等线</vt:lpstr>
      <vt:lpstr>Courier New</vt:lpstr>
      <vt:lpstr>Calibri Light</vt:lpstr>
      <vt:lpstr>Calibri</vt:lpstr>
      <vt:lpstr>Arial</vt:lpstr>
      <vt:lpstr>Times New Roman</vt:lpstr>
      <vt:lpstr>Arial Unicode MS</vt:lpstr>
      <vt:lpstr>隶书</vt:lpstr>
      <vt:lpstr>方正大黑简体</vt:lpstr>
      <vt:lpstr>Courier New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rbm.xkw.com</dc:creator>
  <cp:lastModifiedBy>萧暮予</cp:lastModifiedBy>
  <cp:revision>379</cp:revision>
  <cp:lastPrinted>2020-09-03T20:45:18Z</cp:lastPrinted>
  <dcterms:created xsi:type="dcterms:W3CDTF">2020-09-03T20:45:18Z</dcterms:created>
  <dcterms:modified xsi:type="dcterms:W3CDTF">2023-05-18T01:09:14Z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021146B84BE14A19A99F778875D6C5EC_12</vt:lpwstr>
  </property>
  <property fmtid="{D5CDD505-2E9C-101B-9397-08002B2CF9AE}" pid="7" name="KSOProductBuildVer">
    <vt:lpwstr>2052-11.1.0.14036</vt:lpwstr>
  </property>
</Properties>
</file>