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87" r:id="rId3"/>
    <p:sldId id="472" r:id="rId4"/>
    <p:sldId id="487" r:id="rId5"/>
    <p:sldId id="488" r:id="rId6"/>
    <p:sldId id="483" r:id="rId7"/>
    <p:sldId id="482" r:id="rId8"/>
    <p:sldId id="490" r:id="rId9"/>
    <p:sldId id="477" r:id="rId10"/>
    <p:sldId id="491" r:id="rId11"/>
    <p:sldId id="485" r:id="rId12"/>
    <p:sldId id="500" r:id="rId13"/>
    <p:sldId id="492" r:id="rId14"/>
    <p:sldId id="479" r:id="rId15"/>
    <p:sldId id="501" r:id="rId16"/>
    <p:sldId id="496" r:id="rId17"/>
    <p:sldId id="497" r:id="rId18"/>
    <p:sldId id="498" r:id="rId19"/>
    <p:sldId id="493" r:id="rId20"/>
    <p:sldId id="499" r:id="rId22"/>
    <p:sldId id="480" r:id="rId23"/>
    <p:sldId id="476" r:id="rId24"/>
    <p:sldId id="494" r:id="rId25"/>
    <p:sldId id="489" r:id="rId26"/>
  </p:sldIdLst>
  <p:sldSz cx="12192000" cy="6858000"/>
  <p:notesSz cx="7104380" cy="10234930"/>
  <p:custDataLst>
    <p:tags r:id="rId30"/>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FF33CC"/>
    <a:srgbClr val="0000CC"/>
    <a:srgbClr val="FF0066"/>
    <a:srgbClr val="FF0000"/>
    <a:srgbClr val="0033CC"/>
    <a:srgbClr val="0000FF"/>
    <a:srgbClr val="C06099"/>
    <a:srgbClr val="82A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p:restoredTop sz="94659"/>
  </p:normalViewPr>
  <p:slideViewPr>
    <p:cSldViewPr showGuides="1">
      <p:cViewPr varScale="1">
        <p:scale>
          <a:sx n="67" d="100"/>
          <a:sy n="67" d="100"/>
        </p:scale>
        <p:origin x="-822" y="-102"/>
      </p:cViewPr>
      <p:guideLst>
        <p:guide orient="horz" pos="2160"/>
        <p:guide pos="2887"/>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50.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a:spLocks noGrp="1" noChangeArrowheads="1"/>
          </p:cNvSpPr>
          <p:nvPr>
            <p:ph type="hdr" sz="quarter"/>
            <p:custDataLst>
              <p:tags r:id="rId1"/>
            </p:custDataLst>
          </p:nvPr>
        </p:nvSpPr>
        <p:spPr bwMode="auto">
          <a:xfrm>
            <a:off x="0" y="0"/>
            <a:ext cx="3078163" cy="512763"/>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lstStyle>
            <a:lvl1pPr eaLnBrk="1" hangingPunct="1">
              <a:buSzPct val="100000"/>
              <a:defRPr sz="1200">
                <a:latin typeface="Calibri" panose="020F0502020204030204"/>
              </a:defRPr>
            </a:lvl1pPr>
          </a:lstStyle>
          <a:p>
            <a:pPr marL="0" marR="0" lvl="0" indent="0" algn="l"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4099" name="日期占位符 2"/>
          <p:cNvSpPr>
            <a:spLocks noGrp="1" noChangeArrowheads="1"/>
          </p:cNvSpPr>
          <p:nvPr>
            <p:ph type="dt" idx="1"/>
            <p:custDataLst>
              <p:tags r:id="rId2"/>
            </p:custDataLst>
          </p:nvPr>
        </p:nvSpPr>
        <p:spPr bwMode="auto">
          <a:xfrm>
            <a:off x="4024313" y="0"/>
            <a:ext cx="3078163" cy="512763"/>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lstStyle>
            <a:lvl1pPr algn="r" eaLnBrk="1" hangingPunct="1">
              <a:buSzPct val="100000"/>
              <a:defRPr sz="1200">
                <a:latin typeface="Calibri" panose="020F0502020204030204"/>
              </a:defRPr>
            </a:lvl1pPr>
          </a:lstStyle>
          <a:p>
            <a:pPr marL="0" marR="0" lvl="0" indent="0" algn="r" defTabSz="914400" rtl="0" eaLnBrk="1" fontAlgn="base" latinLnBrk="0" hangingPunct="1">
              <a:lnSpc>
                <a:spcPct val="100000"/>
              </a:lnSpc>
              <a:spcBef>
                <a:spcPct val="0"/>
              </a:spcBef>
              <a:spcAft>
                <a:spcPct val="0"/>
              </a:spcAft>
              <a:buClrTx/>
              <a:buSzPct val="100000"/>
              <a:buFontTx/>
              <a:buNone/>
              <a:defRPr/>
            </a:pPr>
            <a:fld id="{A4A1D84B-C077-47BA-9BB9-AB82CBDBBECC}" type="datetime1">
              <a:rPr kumimoji="0" lang="zh-CN" altLang="en-US" sz="12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31748" name="幻灯片图像占位符 3"/>
          <p:cNvSpPr>
            <a:spLocks noGrp="1" noRot="1" noChangeAspect="1"/>
          </p:cNvSpPr>
          <p:nvPr>
            <p:ph type="sldImg" idx="2"/>
            <p:custDataLst>
              <p:tags r:id="rId3"/>
            </p:custDataLst>
          </p:nvPr>
        </p:nvSpPr>
        <p:spPr>
          <a:xfrm>
            <a:off x="481013" y="1279525"/>
            <a:ext cx="6140450" cy="3454400"/>
          </a:xfrm>
          <a:prstGeom prst="rect">
            <a:avLst/>
          </a:prstGeom>
          <a:noFill/>
          <a:ln w="12700" cap="flat" cmpd="sng">
            <a:solidFill>
              <a:srgbClr val="000000"/>
            </a:solidFill>
            <a:prstDash val="solid"/>
            <a:miter/>
            <a:headEnd type="none" w="med" len="med"/>
            <a:tailEnd type="none" w="med" len="med"/>
          </a:ln>
        </p:spPr>
      </p:sp>
      <p:sp>
        <p:nvSpPr>
          <p:cNvPr id="4101" name="备注占位符 4"/>
          <p:cNvSpPr>
            <a:spLocks noGrp="1" noChangeArrowheads="1"/>
          </p:cNvSpPr>
          <p:nvPr>
            <p:ph type="body" sz="quarter" idx="3"/>
            <p:custDataLst>
              <p:tags r:id="rId4"/>
            </p:custDataLst>
          </p:nvPr>
        </p:nvSpPr>
        <p:spPr bwMode="auto">
          <a:xfrm>
            <a:off x="709613" y="4926013"/>
            <a:ext cx="5683250" cy="402907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单击此处编辑母版文本样式</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第二级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第三级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第四级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第五级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102" name="页脚占位符 5"/>
          <p:cNvSpPr>
            <a:spLocks noGrp="1" noChangeArrowheads="1"/>
          </p:cNvSpPr>
          <p:nvPr>
            <p:ph type="ftr" sz="quarter" idx="4"/>
            <p:custDataLst>
              <p:tags r:id="rId5"/>
            </p:custDataLst>
          </p:nvPr>
        </p:nvSpPr>
        <p:spPr bwMode="auto">
          <a:xfrm>
            <a:off x="0" y="9720263"/>
            <a:ext cx="3078163" cy="514350"/>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b" anchorCtr="0" compatLnSpc="1"/>
          <a:lstStyle>
            <a:lvl1pPr eaLnBrk="1" hangingPunct="1">
              <a:buSzPct val="100000"/>
              <a:defRPr sz="1200">
                <a:latin typeface="Calibri" panose="020F0502020204030204"/>
              </a:defRPr>
            </a:lvl1pPr>
          </a:lstStyle>
          <a:p>
            <a:pPr marL="0" marR="0" lvl="0" indent="0" algn="l"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4103" name="灯片编号占位符 6"/>
          <p:cNvSpPr>
            <a:spLocks noGrp="1" noChangeArrowheads="1"/>
          </p:cNvSpPr>
          <p:nvPr>
            <p:ph type="sldNum" sz="quarter" idx="5"/>
            <p:custDataLst>
              <p:tags r:id="rId6"/>
            </p:custDataLst>
          </p:nvPr>
        </p:nvSpPr>
        <p:spPr bwMode="auto">
          <a:xfrm>
            <a:off x="4024313" y="9720263"/>
            <a:ext cx="3078163" cy="514350"/>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b" anchorCtr="0" compatLnSpc="1"/>
          <a:p>
            <a:pPr lvl="0" algn="r" eaLnBrk="1" hangingPunct="1">
              <a:buSzPct val="100000"/>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幻灯片图像占位符 1"/>
          <p:cNvSpPr>
            <a:spLocks noGrp="1" noRot="1" noChangeAspect="1" noTextEdit="1"/>
          </p:cNvSpPr>
          <p:nvPr>
            <p:ph type="sldImg"/>
          </p:nvPr>
        </p:nvSpPr>
        <p:spPr>
          <a:ln>
            <a:miter lim="1000000"/>
          </a:ln>
        </p:spPr>
      </p:sp>
      <p:sp>
        <p:nvSpPr>
          <p:cNvPr id="32771" name="备注占位符 2"/>
          <p:cNvSpPr>
            <a:spLocks noGrp="1"/>
          </p:cNvSpPr>
          <p:nvPr>
            <p:ph type="body" idx="1"/>
          </p:nvPr>
        </p:nvSpPr>
        <p:spPr>
          <a:ln/>
        </p:spPr>
        <p:txBody>
          <a:bodyPr wrap="square" lIns="91440" tIns="45720" rIns="91440" bIns="45720" anchor="t" anchorCtr="0"/>
          <a:p>
            <a:pPr lvl="0"/>
            <a:endParaRPr lang="zh-CN" altLang="en-US" dirty="0"/>
          </a:p>
        </p:txBody>
      </p:sp>
      <p:sp>
        <p:nvSpPr>
          <p:cNvPr id="32772" name="灯片编号占位符 3"/>
          <p:cNvSpPr txBox="1">
            <a:spLocks noGrp="1"/>
          </p:cNvSpPr>
          <p:nvPr>
            <p:ph type="sldNum" sz="quarter"/>
          </p:nvPr>
        </p:nvSpPr>
        <p:spPr>
          <a:xfrm>
            <a:off x="4024313" y="9720263"/>
            <a:ext cx="3078162" cy="514350"/>
          </a:xfrm>
          <a:prstGeom prst="rect">
            <a:avLst/>
          </a:prstGeom>
          <a:noFill/>
          <a:ln w="9525">
            <a:noFill/>
          </a:ln>
        </p:spPr>
        <p:txBody>
          <a:bodyPr anchor="b" anchorCtr="0"/>
          <a:p>
            <a:pPr lvl="0" algn="r" eaLnBrk="1" hangingPunct="1">
              <a:buSzPct val="100000"/>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幻灯片图像占位符 1"/>
          <p:cNvSpPr>
            <a:spLocks noGrp="1" noRot="1" noChangeAspect="1" noTextEdit="1"/>
          </p:cNvSpPr>
          <p:nvPr>
            <p:ph type="sldImg" idx="2"/>
          </p:nvPr>
        </p:nvSpPr>
        <p:spPr>
          <a:ln>
            <a:miter lim="1000000"/>
          </a:ln>
        </p:spPr>
      </p:sp>
      <p:sp>
        <p:nvSpPr>
          <p:cNvPr id="33795" name="文本占位符 2"/>
          <p:cNvSpPr>
            <a:spLocks noGrp="1"/>
          </p:cNvSpPr>
          <p:nvPr>
            <p:ph type="body" idx="3"/>
          </p:nvPr>
        </p:nvSpPr>
        <p:spPr>
          <a:ln/>
        </p:spPr>
        <p:txBody>
          <a:bodyPr wrap="square" lIns="91440" tIns="45720" rIns="91440" bIns="45720" anchor="t" anchorCtr="0"/>
          <a:p>
            <a:pPr lvl="0"/>
            <a:r>
              <a:rPr lang="zh-CN" altLang="en-US" dirty="0"/>
              <a:t>经济上，资本主义萌发，新航路开辟，殖民扩张，工业革命，大大推动了什么的发展？资本主义经济的发展，经济上逐步实现工业化，市场化；这是经济上的近代化。</a:t>
            </a:r>
            <a:endParaRPr lang="zh-CN" altLang="en-US" dirty="0"/>
          </a:p>
          <a:p>
            <a:pPr lvl="0"/>
            <a:r>
              <a:rPr lang="zh-CN" altLang="en-US" dirty="0"/>
              <a:t>政治上呢，资产阶级革命，先后建立君主立宪和民主共和等代议制，就是，政治上逐步向民主法治方向转型</a:t>
            </a:r>
            <a:endParaRPr lang="zh-CN" altLang="en-US" dirty="0"/>
          </a:p>
          <a:p>
            <a:pPr lvl="0"/>
            <a:r>
              <a:rPr lang="zh-CN" altLang="en-US" dirty="0"/>
              <a:t>思想文化上，文艺复兴，宗教改革，启蒙运动，这些是什么来的？嗯，思想解放运动，</a:t>
            </a:r>
            <a:r>
              <a:rPr lang="zh-CN" altLang="en-US" dirty="0">
                <a:sym typeface="+mn-ea"/>
              </a:rPr>
              <a:t>还有，近代自然科学不断发展。</a:t>
            </a:r>
            <a:r>
              <a:rPr lang="zh-CN" altLang="en-US" dirty="0"/>
              <a:t>思想文化上逐步理性化，科学化，逐步摆脱封建思想的束缚，</a:t>
            </a:r>
            <a:endParaRPr lang="zh-CN" altLang="en-US" dirty="0"/>
          </a:p>
          <a:p>
            <a:pPr lvl="0"/>
            <a:r>
              <a:rPr lang="zh-CN" altLang="en-US" dirty="0"/>
              <a:t>这一系列的变化，推动着欧洲社会向近代工业社会转型。这样一对比，我们明清时期的新因素新成就在力量和作用上，是不是相差很远呢？</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idx="2"/>
          </p:nvPr>
        </p:nvSpPr>
        <p:spPr>
          <a:ln>
            <a:miter lim="1000000"/>
          </a:ln>
        </p:spPr>
      </p:sp>
      <p:sp>
        <p:nvSpPr>
          <p:cNvPr id="34819" name="文本占位符 2"/>
          <p:cNvSpPr>
            <a:spLocks noGrp="1"/>
          </p:cNvSpPr>
          <p:nvPr>
            <p:ph type="body" idx="3"/>
          </p:nvPr>
        </p:nvSpPr>
        <p:spPr>
          <a:ln/>
        </p:spPr>
        <p:txBody>
          <a:bodyPr wrap="square" lIns="91440" tIns="45720" rIns="91440" bIns="45720" anchor="t" anchorCtr="0"/>
          <a:p>
            <a:pPr lvl="0"/>
            <a:r>
              <a:rPr lang="en-US" altLang="zh-CN" b="1" dirty="0">
                <a:solidFill>
                  <a:srgbClr val="C00000"/>
                </a:solidFill>
                <a:latin typeface="黑体" panose="02010609060101010101" pitchFamily="49" charset="-122"/>
                <a:ea typeface="黑体" panose="02010609060101010101" pitchFamily="49" charset="-122"/>
                <a:sym typeface="+mn-ea"/>
              </a:rPr>
              <a:t>.</a:t>
            </a:r>
            <a:r>
              <a:rPr lang="zh-CN" altLang="en-US" b="1" dirty="0">
                <a:solidFill>
                  <a:srgbClr val="C00000"/>
                </a:solidFill>
                <a:latin typeface="黑体" panose="02010609060101010101" pitchFamily="49" charset="-122"/>
                <a:ea typeface="黑体" panose="02010609060101010101" pitchFamily="49" charset="-122"/>
                <a:sym typeface="+mn-ea"/>
              </a:rPr>
              <a:t>疏解北京人口</a:t>
            </a:r>
            <a:r>
              <a:rPr lang="zh-CN" altLang="en-US" b="1" dirty="0">
                <a:solidFill>
                  <a:srgbClr val="000000"/>
                </a:solidFill>
                <a:latin typeface="黑体" panose="02010609060101010101" pitchFamily="49" charset="-122"/>
                <a:ea typeface="黑体" panose="02010609060101010101" pitchFamily="49" charset="-122"/>
                <a:sym typeface="+mn-ea"/>
              </a:rPr>
              <a:t>的措施及启示</a:t>
            </a:r>
            <a:endParaRPr lang="zh-CN" altLang="en-US" b="1" dirty="0">
              <a:solidFill>
                <a:srgbClr val="000000"/>
              </a:solidFill>
              <a:latin typeface="黑体" panose="02010609060101010101" pitchFamily="49" charset="-122"/>
              <a:ea typeface="黑体" panose="02010609060101010101" pitchFamily="49" charset="-122"/>
            </a:endParaRPr>
          </a:p>
          <a:p>
            <a:pPr lvl="0"/>
            <a:r>
              <a:rPr lang="zh-CN" altLang="en-US" b="1" dirty="0">
                <a:solidFill>
                  <a:srgbClr val="000000"/>
                </a:solidFill>
                <a:latin typeface="黑体" panose="02010609060101010101" pitchFamily="49" charset="-122"/>
                <a:ea typeface="黑体" panose="02010609060101010101" pitchFamily="49" charset="-122"/>
                <a:sym typeface="+mn-ea"/>
              </a:rPr>
              <a:t>明弘治年间开始一直到清朝均</a:t>
            </a:r>
            <a:r>
              <a:rPr lang="zh-CN" altLang="en-US" b="1" dirty="0">
                <a:solidFill>
                  <a:srgbClr val="C00000"/>
                </a:solidFill>
                <a:latin typeface="黑体" panose="02010609060101010101" pitchFamily="49" charset="-122"/>
                <a:ea typeface="黑体" panose="02010609060101010101" pitchFamily="49" charset="-122"/>
                <a:sym typeface="+mn-ea"/>
              </a:rPr>
              <a:t>外迁驻军兵力</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减轻京城人口供养压力。明朝开始</a:t>
            </a:r>
            <a:r>
              <a:rPr lang="zh-CN" altLang="en-US" b="1" dirty="0">
                <a:solidFill>
                  <a:srgbClr val="C00000"/>
                </a:solidFill>
                <a:latin typeface="黑体" panose="02010609060101010101" pitchFamily="49" charset="-122"/>
                <a:ea typeface="黑体" panose="02010609060101010101" pitchFamily="49" charset="-122"/>
                <a:sym typeface="+mn-ea"/>
              </a:rPr>
              <a:t>劝返外籍</a:t>
            </a:r>
            <a:r>
              <a:rPr lang="zh-CN" altLang="en-US" b="1" dirty="0">
                <a:solidFill>
                  <a:srgbClr val="000000"/>
                </a:solidFill>
                <a:latin typeface="黑体" panose="02010609060101010101" pitchFamily="49" charset="-122"/>
                <a:ea typeface="黑体" panose="02010609060101010101" pitchFamily="49" charset="-122"/>
                <a:sym typeface="+mn-ea"/>
              </a:rPr>
              <a:t>流民</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严控京城人口。清代限制致仕官员胥吏寄籍京城</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鼓励</a:t>
            </a:r>
            <a:r>
              <a:rPr lang="zh-CN" altLang="en-US" b="1" dirty="0">
                <a:solidFill>
                  <a:srgbClr val="C00000"/>
                </a:solidFill>
                <a:latin typeface="黑体" panose="02010609060101010101" pitchFamily="49" charset="-122"/>
                <a:ea typeface="黑体" panose="02010609060101010101" pitchFamily="49" charset="-122"/>
                <a:sym typeface="+mn-ea"/>
              </a:rPr>
              <a:t>返乡养老</a:t>
            </a:r>
            <a:r>
              <a:rPr lang="zh-CN" altLang="en-US" b="1" dirty="0">
                <a:solidFill>
                  <a:srgbClr val="000000"/>
                </a:solidFill>
                <a:latin typeface="黑体" panose="02010609060101010101" pitchFamily="49" charset="-122"/>
                <a:ea typeface="黑体" panose="02010609060101010101" pitchFamily="49" charset="-122"/>
                <a:sym typeface="+mn-ea"/>
              </a:rPr>
              <a:t>。</a:t>
            </a:r>
            <a:endParaRPr lang="zh-CN" altLang="en-US" b="1" dirty="0">
              <a:solidFill>
                <a:srgbClr val="000000"/>
              </a:solidFill>
              <a:latin typeface="黑体" panose="02010609060101010101" pitchFamily="49" charset="-122"/>
              <a:ea typeface="黑体" panose="02010609060101010101" pitchFamily="49" charset="-122"/>
            </a:endParaRPr>
          </a:p>
          <a:p>
            <a:pPr lvl="0"/>
            <a:r>
              <a:rPr lang="zh-CN" altLang="en-US" b="1" dirty="0">
                <a:solidFill>
                  <a:srgbClr val="000000"/>
                </a:solidFill>
                <a:latin typeface="黑体" panose="02010609060101010101" pitchFamily="49" charset="-122"/>
                <a:ea typeface="黑体" panose="02010609060101010101" pitchFamily="49" charset="-122"/>
                <a:sym typeface="+mn-ea"/>
              </a:rPr>
              <a:t>   启示</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一是要明确人口疏解的重点群体。二是要坚持人口疏解的有效路径。三是统筹人口疏解的区域协同。</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050" name="标题 1"/>
          <p:cNvSpPr>
            <a:spLocks noGrp="1" noChangeArrowheads="1"/>
          </p:cNvSpPr>
          <p:nvPr>
            <p:ph type="ctrTitle"/>
          </p:nvPr>
        </p:nvSpPr>
        <p:spPr>
          <a:xfrm>
            <a:off x="1524000" y="1122363"/>
            <a:ext cx="9144000" cy="2387600"/>
          </a:xfrm>
        </p:spPr>
        <p:txBody>
          <a:bodyPr anchor="b"/>
          <a:lstStyle>
            <a:lvl1pPr algn="ctr">
              <a:defRPr sz="6000"/>
            </a:lvl1pPr>
          </a:lstStyle>
          <a:p>
            <a:r>
              <a:rPr lang="zh-CN"/>
              <a:t>单击此处编辑母版标题样式</a:t>
            </a:r>
            <a:endParaRPr lang="zh-CN"/>
          </a:p>
        </p:txBody>
      </p:sp>
      <p:sp>
        <p:nvSpPr>
          <p:cNvPr id="2051" name="副标题 2"/>
          <p:cNvSpPr>
            <a:spLocks noGrp="1" noChangeArrowheads="1"/>
          </p:cNvSpPr>
          <p:nvPr>
            <p:ph type="subTitle" idx="1"/>
          </p:nvPr>
        </p:nvSpPr>
        <p:spPr>
          <a:xfrm>
            <a:off x="1524000" y="3602038"/>
            <a:ext cx="9144000" cy="1655762"/>
          </a:xfrm>
        </p:spPr>
        <p:txBody>
          <a:bodyPr/>
          <a:lstStyle>
            <a:lvl1pPr marL="0" indent="0" algn="ctr">
              <a:buFont typeface="Arial" panose="020B0604020202020204" pitchFamily="34" charset="0"/>
              <a:buNone/>
              <a:defRPr sz="2400"/>
            </a:lvl1pPr>
          </a:lstStyle>
          <a:p>
            <a:r>
              <a:rPr lang="zh-CN"/>
              <a:t>单击此处编辑母版副标题样式</a:t>
            </a:r>
            <a:endParaRPr lang="zh-CN"/>
          </a:p>
        </p:txBody>
      </p:sp>
      <p:sp>
        <p:nvSpPr>
          <p:cNvPr id="7" name="日期占位符 3"/>
          <p:cNvSpPr>
            <a:spLocks noGrp="1" noChangeArrowheads="1"/>
          </p:cNvSpPr>
          <p:nvPr>
            <p:ph type="dt" sz="half" idx="2"/>
            <p:custDataLst>
              <p:tags r:id="rId2"/>
            </p:custDataLst>
          </p:nvPr>
        </p:nvSpPr>
        <p:spPr bwMode="auto">
          <a:xfrm>
            <a:off x="838200" y="6356350"/>
            <a:ext cx="2743200" cy="365125"/>
          </a:xfrm>
          <a:prstGeom prst="rect">
            <a:avLst/>
          </a:prstGeom>
          <a:ln cap="flat" algn="ctr">
            <a:round/>
            <a:headEnd type="none" w="med" len="med"/>
            <a:tailEnd type="none" w="med" len="med"/>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Pct val="100000"/>
              <a:buFontTx/>
              <a:buNone/>
              <a:defRPr/>
            </a:pPr>
            <a:fld id="{18AD4397-E626-467C-B528-3725B1AAC11C}"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8" name="页脚占位符 4"/>
          <p:cNvSpPr>
            <a:spLocks noGrp="1" noChangeArrowheads="1"/>
          </p:cNvSpPr>
          <p:nvPr>
            <p:ph type="ftr" sz="quarter" idx="3"/>
            <p:custDataLst>
              <p:tags r:id="rId3"/>
            </p:custDataLst>
          </p:nvPr>
        </p:nvSpPr>
        <p:spPr bwMode="auto">
          <a:xfrm>
            <a:off x="4038600" y="6356350"/>
            <a:ext cx="4114800" cy="365125"/>
          </a:xfrm>
          <a:prstGeom prst="rect">
            <a:avLst/>
          </a:prstGeom>
          <a:ln cap="flat" algn="ctr">
            <a:round/>
            <a:headEnd type="none" w="med" len="med"/>
            <a:tailEnd type="none" w="med" len="med"/>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9" name="灯片编号占位符 5"/>
          <p:cNvSpPr>
            <a:spLocks noGrp="1" noChangeArrowheads="1"/>
          </p:cNvSpPr>
          <p:nvPr>
            <p:ph type="sldNum" sz="quarter" idx="4"/>
            <p:custDataLst>
              <p:tags r:id="rId4"/>
            </p:custDataLst>
          </p:nvPr>
        </p:nvSpPr>
        <p:spPr bwMode="auto">
          <a:xfrm>
            <a:off x="8610600" y="6356350"/>
            <a:ext cx="2743200" cy="365125"/>
          </a:xfrm>
          <a:prstGeom prst="rect">
            <a:avLst/>
          </a:prstGeom>
          <a:ln cap="flat" algn="ctr">
            <a:round/>
            <a:headEnd type="none" w="med" len="med"/>
            <a:tailEnd type="none" w="med" len="med"/>
          </a:ln>
        </p:spPr>
        <p:txBody>
          <a:bodyPr vert="horz" wrap="square" lIns="91440" tIns="45720" rIns="91440" bIns="45720" numCol="1" anchor="ctr" anchorCtr="0" compatLnSpc="1"/>
          <a:p>
            <a:pPr algn="r" eaLnBrk="1" hangingPunct="1">
              <a:buSzPct val="10000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transition advTm="137602"/>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bwMode="auto">
          <a:xfrm>
            <a:off x="838200" y="6356350"/>
            <a:ext cx="2743200" cy="365125"/>
          </a:xfrm>
          <a:prstGeom prst="rect">
            <a:avLst/>
          </a:prstGeom>
          <a:ln cap="flat" algn="ctr">
            <a:round/>
            <a:headEnd type="none" w="med" len="med"/>
            <a:tailEnd type="none" w="med" len="med"/>
          </a:ln>
        </p:spPr>
        <p:txBody>
          <a:bodyPr vert="horz" wrap="square" lIns="91440" tIns="45720" rIns="91440" bIns="45720" numCol="1" anchor="ctr" anchorCtr="0" compatLnSpc="1"/>
          <a:lstStyle>
            <a:lvl1pPr>
              <a:defRPr sz="1600">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Pct val="100000"/>
              <a:buFontTx/>
              <a:buNone/>
              <a:defRPr/>
            </a:pPr>
            <a:fld id="{D997B5FA-0921-464F-AAE1-844C04324D75}" type="datetimeFigureOut">
              <a:rPr kumimoji="0" lang="zh-CN" altLang="en-US" sz="16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6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4"/>
          <p:cNvSpPr>
            <a:spLocks noGrp="1"/>
          </p:cNvSpPr>
          <p:nvPr>
            <p:ph type="ftr" sz="quarter" idx="3"/>
          </p:nvPr>
        </p:nvSpPr>
        <p:spPr bwMode="auto">
          <a:xfrm>
            <a:off x="4038600" y="6356350"/>
            <a:ext cx="4114800" cy="365125"/>
          </a:xfrm>
          <a:prstGeom prst="rect">
            <a:avLst/>
          </a:prstGeom>
          <a:ln cap="flat" algn="ctr">
            <a:round/>
            <a:headEnd type="none" w="med" len="med"/>
            <a:tailEnd type="none" w="med" len="med"/>
          </a:ln>
        </p:spPr>
        <p:txBody>
          <a:bodyPr vert="horz" wrap="square" lIns="91440" tIns="45720" rIns="91440" bIns="45720" numCol="1" anchor="ctr" anchorCtr="0" compatLnSpc="1"/>
          <a:lstStyle>
            <a:lvl1pPr>
              <a:defRPr sz="1600">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en-US" sz="16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5"/>
          <p:cNvSpPr>
            <a:spLocks noGrp="1"/>
          </p:cNvSpPr>
          <p:nvPr>
            <p:ph type="sldNum" sz="quarter" idx="4"/>
          </p:nvPr>
        </p:nvSpPr>
        <p:spPr bwMode="auto">
          <a:xfrm>
            <a:off x="8610600" y="6356350"/>
            <a:ext cx="2743200" cy="365125"/>
          </a:xfrm>
          <a:prstGeom prst="rect">
            <a:avLst/>
          </a:prstGeom>
          <a:ln cap="flat" algn="ctr">
            <a:round/>
            <a:headEnd type="none" w="med" len="med"/>
            <a:tailEnd type="none" w="med" len="med"/>
          </a:ln>
        </p:spPr>
        <p:txBody>
          <a:bodyPr vert="horz" wrap="square" lIns="91440" tIns="45720" rIns="91440" bIns="45720" numCol="1" anchor="ctr" anchorCtr="0" compatLnSpc="1"/>
          <a:p>
            <a:pPr algn="r" eaLnBrk="1" hangingPunct="1">
              <a:buSzPct val="100000"/>
              <a:buNone/>
            </a:pPr>
            <a:fld id="{9A0DB2DC-4C9A-4742-B13C-FB6460FD3503}" type="slidenum">
              <a:rPr lang="zh-CN" altLang="en-US" sz="1600" dirty="0">
                <a:latin typeface="Calibri" panose="020F0502020204030204" pitchFamily="34" charset="0"/>
              </a:rPr>
            </a:fld>
            <a:endParaRPr lang="zh-CN" altLang="en-US" sz="1600" dirty="0">
              <a:latin typeface="Calibri" panose="020F0502020204030204" pitchFamily="34" charset="0"/>
            </a:endParaRPr>
          </a:p>
        </p:txBody>
      </p:sp>
    </p:spTree>
  </p:cSld>
  <p:clrMapOvr>
    <a:masterClrMapping/>
  </p:clrMapOvr>
  <p:transition advTm="137602"/>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目录">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F7F6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方正楷体简体" panose="02000000000000000000" pitchFamily="2" charset="-122"/>
              <a:ea typeface="方正楷体简体" panose="02000000000000000000" pitchFamily="2" charset="-122"/>
              <a:cs typeface="+mn-cs"/>
            </a:endParaRPr>
          </a:p>
        </p:txBody>
      </p:sp>
      <p:sp>
        <p:nvSpPr>
          <p:cNvPr id="8" name="PA-图片 13"/>
          <p:cNvSpPr/>
          <p:nvPr>
            <p:custDataLst>
              <p:tags r:id="rId2"/>
            </p:custDataLst>
          </p:nvPr>
        </p:nvSpPr>
        <p:spPr>
          <a:xfrm>
            <a:off x="0" y="0"/>
            <a:ext cx="13716001" cy="6858001"/>
          </a:xfrm>
          <a:custGeom>
            <a:avLst/>
            <a:gdLst/>
            <a:ahLst/>
            <a:cxnLst/>
            <a:rect l="0" t="0" r="0" b="0"/>
            <a:pathLst>
              <a:path w="13716001" h="6858001">
                <a:moveTo>
                  <a:pt x="0" y="0"/>
                </a:moveTo>
                <a:lnTo>
                  <a:pt x="13716000" y="0"/>
                </a:lnTo>
                <a:lnTo>
                  <a:pt x="13716000" y="6858000"/>
                </a:lnTo>
                <a:lnTo>
                  <a:pt x="0" y="6858000"/>
                </a:lnTo>
                <a:close/>
              </a:path>
            </a:pathLst>
          </a:custGeom>
          <a:blipFill dpi="0" rotWithShape="1">
            <a:blip r:embed="rId3">
              <a:alphaModFix amt="20000"/>
              <a:duotone>
                <a:schemeClr val="bg2">
                  <a:shade val="45000"/>
                  <a:satMod val="135000"/>
                </a:schemeClr>
                <a:prstClr val="white"/>
              </a:duotone>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方正楷体简体" panose="02000000000000000000" pitchFamily="2" charset="-122"/>
              <a:ea typeface="方正楷体简体" panose="02000000000000000000" pitchFamily="2" charset="-122"/>
              <a:cs typeface="+mn-cs"/>
            </a:endParaRPr>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Pct val="100000"/>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Calibri" panose="020F0502020204030204"/>
              <a:cs typeface="Arial" panose="020B060402020202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advTm="137602"/>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9.xml"/><Relationship Id="rId18" Type="http://schemas.openxmlformats.org/officeDocument/2006/relationships/tags" Target="../tags/tag8.xml"/><Relationship Id="rId17" Type="http://schemas.openxmlformats.org/officeDocument/2006/relationships/tags" Target="../tags/tag7.xml"/><Relationship Id="rId16" Type="http://schemas.openxmlformats.org/officeDocument/2006/relationships/tags" Target="../tags/tag6.xml"/><Relationship Id="rId15" Type="http://schemas.openxmlformats.org/officeDocument/2006/relationships/tags" Target="../tags/tag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custDataLst>
              <p:tags r:id="rId15"/>
            </p:custDataLst>
          </p:nvPr>
        </p:nvSpPr>
        <p:spPr>
          <a:xfrm>
            <a:off x="838200" y="365125"/>
            <a:ext cx="10515600" cy="1325563"/>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7" name="文本占位符 2"/>
          <p:cNvSpPr>
            <a:spLocks noGrp="1"/>
          </p:cNvSpPr>
          <p:nvPr>
            <p:ph type="body" idx="1"/>
            <p:custDataLst>
              <p:tags r:id="rId16"/>
            </p:custDataLst>
          </p:nvPr>
        </p:nvSpPr>
        <p:spPr>
          <a:xfrm>
            <a:off x="838200" y="1825625"/>
            <a:ext cx="10515600" cy="4351338"/>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custDataLst>
              <p:tags r:id="rId17"/>
            </p:custDataLst>
          </p:nvPr>
        </p:nvSpPr>
        <p:spPr bwMode="auto">
          <a:xfrm>
            <a:off x="8382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lstStyle>
            <a:lvl1pPr eaLnBrk="1" hangingPunct="1">
              <a:buSzPct val="100000"/>
              <a:defRPr sz="1200">
                <a:solidFill>
                  <a:srgbClr val="898989"/>
                </a:solidFill>
                <a:latin typeface="Calibri" panose="020F0502020204030204"/>
              </a:defRPr>
            </a:lvl1pPr>
          </a:lstStyle>
          <a:p>
            <a:pPr marL="0" marR="0" lvl="0" indent="0" algn="l" defTabSz="914400" rtl="0" eaLnBrk="1" fontAlgn="base" latinLnBrk="0" hangingPunct="1">
              <a:lnSpc>
                <a:spcPct val="100000"/>
              </a:lnSpc>
              <a:spcBef>
                <a:spcPct val="0"/>
              </a:spcBef>
              <a:spcAft>
                <a:spcPct val="0"/>
              </a:spcAft>
              <a:buClrTx/>
              <a:buSzPct val="100000"/>
              <a:buFontTx/>
              <a:buNone/>
              <a:defRPr/>
            </a:pPr>
            <a:fld id="{BC0C02CC-776F-4FF0-BE4F-1908CE197FF4}"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1029" name="页脚占位符 4"/>
          <p:cNvSpPr>
            <a:spLocks noGrp="1" noChangeArrowheads="1"/>
          </p:cNvSpPr>
          <p:nvPr>
            <p:ph type="ftr" sz="quarter" idx="3"/>
            <p:custDataLst>
              <p:tags r:id="rId18"/>
            </p:custDataLst>
          </p:nvPr>
        </p:nvSpPr>
        <p:spPr bwMode="auto">
          <a:xfrm>
            <a:off x="4038600" y="6356350"/>
            <a:ext cx="41148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lstStyle>
            <a:lvl1pPr algn="ctr" eaLnBrk="1" hangingPunct="1">
              <a:buSzPct val="100000"/>
              <a:defRPr sz="1200">
                <a:solidFill>
                  <a:srgbClr val="898989"/>
                </a:solidFill>
                <a:latin typeface="Calibri" panose="020F0502020204030204"/>
              </a:defRPr>
            </a:lvl1pP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1030" name="灯片编号占位符 5"/>
          <p:cNvSpPr>
            <a:spLocks noGrp="1" noChangeArrowheads="1"/>
          </p:cNvSpPr>
          <p:nvPr>
            <p:ph type="sldNum" sz="quarter" idx="4"/>
            <p:custDataLst>
              <p:tags r:id="rId19"/>
            </p:custDataLst>
          </p:nvPr>
        </p:nvSpPr>
        <p:spPr bwMode="auto">
          <a:xfrm>
            <a:off x="86106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advTm="137602"/>
  <p:hf sldNum="0" hdr="0" ftr="0" dt="0"/>
  <p:txStyles>
    <p:titleStyle>
      <a:lvl1pPr algn="l" rtl="0" eaLnBrk="0" fontAlgn="base" hangingPunct="0">
        <a:lnSpc>
          <a:spcPct val="90000"/>
        </a:lnSpc>
        <a:spcBef>
          <a:spcPct val="0"/>
        </a:spcBef>
        <a:spcAft>
          <a:spcPct val="0"/>
        </a:spcAft>
        <a:buSzPct val="100000"/>
        <a:defRPr sz="4400">
          <a:solidFill>
            <a:schemeClr val="tx1"/>
          </a:solidFill>
          <a:latin typeface="Calibri Light" panose="020F0302020204030204"/>
          <a:ea typeface="宋体" panose="02010600030101010101" pitchFamily="2" charset="-122"/>
        </a:defRPr>
      </a:lvl1pPr>
      <a:lvl2pPr algn="l" rtl="0" eaLnBrk="0" fontAlgn="base" hangingPunct="0">
        <a:lnSpc>
          <a:spcPct val="90000"/>
        </a:lnSpc>
        <a:spcBef>
          <a:spcPct val="0"/>
        </a:spcBef>
        <a:spcAft>
          <a:spcPct val="0"/>
        </a:spcAft>
        <a:buSzPct val="100000"/>
        <a:defRPr sz="4400">
          <a:solidFill>
            <a:schemeClr val="tx1"/>
          </a:solidFill>
          <a:latin typeface="Calibri Light" panose="020F0302020204030204"/>
          <a:ea typeface="宋体" panose="02010600030101010101" pitchFamily="2" charset="-122"/>
        </a:defRPr>
      </a:lvl2pPr>
      <a:lvl3pPr algn="l" rtl="0" eaLnBrk="0" fontAlgn="base" hangingPunct="0">
        <a:lnSpc>
          <a:spcPct val="90000"/>
        </a:lnSpc>
        <a:spcBef>
          <a:spcPct val="0"/>
        </a:spcBef>
        <a:spcAft>
          <a:spcPct val="0"/>
        </a:spcAft>
        <a:buSzPct val="100000"/>
        <a:defRPr sz="4400">
          <a:solidFill>
            <a:schemeClr val="tx1"/>
          </a:solidFill>
          <a:latin typeface="Calibri Light" panose="020F0302020204030204"/>
          <a:ea typeface="宋体" panose="02010600030101010101" pitchFamily="2" charset="-122"/>
        </a:defRPr>
      </a:lvl3pPr>
      <a:lvl4pPr algn="l" rtl="0" eaLnBrk="0" fontAlgn="base" hangingPunct="0">
        <a:lnSpc>
          <a:spcPct val="90000"/>
        </a:lnSpc>
        <a:spcBef>
          <a:spcPct val="0"/>
        </a:spcBef>
        <a:spcAft>
          <a:spcPct val="0"/>
        </a:spcAft>
        <a:buSzPct val="100000"/>
        <a:defRPr sz="4400">
          <a:solidFill>
            <a:schemeClr val="tx1"/>
          </a:solidFill>
          <a:latin typeface="Calibri Light" panose="020F0302020204030204"/>
          <a:ea typeface="宋体" panose="02010600030101010101" pitchFamily="2" charset="-122"/>
        </a:defRPr>
      </a:lvl4pPr>
      <a:lvl5pPr algn="l" rtl="0" eaLnBrk="0" fontAlgn="base" hangingPunct="0">
        <a:lnSpc>
          <a:spcPct val="90000"/>
        </a:lnSpc>
        <a:spcBef>
          <a:spcPct val="0"/>
        </a:spcBef>
        <a:spcAft>
          <a:spcPct val="0"/>
        </a:spcAft>
        <a:buSzPct val="100000"/>
        <a:defRPr sz="4400">
          <a:solidFill>
            <a:schemeClr val="tx1"/>
          </a:solidFill>
          <a:latin typeface="Calibri Light" panose="020F0302020204030204"/>
          <a:ea typeface="宋体" panose="02010600030101010101" pitchFamily="2" charset="-122"/>
        </a:defRPr>
      </a:lvl5pPr>
      <a:lvl6pPr marL="457200" algn="l" rtl="0" eaLnBrk="0" fontAlgn="base" hangingPunct="0">
        <a:lnSpc>
          <a:spcPct val="90000"/>
        </a:lnSpc>
        <a:spcBef>
          <a:spcPct val="0"/>
        </a:spcBef>
        <a:spcAft>
          <a:spcPct val="0"/>
        </a:spcAft>
        <a:buSzPct val="100000"/>
        <a:defRPr sz="4400">
          <a:solidFill>
            <a:schemeClr val="tx1"/>
          </a:solidFill>
          <a:latin typeface="Calibri Light" panose="020F0302020204030204"/>
          <a:ea typeface="宋体" panose="02010600030101010101" pitchFamily="2" charset="-122"/>
        </a:defRPr>
      </a:lvl6pPr>
      <a:lvl7pPr marL="914400" algn="l" rtl="0" eaLnBrk="0" fontAlgn="base" hangingPunct="0">
        <a:lnSpc>
          <a:spcPct val="90000"/>
        </a:lnSpc>
        <a:spcBef>
          <a:spcPct val="0"/>
        </a:spcBef>
        <a:spcAft>
          <a:spcPct val="0"/>
        </a:spcAft>
        <a:buSzPct val="100000"/>
        <a:defRPr sz="4400">
          <a:solidFill>
            <a:schemeClr val="tx1"/>
          </a:solidFill>
          <a:latin typeface="Calibri Light" panose="020F0302020204030204"/>
          <a:ea typeface="宋体" panose="02010600030101010101" pitchFamily="2" charset="-122"/>
        </a:defRPr>
      </a:lvl7pPr>
      <a:lvl8pPr marL="1371600" algn="l" rtl="0" eaLnBrk="0" fontAlgn="base" hangingPunct="0">
        <a:lnSpc>
          <a:spcPct val="90000"/>
        </a:lnSpc>
        <a:spcBef>
          <a:spcPct val="0"/>
        </a:spcBef>
        <a:spcAft>
          <a:spcPct val="0"/>
        </a:spcAft>
        <a:buSzPct val="100000"/>
        <a:defRPr sz="4400">
          <a:solidFill>
            <a:schemeClr val="tx1"/>
          </a:solidFill>
          <a:latin typeface="Calibri Light" panose="020F0302020204030204"/>
          <a:ea typeface="宋体" panose="02010600030101010101" pitchFamily="2" charset="-122"/>
        </a:defRPr>
      </a:lvl8pPr>
      <a:lvl9pPr marL="1828800" algn="l" rtl="0" eaLnBrk="0" fontAlgn="base" hangingPunct="0">
        <a:lnSpc>
          <a:spcPct val="90000"/>
        </a:lnSpc>
        <a:spcBef>
          <a:spcPct val="0"/>
        </a:spcBef>
        <a:spcAft>
          <a:spcPct val="0"/>
        </a:spcAft>
        <a:buSzPct val="100000"/>
        <a:defRPr sz="4400">
          <a:solidFill>
            <a:schemeClr val="tx1"/>
          </a:solidFill>
          <a:latin typeface="Calibri Light" panose="020F030202020403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vl6pPr marL="25146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6pPr>
      <a:lvl7pPr marL="29718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7pPr>
      <a:lvl8pPr marL="34290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8pPr>
      <a:lvl9pPr marL="3886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5pPr>
      <a:lvl6pPr marL="2286000" lvl="5"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6pPr>
      <a:lvl7pPr marL="2743200" lvl="6"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7pPr>
      <a:lvl8pPr marL="3200400" lvl="7"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8pPr>
      <a:lvl9pPr marL="3657600" lvl="8"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7" Type="http://schemas.openxmlformats.org/officeDocument/2006/relationships/notesSlide" Target="../notesSlides/notesSlide2.xml"/><Relationship Id="rId26" Type="http://schemas.openxmlformats.org/officeDocument/2006/relationships/slideLayout" Target="../slideLayouts/slideLayout14.xml"/><Relationship Id="rId25" Type="http://schemas.openxmlformats.org/officeDocument/2006/relationships/tags" Target="../tags/tag43.xml"/><Relationship Id="rId24" Type="http://schemas.openxmlformats.org/officeDocument/2006/relationships/tags" Target="../tags/tag42.xml"/><Relationship Id="rId23" Type="http://schemas.openxmlformats.org/officeDocument/2006/relationships/tags" Target="../tags/tag41.xml"/><Relationship Id="rId22" Type="http://schemas.openxmlformats.org/officeDocument/2006/relationships/tags" Target="../tags/tag40.xml"/><Relationship Id="rId21" Type="http://schemas.openxmlformats.org/officeDocument/2006/relationships/tags" Target="../tags/tag39.xml"/><Relationship Id="rId20" Type="http://schemas.openxmlformats.org/officeDocument/2006/relationships/tags" Target="../tags/tag38.xml"/><Relationship Id="rId2" Type="http://schemas.openxmlformats.org/officeDocument/2006/relationships/tags" Target="../tags/tag20.xml"/><Relationship Id="rId19" Type="http://schemas.openxmlformats.org/officeDocument/2006/relationships/tags" Target="../tags/tag37.xml"/><Relationship Id="rId18" Type="http://schemas.openxmlformats.org/officeDocument/2006/relationships/tags" Target="../tags/tag36.xml"/><Relationship Id="rId17" Type="http://schemas.openxmlformats.org/officeDocument/2006/relationships/tags" Target="../tags/tag35.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3.png"/><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image" Target="../media/image5.jpeg"/><Relationship Id="rId5" Type="http://schemas.openxmlformats.org/officeDocument/2006/relationships/hyperlink" Target="http://ls.nje.cn/jiushang/wangyik/new_page_16.htm" TargetMode="External"/><Relationship Id="rId4" Type="http://schemas.openxmlformats.org/officeDocument/2006/relationships/image" Target="../media/image4.jpe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146" name="图片 4"/>
          <p:cNvPicPr>
            <a:picLocks noChangeAspect="1"/>
          </p:cNvPicPr>
          <p:nvPr/>
        </p:nvPicPr>
        <p:blipFill>
          <a:blip r:embed="rId1"/>
          <a:srcRect l="2592" t="-182" r="30043" b="26288"/>
          <a:stretch>
            <a:fillRect/>
          </a:stretch>
        </p:blipFill>
        <p:spPr>
          <a:xfrm>
            <a:off x="0" y="-30162"/>
            <a:ext cx="12192000" cy="6888162"/>
          </a:xfrm>
          <a:prstGeom prst="rect">
            <a:avLst/>
          </a:prstGeom>
          <a:noFill/>
          <a:ln w="9525">
            <a:noFill/>
          </a:ln>
        </p:spPr>
      </p:pic>
      <p:sp>
        <p:nvSpPr>
          <p:cNvPr id="6147" name="文本框 195"/>
          <p:cNvSpPr txBox="1"/>
          <p:nvPr/>
        </p:nvSpPr>
        <p:spPr>
          <a:xfrm>
            <a:off x="976313" y="1046163"/>
            <a:ext cx="10728325" cy="7588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buNone/>
            </a:pPr>
            <a:r>
              <a:rPr lang="zh-CN" altLang="en-US" sz="4800" b="1" dirty="0">
                <a:solidFill>
                  <a:srgbClr val="C00000"/>
                </a:solidFill>
                <a:latin typeface="微软雅黑" panose="020B0503020204020204" pitchFamily="34" charset="-122"/>
                <a:ea typeface="微软雅黑" panose="020B0503020204020204" pitchFamily="34" charset="-122"/>
              </a:rPr>
              <a:t>  </a:t>
            </a:r>
            <a:r>
              <a:rPr lang="zh-CN" altLang="en-US" sz="4400" b="1" dirty="0">
                <a:solidFill>
                  <a:srgbClr val="C00000"/>
                </a:solidFill>
                <a:latin typeface="微软雅黑" panose="020B0503020204020204" pitchFamily="34" charset="-122"/>
                <a:ea typeface="微软雅黑" panose="020B0503020204020204" pitchFamily="34" charset="-122"/>
              </a:rPr>
              <a:t>第</a:t>
            </a:r>
            <a:r>
              <a:rPr lang="en-US" altLang="zh-CN" sz="4400" b="1" dirty="0">
                <a:solidFill>
                  <a:srgbClr val="C00000"/>
                </a:solidFill>
                <a:latin typeface="微软雅黑" panose="020B0503020204020204" pitchFamily="34" charset="-122"/>
                <a:ea typeface="微软雅黑" panose="020B0503020204020204" pitchFamily="34" charset="-122"/>
              </a:rPr>
              <a:t>10</a:t>
            </a:r>
            <a:r>
              <a:rPr lang="zh-CN" altLang="en-US" sz="4400" b="1" dirty="0">
                <a:solidFill>
                  <a:srgbClr val="C00000"/>
                </a:solidFill>
                <a:latin typeface="微软雅黑" panose="020B0503020204020204" pitchFamily="34" charset="-122"/>
                <a:ea typeface="微软雅黑" panose="020B0503020204020204" pitchFamily="34" charset="-122"/>
              </a:rPr>
              <a:t>讲   </a:t>
            </a:r>
            <a:r>
              <a:rPr lang="zh-CN" altLang="en-US" sz="4800" b="1" dirty="0">
                <a:solidFill>
                  <a:srgbClr val="C00000"/>
                </a:solidFill>
                <a:latin typeface="微软雅黑" panose="020B0503020204020204" pitchFamily="34" charset="-122"/>
                <a:ea typeface="微软雅黑" panose="020B0503020204020204" pitchFamily="34" charset="-122"/>
              </a:rPr>
              <a:t>明至清中叶的经济与文化</a:t>
            </a:r>
            <a:endParaRPr lang="zh-CN" altLang="en-US" sz="48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nvSpPr>
        <p:spPr>
          <a:xfrm>
            <a:off x="296863" y="188913"/>
            <a:ext cx="6038850" cy="5842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2023</a:t>
            </a:r>
            <a:r>
              <a:rPr kumimoji="0" lang="zh-CN" altLang="en-US" sz="32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届高考一轮复习（统编版）</a:t>
            </a:r>
            <a:endParaRPr kumimoji="0" lang="zh-CN" altLang="en-US"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9" name="文本框 3"/>
          <p:cNvSpPr txBox="1"/>
          <p:nvPr/>
        </p:nvSpPr>
        <p:spPr>
          <a:xfrm>
            <a:off x="296863" y="2060575"/>
            <a:ext cx="3952875"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b="1" dirty="0">
                <a:solidFill>
                  <a:srgbClr val="001A86"/>
                </a:solidFill>
                <a:latin typeface="微软雅黑" panose="020B0503020204020204" pitchFamily="34" charset="-122"/>
                <a:ea typeface="微软雅黑" panose="020B0503020204020204" pitchFamily="34" charset="-122"/>
              </a:rPr>
              <a:t>课标解读：要考什么？</a:t>
            </a:r>
            <a:endParaRPr lang="zh-CN" altLang="en-US" b="1" dirty="0">
              <a:solidFill>
                <a:srgbClr val="001A86"/>
              </a:solidFill>
              <a:latin typeface="微软雅黑" panose="020B0503020204020204" pitchFamily="34" charset="-122"/>
              <a:ea typeface="微软雅黑" panose="020B0503020204020204" pitchFamily="34" charset="-122"/>
            </a:endParaRPr>
          </a:p>
        </p:txBody>
      </p:sp>
      <p:sp>
        <p:nvSpPr>
          <p:cNvPr id="3" name="矩形 2"/>
          <p:cNvSpPr/>
          <p:nvPr/>
        </p:nvSpPr>
        <p:spPr>
          <a:xfrm>
            <a:off x="338138" y="2852738"/>
            <a:ext cx="11774488" cy="1754188"/>
          </a:xfrm>
          <a:prstGeom prst="rect">
            <a:avLst/>
          </a:prstGeom>
        </p:spPr>
        <p:txBody>
          <a:bodyPr>
            <a:spAutoFit/>
          </a:bodyPr>
          <a:lstStyle/>
          <a:p>
            <a:pPr marL="0" marR="0" lvl="0" indent="0" algn="l" defTabSz="914400" rtl="0" eaLnBrk="0" fontAlgn="auto" latinLnBrk="0" hangingPunct="0">
              <a:lnSpc>
                <a:spcPct val="100000"/>
              </a:lnSpc>
              <a:spcBef>
                <a:spcPct val="0"/>
              </a:spcBef>
              <a:spcAft>
                <a:spcPct val="0"/>
              </a:spcAft>
              <a:buClrTx/>
              <a:buSzTx/>
              <a:buFontTx/>
              <a:buNone/>
              <a:defRPr/>
            </a:pPr>
            <a:r>
              <a:rPr kumimoji="0" lang="en-US" altLang="zh-CN" sz="3600" b="1" i="0" u="none" strike="noStrike" kern="1200" cap="none" spc="30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zh-CN" sz="3600" b="1" i="0" u="none" strike="noStrike" kern="1200" cap="none" spc="30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了解明清时期社会经济、思想文化的</a:t>
            </a:r>
            <a:r>
              <a:rPr kumimoji="0" lang="zh-CN" altLang="zh-CN" sz="3600" b="1" i="0" u="none" strike="noStrike" kern="1200" cap="none" spc="30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重要变化</a:t>
            </a:r>
            <a:r>
              <a:rPr kumimoji="0" lang="zh-CN" altLang="en-US" sz="3600" b="1" i="0" u="none" strike="noStrike" kern="1200" cap="none" spc="30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3600" b="1" i="0" u="none" strike="noStrike" kern="1200" cap="none" spc="30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auto" latinLnBrk="0" hangingPunct="0">
              <a:lnSpc>
                <a:spcPct val="100000"/>
              </a:lnSpc>
              <a:spcBef>
                <a:spcPct val="0"/>
              </a:spcBef>
              <a:spcAft>
                <a:spcPct val="0"/>
              </a:spcAft>
              <a:buClrTx/>
              <a:buSzTx/>
              <a:buFontTx/>
              <a:buNone/>
              <a:defRPr/>
            </a:pPr>
            <a:r>
              <a:rPr kumimoji="0" lang="en-US" altLang="zh-CN" sz="3600" b="1" i="0" u="none" strike="noStrike" kern="1200" cap="none" spc="30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zh-CN" sz="3600" b="1" i="0" u="none" strike="noStrike" kern="1200" cap="none" spc="300" normalizeH="0" baseline="0" noProof="1">
                <a:ln>
                  <a:noFill/>
                </a:ln>
                <a:solidFill>
                  <a:schemeClr val="tx1"/>
                </a:solidFill>
                <a:effectLst/>
                <a:uLnTx/>
                <a:uFillTx/>
                <a:latin typeface="宋体" panose="02010600030101010101" pitchFamily="2" charset="-122"/>
                <a:ea typeface="宋体" panose="02010600030101010101" pitchFamily="2" charset="-122"/>
                <a:cs typeface="+mn-cs"/>
              </a:rPr>
              <a:t>通过了解世界的变化对中国的影响，认识中国社会面临的</a:t>
            </a:r>
            <a:r>
              <a:rPr kumimoji="0" lang="zh-CN" altLang="zh-CN" sz="3600" b="1" i="0" u="none" strike="noStrike" kern="1200" cap="none" spc="30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危机</a:t>
            </a:r>
            <a:r>
              <a:rPr kumimoji="0" lang="zh-CN" altLang="en-US" sz="3600" b="1" i="0" u="none" strike="noStrike" kern="1200" cap="none" spc="30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a:t>
            </a:r>
            <a:endParaRPr kumimoji="0" lang="zh-CN" altLang="zh-CN" sz="3600" b="1" i="0" u="none" strike="noStrike" kern="1200" cap="none" spc="300" normalizeH="0" baseline="0" noProof="1">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6392" name="TextBox 3"/>
          <p:cNvSpPr txBox="1"/>
          <p:nvPr/>
        </p:nvSpPr>
        <p:spPr>
          <a:xfrm>
            <a:off x="611188" y="4868863"/>
            <a:ext cx="11093450"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3600" b="1" dirty="0">
                <a:solidFill>
                  <a:srgbClr val="001A86"/>
                </a:solidFill>
                <a:latin typeface="微软雅黑" panose="020B0503020204020204" pitchFamily="34" charset="-122"/>
                <a:ea typeface="微软雅黑" panose="020B0503020204020204" pitchFamily="34" charset="-122"/>
              </a:rPr>
              <a:t>复习主线：</a:t>
            </a:r>
            <a:r>
              <a:rPr lang="zh-CN" altLang="en-US" sz="3600" b="1" dirty="0">
                <a:latin typeface="Arial" panose="020B0604020202020204" pitchFamily="34" charset="0"/>
                <a:ea typeface="宋体" panose="02010600030101010101" pitchFamily="2" charset="-122"/>
              </a:rPr>
              <a:t>经济之</a:t>
            </a:r>
            <a:r>
              <a:rPr lang="zh-CN" altLang="en-US" sz="4000" b="1" dirty="0">
                <a:solidFill>
                  <a:srgbClr val="FF0000"/>
                </a:solidFill>
                <a:latin typeface="Arial" panose="020B0604020202020204" pitchFamily="34" charset="0"/>
                <a:ea typeface="宋体" panose="02010600030101010101" pitchFamily="2" charset="-122"/>
              </a:rPr>
              <a:t>变</a:t>
            </a:r>
            <a:r>
              <a:rPr lang="zh-CN" altLang="en-US" sz="3600" b="1" dirty="0">
                <a:latin typeface="Arial" panose="020B0604020202020204" pitchFamily="34" charset="0"/>
                <a:ea typeface="宋体" panose="02010600030101010101" pitchFamily="2" charset="-122"/>
              </a:rPr>
              <a:t> </a:t>
            </a:r>
            <a:r>
              <a:rPr lang="en-US" altLang="zh-CN" sz="3600" b="1" dirty="0">
                <a:latin typeface="Arial" panose="020B0604020202020204" pitchFamily="34" charset="0"/>
                <a:ea typeface="宋体" panose="02010600030101010101" pitchFamily="2" charset="-122"/>
              </a:rPr>
              <a:t>——</a:t>
            </a:r>
            <a:r>
              <a:rPr lang="zh-CN" altLang="en-US" sz="3600" b="1" dirty="0">
                <a:latin typeface="Arial" panose="020B0604020202020204" pitchFamily="34" charset="0"/>
                <a:ea typeface="宋体" panose="02010600030101010101" pitchFamily="2" charset="-122"/>
              </a:rPr>
              <a:t>思想之</a:t>
            </a:r>
            <a:r>
              <a:rPr lang="zh-CN" altLang="en-US" sz="4000" b="1" dirty="0">
                <a:solidFill>
                  <a:srgbClr val="FF0000"/>
                </a:solidFill>
                <a:latin typeface="Arial" panose="020B0604020202020204" pitchFamily="34" charset="0"/>
                <a:ea typeface="宋体" panose="02010600030101010101" pitchFamily="2" charset="-122"/>
              </a:rPr>
              <a:t>变</a:t>
            </a:r>
            <a:r>
              <a:rPr lang="en-US" altLang="zh-CN" sz="3600" b="1" dirty="0">
                <a:latin typeface="Arial" panose="020B0604020202020204" pitchFamily="34" charset="0"/>
                <a:ea typeface="宋体" panose="02010600030101010101" pitchFamily="2" charset="-122"/>
              </a:rPr>
              <a:t>——</a:t>
            </a:r>
            <a:r>
              <a:rPr lang="zh-CN" altLang="en-US" sz="3600" b="1" dirty="0">
                <a:latin typeface="Arial" panose="020B0604020202020204" pitchFamily="34" charset="0"/>
                <a:ea typeface="宋体" panose="02010600030101010101" pitchFamily="2" charset="-122"/>
              </a:rPr>
              <a:t>文化科技</a:t>
            </a:r>
            <a:r>
              <a:rPr lang="zh-CN" altLang="en-US" sz="4000" b="1" dirty="0">
                <a:solidFill>
                  <a:srgbClr val="FF0000"/>
                </a:solidFill>
                <a:latin typeface="Arial" panose="020B0604020202020204" pitchFamily="34" charset="0"/>
                <a:ea typeface="宋体" panose="02010600030101010101" pitchFamily="2" charset="-122"/>
              </a:rPr>
              <a:t>新生</a:t>
            </a:r>
            <a:endParaRPr lang="zh-CN" altLang="en-US" sz="40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advTm="1376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362" name="文本框 4"/>
          <p:cNvSpPr txBox="1"/>
          <p:nvPr/>
        </p:nvSpPr>
        <p:spPr>
          <a:xfrm>
            <a:off x="2481263" y="1125538"/>
            <a:ext cx="8923337" cy="669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30000"/>
              </a:lnSpc>
              <a:spcBef>
                <a:spcPct val="0"/>
              </a:spcBef>
              <a:buSzTx/>
              <a:buFontTx/>
              <a:buNone/>
            </a:pPr>
            <a:r>
              <a:rPr lang="zh-CN" altLang="en-US" sz="3200" dirty="0">
                <a:latin typeface="微软雅黑" panose="020B0503020204020204" pitchFamily="34" charset="-122"/>
                <a:ea typeface="微软雅黑" panose="020B0503020204020204" pitchFamily="34" charset="-122"/>
              </a:rPr>
              <a:t>阳明心学与明末清初的思想活跃局面</a:t>
            </a:r>
            <a:endParaRPr lang="zh-CN" altLang="en-US" sz="3200" dirty="0">
              <a:latin typeface="微软雅黑" panose="020B0503020204020204" pitchFamily="34" charset="-122"/>
              <a:ea typeface="微软雅黑" panose="020B0503020204020204" pitchFamily="34" charset="-122"/>
            </a:endParaRPr>
          </a:p>
        </p:txBody>
      </p:sp>
      <p:sp>
        <p:nvSpPr>
          <p:cNvPr id="15363" name="矩形 4"/>
          <p:cNvSpPr/>
          <p:nvPr/>
        </p:nvSpPr>
        <p:spPr>
          <a:xfrm>
            <a:off x="334963" y="149225"/>
            <a:ext cx="4364037" cy="831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a:lnSpc>
                <a:spcPct val="100000"/>
              </a:lnSpc>
              <a:spcBef>
                <a:spcPct val="0"/>
              </a:spcBef>
              <a:buSzTx/>
              <a:buFontTx/>
              <a:buNone/>
            </a:pPr>
            <a:r>
              <a:rPr lang="zh-CN" altLang="en-US" sz="4000" b="1" dirty="0">
                <a:latin typeface="微软雅黑" panose="020B0503020204020204" pitchFamily="34" charset="-122"/>
                <a:ea typeface="微软雅黑" panose="020B0503020204020204" pitchFamily="34" charset="-122"/>
              </a:rPr>
              <a:t>二、思想之</a:t>
            </a:r>
            <a:r>
              <a:rPr lang="zh-CN" altLang="en-US" sz="4800" b="1" dirty="0">
                <a:solidFill>
                  <a:srgbClr val="FF0000"/>
                </a:solidFill>
                <a:latin typeface="微软雅黑" panose="020B0503020204020204" pitchFamily="34" charset="-122"/>
                <a:ea typeface="微软雅黑" panose="020B0503020204020204" pitchFamily="34" charset="-122"/>
              </a:rPr>
              <a:t>变</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623888" y="1825625"/>
          <a:ext cx="11017250" cy="4354513"/>
        </p:xfrm>
        <a:graphic>
          <a:graphicData uri="http://schemas.openxmlformats.org/drawingml/2006/table">
            <a:tbl>
              <a:tblPr/>
              <a:tblGrid>
                <a:gridCol w="1543050"/>
                <a:gridCol w="9474200"/>
              </a:tblGrid>
              <a:tr h="944563">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王阳明</a:t>
                      </a:r>
                      <a:endParaRPr kumimoji="0" lang="zh-CN" altLang="en-US" sz="3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91432" marR="91432" marT="45713" marB="45713" anchor="ctr" horzOverflow="overflow">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rPr>
                        <a:t>“良知”以人的内心的准则；含有一定的</a:t>
                      </a:r>
                      <a:r>
                        <a:rPr kumimoji="0" lang="zh-CN" altLang="en-US" sz="2800" b="1" i="0" u="none" strike="noStrike" cap="none" normalizeH="0" baseline="0" smtClean="0">
                          <a:ln>
                            <a:noFill/>
                          </a:ln>
                          <a:solidFill>
                            <a:srgbClr val="FF0000"/>
                          </a:solidFill>
                          <a:effectLst/>
                          <a:latin typeface="宋体" panose="02010600030101010101" pitchFamily="2" charset="-122"/>
                          <a:ea typeface="黑体" panose="02010609060101010101" pitchFamily="49" charset="-122"/>
                        </a:rPr>
                        <a:t>平等和叛逆</a:t>
                      </a:r>
                      <a:r>
                        <a:rPr kumimoji="0" lang="zh-CN" altLang="en-US" sz="28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rPr>
                        <a:t>思想</a:t>
                      </a: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91432" marR="91432" marT="45713" marB="45713" anchor="ctr" horzOverflow="overflow">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lnTlToBr>
                      <a:noFill/>
                    </a:lnTlToBr>
                    <a:lnBlToTr>
                      <a:noFill/>
                    </a:lnBlToTr>
                    <a:noFill/>
                  </a:tcPr>
                </a:tc>
              </a:tr>
              <a:tr h="944563">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李贽</a:t>
                      </a:r>
                      <a:endParaRPr kumimoji="0" lang="zh-CN" altLang="en-US" sz="3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91432" marR="91432" marT="45713" marB="45713" anchor="ctr" horzOverflow="overflow">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rPr>
                        <a:t>提倡</a:t>
                      </a:r>
                      <a:r>
                        <a:rPr kumimoji="0" lang="zh-CN" altLang="en-US" sz="2800" b="1" i="0" u="none" strike="noStrike" cap="none" normalizeH="0" baseline="0" smtClean="0">
                          <a:ln>
                            <a:noFill/>
                          </a:ln>
                          <a:solidFill>
                            <a:srgbClr val="FF0000"/>
                          </a:solidFill>
                          <a:effectLst/>
                          <a:latin typeface="宋体" panose="02010600030101010101" pitchFamily="2" charset="-122"/>
                          <a:ea typeface="黑体" panose="02010609060101010101" pitchFamily="49" charset="-122"/>
                        </a:rPr>
                        <a:t>个性自由</a:t>
                      </a:r>
                      <a:r>
                        <a:rPr kumimoji="0" lang="zh-CN" altLang="en-US" sz="28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rPr>
                        <a:t>，蔑视权威和教条，否定传统伦理道德标准</a:t>
                      </a:r>
                      <a:endParaRPr kumimoji="0" lang="zh-CN" altLang="en-US" sz="28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endParaRPr>
                    </a:p>
                  </a:txBody>
                  <a:tcPr marL="91432" marR="91432" marT="45713" marB="45713" anchor="ctr" horzOverflow="overflow">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lnTlToBr>
                      <a:noFill/>
                    </a:lnTlToBr>
                    <a:lnBlToTr>
                      <a:noFill/>
                    </a:lnBlToTr>
                    <a:noFill/>
                  </a:tcPr>
                </a:tc>
              </a:tr>
              <a:tr h="760413">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黄宗羲</a:t>
                      </a:r>
                      <a:endParaRPr kumimoji="0" lang="zh-CN" altLang="en-US" sz="3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91432" marR="91432" marT="45713" marB="45713" anchor="ctr" horzOverflow="overflow">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批判君主专制</a:t>
                      </a:r>
                      <a:r>
                        <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；主张</a:t>
                      </a:r>
                      <a:r>
                        <a:rPr kumimoji="0" lang="zh-CN" altLang="en-US" sz="28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工商皆本</a:t>
                      </a:r>
                      <a:endParaRPr kumimoji="0" lang="zh-CN" altLang="en-US" sz="28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endParaRPr>
                    </a:p>
                  </a:txBody>
                  <a:tcPr marL="91432" marR="91432" marT="45713" marB="45713" anchor="ctr" horzOverflow="overflow">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lnTlToBr>
                      <a:noFill/>
                    </a:lnTlToBr>
                    <a:lnBlToTr>
                      <a:noFill/>
                    </a:lnBlToTr>
                    <a:noFill/>
                  </a:tcPr>
                </a:tc>
              </a:tr>
              <a:tr h="944563">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顾炎武</a:t>
                      </a:r>
                      <a:endParaRPr kumimoji="0" lang="zh-CN" altLang="en-US" sz="3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91432" marR="91432" marT="45713" marB="45713" anchor="ctr" horzOverflow="overflow">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反对君主专制</a:t>
                      </a:r>
                      <a:r>
                        <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；天下兴亡，匹夫有责</a:t>
                      </a: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91432" marR="91432" marT="45713" marB="45713" anchor="ctr" horzOverflow="overflow">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lnTlToBr>
                      <a:noFill/>
                    </a:lnTlToBr>
                    <a:lnBlToTr>
                      <a:noFill/>
                    </a:lnBlToTr>
                    <a:noFill/>
                  </a:tcPr>
                </a:tc>
              </a:tr>
              <a:tr h="760413">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王夫之</a:t>
                      </a:r>
                      <a:endParaRPr kumimoji="0" lang="zh-CN" altLang="en-US" sz="3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91432" marR="91432" marT="45713" marB="45713" anchor="ctr" horzOverflow="overflow">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反对君主专制</a:t>
                      </a:r>
                      <a:r>
                        <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；唯物论</a:t>
                      </a: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91432" marR="91432" marT="45713" marB="45713" anchor="ctr" horzOverflow="overflow">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137602"/>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6386" name="Picture 7"/>
          <p:cNvPicPr>
            <a:picLocks noChangeAspect="1"/>
          </p:cNvPicPr>
          <p:nvPr/>
        </p:nvPicPr>
        <p:blipFill>
          <a:blip r:embed="rId1"/>
          <a:stretch>
            <a:fillRect/>
          </a:stretch>
        </p:blipFill>
        <p:spPr>
          <a:xfrm>
            <a:off x="344488" y="276225"/>
            <a:ext cx="3806825" cy="776288"/>
          </a:xfrm>
          <a:prstGeom prst="rect">
            <a:avLst/>
          </a:prstGeom>
          <a:noFill/>
          <a:ln w="9525">
            <a:noFill/>
          </a:ln>
        </p:spPr>
      </p:pic>
      <p:sp>
        <p:nvSpPr>
          <p:cNvPr id="16387" name="文本框 12393"/>
          <p:cNvSpPr txBox="1"/>
          <p:nvPr/>
        </p:nvSpPr>
        <p:spPr>
          <a:xfrm>
            <a:off x="1919288" y="350838"/>
            <a:ext cx="2447925"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dirty="0">
                <a:latin typeface="Arial" panose="020B0604020202020204" pitchFamily="34" charset="0"/>
                <a:ea typeface="黑体" panose="02010609060101010101" pitchFamily="49" charset="-122"/>
              </a:rPr>
              <a:t> </a:t>
            </a:r>
            <a:r>
              <a:rPr lang="zh-CN" altLang="en-US" sz="3200" b="1" dirty="0">
                <a:solidFill>
                  <a:srgbClr val="FF33CC"/>
                </a:solidFill>
                <a:latin typeface="Arial" panose="020B0604020202020204" pitchFamily="34" charset="0"/>
                <a:ea typeface="黑体" panose="02010609060101010101" pitchFamily="49" charset="-122"/>
              </a:rPr>
              <a:t>经世致用</a:t>
            </a:r>
            <a:endParaRPr lang="zh-CN" altLang="en-US" sz="3200" b="1" dirty="0">
              <a:solidFill>
                <a:srgbClr val="FF33CC"/>
              </a:solidFill>
              <a:latin typeface="Arial" panose="020B0604020202020204" pitchFamily="34" charset="0"/>
              <a:ea typeface="黑体" panose="02010609060101010101" pitchFamily="49" charset="-122"/>
            </a:endParaRPr>
          </a:p>
        </p:txBody>
      </p:sp>
      <p:sp>
        <p:nvSpPr>
          <p:cNvPr id="16388" name="矩形 7"/>
          <p:cNvSpPr/>
          <p:nvPr/>
        </p:nvSpPr>
        <p:spPr>
          <a:xfrm>
            <a:off x="355600" y="1246188"/>
            <a:ext cx="11368088" cy="1781175"/>
          </a:xfrm>
          <a:prstGeom prst="rect">
            <a:avLst/>
          </a:prstGeom>
          <a:noFill/>
          <a:ln w="9525">
            <a:noFill/>
          </a:ln>
        </p:spPr>
        <p:txBody>
          <a:bodyPr lIns="57607" tIns="28803" rIns="57607" bIns="28803">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just" defTabSz="1022350">
              <a:lnSpc>
                <a:spcPct val="100000"/>
              </a:lnSpc>
              <a:spcBef>
                <a:spcPct val="0"/>
              </a:spcBef>
              <a:buSzTx/>
              <a:buFontTx/>
              <a:buNone/>
            </a:pPr>
            <a:r>
              <a:rPr lang="zh-CN" altLang="en-US" sz="2400" dirty="0">
                <a:latin typeface="Times New Roman" panose="02020603050405020304" pitchFamily="18" charset="0"/>
                <a:ea typeface="黑体" panose="02010609060101010101" pitchFamily="49" charset="-122"/>
              </a:rPr>
              <a:t>          </a:t>
            </a:r>
            <a:r>
              <a:rPr lang="zh-CN" altLang="zh-CN" b="1" dirty="0">
                <a:latin typeface="宋体" panose="02010600030101010101" pitchFamily="2" charset="-122"/>
                <a:ea typeface="宋体" panose="02010600030101010101" pitchFamily="2" charset="-122"/>
              </a:rPr>
              <a:t>经</a:t>
            </a:r>
            <a:r>
              <a:rPr lang="zh-CN" altLang="en-US" b="1" dirty="0">
                <a:latin typeface="宋体" panose="02010600030101010101" pitchFamily="2" charset="-122"/>
                <a:ea typeface="宋体" panose="02010600030101010101" pitchFamily="2" charset="-122"/>
                <a:sym typeface="+mn-ea"/>
              </a:rPr>
              <a:t>世致用指的是一种治学思潮，要求</a:t>
            </a:r>
            <a:r>
              <a:rPr lang="zh-CN" altLang="en-US" b="1" dirty="0">
                <a:solidFill>
                  <a:srgbClr val="FF0000"/>
                </a:solidFill>
                <a:latin typeface="宋体" panose="02010600030101010101" pitchFamily="2" charset="-122"/>
                <a:ea typeface="宋体" panose="02010600030101010101" pitchFamily="2" charset="-122"/>
                <a:sym typeface="+mn-ea"/>
              </a:rPr>
              <a:t>将经书研究与社会现实问题联系起来</a:t>
            </a:r>
            <a:r>
              <a:rPr lang="zh-CN" altLang="en-US" b="1" dirty="0">
                <a:latin typeface="宋体" panose="02010600030101010101" pitchFamily="2" charset="-122"/>
                <a:ea typeface="宋体" panose="02010600030101010101" pitchFamily="2" charset="-122"/>
                <a:sym typeface="+mn-ea"/>
              </a:rPr>
              <a:t>，以解决实际问题。又称经世致用之学。其特点是</a:t>
            </a:r>
            <a:r>
              <a:rPr lang="zh-CN" altLang="en-US" b="1" dirty="0">
                <a:solidFill>
                  <a:srgbClr val="FF0000"/>
                </a:solidFill>
                <a:latin typeface="宋体" panose="02010600030101010101" pitchFamily="2" charset="-122"/>
                <a:ea typeface="宋体" panose="02010600030101010101" pitchFamily="2" charset="-122"/>
                <a:sym typeface="+mn-ea"/>
              </a:rPr>
              <a:t>以史为鉴，学术研究和现实结合</a:t>
            </a:r>
            <a:r>
              <a:rPr lang="zh-CN" altLang="en-US" b="1" dirty="0">
                <a:latin typeface="宋体" panose="02010600030101010101" pitchFamily="2" charset="-122"/>
                <a:ea typeface="宋体" panose="02010600030101010101" pitchFamily="2" charset="-122"/>
                <a:sym typeface="+mn-ea"/>
              </a:rPr>
              <a:t>，解释古代典籍为手段，从中发挥自己的社会政治见解，</a:t>
            </a:r>
            <a:r>
              <a:rPr lang="zh-CN" altLang="zh-CN" b="1" dirty="0">
                <a:latin typeface="宋体" panose="02010600030101010101" pitchFamily="2" charset="-122"/>
                <a:ea typeface="宋体" panose="02010600030101010101" pitchFamily="2" charset="-122"/>
              </a:rPr>
              <a:t>并用于改革社会现实，开辟了一代重实际、重实证的新学风。</a:t>
            </a:r>
            <a:endParaRPr lang="zh-CN" altLang="zh-CN" b="1" dirty="0">
              <a:latin typeface="宋体" panose="02010600030101010101" pitchFamily="2" charset="-122"/>
              <a:ea typeface="宋体" panose="02010600030101010101" pitchFamily="2" charset="-122"/>
            </a:endParaRPr>
          </a:p>
        </p:txBody>
      </p:sp>
      <p:sp>
        <p:nvSpPr>
          <p:cNvPr id="16389" name="文本框 4"/>
          <p:cNvSpPr txBox="1"/>
          <p:nvPr/>
        </p:nvSpPr>
        <p:spPr>
          <a:xfrm>
            <a:off x="550863" y="3322638"/>
            <a:ext cx="4473575"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b="1" dirty="0">
                <a:solidFill>
                  <a:srgbClr val="C00000"/>
                </a:solidFill>
                <a:latin typeface="黑体" panose="02010609060101010101" pitchFamily="49" charset="-122"/>
                <a:ea typeface="黑体" panose="02010609060101010101" pitchFamily="49" charset="-122"/>
              </a:rPr>
              <a:t>经世致用思潮的现实意义：</a:t>
            </a:r>
            <a:endParaRPr lang="zh-CN" altLang="en-US" b="1" dirty="0">
              <a:solidFill>
                <a:srgbClr val="C00000"/>
              </a:solidFill>
              <a:latin typeface="黑体" panose="02010609060101010101" pitchFamily="49" charset="-122"/>
              <a:ea typeface="黑体" panose="02010609060101010101" pitchFamily="49" charset="-122"/>
            </a:endParaRPr>
          </a:p>
        </p:txBody>
      </p:sp>
      <p:sp>
        <p:nvSpPr>
          <p:cNvPr id="16390" name="文本占位符 25602"/>
          <p:cNvSpPr>
            <a:spLocks noGrp="1"/>
          </p:cNvSpPr>
          <p:nvPr>
            <p:ph type="body" idx="4294967295"/>
          </p:nvPr>
        </p:nvSpPr>
        <p:spPr>
          <a:xfrm>
            <a:off x="539750" y="3848100"/>
            <a:ext cx="11390313" cy="2368550"/>
          </a:xfrm>
          <a:ln/>
        </p:spPr>
        <p:txBody>
          <a:bodyPr vert="horz" wrap="square" lIns="91440" tIns="45720" rIns="91440" bIns="45720" anchor="t" anchorCtr="0"/>
          <a:p>
            <a:pPr marL="0" indent="0">
              <a:lnSpc>
                <a:spcPct val="100000"/>
              </a:lnSpc>
              <a:buNone/>
            </a:pPr>
            <a:r>
              <a:rPr lang="en-US" altLang="zh-CN" b="1" dirty="0">
                <a:solidFill>
                  <a:srgbClr val="000000"/>
                </a:solidFill>
                <a:latin typeface="宋体" panose="02010600030101010101" pitchFamily="2" charset="-122"/>
                <a:ea typeface="宋体" panose="02010600030101010101" pitchFamily="2" charset="-122"/>
              </a:rPr>
              <a:t>1.</a:t>
            </a:r>
            <a:r>
              <a:rPr lang="zh-CN" altLang="en-US" b="1" dirty="0">
                <a:solidFill>
                  <a:srgbClr val="000000"/>
                </a:solidFill>
                <a:latin typeface="宋体" panose="02010600030101010101" pitchFamily="2" charset="-122"/>
                <a:ea typeface="宋体" panose="02010600030101010101" pitchFamily="2" charset="-122"/>
              </a:rPr>
              <a:t>把书本知识和实地调查结合起来以解决实际问题。</a:t>
            </a:r>
            <a:endParaRPr lang="zh-CN" altLang="en-US" b="1" dirty="0">
              <a:solidFill>
                <a:srgbClr val="000000"/>
              </a:solidFill>
              <a:latin typeface="宋体" panose="02010600030101010101" pitchFamily="2" charset="-122"/>
              <a:ea typeface="宋体" panose="02010600030101010101" pitchFamily="2" charset="-122"/>
            </a:endParaRPr>
          </a:p>
          <a:p>
            <a:pPr marL="0" indent="0">
              <a:lnSpc>
                <a:spcPct val="100000"/>
              </a:lnSpc>
              <a:buNone/>
            </a:pPr>
            <a:r>
              <a:rPr lang="en-US" altLang="zh-CN" b="1" dirty="0">
                <a:solidFill>
                  <a:srgbClr val="000000"/>
                </a:solidFill>
                <a:latin typeface="宋体" panose="02010600030101010101" pitchFamily="2" charset="-122"/>
                <a:ea typeface="宋体" panose="02010600030101010101" pitchFamily="2" charset="-122"/>
              </a:rPr>
              <a:t>2.</a:t>
            </a:r>
            <a:r>
              <a:rPr lang="zh-CN" altLang="en-US" b="1" dirty="0">
                <a:solidFill>
                  <a:srgbClr val="000000"/>
                </a:solidFill>
                <a:latin typeface="宋体" panose="02010600030101010101" pitchFamily="2" charset="-122"/>
                <a:ea typeface="宋体" panose="02010600030101010101" pitchFamily="2" charset="-122"/>
              </a:rPr>
              <a:t>以爱国“经世”的优良传统、务实革新的精神和求真求是的学风，投身中国特色的社会主义建设事业。</a:t>
            </a:r>
            <a:endParaRPr lang="zh-CN" altLang="en-US" b="1" dirty="0">
              <a:solidFill>
                <a:srgbClr val="000000"/>
              </a:solidFill>
              <a:latin typeface="宋体" panose="02010600030101010101" pitchFamily="2" charset="-122"/>
              <a:ea typeface="宋体" panose="02010600030101010101" pitchFamily="2" charset="-122"/>
            </a:endParaRPr>
          </a:p>
          <a:p>
            <a:pPr marL="0" indent="0">
              <a:lnSpc>
                <a:spcPct val="100000"/>
              </a:lnSpc>
              <a:buNone/>
            </a:pPr>
            <a:r>
              <a:rPr lang="en-US" altLang="zh-CN" b="1" dirty="0">
                <a:solidFill>
                  <a:srgbClr val="000000"/>
                </a:solidFill>
                <a:latin typeface="宋体" panose="02010600030101010101" pitchFamily="2" charset="-122"/>
                <a:ea typeface="宋体" panose="02010600030101010101" pitchFamily="2" charset="-122"/>
              </a:rPr>
              <a:t>3.</a:t>
            </a:r>
            <a:r>
              <a:rPr lang="zh-CN" altLang="en-US" b="1" dirty="0">
                <a:solidFill>
                  <a:srgbClr val="000000"/>
                </a:solidFill>
                <a:latin typeface="宋体" panose="02010600030101010101" pitchFamily="2" charset="-122"/>
                <a:ea typeface="宋体" panose="02010600030101010101" pitchFamily="2" charset="-122"/>
              </a:rPr>
              <a:t>要以天下为已任，关心国家、民族的兴亡和人民大众的疾苦，要学用一致、经世济民。</a:t>
            </a:r>
            <a:endParaRPr lang="zh-CN" altLang="en-US" b="1" dirty="0">
              <a:solidFill>
                <a:srgbClr val="000000"/>
              </a:solidFill>
              <a:latin typeface="宋体" panose="02010600030101010101" pitchFamily="2" charset="-122"/>
              <a:ea typeface="宋体" panose="02010600030101010101" pitchFamily="2" charset="-122"/>
            </a:endParaRP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 name="矩形 21"/>
          <p:cNvSpPr/>
          <p:nvPr/>
        </p:nvSpPr>
        <p:spPr>
          <a:xfrm>
            <a:off x="1630363" y="1157288"/>
            <a:ext cx="9145587" cy="677862"/>
          </a:xfrm>
          <a:prstGeom prst="rect">
            <a:avLst/>
          </a:prstGeom>
          <a:noFill/>
          <a:ln w="9525">
            <a:noFill/>
          </a:ln>
        </p:spPr>
        <p:txBody>
          <a:bodyPr lIns="121917" tIns="60958" rIns="121917" bIns="60958">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3600" b="1" dirty="0">
                <a:solidFill>
                  <a:srgbClr val="C00000"/>
                </a:solidFill>
                <a:latin typeface="方正卡通简体"/>
                <a:ea typeface="方正卡通简体"/>
              </a:rPr>
              <a:t>哪些因素促进明清之际进步思想的产生？</a:t>
            </a:r>
            <a:endParaRPr lang="zh-CN" altLang="en-US" sz="3600" b="1" dirty="0">
              <a:solidFill>
                <a:srgbClr val="C00000"/>
              </a:solidFill>
              <a:latin typeface="方正卡通简体"/>
              <a:ea typeface="方正卡通简体"/>
            </a:endParaRPr>
          </a:p>
        </p:txBody>
      </p:sp>
      <p:sp>
        <p:nvSpPr>
          <p:cNvPr id="23" name="矩形 22"/>
          <p:cNvSpPr>
            <a:spLocks noChangeArrowheads="1"/>
          </p:cNvSpPr>
          <p:nvPr/>
        </p:nvSpPr>
        <p:spPr bwMode="auto">
          <a:xfrm>
            <a:off x="766763" y="1901825"/>
            <a:ext cx="10382250" cy="738188"/>
          </a:xfrm>
          <a:prstGeom prst="rect">
            <a:avLst/>
          </a:prstGeom>
          <a:noFill/>
          <a:ln w="9525">
            <a:noFill/>
            <a:miter lim="800000"/>
          </a:ln>
        </p:spPr>
        <p:txBody>
          <a:bodyPr lIns="121917" tIns="60958" rIns="121917" bIns="6095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C00000"/>
                </a:solidFill>
                <a:effectLst/>
                <a:uLnTx/>
                <a:uFillTx/>
                <a:latin typeface="青鸟华光简淡古印" pitchFamily="2" charset="-122"/>
                <a:ea typeface="青鸟华光简淡古印" pitchFamily="2" charset="-122"/>
                <a:cs typeface="+mn-cs"/>
              </a:rPr>
              <a:t>经济：</a:t>
            </a:r>
            <a:r>
              <a:rPr kumimoji="0" lang="zh-CN" altLang="en-US" sz="36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rPr>
              <a:t>商品经济繁荣</a:t>
            </a:r>
            <a:r>
              <a:rPr kumimoji="0" lang="zh-CN" altLang="en-US" sz="3200" b="1" i="0" u="none" strike="noStrike" kern="1200" cap="none" spc="0" normalizeH="0" baseline="0" noProof="0" dirty="0">
                <a:ln>
                  <a:noFill/>
                </a:ln>
                <a:solidFill>
                  <a:srgbClr val="000000"/>
                </a:solidFill>
                <a:effectLst/>
                <a:uLnTx/>
                <a:uFillTx/>
                <a:latin typeface="+mn-ea"/>
                <a:ea typeface="宋体" panose="02010600030101010101" pitchFamily="2" charset="-122"/>
                <a:cs typeface="+mn-cs"/>
              </a:rPr>
              <a:t>（资本主义萌芽缓慢发展）。</a:t>
            </a:r>
            <a:endParaRPr kumimoji="0" lang="zh-CN" altLang="en-US" sz="3200" b="1" i="0" u="none" strike="noStrike" kern="1200" cap="none" spc="0" normalizeH="0" baseline="0" noProof="0" dirty="0">
              <a:ln>
                <a:noFill/>
              </a:ln>
              <a:solidFill>
                <a:srgbClr val="000000"/>
              </a:solidFill>
              <a:effectLst/>
              <a:uLnTx/>
              <a:uFillTx/>
              <a:latin typeface="+mn-ea"/>
              <a:ea typeface="宋体" panose="02010600030101010101" pitchFamily="2" charset="-122"/>
              <a:cs typeface="+mn-cs"/>
            </a:endParaRPr>
          </a:p>
        </p:txBody>
      </p:sp>
      <p:sp>
        <p:nvSpPr>
          <p:cNvPr id="24" name="矩形 23"/>
          <p:cNvSpPr>
            <a:spLocks noChangeArrowheads="1"/>
          </p:cNvSpPr>
          <p:nvPr/>
        </p:nvSpPr>
        <p:spPr bwMode="auto">
          <a:xfrm>
            <a:off x="766763" y="2706688"/>
            <a:ext cx="11049000" cy="738188"/>
          </a:xfrm>
          <a:prstGeom prst="rect">
            <a:avLst/>
          </a:prstGeom>
          <a:noFill/>
          <a:ln w="9525">
            <a:noFill/>
            <a:miter lim="800000"/>
          </a:ln>
        </p:spPr>
        <p:txBody>
          <a:bodyPr lIns="121917" tIns="60958" rIns="121917" bIns="6095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C00000"/>
                </a:solidFill>
                <a:effectLst/>
                <a:uLnTx/>
                <a:uFillTx/>
                <a:latin typeface="青鸟华光简淡古印" pitchFamily="2" charset="-122"/>
                <a:ea typeface="青鸟华光简淡古印" pitchFamily="2" charset="-122"/>
                <a:cs typeface="+mn-cs"/>
              </a:rPr>
              <a:t>政治：</a:t>
            </a:r>
            <a:r>
              <a:rPr kumimoji="0" lang="zh-CN" altLang="en-US" sz="32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rPr>
              <a:t>政局动荡与更迭</a:t>
            </a:r>
            <a:r>
              <a:rPr kumimoji="0" lang="zh-CN" altLang="en-US" sz="3200" b="1" i="0" u="none" strike="noStrike" kern="1200" cap="none" spc="0" normalizeH="0" baseline="0" noProof="0" dirty="0">
                <a:ln>
                  <a:noFill/>
                </a:ln>
                <a:solidFill>
                  <a:srgbClr val="000000"/>
                </a:solidFill>
                <a:effectLst/>
                <a:uLnTx/>
                <a:uFillTx/>
                <a:latin typeface="+mn-ea"/>
                <a:ea typeface="宋体" panose="02010600030101010101" pitchFamily="2" charset="-122"/>
                <a:cs typeface="+mn-cs"/>
              </a:rPr>
              <a:t>；</a:t>
            </a:r>
            <a:r>
              <a:rPr kumimoji="0" lang="zh-CN" altLang="en-US" sz="32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rPr>
              <a:t>市民阶层壮大</a:t>
            </a:r>
            <a:r>
              <a:rPr kumimoji="0" lang="zh-CN" altLang="en-US" sz="3200" b="1" i="0" u="none" strike="noStrike" kern="1200" cap="none" spc="0" normalizeH="0" baseline="0" noProof="0" dirty="0">
                <a:ln>
                  <a:noFill/>
                </a:ln>
                <a:solidFill>
                  <a:srgbClr val="000000"/>
                </a:solidFill>
                <a:effectLst/>
                <a:uLnTx/>
                <a:uFillTx/>
                <a:latin typeface="+mn-ea"/>
                <a:ea typeface="宋体" panose="02010600030101010101" pitchFamily="2" charset="-122"/>
                <a:cs typeface="+mn-cs"/>
              </a:rPr>
              <a:t>，主张个性解放。 </a:t>
            </a:r>
            <a:endParaRPr kumimoji="0" lang="zh-CN" altLang="en-US" sz="2800" b="1" i="0" u="none" strike="noStrike" kern="1200" cap="none" spc="0" normalizeH="0" baseline="0" noProof="0" dirty="0">
              <a:ln>
                <a:noFill/>
              </a:ln>
              <a:solidFill>
                <a:srgbClr val="000000"/>
              </a:solidFill>
              <a:effectLst/>
              <a:uLnTx/>
              <a:uFillTx/>
              <a:latin typeface="+mn-ea"/>
              <a:ea typeface="宋体" panose="02010600030101010101" pitchFamily="2" charset="-122"/>
              <a:cs typeface="+mn-cs"/>
            </a:endParaRPr>
          </a:p>
        </p:txBody>
      </p:sp>
      <p:sp>
        <p:nvSpPr>
          <p:cNvPr id="25" name="矩形 24"/>
          <p:cNvSpPr>
            <a:spLocks noChangeArrowheads="1"/>
          </p:cNvSpPr>
          <p:nvPr/>
        </p:nvSpPr>
        <p:spPr bwMode="auto">
          <a:xfrm>
            <a:off x="766763" y="3538538"/>
            <a:ext cx="9620250" cy="738188"/>
          </a:xfrm>
          <a:prstGeom prst="rect">
            <a:avLst/>
          </a:prstGeom>
          <a:noFill/>
          <a:ln w="9525">
            <a:noFill/>
            <a:miter lim="800000"/>
          </a:ln>
        </p:spPr>
        <p:txBody>
          <a:bodyPr lIns="121917" tIns="60958" rIns="121917" bIns="6095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C00000"/>
                </a:solidFill>
                <a:effectLst/>
                <a:uLnTx/>
                <a:uFillTx/>
                <a:latin typeface="青鸟华光简淡古印" pitchFamily="2" charset="-122"/>
                <a:ea typeface="青鸟华光简淡古印" pitchFamily="2" charset="-122"/>
                <a:cs typeface="+mn-cs"/>
              </a:rPr>
              <a:t>思想：</a:t>
            </a:r>
            <a:r>
              <a:rPr kumimoji="0" lang="zh-CN" altLang="en-US" sz="3200" b="1" i="0" u="none" strike="noStrike" kern="1200" cap="none" spc="0" normalizeH="0" baseline="0" noProof="0" dirty="0">
                <a:ln>
                  <a:noFill/>
                </a:ln>
                <a:solidFill>
                  <a:srgbClr val="000000"/>
                </a:solidFill>
                <a:effectLst/>
                <a:uLnTx/>
                <a:uFillTx/>
                <a:latin typeface="+mn-ea"/>
                <a:ea typeface="宋体" panose="02010600030101010101" pitchFamily="2" charset="-122"/>
                <a:cs typeface="+mn-cs"/>
              </a:rPr>
              <a:t>理学僵化，知识界的</a:t>
            </a:r>
            <a:r>
              <a:rPr kumimoji="0" lang="zh-CN" altLang="en-US" sz="32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rPr>
              <a:t>空疏学风</a:t>
            </a:r>
            <a:r>
              <a:rPr kumimoji="0" lang="zh-CN" altLang="en-US" sz="3200" b="1" i="0" u="none" strike="noStrike" kern="1200" cap="none" spc="0" normalizeH="0" baseline="0" noProof="0" dirty="0">
                <a:ln>
                  <a:noFill/>
                </a:ln>
                <a:solidFill>
                  <a:srgbClr val="000000"/>
                </a:solidFill>
                <a:effectLst/>
                <a:uLnTx/>
                <a:uFillTx/>
                <a:latin typeface="+mn-ea"/>
                <a:ea typeface="宋体" panose="02010600030101010101" pitchFamily="2" charset="-122"/>
                <a:cs typeface="+mn-cs"/>
              </a:rPr>
              <a:t>，因循守旧。</a:t>
            </a:r>
            <a:endParaRPr kumimoji="0" lang="zh-CN" altLang="en-US" sz="3200" b="1" i="0" u="none" strike="noStrike" kern="1200" cap="none" spc="0" normalizeH="0" baseline="0" noProof="0" dirty="0">
              <a:ln>
                <a:noFill/>
              </a:ln>
              <a:solidFill>
                <a:srgbClr val="000000"/>
              </a:solidFill>
              <a:effectLst/>
              <a:uLnTx/>
              <a:uFillTx/>
              <a:latin typeface="+mn-ea"/>
              <a:ea typeface="宋体" panose="02010600030101010101" pitchFamily="2" charset="-122"/>
              <a:cs typeface="+mn-cs"/>
            </a:endParaRPr>
          </a:p>
        </p:txBody>
      </p:sp>
      <p:sp>
        <p:nvSpPr>
          <p:cNvPr id="15" name="矩形 14"/>
          <p:cNvSpPr/>
          <p:nvPr/>
        </p:nvSpPr>
        <p:spPr>
          <a:xfrm>
            <a:off x="755650" y="4381500"/>
            <a:ext cx="4364038" cy="830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a:lnSpc>
                <a:spcPct val="100000"/>
              </a:lnSpc>
              <a:spcBef>
                <a:spcPct val="0"/>
              </a:spcBef>
              <a:buSzTx/>
              <a:buFontTx/>
              <a:buNone/>
            </a:pPr>
            <a:r>
              <a:rPr lang="zh-CN" altLang="en-US" sz="4800" b="1" dirty="0">
                <a:solidFill>
                  <a:srgbClr val="FF0000"/>
                </a:solidFill>
                <a:latin typeface="微软雅黑" panose="020B0503020204020204" pitchFamily="34" charset="-122"/>
                <a:ea typeface="微软雅黑" panose="020B0503020204020204" pitchFamily="34" charset="-122"/>
              </a:rPr>
              <a:t>不变</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38200" y="5329238"/>
            <a:ext cx="11120438" cy="10779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3200" b="1" dirty="0">
                <a:solidFill>
                  <a:srgbClr val="C00000"/>
                </a:solidFill>
                <a:latin typeface="青鸟华光简淡古印"/>
                <a:ea typeface="青鸟华光简淡古印"/>
              </a:rPr>
              <a:t>①新思想实质：</a:t>
            </a:r>
            <a:r>
              <a:rPr lang="zh-CN" altLang="en-US" b="1" dirty="0">
                <a:latin typeface="江西拙楷"/>
                <a:ea typeface="江西拙楷"/>
              </a:rPr>
              <a:t>对儒家思想的批评继承，仍属于儒家思想的范畴。</a:t>
            </a:r>
            <a:endParaRPr lang="en-US" altLang="zh-CN" b="1" dirty="0">
              <a:latin typeface="江西拙楷"/>
              <a:ea typeface="江西拙楷"/>
            </a:endParaRPr>
          </a:p>
          <a:p>
            <a:pPr marL="0" lvl="0" indent="0">
              <a:lnSpc>
                <a:spcPct val="100000"/>
              </a:lnSpc>
              <a:spcBef>
                <a:spcPct val="0"/>
              </a:spcBef>
              <a:buSzTx/>
              <a:buFontTx/>
              <a:buNone/>
            </a:pPr>
            <a:r>
              <a:rPr lang="zh-CN" altLang="en-US" sz="3200" b="1" dirty="0">
                <a:solidFill>
                  <a:srgbClr val="C00000"/>
                </a:solidFill>
                <a:latin typeface="青鸟华光简淡古印"/>
                <a:ea typeface="青鸟华光简淡古印"/>
              </a:rPr>
              <a:t>②官方思想：</a:t>
            </a:r>
            <a:r>
              <a:rPr lang="zh-CN" altLang="en-US" b="1" dirty="0">
                <a:latin typeface="江西拙楷"/>
                <a:ea typeface="江西拙楷"/>
              </a:rPr>
              <a:t>程朱理学仍占统治地位。  </a:t>
            </a:r>
            <a:r>
              <a:rPr lang="en-US" altLang="zh-CN" sz="2400" b="1" dirty="0">
                <a:latin typeface="江西拙楷"/>
                <a:ea typeface="江西拙楷"/>
              </a:rPr>
              <a:t>	</a:t>
            </a:r>
            <a:r>
              <a:rPr lang="en-US" altLang="zh-CN" sz="2000" dirty="0">
                <a:latin typeface="江西拙楷"/>
                <a:ea typeface="江西拙楷"/>
              </a:rPr>
              <a:t>	</a:t>
            </a:r>
            <a:endParaRPr lang="zh-CN" altLang="en-US" sz="2000" dirty="0">
              <a:latin typeface="江西拙楷"/>
              <a:ea typeface="江西拙楷"/>
            </a:endParaRPr>
          </a:p>
        </p:txBody>
      </p:sp>
      <p:sp>
        <p:nvSpPr>
          <p:cNvPr id="17416" name="矩形 11"/>
          <p:cNvSpPr/>
          <p:nvPr/>
        </p:nvSpPr>
        <p:spPr>
          <a:xfrm>
            <a:off x="334963" y="149225"/>
            <a:ext cx="4364037" cy="831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a:lnSpc>
                <a:spcPct val="100000"/>
              </a:lnSpc>
              <a:spcBef>
                <a:spcPct val="0"/>
              </a:spcBef>
              <a:buSzTx/>
              <a:buFontTx/>
              <a:buNone/>
            </a:pPr>
            <a:r>
              <a:rPr lang="zh-CN" altLang="en-US" sz="4000" b="1" dirty="0">
                <a:latin typeface="微软雅黑" panose="020B0503020204020204" pitchFamily="34" charset="-122"/>
                <a:ea typeface="微软雅黑" panose="020B0503020204020204" pitchFamily="34" charset="-122"/>
              </a:rPr>
              <a:t>二、思想之</a:t>
            </a:r>
            <a:r>
              <a:rPr lang="zh-CN" altLang="en-US" sz="4800" b="1" dirty="0">
                <a:solidFill>
                  <a:srgbClr val="FF0000"/>
                </a:solidFill>
                <a:latin typeface="微软雅黑" panose="020B0503020204020204" pitchFamily="34" charset="-122"/>
                <a:ea typeface="微软雅黑" panose="020B0503020204020204" pitchFamily="34" charset="-122"/>
              </a:rPr>
              <a:t>变</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advTm="1376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charRg st="0" end="30"/>
                                            </p:txEl>
                                          </p:spTgt>
                                        </p:tgtEl>
                                        <p:attrNameLst>
                                          <p:attrName>style.visibility</p:attrName>
                                        </p:attrNameLst>
                                      </p:cBhvr>
                                      <p:to>
                                        <p:strVal val="visible"/>
                                      </p:to>
                                    </p:set>
                                    <p:anim calcmode="lin" valueType="num">
                                      <p:cBhvr additive="base">
                                        <p:cTn id="31" dur="500" fill="hold"/>
                                        <p:tgtEl>
                                          <p:spTgt spid="17">
                                            <p:txEl>
                                              <p:charRg st="0" end="3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charRg st="0" end="3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charRg st="30" end="52"/>
                                            </p:txEl>
                                          </p:spTgt>
                                        </p:tgtEl>
                                        <p:attrNameLst>
                                          <p:attrName>style.visibility</p:attrName>
                                        </p:attrNameLst>
                                      </p:cBhvr>
                                      <p:to>
                                        <p:strVal val="visible"/>
                                      </p:to>
                                    </p:set>
                                    <p:anim calcmode="lin" valueType="num">
                                      <p:cBhvr additive="base">
                                        <p:cTn id="37" dur="500" fill="hold"/>
                                        <p:tgtEl>
                                          <p:spTgt spid="17">
                                            <p:txEl>
                                              <p:charRg st="30" end="5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charRg st="30" end="5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4" name="文本框 3"/>
          <p:cNvSpPr txBox="1"/>
          <p:nvPr/>
        </p:nvSpPr>
        <p:spPr>
          <a:xfrm>
            <a:off x="293688" y="874713"/>
            <a:ext cx="11722100" cy="2676525"/>
          </a:xfrm>
          <a:prstGeom prst="rect">
            <a:avLst/>
          </a:prstGeom>
          <a:noFill/>
          <a:ln w="9525" cap="flat" cmpd="sng">
            <a:solidFill>
              <a:schemeClr val="accent1"/>
            </a:solidFill>
            <a:prstDash val="sysDash"/>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en-US" altLang="zh-CN" b="1" dirty="0">
                <a:solidFill>
                  <a:srgbClr val="C00000"/>
                </a:solidFill>
                <a:latin typeface="微软雅黑" panose="020B0503020204020204" pitchFamily="34" charset="-122"/>
                <a:ea typeface="微软雅黑" panose="020B0503020204020204" pitchFamily="34" charset="-122"/>
                <a:sym typeface="+mn-ea"/>
              </a:rPr>
              <a:t>（2021·全国乙卷高考·27）</a:t>
            </a:r>
            <a:r>
              <a:rPr lang="en-US" altLang="zh-CN" b="1" dirty="0">
                <a:latin typeface="微软雅黑" panose="020B0503020204020204" pitchFamily="34" charset="-122"/>
                <a:ea typeface="微软雅黑" panose="020B0503020204020204" pitchFamily="34" charset="-122"/>
                <a:sym typeface="+mn-ea"/>
              </a:rPr>
              <a:t>明清时期，“善书”在民间广为流行，这类书籍多由士绅编撰，内容侧重倡导忠孝友悌、济急救危、受辱不怨，戒饬攻诘宗亲、凌逼孤寡等，以奉劝世人“诸恶莫作，众善奉行”。“善书”的流行</a:t>
            </a:r>
            <a:endParaRPr lang="en-US" altLang="zh-CN" b="1" dirty="0">
              <a:latin typeface="微软雅黑" panose="020B0503020204020204" pitchFamily="34" charset="-122"/>
              <a:ea typeface="微软雅黑" panose="020B0503020204020204" pitchFamily="34" charset="-122"/>
              <a:sym typeface="+mn-ea"/>
            </a:endParaRPr>
          </a:p>
          <a:p>
            <a:pPr marL="0" lvl="0" indent="0">
              <a:lnSpc>
                <a:spcPct val="100000"/>
              </a:lnSpc>
              <a:spcBef>
                <a:spcPct val="0"/>
              </a:spcBef>
              <a:buSzTx/>
              <a:buFontTx/>
              <a:buNone/>
            </a:pPr>
            <a:r>
              <a:rPr lang="en-US" altLang="zh-CN" b="1" dirty="0">
                <a:solidFill>
                  <a:srgbClr val="0033CC"/>
                </a:solidFill>
                <a:latin typeface="微软雅黑" panose="020B0503020204020204" pitchFamily="34" charset="-122"/>
                <a:ea typeface="微软雅黑" panose="020B0503020204020204" pitchFamily="34" charset="-122"/>
                <a:sym typeface="+mn-ea"/>
              </a:rPr>
              <a:t>A．确立了理学思想的主导地位        B．强化了社会主流的价值观</a:t>
            </a:r>
            <a:endParaRPr lang="en-US" altLang="zh-CN" b="1" dirty="0">
              <a:solidFill>
                <a:srgbClr val="0033CC"/>
              </a:solidFill>
              <a:latin typeface="微软雅黑" panose="020B0503020204020204" pitchFamily="34" charset="-122"/>
              <a:ea typeface="微软雅黑" panose="020B0503020204020204" pitchFamily="34" charset="-122"/>
              <a:sym typeface="+mn-ea"/>
            </a:endParaRPr>
          </a:p>
          <a:p>
            <a:pPr marL="0" lvl="0" indent="0">
              <a:lnSpc>
                <a:spcPct val="100000"/>
              </a:lnSpc>
              <a:spcBef>
                <a:spcPct val="0"/>
              </a:spcBef>
              <a:buSzTx/>
              <a:buFontTx/>
              <a:buNone/>
            </a:pPr>
            <a:r>
              <a:rPr lang="en-US" altLang="zh-CN" b="1" dirty="0">
                <a:solidFill>
                  <a:srgbClr val="0033CC"/>
                </a:solidFill>
                <a:latin typeface="微软雅黑" panose="020B0503020204020204" pitchFamily="34" charset="-122"/>
                <a:ea typeface="微软雅黑" panose="020B0503020204020204" pitchFamily="34" charset="-122"/>
                <a:sym typeface="+mn-ea"/>
              </a:rPr>
              <a:t>C．阻碍了官方意识形态的推广        D．冲击了儒家经典的神圣性</a:t>
            </a:r>
            <a:endParaRPr lang="en-US" altLang="zh-CN" b="1" dirty="0">
              <a:solidFill>
                <a:srgbClr val="0033CC"/>
              </a:solidFill>
              <a:latin typeface="微软雅黑" panose="020B0503020204020204" pitchFamily="34" charset="-122"/>
              <a:ea typeface="微软雅黑" panose="020B0503020204020204" pitchFamily="34" charset="-122"/>
              <a:sym typeface="+mn-ea"/>
            </a:endParaRPr>
          </a:p>
        </p:txBody>
      </p:sp>
      <p:sp>
        <p:nvSpPr>
          <p:cNvPr id="18435" name="文本框 99"/>
          <p:cNvSpPr txBox="1"/>
          <p:nvPr/>
        </p:nvSpPr>
        <p:spPr>
          <a:xfrm>
            <a:off x="234950" y="4181475"/>
            <a:ext cx="11722100" cy="2246313"/>
          </a:xfrm>
          <a:prstGeom prst="rect">
            <a:avLst/>
          </a:prstGeom>
          <a:noFill/>
          <a:ln w="9525" cap="flat" cmpd="sng">
            <a:solidFill>
              <a:srgbClr val="401BC0"/>
            </a:solidFill>
            <a:prstDash val="sysDash"/>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200025" lvl="0" indent="-200025">
              <a:lnSpc>
                <a:spcPct val="100000"/>
              </a:lnSpc>
              <a:spcBef>
                <a:spcPct val="0"/>
              </a:spcBef>
              <a:buSzTx/>
              <a:buFontTx/>
              <a:buNone/>
            </a:pPr>
            <a:r>
              <a:rPr lang="zh-CN" altLang="zh-CN" b="1" dirty="0">
                <a:solidFill>
                  <a:srgbClr val="C00000"/>
                </a:solidFill>
                <a:latin typeface="微软雅黑" panose="020B0503020204020204" pitchFamily="34" charset="-122"/>
                <a:ea typeface="微软雅黑" panose="020B0503020204020204" pitchFamily="34" charset="-122"/>
              </a:rPr>
              <a:t>（</a:t>
            </a:r>
            <a:r>
              <a:rPr lang="en-US" altLang="zh-CN" b="1" dirty="0">
                <a:solidFill>
                  <a:srgbClr val="C00000"/>
                </a:solidFill>
                <a:latin typeface="微软雅黑" panose="020B0503020204020204" pitchFamily="34" charset="-122"/>
                <a:ea typeface="微软雅黑" panose="020B0503020204020204" pitchFamily="34" charset="-122"/>
              </a:rPr>
              <a:t>2021·</a:t>
            </a:r>
            <a:r>
              <a:rPr lang="zh-CN" altLang="zh-CN" b="1" dirty="0">
                <a:solidFill>
                  <a:srgbClr val="C00000"/>
                </a:solidFill>
                <a:latin typeface="微软雅黑" panose="020B0503020204020204" pitchFamily="34" charset="-122"/>
                <a:ea typeface="微软雅黑" panose="020B0503020204020204" pitchFamily="34" charset="-122"/>
              </a:rPr>
              <a:t>广东高考</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zh-CN" b="1" dirty="0">
                <a:solidFill>
                  <a:srgbClr val="C00000"/>
                </a:solidFill>
                <a:latin typeface="微软雅黑" panose="020B0503020204020204" pitchFamily="34" charset="-122"/>
                <a:ea typeface="微软雅黑" panose="020B0503020204020204" pitchFamily="34" charset="-122"/>
              </a:rPr>
              <a:t>5）</a:t>
            </a:r>
            <a:r>
              <a:rPr lang="zh-CN" altLang="zh-CN" b="1" dirty="0">
                <a:latin typeface="微软雅黑" panose="020B0503020204020204" pitchFamily="34" charset="-122"/>
                <a:ea typeface="微软雅黑" panose="020B0503020204020204" pitchFamily="34" charset="-122"/>
              </a:rPr>
              <a:t>在明代，庶民袖小衣短，“去地五寸”；生员袖大衣长，“去地一寸”，体现斯文之气，且其服饰颜色和制式内含“比德于玉”“规言矩行”等意。这反映了当时</a:t>
            </a:r>
            <a:endParaRPr lang="zh-CN" altLang="zh-CN" b="1" dirty="0">
              <a:latin typeface="微软雅黑" panose="020B0503020204020204" pitchFamily="34" charset="-122"/>
              <a:ea typeface="微软雅黑" panose="020B0503020204020204" pitchFamily="34" charset="-122"/>
            </a:endParaRPr>
          </a:p>
          <a:p>
            <a:pPr marL="200025" lvl="0" indent="-200025">
              <a:lnSpc>
                <a:spcPct val="100000"/>
              </a:lnSpc>
              <a:spcBef>
                <a:spcPct val="0"/>
              </a:spcBef>
              <a:buSzTx/>
              <a:buFontTx/>
              <a:buNone/>
            </a:pPr>
            <a:r>
              <a:rPr lang="zh-CN" altLang="zh-CN" b="1" dirty="0">
                <a:solidFill>
                  <a:srgbClr val="0033CC"/>
                </a:solidFill>
                <a:latin typeface="微软雅黑" panose="020B0503020204020204" pitchFamily="34" charset="-122"/>
                <a:ea typeface="微软雅黑" panose="020B0503020204020204" pitchFamily="34" charset="-122"/>
              </a:rPr>
              <a:t>A．儒家思想规范社会生活              B．科举制度限制社会流动</a:t>
            </a:r>
            <a:endParaRPr lang="zh-CN" altLang="zh-CN" b="1" dirty="0">
              <a:solidFill>
                <a:srgbClr val="0033CC"/>
              </a:solidFill>
              <a:latin typeface="微软雅黑" panose="020B0503020204020204" pitchFamily="34" charset="-122"/>
              <a:ea typeface="微软雅黑" panose="020B0503020204020204" pitchFamily="34" charset="-122"/>
            </a:endParaRPr>
          </a:p>
          <a:p>
            <a:pPr marL="200025" lvl="0" indent="-200025">
              <a:lnSpc>
                <a:spcPct val="100000"/>
              </a:lnSpc>
              <a:spcBef>
                <a:spcPct val="0"/>
              </a:spcBef>
              <a:buSzTx/>
              <a:buFontTx/>
              <a:buNone/>
            </a:pPr>
            <a:r>
              <a:rPr lang="zh-CN" altLang="zh-CN" b="1" dirty="0">
                <a:solidFill>
                  <a:srgbClr val="0033CC"/>
                </a:solidFill>
                <a:latin typeface="微软雅黑" panose="020B0503020204020204" pitchFamily="34" charset="-122"/>
                <a:ea typeface="微软雅黑" panose="020B0503020204020204" pitchFamily="34" charset="-122"/>
              </a:rPr>
              <a:t>C．社会等级结构日益固化              D．市民文化突破礼制限定</a:t>
            </a:r>
            <a:endParaRPr lang="zh-CN" altLang="en-US" b="1" dirty="0">
              <a:solidFill>
                <a:srgbClr val="0033CC"/>
              </a:solidFill>
              <a:latin typeface="微软雅黑" panose="020B0503020204020204" pitchFamily="34" charset="-122"/>
              <a:ea typeface="微软雅黑" panose="020B0503020204020204" pitchFamily="34" charset="-122"/>
            </a:endParaRPr>
          </a:p>
        </p:txBody>
      </p:sp>
      <p:sp>
        <p:nvSpPr>
          <p:cNvPr id="11" name="矩形 10"/>
          <p:cNvSpPr/>
          <p:nvPr/>
        </p:nvSpPr>
        <p:spPr>
          <a:xfrm>
            <a:off x="9790113" y="1941513"/>
            <a:ext cx="622300" cy="8302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en-US" altLang="zh-CN" sz="4800" b="1" dirty="0">
                <a:solidFill>
                  <a:srgbClr val="FF0000"/>
                </a:solidFill>
                <a:latin typeface="Arial" panose="020B0604020202020204" pitchFamily="34" charset="0"/>
                <a:ea typeface="宋体" panose="02010600030101010101" pitchFamily="2" charset="-122"/>
              </a:rPr>
              <a:t>B</a:t>
            </a:r>
            <a:endParaRPr lang="en-US" altLang="zh-CN" sz="4800" b="1" dirty="0">
              <a:solidFill>
                <a:srgbClr val="FF0000"/>
              </a:solidFill>
              <a:latin typeface="Arial" panose="020B0604020202020204" pitchFamily="34" charset="0"/>
              <a:ea typeface="宋体" panose="02010600030101010101" pitchFamily="2" charset="-122"/>
            </a:endParaRPr>
          </a:p>
        </p:txBody>
      </p:sp>
      <p:sp>
        <p:nvSpPr>
          <p:cNvPr id="3" name="矩形 2"/>
          <p:cNvSpPr/>
          <p:nvPr/>
        </p:nvSpPr>
        <p:spPr>
          <a:xfrm>
            <a:off x="10879138" y="5286375"/>
            <a:ext cx="622300" cy="8286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en-US" altLang="zh-CN" sz="4800" b="1" dirty="0">
                <a:solidFill>
                  <a:srgbClr val="FF0000"/>
                </a:solidFill>
                <a:latin typeface="Arial" panose="020B0604020202020204" pitchFamily="34" charset="0"/>
                <a:ea typeface="宋体" panose="02010600030101010101" pitchFamily="2" charset="-122"/>
              </a:rPr>
              <a:t>A</a:t>
            </a:r>
            <a:endParaRPr lang="en-US" altLang="zh-CN" sz="4800" b="1" dirty="0">
              <a:solidFill>
                <a:srgbClr val="FF0000"/>
              </a:solidFill>
              <a:latin typeface="Arial" panose="020B0604020202020204" pitchFamily="34" charset="0"/>
              <a:ea typeface="宋体" panose="02010600030101010101" pitchFamily="2" charset="-122"/>
            </a:endParaRPr>
          </a:p>
        </p:txBody>
      </p:sp>
      <p:sp>
        <p:nvSpPr>
          <p:cNvPr id="18438" name="矩形 3"/>
          <p:cNvSpPr/>
          <p:nvPr/>
        </p:nvSpPr>
        <p:spPr>
          <a:xfrm>
            <a:off x="4389438" y="47625"/>
            <a:ext cx="3530600" cy="7080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00000"/>
              </a:lnSpc>
              <a:spcBef>
                <a:spcPct val="0"/>
              </a:spcBef>
              <a:buSzTx/>
              <a:buFontTx/>
              <a:buNone/>
            </a:pPr>
            <a:r>
              <a:rPr lang="en-US" altLang="zh-CN" sz="4000" b="1" dirty="0">
                <a:solidFill>
                  <a:srgbClr val="C00000"/>
                </a:solidFill>
                <a:latin typeface="宋体" panose="02010600030101010101" pitchFamily="2" charset="-122"/>
                <a:ea typeface="宋体" panose="02010600030101010101" pitchFamily="2" charset="-122"/>
                <a:sym typeface="Arial" panose="020B0604020202020204" pitchFamily="34" charset="0"/>
              </a:rPr>
              <a:t>【</a:t>
            </a:r>
            <a:r>
              <a:rPr lang="zh-CN" altLang="en-US" sz="4000" b="1" dirty="0">
                <a:solidFill>
                  <a:srgbClr val="C00000"/>
                </a:solidFill>
                <a:latin typeface="宋体" panose="02010600030101010101" pitchFamily="2" charset="-122"/>
                <a:ea typeface="宋体" panose="02010600030101010101" pitchFamily="2" charset="-122"/>
                <a:sym typeface="Arial" panose="020B0604020202020204" pitchFamily="34" charset="0"/>
              </a:rPr>
              <a:t>真题研究</a:t>
            </a:r>
            <a:r>
              <a:rPr lang="en-US" altLang="zh-CN" sz="4000" b="1" dirty="0">
                <a:solidFill>
                  <a:srgbClr val="C00000"/>
                </a:solidFill>
                <a:latin typeface="宋体" panose="02010600030101010101" pitchFamily="2" charset="-122"/>
                <a:ea typeface="宋体" panose="02010600030101010101" pitchFamily="2" charset="-122"/>
                <a:sym typeface="Arial" panose="020B0604020202020204" pitchFamily="34" charset="0"/>
              </a:rPr>
              <a:t>】</a:t>
            </a:r>
            <a:r>
              <a:rPr lang="en-US" altLang="zh-CN" sz="4000" b="1" dirty="0">
                <a:latin typeface="宋体" panose="02010600030101010101" pitchFamily="2" charset="-122"/>
                <a:ea typeface="宋体" panose="02010600030101010101" pitchFamily="2" charset="-122"/>
                <a:sym typeface="Arial" panose="020B0604020202020204" pitchFamily="34" charset="0"/>
              </a:rPr>
              <a:t> </a:t>
            </a:r>
            <a:endParaRPr lang="en-US" altLang="zh-CN" sz="4000" b="1" dirty="0">
              <a:latin typeface="宋体" panose="02010600030101010101" pitchFamily="2" charset="-122"/>
              <a:ea typeface="宋体" panose="02010600030101010101" pitchFamily="2" charset="-122"/>
              <a:sym typeface="Arial" panose="020B0604020202020204" pitchFamily="34" charset="0"/>
            </a:endParaRPr>
          </a:p>
        </p:txBody>
      </p:sp>
    </p:spTree>
  </p:cSld>
  <p:clrMapOvr>
    <a:masterClrMapping/>
  </p:clrMapOvr>
  <p:transition advTm="1376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363" name="Group 3"/>
          <p:cNvGraphicFramePr>
            <a:graphicFrameLocks noGrp="1"/>
          </p:cNvGraphicFramePr>
          <p:nvPr/>
        </p:nvGraphicFramePr>
        <p:xfrm>
          <a:off x="695325" y="1700213"/>
          <a:ext cx="10729913" cy="2162175"/>
        </p:xfrm>
        <a:graphic>
          <a:graphicData uri="http://schemas.openxmlformats.org/drawingml/2006/table">
            <a:tbl>
              <a:tblPr/>
              <a:tblGrid>
                <a:gridCol w="5378435"/>
                <a:gridCol w="5351478"/>
              </a:tblGrid>
              <a:tr h="540544">
                <a:tc>
                  <a:txBody>
                    <a:bodyPr/>
                    <a:lstStyle>
                      <a:lvl1pPr>
                        <a:spcBef>
                          <a:spcPct val="20000"/>
                        </a:spcBef>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defRPr sz="3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900">
                          <a:solidFill>
                            <a:schemeClr val="tx1"/>
                          </a:solidFill>
                          <a:latin typeface="Arial" panose="020B0604020202020204" pitchFamily="34" charset="0"/>
                          <a:ea typeface="宋体" panose="02010600030101010101" pitchFamily="2" charset="-122"/>
                        </a:defRPr>
                      </a:lvl3pPr>
                      <a:lvl4pPr marL="1600200" indent="-228600">
                        <a:spcBef>
                          <a:spcPct val="20000"/>
                        </a:spcBef>
                        <a:defRPr sz="2300">
                          <a:solidFill>
                            <a:schemeClr val="tx1"/>
                          </a:solidFill>
                          <a:latin typeface="Arial" panose="020B0604020202020204" pitchFamily="34" charset="0"/>
                          <a:ea typeface="宋体" panose="02010600030101010101" pitchFamily="2" charset="-122"/>
                        </a:defRPr>
                      </a:lvl4pPr>
                      <a:lvl5pPr marL="2057400" indent="-228600">
                        <a:spcBef>
                          <a:spcPct val="20000"/>
                        </a:spcBef>
                        <a:defRPr sz="23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pPr>
                      <a:r>
                        <a:rPr kumimoji="0" lang="zh-CN" altLang="en-US" sz="2900" b="1" i="0" u="none" strike="noStrike" cap="none" normalizeH="0" baseline="0" dirty="0" smtClean="0">
                          <a:ln>
                            <a:noFill/>
                          </a:ln>
                          <a:solidFill>
                            <a:schemeClr val="tx1"/>
                          </a:solidFill>
                          <a:effectLst/>
                          <a:latin typeface="华文中宋" panose="02010600040101010101" pitchFamily="2" charset="-122"/>
                          <a:ea typeface="黑体" panose="02010609060101010101" pitchFamily="49" charset="-122"/>
                        </a:rPr>
                        <a:t>中国早期民主启蒙思想家</a:t>
                      </a:r>
                      <a:endParaRPr kumimoji="0" lang="zh-CN" altLang="en-US" sz="29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L="115713" marR="115713" marT="49254" marB="49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defRPr sz="3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900">
                          <a:solidFill>
                            <a:schemeClr val="tx1"/>
                          </a:solidFill>
                          <a:latin typeface="Arial" panose="020B0604020202020204" pitchFamily="34" charset="0"/>
                          <a:ea typeface="宋体" panose="02010600030101010101" pitchFamily="2" charset="-122"/>
                        </a:defRPr>
                      </a:lvl3pPr>
                      <a:lvl4pPr marL="1600200" indent="-228600">
                        <a:spcBef>
                          <a:spcPct val="20000"/>
                        </a:spcBef>
                        <a:defRPr sz="2300">
                          <a:solidFill>
                            <a:schemeClr val="tx1"/>
                          </a:solidFill>
                          <a:latin typeface="Arial" panose="020B0604020202020204" pitchFamily="34" charset="0"/>
                          <a:ea typeface="宋体" panose="02010600030101010101" pitchFamily="2" charset="-122"/>
                        </a:defRPr>
                      </a:lvl4pPr>
                      <a:lvl5pPr marL="2057400" indent="-228600">
                        <a:spcBef>
                          <a:spcPct val="20000"/>
                        </a:spcBef>
                        <a:defRPr sz="23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pPr>
                      <a:r>
                        <a:rPr kumimoji="0" lang="zh-CN" altLang="en-US" sz="29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法国启蒙思想家</a:t>
                      </a:r>
                      <a:endParaRPr kumimoji="0" lang="zh-CN" altLang="en-US" sz="29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115713" marR="115713" marT="49254" marB="49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0544">
                <a:tc>
                  <a:txBody>
                    <a:bodyPr/>
                    <a:lstStyle>
                      <a:lvl1pPr>
                        <a:spcBef>
                          <a:spcPct val="20000"/>
                        </a:spcBef>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defRPr sz="3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900">
                          <a:solidFill>
                            <a:schemeClr val="tx1"/>
                          </a:solidFill>
                          <a:latin typeface="Arial" panose="020B0604020202020204" pitchFamily="34" charset="0"/>
                          <a:ea typeface="宋体" panose="02010600030101010101" pitchFamily="2" charset="-122"/>
                        </a:defRPr>
                      </a:lvl3pPr>
                      <a:lvl4pPr marL="1600200" indent="-228600">
                        <a:spcBef>
                          <a:spcPct val="20000"/>
                        </a:spcBef>
                        <a:defRPr sz="2300">
                          <a:solidFill>
                            <a:schemeClr val="tx1"/>
                          </a:solidFill>
                          <a:latin typeface="Arial" panose="020B0604020202020204" pitchFamily="34" charset="0"/>
                          <a:ea typeface="宋体" panose="02010600030101010101" pitchFamily="2" charset="-122"/>
                        </a:defRPr>
                      </a:lvl4pPr>
                      <a:lvl5pPr marL="2057400" indent="-228600">
                        <a:spcBef>
                          <a:spcPct val="20000"/>
                        </a:spcBef>
                        <a:defRPr sz="23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pPr>
                      <a:r>
                        <a:rPr kumimoji="0" lang="zh-CN" altLang="en-US" sz="29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 黄宗羲（1610——1695）</a:t>
                      </a:r>
                      <a:endParaRPr kumimoji="0" lang="zh-CN" altLang="en-US" sz="29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L="115713" marR="115713" marT="49254" marB="49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defRPr sz="3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900">
                          <a:solidFill>
                            <a:schemeClr val="tx1"/>
                          </a:solidFill>
                          <a:latin typeface="Arial" panose="020B0604020202020204" pitchFamily="34" charset="0"/>
                          <a:ea typeface="宋体" panose="02010600030101010101" pitchFamily="2" charset="-122"/>
                        </a:defRPr>
                      </a:lvl3pPr>
                      <a:lvl4pPr marL="1600200" indent="-228600">
                        <a:spcBef>
                          <a:spcPct val="20000"/>
                        </a:spcBef>
                        <a:defRPr sz="2300">
                          <a:solidFill>
                            <a:schemeClr val="tx1"/>
                          </a:solidFill>
                          <a:latin typeface="Arial" panose="020B0604020202020204" pitchFamily="34" charset="0"/>
                          <a:ea typeface="宋体" panose="02010600030101010101" pitchFamily="2" charset="-122"/>
                        </a:defRPr>
                      </a:lvl4pPr>
                      <a:lvl5pPr marL="2057400" indent="-228600">
                        <a:spcBef>
                          <a:spcPct val="20000"/>
                        </a:spcBef>
                        <a:defRPr sz="23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pPr>
                      <a:r>
                        <a:rPr kumimoji="0" lang="zh-CN" altLang="en-US" sz="29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 孟德斯鸠（1689—1755）</a:t>
                      </a:r>
                      <a:endParaRPr kumimoji="0" lang="zh-CN" altLang="en-US" sz="29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L="115713" marR="115713" marT="49254" marB="49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0544">
                <a:tc>
                  <a:txBody>
                    <a:bodyPr/>
                    <a:lstStyle>
                      <a:lvl1pPr>
                        <a:spcBef>
                          <a:spcPct val="20000"/>
                        </a:spcBef>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defRPr sz="3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900">
                          <a:solidFill>
                            <a:schemeClr val="tx1"/>
                          </a:solidFill>
                          <a:latin typeface="Arial" panose="020B0604020202020204" pitchFamily="34" charset="0"/>
                          <a:ea typeface="宋体" panose="02010600030101010101" pitchFamily="2" charset="-122"/>
                        </a:defRPr>
                      </a:lvl3pPr>
                      <a:lvl4pPr marL="1600200" indent="-228600">
                        <a:spcBef>
                          <a:spcPct val="20000"/>
                        </a:spcBef>
                        <a:defRPr sz="2300">
                          <a:solidFill>
                            <a:schemeClr val="tx1"/>
                          </a:solidFill>
                          <a:latin typeface="Arial" panose="020B0604020202020204" pitchFamily="34" charset="0"/>
                          <a:ea typeface="宋体" panose="02010600030101010101" pitchFamily="2" charset="-122"/>
                        </a:defRPr>
                      </a:lvl4pPr>
                      <a:lvl5pPr marL="2057400" indent="-228600">
                        <a:spcBef>
                          <a:spcPct val="20000"/>
                        </a:spcBef>
                        <a:defRPr sz="23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pPr>
                      <a:r>
                        <a:rPr kumimoji="0" lang="zh-CN" altLang="en-US" sz="29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 顾炎武（1613——1682）</a:t>
                      </a:r>
                      <a:endParaRPr kumimoji="0" lang="zh-CN" altLang="en-US" sz="29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L="115713" marR="115713" marT="49254" marB="49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defRPr sz="3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900">
                          <a:solidFill>
                            <a:schemeClr val="tx1"/>
                          </a:solidFill>
                          <a:latin typeface="Arial" panose="020B0604020202020204" pitchFamily="34" charset="0"/>
                          <a:ea typeface="宋体" panose="02010600030101010101" pitchFamily="2" charset="-122"/>
                        </a:defRPr>
                      </a:lvl3pPr>
                      <a:lvl4pPr marL="1600200" indent="-228600">
                        <a:spcBef>
                          <a:spcPct val="20000"/>
                        </a:spcBef>
                        <a:defRPr sz="2300">
                          <a:solidFill>
                            <a:schemeClr val="tx1"/>
                          </a:solidFill>
                          <a:latin typeface="Arial" panose="020B0604020202020204" pitchFamily="34" charset="0"/>
                          <a:ea typeface="宋体" panose="02010600030101010101" pitchFamily="2" charset="-122"/>
                        </a:defRPr>
                      </a:lvl4pPr>
                      <a:lvl5pPr marL="2057400" indent="-228600">
                        <a:spcBef>
                          <a:spcPct val="20000"/>
                        </a:spcBef>
                        <a:defRPr sz="23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9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 伏尔泰（1694—1778）</a:t>
                      </a:r>
                      <a:endParaRPr kumimoji="0" lang="zh-CN" altLang="en-US" sz="29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L="115713" marR="115713" marT="49254" marB="49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0544">
                <a:tc>
                  <a:txBody>
                    <a:bodyPr/>
                    <a:lstStyle>
                      <a:lvl1pPr>
                        <a:spcBef>
                          <a:spcPct val="20000"/>
                        </a:spcBef>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defRPr sz="3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900">
                          <a:solidFill>
                            <a:schemeClr val="tx1"/>
                          </a:solidFill>
                          <a:latin typeface="Arial" panose="020B0604020202020204" pitchFamily="34" charset="0"/>
                          <a:ea typeface="宋体" panose="02010600030101010101" pitchFamily="2" charset="-122"/>
                        </a:defRPr>
                      </a:lvl3pPr>
                      <a:lvl4pPr marL="1600200" indent="-228600">
                        <a:spcBef>
                          <a:spcPct val="20000"/>
                        </a:spcBef>
                        <a:defRPr sz="2300">
                          <a:solidFill>
                            <a:schemeClr val="tx1"/>
                          </a:solidFill>
                          <a:latin typeface="Arial" panose="020B0604020202020204" pitchFamily="34" charset="0"/>
                          <a:ea typeface="宋体" panose="02010600030101010101" pitchFamily="2" charset="-122"/>
                        </a:defRPr>
                      </a:lvl4pPr>
                      <a:lvl5pPr marL="2057400" indent="-228600">
                        <a:spcBef>
                          <a:spcPct val="20000"/>
                        </a:spcBef>
                        <a:defRPr sz="23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pPr>
                      <a:r>
                        <a:rPr kumimoji="0" lang="zh-CN" altLang="en-US" sz="29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 王夫之（1619——1692）</a:t>
                      </a:r>
                      <a:endParaRPr kumimoji="0" lang="zh-CN" altLang="en-US" sz="29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L="115713" marR="115713" marT="49254" marB="49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defRPr sz="3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900">
                          <a:solidFill>
                            <a:schemeClr val="tx1"/>
                          </a:solidFill>
                          <a:latin typeface="Arial" panose="020B0604020202020204" pitchFamily="34" charset="0"/>
                          <a:ea typeface="宋体" panose="02010600030101010101" pitchFamily="2" charset="-122"/>
                        </a:defRPr>
                      </a:lvl3pPr>
                      <a:lvl4pPr marL="1600200" indent="-228600">
                        <a:spcBef>
                          <a:spcPct val="20000"/>
                        </a:spcBef>
                        <a:defRPr sz="2300">
                          <a:solidFill>
                            <a:schemeClr val="tx1"/>
                          </a:solidFill>
                          <a:latin typeface="Arial" panose="020B0604020202020204" pitchFamily="34" charset="0"/>
                          <a:ea typeface="宋体" panose="02010600030101010101" pitchFamily="2" charset="-122"/>
                        </a:defRPr>
                      </a:lvl4pPr>
                      <a:lvl5pPr marL="2057400" indent="-228600">
                        <a:spcBef>
                          <a:spcPct val="20000"/>
                        </a:spcBef>
                        <a:defRPr sz="23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2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pPr>
                      <a:r>
                        <a:rPr kumimoji="0" lang="zh-CN" altLang="en-US" sz="29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 卢 梭（1712—1778）</a:t>
                      </a:r>
                      <a:endParaRPr kumimoji="0" lang="zh-CN" altLang="en-US" sz="29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L="115713" marR="115713" marT="49254" marB="49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75" name="Rectangle 2"/>
          <p:cNvSpPr/>
          <p:nvPr/>
        </p:nvSpPr>
        <p:spPr>
          <a:xfrm>
            <a:off x="550863" y="4278313"/>
            <a:ext cx="11104562" cy="2139950"/>
          </a:xfrm>
          <a:prstGeom prst="rect">
            <a:avLst/>
          </a:prstGeom>
          <a:noFill/>
          <a:ln w="25400">
            <a:noFill/>
          </a:ln>
        </p:spPr>
        <p:txBody>
          <a:bodyPr lIns="108847" tIns="54423" rIns="108847" bIns="54423">
            <a:spAutoFit/>
          </a:bodyPr>
          <a:p>
            <a:pPr defTabSz="1243330"/>
            <a:r>
              <a:rPr lang="zh-CN" altLang="en-US" sz="3300" b="1" dirty="0">
                <a:latin typeface="楷体_GB2312" pitchFamily="1" charset="-122"/>
                <a:ea typeface="楷体_GB2312" pitchFamily="1" charset="-122"/>
              </a:rPr>
              <a:t>     黄</a:t>
            </a:r>
            <a:r>
              <a:rPr lang="en-US" altLang="en-US" sz="3300" b="1" dirty="0">
                <a:latin typeface="楷体_GB2312" pitchFamily="1" charset="-122"/>
                <a:ea typeface="楷体_GB2312" pitchFamily="1" charset="-122"/>
              </a:rPr>
              <a:t>宗羲</a:t>
            </a:r>
            <a:r>
              <a:rPr lang="zh-CN" altLang="en-US" sz="3300" b="1" dirty="0">
                <a:latin typeface="楷体_GB2312" pitchFamily="1" charset="-122"/>
                <a:ea typeface="楷体_GB2312" pitchFamily="1" charset="-122"/>
              </a:rPr>
              <a:t>的</a:t>
            </a:r>
            <a:r>
              <a:rPr lang="en-US" altLang="zh-CN" sz="3300" b="1" dirty="0">
                <a:latin typeface="楷体_GB2312" pitchFamily="1" charset="-122"/>
                <a:ea typeface="楷体_GB2312" pitchFamily="1" charset="-122"/>
              </a:rPr>
              <a:t>《</a:t>
            </a:r>
            <a:r>
              <a:rPr lang="zh-CN" altLang="en-US" sz="3300" b="1" dirty="0">
                <a:latin typeface="楷体_GB2312" pitchFamily="1" charset="-122"/>
                <a:ea typeface="楷体_GB2312" pitchFamily="1" charset="-122"/>
              </a:rPr>
              <a:t>明夷待访录</a:t>
            </a:r>
            <a:r>
              <a:rPr lang="en-US" altLang="zh-CN" sz="3300" b="1" dirty="0">
                <a:latin typeface="楷体_GB2312" pitchFamily="1" charset="-122"/>
                <a:ea typeface="楷体_GB2312" pitchFamily="1" charset="-122"/>
              </a:rPr>
              <a:t>》</a:t>
            </a:r>
            <a:r>
              <a:rPr lang="zh-CN" altLang="en-US" sz="3300" b="1" dirty="0">
                <a:latin typeface="楷体_GB2312" pitchFamily="1" charset="-122"/>
                <a:ea typeface="楷体_GB2312" pitchFamily="1" charset="-122"/>
              </a:rPr>
              <a:t>，比卢梭的</a:t>
            </a:r>
            <a:r>
              <a:rPr lang="en-US" altLang="zh-CN" sz="3300" b="1" dirty="0">
                <a:latin typeface="楷体_GB2312" pitchFamily="1" charset="-122"/>
                <a:ea typeface="楷体_GB2312" pitchFamily="1" charset="-122"/>
              </a:rPr>
              <a:t>《</a:t>
            </a:r>
            <a:r>
              <a:rPr lang="zh-CN" altLang="en-US" sz="3300" b="1" dirty="0">
                <a:latin typeface="楷体_GB2312" pitchFamily="1" charset="-122"/>
                <a:ea typeface="楷体_GB2312" pitchFamily="1" charset="-122"/>
              </a:rPr>
              <a:t>民约论</a:t>
            </a:r>
            <a:r>
              <a:rPr lang="en-US" altLang="zh-CN" sz="3300" b="1" dirty="0">
                <a:latin typeface="楷体_GB2312" pitchFamily="1" charset="-122"/>
                <a:ea typeface="楷体_GB2312" pitchFamily="1" charset="-122"/>
              </a:rPr>
              <a:t>》</a:t>
            </a:r>
            <a:r>
              <a:rPr lang="zh-CN" altLang="en-US" sz="3300" b="1" dirty="0">
                <a:latin typeface="楷体_GB2312" pitchFamily="1" charset="-122"/>
                <a:ea typeface="楷体_GB2312" pitchFamily="1" charset="-122"/>
              </a:rPr>
              <a:t>还要早</a:t>
            </a:r>
            <a:r>
              <a:rPr lang="en-US" altLang="zh-CN" sz="3300" b="1" dirty="0">
                <a:latin typeface="楷体_GB2312" pitchFamily="1" charset="-122"/>
                <a:ea typeface="楷体_GB2312" pitchFamily="1" charset="-122"/>
              </a:rPr>
              <a:t>100</a:t>
            </a:r>
            <a:r>
              <a:rPr lang="zh-CN" altLang="en-US" sz="3300" b="1" dirty="0">
                <a:latin typeface="楷体_GB2312" pitchFamily="1" charset="-122"/>
                <a:ea typeface="楷体_GB2312" pitchFamily="1" charset="-122"/>
              </a:rPr>
              <a:t>年光景，有人称它为</a:t>
            </a:r>
            <a:r>
              <a:rPr lang="zh-CN" altLang="en-US" sz="3300" b="1" dirty="0">
                <a:latin typeface="华文新魏" panose="02010800040101010101" pitchFamily="2" charset="-122"/>
                <a:ea typeface="楷体_GB2312" pitchFamily="1" charset="-122"/>
              </a:rPr>
              <a:t>“</a:t>
            </a:r>
            <a:r>
              <a:rPr lang="zh-CN" altLang="en-US" sz="3300" b="1" dirty="0">
                <a:latin typeface="楷体_GB2312" pitchFamily="1" charset="-122"/>
                <a:ea typeface="楷体_GB2312" pitchFamily="1" charset="-122"/>
              </a:rPr>
              <a:t>另一部</a:t>
            </a:r>
            <a:r>
              <a:rPr lang="en-US" altLang="zh-CN" sz="3300" b="1" dirty="0">
                <a:latin typeface="楷体_GB2312" pitchFamily="1" charset="-122"/>
                <a:ea typeface="楷体_GB2312" pitchFamily="1" charset="-122"/>
              </a:rPr>
              <a:t>《</a:t>
            </a:r>
            <a:r>
              <a:rPr lang="zh-CN" altLang="en-US" sz="3300" b="1" dirty="0">
                <a:latin typeface="楷体_GB2312" pitchFamily="1" charset="-122"/>
                <a:ea typeface="楷体_GB2312" pitchFamily="1" charset="-122"/>
              </a:rPr>
              <a:t>人权宣言</a:t>
            </a:r>
            <a:r>
              <a:rPr lang="en-US" altLang="zh-CN" sz="3300" b="1" dirty="0">
                <a:latin typeface="楷体_GB2312" pitchFamily="1" charset="-122"/>
                <a:ea typeface="楷体_GB2312" pitchFamily="1" charset="-122"/>
              </a:rPr>
              <a:t>》</a:t>
            </a:r>
            <a:r>
              <a:rPr lang="en-US" altLang="zh-CN" sz="3300" b="1" dirty="0">
                <a:latin typeface="华文新魏" panose="02010800040101010101" pitchFamily="2" charset="-122"/>
                <a:ea typeface="楷体_GB2312" pitchFamily="1" charset="-122"/>
              </a:rPr>
              <a:t>”</a:t>
            </a:r>
            <a:r>
              <a:rPr lang="zh-CN" altLang="en-US" sz="3300" b="1" dirty="0">
                <a:latin typeface="楷体_GB2312" pitchFamily="1" charset="-122"/>
                <a:ea typeface="楷体_GB2312" pitchFamily="1" charset="-122"/>
              </a:rPr>
              <a:t>。为何中国明末清初的批判思想没形成像西欧启蒙运动波澜壮阔的景象？</a:t>
            </a:r>
            <a:endParaRPr lang="zh-CN" altLang="en-US" sz="3300" b="1" dirty="0">
              <a:latin typeface="楷体_GB2312" pitchFamily="1" charset="-122"/>
              <a:ea typeface="楷体_GB2312" pitchFamily="1" charset="-122"/>
            </a:endParaRPr>
          </a:p>
        </p:txBody>
      </p:sp>
      <p:sp>
        <p:nvSpPr>
          <p:cNvPr id="19476" name="Rectangle 6"/>
          <p:cNvSpPr/>
          <p:nvPr/>
        </p:nvSpPr>
        <p:spPr>
          <a:xfrm>
            <a:off x="1824038" y="476250"/>
            <a:ext cx="8929687" cy="663575"/>
          </a:xfrm>
          <a:prstGeom prst="rect">
            <a:avLst/>
          </a:prstGeom>
          <a:noFill/>
          <a:ln w="9525">
            <a:noFill/>
          </a:ln>
        </p:spPr>
        <p:txBody>
          <a:bodyPr lIns="108847" tIns="54423" rIns="108847" bIns="54423">
            <a:spAutoFit/>
          </a:bodyPr>
          <a:p>
            <a:pPr defTabSz="1243330"/>
            <a:r>
              <a:rPr lang="zh-CN" altLang="en-US" sz="3600" b="1" dirty="0">
                <a:solidFill>
                  <a:srgbClr val="0000CC"/>
                </a:solidFill>
                <a:latin typeface="微软雅黑" panose="020B0503020204020204" pitchFamily="34" charset="-122"/>
                <a:ea typeface="微软雅黑" panose="020B0503020204020204" pitchFamily="34" charset="-122"/>
              </a:rPr>
              <a:t>核心探究：</a:t>
            </a:r>
            <a:r>
              <a:rPr lang="zh-CN" altLang="en-US" sz="3600" b="1" dirty="0">
                <a:solidFill>
                  <a:srgbClr val="FF33CC"/>
                </a:solidFill>
                <a:latin typeface="微软雅黑" panose="020B0503020204020204" pitchFamily="34" charset="-122"/>
                <a:ea typeface="微软雅黑" panose="020B0503020204020204" pitchFamily="34" charset="-122"/>
              </a:rPr>
              <a:t>从中西对比看明清进步思想</a:t>
            </a:r>
            <a:endParaRPr lang="zh-CN" altLang="en-US" sz="3600" b="1" dirty="0">
              <a:solidFill>
                <a:srgbClr val="FF33CC"/>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6" name="表格 5"/>
          <p:cNvGraphicFramePr/>
          <p:nvPr/>
        </p:nvGraphicFramePr>
        <p:xfrm>
          <a:off x="1200150" y="1484313"/>
          <a:ext cx="9059863" cy="5145088"/>
        </p:xfrm>
        <a:graphic>
          <a:graphicData uri="http://schemas.openxmlformats.org/drawingml/2006/table">
            <a:tbl>
              <a:tblPr firstRow="1" bandRow="1">
                <a:tableStyleId>{5940675A-B579-460E-94D1-54222C63F5DA}</a:tableStyleId>
              </a:tblPr>
              <a:tblGrid>
                <a:gridCol w="1107959"/>
                <a:gridCol w="1971468"/>
                <a:gridCol w="1647652"/>
                <a:gridCol w="4332785"/>
              </a:tblGrid>
              <a:tr h="451777">
                <a:tc>
                  <a:txBody>
                    <a:bodyPr/>
                    <a:lstStyle/>
                    <a:p>
                      <a:pPr indent="0" algn="ctr">
                        <a:lnSpc>
                          <a:spcPct val="120000"/>
                        </a:lnSpc>
                        <a:spcBef>
                          <a:spcPts val="0"/>
                        </a:spcBef>
                        <a:spcAft>
                          <a:spcPts val="0"/>
                        </a:spcAft>
                        <a:buNone/>
                      </a:pPr>
                      <a:r>
                        <a:rPr lang="en-US" sz="2400" b="1" spc="120" dirty="0" err="1">
                          <a:latin typeface="黑体" panose="02010609060101010101" pitchFamily="49" charset="-122"/>
                          <a:ea typeface="黑体" panose="02010609060101010101" pitchFamily="49" charset="-122"/>
                          <a:cs typeface="宋体" panose="02010600030101010101" pitchFamily="2" charset="-122"/>
                        </a:rPr>
                        <a:t>领域</a:t>
                      </a:r>
                      <a:endParaRPr lang="en-US" sz="2400" b="1" spc="120" dirty="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en-US" sz="2400" b="1" spc="120">
                          <a:latin typeface="黑体" panose="02010609060101010101" pitchFamily="49" charset="-122"/>
                          <a:ea typeface="黑体" panose="02010609060101010101" pitchFamily="49" charset="-122"/>
                          <a:cs typeface="宋体" panose="02010600030101010101" pitchFamily="2" charset="-122"/>
                        </a:rPr>
                        <a:t>时间</a:t>
                      </a:r>
                      <a:endParaRPr lang="en-US" sz="2400" b="1" spc="12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en-US" sz="2400" b="1" spc="120">
                          <a:latin typeface="黑体" panose="02010609060101010101" pitchFamily="49" charset="-122"/>
                          <a:ea typeface="黑体" panose="02010609060101010101" pitchFamily="49" charset="-122"/>
                          <a:cs typeface="宋体" panose="02010600030101010101" pitchFamily="2" charset="-122"/>
                        </a:rPr>
                        <a:t>作者</a:t>
                      </a:r>
                      <a:endParaRPr lang="en-US" sz="2400" b="1" spc="12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zh-CN" altLang="en-US" sz="2400" b="1" spc="120">
                          <a:latin typeface="黑体" panose="02010609060101010101" pitchFamily="49" charset="-122"/>
                          <a:ea typeface="黑体" panose="02010609060101010101" pitchFamily="49" charset="-122"/>
                          <a:cs typeface="黑体" panose="02010609060101010101" pitchFamily="49" charset="-122"/>
                        </a:rPr>
                        <a:t>著作</a:t>
                      </a:r>
                      <a:r>
                        <a:rPr lang="en-US" altLang="zh-CN" sz="2400" b="1" spc="120">
                          <a:latin typeface="黑体" panose="02010609060101010101" pitchFamily="49" charset="-122"/>
                          <a:ea typeface="黑体" panose="02010609060101010101" pitchFamily="49" charset="-122"/>
                          <a:cs typeface="黑体" panose="02010609060101010101" pitchFamily="49" charset="-122"/>
                        </a:rPr>
                        <a:t>/</a:t>
                      </a:r>
                      <a:r>
                        <a:rPr lang="en-US" sz="2400" b="1" spc="120">
                          <a:latin typeface="黑体" panose="02010609060101010101" pitchFamily="49" charset="-122"/>
                          <a:ea typeface="黑体" panose="02010609060101010101" pitchFamily="49" charset="-122"/>
                          <a:cs typeface="黑体" panose="02010609060101010101" pitchFamily="49" charset="-122"/>
                        </a:rPr>
                        <a:t>名称</a:t>
                      </a:r>
                      <a:endParaRPr lang="en-US" sz="2400" b="1" spc="120">
                        <a:latin typeface="黑体" panose="02010609060101010101" pitchFamily="49" charset="-122"/>
                        <a:ea typeface="黑体" panose="02010609060101010101" pitchFamily="49" charset="-122"/>
                        <a:cs typeface="黑体" panose="02010609060101010101" pitchFamily="49"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9477">
                <a:tc rowSpan="5">
                  <a:txBody>
                    <a:bodyPr/>
                    <a:lstStyle/>
                    <a:p>
                      <a:pPr indent="0" algn="ctr">
                        <a:lnSpc>
                          <a:spcPct val="120000"/>
                        </a:lnSpc>
                        <a:spcBef>
                          <a:spcPts val="0"/>
                        </a:spcBef>
                        <a:spcAft>
                          <a:spcPts val="0"/>
                        </a:spcAft>
                        <a:buNone/>
                      </a:pPr>
                      <a:r>
                        <a:rPr lang="en-US" sz="2400" b="1" spc="120">
                          <a:latin typeface="黑体" panose="02010609060101010101" pitchFamily="49" charset="-122"/>
                          <a:ea typeface="黑体" panose="02010609060101010101" pitchFamily="49" charset="-122"/>
                          <a:cs typeface="宋体" panose="02010600030101010101" pitchFamily="2" charset="-122"/>
                        </a:rPr>
                        <a:t>小说</a:t>
                      </a:r>
                      <a:endParaRPr lang="en-US" altLang="en-US" sz="2400" b="1" spc="12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zh-CN" altLang="en-US" sz="2400" b="1" spc="120">
                          <a:latin typeface="黑体" panose="02010609060101010101" pitchFamily="49" charset="-122"/>
                          <a:ea typeface="黑体" panose="02010609060101010101" pitchFamily="49" charset="-122"/>
                          <a:cs typeface="宋体" panose="02010600030101010101" pitchFamily="2" charset="-122"/>
                        </a:rPr>
                        <a:t>元末明初</a:t>
                      </a:r>
                      <a:endParaRPr lang="zh-CN" altLang="en-US" sz="2400" b="1" spc="12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zh-CN" altLang="en-US" sz="2400" b="1" spc="120">
                          <a:latin typeface="黑体" panose="02010609060101010101" pitchFamily="49" charset="-122"/>
                          <a:ea typeface="黑体" panose="02010609060101010101" pitchFamily="49" charset="-122"/>
                          <a:cs typeface="Times New Roman" panose="02020603050405020304" pitchFamily="18" charset="0"/>
                        </a:rPr>
                        <a:t>施耐庵</a:t>
                      </a:r>
                      <a:endParaRPr lang="zh-CN" altLang="en-US" sz="2400" b="1" spc="120">
                        <a:latin typeface="黑体" panose="02010609060101010101" pitchFamily="49" charset="-122"/>
                        <a:ea typeface="黑体" panose="02010609060101010101" pitchFamily="49" charset="-122"/>
                        <a:cs typeface="Times New Roman" panose="02020603050405020304" pitchFamily="18" charset="0"/>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zh-CN" altLang="en-US" sz="2400" b="1" spc="120" dirty="0">
                          <a:latin typeface="黑体" panose="02010609060101010101" pitchFamily="49" charset="-122"/>
                          <a:ea typeface="黑体" panose="02010609060101010101" pitchFamily="49" charset="-122"/>
                          <a:cs typeface="Times New Roman" panose="02020603050405020304" pitchFamily="18" charset="0"/>
                          <a:sym typeface="+mn-ea"/>
                        </a:rPr>
                        <a:t>《水浒传》</a:t>
                      </a:r>
                      <a:endParaRPr lang="zh-CN" altLang="en-US" sz="2400" b="1" spc="120" dirty="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718">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lnSpc>
                          <a:spcPct val="120000"/>
                        </a:lnSpc>
                        <a:spcBef>
                          <a:spcPts val="0"/>
                        </a:spcBef>
                        <a:spcAft>
                          <a:spcPts val="0"/>
                        </a:spcAft>
                        <a:buNone/>
                      </a:pPr>
                      <a:r>
                        <a:rPr lang="zh-CN" altLang="en-US" sz="2400" b="1" spc="120">
                          <a:latin typeface="黑体" panose="02010609060101010101" pitchFamily="49" charset="-122"/>
                          <a:ea typeface="黑体" panose="02010609060101010101" pitchFamily="49" charset="-122"/>
                          <a:cs typeface="宋体" panose="02010600030101010101" pitchFamily="2" charset="-122"/>
                        </a:rPr>
                        <a:t>元末明初</a:t>
                      </a:r>
                      <a:endParaRPr lang="zh-CN" altLang="en-US" sz="2400" b="1" spc="12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rPr>
                        <a:t>罗贯中</a:t>
                      </a:r>
                      <a:endPar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zh-CN" altLang="en-US" sz="2400" b="1" spc="120" dirty="0">
                          <a:latin typeface="黑体" panose="02010609060101010101" pitchFamily="49" charset="-122"/>
                          <a:ea typeface="黑体" panose="02010609060101010101" pitchFamily="49" charset="-122"/>
                          <a:cs typeface="Times New Roman" panose="02020603050405020304" pitchFamily="18" charset="0"/>
                          <a:sym typeface="+mn-ea"/>
                        </a:rPr>
                        <a:t>《三国志通俗演义》</a:t>
                      </a:r>
                      <a:endParaRPr lang="zh-CN" altLang="en-US" sz="2400" b="1" spc="120" dirty="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718">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lnSpc>
                          <a:spcPct val="120000"/>
                        </a:lnSpc>
                        <a:spcBef>
                          <a:spcPts val="0"/>
                        </a:spcBef>
                        <a:spcAft>
                          <a:spcPts val="0"/>
                        </a:spcAft>
                        <a:buNone/>
                      </a:pPr>
                      <a:r>
                        <a:rPr lang="en-US" sz="2400" b="1" spc="120">
                          <a:latin typeface="黑体" panose="02010609060101010101" pitchFamily="49" charset="-122"/>
                          <a:ea typeface="黑体" panose="02010609060101010101" pitchFamily="49" charset="-122"/>
                          <a:cs typeface="宋体" panose="02010600030101010101" pitchFamily="2" charset="-122"/>
                        </a:rPr>
                        <a:t>明中期</a:t>
                      </a:r>
                      <a:endParaRPr lang="en-US" altLang="en-US" sz="2400" b="1" spc="12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rPr>
                        <a:t>吴承恩</a:t>
                      </a:r>
                      <a:endPar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rPr>
                        <a:t>《西游记》</a:t>
                      </a:r>
                      <a:endPar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718">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lnSpc>
                          <a:spcPct val="120000"/>
                        </a:lnSpc>
                        <a:spcBef>
                          <a:spcPts val="0"/>
                        </a:spcBef>
                        <a:spcAft>
                          <a:spcPts val="0"/>
                        </a:spcAft>
                        <a:buNone/>
                      </a:pPr>
                      <a:r>
                        <a:rPr lang="en-US" sz="2400" b="1" spc="120">
                          <a:latin typeface="黑体" panose="02010609060101010101" pitchFamily="49" charset="-122"/>
                          <a:ea typeface="黑体" panose="02010609060101010101" pitchFamily="49" charset="-122"/>
                          <a:cs typeface="宋体" panose="02010600030101010101" pitchFamily="2" charset="-122"/>
                        </a:rPr>
                        <a:t>清中期</a:t>
                      </a:r>
                      <a:endParaRPr lang="en-US" altLang="en-US" sz="2400" b="1" spc="12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rPr>
                        <a:t>吴敬梓</a:t>
                      </a:r>
                      <a:endPar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rPr>
                        <a:t>《儒林外史》</a:t>
                      </a:r>
                      <a:endPar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76462">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lnSpc>
                          <a:spcPct val="120000"/>
                        </a:lnSpc>
                        <a:spcBef>
                          <a:spcPts val="0"/>
                        </a:spcBef>
                        <a:spcAft>
                          <a:spcPts val="0"/>
                        </a:spcAft>
                        <a:buNone/>
                      </a:pPr>
                      <a:r>
                        <a:rPr lang="en-US" sz="2400" b="1" spc="120" dirty="0" err="1">
                          <a:solidFill>
                            <a:schemeClr val="tx1"/>
                          </a:solidFill>
                          <a:latin typeface="黑体" panose="02010609060101010101" pitchFamily="49" charset="-122"/>
                          <a:ea typeface="黑体" panose="02010609060101010101" pitchFamily="49" charset="-122"/>
                          <a:cs typeface="宋体" panose="02010600030101010101" pitchFamily="2" charset="-122"/>
                        </a:rPr>
                        <a:t>清中期</a:t>
                      </a:r>
                      <a:endParaRPr lang="en-US" altLang="en-US" sz="2400" b="1" spc="120" dirty="0">
                        <a:solidFill>
                          <a:schemeClr val="tx1"/>
                        </a:solidFill>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dirty="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rPr>
                        <a:t>曹雪芹</a:t>
                      </a:r>
                      <a:endParaRPr lang="zh-CN" altLang="en-US" sz="2400" b="1" spc="120" dirty="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dirty="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rPr>
                        <a:t>《红楼梦》</a:t>
                      </a:r>
                      <a:endParaRPr lang="zh-CN" altLang="en-US" sz="2400" b="1" spc="120" dirty="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718">
                <a:tc rowSpan="4">
                  <a:txBody>
                    <a:bodyPr/>
                    <a:lstStyle/>
                    <a:p>
                      <a:pPr indent="0" algn="ctr">
                        <a:lnSpc>
                          <a:spcPct val="120000"/>
                        </a:lnSpc>
                        <a:spcBef>
                          <a:spcPts val="0"/>
                        </a:spcBef>
                        <a:spcAft>
                          <a:spcPts val="0"/>
                        </a:spcAft>
                        <a:buNone/>
                      </a:pPr>
                      <a:r>
                        <a:rPr lang="en-US" sz="2400" b="1" spc="120">
                          <a:latin typeface="黑体" panose="02010609060101010101" pitchFamily="49" charset="-122"/>
                          <a:ea typeface="黑体" panose="02010609060101010101" pitchFamily="49" charset="-122"/>
                          <a:cs typeface="宋体" panose="02010600030101010101" pitchFamily="2" charset="-122"/>
                        </a:rPr>
                        <a:t>戏曲</a:t>
                      </a:r>
                      <a:endParaRPr lang="en-US" altLang="en-US" sz="2400" b="1" spc="12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en-US" sz="2400" b="1" spc="120" dirty="0" err="1">
                          <a:latin typeface="黑体" panose="02010609060101010101" pitchFamily="49" charset="-122"/>
                          <a:ea typeface="黑体" panose="02010609060101010101" pitchFamily="49" charset="-122"/>
                          <a:cs typeface="宋体" panose="02010600030101010101" pitchFamily="2" charset="-122"/>
                        </a:rPr>
                        <a:t>明朝</a:t>
                      </a:r>
                      <a:endParaRPr lang="en-US" altLang="en-US" sz="2400" b="1" spc="120" dirty="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rPr>
                        <a:t>汤显祖</a:t>
                      </a:r>
                      <a:endPar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dirty="0">
                          <a:latin typeface="黑体" panose="02010609060101010101" pitchFamily="49" charset="-122"/>
                          <a:ea typeface="黑体" panose="02010609060101010101" pitchFamily="49" charset="-122"/>
                          <a:cs typeface="Times New Roman" panose="02020603050405020304" pitchFamily="18" charset="0"/>
                          <a:sym typeface="+mn-ea"/>
                        </a:rPr>
                        <a:t>《牡丹亭》</a:t>
                      </a:r>
                      <a:endParaRPr lang="zh-CN" altLang="en-US" sz="2400" b="1" spc="120" dirty="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718">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lnSpc>
                          <a:spcPct val="120000"/>
                        </a:lnSpc>
                        <a:spcBef>
                          <a:spcPts val="0"/>
                        </a:spcBef>
                        <a:spcAft>
                          <a:spcPts val="0"/>
                        </a:spcAft>
                        <a:buNone/>
                      </a:pPr>
                      <a:r>
                        <a:rPr lang="en-US" sz="2400" b="1" spc="120">
                          <a:latin typeface="黑体" panose="02010609060101010101" pitchFamily="49" charset="-122"/>
                          <a:ea typeface="黑体" panose="02010609060101010101" pitchFamily="49" charset="-122"/>
                          <a:cs typeface="宋体" panose="02010600030101010101" pitchFamily="2" charset="-122"/>
                        </a:rPr>
                        <a:t>清朝</a:t>
                      </a:r>
                      <a:endParaRPr lang="en-US" altLang="en-US" sz="2400" b="1" spc="12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rPr>
                        <a:t>孔尚任</a:t>
                      </a:r>
                      <a:endPar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rPr>
                        <a:t>《桃花扇》</a:t>
                      </a:r>
                      <a:endPar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718">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lnSpc>
                          <a:spcPct val="120000"/>
                        </a:lnSpc>
                        <a:spcBef>
                          <a:spcPts val="0"/>
                        </a:spcBef>
                        <a:spcAft>
                          <a:spcPts val="0"/>
                        </a:spcAft>
                        <a:buNone/>
                      </a:pPr>
                      <a:r>
                        <a:rPr lang="en-US" sz="2400" b="1" spc="120">
                          <a:latin typeface="黑体" panose="02010609060101010101" pitchFamily="49" charset="-122"/>
                          <a:ea typeface="黑体" panose="02010609060101010101" pitchFamily="49" charset="-122"/>
                          <a:cs typeface="宋体" panose="02010600030101010101" pitchFamily="2" charset="-122"/>
                        </a:rPr>
                        <a:t>明清</a:t>
                      </a:r>
                      <a:endParaRPr lang="en-US" altLang="en-US" sz="2400" b="1" spc="12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endParaRPr lang="zh-CN" altLang="en-US" sz="2400" b="1" spc="120">
                        <a:latin typeface="黑体" panose="02010609060101010101" pitchFamily="49" charset="-122"/>
                        <a:ea typeface="黑体" panose="02010609060101010101" pitchFamily="49" charset="-122"/>
                        <a:cs typeface="Times New Roman" panose="02020603050405020304" pitchFamily="18" charset="0"/>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rPr>
                        <a:t>昆曲</a:t>
                      </a:r>
                      <a:endParaRPr lang="zh-CN" altLang="en-US" sz="2400" b="1" spc="12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77064">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lnSpc>
                          <a:spcPct val="120000"/>
                        </a:lnSpc>
                        <a:spcBef>
                          <a:spcPts val="0"/>
                        </a:spcBef>
                        <a:spcAft>
                          <a:spcPts val="0"/>
                        </a:spcAft>
                        <a:buNone/>
                      </a:pPr>
                      <a:r>
                        <a:rPr lang="en-US" sz="2400" b="1" spc="120">
                          <a:latin typeface="黑体" panose="02010609060101010101" pitchFamily="49" charset="-122"/>
                          <a:ea typeface="黑体" panose="02010609060101010101" pitchFamily="49" charset="-122"/>
                          <a:cs typeface="宋体" panose="02010600030101010101" pitchFamily="2" charset="-122"/>
                        </a:rPr>
                        <a:t>道光年间</a:t>
                      </a:r>
                      <a:endParaRPr lang="en-US" altLang="en-US" sz="2400" b="1" spc="120">
                        <a:latin typeface="黑体" panose="02010609060101010101" pitchFamily="49" charset="-122"/>
                        <a:ea typeface="黑体" panose="02010609060101010101" pitchFamily="49" charset="-122"/>
                        <a:cs typeface="宋体" panose="02010600030101010101" pitchFamily="2" charset="-122"/>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endParaRPr lang="zh-CN" altLang="en-US" sz="2400" b="1" spc="120">
                        <a:latin typeface="黑体" panose="02010609060101010101" pitchFamily="49" charset="-122"/>
                        <a:ea typeface="黑体" panose="02010609060101010101" pitchFamily="49" charset="-122"/>
                        <a:cs typeface="Times New Roman" panose="02020603050405020304" pitchFamily="18" charset="0"/>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20000"/>
                        </a:lnSpc>
                        <a:spcBef>
                          <a:spcPts val="0"/>
                        </a:spcBef>
                        <a:spcAft>
                          <a:spcPts val="0"/>
                        </a:spcAft>
                        <a:buClrTx/>
                        <a:buSzTx/>
                        <a:buFontTx/>
                        <a:buNone/>
                      </a:pPr>
                      <a:r>
                        <a:rPr lang="zh-CN" altLang="en-US" sz="2400" b="1" spc="120" dirty="0">
                          <a:latin typeface="黑体" panose="02010609060101010101" pitchFamily="49" charset="-122"/>
                          <a:ea typeface="黑体" panose="02010609060101010101" pitchFamily="49" charset="-122"/>
                          <a:cs typeface="Times New Roman" panose="02020603050405020304" pitchFamily="18" charset="0"/>
                          <a:sym typeface="+mn-ea"/>
                        </a:rPr>
                        <a:t>京剧</a:t>
                      </a:r>
                      <a:endParaRPr lang="zh-CN" altLang="en-US" sz="2400" b="1" spc="120" dirty="0">
                        <a:latin typeface="黑体" panose="02010609060101010101" pitchFamily="49" charset="-122"/>
                        <a:ea typeface="黑体" panose="02010609060101010101" pitchFamily="49" charset="-122"/>
                        <a:cs typeface="Times New Roman" panose="02020603050405020304" pitchFamily="18" charset="0"/>
                        <a:sym typeface="+mn-ea"/>
                      </a:endParaRPr>
                    </a:p>
                  </a:txBody>
                  <a:tcPr marL="177781" marR="177781" marT="6351" marB="635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0532" name="文本框 1"/>
          <p:cNvSpPr txBox="1"/>
          <p:nvPr/>
        </p:nvSpPr>
        <p:spPr>
          <a:xfrm>
            <a:off x="623888" y="758825"/>
            <a:ext cx="4475162" cy="5857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en-US" altLang="zh-CN" sz="3200" b="1" dirty="0">
                <a:latin typeface="微软雅黑" panose="020B0503020204020204" pitchFamily="34" charset="-122"/>
                <a:ea typeface="微软雅黑" panose="020B0503020204020204" pitchFamily="34" charset="-122"/>
              </a:rPr>
              <a:t>1.</a:t>
            </a:r>
            <a:r>
              <a:rPr lang="zh-CN" altLang="en-US" sz="3200" b="1" dirty="0">
                <a:latin typeface="微软雅黑" panose="020B0503020204020204" pitchFamily="34" charset="-122"/>
                <a:ea typeface="微软雅黑" panose="020B0503020204020204" pitchFamily="34" charset="-122"/>
              </a:rPr>
              <a:t>小说、戏曲的成就</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475163" y="762000"/>
            <a:ext cx="5199062"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a:lnSpc>
                <a:spcPct val="100000"/>
              </a:lnSpc>
              <a:spcBef>
                <a:spcPct val="0"/>
              </a:spcBef>
              <a:buSzTx/>
              <a:buFontTx/>
              <a:buNone/>
            </a:pPr>
            <a:r>
              <a:rPr lang="zh-CN" altLang="en-US" sz="3200" b="1" dirty="0">
                <a:solidFill>
                  <a:srgbClr val="FF0000"/>
                </a:solidFill>
                <a:latin typeface="黑体" panose="02010609060101010101" pitchFamily="49" charset="-122"/>
                <a:ea typeface="黑体" panose="02010609060101010101" pitchFamily="49" charset="-122"/>
              </a:rPr>
              <a:t>特点：平民化、通俗化</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0534" name="矩形 37"/>
          <p:cNvSpPr/>
          <p:nvPr/>
        </p:nvSpPr>
        <p:spPr>
          <a:xfrm>
            <a:off x="496888" y="88900"/>
            <a:ext cx="4441825" cy="7080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a:lnSpc>
                <a:spcPct val="100000"/>
              </a:lnSpc>
              <a:spcBef>
                <a:spcPct val="0"/>
              </a:spcBef>
              <a:buSzTx/>
              <a:buFontTx/>
              <a:buNone/>
            </a:pPr>
            <a:r>
              <a:rPr lang="zh-CN" altLang="en-US" sz="3600" b="1" dirty="0">
                <a:latin typeface="微软雅黑" panose="020B0503020204020204" pitchFamily="34" charset="-122"/>
                <a:ea typeface="微软雅黑" panose="020B0503020204020204" pitchFamily="34" charset="-122"/>
              </a:rPr>
              <a:t>三、文化科技之</a:t>
            </a:r>
            <a:r>
              <a:rPr lang="zh-CN" altLang="en-US" sz="4000" b="1" dirty="0">
                <a:solidFill>
                  <a:srgbClr val="FF0000"/>
                </a:solidFill>
                <a:latin typeface="微软雅黑" panose="020B0503020204020204" pitchFamily="34" charset="-122"/>
                <a:ea typeface="微软雅黑" panose="020B0503020204020204" pitchFamily="34" charset="-122"/>
              </a:rPr>
              <a:t>新生</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 name="棱台 10"/>
          <p:cNvSpPr/>
          <p:nvPr/>
        </p:nvSpPr>
        <p:spPr>
          <a:xfrm>
            <a:off x="8048625" y="1390650"/>
            <a:ext cx="4021138" cy="935038"/>
          </a:xfrm>
          <a:prstGeom prst="bevel">
            <a:avLst/>
          </a:prstGeom>
          <a:solidFill>
            <a:srgbClr val="F8EDE9"/>
          </a:solidFill>
          <a:ln>
            <a:solidFill>
              <a:srgbClr val="F0E6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ts val="308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方正粗黑宋简体" pitchFamily="2" charset="-122"/>
                <a:ea typeface="方正粗黑宋简体" pitchFamily="2" charset="-122"/>
                <a:cs typeface="+mn-cs"/>
                <a:sym typeface="+mn-ea"/>
              </a:rPr>
              <a:t>伦理观：女性地位改善</a:t>
            </a:r>
            <a:endParaRPr kumimoji="0" lang="zh-CN" altLang="en-US" sz="2800" b="1" i="0" u="none" strike="noStrike" kern="1200" cap="none" spc="0" normalizeH="0" baseline="0" noProof="0" dirty="0">
              <a:ln>
                <a:noFill/>
              </a:ln>
              <a:solidFill>
                <a:schemeClr val="tx1"/>
              </a:solidFill>
              <a:effectLst/>
              <a:uLnTx/>
              <a:uFillTx/>
              <a:latin typeface="方正粗黑宋简体" pitchFamily="2" charset="-122"/>
              <a:ea typeface="方正粗黑宋简体" pitchFamily="2" charset="-122"/>
              <a:cs typeface="+mn-cs"/>
              <a:sym typeface="+mn-ea"/>
            </a:endParaRPr>
          </a:p>
        </p:txBody>
      </p:sp>
      <p:sp>
        <p:nvSpPr>
          <p:cNvPr id="13" name="文本框 12"/>
          <p:cNvSpPr txBox="1"/>
          <p:nvPr/>
        </p:nvSpPr>
        <p:spPr>
          <a:xfrm>
            <a:off x="292100" y="1203325"/>
            <a:ext cx="7588250" cy="1208088"/>
          </a:xfrm>
          <a:prstGeom prst="rect">
            <a:avLst/>
          </a:prstGeom>
          <a:noFill/>
          <a:ln w="28575">
            <a:solidFill>
              <a:srgbClr val="F4B183"/>
            </a:solidFill>
            <a:prstDash val="dash"/>
          </a:ln>
        </p:spPr>
        <p:txBody>
          <a:bodyPr>
            <a:spAutoFit/>
          </a:bodyPr>
          <a:lstStyle/>
          <a:p>
            <a:pPr marR="0" defTabSz="914400">
              <a:lnSpc>
                <a:spcPts val="2880"/>
              </a:lnSpc>
              <a:buClrTx/>
              <a:buSzTx/>
              <a:buFontTx/>
              <a:buNone/>
              <a:defRPr/>
            </a:pPr>
            <a:r>
              <a:rPr kumimoji="0" lang="zh-CN" altLang="en-US" sz="32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    我见了女儿便清爽，见了男子便觉得浊臭逼人。</a:t>
            </a:r>
            <a:endParaRPr kumimoji="0" lang="en-US" altLang="zh-CN" sz="32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endParaRPr>
          </a:p>
          <a:p>
            <a:pPr marR="0" algn="r" defTabSz="914400">
              <a:lnSpc>
                <a:spcPts val="2880"/>
              </a:lnSpc>
              <a:buClrTx/>
              <a:buSzTx/>
              <a:buFontTx/>
              <a:buNone/>
              <a:defRPr/>
            </a:pPr>
            <a:r>
              <a:rPr kumimoji="0" lang="zh-CN" altLang="en-US" sz="24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——曹雪芹《红楼梦》</a:t>
            </a:r>
            <a:endParaRPr kumimoji="0" lang="zh-CN" altLang="en-US" sz="24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4" name="文本框 13"/>
          <p:cNvSpPr txBox="1"/>
          <p:nvPr/>
        </p:nvSpPr>
        <p:spPr>
          <a:xfrm>
            <a:off x="292100" y="2708275"/>
            <a:ext cx="7588250" cy="1952625"/>
          </a:xfrm>
          <a:prstGeom prst="rect">
            <a:avLst/>
          </a:prstGeom>
          <a:noFill/>
          <a:ln w="28575">
            <a:solidFill>
              <a:srgbClr val="F4B183"/>
            </a:solidFill>
            <a:prstDash val="dash"/>
          </a:ln>
        </p:spPr>
        <p:txBody>
          <a:bodyPr>
            <a:spAutoFit/>
          </a:bodyPr>
          <a:lstStyle/>
          <a:p>
            <a:pPr marR="0" defTabSz="914400">
              <a:lnSpc>
                <a:spcPts val="2880"/>
              </a:lnSpc>
              <a:buClrTx/>
              <a:buSzTx/>
              <a:buFontTx/>
              <a:buNone/>
              <a:defRPr/>
            </a:pPr>
            <a:r>
              <a:rPr kumimoji="0" lang="zh-CN" altLang="en-US" sz="28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sym typeface="+mn-ea"/>
              </a:rPr>
              <a:t>    臣僚士庶之家，靡丽侈华，彼此相尚，而借贷费用，习以为常。</a:t>
            </a:r>
            <a:r>
              <a:rPr kumimoji="0" lang="zh-CN" altLang="en-US" sz="28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居室则一概雕画，首饰则滥用金宝……虽蒙朝廷禁止之诏屡下，而民间僭用之习自如。                </a:t>
            </a:r>
            <a:endParaRPr kumimoji="0" lang="en-US" altLang="zh-CN" sz="28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endParaRPr>
          </a:p>
          <a:p>
            <a:pPr marR="0" defTabSz="914400">
              <a:lnSpc>
                <a:spcPts val="2880"/>
              </a:lnSpc>
              <a:buClrTx/>
              <a:buSzTx/>
              <a:buFontTx/>
              <a:buNone/>
              <a:defRPr/>
            </a:pPr>
            <a:r>
              <a:rPr kumimoji="0" lang="en-US" altLang="zh-CN" sz="28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                        </a:t>
            </a:r>
            <a:r>
              <a:rPr kumimoji="0" lang="zh-CN" altLang="en-US" sz="24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——周玺《垂光集》</a:t>
            </a:r>
            <a:endParaRPr kumimoji="0" lang="zh-CN" altLang="en-US" sz="20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6" name="文本框 15"/>
          <p:cNvSpPr txBox="1"/>
          <p:nvPr/>
        </p:nvSpPr>
        <p:spPr>
          <a:xfrm>
            <a:off x="292100" y="4941888"/>
            <a:ext cx="7588250" cy="1568450"/>
          </a:xfrm>
          <a:prstGeom prst="rect">
            <a:avLst/>
          </a:prstGeom>
          <a:noFill/>
          <a:ln w="28575">
            <a:solidFill>
              <a:srgbClr val="F4B183"/>
            </a:solidFill>
            <a:prstDash val="dash"/>
          </a:ln>
        </p:spPr>
        <p:txBody>
          <a:bodyPr>
            <a:spAutoFit/>
          </a:bodyPr>
          <a:lstStyle/>
          <a:p>
            <a:pPr marR="0" defTabSz="914400">
              <a:lnSpc>
                <a:spcPts val="2880"/>
              </a:lnSpc>
              <a:buClrTx/>
              <a:buSzTx/>
              <a:buFontTx/>
              <a:buNone/>
              <a:defRPr/>
            </a:pPr>
            <a:r>
              <a:rPr kumimoji="0" lang="zh-CN" altLang="en-US" sz="28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官家千金杜丽娘对梦中书生柳梦梅倾心相爱，竟伤情而死，化为魂魄寻找现实中的爱人，人鬼相恋，最后起死回生，永结同心。               </a:t>
            </a:r>
            <a:endParaRPr kumimoji="0" lang="en-US" altLang="zh-CN" sz="28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endParaRPr>
          </a:p>
          <a:p>
            <a:pPr marR="0" algn="r" defTabSz="914400">
              <a:lnSpc>
                <a:spcPts val="2880"/>
              </a:lnSpc>
              <a:buClrTx/>
              <a:buSzTx/>
              <a:buFontTx/>
              <a:buNone/>
              <a:defRPr/>
            </a:pPr>
            <a:r>
              <a:rPr kumimoji="0" lang="zh-CN" altLang="en-US" sz="28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 </a:t>
            </a:r>
            <a:r>
              <a:rPr kumimoji="0" lang="zh-CN" altLang="en-US" sz="24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——汤显祖《牡丹亭》</a:t>
            </a:r>
            <a:endParaRPr kumimoji="0" lang="zh-CN" altLang="en-US" sz="2000" b="1"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7" name="棱台 10"/>
          <p:cNvSpPr/>
          <p:nvPr/>
        </p:nvSpPr>
        <p:spPr>
          <a:xfrm>
            <a:off x="8347075" y="3143250"/>
            <a:ext cx="3422650" cy="1006475"/>
          </a:xfrm>
          <a:prstGeom prst="bevel">
            <a:avLst/>
          </a:prstGeom>
          <a:solidFill>
            <a:srgbClr val="F0E6D0"/>
          </a:solidFill>
          <a:ln>
            <a:solidFill>
              <a:srgbClr val="F0E6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ts val="308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方正粗黑宋简体" pitchFamily="2" charset="-122"/>
                <a:ea typeface="方正粗黑宋简体" pitchFamily="2" charset="-122"/>
                <a:cs typeface="+mn-cs"/>
                <a:sym typeface="+mn-ea"/>
              </a:rPr>
              <a:t>财富观：崇尚奢侈</a:t>
            </a:r>
            <a:endParaRPr kumimoji="0" lang="zh-CN" altLang="en-US" sz="2800" b="1" i="0" u="none" strike="noStrike" kern="1200" cap="none" spc="0" normalizeH="0" baseline="0" noProof="0" dirty="0">
              <a:ln>
                <a:noFill/>
              </a:ln>
              <a:solidFill>
                <a:schemeClr val="tx1"/>
              </a:solidFill>
              <a:effectLst/>
              <a:uLnTx/>
              <a:uFillTx/>
              <a:latin typeface="方正粗黑宋简体" pitchFamily="2" charset="-122"/>
              <a:ea typeface="方正粗黑宋简体" pitchFamily="2" charset="-122"/>
              <a:cs typeface="+mn-cs"/>
            </a:endParaRPr>
          </a:p>
        </p:txBody>
      </p:sp>
      <p:sp>
        <p:nvSpPr>
          <p:cNvPr id="19" name="棱台 10"/>
          <p:cNvSpPr/>
          <p:nvPr/>
        </p:nvSpPr>
        <p:spPr>
          <a:xfrm>
            <a:off x="8347075" y="4824413"/>
            <a:ext cx="3424238" cy="1341438"/>
          </a:xfrm>
          <a:prstGeom prst="bevel">
            <a:avLst/>
          </a:prstGeom>
          <a:solidFill>
            <a:srgbClr val="F4B183"/>
          </a:solidFill>
          <a:ln>
            <a:solidFill>
              <a:srgbClr val="F0E6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ts val="308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方正粗黑宋简体" pitchFamily="2" charset="-122"/>
                <a:ea typeface="方正粗黑宋简体" pitchFamily="2" charset="-122"/>
                <a:cs typeface="+mn-cs"/>
                <a:sym typeface="+mn-ea"/>
              </a:rPr>
              <a:t>婚恋观：追求真挚情爱的人文潮流</a:t>
            </a:r>
            <a:endParaRPr kumimoji="0" lang="zh-CN" altLang="en-US" sz="2800" b="1" i="0" u="none" strike="noStrike" kern="1200" cap="none" spc="0" normalizeH="0" baseline="0" noProof="0" dirty="0">
              <a:ln>
                <a:noFill/>
              </a:ln>
              <a:solidFill>
                <a:schemeClr val="tx1"/>
              </a:solidFill>
              <a:effectLst/>
              <a:uLnTx/>
              <a:uFillTx/>
              <a:latin typeface="方正粗黑宋简体" pitchFamily="2" charset="-122"/>
              <a:ea typeface="方正粗黑宋简体" pitchFamily="2" charset="-122"/>
              <a:cs typeface="+mn-cs"/>
              <a:sym typeface="+mn-ea"/>
            </a:endParaRPr>
          </a:p>
        </p:txBody>
      </p:sp>
      <p:sp>
        <p:nvSpPr>
          <p:cNvPr id="21512" name="文本框 19"/>
          <p:cNvSpPr txBox="1"/>
          <p:nvPr/>
        </p:nvSpPr>
        <p:spPr>
          <a:xfrm>
            <a:off x="627063" y="258763"/>
            <a:ext cx="10909300" cy="646112"/>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3600" b="1" dirty="0">
                <a:solidFill>
                  <a:srgbClr val="0000CC"/>
                </a:solidFill>
                <a:latin typeface="黑体" panose="02010609060101010101" pitchFamily="49" charset="-122"/>
                <a:ea typeface="黑体" panose="02010609060101010101" pitchFamily="49" charset="-122"/>
                <a:sym typeface="字魂58号-创中黑"/>
              </a:rPr>
              <a:t>下列小说情节反映了明清社会风气发生了哪些变化？</a:t>
            </a:r>
            <a:endParaRPr lang="zh-CN" altLang="en-US" sz="3600" b="1" dirty="0">
              <a:solidFill>
                <a:srgbClr val="0000CC"/>
              </a:solidFill>
              <a:latin typeface="黑体" panose="02010609060101010101" pitchFamily="49" charset="-122"/>
              <a:ea typeface="黑体" panose="02010609060101010101" pitchFamily="49" charset="-122"/>
              <a:sym typeface="字魂58号-创中黑"/>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7" grpId="0" bldLvl="0" animBg="1"/>
      <p:bldP spid="1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 name="矩形 10"/>
          <p:cNvSpPr/>
          <p:nvPr/>
        </p:nvSpPr>
        <p:spPr>
          <a:xfrm>
            <a:off x="166688" y="306388"/>
            <a:ext cx="11825288" cy="1570038"/>
          </a:xfrm>
          <a:prstGeom prst="rect">
            <a:avLst/>
          </a:prstGeom>
          <a:noFill/>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00" cap="none" spc="0" normalizeH="0" baseline="0" noProof="0" dirty="0">
                <a:ln>
                  <a:noFill/>
                </a:ln>
                <a:solidFill>
                  <a:srgbClr val="0000CC"/>
                </a:solidFill>
                <a:effectLst/>
                <a:uLnTx/>
                <a:uFillTx/>
                <a:latin typeface="黑体" panose="02010609060101010101" pitchFamily="49" charset="-122"/>
                <a:ea typeface="黑体" panose="02010609060101010101" pitchFamily="49" charset="-122"/>
                <a:cs typeface="Times New Roman" panose="02020603050405020304" pitchFamily="18" charset="0"/>
              </a:rPr>
              <a:t>    从明朝后期起，商人、工匠、市井游民和普通妇女经常成为小说的主人公。这一现象与当时的社会发展有怎样的关系？</a:t>
            </a:r>
            <a:endParaRPr kumimoji="0" lang="en-US" altLang="zh-CN" sz="3200" b="1" i="0" u="none" strike="noStrike" kern="100" cap="none" spc="0" normalizeH="0" baseline="0" noProof="0" dirty="0">
              <a:ln>
                <a:noFill/>
              </a:ln>
              <a:solidFill>
                <a:srgbClr val="0000CC"/>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00" cap="none" spc="0" normalizeH="0" baseline="0" noProof="0" dirty="0">
                <a:ln>
                  <a:noFill/>
                </a:ln>
                <a:solidFill>
                  <a:srgbClr val="0000CC"/>
                </a:solidFill>
                <a:effectLst/>
                <a:uLnTx/>
                <a:uFillTx/>
                <a:latin typeface="黑体" panose="02010609060101010101" pitchFamily="49" charset="-122"/>
                <a:ea typeface="黑体" panose="02010609060101010101" pitchFamily="49" charset="-122"/>
                <a:cs typeface="Times New Roman" panose="02020603050405020304" pitchFamily="18" charset="0"/>
              </a:rPr>
              <a:t>（小说兴盛的原因）</a:t>
            </a:r>
            <a:endParaRPr kumimoji="0" lang="zh-CN" altLang="en-US" sz="3200" b="1" i="0" u="none" strike="noStrike" kern="100" cap="none" spc="0" normalizeH="0" baseline="0" noProof="0" dirty="0">
              <a:ln>
                <a:noFill/>
              </a:ln>
              <a:solidFill>
                <a:srgbClr val="0000CC"/>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22531" name="文本框 7"/>
          <p:cNvSpPr txBox="1"/>
          <p:nvPr/>
        </p:nvSpPr>
        <p:spPr>
          <a:xfrm>
            <a:off x="433388" y="1876425"/>
            <a:ext cx="1944687" cy="650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30000"/>
              </a:lnSpc>
              <a:spcBef>
                <a:spcPct val="0"/>
              </a:spcBef>
              <a:buSzTx/>
              <a:buFontTx/>
              <a:buNone/>
            </a:pPr>
            <a:r>
              <a:rPr lang="zh-CN" altLang="zh-CN" sz="3200" b="1" dirty="0">
                <a:latin typeface="黑体" panose="02010609060101010101" pitchFamily="49" charset="-122"/>
                <a:ea typeface="黑体" panose="02010609060101010101" pitchFamily="49" charset="-122"/>
                <a:sym typeface="+mn-ea"/>
              </a:rPr>
              <a:t>经济上：</a:t>
            </a:r>
            <a:endParaRPr lang="zh-CN" altLang="en-US" sz="3200" b="1" dirty="0">
              <a:latin typeface="黑体" panose="02010609060101010101" pitchFamily="49" charset="-122"/>
              <a:ea typeface="黑体" panose="02010609060101010101" pitchFamily="49" charset="-122"/>
            </a:endParaRPr>
          </a:p>
        </p:txBody>
      </p:sp>
      <p:sp>
        <p:nvSpPr>
          <p:cNvPr id="3" name="文本框 2"/>
          <p:cNvSpPr txBox="1"/>
          <p:nvPr/>
        </p:nvSpPr>
        <p:spPr>
          <a:xfrm>
            <a:off x="2584450" y="5616575"/>
            <a:ext cx="9504363" cy="9540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zh-CN" b="1" dirty="0">
                <a:latin typeface="黑体" panose="02010609060101010101" pitchFamily="49" charset="-122"/>
                <a:ea typeface="黑体" panose="02010609060101010101" pitchFamily="49" charset="-122"/>
                <a:sym typeface="+mn-ea"/>
              </a:rPr>
              <a:t>传统的宋元话本在新的社会条件下得到继承发展，不断与时俱进，推动了通俗文学的发展。</a:t>
            </a:r>
            <a:endParaRPr lang="zh-CN" altLang="zh-CN" b="1" dirty="0">
              <a:latin typeface="黑体" panose="02010609060101010101" pitchFamily="49" charset="-122"/>
              <a:ea typeface="黑体" panose="02010609060101010101" pitchFamily="49" charset="-122"/>
            </a:endParaRPr>
          </a:p>
        </p:txBody>
      </p:sp>
      <p:sp>
        <p:nvSpPr>
          <p:cNvPr id="22533" name="文本框 4"/>
          <p:cNvSpPr txBox="1"/>
          <p:nvPr/>
        </p:nvSpPr>
        <p:spPr>
          <a:xfrm>
            <a:off x="420688" y="3830638"/>
            <a:ext cx="2840037" cy="7318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30000"/>
              </a:lnSpc>
              <a:spcBef>
                <a:spcPct val="0"/>
              </a:spcBef>
              <a:buSzTx/>
              <a:buFontTx/>
              <a:buNone/>
            </a:pPr>
            <a:r>
              <a:rPr lang="zh-CN" altLang="zh-CN" sz="3200" b="1" dirty="0">
                <a:latin typeface="黑体" panose="02010609060101010101" pitchFamily="49" charset="-122"/>
                <a:ea typeface="黑体" panose="02010609060101010101" pitchFamily="49" charset="-122"/>
                <a:sym typeface="+mn-ea"/>
              </a:rPr>
              <a:t>思想文化上：</a:t>
            </a:r>
            <a:endParaRPr lang="zh-CN" altLang="en-US" sz="3200" b="1" dirty="0">
              <a:latin typeface="黑体" panose="02010609060101010101" pitchFamily="49" charset="-122"/>
              <a:ea typeface="黑体" panose="02010609060101010101" pitchFamily="49" charset="-122"/>
            </a:endParaRPr>
          </a:p>
        </p:txBody>
      </p:sp>
      <p:sp>
        <p:nvSpPr>
          <p:cNvPr id="7" name="文本框 6"/>
          <p:cNvSpPr txBox="1"/>
          <p:nvPr/>
        </p:nvSpPr>
        <p:spPr>
          <a:xfrm>
            <a:off x="2603500" y="4946650"/>
            <a:ext cx="6088063"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b="1" dirty="0">
                <a:latin typeface="黑体" panose="02010609060101010101" pitchFamily="49" charset="-122"/>
                <a:ea typeface="黑体" panose="02010609060101010101" pitchFamily="49" charset="-122"/>
                <a:sym typeface="+mn-ea"/>
              </a:rPr>
              <a:t>印刷术的成熟和出版业的发展。</a:t>
            </a:r>
            <a:endParaRPr lang="zh-CN" altLang="en-US" b="1" dirty="0">
              <a:latin typeface="黑体" panose="02010609060101010101" pitchFamily="49" charset="-122"/>
              <a:ea typeface="黑体" panose="02010609060101010101" pitchFamily="49" charset="-122"/>
            </a:endParaRPr>
          </a:p>
        </p:txBody>
      </p:sp>
      <p:sp>
        <p:nvSpPr>
          <p:cNvPr id="22535" name="文本框 1"/>
          <p:cNvSpPr txBox="1"/>
          <p:nvPr/>
        </p:nvSpPr>
        <p:spPr>
          <a:xfrm>
            <a:off x="468313" y="2801938"/>
            <a:ext cx="2081212" cy="7334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30000"/>
              </a:lnSpc>
              <a:spcBef>
                <a:spcPct val="0"/>
              </a:spcBef>
              <a:buSzTx/>
              <a:buFontTx/>
              <a:buNone/>
            </a:pPr>
            <a:r>
              <a:rPr lang="zh-CN" altLang="zh-CN" sz="3200" b="1" dirty="0">
                <a:latin typeface="黑体" panose="02010609060101010101" pitchFamily="49" charset="-122"/>
                <a:ea typeface="黑体" panose="02010609060101010101" pitchFamily="49" charset="-122"/>
                <a:sym typeface="+mn-ea"/>
              </a:rPr>
              <a:t>政治上：</a:t>
            </a:r>
            <a:endParaRPr lang="zh-CN" altLang="en-US" sz="3200" dirty="0">
              <a:latin typeface="Arial" panose="020B0604020202020204" pitchFamily="34" charset="0"/>
              <a:ea typeface="宋体" panose="02010600030101010101" pitchFamily="2" charset="-122"/>
            </a:endParaRPr>
          </a:p>
        </p:txBody>
      </p:sp>
      <p:sp>
        <p:nvSpPr>
          <p:cNvPr id="6" name="文本框 5"/>
          <p:cNvSpPr txBox="1"/>
          <p:nvPr/>
        </p:nvSpPr>
        <p:spPr>
          <a:xfrm>
            <a:off x="2352675" y="1876425"/>
            <a:ext cx="9359900" cy="9540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zh-CN" b="1" dirty="0">
                <a:solidFill>
                  <a:srgbClr val="C00000"/>
                </a:solidFill>
                <a:latin typeface="黑体" panose="02010609060101010101" pitchFamily="49" charset="-122"/>
                <a:ea typeface="黑体" panose="02010609060101010101" pitchFamily="49" charset="-122"/>
                <a:sym typeface="+mn-ea"/>
              </a:rPr>
              <a:t>工商业发展，城市繁荣，市民阶层壮大，</a:t>
            </a:r>
            <a:r>
              <a:rPr lang="zh-CN" altLang="zh-CN" b="1" dirty="0">
                <a:latin typeface="黑体" panose="02010609060101010101" pitchFamily="49" charset="-122"/>
                <a:ea typeface="黑体" panose="02010609060101010101" pitchFamily="49" charset="-122"/>
                <a:sym typeface="+mn-ea"/>
              </a:rPr>
              <a:t>形成了要求表现自己思想和生活的广大读者群。</a:t>
            </a:r>
            <a:endParaRPr lang="zh-CN" altLang="en-US" b="1" dirty="0">
              <a:latin typeface="黑体" panose="02010609060101010101" pitchFamily="49" charset="-122"/>
              <a:ea typeface="黑体" panose="02010609060101010101" pitchFamily="49" charset="-122"/>
            </a:endParaRPr>
          </a:p>
        </p:txBody>
      </p:sp>
      <p:sp>
        <p:nvSpPr>
          <p:cNvPr id="12" name="文本框 11"/>
          <p:cNvSpPr txBox="1"/>
          <p:nvPr/>
        </p:nvSpPr>
        <p:spPr>
          <a:xfrm>
            <a:off x="2352675" y="2801938"/>
            <a:ext cx="9736138" cy="9540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zh-CN" b="1" dirty="0">
                <a:latin typeface="黑体" panose="02010609060101010101" pitchFamily="49" charset="-122"/>
                <a:ea typeface="黑体" panose="02010609060101010101" pitchFamily="49" charset="-122"/>
                <a:sym typeface="+mn-ea"/>
              </a:rPr>
              <a:t>随着封建制度的衰落，</a:t>
            </a:r>
            <a:r>
              <a:rPr lang="zh-CN" altLang="zh-CN" b="1" dirty="0">
                <a:solidFill>
                  <a:srgbClr val="C00000"/>
                </a:solidFill>
                <a:latin typeface="黑体" panose="02010609060101010101" pitchFamily="49" charset="-122"/>
                <a:ea typeface="黑体" panose="02010609060101010101" pitchFamily="49" charset="-122"/>
                <a:sym typeface="+mn-ea"/>
              </a:rPr>
              <a:t>各种社会危机、社会矛盾逐渐加强</a:t>
            </a:r>
            <a:r>
              <a:rPr lang="zh-CN" altLang="zh-CN" b="1" dirty="0">
                <a:latin typeface="黑体" panose="02010609060101010101" pitchFamily="49" charset="-122"/>
                <a:ea typeface="黑体" panose="02010609060101010101" pitchFamily="49" charset="-122"/>
                <a:sym typeface="+mn-ea"/>
              </a:rPr>
              <a:t>，不少文人开始对现实进行批判。</a:t>
            </a:r>
            <a:endParaRPr lang="zh-CN" altLang="en-US" dirty="0">
              <a:latin typeface="Arial" panose="020B0604020202020204" pitchFamily="34" charset="0"/>
              <a:ea typeface="宋体" panose="02010600030101010101" pitchFamily="2" charset="-122"/>
            </a:endParaRPr>
          </a:p>
        </p:txBody>
      </p:sp>
      <p:sp>
        <p:nvSpPr>
          <p:cNvPr id="13" name="文本框 12"/>
          <p:cNvSpPr txBox="1"/>
          <p:nvPr/>
        </p:nvSpPr>
        <p:spPr>
          <a:xfrm>
            <a:off x="3032125" y="3852863"/>
            <a:ext cx="8929688" cy="9540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zh-CN" b="1" dirty="0">
                <a:latin typeface="黑体" panose="02010609060101010101" pitchFamily="49" charset="-122"/>
                <a:ea typeface="黑体" panose="02010609060101010101" pitchFamily="49" charset="-122"/>
                <a:sym typeface="+mn-ea"/>
              </a:rPr>
              <a:t>反君主专制、工商皆本等承古萌新思想的出现；社会识字率提高；</a:t>
            </a:r>
            <a:endParaRPr lang="zh-CN" altLang="zh-CN" b="1" dirty="0">
              <a:latin typeface="黑体" panose="02010609060101010101" pitchFamily="49" charset="-122"/>
              <a:ea typeface="黑体" panose="02010609060101010101" pitchFamily="49" charset="-122"/>
              <a:sym typeface="+mn-ea"/>
            </a:endParaRPr>
          </a:p>
        </p:txBody>
      </p:sp>
      <p:sp>
        <p:nvSpPr>
          <p:cNvPr id="22539" name="文本框 13"/>
          <p:cNvSpPr txBox="1"/>
          <p:nvPr/>
        </p:nvSpPr>
        <p:spPr>
          <a:xfrm>
            <a:off x="468313" y="4799013"/>
            <a:ext cx="2022475" cy="7318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30000"/>
              </a:lnSpc>
              <a:spcBef>
                <a:spcPct val="0"/>
              </a:spcBef>
              <a:buSzTx/>
              <a:buFontTx/>
              <a:buNone/>
            </a:pPr>
            <a:r>
              <a:rPr lang="zh-CN" altLang="zh-CN" sz="3200" b="1" dirty="0">
                <a:latin typeface="黑体" panose="02010609060101010101" pitchFamily="49" charset="-122"/>
                <a:ea typeface="黑体" panose="02010609060101010101" pitchFamily="49" charset="-122"/>
                <a:sym typeface="+mn-ea"/>
              </a:rPr>
              <a:t>技术上：</a:t>
            </a:r>
            <a:endParaRPr lang="zh-CN" altLang="en-US" sz="3200" b="1" dirty="0">
              <a:latin typeface="黑体" panose="02010609060101010101" pitchFamily="49" charset="-122"/>
              <a:ea typeface="黑体" panose="02010609060101010101" pitchFamily="49" charset="-122"/>
            </a:endParaRPr>
          </a:p>
        </p:txBody>
      </p:sp>
      <p:sp>
        <p:nvSpPr>
          <p:cNvPr id="22540" name="文本框 14"/>
          <p:cNvSpPr txBox="1"/>
          <p:nvPr/>
        </p:nvSpPr>
        <p:spPr>
          <a:xfrm>
            <a:off x="407988" y="5616575"/>
            <a:ext cx="2341562" cy="7334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30000"/>
              </a:lnSpc>
              <a:spcBef>
                <a:spcPct val="0"/>
              </a:spcBef>
              <a:buSzTx/>
              <a:buFontTx/>
              <a:buNone/>
            </a:pPr>
            <a:r>
              <a:rPr lang="zh-CN" altLang="en-US" sz="3200" b="1" dirty="0">
                <a:latin typeface="黑体" panose="02010609060101010101" pitchFamily="49" charset="-122"/>
                <a:ea typeface="黑体" panose="02010609060101010101" pitchFamily="49" charset="-122"/>
              </a:rPr>
              <a:t>自身优势：</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84007" name="Group 39"/>
          <p:cNvGraphicFramePr>
            <a:graphicFrameLocks noGrp="1"/>
          </p:cNvGraphicFramePr>
          <p:nvPr/>
        </p:nvGraphicFramePr>
        <p:xfrm>
          <a:off x="222250" y="1303338"/>
          <a:ext cx="8874125" cy="4883150"/>
        </p:xfrm>
        <a:graphic>
          <a:graphicData uri="http://schemas.openxmlformats.org/drawingml/2006/table">
            <a:tbl>
              <a:tblPr/>
              <a:tblGrid>
                <a:gridCol w="1528763"/>
                <a:gridCol w="1041400"/>
                <a:gridCol w="4214812"/>
                <a:gridCol w="2089150"/>
              </a:tblGrid>
              <a:tr h="579438">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32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rPr>
                        <a:t>人物</a:t>
                      </a:r>
                      <a:endParaRPr kumimoji="1" lang="zh-CN" altLang="en-US" sz="32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32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rPr>
                        <a:t>时代</a:t>
                      </a:r>
                      <a:endParaRPr kumimoji="1" lang="zh-CN" altLang="en-US" sz="32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32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rPr>
                        <a:t>著作</a:t>
                      </a:r>
                      <a:endParaRPr kumimoji="1" lang="zh-CN" altLang="en-US" sz="32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5">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en-US" sz="32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438">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1" lang="zh-CN" altLang="en-US" sz="3200" b="1" i="0" u="none" strike="noStrike" cap="none" normalizeH="0" baseline="0" smtClean="0">
                        <a:ln>
                          <a:noFill/>
                        </a:ln>
                        <a:solidFill>
                          <a:srgbClr val="000000"/>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5">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3200" b="1" i="0" u="none" strike="noStrike" cap="none" normalizeH="0" baseline="0" smtClean="0">
                          <a:ln>
                            <a:noFill/>
                          </a:ln>
                          <a:solidFill>
                            <a:srgbClr val="000000"/>
                          </a:solidFill>
                          <a:effectLst/>
                          <a:latin typeface="华文中宋" panose="02010600040101010101" pitchFamily="2" charset="-122"/>
                          <a:ea typeface="华文中宋" panose="02010600040101010101" pitchFamily="2" charset="-122"/>
                        </a:rPr>
                        <a:t>明朝</a:t>
                      </a:r>
                      <a:endParaRPr kumimoji="1" lang="en-US" altLang="zh-CN" sz="3200" b="1" i="0" u="none" strike="noStrike" cap="none" normalizeH="0" baseline="0" smtClean="0">
                        <a:ln>
                          <a:noFill/>
                        </a:ln>
                        <a:solidFill>
                          <a:srgbClr val="000000"/>
                        </a:solidFill>
                        <a:effectLst/>
                        <a:latin typeface="华文中宋" panose="02010600040101010101" pitchFamily="2" charset="-122"/>
                        <a:ea typeface="华文中宋" panose="0201060004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3200" b="1" i="0" u="none" strike="noStrike" cap="none" normalizeH="0" baseline="0" smtClean="0">
                          <a:ln>
                            <a:noFill/>
                          </a:ln>
                          <a:solidFill>
                            <a:srgbClr val="000000"/>
                          </a:solidFill>
                          <a:effectLst/>
                          <a:latin typeface="华文中宋" panose="02010600040101010101" pitchFamily="2" charset="-122"/>
                          <a:ea typeface="华文中宋" panose="02010600040101010101" pitchFamily="2" charset="-122"/>
                        </a:rPr>
                        <a:t>后期</a:t>
                      </a:r>
                      <a:r>
                        <a:rPr kumimoji="1" lang="en-US" altLang="zh-CN" sz="3200" b="1" i="0" u="none" strike="noStrike" cap="none" normalizeH="0" baseline="0" smtClean="0">
                          <a:ln>
                            <a:noFill/>
                          </a:ln>
                          <a:solidFill>
                            <a:srgbClr val="000000"/>
                          </a:solidFill>
                          <a:effectLst/>
                          <a:latin typeface="华文中宋" panose="02010600040101010101" pitchFamily="2" charset="-122"/>
                          <a:ea typeface="华文中宋" panose="02010600040101010101" pitchFamily="2" charset="-122"/>
                        </a:rPr>
                        <a:t> </a:t>
                      </a:r>
                      <a:endParaRPr kumimoji="1" lang="en-US" altLang="zh-CN" sz="3200" b="1" i="0" u="none" strike="noStrike" cap="none" normalizeH="0" baseline="0" smtClean="0">
                        <a:ln>
                          <a:noFill/>
                        </a:ln>
                        <a:solidFill>
                          <a:srgbClr val="000000"/>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1" lang="zh-CN" altLang="en-US" sz="3200" b="1" i="0" u="none" strike="noStrike" cap="none" normalizeH="0" baseline="0" smtClean="0">
                        <a:ln>
                          <a:noFill/>
                        </a:ln>
                        <a:solidFill>
                          <a:srgbClr val="000000"/>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555625">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571500">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555625">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2041525">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6653" name="矩形 5"/>
          <p:cNvSpPr>
            <a:spLocks noChangeArrowheads="1"/>
          </p:cNvSpPr>
          <p:nvPr/>
        </p:nvSpPr>
        <p:spPr bwMode="auto">
          <a:xfrm>
            <a:off x="266700" y="1898650"/>
            <a:ext cx="1420813" cy="585788"/>
          </a:xfrm>
          <a:prstGeom prst="rect">
            <a:avLst/>
          </a:prstGeom>
          <a:noFill/>
          <a:ln>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李时珍</a:t>
            </a:r>
            <a:endParaRPr kumimoji="0" lang="zh-CN" altLang="en-US" sz="32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p:txBody>
      </p:sp>
      <p:sp>
        <p:nvSpPr>
          <p:cNvPr id="26654" name="矩形 6"/>
          <p:cNvSpPr>
            <a:spLocks noChangeArrowheads="1"/>
          </p:cNvSpPr>
          <p:nvPr/>
        </p:nvSpPr>
        <p:spPr bwMode="auto">
          <a:xfrm>
            <a:off x="268288" y="2484438"/>
            <a:ext cx="1420813" cy="584200"/>
          </a:xfrm>
          <a:prstGeom prst="rect">
            <a:avLst/>
          </a:prstGeom>
          <a:noFill/>
          <a:ln>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徐光启</a:t>
            </a:r>
            <a:endParaRPr kumimoji="0" lang="zh-CN" altLang="en-US" sz="32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p:txBody>
      </p:sp>
      <p:sp>
        <p:nvSpPr>
          <p:cNvPr id="26655" name="矩形 7"/>
          <p:cNvSpPr>
            <a:spLocks noChangeArrowheads="1"/>
          </p:cNvSpPr>
          <p:nvPr/>
        </p:nvSpPr>
        <p:spPr bwMode="auto">
          <a:xfrm>
            <a:off x="303213" y="3032125"/>
            <a:ext cx="1420813" cy="584200"/>
          </a:xfrm>
          <a:prstGeom prst="rect">
            <a:avLst/>
          </a:prstGeom>
          <a:noFill/>
          <a:ln>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宋应星</a:t>
            </a:r>
            <a:endParaRPr kumimoji="0" lang="zh-CN" altLang="en-US" sz="32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p:txBody>
      </p:sp>
      <p:sp>
        <p:nvSpPr>
          <p:cNvPr id="23592" name="矩形 8"/>
          <p:cNvSpPr/>
          <p:nvPr/>
        </p:nvSpPr>
        <p:spPr>
          <a:xfrm>
            <a:off x="2063750" y="6527800"/>
            <a:ext cx="1841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00000"/>
              </a:lnSpc>
              <a:spcBef>
                <a:spcPct val="0"/>
              </a:spcBef>
              <a:buSzTx/>
              <a:buNone/>
            </a:pPr>
            <a:endParaRPr lang="zh-CN" altLang="en-US" sz="2400" b="1" dirty="0">
              <a:latin typeface="华文中宋" panose="02010600040101010101" pitchFamily="2" charset="-122"/>
              <a:ea typeface="华文中宋" panose="02010600040101010101" pitchFamily="2" charset="-122"/>
            </a:endParaRPr>
          </a:p>
        </p:txBody>
      </p:sp>
      <p:sp>
        <p:nvSpPr>
          <p:cNvPr id="29" name="文本框 28"/>
          <p:cNvSpPr txBox="1"/>
          <p:nvPr/>
        </p:nvSpPr>
        <p:spPr>
          <a:xfrm>
            <a:off x="93663" y="3616325"/>
            <a:ext cx="1535112"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None/>
            </a:pPr>
            <a:r>
              <a:rPr lang="zh-CN" altLang="en-US" sz="3200" b="1" dirty="0">
                <a:latin typeface="Arial" panose="020B0604020202020204" pitchFamily="34" charset="0"/>
                <a:ea typeface="宋体" panose="02010600030101010101" pitchFamily="2" charset="-122"/>
              </a:rPr>
              <a:t> 徐弘祖</a:t>
            </a:r>
            <a:endParaRPr lang="zh-CN" altLang="en-US" sz="3200" b="1" dirty="0">
              <a:latin typeface="Arial" panose="020B0604020202020204" pitchFamily="34" charset="0"/>
              <a:ea typeface="宋体" panose="02010600030101010101" pitchFamily="2" charset="-122"/>
            </a:endParaRPr>
          </a:p>
        </p:txBody>
      </p:sp>
      <p:sp>
        <p:nvSpPr>
          <p:cNvPr id="31" name="文本框 30"/>
          <p:cNvSpPr txBox="1"/>
          <p:nvPr/>
        </p:nvSpPr>
        <p:spPr>
          <a:xfrm>
            <a:off x="101600" y="4916488"/>
            <a:ext cx="1533525"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None/>
            </a:pPr>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利玛窦</a:t>
            </a:r>
            <a:endParaRPr lang="zh-CN" altLang="en-US" sz="3200" b="1" dirty="0">
              <a:latin typeface="Arial" panose="020B0604020202020204" pitchFamily="34" charset="0"/>
              <a:ea typeface="宋体" panose="02010600030101010101" pitchFamily="2" charset="-122"/>
            </a:endParaRPr>
          </a:p>
        </p:txBody>
      </p:sp>
      <p:sp>
        <p:nvSpPr>
          <p:cNvPr id="8" name="文本框 7"/>
          <p:cNvSpPr txBox="1"/>
          <p:nvPr/>
        </p:nvSpPr>
        <p:spPr>
          <a:xfrm>
            <a:off x="3794125" y="1873250"/>
            <a:ext cx="2995613" cy="522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zh-CN" b="1" dirty="0">
                <a:latin typeface="微软雅黑" panose="020B0503020204020204" pitchFamily="34" charset="-122"/>
                <a:ea typeface="微软雅黑" panose="020B0503020204020204" pitchFamily="34" charset="-122"/>
                <a:sym typeface="+mn-ea"/>
              </a:rPr>
              <a:t>《本草纲目》</a:t>
            </a:r>
            <a:endParaRPr lang="zh-CN" altLang="en-US" b="1" dirty="0">
              <a:solidFill>
                <a:srgbClr val="FF0000"/>
              </a:solidFill>
              <a:latin typeface="黑体" panose="02010609060101010101" pitchFamily="49" charset="-122"/>
              <a:ea typeface="黑体" panose="02010609060101010101" pitchFamily="49" charset="-122"/>
              <a:sym typeface="+mn-ea"/>
            </a:endParaRPr>
          </a:p>
        </p:txBody>
      </p:sp>
      <p:sp>
        <p:nvSpPr>
          <p:cNvPr id="10" name="文本框 9"/>
          <p:cNvSpPr txBox="1"/>
          <p:nvPr/>
        </p:nvSpPr>
        <p:spPr>
          <a:xfrm>
            <a:off x="3794125" y="2409825"/>
            <a:ext cx="2338388" cy="6524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30000"/>
              </a:lnSpc>
              <a:spcBef>
                <a:spcPct val="0"/>
              </a:spcBef>
              <a:buSzTx/>
              <a:buFontTx/>
              <a:buNone/>
            </a:pPr>
            <a:r>
              <a:rPr lang="zh-CN" altLang="zh-CN" b="1" dirty="0">
                <a:latin typeface="微软雅黑" panose="020B0503020204020204" pitchFamily="34" charset="-122"/>
                <a:ea typeface="微软雅黑" panose="020B0503020204020204" pitchFamily="34" charset="-122"/>
                <a:sym typeface="Arial" panose="020B0604020202020204" pitchFamily="34" charset="0"/>
              </a:rPr>
              <a:t>《农政全书》</a:t>
            </a:r>
            <a:endParaRPr lang="zh-CN" altLang="zh-CN"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文本框 16"/>
          <p:cNvSpPr txBox="1"/>
          <p:nvPr/>
        </p:nvSpPr>
        <p:spPr>
          <a:xfrm>
            <a:off x="3794125" y="3006725"/>
            <a:ext cx="2338388" cy="6524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30000"/>
              </a:lnSpc>
              <a:spcBef>
                <a:spcPct val="0"/>
              </a:spcBef>
              <a:buSzTx/>
              <a:buFontTx/>
              <a:buNone/>
            </a:pPr>
            <a:r>
              <a:rPr lang="zh-CN" altLang="zh-CN" b="1" dirty="0">
                <a:latin typeface="微软雅黑" panose="020B0503020204020204" pitchFamily="34" charset="-122"/>
                <a:ea typeface="微软雅黑" panose="020B0503020204020204" pitchFamily="34" charset="-122"/>
                <a:sym typeface="+mn-ea"/>
              </a:rPr>
              <a:t>《天工开物》</a:t>
            </a:r>
            <a:endParaRPr lang="zh-CN" altLang="zh-CN"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794125" y="3621088"/>
            <a:ext cx="2697163" cy="650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30000"/>
              </a:lnSpc>
              <a:spcBef>
                <a:spcPct val="0"/>
              </a:spcBef>
              <a:buSzTx/>
              <a:buFontTx/>
              <a:buNone/>
            </a:pPr>
            <a:r>
              <a:rPr lang="zh-CN" altLang="zh-CN" b="1" dirty="0">
                <a:latin typeface="微软雅黑" panose="020B0503020204020204" pitchFamily="34" charset="-122"/>
                <a:ea typeface="微软雅黑" panose="020B0503020204020204" pitchFamily="34" charset="-122"/>
                <a:sym typeface="+mn-ea"/>
              </a:rPr>
              <a:t>《徐霞客游记》</a:t>
            </a:r>
            <a:endParaRPr lang="zh-CN" altLang="zh-CN" b="1" dirty="0">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855913" y="4602163"/>
            <a:ext cx="4548187" cy="1212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30000"/>
              </a:lnSpc>
              <a:spcBef>
                <a:spcPct val="0"/>
              </a:spcBef>
              <a:buSzTx/>
              <a:buFontTx/>
              <a:buNone/>
            </a:pPr>
            <a:r>
              <a:rPr lang="zh-CN" altLang="zh-CN" b="1" dirty="0">
                <a:latin typeface="微软雅黑" panose="020B0503020204020204" pitchFamily="34" charset="-122"/>
                <a:ea typeface="微软雅黑" panose="020B0503020204020204" pitchFamily="34" charset="-122"/>
                <a:sym typeface="+mn-ea"/>
              </a:rPr>
              <a:t>传播西方科技知识</a:t>
            </a:r>
            <a:endParaRPr lang="zh-CN" altLang="zh-CN" b="1" dirty="0">
              <a:latin typeface="微软雅黑" panose="020B0503020204020204" pitchFamily="34" charset="-122"/>
              <a:ea typeface="微软雅黑" panose="020B0503020204020204" pitchFamily="34" charset="-122"/>
            </a:endParaRPr>
          </a:p>
          <a:p>
            <a:pPr marL="0" lvl="0" indent="0">
              <a:lnSpc>
                <a:spcPct val="130000"/>
              </a:lnSpc>
              <a:spcBef>
                <a:spcPct val="0"/>
              </a:spcBef>
              <a:buSzTx/>
              <a:buFontTx/>
              <a:buNone/>
            </a:pPr>
            <a:r>
              <a:rPr lang="zh-CN" altLang="zh-CN" b="1" dirty="0">
                <a:latin typeface="微软雅黑" panose="020B0503020204020204" pitchFamily="34" charset="-122"/>
                <a:ea typeface="微软雅黑" panose="020B0503020204020204" pitchFamily="34" charset="-122"/>
                <a:sym typeface="+mn-ea"/>
              </a:rPr>
              <a:t>与徐光启合译《几何原本》</a:t>
            </a:r>
            <a:endParaRPr lang="zh-CN" altLang="zh-CN" b="1" dirty="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7205663" y="2484438"/>
            <a:ext cx="1890712"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4400" b="1" dirty="0">
                <a:solidFill>
                  <a:srgbClr val="FF0000"/>
                </a:solidFill>
                <a:latin typeface="微软雅黑" panose="020B0503020204020204" pitchFamily="34" charset="-122"/>
                <a:ea typeface="微软雅黑" panose="020B0503020204020204" pitchFamily="34" charset="-122"/>
              </a:rPr>
              <a:t>总结性</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310438" y="4392613"/>
            <a:ext cx="1495425" cy="14462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4400" b="1" dirty="0">
                <a:solidFill>
                  <a:srgbClr val="FF0000"/>
                </a:solidFill>
                <a:latin typeface="微软雅黑" panose="020B0503020204020204" pitchFamily="34" charset="-122"/>
                <a:ea typeface="微软雅黑" panose="020B0503020204020204" pitchFamily="34" charset="-122"/>
              </a:rPr>
              <a:t>西学</a:t>
            </a:r>
            <a:endParaRPr lang="en-US" altLang="zh-CN" sz="4400" b="1" dirty="0">
              <a:solidFill>
                <a:srgbClr val="FF0000"/>
              </a:solidFill>
              <a:latin typeface="微软雅黑" panose="020B0503020204020204" pitchFamily="34" charset="-122"/>
              <a:ea typeface="微软雅黑" panose="020B0503020204020204" pitchFamily="34" charset="-122"/>
            </a:endParaRPr>
          </a:p>
          <a:p>
            <a:pPr marL="0" lvl="0" indent="0">
              <a:lnSpc>
                <a:spcPct val="100000"/>
              </a:lnSpc>
              <a:spcBef>
                <a:spcPct val="0"/>
              </a:spcBef>
              <a:buSzTx/>
              <a:buFontTx/>
              <a:buNone/>
            </a:pPr>
            <a:r>
              <a:rPr lang="zh-CN" altLang="en-US" sz="4400" b="1" dirty="0">
                <a:solidFill>
                  <a:srgbClr val="FF0000"/>
                </a:solidFill>
                <a:latin typeface="微软雅黑" panose="020B0503020204020204" pitchFamily="34" charset="-122"/>
                <a:ea typeface="微软雅黑" panose="020B0503020204020204" pitchFamily="34" charset="-122"/>
              </a:rPr>
              <a:t>东渐</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096375" y="1857375"/>
            <a:ext cx="3192463" cy="4340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50000"/>
              </a:lnSpc>
              <a:spcBef>
                <a:spcPct val="0"/>
              </a:spcBef>
              <a:buSzTx/>
              <a:buFontTx/>
              <a:buNone/>
            </a:pPr>
            <a:r>
              <a:rPr lang="zh-CN" altLang="en-US" sz="3600" b="1" dirty="0">
                <a:solidFill>
                  <a:srgbClr val="C00000"/>
                </a:solidFill>
                <a:latin typeface="青鸟华光简淡古印"/>
                <a:ea typeface="青鸟华光简淡古印"/>
              </a:rPr>
              <a:t>①本土科技：</a:t>
            </a:r>
            <a:endParaRPr lang="en-US" altLang="zh-CN" sz="3600" b="1" dirty="0">
              <a:solidFill>
                <a:srgbClr val="C00000"/>
              </a:solidFill>
              <a:latin typeface="青鸟华光简淡古印"/>
              <a:ea typeface="青鸟华光简淡古印"/>
            </a:endParaRPr>
          </a:p>
          <a:p>
            <a:pPr marL="0" lvl="0" indent="0">
              <a:lnSpc>
                <a:spcPct val="150000"/>
              </a:lnSpc>
              <a:spcBef>
                <a:spcPct val="0"/>
              </a:spcBef>
              <a:buSzTx/>
              <a:buFontTx/>
              <a:buNone/>
            </a:pPr>
            <a:r>
              <a:rPr lang="zh-CN" altLang="en-US" b="1" dirty="0">
                <a:latin typeface="微软雅黑" panose="020B0503020204020204" pitchFamily="34" charset="-122"/>
                <a:ea typeface="微软雅黑" panose="020B0503020204020204" pitchFamily="34" charset="-122"/>
              </a:rPr>
              <a:t>对前人的总结，并无科技创新。</a:t>
            </a:r>
            <a:endParaRPr lang="en-US" altLang="zh-CN" b="1" dirty="0">
              <a:latin typeface="微软雅黑" panose="020B0503020204020204" pitchFamily="34" charset="-122"/>
              <a:ea typeface="微软雅黑" panose="020B0503020204020204" pitchFamily="34" charset="-122"/>
            </a:endParaRPr>
          </a:p>
          <a:p>
            <a:pPr marL="0" lvl="0" indent="0">
              <a:lnSpc>
                <a:spcPct val="150000"/>
              </a:lnSpc>
              <a:spcBef>
                <a:spcPct val="0"/>
              </a:spcBef>
              <a:buSzTx/>
              <a:buFontTx/>
              <a:buNone/>
            </a:pPr>
            <a:r>
              <a:rPr lang="zh-CN" altLang="en-US" sz="3600" b="1" dirty="0">
                <a:solidFill>
                  <a:srgbClr val="C00000"/>
                </a:solidFill>
                <a:latin typeface="青鸟华光简淡古印"/>
                <a:ea typeface="青鸟华光简淡古印"/>
              </a:rPr>
              <a:t>②外来科技：</a:t>
            </a:r>
            <a:endParaRPr lang="en-US" altLang="zh-CN" sz="3600" b="1" dirty="0">
              <a:solidFill>
                <a:srgbClr val="C00000"/>
              </a:solidFill>
              <a:latin typeface="青鸟华光简淡古印"/>
              <a:ea typeface="青鸟华光简淡古印"/>
            </a:endParaRPr>
          </a:p>
          <a:p>
            <a:pPr marL="0" lvl="0" indent="0">
              <a:lnSpc>
                <a:spcPct val="150000"/>
              </a:lnSpc>
              <a:spcBef>
                <a:spcPct val="0"/>
              </a:spcBef>
              <a:buSzTx/>
              <a:buFontTx/>
              <a:buNone/>
            </a:pPr>
            <a:r>
              <a:rPr lang="zh-CN" altLang="en-US" b="1" dirty="0">
                <a:latin typeface="微软雅黑" panose="020B0503020204020204" pitchFamily="34" charset="-122"/>
                <a:ea typeface="微软雅黑" panose="020B0503020204020204" pitchFamily="34" charset="-122"/>
              </a:rPr>
              <a:t>对外来科技成果持排斥态度。</a:t>
            </a:r>
            <a:endParaRPr lang="zh-CN" altLang="en-US" b="1" dirty="0">
              <a:latin typeface="微软雅黑" panose="020B0503020204020204" pitchFamily="34" charset="-122"/>
              <a:ea typeface="微软雅黑" panose="020B0503020204020204" pitchFamily="34" charset="-122"/>
            </a:endParaRPr>
          </a:p>
        </p:txBody>
      </p:sp>
      <p:sp>
        <p:nvSpPr>
          <p:cNvPr id="19" name="矩形 18"/>
          <p:cNvSpPr/>
          <p:nvPr/>
        </p:nvSpPr>
        <p:spPr>
          <a:xfrm>
            <a:off x="9264650" y="1149350"/>
            <a:ext cx="1209675" cy="7080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a:lnSpc>
                <a:spcPct val="100000"/>
              </a:lnSpc>
              <a:spcBef>
                <a:spcPct val="0"/>
              </a:spcBef>
              <a:buSzTx/>
              <a:buFontTx/>
              <a:buNone/>
            </a:pPr>
            <a:r>
              <a:rPr lang="zh-CN" altLang="en-US" sz="4000" b="1" dirty="0">
                <a:solidFill>
                  <a:srgbClr val="FF0000"/>
                </a:solidFill>
                <a:latin typeface="微软雅黑" panose="020B0503020204020204" pitchFamily="34" charset="-122"/>
                <a:ea typeface="微软雅黑" panose="020B0503020204020204" pitchFamily="34" charset="-122"/>
              </a:rPr>
              <a:t>不变</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
        <p:nvSpPr>
          <p:cNvPr id="23604" name="矩形 19"/>
          <p:cNvSpPr/>
          <p:nvPr/>
        </p:nvSpPr>
        <p:spPr>
          <a:xfrm>
            <a:off x="490538" y="376238"/>
            <a:ext cx="4441825" cy="7080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a:lnSpc>
                <a:spcPct val="100000"/>
              </a:lnSpc>
              <a:spcBef>
                <a:spcPct val="0"/>
              </a:spcBef>
              <a:buSzTx/>
              <a:buFontTx/>
              <a:buNone/>
            </a:pPr>
            <a:r>
              <a:rPr lang="zh-CN" altLang="en-US" sz="3600" b="1" dirty="0">
                <a:latin typeface="微软雅黑" panose="020B0503020204020204" pitchFamily="34" charset="-122"/>
                <a:ea typeface="微软雅黑" panose="020B0503020204020204" pitchFamily="34" charset="-122"/>
              </a:rPr>
              <a:t>三、文化科技之</a:t>
            </a:r>
            <a:r>
              <a:rPr lang="zh-CN" altLang="en-US" sz="4000" b="1" dirty="0">
                <a:solidFill>
                  <a:srgbClr val="FF0000"/>
                </a:solidFill>
                <a:latin typeface="微软雅黑" panose="020B0503020204020204" pitchFamily="34" charset="-122"/>
                <a:ea typeface="微软雅黑" panose="020B0503020204020204" pitchFamily="34" charset="-122"/>
              </a:rPr>
              <a:t>新生</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8">
                                            <p:txEl>
                                              <p:charRg st="0" end="7"/>
                                            </p:txEl>
                                          </p:spTgt>
                                        </p:tgtEl>
                                        <p:attrNameLst>
                                          <p:attrName>style.visibility</p:attrName>
                                        </p:attrNameLst>
                                      </p:cBhvr>
                                      <p:to>
                                        <p:strVal val="visible"/>
                                      </p:to>
                                    </p:set>
                                    <p:anim calcmode="lin" valueType="num">
                                      <p:cBhvr additive="base">
                                        <p:cTn id="69" dur="500" fill="hold"/>
                                        <p:tgtEl>
                                          <p:spTgt spid="18">
                                            <p:txEl>
                                              <p:charRg st="0"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8">
                                            <p:txEl>
                                              <p:charRg st="0" end="7"/>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8">
                                            <p:txEl>
                                              <p:charRg st="7" end="22"/>
                                            </p:txEl>
                                          </p:spTgt>
                                        </p:tgtEl>
                                        <p:attrNameLst>
                                          <p:attrName>style.visibility</p:attrName>
                                        </p:attrNameLst>
                                      </p:cBhvr>
                                      <p:to>
                                        <p:strVal val="visible"/>
                                      </p:to>
                                    </p:set>
                                    <p:anim calcmode="lin" valueType="num">
                                      <p:cBhvr additive="base">
                                        <p:cTn id="75" dur="500" fill="hold"/>
                                        <p:tgtEl>
                                          <p:spTgt spid="18">
                                            <p:txEl>
                                              <p:charRg st="7" end="2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charRg st="7" end="2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8">
                                            <p:txEl>
                                              <p:charRg st="22" end="29"/>
                                            </p:txEl>
                                          </p:spTgt>
                                        </p:tgtEl>
                                        <p:attrNameLst>
                                          <p:attrName>style.visibility</p:attrName>
                                        </p:attrNameLst>
                                      </p:cBhvr>
                                      <p:to>
                                        <p:strVal val="visible"/>
                                      </p:to>
                                    </p:set>
                                    <p:anim calcmode="lin" valueType="num">
                                      <p:cBhvr additive="base">
                                        <p:cTn id="81" dur="500" fill="hold"/>
                                        <p:tgtEl>
                                          <p:spTgt spid="18">
                                            <p:txEl>
                                              <p:charRg st="22" end="2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8">
                                            <p:txEl>
                                              <p:charRg st="22" end="29"/>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8">
                                            <p:txEl>
                                              <p:charRg st="29" end="43"/>
                                            </p:txEl>
                                          </p:spTgt>
                                        </p:tgtEl>
                                        <p:attrNameLst>
                                          <p:attrName>style.visibility</p:attrName>
                                        </p:attrNameLst>
                                      </p:cBhvr>
                                      <p:to>
                                        <p:strVal val="visible"/>
                                      </p:to>
                                    </p:set>
                                    <p:anim calcmode="lin" valueType="num">
                                      <p:cBhvr additive="base">
                                        <p:cTn id="87" dur="500" fill="hold"/>
                                        <p:tgtEl>
                                          <p:spTgt spid="18">
                                            <p:txEl>
                                              <p:charRg st="29" end="4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8">
                                            <p:txEl>
                                              <p:charRg st="29" end="4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3" grpId="0"/>
      <p:bldP spid="26654" grpId="0"/>
      <p:bldP spid="26655" grpId="0"/>
      <p:bldP spid="29" grpId="0"/>
      <p:bldP spid="31" grpId="0"/>
      <p:bldP spid="8" grpId="0"/>
      <p:bldP spid="10" grpId="0"/>
      <p:bldP spid="17" grpId="0"/>
      <p:bldP spid="5" grpId="0"/>
      <p:bldP spid="6" grpId="0"/>
      <p:bldP spid="2" grpId="0"/>
      <p:bldP spid="3"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8" name="文本框 8"/>
          <p:cNvSpPr txBox="1"/>
          <p:nvPr/>
        </p:nvSpPr>
        <p:spPr>
          <a:xfrm>
            <a:off x="2324100" y="146050"/>
            <a:ext cx="8301038" cy="8921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30000"/>
              </a:lnSpc>
              <a:spcBef>
                <a:spcPct val="0"/>
              </a:spcBef>
              <a:buSzTx/>
              <a:buFontTx/>
              <a:buNone/>
            </a:pPr>
            <a:r>
              <a:rPr lang="zh-CN" altLang="en-US" sz="4000" b="1" dirty="0">
                <a:solidFill>
                  <a:srgbClr val="0000CC"/>
                </a:solidFill>
                <a:latin typeface="黑体" panose="02010609060101010101" pitchFamily="49" charset="-122"/>
                <a:ea typeface="黑体" panose="02010609060101010101" pitchFamily="49" charset="-122"/>
              </a:rPr>
              <a:t>明清时期世界发生了怎样的变化？</a:t>
            </a:r>
            <a:endParaRPr lang="zh-CN" altLang="en-US" sz="4000" b="1" dirty="0">
              <a:solidFill>
                <a:srgbClr val="0000CC"/>
              </a:solidFill>
              <a:latin typeface="黑体" panose="02010609060101010101" pitchFamily="49" charset="-122"/>
              <a:ea typeface="黑体" panose="02010609060101010101" pitchFamily="49" charset="-122"/>
            </a:endParaRPr>
          </a:p>
        </p:txBody>
      </p:sp>
      <p:sp>
        <p:nvSpPr>
          <p:cNvPr id="3" name="矩形 6"/>
          <p:cNvSpPr/>
          <p:nvPr/>
        </p:nvSpPr>
        <p:spPr>
          <a:xfrm>
            <a:off x="10128250" y="4208463"/>
            <a:ext cx="1651000" cy="1384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eaLnBrk="1" hangingPunct="1">
              <a:lnSpc>
                <a:spcPct val="100000"/>
              </a:lnSpc>
              <a:spcBef>
                <a:spcPct val="0"/>
              </a:spcBef>
              <a:buSzTx/>
              <a:buFontTx/>
              <a:buNone/>
            </a:pPr>
            <a:r>
              <a:rPr lang="zh-CN" altLang="zh-CN" b="1" dirty="0">
                <a:solidFill>
                  <a:srgbClr val="0000CC"/>
                </a:solidFill>
                <a:latin typeface="微软雅黑" panose="020B0503020204020204" pitchFamily="34" charset="-122"/>
                <a:ea typeface="微软雅黑" panose="020B0503020204020204" pitchFamily="34" charset="-122"/>
              </a:rPr>
              <a:t>向着</a:t>
            </a:r>
            <a:endParaRPr lang="zh-CN" altLang="zh-CN" b="1" dirty="0">
              <a:solidFill>
                <a:srgbClr val="0000CC"/>
              </a:solidFill>
              <a:latin typeface="微软雅黑" panose="020B0503020204020204" pitchFamily="34" charset="-122"/>
              <a:ea typeface="微软雅黑" panose="020B0503020204020204" pitchFamily="34" charset="-122"/>
            </a:endParaRPr>
          </a:p>
          <a:p>
            <a:pPr marL="0" lvl="0" indent="0" algn="ctr" eaLnBrk="1" hangingPunct="1">
              <a:lnSpc>
                <a:spcPct val="100000"/>
              </a:lnSpc>
              <a:spcBef>
                <a:spcPct val="0"/>
              </a:spcBef>
              <a:buSzTx/>
              <a:buFontTx/>
              <a:buNone/>
            </a:pPr>
            <a:r>
              <a:rPr lang="zh-CN" altLang="zh-CN" b="1" dirty="0">
                <a:solidFill>
                  <a:srgbClr val="FF0000"/>
                </a:solidFill>
                <a:latin typeface="微软雅黑" panose="020B0503020204020204" pitchFamily="34" charset="-122"/>
                <a:ea typeface="微软雅黑" panose="020B0503020204020204" pitchFamily="34" charset="-122"/>
              </a:rPr>
              <a:t>近代</a:t>
            </a:r>
            <a:r>
              <a:rPr lang="zh-CN" altLang="zh-CN" b="1" dirty="0">
                <a:solidFill>
                  <a:srgbClr val="0000CC"/>
                </a:solidFill>
                <a:latin typeface="微软雅黑" panose="020B0503020204020204" pitchFamily="34" charset="-122"/>
                <a:ea typeface="微软雅黑" panose="020B0503020204020204" pitchFamily="34" charset="-122"/>
              </a:rPr>
              <a:t>社会转型</a:t>
            </a:r>
            <a:endParaRPr lang="zh-CN" altLang="zh-CN" b="1" dirty="0">
              <a:solidFill>
                <a:srgbClr val="0000CC"/>
              </a:solidFill>
              <a:latin typeface="微软雅黑" panose="020B0503020204020204" pitchFamily="34" charset="-122"/>
              <a:ea typeface="微软雅黑" panose="020B0503020204020204" pitchFamily="34" charset="-122"/>
            </a:endParaRPr>
          </a:p>
        </p:txBody>
      </p:sp>
      <p:sp>
        <p:nvSpPr>
          <p:cNvPr id="4" name="下箭头 3"/>
          <p:cNvSpPr/>
          <p:nvPr/>
        </p:nvSpPr>
        <p:spPr>
          <a:xfrm>
            <a:off x="10617200" y="2314575"/>
            <a:ext cx="452438" cy="1824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矩形 6"/>
          <p:cNvSpPr/>
          <p:nvPr/>
        </p:nvSpPr>
        <p:spPr>
          <a:xfrm>
            <a:off x="10009188" y="1360488"/>
            <a:ext cx="1652587" cy="9540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eaLnBrk="1" hangingPunct="1">
              <a:lnSpc>
                <a:spcPct val="100000"/>
              </a:lnSpc>
              <a:spcBef>
                <a:spcPct val="0"/>
              </a:spcBef>
              <a:buSzTx/>
              <a:buFontTx/>
              <a:buNone/>
            </a:pPr>
            <a:r>
              <a:rPr lang="zh-CN" altLang="zh-CN" b="1" dirty="0">
                <a:solidFill>
                  <a:srgbClr val="0000CC"/>
                </a:solidFill>
                <a:latin typeface="微软雅黑" panose="020B0503020204020204" pitchFamily="34" charset="-122"/>
                <a:ea typeface="微软雅黑" panose="020B0503020204020204" pitchFamily="34" charset="-122"/>
              </a:rPr>
              <a:t>欧洲社会之变</a:t>
            </a:r>
            <a:endParaRPr lang="zh-CN" altLang="zh-CN" b="1" dirty="0">
              <a:solidFill>
                <a:srgbClr val="0000CC"/>
              </a:solidFill>
              <a:latin typeface="微软雅黑" panose="020B0503020204020204" pitchFamily="34" charset="-122"/>
              <a:ea typeface="微软雅黑" panose="020B0503020204020204" pitchFamily="34" charset="-122"/>
            </a:endParaRPr>
          </a:p>
        </p:txBody>
      </p:sp>
      <p:cxnSp>
        <p:nvCxnSpPr>
          <p:cNvPr id="34" name="直接连接符 33"/>
          <p:cNvCxnSpPr/>
          <p:nvPr>
            <p:custDataLst>
              <p:tags r:id="rId1"/>
            </p:custDataLst>
          </p:nvPr>
        </p:nvCxnSpPr>
        <p:spPr>
          <a:xfrm flipH="1">
            <a:off x="225425" y="3829050"/>
            <a:ext cx="9385300" cy="0"/>
          </a:xfrm>
          <a:prstGeom prst="line">
            <a:avLst/>
          </a:prstGeom>
          <a:ln w="19050">
            <a:solidFill>
              <a:srgbClr val="000000">
                <a:lumMod val="50000"/>
                <a:lumOff val="50000"/>
              </a:srgbClr>
            </a:solidFill>
          </a:ln>
        </p:spPr>
        <p:style>
          <a:lnRef idx="1">
            <a:srgbClr val="1F74AD"/>
          </a:lnRef>
          <a:fillRef idx="0">
            <a:srgbClr val="1F74AD"/>
          </a:fillRef>
          <a:effectRef idx="0">
            <a:srgbClr val="1F74AD"/>
          </a:effectRef>
          <a:fontRef idx="minor">
            <a:srgbClr val="000000"/>
          </a:fontRef>
        </p:style>
      </p:cxnSp>
      <p:sp>
        <p:nvSpPr>
          <p:cNvPr id="36" name="泪滴形 35"/>
          <p:cNvSpPr/>
          <p:nvPr>
            <p:custDataLst>
              <p:tags r:id="rId2"/>
            </p:custDataLst>
          </p:nvPr>
        </p:nvSpPr>
        <p:spPr>
          <a:xfrm rot="8100000">
            <a:off x="776288" y="3135313"/>
            <a:ext cx="438150" cy="438150"/>
          </a:xfrm>
          <a:prstGeom prst="teardrop">
            <a:avLst>
              <a:gd name="adj" fmla="val 125412"/>
            </a:avLst>
          </a:prstGeom>
          <a:solidFill>
            <a:srgbClr val="1F74AD"/>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marL="0" marR="0" lvl="0" indent="0" algn="ctr" defTabSz="914400" rtl="0" eaLnBrk="0" fontAlgn="base" latinLnBrk="0" hangingPunct="0">
              <a:lnSpc>
                <a:spcPct val="12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37" name="椭圆 36"/>
          <p:cNvSpPr/>
          <p:nvPr>
            <p:custDataLst>
              <p:tags r:id="rId3"/>
            </p:custDataLst>
          </p:nvPr>
        </p:nvSpPr>
        <p:spPr>
          <a:xfrm rot="8100000">
            <a:off x="882650" y="3240088"/>
            <a:ext cx="227013" cy="228600"/>
          </a:xfrm>
          <a:prstGeom prst="ellipse">
            <a:avLst/>
          </a:pr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marL="0" marR="0" lvl="0" indent="0" algn="ctr" defTabSz="914400" rtl="0" eaLnBrk="0" fontAlgn="base" latinLnBrk="0" hangingPunct="0">
              <a:lnSpc>
                <a:spcPct val="14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38" name="椭圆 37"/>
          <p:cNvSpPr/>
          <p:nvPr>
            <p:custDataLst>
              <p:tags r:id="rId4"/>
            </p:custDataLst>
          </p:nvPr>
        </p:nvSpPr>
        <p:spPr>
          <a:xfrm>
            <a:off x="963613" y="3786188"/>
            <a:ext cx="88900" cy="88900"/>
          </a:xfrm>
          <a:prstGeom prst="ellipse">
            <a:avLst/>
          </a:prstGeom>
          <a:solidFill>
            <a:sysClr val="window" lastClr="FFFFFF">
              <a:lumMod val="95000"/>
            </a:sysClr>
          </a:solidFill>
          <a:ln w="38100">
            <a:solidFill>
              <a:srgbClr val="000000">
                <a:lumMod val="50000"/>
                <a:lumOff val="50000"/>
              </a:srgbClr>
            </a:solid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marL="0" marR="0" lvl="0" indent="0" algn="ctr" defTabSz="914400" rtl="0" eaLnBrk="0" fontAlgn="base" latinLnBrk="0" hangingPunct="0">
              <a:lnSpc>
                <a:spcPct val="14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39" name="文本框 38"/>
          <p:cNvSpPr txBox="1"/>
          <p:nvPr>
            <p:custDataLst>
              <p:tags r:id="rId5"/>
            </p:custDataLst>
          </p:nvPr>
        </p:nvSpPr>
        <p:spPr>
          <a:xfrm>
            <a:off x="0" y="3963988"/>
            <a:ext cx="2206625" cy="663575"/>
          </a:xfrm>
          <a:prstGeom prst="rect">
            <a:avLst/>
          </a:prstGeom>
          <a:noFill/>
        </p:spPr>
        <p:txBody>
          <a:bodyPr/>
          <a:lstStyle/>
          <a:p>
            <a:pPr marR="0" algn="ctr" defTabSz="914400">
              <a:buClrTx/>
              <a:buSzTx/>
              <a:buFontTx/>
              <a:buNone/>
              <a:defRPr/>
            </a:pPr>
            <a:r>
              <a:rPr kumimoji="0" lang="en-US"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14.15</a:t>
            </a:r>
            <a:r>
              <a:rPr kumimoji="0" lang="zh-CN"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世纪元末明前期</a:t>
            </a:r>
            <a:endParaRPr kumimoji="0" lang="zh-CN"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45" name="泪滴形 44"/>
          <p:cNvSpPr/>
          <p:nvPr>
            <p:custDataLst>
              <p:tags r:id="rId6"/>
            </p:custDataLst>
          </p:nvPr>
        </p:nvSpPr>
        <p:spPr>
          <a:xfrm rot="8100000">
            <a:off x="3687763" y="3130550"/>
            <a:ext cx="438150" cy="438150"/>
          </a:xfrm>
          <a:prstGeom prst="teardrop">
            <a:avLst>
              <a:gd name="adj" fmla="val 125412"/>
            </a:avLst>
          </a:prstGeom>
          <a:solidFill>
            <a:srgbClr val="1AA3AA"/>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marL="0" marR="0" lvl="0" indent="0" algn="ctr" defTabSz="914400" rtl="0" eaLnBrk="0" fontAlgn="base" latinLnBrk="0" hangingPunct="0">
              <a:lnSpc>
                <a:spcPct val="12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46" name="椭圆 45"/>
          <p:cNvSpPr/>
          <p:nvPr>
            <p:custDataLst>
              <p:tags r:id="rId7"/>
            </p:custDataLst>
          </p:nvPr>
        </p:nvSpPr>
        <p:spPr>
          <a:xfrm rot="8100000">
            <a:off x="3792538" y="3236913"/>
            <a:ext cx="228600" cy="227013"/>
          </a:xfrm>
          <a:prstGeom prst="ellipse">
            <a:avLst/>
          </a:pr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marL="0" marR="0" lvl="0" indent="0" algn="ctr" defTabSz="914400" rtl="0" eaLnBrk="0" fontAlgn="base" latinLnBrk="0" hangingPunct="0">
              <a:lnSpc>
                <a:spcPct val="14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47" name="椭圆 46"/>
          <p:cNvSpPr/>
          <p:nvPr>
            <p:custDataLst>
              <p:tags r:id="rId8"/>
            </p:custDataLst>
          </p:nvPr>
        </p:nvSpPr>
        <p:spPr>
          <a:xfrm>
            <a:off x="3862388" y="3786188"/>
            <a:ext cx="88900" cy="88900"/>
          </a:xfrm>
          <a:prstGeom prst="ellipse">
            <a:avLst/>
          </a:prstGeom>
          <a:solidFill>
            <a:sysClr val="window" lastClr="FFFFFF">
              <a:lumMod val="95000"/>
            </a:sysClr>
          </a:solidFill>
          <a:ln w="38100">
            <a:solidFill>
              <a:srgbClr val="000000">
                <a:lumMod val="50000"/>
                <a:lumOff val="50000"/>
              </a:srgbClr>
            </a:solid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marL="0" marR="0" lvl="0" indent="0" algn="ctr" defTabSz="914400" rtl="0" eaLnBrk="0" fontAlgn="base" latinLnBrk="0" hangingPunct="0">
              <a:lnSpc>
                <a:spcPct val="14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50" name="文本框 49"/>
          <p:cNvSpPr txBox="1"/>
          <p:nvPr>
            <p:custDataLst>
              <p:tags r:id="rId9"/>
            </p:custDataLst>
          </p:nvPr>
        </p:nvSpPr>
        <p:spPr>
          <a:xfrm>
            <a:off x="3074988" y="3963988"/>
            <a:ext cx="1927225" cy="663575"/>
          </a:xfrm>
          <a:prstGeom prst="rect">
            <a:avLst/>
          </a:prstGeom>
          <a:noFill/>
        </p:spPr>
        <p:txBody>
          <a:bodyPr/>
          <a:lstStyle/>
          <a:p>
            <a:pPr marR="0" algn="ctr" defTabSz="914400">
              <a:lnSpc>
                <a:spcPct val="120000"/>
              </a:lnSpc>
              <a:buClrTx/>
              <a:buSzTx/>
              <a:buFontTx/>
              <a:buNone/>
              <a:defRPr/>
            </a:pPr>
            <a:r>
              <a:rPr kumimoji="0" lang="zh-CN"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16世纪</a:t>
            </a:r>
            <a:endParaRPr kumimoji="0" lang="zh-CN"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a:p>
            <a:pPr marR="0" algn="ctr" defTabSz="914400">
              <a:lnSpc>
                <a:spcPct val="120000"/>
              </a:lnSpc>
              <a:buClrTx/>
              <a:buSzTx/>
              <a:buFontTx/>
              <a:buNone/>
              <a:defRPr/>
            </a:pPr>
            <a:r>
              <a:rPr kumimoji="0" lang="zh-CN"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明朝中叶</a:t>
            </a:r>
            <a:endParaRPr kumimoji="0" lang="zh-CN"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51" name="泪滴形 50"/>
          <p:cNvSpPr/>
          <p:nvPr>
            <p:custDataLst>
              <p:tags r:id="rId10"/>
            </p:custDataLst>
          </p:nvPr>
        </p:nvSpPr>
        <p:spPr>
          <a:xfrm rot="8100000">
            <a:off x="6565900" y="3130550"/>
            <a:ext cx="438150" cy="438150"/>
          </a:xfrm>
          <a:prstGeom prst="teardrop">
            <a:avLst>
              <a:gd name="adj" fmla="val 125412"/>
            </a:avLst>
          </a:prstGeom>
          <a:solidFill>
            <a:srgbClr val="69A35B"/>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marL="0" marR="0" lvl="0" indent="0" algn="ctr" defTabSz="914400" rtl="0" eaLnBrk="0" fontAlgn="base" latinLnBrk="0" hangingPunct="0">
              <a:lnSpc>
                <a:spcPct val="12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52" name="椭圆 51"/>
          <p:cNvSpPr/>
          <p:nvPr>
            <p:custDataLst>
              <p:tags r:id="rId11"/>
            </p:custDataLst>
          </p:nvPr>
        </p:nvSpPr>
        <p:spPr>
          <a:xfrm rot="8100000">
            <a:off x="6670675" y="3235325"/>
            <a:ext cx="228600" cy="228600"/>
          </a:xfrm>
          <a:prstGeom prst="ellipse">
            <a:avLst/>
          </a:pr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marL="0" marR="0" lvl="0" indent="0" algn="ctr" defTabSz="914400" rtl="0" eaLnBrk="0" fontAlgn="base" latinLnBrk="0" hangingPunct="0">
              <a:lnSpc>
                <a:spcPct val="14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53" name="椭圆 52"/>
          <p:cNvSpPr/>
          <p:nvPr>
            <p:custDataLst>
              <p:tags r:id="rId12"/>
            </p:custDataLst>
          </p:nvPr>
        </p:nvSpPr>
        <p:spPr>
          <a:xfrm>
            <a:off x="6740525" y="3786188"/>
            <a:ext cx="88900" cy="88900"/>
          </a:xfrm>
          <a:prstGeom prst="ellipse">
            <a:avLst/>
          </a:prstGeom>
          <a:solidFill>
            <a:sysClr val="window" lastClr="FFFFFF">
              <a:lumMod val="95000"/>
            </a:sysClr>
          </a:solidFill>
          <a:ln w="38100">
            <a:solidFill>
              <a:srgbClr val="000000">
                <a:lumMod val="50000"/>
                <a:lumOff val="50000"/>
              </a:srgbClr>
            </a:solid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marL="0" marR="0" lvl="0" indent="0" algn="ctr" defTabSz="914400" rtl="0" eaLnBrk="0" fontAlgn="base" latinLnBrk="0" hangingPunct="0">
              <a:lnSpc>
                <a:spcPct val="14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54" name="文本框 53"/>
          <p:cNvSpPr txBox="1"/>
          <p:nvPr>
            <p:custDataLst>
              <p:tags r:id="rId13"/>
            </p:custDataLst>
          </p:nvPr>
        </p:nvSpPr>
        <p:spPr>
          <a:xfrm>
            <a:off x="5715000" y="3806825"/>
            <a:ext cx="1890713" cy="665163"/>
          </a:xfrm>
          <a:prstGeom prst="rect">
            <a:avLst/>
          </a:prstGeom>
          <a:noFill/>
        </p:spPr>
        <p:txBody>
          <a:bodyPr/>
          <a:lstStyle/>
          <a:p>
            <a:pPr marR="0" algn="ctr" defTabSz="914400">
              <a:lnSpc>
                <a:spcPct val="120000"/>
              </a:lnSpc>
              <a:buClrTx/>
              <a:buSzTx/>
              <a:buFontTx/>
              <a:buNone/>
              <a:defRPr/>
            </a:pPr>
            <a:r>
              <a:rPr kumimoji="0" lang="zh-CN"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17世纪，明末清初</a:t>
            </a:r>
            <a:endParaRPr kumimoji="0" lang="zh-CN"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56" name="泪滴形 55"/>
          <p:cNvSpPr/>
          <p:nvPr>
            <p:custDataLst>
              <p:tags r:id="rId14"/>
            </p:custDataLst>
          </p:nvPr>
        </p:nvSpPr>
        <p:spPr>
          <a:xfrm rot="8100000">
            <a:off x="8593138" y="3135313"/>
            <a:ext cx="438150" cy="438150"/>
          </a:xfrm>
          <a:prstGeom prst="teardrop">
            <a:avLst>
              <a:gd name="adj" fmla="val 125412"/>
            </a:avLst>
          </a:prstGeom>
          <a:solidFill>
            <a:srgbClr val="69A35B"/>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marL="0" marR="0" lvl="0" indent="0" algn="ctr" defTabSz="914400" rtl="0" eaLnBrk="0" fontAlgn="base" latinLnBrk="0" hangingPunct="0">
              <a:lnSpc>
                <a:spcPct val="12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57" name="椭圆 56"/>
          <p:cNvSpPr/>
          <p:nvPr>
            <p:custDataLst>
              <p:tags r:id="rId15"/>
            </p:custDataLst>
          </p:nvPr>
        </p:nvSpPr>
        <p:spPr>
          <a:xfrm rot="8100000">
            <a:off x="8699500" y="3241675"/>
            <a:ext cx="227013" cy="227013"/>
          </a:xfrm>
          <a:prstGeom prst="ellipse">
            <a:avLst/>
          </a:pr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marL="0" marR="0" lvl="0" indent="0" algn="ctr" defTabSz="914400" rtl="0" eaLnBrk="0" fontAlgn="base" latinLnBrk="0" hangingPunct="0">
              <a:lnSpc>
                <a:spcPct val="14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58" name="椭圆 57"/>
          <p:cNvSpPr/>
          <p:nvPr>
            <p:custDataLst>
              <p:tags r:id="rId16"/>
            </p:custDataLst>
          </p:nvPr>
        </p:nvSpPr>
        <p:spPr>
          <a:xfrm>
            <a:off x="8769350" y="3786188"/>
            <a:ext cx="88900" cy="88900"/>
          </a:xfrm>
          <a:prstGeom prst="ellipse">
            <a:avLst/>
          </a:prstGeom>
          <a:solidFill>
            <a:sysClr val="window" lastClr="FFFFFF">
              <a:lumMod val="95000"/>
            </a:sysClr>
          </a:solidFill>
          <a:ln w="38100">
            <a:solidFill>
              <a:srgbClr val="000000">
                <a:lumMod val="50000"/>
                <a:lumOff val="50000"/>
              </a:srgbClr>
            </a:solid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marL="0" marR="0" lvl="0" indent="0" algn="ctr" defTabSz="914400" rtl="0" eaLnBrk="0" fontAlgn="base" latinLnBrk="0" hangingPunct="0">
              <a:lnSpc>
                <a:spcPct val="140000"/>
              </a:lnSpc>
              <a:spcBef>
                <a:spcPct val="0"/>
              </a:spcBef>
              <a:spcAft>
                <a:spcPct val="0"/>
              </a:spcAft>
              <a:buClrTx/>
              <a:buSzTx/>
              <a:buFontTx/>
              <a:buNone/>
              <a:defRPr/>
            </a:pPr>
            <a:endParaRPr kumimoji="0" lang="zh-CN" altLang="en-US" sz="3805"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
        <p:nvSpPr>
          <p:cNvPr id="59" name="文本框 58"/>
          <p:cNvSpPr txBox="1"/>
          <p:nvPr>
            <p:custDataLst>
              <p:tags r:id="rId17"/>
            </p:custDataLst>
          </p:nvPr>
        </p:nvSpPr>
        <p:spPr>
          <a:xfrm>
            <a:off x="8102600" y="3806825"/>
            <a:ext cx="1731963" cy="665163"/>
          </a:xfrm>
          <a:prstGeom prst="rect">
            <a:avLst/>
          </a:prstGeom>
          <a:noFill/>
        </p:spPr>
        <p:txBody>
          <a:bodyPr/>
          <a:lstStyle/>
          <a:p>
            <a:pPr marR="0" algn="ctr" defTabSz="914400">
              <a:lnSpc>
                <a:spcPct val="120000"/>
              </a:lnSpc>
              <a:buClrTx/>
              <a:buSzTx/>
              <a:buFontTx/>
              <a:buNone/>
              <a:defRPr/>
            </a:pPr>
            <a:r>
              <a:rPr kumimoji="0" lang="zh-CN"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18世纪，清朝前期</a:t>
            </a:r>
            <a:endParaRPr kumimoji="0" lang="zh-CN"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1" name="文本框 10"/>
          <p:cNvSpPr txBox="1"/>
          <p:nvPr>
            <p:custDataLst>
              <p:tags r:id="rId18"/>
            </p:custDataLst>
          </p:nvPr>
        </p:nvSpPr>
        <p:spPr>
          <a:xfrm>
            <a:off x="-61912" y="2314575"/>
            <a:ext cx="2630488" cy="663575"/>
          </a:xfrm>
          <a:prstGeom prst="rect">
            <a:avLst/>
          </a:prstGeom>
          <a:noFill/>
        </p:spPr>
        <p:txBody>
          <a:bodyPr/>
          <a:lstStyle/>
          <a:p>
            <a:pPr marR="0" algn="ctr" defTabSz="914400">
              <a:buClrTx/>
              <a:buSzTx/>
              <a:buFontTx/>
              <a:buNone/>
              <a:defRPr/>
            </a:pPr>
            <a:r>
              <a:rPr kumimoji="0" lang="zh-CN" altLang="zh-CN" sz="2665" b="1" kern="1200" cap="none" spc="150" normalizeH="0" baseline="0" noProof="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意大利出</a:t>
            </a:r>
            <a:r>
              <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现资本主义萌芽</a:t>
            </a:r>
            <a:endPar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2" name="文本框 11"/>
          <p:cNvSpPr txBox="1"/>
          <p:nvPr>
            <p:custDataLst>
              <p:tags r:id="rId19"/>
            </p:custDataLst>
          </p:nvPr>
        </p:nvSpPr>
        <p:spPr>
          <a:xfrm>
            <a:off x="2590800" y="2663825"/>
            <a:ext cx="2632075" cy="817563"/>
          </a:xfrm>
          <a:prstGeom prst="rect">
            <a:avLst/>
          </a:prstGeom>
          <a:noFill/>
        </p:spPr>
        <p:txBody>
          <a:bodyPr/>
          <a:lstStyle/>
          <a:p>
            <a:pPr marR="0" algn="ctr" defTabSz="914400">
              <a:buClrTx/>
              <a:buSzTx/>
              <a:buFontTx/>
              <a:buNone/>
              <a:defRPr/>
            </a:pPr>
            <a:r>
              <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新航路开辟</a:t>
            </a:r>
            <a:endPar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3" name="文本框 12"/>
          <p:cNvSpPr txBox="1"/>
          <p:nvPr>
            <p:custDataLst>
              <p:tags r:id="rId20"/>
            </p:custDataLst>
          </p:nvPr>
        </p:nvSpPr>
        <p:spPr>
          <a:xfrm>
            <a:off x="7496175" y="2636838"/>
            <a:ext cx="2632075" cy="819150"/>
          </a:xfrm>
          <a:prstGeom prst="rect">
            <a:avLst/>
          </a:prstGeom>
          <a:noFill/>
        </p:spPr>
        <p:txBody>
          <a:bodyPr/>
          <a:lstStyle/>
          <a:p>
            <a:pPr marR="0" algn="ctr" defTabSz="914400">
              <a:buClrTx/>
              <a:buSzTx/>
              <a:buFontTx/>
              <a:buNone/>
              <a:defRPr/>
            </a:pPr>
            <a:r>
              <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工业革命</a:t>
            </a:r>
            <a:endPar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4" name="文本框 13"/>
          <p:cNvSpPr txBox="1"/>
          <p:nvPr>
            <p:custDataLst>
              <p:tags r:id="rId21"/>
            </p:custDataLst>
          </p:nvPr>
        </p:nvSpPr>
        <p:spPr>
          <a:xfrm>
            <a:off x="5345113" y="2663825"/>
            <a:ext cx="2632075" cy="817563"/>
          </a:xfrm>
          <a:prstGeom prst="rect">
            <a:avLst/>
          </a:prstGeom>
          <a:noFill/>
        </p:spPr>
        <p:txBody>
          <a:bodyPr/>
          <a:lstStyle/>
          <a:p>
            <a:pPr marR="0" algn="ctr" defTabSz="914400">
              <a:buClrTx/>
              <a:buSzTx/>
              <a:buFontTx/>
              <a:buNone/>
              <a:defRPr/>
            </a:pPr>
            <a:r>
              <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殖民扩张</a:t>
            </a:r>
            <a:endPar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5" name="文本框 14"/>
          <p:cNvSpPr txBox="1"/>
          <p:nvPr>
            <p:custDataLst>
              <p:tags r:id="rId22"/>
            </p:custDataLst>
          </p:nvPr>
        </p:nvSpPr>
        <p:spPr>
          <a:xfrm>
            <a:off x="1304925" y="5041900"/>
            <a:ext cx="2632075" cy="538163"/>
          </a:xfrm>
          <a:prstGeom prst="rect">
            <a:avLst/>
          </a:prstGeom>
          <a:noFill/>
        </p:spPr>
        <p:txBody>
          <a:bodyPr/>
          <a:lstStyle/>
          <a:p>
            <a:pPr marR="0" algn="ctr" defTabSz="914400">
              <a:buClrTx/>
              <a:buSzTx/>
              <a:buFontTx/>
              <a:buNone/>
              <a:defRPr/>
            </a:pPr>
            <a:r>
              <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文艺复兴</a:t>
            </a:r>
            <a:endPar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6" name="文本框 15"/>
          <p:cNvSpPr txBox="1"/>
          <p:nvPr>
            <p:custDataLst>
              <p:tags r:id="rId23"/>
            </p:custDataLst>
          </p:nvPr>
        </p:nvSpPr>
        <p:spPr>
          <a:xfrm>
            <a:off x="6342063" y="4899025"/>
            <a:ext cx="2632075" cy="538163"/>
          </a:xfrm>
          <a:prstGeom prst="rect">
            <a:avLst/>
          </a:prstGeom>
          <a:noFill/>
        </p:spPr>
        <p:txBody>
          <a:bodyPr/>
          <a:lstStyle/>
          <a:p>
            <a:pPr marR="0" algn="ctr" defTabSz="914400">
              <a:buClrTx/>
              <a:buSzTx/>
              <a:buFontTx/>
              <a:buNone/>
              <a:defRPr/>
            </a:pPr>
            <a:r>
              <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启蒙运动</a:t>
            </a:r>
            <a:endParaRPr kumimoji="0" lang="zh-CN" altLang="zh-CN" sz="2665" b="1" kern="1200" cap="none" spc="150" normalizeH="0" baseline="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7" name="文本框 16"/>
          <p:cNvSpPr txBox="1"/>
          <p:nvPr>
            <p:custDataLst>
              <p:tags r:id="rId24"/>
            </p:custDataLst>
          </p:nvPr>
        </p:nvSpPr>
        <p:spPr>
          <a:xfrm>
            <a:off x="4884738" y="2100263"/>
            <a:ext cx="5951538" cy="536575"/>
          </a:xfrm>
          <a:prstGeom prst="rect">
            <a:avLst/>
          </a:prstGeom>
          <a:noFill/>
        </p:spPr>
        <p:txBody>
          <a:bodyPr/>
          <a:lstStyle/>
          <a:p>
            <a:pPr marR="0" algn="ctr" defTabSz="914400">
              <a:buClrTx/>
              <a:buSzTx/>
              <a:buFontTx/>
              <a:buNone/>
              <a:defRPr/>
            </a:pPr>
            <a:r>
              <a:rPr kumimoji="0" lang="zh-CN" altLang="en-US" sz="2665" b="1" kern="1200" cap="none" spc="150" normalizeH="0" baseline="0" noProof="0">
                <a:solidFill>
                  <a:srgbClr val="0000FF"/>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英国确立君主立宪制</a:t>
            </a:r>
            <a:endParaRPr kumimoji="0" lang="zh-CN" altLang="en-US" sz="2665" b="1" kern="1200" cap="none" spc="150" normalizeH="0" baseline="0" noProof="0">
              <a:solidFill>
                <a:srgbClr val="0000FF"/>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8" name="文本框 17"/>
          <p:cNvSpPr txBox="1"/>
          <p:nvPr/>
        </p:nvSpPr>
        <p:spPr>
          <a:xfrm>
            <a:off x="7282180" y="5857346"/>
            <a:ext cx="4931833" cy="666115"/>
          </a:xfrm>
          <a:prstGeom prst="rect">
            <a:avLst/>
          </a:prstGeom>
          <a:noFill/>
          <a:ln w="19050">
            <a:solidFill>
              <a:srgbClr val="0000CC"/>
            </a:solidFill>
          </a:ln>
          <a:effectLst>
            <a:softEdge rad="63500"/>
          </a:effectLst>
        </p:spPr>
        <p:txBody>
          <a:bodyPr anchor="ctr">
            <a:spAutoFit/>
          </a:bodyPr>
          <a:lstStyle>
            <a:defPPr>
              <a:defRPr lang="zh-CN"/>
            </a:defPPr>
            <a:lvl1pPr algn="ctr">
              <a:defRPr sz="3735" b="1">
                <a:solidFill>
                  <a:srgbClr val="FF0000"/>
                </a:solidFill>
                <a:latin typeface="黑体" panose="02010609060101010101" pitchFamily="49" charset="-122"/>
                <a:ea typeface="黑体" panose="02010609060101010101"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735"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sym typeface="+mn-ea"/>
              </a:rPr>
              <a:t>思想：理性、科学化</a:t>
            </a:r>
            <a:endParaRPr kumimoji="0" lang="zh-CN" altLang="en-US" sz="3735"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sym typeface="+mn-ea"/>
            </a:endParaRPr>
          </a:p>
        </p:txBody>
      </p:sp>
      <p:sp>
        <p:nvSpPr>
          <p:cNvPr id="19" name="文本框 18"/>
          <p:cNvSpPr txBox="1"/>
          <p:nvPr/>
        </p:nvSpPr>
        <p:spPr>
          <a:xfrm>
            <a:off x="286495" y="5857769"/>
            <a:ext cx="3310467" cy="666115"/>
          </a:xfrm>
          <a:prstGeom prst="rect">
            <a:avLst/>
          </a:prstGeom>
          <a:noFill/>
          <a:ln w="19050">
            <a:solidFill>
              <a:srgbClr val="0000CC"/>
            </a:solidFill>
          </a:ln>
          <a:effectLst>
            <a:softEdge rad="63500"/>
          </a:effectLst>
        </p:spPr>
        <p:txBody>
          <a:bodyPr anchor="ctr">
            <a:spAutoFit/>
          </a:bodyPr>
          <a:lstStyle/>
          <a:p>
            <a:pPr marR="0" algn="ctr" defTabSz="914400">
              <a:buClrTx/>
              <a:buSzTx/>
              <a:buFontTx/>
              <a:buNone/>
              <a:defRPr/>
            </a:pPr>
            <a:r>
              <a:rPr kumimoji="0" lang="zh-CN" altLang="en-US" sz="3735" b="1" kern="1200" cap="none" spc="0" normalizeH="0" baseline="0" noProof="0" dirty="0">
                <a:solidFill>
                  <a:srgbClr val="FF0000"/>
                </a:solidFill>
                <a:latin typeface="黑体" panose="02010609060101010101" pitchFamily="49" charset="-122"/>
                <a:ea typeface="黑体" panose="02010609060101010101" pitchFamily="49" charset="-122"/>
                <a:cs typeface="+mn-cs"/>
              </a:rPr>
              <a:t>经济：工业化</a:t>
            </a:r>
            <a:endParaRPr kumimoji="0" lang="zh-CN" altLang="en-US" sz="3735" b="1" kern="1200" cap="none" spc="0" normalizeH="0" baseline="0" noProof="0" dirty="0">
              <a:solidFill>
                <a:srgbClr val="FF0000"/>
              </a:solidFill>
              <a:latin typeface="黑体" panose="02010609060101010101" pitchFamily="49" charset="-122"/>
              <a:ea typeface="黑体" panose="02010609060101010101" pitchFamily="49" charset="-122"/>
              <a:cs typeface="+mn-cs"/>
            </a:endParaRPr>
          </a:p>
        </p:txBody>
      </p:sp>
      <p:sp>
        <p:nvSpPr>
          <p:cNvPr id="20" name="文本框 19"/>
          <p:cNvSpPr txBox="1"/>
          <p:nvPr/>
        </p:nvSpPr>
        <p:spPr>
          <a:xfrm>
            <a:off x="3808307" y="5857346"/>
            <a:ext cx="3473873" cy="666115"/>
          </a:xfrm>
          <a:prstGeom prst="rect">
            <a:avLst/>
          </a:prstGeom>
          <a:noFill/>
          <a:ln w="19050">
            <a:solidFill>
              <a:srgbClr val="0000CC"/>
            </a:solidFill>
          </a:ln>
          <a:effectLst>
            <a:softEdge rad="63500"/>
          </a:effectLst>
        </p:spPr>
        <p:txBody>
          <a:bodyPr anchor="ctr">
            <a:spAutoFit/>
          </a:bodyPr>
          <a:lstStyle>
            <a:defPPr>
              <a:defRPr lang="zh-CN"/>
            </a:defPPr>
            <a:lvl1pPr algn="ctr">
              <a:defRPr sz="3735" b="1">
                <a:solidFill>
                  <a:srgbClr val="FF0000"/>
                </a:solidFill>
                <a:latin typeface="黑体" panose="02010609060101010101" pitchFamily="49" charset="-122"/>
                <a:ea typeface="黑体" panose="02010609060101010101" pitchFamily="49"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735"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mn-ea"/>
              </a:rPr>
              <a:t>政治：民主化</a:t>
            </a:r>
            <a:endParaRPr kumimoji="0" lang="zh-CN" altLang="en-US" sz="3735"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mn-ea"/>
            </a:endParaRPr>
          </a:p>
        </p:txBody>
      </p:sp>
      <p:sp>
        <p:nvSpPr>
          <p:cNvPr id="23" name="文本框 22"/>
          <p:cNvSpPr txBox="1"/>
          <p:nvPr>
            <p:custDataLst>
              <p:tags r:id="rId25"/>
            </p:custDataLst>
          </p:nvPr>
        </p:nvSpPr>
        <p:spPr>
          <a:xfrm>
            <a:off x="3760788" y="1584325"/>
            <a:ext cx="5949950" cy="538163"/>
          </a:xfrm>
          <a:prstGeom prst="rect">
            <a:avLst/>
          </a:prstGeom>
          <a:noFill/>
        </p:spPr>
        <p:txBody>
          <a:bodyPr/>
          <a:lstStyle/>
          <a:p>
            <a:pPr marR="0" algn="ctr" defTabSz="914400">
              <a:buClrTx/>
              <a:buSzTx/>
              <a:buFontTx/>
              <a:buNone/>
              <a:defRPr/>
            </a:pPr>
            <a:r>
              <a:rPr kumimoji="0" lang="zh-CN" altLang="en-US" sz="2665" b="1" kern="1200" cap="none" spc="150" normalizeH="0" baseline="0" noProof="0">
                <a:solidFill>
                  <a:srgbClr val="0000FF"/>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英国资产阶级革命</a:t>
            </a:r>
            <a:endParaRPr kumimoji="0" lang="zh-CN" altLang="en-US" sz="2665" b="1" kern="1200" cap="none" spc="150" normalizeH="0" baseline="0" noProof="0">
              <a:solidFill>
                <a:srgbClr val="0000FF"/>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linds(horizont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bldLvl="0" animBg="1"/>
      <p:bldP spid="5" grpId="0" bldLvl="0"/>
      <p:bldP spid="11" grpId="0"/>
      <p:bldP spid="12" grpId="0"/>
      <p:bldP spid="13" grpId="0"/>
      <p:bldP spid="14" grpId="0"/>
      <p:bldP spid="15" grpId="0"/>
      <p:bldP spid="16" grpId="0"/>
      <p:bldP spid="17"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矩形 4"/>
          <p:cNvSpPr/>
          <p:nvPr/>
        </p:nvSpPr>
        <p:spPr>
          <a:xfrm>
            <a:off x="4846638" y="0"/>
            <a:ext cx="2339975" cy="523875"/>
          </a:xfrm>
          <a:prstGeom prst="rect">
            <a:avLst/>
          </a:prstGeom>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zh-CN" sz="2800" b="1" i="0" u="none" strike="noStrike" kern="100" cap="none" spc="0" normalizeH="0" baseline="0" noProof="0" dirty="0">
                <a:ln>
                  <a:noFill/>
                </a:ln>
                <a:solidFill>
                  <a:srgbClr val="C00000"/>
                </a:solidFill>
                <a:effectLst/>
                <a:uLnTx/>
                <a:uFillTx/>
                <a:latin typeface="Arial" panose="020B0604020202020204"/>
                <a:ea typeface="微软雅黑" panose="020B0503020204020204" pitchFamily="34" charset="-122"/>
                <a:cs typeface="Times New Roman" panose="02020603050405020304"/>
                <a:sym typeface="Arial" panose="020B0604020202020204"/>
              </a:rPr>
              <a:t>【</a:t>
            </a:r>
            <a:r>
              <a:rPr kumimoji="0" lang="zh-CN" altLang="zh-CN" sz="2800" b="1" i="0" u="none" strike="noStrike" kern="100" cap="none" spc="0" normalizeH="0" baseline="0" noProof="0" dirty="0">
                <a:ln>
                  <a:noFill/>
                </a:ln>
                <a:solidFill>
                  <a:srgbClr val="C00000"/>
                </a:solidFill>
                <a:effectLst/>
                <a:uLnTx/>
                <a:uFillTx/>
                <a:latin typeface="Arial" panose="020B0604020202020204"/>
                <a:ea typeface="微软雅黑" panose="020B0503020204020204" pitchFamily="34" charset="-122"/>
                <a:cs typeface="Times New Roman" panose="02020603050405020304"/>
                <a:sym typeface="Arial" panose="020B0604020202020204"/>
              </a:rPr>
              <a:t>考情扫描</a:t>
            </a:r>
            <a:r>
              <a:rPr kumimoji="0" lang="en-US" altLang="zh-CN" sz="2800" b="1" i="0" u="none" strike="noStrike" kern="100" cap="none" spc="0" normalizeH="0" baseline="0" noProof="0" dirty="0">
                <a:ln>
                  <a:noFill/>
                </a:ln>
                <a:solidFill>
                  <a:srgbClr val="C00000"/>
                </a:solidFill>
                <a:effectLst/>
                <a:uLnTx/>
                <a:uFillTx/>
                <a:latin typeface="Arial" panose="020B0604020202020204"/>
                <a:ea typeface="微软雅黑" panose="020B0503020204020204" pitchFamily="34" charset="-122"/>
                <a:cs typeface="Times New Roman" panose="02020603050405020304"/>
                <a:sym typeface="Arial" panose="020B0604020202020204"/>
              </a:rPr>
              <a:t>】</a:t>
            </a:r>
            <a:endParaRPr kumimoji="0" lang="zh-CN" altLang="en-US" sz="2800" b="1" i="0" u="none" strike="noStrike" kern="100" cap="none" spc="0" normalizeH="0" baseline="0" noProof="0" dirty="0">
              <a:ln>
                <a:noFill/>
              </a:ln>
              <a:solidFill>
                <a:srgbClr val="C00000"/>
              </a:solidFill>
              <a:effectLst/>
              <a:uLnTx/>
              <a:uFillTx/>
              <a:latin typeface="Arial" panose="020B0604020202020204"/>
              <a:ea typeface="微软雅黑" panose="020B0503020204020204" pitchFamily="34" charset="-122"/>
              <a:cs typeface="Times New Roman" panose="02020603050405020304"/>
              <a:sym typeface="Arial" panose="020B0604020202020204"/>
            </a:endParaRPr>
          </a:p>
        </p:txBody>
      </p:sp>
      <p:sp>
        <p:nvSpPr>
          <p:cNvPr id="6175" name="TextBox 1"/>
          <p:cNvSpPr txBox="1"/>
          <p:nvPr/>
        </p:nvSpPr>
        <p:spPr>
          <a:xfrm>
            <a:off x="95250" y="5473700"/>
            <a:ext cx="11960225" cy="1322388"/>
          </a:xfrm>
          <a:prstGeom prst="rect">
            <a:avLst/>
          </a:prstGeom>
          <a:solidFill>
            <a:srgbClr val="FFC000"/>
          </a:solid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a:lnSpc>
                <a:spcPct val="100000"/>
              </a:lnSpc>
              <a:spcBef>
                <a:spcPct val="0"/>
              </a:spcBef>
              <a:buSzTx/>
              <a:buFontTx/>
              <a:buNone/>
            </a:pPr>
            <a:r>
              <a:rPr lang="zh-CN" altLang="en-US" sz="2000" b="1" dirty="0">
                <a:latin typeface="微软雅黑" panose="020B0503020204020204" pitchFamily="34" charset="-122"/>
                <a:ea typeface="微软雅黑" panose="020B0503020204020204" pitchFamily="34" charset="-122"/>
              </a:rPr>
              <a:t>命题趋势：</a:t>
            </a:r>
            <a:r>
              <a:rPr lang="en-US" altLang="zh-CN" sz="2000" b="1" dirty="0">
                <a:latin typeface="微软雅黑" panose="020B0503020204020204" pitchFamily="34" charset="-122"/>
                <a:ea typeface="微软雅黑" panose="020B0503020204020204" pitchFamily="34" charset="-122"/>
              </a:rPr>
              <a:t>1.</a:t>
            </a:r>
            <a:r>
              <a:rPr lang="zh-CN" altLang="zh-CN" sz="2000" b="1" dirty="0">
                <a:latin typeface="Arial" panose="020B0604020202020204" pitchFamily="34" charset="0"/>
                <a:ea typeface="微软雅黑" panose="020B0503020204020204" pitchFamily="34" charset="-122"/>
                <a:sym typeface="Arial" panose="020B0604020202020204" pitchFamily="34" charset="0"/>
              </a:rPr>
              <a:t>结合明清时期农业、手工业、商业的发展及当时的世界形势，</a:t>
            </a:r>
            <a:r>
              <a:rPr lang="zh-CN"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从</a:t>
            </a:r>
            <a:r>
              <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唯物史观</a:t>
            </a:r>
            <a:r>
              <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角度认识明清经济的发展与局限</a:t>
            </a:r>
            <a:r>
              <a:rPr lang="zh-CN" altLang="en-US" sz="2000" b="1" dirty="0">
                <a:latin typeface="Arial" panose="020B0604020202020204" pitchFamily="34" charset="0"/>
                <a:ea typeface="微软雅黑" panose="020B0503020204020204" pitchFamily="34" charset="-122"/>
                <a:sym typeface="Arial" panose="020B0604020202020204" pitchFamily="34" charset="0"/>
              </a:rPr>
              <a:t>；</a:t>
            </a:r>
            <a:endParaRPr lang="zh-CN" altLang="zh-CN" sz="2000" b="1" dirty="0">
              <a:latin typeface="Arial" panose="020B0604020202020204" pitchFamily="34" charset="0"/>
              <a:ea typeface="微软雅黑" panose="020B0503020204020204" pitchFamily="34" charset="-122"/>
              <a:sym typeface="Arial" panose="020B0604020202020204" pitchFamily="34" charset="0"/>
            </a:endParaRPr>
          </a:p>
          <a:p>
            <a:pPr marL="0" lvl="0" indent="0" eaLnBrk="1">
              <a:lnSpc>
                <a:spcPct val="100000"/>
              </a:lnSpc>
              <a:spcBef>
                <a:spcPct val="0"/>
              </a:spcBef>
              <a:buSzTx/>
              <a:buFontTx/>
              <a:buNone/>
            </a:pPr>
            <a:r>
              <a:rPr lang="en-US" altLang="zh-CN" sz="2000" b="1" dirty="0">
                <a:latin typeface="Arial" panose="020B0604020202020204" pitchFamily="34" charset="0"/>
                <a:ea typeface="微软雅黑" panose="020B0503020204020204" pitchFamily="34" charset="-122"/>
                <a:sym typeface="Arial" panose="020B0604020202020204" pitchFamily="34" charset="0"/>
              </a:rPr>
              <a:t>2</a:t>
            </a:r>
            <a:r>
              <a:rPr lang="zh-CN" altLang="zh-CN" sz="2000" b="1" dirty="0">
                <a:latin typeface="Arial" panose="020B0604020202020204" pitchFamily="34" charset="0"/>
                <a:ea typeface="微软雅黑" panose="020B0503020204020204" pitchFamily="34" charset="-122"/>
                <a:sym typeface="Arial" panose="020B0604020202020204" pitchFamily="34" charset="0"/>
              </a:rPr>
              <a:t>．结合陆王心学和明末清初的进步思想，</a:t>
            </a:r>
            <a:r>
              <a:rPr lang="zh-CN"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从</a:t>
            </a:r>
            <a:r>
              <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历史解释</a:t>
            </a:r>
            <a:r>
              <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角度认识明清思想领域的新变化</a:t>
            </a:r>
            <a:r>
              <a:rPr lang="zh-CN" altLang="en-US" sz="2000" b="1" dirty="0">
                <a:latin typeface="Arial" panose="020B0604020202020204" pitchFamily="34" charset="0"/>
                <a:ea typeface="微软雅黑" panose="020B0503020204020204" pitchFamily="34" charset="-122"/>
                <a:sym typeface="Arial" panose="020B0604020202020204" pitchFamily="34" charset="0"/>
              </a:rPr>
              <a:t>；</a:t>
            </a:r>
            <a:endParaRPr lang="zh-CN" altLang="zh-CN" sz="2000" b="1" dirty="0">
              <a:latin typeface="Arial" panose="020B0604020202020204" pitchFamily="34" charset="0"/>
              <a:ea typeface="微软雅黑" panose="020B0503020204020204" pitchFamily="34" charset="-122"/>
              <a:sym typeface="Arial" panose="020B0604020202020204" pitchFamily="34" charset="0"/>
            </a:endParaRPr>
          </a:p>
          <a:p>
            <a:pPr marL="0" lvl="0" indent="0" eaLnBrk="1">
              <a:lnSpc>
                <a:spcPct val="100000"/>
              </a:lnSpc>
              <a:spcBef>
                <a:spcPct val="0"/>
              </a:spcBef>
              <a:buSzTx/>
              <a:buFontTx/>
              <a:buNone/>
            </a:pPr>
            <a:r>
              <a:rPr lang="en-US" altLang="zh-CN" sz="2000" b="1" dirty="0">
                <a:latin typeface="Arial" panose="020B0604020202020204" pitchFamily="34" charset="0"/>
                <a:ea typeface="微软雅黑" panose="020B0503020204020204" pitchFamily="34" charset="-122"/>
                <a:sym typeface="Arial" panose="020B0604020202020204" pitchFamily="34" charset="0"/>
              </a:rPr>
              <a:t>3</a:t>
            </a:r>
            <a:r>
              <a:rPr lang="zh-CN" altLang="zh-CN" sz="2000" b="1" dirty="0">
                <a:latin typeface="Arial" panose="020B0604020202020204" pitchFamily="34" charset="0"/>
                <a:ea typeface="微软雅黑" panose="020B0503020204020204" pitchFamily="34" charset="-122"/>
                <a:sym typeface="Arial" panose="020B0604020202020204" pitchFamily="34" charset="0"/>
              </a:rPr>
              <a:t>．结合明清时期的科技小说与戏曲成就，</a:t>
            </a:r>
            <a:r>
              <a:rPr lang="zh-CN"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从</a:t>
            </a:r>
            <a:r>
              <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家国情怀</a:t>
            </a:r>
            <a:r>
              <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角度认识中国传统文化的辉煌，增强文化自信</a:t>
            </a:r>
            <a:r>
              <a:rPr lang="zh-CN" altLang="en-US" sz="2000" b="1" dirty="0">
                <a:latin typeface="Arial" panose="020B0604020202020204" pitchFamily="34" charset="0"/>
                <a:ea typeface="微软雅黑" panose="020B0503020204020204" pitchFamily="34" charset="-122"/>
                <a:sym typeface="Arial" panose="020B0604020202020204" pitchFamily="34" charset="0"/>
              </a:rPr>
              <a:t>。</a:t>
            </a:r>
            <a:endParaRPr lang="zh-CN" altLang="zh-CN" sz="2000" b="1" dirty="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6" name="表格 5"/>
          <p:cNvGraphicFramePr>
            <a:graphicFrameLocks noGrp="1"/>
          </p:cNvGraphicFramePr>
          <p:nvPr/>
        </p:nvGraphicFramePr>
        <p:xfrm>
          <a:off x="158750" y="508000"/>
          <a:ext cx="11914188" cy="4916488"/>
        </p:xfrm>
        <a:graphic>
          <a:graphicData uri="http://schemas.openxmlformats.org/drawingml/2006/table">
            <a:tbl>
              <a:tblPr/>
              <a:tblGrid>
                <a:gridCol w="968391"/>
                <a:gridCol w="4650472"/>
                <a:gridCol w="6295325"/>
              </a:tblGrid>
              <a:tr h="400707">
                <a:tc>
                  <a:txBody>
                    <a:bodyPr/>
                    <a:lstStyle>
                      <a:lvl1pPr defTabSz="685800">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dirty="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时间</a:t>
                      </a:r>
                      <a:endParaRPr kumimoji="0" lang="zh-CN" altLang="en-US" sz="2000" b="1" i="0" u="none" strike="noStrike" cap="none" normalizeH="0" baseline="0" dirty="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7" marR="91447" anchor="ctr" horzOverflow="overflow">
                    <a:lnL>
                      <a:noFill/>
                    </a:lnL>
                    <a:lnR w="6350" cap="flat" cmpd="sng" algn="ctr">
                      <a:solidFill>
                        <a:srgbClr val="F4B183"/>
                      </a:solidFill>
                      <a:prstDash val="solid"/>
                      <a:round/>
                      <a:headEnd type="none" w="med" len="med"/>
                      <a:tailEnd type="none" w="med" len="med"/>
                    </a:lnR>
                    <a:lnT w="38100" cap="flat" cmpd="sng" algn="ctr">
                      <a:solidFill>
                        <a:srgbClr val="C55A11"/>
                      </a:solidFill>
                      <a:prstDash val="solid"/>
                      <a:round/>
                      <a:headEnd type="none" w="med" len="med"/>
                      <a:tailEnd type="none" w="med" len="med"/>
                    </a:lnT>
                    <a:lnB w="38100" cap="flat" cmpd="sng" algn="ctr">
                      <a:solidFill>
                        <a:srgbClr val="C55A11"/>
                      </a:solidFill>
                      <a:prstDash val="solid"/>
                      <a:round/>
                      <a:headEnd type="none" w="med" len="med"/>
                      <a:tailEnd type="none" w="med" len="med"/>
                    </a:lnB>
                    <a:lnTlToBr>
                      <a:noFill/>
                    </a:lnTlToBr>
                    <a:lnBlToTr>
                      <a:noFill/>
                    </a:lnBlToTr>
                    <a:solidFill>
                      <a:srgbClr val="E6E0EC"/>
                    </a:solidFill>
                  </a:tcPr>
                </a:tc>
                <a:tc>
                  <a:txBody>
                    <a:bodyPr/>
                    <a:lstStyle>
                      <a:lvl1pPr defTabSz="685800">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defTabSz="68580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defTabSz="6858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defTabSz="6858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defTabSz="6858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全国卷</a:t>
                      </a:r>
                      <a:endParaRPr kumimoji="0" lang="zh-CN" altLang="en-US" sz="20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0" marR="0" marT="0" marB="1" anchor="ctr" horzOverflow="overflow">
                    <a:lnL w="6350" cap="flat" cmpd="sng" algn="ctr">
                      <a:solidFill>
                        <a:srgbClr val="F4B183"/>
                      </a:solidFill>
                      <a:prstDash val="solid"/>
                      <a:round/>
                      <a:headEnd type="none" w="med" len="med"/>
                      <a:tailEnd type="none" w="med" len="med"/>
                    </a:lnL>
                    <a:lnR w="3175" cap="flat" cmpd="sng" algn="ctr">
                      <a:solidFill>
                        <a:srgbClr val="C55A11"/>
                      </a:solidFill>
                      <a:prstDash val="solid"/>
                      <a:round/>
                      <a:headEnd type="none" w="med" len="med"/>
                      <a:tailEnd type="none" w="med" len="med"/>
                    </a:lnR>
                    <a:lnT w="38100" cap="flat" cmpd="sng" algn="ctr">
                      <a:solidFill>
                        <a:srgbClr val="C55A11"/>
                      </a:solidFill>
                      <a:prstDash val="solid"/>
                      <a:round/>
                      <a:headEnd type="none" w="med" len="med"/>
                      <a:tailEnd type="none" w="med" len="med"/>
                    </a:lnT>
                    <a:lnB w="38100" cap="flat" cmpd="sng" algn="ctr">
                      <a:solidFill>
                        <a:srgbClr val="C55A11"/>
                      </a:solidFill>
                      <a:prstDash val="solid"/>
                      <a:round/>
                      <a:headEnd type="none" w="med" len="med"/>
                      <a:tailEnd type="none" w="med" len="med"/>
                    </a:lnB>
                    <a:lnTlToBr>
                      <a:noFill/>
                    </a:lnTlToBr>
                    <a:lnBlToTr>
                      <a:noFill/>
                    </a:lnBlToTr>
                    <a:solidFill>
                      <a:srgbClr val="E6E0EC"/>
                    </a:solidFill>
                  </a:tcPr>
                </a:tc>
                <a:tc>
                  <a:txBody>
                    <a:bodyPr/>
                    <a:lstStyle>
                      <a:lvl1pPr defTabSz="685800">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地方卷</a:t>
                      </a:r>
                      <a:endParaRPr kumimoji="0" lang="zh-CN" altLang="en-US" sz="20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0" marR="0" marT="0" marB="1" anchor="ctr" horzOverflow="overflow">
                    <a:lnL w="3175" cap="flat" cmpd="sng" algn="ctr">
                      <a:solidFill>
                        <a:srgbClr val="C55A11"/>
                      </a:solidFill>
                      <a:prstDash val="solid"/>
                      <a:round/>
                      <a:headEnd type="none" w="med" len="med"/>
                      <a:tailEnd type="none" w="med" len="med"/>
                    </a:lnL>
                    <a:lnR>
                      <a:noFill/>
                    </a:lnR>
                    <a:lnT w="38100" cap="flat" cmpd="sng" algn="ctr">
                      <a:solidFill>
                        <a:srgbClr val="C55A11"/>
                      </a:solidFill>
                      <a:prstDash val="solid"/>
                      <a:round/>
                      <a:headEnd type="none" w="med" len="med"/>
                      <a:tailEnd type="none" w="med" len="med"/>
                    </a:lnT>
                    <a:lnB w="38100" cap="flat" cmpd="sng" algn="ctr">
                      <a:solidFill>
                        <a:srgbClr val="C55A11"/>
                      </a:solidFill>
                      <a:prstDash val="solid"/>
                      <a:round/>
                      <a:headEnd type="none" w="med" len="med"/>
                      <a:tailEnd type="none" w="med" len="med"/>
                    </a:lnB>
                    <a:lnTlToBr>
                      <a:noFill/>
                    </a:lnTlToBr>
                    <a:lnBlToTr>
                      <a:noFill/>
                    </a:lnBlToTr>
                    <a:solidFill>
                      <a:srgbClr val="E6E0EC"/>
                    </a:solidFill>
                  </a:tcPr>
                </a:tc>
              </a:tr>
              <a:tr h="1310601">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2018</a:t>
                      </a:r>
                      <a:endParaRPr kumimoji="0" lang="zh-CN" altLang="en-US"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7" marR="91447" anchor="ctr" horzOverflow="overflow">
                    <a:lnL>
                      <a:noFill/>
                    </a:lnL>
                    <a:lnR w="6350" cap="flat" cmpd="sng" algn="ctr">
                      <a:solidFill>
                        <a:srgbClr val="F4B183"/>
                      </a:solidFill>
                      <a:prstDash val="solid"/>
                      <a:round/>
                      <a:headEnd type="none" w="med" len="med"/>
                      <a:tailEnd type="none" w="med" len="med"/>
                    </a:lnR>
                    <a:lnT w="38100"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solidFill>
                      <a:srgbClr val="E6E0EC"/>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Ⅱ·</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27] </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昆曲在明清的发展</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Ⅱ·</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41] </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中国古代的大豆种植</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[III</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26]</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古代药学的发展</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[III</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27] </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明朝的社会风气</a:t>
                      </a:r>
                      <a:endPar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91447" marR="91447" anchor="ctr" horzOverflow="overflow">
                    <a:lnL w="6350" cap="flat" cmpd="sng" algn="ctr">
                      <a:solidFill>
                        <a:srgbClr val="F4B183"/>
                      </a:solidFill>
                      <a:prstDash val="solid"/>
                      <a:round/>
                      <a:headEnd type="none" w="med" len="med"/>
                      <a:tailEnd type="none" w="med" len="med"/>
                    </a:lnL>
                    <a:lnR w="3175" cap="flat" cmpd="sng" algn="ctr">
                      <a:solidFill>
                        <a:srgbClr val="C55A11"/>
                      </a:solidFill>
                      <a:prstDash val="solid"/>
                      <a:round/>
                      <a:headEnd type="none" w="med" len="med"/>
                      <a:tailEnd type="none" w="med" len="med"/>
                    </a:lnR>
                    <a:lnT w="38100"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海南</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明中后期对商业的看法</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     </a:t>
                      </a:r>
                      <a:endPar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江苏</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明清江南手工业</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        </a:t>
                      </a:r>
                      <a:endPar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浙江</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王守仁</a:t>
                      </a:r>
                      <a:endPar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91447" marR="91447" anchor="ctr" horzOverflow="overflow">
                    <a:lnL w="3175" cap="flat" cmpd="sng" algn="ctr">
                      <a:solidFill>
                        <a:srgbClr val="C55A11"/>
                      </a:solidFill>
                      <a:prstDash val="solid"/>
                      <a:round/>
                      <a:headEnd type="none" w="med" len="med"/>
                      <a:tailEnd type="none" w="med" len="med"/>
                    </a:lnL>
                    <a:lnR>
                      <a:noFill/>
                    </a:lnR>
                    <a:lnT w="38100"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noFill/>
                  </a:tcPr>
                </a:tc>
              </a:tr>
              <a:tr h="1310601">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2019</a:t>
                      </a:r>
                      <a:endParaRPr kumimoji="0" lang="zh-CN" altLang="en-US"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7" marR="91447" anchor="ctr" horzOverflow="overflow">
                    <a:lnL>
                      <a:noFill/>
                    </a:lnL>
                    <a:lnR w="6350" cap="flat" cmpd="sng" algn="ctr">
                      <a:solidFill>
                        <a:srgbClr val="F4B183"/>
                      </a:solidFill>
                      <a:prstDash val="solid"/>
                      <a:round/>
                      <a:headEnd type="none" w="med" len="med"/>
                      <a:tailEnd type="none" w="med" len="med"/>
                    </a:lnR>
                    <a:lnT w="3175"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solidFill>
                      <a:srgbClr val="E6E0EC"/>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Ⅰ·</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27]</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明代区域经济</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Ⅱ·</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27]</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明</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清</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商业发展</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Ⅱ·</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41]</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清代海关税率的变化与原因</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[III</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27] </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清代个体农耕</a:t>
                      </a:r>
                      <a:endPar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91447" marR="91447" anchor="ctr" horzOverflow="overflow">
                    <a:lnL w="6350" cap="flat" cmpd="sng" algn="ctr">
                      <a:solidFill>
                        <a:srgbClr val="F4B183"/>
                      </a:solidFill>
                      <a:prstDash val="solid"/>
                      <a:round/>
                      <a:headEnd type="none" w="med" len="med"/>
                      <a:tailEnd type="none" w="med" len="med"/>
                    </a:lnL>
                    <a:lnR w="3175" cap="flat" cmpd="sng" algn="ctr">
                      <a:solidFill>
                        <a:srgbClr val="C55A11"/>
                      </a:solidFill>
                      <a:prstDash val="solid"/>
                      <a:round/>
                      <a:headEnd type="none" w="med" len="med"/>
                      <a:tailEnd type="none" w="med" len="med"/>
                    </a:lnR>
                    <a:lnT w="3175"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浙江</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顾炎武</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    </a:t>
                      </a:r>
                      <a:endPar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江苏</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明代晚期对贫穷的认识</a:t>
                      </a:r>
                      <a:endPar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l" defTabSz="914400" rtl="0" eaLnBrk="1" fontAlgn="base" latinLnBrk="0" hangingPunct="1">
                        <a:lnSpc>
                          <a:spcPct val="125000"/>
                        </a:lnSpc>
                        <a:spcBef>
                          <a:spcPct val="0"/>
                        </a:spcBef>
                        <a:spcAft>
                          <a:spcPct val="0"/>
                        </a:spcAft>
                        <a:buClrTx/>
                        <a:buSzTx/>
                        <a:buFontTx/>
                        <a:buNone/>
                      </a:pPr>
                      <a:endPar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91447" marR="91447" anchor="ctr" horzOverflow="overflow">
                    <a:lnL w="3175" cap="flat" cmpd="sng" algn="ctr">
                      <a:solidFill>
                        <a:srgbClr val="C55A11"/>
                      </a:solidFill>
                      <a:prstDash val="solid"/>
                      <a:round/>
                      <a:headEnd type="none" w="med" len="med"/>
                      <a:tailEnd type="none" w="med" len="med"/>
                    </a:lnL>
                    <a:lnR>
                      <a:noFill/>
                    </a:lnR>
                    <a:lnT w="3175"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noFill/>
                  </a:tcPr>
                </a:tc>
              </a:tr>
              <a:tr h="736056">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2020</a:t>
                      </a:r>
                      <a:endParaRPr kumimoji="0" lang="zh-CN" altLang="en-US"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7" marR="91447" anchor="ctr" horzOverflow="overflow">
                    <a:lnL>
                      <a:noFill/>
                    </a:lnL>
                    <a:lnR w="6350" cap="flat" cmpd="sng" algn="ctr">
                      <a:solidFill>
                        <a:srgbClr val="F4B183"/>
                      </a:solidFill>
                      <a:prstDash val="solid"/>
                      <a:round/>
                      <a:headEnd type="none" w="med" len="med"/>
                      <a:tailEnd type="none" w="med" len="med"/>
                    </a:lnR>
                    <a:lnT w="3175"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solidFill>
                      <a:srgbClr val="E6E0EC"/>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Ⅰ·</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27]</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清</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代宗族儒家思想</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Ⅱ·</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27] </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明代官营手工业变化</a:t>
                      </a:r>
                      <a:endPar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91447" marR="91447" anchor="ctr" horzOverflow="overflow">
                    <a:lnL w="6350" cap="flat" cmpd="sng" algn="ctr">
                      <a:solidFill>
                        <a:srgbClr val="F4B183"/>
                      </a:solidFill>
                      <a:prstDash val="solid"/>
                      <a:round/>
                      <a:headEnd type="none" w="med" len="med"/>
                      <a:tailEnd type="none" w="med" len="med"/>
                    </a:lnL>
                    <a:lnR w="3175" cap="flat" cmpd="sng" algn="ctr">
                      <a:solidFill>
                        <a:srgbClr val="C55A11"/>
                      </a:solidFill>
                      <a:prstDash val="solid"/>
                      <a:round/>
                      <a:headEnd type="none" w="med" len="med"/>
                      <a:tailEnd type="none" w="med" len="med"/>
                    </a:lnR>
                    <a:lnT w="3175"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山东</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黄宗羲对</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重本抑末</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的解读</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   </a:t>
                      </a:r>
                      <a:endPar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江苏</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明代松江地主田庄日记</a:t>
                      </a:r>
                      <a:endPar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91447" marR="91447" anchor="ctr" horzOverflow="overflow">
                    <a:lnL w="3175" cap="flat" cmpd="sng" algn="ctr">
                      <a:solidFill>
                        <a:srgbClr val="C55A11"/>
                      </a:solidFill>
                      <a:prstDash val="solid"/>
                      <a:round/>
                      <a:headEnd type="none" w="med" len="med"/>
                      <a:tailEnd type="none" w="med" len="med"/>
                    </a:lnL>
                    <a:lnR>
                      <a:noFill/>
                    </a:lnR>
                    <a:lnT w="3175"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noFill/>
                  </a:tcPr>
                </a:tc>
              </a:tr>
              <a:tr h="731499">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2021</a:t>
                      </a:r>
                      <a:endParaRPr kumimoji="0" lang="zh-CN" altLang="en-US"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7" marR="91447" anchor="ctr" horzOverflow="overflow">
                    <a:lnL>
                      <a:noFill/>
                    </a:lnL>
                    <a:lnR w="6350" cap="flat" cmpd="sng" algn="ctr">
                      <a:solidFill>
                        <a:srgbClr val="F4B183"/>
                      </a:solidFill>
                      <a:prstDash val="solid"/>
                      <a:round/>
                      <a:headEnd type="none" w="med" len="med"/>
                      <a:tailEnd type="none" w="med" len="med"/>
                    </a:lnR>
                    <a:lnT w="3175"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solidFill>
                      <a:srgbClr val="E6E0EC"/>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乙·</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27]</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明清善书与</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儒家思想</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l" defTabSz="914400" rtl="0" eaLnBrk="1" fontAlgn="base" latinLnBrk="0" hangingPunct="1">
                        <a:lnSpc>
                          <a:spcPct val="110000"/>
                        </a:lnSpc>
                        <a:spcBef>
                          <a:spcPct val="0"/>
                        </a:spcBef>
                        <a:spcAft>
                          <a:spcPct val="0"/>
                        </a:spcAft>
                        <a:buClrTx/>
                        <a:buSzTx/>
                        <a:buFontTx/>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91447" marR="91447" anchor="ctr" horzOverflow="overflow">
                    <a:lnL w="6350" cap="flat" cmpd="sng" algn="ctr">
                      <a:solidFill>
                        <a:srgbClr val="F4B183"/>
                      </a:solidFill>
                      <a:prstDash val="solid"/>
                      <a:round/>
                      <a:headEnd type="none" w="med" len="med"/>
                      <a:tailEnd type="none" w="med" len="med"/>
                    </a:lnL>
                    <a:lnR w="3175" cap="flat" cmpd="sng" algn="ctr">
                      <a:solidFill>
                        <a:srgbClr val="C55A11"/>
                      </a:solidFill>
                      <a:prstDash val="solid"/>
                      <a:round/>
                      <a:headEnd type="none" w="med" len="med"/>
                      <a:tailEnd type="none" w="med" len="med"/>
                    </a:lnR>
                    <a:lnT w="3175"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山东</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书籍插画；广东</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庶民与生员的服饰差异</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        </a:t>
                      </a:r>
                      <a:endPar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江苏</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儒学发展；</a:t>
                      </a:r>
                      <a:r>
                        <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辽宁高考·</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4</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儒学发展</a:t>
                      </a:r>
                      <a:endPar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txBody>
                  <a:tcPr marL="91447" marR="91447" anchor="ctr" horzOverflow="overflow">
                    <a:lnL w="3175" cap="flat" cmpd="sng" algn="ctr">
                      <a:solidFill>
                        <a:srgbClr val="C55A11"/>
                      </a:solidFill>
                      <a:prstDash val="solid"/>
                      <a:round/>
                      <a:headEnd type="none" w="med" len="med"/>
                      <a:tailEnd type="none" w="med" len="med"/>
                    </a:lnL>
                    <a:lnR>
                      <a:noFill/>
                    </a:lnR>
                    <a:lnT w="3175" cap="flat" cmpd="sng" algn="ctr">
                      <a:solidFill>
                        <a:srgbClr val="C55A11"/>
                      </a:solidFill>
                      <a:prstDash val="solid"/>
                      <a:round/>
                      <a:headEnd type="none" w="med" len="med"/>
                      <a:tailEnd type="none" w="med" len="med"/>
                    </a:lnT>
                    <a:lnB w="3175" cap="flat" cmpd="sng" algn="ctr">
                      <a:solidFill>
                        <a:srgbClr val="C55A11"/>
                      </a:solidFill>
                      <a:prstDash val="solid"/>
                      <a:round/>
                      <a:headEnd type="none" w="med" len="med"/>
                      <a:tailEnd type="none" w="med" len="med"/>
                    </a:lnB>
                    <a:lnTlToBr>
                      <a:noFill/>
                    </a:lnTlToBr>
                    <a:lnBlToTr>
                      <a:noFill/>
                    </a:lnBlToTr>
                    <a:noFill/>
                  </a:tcPr>
                </a:tc>
              </a:tr>
              <a:tr h="427025">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2022</a:t>
                      </a:r>
                      <a:endParaRPr kumimoji="0" lang="zh-CN" altLang="en-US"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1447" marR="91447" anchor="ctr" horzOverflow="overflow">
                    <a:lnL>
                      <a:noFill/>
                    </a:lnL>
                    <a:lnR w="6350" cap="flat" cmpd="sng" algn="ctr">
                      <a:solidFill>
                        <a:srgbClr val="F4B183"/>
                      </a:solidFill>
                      <a:prstDash val="solid"/>
                      <a:round/>
                      <a:headEnd type="none" w="med" len="med"/>
                      <a:tailEnd type="none" w="med" len="med"/>
                    </a:lnR>
                    <a:lnT w="3175" cap="flat" cmpd="sng" algn="ctr">
                      <a:solidFill>
                        <a:srgbClr val="C55A11"/>
                      </a:solidFill>
                      <a:prstDash val="solid"/>
                      <a:round/>
                      <a:headEnd type="none" w="med" len="med"/>
                      <a:tailEnd type="none" w="med" len="med"/>
                    </a:lnT>
                    <a:lnB w="38100" cap="flat" cmpd="sng" algn="ctr">
                      <a:solidFill>
                        <a:srgbClr val="C55A11"/>
                      </a:solidFill>
                      <a:prstDash val="solid"/>
                      <a:round/>
                      <a:headEnd type="none" w="med" len="med"/>
                      <a:tailEnd type="none" w="med" len="med"/>
                    </a:lnB>
                    <a:lnTlToBr>
                      <a:noFill/>
                    </a:lnTlToBr>
                    <a:lnBlToTr>
                      <a:noFill/>
                    </a:lnBlToTr>
                    <a:solidFill>
                      <a:srgbClr val="E6E0EC"/>
                    </a:solid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乙</a:t>
                      </a:r>
                      <a:r>
                        <a:rPr kumimoji="0" lang="zh-CN"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r>
                        <a:rPr kumimoji="0" lang="en-US"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27】</a:t>
                      </a:r>
                      <a:r>
                        <a:rPr kumimoji="0" lang="zh-CN"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江南市镇工商业的繁荣</a:t>
                      </a:r>
                      <a:endParaRPr kumimoji="0" lang="zh-CN"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91447" marR="91447" anchor="ctr" horzOverflow="overflow">
                    <a:lnL w="6350" cap="flat" cmpd="sng" algn="ctr">
                      <a:solidFill>
                        <a:srgbClr val="F4B183"/>
                      </a:solidFill>
                      <a:prstDash val="solid"/>
                      <a:round/>
                      <a:headEnd type="none" w="med" len="med"/>
                      <a:tailEnd type="none" w="med" len="med"/>
                    </a:lnL>
                    <a:lnR w="3175" cap="flat" cmpd="sng" algn="ctr">
                      <a:solidFill>
                        <a:srgbClr val="C55A11"/>
                      </a:solidFill>
                      <a:prstDash val="solid"/>
                      <a:round/>
                      <a:headEnd type="none" w="med" len="med"/>
                      <a:tailEnd type="none" w="med" len="med"/>
                    </a:lnR>
                    <a:lnT w="3175" cap="flat" cmpd="sng" algn="ctr">
                      <a:solidFill>
                        <a:srgbClr val="C55A11"/>
                      </a:solidFill>
                      <a:prstDash val="solid"/>
                      <a:round/>
                      <a:headEnd type="none" w="med" len="med"/>
                      <a:tailEnd type="none" w="med" len="med"/>
                    </a:lnT>
                    <a:lnB w="38100" cap="flat" cmpd="sng" algn="ctr">
                      <a:solidFill>
                        <a:srgbClr val="C55A1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SzPct val="100000"/>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广东高考·</a:t>
                      </a:r>
                      <a:r>
                        <a:rPr kumimoji="0" lang="en-US"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5</a:t>
                      </a:r>
                      <a:r>
                        <a:rPr kumimoji="0"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对外交流；</a:t>
                      </a:r>
                      <a:r>
                        <a:rPr kumimoji="0" lang="zh-CN"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浙江高考·</a:t>
                      </a:r>
                      <a:r>
                        <a:rPr kumimoji="0" lang="en-US"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8</a:t>
                      </a:r>
                      <a:r>
                        <a:rPr kumimoji="0"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儒学发展</a:t>
                      </a:r>
                      <a:endParaRPr kumimoji="0" lang="zh-CN" altLang="en-US"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91447" marR="91447" anchor="ctr" horzOverflow="overflow">
                    <a:lnL w="3175" cap="flat" cmpd="sng" algn="ctr">
                      <a:solidFill>
                        <a:srgbClr val="C55A11"/>
                      </a:solidFill>
                      <a:prstDash val="solid"/>
                      <a:round/>
                      <a:headEnd type="none" w="med" len="med"/>
                      <a:tailEnd type="none" w="med" len="med"/>
                    </a:lnL>
                    <a:lnR>
                      <a:noFill/>
                    </a:lnR>
                    <a:lnT w="3175" cap="flat" cmpd="sng" algn="ctr">
                      <a:solidFill>
                        <a:srgbClr val="C55A11"/>
                      </a:solidFill>
                      <a:prstDash val="solid"/>
                      <a:round/>
                      <a:headEnd type="none" w="med" len="med"/>
                      <a:tailEnd type="none" w="med" len="med"/>
                    </a:lnT>
                    <a:lnB w="38100" cap="flat" cmpd="sng" algn="ctr">
                      <a:solidFill>
                        <a:srgbClr val="C55A1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1376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文本框 1"/>
          <p:cNvSpPr txBox="1"/>
          <p:nvPr/>
        </p:nvSpPr>
        <p:spPr>
          <a:xfrm>
            <a:off x="3413125" y="819150"/>
            <a:ext cx="6211888" cy="585788"/>
          </a:xfrm>
          <a:prstGeom prst="rect">
            <a:avLst/>
          </a:prstGeom>
          <a:noFill/>
        </p:spPr>
        <p:txBody>
          <a:bodyPr>
            <a:spAutoFit/>
          </a:bodyPr>
          <a:lstStyle/>
          <a:p>
            <a:pPr marR="0" defTabSz="1219200">
              <a:buClrTx/>
              <a:buSzTx/>
              <a:buFontTx/>
              <a:buNone/>
              <a:tabLst>
                <a:tab pos="2844165" algn="l"/>
              </a:tabLst>
              <a:defRPr/>
            </a:pPr>
            <a:r>
              <a:rPr kumimoji="0" lang="zh-CN" altLang="en-US" sz="3200" b="1" kern="1200" cap="none" spc="0" normalizeH="0" baseline="0" noProof="0"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明清人口大量增长的原因及影响</a:t>
            </a:r>
            <a:endParaRPr kumimoji="0" lang="zh-CN" altLang="en-US" sz="3200" b="1" kern="100" cap="none" spc="0" normalizeH="0" baseline="0" noProof="0"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nvSpPr>
        <p:spPr>
          <a:xfrm>
            <a:off x="192088" y="1163638"/>
            <a:ext cx="11793537" cy="56943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en-US" altLang="zh-CN" b="1" dirty="0">
                <a:solidFill>
                  <a:srgbClr val="000000"/>
                </a:solidFill>
                <a:latin typeface="黑体" panose="02010609060101010101" pitchFamily="49" charset="-122"/>
                <a:ea typeface="黑体" panose="02010609060101010101" pitchFamily="49" charset="-122"/>
                <a:sym typeface="+mn-ea"/>
              </a:rPr>
              <a:t>1.</a:t>
            </a:r>
            <a:r>
              <a:rPr lang="zh-CN" altLang="en-US" b="1" dirty="0">
                <a:solidFill>
                  <a:srgbClr val="C00000"/>
                </a:solidFill>
                <a:latin typeface="黑体" panose="02010609060101010101" pitchFamily="49" charset="-122"/>
                <a:ea typeface="黑体" panose="02010609060101010101" pitchFamily="49" charset="-122"/>
                <a:sym typeface="+mn-ea"/>
              </a:rPr>
              <a:t> 原因：</a:t>
            </a:r>
            <a:endParaRPr lang="zh-CN" altLang="en-US" b="1" dirty="0">
              <a:solidFill>
                <a:srgbClr val="C00000"/>
              </a:solidFill>
              <a:latin typeface="黑体" panose="02010609060101010101" pitchFamily="49" charset="-122"/>
              <a:ea typeface="黑体" panose="02010609060101010101" pitchFamily="49" charset="-122"/>
              <a:sym typeface="+mn-ea"/>
            </a:endParaRPr>
          </a:p>
          <a:p>
            <a:pPr marL="0" lvl="0" indent="0">
              <a:lnSpc>
                <a:spcPct val="100000"/>
              </a:lnSpc>
              <a:spcBef>
                <a:spcPct val="0"/>
              </a:spcBef>
              <a:buSzTx/>
              <a:buFontTx/>
              <a:buNone/>
            </a:pPr>
            <a:r>
              <a:rPr lang="zh-CN" altLang="en-US" b="1" dirty="0">
                <a:solidFill>
                  <a:srgbClr val="000000"/>
                </a:solidFill>
                <a:latin typeface="黑体" panose="02010609060101010101" pitchFamily="49" charset="-122"/>
                <a:ea typeface="黑体" panose="02010609060101010101" pitchFamily="49" charset="-122"/>
                <a:sym typeface="+mn-ea"/>
              </a:rPr>
              <a:t>（</a:t>
            </a:r>
            <a:r>
              <a:rPr lang="en-US" altLang="zh-CN" b="1" dirty="0">
                <a:solidFill>
                  <a:srgbClr val="000000"/>
                </a:solidFill>
                <a:latin typeface="黑体" panose="02010609060101010101" pitchFamily="49" charset="-122"/>
                <a:ea typeface="黑体" panose="02010609060101010101" pitchFamily="49" charset="-122"/>
                <a:sym typeface="+mn-ea"/>
              </a:rPr>
              <a:t>1</a:t>
            </a:r>
            <a:r>
              <a:rPr lang="zh-CN" altLang="en-US" b="1" dirty="0">
                <a:solidFill>
                  <a:srgbClr val="000000"/>
                </a:solidFill>
                <a:latin typeface="黑体" panose="02010609060101010101" pitchFamily="49" charset="-122"/>
                <a:ea typeface="黑体" panose="02010609060101010101" pitchFamily="49" charset="-122"/>
                <a:sym typeface="+mn-ea"/>
              </a:rPr>
              <a:t>）元明清三代长期</a:t>
            </a:r>
            <a:r>
              <a:rPr lang="zh-CN" altLang="en-US" b="1" dirty="0">
                <a:solidFill>
                  <a:srgbClr val="C00000"/>
                </a:solidFill>
                <a:latin typeface="黑体" panose="02010609060101010101" pitchFamily="49" charset="-122"/>
                <a:ea typeface="黑体" panose="02010609060101010101" pitchFamily="49" charset="-122"/>
                <a:sym typeface="+mn-ea"/>
              </a:rPr>
              <a:t>和平安定</a:t>
            </a:r>
            <a:r>
              <a:rPr lang="zh-CN" altLang="en-US" b="1" dirty="0">
                <a:solidFill>
                  <a:srgbClr val="000000"/>
                </a:solidFill>
                <a:latin typeface="黑体" panose="02010609060101010101" pitchFamily="49" charset="-122"/>
                <a:ea typeface="黑体" panose="02010609060101010101" pitchFamily="49" charset="-122"/>
                <a:sym typeface="+mn-ea"/>
              </a:rPr>
              <a:t>的社会环境，</a:t>
            </a:r>
            <a:r>
              <a:rPr lang="zh-CN" altLang="en-US" b="1" dirty="0">
                <a:solidFill>
                  <a:srgbClr val="C00000"/>
                </a:solidFill>
                <a:latin typeface="黑体" panose="02010609060101010101" pitchFamily="49" charset="-122"/>
                <a:ea typeface="黑体" panose="02010609060101010101" pitchFamily="49" charset="-122"/>
                <a:sym typeface="+mn-ea"/>
              </a:rPr>
              <a:t>玉米、马铃薯等高产作物</a:t>
            </a:r>
            <a:r>
              <a:rPr lang="zh-CN" altLang="en-US" b="1" dirty="0">
                <a:solidFill>
                  <a:srgbClr val="000000"/>
                </a:solidFill>
                <a:latin typeface="黑体" panose="02010609060101010101" pitchFamily="49" charset="-122"/>
                <a:ea typeface="黑体" panose="02010609060101010101" pitchFamily="49" charset="-122"/>
                <a:sym typeface="+mn-ea"/>
              </a:rPr>
              <a:t>大量引进并推广一定程度上缓解了人地矛盾。</a:t>
            </a:r>
            <a:endParaRPr lang="zh-CN" altLang="en-US" b="1" dirty="0">
              <a:solidFill>
                <a:srgbClr val="000000"/>
              </a:solidFill>
              <a:latin typeface="黑体" panose="02010609060101010101" pitchFamily="49" charset="-122"/>
              <a:ea typeface="黑体" panose="02010609060101010101" pitchFamily="49" charset="-122"/>
              <a:sym typeface="+mn-ea"/>
            </a:endParaRPr>
          </a:p>
          <a:p>
            <a:pPr marL="0" lvl="0" indent="0">
              <a:lnSpc>
                <a:spcPct val="100000"/>
              </a:lnSpc>
              <a:spcBef>
                <a:spcPct val="0"/>
              </a:spcBef>
              <a:buSzTx/>
              <a:buFontTx/>
              <a:buNone/>
            </a:pPr>
            <a:r>
              <a:rPr lang="zh-CN" altLang="en-US" b="1" dirty="0">
                <a:solidFill>
                  <a:srgbClr val="000000"/>
                </a:solidFill>
                <a:latin typeface="黑体" panose="02010609060101010101" pitchFamily="49" charset="-122"/>
                <a:ea typeface="黑体" panose="02010609060101010101" pitchFamily="49" charset="-122"/>
                <a:sym typeface="+mn-ea"/>
              </a:rPr>
              <a:t>（</a:t>
            </a:r>
            <a:r>
              <a:rPr lang="en-US" altLang="zh-CN" b="1" dirty="0">
                <a:solidFill>
                  <a:srgbClr val="000000"/>
                </a:solidFill>
                <a:latin typeface="黑体" panose="02010609060101010101" pitchFamily="49" charset="-122"/>
                <a:ea typeface="黑体" panose="02010609060101010101" pitchFamily="49" charset="-122"/>
                <a:sym typeface="+mn-ea"/>
              </a:rPr>
              <a:t>2</a:t>
            </a:r>
            <a:r>
              <a:rPr lang="zh-CN" altLang="en-US" b="1" dirty="0">
                <a:solidFill>
                  <a:srgbClr val="000000"/>
                </a:solidFill>
                <a:latin typeface="黑体" panose="02010609060101010101" pitchFamily="49" charset="-122"/>
                <a:ea typeface="黑体" panose="02010609060101010101" pitchFamily="49" charset="-122"/>
                <a:sym typeface="+mn-ea"/>
              </a:rPr>
              <a:t>）“一条鞭法”和“摊丁入亩”等</a:t>
            </a:r>
            <a:r>
              <a:rPr lang="zh-CN" altLang="en-US" b="1" dirty="0">
                <a:solidFill>
                  <a:srgbClr val="C00000"/>
                </a:solidFill>
                <a:latin typeface="黑体" panose="02010609060101010101" pitchFamily="49" charset="-122"/>
                <a:ea typeface="黑体" panose="02010609060101010101" pitchFamily="49" charset="-122"/>
                <a:sym typeface="+mn-ea"/>
              </a:rPr>
              <a:t>税收制度</a:t>
            </a:r>
            <a:r>
              <a:rPr lang="zh-CN" altLang="en-US" b="1" dirty="0">
                <a:solidFill>
                  <a:srgbClr val="000000"/>
                </a:solidFill>
                <a:latin typeface="黑体" panose="02010609060101010101" pitchFamily="49" charset="-122"/>
                <a:ea typeface="黑体" panose="02010609060101010101" pitchFamily="49" charset="-122"/>
                <a:sym typeface="+mn-ea"/>
              </a:rPr>
              <a:t>也大大促进了人口的增长。</a:t>
            </a:r>
            <a:endParaRPr lang="zh-CN" altLang="en-US" b="1" dirty="0">
              <a:solidFill>
                <a:srgbClr val="000000"/>
              </a:solidFill>
              <a:latin typeface="黑体" panose="02010609060101010101" pitchFamily="49" charset="-122"/>
              <a:ea typeface="黑体" panose="02010609060101010101" pitchFamily="49" charset="-122"/>
              <a:sym typeface="+mn-ea"/>
            </a:endParaRPr>
          </a:p>
          <a:p>
            <a:pPr marL="0" lvl="0" indent="0">
              <a:lnSpc>
                <a:spcPct val="100000"/>
              </a:lnSpc>
              <a:spcBef>
                <a:spcPct val="0"/>
              </a:spcBef>
              <a:buSzTx/>
              <a:buFontTx/>
              <a:buNone/>
            </a:pPr>
            <a:r>
              <a:rPr lang="zh-CN" altLang="en-US" b="1" dirty="0">
                <a:solidFill>
                  <a:srgbClr val="C00000"/>
                </a:solidFill>
                <a:latin typeface="黑体" panose="02010609060101010101" pitchFamily="49" charset="-122"/>
                <a:ea typeface="黑体" panose="02010609060101010101" pitchFamily="49" charset="-122"/>
                <a:sym typeface="+mn-ea"/>
              </a:rPr>
              <a:t>（</a:t>
            </a:r>
            <a:r>
              <a:rPr lang="en-US" altLang="zh-CN" b="1" dirty="0">
                <a:solidFill>
                  <a:srgbClr val="C00000"/>
                </a:solidFill>
                <a:latin typeface="黑体" panose="02010609060101010101" pitchFamily="49" charset="-122"/>
                <a:ea typeface="黑体" panose="02010609060101010101" pitchFamily="49" charset="-122"/>
                <a:sym typeface="+mn-ea"/>
              </a:rPr>
              <a:t>3</a:t>
            </a:r>
            <a:r>
              <a:rPr lang="zh-CN" altLang="en-US" b="1" dirty="0">
                <a:solidFill>
                  <a:srgbClr val="C00000"/>
                </a:solidFill>
                <a:latin typeface="黑体" panose="02010609060101010101" pitchFamily="49" charset="-122"/>
                <a:ea typeface="黑体" panose="02010609060101010101" pitchFamily="49" charset="-122"/>
                <a:sym typeface="+mn-ea"/>
              </a:rPr>
              <a:t>）奖励垦荒</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调动人们积极性</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耕地面积增加</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促进人口增长。</a:t>
            </a:r>
            <a:br>
              <a:rPr lang="en-US" altLang="zh-CN" b="1" dirty="0">
                <a:solidFill>
                  <a:srgbClr val="000000"/>
                </a:solidFill>
                <a:latin typeface="黑体" panose="02010609060101010101" pitchFamily="49" charset="-122"/>
                <a:ea typeface="黑体" panose="02010609060101010101" pitchFamily="49" charset="-122"/>
                <a:sym typeface="+mn-ea"/>
              </a:rPr>
            </a:br>
            <a:r>
              <a:rPr lang="zh-CN" altLang="en-US" b="1" dirty="0">
                <a:solidFill>
                  <a:srgbClr val="000000"/>
                </a:solidFill>
                <a:latin typeface="黑体" panose="02010609060101010101" pitchFamily="49" charset="-122"/>
                <a:ea typeface="黑体" panose="02010609060101010101" pitchFamily="49" charset="-122"/>
                <a:sym typeface="+mn-ea"/>
              </a:rPr>
              <a:t>（</a:t>
            </a:r>
            <a:r>
              <a:rPr lang="en-US" altLang="zh-CN" b="1" dirty="0">
                <a:solidFill>
                  <a:srgbClr val="000000"/>
                </a:solidFill>
                <a:latin typeface="黑体" panose="02010609060101010101" pitchFamily="49" charset="-122"/>
                <a:ea typeface="黑体" panose="02010609060101010101" pitchFamily="49" charset="-122"/>
                <a:sym typeface="+mn-ea"/>
              </a:rPr>
              <a:t>4</a:t>
            </a:r>
            <a:r>
              <a:rPr lang="zh-CN" altLang="en-US" b="1" dirty="0">
                <a:solidFill>
                  <a:srgbClr val="000000"/>
                </a:solidFill>
                <a:latin typeface="黑体" panose="02010609060101010101" pitchFamily="49" charset="-122"/>
                <a:ea typeface="黑体" panose="02010609060101010101" pitchFamily="49" charset="-122"/>
                <a:sym typeface="+mn-ea"/>
              </a:rPr>
              <a:t>）明清时期总体</a:t>
            </a:r>
            <a:r>
              <a:rPr lang="zh-CN" altLang="en-US" b="1" dirty="0">
                <a:solidFill>
                  <a:srgbClr val="C00000"/>
                </a:solidFill>
                <a:latin typeface="黑体" panose="02010609060101010101" pitchFamily="49" charset="-122"/>
                <a:ea typeface="黑体" panose="02010609060101010101" pitchFamily="49" charset="-122"/>
                <a:sym typeface="+mn-ea"/>
              </a:rPr>
              <a:t>气温上升</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利于农作物生长</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促进人口增长。</a:t>
            </a:r>
            <a:endParaRPr lang="en-US" altLang="zh-CN" b="1" dirty="0">
              <a:solidFill>
                <a:srgbClr val="000000"/>
              </a:solidFill>
              <a:latin typeface="黑体" panose="02010609060101010101" pitchFamily="49" charset="-122"/>
              <a:ea typeface="黑体" panose="02010609060101010101" pitchFamily="49" charset="-122"/>
            </a:endParaRPr>
          </a:p>
          <a:p>
            <a:pPr marL="0" lvl="0" indent="0">
              <a:lnSpc>
                <a:spcPct val="100000"/>
              </a:lnSpc>
              <a:spcBef>
                <a:spcPct val="0"/>
              </a:spcBef>
              <a:buSzTx/>
              <a:buFontTx/>
              <a:buNone/>
            </a:pPr>
            <a:r>
              <a:rPr lang="en-US" altLang="zh-CN" b="1" dirty="0">
                <a:solidFill>
                  <a:srgbClr val="000000"/>
                </a:solidFill>
                <a:latin typeface="黑体" panose="02010609060101010101" pitchFamily="49" charset="-122"/>
                <a:ea typeface="黑体" panose="02010609060101010101" pitchFamily="49" charset="-122"/>
                <a:sym typeface="+mn-ea"/>
              </a:rPr>
              <a:t>2.</a:t>
            </a:r>
            <a:r>
              <a:rPr lang="zh-CN" altLang="en-US" b="1" dirty="0">
                <a:solidFill>
                  <a:srgbClr val="C00000"/>
                </a:solidFill>
                <a:latin typeface="黑体" panose="02010609060101010101" pitchFamily="49" charset="-122"/>
                <a:ea typeface="黑体" panose="02010609060101010101" pitchFamily="49" charset="-122"/>
                <a:sym typeface="+mn-ea"/>
              </a:rPr>
              <a:t> 影响</a:t>
            </a:r>
            <a:endParaRPr lang="zh-CN" altLang="en-US" b="1" dirty="0">
              <a:solidFill>
                <a:srgbClr val="C00000"/>
              </a:solidFill>
              <a:latin typeface="黑体" panose="02010609060101010101" pitchFamily="49" charset="-122"/>
              <a:ea typeface="黑体" panose="02010609060101010101" pitchFamily="49" charset="-122"/>
            </a:endParaRPr>
          </a:p>
          <a:p>
            <a:pPr marL="0" lvl="0" indent="0">
              <a:lnSpc>
                <a:spcPct val="100000"/>
              </a:lnSpc>
              <a:spcBef>
                <a:spcPct val="0"/>
              </a:spcBef>
              <a:buSzTx/>
              <a:buFontTx/>
              <a:buNone/>
            </a:pPr>
            <a:r>
              <a:rPr lang="en-US" altLang="zh-CN" b="1" dirty="0">
                <a:solidFill>
                  <a:srgbClr val="000000"/>
                </a:solidFill>
                <a:latin typeface="黑体" panose="02010609060101010101" pitchFamily="49" charset="-122"/>
                <a:ea typeface="黑体" panose="02010609060101010101" pitchFamily="49" charset="-122"/>
                <a:sym typeface="+mn-ea"/>
              </a:rPr>
              <a:t>(1)</a:t>
            </a:r>
            <a:r>
              <a:rPr lang="zh-CN" altLang="en-US" b="1" dirty="0">
                <a:solidFill>
                  <a:srgbClr val="C00000"/>
                </a:solidFill>
                <a:latin typeface="黑体" panose="02010609060101010101" pitchFamily="49" charset="-122"/>
                <a:ea typeface="黑体" panose="02010609060101010101" pitchFamily="49" charset="-122"/>
                <a:sym typeface="+mn-ea"/>
              </a:rPr>
              <a:t>人地矛盾</a:t>
            </a:r>
            <a:r>
              <a:rPr lang="zh-CN" altLang="en-US" b="1" dirty="0">
                <a:solidFill>
                  <a:srgbClr val="000000"/>
                </a:solidFill>
                <a:latin typeface="黑体" panose="02010609060101010101" pitchFamily="49" charset="-122"/>
                <a:ea typeface="黑体" panose="02010609060101010101" pitchFamily="49" charset="-122"/>
                <a:sym typeface="+mn-ea"/>
              </a:rPr>
              <a:t>尖锐</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虽然清代的土地面积有较大增加</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但增长速度慢于人口增速</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出现“人满为患</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地不足养”的问题。</a:t>
            </a:r>
            <a:endParaRPr lang="zh-CN" altLang="en-US" b="1" dirty="0">
              <a:solidFill>
                <a:srgbClr val="000000"/>
              </a:solidFill>
              <a:latin typeface="黑体" panose="02010609060101010101" pitchFamily="49" charset="-122"/>
              <a:ea typeface="黑体" panose="02010609060101010101" pitchFamily="49" charset="-122"/>
            </a:endParaRPr>
          </a:p>
          <a:p>
            <a:pPr marL="0" lvl="0" indent="0">
              <a:lnSpc>
                <a:spcPct val="100000"/>
              </a:lnSpc>
              <a:spcBef>
                <a:spcPct val="0"/>
              </a:spcBef>
              <a:buSzTx/>
              <a:buFontTx/>
              <a:buNone/>
            </a:pPr>
            <a:r>
              <a:rPr lang="en-US" altLang="zh-CN" b="1" dirty="0">
                <a:solidFill>
                  <a:srgbClr val="000000"/>
                </a:solidFill>
                <a:latin typeface="黑体" panose="02010609060101010101" pitchFamily="49" charset="-122"/>
                <a:ea typeface="黑体" panose="02010609060101010101" pitchFamily="49" charset="-122"/>
                <a:sym typeface="+mn-ea"/>
              </a:rPr>
              <a:t>(2)</a:t>
            </a:r>
            <a:r>
              <a:rPr lang="zh-CN" altLang="en-US" b="1" dirty="0">
                <a:solidFill>
                  <a:srgbClr val="C00000"/>
                </a:solidFill>
                <a:latin typeface="黑体" panose="02010609060101010101" pitchFamily="49" charset="-122"/>
                <a:ea typeface="黑体" panose="02010609060101010101" pitchFamily="49" charset="-122"/>
                <a:sym typeface="+mn-ea"/>
              </a:rPr>
              <a:t>农业结构</a:t>
            </a:r>
            <a:r>
              <a:rPr lang="zh-CN" altLang="en-US" b="1" dirty="0">
                <a:solidFill>
                  <a:srgbClr val="000000"/>
                </a:solidFill>
                <a:latin typeface="黑体" panose="02010609060101010101" pitchFamily="49" charset="-122"/>
                <a:ea typeface="黑体" panose="02010609060101010101" pitchFamily="49" charset="-122"/>
                <a:sym typeface="+mn-ea"/>
              </a:rPr>
              <a:t>变动</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由于人多地少</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粮食作物的产值空间有限</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经济作物得到大面积种植。</a:t>
            </a:r>
            <a:endParaRPr lang="zh-CN" altLang="en-US" b="1" dirty="0">
              <a:solidFill>
                <a:srgbClr val="000000"/>
              </a:solidFill>
              <a:latin typeface="黑体" panose="02010609060101010101" pitchFamily="49" charset="-122"/>
              <a:ea typeface="黑体" panose="02010609060101010101" pitchFamily="49" charset="-122"/>
            </a:endParaRPr>
          </a:p>
          <a:p>
            <a:pPr marL="0" lvl="0" indent="0">
              <a:lnSpc>
                <a:spcPct val="100000"/>
              </a:lnSpc>
              <a:spcBef>
                <a:spcPct val="0"/>
              </a:spcBef>
              <a:buSzTx/>
              <a:buFontTx/>
              <a:buNone/>
            </a:pPr>
            <a:r>
              <a:rPr lang="en-US" altLang="zh-CN" b="1" dirty="0">
                <a:solidFill>
                  <a:srgbClr val="000000"/>
                </a:solidFill>
                <a:latin typeface="黑体" panose="02010609060101010101" pitchFamily="49" charset="-122"/>
                <a:ea typeface="黑体" panose="02010609060101010101" pitchFamily="49" charset="-122"/>
                <a:sym typeface="+mn-ea"/>
              </a:rPr>
              <a:t>(3)</a:t>
            </a:r>
            <a:r>
              <a:rPr lang="zh-CN" altLang="en-US" b="1" dirty="0">
                <a:solidFill>
                  <a:srgbClr val="C00000"/>
                </a:solidFill>
                <a:latin typeface="黑体" panose="02010609060101010101" pitchFamily="49" charset="-122"/>
                <a:ea typeface="黑体" panose="02010609060101010101" pitchFamily="49" charset="-122"/>
                <a:sym typeface="+mn-ea"/>
              </a:rPr>
              <a:t>劳动力结构</a:t>
            </a:r>
            <a:r>
              <a:rPr lang="zh-CN" altLang="en-US" b="1" dirty="0">
                <a:solidFill>
                  <a:srgbClr val="000000"/>
                </a:solidFill>
                <a:latin typeface="黑体" panose="02010609060101010101" pitchFamily="49" charset="-122"/>
                <a:ea typeface="黑体" panose="02010609060101010101" pitchFamily="49" charset="-122"/>
                <a:sym typeface="+mn-ea"/>
              </a:rPr>
              <a:t>变动</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经济作物的大量种植</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推动手工业、商业的发展</a:t>
            </a:r>
            <a:r>
              <a:rPr lang="en-US" altLang="zh-CN" b="1" dirty="0">
                <a:solidFill>
                  <a:srgbClr val="000000"/>
                </a:solidFill>
                <a:latin typeface="黑体" panose="02010609060101010101" pitchFamily="49" charset="-122"/>
                <a:ea typeface="黑体" panose="02010609060101010101" pitchFamily="49" charset="-122"/>
                <a:sym typeface="+mn-ea"/>
              </a:rPr>
              <a:t>,</a:t>
            </a:r>
            <a:r>
              <a:rPr lang="zh-CN" altLang="en-US" b="1" dirty="0">
                <a:solidFill>
                  <a:srgbClr val="000000"/>
                </a:solidFill>
                <a:latin typeface="黑体" panose="02010609060101010101" pitchFamily="49" charset="-122"/>
                <a:ea typeface="黑体" panose="02010609060101010101" pitchFamily="49" charset="-122"/>
                <a:sym typeface="+mn-ea"/>
              </a:rPr>
              <a:t>劳动力结构发生变动。</a:t>
            </a:r>
            <a:endParaRPr lang="zh-CN" altLang="en-US" sz="2000" dirty="0">
              <a:latin typeface="Arial" panose="020B0604020202020204" pitchFamily="34" charset="0"/>
              <a:ea typeface="宋体" panose="02010600030101010101" pitchFamily="2" charset="-122"/>
            </a:endParaRPr>
          </a:p>
        </p:txBody>
      </p:sp>
      <p:pic>
        <p:nvPicPr>
          <p:cNvPr id="25604" name="Picture 32"/>
          <p:cNvPicPr>
            <a:picLocks noChangeAspect="1"/>
          </p:cNvPicPr>
          <p:nvPr/>
        </p:nvPicPr>
        <p:blipFill>
          <a:blip r:embed="rId1"/>
          <a:stretch>
            <a:fillRect/>
          </a:stretch>
        </p:blipFill>
        <p:spPr>
          <a:xfrm>
            <a:off x="381000" y="115888"/>
            <a:ext cx="5260975" cy="782637"/>
          </a:xfrm>
          <a:prstGeom prst="rect">
            <a:avLst/>
          </a:prstGeom>
          <a:noFill/>
          <a:ln w="9525">
            <a:noFill/>
          </a:ln>
        </p:spPr>
      </p:pic>
      <p:sp>
        <p:nvSpPr>
          <p:cNvPr id="34" name="矩形 33"/>
          <p:cNvSpPr/>
          <p:nvPr/>
        </p:nvSpPr>
        <p:spPr>
          <a:xfrm>
            <a:off x="2565400" y="200025"/>
            <a:ext cx="4035425" cy="612775"/>
          </a:xfrm>
          <a:prstGeom prst="rect">
            <a:avLst/>
          </a:prstGeom>
        </p:spPr>
        <p:txBody>
          <a:bodyPr lIns="121914" tIns="60957" rIns="121914" bIns="60957">
            <a:spAutoFit/>
          </a:bodyPr>
          <a:lstStyle/>
          <a:p>
            <a:pPr marL="0" marR="0" lvl="0" indent="0" algn="l" defTabSz="1219200" rtl="0" eaLnBrk="0" fontAlgn="base" latinLnBrk="0" hangingPunct="0">
              <a:lnSpc>
                <a:spcPct val="100000"/>
              </a:lnSpc>
              <a:spcBef>
                <a:spcPct val="0"/>
              </a:spcBef>
              <a:spcAft>
                <a:spcPct val="0"/>
              </a:spcAft>
              <a:buClrTx/>
              <a:buSzTx/>
              <a:buFontTx/>
              <a:buNone/>
              <a:tabLst>
                <a:tab pos="2844165" algn="l"/>
              </a:tabLst>
              <a:defRPr/>
            </a:pPr>
            <a:r>
              <a:rPr kumimoji="0" lang="zh-CN" altLang="en-US" sz="3200" b="1" i="0" u="none" strike="noStrike" kern="100" cap="none" spc="0" normalizeH="0" baseline="0" noProof="0" dirty="0">
                <a:ln>
                  <a:noFill/>
                </a:ln>
                <a:solidFill>
                  <a:srgbClr val="FF33CC"/>
                </a:solidFill>
                <a:effectLst/>
                <a:uLnTx/>
                <a:uFillTx/>
                <a:latin typeface="黑体" panose="02010609060101010101" pitchFamily="49" charset="-122"/>
                <a:ea typeface="黑体" panose="02010609060101010101" pitchFamily="49" charset="-122"/>
                <a:cs typeface="Times New Roman" panose="02020603050405020304"/>
              </a:rPr>
              <a:t>明清人口问题</a:t>
            </a:r>
            <a:endParaRPr kumimoji="0" lang="zh-CN" altLang="en-US" sz="3200" b="1" i="0" u="none" strike="noStrike" kern="100" cap="none" spc="0" normalizeH="0" baseline="0" noProof="0" dirty="0">
              <a:ln>
                <a:noFill/>
              </a:ln>
              <a:solidFill>
                <a:srgbClr val="FF33CC"/>
              </a:solidFill>
              <a:effectLst/>
              <a:uLnTx/>
              <a:uFillTx/>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advTm="1376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 name="矩形 37"/>
          <p:cNvSpPr/>
          <p:nvPr/>
        </p:nvSpPr>
        <p:spPr>
          <a:xfrm>
            <a:off x="393700" y="1119188"/>
            <a:ext cx="11525250" cy="5108575"/>
          </a:xfrm>
          <a:prstGeom prst="rect">
            <a:avLst/>
          </a:prstGeom>
          <a:ln>
            <a:noFill/>
          </a:ln>
        </p:spPr>
        <p:txBody>
          <a:bodyPr lIns="121914" tIns="60957" rIns="121914" bIns="60957">
            <a:spAutoFit/>
          </a:bodyPr>
          <a:lstStyle/>
          <a:p>
            <a:pPr marL="0" marR="0" lvl="0" indent="0" algn="just" defTabSz="1219200" rtl="0" eaLnBrk="0" fontAlgn="base" latinLnBrk="0" hangingPunct="0">
              <a:lnSpc>
                <a:spcPct val="150000"/>
              </a:lnSpc>
              <a:spcBef>
                <a:spcPct val="0"/>
              </a:spcBef>
              <a:spcAft>
                <a:spcPct val="0"/>
              </a:spcAft>
              <a:buClrTx/>
              <a:buSzTx/>
              <a:buFontTx/>
              <a:buNone/>
              <a:defRPr/>
            </a:pPr>
            <a:r>
              <a:rPr kumimoji="0" lang="en-US" altLang="zh-CN" sz="2400" b="1" i="0" u="none" strike="noStrike" kern="100" cap="none" spc="0" normalizeH="0" baseline="0" noProof="0" dirty="0">
                <a:ln>
                  <a:noFill/>
                </a:ln>
                <a:solidFill>
                  <a:srgbClr val="0000FF"/>
                </a:solidFill>
                <a:effectLst/>
                <a:uLnTx/>
                <a:uFillTx/>
                <a:latin typeface="Arial" panose="020B0604020202020204"/>
                <a:ea typeface="微软雅黑" panose="020B0503020204020204" pitchFamily="34" charset="-122"/>
                <a:cs typeface="Courier New" panose="02070309020205020404"/>
                <a:sym typeface="Arial" panose="020B0604020202020204"/>
              </a:rPr>
              <a:t>1.</a:t>
            </a:r>
            <a:r>
              <a:rPr kumimoji="0" lang="zh-CN" altLang="zh-CN" sz="2400" b="1" i="0" u="none" strike="noStrike" kern="100" cap="none" spc="0" normalizeH="0" baseline="0" noProof="0" dirty="0">
                <a:ln>
                  <a:noFill/>
                </a:ln>
                <a:solidFill>
                  <a:srgbClr val="0000FF"/>
                </a:solidFill>
                <a:effectLst/>
                <a:uLnTx/>
                <a:uFillTx/>
                <a:latin typeface="Arial" panose="020B0604020202020204"/>
                <a:ea typeface="微软雅黑" panose="020B0503020204020204" pitchFamily="34" charset="-122"/>
                <a:cs typeface="Times New Roman" panose="02020603050405020304"/>
                <a:sym typeface="Arial" panose="020B0604020202020204"/>
              </a:rPr>
              <a:t>政治方面：</a:t>
            </a:r>
            <a:r>
              <a:rPr kumimoji="0" lang="zh-CN" altLang="zh-CN" sz="2400" b="1"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新航路开辟后</a:t>
            </a:r>
            <a:r>
              <a:rPr kumimoji="0" lang="zh-CN" altLang="zh-CN" sz="2400" b="0" i="0" u="none" strike="noStrike" kern="100" cap="none" spc="0" normalizeH="0" baseline="0" noProof="0" dirty="0">
                <a:ln>
                  <a:noFill/>
                </a:ln>
                <a:solidFill>
                  <a:srgbClr val="FF0000"/>
                </a:solidFill>
                <a:effectLst/>
                <a:uLnTx/>
                <a:uFillTx/>
                <a:latin typeface="Arial" panose="020B0604020202020204"/>
                <a:ea typeface="微软雅黑" panose="020B0503020204020204" pitchFamily="34" charset="-122"/>
                <a:cs typeface="Times New Roman" panose="02020603050405020304"/>
                <a:sym typeface="Arial" panose="020B0604020202020204"/>
              </a:rPr>
              <a:t>西方殖民者开始侵扰我国</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。一方面中国被迫开始了</a:t>
            </a:r>
            <a:r>
              <a:rPr kumimoji="0" lang="zh-CN" altLang="zh-CN" sz="2400" b="0" i="0" u="none" strike="noStrike" kern="100" cap="none" spc="0" normalizeH="0" baseline="0" noProof="0" dirty="0">
                <a:ln>
                  <a:noFill/>
                </a:ln>
                <a:solidFill>
                  <a:srgbClr val="FF0000"/>
                </a:solidFill>
                <a:effectLst/>
                <a:uLnTx/>
                <a:uFillTx/>
                <a:latin typeface="Arial" panose="020B0604020202020204"/>
                <a:ea typeface="微软雅黑" panose="020B0503020204020204" pitchFamily="34" charset="-122"/>
                <a:cs typeface="Times New Roman" panose="02020603050405020304"/>
                <a:sym typeface="Arial" panose="020B0604020202020204"/>
              </a:rPr>
              <a:t>反侵略的战争</a:t>
            </a:r>
            <a:r>
              <a:rPr kumimoji="0" lang="zh-CN" altLang="en-US"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如郑成功收复台湾；另一方面为</a:t>
            </a:r>
            <a:r>
              <a:rPr kumimoji="0" lang="zh-CN" altLang="zh-CN" sz="2400" b="0" i="0" u="none" strike="noStrike" kern="100" cap="none" spc="0" normalizeH="0" baseline="0" noProof="0" dirty="0">
                <a:ln>
                  <a:noFill/>
                </a:ln>
                <a:solidFill>
                  <a:srgbClr val="FF0000"/>
                </a:solidFill>
                <a:effectLst/>
                <a:uLnTx/>
                <a:uFillTx/>
                <a:latin typeface="Arial" panose="020B0604020202020204"/>
                <a:ea typeface="微软雅黑" panose="020B0503020204020204" pitchFamily="34" charset="-122"/>
                <a:cs typeface="Times New Roman" panose="02020603050405020304"/>
                <a:sym typeface="Arial" panose="020B0604020202020204"/>
              </a:rPr>
              <a:t>抵制西方殖民者的骚扰</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，清政府实行</a:t>
            </a:r>
            <a:r>
              <a:rPr kumimoji="0" lang="en-US"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闭关</a:t>
            </a:r>
            <a:r>
              <a:rPr kumimoji="0" lang="en-US"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政策，使中国失去了对外贸易的主动权。</a:t>
            </a:r>
            <a:r>
              <a:rPr kumimoji="0" lang="zh-CN" altLang="zh-CN" sz="2400" b="0" i="0" u="none" strike="noStrike" kern="100" cap="none" spc="0" normalizeH="0" baseline="0" noProof="0" dirty="0">
                <a:ln>
                  <a:noFill/>
                </a:ln>
                <a:solidFill>
                  <a:srgbClr val="FF0000"/>
                </a:solidFill>
                <a:effectLst/>
                <a:uLnTx/>
                <a:uFillTx/>
                <a:latin typeface="Arial" panose="020B0604020202020204"/>
                <a:ea typeface="微软雅黑" panose="020B0503020204020204" pitchFamily="34" charset="-122"/>
                <a:cs typeface="Times New Roman" panose="02020603050405020304"/>
                <a:sym typeface="Arial" panose="020B0604020202020204"/>
              </a:rPr>
              <a:t>阻碍</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了中外交流，阻碍</a:t>
            </a:r>
            <a:r>
              <a:rPr kumimoji="0" lang="zh-CN" altLang="en-US"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社会</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发展，这是近代</a:t>
            </a:r>
            <a:r>
              <a:rPr kumimoji="0" lang="zh-CN" altLang="zh-CN" sz="2400" b="0" i="0" u="none" strike="noStrike" kern="100" cap="none" spc="0" normalizeH="0" baseline="0" noProof="0" dirty="0">
                <a:ln>
                  <a:noFill/>
                </a:ln>
                <a:solidFill>
                  <a:srgbClr val="FF0000"/>
                </a:solidFill>
                <a:effectLst/>
                <a:uLnTx/>
                <a:uFillTx/>
                <a:latin typeface="Arial" panose="020B0604020202020204"/>
                <a:ea typeface="微软雅黑" panose="020B0503020204020204" pitchFamily="34" charset="-122"/>
                <a:cs typeface="Times New Roman" panose="02020603050405020304"/>
                <a:sym typeface="Arial" panose="020B0604020202020204"/>
              </a:rPr>
              <a:t>中国逐渐落伍</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的根源之一。</a:t>
            </a:r>
            <a:endParaRPr kumimoji="0" lang="en-US"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endParaRPr>
          </a:p>
          <a:p>
            <a:pPr marL="0" marR="0" lvl="0" indent="0" algn="just" defTabSz="1219200" rtl="0" eaLnBrk="0" fontAlgn="base" latinLnBrk="0" hangingPunct="0">
              <a:lnSpc>
                <a:spcPct val="150000"/>
              </a:lnSpc>
              <a:spcBef>
                <a:spcPct val="0"/>
              </a:spcBef>
              <a:spcAft>
                <a:spcPct val="0"/>
              </a:spcAft>
              <a:buClrTx/>
              <a:buSzTx/>
              <a:buFontTx/>
              <a:buNone/>
              <a:defRPr/>
            </a:pPr>
            <a:r>
              <a:rPr kumimoji="0" lang="en-US" altLang="zh-CN" sz="2400" b="1" i="0" u="none" strike="noStrike" kern="100" cap="none" spc="0" normalizeH="0" baseline="0" noProof="0" dirty="0">
                <a:ln>
                  <a:noFill/>
                </a:ln>
                <a:solidFill>
                  <a:srgbClr val="0000FF"/>
                </a:solidFill>
                <a:effectLst/>
                <a:uLnTx/>
                <a:uFillTx/>
                <a:latin typeface="Arial" panose="020B0604020202020204"/>
                <a:ea typeface="微软雅黑" panose="020B0503020204020204" pitchFamily="34" charset="-122"/>
                <a:cs typeface="Courier New" panose="02070309020205020404"/>
                <a:sym typeface="Arial" panose="020B0604020202020204"/>
              </a:rPr>
              <a:t>2.</a:t>
            </a:r>
            <a:r>
              <a:rPr kumimoji="0" lang="zh-CN" altLang="zh-CN" sz="2400" b="1" i="0" u="none" strike="noStrike" kern="100" cap="none" spc="0" normalizeH="0" baseline="0" noProof="0" dirty="0">
                <a:ln>
                  <a:noFill/>
                </a:ln>
                <a:solidFill>
                  <a:srgbClr val="0000FF"/>
                </a:solidFill>
                <a:effectLst/>
                <a:uLnTx/>
                <a:uFillTx/>
                <a:latin typeface="Arial" panose="020B0604020202020204"/>
                <a:ea typeface="微软雅黑" panose="020B0503020204020204" pitchFamily="34" charset="-122"/>
                <a:cs typeface="Courier New" panose="02070309020205020404"/>
                <a:sym typeface="Arial" panose="020B0604020202020204"/>
              </a:rPr>
              <a:t>经济方面：</a:t>
            </a:r>
            <a:r>
              <a:rPr kumimoji="0" lang="zh-CN" altLang="zh-CN" sz="2400" b="1"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新航路开辟后</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，原产于美洲的甘薯等</a:t>
            </a:r>
            <a:r>
              <a:rPr kumimoji="0" lang="zh-CN" altLang="en-US" sz="2400" b="0" i="0" u="none" strike="noStrike" kern="100" cap="none" spc="0" normalizeH="0" baseline="0" noProof="0" dirty="0">
                <a:ln>
                  <a:noFill/>
                </a:ln>
                <a:solidFill>
                  <a:srgbClr val="FF0000"/>
                </a:solidFill>
                <a:effectLst/>
                <a:uLnTx/>
                <a:uFillTx/>
                <a:latin typeface="Arial" panose="020B0604020202020204"/>
                <a:ea typeface="微软雅黑" panose="020B0503020204020204" pitchFamily="34" charset="-122"/>
                <a:cs typeface="Times New Roman" panose="02020603050405020304"/>
                <a:sym typeface="Arial" panose="020B0604020202020204"/>
              </a:rPr>
              <a:t>高产</a:t>
            </a:r>
            <a:r>
              <a:rPr kumimoji="0" lang="zh-CN" altLang="zh-CN" sz="2400" b="0" i="0" u="none" strike="noStrike" kern="100" cap="none" spc="0" normalizeH="0" baseline="0" noProof="0" dirty="0">
                <a:ln>
                  <a:noFill/>
                </a:ln>
                <a:solidFill>
                  <a:srgbClr val="FF0000"/>
                </a:solidFill>
                <a:effectLst/>
                <a:uLnTx/>
                <a:uFillTx/>
                <a:latin typeface="Arial" panose="020B0604020202020204"/>
                <a:ea typeface="微软雅黑" panose="020B0503020204020204" pitchFamily="34" charset="-122"/>
                <a:cs typeface="Times New Roman" panose="02020603050405020304"/>
                <a:sym typeface="Arial" panose="020B0604020202020204"/>
              </a:rPr>
              <a:t>农作物传入我</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国，提高了粮食的产量，</a:t>
            </a:r>
            <a:r>
              <a:rPr kumimoji="0" lang="zh-CN" altLang="en-US"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推动</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专业生产区域</a:t>
            </a:r>
            <a:r>
              <a:rPr kumimoji="0" lang="zh-CN" altLang="en-US"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的</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出现。</a:t>
            </a:r>
            <a:r>
              <a:rPr kumimoji="0" lang="zh-CN" altLang="zh-CN" sz="2400" b="0" i="0" u="none" strike="noStrike" kern="100" cap="none" spc="0" normalizeH="0" baseline="0" noProof="0" dirty="0">
                <a:ln>
                  <a:noFill/>
                </a:ln>
                <a:solidFill>
                  <a:srgbClr val="FF0000"/>
                </a:solidFill>
                <a:effectLst/>
                <a:uLnTx/>
                <a:uFillTx/>
                <a:latin typeface="Arial" panose="020B0604020202020204"/>
                <a:ea typeface="微软雅黑" panose="020B0503020204020204" pitchFamily="34" charset="-122"/>
                <a:cs typeface="Times New Roman" panose="02020603050405020304"/>
                <a:sym typeface="Arial" panose="020B0604020202020204"/>
              </a:rPr>
              <a:t>白银大量流入中国</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a:t>
            </a:r>
            <a:r>
              <a:rPr kumimoji="0" lang="zh-CN" altLang="en-US"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货币经济繁荣，</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推动了</a:t>
            </a:r>
            <a:r>
              <a:rPr kumimoji="0" lang="en-US"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一条鞭法</a:t>
            </a:r>
            <a:r>
              <a:rPr kumimoji="0" lang="en-US"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等赋税改革。</a:t>
            </a:r>
            <a:endParaRPr kumimoji="0" lang="en-US"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endParaRPr>
          </a:p>
          <a:p>
            <a:pPr marL="0" marR="0" lvl="0" indent="0" algn="just" defTabSz="1219200" rtl="0" eaLnBrk="0" fontAlgn="base" latinLnBrk="0" hangingPunct="0">
              <a:lnSpc>
                <a:spcPct val="150000"/>
              </a:lnSpc>
              <a:spcBef>
                <a:spcPct val="0"/>
              </a:spcBef>
              <a:spcAft>
                <a:spcPct val="0"/>
              </a:spcAft>
              <a:buClrTx/>
              <a:buSzTx/>
              <a:buFontTx/>
              <a:buNone/>
              <a:defRPr/>
            </a:pPr>
            <a:r>
              <a:rPr kumimoji="0" lang="en-US" altLang="zh-CN" sz="2400" b="1" i="0" u="none" strike="noStrike" kern="100" cap="none" spc="0" normalizeH="0" baseline="0" noProof="0" dirty="0">
                <a:ln>
                  <a:noFill/>
                </a:ln>
                <a:solidFill>
                  <a:srgbClr val="0000FF"/>
                </a:solidFill>
                <a:effectLst/>
                <a:uLnTx/>
                <a:uFillTx/>
                <a:latin typeface="Arial" panose="020B0604020202020204"/>
                <a:ea typeface="微软雅黑" panose="020B0503020204020204" pitchFamily="34" charset="-122"/>
                <a:cs typeface="Courier New" panose="02070309020205020404"/>
                <a:sym typeface="Arial" panose="020B0604020202020204"/>
              </a:rPr>
              <a:t>3.</a:t>
            </a:r>
            <a:r>
              <a:rPr kumimoji="0" lang="zh-CN" altLang="zh-CN" sz="2400" b="1" i="0" u="none" strike="noStrike" kern="100" cap="none" spc="0" normalizeH="0" baseline="0" noProof="0" dirty="0">
                <a:ln>
                  <a:noFill/>
                </a:ln>
                <a:solidFill>
                  <a:srgbClr val="0000FF"/>
                </a:solidFill>
                <a:effectLst/>
                <a:uLnTx/>
                <a:uFillTx/>
                <a:latin typeface="Arial" panose="020B0604020202020204"/>
                <a:ea typeface="微软雅黑" panose="020B0503020204020204" pitchFamily="34" charset="-122"/>
                <a:cs typeface="Courier New" panose="02070309020205020404"/>
                <a:sym typeface="Arial" panose="020B0604020202020204"/>
              </a:rPr>
              <a:t>思想文化方面：</a:t>
            </a:r>
            <a:r>
              <a:rPr kumimoji="0" lang="zh-CN" altLang="zh-CN" sz="2400" b="1"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伴随着新航路开辟</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a:t>
            </a:r>
            <a:r>
              <a:rPr kumimoji="0" lang="en-US"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a:t>
            </a:r>
            <a:r>
              <a:rPr kumimoji="0" lang="zh-CN" altLang="zh-CN" sz="2400" b="0" i="0" u="none" strike="noStrike" kern="100" cap="none" spc="0" normalizeH="0" baseline="0" noProof="0" dirty="0">
                <a:ln>
                  <a:noFill/>
                </a:ln>
                <a:solidFill>
                  <a:srgbClr val="FF0000"/>
                </a:solidFill>
                <a:effectLst/>
                <a:uLnTx/>
                <a:uFillTx/>
                <a:latin typeface="Arial" panose="020B0604020202020204"/>
                <a:ea typeface="微软雅黑" panose="020B0503020204020204" pitchFamily="34" charset="-122"/>
                <a:cs typeface="Times New Roman" panose="02020603050405020304"/>
                <a:sym typeface="Arial" panose="020B0604020202020204"/>
              </a:rPr>
              <a:t>西学东渐</a:t>
            </a:r>
            <a:r>
              <a:rPr kumimoji="0" lang="en-US"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开始，徐光启等人开始注意吸收西方科技成果，介绍了欧洲先进</a:t>
            </a:r>
            <a:r>
              <a:rPr kumimoji="0" lang="zh-CN" altLang="en-US"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技术</a:t>
            </a:r>
            <a:r>
              <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Times New Roman" panose="02020603050405020304"/>
                <a:sym typeface="Arial" panose="020B0604020202020204"/>
              </a:rPr>
              <a:t>。</a:t>
            </a:r>
            <a:endParaRPr kumimoji="0" lang="zh-CN" altLang="zh-CN" sz="2400" b="0" i="0" u="none" strike="noStrike" kern="100" cap="none" spc="0" normalizeH="0" baseline="0" noProof="0" dirty="0">
              <a:ln>
                <a:noFill/>
              </a:ln>
              <a:solidFill>
                <a:prstClr val="black"/>
              </a:solidFill>
              <a:effectLst/>
              <a:uLnTx/>
              <a:uFillTx/>
              <a:latin typeface="Arial" panose="020B0604020202020204"/>
              <a:ea typeface="微软雅黑" panose="020B0503020204020204" pitchFamily="34" charset="-122"/>
              <a:cs typeface="Courier New" panose="02070309020205020404"/>
              <a:sym typeface="Arial" panose="020B0604020202020204"/>
            </a:endParaRPr>
          </a:p>
        </p:txBody>
      </p:sp>
      <p:pic>
        <p:nvPicPr>
          <p:cNvPr id="39" name="New picture"/>
          <p:cNvPicPr/>
          <p:nvPr/>
        </p:nvPicPr>
        <p:blipFill>
          <a:blip r:embed="rId1"/>
          <a:stretch>
            <a:fillRect/>
          </a:stretch>
        </p:blipFill>
        <p:spPr>
          <a:xfrm>
            <a:off x="10782300" y="11353800"/>
            <a:ext cx="368300" cy="266699"/>
          </a:xfrm>
          <a:prstGeom prst="cube">
            <a:avLst/>
          </a:prstGeom>
        </p:spPr>
      </p:pic>
      <p:pic>
        <p:nvPicPr>
          <p:cNvPr id="26628" name="Picture 32"/>
          <p:cNvPicPr>
            <a:picLocks noChangeAspect="1"/>
          </p:cNvPicPr>
          <p:nvPr/>
        </p:nvPicPr>
        <p:blipFill>
          <a:blip r:embed="rId2"/>
          <a:stretch>
            <a:fillRect/>
          </a:stretch>
        </p:blipFill>
        <p:spPr>
          <a:xfrm>
            <a:off x="555625" y="209550"/>
            <a:ext cx="4321175" cy="749300"/>
          </a:xfrm>
          <a:prstGeom prst="rect">
            <a:avLst/>
          </a:prstGeom>
          <a:noFill/>
          <a:ln w="9525">
            <a:noFill/>
          </a:ln>
        </p:spPr>
      </p:pic>
      <p:sp>
        <p:nvSpPr>
          <p:cNvPr id="34" name="矩形 33"/>
          <p:cNvSpPr/>
          <p:nvPr/>
        </p:nvSpPr>
        <p:spPr>
          <a:xfrm>
            <a:off x="2463800" y="307975"/>
            <a:ext cx="3835400" cy="554038"/>
          </a:xfrm>
          <a:prstGeom prst="rect">
            <a:avLst/>
          </a:prstGeom>
        </p:spPr>
        <p:txBody>
          <a:bodyPr lIns="121914" tIns="60957" rIns="121914" bIns="60957">
            <a:spAutoFit/>
          </a:bodyPr>
          <a:lstStyle/>
          <a:p>
            <a:pPr marL="0" marR="0" lvl="0" indent="0" algn="l" defTabSz="1219200" rtl="0" eaLnBrk="0" fontAlgn="base" latinLnBrk="0" hangingPunct="0">
              <a:lnSpc>
                <a:spcPct val="100000"/>
              </a:lnSpc>
              <a:spcBef>
                <a:spcPct val="0"/>
              </a:spcBef>
              <a:spcAft>
                <a:spcPct val="0"/>
              </a:spcAft>
              <a:buClrTx/>
              <a:buSzTx/>
              <a:buFontTx/>
              <a:buNone/>
              <a:tabLst>
                <a:tab pos="2844165" algn="l"/>
              </a:tabLst>
              <a:defRPr/>
            </a:pPr>
            <a:r>
              <a:rPr kumimoji="0" lang="zh-CN" altLang="en-US" sz="2800" b="1" i="0" u="none" strike="noStrike" kern="100" cap="none" spc="0" normalizeH="0" baseline="0" noProof="0" dirty="0">
                <a:ln>
                  <a:noFill/>
                </a:ln>
                <a:solidFill>
                  <a:srgbClr val="FF33CC"/>
                </a:solidFill>
                <a:effectLst/>
                <a:uLnTx/>
                <a:uFillTx/>
                <a:latin typeface="Arial" panose="020B0604020202020204"/>
                <a:ea typeface="微软雅黑" panose="020B0503020204020204" pitchFamily="34" charset="-122"/>
                <a:cs typeface="Times New Roman" panose="02020603050405020304"/>
                <a:sym typeface="Arial" panose="020B0604020202020204"/>
              </a:rPr>
              <a:t>全球视野下的明清社会</a:t>
            </a:r>
            <a:endParaRPr kumimoji="0" lang="zh-CN" altLang="en-US" sz="2800" b="1" i="0" u="none" strike="noStrike" kern="100" cap="none" spc="0" normalizeH="0" baseline="0" noProof="0" dirty="0">
              <a:ln>
                <a:noFill/>
              </a:ln>
              <a:solidFill>
                <a:srgbClr val="FF33CC"/>
              </a:solidFill>
              <a:effectLst/>
              <a:uLnTx/>
              <a:uFillTx/>
              <a:latin typeface="Arial" panose="020B0604020202020204"/>
              <a:ea typeface="微软雅黑" panose="020B0503020204020204" pitchFamily="34" charset="-122"/>
              <a:cs typeface="Times New Roman" panose="02020603050405020304"/>
              <a:sym typeface="Arial" panose="020B0604020202020204"/>
            </a:endParaRP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4" name="矩形 6"/>
          <p:cNvSpPr>
            <a:spLocks noChangeArrowheads="1"/>
          </p:cNvSpPr>
          <p:nvPr/>
        </p:nvSpPr>
        <p:spPr bwMode="auto">
          <a:xfrm>
            <a:off x="228600" y="342900"/>
            <a:ext cx="11941175" cy="522288"/>
          </a:xfrm>
          <a:prstGeom prst="rect">
            <a:avLst/>
          </a:prstGeom>
          <a:noFill/>
          <a:ln>
            <a:noFill/>
          </a:ln>
        </p:spPr>
        <p:txBody>
          <a:bodyPr lIns="89284" tIns="44651" rIns="89284" bIns="44651">
            <a:spAutoFit/>
          </a:bodyPr>
          <a:lstStyle>
            <a:lvl1pPr>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0000CC"/>
                </a:solidFill>
                <a:effectLst/>
                <a:uLnTx/>
                <a:uFillTx/>
                <a:latin typeface="微软雅黑" panose="020B0503020204020204" pitchFamily="34" charset="-122"/>
                <a:ea typeface="微软雅黑" panose="020B0503020204020204" pitchFamily="34" charset="-122"/>
                <a:cs typeface="Arial" panose="020B0604020202020204" pitchFamily="34" charset="0"/>
              </a:rPr>
              <a:t>核心探究：</a:t>
            </a:r>
            <a:r>
              <a:rPr kumimoji="0" lang="zh-CN" altLang="en-US" sz="2800" b="1" i="0" u="none" strike="noStrike" kern="100" cap="none" spc="0" normalizeH="0" baseline="0" noProof="0" dirty="0" smtClean="0">
                <a:ln>
                  <a:noFill/>
                </a:ln>
                <a:solidFill>
                  <a:srgbClr val="FF33CC"/>
                </a:solidFill>
                <a:effectLst/>
                <a:uLnTx/>
                <a:uFillTx/>
                <a:latin typeface="Arial" panose="020B0604020202020204"/>
                <a:ea typeface="微软雅黑" panose="020B0503020204020204" pitchFamily="34" charset="-122"/>
                <a:cs typeface="Times New Roman" panose="02020603050405020304"/>
              </a:rPr>
              <a:t>从</a:t>
            </a:r>
            <a:r>
              <a:rPr kumimoji="0" lang="zh-CN" altLang="en-US" sz="2800" b="1" i="0" u="none" strike="noStrike" kern="100" cap="none" spc="0" normalizeH="0" baseline="0" noProof="0" dirty="0" smtClean="0">
                <a:ln>
                  <a:noFill/>
                </a:ln>
                <a:solidFill>
                  <a:srgbClr val="FF0000"/>
                </a:solidFill>
                <a:effectLst/>
                <a:uLnTx/>
                <a:uFillTx/>
                <a:latin typeface="Arial" panose="020B0604020202020204"/>
                <a:ea typeface="微软雅黑" panose="020B0503020204020204" pitchFamily="34" charset="-122"/>
                <a:cs typeface="Times New Roman" panose="02020603050405020304"/>
              </a:rPr>
              <a:t>唯物史观</a:t>
            </a:r>
            <a:r>
              <a:rPr kumimoji="0" lang="zh-CN" altLang="en-US" sz="2800" b="1" i="0" u="none" strike="noStrike" kern="100" cap="none" spc="0" normalizeH="0" baseline="0" noProof="0" dirty="0" smtClean="0">
                <a:ln>
                  <a:noFill/>
                </a:ln>
                <a:solidFill>
                  <a:srgbClr val="FF33CC"/>
                </a:solidFill>
                <a:effectLst/>
                <a:uLnTx/>
                <a:uFillTx/>
                <a:latin typeface="Arial" panose="020B0604020202020204"/>
                <a:ea typeface="微软雅黑" panose="020B0503020204020204" pitchFamily="34" charset="-122"/>
                <a:cs typeface="Times New Roman" panose="02020603050405020304"/>
              </a:rPr>
              <a:t>的角度看明清时期商品经济的发展引发的社会变化</a:t>
            </a:r>
            <a:endParaRPr kumimoji="0" lang="zh-CN" altLang="en-US" sz="2800" b="1" i="0" u="none" strike="noStrike" kern="100" cap="none" spc="0" normalizeH="0" baseline="0" noProof="0" dirty="0" smtClean="0">
              <a:ln>
                <a:noFill/>
              </a:ln>
              <a:solidFill>
                <a:srgbClr val="FF33CC"/>
              </a:solidFill>
              <a:effectLst/>
              <a:uLnTx/>
              <a:uFillTx/>
              <a:latin typeface="Arial" panose="020B0604020202020204"/>
              <a:ea typeface="微软雅黑" panose="020B0503020204020204" pitchFamily="34" charset="-122"/>
              <a:cs typeface="Times New Roman" panose="02020603050405020304"/>
            </a:endParaRPr>
          </a:p>
        </p:txBody>
      </p:sp>
      <p:sp>
        <p:nvSpPr>
          <p:cNvPr id="5" name="文本框 4"/>
          <p:cNvSpPr txBox="1"/>
          <p:nvPr/>
        </p:nvSpPr>
        <p:spPr>
          <a:xfrm>
            <a:off x="257175" y="1138238"/>
            <a:ext cx="11679238" cy="1198562"/>
          </a:xfrm>
          <a:prstGeom prst="rect">
            <a:avLst/>
          </a:prstGeom>
          <a:noFill/>
          <a:ln w="57150">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2400" b="1" dirty="0">
                <a:solidFill>
                  <a:srgbClr val="401BC0"/>
                </a:solidFill>
                <a:latin typeface="微软雅黑" panose="020B0503020204020204" pitchFamily="34" charset="-122"/>
                <a:ea typeface="微软雅黑" panose="020B0503020204020204" pitchFamily="34" charset="-122"/>
              </a:rPr>
              <a:t>①社会经济角度：</a:t>
            </a:r>
            <a:r>
              <a:rPr lang="zh-CN" altLang="en-US" sz="2400" b="1" dirty="0">
                <a:latin typeface="Arial" panose="020B0604020202020204" pitchFamily="34" charset="0"/>
                <a:ea typeface="宋体" panose="02010600030101010101" pitchFamily="2" charset="-122"/>
              </a:rPr>
              <a:t>向商品化、规模化方向发展（如土地私有制进一步发展；租佃关系进一步普及；货币地租，赋役征银；农产品商品化程度高，经济作物广泛种植；手工业出现资本主义萌芽等）</a:t>
            </a:r>
            <a:endParaRPr lang="zh-CN" altLang="en-US" sz="2400" b="1" dirty="0">
              <a:latin typeface="Arial" panose="020B0604020202020204" pitchFamily="34" charset="0"/>
              <a:ea typeface="宋体" panose="02010600030101010101" pitchFamily="2" charset="-122"/>
            </a:endParaRPr>
          </a:p>
        </p:txBody>
      </p:sp>
      <p:sp>
        <p:nvSpPr>
          <p:cNvPr id="8" name="文本框 7"/>
          <p:cNvSpPr txBox="1"/>
          <p:nvPr/>
        </p:nvSpPr>
        <p:spPr>
          <a:xfrm>
            <a:off x="276225" y="2349500"/>
            <a:ext cx="11679238" cy="1198563"/>
          </a:xfrm>
          <a:prstGeom prst="rect">
            <a:avLst/>
          </a:prstGeom>
          <a:noFill/>
          <a:ln w="57150">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2400" b="1" dirty="0">
                <a:solidFill>
                  <a:srgbClr val="401BC0"/>
                </a:solidFill>
                <a:latin typeface="微软雅黑" panose="020B0503020204020204" pitchFamily="34" charset="-122"/>
                <a:ea typeface="微软雅黑" panose="020B0503020204020204" pitchFamily="34" charset="-122"/>
              </a:rPr>
              <a:t>②社会阶级结构角度：</a:t>
            </a:r>
            <a:r>
              <a:rPr lang="zh-CN" altLang="en-US" sz="2400" b="1" dirty="0">
                <a:latin typeface="Arial" panose="020B0604020202020204" pitchFamily="34" charset="0"/>
                <a:ea typeface="宋体" panose="02010600030101010101" pitchFamily="2" charset="-122"/>
              </a:rPr>
              <a:t>工商市民阶层壮大；商人社会地位提高；弃农经商、士商角色转化屡见不鲜（儒士的商业化和商人的儒学化）；传统的四民社会发生变化，社会阶层流动加快；商帮作为一个新的社会基层发挥重要作用。</a:t>
            </a:r>
            <a:endParaRPr lang="zh-CN" altLang="en-US" sz="2400" b="1" dirty="0">
              <a:latin typeface="Arial" panose="020B0604020202020204" pitchFamily="34" charset="0"/>
              <a:ea typeface="宋体" panose="02010600030101010101" pitchFamily="2" charset="-122"/>
            </a:endParaRPr>
          </a:p>
        </p:txBody>
      </p:sp>
      <p:sp>
        <p:nvSpPr>
          <p:cNvPr id="9" name="文本框 8"/>
          <p:cNvSpPr txBox="1"/>
          <p:nvPr/>
        </p:nvSpPr>
        <p:spPr>
          <a:xfrm>
            <a:off x="276225" y="3648075"/>
            <a:ext cx="11658600" cy="830263"/>
          </a:xfrm>
          <a:prstGeom prst="rect">
            <a:avLst/>
          </a:prstGeom>
          <a:noFill/>
          <a:ln w="57150">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2400" b="1" dirty="0">
                <a:solidFill>
                  <a:srgbClr val="401BC0"/>
                </a:solidFill>
                <a:latin typeface="微软雅黑" panose="020B0503020204020204" pitchFamily="34" charset="-122"/>
                <a:ea typeface="微软雅黑" panose="020B0503020204020204" pitchFamily="34" charset="-122"/>
              </a:rPr>
              <a:t>③社会价值观与社会风尚角度：</a:t>
            </a:r>
            <a:r>
              <a:rPr lang="zh-CN" altLang="en-US" sz="2400" b="1" dirty="0">
                <a:latin typeface="Arial" panose="020B0604020202020204" pitchFamily="34" charset="0"/>
                <a:ea typeface="宋体" panose="02010600030101010101" pitchFamily="2" charset="-122"/>
              </a:rPr>
              <a:t>重农抑商思想有所松动（农本观念受冲击；抑商思想淡化）；追求发财致富、崇尚金钱观；重商崇奢（如服饰、住宅、消费等）现象等</a:t>
            </a:r>
            <a:endParaRPr lang="zh-CN" altLang="en-US" sz="2400" b="1" dirty="0">
              <a:latin typeface="Arial" panose="020B0604020202020204" pitchFamily="34" charset="0"/>
              <a:ea typeface="宋体" panose="02010600030101010101" pitchFamily="2" charset="-122"/>
            </a:endParaRPr>
          </a:p>
        </p:txBody>
      </p:sp>
      <p:sp>
        <p:nvSpPr>
          <p:cNvPr id="10" name="文本框 9"/>
          <p:cNvSpPr txBox="1"/>
          <p:nvPr/>
        </p:nvSpPr>
        <p:spPr>
          <a:xfrm>
            <a:off x="257175" y="4592638"/>
            <a:ext cx="11811000" cy="1198562"/>
          </a:xfrm>
          <a:prstGeom prst="rect">
            <a:avLst/>
          </a:prstGeom>
          <a:noFill/>
          <a:ln w="57150">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2400" b="1" dirty="0">
                <a:solidFill>
                  <a:srgbClr val="401BC0"/>
                </a:solidFill>
                <a:latin typeface="微软雅黑" panose="020B0503020204020204" pitchFamily="34" charset="-122"/>
                <a:ea typeface="微软雅黑" panose="020B0503020204020204" pitchFamily="34" charset="-122"/>
              </a:rPr>
              <a:t>④思想文化教育角度：</a:t>
            </a:r>
            <a:r>
              <a:rPr lang="zh-CN" altLang="en-US" sz="2400" b="1" dirty="0">
                <a:latin typeface="Arial" panose="020B0604020202020204" pitchFamily="34" charset="0"/>
                <a:ea typeface="宋体" panose="02010600030101010101" pitchFamily="2" charset="-122"/>
              </a:rPr>
              <a:t>市民文化的发展（世俗化、平民化；如小说文学作品歌颂商人、书法个性化、绘画民间风情）；心学集大成与明清进步思潮（主体意识觉醒）；冲破学而优则仕的传统理念等。</a:t>
            </a:r>
            <a:endParaRPr lang="zh-CN" altLang="en-US" sz="2400" b="1" dirty="0">
              <a:latin typeface="Arial" panose="020B0604020202020204" pitchFamily="34" charset="0"/>
              <a:ea typeface="宋体" panose="02010600030101010101" pitchFamily="2" charset="-122"/>
            </a:endParaRPr>
          </a:p>
        </p:txBody>
      </p:sp>
      <p:sp>
        <p:nvSpPr>
          <p:cNvPr id="11" name="文本框 10"/>
          <p:cNvSpPr txBox="1"/>
          <p:nvPr/>
        </p:nvSpPr>
        <p:spPr>
          <a:xfrm>
            <a:off x="255588" y="5791200"/>
            <a:ext cx="11679237" cy="830263"/>
          </a:xfrm>
          <a:prstGeom prst="rect">
            <a:avLst/>
          </a:prstGeom>
          <a:noFill/>
          <a:ln w="57150">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2400" b="1" dirty="0">
                <a:solidFill>
                  <a:srgbClr val="401BC0"/>
                </a:solidFill>
                <a:latin typeface="微软雅黑" panose="020B0503020204020204" pitchFamily="34" charset="-122"/>
                <a:ea typeface="微软雅黑" panose="020B0503020204020204" pitchFamily="34" charset="-122"/>
              </a:rPr>
              <a:t>⑤国家政策角度：</a:t>
            </a:r>
            <a:r>
              <a:rPr lang="zh-CN" altLang="en-US" sz="2400" b="1" dirty="0">
                <a:latin typeface="Arial" panose="020B0604020202020204" pitchFamily="34" charset="0"/>
                <a:ea typeface="宋体" panose="02010600030101010101" pitchFamily="2" charset="-122"/>
              </a:rPr>
              <a:t>一方面较为开明的政策如赋税制度的变革及户口制度改革等，另一方面继续厉行重农抑商政策和闭关锁国政策，影响具有两面性。</a:t>
            </a:r>
            <a:endParaRPr lang="zh-CN" altLang="en-US" sz="2400" b="1" dirty="0">
              <a:latin typeface="Arial" panose="020B0604020202020204" pitchFamily="34" charset="0"/>
              <a:ea typeface="宋体" panose="02010600030101010101" pitchFamily="2" charset="-122"/>
            </a:endParaRPr>
          </a:p>
        </p:txBody>
      </p:sp>
      <p:sp>
        <p:nvSpPr>
          <p:cNvPr id="4" name="文本框 3"/>
          <p:cNvSpPr txBox="1"/>
          <p:nvPr/>
        </p:nvSpPr>
        <p:spPr>
          <a:xfrm rot="540000">
            <a:off x="2155825" y="3443288"/>
            <a:ext cx="8532813" cy="922337"/>
          </a:xfrm>
          <a:prstGeom prst="rect">
            <a:avLst/>
          </a:prstGeom>
          <a:solidFill>
            <a:srgbClr val="FFC000"/>
          </a:solid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5400" b="1" dirty="0">
                <a:solidFill>
                  <a:srgbClr val="FF0000"/>
                </a:solidFill>
                <a:latin typeface="Arial" panose="020B0604020202020204" pitchFamily="34" charset="0"/>
                <a:ea typeface="宋体" panose="02010600030101010101" pitchFamily="2" charset="-122"/>
                <a:sym typeface="+mn-ea"/>
              </a:rPr>
              <a:t>具备向工业社会转型的潜质</a:t>
            </a:r>
            <a:endParaRPr lang="zh-CN" altLang="en-US" sz="5400" b="1" dirty="0">
              <a:solidFill>
                <a:srgbClr val="FF0000"/>
              </a:solidFill>
              <a:latin typeface="Arial" panose="020B0604020202020204" pitchFamily="34" charset="0"/>
              <a:ea typeface="宋体" panose="02010600030101010101" pitchFamily="2" charset="-122"/>
              <a:sym typeface="+mn-ea"/>
            </a:endParaRPr>
          </a:p>
        </p:txBody>
      </p:sp>
    </p:spTree>
  </p:cSld>
  <p:clrMapOvr>
    <a:masterClrMapping/>
  </p:clrMapOvr>
  <p:transition advTm="1376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8" grpId="0" bldLvl="0"/>
      <p:bldP spid="9" grpId="0" bldLvl="0"/>
      <p:bldP spid="10" grpId="0" bldLvl="0"/>
      <p:bldP spid="11" grpId="0" bldLvl="0"/>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8674" name="Picture 2"/>
          <p:cNvPicPr>
            <a:picLocks noChangeAspect="1"/>
          </p:cNvPicPr>
          <p:nvPr/>
        </p:nvPicPr>
        <p:blipFill>
          <a:blip r:embed="rId1"/>
          <a:stretch>
            <a:fillRect/>
          </a:stretch>
        </p:blipFill>
        <p:spPr>
          <a:xfrm>
            <a:off x="334963" y="557213"/>
            <a:ext cx="11090275" cy="5286375"/>
          </a:xfrm>
          <a:prstGeom prst="rect">
            <a:avLst/>
          </a:prstGeom>
          <a:noFill/>
          <a:ln w="9525">
            <a:noFill/>
          </a:ln>
        </p:spPr>
      </p:pic>
      <p:sp>
        <p:nvSpPr>
          <p:cNvPr id="3" name="矩形 2"/>
          <p:cNvSpPr/>
          <p:nvPr/>
        </p:nvSpPr>
        <p:spPr>
          <a:xfrm>
            <a:off x="4583634" y="5843007"/>
            <a:ext cx="4106985" cy="923116"/>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78" normalizeH="0" baseline="0" noProof="0" dirty="0">
                <a:ln>
                  <a:solidFill>
                    <a:schemeClr val="bg2">
                      <a:lumMod val="50000"/>
                    </a:schemeClr>
                  </a:solidFill>
                </a:ln>
                <a:gradFill flip="none" rotWithShape="1">
                  <a:gsLst>
                    <a:gs pos="0">
                      <a:srgbClr val="FFF200"/>
                    </a:gs>
                    <a:gs pos="45000">
                      <a:srgbClr val="FF7A00"/>
                    </a:gs>
                    <a:gs pos="70000">
                      <a:srgbClr val="FF0300"/>
                    </a:gs>
                    <a:gs pos="100000">
                      <a:srgbClr val="4D0808"/>
                    </a:gs>
                  </a:gsLst>
                  <a:lin ang="13500000" scaled="0"/>
                  <a:tileRect/>
                </a:gradFill>
                <a:effectLst>
                  <a:outerShdw blurRad="38100" dist="38100" dir="2700000" algn="tl">
                    <a:srgbClr val="000000">
                      <a:alpha val="43137"/>
                    </a:srgbClr>
                  </a:outerShdw>
                </a:effectLst>
                <a:uLnTx/>
                <a:uFillTx/>
                <a:latin typeface="青鸟华光简淡古印" pitchFamily="2" charset="-122"/>
                <a:ea typeface="青鸟华光简淡古印" pitchFamily="2" charset="-122"/>
                <a:cs typeface="+mn-cs"/>
              </a:rPr>
              <a:t>变而无化</a:t>
            </a:r>
            <a:endParaRPr kumimoji="0" lang="zh-CN" altLang="en-US" sz="4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76" name="TextBox 1"/>
          <p:cNvSpPr txBox="1"/>
          <p:nvPr/>
        </p:nvSpPr>
        <p:spPr>
          <a:xfrm>
            <a:off x="190500" y="188913"/>
            <a:ext cx="2305050" cy="5857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3200" b="1" dirty="0">
                <a:solidFill>
                  <a:srgbClr val="FF33CC"/>
                </a:solidFill>
                <a:latin typeface="Arial" panose="020B0604020202020204" pitchFamily="34" charset="0"/>
                <a:ea typeface="宋体" panose="02010600030101010101" pitchFamily="2" charset="-122"/>
              </a:rPr>
              <a:t>课堂小结</a:t>
            </a:r>
            <a:endParaRPr lang="zh-CN" altLang="en-US" sz="3200" b="1" dirty="0">
              <a:solidFill>
                <a:srgbClr val="FF33CC"/>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 name="Title 6"/>
          <p:cNvSpPr txBox="1"/>
          <p:nvPr>
            <p:custDataLst>
              <p:tags r:id="rId1"/>
            </p:custDataLst>
          </p:nvPr>
        </p:nvSpPr>
        <p:spPr>
          <a:xfrm>
            <a:off x="5591175" y="1473200"/>
            <a:ext cx="6481763" cy="4113213"/>
          </a:xfrm>
          <a:prstGeom prst="rect">
            <a:avLst/>
          </a:prstGeom>
          <a:noFill/>
          <a:ln w="28575" cmpd="sng">
            <a:solidFill>
              <a:schemeClr val="tx1"/>
            </a:solidFill>
            <a:prstDash val="solid"/>
          </a:ln>
          <a:extLst>
            <a:ext uri="{909E8E84-426E-40DD-AFC4-6F175D3DCCD1}">
              <a14:hiddenFill xmlns:a14="http://schemas.microsoft.com/office/drawing/2010/main">
                <a:solidFill>
                  <a:schemeClr val="bg2"/>
                </a:solidFill>
              </a14:hiddenFill>
            </a:ext>
          </a:extLst>
        </p:spPr>
        <p:txBody>
          <a:bodyPr lIns="72000" tIns="36195" rIns="72000" bIns="36195">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800"/>
              </a:spcBef>
              <a:spcAft>
                <a:spcPts val="0"/>
              </a:spcAft>
              <a:buClrTx/>
              <a:buSzPct val="100000"/>
              <a:buFont typeface="+mj-lt"/>
              <a:buNone/>
              <a:defRPr/>
            </a:pPr>
            <a:r>
              <a:rPr kumimoji="0" lang="zh-CN" altLang="en-US" sz="3200" b="1" i="0" u="none" strike="noStrike" kern="1200" cap="none" spc="160" normalizeH="0" baseline="0" noProof="0">
                <a:ln w="3175">
                  <a:noFill/>
                  <a:prstDash val="dash"/>
                </a:ln>
                <a:solidFill>
                  <a:schemeClr val="tx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zh-CN" altLang="en-US" sz="3200" b="1" i="0" u="none" strike="noStrike" kern="1200" cap="none" spc="160" normalizeH="0" baseline="0" noProof="0">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明朝苏州一位叫谭晓的人,低价购买大量洼地，</a:t>
            </a:r>
            <a:r>
              <a:rPr kumimoji="0" lang="zh-CN" altLang="en-US" sz="3200" b="1" i="0" u="none" strike="noStrike" kern="1200" cap="none" spc="160" normalizeH="0" baseline="0" noProof="0">
                <a:ln w="3175">
                  <a:noFill/>
                  <a:prstDash val="dash"/>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雇佣百名</a:t>
            </a:r>
            <a:r>
              <a:rPr kumimoji="0" lang="zh-CN" altLang="en-US" sz="3200" b="1" i="0" u="none" strike="noStrike" kern="1200" cap="none" spc="160" normalizeH="0" baseline="0" noProof="0">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乡民劳动，低洼为池</a:t>
            </a:r>
            <a:r>
              <a:rPr kumimoji="0" lang="zh-CN" altLang="en-US" sz="3200" b="1" i="0" u="none" strike="noStrike" kern="1200" cap="none" spc="160" normalizeH="0" baseline="0" noProof="0">
                <a:ln w="3175">
                  <a:noFill/>
                  <a:prstDash val="dash"/>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养鱼</a:t>
            </a:r>
            <a:r>
              <a:rPr kumimoji="0" lang="zh-CN" altLang="en-US" sz="3200" b="1" i="0" u="none" strike="noStrike" kern="1200" cap="none" spc="160" normalizeH="0" baseline="0" noProof="0">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，池上筑舍</a:t>
            </a:r>
            <a:r>
              <a:rPr kumimoji="0" lang="zh-CN" altLang="en-US" sz="3200" b="1" i="0" u="none" strike="noStrike" kern="1200" cap="none" spc="160" normalizeH="0" baseline="0" noProof="0">
                <a:ln w="3175">
                  <a:noFill/>
                  <a:prstDash val="dash"/>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养猪、鸡、鱼食其粪</a:t>
            </a:r>
            <a:r>
              <a:rPr kumimoji="0" lang="en-US" altLang="zh-CN" sz="3200" b="1" i="0" u="none" strike="noStrike" kern="1200" cap="none" spc="160" normalizeH="0" baseline="0" noProof="0">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3200" b="1" i="0" u="none" strike="noStrike" kern="1200" cap="none" spc="160" normalizeH="0" baseline="0" noProof="0">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四周垒高地按地质</a:t>
            </a:r>
            <a:r>
              <a:rPr kumimoji="0" lang="zh-CN" altLang="en-US" sz="3200" b="1" i="0" u="none" strike="noStrike" kern="1200" cap="none" spc="160" normalizeH="0" baseline="0" noProof="0">
                <a:ln w="3175">
                  <a:noFill/>
                  <a:prstDash val="dash"/>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种果树、蔬菜</a:t>
            </a:r>
            <a:r>
              <a:rPr kumimoji="0" lang="zh-CN" altLang="en-US" sz="3200" b="1" i="0" u="none" strike="noStrike" kern="1200" cap="none" spc="160" normalizeH="0" baseline="0" noProof="0">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,顺带捕捉鸟类和昆虫,此类副产品</a:t>
            </a:r>
            <a:r>
              <a:rPr kumimoji="0" lang="zh-CN" altLang="en-US" sz="3200" b="1" i="0" u="none" strike="noStrike" kern="1200" cap="none" spc="160" normalizeH="0" baseline="0" noProof="0">
                <a:ln w="3175">
                  <a:noFill/>
                  <a:prstDash val="dash"/>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出卖</a:t>
            </a:r>
            <a:r>
              <a:rPr kumimoji="0" lang="zh-CN" altLang="en-US" sz="3200" b="1" i="0" u="none" strike="noStrike" kern="1200" cap="none" spc="160" normalizeH="0" baseline="0" noProof="0">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后，收入是田地生产的三倍。</a:t>
            </a:r>
            <a:endParaRPr kumimoji="0" lang="zh-CN" altLang="en-US" sz="3200" b="1" i="0" u="none" strike="noStrike" kern="1200" cap="none" spc="160" normalizeH="0" baseline="0" noProof="0">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auto" latinLnBrk="0" hangingPunct="1">
              <a:lnSpc>
                <a:spcPct val="100000"/>
              </a:lnSpc>
              <a:spcBef>
                <a:spcPts val="800"/>
              </a:spcBef>
              <a:spcAft>
                <a:spcPts val="0"/>
              </a:spcAft>
              <a:buClrTx/>
              <a:buSzPct val="100000"/>
              <a:buFont typeface="+mj-lt"/>
              <a:buNone/>
              <a:defRPr/>
            </a:pPr>
            <a:r>
              <a:rPr kumimoji="0" lang="zh-CN" altLang="en-US" sz="3200" b="1" i="0" u="none" strike="noStrike" kern="1200" cap="none" spc="160" normalizeH="0" baseline="0" noProof="0">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  ——(明)李诩《戒庵老人漫笔》</a:t>
            </a:r>
            <a:endParaRPr kumimoji="0" lang="zh-CN" altLang="en-US" sz="3200" b="1" i="0" u="none" strike="noStrike" kern="1200" cap="none" spc="160" normalizeH="0" baseline="0" noProof="0">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8195" name="组合 3"/>
          <p:cNvGrpSpPr/>
          <p:nvPr/>
        </p:nvGrpSpPr>
        <p:grpSpPr>
          <a:xfrm>
            <a:off x="0" y="1392238"/>
            <a:ext cx="5591175" cy="4295775"/>
            <a:chOff x="536" y="1887"/>
            <a:chExt cx="7264" cy="7185"/>
          </a:xfrm>
        </p:grpSpPr>
        <p:pic>
          <p:nvPicPr>
            <p:cNvPr id="8201" name="Picture 5"/>
            <p:cNvPicPr>
              <a:picLocks noChangeAspect="1"/>
            </p:cNvPicPr>
            <p:nvPr/>
          </p:nvPicPr>
          <p:blipFill>
            <a:blip r:embed="rId2"/>
            <a:stretch>
              <a:fillRect/>
            </a:stretch>
          </p:blipFill>
          <p:spPr>
            <a:xfrm>
              <a:off x="690" y="1887"/>
              <a:ext cx="6961" cy="6310"/>
            </a:xfrm>
            <a:prstGeom prst="rect">
              <a:avLst/>
            </a:prstGeom>
            <a:noFill/>
            <a:ln w="9525">
              <a:noFill/>
            </a:ln>
          </p:spPr>
        </p:pic>
        <p:sp>
          <p:nvSpPr>
            <p:cNvPr id="8202" name="文本框 2"/>
            <p:cNvSpPr txBox="1"/>
            <p:nvPr/>
          </p:nvSpPr>
          <p:spPr>
            <a:xfrm>
              <a:off x="536" y="8197"/>
              <a:ext cx="7264" cy="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清前期</a:t>
              </a:r>
              <a:r>
                <a:rPr lang="zh-CN" altLang="en-US" sz="2400" b="1" dirty="0">
                  <a:solidFill>
                    <a:srgbClr val="FF0000"/>
                  </a:solidFill>
                  <a:latin typeface="Arial" panose="020B0604020202020204" pitchFamily="34" charset="0"/>
                  <a:ea typeface="宋体" panose="02010600030101010101" pitchFamily="2" charset="-122"/>
                </a:rPr>
                <a:t>玉米</a:t>
              </a:r>
              <a:r>
                <a:rPr lang="zh-CN" altLang="en-US" sz="2400" b="1" dirty="0">
                  <a:latin typeface="Arial" panose="020B0604020202020204" pitchFamily="34" charset="0"/>
                  <a:ea typeface="宋体" panose="02010600030101010101" pitchFamily="2" charset="-122"/>
                </a:rPr>
                <a:t>、</a:t>
              </a:r>
              <a:r>
                <a:rPr lang="zh-CN" altLang="en-US" sz="2400" b="1" dirty="0">
                  <a:solidFill>
                    <a:srgbClr val="FF0000"/>
                  </a:solidFill>
                  <a:latin typeface="Arial" panose="020B0604020202020204" pitchFamily="34" charset="0"/>
                  <a:ea typeface="宋体" panose="02010600030101010101" pitchFamily="2" charset="-122"/>
                </a:rPr>
                <a:t>甘薯</a:t>
              </a:r>
              <a:r>
                <a:rPr lang="zh-CN" altLang="en-US" sz="2400" b="1" dirty="0">
                  <a:latin typeface="Arial" panose="020B0604020202020204" pitchFamily="34" charset="0"/>
                  <a:ea typeface="宋体" panose="02010600030101010101" pitchFamily="2" charset="-122"/>
                </a:rPr>
                <a:t>推广种植图</a:t>
              </a:r>
              <a:endParaRPr lang="zh-CN" altLang="en-US" sz="2400" b="1" dirty="0">
                <a:latin typeface="Arial" panose="020B0604020202020204" pitchFamily="34" charset="0"/>
                <a:ea typeface="宋体" panose="02010600030101010101" pitchFamily="2" charset="-122"/>
              </a:endParaRPr>
            </a:p>
          </p:txBody>
        </p:sp>
      </p:grpSp>
      <p:sp>
        <p:nvSpPr>
          <p:cNvPr id="13" name="圆角矩形标注 12"/>
          <p:cNvSpPr/>
          <p:nvPr/>
        </p:nvSpPr>
        <p:spPr>
          <a:xfrm>
            <a:off x="8128000" y="268288"/>
            <a:ext cx="1857375" cy="1123950"/>
          </a:xfrm>
          <a:prstGeom prst="wedgeRoundRectCallout">
            <a:avLst>
              <a:gd name="adj1" fmla="val -50809"/>
              <a:gd name="adj2" fmla="val 20654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buNone/>
            </a:pPr>
            <a:r>
              <a:rPr lang="zh-CN" altLang="en-US" sz="2800" b="1" dirty="0">
                <a:latin typeface="Arial" panose="020B0604020202020204" pitchFamily="34" charset="0"/>
                <a:cs typeface="Arial" panose="020B0604020202020204" pitchFamily="34" charset="0"/>
                <a:sym typeface="+mn-ea"/>
              </a:rPr>
              <a:t>多种经营</a:t>
            </a:r>
            <a:endParaRPr lang="en-US" altLang="zh-CN" sz="2800" b="1" dirty="0">
              <a:latin typeface="Arial" panose="020B0604020202020204" pitchFamily="34" charset="0"/>
              <a:cs typeface="Arial" panose="020B0604020202020204" pitchFamily="34" charset="0"/>
              <a:sym typeface="+mn-ea"/>
            </a:endParaRPr>
          </a:p>
          <a:p>
            <a:pPr lvl="0">
              <a:buNone/>
            </a:pPr>
            <a:r>
              <a:rPr lang="zh-CN" altLang="en-US" sz="2800" b="1" dirty="0">
                <a:latin typeface="Arial" panose="020B0604020202020204" pitchFamily="34" charset="0"/>
                <a:cs typeface="Arial" panose="020B0604020202020204" pitchFamily="34" charset="0"/>
                <a:sym typeface="+mn-ea"/>
              </a:rPr>
              <a:t>经济作物</a:t>
            </a:r>
            <a:endParaRPr lang="zh-CN" altLang="en-US" sz="2800" b="1" dirty="0">
              <a:latin typeface="Arial" panose="020B0604020202020204" pitchFamily="34" charset="0"/>
              <a:ea typeface="Arial" panose="020B0604020202020204" pitchFamily="34" charset="0"/>
              <a:sym typeface="+mn-ea"/>
            </a:endParaRPr>
          </a:p>
        </p:txBody>
      </p:sp>
      <p:sp>
        <p:nvSpPr>
          <p:cNvPr id="15" name="圆角矩形标注 14"/>
          <p:cNvSpPr/>
          <p:nvPr/>
        </p:nvSpPr>
        <p:spPr>
          <a:xfrm>
            <a:off x="8839200" y="4957763"/>
            <a:ext cx="2879725" cy="412750"/>
          </a:xfrm>
          <a:prstGeom prst="wedgeRoundRectCallout">
            <a:avLst>
              <a:gd name="adj1" fmla="val -579"/>
              <a:gd name="adj2" fmla="val -18640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buNone/>
            </a:pPr>
            <a:r>
              <a:rPr lang="zh-CN" altLang="en-US" sz="2800" b="1" dirty="0">
                <a:latin typeface="Arial" panose="020B0604020202020204" pitchFamily="34" charset="0"/>
                <a:cs typeface="Arial" panose="020B0604020202020204" pitchFamily="34" charset="0"/>
                <a:sym typeface="+mn-ea"/>
              </a:rPr>
              <a:t>农副产品商品化</a:t>
            </a:r>
            <a:endParaRPr lang="zh-CN" altLang="en-US" sz="2800" b="1" dirty="0">
              <a:latin typeface="Arial" panose="020B0604020202020204" pitchFamily="34" charset="0"/>
              <a:ea typeface="Arial" panose="020B0604020202020204" pitchFamily="34" charset="0"/>
              <a:sym typeface="+mn-ea"/>
            </a:endParaRPr>
          </a:p>
        </p:txBody>
      </p:sp>
      <p:sp>
        <p:nvSpPr>
          <p:cNvPr id="16" name="圆角矩形标注 15"/>
          <p:cNvSpPr/>
          <p:nvPr/>
        </p:nvSpPr>
        <p:spPr>
          <a:xfrm>
            <a:off x="2852738" y="1554163"/>
            <a:ext cx="1722438" cy="871538"/>
          </a:xfrm>
          <a:prstGeom prst="wedgeRoundRectCallout">
            <a:avLst>
              <a:gd name="adj1" fmla="val 9101"/>
              <a:gd name="adj2" fmla="val 11745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buNone/>
            </a:pPr>
            <a:r>
              <a:rPr lang="zh-CN" altLang="en-US" sz="2800" b="1" dirty="0">
                <a:latin typeface="Arial" panose="020B0604020202020204" pitchFamily="34" charset="0"/>
                <a:cs typeface="Arial" panose="020B0604020202020204" pitchFamily="34" charset="0"/>
                <a:sym typeface="+mn-ea"/>
              </a:rPr>
              <a:t>高产作物广泛种植</a:t>
            </a:r>
            <a:endParaRPr lang="zh-CN" altLang="en-US" sz="2800" b="1" dirty="0">
              <a:latin typeface="Arial" panose="020B0604020202020204" pitchFamily="34" charset="0"/>
              <a:ea typeface="Arial" panose="020B0604020202020204" pitchFamily="34" charset="0"/>
              <a:sym typeface="+mn-ea"/>
            </a:endParaRPr>
          </a:p>
        </p:txBody>
      </p:sp>
      <p:sp>
        <p:nvSpPr>
          <p:cNvPr id="8199" name="文本框 16"/>
          <p:cNvSpPr txBox="1"/>
          <p:nvPr/>
        </p:nvSpPr>
        <p:spPr>
          <a:xfrm>
            <a:off x="136525" y="5922963"/>
            <a:ext cx="11693525"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3200" b="1" dirty="0">
                <a:solidFill>
                  <a:srgbClr val="0000FF"/>
                </a:solidFill>
                <a:latin typeface="微软雅黑" panose="020B0503020204020204" pitchFamily="34" charset="-122"/>
                <a:ea typeface="微软雅黑" panose="020B0503020204020204" pitchFamily="34" charset="-122"/>
                <a:sym typeface="+mn-ea"/>
              </a:rPr>
              <a:t>       上述材料中反映了明清经济发展中的哪些新经济现象？</a:t>
            </a:r>
            <a:endParaRPr lang="zh-CN" altLang="en-US" sz="3200" b="1" dirty="0">
              <a:solidFill>
                <a:srgbClr val="0000FF"/>
              </a:solidFill>
              <a:latin typeface="微软雅黑" panose="020B0503020204020204" pitchFamily="34" charset="-122"/>
              <a:ea typeface="微软雅黑" panose="020B0503020204020204" pitchFamily="34" charset="-122"/>
              <a:sym typeface="+mn-ea"/>
            </a:endParaRPr>
          </a:p>
        </p:txBody>
      </p:sp>
      <p:sp>
        <p:nvSpPr>
          <p:cNvPr id="8200" name="文本框 4"/>
          <p:cNvSpPr txBox="1"/>
          <p:nvPr/>
        </p:nvSpPr>
        <p:spPr>
          <a:xfrm>
            <a:off x="444500" y="227013"/>
            <a:ext cx="4137025"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4000" b="1" dirty="0">
                <a:latin typeface="微软雅黑" panose="020B0503020204020204" pitchFamily="34" charset="-122"/>
                <a:ea typeface="微软雅黑" panose="020B0503020204020204" pitchFamily="34" charset="-122"/>
              </a:rPr>
              <a:t>一、经济之</a:t>
            </a:r>
            <a:r>
              <a:rPr lang="zh-CN" altLang="en-US" sz="4400" b="1" dirty="0">
                <a:solidFill>
                  <a:srgbClr val="FF0000"/>
                </a:solidFill>
                <a:latin typeface="微软雅黑" panose="020B0503020204020204" pitchFamily="34" charset="-122"/>
                <a:ea typeface="微软雅黑" panose="020B0503020204020204" pitchFamily="34" charset="-122"/>
              </a:rPr>
              <a:t>变</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bldLvl="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文本框 5"/>
          <p:cNvSpPr txBox="1"/>
          <p:nvPr/>
        </p:nvSpPr>
        <p:spPr>
          <a:xfrm>
            <a:off x="119063" y="1035050"/>
            <a:ext cx="11880850" cy="2308225"/>
          </a:xfrm>
          <a:prstGeom prst="rect">
            <a:avLst/>
          </a:prstGeom>
          <a:noFill/>
          <a:ln w="28575" cmpd="sng">
            <a:solidFill>
              <a:schemeClr val="tx1"/>
            </a:solidFill>
            <a:prstDash val="solid"/>
          </a:ln>
        </p:spPr>
        <p:txBody>
          <a:bodyPr>
            <a:spAutoFit/>
          </a:bodyPr>
          <a:lstStyle/>
          <a:p>
            <a:pPr marR="0" defTabSz="914400" fontAlgn="auto">
              <a:buClrTx/>
              <a:buSzTx/>
              <a:buFontTx/>
              <a:buNone/>
              <a:defRPr/>
            </a:pPr>
            <a:r>
              <a:rPr kumimoji="0" lang="zh-CN" altLang="en-US" sz="3200" b="1" kern="1200" cap="none" spc="0" normalizeH="0" baseline="0" noProof="0" dirty="0">
                <a:latin typeface="+mn-ea"/>
                <a:ea typeface="宋体" panose="02010600030101010101" pitchFamily="2" charset="-122"/>
                <a:cs typeface="宋体" panose="02010600030101010101" pitchFamily="2" charset="-122"/>
                <a:sym typeface="+mn-ea"/>
              </a:rPr>
              <a:t>    </a:t>
            </a:r>
            <a:r>
              <a:rPr kumimoji="0" lang="zh-CN" altLang="en-US" sz="2800" b="1" kern="1200" cap="none" spc="0" normalizeH="0" baseline="0" noProof="0" dirty="0">
                <a:latin typeface="+mn-ea"/>
                <a:ea typeface="宋体" panose="02010600030101010101" pitchFamily="2" charset="-122"/>
                <a:cs typeface="宋体" panose="02010600030101010101" pitchFamily="2" charset="-122"/>
                <a:sym typeface="+mn-ea"/>
              </a:rPr>
              <a:t>吴民生齿（人口）最繁，恒产（不动产）绝少，家杼轴（织机）而户纂组（纺织品），</a:t>
            </a:r>
            <a:r>
              <a:rPr kumimoji="0" lang="zh-CN" altLang="en-US" sz="2800" b="1" kern="1200" cap="none" spc="0" normalizeH="0" baseline="0" noProof="0" dirty="0">
                <a:solidFill>
                  <a:srgbClr val="FF0000"/>
                </a:solidFill>
                <a:latin typeface="+mn-ea"/>
                <a:ea typeface="宋体" panose="02010600030101010101" pitchFamily="2" charset="-122"/>
                <a:cs typeface="宋体" panose="02010600030101010101" pitchFamily="2" charset="-122"/>
                <a:sym typeface="+mn-ea"/>
              </a:rPr>
              <a:t>机户出资，织工出力</a:t>
            </a:r>
            <a:r>
              <a:rPr kumimoji="0" lang="zh-CN" altLang="en-US" sz="2800" b="1" kern="1200" cap="none" spc="0" normalizeH="0" baseline="0" noProof="0" dirty="0">
                <a:latin typeface="+mn-ea"/>
                <a:ea typeface="宋体" panose="02010600030101010101" pitchFamily="2" charset="-122"/>
                <a:cs typeface="宋体" panose="02010600030101010101" pitchFamily="2" charset="-122"/>
                <a:sym typeface="+mn-ea"/>
              </a:rPr>
              <a:t>，相依为命久矣。 </a:t>
            </a:r>
            <a:r>
              <a:rPr kumimoji="0" lang="en-US" altLang="zh-CN" sz="2800" b="1" kern="1200" cap="none" spc="0" normalizeH="0" baseline="0" noProof="0" dirty="0">
                <a:latin typeface="+mn-ea"/>
                <a:ea typeface="宋体" panose="02010600030101010101" pitchFamily="2" charset="-122"/>
                <a:cs typeface="宋体" panose="02010600030101010101" pitchFamily="2" charset="-122"/>
                <a:sym typeface="+mn-ea"/>
              </a:rPr>
              <a:t>                    </a:t>
            </a:r>
            <a:endParaRPr kumimoji="0" lang="en-US" altLang="zh-CN" sz="2800" b="1" kern="1200" cap="none" spc="0" normalizeH="0" baseline="0" noProof="0" dirty="0">
              <a:latin typeface="+mn-ea"/>
              <a:ea typeface="宋体" panose="02010600030101010101" pitchFamily="2" charset="-122"/>
              <a:cs typeface="宋体" panose="02010600030101010101" pitchFamily="2" charset="-122"/>
              <a:sym typeface="+mn-ea"/>
            </a:endParaRPr>
          </a:p>
          <a:p>
            <a:pPr marR="0" defTabSz="914400" fontAlgn="auto">
              <a:buClrTx/>
              <a:buSzTx/>
              <a:buFontTx/>
              <a:buNone/>
              <a:defRPr/>
            </a:pPr>
            <a:r>
              <a:rPr kumimoji="0" lang="en-US" altLang="zh-CN" sz="2800" b="1" kern="1200" cap="none" spc="0" normalizeH="0" baseline="0" noProof="0" dirty="0">
                <a:latin typeface="+mn-ea"/>
                <a:ea typeface="宋体" panose="02010600030101010101" pitchFamily="2" charset="-122"/>
                <a:cs typeface="宋体" panose="02010600030101010101" pitchFamily="2" charset="-122"/>
                <a:sym typeface="+mn-ea"/>
              </a:rPr>
              <a:t> </a:t>
            </a:r>
            <a:r>
              <a:rPr kumimoji="0" lang="zh-CN" altLang="en-US" sz="2800" b="1" kern="1200" cap="none" spc="0" normalizeH="0" baseline="0" noProof="0" dirty="0">
                <a:latin typeface="+mn-ea"/>
                <a:ea typeface="宋体" panose="02010600030101010101" pitchFamily="2" charset="-122"/>
                <a:cs typeface="宋体" panose="02010600030101010101" pitchFamily="2" charset="-122"/>
                <a:sym typeface="+mn-ea"/>
              </a:rPr>
              <a:t>                                             </a:t>
            </a:r>
            <a:r>
              <a:rPr kumimoji="0" lang="zh-CN" altLang="en-US" sz="2400" b="1" kern="1200" cap="none" spc="0" normalizeH="0" baseline="0" noProof="0" dirty="0">
                <a:latin typeface="+mn-ea"/>
                <a:ea typeface="宋体" panose="02010600030101010101" pitchFamily="2" charset="-122"/>
                <a:cs typeface="宋体" panose="02010600030101010101" pitchFamily="2" charset="-122"/>
                <a:sym typeface="+mn-ea"/>
              </a:rPr>
              <a:t>——《明神宗实录》卷361</a:t>
            </a:r>
            <a:endParaRPr kumimoji="0" lang="zh-CN" altLang="en-US" sz="2400" b="1" kern="1200" cap="none" spc="0" normalizeH="0" baseline="0" noProof="0" dirty="0">
              <a:latin typeface="+mn-ea"/>
              <a:ea typeface="宋体" panose="02010600030101010101" pitchFamily="2" charset="-122"/>
              <a:cs typeface="宋体" panose="02010600030101010101" pitchFamily="2" charset="-122"/>
              <a:sym typeface="+mn-ea"/>
            </a:endParaRPr>
          </a:p>
          <a:p>
            <a:pPr marR="0" defTabSz="914400" fontAlgn="auto">
              <a:buClrTx/>
              <a:buSzTx/>
              <a:buFontTx/>
              <a:buNone/>
              <a:defRPr/>
            </a:pPr>
            <a:r>
              <a:rPr kumimoji="0" lang="zh-CN" altLang="en-US" sz="2800" b="1" kern="1200" cap="none" spc="0" normalizeH="0" baseline="0" noProof="0" dirty="0">
                <a:latin typeface="+mn-ea"/>
                <a:ea typeface="宋体" panose="02010600030101010101" pitchFamily="2" charset="-122"/>
                <a:cs typeface="宋体" panose="02010600030101010101" pitchFamily="2" charset="-122"/>
                <a:sym typeface="+mn-ea"/>
              </a:rPr>
              <a:t>   “工匠各有专能，匠有常主,</a:t>
            </a:r>
            <a:r>
              <a:rPr kumimoji="0" lang="zh-CN" altLang="en-US" sz="2800" b="1" kern="1200" cap="none" spc="0" normalizeH="0" baseline="0" noProof="0" dirty="0">
                <a:solidFill>
                  <a:srgbClr val="FF0000"/>
                </a:solidFill>
                <a:latin typeface="+mn-ea"/>
                <a:ea typeface="宋体" panose="02010600030101010101" pitchFamily="2" charset="-122"/>
                <a:cs typeface="宋体" panose="02010600030101010101" pitchFamily="2" charset="-122"/>
                <a:sym typeface="+mn-ea"/>
              </a:rPr>
              <a:t>计日受值</a:t>
            </a:r>
            <a:r>
              <a:rPr kumimoji="0" lang="zh-CN" altLang="en-US" sz="2800" b="1" kern="1200" cap="none" spc="0" normalizeH="0" baseline="0" noProof="0" dirty="0">
                <a:latin typeface="+mn-ea"/>
                <a:ea typeface="宋体" panose="02010600030101010101" pitchFamily="2" charset="-122"/>
                <a:cs typeface="宋体" panose="02010600030101010101" pitchFamily="2" charset="-122"/>
                <a:sym typeface="+mn-ea"/>
              </a:rPr>
              <a:t>。……无主者黎明立桥以待”。</a:t>
            </a:r>
            <a:endParaRPr kumimoji="0" lang="en-US" altLang="zh-CN" sz="2800" b="1" kern="1200" cap="none" spc="0" normalizeH="0" baseline="0" noProof="0" dirty="0">
              <a:latin typeface="+mn-ea"/>
              <a:ea typeface="宋体" panose="02010600030101010101" pitchFamily="2" charset="-122"/>
              <a:cs typeface="宋体" panose="02010600030101010101" pitchFamily="2" charset="-122"/>
              <a:sym typeface="+mn-ea"/>
            </a:endParaRPr>
          </a:p>
          <a:p>
            <a:pPr marR="0" defTabSz="914400" fontAlgn="auto">
              <a:buClrTx/>
              <a:buSzTx/>
              <a:buFontTx/>
              <a:buNone/>
              <a:defRPr/>
            </a:pPr>
            <a:r>
              <a:rPr kumimoji="0" lang="en-US" altLang="zh-CN" sz="2800" b="1" kern="1200" cap="none" spc="0" normalizeH="0" baseline="0" noProof="0" dirty="0">
                <a:latin typeface="+mn-ea"/>
                <a:ea typeface="宋体" panose="02010600030101010101" pitchFamily="2" charset="-122"/>
                <a:cs typeface="宋体" panose="02010600030101010101" pitchFamily="2" charset="-122"/>
                <a:sym typeface="+mn-ea"/>
              </a:rPr>
              <a:t>                                              </a:t>
            </a:r>
            <a:r>
              <a:rPr kumimoji="0" lang="zh-CN" altLang="en-US" sz="2400" b="1" kern="1200" cap="none" spc="0" normalizeH="0" baseline="0" noProof="0" dirty="0">
                <a:latin typeface="+mn-ea"/>
                <a:ea typeface="宋体" panose="02010600030101010101" pitchFamily="2" charset="-122"/>
                <a:cs typeface="宋体" panose="02010600030101010101" pitchFamily="2" charset="-122"/>
                <a:sym typeface="+mn-ea"/>
              </a:rPr>
              <a:t>—— （康熙）《常州县志》</a:t>
            </a:r>
            <a:endParaRPr kumimoji="0" lang="zh-CN" altLang="en-US" sz="2400" b="1" kern="1200" cap="none" spc="0" normalizeH="0" baseline="0" noProof="0" dirty="0">
              <a:latin typeface="+mn-ea"/>
              <a:ea typeface="宋体" panose="02010600030101010101" pitchFamily="2" charset="-122"/>
              <a:cs typeface="宋体" panose="02010600030101010101" pitchFamily="2" charset="-122"/>
            </a:endParaRPr>
          </a:p>
        </p:txBody>
      </p:sp>
      <p:sp>
        <p:nvSpPr>
          <p:cNvPr id="9219" name="内容占位符 8"/>
          <p:cNvSpPr>
            <a:spLocks noGrp="1"/>
          </p:cNvSpPr>
          <p:nvPr>
            <p:ph idx="1"/>
          </p:nvPr>
        </p:nvSpPr>
        <p:spPr>
          <a:xfrm>
            <a:off x="119063" y="3429000"/>
            <a:ext cx="11877675" cy="2808288"/>
          </a:xfrm>
          <a:ln w="28575">
            <a:solidFill>
              <a:schemeClr val="tx1">
                <a:alpha val="100000"/>
              </a:schemeClr>
            </a:solidFill>
            <a:miter/>
          </a:ln>
        </p:spPr>
        <p:txBody>
          <a:bodyPr vert="horz" wrap="square" lIns="91440" tIns="45720" rIns="91440" bIns="45720" anchor="t" anchorCtr="0"/>
          <a:p>
            <a:pPr>
              <a:lnSpc>
                <a:spcPct val="100000"/>
              </a:lnSpc>
              <a:buNone/>
            </a:pPr>
            <a:r>
              <a:rPr lang="zh-CN" altLang="en-US" sz="3200"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材料：</a:t>
            </a:r>
            <a:r>
              <a:rPr lang="zh-CN" altLang="en-US" b="1" dirty="0">
                <a:latin typeface="宋体" panose="02010600030101010101" pitchFamily="2" charset="-122"/>
                <a:ea typeface="宋体" panose="02010600030101010101" pitchFamily="2" charset="-122"/>
              </a:rPr>
              <a:t>自明朝中期起，商品经济进入新的繁荣期。美洲等地的</a:t>
            </a:r>
            <a:r>
              <a:rPr lang="zh-CN" altLang="en-US" b="1" dirty="0">
                <a:solidFill>
                  <a:srgbClr val="FF0000"/>
                </a:solidFill>
                <a:latin typeface="宋体" panose="02010600030101010101" pitchFamily="2" charset="-122"/>
                <a:ea typeface="宋体" panose="02010600030101010101" pitchFamily="2" charset="-122"/>
              </a:rPr>
              <a:t>白银通过海外贸易大量流入</a:t>
            </a:r>
            <a:r>
              <a:rPr lang="zh-CN" altLang="en-US" b="1" dirty="0">
                <a:latin typeface="宋体" panose="02010600030101010101" pitchFamily="2" charset="-122"/>
                <a:ea typeface="宋体" panose="02010600030101010101" pitchFamily="2" charset="-122"/>
              </a:rPr>
              <a:t>，促进了</a:t>
            </a:r>
            <a:r>
              <a:rPr lang="zh-CN" altLang="en-US" b="1" dirty="0">
                <a:solidFill>
                  <a:srgbClr val="FF0000"/>
                </a:solidFill>
                <a:latin typeface="宋体" panose="02010600030101010101" pitchFamily="2" charset="-122"/>
                <a:ea typeface="宋体" panose="02010600030101010101" pitchFamily="2" charset="-122"/>
              </a:rPr>
              <a:t>长途和大额贸易的发展</a:t>
            </a:r>
            <a:r>
              <a:rPr lang="zh-CN" altLang="en-US" b="1" dirty="0">
                <a:latin typeface="宋体" panose="02010600030101010101" pitchFamily="2" charset="-122"/>
                <a:ea typeface="宋体" panose="02010600030101010101" pitchFamily="2" charset="-122"/>
              </a:rPr>
              <a:t>，也有利于商业资本的集聚。一些地方的人以经商闻名，形成实力雄厚的</a:t>
            </a:r>
            <a:r>
              <a:rPr lang="zh-CN" altLang="en-US" b="1" dirty="0">
                <a:solidFill>
                  <a:srgbClr val="FF0000"/>
                </a:solidFill>
                <a:latin typeface="宋体" panose="02010600030101010101" pitchFamily="2" charset="-122"/>
                <a:ea typeface="宋体" panose="02010600030101010101" pitchFamily="2" charset="-122"/>
              </a:rPr>
              <a:t>商人群体</a:t>
            </a:r>
            <a:r>
              <a:rPr lang="zh-CN" altLang="en-US" b="1" dirty="0">
                <a:latin typeface="宋体" panose="02010600030101010101" pitchFamily="2" charset="-122"/>
                <a:ea typeface="宋体" panose="02010600030101010101" pitchFamily="2" charset="-122"/>
              </a:rPr>
              <a:t>，如安徽南部的徽商和山西的晋商。在工商业发达地区和交通要冲，兴起一大批</a:t>
            </a:r>
            <a:r>
              <a:rPr lang="zh-CN" altLang="en-US" b="1" dirty="0">
                <a:solidFill>
                  <a:srgbClr val="FF0000"/>
                </a:solidFill>
                <a:latin typeface="宋体" panose="02010600030101010101" pitchFamily="2" charset="-122"/>
                <a:ea typeface="宋体" panose="02010600030101010101" pitchFamily="2" charset="-122"/>
              </a:rPr>
              <a:t>以经济功能为主</a:t>
            </a:r>
            <a:r>
              <a:rPr lang="zh-CN" altLang="en-US" b="1" dirty="0">
                <a:latin typeface="宋体" panose="02010600030101010101" pitchFamily="2" charset="-122"/>
                <a:ea typeface="宋体" panose="02010600030101010101" pitchFamily="2" charset="-122"/>
              </a:rPr>
              <a:t>的工商业市镇，商业活跃，人口密集，成为地区贸易网络的核心。</a:t>
            </a:r>
            <a:r>
              <a:rPr lang="en-US" altLang="zh-CN" b="1" dirty="0">
                <a:latin typeface="宋体" panose="02010600030101010101" pitchFamily="2" charset="-122"/>
                <a:ea typeface="宋体" panose="02010600030101010101" pitchFamily="2" charset="-122"/>
              </a:rPr>
              <a:t> </a:t>
            </a:r>
            <a:endParaRPr lang="en-US" altLang="zh-CN" b="1" dirty="0">
              <a:latin typeface="宋体" panose="02010600030101010101" pitchFamily="2" charset="-122"/>
              <a:ea typeface="宋体" panose="02010600030101010101" pitchFamily="2" charset="-122"/>
            </a:endParaRPr>
          </a:p>
          <a:p>
            <a:pPr>
              <a:lnSpc>
                <a:spcPct val="100000"/>
              </a:lnSpc>
              <a:buNone/>
            </a:pPr>
            <a:r>
              <a:rPr lang="en-US" altLang="zh-CN" b="1" dirty="0">
                <a:latin typeface="宋体" panose="02010600030101010101" pitchFamily="2" charset="-122"/>
                <a:ea typeface="宋体" panose="02010600030101010101" pitchFamily="2" charset="-122"/>
              </a:rPr>
              <a:t>                           </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中外历史纲要</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上册</a:t>
            </a:r>
            <a:endParaRPr lang="zh-CN" altLang="en-US" sz="2400" b="1" dirty="0">
              <a:latin typeface="宋体" panose="02010600030101010101" pitchFamily="2" charset="-122"/>
              <a:ea typeface="宋体" panose="02010600030101010101" pitchFamily="2" charset="-122"/>
            </a:endParaRPr>
          </a:p>
        </p:txBody>
      </p:sp>
      <p:sp>
        <p:nvSpPr>
          <p:cNvPr id="9220" name="文本框 4"/>
          <p:cNvSpPr txBox="1"/>
          <p:nvPr/>
        </p:nvSpPr>
        <p:spPr>
          <a:xfrm>
            <a:off x="444500" y="227013"/>
            <a:ext cx="4137025"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4000" b="1" dirty="0">
                <a:latin typeface="微软雅黑" panose="020B0503020204020204" pitchFamily="34" charset="-122"/>
                <a:ea typeface="微软雅黑" panose="020B0503020204020204" pitchFamily="34" charset="-122"/>
              </a:rPr>
              <a:t>一、经济之</a:t>
            </a:r>
            <a:r>
              <a:rPr lang="zh-CN" altLang="en-US" sz="4400" b="1" dirty="0">
                <a:solidFill>
                  <a:srgbClr val="FF0000"/>
                </a:solidFill>
                <a:latin typeface="微软雅黑" panose="020B0503020204020204" pitchFamily="34" charset="-122"/>
                <a:ea typeface="微软雅黑" panose="020B0503020204020204" pitchFamily="34" charset="-122"/>
              </a:rPr>
              <a:t>变</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9221" name="文本框 16"/>
          <p:cNvSpPr txBox="1"/>
          <p:nvPr/>
        </p:nvSpPr>
        <p:spPr>
          <a:xfrm>
            <a:off x="119063" y="6273800"/>
            <a:ext cx="11693525"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3200" b="1" dirty="0">
                <a:solidFill>
                  <a:srgbClr val="0000FF"/>
                </a:solidFill>
                <a:latin typeface="微软雅黑" panose="020B0503020204020204" pitchFamily="34" charset="-122"/>
                <a:ea typeface="微软雅黑" panose="020B0503020204020204" pitchFamily="34" charset="-122"/>
                <a:sym typeface="+mn-ea"/>
              </a:rPr>
              <a:t>       上述材料中反映了明清经济发展中的哪些新经济现象？</a:t>
            </a:r>
            <a:endParaRPr lang="zh-CN" altLang="en-US" sz="3200" b="1" dirty="0">
              <a:solidFill>
                <a:srgbClr val="0000FF"/>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2" name="文本框 4"/>
          <p:cNvSpPr txBox="1"/>
          <p:nvPr/>
        </p:nvSpPr>
        <p:spPr>
          <a:xfrm>
            <a:off x="444500" y="227013"/>
            <a:ext cx="4137025"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4000" b="1" dirty="0">
                <a:latin typeface="微软雅黑" panose="020B0503020204020204" pitchFamily="34" charset="-122"/>
                <a:ea typeface="微软雅黑" panose="020B0503020204020204" pitchFamily="34" charset="-122"/>
              </a:rPr>
              <a:t>一、经济之</a:t>
            </a:r>
            <a:r>
              <a:rPr lang="zh-CN" altLang="en-US" sz="4400" b="1" dirty="0">
                <a:solidFill>
                  <a:srgbClr val="FF0000"/>
                </a:solidFill>
                <a:latin typeface="微软雅黑" panose="020B0503020204020204" pitchFamily="34" charset="-122"/>
                <a:ea typeface="微软雅黑" panose="020B0503020204020204" pitchFamily="34" charset="-122"/>
              </a:rPr>
              <a:t>变</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444500" y="1304925"/>
          <a:ext cx="11339513" cy="4175125"/>
        </p:xfrm>
        <a:graphic>
          <a:graphicData uri="http://schemas.openxmlformats.org/drawingml/2006/table">
            <a:tbl>
              <a:tblPr firstRow="1" bandRow="1">
                <a:tableStyleId>{5C22544A-7EE6-4342-B048-85BDC9FD1C3A}</a:tableStyleId>
              </a:tblPr>
              <a:tblGrid>
                <a:gridCol w="1762929"/>
                <a:gridCol w="9576584"/>
              </a:tblGrid>
              <a:tr h="1554242">
                <a:tc>
                  <a:txBody>
                    <a:bodyPr/>
                    <a:lstStyle/>
                    <a:p>
                      <a:pPr algn="ctr"/>
                      <a:r>
                        <a:rPr lang="zh-CN" altLang="en-US" sz="4000" b="1" dirty="0">
                          <a:solidFill>
                            <a:schemeClr val="tx1"/>
                          </a:solidFill>
                          <a:latin typeface="宋体" panose="02010600030101010101" pitchFamily="2" charset="-122"/>
                          <a:ea typeface="宋体" panose="02010600030101010101" pitchFamily="2" charset="-122"/>
                        </a:rPr>
                        <a:t>农业</a:t>
                      </a:r>
                      <a:endParaRPr lang="zh-CN" altLang="en-US" sz="4000" b="1" dirty="0">
                        <a:solidFill>
                          <a:schemeClr val="tx1"/>
                        </a:solidFill>
                        <a:latin typeface="宋体" panose="02010600030101010101" pitchFamily="2" charset="-122"/>
                        <a:ea typeface="宋体" panose="02010600030101010101" pitchFamily="2" charset="-122"/>
                      </a:endParaRPr>
                    </a:p>
                  </a:txBody>
                  <a:tcPr marL="91429" marR="91429" marT="45719" marB="45719" anchor="ctr">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chemeClr val="tx1"/>
                          </a:solidFill>
                          <a:latin typeface="宋体" panose="02010600030101010101" pitchFamily="2" charset="-122"/>
                          <a:ea typeface="宋体" panose="02010600030101010101" pitchFamily="2" charset="-122"/>
                        </a:rPr>
                        <a:t>①新农作物输入中国（玉米、甘薯）②江南农业多种经营兴盛（经济作物品种繁多，农民兼营产品初级加工或相关副业）</a:t>
                      </a:r>
                      <a:endParaRPr lang="zh-CN" altLang="en-US" sz="3200" b="1" dirty="0">
                        <a:solidFill>
                          <a:schemeClr val="tx1"/>
                        </a:solidFill>
                        <a:latin typeface="宋体" panose="02010600030101010101" pitchFamily="2" charset="-122"/>
                        <a:ea typeface="宋体" panose="02010600030101010101" pitchFamily="2" charset="-122"/>
                      </a:endParaRPr>
                    </a:p>
                  </a:txBody>
                  <a:tcPr marL="91429" marR="91429" marT="45719" marB="45719" anchor="ctr">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solidFill>
                      <a:schemeClr val="bg1"/>
                    </a:solidFill>
                  </a:tcPr>
                </a:tc>
              </a:tr>
              <a:tr h="1066641">
                <a:tc>
                  <a:txBody>
                    <a:bodyPr/>
                    <a:lstStyle/>
                    <a:p>
                      <a:pPr algn="ctr"/>
                      <a:r>
                        <a:rPr lang="zh-CN" altLang="en-US" sz="4000" b="1" dirty="0">
                          <a:solidFill>
                            <a:schemeClr val="tx1"/>
                          </a:solidFill>
                          <a:latin typeface="宋体" panose="02010600030101010101" pitchFamily="2" charset="-122"/>
                          <a:ea typeface="宋体" panose="02010600030101010101" pitchFamily="2" charset="-122"/>
                        </a:rPr>
                        <a:t>手工业</a:t>
                      </a:r>
                      <a:endParaRPr lang="zh-CN" altLang="en-US" sz="4000" b="1" dirty="0">
                        <a:solidFill>
                          <a:schemeClr val="tx1"/>
                        </a:solidFill>
                        <a:latin typeface="宋体" panose="02010600030101010101" pitchFamily="2" charset="-122"/>
                        <a:ea typeface="宋体" panose="02010600030101010101" pitchFamily="2" charset="-122"/>
                      </a:endParaRPr>
                    </a:p>
                  </a:txBody>
                  <a:tcPr marL="91429" marR="91429" marT="45719" marB="45719" anchor="ctr">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chemeClr val="tx1"/>
                          </a:solidFill>
                          <a:latin typeface="宋体" panose="02010600030101010101" pitchFamily="2" charset="-122"/>
                          <a:ea typeface="宋体" panose="02010600030101010101" pitchFamily="2" charset="-122"/>
                        </a:rPr>
                        <a:t>（明后期）出现新的经营方式（开设工场），使用自由雇佣劳动进行生产</a:t>
                      </a:r>
                      <a:endParaRPr lang="zh-CN" altLang="en-US" sz="3200" b="1" dirty="0">
                        <a:solidFill>
                          <a:schemeClr val="tx1"/>
                        </a:solidFill>
                        <a:latin typeface="宋体" panose="02010600030101010101" pitchFamily="2" charset="-122"/>
                        <a:ea typeface="宋体" panose="02010600030101010101" pitchFamily="2" charset="-122"/>
                      </a:endParaRPr>
                    </a:p>
                  </a:txBody>
                  <a:tcPr marL="91429" marR="91429" marT="45719" marB="45719" anchor="ctr">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solidFill>
                      <a:schemeClr val="bg1"/>
                    </a:solidFill>
                  </a:tcPr>
                </a:tc>
              </a:tr>
              <a:tr h="1554242">
                <a:tc>
                  <a:txBody>
                    <a:bodyPr/>
                    <a:lstStyle/>
                    <a:p>
                      <a:pPr algn="ctr"/>
                      <a:r>
                        <a:rPr lang="zh-CN" altLang="en-US" sz="4000" b="1" dirty="0">
                          <a:solidFill>
                            <a:schemeClr val="tx1"/>
                          </a:solidFill>
                          <a:latin typeface="宋体" panose="02010600030101010101" pitchFamily="2" charset="-122"/>
                          <a:ea typeface="宋体" panose="02010600030101010101" pitchFamily="2" charset="-122"/>
                        </a:rPr>
                        <a:t>商业</a:t>
                      </a:r>
                      <a:endParaRPr lang="zh-CN" altLang="en-US" sz="4000" b="1" dirty="0">
                        <a:solidFill>
                          <a:schemeClr val="tx1"/>
                        </a:solidFill>
                        <a:latin typeface="宋体" panose="02010600030101010101" pitchFamily="2" charset="-122"/>
                        <a:ea typeface="宋体" panose="02010600030101010101" pitchFamily="2" charset="-122"/>
                      </a:endParaRPr>
                    </a:p>
                  </a:txBody>
                  <a:tcPr marL="91429" marR="91429" marT="45719" marB="45719" anchor="ctr">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chemeClr val="tx1"/>
                          </a:solidFill>
                          <a:latin typeface="宋体" panose="02010600030101010101" pitchFamily="2" charset="-122"/>
                          <a:ea typeface="宋体" panose="02010600030101010101" pitchFamily="2" charset="-122"/>
                        </a:rPr>
                        <a:t>①白银大量流入中国；②长途贸易的发展；③商人群体形成（徽商、晋商）；④以经济功能为主的工商业市镇兴起</a:t>
                      </a:r>
                      <a:endParaRPr lang="zh-CN" altLang="en-US" sz="3200" b="1" dirty="0">
                        <a:solidFill>
                          <a:schemeClr val="tx1"/>
                        </a:solidFill>
                        <a:latin typeface="宋体" panose="02010600030101010101" pitchFamily="2" charset="-122"/>
                        <a:ea typeface="宋体" panose="02010600030101010101" pitchFamily="2" charset="-122"/>
                      </a:endParaRPr>
                    </a:p>
                  </a:txBody>
                  <a:tcPr marL="91429" marR="91429" marT="45719" marB="45719" anchor="ctr">
                    <a:lnL w="19050" cap="flat" cmpd="sng" algn="ctr">
                      <a:solidFill>
                        <a:srgbClr val="7F734A"/>
                      </a:solidFill>
                      <a:prstDash val="solid"/>
                      <a:round/>
                      <a:headEnd type="none" w="med" len="med"/>
                      <a:tailEnd type="none" w="med" len="med"/>
                    </a:lnL>
                    <a:lnR w="19050" cap="flat" cmpd="sng" algn="ctr">
                      <a:solidFill>
                        <a:srgbClr val="7F734A"/>
                      </a:solidFill>
                      <a:prstDash val="solid"/>
                      <a:round/>
                      <a:headEnd type="none" w="med" len="med"/>
                      <a:tailEnd type="none" w="med" len="med"/>
                    </a:lnR>
                    <a:lnT w="19050" cap="flat" cmpd="sng" algn="ctr">
                      <a:solidFill>
                        <a:srgbClr val="7F734A"/>
                      </a:solidFill>
                      <a:prstDash val="solid"/>
                      <a:round/>
                      <a:headEnd type="none" w="med" len="med"/>
                      <a:tailEnd type="none" w="med" len="med"/>
                    </a:lnT>
                    <a:lnB w="19050" cap="flat" cmpd="sng" algn="ctr">
                      <a:solidFill>
                        <a:srgbClr val="7F734A"/>
                      </a:solidFill>
                      <a:prstDash val="solid"/>
                      <a:round/>
                      <a:headEnd type="none" w="med" len="med"/>
                      <a:tailEnd type="none" w="med" len="med"/>
                    </a:lnB>
                    <a:solidFill>
                      <a:schemeClr val="bg1"/>
                    </a:solidFill>
                  </a:tcPr>
                </a:tc>
              </a:tr>
            </a:tbl>
          </a:graphicData>
        </a:graphic>
      </p:graphicFrame>
      <p:sp>
        <p:nvSpPr>
          <p:cNvPr id="20497" name="矩形 6"/>
          <p:cNvSpPr/>
          <p:nvPr/>
        </p:nvSpPr>
        <p:spPr>
          <a:xfrm>
            <a:off x="5040313" y="2276475"/>
            <a:ext cx="7054850"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342900" algn="ctr">
              <a:lnSpc>
                <a:spcPct val="100000"/>
              </a:lnSpc>
              <a:spcBef>
                <a:spcPct val="35000"/>
              </a:spcBef>
              <a:buSzTx/>
              <a:buFontTx/>
              <a:buNone/>
            </a:pPr>
            <a:r>
              <a:rPr lang="zh-CN" altLang="en-US" sz="3600" b="1" dirty="0">
                <a:solidFill>
                  <a:srgbClr val="FF0000"/>
                </a:solidFill>
                <a:latin typeface="微软雅黑" panose="020B0503020204020204" pitchFamily="34" charset="-122"/>
                <a:ea typeface="微软雅黑" panose="020B0503020204020204" pitchFamily="34" charset="-122"/>
                <a:sym typeface="+mn-ea"/>
              </a:rPr>
              <a:t>变</a:t>
            </a:r>
            <a:r>
              <a:rPr lang="zh-CN" altLang="en-US" sz="3600" b="1" dirty="0">
                <a:solidFill>
                  <a:srgbClr val="0000CC"/>
                </a:solidFill>
                <a:latin typeface="微软雅黑" panose="020B0503020204020204" pitchFamily="34" charset="-122"/>
                <a:ea typeface="微软雅黑" panose="020B0503020204020204" pitchFamily="34" charset="-122"/>
                <a:sym typeface="+mn-ea"/>
              </a:rPr>
              <a:t>在经营方式，</a:t>
            </a:r>
            <a:r>
              <a:rPr lang="zh-CN" altLang="en-US" sz="3600" b="1" dirty="0">
                <a:solidFill>
                  <a:srgbClr val="FF0000"/>
                </a:solidFill>
                <a:latin typeface="微软雅黑" panose="020B0503020204020204" pitchFamily="34" charset="-122"/>
                <a:ea typeface="微软雅黑" panose="020B0503020204020204" pitchFamily="34" charset="-122"/>
                <a:sym typeface="+mn-ea"/>
              </a:rPr>
              <a:t>变</a:t>
            </a:r>
            <a:r>
              <a:rPr lang="zh-CN" altLang="en-US" sz="3600" b="1" dirty="0">
                <a:solidFill>
                  <a:srgbClr val="0000CC"/>
                </a:solidFill>
                <a:latin typeface="微软雅黑" panose="020B0503020204020204" pitchFamily="34" charset="-122"/>
                <a:ea typeface="微软雅黑" panose="020B0503020204020204" pitchFamily="34" charset="-122"/>
                <a:sym typeface="+mn-ea"/>
              </a:rPr>
              <a:t>在农业品种。</a:t>
            </a:r>
            <a:endParaRPr lang="zh-CN" altLang="en-US" sz="3600" b="1" dirty="0">
              <a:solidFill>
                <a:srgbClr val="0000CC"/>
              </a:solidFill>
              <a:latin typeface="微软雅黑" panose="020B0503020204020204" pitchFamily="34" charset="-122"/>
              <a:ea typeface="微软雅黑" panose="020B0503020204020204" pitchFamily="34" charset="-122"/>
            </a:endParaRPr>
          </a:p>
        </p:txBody>
      </p:sp>
      <p:sp>
        <p:nvSpPr>
          <p:cNvPr id="20498" name="矩形 6"/>
          <p:cNvSpPr/>
          <p:nvPr/>
        </p:nvSpPr>
        <p:spPr>
          <a:xfrm>
            <a:off x="5519738" y="3392488"/>
            <a:ext cx="6427787"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342900" algn="ctr">
              <a:lnSpc>
                <a:spcPct val="100000"/>
              </a:lnSpc>
              <a:spcBef>
                <a:spcPct val="35000"/>
              </a:spcBef>
              <a:buSzTx/>
              <a:buFontTx/>
              <a:buNone/>
            </a:pPr>
            <a:r>
              <a:rPr lang="zh-CN" altLang="en-US" sz="3600" b="1" dirty="0">
                <a:solidFill>
                  <a:srgbClr val="FF0000"/>
                </a:solidFill>
                <a:latin typeface="微软雅黑" panose="020B0503020204020204" pitchFamily="34" charset="-122"/>
                <a:ea typeface="微软雅黑" panose="020B0503020204020204" pitchFamily="34" charset="-122"/>
                <a:sym typeface="+mn-ea"/>
              </a:rPr>
              <a:t>变</a:t>
            </a:r>
            <a:r>
              <a:rPr lang="zh-CN" altLang="en-US" sz="3600" b="1" dirty="0">
                <a:solidFill>
                  <a:srgbClr val="0000CC"/>
                </a:solidFill>
                <a:latin typeface="微软雅黑" panose="020B0503020204020204" pitchFamily="34" charset="-122"/>
                <a:ea typeface="微软雅黑" panose="020B0503020204020204" pitchFamily="34" charset="-122"/>
                <a:sym typeface="+mn-ea"/>
              </a:rPr>
              <a:t>在手工业经营方式。</a:t>
            </a:r>
            <a:endParaRPr lang="zh-CN" altLang="en-US" sz="3600" b="1" dirty="0">
              <a:solidFill>
                <a:srgbClr val="0000CC"/>
              </a:solidFill>
              <a:latin typeface="微软雅黑" panose="020B0503020204020204" pitchFamily="34" charset="-122"/>
              <a:ea typeface="微软雅黑" panose="020B0503020204020204" pitchFamily="34" charset="-122"/>
            </a:endParaRPr>
          </a:p>
        </p:txBody>
      </p:sp>
      <p:sp>
        <p:nvSpPr>
          <p:cNvPr id="20499" name="矩形 6"/>
          <p:cNvSpPr/>
          <p:nvPr/>
        </p:nvSpPr>
        <p:spPr>
          <a:xfrm>
            <a:off x="5019675" y="4827588"/>
            <a:ext cx="6650038"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342900" algn="ctr">
              <a:lnSpc>
                <a:spcPct val="100000"/>
              </a:lnSpc>
              <a:spcBef>
                <a:spcPct val="35000"/>
              </a:spcBef>
              <a:buSzTx/>
              <a:buFontTx/>
              <a:buNone/>
            </a:pPr>
            <a:r>
              <a:rPr lang="zh-CN" altLang="en-US" sz="3600" b="1" dirty="0">
                <a:solidFill>
                  <a:srgbClr val="FF0000"/>
                </a:solidFill>
                <a:latin typeface="微软雅黑" panose="020B0503020204020204" pitchFamily="34" charset="-122"/>
                <a:ea typeface="微软雅黑" panose="020B0503020204020204" pitchFamily="34" charset="-122"/>
                <a:sym typeface="+mn-ea"/>
              </a:rPr>
              <a:t>变</a:t>
            </a:r>
            <a:r>
              <a:rPr lang="zh-CN" altLang="en-US" sz="3600" b="1" dirty="0">
                <a:solidFill>
                  <a:srgbClr val="0000CC"/>
                </a:solidFill>
                <a:latin typeface="微软雅黑" panose="020B0503020204020204" pitchFamily="34" charset="-122"/>
                <a:ea typeface="微软雅黑" panose="020B0503020204020204" pitchFamily="34" charset="-122"/>
                <a:sym typeface="+mn-ea"/>
              </a:rPr>
              <a:t>在货币、商人、市场。</a:t>
            </a:r>
            <a:endParaRPr lang="zh-CN" altLang="en-US" sz="3600" b="1" dirty="0">
              <a:solidFill>
                <a:srgbClr val="0000CC"/>
              </a:solidFill>
              <a:latin typeface="微软雅黑" panose="020B0503020204020204" pitchFamily="34" charset="-122"/>
              <a:ea typeface="微软雅黑" panose="020B0503020204020204" pitchFamily="34" charset="-122"/>
            </a:endParaRPr>
          </a:p>
        </p:txBody>
      </p:sp>
    </p:spTree>
  </p:cSld>
  <p:clrMapOvr>
    <a:masterClrMapping/>
  </p:clrMapOvr>
  <p:transition advTm="1376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p:bldP spid="20498" grpId="0"/>
      <p:bldP spid="2049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文本框 12"/>
          <p:cNvSpPr txBox="1"/>
          <p:nvPr>
            <p:custDataLst>
              <p:tags r:id="rId1"/>
            </p:custDataLst>
          </p:nvPr>
        </p:nvSpPr>
        <p:spPr>
          <a:xfrm>
            <a:off x="263525" y="823913"/>
            <a:ext cx="11593513" cy="1384300"/>
          </a:xfrm>
          <a:prstGeom prst="rect">
            <a:avLst/>
          </a:prstGeom>
          <a:noFill/>
          <a:ln w="12700" cmpd="sng">
            <a:solidFill>
              <a:schemeClr val="accent1">
                <a:shade val="50000"/>
              </a:schemeClr>
            </a:solidFill>
            <a:prstDash val="soli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smtClean="0">
                <a:ln>
                  <a:noFill/>
                </a:ln>
                <a:solidFill>
                  <a:schemeClr val="tx1"/>
                </a:solidFill>
                <a:effectLst/>
                <a:uLnTx/>
                <a:uFillTx/>
                <a:latin typeface="宋体" panose="02010600030101010101" pitchFamily="2" charset="-122"/>
                <a:ea typeface="黑体" panose="02010609060101010101" pitchFamily="49" charset="-122"/>
                <a:cs typeface="+mn-cs"/>
                <a:sym typeface="+mn-ea"/>
              </a:rPr>
              <a:t> “朕（雍正）观四民（指士、农、工、商）之业，士之外，</a:t>
            </a:r>
            <a:r>
              <a:rPr kumimoji="0" lang="en-US" altLang="zh-CN" sz="2800" b="1" i="0" u="none" strike="noStrike" kern="1200" cap="none" spc="0" normalizeH="0" baseline="0" noProof="0" smtClean="0">
                <a:ln>
                  <a:noFill/>
                </a:ln>
                <a:solidFill>
                  <a:srgbClr val="FF0000"/>
                </a:solidFill>
                <a:effectLst/>
                <a:uLnTx/>
                <a:uFillTx/>
                <a:latin typeface="宋体" panose="02010600030101010101" pitchFamily="2" charset="-122"/>
                <a:ea typeface="黑体" panose="02010609060101010101" pitchFamily="49" charset="-122"/>
                <a:cs typeface="+mn-cs"/>
                <a:sym typeface="+mn-ea"/>
              </a:rPr>
              <a:t>农为最贵</a:t>
            </a:r>
            <a:r>
              <a:rPr kumimoji="0" lang="en-US" altLang="zh-CN" sz="2800" b="1" i="0" u="none" strike="noStrike" kern="1200" cap="none" spc="0" normalizeH="0" baseline="0" noProof="0" smtClean="0">
                <a:ln>
                  <a:noFill/>
                </a:ln>
                <a:solidFill>
                  <a:schemeClr val="tx1"/>
                </a:solidFill>
                <a:effectLst/>
                <a:uLnTx/>
                <a:uFillTx/>
                <a:latin typeface="宋体" panose="02010600030101010101" pitchFamily="2" charset="-122"/>
                <a:ea typeface="黑体" panose="02010609060101010101" pitchFamily="49" charset="-122"/>
                <a:cs typeface="+mn-cs"/>
                <a:sym typeface="+mn-ea"/>
              </a:rPr>
              <a:t>。农为天下之本务，而工贾皆其末也。市肆之中多一工作之人，即田亩之中少一耕稼之人。”       </a:t>
            </a:r>
            <a:r>
              <a:rPr kumimoji="0" lang="en-US" altLang="zh-CN" sz="2400" b="1" i="0" u="none" strike="noStrike" kern="1200" cap="none" spc="0" normalizeH="0" baseline="0" noProof="0" smtClean="0">
                <a:ln>
                  <a:noFill/>
                </a:ln>
                <a:solidFill>
                  <a:schemeClr val="tx1"/>
                </a:solidFill>
                <a:effectLst/>
                <a:uLnTx/>
                <a:uFillTx/>
                <a:latin typeface="宋体" panose="02010600030101010101" pitchFamily="2" charset="-122"/>
                <a:ea typeface="黑体" panose="02010609060101010101" pitchFamily="49" charset="-122"/>
                <a:cs typeface="+mn-cs"/>
                <a:sym typeface="+mn-ea"/>
              </a:rPr>
              <a:t> ——</a:t>
            </a:r>
            <a:r>
              <a:rPr kumimoji="0" lang="zh-CN" altLang="en-US" sz="2400" b="1" i="0" u="none" strike="noStrike" kern="1200" cap="none" spc="0" normalizeH="0" baseline="0" noProof="0" smtClean="0">
                <a:ln>
                  <a:noFill/>
                </a:ln>
                <a:solidFill>
                  <a:schemeClr val="tx1"/>
                </a:solidFill>
                <a:effectLst/>
                <a:uLnTx/>
                <a:uFillTx/>
                <a:latin typeface="宋体" panose="02010600030101010101" pitchFamily="2" charset="-122"/>
                <a:ea typeface="黑体" panose="02010609060101010101" pitchFamily="49" charset="-122"/>
                <a:cs typeface="+mn-cs"/>
                <a:sym typeface="+mn-ea"/>
              </a:rPr>
              <a:t>《大清会典事例》</a:t>
            </a:r>
            <a:endParaRPr kumimoji="0" lang="zh-CN" altLang="en-US" sz="2400" b="1" i="0" u="none" strike="noStrike" kern="1200" cap="none" spc="0" normalizeH="0" baseline="0" noProof="0" smtClean="0">
              <a:ln>
                <a:noFill/>
              </a:ln>
              <a:solidFill>
                <a:schemeClr val="tx1"/>
              </a:solidFill>
              <a:effectLst/>
              <a:uLnTx/>
              <a:uFillTx/>
              <a:latin typeface="宋体" panose="02010600030101010101" pitchFamily="2" charset="-122"/>
              <a:ea typeface="黑体" panose="02010609060101010101" pitchFamily="49" charset="-122"/>
              <a:cs typeface="+mn-cs"/>
              <a:sym typeface="+mn-ea"/>
            </a:endParaRPr>
          </a:p>
        </p:txBody>
      </p:sp>
      <p:sp>
        <p:nvSpPr>
          <p:cNvPr id="17" name="TextBox 9"/>
          <p:cNvSpPr txBox="1"/>
          <p:nvPr>
            <p:custDataLst>
              <p:tags r:id="rId2"/>
            </p:custDataLst>
          </p:nvPr>
        </p:nvSpPr>
        <p:spPr>
          <a:xfrm>
            <a:off x="4011613" y="1722438"/>
            <a:ext cx="4102100" cy="646112"/>
          </a:xfrm>
          <a:prstGeom prst="rect">
            <a:avLst/>
          </a:prstGeom>
          <a:noFill/>
          <a:ln w="12700">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a:lnSpc>
                <a:spcPct val="100000"/>
              </a:lnSpc>
              <a:spcBef>
                <a:spcPct val="0"/>
              </a:spcBef>
              <a:buSzTx/>
              <a:buFontTx/>
              <a:buNone/>
            </a:pPr>
            <a:r>
              <a:rPr lang="zh-CN" altLang="en-US" sz="3600" b="1" dirty="0">
                <a:solidFill>
                  <a:srgbClr val="FF0000"/>
                </a:solidFill>
                <a:latin typeface="微软雅黑" panose="020B0503020204020204" pitchFamily="34" charset="-122"/>
                <a:ea typeface="微软雅黑" panose="020B0503020204020204" pitchFamily="34" charset="-122"/>
                <a:sym typeface="+mn-ea"/>
              </a:rPr>
              <a:t>小农经济占主导</a:t>
            </a:r>
            <a:endParaRPr lang="zh-CN" altLang="en-US" sz="3600" b="1" dirty="0">
              <a:solidFill>
                <a:srgbClr val="FF0000"/>
              </a:solidFill>
              <a:latin typeface="微软雅黑" panose="020B0503020204020204" pitchFamily="34" charset="-122"/>
              <a:ea typeface="微软雅黑" panose="020B0503020204020204" pitchFamily="34" charset="-122"/>
              <a:sym typeface="+mn-ea"/>
            </a:endParaRPr>
          </a:p>
        </p:txBody>
      </p:sp>
      <p:sp>
        <p:nvSpPr>
          <p:cNvPr id="21" name="TextBox 9"/>
          <p:cNvSpPr txBox="1"/>
          <p:nvPr>
            <p:custDataLst>
              <p:tags r:id="rId3"/>
            </p:custDataLst>
          </p:nvPr>
        </p:nvSpPr>
        <p:spPr>
          <a:xfrm>
            <a:off x="2951163" y="6153150"/>
            <a:ext cx="8305800" cy="646113"/>
          </a:xfrm>
          <a:prstGeom prst="rect">
            <a:avLst/>
          </a:prstGeom>
          <a:noFill/>
          <a:ln w="12700">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a:lnSpc>
                <a:spcPct val="100000"/>
              </a:lnSpc>
              <a:spcBef>
                <a:spcPct val="0"/>
              </a:spcBef>
              <a:buSzTx/>
              <a:buFontTx/>
              <a:buNone/>
            </a:pPr>
            <a:r>
              <a:rPr lang="zh-CN" altLang="zh-CN" sz="3600" b="1" dirty="0">
                <a:solidFill>
                  <a:srgbClr val="FF0000"/>
                </a:solidFill>
                <a:latin typeface="微软雅黑" panose="020B0503020204020204" pitchFamily="34" charset="-122"/>
                <a:ea typeface="微软雅黑" panose="020B0503020204020204" pitchFamily="34" charset="-122"/>
                <a:sym typeface="+mn-ea"/>
              </a:rPr>
              <a:t>未实现社会转型，开始落后于世界。</a:t>
            </a:r>
            <a:endParaRPr lang="zh-CN" altLang="en-US" sz="3600" b="1" dirty="0">
              <a:solidFill>
                <a:srgbClr val="FF0000"/>
              </a:solidFill>
              <a:latin typeface="微软雅黑" panose="020B0503020204020204" pitchFamily="34" charset="-122"/>
              <a:ea typeface="微软雅黑" panose="020B0503020204020204" pitchFamily="34" charset="-122"/>
              <a:sym typeface="+mn-ea"/>
            </a:endParaRPr>
          </a:p>
        </p:txBody>
      </p:sp>
      <p:pic>
        <p:nvPicPr>
          <p:cNvPr id="11269" name="图片 4105" descr="织布"/>
          <p:cNvPicPr>
            <a:picLocks noChangeAspect="1"/>
          </p:cNvPicPr>
          <p:nvPr/>
        </p:nvPicPr>
        <p:blipFill>
          <a:blip r:embed="rId4"/>
          <a:stretch>
            <a:fillRect/>
          </a:stretch>
        </p:blipFill>
        <p:spPr>
          <a:xfrm>
            <a:off x="2813050" y="2351088"/>
            <a:ext cx="3535363" cy="2405062"/>
          </a:xfrm>
          <a:prstGeom prst="rect">
            <a:avLst/>
          </a:prstGeom>
          <a:noFill/>
          <a:ln w="9525">
            <a:noFill/>
          </a:ln>
        </p:spPr>
      </p:pic>
      <p:pic>
        <p:nvPicPr>
          <p:cNvPr id="11270" name="图片 4106" descr="91140203">
            <a:hlinkClick r:id="rId5"/>
          </p:cNvPr>
          <p:cNvPicPr>
            <a:picLocks noChangeAspect="1"/>
          </p:cNvPicPr>
          <p:nvPr/>
        </p:nvPicPr>
        <p:blipFill>
          <a:blip r:embed="rId6"/>
          <a:stretch>
            <a:fillRect/>
          </a:stretch>
        </p:blipFill>
        <p:spPr>
          <a:xfrm>
            <a:off x="7104063" y="2349500"/>
            <a:ext cx="3603625" cy="2406650"/>
          </a:xfrm>
          <a:prstGeom prst="rect">
            <a:avLst/>
          </a:prstGeom>
          <a:noFill/>
          <a:ln w="9525">
            <a:noFill/>
          </a:ln>
        </p:spPr>
      </p:pic>
      <p:sp>
        <p:nvSpPr>
          <p:cNvPr id="2" name="文本框 1"/>
          <p:cNvSpPr txBox="1"/>
          <p:nvPr>
            <p:custDataLst>
              <p:tags r:id="rId7"/>
            </p:custDataLst>
          </p:nvPr>
        </p:nvSpPr>
        <p:spPr>
          <a:xfrm>
            <a:off x="263525" y="4868863"/>
            <a:ext cx="11733213" cy="1816100"/>
          </a:xfrm>
          <a:prstGeom prst="rect">
            <a:avLst/>
          </a:prstGeom>
          <a:noFill/>
          <a:ln w="19050"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en-US" altLang="zh-CN" b="1" dirty="0">
                <a:latin typeface="宋体" panose="02010600030101010101" pitchFamily="2" charset="-122"/>
                <a:ea typeface="宋体" panose="02010600030101010101" pitchFamily="2" charset="-122"/>
                <a:sym typeface="+mn-ea"/>
              </a:rPr>
              <a:t>   19</a:t>
            </a:r>
            <a:r>
              <a:rPr lang="zh-CN" altLang="en-US" b="1" dirty="0">
                <a:latin typeface="宋体" panose="02010600030101010101" pitchFamily="2" charset="-122"/>
                <a:ea typeface="宋体" panose="02010600030101010101" pitchFamily="2" charset="-122"/>
                <a:sym typeface="+mn-ea"/>
              </a:rPr>
              <a:t>世纪初以前，中国经济总量仍雄居世界</a:t>
            </a:r>
            <a:r>
              <a:rPr lang="zh-CN" altLang="en-US" b="1" dirty="0">
                <a:solidFill>
                  <a:srgbClr val="FF0000"/>
                </a:solidFill>
                <a:latin typeface="宋体" panose="02010600030101010101" pitchFamily="2" charset="-122"/>
                <a:ea typeface="宋体" panose="02010600030101010101" pitchFamily="2" charset="-122"/>
                <a:sym typeface="+mn-ea"/>
              </a:rPr>
              <a:t>榜首</a:t>
            </a:r>
            <a:r>
              <a:rPr lang="zh-CN" altLang="en-US" b="1" dirty="0">
                <a:latin typeface="宋体" panose="02010600030101010101" pitchFamily="2" charset="-122"/>
                <a:ea typeface="宋体" panose="02010600030101010101" pitchFamily="2" charset="-122"/>
                <a:sym typeface="+mn-ea"/>
              </a:rPr>
              <a:t>。</a:t>
            </a:r>
            <a:r>
              <a:rPr lang="en-US" altLang="zh-CN" b="1" dirty="0">
                <a:latin typeface="宋体" panose="02010600030101010101" pitchFamily="2" charset="-122"/>
                <a:ea typeface="宋体" panose="02010600030101010101" pitchFamily="2" charset="-122"/>
                <a:sym typeface="+mn-ea"/>
              </a:rPr>
              <a:t>1820</a:t>
            </a:r>
            <a:r>
              <a:rPr lang="zh-CN" altLang="en-US" b="1" dirty="0">
                <a:latin typeface="宋体" panose="02010600030101010101" pitchFamily="2" charset="-122"/>
                <a:ea typeface="宋体" panose="02010600030101010101" pitchFamily="2" charset="-122"/>
                <a:sym typeface="+mn-ea"/>
              </a:rPr>
              <a:t>年，中国、西欧的</a:t>
            </a:r>
            <a:r>
              <a:rPr lang="en-US" altLang="zh-CN" b="1" dirty="0">
                <a:latin typeface="宋体" panose="02010600030101010101" pitchFamily="2" charset="-122"/>
                <a:ea typeface="宋体" panose="02010600030101010101" pitchFamily="2" charset="-122"/>
                <a:sym typeface="+mn-ea"/>
              </a:rPr>
              <a:t>GDP</a:t>
            </a:r>
            <a:r>
              <a:rPr lang="zh-CN" altLang="en-US" b="1" dirty="0">
                <a:latin typeface="宋体" panose="02010600030101010101" pitchFamily="2" charset="-122"/>
                <a:ea typeface="宋体" panose="02010600030101010101" pitchFamily="2" charset="-122"/>
                <a:sym typeface="+mn-ea"/>
              </a:rPr>
              <a:t>在世界的占比分别为</a:t>
            </a:r>
            <a:r>
              <a:rPr lang="en-US" altLang="zh-CN" b="1" dirty="0">
                <a:latin typeface="宋体" panose="02010600030101010101" pitchFamily="2" charset="-122"/>
                <a:ea typeface="宋体" panose="02010600030101010101" pitchFamily="2" charset="-122"/>
                <a:sym typeface="+mn-ea"/>
              </a:rPr>
              <a:t>32.9%</a:t>
            </a:r>
            <a:r>
              <a:rPr lang="zh-CN" altLang="en-US" b="1" dirty="0">
                <a:latin typeface="宋体" panose="02010600030101010101" pitchFamily="2" charset="-122"/>
                <a:ea typeface="宋体" panose="02010600030101010101" pitchFamily="2" charset="-122"/>
                <a:sym typeface="+mn-ea"/>
              </a:rPr>
              <a:t>和</a:t>
            </a:r>
            <a:r>
              <a:rPr lang="en-US" altLang="zh-CN" b="1" dirty="0">
                <a:latin typeface="宋体" panose="02010600030101010101" pitchFamily="2" charset="-122"/>
                <a:ea typeface="宋体" panose="02010600030101010101" pitchFamily="2" charset="-122"/>
                <a:sym typeface="+mn-ea"/>
              </a:rPr>
              <a:t>23.6%</a:t>
            </a:r>
            <a:r>
              <a:rPr lang="zh-CN" altLang="en-US" b="1" dirty="0">
                <a:latin typeface="宋体" panose="02010600030101010101" pitchFamily="2" charset="-122"/>
                <a:ea typeface="宋体" panose="02010600030101010101" pitchFamily="2" charset="-122"/>
                <a:sym typeface="+mn-ea"/>
              </a:rPr>
              <a:t>。但如果按农业年平均增长率计算，中国两千年仅为</a:t>
            </a:r>
            <a:r>
              <a:rPr lang="zh-CN" altLang="en-US" b="1" dirty="0">
                <a:solidFill>
                  <a:srgbClr val="FF0000"/>
                </a:solidFill>
                <a:latin typeface="宋体" panose="02010600030101010101" pitchFamily="2" charset="-122"/>
                <a:ea typeface="宋体" panose="02010600030101010101" pitchFamily="2" charset="-122"/>
                <a:sym typeface="+mn-ea"/>
              </a:rPr>
              <a:t>0.</a:t>
            </a:r>
            <a:r>
              <a:rPr lang="en-US" altLang="zh-CN" b="1" dirty="0">
                <a:solidFill>
                  <a:srgbClr val="FF0000"/>
                </a:solidFill>
                <a:latin typeface="宋体" panose="02010600030101010101" pitchFamily="2" charset="-122"/>
                <a:ea typeface="宋体" panose="02010600030101010101" pitchFamily="2" charset="-122"/>
                <a:sym typeface="+mn-ea"/>
              </a:rPr>
              <a:t>0</a:t>
            </a:r>
            <a:r>
              <a:rPr lang="zh-CN" altLang="en-US" b="1" dirty="0">
                <a:solidFill>
                  <a:srgbClr val="FF0000"/>
                </a:solidFill>
                <a:latin typeface="宋体" panose="02010600030101010101" pitchFamily="2" charset="-122"/>
                <a:ea typeface="宋体" panose="02010600030101010101" pitchFamily="2" charset="-122"/>
                <a:sym typeface="+mn-ea"/>
              </a:rPr>
              <a:t>1%</a:t>
            </a:r>
            <a:r>
              <a:rPr lang="zh-CN" altLang="en-US" b="1" dirty="0">
                <a:latin typeface="宋体" panose="02010600030101010101" pitchFamily="2" charset="-122"/>
                <a:ea typeface="宋体" panose="02010600030101010101" pitchFamily="2" charset="-122"/>
                <a:sym typeface="+mn-ea"/>
              </a:rPr>
              <a:t>，英国工业革命前已到达</a:t>
            </a:r>
            <a:r>
              <a:rPr lang="zh-CN" altLang="en-US" b="1" dirty="0">
                <a:solidFill>
                  <a:srgbClr val="FF0000"/>
                </a:solidFill>
                <a:latin typeface="宋体" panose="02010600030101010101" pitchFamily="2" charset="-122"/>
                <a:ea typeface="宋体" panose="02010600030101010101" pitchFamily="2" charset="-122"/>
                <a:sym typeface="+mn-ea"/>
              </a:rPr>
              <a:t>5%</a:t>
            </a:r>
            <a:r>
              <a:rPr lang="zh-CN" altLang="en-US" b="1" dirty="0">
                <a:latin typeface="宋体" panose="02010600030101010101" pitchFamily="2" charset="-122"/>
                <a:ea typeface="宋体" panose="02010600030101010101" pitchFamily="2" charset="-122"/>
                <a:sym typeface="+mn-ea"/>
              </a:rPr>
              <a:t>。</a:t>
            </a:r>
            <a:r>
              <a:rPr lang="en-US" altLang="zh-CN" b="1" dirty="0">
                <a:latin typeface="宋体" panose="02010600030101010101" pitchFamily="2" charset="-122"/>
                <a:ea typeface="宋体" panose="02010600030101010101" pitchFamily="2" charset="-122"/>
                <a:sym typeface="+mn-ea"/>
              </a:rPr>
              <a:t>  </a:t>
            </a:r>
            <a:endParaRPr lang="en-US" altLang="zh-CN" b="1" dirty="0">
              <a:latin typeface="宋体" panose="02010600030101010101" pitchFamily="2" charset="-122"/>
              <a:ea typeface="宋体" panose="02010600030101010101" pitchFamily="2" charset="-122"/>
              <a:sym typeface="+mn-ea"/>
            </a:endParaRPr>
          </a:p>
          <a:p>
            <a:pPr marL="0" lvl="0" indent="0">
              <a:lnSpc>
                <a:spcPct val="100000"/>
              </a:lnSpc>
              <a:spcBef>
                <a:spcPct val="0"/>
              </a:spcBef>
              <a:buSzTx/>
              <a:buFontTx/>
              <a:buNone/>
            </a:pPr>
            <a:r>
              <a:rPr lang="en-US" altLang="zh-CN" b="1" dirty="0">
                <a:latin typeface="宋体" panose="02010600030101010101" pitchFamily="2" charset="-122"/>
                <a:ea typeface="宋体" panose="02010600030101010101" pitchFamily="2" charset="-122"/>
                <a:sym typeface="+mn-ea"/>
              </a:rPr>
              <a:t>            </a:t>
            </a:r>
            <a:r>
              <a:rPr lang="en-US" altLang="zh-CN" sz="2400" b="1" dirty="0">
                <a:latin typeface="宋体" panose="02010600030101010101" pitchFamily="2" charset="-122"/>
                <a:ea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sym typeface="+mn-ea"/>
              </a:rPr>
              <a:t>王家范《百年颠沛与千年往复》</a:t>
            </a:r>
            <a:endParaRPr lang="zh-CN" altLang="en-US" sz="2400" b="1" dirty="0">
              <a:latin typeface="宋体" panose="02010600030101010101" pitchFamily="2" charset="-122"/>
              <a:ea typeface="宋体" panose="02010600030101010101" pitchFamily="2" charset="-122"/>
              <a:sym typeface="+mn-ea"/>
            </a:endParaRPr>
          </a:p>
        </p:txBody>
      </p:sp>
      <p:sp>
        <p:nvSpPr>
          <p:cNvPr id="11272" name="TextBox 4"/>
          <p:cNvSpPr txBox="1"/>
          <p:nvPr/>
        </p:nvSpPr>
        <p:spPr>
          <a:xfrm>
            <a:off x="3548063" y="177800"/>
            <a:ext cx="5329237"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4400" b="1" dirty="0">
                <a:solidFill>
                  <a:srgbClr val="FF33CC"/>
                </a:solidFill>
                <a:latin typeface="微软雅黑" panose="020B0503020204020204" pitchFamily="34" charset="-122"/>
                <a:ea typeface="微软雅黑" panose="020B0503020204020204" pitchFamily="34" charset="-122"/>
              </a:rPr>
              <a:t>量变是否引起质变？</a:t>
            </a:r>
            <a:endParaRPr lang="zh-CN" altLang="en-US" sz="4400" b="1" dirty="0">
              <a:solidFill>
                <a:srgbClr val="FF33CC"/>
              </a:solidFill>
              <a:latin typeface="微软雅黑" panose="020B0503020204020204" pitchFamily="34" charset="-122"/>
              <a:ea typeface="微软雅黑" panose="020B0503020204020204" pitchFamily="34" charset="-122"/>
            </a:endParaRPr>
          </a:p>
        </p:txBody>
      </p:sp>
      <p:sp>
        <p:nvSpPr>
          <p:cNvPr id="20" name="TextBox 9"/>
          <p:cNvSpPr txBox="1"/>
          <p:nvPr>
            <p:custDataLst>
              <p:tags r:id="rId8"/>
            </p:custDataLst>
          </p:nvPr>
        </p:nvSpPr>
        <p:spPr>
          <a:xfrm>
            <a:off x="4011613" y="3552825"/>
            <a:ext cx="6048375" cy="646113"/>
          </a:xfrm>
          <a:prstGeom prst="rect">
            <a:avLst/>
          </a:prstGeom>
          <a:noFill/>
          <a:ln w="12700">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a:lnSpc>
                <a:spcPct val="100000"/>
              </a:lnSpc>
              <a:spcBef>
                <a:spcPct val="0"/>
              </a:spcBef>
              <a:buSzTx/>
              <a:buFontTx/>
              <a:buNone/>
            </a:pPr>
            <a:r>
              <a:rPr lang="zh-CN" altLang="en-US" sz="3600" b="1" dirty="0">
                <a:solidFill>
                  <a:srgbClr val="FF0000"/>
                </a:solidFill>
                <a:latin typeface="微软雅黑" panose="020B0503020204020204" pitchFamily="34" charset="-122"/>
                <a:ea typeface="微软雅黑" panose="020B0503020204020204" pitchFamily="34" charset="-122"/>
                <a:sym typeface="+mn-ea"/>
              </a:rPr>
              <a:t>生产方式未有根本突破</a:t>
            </a:r>
            <a:endParaRPr lang="zh-CN" altLang="en-US" sz="3600" b="1"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p:bldP spid="21" grpId="0" bldLvl="0" animBg="1"/>
      <p:bldP spid="2" grpId="0" animBg="1"/>
      <p:bldP spid="2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90" name="内容占位符 2"/>
          <p:cNvSpPr>
            <a:spLocks noGrp="1"/>
          </p:cNvSpPr>
          <p:nvPr>
            <p:ph idx="1"/>
          </p:nvPr>
        </p:nvSpPr>
        <p:spPr>
          <a:xfrm>
            <a:off x="334963" y="669925"/>
            <a:ext cx="11522075" cy="5805488"/>
          </a:xfrm>
          <a:ln w="19050"/>
        </p:spPr>
        <p:txBody>
          <a:bodyPr vert="horz" wrap="square" lIns="91440" tIns="45720" rIns="91440" bIns="45720" anchor="t" anchorCtr="0"/>
          <a:p>
            <a:pPr indent="0" algn="ctr">
              <a:lnSpc>
                <a:spcPct val="100000"/>
              </a:lnSpc>
              <a:buNone/>
            </a:pPr>
            <a:r>
              <a:rPr lang="en-US" altLang="zh-CN" sz="3600" b="1" dirty="0">
                <a:solidFill>
                  <a:srgbClr val="C00000"/>
                </a:solidFill>
                <a:latin typeface="宋体" panose="02010600030101010101" pitchFamily="2" charset="-122"/>
                <a:ea typeface="宋体" panose="02010600030101010101" pitchFamily="2" charset="-122"/>
                <a:sym typeface="Arial" panose="020B0604020202020204" pitchFamily="34" charset="0"/>
              </a:rPr>
              <a:t>【</a:t>
            </a:r>
            <a:r>
              <a:rPr lang="zh-CN" altLang="en-US" sz="3600" b="1" dirty="0">
                <a:solidFill>
                  <a:srgbClr val="C00000"/>
                </a:solidFill>
                <a:latin typeface="宋体" panose="02010600030101010101" pitchFamily="2" charset="-122"/>
                <a:ea typeface="宋体" panose="02010600030101010101" pitchFamily="2" charset="-122"/>
                <a:sym typeface="Arial" panose="020B0604020202020204" pitchFamily="34" charset="0"/>
              </a:rPr>
              <a:t>真题研究</a:t>
            </a:r>
            <a:r>
              <a:rPr lang="en-US" altLang="zh-CN" sz="3600" b="1" dirty="0">
                <a:solidFill>
                  <a:srgbClr val="C00000"/>
                </a:solidFill>
                <a:latin typeface="宋体" panose="02010600030101010101" pitchFamily="2" charset="-122"/>
                <a:ea typeface="宋体" panose="02010600030101010101" pitchFamily="2" charset="-122"/>
                <a:sym typeface="Arial" panose="020B0604020202020204" pitchFamily="34" charset="0"/>
              </a:rPr>
              <a:t>】</a:t>
            </a:r>
            <a:endParaRPr lang="en-US" altLang="zh-CN" sz="3600" dirty="0">
              <a:ea typeface="宋体" panose="02010600030101010101" pitchFamily="2" charset="-122"/>
            </a:endParaRPr>
          </a:p>
          <a:p>
            <a:pPr indent="0">
              <a:lnSpc>
                <a:spcPct val="100000"/>
              </a:lnSpc>
              <a:buNone/>
            </a:pPr>
            <a:r>
              <a:rPr lang="en-US" altLang="zh-CN" sz="3200" b="1" dirty="0">
                <a:solidFill>
                  <a:srgbClr val="C00000"/>
                </a:solidFill>
                <a:latin typeface="微软雅黑" panose="020B0503020204020204" pitchFamily="34" charset="-122"/>
                <a:ea typeface="微软雅黑" panose="020B0503020204020204" pitchFamily="34" charset="-122"/>
              </a:rPr>
              <a:t>(2017</a:t>
            </a:r>
            <a:r>
              <a:rPr lang="en-US" altLang="zh-CN" sz="3200" b="1" dirty="0">
                <a:solidFill>
                  <a:srgbClr val="C00000"/>
                </a:solidFill>
                <a:latin typeface="微软雅黑" panose="020B0503020204020204" pitchFamily="34" charset="-122"/>
                <a:ea typeface="微软雅黑" panose="020B0503020204020204" pitchFamily="34" charset="-122"/>
                <a:sym typeface="+mn-ea"/>
              </a:rPr>
              <a:t>·</a:t>
            </a:r>
            <a:r>
              <a:rPr lang="zh-CN" altLang="en-US" sz="3200" b="1" dirty="0">
                <a:solidFill>
                  <a:srgbClr val="C00000"/>
                </a:solidFill>
                <a:latin typeface="微软雅黑" panose="020B0503020204020204" pitchFamily="34" charset="-122"/>
                <a:ea typeface="微软雅黑" panose="020B0503020204020204" pitchFamily="34" charset="-122"/>
              </a:rPr>
              <a:t>新课标全国卷</a:t>
            </a:r>
            <a:r>
              <a:rPr lang="en-US" altLang="zh-CN" sz="3200" b="1" dirty="0">
                <a:solidFill>
                  <a:srgbClr val="C00000"/>
                </a:solidFill>
                <a:latin typeface="微软雅黑" panose="020B0503020204020204" pitchFamily="34" charset="-122"/>
                <a:ea typeface="微软雅黑" panose="020B0503020204020204" pitchFamily="34" charset="-122"/>
              </a:rPr>
              <a:t>1</a:t>
            </a:r>
            <a:r>
              <a:rPr lang="en-US" altLang="zh-CN" sz="3200" b="1" dirty="0">
                <a:solidFill>
                  <a:srgbClr val="C00000"/>
                </a:solidFill>
                <a:latin typeface="微软雅黑" panose="020B0503020204020204" pitchFamily="34" charset="-122"/>
                <a:ea typeface="微软雅黑" panose="020B0503020204020204" pitchFamily="34" charset="-122"/>
                <a:sym typeface="+mn-ea"/>
              </a:rPr>
              <a:t>·</a:t>
            </a:r>
            <a:r>
              <a:rPr lang="en-US" altLang="zh-CN" sz="3200" b="1" dirty="0">
                <a:solidFill>
                  <a:srgbClr val="C00000"/>
                </a:solidFill>
                <a:latin typeface="微软雅黑" panose="020B0503020204020204" pitchFamily="34" charset="-122"/>
                <a:ea typeface="微软雅黑" panose="020B0503020204020204" pitchFamily="34" charset="-122"/>
              </a:rPr>
              <a:t>27)</a:t>
            </a:r>
            <a:r>
              <a:rPr lang="zh-CN" altLang="en-US" sz="3600" b="1" dirty="0">
                <a:latin typeface="微软雅黑" panose="020B0503020204020204" pitchFamily="34" charset="-122"/>
                <a:ea typeface="微软雅黑" panose="020B0503020204020204" pitchFamily="34" charset="-122"/>
              </a:rPr>
              <a:t>明朝前期，朝廷在饮食器具使用上有一套严格规定，例如官员不得使用玉质器皿。到明后期，连低级官员乃至普通人家也都使用玉质器皿。这一变化反映了（       ）</a:t>
            </a:r>
            <a:endParaRPr lang="zh-CN" altLang="en-US" sz="3600" b="1" dirty="0">
              <a:latin typeface="微软雅黑" panose="020B0503020204020204" pitchFamily="34" charset="-122"/>
              <a:ea typeface="微软雅黑" panose="020B0503020204020204" pitchFamily="34" charset="-122"/>
            </a:endParaRPr>
          </a:p>
          <a:p>
            <a:pPr indent="0">
              <a:lnSpc>
                <a:spcPct val="100000"/>
              </a:lnSpc>
              <a:buNone/>
            </a:pPr>
            <a:r>
              <a:rPr lang="en-US" altLang="zh-CN" sz="3600" b="1" dirty="0">
                <a:solidFill>
                  <a:srgbClr val="0033CC"/>
                </a:solidFill>
                <a:latin typeface="微软雅黑" panose="020B0503020204020204" pitchFamily="34" charset="-122"/>
                <a:ea typeface="微软雅黑" panose="020B0503020204020204" pitchFamily="34" charset="-122"/>
              </a:rPr>
              <a:t>A.</a:t>
            </a:r>
            <a:r>
              <a:rPr lang="zh-CN" altLang="en-US" sz="3600" b="1" dirty="0">
                <a:solidFill>
                  <a:srgbClr val="0033CC"/>
                </a:solidFill>
                <a:latin typeface="微软雅黑" panose="020B0503020204020204" pitchFamily="34" charset="-122"/>
                <a:ea typeface="微软雅黑" panose="020B0503020204020204" pitchFamily="34" charset="-122"/>
              </a:rPr>
              <a:t>君主专制统治逐渐加强               </a:t>
            </a:r>
            <a:endParaRPr lang="en-US" altLang="zh-CN" sz="3600" b="1" dirty="0">
              <a:solidFill>
                <a:srgbClr val="0033CC"/>
              </a:solidFill>
              <a:latin typeface="微软雅黑" panose="020B0503020204020204" pitchFamily="34" charset="-122"/>
              <a:ea typeface="微软雅黑" panose="020B0503020204020204" pitchFamily="34" charset="-122"/>
            </a:endParaRPr>
          </a:p>
          <a:p>
            <a:pPr indent="0">
              <a:lnSpc>
                <a:spcPct val="100000"/>
              </a:lnSpc>
              <a:buNone/>
            </a:pPr>
            <a:r>
              <a:rPr lang="en-US" altLang="zh-CN" sz="3600" b="1" dirty="0">
                <a:solidFill>
                  <a:srgbClr val="0033CC"/>
                </a:solidFill>
                <a:latin typeface="微软雅黑" panose="020B0503020204020204" pitchFamily="34" charset="-122"/>
                <a:ea typeface="微软雅黑" panose="020B0503020204020204" pitchFamily="34" charset="-122"/>
              </a:rPr>
              <a:t>B.</a:t>
            </a:r>
            <a:r>
              <a:rPr lang="zh-CN" altLang="en-US" sz="3600" b="1" dirty="0">
                <a:solidFill>
                  <a:srgbClr val="0033CC"/>
                </a:solidFill>
                <a:latin typeface="微软雅黑" panose="020B0503020204020204" pitchFamily="34" charset="-122"/>
                <a:ea typeface="微软雅黑" panose="020B0503020204020204" pitchFamily="34" charset="-122"/>
              </a:rPr>
              <a:t>经济发展冲击等级秩序</a:t>
            </a:r>
            <a:endParaRPr lang="zh-CN" altLang="en-US" sz="3600" b="1" dirty="0">
              <a:solidFill>
                <a:srgbClr val="0033CC"/>
              </a:solidFill>
              <a:latin typeface="微软雅黑" panose="020B0503020204020204" pitchFamily="34" charset="-122"/>
              <a:ea typeface="微软雅黑" panose="020B0503020204020204" pitchFamily="34" charset="-122"/>
            </a:endParaRPr>
          </a:p>
          <a:p>
            <a:pPr indent="0">
              <a:lnSpc>
                <a:spcPct val="100000"/>
              </a:lnSpc>
              <a:buNone/>
            </a:pPr>
            <a:r>
              <a:rPr lang="en-US" altLang="zh-CN" sz="3600" b="1" dirty="0">
                <a:solidFill>
                  <a:srgbClr val="0033CC"/>
                </a:solidFill>
                <a:latin typeface="微软雅黑" panose="020B0503020204020204" pitchFamily="34" charset="-122"/>
                <a:ea typeface="微软雅黑" panose="020B0503020204020204" pitchFamily="34" charset="-122"/>
              </a:rPr>
              <a:t>C.</a:t>
            </a:r>
            <a:r>
              <a:rPr lang="zh-CN" altLang="en-US" sz="3600" b="1" dirty="0">
                <a:solidFill>
                  <a:srgbClr val="0033CC"/>
                </a:solidFill>
                <a:latin typeface="微软雅黑" panose="020B0503020204020204" pitchFamily="34" charset="-122"/>
                <a:ea typeface="微软雅黑" panose="020B0503020204020204" pitchFamily="34" charset="-122"/>
              </a:rPr>
              <a:t>市民兴起瓦解传统伦理               </a:t>
            </a:r>
            <a:endParaRPr lang="en-US" altLang="zh-CN" sz="3600" b="1" dirty="0">
              <a:solidFill>
                <a:srgbClr val="0033CC"/>
              </a:solidFill>
              <a:latin typeface="微软雅黑" panose="020B0503020204020204" pitchFamily="34" charset="-122"/>
              <a:ea typeface="微软雅黑" panose="020B0503020204020204" pitchFamily="34" charset="-122"/>
            </a:endParaRPr>
          </a:p>
          <a:p>
            <a:pPr indent="0">
              <a:lnSpc>
                <a:spcPct val="100000"/>
              </a:lnSpc>
              <a:buNone/>
            </a:pPr>
            <a:r>
              <a:rPr lang="en-US" altLang="zh-CN" sz="3600" b="1" dirty="0">
                <a:solidFill>
                  <a:srgbClr val="0033CC"/>
                </a:solidFill>
                <a:latin typeface="微软雅黑" panose="020B0503020204020204" pitchFamily="34" charset="-122"/>
                <a:ea typeface="微软雅黑" panose="020B0503020204020204" pitchFamily="34" charset="-122"/>
              </a:rPr>
              <a:t>D.</a:t>
            </a:r>
            <a:r>
              <a:rPr lang="zh-CN" altLang="en-US" sz="3600" b="1" dirty="0">
                <a:solidFill>
                  <a:srgbClr val="0033CC"/>
                </a:solidFill>
                <a:latin typeface="微软雅黑" panose="020B0503020204020204" pitchFamily="34" charset="-122"/>
                <a:ea typeface="微软雅黑" panose="020B0503020204020204" pitchFamily="34" charset="-122"/>
              </a:rPr>
              <a:t>低级官员易染奢靡风气</a:t>
            </a:r>
            <a:endParaRPr lang="zh-CN" altLang="en-US" sz="3600" b="1" dirty="0">
              <a:solidFill>
                <a:srgbClr val="0033CC"/>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672263" y="3573463"/>
            <a:ext cx="2373312" cy="14462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en-US" altLang="zh-CN" sz="8800" dirty="0">
                <a:solidFill>
                  <a:srgbClr val="C00000"/>
                </a:solidFill>
                <a:latin typeface="Arial" panose="020B0604020202020204" pitchFamily="34" charset="0"/>
                <a:ea typeface="宋体" panose="02010600030101010101" pitchFamily="2" charset="-122"/>
              </a:rPr>
              <a:t>B</a:t>
            </a:r>
            <a:endParaRPr lang="zh-CN" altLang="en-US" sz="8800" dirty="0">
              <a:solidFill>
                <a:srgbClr val="C00000"/>
              </a:solidFill>
              <a:latin typeface="Arial" panose="020B0604020202020204" pitchFamily="34" charset="0"/>
              <a:ea typeface="宋体" panose="02010600030101010101" pitchFamily="2" charset="-122"/>
            </a:endParaRPr>
          </a:p>
        </p:txBody>
      </p:sp>
    </p:spTree>
  </p:cSld>
  <p:clrMapOvr>
    <a:masterClrMapping/>
  </p:clrMapOvr>
  <p:transition advTm="1376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233363" y="3941763"/>
            <a:ext cx="12050712" cy="18161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en-US" altLang="zh-CN" b="1" dirty="0">
                <a:solidFill>
                  <a:srgbClr val="FF33CC"/>
                </a:solidFill>
                <a:latin typeface="微软雅黑" panose="020B0503020204020204" pitchFamily="34" charset="-122"/>
                <a:ea typeface="微软雅黑" panose="020B0503020204020204" pitchFamily="34" charset="-122"/>
              </a:rPr>
              <a:t>2.</a:t>
            </a:r>
            <a:r>
              <a:rPr lang="zh-CN" altLang="zh-CN" b="1" dirty="0">
                <a:solidFill>
                  <a:srgbClr val="FF33CC"/>
                </a:solidFill>
                <a:latin typeface="微软雅黑" panose="020B0503020204020204" pitchFamily="34" charset="-122"/>
                <a:ea typeface="微软雅黑" panose="020B0503020204020204" pitchFamily="34" charset="-122"/>
              </a:rPr>
              <a:t>特点：</a:t>
            </a:r>
            <a:endParaRPr lang="zh-CN" altLang="zh-CN" b="1" dirty="0">
              <a:solidFill>
                <a:srgbClr val="FF33CC"/>
              </a:solidFill>
              <a:latin typeface="微软雅黑" panose="020B0503020204020204" pitchFamily="34" charset="-122"/>
              <a:ea typeface="微软雅黑" panose="020B0503020204020204" pitchFamily="34" charset="-122"/>
            </a:endParaRPr>
          </a:p>
          <a:p>
            <a:pPr marL="0" lvl="0" indent="0">
              <a:lnSpc>
                <a:spcPct val="100000"/>
              </a:lnSpc>
              <a:spcBef>
                <a:spcPct val="0"/>
              </a:spcBef>
              <a:buSzTx/>
              <a:buFontTx/>
              <a:buNone/>
            </a:pPr>
            <a:r>
              <a:rPr lang="zh-CN" altLang="en-US" b="1" dirty="0">
                <a:solidFill>
                  <a:srgbClr val="0033CC"/>
                </a:solidFill>
                <a:latin typeface="微软雅黑" panose="020B0503020204020204" pitchFamily="34" charset="-122"/>
                <a:ea typeface="微软雅黑" panose="020B0503020204020204" pitchFamily="34" charset="-122"/>
              </a:rPr>
              <a:t>①</a:t>
            </a:r>
            <a:r>
              <a:rPr lang="zh-CN" altLang="zh-CN" b="1" dirty="0">
                <a:solidFill>
                  <a:srgbClr val="0033CC"/>
                </a:solidFill>
                <a:latin typeface="微软雅黑" panose="020B0503020204020204" pitchFamily="34" charset="-122"/>
                <a:ea typeface="微软雅黑" panose="020B0503020204020204" pitchFamily="34" charset="-122"/>
              </a:rPr>
              <a:t>“夹河而市”</a:t>
            </a:r>
            <a:r>
              <a:rPr lang="zh-CN" altLang="en-US" b="1" dirty="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交通与商业发展之间的关系</a:t>
            </a:r>
            <a:r>
              <a:rPr lang="zh-CN" altLang="en-US" b="1" dirty="0">
                <a:latin typeface="宋体" panose="02010600030101010101" pitchFamily="2" charset="-122"/>
                <a:ea typeface="宋体" panose="02010600030101010101" pitchFamily="2" charset="-122"/>
              </a:rPr>
              <a:t>）</a:t>
            </a:r>
            <a:endParaRPr lang="zh-CN" altLang="zh-CN" b="1" dirty="0">
              <a:latin typeface="宋体" panose="02010600030101010101" pitchFamily="2" charset="-122"/>
              <a:ea typeface="宋体" panose="02010600030101010101" pitchFamily="2" charset="-122"/>
            </a:endParaRPr>
          </a:p>
          <a:p>
            <a:pPr marL="0" lvl="0" indent="0">
              <a:lnSpc>
                <a:spcPct val="100000"/>
              </a:lnSpc>
              <a:spcBef>
                <a:spcPct val="0"/>
              </a:spcBef>
              <a:buSzTx/>
              <a:buFontTx/>
              <a:buNone/>
            </a:pPr>
            <a:r>
              <a:rPr lang="zh-CN" altLang="en-US" b="1" dirty="0">
                <a:solidFill>
                  <a:srgbClr val="0033CC"/>
                </a:solidFill>
                <a:latin typeface="微软雅黑" panose="020B0503020204020204" pitchFamily="34" charset="-122"/>
                <a:ea typeface="微软雅黑" panose="020B0503020204020204" pitchFamily="34" charset="-122"/>
              </a:rPr>
              <a:t>②</a:t>
            </a:r>
            <a:r>
              <a:rPr lang="zh-CN" altLang="zh-CN" b="1" dirty="0">
                <a:solidFill>
                  <a:srgbClr val="0033CC"/>
                </a:solidFill>
                <a:latin typeface="微软雅黑" panose="020B0503020204020204" pitchFamily="34" charset="-122"/>
                <a:ea typeface="微软雅黑" panose="020B0503020204020204" pitchFamily="34" charset="-122"/>
              </a:rPr>
              <a:t>市镇大多分布在经济较发达和经济作物种植区</a:t>
            </a:r>
            <a:r>
              <a:rPr lang="zh-CN" altLang="en-US" b="1" dirty="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与农业和手工业的关系</a:t>
            </a:r>
            <a:r>
              <a:rPr lang="zh-CN" altLang="en-US" b="1" dirty="0">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a:p>
            <a:pPr marL="0" lvl="0" indent="0">
              <a:lnSpc>
                <a:spcPct val="100000"/>
              </a:lnSpc>
              <a:spcBef>
                <a:spcPct val="0"/>
              </a:spcBef>
              <a:buSzTx/>
              <a:buFontTx/>
              <a:buNone/>
            </a:pPr>
            <a:r>
              <a:rPr lang="zh-CN" altLang="en-US" b="1" dirty="0">
                <a:solidFill>
                  <a:srgbClr val="0033CC"/>
                </a:solidFill>
                <a:latin typeface="微软雅黑" panose="020B0503020204020204" pitchFamily="34" charset="-122"/>
                <a:ea typeface="微软雅黑" panose="020B0503020204020204" pitchFamily="34" charset="-122"/>
              </a:rPr>
              <a:t>③</a:t>
            </a:r>
            <a:r>
              <a:rPr lang="zh-CN" altLang="zh-CN" b="1" dirty="0">
                <a:solidFill>
                  <a:srgbClr val="0033CC"/>
                </a:solidFill>
                <a:latin typeface="微软雅黑" panose="020B0503020204020204" pitchFamily="34" charset="-122"/>
                <a:ea typeface="微软雅黑" panose="020B0503020204020204" pitchFamily="34" charset="-122"/>
              </a:rPr>
              <a:t>呈市场专业化趋向</a:t>
            </a:r>
            <a:r>
              <a:rPr lang="zh-CN" altLang="en-US" b="1" dirty="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城市经济功能、经济区域分工</a:t>
            </a:r>
            <a:r>
              <a:rPr lang="zh-CN" altLang="en-US" b="1" dirty="0">
                <a:latin typeface="宋体" panose="02010600030101010101" pitchFamily="2" charset="-122"/>
                <a:ea typeface="宋体" panose="02010600030101010101" pitchFamily="2" charset="-122"/>
              </a:rPr>
              <a:t>）</a:t>
            </a:r>
            <a:endParaRPr lang="zh-CN" altLang="en-US" b="1" dirty="0">
              <a:latin typeface="宋体" panose="02010600030101010101" pitchFamily="2" charset="-122"/>
              <a:ea typeface="宋体" panose="02010600030101010101" pitchFamily="2" charset="-122"/>
            </a:endParaRPr>
          </a:p>
        </p:txBody>
      </p:sp>
      <p:sp>
        <p:nvSpPr>
          <p:cNvPr id="13315" name="文本框 2"/>
          <p:cNvSpPr txBox="1"/>
          <p:nvPr/>
        </p:nvSpPr>
        <p:spPr>
          <a:xfrm>
            <a:off x="204788" y="835025"/>
            <a:ext cx="11907837" cy="2000250"/>
          </a:xfrm>
          <a:prstGeom prst="rect">
            <a:avLst/>
          </a:prstGeom>
          <a:noFill/>
          <a:ln w="9525" cap="flat" cmpd="sng">
            <a:solidFill>
              <a:srgbClr val="0000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在现代工业兴起之前，作为“生存于农村经济上面”的市镇，其全部活力来自周围的农村经济。然而，正是在江南农业高度发展的基础上这些市镇作为新兴的工商业据点，散布在广袤的乡村地区。各式工匠的手工业生产与商业贸易一道，构成了此类市镇经济的主要成分:市镇周围的农业生产和手工业生产，是市镇赖以生长的土壤:交汇干市镇的水陆交通，则为市镇输送养料的孔道。    </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摘自《中国近世农村经济制度史论</a:t>
            </a:r>
            <a:r>
              <a:rPr lang="en-US" altLang="zh-CN"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p:txBody>
      </p:sp>
      <p:sp>
        <p:nvSpPr>
          <p:cNvPr id="5" name="文本框 4"/>
          <p:cNvSpPr txBox="1"/>
          <p:nvPr/>
        </p:nvSpPr>
        <p:spPr>
          <a:xfrm>
            <a:off x="306388" y="2835275"/>
            <a:ext cx="11703050" cy="9540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en-US" altLang="zh-CN" b="1" dirty="0">
                <a:solidFill>
                  <a:srgbClr val="FF33CC"/>
                </a:solidFill>
                <a:latin typeface="微软雅黑" panose="020B0503020204020204" pitchFamily="34" charset="-122"/>
                <a:ea typeface="微软雅黑" panose="020B0503020204020204" pitchFamily="34" charset="-122"/>
              </a:rPr>
              <a:t>1.</a:t>
            </a:r>
            <a:r>
              <a:rPr lang="zh-CN" altLang="en-US" b="1" dirty="0">
                <a:solidFill>
                  <a:srgbClr val="FF33CC"/>
                </a:solidFill>
                <a:latin typeface="微软雅黑" panose="020B0503020204020204" pitchFamily="34" charset="-122"/>
                <a:ea typeface="微软雅黑" panose="020B0503020204020204" pitchFamily="34" charset="-122"/>
              </a:rPr>
              <a:t>兴起条件:</a:t>
            </a:r>
            <a:r>
              <a:rPr lang="zh-CN" altLang="en-US" dirty="0">
                <a:latin typeface="微软雅黑" panose="020B0503020204020204" pitchFamily="34" charset="-122"/>
                <a:ea typeface="微软雅黑" panose="020B0503020204020204" pitchFamily="34" charset="-122"/>
              </a:rPr>
              <a:t>①江南农业的发展；②农业商品化程度提高;③手工业和商业的繁荣；④江南水陆交通便利(地理位置优越)</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19075" y="5757863"/>
            <a:ext cx="11804650" cy="9540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en-US" altLang="zh-CN" b="1" dirty="0">
                <a:solidFill>
                  <a:srgbClr val="FF33CC"/>
                </a:solidFill>
                <a:latin typeface="微软雅黑" panose="020B0503020204020204" pitchFamily="34" charset="-122"/>
                <a:ea typeface="微软雅黑" panose="020B0503020204020204" pitchFamily="34" charset="-122"/>
              </a:rPr>
              <a:t>3</a:t>
            </a:r>
            <a:r>
              <a:rPr lang="zh-CN" altLang="zh-CN" b="1" dirty="0">
                <a:solidFill>
                  <a:srgbClr val="FF33CC"/>
                </a:solidFill>
                <a:latin typeface="微软雅黑" panose="020B0503020204020204" pitchFamily="34" charset="-122"/>
                <a:ea typeface="微软雅黑" panose="020B0503020204020204" pitchFamily="34" charset="-122"/>
              </a:rPr>
              <a:t>.影响：</a:t>
            </a:r>
            <a:r>
              <a:rPr lang="zh-CN" altLang="zh-CN" dirty="0">
                <a:latin typeface="微软雅黑" panose="020B0503020204020204" pitchFamily="34" charset="-122"/>
                <a:ea typeface="微软雅黑" panose="020B0503020204020204" pitchFamily="34" charset="-122"/>
              </a:rPr>
              <a:t>市镇经济有利于促进</a:t>
            </a:r>
            <a:r>
              <a:rPr lang="zh-CN" altLang="zh-CN" dirty="0">
                <a:solidFill>
                  <a:srgbClr val="0033CC"/>
                </a:solidFill>
                <a:latin typeface="微软雅黑" panose="020B0503020204020204" pitchFamily="34" charset="-122"/>
                <a:ea typeface="微软雅黑" panose="020B0503020204020204" pitchFamily="34" charset="-122"/>
              </a:rPr>
              <a:t>工商业</a:t>
            </a:r>
            <a:r>
              <a:rPr lang="zh-CN" altLang="zh-CN" dirty="0">
                <a:latin typeface="微软雅黑" panose="020B0503020204020204" pitchFamily="34" charset="-122"/>
                <a:ea typeface="微软雅黑" panose="020B0503020204020204" pitchFamily="34" charset="-122"/>
              </a:rPr>
              <a:t>从农业中分离出来，体现了农村经济结构以及农业经营方式的诸多变化，反映了</a:t>
            </a:r>
            <a:r>
              <a:rPr lang="zh-CN" altLang="zh-CN" dirty="0">
                <a:solidFill>
                  <a:srgbClr val="0033CC"/>
                </a:solidFill>
                <a:latin typeface="微软雅黑" panose="020B0503020204020204" pitchFamily="34" charset="-122"/>
                <a:ea typeface="微软雅黑" panose="020B0503020204020204" pitchFamily="34" charset="-122"/>
              </a:rPr>
              <a:t>商品经济的发展要求。</a:t>
            </a:r>
            <a:endParaRPr lang="zh-CN" altLang="en-US" dirty="0">
              <a:solidFill>
                <a:srgbClr val="0033CC"/>
              </a:solidFill>
              <a:latin typeface="微软雅黑" panose="020B0503020204020204" pitchFamily="34" charset="-122"/>
              <a:ea typeface="微软雅黑" panose="020B0503020204020204" pitchFamily="34" charset="-122"/>
            </a:endParaRPr>
          </a:p>
        </p:txBody>
      </p:sp>
      <p:pic>
        <p:nvPicPr>
          <p:cNvPr id="13318" name="Picture 32"/>
          <p:cNvPicPr>
            <a:picLocks noChangeAspect="1"/>
          </p:cNvPicPr>
          <p:nvPr/>
        </p:nvPicPr>
        <p:blipFill>
          <a:blip r:embed="rId1"/>
          <a:stretch>
            <a:fillRect/>
          </a:stretch>
        </p:blipFill>
        <p:spPr>
          <a:xfrm>
            <a:off x="381000" y="15875"/>
            <a:ext cx="4059238" cy="819150"/>
          </a:xfrm>
          <a:prstGeom prst="rect">
            <a:avLst/>
          </a:prstGeom>
          <a:noFill/>
          <a:ln w="9525">
            <a:noFill/>
          </a:ln>
        </p:spPr>
      </p:pic>
      <p:sp>
        <p:nvSpPr>
          <p:cNvPr id="13319" name="文本框 30"/>
          <p:cNvSpPr txBox="1"/>
          <p:nvPr/>
        </p:nvSpPr>
        <p:spPr>
          <a:xfrm>
            <a:off x="2135188" y="90488"/>
            <a:ext cx="3816350" cy="5826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sz="3200" b="1" dirty="0">
                <a:solidFill>
                  <a:srgbClr val="FF33CC"/>
                </a:solidFill>
                <a:latin typeface="Arial" panose="020B0604020202020204" pitchFamily="34" charset="0"/>
                <a:ea typeface="微软雅黑" panose="020B0503020204020204" pitchFamily="34" charset="-122"/>
              </a:rPr>
              <a:t>明清江南市镇经济</a:t>
            </a:r>
            <a:endParaRPr lang="zh-CN" altLang="en-US" sz="3200" b="1" dirty="0">
              <a:solidFill>
                <a:srgbClr val="FF33CC"/>
              </a:solidFill>
              <a:latin typeface="Arial" panose="020B0604020202020204" pitchFamily="34" charset="0"/>
              <a:ea typeface="微软雅黑" panose="020B0503020204020204" pitchFamily="34" charset="-122"/>
            </a:endParaRPr>
          </a:p>
        </p:txBody>
      </p:sp>
    </p:spTree>
  </p:cSld>
  <p:clrMapOvr>
    <a:masterClrMapping/>
  </p:clrMapOvr>
  <p:transition advTm="1376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charRg st="0" end="6"/>
                                            </p:txEl>
                                          </p:spTgt>
                                        </p:tgtEl>
                                        <p:attrNameLst>
                                          <p:attrName>style.visibility</p:attrName>
                                        </p:attrNameLst>
                                      </p:cBhvr>
                                      <p:to>
                                        <p:strVal val="visible"/>
                                      </p:to>
                                    </p:set>
                                    <p:anim calcmode="lin" valueType="num">
                                      <p:cBhvr additive="base">
                                        <p:cTn id="13" dur="500" fill="hold"/>
                                        <p:tgtEl>
                                          <p:spTgt spid="100">
                                            <p:txEl>
                                              <p:charRg st="0"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charRg st="0"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charRg st="6" end="28"/>
                                            </p:txEl>
                                          </p:spTgt>
                                        </p:tgtEl>
                                        <p:attrNameLst>
                                          <p:attrName>style.visibility</p:attrName>
                                        </p:attrNameLst>
                                      </p:cBhvr>
                                      <p:to>
                                        <p:strVal val="visible"/>
                                      </p:to>
                                    </p:set>
                                    <p:anim calcmode="lin" valueType="num">
                                      <p:cBhvr additive="base">
                                        <p:cTn id="19" dur="500" fill="hold"/>
                                        <p:tgtEl>
                                          <p:spTgt spid="100">
                                            <p:txEl>
                                              <p:charRg st="6" end="2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charRg st="6" end="2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
                                            <p:txEl>
                                              <p:charRg st="28" end="62"/>
                                            </p:txEl>
                                          </p:spTgt>
                                        </p:tgtEl>
                                        <p:attrNameLst>
                                          <p:attrName>style.visibility</p:attrName>
                                        </p:attrNameLst>
                                      </p:cBhvr>
                                      <p:to>
                                        <p:strVal val="visible"/>
                                      </p:to>
                                    </p:set>
                                    <p:anim calcmode="lin" valueType="num">
                                      <p:cBhvr additive="base">
                                        <p:cTn id="25" dur="500" fill="hold"/>
                                        <p:tgtEl>
                                          <p:spTgt spid="100">
                                            <p:txEl>
                                              <p:charRg st="28" end="6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charRg st="28" end="6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
                                            <p:txEl>
                                              <p:charRg st="62" end="87"/>
                                            </p:txEl>
                                          </p:spTgt>
                                        </p:tgtEl>
                                        <p:attrNameLst>
                                          <p:attrName>style.visibility</p:attrName>
                                        </p:attrNameLst>
                                      </p:cBhvr>
                                      <p:to>
                                        <p:strVal val="visible"/>
                                      </p:to>
                                    </p:set>
                                    <p:anim calcmode="lin" valueType="num">
                                      <p:cBhvr additive="base">
                                        <p:cTn id="31" dur="500" fill="hold"/>
                                        <p:tgtEl>
                                          <p:spTgt spid="100">
                                            <p:txEl>
                                              <p:charRg st="62" end="8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
                                            <p:txEl>
                                              <p:charRg st="62" end="8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6" grpId="0" bldLvl="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38" name="矩形 1"/>
          <p:cNvSpPr/>
          <p:nvPr/>
        </p:nvSpPr>
        <p:spPr>
          <a:xfrm>
            <a:off x="623888" y="1057275"/>
            <a:ext cx="11088687" cy="46466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00000"/>
              </a:lnSpc>
              <a:spcBef>
                <a:spcPct val="0"/>
              </a:spcBef>
              <a:buSzTx/>
              <a:buFontTx/>
              <a:buNone/>
            </a:pPr>
            <a:r>
              <a:rPr lang="en-US" altLang="zh-CN" sz="4000" b="1" dirty="0">
                <a:solidFill>
                  <a:srgbClr val="C00000"/>
                </a:solidFill>
                <a:latin typeface="宋体" panose="02010600030101010101" pitchFamily="2" charset="-122"/>
                <a:ea typeface="宋体" panose="02010600030101010101" pitchFamily="2" charset="-122"/>
                <a:sym typeface="Arial" panose="020B0604020202020204" pitchFamily="34" charset="0"/>
              </a:rPr>
              <a:t>                【</a:t>
            </a:r>
            <a:r>
              <a:rPr lang="zh-CN" altLang="en-US" sz="4000" b="1" dirty="0">
                <a:solidFill>
                  <a:srgbClr val="C00000"/>
                </a:solidFill>
                <a:latin typeface="宋体" panose="02010600030101010101" pitchFamily="2" charset="-122"/>
                <a:ea typeface="宋体" panose="02010600030101010101" pitchFamily="2" charset="-122"/>
                <a:sym typeface="Arial" panose="020B0604020202020204" pitchFamily="34" charset="0"/>
              </a:rPr>
              <a:t>真题研究</a:t>
            </a:r>
            <a:r>
              <a:rPr lang="en-US" altLang="zh-CN" sz="4000" b="1" dirty="0">
                <a:solidFill>
                  <a:srgbClr val="C00000"/>
                </a:solidFill>
                <a:latin typeface="宋体" panose="02010600030101010101" pitchFamily="2" charset="-122"/>
                <a:ea typeface="宋体" panose="02010600030101010101" pitchFamily="2" charset="-122"/>
                <a:sym typeface="Arial" panose="020B0604020202020204" pitchFamily="34" charset="0"/>
              </a:rPr>
              <a:t>】</a:t>
            </a:r>
            <a:r>
              <a:rPr lang="en-US" altLang="zh-CN" sz="4000" b="1" dirty="0">
                <a:latin typeface="宋体" panose="02010600030101010101" pitchFamily="2" charset="-122"/>
                <a:ea typeface="宋体" panose="02010600030101010101" pitchFamily="2" charset="-122"/>
                <a:sym typeface="Arial" panose="020B0604020202020204" pitchFamily="34" charset="0"/>
              </a:rPr>
              <a:t> </a:t>
            </a:r>
            <a:endParaRPr lang="en-US" altLang="zh-CN" sz="4000" b="1" dirty="0">
              <a:latin typeface="宋体" panose="02010600030101010101" pitchFamily="2" charset="-122"/>
              <a:ea typeface="宋体" panose="02010600030101010101" pitchFamily="2" charset="-122"/>
              <a:sym typeface="Arial" panose="020B0604020202020204" pitchFamily="34" charset="0"/>
            </a:endParaRPr>
          </a:p>
          <a:p>
            <a:pPr marL="0" lvl="0" indent="0" eaLnBrk="1" hangingPunct="1">
              <a:lnSpc>
                <a:spcPct val="100000"/>
              </a:lnSpc>
              <a:spcBef>
                <a:spcPct val="0"/>
              </a:spcBef>
              <a:buSzTx/>
              <a:buFontTx/>
              <a:buNone/>
            </a:pPr>
            <a:r>
              <a:rPr lang="zh-CN" altLang="en-US"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2016·</a:t>
            </a:r>
            <a:r>
              <a:rPr lang="zh-CN" altLang="en-US"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新课标全国</a:t>
            </a:r>
            <a:r>
              <a:rPr lang="en-US" altLang="zh-CN"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Ⅲ</a:t>
            </a:r>
            <a:r>
              <a:rPr lang="zh-CN" altLang="en-US"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卷</a:t>
            </a:r>
            <a:r>
              <a:rPr lang="en-US" altLang="zh-CN"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·27</a:t>
            </a:r>
            <a:r>
              <a:rPr lang="zh-CN" altLang="en-US"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明末有人描述江南农村的变化时说，百年前的雇工“戴星出入，俗柔顺而主令尊”，如今“骄惰成风，非酒食不能劝”“夏必加下点心，冬必与早粥”。这一变化反映了</a:t>
            </a:r>
            <a:endParaRPr lang="en-US" altLang="zh-CN" sz="3200" b="1" dirty="0">
              <a:latin typeface="微软雅黑" panose="020B0503020204020204" pitchFamily="34" charset="-122"/>
              <a:ea typeface="微软雅黑" panose="020B0503020204020204" pitchFamily="34" charset="-122"/>
              <a:sym typeface="Arial" panose="020B0604020202020204" pitchFamily="34" charset="0"/>
            </a:endParaRPr>
          </a:p>
          <a:p>
            <a:pPr marL="0" lvl="0" indent="0" eaLnBrk="1" hangingPunct="1">
              <a:lnSpc>
                <a:spcPct val="100000"/>
              </a:lnSpc>
              <a:spcBef>
                <a:spcPct val="0"/>
              </a:spcBef>
              <a:buSzTx/>
              <a:buFontTx/>
              <a:buNone/>
            </a:pPr>
            <a:r>
              <a:rPr lang="en-US" altLang="zh-CN"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rPr>
              <a:t>A</a:t>
            </a:r>
            <a:r>
              <a:rPr lang="zh-CN" altLang="en-US"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rPr>
              <a:t>．市镇经济与手工业的发展       </a:t>
            </a:r>
            <a:endParaRPr lang="en-US" altLang="zh-CN"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eaLnBrk="1" hangingPunct="1">
              <a:lnSpc>
                <a:spcPct val="100000"/>
              </a:lnSpc>
              <a:spcBef>
                <a:spcPct val="0"/>
              </a:spcBef>
              <a:buSzTx/>
              <a:buFontTx/>
              <a:buNone/>
            </a:pPr>
            <a:r>
              <a:rPr lang="en-US" altLang="zh-CN"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rPr>
              <a:t>B</a:t>
            </a:r>
            <a:r>
              <a:rPr lang="zh-CN" altLang="en-US"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rPr>
              <a:t>．政府积极推行重农政策</a:t>
            </a:r>
            <a:endParaRPr lang="zh-CN" altLang="en-US"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nSpc>
                <a:spcPct val="100000"/>
              </a:lnSpc>
              <a:spcBef>
                <a:spcPct val="0"/>
              </a:spcBef>
              <a:buSzTx/>
              <a:buFontTx/>
              <a:buNone/>
            </a:pPr>
            <a:r>
              <a:rPr lang="en-US" altLang="zh-CN"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rPr>
              <a:t>C</a:t>
            </a:r>
            <a:r>
              <a:rPr lang="zh-CN" altLang="en-US"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rPr>
              <a:t>．社会矛盾日益尖锐    	    </a:t>
            </a:r>
            <a:endParaRPr lang="en-US" altLang="zh-CN"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nSpc>
                <a:spcPct val="100000"/>
              </a:lnSpc>
              <a:spcBef>
                <a:spcPct val="0"/>
              </a:spcBef>
              <a:buSzTx/>
              <a:buFontTx/>
              <a:buNone/>
            </a:pPr>
            <a:r>
              <a:rPr lang="en-US" altLang="zh-CN"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rPr>
              <a:t>D</a:t>
            </a:r>
            <a:r>
              <a:rPr lang="zh-CN" altLang="en-US"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rPr>
              <a:t>．农业中人身依附关系强化</a:t>
            </a:r>
            <a:endParaRPr lang="zh-CN" altLang="en-US" sz="3200" b="1" dirty="0">
              <a:solidFill>
                <a:srgbClr val="0033C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4"/>
          <p:cNvSpPr txBox="1"/>
          <p:nvPr/>
        </p:nvSpPr>
        <p:spPr>
          <a:xfrm>
            <a:off x="6527800" y="3379788"/>
            <a:ext cx="2373313" cy="14478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en-US" altLang="zh-CN" sz="8800" dirty="0">
                <a:solidFill>
                  <a:srgbClr val="C00000"/>
                </a:solidFill>
                <a:latin typeface="Arial" panose="020B0604020202020204" pitchFamily="34" charset="0"/>
                <a:ea typeface="宋体" panose="02010600030101010101" pitchFamily="2" charset="-122"/>
              </a:rPr>
              <a:t>A</a:t>
            </a:r>
            <a:endParaRPr lang="zh-CN" altLang="en-US" sz="8800" dirty="0">
              <a:solidFill>
                <a:srgbClr val="C00000"/>
              </a:solidFill>
              <a:latin typeface="Arial" panose="020B0604020202020204" pitchFamily="34" charset="0"/>
              <a:ea typeface="宋体" panose="02010600030101010101" pitchFamily="2" charset="-122"/>
            </a:endParaRPr>
          </a:p>
        </p:txBody>
      </p:sp>
    </p:spTree>
  </p:cSld>
  <p:clrMapOvr>
    <a:masterClrMapping/>
  </p:clrMapOvr>
  <p:transition advTm="1376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AS_UNIQUEID" val="205"/>
</p:tagLst>
</file>

<file path=ppt/tags/tag10.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133*f*1"/>
  <p:tag name="KSO_WM_TEMPLATE_CATEGORY" val="mixed"/>
  <p:tag name="KSO_WM_TEMPLATE_INDEX" val="20201941"/>
  <p:tag name="KSO_WM_UNIT_LAYERLEVEL" val="1"/>
  <p:tag name="KSO_WM_TAG_VERSION" val="1.0"/>
  <p:tag name="KSO_WM_BEAUTIFY_FLAG" val="#wm#"/>
  <p:tag name="KSO_WM_UNIT_TEXTBOXSTYLE_GUID" val="{f0a9e993-619d-42cd-879b-8e7c12f43fbb}"/>
  <p:tag name="KSO_WM_UNIT_TEXTBOXSTYLE_TEMPLATEID" val="3135323"/>
  <p:tag name="KSO_WM_UNIT_TEXTBOXSTYLE_TYPE" val="8"/>
</p:tagLst>
</file>

<file path=ppt/tags/tag11.xml><?xml version="1.0" encoding="utf-8"?>
<p:tagLst xmlns:p="http://schemas.openxmlformats.org/presentationml/2006/main">
  <p:tag name="KSO_WM_BEAUTIFY_FLAG" val="#wm#"/>
  <p:tag name="KSO_WM_TEMPLATE_CATEGORY" val="custom"/>
  <p:tag name="KSO_WM_TEMPLATE_INDEX" val="20184553"/>
</p:tagLst>
</file>

<file path=ppt/tags/tag12.xml><?xml version="1.0" encoding="utf-8"?>
<p:tagLst xmlns:p="http://schemas.openxmlformats.org/presentationml/2006/main">
  <p:tag name="KSO_WM_BEAUTIFY_FLAG" val="#wm#"/>
  <p:tag name="KSO_WM_TEMPLATE_CATEGORY" val="custom"/>
  <p:tag name="KSO_WM_TEMPLATE_INDEX" val="20184553"/>
</p:tagLst>
</file>

<file path=ppt/tags/tag13.xml><?xml version="1.0" encoding="utf-8"?>
<p:tagLst xmlns:p="http://schemas.openxmlformats.org/presentationml/2006/main">
  <p:tag name="AS_UNIQUEID" val="343"/>
</p:tagLst>
</file>

<file path=ppt/tags/tag14.xml><?xml version="1.0" encoding="utf-8"?>
<p:tagLst xmlns:p="http://schemas.openxmlformats.org/presentationml/2006/main">
  <p:tag name="AS_UNIQUEID" val="346"/>
</p:tagLst>
</file>

<file path=ppt/tags/tag15.xml><?xml version="1.0" encoding="utf-8"?>
<p:tagLst xmlns:p="http://schemas.openxmlformats.org/presentationml/2006/main">
  <p:tag name="AS_UNIQUEID" val="349"/>
</p:tagLst>
</file>

<file path=ppt/tags/tag16.xml><?xml version="1.0" encoding="utf-8"?>
<p:tagLst xmlns:p="http://schemas.openxmlformats.org/presentationml/2006/main">
  <p:tag name="AS_UNIQUEID" val="347"/>
</p:tagLst>
</file>

<file path=ppt/tags/tag17.xml><?xml version="1.0" encoding="utf-8"?>
<p:tagLst xmlns:p="http://schemas.openxmlformats.org/presentationml/2006/main">
  <p:tag name="AS_UNIQUEID" val="348"/>
</p:tagLst>
</file>

<file path=ppt/tags/tag1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433_3*m_i*1_1"/>
  <p:tag name="KSO_WM_TEMPLATE_CATEGORY" val="diagram"/>
  <p:tag name="KSO_WM_TEMPLATE_INDEX" val="160433"/>
  <p:tag name="KSO_WM_UNIT_LAYERLEVEL" val="1_1"/>
  <p:tag name="KSO_WM_TAG_VERSION" val="1.0"/>
  <p:tag name="KSO_WM_BEAUTIFY_FLAG" val="#wm#"/>
  <p:tag name="KSO_WM_UNIT_LINE_FORE_SCHEMECOLOR_INDEX" val="13"/>
  <p:tag name="KSO_WM_UNIT_LINE_FILL_TYPE" val="2"/>
</p:tagLst>
</file>

<file path=ppt/tags/tag2.xml><?xml version="1.0" encoding="utf-8"?>
<p:tagLst xmlns:p="http://schemas.openxmlformats.org/presentationml/2006/main">
  <p:tag name="AS_UNIQUEID" val="206"/>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433_3*m_h_i*1_1_3"/>
  <p:tag name="KSO_WM_TEMPLATE_CATEGORY" val="diagram"/>
  <p:tag name="KSO_WM_TEMPLATE_INDEX" val="160433"/>
  <p:tag name="KSO_WM_UNIT_LAYERLEVEL" val="1_1_1"/>
  <p:tag name="KSO_WM_TAG_VERSION" val="1.0"/>
  <p:tag name="KSO_WM_BEAUTIFY_FLAG" val="#wm#"/>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433_3*m_h_i*1_1_2"/>
  <p:tag name="KSO_WM_TEMPLATE_CATEGORY" val="diagram"/>
  <p:tag name="KSO_WM_TEMPLATE_INDEX" val="160433"/>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433_3*m_h_i*1_1_1"/>
  <p:tag name="KSO_WM_TEMPLATE_CATEGORY" val="diagram"/>
  <p:tag name="KSO_WM_TEMPLATE_INDEX" val="160433"/>
  <p:tag name="KSO_WM_UNIT_LAYERLEVEL" val="1_1_1"/>
  <p:tag name="KSO_WM_TAG_VERSION" val="1.0"/>
  <p:tag name="KSO_WM_BEAUTIFY_FLAG" val="#wm#"/>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23.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433_3*m_h_a*1_1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160433_3*m_h_i*1_3_2"/>
  <p:tag name="KSO_WM_TEMPLATE_CATEGORY" val="diagram"/>
  <p:tag name="KSO_WM_TEMPLATE_INDEX" val="160433"/>
  <p:tag name="KSO_WM_UNIT_LAYERLEVEL" val="1_1_1"/>
  <p:tag name="KSO_WM_TAG_VERSION" val="1.0"/>
  <p:tag name="KSO_WM_BEAUTIFY_FLAG" val="#wm#"/>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433_3*m_h_i*1_3_1"/>
  <p:tag name="KSO_WM_TEMPLATE_CATEGORY" val="diagram"/>
  <p:tag name="KSO_WM_TEMPLATE_INDEX" val="160433"/>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160433_3*m_h_i*1_3_3"/>
  <p:tag name="KSO_WM_TEMPLATE_CATEGORY" val="diagram"/>
  <p:tag name="KSO_WM_TEMPLATE_INDEX" val="160433"/>
  <p:tag name="KSO_WM_UNIT_LAYERLEVEL" val="1_1_1"/>
  <p:tag name="KSO_WM_TAG_VERSION" val="1.0"/>
  <p:tag name="KSO_WM_BEAUTIFY_FLAG" val="#wm#"/>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27.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160433_3*m_h_a*1_3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160433_3*m_h_i*1_4_3"/>
  <p:tag name="KSO_WM_TEMPLATE_CATEGORY" val="diagram"/>
  <p:tag name="KSO_WM_TEMPLATE_INDEX" val="160433"/>
  <p:tag name="KSO_WM_UNIT_LAYERLEVEL" val="1_1_1"/>
  <p:tag name="KSO_WM_TAG_VERSION" val="1.0"/>
  <p:tag name="KSO_WM_BEAUTIFY_FLAG" val="#wm#"/>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160433_3*m_h_i*1_4_2"/>
  <p:tag name="KSO_WM_TEMPLATE_CATEGORY" val="diagram"/>
  <p:tag name="KSO_WM_TEMPLATE_INDEX" val="160433"/>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xml><?xml version="1.0" encoding="utf-8"?>
<p:tagLst xmlns:p="http://schemas.openxmlformats.org/presentationml/2006/main">
  <p:tag name="AS_UNIQUEID" val="207"/>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160433_3*m_h_i*1_4_1"/>
  <p:tag name="KSO_WM_TEMPLATE_CATEGORY" val="diagram"/>
  <p:tag name="KSO_WM_TEMPLATE_INDEX" val="160433"/>
  <p:tag name="KSO_WM_UNIT_LAYERLEVEL" val="1_1_1"/>
  <p:tag name="KSO_WM_TAG_VERSION" val="1.0"/>
  <p:tag name="KSO_WM_BEAUTIFY_FLAG" val="#wm#"/>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31.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160433_3*m_h_a*1_4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160433_3*m_h_i*1_4_3"/>
  <p:tag name="KSO_WM_TEMPLATE_CATEGORY" val="diagram"/>
  <p:tag name="KSO_WM_TEMPLATE_INDEX" val="160433"/>
  <p:tag name="KSO_WM_UNIT_LAYERLEVEL" val="1_1_1"/>
  <p:tag name="KSO_WM_TAG_VERSION" val="1.0"/>
  <p:tag name="KSO_WM_BEAUTIFY_FLAG" val="#wm#"/>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160433_3*m_h_i*1_4_2"/>
  <p:tag name="KSO_WM_TEMPLATE_CATEGORY" val="diagram"/>
  <p:tag name="KSO_WM_TEMPLATE_INDEX" val="160433"/>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160433_3*m_h_i*1_4_1"/>
  <p:tag name="KSO_WM_TEMPLATE_CATEGORY" val="diagram"/>
  <p:tag name="KSO_WM_TEMPLATE_INDEX" val="160433"/>
  <p:tag name="KSO_WM_UNIT_LAYERLEVEL" val="1_1_1"/>
  <p:tag name="KSO_WM_TAG_VERSION" val="1.0"/>
  <p:tag name="KSO_WM_BEAUTIFY_FLAG" val="#wm#"/>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35.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160433_3*m_h_a*1_3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36.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433_3*m_h_a*1_1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37.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433_3*m_h_a*1_1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38.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433_3*m_h_a*1_1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39.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433_3*m_h_a*1_1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4.xml><?xml version="1.0" encoding="utf-8"?>
<p:tagLst xmlns:p="http://schemas.openxmlformats.org/presentationml/2006/main">
  <p:tag name="PA" val="v5.2.11"/>
</p:tagLst>
</file>

<file path=ppt/tags/tag40.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433_3*m_h_a*1_1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41.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433_3*m_h_a*1_1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4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433_3*m_h_a*1_1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43.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433_3*m_h_a*1_1_1"/>
  <p:tag name="KSO_WM_TEMPLATE_CATEGORY" val="diagram"/>
  <p:tag name="KSO_WM_TEMPLATE_INDEX" val="16043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44.xml><?xml version="1.0" encoding="utf-8"?>
<p:tagLst xmlns:p="http://schemas.openxmlformats.org/presentationml/2006/main">
  <p:tag name="AS_UNIQUEID" val="178"/>
</p:tagLst>
</file>

<file path=ppt/tags/tag45.xml><?xml version="1.0" encoding="utf-8"?>
<p:tagLst xmlns:p="http://schemas.openxmlformats.org/presentationml/2006/main">
  <p:tag name="AS_UNIQUEID" val="179"/>
</p:tagLst>
</file>

<file path=ppt/tags/tag46.xml><?xml version="1.0" encoding="utf-8"?>
<p:tagLst xmlns:p="http://schemas.openxmlformats.org/presentationml/2006/main">
  <p:tag name="AS_UNIQUEID" val="180"/>
</p:tagLst>
</file>

<file path=ppt/tags/tag47.xml><?xml version="1.0" encoding="utf-8"?>
<p:tagLst xmlns:p="http://schemas.openxmlformats.org/presentationml/2006/main">
  <p:tag name="AS_UNIQUEID" val="181"/>
</p:tagLst>
</file>

<file path=ppt/tags/tag48.xml><?xml version="1.0" encoding="utf-8"?>
<p:tagLst xmlns:p="http://schemas.openxmlformats.org/presentationml/2006/main">
  <p:tag name="AS_UNIQUEID" val="182"/>
</p:tagLst>
</file>

<file path=ppt/tags/tag49.xml><?xml version="1.0" encoding="utf-8"?>
<p:tagLst xmlns:p="http://schemas.openxmlformats.org/presentationml/2006/main">
  <p:tag name="AS_UNIQUEID" val="183"/>
</p:tagLst>
</file>

<file path=ppt/tags/tag5.xml><?xml version="1.0" encoding="utf-8"?>
<p:tagLst xmlns:p="http://schemas.openxmlformats.org/presentationml/2006/main">
  <p:tag name="AS_UNIQUEID" val="258"/>
</p:tagLst>
</file>

<file path=ppt/tags/tag50.xml><?xml version="1.0" encoding="utf-8"?>
<p:tagLst xmlns:p="http://schemas.openxmlformats.org/presentationml/2006/main">
  <p:tag name="KSO_WPP_MARK_KEY" val="bf6760e0-f7db-49be-9775-69ad904fc7a0"/>
  <p:tag name="COMMONDATA" val="eyJoZGlkIjoiNzc3ODE1NTFiNjgxMDFhOGI1MDAzNTYyOWRmMTE3NTcifQ=="/>
</p:tagLst>
</file>

<file path=ppt/tags/tag6.xml><?xml version="1.0" encoding="utf-8"?>
<p:tagLst xmlns:p="http://schemas.openxmlformats.org/presentationml/2006/main">
  <p:tag name="AS_UNIQUEID" val="259"/>
</p:tagLst>
</file>

<file path=ppt/tags/tag7.xml><?xml version="1.0" encoding="utf-8"?>
<p:tagLst xmlns:p="http://schemas.openxmlformats.org/presentationml/2006/main">
  <p:tag name="AS_UNIQUEID" val="260"/>
</p:tagLst>
</file>

<file path=ppt/tags/tag8.xml><?xml version="1.0" encoding="utf-8"?>
<p:tagLst xmlns:p="http://schemas.openxmlformats.org/presentationml/2006/main">
  <p:tag name="AS_UNIQUEID" val="261"/>
</p:tagLst>
</file>

<file path=ppt/tags/tag9.xml><?xml version="1.0" encoding="utf-8"?>
<p:tagLst xmlns:p="http://schemas.openxmlformats.org/presentationml/2006/main">
  <p:tag name="AS_UNIQUEID" val="262"/>
</p:tagLst>
</file>

<file path=ppt/theme/theme1.xml><?xml version="1.0" encoding="utf-8"?>
<a:theme xmlns:a="http://schemas.openxmlformats.org/drawingml/2006/main" name="Office 主题">
  <a:themeElements>
    <a:clrScheme name="">
      <a:dk1>
        <a:srgbClr val="FFFFFF"/>
      </a:dk1>
      <a:lt1>
        <a:srgbClr val="000000"/>
      </a:lt1>
      <a:dk2>
        <a:srgbClr val="E7E6E6"/>
      </a:dk2>
      <a:lt2>
        <a:srgbClr val="44546A"/>
      </a:lt2>
      <a:accent1>
        <a:srgbClr val="5B9BD5"/>
      </a:accent1>
      <a:accent2>
        <a:srgbClr val="ED7D31"/>
      </a:accent2>
      <a:accent3>
        <a:srgbClr val="9BBB59"/>
      </a:accent3>
      <a:accent4>
        <a:srgbClr val="8064A2"/>
      </a:accent4>
      <a:accent5>
        <a:srgbClr val="4BACC6"/>
      </a:accent5>
      <a:accent6>
        <a:srgbClr val="F79646"/>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5633</Words>
  <Application>WPS 演示</Application>
  <PresentationFormat>自定义</PresentationFormat>
  <Paragraphs>500</Paragraphs>
  <Slides>23</Slides>
  <Notes>3</Notes>
  <HiddenSlides>0</HiddenSlides>
  <MMClips>0</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23</vt:i4>
      </vt:variant>
    </vt:vector>
  </HeadingPairs>
  <TitlesOfParts>
    <vt:vector size="58" baseType="lpstr">
      <vt:lpstr>Arial</vt:lpstr>
      <vt:lpstr>宋体</vt:lpstr>
      <vt:lpstr>Wingdings</vt:lpstr>
      <vt:lpstr>Calibri Light</vt:lpstr>
      <vt:lpstr>Calibri</vt:lpstr>
      <vt:lpstr>方正楷体简体</vt:lpstr>
      <vt:lpstr>微软雅黑</vt:lpstr>
      <vt:lpstr>黑体</vt:lpstr>
      <vt:lpstr>Times New Roman</vt:lpstr>
      <vt:lpstr>Courier New</vt:lpstr>
      <vt:lpstr>华文中宋</vt:lpstr>
      <vt:lpstr>+mn-ea</vt:lpstr>
      <vt:lpstr>Segoe Print</vt:lpstr>
      <vt:lpstr>+mj-lt</vt:lpstr>
      <vt:lpstr>隶书</vt:lpstr>
      <vt:lpstr>楷体</vt:lpstr>
      <vt:lpstr>方正卡通简体</vt:lpstr>
      <vt:lpstr>青鸟华光简淡古印</vt:lpstr>
      <vt:lpstr>江西拙楷</vt:lpstr>
      <vt:lpstr>Tahoma</vt:lpstr>
      <vt:lpstr>楷体_GB2312</vt:lpstr>
      <vt:lpstr>新宋体</vt:lpstr>
      <vt:lpstr>华文新魏</vt:lpstr>
      <vt:lpstr>方正粗黑宋简体</vt:lpstr>
      <vt:lpstr>字魂58号-创中黑</vt:lpstr>
      <vt:lpstr>Calibri Light</vt:lpstr>
      <vt:lpstr>Calibri</vt:lpstr>
      <vt:lpstr>方正楷体简体</vt:lpstr>
      <vt:lpstr>Arial</vt:lpstr>
      <vt:lpstr>Times New Roman</vt:lpstr>
      <vt:lpstr>Segoe UI</vt:lpstr>
      <vt:lpstr>Arial Unicode MS</vt:lpstr>
      <vt:lpstr>青鸟华光简淡古印</vt:lpstr>
      <vt:lpstr>Courier New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rbm.xkw.com</dc:creator>
  <cp:lastModifiedBy>萧暮予</cp:lastModifiedBy>
  <cp:revision>344</cp:revision>
  <cp:lastPrinted>2020-09-03T20:45:18Z</cp:lastPrinted>
  <dcterms:created xsi:type="dcterms:W3CDTF">2020-09-03T20:45:18Z</dcterms:created>
  <dcterms:modified xsi:type="dcterms:W3CDTF">2023-05-18T01:07:30Z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FFFCB2CFEA0D4CA79A376309F85C9DCF_12</vt:lpwstr>
  </property>
  <property fmtid="{D5CDD505-2E9C-101B-9397-08002B2CF9AE}" pid="7" name="KSOProductBuildVer">
    <vt:lpwstr>2052-11.1.0.14036</vt:lpwstr>
  </property>
</Properties>
</file>