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387" r:id="rId3"/>
    <p:sldId id="472" r:id="rId4"/>
    <p:sldId id="481" r:id="rId5"/>
    <p:sldId id="482" r:id="rId6"/>
    <p:sldId id="497" r:id="rId7"/>
    <p:sldId id="498" r:id="rId8"/>
    <p:sldId id="502" r:id="rId9"/>
    <p:sldId id="496" r:id="rId10"/>
    <p:sldId id="499" r:id="rId11"/>
    <p:sldId id="484" r:id="rId12"/>
    <p:sldId id="485" r:id="rId13"/>
    <p:sldId id="486" r:id="rId14"/>
    <p:sldId id="487" r:id="rId16"/>
    <p:sldId id="488" r:id="rId17"/>
    <p:sldId id="489" r:id="rId18"/>
    <p:sldId id="500" r:id="rId19"/>
    <p:sldId id="495" r:id="rId20"/>
    <p:sldId id="490" r:id="rId21"/>
    <p:sldId id="501" r:id="rId22"/>
  </p:sldIdLst>
  <p:sldSz cx="12192000" cy="6858000"/>
  <p:notesSz cx="7104380" cy="10234930"/>
  <p:custDataLst>
    <p:tags r:id="rId26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33CC"/>
    <a:srgbClr val="0000FF"/>
    <a:srgbClr val="FF0066"/>
    <a:srgbClr val="0000CC"/>
    <a:srgbClr val="C06099"/>
    <a:srgbClr val="FF0000"/>
    <a:srgbClr val="000099"/>
    <a:srgbClr val="001A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浅色样式 3 - 强调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87"/>
    <p:restoredTop sz="94659"/>
  </p:normalViewPr>
  <p:slideViewPr>
    <p:cSldViewPr showGuides="1">
      <p:cViewPr varScale="1">
        <p:scale>
          <a:sx n="67" d="100"/>
          <a:sy n="67" d="100"/>
        </p:scale>
        <p:origin x="-822" y="-102"/>
      </p:cViewPr>
      <p:guideLst>
        <p:guide orient="horz" pos="2160"/>
        <p:guide pos="288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67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2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页眉占位符 1"/>
          <p:cNvSpPr>
            <a:spLocks noGrp="1" noChangeArrowheads="1"/>
          </p:cNvSpPr>
          <p:nvPr>
            <p:ph type="hdr" sz="quarter"/>
            <p:custDataLst>
              <p:tags r:id="rId1"/>
            </p:custDataLst>
          </p:nvPr>
        </p:nvSpPr>
        <p:spPr bwMode="auto">
          <a:xfrm>
            <a:off x="0" y="0"/>
            <a:ext cx="3078163" cy="512763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SzPct val="100000"/>
              <a:defRPr sz="1200">
                <a:latin typeface="Calibri" panose="020F0502020204030204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9" name="日期占位符 2"/>
          <p:cNvSpPr>
            <a:spLocks noGrp="1" noChangeArrowheads="1"/>
          </p:cNvSpPr>
          <p:nvPr>
            <p:ph type="dt" idx="1"/>
            <p:custDataLst>
              <p:tags r:id="rId2"/>
            </p:custDataLst>
          </p:nvPr>
        </p:nvSpPr>
        <p:spPr bwMode="auto">
          <a:xfrm>
            <a:off x="4024313" y="0"/>
            <a:ext cx="3078163" cy="512763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SzPct val="100000"/>
              <a:defRPr sz="1200">
                <a:latin typeface="Calibri" panose="020F0502020204030204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3C256F62-B2AA-4EB1-8B38-5B0488365355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652" name="幻灯片图像占位符 3"/>
          <p:cNvSpPr>
            <a:spLocks noGrp="1" noRot="1" noChangeAspect="1"/>
          </p:cNvSpPr>
          <p:nvPr>
            <p:ph type="sldImg" idx="2"/>
            <p:custDataLst>
              <p:tags r:id="rId3"/>
            </p:custDataLst>
          </p:nvPr>
        </p:nvSpPr>
        <p:spPr>
          <a:xfrm>
            <a:off x="481013" y="1279525"/>
            <a:ext cx="6140450" cy="34544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101" name="备注占位符 4"/>
          <p:cNvSpPr>
            <a:spLocks noGrp="1" noChangeArrowheads="1"/>
          </p:cNvSpPr>
          <p:nvPr>
            <p:ph type="body" sz="quarter" idx="3"/>
            <p:custDataLst>
              <p:tags r:id="rId4"/>
            </p:custDataLst>
          </p:nvPr>
        </p:nvSpPr>
        <p:spPr bwMode="auto">
          <a:xfrm>
            <a:off x="709613" y="4926013"/>
            <a:ext cx="5683250" cy="402907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单击此处编辑母版文本样式</a:t>
            </a:r>
            <a:endParaRPr kumimoji="0" 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第二级</a:t>
            </a:r>
            <a:endParaRPr kumimoji="0" 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第三级</a:t>
            </a:r>
            <a:endParaRPr kumimoji="0" 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第四级</a:t>
            </a:r>
            <a:endParaRPr kumimoji="0" 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第五级</a:t>
            </a:r>
            <a:endParaRPr kumimoji="0" 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02" name="页脚占位符 5"/>
          <p:cNvSpPr>
            <a:spLocks noGrp="1" noChangeArrowheads="1"/>
          </p:cNvSpPr>
          <p:nvPr>
            <p:ph type="ftr" sz="quarter" idx="4"/>
            <p:custDataLst>
              <p:tags r:id="rId5"/>
            </p:custDataLst>
          </p:nvPr>
        </p:nvSpPr>
        <p:spPr bwMode="auto">
          <a:xfrm>
            <a:off x="0" y="9720263"/>
            <a:ext cx="3078163" cy="51435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SzPct val="100000"/>
              <a:defRPr sz="1200">
                <a:latin typeface="Calibri" panose="020F0502020204030204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3" name="灯片编号占位符 6"/>
          <p:cNvSpPr>
            <a:spLocks noGrp="1" noChangeArrowheads="1"/>
          </p:cNvSpPr>
          <p:nvPr>
            <p:ph type="sldNum" sz="quarter" idx="5"/>
            <p:custDataLst>
              <p:tags r:id="rId6"/>
            </p:custDataLst>
          </p:nvPr>
        </p:nvSpPr>
        <p:spPr bwMode="auto">
          <a:xfrm>
            <a:off x="4024313" y="9720263"/>
            <a:ext cx="3078163" cy="51435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SzPct val="100000"/>
              <a:buNone/>
            </a:pPr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幻灯片图像占位符 1"/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1000000"/>
          </a:ln>
        </p:spPr>
      </p:sp>
      <p:sp>
        <p:nvSpPr>
          <p:cNvPr id="28675" name="文本占位符 2"/>
          <p:cNvSpPr>
            <a:spLocks noGrp="1"/>
          </p:cNvSpPr>
          <p:nvPr>
            <p:ph type="body" idx="3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1000000"/>
          </a:ln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2970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4313" y="9720263"/>
            <a:ext cx="3078162" cy="51435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buSzPct val="100000"/>
            </a:pPr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"/>
          <p:cNvSpPr>
            <a:spLocks noGrp="1" noChangeArrowhead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2051" name="副标题 2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2400"/>
            </a:lvl1pPr>
          </a:lstStyle>
          <a:p>
            <a:r>
              <a:rPr lang="zh-CN"/>
              <a:t>单击此处编辑母版副标题样式</a:t>
            </a:r>
            <a:endParaRPr lang="zh-CN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2"/>
            <p:custDataLst>
              <p:tags r:id="rId2"/>
            </p:custDataLst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 cap="flat" algn="ctr"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9BFF6822-C8CF-4768-BD33-49259D68EB79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  <p:custDataLst>
              <p:tags r:id="rId3"/>
            </p:custDataLst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 cap="flat" algn="ctr"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  <p:custDataLst>
              <p:tags r:id="rId4"/>
            </p:custDataLst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 cap="flat" algn="ctr"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/>
          <a:p>
            <a:pPr algn="r" eaLnBrk="1" hangingPunct="1">
              <a:buSzPct val="100000"/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29923A93-2557-43B0-B9A8-A1C24E1CC4E4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SzPct val="100000"/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29923A93-2557-43B0-B9A8-A1C24E1CC4E4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SzPct val="100000"/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29923A93-2557-43B0-B9A8-A1C24E1CC4E4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SzPct val="100000"/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标题和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 cap="flat" algn="ctr"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900" b="0" i="0" u="none" baseline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454A78E-F083-41FE-8342-895AC70DB145}" type="datetime1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 cap="flat" algn="ctr"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900" b="0" i="0" u="none" baseline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 cap="flat" algn="ctr"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p>
            <a:pPr algn="r" eaLnBrk="1" hangingPunct="1">
              <a:buNone/>
            </a:pPr>
            <a:fld id="{9A0DB2DC-4C9A-4742-B13C-FB6460FD3503}" type="slidenum">
              <a:rPr lang="zh-CN" altLang="en-US" sz="900" dirty="0"/>
            </a:fld>
            <a:endParaRPr lang="zh-CN" altLang="en-US" sz="900"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29923A93-2557-43B0-B9A8-A1C24E1CC4E4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SzPct val="100000"/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3" name="图片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4850" y="517525"/>
            <a:ext cx="906463" cy="1193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29923A93-2557-43B0-B9A8-A1C24E1CC4E4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SzPct val="100000"/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29923A93-2557-43B0-B9A8-A1C24E1CC4E4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SzPct val="100000"/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29923A93-2557-43B0-B9A8-A1C24E1CC4E4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SzPct val="100000"/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29923A93-2557-43B0-B9A8-A1C24E1CC4E4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SzPct val="100000"/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29923A93-2557-43B0-B9A8-A1C24E1CC4E4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SzPct val="100000"/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29923A93-2557-43B0-B9A8-A1C24E1CC4E4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SzPct val="100000"/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29923A93-2557-43B0-B9A8-A1C24E1CC4E4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SzPct val="100000"/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29923A93-2557-43B0-B9A8-A1C24E1CC4E4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SzPct val="100000"/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29923A93-2557-43B0-B9A8-A1C24E1CC4E4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SzPct val="100000"/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20" Type="http://schemas.openxmlformats.org/officeDocument/2006/relationships/tags" Target="../tags/tag11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10.xml"/><Relationship Id="rId18" Type="http://schemas.openxmlformats.org/officeDocument/2006/relationships/tags" Target="../tags/tag9.xml"/><Relationship Id="rId17" Type="http://schemas.openxmlformats.org/officeDocument/2006/relationships/tags" Target="../tags/tag8.xml"/><Relationship Id="rId16" Type="http://schemas.openxmlformats.org/officeDocument/2006/relationships/tags" Target="../tags/tag7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16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  <p:custDataLst>
              <p:tags r:id="rId17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  <a:p>
            <a:pPr lvl="2"/>
            <a:r>
              <a:rPr lang="zh-CN" altLang="zh-CN" dirty="0"/>
              <a:t>第三级</a:t>
            </a:r>
            <a:endParaRPr lang="zh-CN" altLang="zh-CN" dirty="0"/>
          </a:p>
          <a:p>
            <a:pPr lvl="3"/>
            <a:r>
              <a:rPr lang="zh-CN" altLang="zh-CN" dirty="0"/>
              <a:t>第四级</a:t>
            </a:r>
            <a:endParaRPr lang="zh-CN" altLang="zh-CN" dirty="0"/>
          </a:p>
          <a:p>
            <a:pPr lvl="4"/>
            <a:r>
              <a:rPr lang="zh-CN" altLang="zh-CN" dirty="0"/>
              <a:t>第五级</a:t>
            </a:r>
            <a:endParaRPr lang="zh-CN" altLang="zh-CN" dirty="0"/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  <p:custDataLst>
              <p:tags r:id="rId18"/>
            </p:custDataLst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SzPct val="100000"/>
              <a:defRPr sz="1200">
                <a:solidFill>
                  <a:srgbClr val="898989"/>
                </a:solidFill>
                <a:latin typeface="Calibri" panose="020F0502020204030204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29923A93-2557-43B0-B9A8-A1C24E1CC4E4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  <p:custDataLst>
              <p:tags r:id="rId19"/>
            </p:custDataLst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SzPct val="100000"/>
              <a:defRPr sz="1200">
                <a:solidFill>
                  <a:srgbClr val="898989"/>
                </a:solidFill>
                <a:latin typeface="Calibri" panose="020F0502020204030204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  <p:custDataLst>
              <p:tags r:id="rId20"/>
            </p:custDataLst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SzPct val="100000"/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slow"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800">
          <a:solidFill>
            <a:schemeClr val="tx1"/>
          </a:solidFill>
          <a:latin typeface="Calibri" panose="020F0502020204030204"/>
          <a:cs typeface="Arial" panose="020B060402020202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sz="2400">
          <a:solidFill>
            <a:schemeClr val="tx1"/>
          </a:solidFill>
          <a:latin typeface="Calibri" panose="020F0502020204030204"/>
          <a:cs typeface="Arial" panose="020B060402020202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anose="020F0502020204030204"/>
          <a:cs typeface="Arial" panose="020B060402020202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>
          <a:solidFill>
            <a:schemeClr val="tx1"/>
          </a:solidFill>
          <a:latin typeface="Calibri" panose="020F0502020204030204"/>
          <a:cs typeface="Arial" panose="020B060402020202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>
          <a:solidFill>
            <a:schemeClr val="tx1"/>
          </a:solidFill>
          <a:latin typeface="Calibri" panose="020F0502020204030204"/>
          <a:cs typeface="Arial" panose="020B0604020202020204" pitchFamily="34" charset="0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>
          <a:solidFill>
            <a:schemeClr val="tx1"/>
          </a:solidFill>
          <a:latin typeface="Calibri" panose="020F0502020204030204"/>
          <a:cs typeface="Arial" panose="020B0604020202020204" pitchFamily="34" charset="0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>
          <a:solidFill>
            <a:schemeClr val="tx1"/>
          </a:solidFill>
          <a:latin typeface="Calibri" panose="020F0502020204030204"/>
          <a:cs typeface="Arial" panose="020B0604020202020204" pitchFamily="34" charset="0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>
          <a:solidFill>
            <a:schemeClr val="tx1"/>
          </a:solidFill>
          <a:latin typeface="Calibri" panose="020F0502020204030204"/>
          <a:cs typeface="Arial" panose="020B0604020202020204" pitchFamily="34" charset="0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>
          <a:solidFill>
            <a:schemeClr val="tx1"/>
          </a:solidFill>
          <a:latin typeface="Calibri" panose="020F0502020204030204"/>
          <a:cs typeface="Arial" panose="020B0604020202020204" pitchFamily="34" charset="0"/>
        </a:defRPr>
      </a:lvl9pPr>
    </p:bodyStyle>
    <p:otherStyle>
      <a:lvl1pPr marL="0" lvl="0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</a:defRPr>
      </a:lvl1pPr>
      <a:lvl2pPr marL="457200" lvl="1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</a:defRPr>
      </a:lvl2pPr>
      <a:lvl3pPr marL="914400" lvl="2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</a:defRPr>
      </a:lvl3pPr>
      <a:lvl4pPr marL="1371600" lvl="3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</a:defRPr>
      </a:lvl4pPr>
      <a:lvl5pPr marL="1828800" lvl="4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</a:defRPr>
      </a:lvl5pPr>
      <a:lvl6pPr marL="2286000" lvl="5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</a:defRPr>
      </a:lvl6pPr>
      <a:lvl7pPr marL="2743200" lvl="6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</a:defRPr>
      </a:lvl7pPr>
      <a:lvl8pPr marL="3200400" lvl="7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</a:defRPr>
      </a:lvl8pPr>
      <a:lvl9pPr marL="3657600" lvl="8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0.xml"/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tags" Target="../tags/tag5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tags" Target="../tags/tag19.xml"/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4" Type="http://schemas.openxmlformats.org/officeDocument/2006/relationships/slideLayout" Target="../slideLayouts/slideLayout2.xml"/><Relationship Id="rId23" Type="http://schemas.openxmlformats.org/officeDocument/2006/relationships/tags" Target="../tags/tag33.xml"/><Relationship Id="rId22" Type="http://schemas.openxmlformats.org/officeDocument/2006/relationships/image" Target="../media/image4.png"/><Relationship Id="rId21" Type="http://schemas.openxmlformats.org/officeDocument/2006/relationships/tags" Target="../tags/tag32.xml"/><Relationship Id="rId20" Type="http://schemas.openxmlformats.org/officeDocument/2006/relationships/tags" Target="../tags/tag31.xml"/><Relationship Id="rId2" Type="http://schemas.openxmlformats.org/officeDocument/2006/relationships/tags" Target="../tags/tag13.xml"/><Relationship Id="rId19" Type="http://schemas.openxmlformats.org/officeDocument/2006/relationships/tags" Target="../tags/tag30.xml"/><Relationship Id="rId18" Type="http://schemas.openxmlformats.org/officeDocument/2006/relationships/tags" Target="../tags/tag29.xml"/><Relationship Id="rId17" Type="http://schemas.openxmlformats.org/officeDocument/2006/relationships/tags" Target="../tags/tag28.xml"/><Relationship Id="rId16" Type="http://schemas.openxmlformats.org/officeDocument/2006/relationships/tags" Target="../tags/tag27.xml"/><Relationship Id="rId15" Type="http://schemas.openxmlformats.org/officeDocument/2006/relationships/tags" Target="../tags/tag26.xml"/><Relationship Id="rId14" Type="http://schemas.openxmlformats.org/officeDocument/2006/relationships/tags" Target="../tags/tag25.xml"/><Relationship Id="rId13" Type="http://schemas.openxmlformats.org/officeDocument/2006/relationships/tags" Target="../tags/tag24.xml"/><Relationship Id="rId12" Type="http://schemas.openxmlformats.org/officeDocument/2006/relationships/tags" Target="../tags/tag23.xml"/><Relationship Id="rId11" Type="http://schemas.openxmlformats.org/officeDocument/2006/relationships/tags" Target="../tags/tag22.xml"/><Relationship Id="rId10" Type="http://schemas.openxmlformats.org/officeDocument/2006/relationships/tags" Target="../tags/tag21.xml"/><Relationship Id="rId1" Type="http://schemas.openxmlformats.org/officeDocument/2006/relationships/tags" Target="../tags/tag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42.xml"/><Relationship Id="rId8" Type="http://schemas.openxmlformats.org/officeDocument/2006/relationships/tags" Target="../tags/tag41.xml"/><Relationship Id="rId7" Type="http://schemas.openxmlformats.org/officeDocument/2006/relationships/tags" Target="../tags/tag40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2" Type="http://schemas.openxmlformats.org/officeDocument/2006/relationships/slideLayout" Target="../slideLayouts/slideLayout2.xml"/><Relationship Id="rId21" Type="http://schemas.openxmlformats.org/officeDocument/2006/relationships/tags" Target="../tags/tag54.xml"/><Relationship Id="rId20" Type="http://schemas.openxmlformats.org/officeDocument/2006/relationships/tags" Target="../tags/tag53.xml"/><Relationship Id="rId2" Type="http://schemas.openxmlformats.org/officeDocument/2006/relationships/tags" Target="../tags/tag35.xml"/><Relationship Id="rId19" Type="http://schemas.openxmlformats.org/officeDocument/2006/relationships/tags" Target="../tags/tag52.xml"/><Relationship Id="rId18" Type="http://schemas.openxmlformats.org/officeDocument/2006/relationships/tags" Target="../tags/tag51.xml"/><Relationship Id="rId17" Type="http://schemas.openxmlformats.org/officeDocument/2006/relationships/tags" Target="../tags/tag50.xml"/><Relationship Id="rId16" Type="http://schemas.openxmlformats.org/officeDocument/2006/relationships/tags" Target="../tags/tag49.xml"/><Relationship Id="rId15" Type="http://schemas.openxmlformats.org/officeDocument/2006/relationships/tags" Target="../tags/tag48.xml"/><Relationship Id="rId14" Type="http://schemas.openxmlformats.org/officeDocument/2006/relationships/tags" Target="../tags/tag47.xml"/><Relationship Id="rId13" Type="http://schemas.openxmlformats.org/officeDocument/2006/relationships/tags" Target="../tags/tag46.xml"/><Relationship Id="rId12" Type="http://schemas.openxmlformats.org/officeDocument/2006/relationships/tags" Target="../tags/tag45.xml"/><Relationship Id="rId11" Type="http://schemas.openxmlformats.org/officeDocument/2006/relationships/tags" Target="../tags/tag44.xml"/><Relationship Id="rId10" Type="http://schemas.openxmlformats.org/officeDocument/2006/relationships/tags" Target="../tags/tag43.xml"/><Relationship Id="rId1" Type="http://schemas.openxmlformats.org/officeDocument/2006/relationships/tags" Target="../tags/tag3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6146" name="图片 4"/>
          <p:cNvPicPr>
            <a:picLocks noChangeAspect="1"/>
          </p:cNvPicPr>
          <p:nvPr/>
        </p:nvPicPr>
        <p:blipFill>
          <a:blip r:embed="rId1"/>
          <a:srcRect l="2592" t="-182" r="30043" b="26288"/>
          <a:stretch>
            <a:fillRect/>
          </a:stretch>
        </p:blipFill>
        <p:spPr>
          <a:xfrm>
            <a:off x="0" y="-130175"/>
            <a:ext cx="12192000" cy="6888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7" name="文本框 195"/>
          <p:cNvSpPr txBox="1"/>
          <p:nvPr/>
        </p:nvSpPr>
        <p:spPr>
          <a:xfrm>
            <a:off x="393700" y="1125538"/>
            <a:ext cx="1179830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5pPr>
          </a:lstStyle>
          <a:p>
            <a:pPr marL="0" lvl="0" indent="0">
              <a:buNone/>
            </a:pPr>
            <a:r>
              <a:rPr lang="zh-CN" altLang="en-US" sz="4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第</a:t>
            </a:r>
            <a:r>
              <a:rPr lang="en-US" altLang="zh-CN" sz="4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4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   三国至</a:t>
            </a:r>
            <a:r>
              <a:rPr lang="zh-CN" altLang="en-US" sz="4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隋唐制度的变化与创新</a:t>
            </a:r>
            <a:endParaRPr lang="zh-CN" altLang="en-US" sz="4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96863" y="188913"/>
            <a:ext cx="603885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宋体" panose="02010600030101010101" pitchFamily="2" charset="-122"/>
                <a:cs typeface="+mn-cs"/>
              </a:rPr>
              <a:t>2023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宋体" panose="02010600030101010101" pitchFamily="2" charset="-122"/>
                <a:cs typeface="+mn-cs"/>
              </a:rPr>
              <a:t>届高考一轮复习（统编版）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77838" y="4586288"/>
            <a:ext cx="11355387" cy="742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5pPr>
          </a:lstStyle>
          <a:p>
            <a:pPr marL="0" lvl="0" indent="0">
              <a:lnSpc>
                <a:spcPct val="13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sz="3600" b="1" dirty="0">
                <a:solidFill>
                  <a:srgbClr val="001A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复习主线：</a:t>
            </a:r>
            <a:r>
              <a:rPr lang="zh-CN" altLang="en-US" sz="3600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选官制度</a:t>
            </a:r>
            <a:r>
              <a:rPr lang="en-US" altLang="zh-CN" sz="3600" b="1" dirty="0">
                <a:solidFill>
                  <a:srgbClr val="001A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3600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中央行政制度</a:t>
            </a:r>
            <a:r>
              <a:rPr lang="en-US" altLang="zh-CN" sz="3600" b="1" dirty="0">
                <a:solidFill>
                  <a:srgbClr val="001A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3600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赋税制度</a:t>
            </a:r>
            <a:endParaRPr lang="zh-CN" altLang="en-US" sz="3600" b="1" dirty="0">
              <a:solidFill>
                <a:srgbClr val="FF00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50" name="文本框 3"/>
          <p:cNvSpPr txBox="1"/>
          <p:nvPr/>
        </p:nvSpPr>
        <p:spPr>
          <a:xfrm>
            <a:off x="296863" y="2149475"/>
            <a:ext cx="395287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b="1" dirty="0">
                <a:solidFill>
                  <a:srgbClr val="001A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课标解读：要考什么？</a:t>
            </a:r>
            <a:endParaRPr lang="zh-CN" altLang="en-US" b="1" dirty="0">
              <a:solidFill>
                <a:srgbClr val="001A8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52" name="矩形 2"/>
          <p:cNvSpPr/>
          <p:nvPr/>
        </p:nvSpPr>
        <p:spPr>
          <a:xfrm>
            <a:off x="579438" y="2852738"/>
            <a:ext cx="11153775" cy="11699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5pPr>
          </a:lstStyle>
          <a:p>
            <a:pPr marL="0" lvl="0" indent="0">
              <a:lnSpc>
                <a:spcPct val="125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（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2020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新修订版课标）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1.4 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隋唐大一统的发展：认识三国两晋南北朝至隋唐时期的制度变化与创新。</a:t>
            </a:r>
            <a:endParaRPr lang="en-US" altLang="zh-CN" b="1" dirty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文本框 41"/>
          <p:cNvSpPr txBox="1"/>
          <p:nvPr/>
        </p:nvSpPr>
        <p:spPr>
          <a:xfrm>
            <a:off x="407988" y="188913"/>
            <a:ext cx="5616575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sz="36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二、中央行政制度的变化</a:t>
            </a:r>
            <a:endParaRPr lang="zh-CN" altLang="en-US" sz="3600" b="1" dirty="0">
              <a:solidFill>
                <a:srgbClr val="0000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63" name="文本框 7"/>
          <p:cNvSpPr txBox="1"/>
          <p:nvPr/>
        </p:nvSpPr>
        <p:spPr>
          <a:xfrm>
            <a:off x="3806825" y="884238"/>
            <a:ext cx="4433888" cy="64611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中央行政机构的演变</a:t>
            </a:r>
            <a:endParaRPr lang="zh-CN" altLang="en-US" sz="36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>
            <a:lum bright="23999"/>
          </a:blip>
          <a:stretch>
            <a:fillRect/>
          </a:stretch>
        </p:blipFill>
        <p:spPr>
          <a:xfrm>
            <a:off x="36513" y="2387600"/>
            <a:ext cx="3830637" cy="29416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文本框 15"/>
          <p:cNvSpPr txBox="1"/>
          <p:nvPr/>
        </p:nvSpPr>
        <p:spPr>
          <a:xfrm>
            <a:off x="800100" y="1865313"/>
            <a:ext cx="2673350" cy="52228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秦：三公九卿制</a:t>
            </a:r>
            <a:endParaRPr kumimoji="0" lang="zh-CN" altLang="en-US" sz="2800" b="1" kern="1200" cap="none" spc="0" normalizeH="0" baseline="0" noProof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9563" y="2387600"/>
            <a:ext cx="3429000" cy="29416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文本框 17"/>
          <p:cNvSpPr txBox="1"/>
          <p:nvPr/>
        </p:nvSpPr>
        <p:spPr>
          <a:xfrm>
            <a:off x="4675188" y="1865313"/>
            <a:ext cx="2316163" cy="52228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汉：中外朝制</a:t>
            </a:r>
            <a:endParaRPr kumimoji="0" lang="zh-CN" altLang="en-US" sz="2800" b="1" kern="1200" cap="none" spc="0" normalizeH="0" baseline="0" noProof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23875" y="5832475"/>
            <a:ext cx="2949575" cy="584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3200" b="1" kern="1200" cap="none" spc="0" normalizeH="0" baseline="0" noProof="0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丞相位高权重</a:t>
            </a:r>
            <a:endParaRPr kumimoji="0" lang="zh-CN" altLang="en-US" sz="3200" b="1" kern="1200" cap="none" spc="0" normalizeH="0" baseline="0" noProof="0" dirty="0"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217988" y="5445125"/>
            <a:ext cx="3048000" cy="10779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en-US" sz="3200" b="1" kern="1200" cap="none" spc="0" normalizeH="0" baseline="0" noProof="0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rPr>
              <a:t>中朝掌决策，</a:t>
            </a:r>
            <a:endParaRPr kumimoji="0" lang="zh-CN" altLang="en-US" sz="3200" b="1" kern="1200" cap="none" spc="0" normalizeH="0" baseline="0" noProof="0" dirty="0">
              <a:latin typeface="楷体" panose="02010609060101010101" pitchFamily="49" charset="-122"/>
              <a:ea typeface="楷体" panose="02010609060101010101" pitchFamily="49" charset="-122"/>
              <a:cs typeface="+mn-cs"/>
              <a:sym typeface="+mn-ea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en-US" sz="3200" b="1" kern="1200" cap="none" spc="0" normalizeH="0" baseline="0" noProof="0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rPr>
              <a:t>架空相权</a:t>
            </a:r>
            <a:endParaRPr kumimoji="0" lang="zh-CN" altLang="en-US" sz="3200" b="1" kern="1200" cap="none" spc="0" normalizeH="0" baseline="0" noProof="0" dirty="0"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24788" y="2551113"/>
            <a:ext cx="3998912" cy="28940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" name="文本框 21"/>
          <p:cNvSpPr txBox="1"/>
          <p:nvPr/>
        </p:nvSpPr>
        <p:spPr>
          <a:xfrm>
            <a:off x="8304213" y="1865313"/>
            <a:ext cx="3027363" cy="522288"/>
          </a:xfrm>
          <a:prstGeom prst="rect">
            <a:avLst/>
          </a:prstGeom>
          <a:solidFill>
            <a:schemeClr val="accent4"/>
          </a:solidFill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隋唐：三省六部制</a:t>
            </a:r>
            <a:endParaRPr kumimoji="0" lang="zh-CN" altLang="en-US" sz="2800" b="1" kern="1200" cap="none" spc="0" normalizeH="0" baseline="0" noProof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791450" y="5480050"/>
            <a:ext cx="3998913" cy="10779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>
            <a:defPPr>
              <a:defRPr lang="zh-CN"/>
            </a:defPPr>
            <a:lvl1pPr algn="ctr">
              <a:defRPr sz="3200" b="1"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rPr>
              <a:t>相权一分为三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  <a:sym typeface="+mn-ea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提高效率，加强皇权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0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6" name="图片 4" descr="日程表&#10;&#10;低可信度描述已自动生成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4963" y="322263"/>
            <a:ext cx="5473700" cy="2905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" name="Rectangle 3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049963" y="0"/>
            <a:ext cx="92075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" name="Rectangle 3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3382963"/>
            <a:ext cx="6126163" cy="920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389" name="图片 3" descr="日程表&#10;&#10;低可信度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25" y="3475038"/>
            <a:ext cx="5634038" cy="32273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6527800" y="1916113"/>
            <a:ext cx="5338763" cy="430847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5pPr>
          </a:lstStyle>
          <a:p>
            <a:pPr marL="0" lvl="0" indent="0" algn="just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理解：</a:t>
            </a:r>
            <a:endParaRPr lang="en-US" altLang="zh-CN" sz="3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lvl="0" indent="0" algn="just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）中央决策集思广益，减少决策失误。</a:t>
            </a:r>
            <a:endParaRPr lang="en-US" altLang="zh-CN" sz="3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lvl="0" indent="0" algn="just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）职权分工明确，相互制约，提高办事效率。</a:t>
            </a:r>
            <a:endParaRPr lang="en-US" altLang="zh-CN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lvl="0" indent="0" algn="just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）分散和削弱相权，加强君权。</a:t>
            </a:r>
            <a:endParaRPr lang="en-US" altLang="zh-CN" sz="3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lvl="0" indent="0" algn="just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）节制君权，皇帝的诏令未经政事堂通过，不能施行。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391" name="文本框 7"/>
          <p:cNvSpPr txBox="1"/>
          <p:nvPr/>
        </p:nvSpPr>
        <p:spPr>
          <a:xfrm>
            <a:off x="1304925" y="4841875"/>
            <a:ext cx="1206500" cy="493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sz="2600" b="1" dirty="0">
                <a:solidFill>
                  <a:srgbClr val="C00000"/>
                </a:solidFill>
                <a:ea typeface="等线" panose="02010600030101010101" charset="-122"/>
              </a:rPr>
              <a:t>政事堂</a:t>
            </a:r>
            <a:endParaRPr lang="zh-CN" altLang="en-US" sz="2600" b="1" dirty="0">
              <a:solidFill>
                <a:srgbClr val="C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92" name="文本框 6"/>
          <p:cNvSpPr txBox="1"/>
          <p:nvPr/>
        </p:nvSpPr>
        <p:spPr>
          <a:xfrm>
            <a:off x="6264275" y="390525"/>
            <a:ext cx="5786438" cy="1384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5pPr>
          </a:lstStyle>
          <a:p>
            <a:pPr marL="0" lvl="0" indent="0" algn="just" eaLnBrk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结合汉至唐中枢机构的发展趋势，如何理解三省六部制的确立使得中央决策和行政体系日臻完备？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charRg st="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24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charRg st="24" end="4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7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charRg st="47" end="6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64" end="9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charRg st="64" end="9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10" name="Picture 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115888"/>
            <a:ext cx="5260975" cy="7858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2" name="Rectangle 1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77813" y="3573463"/>
            <a:ext cx="11723688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965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</a:t>
            </a:r>
            <a:endParaRPr kumimoji="0" lang="en-US" altLang="zh-CN" sz="2965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965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否。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理由：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三省六部制的设立并不是民主的体现，也不同于资本主义国家的三权分立制度。相反，它是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皇权不断加强的产物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是“皇权专制下的民主”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在一定程度上三省进行集体决策，相互制约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。中书省秉承皇帝旨意草拟政令，门下省仅有封驳权，没有裁决权，三省长官都必须绝对听命于皇帝。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3"/>
            </p:custDataLst>
          </p:nvPr>
        </p:nvSpPr>
        <p:spPr>
          <a:xfrm>
            <a:off x="207963" y="1165225"/>
            <a:ext cx="11790363" cy="2554288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965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</a:t>
            </a:r>
            <a:r>
              <a:rPr kumimoji="0" lang="en-US" altLang="zh-CN" sz="2965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钱穆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《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国史新论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》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：“唐代宰相是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委员制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。最高议事机关称政事堂。一切政府法令，须用皇帝诏书名义颁布者，事先由政事堂开会议决。送进皇宫划一敕字，然后由政事堂盖印中书、门下之章发下。”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这是否反映了唐朝中央行政体制民主的特点？为什么？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2566988" y="239713"/>
            <a:ext cx="4545013" cy="565150"/>
          </a:xfrm>
          <a:prstGeom prst="rect">
            <a:avLst/>
          </a:prstGeom>
          <a:noFill/>
          <a:ln w="3175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wrap="none" lIns="35705" tIns="35705" rIns="35705" bIns="35705" spcCol="38100">
            <a:spAutoFit/>
          </a:bodyPr>
          <a:lstStyle/>
          <a:p>
            <a:pPr marL="0" marR="0" lvl="0" indent="0" algn="ctr" defTabSz="38735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三省六部制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VS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三权分立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33CC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charRg st="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charRg st="19" end="1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4" name="Picture 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115888"/>
            <a:ext cx="5260975" cy="7921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3" name="文本框 41"/>
          <p:cNvSpPr txBox="1">
            <a:spLocks noChangeArrowheads="1"/>
          </p:cNvSpPr>
          <p:nvPr/>
        </p:nvSpPr>
        <p:spPr bwMode="auto">
          <a:xfrm>
            <a:off x="2351088" y="230188"/>
            <a:ext cx="4010025" cy="565150"/>
          </a:xfrm>
          <a:prstGeom prst="rect">
            <a:avLst/>
          </a:prstGeom>
          <a:noFill/>
          <a:ln w="3175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wrap="none" lIns="35705" tIns="35705" rIns="35705" bIns="35705" spcCol="38100">
            <a:spAutoFit/>
          </a:bodyPr>
          <a:lstStyle>
            <a:defPPr>
              <a:defRPr lang="zh-CN"/>
            </a:defPPr>
            <a:lvl1pPr algn="ctr" defTabSz="387350" fontAlgn="auto">
              <a:defRPr sz="3200" b="1">
                <a:solidFill>
                  <a:srgbClr val="FF33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0" marR="0" lvl="0" indent="0" algn="ctr" defTabSz="38735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地方行政制度的变化</a:t>
            </a: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33CC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8436" name="文本框 3"/>
          <p:cNvSpPr txBox="1"/>
          <p:nvPr/>
        </p:nvSpPr>
        <p:spPr>
          <a:xfrm>
            <a:off x="552450" y="917575"/>
            <a:ext cx="3128963" cy="6302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5pPr>
          </a:lstStyle>
          <a:p>
            <a:pPr marL="0" lvl="0" indent="0" algn="just" eaLnBrk="1">
              <a:lnSpc>
                <a:spcPct val="125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 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两级制到多级制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279400" y="1604963"/>
          <a:ext cx="11122025" cy="288607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650583"/>
                <a:gridCol w="1394080"/>
                <a:gridCol w="1311858"/>
                <a:gridCol w="1375562"/>
                <a:gridCol w="2196771"/>
                <a:gridCol w="1193171"/>
              </a:tblGrid>
              <a:tr h="46004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年代</a:t>
                      </a:r>
                      <a:endParaRPr lang="zh-CN" altLang="en-US" sz="2000" b="1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41840" marR="41840" marT="20905" marB="209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省数</a:t>
                      </a:r>
                      <a:endParaRPr lang="zh-CN" altLang="en-US" sz="2000" b="1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41840" marR="41840" marT="20905" marB="209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道、路数</a:t>
                      </a:r>
                      <a:endParaRPr lang="zh-CN" altLang="en-US" sz="2000" b="1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41840" marR="41840" marT="20905" marB="209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>
                          <a:solidFill>
                            <a:srgbClr val="FF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州</a:t>
                      </a:r>
                      <a:r>
                        <a:rPr lang="zh-CN" altLang="en-US" sz="2000" b="1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数</a:t>
                      </a:r>
                      <a:endParaRPr lang="zh-CN" altLang="en-US" sz="2000" b="1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41840" marR="41840" marT="20905" marB="209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>
                          <a:solidFill>
                            <a:srgbClr val="FF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郡</a:t>
                      </a:r>
                      <a:r>
                        <a:rPr lang="zh-CN" altLang="en-US" sz="2000" b="1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（府、国）数</a:t>
                      </a:r>
                      <a:endParaRPr lang="zh-CN" altLang="en-US" sz="2000" b="1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41840" marR="41840" marT="20905" marB="209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>
                          <a:solidFill>
                            <a:srgbClr val="FF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县</a:t>
                      </a:r>
                      <a:r>
                        <a:rPr lang="zh-CN" altLang="en-US" sz="2000" b="1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数</a:t>
                      </a:r>
                      <a:endParaRPr lang="zh-CN" altLang="en-US" sz="2000" b="1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41840" marR="41840" marT="20905" marB="20905" anchor="ctr"/>
                </a:tc>
              </a:tr>
              <a:tr h="34657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秦始皇二十六年（前</a:t>
                      </a:r>
                      <a:r>
                        <a:rPr lang="en-US" altLang="zh-CN" sz="2000" b="1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221</a:t>
                      </a:r>
                      <a:r>
                        <a:rPr lang="zh-CN" altLang="en-US" sz="2000" b="1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年）</a:t>
                      </a:r>
                      <a:endParaRPr lang="zh-CN" altLang="en-US" sz="2000" b="1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41840" marR="41840" marT="20905" marB="209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-</a:t>
                      </a:r>
                      <a:endParaRPr lang="en-US" altLang="zh-CN" sz="2000" b="1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41840" marR="41840" marT="20905" marB="209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-</a:t>
                      </a:r>
                      <a:endParaRPr lang="en-US" altLang="zh-CN" sz="2000" b="1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41840" marR="41840" marT="20905" marB="209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．</a:t>
                      </a:r>
                      <a:r>
                        <a:rPr lang="en-US" altLang="zh-CN" sz="2000" b="1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-</a:t>
                      </a:r>
                      <a:endParaRPr lang="en-US" altLang="zh-CN" sz="2000" b="1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41840" marR="41840" marT="20905" marB="209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36</a:t>
                      </a:r>
                      <a:endParaRPr lang="en-US" altLang="zh-CN" sz="2000" b="1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41840" marR="41840" marT="20905" marB="209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不详</a:t>
                      </a:r>
                      <a:endParaRPr lang="zh-CN" altLang="en-US" sz="2000" b="1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41840" marR="41840" marT="20905" marB="20905" anchor="ctr"/>
                </a:tc>
              </a:tr>
              <a:tr h="34657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西汉平帝（</a:t>
                      </a:r>
                      <a:r>
                        <a:rPr lang="en-US" altLang="zh-CN" sz="2000" b="1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1-5</a:t>
                      </a:r>
                      <a:r>
                        <a:rPr lang="zh-CN" altLang="en-US" sz="2000" b="1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年）</a:t>
                      </a:r>
                      <a:endParaRPr lang="zh-CN" altLang="en-US" sz="2000" b="1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41840" marR="41840" marT="20905" marB="209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-</a:t>
                      </a:r>
                      <a:endParaRPr lang="en-US" altLang="zh-CN" sz="2000" b="1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41840" marR="41840" marT="20905" marB="209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-</a:t>
                      </a:r>
                      <a:endParaRPr lang="en-US" altLang="zh-CN" sz="2000" b="1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41840" marR="41840" marT="20905" marB="209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13</a:t>
                      </a:r>
                      <a:r>
                        <a:rPr lang="zh-CN" altLang="en-US" sz="2000" b="1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（刺史）</a:t>
                      </a:r>
                      <a:endParaRPr lang="en-US" altLang="zh-CN" sz="2000" b="1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41840" marR="41840" marT="20905" marB="209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103</a:t>
                      </a:r>
                      <a:endParaRPr lang="en-US" altLang="zh-CN" sz="2000" b="1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41840" marR="41840" marT="20905" marB="209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1578</a:t>
                      </a:r>
                      <a:endParaRPr lang="en-US" altLang="zh-CN" sz="2000" b="1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41840" marR="41840" marT="20905" marB="20905" anchor="ctr"/>
                </a:tc>
              </a:tr>
              <a:tr h="34657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东汉顺帝（</a:t>
                      </a:r>
                      <a:r>
                        <a:rPr lang="en-US" altLang="zh-CN" sz="2000" b="1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126-144</a:t>
                      </a:r>
                      <a:r>
                        <a:rPr lang="zh-CN" altLang="en-US" sz="2000" b="1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年）</a:t>
                      </a:r>
                      <a:endParaRPr lang="zh-CN" altLang="en-US" sz="2000" b="1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41840" marR="41840" marT="20905" marB="209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-</a:t>
                      </a:r>
                      <a:endParaRPr lang="en-US" altLang="zh-CN" sz="2000" b="1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41840" marR="41840" marT="20905" marB="209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-</a:t>
                      </a:r>
                      <a:endParaRPr lang="en-US" altLang="zh-CN" sz="2000" b="1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41840" marR="41840" marT="20905" marB="209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13</a:t>
                      </a:r>
                      <a:r>
                        <a:rPr lang="zh-CN" altLang="en-US" sz="2000" b="1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（刺史）</a:t>
                      </a:r>
                      <a:endParaRPr lang="en-US" altLang="zh-CN" sz="2000" b="1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41840" marR="41840" marT="20905" marB="209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105</a:t>
                      </a:r>
                      <a:endParaRPr lang="en-US" altLang="zh-CN" sz="2000" b="1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41840" marR="41840" marT="20905" marB="209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1180</a:t>
                      </a:r>
                      <a:endParaRPr lang="en-US" altLang="zh-CN" sz="2000" b="1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41840" marR="41840" marT="20905" marB="20905" anchor="ctr"/>
                </a:tc>
              </a:tr>
              <a:tr h="34657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隋大业五年（</a:t>
                      </a:r>
                      <a:r>
                        <a:rPr lang="en-US" altLang="zh-CN" sz="2000" b="1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609</a:t>
                      </a:r>
                      <a:r>
                        <a:rPr lang="zh-CN" altLang="en-US" sz="2000" b="1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年）</a:t>
                      </a:r>
                      <a:endParaRPr lang="zh-CN" altLang="en-US" sz="2000" b="1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41840" marR="41840" marT="20905" marB="209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-</a:t>
                      </a:r>
                      <a:endParaRPr lang="en-US" altLang="zh-CN" sz="2000" b="1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41840" marR="41840" marT="20905" marB="209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-</a:t>
                      </a:r>
                      <a:endParaRPr lang="en-US" altLang="zh-CN" sz="2000" b="1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41840" marR="41840" marT="20905" marB="209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-</a:t>
                      </a:r>
                      <a:endParaRPr lang="en-US" altLang="zh-CN" sz="2000" b="1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41840" marR="41840" marT="20905" marB="209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190</a:t>
                      </a:r>
                      <a:endParaRPr lang="en-US" altLang="zh-CN" sz="2000" b="1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41840" marR="41840" marT="20905" marB="209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1255</a:t>
                      </a:r>
                      <a:endParaRPr lang="en-US" altLang="zh-CN" sz="2000" b="1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41840" marR="41840" marT="20905" marB="20905" anchor="ctr"/>
                </a:tc>
              </a:tr>
              <a:tr h="34657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唐开元二十八年（</a:t>
                      </a:r>
                      <a:r>
                        <a:rPr lang="en-US" altLang="zh-CN" sz="2000" b="1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740</a:t>
                      </a:r>
                      <a:r>
                        <a:rPr lang="zh-CN" altLang="en-US" sz="2000" b="1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年）</a:t>
                      </a:r>
                      <a:endParaRPr lang="zh-CN" altLang="en-US" sz="2000" b="1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41840" marR="41840" marT="20905" marB="209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-</a:t>
                      </a:r>
                      <a:endParaRPr lang="en-US" altLang="zh-CN" sz="2000" b="1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41840" marR="41840" marT="20905" marB="209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15</a:t>
                      </a:r>
                      <a:r>
                        <a:rPr lang="zh-CN" altLang="en-US" sz="2000" b="1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道</a:t>
                      </a:r>
                      <a:endParaRPr lang="zh-CN" altLang="en-US" sz="2000" b="1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41840" marR="41840" marT="20905" marB="209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-</a:t>
                      </a:r>
                      <a:endParaRPr lang="en-US" altLang="zh-CN" sz="2000" b="1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41840" marR="41840" marT="20905" marB="209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328</a:t>
                      </a:r>
                      <a:endParaRPr lang="en-US" altLang="zh-CN" sz="2000" b="1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41840" marR="41840" marT="20905" marB="209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1573</a:t>
                      </a:r>
                      <a:endParaRPr lang="en-US" altLang="zh-CN" sz="2000" b="1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41840" marR="41840" marT="20905" marB="20905" anchor="ctr"/>
                </a:tc>
              </a:tr>
              <a:tr h="34657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宋宣和四年（</a:t>
                      </a:r>
                      <a:r>
                        <a:rPr lang="en-US" altLang="zh-CN" sz="2000" b="1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1122</a:t>
                      </a:r>
                      <a:r>
                        <a:rPr lang="zh-CN" altLang="en-US" sz="2000" b="1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年）</a:t>
                      </a:r>
                      <a:endParaRPr lang="zh-CN" altLang="en-US" sz="2000" b="1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41840" marR="41840" marT="20905" marB="209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-</a:t>
                      </a:r>
                      <a:endParaRPr lang="en-US" altLang="zh-CN" sz="2000" b="1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41840" marR="41840" marT="20905" marB="209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26</a:t>
                      </a:r>
                      <a:r>
                        <a:rPr lang="zh-CN" altLang="en-US" sz="2000" b="1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路</a:t>
                      </a:r>
                      <a:endParaRPr lang="zh-CN" altLang="en-US" sz="2000" b="1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41840" marR="41840" marT="20905" marB="209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288</a:t>
                      </a:r>
                      <a:r>
                        <a:rPr lang="zh-CN" altLang="en-US" sz="2000" b="1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（知州）</a:t>
                      </a:r>
                      <a:endParaRPr lang="en-US" altLang="zh-CN" sz="2000" b="1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41840" marR="41840" marT="20905" marB="209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-</a:t>
                      </a:r>
                      <a:endParaRPr lang="en-US" altLang="zh-CN" sz="2000" b="1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41840" marR="41840" marT="20905" marB="209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1234</a:t>
                      </a:r>
                      <a:endParaRPr lang="en-US" altLang="zh-CN" sz="2000" b="1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41840" marR="41840" marT="20905" marB="20905" anchor="ctr"/>
                </a:tc>
              </a:tr>
              <a:tr h="34657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元朝</a:t>
                      </a:r>
                      <a:endParaRPr lang="zh-CN" altLang="en-US" sz="2000" b="1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41840" marR="41840" marT="20905" marB="209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12</a:t>
                      </a:r>
                      <a:r>
                        <a:rPr lang="zh-CN" altLang="en-US" sz="2000" b="1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省</a:t>
                      </a:r>
                      <a:endParaRPr lang="zh-CN" altLang="en-US" sz="2000" b="1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41840" marR="41840" marT="20905" marB="209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183</a:t>
                      </a:r>
                      <a:r>
                        <a:rPr lang="zh-CN" altLang="en-US" sz="2000" b="1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路</a:t>
                      </a:r>
                      <a:endParaRPr lang="zh-CN" altLang="en-US" sz="2000" b="1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41840" marR="41840" marT="20905" marB="209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-</a:t>
                      </a:r>
                      <a:endParaRPr lang="en-US" altLang="zh-CN" sz="2000" b="1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41840" marR="41840" marT="20905" marB="209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97</a:t>
                      </a:r>
                      <a:endParaRPr lang="en-US" altLang="zh-CN" sz="2000" b="1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41840" marR="41840" marT="20905" marB="209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1425</a:t>
                      </a:r>
                      <a:endParaRPr lang="en-US" altLang="zh-CN" sz="2000" b="1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41840" marR="41840" marT="20905" marB="20905" anchor="ctr"/>
                </a:tc>
              </a:tr>
            </a:tbl>
          </a:graphicData>
        </a:graphic>
      </p:graphicFrame>
      <p:sp>
        <p:nvSpPr>
          <p:cNvPr id="18502" name="文本框 6"/>
          <p:cNvSpPr txBox="1"/>
          <p:nvPr/>
        </p:nvSpPr>
        <p:spPr>
          <a:xfrm>
            <a:off x="236538" y="4492625"/>
            <a:ext cx="11206162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（注：州、道、路设置初期均为监察区）                       </a:t>
            </a:r>
            <a:r>
              <a:rPr lang="en-US" altLang="zh-CN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摘编自历代</a:t>
            </a:r>
            <a:r>
              <a:rPr lang="en-US" altLang="zh-CN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地理志</a:t>
            </a:r>
            <a:r>
              <a:rPr lang="en-US" altLang="zh-CN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endParaRPr lang="zh-CN" altLang="en-US" sz="20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503" name="文本框 12"/>
          <p:cNvSpPr txBox="1"/>
          <p:nvPr/>
        </p:nvSpPr>
        <p:spPr>
          <a:xfrm>
            <a:off x="214313" y="4899025"/>
            <a:ext cx="12192000" cy="554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5pPr>
          </a:lstStyle>
          <a:p>
            <a:pPr marL="0" lvl="0" indent="0" algn="just" eaLnBrk="1" hangingPunct="1">
              <a:lnSpc>
                <a:spcPct val="125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思考：据上述表格信息及所学，说明中国古代地方行政区划“变动”的具体表现。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(6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分）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36538" y="5381625"/>
            <a:ext cx="11836400" cy="1476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5pPr>
          </a:lstStyle>
          <a:p>
            <a:pPr marL="0" lvl="0" indent="0" algn="just" eaLnBrk="1" hangingPunct="1">
              <a:lnSpc>
                <a:spcPct val="125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表现：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①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地方行政区划逐渐增多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，由两级制到三级制或四级制；②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州府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等中级地方行政区域不断缩小，行政权力不断萎缩；③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监察区逐渐演变为行政区；④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元朝新增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省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级地方行政单位。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文本框 11"/>
          <p:cNvSpPr txBox="1"/>
          <p:nvPr/>
        </p:nvSpPr>
        <p:spPr>
          <a:xfrm>
            <a:off x="493713" y="1111250"/>
            <a:ext cx="4837112" cy="6302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5pPr>
          </a:lstStyle>
          <a:p>
            <a:pPr marL="0" lvl="0" indent="0" algn="just" eaLnBrk="1">
              <a:lnSpc>
                <a:spcPct val="125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地方行政体制 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节度使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459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483225" y="1727200"/>
            <a:ext cx="6489700" cy="4911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0" name="文本框 3"/>
          <p:cNvSpPr txBox="1"/>
          <p:nvPr/>
        </p:nvSpPr>
        <p:spPr>
          <a:xfrm>
            <a:off x="273050" y="1989138"/>
            <a:ext cx="5053013" cy="18145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节度使：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掌握边镇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武力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的官员，后来其权力扩大，不仅领兵，而且把持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民政与财赋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。节度使盘踞一方，在当时被称为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藩镇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5468938" y="5018088"/>
            <a:ext cx="1784350" cy="1438275"/>
          </a:xfrm>
          <a:prstGeom prst="ellipse">
            <a:avLst/>
          </a:prstGeom>
          <a:noFill/>
          <a:ln w="571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69913" y="4067175"/>
            <a:ext cx="4835525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唐中期以后，设节度使，形成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藩镇割据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势力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下箭头 2"/>
          <p:cNvSpPr/>
          <p:nvPr/>
        </p:nvSpPr>
        <p:spPr>
          <a:xfrm>
            <a:off x="2289175" y="5143500"/>
            <a:ext cx="504825" cy="5048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73050" y="5654675"/>
            <a:ext cx="483552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独立性强，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削弱中央集权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9465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15888"/>
            <a:ext cx="5260975" cy="7921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文本框 41"/>
          <p:cNvSpPr txBox="1">
            <a:spLocks noChangeArrowheads="1"/>
          </p:cNvSpPr>
          <p:nvPr/>
        </p:nvSpPr>
        <p:spPr bwMode="auto">
          <a:xfrm>
            <a:off x="2351088" y="230188"/>
            <a:ext cx="4010025" cy="565150"/>
          </a:xfrm>
          <a:prstGeom prst="rect">
            <a:avLst/>
          </a:prstGeom>
          <a:noFill/>
          <a:ln w="3175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wrap="none" lIns="35705" tIns="35705" rIns="35705" bIns="35705" spcCol="38100">
            <a:spAutoFit/>
          </a:bodyPr>
          <a:lstStyle>
            <a:defPPr>
              <a:defRPr lang="zh-CN"/>
            </a:defPPr>
            <a:lvl1pPr algn="ctr" defTabSz="387350" fontAlgn="auto">
              <a:defRPr sz="3200" b="1">
                <a:solidFill>
                  <a:srgbClr val="FF33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0" marR="0" lvl="0" indent="0" algn="ctr" defTabSz="38735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地方行政制度的变化</a:t>
            </a: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33CC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4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/>
      <p:bldP spid="2" grpId="1"/>
      <p:bldP spid="3" grpId="0" animBg="1"/>
      <p:bldP spid="5" grpId="0"/>
      <p:bldP spid="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文本框 5"/>
          <p:cNvSpPr txBox="1"/>
          <p:nvPr/>
        </p:nvSpPr>
        <p:spPr>
          <a:xfrm>
            <a:off x="911225" y="788988"/>
            <a:ext cx="940752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5pPr>
          </a:lstStyle>
          <a:p>
            <a:pPr marL="0" lvl="0" indent="0" algn="just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  <a:ea typeface="微软雅黑" panose="020B0503020204020204" pitchFamily="34" charset="-122"/>
              </a:rPr>
              <a:t>材料 </a:t>
            </a:r>
            <a:r>
              <a:rPr lang="zh-CN" altLang="zh-CN" b="1" dirty="0">
                <a:solidFill>
                  <a:srgbClr val="000000"/>
                </a:solidFill>
                <a:latin typeface="宋体" panose="02010600030101010101" pitchFamily="2" charset="-122"/>
                <a:ea typeface="微软雅黑" panose="020B0503020204020204" pitchFamily="34" charset="-122"/>
              </a:rPr>
              <a:t>历史地图包含了政治、经济、文化等多种信息。</a:t>
            </a:r>
            <a:endParaRPr lang="en-US" altLang="zh-CN" b="1" dirty="0">
              <a:solidFill>
                <a:srgbClr val="000000"/>
              </a:solidFill>
              <a:latin typeface="宋体" panose="02010600030101010101" pitchFamily="2" charset="-122"/>
              <a:ea typeface="微软雅黑" panose="020B0503020204020204" pitchFamily="34" charset="-122"/>
            </a:endParaRPr>
          </a:p>
        </p:txBody>
      </p:sp>
      <p:pic>
        <p:nvPicPr>
          <p:cNvPr id="2048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7050" y="1312863"/>
            <a:ext cx="11185525" cy="4203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8"/>
          <p:cNvSpPr txBox="1"/>
          <p:nvPr/>
        </p:nvSpPr>
        <p:spPr>
          <a:xfrm>
            <a:off x="527050" y="5516563"/>
            <a:ext cx="10839450" cy="8937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indent="600075" algn="just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kern="0" cap="none" spc="0" normalizeH="0" baseline="0" noProof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 </a:t>
            </a:r>
            <a:r>
              <a:rPr kumimoji="0" lang="zh-CN" altLang="zh-CN" sz="2400" kern="0" cap="none" spc="0" normalizeH="0" baseline="0" noProof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东汉十四州示意图 </a:t>
            </a:r>
            <a:r>
              <a:rPr kumimoji="0" lang="en-US" altLang="zh-CN" sz="2400" kern="0" cap="none" spc="0" normalizeH="0" baseline="0" noProof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                   </a:t>
            </a:r>
            <a:r>
              <a:rPr kumimoji="0" lang="zh-CN" altLang="zh-CN" sz="2400" kern="0" cap="none" spc="0" normalizeH="0" baseline="0" noProof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唐开元十五道示意图</a:t>
            </a:r>
            <a:endParaRPr kumimoji="0" lang="zh-CN" altLang="zh-CN" sz="2400" kern="100" cap="none" spc="0" normalizeH="0" baseline="0" noProof="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R="0" indent="266700" algn="just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kern="100" cap="none" spc="0" normalizeH="0" baseline="0" noProof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</a:t>
            </a:r>
            <a:r>
              <a:rPr kumimoji="0" lang="zh-CN" altLang="zh-CN" sz="2800" b="1" kern="100" cap="none" spc="0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提取两项有关汉唐间历史变迁的信息，并结合所学予以说明。</a:t>
            </a:r>
            <a:endParaRPr kumimoji="0" lang="zh-CN" altLang="zh-CN" sz="2800" b="1" kern="100" cap="none" spc="0" normalizeH="0" baseline="0" noProof="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485" name="文本框 27"/>
          <p:cNvSpPr txBox="1"/>
          <p:nvPr/>
        </p:nvSpPr>
        <p:spPr>
          <a:xfrm>
            <a:off x="5614988" y="150813"/>
            <a:ext cx="1816100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典题训练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矩形 12"/>
          <p:cNvSpPr/>
          <p:nvPr/>
        </p:nvSpPr>
        <p:spPr>
          <a:xfrm>
            <a:off x="576263" y="404813"/>
            <a:ext cx="44434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sz="36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三、赋税制度的演变</a:t>
            </a:r>
            <a:endParaRPr lang="zh-CN" altLang="en-US" sz="3600" b="1" dirty="0">
              <a:solidFill>
                <a:srgbClr val="0000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5" name="Group 46"/>
          <p:cNvGraphicFramePr>
            <a:graphicFrameLocks noGrp="1"/>
          </p:cNvGraphicFramePr>
          <p:nvPr/>
        </p:nvGraphicFramePr>
        <p:xfrm>
          <a:off x="576263" y="1250950"/>
          <a:ext cx="6561138" cy="2543175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602908"/>
                <a:gridCol w="1924089"/>
                <a:gridCol w="3034140"/>
              </a:tblGrid>
              <a:tr h="635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时间</a:t>
                      </a:r>
                      <a:endParaRPr kumimoji="0" lang="zh-CN" altLang="zh-CN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华文仿宋" panose="02010600040101010101" pitchFamily="2" charset="-122"/>
                        <a:ea typeface="华文仿宋" panose="0201060004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78" marR="68578" marT="0" marB="0" anchor="ctr" horzOverflow="overflow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赋税制度</a:t>
                      </a:r>
                      <a:endParaRPr kumimoji="0" lang="zh-CN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华文仿宋" panose="02010600040101010101" pitchFamily="2" charset="-122"/>
                        <a:ea typeface="华文仿宋" panose="0201060004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78" marR="68578" marT="0" marB="0" anchor="ctr" horzOverflow="overflow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  <a:cs typeface="+mn-cs"/>
                        </a:rPr>
                        <a:t>标准</a:t>
                      </a:r>
                      <a:endParaRPr kumimoji="0" lang="zh-CN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华文仿宋" panose="02010600040101010101" pitchFamily="2" charset="-122"/>
                        <a:ea typeface="华文仿宋" panose="0201060004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78" marR="68578" marT="0" marB="0" anchor="ctr" horzOverflow="overflow"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635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6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魏晋</a:t>
                      </a:r>
                      <a:endParaRPr kumimoji="0" lang="zh-CN" alt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仿宋" panose="02010600040101010101" pitchFamily="2" charset="-122"/>
                        <a:ea typeface="华文仿宋" panose="0201060004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78" marR="68578" marT="0" marB="0" anchor="ctr" horzOverflow="overflow"/>
                </a:tc>
              </a:tr>
              <a:tr h="635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6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唐初</a:t>
                      </a:r>
                      <a:endParaRPr kumimoji="0" lang="zh-CN" alt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仿宋" panose="02010600040101010101" pitchFamily="2" charset="-122"/>
                        <a:ea typeface="华文仿宋" panose="0201060004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78" marR="68578" marT="0" marB="0" anchor="ctr" horzOverflow="overflow"/>
                </a:tc>
              </a:tr>
              <a:tr h="635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6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唐中期</a:t>
                      </a:r>
                      <a:endParaRPr kumimoji="0" lang="zh-CN" alt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仿宋" panose="02010600040101010101" pitchFamily="2" charset="-122"/>
                        <a:ea typeface="华文仿宋" panose="0201060004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78" marR="68578" marT="0" marB="0" anchor="ctr" horzOverflow="overflow"/>
                </a:tc>
              </a:tr>
            </a:tbl>
          </a:graphicData>
        </a:graphic>
      </p:graphicFrame>
      <p:sp>
        <p:nvSpPr>
          <p:cNvPr id="21529" name="TextBox 15"/>
          <p:cNvSpPr txBox="1"/>
          <p:nvPr/>
        </p:nvSpPr>
        <p:spPr>
          <a:xfrm>
            <a:off x="2135188" y="1944688"/>
            <a:ext cx="1676400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租调制</a:t>
            </a:r>
            <a:endParaRPr lang="zh-CN" altLang="zh-CN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30" name="TextBox 16"/>
          <p:cNvSpPr txBox="1"/>
          <p:nvPr/>
        </p:nvSpPr>
        <p:spPr>
          <a:xfrm>
            <a:off x="4394200" y="1928813"/>
            <a:ext cx="2743200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按户征粮纳绢</a:t>
            </a:r>
            <a:endParaRPr lang="zh-CN" altLang="en-US" b="1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sp>
        <p:nvSpPr>
          <p:cNvPr id="21531" name="TextBox 17"/>
          <p:cNvSpPr txBox="1"/>
          <p:nvPr/>
        </p:nvSpPr>
        <p:spPr>
          <a:xfrm>
            <a:off x="1792288" y="2592388"/>
            <a:ext cx="2362200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租庸调制</a:t>
            </a:r>
            <a:endParaRPr lang="zh-CN" altLang="zh-CN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32" name="TextBox 18"/>
          <p:cNvSpPr txBox="1"/>
          <p:nvPr/>
        </p:nvSpPr>
        <p:spPr>
          <a:xfrm>
            <a:off x="2266950" y="3171825"/>
            <a:ext cx="1600200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两税法</a:t>
            </a:r>
            <a:endParaRPr lang="zh-CN" altLang="zh-CN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33" name="TextBox 21"/>
          <p:cNvSpPr txBox="1"/>
          <p:nvPr/>
        </p:nvSpPr>
        <p:spPr>
          <a:xfrm>
            <a:off x="4230688" y="2578100"/>
            <a:ext cx="2667000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可以庸代役</a:t>
            </a:r>
            <a:endParaRPr lang="zh-CN" altLang="en-US" b="1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sp>
        <p:nvSpPr>
          <p:cNvPr id="21534" name="TextBox 22"/>
          <p:cNvSpPr txBox="1"/>
          <p:nvPr/>
        </p:nvSpPr>
        <p:spPr>
          <a:xfrm>
            <a:off x="3867150" y="3184525"/>
            <a:ext cx="3505200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按土地和财产收税</a:t>
            </a:r>
            <a:endParaRPr lang="zh-CN" altLang="en-US" b="1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sp>
        <p:nvSpPr>
          <p:cNvPr id="21535" name="矩形 4"/>
          <p:cNvSpPr/>
          <p:nvPr/>
        </p:nvSpPr>
        <p:spPr>
          <a:xfrm>
            <a:off x="263525" y="4292600"/>
            <a:ext cx="11664950" cy="2247900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    至是，炎建议作两税法。先计州县每岁。所应费用及上供之数而赋于人，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量出以制入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。户无主客，以现居为簿，人无丁中，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以贫富为差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。为行商者，在所州县税三十之一，使与居者均，无侥利。居人之税，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秋、夏两征之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。其租庸调、杂摇悉省。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                                                                 </a:t>
            </a:r>
            <a:endParaRPr lang="en-US" altLang="zh-CN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                                        ——《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资治通鉴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endParaRPr lang="zh-CN" altLang="en-US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1536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19675" y="654050"/>
            <a:ext cx="7083425" cy="61071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9" grpId="0"/>
      <p:bldP spid="21530" grpId="0"/>
      <p:bldP spid="21532" grpId="0"/>
      <p:bldP spid="21533" grpId="0"/>
      <p:bldP spid="21534" grpId="0"/>
      <p:bldP spid="2153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30" name="Picture 32"/>
          <p:cNvPicPr>
            <a:picLocks noChangeAspect="1"/>
          </p:cNvPicPr>
          <p:nvPr/>
        </p:nvPicPr>
        <p:blipFill>
          <a:blip r:embed="rId1"/>
          <a:srcRect r="59174"/>
          <a:stretch>
            <a:fillRect/>
          </a:stretch>
        </p:blipFill>
        <p:spPr>
          <a:xfrm>
            <a:off x="381000" y="115888"/>
            <a:ext cx="2147888" cy="7921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占位符 4"/>
          <p:cNvSpPr>
            <a:spLocks noGrp="1"/>
          </p:cNvSpPr>
          <p:nvPr>
            <p:ph type="body" sz="quarter" idx="1"/>
          </p:nvPr>
        </p:nvSpPr>
        <p:spPr>
          <a:xfrm>
            <a:off x="25400" y="1127125"/>
            <a:ext cx="12166600" cy="552450"/>
          </a:xfrm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kumimoji="0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从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kumimoji="0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家国情怀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kumimoji="0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角度分析</a:t>
            </a:r>
            <a:r>
              <a:rPr kumimoji="0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两税法的实施是否减轻了百姓的负担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？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2532" name="矩形 2"/>
          <p:cNvSpPr/>
          <p:nvPr/>
        </p:nvSpPr>
        <p:spPr>
          <a:xfrm>
            <a:off x="146050" y="1773238"/>
            <a:ext cx="11942763" cy="4400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sz="2400" b="1" dirty="0">
                <a:latin typeface="等线 Light" panose="02010600030101010101" charset="-122"/>
                <a:ea typeface="等线 Light" panose="02010600030101010101" charset="-122"/>
              </a:rPr>
              <a:t>    </a:t>
            </a:r>
            <a:r>
              <a:rPr lang="en-US" altLang="zh-CN" sz="2400" b="1" dirty="0">
                <a:latin typeface="等线 Light" panose="02010600030101010101" charset="-122"/>
                <a:ea typeface="等线 Light" panose="02010600030101010101" charset="-122"/>
              </a:rPr>
              <a:t> 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两税法在一定程度上是将原先征收的租庸调总额分别附加进</a:t>
            </a:r>
            <a:r>
              <a:rPr lang="zh-CN" altLang="en-US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户税和地税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中，而且其额度是参考大历年间征收数额最高的情况来定的，摊到个人身上的剥削只会加重，不会减轻。再从实施情况来看，到唐代中晚期，</a:t>
            </a:r>
            <a:r>
              <a:rPr lang="zh-CN" altLang="en-US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藩镇州县往往私自非法收取赋税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，打破中央规定额度，扩充地方财政。如此一来，百姓被超额榨取，负担更重。</a:t>
            </a:r>
            <a:r>
              <a:rPr lang="zh-CN" altLang="en-US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我们讨论经济制度，必须采用动态变化的视角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。这一时期，两税法已经显现出弊端，正如唐王朝的暮年之态，人民的负担不但没有减轻，反而加重了。还需要注意的是，两税法施行之时，租庸调制度并没有一刀切地废止。按照“丁”即政府认定的劳动力数量来征发徭役的现象仍然存在，可以看作两税法广泛实行下的补充。                                                                          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                     </a:t>
            </a:r>
            <a:endParaRPr lang="en-US" altLang="zh-CN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                             ——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胡阿祥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中国通史大师课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endParaRPr lang="en-US" altLang="zh-CN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文本框 99"/>
          <p:cNvSpPr txBox="1"/>
          <p:nvPr/>
        </p:nvSpPr>
        <p:spPr>
          <a:xfrm>
            <a:off x="288925" y="73025"/>
            <a:ext cx="11710988" cy="1570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5pPr>
          </a:lstStyle>
          <a:p>
            <a:pPr marL="0" lvl="0" indent="0" algn="just">
              <a:lnSpc>
                <a:spcPct val="15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CN" sz="2200" b="1" dirty="0">
                <a:latin typeface="Arial" panose="020B0604020202020204" pitchFamily="34" charset="0"/>
                <a:ea typeface="楷体" panose="02010609060101010101" pitchFamily="49" charset="-122"/>
              </a:rPr>
              <a:t>                                                        </a:t>
            </a:r>
            <a:r>
              <a:rPr lang="en-US" altLang="zh-CN" sz="2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 </a:t>
            </a:r>
            <a:r>
              <a:rPr lang="zh-CN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传承与创新</a:t>
            </a:r>
            <a:endParaRPr lang="zh-CN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just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CN" sz="2200" dirty="0">
                <a:latin typeface="Arial" panose="020B0604020202020204" pitchFamily="34" charset="0"/>
                <a:ea typeface="楷体" panose="02010609060101010101" pitchFamily="49" charset="-122"/>
              </a:rPr>
              <a:t>      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制度的传承与创新是社会发展的永恒主题。唐代租庸调制与两税法的联系与区别，典型地体现了中国古代制度在传承与创新中的不断发展。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2" name="表格 1"/>
          <p:cNvGraphicFramePr/>
          <p:nvPr/>
        </p:nvGraphicFramePr>
        <p:xfrm>
          <a:off x="541338" y="1773238"/>
          <a:ext cx="11206163" cy="40227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38049"/>
                <a:gridCol w="7368113"/>
              </a:tblGrid>
              <a:tr h="502841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2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租庸调制</a:t>
                      </a:r>
                      <a:endParaRPr lang="zh-CN" altLang="en-US" sz="2200" b="1" dirty="0"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68582" marR="68582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200" b="1" dirty="0" err="1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两税法</a:t>
                      </a:r>
                      <a:endParaRPr lang="en-US" altLang="en-US" sz="2200" b="1" dirty="0"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  <a:sym typeface="+mn-ea"/>
                      </a:endParaRPr>
                    </a:p>
                  </a:txBody>
                  <a:tcPr marL="68582" marR="68582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19884">
                <a:tc>
                  <a:txBody>
                    <a:bodyPr/>
                    <a:lstStyle/>
                    <a:p>
                      <a:pPr marL="360045" indent="-720090" algn="just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22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◎</a:t>
                      </a:r>
                      <a:r>
                        <a:rPr lang="zh-CN" altLang="en-US" sz="22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租：每丁每年纳粟二石。</a:t>
                      </a:r>
                      <a:endParaRPr lang="zh-CN" altLang="en-US" sz="2200" b="1" dirty="0"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  <a:sym typeface="+mn-ea"/>
                      </a:endParaRPr>
                    </a:p>
                    <a:p>
                      <a:pPr marL="360045" indent="-720090" algn="just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22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◎</a:t>
                      </a:r>
                      <a:r>
                        <a:rPr lang="zh-CN" altLang="en-US" sz="22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调：根据乡土所产，每丁每年缴纳绢或绫二丈，绵三两；不产丝的地方，则纳布二丈五尺，麻三斤。</a:t>
                      </a:r>
                      <a:endParaRPr lang="zh-CN" altLang="en-US" sz="2200" b="1" dirty="0"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  <a:sym typeface="+mn-ea"/>
                      </a:endParaRPr>
                    </a:p>
                    <a:p>
                      <a:pPr marL="360045" indent="-720090" algn="just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22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◎</a:t>
                      </a:r>
                      <a:r>
                        <a:rPr lang="zh-CN" altLang="en-US" sz="22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庸：每丁每年服役二十天，若不服役，可纳绢代役。</a:t>
                      </a:r>
                      <a:endParaRPr lang="zh-CN" altLang="en-US" sz="2200" b="1" dirty="0"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  <a:sym typeface="+mn-ea"/>
                      </a:endParaRPr>
                    </a:p>
                  </a:txBody>
                  <a:tcPr marL="68582" marR="68582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0045" indent="-720090" algn="just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22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◎量出制入。中央定出“</a:t>
                      </a:r>
                      <a:r>
                        <a:rPr lang="en-US" sz="2200" b="1" dirty="0" err="1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两税元额</a:t>
                      </a:r>
                      <a:r>
                        <a:rPr lang="en-US" sz="22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”，</a:t>
                      </a:r>
                      <a:r>
                        <a:rPr lang="en-US" sz="2200" b="1" dirty="0" err="1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向各地摊派。各州县根据所摊税额，向下摊派</a:t>
                      </a:r>
                      <a:r>
                        <a:rPr lang="zh-CN" altLang="en-US" sz="22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。</a:t>
                      </a:r>
                      <a:endParaRPr lang="en-US" sz="2200" b="1" dirty="0"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  <a:sym typeface="+mn-ea"/>
                      </a:endParaRPr>
                    </a:p>
                    <a:p>
                      <a:pPr marL="360045" indent="-720090" algn="just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22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◎</a:t>
                      </a:r>
                      <a:r>
                        <a:rPr lang="en-US" sz="2200" b="1" dirty="0" err="1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取消租、庸、调和一切徭役、杂税，但丁额不废</a:t>
                      </a:r>
                      <a:r>
                        <a:rPr lang="zh-CN" altLang="en-US" sz="22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。</a:t>
                      </a:r>
                      <a:endParaRPr lang="en-US" sz="2200" b="1" dirty="0"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  <a:sym typeface="+mn-ea"/>
                      </a:endParaRPr>
                    </a:p>
                    <a:p>
                      <a:pPr marL="360045" indent="-720090" algn="just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22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◎</a:t>
                      </a:r>
                      <a:r>
                        <a:rPr lang="en-US" sz="2200" b="1" dirty="0" err="1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不论主户、客户，一律编入现居州县的户籍，按丁壮和财产多少定出户等</a:t>
                      </a:r>
                      <a:r>
                        <a:rPr lang="en-US" sz="22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。</a:t>
                      </a:r>
                      <a:endParaRPr lang="en-US" sz="2200" b="1" dirty="0"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  <a:sym typeface="+mn-ea"/>
                      </a:endParaRPr>
                    </a:p>
                    <a:p>
                      <a:pPr marL="360045" indent="-720090" algn="just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22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◎</a:t>
                      </a:r>
                      <a:r>
                        <a:rPr lang="en-US" sz="2200" b="1" dirty="0" err="1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两税依户等纳钱，依田亩纳米粟</a:t>
                      </a:r>
                      <a:r>
                        <a:rPr lang="zh-CN" altLang="en-US" sz="22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。</a:t>
                      </a:r>
                      <a:endParaRPr lang="en-US" sz="2200" b="1" dirty="0"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  <a:sym typeface="+mn-ea"/>
                      </a:endParaRPr>
                    </a:p>
                    <a:p>
                      <a:pPr marL="360045" indent="-720090" algn="just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22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◎无固定居处的商人，所在州县依照其收入的1/30征税</a:t>
                      </a:r>
                      <a:r>
                        <a:rPr lang="zh-CN" altLang="en-US" sz="22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。</a:t>
                      </a:r>
                      <a:endParaRPr lang="zh-CN" altLang="en-US" sz="2200" b="1" dirty="0"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  <a:sym typeface="+mn-ea"/>
                      </a:endParaRPr>
                    </a:p>
                  </a:txBody>
                  <a:tcPr marL="68582" marR="68582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288925" y="5589588"/>
            <a:ext cx="11463338" cy="1073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R="0" indent="266700" defTabSz="914400">
              <a:lnSpc>
                <a:spcPct val="150000"/>
              </a:lnSpc>
              <a:buClrTx/>
              <a:buSzTx/>
              <a:buFontTx/>
              <a:buNone/>
              <a:defRPr/>
            </a:pPr>
            <a:endParaRPr kumimoji="0" lang="zh-CN" sz="1050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R="0" indent="266700" defTabSz="914400">
              <a:buClrTx/>
              <a:buSzTx/>
              <a:buFontTx/>
              <a:buNone/>
              <a:defRPr/>
            </a:pPr>
            <a:r>
              <a:rPr kumimoji="0" lang="en-US" altLang="zh-CN" sz="2400" b="1" kern="1200" cap="none" spc="0" normalizeH="0" baseline="0" noProof="0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   </a:t>
            </a:r>
            <a:r>
              <a:rPr kumimoji="0" lang="zh-CN" sz="2400" b="1" kern="1200" cap="none" spc="0" normalizeH="0" baseline="0" noProof="0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依据材料并结合所学知识，以“传承与创新”为题，写一则历史短文。</a:t>
            </a:r>
            <a:endParaRPr kumimoji="0" lang="zh-CN" sz="2400" b="1" kern="1200" cap="none" spc="0" normalizeH="0" baseline="0" noProof="0" dirty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R="0" indent="266700" defTabSz="914400">
              <a:buClrTx/>
              <a:buSzTx/>
              <a:buFontTx/>
              <a:buNone/>
              <a:defRPr/>
            </a:pPr>
            <a:r>
              <a:rPr kumimoji="0" lang="zh-CN" sz="2400" b="1" kern="1200" cap="none" spc="0" normalizeH="0" baseline="0" noProof="0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（要求：表述成文，叙述完整；立论正确，史论结合；逻辑严密，条理清晰。）</a:t>
            </a:r>
            <a:endParaRPr kumimoji="0" lang="zh-CN" altLang="en-US" sz="2400" b="1" kern="1200" cap="none" spc="0" normalizeH="0" baseline="0" noProof="0" dirty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矩形 3"/>
          <p:cNvSpPr/>
          <p:nvPr/>
        </p:nvSpPr>
        <p:spPr>
          <a:xfrm>
            <a:off x="407988" y="1538288"/>
            <a:ext cx="11376025" cy="31702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40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制度是死的，人事是活的，死的制度绝不能完全配合上活的人事。就历史经验论，任何一制度，绝不能有利而无弊。任何一制度，亦绝不能历久而不变。</a:t>
            </a:r>
            <a:endParaRPr lang="en-US" altLang="zh-CN" sz="4000" b="1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marL="0" lvl="0" indent="0" algn="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CN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钱穆</a:t>
            </a:r>
            <a:r>
              <a:rPr lang="en-US" altLang="zh-CN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中国历代政治得失</a:t>
            </a:r>
            <a:r>
              <a:rPr lang="en-US" altLang="zh-CN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endParaRPr lang="zh-CN" altLang="en-US" sz="4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169863" y="534988"/>
          <a:ext cx="11691938" cy="4883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0409"/>
                <a:gridCol w="4290588"/>
                <a:gridCol w="6290940"/>
              </a:tblGrid>
              <a:tr h="463412">
                <a:tc>
                  <a:txBody>
                    <a:bodyPr/>
                    <a:lstStyle/>
                    <a:p>
                      <a:pPr marL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zh-CN" altLang="en-US" sz="2400" b="1" i="0" u="none" kern="1200" baseline="0" dirty="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+mn-cs"/>
                          <a:sym typeface="Arial" panose="020B0604020202020204"/>
                        </a:rPr>
                        <a:t>时间</a:t>
                      </a:r>
                      <a:endParaRPr lang="zh-CN" altLang="en-US" sz="2400" b="1" i="0" u="none" kern="1200" baseline="0" dirty="0">
                        <a:solidFill>
                          <a:schemeClr val="tx1"/>
                        </a:solidFill>
                        <a:latin typeface="Arial" panose="020B0604020202020204"/>
                        <a:ea typeface="微软雅黑" panose="020B0503020204020204" pitchFamily="34" charset="-122"/>
                        <a:cs typeface="+mn-cs"/>
                        <a:sym typeface="Arial" panose="020B0604020202020204"/>
                      </a:endParaRPr>
                    </a:p>
                  </a:txBody>
                  <a:tcPr marL="91445" marR="91445" marT="45710" marB="4571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defTabSz="685800" eaLnBrk="1" hangingPunct="1">
                        <a:buNone/>
                      </a:pP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  <a:sym typeface="Arial" panose="020B0604020202020204"/>
                        </a:rPr>
                        <a:t>全国卷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Arial" panose="020B0604020202020204"/>
                        <a:ea typeface="微软雅黑" panose="020B0503020204020204" pitchFamily="34" charset="-122"/>
                        <a:sym typeface="Arial" panose="020B0604020202020204"/>
                      </a:endParaRPr>
                    </a:p>
                  </a:txBody>
                  <a:tcPr marL="0" marR="0" marT="0" marB="1" anchor="ctr">
                    <a:lnL w="63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685800" eaLnBrk="1" hangingPunct="1">
                        <a:buFont typeface="Arial" panose="020B0604020202020204" pitchFamily="34" charset="0"/>
                        <a:buNone/>
                      </a:pP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  <a:sym typeface="Arial" panose="020B0604020202020204"/>
                        </a:rPr>
                        <a:t>地方卷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Arial" panose="020B0604020202020204"/>
                        <a:ea typeface="微软雅黑" panose="020B0503020204020204" pitchFamily="34" charset="-122"/>
                        <a:sym typeface="Arial" panose="020B0604020202020204"/>
                      </a:endParaRPr>
                    </a:p>
                  </a:txBody>
                  <a:tcPr marL="0" marR="0" marT="0" marB="1" anchor="ctr">
                    <a:lnL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09732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  <a:sym typeface="Arial" panose="020B0604020202020204"/>
                        </a:rPr>
                        <a:t>2018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Arial" panose="020B0604020202020204"/>
                        <a:ea typeface="微软雅黑" panose="020B0503020204020204" pitchFamily="34" charset="-122"/>
                        <a:sym typeface="Arial" panose="020B0604020202020204"/>
                      </a:endParaRPr>
                    </a:p>
                  </a:txBody>
                  <a:tcPr marL="91445" marR="91445" marT="45710" marB="4571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zh-CN" sz="2000" b="1" dirty="0">
                        <a:solidFill>
                          <a:schemeClr val="tx1"/>
                        </a:solidFill>
                        <a:latin typeface="Arial" panose="020B0604020202020204"/>
                        <a:ea typeface="微软雅黑" panose="020B0503020204020204" pitchFamily="34" charset="-122"/>
                        <a:sym typeface="Arial" panose="020B0604020202020204"/>
                      </a:endParaRPr>
                    </a:p>
                    <a:p>
                      <a:pPr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  <a:sym typeface="Arial" panose="020B0604020202020204"/>
                        </a:rPr>
                        <a:t>【Ⅱ】26·</a:t>
                      </a: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  <a:sym typeface="Arial" panose="020B0604020202020204"/>
                        </a:rPr>
                        <a:t>唐三省六部制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Arial" panose="020B0604020202020204"/>
                        <a:ea typeface="微软雅黑" panose="020B0503020204020204" pitchFamily="34" charset="-122"/>
                        <a:sym typeface="Arial" panose="020B0604020202020204"/>
                      </a:endParaRPr>
                    </a:p>
                    <a:p>
                      <a:pPr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CN" altLang="en-US" sz="2000" b="1" dirty="0">
                        <a:solidFill>
                          <a:schemeClr val="tx1"/>
                        </a:solidFill>
                        <a:latin typeface="Arial" panose="020B0604020202020204"/>
                        <a:ea typeface="微软雅黑" panose="020B0503020204020204" pitchFamily="34" charset="-122"/>
                        <a:sym typeface="Arial" panose="020B0604020202020204"/>
                      </a:endParaRPr>
                    </a:p>
                  </a:txBody>
                  <a:tcPr marL="91445" marR="91445" marT="45710" marB="45710" anchor="ctr">
                    <a:lnL w="63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  <a:sym typeface="Arial" panose="020B0604020202020204"/>
                        </a:rPr>
                        <a:t>江苏</a:t>
                      </a: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  <a:sym typeface="Arial" panose="020B0604020202020204"/>
                        </a:rPr>
                        <a:t>·</a:t>
                      </a: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  <a:sym typeface="Arial" panose="020B0604020202020204"/>
                        </a:rPr>
                        <a:t>唐三省六部制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Arial" panose="020B0604020202020204"/>
                        <a:ea typeface="微软雅黑" panose="020B0503020204020204" pitchFamily="34" charset="-122"/>
                        <a:sym typeface="Arial" panose="020B0604020202020204"/>
                      </a:endParaRPr>
                    </a:p>
                    <a:p>
                      <a:pPr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  <a:sym typeface="Arial" panose="020B0604020202020204"/>
                        </a:rPr>
                        <a:t>浙江</a:t>
                      </a: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  <a:sym typeface="Arial" panose="020B0604020202020204"/>
                        </a:rPr>
                        <a:t>·</a:t>
                      </a: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  <a:sym typeface="Arial" panose="020B0604020202020204"/>
                        </a:rPr>
                        <a:t>唐三省六部制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Arial" panose="020B0604020202020204"/>
                        <a:ea typeface="微软雅黑" panose="020B0503020204020204" pitchFamily="34" charset="-122"/>
                        <a:sym typeface="Arial" panose="020B0604020202020204"/>
                      </a:endParaRPr>
                    </a:p>
                  </a:txBody>
                  <a:tcPr marL="91445" marR="91445" marT="45710" marB="45710" anchor="ctr">
                    <a:lnL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5346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  <a:sym typeface="Arial" panose="020B0604020202020204"/>
                        </a:rPr>
                        <a:t>2019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Arial" panose="020B0604020202020204"/>
                        <a:ea typeface="微软雅黑" panose="020B0503020204020204" pitchFamily="34" charset="-122"/>
                        <a:sym typeface="Arial" panose="020B0604020202020204"/>
                      </a:endParaRPr>
                    </a:p>
                  </a:txBody>
                  <a:tcPr marL="91445" marR="91445" marT="45710" marB="4571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CN" altLang="en-US" sz="2000" b="1" dirty="0">
                        <a:solidFill>
                          <a:schemeClr val="tx1"/>
                        </a:solidFill>
                        <a:latin typeface="Arial" panose="020B0604020202020204"/>
                        <a:ea typeface="微软雅黑" panose="020B0503020204020204" pitchFamily="34" charset="-122"/>
                        <a:sym typeface="Arial" panose="020B0604020202020204"/>
                      </a:endParaRPr>
                    </a:p>
                  </a:txBody>
                  <a:tcPr marL="91445" marR="91445" marT="45710" marB="45710" anchor="ctr">
                    <a:lnL w="63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  <a:sym typeface="Arial" panose="020B0604020202020204"/>
                        </a:rPr>
                        <a:t>   </a:t>
                      </a: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  <a:sym typeface="Arial" panose="020B0604020202020204"/>
                        </a:rPr>
                        <a:t>海南</a:t>
                      </a: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  <a:sym typeface="Arial" panose="020B0604020202020204"/>
                        </a:rPr>
                        <a:t>·</a:t>
                      </a: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  <a:sym typeface="Arial" panose="020B0604020202020204"/>
                        </a:rPr>
                        <a:t>五代科举制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Arial" panose="020B0604020202020204"/>
                        <a:ea typeface="微软雅黑" panose="020B0503020204020204" pitchFamily="34" charset="-122"/>
                        <a:sym typeface="Arial" panose="020B0604020202020204"/>
                      </a:endParaRPr>
                    </a:p>
                    <a:p>
                      <a:pPr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  <a:sym typeface="Arial" panose="020B0604020202020204"/>
                        </a:rPr>
                        <a:t>江苏</a:t>
                      </a: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  <a:sym typeface="Arial" panose="020B0604020202020204"/>
                        </a:rPr>
                        <a:t>·</a:t>
                      </a: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  <a:sym typeface="Arial" panose="020B0604020202020204"/>
                        </a:rPr>
                        <a:t>唐代科举制</a:t>
                      </a: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  <a:sym typeface="Arial" panose="020B0604020202020204"/>
                        </a:rPr>
                        <a:t>    </a:t>
                      </a: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  <a:sym typeface="Arial" panose="020B0604020202020204"/>
                        </a:rPr>
                        <a:t>上海</a:t>
                      </a: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  <a:sym typeface="Arial" panose="020B0604020202020204"/>
                        </a:rPr>
                        <a:t>·</a:t>
                      </a: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  <a:sym typeface="Arial" panose="020B0604020202020204"/>
                        </a:rPr>
                        <a:t>隋唐科举制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Arial" panose="020B0604020202020204"/>
                        <a:ea typeface="微软雅黑" panose="020B0503020204020204" pitchFamily="34" charset="-122"/>
                        <a:sym typeface="Arial" panose="020B0604020202020204"/>
                      </a:endParaRPr>
                    </a:p>
                  </a:txBody>
                  <a:tcPr marL="91445" marR="91445" marT="45710" marB="45710" anchor="ctr">
                    <a:lnL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5346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  <a:sym typeface="Arial" panose="020B0604020202020204"/>
                        </a:rPr>
                        <a:t>2020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Arial" panose="020B0604020202020204"/>
                        <a:ea typeface="微软雅黑" panose="020B0503020204020204" pitchFamily="34" charset="-122"/>
                        <a:sym typeface="Arial" panose="020B0604020202020204"/>
                      </a:endParaRPr>
                    </a:p>
                  </a:txBody>
                  <a:tcPr marL="91445" marR="91445" marT="45710" marB="4571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000" b="1" dirty="0">
                        <a:solidFill>
                          <a:schemeClr val="tx1"/>
                        </a:solidFill>
                        <a:latin typeface="Arial" panose="020B0604020202020204"/>
                        <a:ea typeface="微软雅黑" panose="020B0503020204020204" pitchFamily="34" charset="-122"/>
                        <a:sym typeface="Arial" panose="020B0604020202020204"/>
                      </a:endParaRPr>
                    </a:p>
                  </a:txBody>
                  <a:tcPr marL="91445" marR="91445" marT="45710" marB="45710" anchor="ctr">
                    <a:lnL w="63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  <a:sym typeface="Arial" panose="020B0604020202020204"/>
                        </a:rPr>
                        <a:t>    </a:t>
                      </a: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  <a:sym typeface="Arial" panose="020B0604020202020204"/>
                        </a:rPr>
                        <a:t>浙江</a:t>
                      </a: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  <a:sym typeface="Arial" panose="020B0604020202020204"/>
                        </a:rPr>
                        <a:t>·</a:t>
                      </a: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  <a:sym typeface="Arial" panose="020B0604020202020204"/>
                        </a:rPr>
                        <a:t>隋唐三省六部制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Arial" panose="020B0604020202020204"/>
                        <a:ea typeface="微软雅黑" panose="020B0503020204020204" pitchFamily="34" charset="-122"/>
                        <a:sym typeface="Arial" panose="020B0604020202020204"/>
                      </a:endParaRPr>
                    </a:p>
                    <a:p>
                      <a:pPr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  <a:sym typeface="Arial" panose="020B0604020202020204"/>
                        </a:rPr>
                        <a:t>天津</a:t>
                      </a: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  <a:sym typeface="Arial" panose="020B0604020202020204"/>
                        </a:rPr>
                        <a:t>·</a:t>
                      </a: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  <a:sym typeface="Arial" panose="020B0604020202020204"/>
                        </a:rPr>
                        <a:t>唐地方治理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Arial" panose="020B0604020202020204"/>
                        <a:ea typeface="微软雅黑" panose="020B0503020204020204" pitchFamily="34" charset="-122"/>
                        <a:sym typeface="Arial" panose="020B0604020202020204"/>
                      </a:endParaRPr>
                    </a:p>
                  </a:txBody>
                  <a:tcPr marL="91445" marR="91445" marT="45710" marB="45710" anchor="ctr">
                    <a:lnL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5346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  <a:sym typeface="Arial" panose="020B0604020202020204"/>
                        </a:rPr>
                        <a:t>2021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Arial" panose="020B0604020202020204"/>
                        <a:ea typeface="微软雅黑" panose="020B0503020204020204" pitchFamily="34" charset="-122"/>
                        <a:sym typeface="Arial" panose="020B0604020202020204"/>
                      </a:endParaRPr>
                    </a:p>
                  </a:txBody>
                  <a:tcPr marL="91445" marR="91445" marT="45710" marB="4571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  <a:sym typeface="Arial" panose="020B0604020202020204"/>
                        </a:rPr>
                        <a:t>【</a:t>
                      </a: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  <a:sym typeface="Arial" panose="020B0604020202020204"/>
                        </a:rPr>
                        <a:t>乙</a:t>
                      </a: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  <a:sym typeface="Arial" panose="020B0604020202020204"/>
                        </a:rPr>
                        <a:t>】47·</a:t>
                      </a: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  <a:sym typeface="Arial" panose="020B0604020202020204"/>
                        </a:rPr>
                        <a:t>历史人物评价</a:t>
                      </a: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  <a:sym typeface="Arial" panose="020B0604020202020204"/>
                        </a:rPr>
                        <a:t>——</a:t>
                      </a: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  <a:sym typeface="Arial" panose="020B0604020202020204"/>
                        </a:rPr>
                        <a:t>冯道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Arial" panose="020B0604020202020204"/>
                        <a:ea typeface="微软雅黑" panose="020B0503020204020204" pitchFamily="34" charset="-122"/>
                        <a:sym typeface="Arial" panose="020B0604020202020204"/>
                      </a:endParaRPr>
                    </a:p>
                  </a:txBody>
                  <a:tcPr marL="91445" marR="91445" marT="45710" marB="45710" anchor="ctr">
                    <a:lnL w="63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  <a:sym typeface="Arial" panose="020B0604020202020204"/>
                        </a:rPr>
                        <a:t>   </a:t>
                      </a: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  <a:sym typeface="Arial" panose="020B0604020202020204"/>
                        </a:rPr>
                        <a:t>湖南</a:t>
                      </a: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  <a:sym typeface="Arial" panose="020B0604020202020204"/>
                        </a:rPr>
                        <a:t>·</a:t>
                      </a: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  <a:sym typeface="Arial" panose="020B0604020202020204"/>
                        </a:rPr>
                        <a:t>官吏俸禄、土地</a:t>
                      </a:r>
                      <a:r>
                        <a:rPr lang="zh-CN" altLang="en-US" sz="2000" b="1" dirty="0" smtClean="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  <a:sym typeface="Arial" panose="020B0604020202020204"/>
                        </a:rPr>
                        <a:t>制度；江苏</a:t>
                      </a:r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  <a:sym typeface="Arial" panose="020B0604020202020204"/>
                        </a:rPr>
                        <a:t>.</a:t>
                      </a:r>
                      <a:r>
                        <a:rPr lang="zh-CN" altLang="en-US" sz="2000" b="1" dirty="0" smtClean="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  <a:sym typeface="Arial" panose="020B0604020202020204"/>
                        </a:rPr>
                        <a:t>科举制；北京</a:t>
                      </a:r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  <a:sym typeface="Arial" panose="020B0604020202020204"/>
                        </a:rPr>
                        <a:t>.</a:t>
                      </a:r>
                      <a:r>
                        <a:rPr lang="zh-CN" altLang="en-US" sz="2000" b="1" dirty="0" smtClean="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  <a:sym typeface="Arial" panose="020B0604020202020204"/>
                        </a:rPr>
                        <a:t>三省六部制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Arial" panose="020B0604020202020204"/>
                        <a:ea typeface="微软雅黑" panose="020B0503020204020204" pitchFamily="34" charset="-122"/>
                        <a:sym typeface="Arial" panose="020B0604020202020204"/>
                      </a:endParaRPr>
                    </a:p>
                  </a:txBody>
                  <a:tcPr marL="91445" marR="91445" marT="45710" marB="45710" anchor="ctr">
                    <a:lnL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6202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  <a:sym typeface="Arial" panose="020B0604020202020204"/>
                        </a:rPr>
                        <a:t>2022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Arial" panose="020B0604020202020204"/>
                        <a:ea typeface="微软雅黑" panose="020B0503020204020204" pitchFamily="34" charset="-122"/>
                        <a:sym typeface="Arial" panose="020B0604020202020204"/>
                      </a:endParaRPr>
                    </a:p>
                  </a:txBody>
                  <a:tcPr marL="91445" marR="91445" marT="45710" marB="4571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  <a:sym typeface="Arial" panose="020B0604020202020204"/>
                        </a:rPr>
                        <a:t>【</a:t>
                      </a:r>
                      <a:r>
                        <a:rPr lang="zh-CN" altLang="en-US" sz="2000" b="1" dirty="0" smtClean="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  <a:sym typeface="Arial" panose="020B0604020202020204"/>
                        </a:rPr>
                        <a:t>甲</a:t>
                      </a:r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  <a:sym typeface="Arial" panose="020B0604020202020204"/>
                        </a:rPr>
                        <a:t>】</a:t>
                      </a:r>
                      <a:r>
                        <a:rPr lang="zh-CN" altLang="en-US" sz="2000" b="1" dirty="0" smtClean="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  <a:sym typeface="Arial" panose="020B0604020202020204"/>
                        </a:rPr>
                        <a:t>西晋到唐地方行政体制演变</a:t>
                      </a:r>
                      <a:endParaRPr lang="zh-CN" altLang="en-US" sz="2000" b="1" dirty="0" smtClean="0">
                        <a:solidFill>
                          <a:schemeClr val="tx1"/>
                        </a:solidFill>
                        <a:latin typeface="Arial" panose="020B0604020202020204"/>
                        <a:ea typeface="微软雅黑" panose="020B0503020204020204" pitchFamily="34" charset="-122"/>
                        <a:sym typeface="Arial" panose="020B060402020202020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000" b="1" dirty="0">
                        <a:solidFill>
                          <a:schemeClr val="tx1"/>
                        </a:solidFill>
                        <a:latin typeface="Arial" panose="020B0604020202020204"/>
                        <a:ea typeface="微软雅黑" panose="020B0503020204020204" pitchFamily="34" charset="-122"/>
                        <a:sym typeface="Arial" panose="020B0604020202020204"/>
                      </a:endParaRPr>
                    </a:p>
                  </a:txBody>
                  <a:tcPr marL="91445" marR="91445" marT="45710" marB="45710" anchor="ctr">
                    <a:lnL w="63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dirty="0" smtClean="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  <a:sym typeface="Arial" panose="020B0604020202020204"/>
                        </a:rPr>
                        <a:t>广东</a:t>
                      </a:r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  <a:sym typeface="Arial" panose="020B0604020202020204"/>
                        </a:rPr>
                        <a:t>.</a:t>
                      </a:r>
                      <a:r>
                        <a:rPr lang="zh-CN" altLang="en-US" sz="2000" b="1" dirty="0" smtClean="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  <a:sym typeface="Arial" panose="020B0604020202020204"/>
                        </a:rPr>
                        <a:t>三省六部；湖南卷</a:t>
                      </a:r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  <a:sym typeface="Arial" panose="020B0604020202020204"/>
                        </a:rPr>
                        <a:t>.</a:t>
                      </a:r>
                      <a:r>
                        <a:rPr lang="zh-CN" altLang="en-US" sz="2000" b="1" dirty="0" smtClean="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  <a:sym typeface="Arial" panose="020B0604020202020204"/>
                        </a:rPr>
                        <a:t>选官制</a:t>
                      </a:r>
                      <a:r>
                        <a:rPr lang="zh-CN" altLang="en-US" sz="2000" b="1" dirty="0" smtClean="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  <a:sym typeface="Arial" panose="020B0604020202020204"/>
                        </a:rPr>
                        <a:t>度</a:t>
                      </a:r>
                      <a:r>
                        <a:rPr lang="en-US" altLang="zh-CN" sz="2000" b="1" baseline="0" dirty="0" smtClean="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  <a:sym typeface="Arial" panose="020B0604020202020204"/>
                        </a:rPr>
                        <a:t>  </a:t>
                      </a:r>
                      <a:r>
                        <a:rPr lang="zh-CN" altLang="en-US" sz="2000" b="1" dirty="0" smtClean="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  <a:sym typeface="Arial" panose="020B0604020202020204"/>
                        </a:rPr>
                        <a:t>浙江</a:t>
                      </a:r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  <a:sym typeface="Arial" panose="020B0604020202020204"/>
                        </a:rPr>
                        <a:t>.</a:t>
                      </a:r>
                      <a:r>
                        <a:rPr lang="zh-CN" altLang="en-US" sz="2000" b="1" dirty="0" smtClean="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  <a:sym typeface="Arial" panose="020B0604020202020204"/>
                        </a:rPr>
                        <a:t>君主专制</a:t>
                      </a:r>
                      <a:r>
                        <a:rPr lang="zh-CN" altLang="en-US" sz="2000" b="1" dirty="0" smtClean="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  <a:sym typeface="Arial" panose="020B0604020202020204"/>
                        </a:rPr>
                        <a:t>加强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Arial" panose="020B0604020202020204"/>
                        <a:ea typeface="微软雅黑" panose="020B0503020204020204" pitchFamily="34" charset="-122"/>
                        <a:sym typeface="Arial" panose="020B0604020202020204"/>
                      </a:endParaRPr>
                    </a:p>
                  </a:txBody>
                  <a:tcPr marL="91445" marR="91445" marT="45710" marB="45710" anchor="ctr">
                    <a:lnL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5000625" y="47625"/>
            <a:ext cx="203200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Times New Roman" panose="02020603050405020304"/>
                <a:sym typeface="Arial" panose="020B0604020202020204"/>
              </a:rPr>
              <a:t>【</a:t>
            </a:r>
            <a:r>
              <a:rPr kumimoji="0" lang="zh-CN" altLang="zh-CN" sz="2400" b="1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Times New Roman" panose="02020603050405020304"/>
                <a:sym typeface="Arial" panose="020B0604020202020204"/>
              </a:rPr>
              <a:t>考情扫描</a:t>
            </a:r>
            <a:r>
              <a:rPr kumimoji="0" lang="en-US" altLang="zh-CN" sz="2400" b="1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Times New Roman" panose="02020603050405020304"/>
                <a:sym typeface="Arial" panose="020B0604020202020204"/>
              </a:rPr>
              <a:t>】</a:t>
            </a:r>
            <a:endParaRPr kumimoji="0" lang="zh-CN" altLang="en-US" sz="2400" b="1" i="0" u="none" strike="noStrike" kern="1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Times New Roman" panose="02020603050405020304"/>
              <a:sym typeface="Arial" panose="020B0604020202020204"/>
            </a:endParaRPr>
          </a:p>
        </p:txBody>
      </p:sp>
      <p:sp>
        <p:nvSpPr>
          <p:cNvPr id="7199" name="矩形 1"/>
          <p:cNvSpPr/>
          <p:nvPr/>
        </p:nvSpPr>
        <p:spPr>
          <a:xfrm>
            <a:off x="192088" y="5262563"/>
            <a:ext cx="11807825" cy="1568450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考情分析：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对隋唐制度创新与三国至隋唐文化考查较多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,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题目形式灵活多样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,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有图表、图片等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,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且以考查主干知识为主。（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）复习时注意政治现象、经济现象及思想文化现象的特点、影响及出现的原因等。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(2)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注重历史学科核心素养中有关家国情怀的知识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,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特别注意隋唐制度创新、隋唐经济文化的繁荣等。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文本框 5"/>
          <p:cNvSpPr txBox="1"/>
          <p:nvPr/>
        </p:nvSpPr>
        <p:spPr>
          <a:xfrm>
            <a:off x="9582150" y="1908175"/>
            <a:ext cx="1557338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sz="18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隋炀帝下扬州</a:t>
            </a:r>
            <a:endParaRPr lang="zh-CN" altLang="en-US" sz="180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8195" name="组合 1"/>
          <p:cNvGrpSpPr/>
          <p:nvPr/>
        </p:nvGrpSpPr>
        <p:grpSpPr>
          <a:xfrm rot="701688">
            <a:off x="803275" y="522288"/>
            <a:ext cx="10688638" cy="4124325"/>
            <a:chOff x="1735896" y="1275039"/>
            <a:chExt cx="9037638" cy="3602037"/>
          </a:xfrm>
        </p:grpSpPr>
        <p:sp>
          <p:nvSpPr>
            <p:cNvPr id="8220" name="任意多边形 2"/>
            <p:cNvSpPr/>
            <p:nvPr>
              <p:custDataLst>
                <p:tags r:id="rId1"/>
              </p:custDataLst>
            </p:nvPr>
          </p:nvSpPr>
          <p:spPr>
            <a:xfrm>
              <a:off x="1735896" y="1790976"/>
              <a:ext cx="8393113" cy="3086100"/>
            </a:xfrm>
            <a:custGeom>
              <a:avLst/>
              <a:gdLst/>
              <a:ahLst/>
              <a:cxnLst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2828" h="1032">
                  <a:moveTo>
                    <a:pt x="0" y="856"/>
                  </a:moveTo>
                  <a:cubicBezTo>
                    <a:pt x="420" y="1032"/>
                    <a:pt x="464" y="536"/>
                    <a:pt x="660" y="540"/>
                  </a:cubicBezTo>
                  <a:cubicBezTo>
                    <a:pt x="856" y="544"/>
                    <a:pt x="976" y="736"/>
                    <a:pt x="1232" y="720"/>
                  </a:cubicBezTo>
                  <a:cubicBezTo>
                    <a:pt x="1488" y="704"/>
                    <a:pt x="1508" y="352"/>
                    <a:pt x="1772" y="320"/>
                  </a:cubicBezTo>
                  <a:cubicBezTo>
                    <a:pt x="2036" y="288"/>
                    <a:pt x="2063" y="491"/>
                    <a:pt x="2315" y="479"/>
                  </a:cubicBezTo>
                  <a:cubicBezTo>
                    <a:pt x="2567" y="467"/>
                    <a:pt x="2572" y="84"/>
                    <a:pt x="2828" y="0"/>
                  </a:cubicBezTo>
                </a:path>
              </a:pathLst>
            </a:custGeom>
            <a:noFill/>
            <a:ln w="15875" cap="flat" cmpd="sng">
              <a:solidFill>
                <a:schemeClr val="tx1">
                  <a:alpha val="100000"/>
                </a:schemeClr>
              </a:solidFill>
              <a:prstDash val="dash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" name="椭圆 10"/>
            <p:cNvSpPr/>
            <p:nvPr>
              <p:custDataLst>
                <p:tags r:id="rId2"/>
              </p:custDataLst>
            </p:nvPr>
          </p:nvSpPr>
          <p:spPr bwMode="auto">
            <a:xfrm>
              <a:off x="5093459" y="3842026"/>
              <a:ext cx="177800" cy="177800"/>
            </a:xfrm>
            <a:prstGeom prst="ellipse">
              <a:avLst/>
            </a:prstGeom>
            <a:solidFill>
              <a:srgbClr val="C00000"/>
            </a:solidFill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ZQingKeBenYueSongS-R-GB" panose="02000000000000000000" pitchFamily="2" charset="-122"/>
                <a:ea typeface="FZQingKeBenYueSongS-R-GB" panose="020000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2" name="椭圆 11"/>
            <p:cNvSpPr/>
            <p:nvPr>
              <p:custDataLst>
                <p:tags r:id="rId3"/>
              </p:custDataLst>
            </p:nvPr>
          </p:nvSpPr>
          <p:spPr bwMode="auto">
            <a:xfrm>
              <a:off x="6457121" y="2857776"/>
              <a:ext cx="177800" cy="1778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ZQingKeBenYueSongS-R-GB" panose="02000000000000000000" pitchFamily="2" charset="-122"/>
                <a:ea typeface="FZQingKeBenYueSongS-R-GB" panose="020000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" name="椭圆 2"/>
            <p:cNvSpPr/>
            <p:nvPr>
              <p:custDataLst>
                <p:tags r:id="rId4"/>
              </p:custDataLst>
            </p:nvPr>
          </p:nvSpPr>
          <p:spPr bwMode="auto">
            <a:xfrm>
              <a:off x="8282938" y="3095069"/>
              <a:ext cx="177800" cy="1778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ZQingKeBenYueSongS-R-GB" panose="02000000000000000000" pitchFamily="2" charset="-122"/>
                <a:ea typeface="FZQingKeBenYueSongS-R-GB" panose="020000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4" name="任意多边形 7"/>
            <p:cNvSpPr/>
            <p:nvPr>
              <p:custDataLst>
                <p:tags r:id="rId5"/>
              </p:custDataLst>
            </p:nvPr>
          </p:nvSpPr>
          <p:spPr>
            <a:xfrm rot="816452">
              <a:off x="10152888" y="1272748"/>
              <a:ext cx="617453" cy="618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281" y="19846"/>
                  </a:moveTo>
                  <a:lnTo>
                    <a:pt x="9413" y="12882"/>
                  </a:lnTo>
                  <a:lnTo>
                    <a:pt x="19655" y="2640"/>
                  </a:lnTo>
                  <a:cubicBezTo>
                    <a:pt x="19655" y="2640"/>
                    <a:pt x="12281" y="19846"/>
                    <a:pt x="12281" y="19846"/>
                  </a:cubicBezTo>
                  <a:close/>
                  <a:moveTo>
                    <a:pt x="1755" y="9320"/>
                  </a:moveTo>
                  <a:lnTo>
                    <a:pt x="18960" y="1945"/>
                  </a:lnTo>
                  <a:lnTo>
                    <a:pt x="8719" y="12187"/>
                  </a:lnTo>
                  <a:cubicBezTo>
                    <a:pt x="8719" y="12187"/>
                    <a:pt x="1755" y="9320"/>
                    <a:pt x="1755" y="9320"/>
                  </a:cubicBezTo>
                  <a:close/>
                  <a:moveTo>
                    <a:pt x="21600" y="491"/>
                  </a:moveTo>
                  <a:cubicBezTo>
                    <a:pt x="21600" y="220"/>
                    <a:pt x="21380" y="0"/>
                    <a:pt x="21109" y="0"/>
                  </a:cubicBezTo>
                  <a:cubicBezTo>
                    <a:pt x="21034" y="0"/>
                    <a:pt x="20964" y="20"/>
                    <a:pt x="20900" y="52"/>
                  </a:cubicBezTo>
                  <a:lnTo>
                    <a:pt x="20898" y="48"/>
                  </a:lnTo>
                  <a:lnTo>
                    <a:pt x="302" y="8875"/>
                  </a:lnTo>
                  <a:cubicBezTo>
                    <a:pt x="301" y="8875"/>
                    <a:pt x="299" y="8876"/>
                    <a:pt x="297" y="8877"/>
                  </a:cubicBezTo>
                  <a:lnTo>
                    <a:pt x="280" y="8885"/>
                  </a:lnTo>
                  <a:lnTo>
                    <a:pt x="281" y="8887"/>
                  </a:lnTo>
                  <a:cubicBezTo>
                    <a:pt x="116" y="8967"/>
                    <a:pt x="0" y="9132"/>
                    <a:pt x="0" y="9327"/>
                  </a:cubicBezTo>
                  <a:cubicBezTo>
                    <a:pt x="0" y="9550"/>
                    <a:pt x="151" y="9731"/>
                    <a:pt x="355" y="9791"/>
                  </a:cubicBezTo>
                  <a:lnTo>
                    <a:pt x="353" y="9799"/>
                  </a:lnTo>
                  <a:lnTo>
                    <a:pt x="8462" y="13138"/>
                  </a:lnTo>
                  <a:lnTo>
                    <a:pt x="11801" y="21248"/>
                  </a:lnTo>
                  <a:lnTo>
                    <a:pt x="11809" y="21245"/>
                  </a:lnTo>
                  <a:cubicBezTo>
                    <a:pt x="11869" y="21449"/>
                    <a:pt x="12050" y="21600"/>
                    <a:pt x="12273" y="21600"/>
                  </a:cubicBezTo>
                  <a:cubicBezTo>
                    <a:pt x="12468" y="21600"/>
                    <a:pt x="12634" y="21484"/>
                    <a:pt x="12713" y="21319"/>
                  </a:cubicBezTo>
                  <a:lnTo>
                    <a:pt x="12716" y="21320"/>
                  </a:lnTo>
                  <a:lnTo>
                    <a:pt x="12723" y="21303"/>
                  </a:lnTo>
                  <a:cubicBezTo>
                    <a:pt x="12724" y="21301"/>
                    <a:pt x="12725" y="21300"/>
                    <a:pt x="12725" y="21298"/>
                  </a:cubicBezTo>
                  <a:lnTo>
                    <a:pt x="21553" y="702"/>
                  </a:lnTo>
                  <a:lnTo>
                    <a:pt x="21547" y="699"/>
                  </a:lnTo>
                  <a:cubicBezTo>
                    <a:pt x="21578" y="636"/>
                    <a:pt x="21600" y="567"/>
                    <a:pt x="21600" y="491"/>
                  </a:cubicBezTo>
                  <a:moveTo>
                    <a:pt x="7855" y="16200"/>
                  </a:moveTo>
                  <a:cubicBezTo>
                    <a:pt x="7719" y="16200"/>
                    <a:pt x="7596" y="16255"/>
                    <a:pt x="7507" y="16344"/>
                  </a:cubicBezTo>
                  <a:lnTo>
                    <a:pt x="6035" y="17817"/>
                  </a:lnTo>
                  <a:cubicBezTo>
                    <a:pt x="5946" y="17905"/>
                    <a:pt x="5891" y="18029"/>
                    <a:pt x="5891" y="18164"/>
                  </a:cubicBezTo>
                  <a:cubicBezTo>
                    <a:pt x="5891" y="18435"/>
                    <a:pt x="6111" y="18655"/>
                    <a:pt x="6382" y="18655"/>
                  </a:cubicBezTo>
                  <a:cubicBezTo>
                    <a:pt x="6517" y="18655"/>
                    <a:pt x="6640" y="18600"/>
                    <a:pt x="6729" y="18511"/>
                  </a:cubicBezTo>
                  <a:lnTo>
                    <a:pt x="8202" y="17038"/>
                  </a:lnTo>
                  <a:cubicBezTo>
                    <a:pt x="8291" y="16950"/>
                    <a:pt x="8345" y="16827"/>
                    <a:pt x="8345" y="16691"/>
                  </a:cubicBezTo>
                  <a:cubicBezTo>
                    <a:pt x="8345" y="16420"/>
                    <a:pt x="8126" y="16200"/>
                    <a:pt x="7855" y="16200"/>
                  </a:cubicBezTo>
                  <a:moveTo>
                    <a:pt x="7855" y="14237"/>
                  </a:moveTo>
                  <a:cubicBezTo>
                    <a:pt x="7855" y="13966"/>
                    <a:pt x="7635" y="13745"/>
                    <a:pt x="7364" y="13745"/>
                  </a:cubicBezTo>
                  <a:cubicBezTo>
                    <a:pt x="7228" y="13745"/>
                    <a:pt x="7105" y="13801"/>
                    <a:pt x="7017" y="13889"/>
                  </a:cubicBezTo>
                  <a:lnTo>
                    <a:pt x="2107" y="18798"/>
                  </a:lnTo>
                  <a:cubicBezTo>
                    <a:pt x="2019" y="18888"/>
                    <a:pt x="1964" y="19011"/>
                    <a:pt x="1964" y="19145"/>
                  </a:cubicBezTo>
                  <a:cubicBezTo>
                    <a:pt x="1964" y="19417"/>
                    <a:pt x="2184" y="19636"/>
                    <a:pt x="2455" y="19636"/>
                  </a:cubicBezTo>
                  <a:cubicBezTo>
                    <a:pt x="2590" y="19636"/>
                    <a:pt x="2713" y="19582"/>
                    <a:pt x="2802" y="19493"/>
                  </a:cubicBezTo>
                  <a:lnTo>
                    <a:pt x="7711" y="14583"/>
                  </a:lnTo>
                  <a:cubicBezTo>
                    <a:pt x="7800" y="14495"/>
                    <a:pt x="7855" y="14372"/>
                    <a:pt x="7855" y="14237"/>
                  </a:cubicBezTo>
                  <a:moveTo>
                    <a:pt x="4765" y="14583"/>
                  </a:moveTo>
                  <a:lnTo>
                    <a:pt x="5256" y="14093"/>
                  </a:lnTo>
                  <a:cubicBezTo>
                    <a:pt x="5345" y="14004"/>
                    <a:pt x="5400" y="13881"/>
                    <a:pt x="5400" y="13745"/>
                  </a:cubicBezTo>
                  <a:cubicBezTo>
                    <a:pt x="5400" y="13475"/>
                    <a:pt x="5180" y="13255"/>
                    <a:pt x="4909" y="13255"/>
                  </a:cubicBezTo>
                  <a:cubicBezTo>
                    <a:pt x="4774" y="13255"/>
                    <a:pt x="4651" y="13310"/>
                    <a:pt x="4562" y="13398"/>
                  </a:cubicBezTo>
                  <a:lnTo>
                    <a:pt x="4071" y="13889"/>
                  </a:lnTo>
                  <a:cubicBezTo>
                    <a:pt x="3982" y="13979"/>
                    <a:pt x="3927" y="14101"/>
                    <a:pt x="3927" y="14237"/>
                  </a:cubicBezTo>
                  <a:cubicBezTo>
                    <a:pt x="3927" y="14507"/>
                    <a:pt x="4147" y="14727"/>
                    <a:pt x="4418" y="14727"/>
                  </a:cubicBezTo>
                  <a:cubicBezTo>
                    <a:pt x="4554" y="14727"/>
                    <a:pt x="4676" y="14673"/>
                    <a:pt x="4765" y="14583"/>
                  </a:cubicBezTo>
                </a:path>
              </a:pathLst>
            </a:custGeom>
            <a:solidFill>
              <a:srgbClr val="C00000"/>
            </a:solidFill>
            <a:ln w="12700">
              <a:solidFill>
                <a:srgbClr val="C00000"/>
              </a:solidFill>
              <a:miter lim="400000"/>
            </a:ln>
          </p:spPr>
          <p:txBody>
            <a:bodyPr lIns="19045" tIns="19045" rIns="19045" bIns="19045" anchor="ctr"/>
            <a:lstStyle/>
            <a:p>
              <a:pPr marL="0" marR="0" lvl="0" indent="0" algn="l" defTabSz="227965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24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FZQingKeBenYueSongS-R-GB" panose="02000000000000000000" pitchFamily="2" charset="-122"/>
                <a:ea typeface="FZQingKeBenYueSongS-R-GB" panose="020000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5" name="椭圆 14"/>
            <p:cNvSpPr/>
            <p:nvPr>
              <p:custDataLst>
                <p:tags r:id="rId6"/>
              </p:custDataLst>
            </p:nvPr>
          </p:nvSpPr>
          <p:spPr bwMode="auto">
            <a:xfrm>
              <a:off x="2218496" y="4389714"/>
              <a:ext cx="177800" cy="1778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3765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ZQingKeBenYueSongS-R-GB" panose="02000000000000000000" pitchFamily="2" charset="-122"/>
                <a:ea typeface="FZQingKeBenYueSongS-R-GB" panose="020000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0" name="椭圆 19"/>
            <p:cNvSpPr/>
            <p:nvPr>
              <p:custDataLst>
                <p:tags r:id="rId7"/>
              </p:custDataLst>
            </p:nvPr>
          </p:nvSpPr>
          <p:spPr bwMode="auto">
            <a:xfrm>
              <a:off x="9484484" y="2170389"/>
              <a:ext cx="177800" cy="1778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ZQingKeBenYueSongS-R-GB" panose="02000000000000000000" pitchFamily="2" charset="-122"/>
                <a:ea typeface="FZQingKeBenYueSongS-R-GB" panose="020000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9" name="椭圆 28"/>
            <p:cNvSpPr/>
            <p:nvPr>
              <p:custDataLst>
                <p:tags r:id="rId8"/>
              </p:custDataLst>
            </p:nvPr>
          </p:nvSpPr>
          <p:spPr bwMode="auto">
            <a:xfrm>
              <a:off x="3575809" y="3319739"/>
              <a:ext cx="177800" cy="1778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ZQingKeBenYueSongS-R-GB" panose="02000000000000000000" pitchFamily="2" charset="-122"/>
                <a:ea typeface="FZQingKeBenYueSongS-R-GB" panose="020000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16" name="剪去同侧角的矩形 24"/>
          <p:cNvSpPr/>
          <p:nvPr>
            <p:custDataLst>
              <p:tags r:id="rId9"/>
            </p:custDataLst>
          </p:nvPr>
        </p:nvSpPr>
        <p:spPr>
          <a:xfrm>
            <a:off x="219075" y="3230563"/>
            <a:ext cx="2320925" cy="546100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7965" algn="l"/>
              </a:tabLst>
              <a:defRPr/>
            </a:pPr>
            <a:r>
              <a:rPr kumimoji="0" lang="zh-CN" altLang="en-US" sz="2400" b="1" i="0" u="none" strike="noStrike" kern="1200" cap="none" spc="300" normalizeH="0" baseline="0" noProof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ZQingKeBenYueSongS-R-GB" panose="02000000000000000000" pitchFamily="2" charset="-122"/>
                <a:ea typeface="FZQingKeBenYueSongS-R-GB" panose="02000000000000000000" pitchFamily="2" charset="-122"/>
                <a:cs typeface="+mj-cs"/>
                <a:sym typeface="Arial" panose="020B0604020202020204" pitchFamily="34" charset="0"/>
              </a:rPr>
              <a:t>世卿世禄制</a:t>
            </a:r>
            <a:endParaRPr kumimoji="0" lang="zh-CN" altLang="en-US" sz="2400" b="1" i="0" u="none" strike="noStrike" kern="1200" cap="none" spc="300" normalizeH="0" baseline="0" noProof="1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FZQingKeBenYueSongS-R-GB" panose="02000000000000000000" pitchFamily="2" charset="-122"/>
              <a:ea typeface="FZQingKeBenYueSongS-R-GB" panose="02000000000000000000" pitchFamily="2" charset="-122"/>
              <a:cs typeface="+mj-cs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7965" algn="l"/>
              </a:tabLst>
              <a:defRPr/>
            </a:pPr>
            <a:endParaRPr kumimoji="0" lang="zh-CN" altLang="en-US" sz="2400" b="1" i="0" u="none" strike="noStrike" kern="1200" cap="none" spc="150" normalizeH="0" baseline="0" noProof="1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FZQingKeBenYueSongS-R-GB" panose="02000000000000000000" pitchFamily="2" charset="-122"/>
              <a:ea typeface="FZQingKeBenYueSongS-R-GB" panose="02000000000000000000" pitchFamily="2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>
            <p:custDataLst>
              <p:tags r:id="rId10"/>
            </p:custDataLst>
          </p:nvPr>
        </p:nvSpPr>
        <p:spPr bwMode="auto">
          <a:xfrm>
            <a:off x="708025" y="2578100"/>
            <a:ext cx="18113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3765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30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ZQingKeBenYueSongS-R-GB" panose="02000000000000000000" pitchFamily="2" charset="-122"/>
                <a:ea typeface="FZQingKeBenYueSongS-R-GB" panose="02000000000000000000" pitchFamily="2" charset="-122"/>
                <a:cs typeface="+mj-cs"/>
                <a:sym typeface="Arial" panose="020B0604020202020204" pitchFamily="34" charset="0"/>
              </a:rPr>
              <a:t>西周 </a:t>
            </a:r>
            <a:endParaRPr kumimoji="0" lang="zh-CN" altLang="en-US" sz="2400" b="1" i="0" u="none" strike="noStrike" kern="1200" cap="none" spc="30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ZQingKeBenYueSongS-R-GB" panose="02000000000000000000" pitchFamily="2" charset="-122"/>
              <a:ea typeface="FZQingKeBenYueSongS-R-GB" panose="02000000000000000000" pitchFamily="2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18" name="剪去同侧角的矩形 16"/>
          <p:cNvSpPr/>
          <p:nvPr>
            <p:custDataLst>
              <p:tags r:id="rId11"/>
            </p:custDataLst>
          </p:nvPr>
        </p:nvSpPr>
        <p:spPr>
          <a:xfrm>
            <a:off x="5505450" y="2547938"/>
            <a:ext cx="2446338" cy="738188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7965" algn="l"/>
              </a:tabLst>
              <a:defRPr/>
            </a:pPr>
            <a:r>
              <a:rPr kumimoji="0" lang="zh-CN" altLang="en-US" sz="2800" b="1" i="0" u="none" strike="noStrike" kern="1200" cap="none" spc="15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九品中正制</a:t>
            </a:r>
            <a:endParaRPr kumimoji="0" lang="zh-CN" altLang="en-US" sz="2800" b="1" i="0" u="none" strike="noStrike" kern="1200" cap="none" spc="15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>
            <p:custDataLst>
              <p:tags r:id="rId12"/>
            </p:custDataLst>
          </p:nvPr>
        </p:nvSpPr>
        <p:spPr bwMode="auto">
          <a:xfrm>
            <a:off x="6067425" y="2009775"/>
            <a:ext cx="14478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3765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30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ZQingKeBenYueSongS-R-GB" panose="02000000000000000000" pitchFamily="2" charset="-122"/>
                <a:ea typeface="FZQingKeBenYueSongS-R-GB" panose="02000000000000000000" pitchFamily="2" charset="-122"/>
                <a:cs typeface="+mj-cs"/>
                <a:sym typeface="Arial" panose="020B0604020202020204" pitchFamily="34" charset="0"/>
              </a:rPr>
              <a:t>魏晋</a:t>
            </a:r>
            <a:endParaRPr kumimoji="0" lang="zh-CN" altLang="en-US" sz="2400" b="1" i="0" u="none" strike="noStrike" kern="1200" cap="none" spc="30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ZQingKeBenYueSongS-R-GB" panose="02000000000000000000" pitchFamily="2" charset="-122"/>
              <a:ea typeface="FZQingKeBenYueSongS-R-GB" panose="02000000000000000000" pitchFamily="2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21" name="剪去同侧角的矩形 46"/>
          <p:cNvSpPr/>
          <p:nvPr>
            <p:custDataLst>
              <p:tags r:id="rId13"/>
            </p:custDataLst>
          </p:nvPr>
        </p:nvSpPr>
        <p:spPr>
          <a:xfrm>
            <a:off x="3927475" y="2586038"/>
            <a:ext cx="2319338" cy="566738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/>
          <a:lstStyle>
            <a:lvl1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ZQingKeBenYueSongS-R-GB" panose="02000000000000000000" pitchFamily="2" charset="-122"/>
                <a:ea typeface="FZQingKeBenYueSongS-R-GB" panose="02000000000000000000" pitchFamily="2" charset="-122"/>
                <a:cs typeface="+mn-cs"/>
                <a:sym typeface="Arial" panose="020B0604020202020204" pitchFamily="34" charset="0"/>
              </a:rPr>
              <a:t>察举制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FZQingKeBenYueSongS-R-GB" panose="02000000000000000000" pitchFamily="2" charset="-122"/>
              <a:ea typeface="FZQingKeBenYueSongS-R-GB" panose="02000000000000000000" pitchFamily="2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8201" name="文本框 21"/>
          <p:cNvSpPr txBox="1"/>
          <p:nvPr>
            <p:custDataLst>
              <p:tags r:id="rId14"/>
            </p:custDataLst>
          </p:nvPr>
        </p:nvSpPr>
        <p:spPr>
          <a:xfrm>
            <a:off x="4073525" y="2222500"/>
            <a:ext cx="2319338" cy="4921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5pPr>
          </a:lstStyle>
          <a:p>
            <a:pPr marL="0" lvl="0" indent="0">
              <a:lnSpc>
                <a:spcPct val="12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sz="2400" b="1" dirty="0">
                <a:latin typeface="FZQingKeBenYueSongS-R-GB"/>
                <a:ea typeface="FZQingKeBenYueSongS-R-GB"/>
                <a:sym typeface="Arial" panose="020B0604020202020204" pitchFamily="34" charset="0"/>
              </a:rPr>
              <a:t>汉朝</a:t>
            </a:r>
            <a:endParaRPr lang="zh-CN" altLang="en-US" sz="2400" b="1" dirty="0">
              <a:latin typeface="FZQingKeBenYueSongS-R-GB"/>
              <a:ea typeface="FZQingKeBenYueSongS-R-GB"/>
              <a:sym typeface="Arial" panose="020B0604020202020204" pitchFamily="34" charset="0"/>
            </a:endParaRPr>
          </a:p>
        </p:txBody>
      </p:sp>
      <p:sp>
        <p:nvSpPr>
          <p:cNvPr id="23" name="剪去同侧角的矩形 49"/>
          <p:cNvSpPr/>
          <p:nvPr>
            <p:custDataLst>
              <p:tags r:id="rId15"/>
            </p:custDataLst>
          </p:nvPr>
        </p:nvSpPr>
        <p:spPr>
          <a:xfrm>
            <a:off x="7772400" y="3098800"/>
            <a:ext cx="2320925" cy="1036638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>
            <a:normAutofit/>
          </a:bodyPr>
          <a:lstStyle>
            <a:lvl1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7965" algn="l"/>
              </a:tabLst>
              <a:defRPr/>
            </a:pPr>
            <a:r>
              <a:rPr kumimoji="0" lang="zh-CN" altLang="en-US" sz="2800" b="1" i="0" u="none" strike="noStrike" kern="1200" cap="none" spc="15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 科举</a:t>
            </a:r>
            <a:r>
              <a:rPr kumimoji="0" lang="zh-CN" altLang="en-US" sz="2800" b="1" i="0" u="none" strike="noStrike" kern="1200" cap="none" spc="1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制</a:t>
            </a:r>
            <a:endParaRPr kumimoji="0" lang="zh-CN" altLang="en-US" sz="2800" b="1" i="0" u="none" strike="noStrike" kern="1200" cap="none" spc="15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>
            <p:custDataLst>
              <p:tags r:id="rId16"/>
            </p:custDataLst>
          </p:nvPr>
        </p:nvSpPr>
        <p:spPr bwMode="auto">
          <a:xfrm>
            <a:off x="7772400" y="2660650"/>
            <a:ext cx="23193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3765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30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ZQingKeBenYueSongS-R-GB" panose="02000000000000000000" pitchFamily="2" charset="-122"/>
                <a:ea typeface="FZQingKeBenYueSongS-R-GB" panose="02000000000000000000" pitchFamily="2" charset="-122"/>
                <a:cs typeface="+mj-cs"/>
                <a:sym typeface="Arial" panose="020B0604020202020204" pitchFamily="34" charset="0"/>
              </a:rPr>
              <a:t>隋唐以后</a:t>
            </a:r>
            <a:endParaRPr kumimoji="0" lang="zh-CN" altLang="en-US" sz="2400" b="1" i="0" u="none" strike="noStrike" kern="1200" cap="none" spc="30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ZQingKeBenYueSongS-R-GB" panose="02000000000000000000" pitchFamily="2" charset="-122"/>
              <a:ea typeface="FZQingKeBenYueSongS-R-GB" panose="02000000000000000000" pitchFamily="2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25" name="剪去同侧角的矩形 51"/>
          <p:cNvSpPr/>
          <p:nvPr>
            <p:custDataLst>
              <p:tags r:id="rId17"/>
            </p:custDataLst>
          </p:nvPr>
        </p:nvSpPr>
        <p:spPr>
          <a:xfrm>
            <a:off x="9363075" y="1784350"/>
            <a:ext cx="2195513" cy="681038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7965" algn="l"/>
              </a:tabLst>
              <a:defRPr/>
            </a:pPr>
            <a:r>
              <a:rPr kumimoji="0" lang="zh-CN" altLang="en-US" sz="2800" b="1" i="0" u="none" strike="noStrike" kern="1200" cap="none" spc="150" normalizeH="0" baseline="0" noProof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ZQingKeBenYueSongS-R-GB" panose="02000000000000000000" pitchFamily="2" charset="-122"/>
                <a:ea typeface="FZQingKeBenYueSongS-R-GB" panose="02000000000000000000" pitchFamily="2" charset="-122"/>
                <a:cs typeface="楷体" panose="02010609060101010101" pitchFamily="49" charset="-122"/>
                <a:sym typeface="Arial" panose="020B0604020202020204" pitchFamily="34" charset="0"/>
              </a:rPr>
              <a:t>废除科举</a:t>
            </a:r>
            <a:endParaRPr kumimoji="0" lang="zh-CN" altLang="en-US" sz="2800" b="1" i="0" u="none" strike="noStrike" kern="1200" cap="none" spc="150" normalizeH="0" baseline="0" noProof="1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FZQingKeBenYueSongS-R-GB" panose="02000000000000000000" pitchFamily="2" charset="-122"/>
              <a:ea typeface="FZQingKeBenYueSongS-R-GB" panose="02000000000000000000" pitchFamily="2" charset="-122"/>
              <a:cs typeface="楷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8205" name="文本框 25"/>
          <p:cNvSpPr txBox="1"/>
          <p:nvPr>
            <p:custDataLst>
              <p:tags r:id="rId18"/>
            </p:custDataLst>
          </p:nvPr>
        </p:nvSpPr>
        <p:spPr>
          <a:xfrm>
            <a:off x="9582150" y="2549525"/>
            <a:ext cx="2197100" cy="4921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5pPr>
          </a:lstStyle>
          <a:p>
            <a:pPr marL="0" lvl="0" indent="0">
              <a:lnSpc>
                <a:spcPct val="12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CN" sz="2400" b="1" dirty="0">
                <a:latin typeface="FZQingKeBenYueSongS-R-GB"/>
                <a:ea typeface="FZQingKeBenYueSongS-R-GB"/>
                <a:sym typeface="Arial" panose="020B0604020202020204" pitchFamily="34" charset="0"/>
              </a:rPr>
              <a:t>1905</a:t>
            </a:r>
            <a:r>
              <a:rPr lang="zh-CN" altLang="en-US" sz="2400" b="1" dirty="0">
                <a:latin typeface="FZQingKeBenYueSongS-R-GB"/>
                <a:ea typeface="FZQingKeBenYueSongS-R-GB"/>
                <a:sym typeface="Arial" panose="020B0604020202020204" pitchFamily="34" charset="0"/>
              </a:rPr>
              <a:t>年</a:t>
            </a:r>
            <a:endParaRPr lang="zh-CN" altLang="en-US" sz="2400" b="1" dirty="0">
              <a:latin typeface="FZQingKeBenYueSongS-R-GB"/>
              <a:ea typeface="FZQingKeBenYueSongS-R-GB"/>
              <a:sym typeface="Arial" panose="020B0604020202020204" pitchFamily="34" charset="0"/>
            </a:endParaRPr>
          </a:p>
        </p:txBody>
      </p:sp>
      <p:sp>
        <p:nvSpPr>
          <p:cNvPr id="27" name="剪去同侧角的矩形 16"/>
          <p:cNvSpPr/>
          <p:nvPr>
            <p:custDataLst>
              <p:tags r:id="rId19"/>
            </p:custDataLst>
          </p:nvPr>
        </p:nvSpPr>
        <p:spPr>
          <a:xfrm>
            <a:off x="2212975" y="2693988"/>
            <a:ext cx="2197100" cy="552450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>
            <a:normAutofit/>
          </a:bodyPr>
          <a:lstStyle>
            <a:lvl1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ZQingKeBenYueSongS-R-GB" panose="02000000000000000000" pitchFamily="2" charset="-122"/>
                <a:ea typeface="FZQingKeBenYueSongS-R-GB" panose="02000000000000000000" pitchFamily="2" charset="-122"/>
                <a:cs typeface="+mn-cs"/>
                <a:sym typeface="Arial" panose="020B0604020202020204" pitchFamily="34" charset="0"/>
              </a:rPr>
              <a:t>军功爵制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FZQingKeBenYueSongS-R-GB" panose="02000000000000000000" pitchFamily="2" charset="-122"/>
              <a:ea typeface="FZQingKeBenYueSongS-R-GB" panose="02000000000000000000" pitchFamily="2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8207" name="文本框 27"/>
          <p:cNvSpPr txBox="1"/>
          <p:nvPr>
            <p:custDataLst>
              <p:tags r:id="rId20"/>
            </p:custDataLst>
          </p:nvPr>
        </p:nvSpPr>
        <p:spPr>
          <a:xfrm>
            <a:off x="2212975" y="1738313"/>
            <a:ext cx="2197100" cy="49053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5pPr>
          </a:lstStyle>
          <a:p>
            <a:pPr marL="0" lvl="0" indent="0">
              <a:lnSpc>
                <a:spcPct val="12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sz="2400" b="1" dirty="0">
                <a:latin typeface="FZQingKeBenYueSongS-R-GB"/>
                <a:ea typeface="FZQingKeBenYueSongS-R-GB"/>
                <a:sym typeface="Arial" panose="020B0604020202020204" pitchFamily="34" charset="0"/>
              </a:rPr>
              <a:t>战国、秦</a:t>
            </a:r>
            <a:endParaRPr lang="zh-CN" altLang="en-US" sz="2400" b="1" dirty="0">
              <a:latin typeface="FZQingKeBenYueSongS-R-GB"/>
              <a:ea typeface="FZQingKeBenYueSongS-R-GB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971925" y="3406775"/>
            <a:ext cx="15303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sz="1800" dirty="0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德行</a:t>
            </a:r>
            <a:r>
              <a:rPr lang="zh-CN" altLang="en-US" sz="1800" dirty="0">
                <a:latin typeface="Arial" panose="020B0604020202020204" pitchFamily="34" charset="0"/>
                <a:ea typeface="宋体" panose="02010600030101010101" pitchFamily="2" charset="-122"/>
              </a:rPr>
              <a:t>）</a:t>
            </a:r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915025" y="3098800"/>
            <a:ext cx="14478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sz="1800" dirty="0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门第</a:t>
            </a:r>
            <a:r>
              <a:rPr lang="zh-CN" altLang="en-US" sz="1800" dirty="0">
                <a:latin typeface="Arial" panose="020B0604020202020204" pitchFamily="34" charset="0"/>
                <a:ea typeface="宋体" panose="02010600030101010101" pitchFamily="2" charset="-122"/>
              </a:rPr>
              <a:t>）</a:t>
            </a:r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878763" y="3617913"/>
            <a:ext cx="1735137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（才学）</a:t>
            </a:r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211" name="文本框 41"/>
          <p:cNvSpPr txBox="1"/>
          <p:nvPr/>
        </p:nvSpPr>
        <p:spPr>
          <a:xfrm>
            <a:off x="265113" y="115888"/>
            <a:ext cx="5111750" cy="644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sz="36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一、选官制度的演变</a:t>
            </a:r>
            <a:endParaRPr lang="zh-CN" altLang="en-US" sz="3600" b="1" dirty="0">
              <a:solidFill>
                <a:srgbClr val="0000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12" name="文本框 1"/>
          <p:cNvSpPr txBox="1"/>
          <p:nvPr/>
        </p:nvSpPr>
        <p:spPr>
          <a:xfrm>
            <a:off x="292100" y="809625"/>
            <a:ext cx="11582400" cy="954088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思考：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从西周时期到隋唐，中国古代的选官制度发生了怎样的变化，其选官标准是什么？</a:t>
            </a:r>
            <a:endParaRPr lang="zh-CN" altLang="en-US" b="1" dirty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grpSp>
        <p:nvGrpSpPr>
          <p:cNvPr id="8213" name="组合 29"/>
          <p:cNvGrpSpPr/>
          <p:nvPr/>
        </p:nvGrpSpPr>
        <p:grpSpPr>
          <a:xfrm>
            <a:off x="8505825" y="4017963"/>
            <a:ext cx="3552825" cy="2706687"/>
            <a:chOff x="9272" y="-2226"/>
            <a:chExt cx="5876" cy="4818"/>
          </a:xfrm>
        </p:grpSpPr>
        <p:sp>
          <p:nvSpPr>
            <p:cNvPr id="8218" name="文本框 13"/>
            <p:cNvSpPr txBox="1"/>
            <p:nvPr/>
          </p:nvSpPr>
          <p:spPr>
            <a:xfrm>
              <a:off x="9272" y="1880"/>
              <a:ext cx="5876" cy="71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/>
                  <a:cs typeface="Arial" panose="020B060402020202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/>
                  <a:cs typeface="Arial" panose="020B060402020202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/>
                  <a:cs typeface="Arial" panose="020B060402020202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/>
                  <a:cs typeface="Arial" panose="020B060402020202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/>
                  <a:cs typeface="Arial" panose="020B0604020202020204" pitchFamily="34" charset="0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zh-CN" altLang="en-US" sz="2000" b="1" dirty="0">
                  <a:latin typeface="宋体" panose="02010600030101010101" pitchFamily="2" charset="-122"/>
                  <a:ea typeface="黑体" panose="02010609060101010101" pitchFamily="49" charset="-122"/>
                  <a:sym typeface="+mn-ea"/>
                </a:rPr>
                <a:t>  上品无寒门，下品无势族</a:t>
              </a:r>
              <a:endParaRPr lang="zh-CN" altLang="en-US" sz="2000" b="1" dirty="0">
                <a:latin typeface="宋体" panose="02010600030101010101" pitchFamily="2" charset="-122"/>
                <a:ea typeface="黑体" panose="02010609060101010101" pitchFamily="49" charset="-122"/>
                <a:sym typeface="+mn-ea"/>
              </a:endParaRPr>
            </a:p>
          </p:txBody>
        </p:sp>
        <p:pic>
          <p:nvPicPr>
            <p:cNvPr id="8219" name="图片 32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22"/>
            <a:stretch>
              <a:fillRect/>
            </a:stretch>
          </p:blipFill>
          <p:spPr>
            <a:xfrm>
              <a:off x="9662" y="-2226"/>
              <a:ext cx="5011" cy="4106"/>
            </a:xfrm>
            <a:prstGeom prst="rect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pic>
      </p:grpSp>
      <p:sp>
        <p:nvSpPr>
          <p:cNvPr id="34" name="文本框 8"/>
          <p:cNvSpPr txBox="1"/>
          <p:nvPr/>
        </p:nvSpPr>
        <p:spPr>
          <a:xfrm>
            <a:off x="292100" y="4013200"/>
            <a:ext cx="8585200" cy="1631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b="1" dirty="0">
                <a:solidFill>
                  <a:srgbClr val="FF33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九品中正制</a:t>
            </a:r>
            <a:endParaRPr lang="en-US" altLang="zh-CN" b="1" dirty="0">
              <a:solidFill>
                <a:srgbClr val="FF33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背景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sz="2400" b="1" dirty="0">
                <a:latin typeface="楷体" panose="02010609060101010101" pitchFamily="49" charset="-122"/>
                <a:ea typeface="微软雅黑" panose="020B0503020204020204" pitchFamily="34" charset="-122"/>
                <a:sym typeface="+mn-ea"/>
              </a:rPr>
              <a:t>汉末社会动荡，世家大族把持选官权，</a:t>
            </a:r>
            <a:endParaRPr lang="en-US" altLang="zh-CN" sz="2400" b="1" dirty="0">
              <a:latin typeface="楷体" panose="02010609060101010101" pitchFamily="49" charset="-122"/>
              <a:ea typeface="微软雅黑" panose="020B0503020204020204" pitchFamily="34" charset="-122"/>
              <a:sym typeface="+mn-ea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CN" sz="2400" b="1" dirty="0">
                <a:latin typeface="楷体" panose="02010609060101010101" pitchFamily="49" charset="-122"/>
                <a:ea typeface="微软雅黑" panose="020B0503020204020204" pitchFamily="34" charset="-122"/>
                <a:sym typeface="+mn-ea"/>
              </a:rPr>
              <a:t>     </a:t>
            </a:r>
            <a:r>
              <a:rPr lang="zh-CN" altLang="en-US" sz="2400" b="1" dirty="0">
                <a:latin typeface="楷体" panose="02010609060101010101" pitchFamily="49" charset="-122"/>
                <a:ea typeface="微软雅黑" panose="020B0503020204020204" pitchFamily="34" charset="-122"/>
                <a:sym typeface="+mn-ea"/>
              </a:rPr>
              <a:t>察举制失去了社会基础。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微软雅黑" panose="020B0503020204020204" pitchFamily="34" charset="-122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标准：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曹魏：家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世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、道德、才能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西晋：家世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215" name="矩形 1"/>
          <p:cNvSpPr/>
          <p:nvPr/>
        </p:nvSpPr>
        <p:spPr>
          <a:xfrm>
            <a:off x="292100" y="5586413"/>
            <a:ext cx="8281988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5pPr>
          </a:lstStyle>
          <a:p>
            <a:pPr marL="0" lvl="0" indent="0" algn="just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3.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评价：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lvl="0" indent="0" algn="just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进步性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</a:t>
            </a:r>
            <a:r>
              <a:rPr lang="zh-CN" altLang="zh-CN" sz="2400" b="1" dirty="0">
                <a:latin typeface="楷体" panose="02010609060101010101" pitchFamily="49" charset="-122"/>
                <a:ea typeface="微软雅黑" panose="020B0503020204020204" pitchFamily="34" charset="-122"/>
                <a:sym typeface="+mn-ea"/>
              </a:rPr>
              <a:t>选拔人才，加强中央集权。</a:t>
            </a:r>
            <a:endParaRPr lang="en-US" altLang="zh-CN" sz="1800" b="1" dirty="0">
              <a:latin typeface="楷体" panose="02010609060101010101" pitchFamily="49" charset="-122"/>
              <a:ea typeface="微软雅黑" panose="020B0503020204020204" pitchFamily="34" charset="-122"/>
              <a:sym typeface="+mn-ea"/>
            </a:endParaRPr>
          </a:p>
          <a:p>
            <a:pPr marL="0" lvl="0" indent="0" algn="just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局限性：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逐渐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沦为维护士族特权的工具。封闭化、特权化。</a:t>
            </a:r>
            <a:endParaRPr lang="zh-CN" altLang="zh-CN" sz="24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5" name="文本框 6"/>
          <p:cNvSpPr txBox="1"/>
          <p:nvPr/>
        </p:nvSpPr>
        <p:spPr>
          <a:xfrm>
            <a:off x="2305050" y="3192463"/>
            <a:ext cx="153035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sz="1800" b="1" dirty="0">
                <a:latin typeface="Arial" panose="020B0604020202020204" pitchFamily="34" charset="0"/>
                <a:ea typeface="宋体" panose="02010600030101010101" pitchFamily="2" charset="-122"/>
              </a:rPr>
              <a:t>（军功）</a:t>
            </a:r>
            <a:endParaRPr lang="zh-CN" altLang="en-US" sz="1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6" name="文本框 6"/>
          <p:cNvSpPr txBox="1"/>
          <p:nvPr/>
        </p:nvSpPr>
        <p:spPr>
          <a:xfrm>
            <a:off x="708025" y="3741738"/>
            <a:ext cx="153035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sz="1800" b="1" dirty="0">
                <a:latin typeface="Arial" panose="020B0604020202020204" pitchFamily="34" charset="0"/>
                <a:ea typeface="宋体" panose="02010600030101010101" pitchFamily="2" charset="-122"/>
              </a:rPr>
              <a:t>（血缘）</a:t>
            </a:r>
            <a:endParaRPr lang="zh-CN" altLang="en-US" sz="1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custDataLst>
      <p:tags r:id="rId23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charRg st="6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charRg st="29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charRg st="46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8" grpId="1"/>
      <p:bldP spid="19" grpId="0"/>
      <p:bldP spid="21" grpId="0"/>
      <p:bldP spid="21" grpId="1"/>
      <p:bldP spid="8201" grpId="0"/>
      <p:bldP spid="23" grpId="0"/>
      <p:bldP spid="23" grpId="1"/>
      <p:bldP spid="24" grpId="0"/>
      <p:bldP spid="25" grpId="0"/>
      <p:bldP spid="8205" grpId="0"/>
      <p:bldP spid="27" grpId="0"/>
      <p:bldP spid="8207" grpId="0"/>
      <p:bldP spid="7" grpId="0"/>
      <p:bldP spid="7" grpId="1"/>
      <p:bldP spid="8" grpId="0"/>
      <p:bldP spid="8" grpId="1"/>
      <p:bldP spid="9" grpId="0"/>
      <p:bldP spid="9" grpId="1"/>
      <p:bldP spid="8215" grpId="0"/>
      <p:bldP spid="35" grpId="0"/>
      <p:bldP spid="35" grpId="1"/>
      <p:bldP spid="36" grpId="0"/>
      <p:bldP spid="3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33375" y="1341438"/>
            <a:ext cx="11525250" cy="473868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5pPr>
          </a:lstStyle>
          <a:p>
            <a:pPr marL="0" lvl="0" indent="0" algn="just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出身寒门，支持科举制，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理由为：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lvl="0" indent="0" algn="just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①有利于社会公平，促进了社会流动，有机会改变社会阶层；②打击了门阀士族的势力，打破对政权的垄断；③通过考试考中进士，代表一种极大的社会荣誉，光宗耀祖。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④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有助于巩固中央集权和国家统一；⑤提高了官僚队伍的素质。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lvl="0" indent="0" algn="just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出身士族，不支持科举制，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理由为：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lvl="0" indent="0" algn="just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①降低门槛，损害士族集团的利益；②失去士族集团世代为官的可能。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lvl="0" indent="0" algn="just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出身士族，支持科举制，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理由为：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marL="0" lvl="0" indent="0" algn="just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①士族集团在阅读和书籍方面存在优势；②由于唐代科举是开放式，士族的家世为其参加科举提供便利。③科举考中进士，体现自身的能力，是一种无上的荣誉。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219" name="文本框 31"/>
          <p:cNvSpPr txBox="1"/>
          <p:nvPr/>
        </p:nvSpPr>
        <p:spPr>
          <a:xfrm>
            <a:off x="333375" y="476250"/>
            <a:ext cx="11163300" cy="7223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5pPr>
          </a:lstStyle>
          <a:p>
            <a:pPr marL="0" lvl="0" indent="0" algn="just">
              <a:lnSpc>
                <a:spcPct val="125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sz="3600" b="1" dirty="0">
                <a:solidFill>
                  <a:srgbClr val="FF33C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若你生活在唐代，你会支持科举制吗？说明理由。</a:t>
            </a:r>
            <a:endParaRPr lang="zh-CN" altLang="zh-CN" sz="3600" b="1" dirty="0">
              <a:solidFill>
                <a:srgbClr val="FF33C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6" end="1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20" end="1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37" end="1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69" end="18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85" end="2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矩形 1"/>
          <p:cNvSpPr/>
          <p:nvPr/>
        </p:nvSpPr>
        <p:spPr>
          <a:xfrm>
            <a:off x="327025" y="3106738"/>
            <a:ext cx="10015538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仿宋" panose="02010609060101010101" pitchFamily="49" charset="-122"/>
              </a:rPr>
              <a:t>2.</a:t>
            </a:r>
            <a:r>
              <a:rPr lang="zh-CN" altLang="en-US" sz="2400" b="1" dirty="0">
                <a:latin typeface="宋体" panose="02010600030101010101" pitchFamily="2" charset="-122"/>
                <a:ea typeface="仿宋" panose="02010609060101010101" pitchFamily="49" charset="-122"/>
              </a:rPr>
              <a:t>观察唐代科举制下出身分布图，说明了什么？</a:t>
            </a:r>
            <a:endParaRPr lang="zh-CN" altLang="en-US" sz="2400" b="1" dirty="0">
              <a:latin typeface="宋体" panose="02010600030101010101" pitchFamily="2" charset="-122"/>
              <a:ea typeface="仿宋" panose="02010609060101010101" pitchFamily="49" charset="-122"/>
            </a:endParaRPr>
          </a:p>
        </p:txBody>
      </p:sp>
      <p:pic>
        <p:nvPicPr>
          <p:cNvPr id="10243" name="Picture 2" descr="2-9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46400" y="3578225"/>
            <a:ext cx="5094288" cy="2324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431800" y="6000750"/>
            <a:ext cx="11326813" cy="5810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说明：</a:t>
            </a:r>
            <a:r>
              <a:rPr kumimoji="0" lang="zh-CN" altLang="zh-CN" sz="24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士族出身仍占很大比例，说明唐代科举制虽兼顾多个阶层但并不完善。</a:t>
            </a:r>
            <a:endParaRPr kumimoji="0" lang="zh-CN" altLang="zh-CN" sz="2400" b="1" i="0" u="none" strike="noStrike" kern="1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34950" y="584200"/>
            <a:ext cx="11826875" cy="2492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5pPr>
          </a:lstStyle>
          <a:p>
            <a:pPr marL="0" lvl="0" indent="-266700" algn="just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仿宋" panose="02010609060101010101" pitchFamily="49" charset="-122"/>
              </a:rPr>
              <a:t>1.[2016</a:t>
            </a:r>
            <a:r>
              <a:rPr lang="zh-CN" altLang="en-US" sz="2400" b="1" dirty="0">
                <a:latin typeface="宋体" panose="02010600030101010101" pitchFamily="2" charset="-122"/>
                <a:ea typeface="仿宋" panose="02010609060101010101" pitchFamily="49" charset="-122"/>
              </a:rPr>
              <a:t>年全国卷</a:t>
            </a:r>
            <a:r>
              <a:rPr lang="en-US" altLang="zh-CN" sz="2400" b="1" dirty="0">
                <a:latin typeface="宋体" panose="02010600030101010101" pitchFamily="2" charset="-122"/>
                <a:ea typeface="仿宋" panose="02010609060101010101" pitchFamily="49" charset="-122"/>
              </a:rPr>
              <a:t>Ⅱ25]</a:t>
            </a:r>
            <a:r>
              <a:rPr lang="zh-CN" altLang="en-US" sz="2400" b="1" dirty="0">
                <a:latin typeface="宋体" panose="02010600030101010101" pitchFamily="2" charset="-122"/>
                <a:ea typeface="仿宋" panose="02010609060101010101" pitchFamily="49" charset="-122"/>
              </a:rPr>
              <a:t> 两汉实行州郡推荐、朝廷考试任用的察举制；经魏晋九品中正制，至隋唐演变为自由投考、差额录用的科举制。科举制更有利于</a:t>
            </a:r>
            <a:endParaRPr lang="en-US" altLang="zh-CN" sz="2400" b="1" dirty="0">
              <a:latin typeface="宋体" panose="02010600030101010101" pitchFamily="2" charset="-122"/>
              <a:ea typeface="仿宋" panose="02010609060101010101" pitchFamily="49" charset="-122"/>
            </a:endParaRPr>
          </a:p>
          <a:p>
            <a:pPr marL="0" lvl="0" indent="-266700" algn="just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仿宋" panose="02010609060101010101" pitchFamily="49" charset="-122"/>
              </a:rPr>
              <a:t>A</a:t>
            </a:r>
            <a:r>
              <a:rPr lang="zh-CN" altLang="en-US" sz="2400" b="1" dirty="0">
                <a:latin typeface="宋体" panose="02010600030101010101" pitchFamily="2" charset="-122"/>
                <a:ea typeface="仿宋" panose="02010609060101010101" pitchFamily="49" charset="-122"/>
              </a:rPr>
              <a:t>．选拔最优秀的官吏    	</a:t>
            </a:r>
            <a:r>
              <a:rPr lang="en-US" altLang="zh-CN" sz="2400" b="1" dirty="0">
                <a:latin typeface="宋体" panose="02010600030101010101" pitchFamily="2" charset="-122"/>
                <a:ea typeface="仿宋" panose="02010609060101010101" pitchFamily="49" charset="-122"/>
              </a:rPr>
              <a:t>B</a:t>
            </a:r>
            <a:r>
              <a:rPr lang="zh-CN" altLang="en-US" sz="2400" b="1" dirty="0">
                <a:latin typeface="宋体" panose="02010600030101010101" pitchFamily="2" charset="-122"/>
                <a:ea typeface="仿宋" panose="02010609060101010101" pitchFamily="49" charset="-122"/>
              </a:rPr>
              <a:t>．鉴别官员道德水平</a:t>
            </a:r>
            <a:endParaRPr lang="zh-CN" altLang="en-US" sz="2400" b="1" dirty="0">
              <a:latin typeface="宋体" panose="02010600030101010101" pitchFamily="2" charset="-122"/>
              <a:ea typeface="仿宋" panose="02010609060101010101" pitchFamily="49" charset="-122"/>
            </a:endParaRPr>
          </a:p>
          <a:p>
            <a:pPr marL="0" lvl="0" indent="-266700" algn="just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仿宋" panose="02010609060101010101" pitchFamily="49" charset="-122"/>
              </a:rPr>
              <a:t>C</a:t>
            </a:r>
            <a:r>
              <a:rPr lang="zh-CN" altLang="en-US" sz="2400" b="1" dirty="0">
                <a:latin typeface="宋体" panose="02010600030101010101" pitchFamily="2" charset="-122"/>
                <a:ea typeface="仿宋" panose="02010609060101010101" pitchFamily="49" charset="-122"/>
              </a:rPr>
              <a:t>．排除世家子弟入仕    	</a:t>
            </a:r>
            <a:r>
              <a:rPr lang="en-US" altLang="zh-CN" sz="2400" b="1" dirty="0">
                <a:latin typeface="宋体" panose="02010600030101010101" pitchFamily="2" charset="-122"/>
                <a:ea typeface="仿宋" panose="02010609060101010101" pitchFamily="49" charset="-122"/>
              </a:rPr>
              <a:t>D</a:t>
            </a:r>
            <a:r>
              <a:rPr lang="zh-CN" altLang="en-US" sz="2400" b="1" dirty="0">
                <a:latin typeface="宋体" panose="02010600030101010101" pitchFamily="2" charset="-122"/>
                <a:ea typeface="仿宋" panose="02010609060101010101" pitchFamily="49" charset="-122"/>
              </a:rPr>
              <a:t>．提升社会文化水平</a:t>
            </a:r>
            <a:endParaRPr lang="en-US" altLang="zh-CN" sz="2400" b="1" dirty="0">
              <a:latin typeface="宋体" panose="02010600030101010101" pitchFamily="2" charset="-122"/>
              <a:ea typeface="仿宋" panose="02010609060101010101" pitchFamily="49" charset="-122"/>
            </a:endParaRPr>
          </a:p>
          <a:p>
            <a:pPr marL="0" lvl="0" indent="-266700" algn="just">
              <a:lnSpc>
                <a:spcPct val="125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提别提醒：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、不同的选官制度有其合理性和时代性，不能讲这个制度就比这个制度好或优越。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、三种选官制度本质上是为了朝廷选拔治理人才，加强中央集权。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46" name="文本框 27"/>
          <p:cNvSpPr txBox="1"/>
          <p:nvPr/>
        </p:nvSpPr>
        <p:spPr>
          <a:xfrm>
            <a:off x="4872038" y="0"/>
            <a:ext cx="1816100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典题训练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336360" y="980728"/>
            <a:ext cx="814753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  <a:sym typeface="Arial" panose="020B0604020202020204"/>
              </a:rPr>
              <a:t>D</a:t>
            </a:r>
            <a:endParaRPr kumimoji="0" lang="zh-CN" altLang="en-US" sz="66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  <a:sym typeface="Arial" panose="020B060402020202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125" end="19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矩形 1"/>
          <p:cNvSpPr/>
          <p:nvPr/>
        </p:nvSpPr>
        <p:spPr>
          <a:xfrm>
            <a:off x="192088" y="765175"/>
            <a:ext cx="11736387" cy="4432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5pPr>
          </a:lstStyle>
          <a:p>
            <a:pPr marL="0" lvl="0" indent="0" algn="ctr" fontAlgn="ctr">
              <a:lnSpc>
                <a:spcPct val="15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【</a:t>
            </a:r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典例研析</a:t>
            </a: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】 </a:t>
            </a:r>
            <a:endParaRPr lang="en-US" altLang="zh-CN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0" lvl="0" indent="0" fontAlgn="ctr">
              <a:lnSpc>
                <a:spcPct val="15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zh-CN" sz="3200" b="1" dirty="0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（</a:t>
            </a: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2022·</a:t>
            </a:r>
            <a:r>
              <a:rPr lang="zh-CN" altLang="zh-CN" sz="3200" b="1" dirty="0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湖南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卷</a:t>
            </a: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T3</a:t>
            </a:r>
            <a:r>
              <a:rPr lang="zh-CN" altLang="zh-CN" sz="3200" b="1" dirty="0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）据下表可知（</a:t>
            </a: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    </a:t>
            </a:r>
            <a:r>
              <a:rPr lang="zh-CN" altLang="zh-CN" sz="3200" b="1" dirty="0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）</a:t>
            </a:r>
            <a:endParaRPr lang="en-US" altLang="zh-CN" sz="3200" b="1" dirty="0">
              <a:latin typeface="宋体" panose="02010600030101010101" pitchFamily="2" charset="-122"/>
              <a:ea typeface="宋体" panose="02010600030101010101" pitchFamily="2" charset="-122"/>
              <a:sym typeface="Arial" panose="020B0604020202020204" pitchFamily="34" charset="0"/>
            </a:endParaRPr>
          </a:p>
          <a:p>
            <a:pPr marL="0" lvl="0" indent="0" fontAlgn="ctr">
              <a:lnSpc>
                <a:spcPct val="15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A</a:t>
            </a:r>
            <a:r>
              <a:rPr lang="zh-CN" altLang="zh-CN" sz="3200" b="1" dirty="0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．世家大族没落</a:t>
            </a: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	</a:t>
            </a:r>
            <a:endParaRPr lang="en-US" altLang="zh-CN" sz="3200" b="1" dirty="0">
              <a:latin typeface="宋体" panose="02010600030101010101" pitchFamily="2" charset="-122"/>
              <a:ea typeface="宋体" panose="02010600030101010101" pitchFamily="2" charset="-122"/>
              <a:sym typeface="Arial" panose="020B0604020202020204" pitchFamily="34" charset="0"/>
            </a:endParaRPr>
          </a:p>
          <a:p>
            <a:pPr marL="0" lvl="0" indent="0" fontAlgn="ctr">
              <a:lnSpc>
                <a:spcPct val="15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B</a:t>
            </a:r>
            <a:r>
              <a:rPr lang="zh-CN" altLang="zh-CN" sz="3200" b="1" dirty="0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．科举制存在严重弊端</a:t>
            </a:r>
            <a:endParaRPr lang="zh-CN" altLang="zh-CN" sz="3200" b="1" dirty="0">
              <a:latin typeface="宋体" panose="02010600030101010101" pitchFamily="2" charset="-122"/>
              <a:ea typeface="宋体" panose="02010600030101010101" pitchFamily="2" charset="-122"/>
              <a:sym typeface="Arial" panose="020B0604020202020204" pitchFamily="34" charset="0"/>
            </a:endParaRPr>
          </a:p>
          <a:p>
            <a:pPr marL="0" lvl="0" indent="0" fontAlgn="ctr">
              <a:lnSpc>
                <a:spcPct val="15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C</a:t>
            </a:r>
            <a:r>
              <a:rPr lang="zh-CN" altLang="zh-CN" sz="3200" b="1" dirty="0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．门阀观念强化</a:t>
            </a: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	</a:t>
            </a:r>
            <a:endParaRPr lang="en-US" altLang="zh-CN" sz="3200" b="1" dirty="0">
              <a:latin typeface="宋体" panose="02010600030101010101" pitchFamily="2" charset="-122"/>
              <a:ea typeface="宋体" panose="02010600030101010101" pitchFamily="2" charset="-122"/>
              <a:sym typeface="Arial" panose="020B0604020202020204" pitchFamily="34" charset="0"/>
            </a:endParaRPr>
          </a:p>
          <a:p>
            <a:pPr marL="0" lvl="0" indent="0" fontAlgn="ctr">
              <a:lnSpc>
                <a:spcPct val="15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D</a:t>
            </a:r>
            <a:r>
              <a:rPr lang="zh-CN" altLang="zh-CN" sz="3200" b="1" dirty="0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．九品中正制仍可延续</a:t>
            </a:r>
            <a:endParaRPr lang="zh-CN" altLang="zh-CN" sz="3200" b="1" dirty="0">
              <a:latin typeface="宋体" panose="02010600030101010101" pitchFamily="2" charset="-122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5446713" y="2349500"/>
          <a:ext cx="6481763" cy="3219450"/>
        </p:xfrm>
        <a:graphic>
          <a:graphicData uri="http://schemas.openxmlformats.org/drawingml/2006/table">
            <a:tbl>
              <a:tblPr firstRow="1" firstCol="1" bandRow="1"/>
              <a:tblGrid>
                <a:gridCol w="3528959"/>
                <a:gridCol w="2952803"/>
              </a:tblGrid>
              <a:tr h="55479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Arial" panose="020B0604020202020204"/>
                          <a:ea typeface="微软雅黑" panose="020B0503020204020204" pitchFamily="34" charset="-122"/>
                          <a:cs typeface="楷体" panose="02010609060101010101" pitchFamily="49" charset="-122"/>
                          <a:sym typeface="Arial" panose="020B0604020202020204"/>
                        </a:rPr>
                        <a:t>时间</a:t>
                      </a:r>
                      <a:endParaRPr lang="zh-CN" sz="2400" kern="100" dirty="0">
                        <a:effectLst/>
                        <a:latin typeface="Arial" panose="020B0604020202020204"/>
                        <a:ea typeface="微软雅黑" panose="020B0503020204020204" pitchFamily="34" charset="-122"/>
                        <a:sym typeface="Arial" panose="020B0604020202020204"/>
                      </a:endParaRPr>
                    </a:p>
                  </a:txBody>
                  <a:tcPr marL="76212" marR="76212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Arial" panose="020B0604020202020204"/>
                          <a:ea typeface="微软雅黑" panose="020B0503020204020204" pitchFamily="34" charset="-122"/>
                          <a:cs typeface="楷体" panose="02010609060101010101" pitchFamily="49" charset="-122"/>
                          <a:sym typeface="Arial" panose="020B0604020202020204"/>
                        </a:rPr>
                        <a:t>事件</a:t>
                      </a:r>
                      <a:endParaRPr lang="zh-CN" sz="2400" kern="100">
                        <a:effectLst/>
                        <a:latin typeface="Arial" panose="020B0604020202020204"/>
                        <a:ea typeface="微软雅黑" panose="020B0503020204020204" pitchFamily="34" charset="-122"/>
                        <a:sym typeface="Arial" panose="020B0604020202020204"/>
                      </a:endParaRPr>
                    </a:p>
                  </a:txBody>
                  <a:tcPr marL="76212" marR="76212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738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Arial" panose="020B0604020202020204"/>
                          <a:ea typeface="微软雅黑" panose="020B0503020204020204" pitchFamily="34" charset="-122"/>
                          <a:cs typeface="楷体" panose="02010609060101010101" pitchFamily="49" charset="-122"/>
                          <a:sym typeface="Arial" panose="020B0604020202020204"/>
                        </a:rPr>
                        <a:t>隋文帝开皇十五年（</a:t>
                      </a:r>
                      <a:r>
                        <a:rPr lang="en-US" sz="2400" kern="100" dirty="0">
                          <a:effectLst/>
                          <a:latin typeface="Arial" panose="020B0604020202020204"/>
                          <a:ea typeface="微软雅黑" panose="020B0503020204020204" pitchFamily="34" charset="-122"/>
                          <a:cs typeface="楷体" panose="02010609060101010101" pitchFamily="49" charset="-122"/>
                          <a:sym typeface="Arial" panose="020B0604020202020204"/>
                        </a:rPr>
                        <a:t>595</a:t>
                      </a:r>
                      <a:r>
                        <a:rPr lang="zh-CN" sz="2400" kern="100" dirty="0">
                          <a:effectLst/>
                          <a:latin typeface="Arial" panose="020B0604020202020204"/>
                          <a:ea typeface="微软雅黑" panose="020B0503020204020204" pitchFamily="34" charset="-122"/>
                          <a:cs typeface="楷体" panose="02010609060101010101" pitchFamily="49" charset="-122"/>
                          <a:sym typeface="Arial" panose="020B0604020202020204"/>
                        </a:rPr>
                        <a:t>）</a:t>
                      </a:r>
                      <a:endParaRPr lang="zh-CN" sz="2400" kern="100" dirty="0">
                        <a:effectLst/>
                        <a:latin typeface="Arial" panose="020B0604020202020204"/>
                        <a:ea typeface="微软雅黑" panose="020B0503020204020204" pitchFamily="34" charset="-122"/>
                        <a:sym typeface="Arial" panose="020B0604020202020204"/>
                      </a:endParaRPr>
                    </a:p>
                  </a:txBody>
                  <a:tcPr marL="76212" marR="76212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Arial" panose="020B0604020202020204"/>
                          <a:ea typeface="微软雅黑" panose="020B0503020204020204" pitchFamily="34" charset="-122"/>
                          <a:cs typeface="楷体" panose="02010609060101010101" pitchFamily="49" charset="-122"/>
                          <a:sym typeface="Arial" panose="020B0604020202020204"/>
                        </a:rPr>
                        <a:t>废除九品中正制</a:t>
                      </a:r>
                      <a:endParaRPr lang="zh-CN" sz="2400" kern="100">
                        <a:effectLst/>
                        <a:latin typeface="Arial" panose="020B0604020202020204"/>
                        <a:ea typeface="微软雅黑" panose="020B0503020204020204" pitchFamily="34" charset="-122"/>
                        <a:sym typeface="Arial" panose="020B0604020202020204"/>
                      </a:endParaRPr>
                    </a:p>
                  </a:txBody>
                  <a:tcPr marL="76212" marR="76212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738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Arial" panose="020B0604020202020204"/>
                          <a:ea typeface="微软雅黑" panose="020B0503020204020204" pitchFamily="34" charset="-122"/>
                          <a:cs typeface="楷体" panose="02010609060101010101" pitchFamily="49" charset="-122"/>
                          <a:sym typeface="Arial" panose="020B0604020202020204"/>
                        </a:rPr>
                        <a:t>隋炀帝大业二年（</a:t>
                      </a:r>
                      <a:r>
                        <a:rPr lang="en-US" sz="2400" kern="100" dirty="0">
                          <a:effectLst/>
                          <a:latin typeface="Arial" panose="020B0604020202020204"/>
                          <a:ea typeface="微软雅黑" panose="020B0503020204020204" pitchFamily="34" charset="-122"/>
                          <a:cs typeface="楷体" panose="02010609060101010101" pitchFamily="49" charset="-122"/>
                          <a:sym typeface="Arial" panose="020B0604020202020204"/>
                        </a:rPr>
                        <a:t>606</a:t>
                      </a:r>
                      <a:r>
                        <a:rPr lang="zh-CN" sz="2400" kern="100" dirty="0">
                          <a:effectLst/>
                          <a:latin typeface="Arial" panose="020B0604020202020204"/>
                          <a:ea typeface="微软雅黑" panose="020B0503020204020204" pitchFamily="34" charset="-122"/>
                          <a:cs typeface="楷体" panose="02010609060101010101" pitchFamily="49" charset="-122"/>
                          <a:sym typeface="Arial" panose="020B0604020202020204"/>
                        </a:rPr>
                        <a:t>）</a:t>
                      </a:r>
                      <a:endParaRPr lang="zh-CN" sz="2400" kern="100" dirty="0">
                        <a:effectLst/>
                        <a:latin typeface="Arial" panose="020B0604020202020204"/>
                        <a:ea typeface="微软雅黑" panose="020B0503020204020204" pitchFamily="34" charset="-122"/>
                        <a:sym typeface="Arial" panose="020B0604020202020204"/>
                      </a:endParaRPr>
                    </a:p>
                  </a:txBody>
                  <a:tcPr marL="76212" marR="76212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Arial" panose="020B0604020202020204"/>
                          <a:ea typeface="微软雅黑" panose="020B0503020204020204" pitchFamily="34" charset="-122"/>
                          <a:cs typeface="楷体" panose="02010609060101010101" pitchFamily="49" charset="-122"/>
                          <a:sym typeface="Arial" panose="020B0604020202020204"/>
                        </a:rPr>
                        <a:t>始置进士科</a:t>
                      </a:r>
                      <a:endParaRPr lang="zh-CN" sz="2400" kern="100" dirty="0">
                        <a:effectLst/>
                        <a:latin typeface="Arial" panose="020B0604020202020204"/>
                        <a:ea typeface="微软雅黑" panose="020B0503020204020204" pitchFamily="34" charset="-122"/>
                        <a:sym typeface="Arial" panose="020B0604020202020204"/>
                      </a:endParaRPr>
                    </a:p>
                  </a:txBody>
                  <a:tcPr marL="76212" marR="76212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738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Arial" panose="020B0604020202020204"/>
                          <a:ea typeface="微软雅黑" panose="020B0503020204020204" pitchFamily="34" charset="-122"/>
                          <a:cs typeface="楷体" panose="02010609060101010101" pitchFamily="49" charset="-122"/>
                          <a:sym typeface="Arial" panose="020B0604020202020204"/>
                        </a:rPr>
                        <a:t>唐高祖武德七年（</a:t>
                      </a:r>
                      <a:r>
                        <a:rPr lang="en-US" sz="2400" kern="100">
                          <a:effectLst/>
                          <a:latin typeface="Arial" panose="020B0604020202020204"/>
                          <a:ea typeface="微软雅黑" panose="020B0503020204020204" pitchFamily="34" charset="-122"/>
                          <a:cs typeface="楷体" panose="02010609060101010101" pitchFamily="49" charset="-122"/>
                          <a:sym typeface="Arial" panose="020B0604020202020204"/>
                        </a:rPr>
                        <a:t>624</a:t>
                      </a:r>
                      <a:r>
                        <a:rPr lang="zh-CN" sz="2400" kern="100">
                          <a:effectLst/>
                          <a:latin typeface="Arial" panose="020B0604020202020204"/>
                          <a:ea typeface="微软雅黑" panose="020B0503020204020204" pitchFamily="34" charset="-122"/>
                          <a:cs typeface="楷体" panose="02010609060101010101" pitchFamily="49" charset="-122"/>
                          <a:sym typeface="Arial" panose="020B0604020202020204"/>
                        </a:rPr>
                        <a:t>）</a:t>
                      </a:r>
                      <a:endParaRPr lang="zh-CN" sz="2400" kern="100">
                        <a:effectLst/>
                        <a:latin typeface="Arial" panose="020B0604020202020204"/>
                        <a:ea typeface="微软雅黑" panose="020B0503020204020204" pitchFamily="34" charset="-122"/>
                        <a:sym typeface="Arial" panose="020B0604020202020204"/>
                      </a:endParaRPr>
                    </a:p>
                  </a:txBody>
                  <a:tcPr marL="76212" marR="76212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Arial" panose="020B0604020202020204"/>
                          <a:ea typeface="微软雅黑" panose="020B0503020204020204" pitchFamily="34" charset="-122"/>
                          <a:cs typeface="楷体" panose="02010609060101010101" pitchFamily="49" charset="-122"/>
                          <a:sym typeface="Arial" panose="020B0604020202020204"/>
                        </a:rPr>
                        <a:t>恢复九品中正制</a:t>
                      </a:r>
                      <a:endParaRPr lang="zh-CN" sz="2400" kern="100" dirty="0">
                        <a:effectLst/>
                        <a:latin typeface="Arial" panose="020B0604020202020204"/>
                        <a:ea typeface="微软雅黑" panose="020B0503020204020204" pitchFamily="34" charset="-122"/>
                        <a:sym typeface="Arial" panose="020B0604020202020204"/>
                      </a:endParaRPr>
                    </a:p>
                  </a:txBody>
                  <a:tcPr marL="76212" marR="76212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738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Arial" panose="020B0604020202020204"/>
                          <a:ea typeface="微软雅黑" panose="020B0503020204020204" pitchFamily="34" charset="-122"/>
                          <a:cs typeface="楷体" panose="02010609060101010101" pitchFamily="49" charset="-122"/>
                          <a:sym typeface="Arial" panose="020B0604020202020204"/>
                        </a:rPr>
                        <a:t>唐太宗贞观初年（</a:t>
                      </a:r>
                      <a:r>
                        <a:rPr lang="en-US" sz="2400" kern="100" dirty="0">
                          <a:effectLst/>
                          <a:latin typeface="Arial" panose="020B0604020202020204"/>
                          <a:ea typeface="微软雅黑" panose="020B0503020204020204" pitchFamily="34" charset="-122"/>
                          <a:cs typeface="楷体" panose="02010609060101010101" pitchFamily="49" charset="-122"/>
                          <a:sym typeface="Arial" panose="020B0604020202020204"/>
                        </a:rPr>
                        <a:t>627</a:t>
                      </a:r>
                      <a:r>
                        <a:rPr lang="zh-CN" sz="2400" kern="100" dirty="0">
                          <a:effectLst/>
                          <a:latin typeface="Arial" panose="020B0604020202020204"/>
                          <a:ea typeface="微软雅黑" panose="020B0503020204020204" pitchFamily="34" charset="-122"/>
                          <a:cs typeface="楷体" panose="02010609060101010101" pitchFamily="49" charset="-122"/>
                          <a:sym typeface="Arial" panose="020B0604020202020204"/>
                        </a:rPr>
                        <a:t>）</a:t>
                      </a:r>
                      <a:endParaRPr lang="zh-CN" sz="2400" kern="100" dirty="0">
                        <a:effectLst/>
                        <a:latin typeface="Arial" panose="020B0604020202020204"/>
                        <a:ea typeface="微软雅黑" panose="020B0503020204020204" pitchFamily="34" charset="-122"/>
                        <a:sym typeface="Arial" panose="020B0604020202020204"/>
                      </a:endParaRPr>
                    </a:p>
                  </a:txBody>
                  <a:tcPr marL="76212" marR="76212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Arial" panose="020B0604020202020204"/>
                          <a:ea typeface="微软雅黑" panose="020B0503020204020204" pitchFamily="34" charset="-122"/>
                          <a:cs typeface="楷体" panose="02010609060101010101" pitchFamily="49" charset="-122"/>
                          <a:sym typeface="Arial" panose="020B0604020202020204"/>
                        </a:rPr>
                        <a:t>再度废除九品中正制</a:t>
                      </a:r>
                      <a:endParaRPr lang="zh-CN" sz="2400" kern="100" dirty="0">
                        <a:effectLst/>
                        <a:latin typeface="Arial" panose="020B0604020202020204"/>
                        <a:ea typeface="微软雅黑" panose="020B0503020204020204" pitchFamily="34" charset="-122"/>
                        <a:sym typeface="Arial" panose="020B0604020202020204"/>
                      </a:endParaRPr>
                    </a:p>
                  </a:txBody>
                  <a:tcPr marL="76212" marR="76212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8112224" y="1340768"/>
            <a:ext cx="814753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  <a:sym typeface="Arial" panose="020B0604020202020204"/>
              </a:rPr>
              <a:t>A</a:t>
            </a:r>
            <a:endParaRPr kumimoji="0" lang="zh-CN" altLang="en-US" sz="66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  <a:sym typeface="Arial" panose="020B0604020202020204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  <p:bldLst>
      <p:bldP spid="5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2290" name="文本框 10"/>
          <p:cNvSpPr txBox="1"/>
          <p:nvPr/>
        </p:nvSpPr>
        <p:spPr>
          <a:xfrm>
            <a:off x="620713" y="336550"/>
            <a:ext cx="11280775" cy="538163"/>
          </a:xfrm>
          <a:prstGeom prst="rect">
            <a:avLst/>
          </a:prstGeom>
          <a:noFill/>
          <a:ln w="28575">
            <a:noFill/>
          </a:ln>
        </p:spPr>
        <p:txBody>
          <a:bodyPr lIns="121917" tIns="60958" rIns="121917" bIns="60958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sz="2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有学者认为：科举制是中国的第五大发明。结合材料，谈谈你的看法。</a:t>
            </a:r>
            <a:endParaRPr lang="zh-CN" altLang="en-US" sz="27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9063" y="3357563"/>
            <a:ext cx="7004050" cy="307657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学法指导：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(1)一分为二的观点，辩证地评价历史事物；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(2)从生产力发展和社会发展趋势的视角；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(3)把历史事物置于特定的时空环境中进行评价。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答题思路：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(1)赞同观点，从科举制历史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进步性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角度思考；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(2)反对观点，从科举制的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局限性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角度思考；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(3)总结环节：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一分为二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看待科举制度的影响。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92" name="文本框 7"/>
          <p:cNvSpPr txBox="1"/>
          <p:nvPr/>
        </p:nvSpPr>
        <p:spPr>
          <a:xfrm>
            <a:off x="119063" y="874713"/>
            <a:ext cx="12009437" cy="2339975"/>
          </a:xfrm>
          <a:prstGeom prst="rect">
            <a:avLst/>
          </a:prstGeom>
          <a:noFill/>
          <a:ln w="9525" cap="flat" cmpd="sng">
            <a:solidFill>
              <a:srgbClr val="00B050"/>
            </a:solidFill>
            <a:prstDash val="dashDot"/>
            <a:miter/>
            <a:headEnd type="none" w="med" len="med"/>
            <a:tailEnd type="none" w="med" len="med"/>
          </a:ln>
        </p:spPr>
        <p:txBody>
          <a:bodyPr lIns="121917" tIns="60958" rIns="121917" bIns="60958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sz="2400" b="1" dirty="0">
                <a:latin typeface="宋体" panose="02010600030101010101" pitchFamily="2" charset="-122"/>
                <a:ea typeface="微软雅黑" panose="020B0503020204020204" pitchFamily="34" charset="-122"/>
              </a:rPr>
              <a:t>材料一：科举考试是中国古代选拔官员的主要方法。它所一直坚持的是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微软雅黑" panose="020B0503020204020204" pitchFamily="34" charset="-122"/>
              </a:rPr>
              <a:t>自由报名、公开考试、平等竞争、择优取士</a:t>
            </a:r>
            <a:r>
              <a:rPr lang="zh-CN" altLang="en-US" sz="2400" b="1" dirty="0">
                <a:latin typeface="宋体" panose="02010600030101010101" pitchFamily="2" charset="-122"/>
                <a:ea typeface="微软雅黑" panose="020B0503020204020204" pitchFamily="34" charset="-122"/>
              </a:rPr>
              <a:t>的原则，其基本理念是“至公” 。……可以说，科举制是封建社会的 “平民政治”。这在一定程度上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微软雅黑" panose="020B0503020204020204" pitchFamily="34" charset="-122"/>
              </a:rPr>
              <a:t>打破了</a:t>
            </a:r>
            <a:r>
              <a:rPr lang="zh-CN" altLang="en-US" sz="2400" b="1" dirty="0">
                <a:latin typeface="宋体" panose="02010600030101010101" pitchFamily="2" charset="-122"/>
                <a:ea typeface="微软雅黑" panose="020B0503020204020204" pitchFamily="34" charset="-122"/>
              </a:rPr>
              <a:t>皇族及豪强宗法势力对于政治权力的垄断，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微软雅黑" panose="020B0503020204020204" pitchFamily="34" charset="-122"/>
              </a:rPr>
              <a:t>促进了社会的良性流动</a:t>
            </a:r>
            <a:r>
              <a:rPr lang="zh-CN" altLang="en-US" sz="2400" b="1" dirty="0">
                <a:latin typeface="宋体" panose="02010600030101010101" pitchFamily="2" charset="-122"/>
                <a:ea typeface="微软雅黑" panose="020B0503020204020204" pitchFamily="34" charset="-122"/>
              </a:rPr>
              <a:t>，从而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微软雅黑" panose="020B0503020204020204" pitchFamily="34" charset="-122"/>
              </a:rPr>
              <a:t>扩大了</a:t>
            </a:r>
            <a:r>
              <a:rPr lang="zh-CN" altLang="en-US" sz="2400" b="1" dirty="0">
                <a:latin typeface="宋体" panose="02010600030101010101" pitchFamily="2" charset="-122"/>
                <a:ea typeface="微软雅黑" panose="020B0503020204020204" pitchFamily="34" charset="-122"/>
              </a:rPr>
              <a:t>统治阶级政治统治的合法性基础 。</a:t>
            </a:r>
            <a:endParaRPr lang="zh-CN" altLang="en-US" sz="2400" b="1" dirty="0">
              <a:latin typeface="宋体" panose="02010600030101010101" pitchFamily="2" charset="-122"/>
              <a:ea typeface="微软雅黑" panose="020B0503020204020204" pitchFamily="34" charset="-122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sz="2400" b="1" dirty="0">
                <a:latin typeface="宋体" panose="02010600030101010101" pitchFamily="2" charset="-122"/>
                <a:ea typeface="微软雅黑" panose="020B0503020204020204" pitchFamily="34" charset="-122"/>
              </a:rPr>
              <a:t>                               ——邹一南《浅科举制度对中国社会的影响》</a:t>
            </a:r>
            <a:endParaRPr lang="zh-CN" altLang="en-US" sz="2400" b="1" dirty="0">
              <a:latin typeface="宋体" panose="02010600030101010101" pitchFamily="2" charset="-122"/>
              <a:ea typeface="微软雅黑" panose="020B0503020204020204" pitchFamily="34" charset="-122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sz="2400" b="1" dirty="0">
                <a:latin typeface="宋体" panose="02010600030101010101" pitchFamily="2" charset="-122"/>
                <a:ea typeface="微软雅黑" panose="020B0503020204020204" pitchFamily="34" charset="-122"/>
              </a:rPr>
              <a:t>材料二：课本</a:t>
            </a:r>
            <a:r>
              <a:rPr lang="en-US" altLang="zh-CN" sz="2400" b="1" dirty="0">
                <a:latin typeface="宋体" panose="02010600030101010101" pitchFamily="2" charset="-122"/>
                <a:ea typeface="微软雅黑" panose="020B0503020204020204" pitchFamily="34" charset="-122"/>
              </a:rPr>
              <a:t>39</a:t>
            </a:r>
            <a:r>
              <a:rPr lang="zh-CN" altLang="en-US" sz="2400" b="1" dirty="0">
                <a:latin typeface="宋体" panose="02010600030101010101" pitchFamily="2" charset="-122"/>
                <a:ea typeface="微软雅黑" panose="020B0503020204020204" pitchFamily="34" charset="-122"/>
              </a:rPr>
              <a:t>页《学思之窗》。</a:t>
            </a:r>
            <a:endParaRPr lang="zh-CN" altLang="en-US" sz="2400" b="1" dirty="0">
              <a:latin typeface="宋体" panose="02010600030101010101" pitchFamily="2" charset="-122"/>
              <a:ea typeface="微软雅黑" panose="020B0503020204020204" pitchFamily="34" charset="-122"/>
            </a:endParaRPr>
          </a:p>
        </p:txBody>
      </p:sp>
      <p:pic>
        <p:nvPicPr>
          <p:cNvPr id="12293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00825" y="3357563"/>
            <a:ext cx="5399088" cy="3260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文本框 5"/>
          <p:cNvSpPr txBox="1"/>
          <p:nvPr/>
        </p:nvSpPr>
        <p:spPr>
          <a:xfrm>
            <a:off x="9582150" y="1908175"/>
            <a:ext cx="1557338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sz="18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隋炀帝下扬州</a:t>
            </a:r>
            <a:endParaRPr lang="zh-CN" altLang="en-US" sz="180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3315" name="组合 1"/>
          <p:cNvGrpSpPr/>
          <p:nvPr/>
        </p:nvGrpSpPr>
        <p:grpSpPr>
          <a:xfrm rot="701688">
            <a:off x="803275" y="522288"/>
            <a:ext cx="10688638" cy="4124325"/>
            <a:chOff x="1735896" y="1275039"/>
            <a:chExt cx="9037638" cy="3602037"/>
          </a:xfrm>
        </p:grpSpPr>
        <p:sp>
          <p:nvSpPr>
            <p:cNvPr id="13339" name="任意多边形 2"/>
            <p:cNvSpPr/>
            <p:nvPr>
              <p:custDataLst>
                <p:tags r:id="rId1"/>
              </p:custDataLst>
            </p:nvPr>
          </p:nvSpPr>
          <p:spPr>
            <a:xfrm>
              <a:off x="1735896" y="1790976"/>
              <a:ext cx="8393113" cy="3086100"/>
            </a:xfrm>
            <a:custGeom>
              <a:avLst/>
              <a:gdLst/>
              <a:ahLst/>
              <a:cxnLst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2828" h="1032">
                  <a:moveTo>
                    <a:pt x="0" y="856"/>
                  </a:moveTo>
                  <a:cubicBezTo>
                    <a:pt x="420" y="1032"/>
                    <a:pt x="464" y="536"/>
                    <a:pt x="660" y="540"/>
                  </a:cubicBezTo>
                  <a:cubicBezTo>
                    <a:pt x="856" y="544"/>
                    <a:pt x="976" y="736"/>
                    <a:pt x="1232" y="720"/>
                  </a:cubicBezTo>
                  <a:cubicBezTo>
                    <a:pt x="1488" y="704"/>
                    <a:pt x="1508" y="352"/>
                    <a:pt x="1772" y="320"/>
                  </a:cubicBezTo>
                  <a:cubicBezTo>
                    <a:pt x="2036" y="288"/>
                    <a:pt x="2063" y="491"/>
                    <a:pt x="2315" y="479"/>
                  </a:cubicBezTo>
                  <a:cubicBezTo>
                    <a:pt x="2567" y="467"/>
                    <a:pt x="2572" y="84"/>
                    <a:pt x="2828" y="0"/>
                  </a:cubicBezTo>
                </a:path>
              </a:pathLst>
            </a:custGeom>
            <a:noFill/>
            <a:ln w="15875" cap="flat" cmpd="sng">
              <a:solidFill>
                <a:schemeClr val="tx1">
                  <a:alpha val="100000"/>
                </a:schemeClr>
              </a:solidFill>
              <a:prstDash val="dash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" name="椭圆 10"/>
            <p:cNvSpPr/>
            <p:nvPr>
              <p:custDataLst>
                <p:tags r:id="rId2"/>
              </p:custDataLst>
            </p:nvPr>
          </p:nvSpPr>
          <p:spPr bwMode="auto">
            <a:xfrm>
              <a:off x="5093459" y="3842026"/>
              <a:ext cx="177800" cy="177800"/>
            </a:xfrm>
            <a:prstGeom prst="ellipse">
              <a:avLst/>
            </a:prstGeom>
            <a:solidFill>
              <a:srgbClr val="C00000"/>
            </a:solidFill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ZQingKeBenYueSongS-R-GB" panose="02000000000000000000" pitchFamily="2" charset="-122"/>
                <a:ea typeface="FZQingKeBenYueSongS-R-GB" panose="020000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2" name="椭圆 11"/>
            <p:cNvSpPr/>
            <p:nvPr>
              <p:custDataLst>
                <p:tags r:id="rId3"/>
              </p:custDataLst>
            </p:nvPr>
          </p:nvSpPr>
          <p:spPr bwMode="auto">
            <a:xfrm>
              <a:off x="6457121" y="2857776"/>
              <a:ext cx="177800" cy="1778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ZQingKeBenYueSongS-R-GB" panose="02000000000000000000" pitchFamily="2" charset="-122"/>
                <a:ea typeface="FZQingKeBenYueSongS-R-GB" panose="020000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" name="椭圆 2"/>
            <p:cNvSpPr/>
            <p:nvPr>
              <p:custDataLst>
                <p:tags r:id="rId4"/>
              </p:custDataLst>
            </p:nvPr>
          </p:nvSpPr>
          <p:spPr bwMode="auto">
            <a:xfrm>
              <a:off x="8282938" y="3095069"/>
              <a:ext cx="177800" cy="1778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ZQingKeBenYueSongS-R-GB" panose="02000000000000000000" pitchFamily="2" charset="-122"/>
                <a:ea typeface="FZQingKeBenYueSongS-R-GB" panose="020000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4" name="任意多边形 7"/>
            <p:cNvSpPr/>
            <p:nvPr>
              <p:custDataLst>
                <p:tags r:id="rId5"/>
              </p:custDataLst>
            </p:nvPr>
          </p:nvSpPr>
          <p:spPr>
            <a:xfrm rot="816452">
              <a:off x="10152888" y="1272748"/>
              <a:ext cx="617453" cy="618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281" y="19846"/>
                  </a:moveTo>
                  <a:lnTo>
                    <a:pt x="9413" y="12882"/>
                  </a:lnTo>
                  <a:lnTo>
                    <a:pt x="19655" y="2640"/>
                  </a:lnTo>
                  <a:cubicBezTo>
                    <a:pt x="19655" y="2640"/>
                    <a:pt x="12281" y="19846"/>
                    <a:pt x="12281" y="19846"/>
                  </a:cubicBezTo>
                  <a:close/>
                  <a:moveTo>
                    <a:pt x="1755" y="9320"/>
                  </a:moveTo>
                  <a:lnTo>
                    <a:pt x="18960" y="1945"/>
                  </a:lnTo>
                  <a:lnTo>
                    <a:pt x="8719" y="12187"/>
                  </a:lnTo>
                  <a:cubicBezTo>
                    <a:pt x="8719" y="12187"/>
                    <a:pt x="1755" y="9320"/>
                    <a:pt x="1755" y="9320"/>
                  </a:cubicBezTo>
                  <a:close/>
                  <a:moveTo>
                    <a:pt x="21600" y="491"/>
                  </a:moveTo>
                  <a:cubicBezTo>
                    <a:pt x="21600" y="220"/>
                    <a:pt x="21380" y="0"/>
                    <a:pt x="21109" y="0"/>
                  </a:cubicBezTo>
                  <a:cubicBezTo>
                    <a:pt x="21034" y="0"/>
                    <a:pt x="20964" y="20"/>
                    <a:pt x="20900" y="52"/>
                  </a:cubicBezTo>
                  <a:lnTo>
                    <a:pt x="20898" y="48"/>
                  </a:lnTo>
                  <a:lnTo>
                    <a:pt x="302" y="8875"/>
                  </a:lnTo>
                  <a:cubicBezTo>
                    <a:pt x="301" y="8875"/>
                    <a:pt x="299" y="8876"/>
                    <a:pt x="297" y="8877"/>
                  </a:cubicBezTo>
                  <a:lnTo>
                    <a:pt x="280" y="8885"/>
                  </a:lnTo>
                  <a:lnTo>
                    <a:pt x="281" y="8887"/>
                  </a:lnTo>
                  <a:cubicBezTo>
                    <a:pt x="116" y="8967"/>
                    <a:pt x="0" y="9132"/>
                    <a:pt x="0" y="9327"/>
                  </a:cubicBezTo>
                  <a:cubicBezTo>
                    <a:pt x="0" y="9550"/>
                    <a:pt x="151" y="9731"/>
                    <a:pt x="355" y="9791"/>
                  </a:cubicBezTo>
                  <a:lnTo>
                    <a:pt x="353" y="9799"/>
                  </a:lnTo>
                  <a:lnTo>
                    <a:pt x="8462" y="13138"/>
                  </a:lnTo>
                  <a:lnTo>
                    <a:pt x="11801" y="21248"/>
                  </a:lnTo>
                  <a:lnTo>
                    <a:pt x="11809" y="21245"/>
                  </a:lnTo>
                  <a:cubicBezTo>
                    <a:pt x="11869" y="21449"/>
                    <a:pt x="12050" y="21600"/>
                    <a:pt x="12273" y="21600"/>
                  </a:cubicBezTo>
                  <a:cubicBezTo>
                    <a:pt x="12468" y="21600"/>
                    <a:pt x="12634" y="21484"/>
                    <a:pt x="12713" y="21319"/>
                  </a:cubicBezTo>
                  <a:lnTo>
                    <a:pt x="12716" y="21320"/>
                  </a:lnTo>
                  <a:lnTo>
                    <a:pt x="12723" y="21303"/>
                  </a:lnTo>
                  <a:cubicBezTo>
                    <a:pt x="12724" y="21301"/>
                    <a:pt x="12725" y="21300"/>
                    <a:pt x="12725" y="21298"/>
                  </a:cubicBezTo>
                  <a:lnTo>
                    <a:pt x="21553" y="702"/>
                  </a:lnTo>
                  <a:lnTo>
                    <a:pt x="21547" y="699"/>
                  </a:lnTo>
                  <a:cubicBezTo>
                    <a:pt x="21578" y="636"/>
                    <a:pt x="21600" y="567"/>
                    <a:pt x="21600" y="491"/>
                  </a:cubicBezTo>
                  <a:moveTo>
                    <a:pt x="7855" y="16200"/>
                  </a:moveTo>
                  <a:cubicBezTo>
                    <a:pt x="7719" y="16200"/>
                    <a:pt x="7596" y="16255"/>
                    <a:pt x="7507" y="16344"/>
                  </a:cubicBezTo>
                  <a:lnTo>
                    <a:pt x="6035" y="17817"/>
                  </a:lnTo>
                  <a:cubicBezTo>
                    <a:pt x="5946" y="17905"/>
                    <a:pt x="5891" y="18029"/>
                    <a:pt x="5891" y="18164"/>
                  </a:cubicBezTo>
                  <a:cubicBezTo>
                    <a:pt x="5891" y="18435"/>
                    <a:pt x="6111" y="18655"/>
                    <a:pt x="6382" y="18655"/>
                  </a:cubicBezTo>
                  <a:cubicBezTo>
                    <a:pt x="6517" y="18655"/>
                    <a:pt x="6640" y="18600"/>
                    <a:pt x="6729" y="18511"/>
                  </a:cubicBezTo>
                  <a:lnTo>
                    <a:pt x="8202" y="17038"/>
                  </a:lnTo>
                  <a:cubicBezTo>
                    <a:pt x="8291" y="16950"/>
                    <a:pt x="8345" y="16827"/>
                    <a:pt x="8345" y="16691"/>
                  </a:cubicBezTo>
                  <a:cubicBezTo>
                    <a:pt x="8345" y="16420"/>
                    <a:pt x="8126" y="16200"/>
                    <a:pt x="7855" y="16200"/>
                  </a:cubicBezTo>
                  <a:moveTo>
                    <a:pt x="7855" y="14237"/>
                  </a:moveTo>
                  <a:cubicBezTo>
                    <a:pt x="7855" y="13966"/>
                    <a:pt x="7635" y="13745"/>
                    <a:pt x="7364" y="13745"/>
                  </a:cubicBezTo>
                  <a:cubicBezTo>
                    <a:pt x="7228" y="13745"/>
                    <a:pt x="7105" y="13801"/>
                    <a:pt x="7017" y="13889"/>
                  </a:cubicBezTo>
                  <a:lnTo>
                    <a:pt x="2107" y="18798"/>
                  </a:lnTo>
                  <a:cubicBezTo>
                    <a:pt x="2019" y="18888"/>
                    <a:pt x="1964" y="19011"/>
                    <a:pt x="1964" y="19145"/>
                  </a:cubicBezTo>
                  <a:cubicBezTo>
                    <a:pt x="1964" y="19417"/>
                    <a:pt x="2184" y="19636"/>
                    <a:pt x="2455" y="19636"/>
                  </a:cubicBezTo>
                  <a:cubicBezTo>
                    <a:pt x="2590" y="19636"/>
                    <a:pt x="2713" y="19582"/>
                    <a:pt x="2802" y="19493"/>
                  </a:cubicBezTo>
                  <a:lnTo>
                    <a:pt x="7711" y="14583"/>
                  </a:lnTo>
                  <a:cubicBezTo>
                    <a:pt x="7800" y="14495"/>
                    <a:pt x="7855" y="14372"/>
                    <a:pt x="7855" y="14237"/>
                  </a:cubicBezTo>
                  <a:moveTo>
                    <a:pt x="4765" y="14583"/>
                  </a:moveTo>
                  <a:lnTo>
                    <a:pt x="5256" y="14093"/>
                  </a:lnTo>
                  <a:cubicBezTo>
                    <a:pt x="5345" y="14004"/>
                    <a:pt x="5400" y="13881"/>
                    <a:pt x="5400" y="13745"/>
                  </a:cubicBezTo>
                  <a:cubicBezTo>
                    <a:pt x="5400" y="13475"/>
                    <a:pt x="5180" y="13255"/>
                    <a:pt x="4909" y="13255"/>
                  </a:cubicBezTo>
                  <a:cubicBezTo>
                    <a:pt x="4774" y="13255"/>
                    <a:pt x="4651" y="13310"/>
                    <a:pt x="4562" y="13398"/>
                  </a:cubicBezTo>
                  <a:lnTo>
                    <a:pt x="4071" y="13889"/>
                  </a:lnTo>
                  <a:cubicBezTo>
                    <a:pt x="3982" y="13979"/>
                    <a:pt x="3927" y="14101"/>
                    <a:pt x="3927" y="14237"/>
                  </a:cubicBezTo>
                  <a:cubicBezTo>
                    <a:pt x="3927" y="14507"/>
                    <a:pt x="4147" y="14727"/>
                    <a:pt x="4418" y="14727"/>
                  </a:cubicBezTo>
                  <a:cubicBezTo>
                    <a:pt x="4554" y="14727"/>
                    <a:pt x="4676" y="14673"/>
                    <a:pt x="4765" y="14583"/>
                  </a:cubicBezTo>
                </a:path>
              </a:pathLst>
            </a:custGeom>
            <a:solidFill>
              <a:srgbClr val="C00000"/>
            </a:solidFill>
            <a:ln w="12700">
              <a:solidFill>
                <a:srgbClr val="C00000"/>
              </a:solidFill>
              <a:miter lim="400000"/>
            </a:ln>
          </p:spPr>
          <p:txBody>
            <a:bodyPr lIns="19045" tIns="19045" rIns="19045" bIns="19045" anchor="ctr"/>
            <a:lstStyle/>
            <a:p>
              <a:pPr marL="0" marR="0" lvl="0" indent="0" algn="l" defTabSz="227965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24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FZQingKeBenYueSongS-R-GB" panose="02000000000000000000" pitchFamily="2" charset="-122"/>
                <a:ea typeface="FZQingKeBenYueSongS-R-GB" panose="020000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5" name="椭圆 14"/>
            <p:cNvSpPr/>
            <p:nvPr>
              <p:custDataLst>
                <p:tags r:id="rId6"/>
              </p:custDataLst>
            </p:nvPr>
          </p:nvSpPr>
          <p:spPr bwMode="auto">
            <a:xfrm>
              <a:off x="2218496" y="4389714"/>
              <a:ext cx="177800" cy="1778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3765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ZQingKeBenYueSongS-R-GB" panose="02000000000000000000" pitchFamily="2" charset="-122"/>
                <a:ea typeface="FZQingKeBenYueSongS-R-GB" panose="020000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0" name="椭圆 19"/>
            <p:cNvSpPr/>
            <p:nvPr>
              <p:custDataLst>
                <p:tags r:id="rId7"/>
              </p:custDataLst>
            </p:nvPr>
          </p:nvSpPr>
          <p:spPr bwMode="auto">
            <a:xfrm>
              <a:off x="9484484" y="2170389"/>
              <a:ext cx="177800" cy="1778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ZQingKeBenYueSongS-R-GB" panose="02000000000000000000" pitchFamily="2" charset="-122"/>
                <a:ea typeface="FZQingKeBenYueSongS-R-GB" panose="020000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9" name="椭圆 28"/>
            <p:cNvSpPr/>
            <p:nvPr>
              <p:custDataLst>
                <p:tags r:id="rId8"/>
              </p:custDataLst>
            </p:nvPr>
          </p:nvSpPr>
          <p:spPr bwMode="auto">
            <a:xfrm>
              <a:off x="3575809" y="3319739"/>
              <a:ext cx="177800" cy="1778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ZQingKeBenYueSongS-R-GB" panose="02000000000000000000" pitchFamily="2" charset="-122"/>
                <a:ea typeface="FZQingKeBenYueSongS-R-GB" panose="020000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16" name="剪去同侧角的矩形 24"/>
          <p:cNvSpPr/>
          <p:nvPr>
            <p:custDataLst>
              <p:tags r:id="rId9"/>
            </p:custDataLst>
          </p:nvPr>
        </p:nvSpPr>
        <p:spPr>
          <a:xfrm>
            <a:off x="219075" y="3230563"/>
            <a:ext cx="2320925" cy="546100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7965" algn="l"/>
              </a:tabLst>
              <a:defRPr/>
            </a:pPr>
            <a:r>
              <a:rPr kumimoji="0" lang="zh-CN" altLang="en-US" sz="2400" b="1" i="0" u="none" strike="noStrike" kern="1200" cap="none" spc="300" normalizeH="0" baseline="0" noProof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ZQingKeBenYueSongS-R-GB" panose="02000000000000000000" pitchFamily="2" charset="-122"/>
                <a:ea typeface="FZQingKeBenYueSongS-R-GB" panose="02000000000000000000" pitchFamily="2" charset="-122"/>
                <a:cs typeface="+mj-cs"/>
                <a:sym typeface="Arial" panose="020B0604020202020204" pitchFamily="34" charset="0"/>
              </a:rPr>
              <a:t>世卿世禄制</a:t>
            </a:r>
            <a:endParaRPr kumimoji="0" lang="zh-CN" altLang="en-US" sz="2400" b="1" i="0" u="none" strike="noStrike" kern="1200" cap="none" spc="300" normalizeH="0" baseline="0" noProof="1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FZQingKeBenYueSongS-R-GB" panose="02000000000000000000" pitchFamily="2" charset="-122"/>
              <a:ea typeface="FZQingKeBenYueSongS-R-GB" panose="02000000000000000000" pitchFamily="2" charset="-122"/>
              <a:cs typeface="+mj-cs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7965" algn="l"/>
              </a:tabLst>
              <a:defRPr/>
            </a:pPr>
            <a:endParaRPr kumimoji="0" lang="zh-CN" altLang="en-US" sz="2400" b="1" i="0" u="none" strike="noStrike" kern="1200" cap="none" spc="150" normalizeH="0" baseline="0" noProof="1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FZQingKeBenYueSongS-R-GB" panose="02000000000000000000" pitchFamily="2" charset="-122"/>
              <a:ea typeface="FZQingKeBenYueSongS-R-GB" panose="02000000000000000000" pitchFamily="2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>
            <p:custDataLst>
              <p:tags r:id="rId10"/>
            </p:custDataLst>
          </p:nvPr>
        </p:nvSpPr>
        <p:spPr bwMode="auto">
          <a:xfrm>
            <a:off x="708025" y="2578100"/>
            <a:ext cx="18113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3765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30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ZQingKeBenYueSongS-R-GB" panose="02000000000000000000" pitchFamily="2" charset="-122"/>
                <a:ea typeface="FZQingKeBenYueSongS-R-GB" panose="02000000000000000000" pitchFamily="2" charset="-122"/>
                <a:cs typeface="+mj-cs"/>
                <a:sym typeface="Arial" panose="020B0604020202020204" pitchFamily="34" charset="0"/>
              </a:rPr>
              <a:t>西周 </a:t>
            </a:r>
            <a:endParaRPr kumimoji="0" lang="zh-CN" altLang="en-US" sz="2400" b="1" i="0" u="none" strike="noStrike" kern="1200" cap="none" spc="30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ZQingKeBenYueSongS-R-GB" panose="02000000000000000000" pitchFamily="2" charset="-122"/>
              <a:ea typeface="FZQingKeBenYueSongS-R-GB" panose="02000000000000000000" pitchFamily="2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18" name="剪去同侧角的矩形 16"/>
          <p:cNvSpPr/>
          <p:nvPr>
            <p:custDataLst>
              <p:tags r:id="rId11"/>
            </p:custDataLst>
          </p:nvPr>
        </p:nvSpPr>
        <p:spPr>
          <a:xfrm>
            <a:off x="5505450" y="2547938"/>
            <a:ext cx="2446338" cy="738188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7965" algn="l"/>
              </a:tabLst>
              <a:defRPr/>
            </a:pPr>
            <a:r>
              <a:rPr kumimoji="0" lang="zh-CN" altLang="en-US" sz="2800" b="1" i="0" u="none" strike="noStrike" kern="1200" cap="none" spc="150" normalizeH="0" baseline="0" noProof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ZQingKeBenYueSongS-R-GB" panose="02000000000000000000" pitchFamily="2" charset="-122"/>
                <a:ea typeface="FZQingKeBenYueSongS-R-GB" panose="02000000000000000000" pitchFamily="2" charset="-122"/>
                <a:cs typeface="+mn-cs"/>
                <a:sym typeface="Arial" panose="020B0604020202020204" pitchFamily="34" charset="0"/>
              </a:rPr>
              <a:t>九品中正制</a:t>
            </a:r>
            <a:endParaRPr kumimoji="0" lang="zh-CN" altLang="en-US" sz="2800" b="1" i="0" u="none" strike="noStrike" kern="1200" cap="none" spc="150" normalizeH="0" baseline="0" noProof="1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FZQingKeBenYueSongS-R-GB" panose="02000000000000000000" pitchFamily="2" charset="-122"/>
              <a:ea typeface="FZQingKeBenYueSongS-R-GB" panose="02000000000000000000" pitchFamily="2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>
            <p:custDataLst>
              <p:tags r:id="rId12"/>
            </p:custDataLst>
          </p:nvPr>
        </p:nvSpPr>
        <p:spPr bwMode="auto">
          <a:xfrm>
            <a:off x="6067425" y="2009775"/>
            <a:ext cx="14478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3765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30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ZQingKeBenYueSongS-R-GB" panose="02000000000000000000" pitchFamily="2" charset="-122"/>
                <a:ea typeface="FZQingKeBenYueSongS-R-GB" panose="02000000000000000000" pitchFamily="2" charset="-122"/>
                <a:cs typeface="+mj-cs"/>
                <a:sym typeface="Arial" panose="020B0604020202020204" pitchFamily="34" charset="0"/>
              </a:rPr>
              <a:t>魏晋</a:t>
            </a:r>
            <a:endParaRPr kumimoji="0" lang="zh-CN" altLang="en-US" sz="2400" b="1" i="0" u="none" strike="noStrike" kern="1200" cap="none" spc="30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ZQingKeBenYueSongS-R-GB" panose="02000000000000000000" pitchFamily="2" charset="-122"/>
              <a:ea typeface="FZQingKeBenYueSongS-R-GB" panose="02000000000000000000" pitchFamily="2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21" name="剪去同侧角的矩形 46"/>
          <p:cNvSpPr/>
          <p:nvPr>
            <p:custDataLst>
              <p:tags r:id="rId13"/>
            </p:custDataLst>
          </p:nvPr>
        </p:nvSpPr>
        <p:spPr>
          <a:xfrm>
            <a:off x="3927475" y="2586038"/>
            <a:ext cx="2319338" cy="566738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/>
          <a:lstStyle>
            <a:lvl1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ZQingKeBenYueSongS-R-GB" panose="02000000000000000000" pitchFamily="2" charset="-122"/>
                <a:ea typeface="FZQingKeBenYueSongS-R-GB" panose="02000000000000000000" pitchFamily="2" charset="-122"/>
                <a:cs typeface="+mn-cs"/>
                <a:sym typeface="Arial" panose="020B0604020202020204" pitchFamily="34" charset="0"/>
              </a:rPr>
              <a:t>察举制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FZQingKeBenYueSongS-R-GB" panose="02000000000000000000" pitchFamily="2" charset="-122"/>
              <a:ea typeface="FZQingKeBenYueSongS-R-GB" panose="02000000000000000000" pitchFamily="2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3321" name="文本框 21"/>
          <p:cNvSpPr txBox="1"/>
          <p:nvPr>
            <p:custDataLst>
              <p:tags r:id="rId14"/>
            </p:custDataLst>
          </p:nvPr>
        </p:nvSpPr>
        <p:spPr>
          <a:xfrm>
            <a:off x="4073525" y="2222500"/>
            <a:ext cx="2319338" cy="4921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5pPr>
          </a:lstStyle>
          <a:p>
            <a:pPr marL="0" lvl="0" indent="0">
              <a:lnSpc>
                <a:spcPct val="12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sz="2400" b="1" dirty="0">
                <a:latin typeface="FZQingKeBenYueSongS-R-GB"/>
                <a:ea typeface="FZQingKeBenYueSongS-R-GB"/>
                <a:sym typeface="Arial" panose="020B0604020202020204" pitchFamily="34" charset="0"/>
              </a:rPr>
              <a:t>汉朝</a:t>
            </a:r>
            <a:endParaRPr lang="zh-CN" altLang="en-US" sz="2400" b="1" dirty="0">
              <a:latin typeface="FZQingKeBenYueSongS-R-GB"/>
              <a:ea typeface="FZQingKeBenYueSongS-R-GB"/>
              <a:sym typeface="Arial" panose="020B0604020202020204" pitchFamily="34" charset="0"/>
            </a:endParaRPr>
          </a:p>
        </p:txBody>
      </p:sp>
      <p:sp>
        <p:nvSpPr>
          <p:cNvPr id="23" name="剪去同侧角的矩形 49"/>
          <p:cNvSpPr/>
          <p:nvPr>
            <p:custDataLst>
              <p:tags r:id="rId15"/>
            </p:custDataLst>
          </p:nvPr>
        </p:nvSpPr>
        <p:spPr>
          <a:xfrm>
            <a:off x="7772400" y="3098800"/>
            <a:ext cx="2320925" cy="1036638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>
            <a:normAutofit/>
          </a:bodyPr>
          <a:lstStyle>
            <a:lvl1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ZQingKeBenYueSongS-R-GB" panose="02000000000000000000" pitchFamily="2" charset="-122"/>
                <a:ea typeface="FZQingKeBenYueSongS-R-GB" panose="02000000000000000000" pitchFamily="2" charset="-122"/>
                <a:cs typeface="+mn-cs"/>
                <a:sym typeface="Arial" panose="020B0604020202020204" pitchFamily="34" charset="0"/>
              </a:rPr>
              <a:t>科举制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FZQingKeBenYueSongS-R-GB" panose="02000000000000000000" pitchFamily="2" charset="-122"/>
              <a:ea typeface="FZQingKeBenYueSongS-R-GB" panose="02000000000000000000" pitchFamily="2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>
            <p:custDataLst>
              <p:tags r:id="rId16"/>
            </p:custDataLst>
          </p:nvPr>
        </p:nvSpPr>
        <p:spPr bwMode="auto">
          <a:xfrm>
            <a:off x="7772400" y="2660650"/>
            <a:ext cx="23193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3765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30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ZQingKeBenYueSongS-R-GB" panose="02000000000000000000" pitchFamily="2" charset="-122"/>
                <a:ea typeface="FZQingKeBenYueSongS-R-GB" panose="02000000000000000000" pitchFamily="2" charset="-122"/>
                <a:cs typeface="+mj-cs"/>
                <a:sym typeface="Arial" panose="020B0604020202020204" pitchFamily="34" charset="0"/>
              </a:rPr>
              <a:t>隋唐以后</a:t>
            </a:r>
            <a:endParaRPr kumimoji="0" lang="zh-CN" altLang="en-US" sz="2400" b="1" i="0" u="none" strike="noStrike" kern="1200" cap="none" spc="30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ZQingKeBenYueSongS-R-GB" panose="02000000000000000000" pitchFamily="2" charset="-122"/>
              <a:ea typeface="FZQingKeBenYueSongS-R-GB" panose="02000000000000000000" pitchFamily="2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25" name="剪去同侧角的矩形 51"/>
          <p:cNvSpPr/>
          <p:nvPr>
            <p:custDataLst>
              <p:tags r:id="rId17"/>
            </p:custDataLst>
          </p:nvPr>
        </p:nvSpPr>
        <p:spPr>
          <a:xfrm>
            <a:off x="9363075" y="1784350"/>
            <a:ext cx="2195513" cy="681038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7965" algn="l"/>
              </a:tabLst>
              <a:defRPr/>
            </a:pPr>
            <a:r>
              <a:rPr kumimoji="0" lang="zh-CN" altLang="en-US" sz="2800" b="1" i="0" u="none" strike="noStrike" kern="1200" cap="none" spc="150" normalizeH="0" baseline="0" noProof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ZQingKeBenYueSongS-R-GB" panose="02000000000000000000" pitchFamily="2" charset="-122"/>
                <a:ea typeface="FZQingKeBenYueSongS-R-GB" panose="02000000000000000000" pitchFamily="2" charset="-122"/>
                <a:cs typeface="楷体" panose="02010609060101010101" pitchFamily="49" charset="-122"/>
                <a:sym typeface="Arial" panose="020B0604020202020204" pitchFamily="34" charset="0"/>
              </a:rPr>
              <a:t>废除科举</a:t>
            </a:r>
            <a:endParaRPr kumimoji="0" lang="zh-CN" altLang="en-US" sz="2800" b="1" i="0" u="none" strike="noStrike" kern="1200" cap="none" spc="150" normalizeH="0" baseline="0" noProof="1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FZQingKeBenYueSongS-R-GB" panose="02000000000000000000" pitchFamily="2" charset="-122"/>
              <a:ea typeface="FZQingKeBenYueSongS-R-GB" panose="02000000000000000000" pitchFamily="2" charset="-122"/>
              <a:cs typeface="楷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3325" name="文本框 25"/>
          <p:cNvSpPr txBox="1"/>
          <p:nvPr>
            <p:custDataLst>
              <p:tags r:id="rId18"/>
            </p:custDataLst>
          </p:nvPr>
        </p:nvSpPr>
        <p:spPr>
          <a:xfrm>
            <a:off x="9582150" y="2549525"/>
            <a:ext cx="2197100" cy="4921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5pPr>
          </a:lstStyle>
          <a:p>
            <a:pPr marL="0" lvl="0" indent="0">
              <a:lnSpc>
                <a:spcPct val="12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CN" sz="2400" b="1" dirty="0">
                <a:latin typeface="FZQingKeBenYueSongS-R-GB"/>
                <a:ea typeface="FZQingKeBenYueSongS-R-GB"/>
                <a:sym typeface="Arial" panose="020B0604020202020204" pitchFamily="34" charset="0"/>
              </a:rPr>
              <a:t>1905</a:t>
            </a:r>
            <a:r>
              <a:rPr lang="zh-CN" altLang="en-US" sz="2400" b="1" dirty="0">
                <a:latin typeface="FZQingKeBenYueSongS-R-GB"/>
                <a:ea typeface="FZQingKeBenYueSongS-R-GB"/>
                <a:sym typeface="Arial" panose="020B0604020202020204" pitchFamily="34" charset="0"/>
              </a:rPr>
              <a:t>年</a:t>
            </a:r>
            <a:endParaRPr lang="zh-CN" altLang="en-US" sz="2400" b="1" dirty="0">
              <a:latin typeface="FZQingKeBenYueSongS-R-GB"/>
              <a:ea typeface="FZQingKeBenYueSongS-R-GB"/>
              <a:sym typeface="Arial" panose="020B0604020202020204" pitchFamily="34" charset="0"/>
            </a:endParaRPr>
          </a:p>
        </p:txBody>
      </p:sp>
      <p:sp>
        <p:nvSpPr>
          <p:cNvPr id="27" name="剪去同侧角的矩形 16"/>
          <p:cNvSpPr/>
          <p:nvPr>
            <p:custDataLst>
              <p:tags r:id="rId19"/>
            </p:custDataLst>
          </p:nvPr>
        </p:nvSpPr>
        <p:spPr>
          <a:xfrm>
            <a:off x="2212975" y="2693988"/>
            <a:ext cx="2197100" cy="552450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>
            <a:normAutofit/>
          </a:bodyPr>
          <a:lstStyle>
            <a:lvl1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ZQingKeBenYueSongS-R-GB" panose="02000000000000000000" pitchFamily="2" charset="-122"/>
                <a:ea typeface="FZQingKeBenYueSongS-R-GB" panose="02000000000000000000" pitchFamily="2" charset="-122"/>
                <a:cs typeface="+mn-cs"/>
                <a:sym typeface="Arial" panose="020B0604020202020204" pitchFamily="34" charset="0"/>
              </a:rPr>
              <a:t>军功爵制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FZQingKeBenYueSongS-R-GB" panose="02000000000000000000" pitchFamily="2" charset="-122"/>
              <a:ea typeface="FZQingKeBenYueSongS-R-GB" panose="02000000000000000000" pitchFamily="2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3327" name="文本框 27"/>
          <p:cNvSpPr txBox="1"/>
          <p:nvPr>
            <p:custDataLst>
              <p:tags r:id="rId20"/>
            </p:custDataLst>
          </p:nvPr>
        </p:nvSpPr>
        <p:spPr>
          <a:xfrm>
            <a:off x="2212975" y="1838325"/>
            <a:ext cx="2197100" cy="490538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5pPr>
          </a:lstStyle>
          <a:p>
            <a:pPr marL="0" lvl="0" indent="0">
              <a:lnSpc>
                <a:spcPct val="12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sz="2400" b="1" dirty="0">
                <a:latin typeface="FZQingKeBenYueSongS-R-GB"/>
                <a:ea typeface="FZQingKeBenYueSongS-R-GB"/>
                <a:sym typeface="Arial" panose="020B0604020202020204" pitchFamily="34" charset="0"/>
              </a:rPr>
              <a:t>战国、秦</a:t>
            </a:r>
            <a:endParaRPr lang="zh-CN" altLang="en-US" sz="2400" b="1" dirty="0">
              <a:latin typeface="FZQingKeBenYueSongS-R-GB"/>
              <a:ea typeface="FZQingKeBenYueSongS-R-GB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067175" y="3316288"/>
            <a:ext cx="1528763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sz="1800" dirty="0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德行</a:t>
            </a:r>
            <a:r>
              <a:rPr lang="zh-CN" altLang="en-US" sz="1800" dirty="0">
                <a:latin typeface="Arial" panose="020B0604020202020204" pitchFamily="34" charset="0"/>
                <a:ea typeface="宋体" panose="02010600030101010101" pitchFamily="2" charset="-122"/>
              </a:rPr>
              <a:t>）</a:t>
            </a:r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915025" y="3098800"/>
            <a:ext cx="14478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sz="1800" dirty="0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门第</a:t>
            </a:r>
            <a:r>
              <a:rPr lang="zh-CN" altLang="en-US" sz="1800" dirty="0">
                <a:latin typeface="Arial" panose="020B0604020202020204" pitchFamily="34" charset="0"/>
                <a:ea typeface="宋体" panose="02010600030101010101" pitchFamily="2" charset="-122"/>
              </a:rPr>
              <a:t>）</a:t>
            </a:r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878763" y="3617913"/>
            <a:ext cx="1735137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（才学）</a:t>
            </a:r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31" name="文本框 31"/>
          <p:cNvSpPr txBox="1"/>
          <p:nvPr/>
        </p:nvSpPr>
        <p:spPr>
          <a:xfrm>
            <a:off x="550863" y="4241800"/>
            <a:ext cx="2881312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演变趋势：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374650" y="4724400"/>
            <a:ext cx="11747500" cy="1939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5pPr>
          </a:lstStyle>
          <a:p>
            <a:pPr marL="0" lvl="0" indent="0" algn="just">
              <a:lnSpc>
                <a:spcPct val="100000"/>
              </a:lnSpc>
              <a:spcBef>
                <a:spcPct val="0"/>
              </a:spcBef>
              <a:buSzTx/>
              <a:buNone/>
            </a:pPr>
            <a:r>
              <a:rPr lang="en-US" altLang="zh-CN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1.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选官标准</a:t>
            </a: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：</a:t>
            </a: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由家世、财产、门第逐渐发展到才学</a:t>
            </a:r>
            <a:r>
              <a:rPr lang="en-US" altLang="zh-CN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;</a:t>
            </a:r>
            <a:endParaRPr lang="zh-CN" altLang="en-US" sz="2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lvl="0" indent="0" algn="just">
              <a:lnSpc>
                <a:spcPct val="100000"/>
              </a:lnSpc>
              <a:spcBef>
                <a:spcPct val="0"/>
              </a:spcBef>
              <a:buSzTx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选官方式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由地方评议演变为以考试作为选拔人才的主要依据，渐趋严密科学；</a:t>
            </a:r>
            <a:endParaRPr lang="en-US" altLang="zh-CN" sz="2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lvl="0" indent="0" algn="just">
              <a:lnSpc>
                <a:spcPct val="100000"/>
              </a:lnSpc>
              <a:spcBef>
                <a:spcPct val="0"/>
              </a:spcBef>
              <a:buSzTx/>
              <a:buNone/>
            </a:pPr>
            <a:r>
              <a:rPr lang="en-US" altLang="zh-CN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3.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选官权力</a:t>
            </a: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：从地方逐渐收归中央</a:t>
            </a:r>
            <a:endParaRPr lang="zh-CN" altLang="en-US" sz="2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marL="0" lvl="0" indent="0" algn="just">
              <a:lnSpc>
                <a:spcPct val="100000"/>
              </a:lnSpc>
              <a:spcBef>
                <a:spcPct val="0"/>
              </a:spcBef>
              <a:buSzTx/>
              <a:buNone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选官基础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：日益扩大、官员素质不断提高；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just">
              <a:lnSpc>
                <a:spcPct val="100000"/>
              </a:lnSpc>
              <a:spcBef>
                <a:spcPct val="0"/>
              </a:spcBef>
              <a:buSzTx/>
              <a:buNone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选拔形式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：逐渐走向制度化，体系化，相对公平、公开、客观。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33" name="文本框 41"/>
          <p:cNvSpPr txBox="1"/>
          <p:nvPr/>
        </p:nvSpPr>
        <p:spPr>
          <a:xfrm>
            <a:off x="265113" y="115888"/>
            <a:ext cx="5111750" cy="644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sz="36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一、选官制度的演变</a:t>
            </a:r>
            <a:endParaRPr lang="zh-CN" altLang="en-US" sz="3600" b="1" dirty="0">
              <a:solidFill>
                <a:srgbClr val="0000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34" name="文本框 1"/>
          <p:cNvSpPr txBox="1"/>
          <p:nvPr/>
        </p:nvSpPr>
        <p:spPr>
          <a:xfrm>
            <a:off x="292100" y="809625"/>
            <a:ext cx="11582400" cy="954088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思考：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从西周时期到隋唐，中国古代的选官制度发生了怎样的变化，其选官标准是什么？</a:t>
            </a:r>
            <a:endParaRPr lang="zh-CN" altLang="en-US" b="1" dirty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04775" y="3559175"/>
            <a:ext cx="2549525" cy="673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9" tIns="60954" rIns="121909" bIns="60954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贵族政治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489200" y="3617913"/>
            <a:ext cx="3098800" cy="604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9" tIns="60954" rIns="121909" bIns="60954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平民政治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410200" y="3568700"/>
            <a:ext cx="2568575" cy="673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9" tIns="60954" rIns="121909" bIns="60954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士族政治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7732713" y="3617913"/>
            <a:ext cx="3633788" cy="673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9" tIns="60954" rIns="121909" bIns="60954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平民政治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custDataLst>
      <p:tags r:id="rId2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charRg st="25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charRg st="63" end="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charRg st="80" end="10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charRg st="102" end="1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3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标题 1"/>
          <p:cNvSpPr>
            <a:spLocks noGrp="1"/>
          </p:cNvSpPr>
          <p:nvPr>
            <p:ph type="title"/>
          </p:nvPr>
        </p:nvSpPr>
        <p:spPr>
          <a:xfrm>
            <a:off x="733425" y="1196975"/>
            <a:ext cx="11141075" cy="609600"/>
          </a:xfrm>
          <a:ln/>
        </p:spPr>
        <p:txBody>
          <a:bodyPr vert="horz" wrap="square" lIns="91440" tIns="45720" rIns="91440" bIns="45720" anchor="ctr" anchorCtr="0"/>
          <a:p>
            <a:r>
              <a:rPr lang="zh-CN" altLang="en-US" sz="3700" b="1" dirty="0">
                <a:latin typeface="Arial" panose="020B0604020202020204" pitchFamily="34" charset="0"/>
                <a:cs typeface="Arial" panose="020B0604020202020204" pitchFamily="34" charset="0"/>
              </a:rPr>
              <a:t>温故知新：梳理秦汉以来中枢之制的变迁过程。</a:t>
            </a:r>
            <a:endParaRPr lang="zh-CN" altLang="en-US" sz="37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44513" y="2141538"/>
            <a:ext cx="10852150" cy="1958975"/>
          </a:xfrm>
          <a:ln/>
        </p:spPr>
        <p:txBody>
          <a:bodyPr vert="horz" wrap="square" lIns="91440" tIns="45720" rIns="91440" bIns="45720" anchor="t" anchorCtr="0"/>
          <a:p>
            <a:pPr marL="0" indent="0">
              <a:lnSpc>
                <a:spcPct val="100000"/>
              </a:lnSpc>
              <a:buNone/>
            </a:pPr>
            <a:r>
              <a:rPr lang="zh-CN" altLang="en-US" sz="3700" b="1" dirty="0">
                <a:latin typeface="Arial" panose="020B0604020202020204" pitchFamily="34" charset="0"/>
                <a:ea typeface="宋体" panose="02010600030101010101" pitchFamily="2" charset="-122"/>
              </a:rPr>
              <a:t>秦朝至汉初：三公九卿制</a:t>
            </a:r>
            <a:endParaRPr lang="zh-CN" altLang="en-US" sz="37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3700" b="1" dirty="0">
                <a:latin typeface="Arial" panose="020B0604020202020204" pitchFamily="34" charset="0"/>
                <a:ea typeface="宋体" panose="02010600030101010101" pitchFamily="2" charset="-122"/>
              </a:rPr>
              <a:t>汉武帝：设中朝，</a:t>
            </a:r>
            <a:r>
              <a:rPr lang="zh-CN" altLang="en-US" sz="37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尚书令</a:t>
            </a:r>
            <a:r>
              <a:rPr lang="zh-CN" altLang="en-US" sz="3700" b="1" dirty="0">
                <a:latin typeface="Arial" panose="020B0604020202020204" pitchFamily="34" charset="0"/>
                <a:ea typeface="宋体" panose="02010600030101010101" pitchFamily="2" charset="-122"/>
              </a:rPr>
              <a:t>作用开始提升</a:t>
            </a:r>
            <a:endParaRPr lang="zh-CN" altLang="en-US" sz="37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3700" b="1" dirty="0">
                <a:latin typeface="Arial" panose="020B0604020202020204" pitchFamily="34" charset="0"/>
                <a:ea typeface="宋体" panose="02010600030101010101" pitchFamily="2" charset="-122"/>
              </a:rPr>
              <a:t>东汉：增强</a:t>
            </a:r>
            <a:r>
              <a:rPr lang="zh-CN" altLang="en-US" sz="37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尚书台</a:t>
            </a:r>
            <a:r>
              <a:rPr lang="zh-CN" altLang="en-US" sz="3700" b="1" dirty="0">
                <a:latin typeface="Arial" panose="020B0604020202020204" pitchFamily="34" charset="0"/>
                <a:ea typeface="宋体" panose="02010600030101010101" pitchFamily="2" charset="-122"/>
              </a:rPr>
              <a:t>作用</a:t>
            </a:r>
            <a:endParaRPr lang="zh-CN" altLang="en-US" sz="37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buNone/>
            </a:pPr>
            <a:endParaRPr lang="zh-CN" altLang="en-US" sz="37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内容占位符 2"/>
          <p:cNvSpPr>
            <a:spLocks noGrp="1"/>
          </p:cNvSpPr>
          <p:nvPr/>
        </p:nvSpPr>
        <p:spPr>
          <a:xfrm>
            <a:off x="417513" y="4310063"/>
            <a:ext cx="11774487" cy="690562"/>
          </a:xfrm>
          <a:prstGeom prst="rect">
            <a:avLst/>
          </a:prstGeom>
          <a:noFill/>
          <a:ln w="9525">
            <a:noFill/>
          </a:ln>
        </p:spPr>
        <p:txBody>
          <a:bodyPr lIns="101597" tIns="0" rIns="82549" bIns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5pPr>
          </a:lstStyle>
          <a:p>
            <a:pPr marL="0" lvl="0" indent="0" eaLnBrk="1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SzTx/>
              <a:buNone/>
            </a:pPr>
            <a:r>
              <a:rPr lang="" altLang="en-US" sz="32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魏晋南北朝：中书省、门下省地位上升，尚书台改称</a:t>
            </a:r>
            <a:r>
              <a:rPr lang="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尚书省</a:t>
            </a:r>
            <a:endParaRPr lang="" altLang="zh-CN" sz="32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8" name="内容占位符 2"/>
          <p:cNvSpPr>
            <a:spLocks noGrp="1"/>
          </p:cNvSpPr>
          <p:nvPr/>
        </p:nvSpPr>
        <p:spPr>
          <a:xfrm>
            <a:off x="544513" y="5148263"/>
            <a:ext cx="9015413" cy="690563"/>
          </a:xfrm>
          <a:prstGeom prst="rect">
            <a:avLst/>
          </a:prstGeom>
        </p:spPr>
        <p:txBody>
          <a:bodyPr lIns="101597" tIns="0" rIns="82549" bIns="0"/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4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700" b="1" i="0" u="none" strike="noStrike" kern="1200" cap="none" spc="15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隋唐：</a:t>
            </a:r>
            <a:r>
              <a:rPr kumimoji="0" lang="zh-CN" altLang="en-US" sz="3700" b="1" i="0" u="none" strike="noStrike" kern="1200" cap="none" spc="15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三省六部制</a:t>
            </a:r>
            <a:endParaRPr kumimoji="0" lang="zh-CN" altLang="en-US" sz="3700" b="1" i="0" u="none" strike="noStrike" kern="1200" cap="none" spc="15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 flipH="1">
            <a:off x="265113" y="1989138"/>
            <a:ext cx="12700" cy="4176713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椭圆 10"/>
          <p:cNvSpPr/>
          <p:nvPr/>
        </p:nvSpPr>
        <p:spPr>
          <a:xfrm>
            <a:off x="153988" y="2373313"/>
            <a:ext cx="246063" cy="2476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41288" y="5443538"/>
            <a:ext cx="258763" cy="2063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153988" y="3141663"/>
            <a:ext cx="246063" cy="2476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141288" y="3852863"/>
            <a:ext cx="204788" cy="2476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41288" y="4530725"/>
            <a:ext cx="246063" cy="24923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348" name="文本框 41"/>
          <p:cNvSpPr txBox="1"/>
          <p:nvPr/>
        </p:nvSpPr>
        <p:spPr>
          <a:xfrm>
            <a:off x="407988" y="188913"/>
            <a:ext cx="5616575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sz="36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二、中央行政制度的变化</a:t>
            </a:r>
            <a:endParaRPr lang="zh-CN" altLang="en-US" sz="3600" b="1" dirty="0">
              <a:solidFill>
                <a:srgbClr val="0000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2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charRg st="12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0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charRg st="30" end="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AS_UNIQUEID" val="205"/>
</p:tagLst>
</file>

<file path=ppt/tags/tag10.xml><?xml version="1.0" encoding="utf-8"?>
<p:tagLst xmlns:p="http://schemas.openxmlformats.org/presentationml/2006/main">
  <p:tag name="AS_UNIQUEID" val="261"/>
</p:tagLst>
</file>

<file path=ppt/tags/tag11.xml><?xml version="1.0" encoding="utf-8"?>
<p:tagLst xmlns:p="http://schemas.openxmlformats.org/presentationml/2006/main">
  <p:tag name="AS_UNIQUEID" val="262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2"/>
  <p:tag name="KSO_WM_UNIT_LAYERLEVEL" val="1_1"/>
  <p:tag name="KSO_WM_TAG_VERSION" val="1.0"/>
  <p:tag name="KSO_WM_BEAUTIFY_FLAG" val="#wm#"/>
  <p:tag name="KSO_WM_TEMPLATE_CATEGORY" val="custom"/>
  <p:tag name="KSO_WM_TEMPLATE_INDEX" val="20204118"/>
  <p:tag name="KSO_WM_UNIT_ID" val="custom20204118_31*m_i*1_2"/>
  <p:tag name="KSO_WM_UNIT_LINE_FORE_SCHEMECOLOR_INDEX" val="13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1"/>
  <p:tag name="KSO_WM_UNIT_LAYERLEVEL" val="1_1_1"/>
  <p:tag name="KSO_WM_TAG_VERSION" val="1.0"/>
  <p:tag name="KSO_WM_BEAUTIFY_FLAG" val="#wm#"/>
  <p:tag name="KSO_WM_TEMPLATE_CATEGORY" val="custom"/>
  <p:tag name="KSO_WM_TEMPLATE_INDEX" val="20204118"/>
  <p:tag name="KSO_WM_UNIT_ID" val="custom20204118_31*m_h_i*1_3_1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1"/>
  <p:tag name="KSO_WM_UNIT_LAYERLEVEL" val="1_1_1"/>
  <p:tag name="KSO_WM_TAG_VERSION" val="1.0"/>
  <p:tag name="KSO_WM_BEAUTIFY_FLAG" val="#wm#"/>
  <p:tag name="KSO_WM_TEMPLATE_CATEGORY" val="custom"/>
  <p:tag name="KSO_WM_TEMPLATE_INDEX" val="20204118"/>
  <p:tag name="KSO_WM_UNIT_ID" val="custom20204118_31*m_h_i*1_4_1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5_1"/>
  <p:tag name="KSO_WM_UNIT_LAYERLEVEL" val="1_1_1"/>
  <p:tag name="KSO_WM_TAG_VERSION" val="1.0"/>
  <p:tag name="KSO_WM_BEAUTIFY_FLAG" val="#wm#"/>
  <p:tag name="KSO_WM_TEMPLATE_CATEGORY" val="custom"/>
  <p:tag name="KSO_WM_TEMPLATE_INDEX" val="20204118"/>
  <p:tag name="KSO_WM_UNIT_ID" val="custom20204118_31*m_h_i*1_5_1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1"/>
  <p:tag name="KSO_WM_UNIT_LAYERLEVEL" val="1_1"/>
  <p:tag name="KSO_WM_TAG_VERSION" val="1.0"/>
  <p:tag name="KSO_WM_BEAUTIFY_FLAG" val="#wm#"/>
  <p:tag name="KSO_WM_TEMPLATE_CATEGORY" val="custom"/>
  <p:tag name="KSO_WM_TEMPLATE_INDEX" val="20204118"/>
  <p:tag name="KSO_WM_UNIT_ID" val="custom20204118_31*m_i*1_1"/>
  <p:tag name="KSO_WM_UNIT_FILL_FORE_SCHEMECOLOR_INDEX" val="5"/>
  <p:tag name="KSO_WM_UNIT_FILL_TYPE" val="1"/>
  <p:tag name="KSO_WM_UNIT_USESOURCEFORMAT_APPLY" val="1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1"/>
  <p:tag name="KSO_WM_UNIT_LAYERLEVEL" val="1_1_1"/>
  <p:tag name="KSO_WM_TAG_VERSION" val="1.0"/>
  <p:tag name="KSO_WM_BEAUTIFY_FLAG" val="#wm#"/>
  <p:tag name="KSO_WM_TEMPLATE_CATEGORY" val="custom"/>
  <p:tag name="KSO_WM_TEMPLATE_INDEX" val="20204118"/>
  <p:tag name="KSO_WM_UNIT_ID" val="custom20204118_31*m_h_i*1_1_1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6_1"/>
  <p:tag name="KSO_WM_UNIT_LAYERLEVEL" val="1_1_1"/>
  <p:tag name="KSO_WM_TAG_VERSION" val="1.0"/>
  <p:tag name="KSO_WM_BEAUTIFY_FLAG" val="#wm#"/>
  <p:tag name="KSO_WM_TEMPLATE_CATEGORY" val="custom"/>
  <p:tag name="KSO_WM_TEMPLATE_INDEX" val="20204118"/>
  <p:tag name="KSO_WM_UNIT_ID" val="custom20204118_31*m_h_i*1_6_1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1"/>
  <p:tag name="KSO_WM_UNIT_LAYERLEVEL" val="1_1_1"/>
  <p:tag name="KSO_WM_TAG_VERSION" val="1.0"/>
  <p:tag name="KSO_WM_BEAUTIFY_FLAG" val="#wm#"/>
  <p:tag name="KSO_WM_TEMPLATE_CATEGORY" val="custom"/>
  <p:tag name="KSO_WM_TEMPLATE_INDEX" val="20204118"/>
  <p:tag name="KSO_WM_UNIT_ID" val="custom20204118_31*m_h_i*1_2_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2.xml><?xml version="1.0" encoding="utf-8"?>
<p:tagLst xmlns:p="http://schemas.openxmlformats.org/presentationml/2006/main">
  <p:tag name="AS_UNIQUEID" val="206"/>
</p:tagLst>
</file>

<file path=ppt/tags/tag20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1_1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TEMPLATE_CATEGORY" val="custom"/>
  <p:tag name="KSO_WM_TEMPLATE_INDEX" val="20204118"/>
  <p:tag name="KSO_WM_UNIT_ID" val="custom20204118_31*m_h_f*1_1_1"/>
  <p:tag name="KSO_WM_UNIT_TEXT_FILL_FORE_SCHEMECOLOR_INDEX" val="13"/>
  <p:tag name="KSO_WM_UNIT_TEXT_FILL_TYPE" val="1"/>
  <p:tag name="KSO_WM_UNIT_USESOURCEFORMAT_APPLY" val="1"/>
</p:tagLst>
</file>

<file path=ppt/tags/tag21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1_1"/>
  <p:tag name="KSO_WM_UNIT_LAYERLEVEL" val="1_1_1"/>
  <p:tag name="KSO_WM_TAG_VERSION" val="1.0"/>
  <p:tag name="KSO_WM_BEAUTIFY_FLAG" val="#wm#"/>
  <p:tag name="KSO_WM_UNIT_PRESET_TEXT" val="添加标题"/>
  <p:tag name="KSO_WM_TEMPLATE_CATEGORY" val="custom"/>
  <p:tag name="KSO_WM_TEMPLATE_INDEX" val="20204118"/>
  <p:tag name="KSO_WM_UNIT_ID" val="custom20204118_31*m_h_a*1_1_1"/>
  <p:tag name="KSO_WM_UNIT_TEXT_FILL_FORE_SCHEMECOLOR_INDEX" val="13"/>
  <p:tag name="KSO_WM_UNIT_TEXT_FILL_TYPE" val="1"/>
  <p:tag name="KSO_WM_UNIT_USESOURCEFORMAT_APPLY" val="1"/>
</p:tagLst>
</file>

<file path=ppt/tags/tag22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4_1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TEMPLATE_CATEGORY" val="custom"/>
  <p:tag name="KSO_WM_TEMPLATE_INDEX" val="20204118"/>
  <p:tag name="KSO_WM_UNIT_ID" val="custom20204118_31*m_h_f*1_4_1"/>
  <p:tag name="KSO_WM_UNIT_TEXT_FILL_FORE_SCHEMECOLOR_INDEX" val="13"/>
  <p:tag name="KSO_WM_UNIT_TEXT_FILL_TYPE" val="1"/>
  <p:tag name="KSO_WM_UNIT_USESOURCEFORMAT_APPLY" val="1"/>
</p:tagLst>
</file>

<file path=ppt/tags/tag23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4_1"/>
  <p:tag name="KSO_WM_UNIT_LAYERLEVEL" val="1_1_1"/>
  <p:tag name="KSO_WM_TAG_VERSION" val="1.0"/>
  <p:tag name="KSO_WM_BEAUTIFY_FLAG" val="#wm#"/>
  <p:tag name="KSO_WM_UNIT_PRESET_TEXT" val="添加标题"/>
  <p:tag name="KSO_WM_TEMPLATE_CATEGORY" val="custom"/>
  <p:tag name="KSO_WM_TEMPLATE_INDEX" val="20204118"/>
  <p:tag name="KSO_WM_UNIT_ID" val="custom20204118_31*m_h_a*1_4_1"/>
  <p:tag name="KSO_WM_UNIT_TEXT_FILL_FORE_SCHEMECOLOR_INDEX" val="13"/>
  <p:tag name="KSO_WM_UNIT_TEXT_FILL_TYPE" val="1"/>
  <p:tag name="KSO_WM_UNIT_USESOURCEFORMAT_APPLY" val="1"/>
</p:tagLst>
</file>

<file path=ppt/tags/tag24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3_1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TEMPLATE_CATEGORY" val="custom"/>
  <p:tag name="KSO_WM_TEMPLATE_INDEX" val="20204118"/>
  <p:tag name="KSO_WM_UNIT_ID" val="custom20204118_31*m_h_f*1_3_1"/>
  <p:tag name="KSO_WM_UNIT_TEXT_FILL_FORE_SCHEMECOLOR_INDEX" val="13"/>
  <p:tag name="KSO_WM_UNIT_TEXT_FILL_TYPE" val="1"/>
  <p:tag name="KSO_WM_UNIT_USESOURCEFORMAT_APPLY" val="1"/>
</p:tagLst>
</file>

<file path=ppt/tags/tag25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3_1"/>
  <p:tag name="KSO_WM_UNIT_LAYERLEVEL" val="1_1_1"/>
  <p:tag name="KSO_WM_TAG_VERSION" val="1.0"/>
  <p:tag name="KSO_WM_BEAUTIFY_FLAG" val="#wm#"/>
  <p:tag name="KSO_WM_UNIT_PRESET_TEXT" val="添加标题"/>
  <p:tag name="KSO_WM_TEMPLATE_CATEGORY" val="custom"/>
  <p:tag name="KSO_WM_TEMPLATE_INDEX" val="20204118"/>
  <p:tag name="KSO_WM_UNIT_ID" val="custom20204118_31*m_h_a*1_3_1"/>
  <p:tag name="KSO_WM_UNIT_TEXT_FILL_FORE_SCHEMECOLOR_INDEX" val="13"/>
  <p:tag name="KSO_WM_UNIT_TEXT_FILL_TYPE" val="1"/>
  <p:tag name="KSO_WM_UNIT_USESOURCEFORMAT_APPLY" val="1"/>
</p:tagLst>
</file>

<file path=ppt/tags/tag26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5_1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TEMPLATE_CATEGORY" val="custom"/>
  <p:tag name="KSO_WM_TEMPLATE_INDEX" val="20204118"/>
  <p:tag name="KSO_WM_UNIT_ID" val="custom20204118_31*m_h_f*1_5_1"/>
  <p:tag name="KSO_WM_UNIT_TEXT_FILL_FORE_SCHEMECOLOR_INDEX" val="13"/>
  <p:tag name="KSO_WM_UNIT_TEXT_FILL_TYPE" val="1"/>
  <p:tag name="KSO_WM_UNIT_USESOURCEFORMAT_APPLY" val="1"/>
</p:tagLst>
</file>

<file path=ppt/tags/tag27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5_1"/>
  <p:tag name="KSO_WM_UNIT_LAYERLEVEL" val="1_1_1"/>
  <p:tag name="KSO_WM_TAG_VERSION" val="1.0"/>
  <p:tag name="KSO_WM_BEAUTIFY_FLAG" val="#wm#"/>
  <p:tag name="KSO_WM_UNIT_PRESET_TEXT" val="添加标题"/>
  <p:tag name="KSO_WM_TEMPLATE_CATEGORY" val="custom"/>
  <p:tag name="KSO_WM_TEMPLATE_INDEX" val="20204118"/>
  <p:tag name="KSO_WM_UNIT_ID" val="custom20204118_31*m_h_a*1_5_1"/>
  <p:tag name="KSO_WM_UNIT_TEXT_FILL_FORE_SCHEMECOLOR_INDEX" val="13"/>
  <p:tag name="KSO_WM_UNIT_TEXT_FILL_TYPE" val="1"/>
  <p:tag name="KSO_WM_UNIT_USESOURCEFORMAT_APPLY" val="1"/>
</p:tagLst>
</file>

<file path=ppt/tags/tag28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6_1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TEMPLATE_CATEGORY" val="custom"/>
  <p:tag name="KSO_WM_TEMPLATE_INDEX" val="20204118"/>
  <p:tag name="KSO_WM_UNIT_ID" val="custom20204118_31*m_h_f*1_6_1"/>
  <p:tag name="KSO_WM_UNIT_TEXT_FILL_FORE_SCHEMECOLOR_INDEX" val="13"/>
  <p:tag name="KSO_WM_UNIT_TEXT_FILL_TYPE" val="1"/>
  <p:tag name="KSO_WM_UNIT_USESOURCEFORMAT_APPLY" val="1"/>
</p:tagLst>
</file>

<file path=ppt/tags/tag29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6_1"/>
  <p:tag name="KSO_WM_UNIT_LAYERLEVEL" val="1_1_1"/>
  <p:tag name="KSO_WM_TAG_VERSION" val="1.0"/>
  <p:tag name="KSO_WM_BEAUTIFY_FLAG" val="#wm#"/>
  <p:tag name="KSO_WM_UNIT_PRESET_TEXT" val="添加标题"/>
  <p:tag name="KSO_WM_TEMPLATE_CATEGORY" val="custom"/>
  <p:tag name="KSO_WM_TEMPLATE_INDEX" val="20204118"/>
  <p:tag name="KSO_WM_UNIT_ID" val="custom20204118_31*m_h_a*1_6_1"/>
  <p:tag name="KSO_WM_UNIT_TEXT_FILL_FORE_SCHEMECOLOR_INDEX" val="13"/>
  <p:tag name="KSO_WM_UNIT_TEXT_FILL_TYPE" val="1"/>
  <p:tag name="KSO_WM_UNIT_USESOURCEFORMAT_APPLY" val="1"/>
</p:tagLst>
</file>

<file path=ppt/tags/tag3.xml><?xml version="1.0" encoding="utf-8"?>
<p:tagLst xmlns:p="http://schemas.openxmlformats.org/presentationml/2006/main">
  <p:tag name="AS_UNIQUEID" val="207"/>
</p:tagLst>
</file>

<file path=ppt/tags/tag30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2_1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TEMPLATE_CATEGORY" val="custom"/>
  <p:tag name="KSO_WM_TEMPLATE_INDEX" val="20204118"/>
  <p:tag name="KSO_WM_UNIT_ID" val="custom20204118_31*m_h_f*1_2_1"/>
  <p:tag name="KSO_WM_UNIT_TEXT_FILL_FORE_SCHEMECOLOR_INDEX" val="13"/>
  <p:tag name="KSO_WM_UNIT_TEXT_FILL_TYPE" val="1"/>
  <p:tag name="KSO_WM_UNIT_USESOURCEFORMAT_APPLY" val="1"/>
</p:tagLst>
</file>

<file path=ppt/tags/tag31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2_1"/>
  <p:tag name="KSO_WM_UNIT_LAYERLEVEL" val="1_1_1"/>
  <p:tag name="KSO_WM_TAG_VERSION" val="1.0"/>
  <p:tag name="KSO_WM_BEAUTIFY_FLAG" val="#wm#"/>
  <p:tag name="KSO_WM_UNIT_PRESET_TEXT" val="添加标题"/>
  <p:tag name="KSO_WM_TEMPLATE_CATEGORY" val="custom"/>
  <p:tag name="KSO_WM_TEMPLATE_INDEX" val="20204118"/>
  <p:tag name="KSO_WM_UNIT_ID" val="custom20204118_31*m_h_a*1_2_1"/>
  <p:tag name="KSO_WM_UNIT_TEXT_FILL_FORE_SCHEMECOLOR_INDEX" val="13"/>
  <p:tag name="KSO_WM_UNIT_TEXT_FILL_TYPE" val="1"/>
  <p:tag name="KSO_WM_UNIT_USESOURCEFORMAT_APPLY" val="1"/>
</p:tagLst>
</file>

<file path=ppt/tags/tag32.xml><?xml version="1.0" encoding="utf-8"?>
<p:tagLst xmlns:p="http://schemas.openxmlformats.org/presentationml/2006/main">
  <p:tag name="KSO_WM_UNIT_PLACING_PICTURE_USER_VIEWPORT" val="{&quot;height&quot;:5017,&quot;width&quot;:3755}"/>
</p:tagLst>
</file>

<file path=ppt/tags/tag3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2"/>
  <p:tag name="KSO_WM_UNIT_LAYERLEVEL" val="1_1"/>
  <p:tag name="KSO_WM_TAG_VERSION" val="1.0"/>
  <p:tag name="KSO_WM_BEAUTIFY_FLAG" val="#wm#"/>
  <p:tag name="KSO_WM_TEMPLATE_CATEGORY" val="custom"/>
  <p:tag name="KSO_WM_TEMPLATE_INDEX" val="20204118"/>
  <p:tag name="KSO_WM_UNIT_ID" val="custom20204118_31*m_i*1_2"/>
  <p:tag name="KSO_WM_UNIT_LINE_FORE_SCHEMECOLOR_INDEX" val="13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1"/>
  <p:tag name="KSO_WM_UNIT_LAYERLEVEL" val="1_1_1"/>
  <p:tag name="KSO_WM_TAG_VERSION" val="1.0"/>
  <p:tag name="KSO_WM_BEAUTIFY_FLAG" val="#wm#"/>
  <p:tag name="KSO_WM_TEMPLATE_CATEGORY" val="custom"/>
  <p:tag name="KSO_WM_TEMPLATE_INDEX" val="20204118"/>
  <p:tag name="KSO_WM_UNIT_ID" val="custom20204118_31*m_h_i*1_3_1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1"/>
  <p:tag name="KSO_WM_UNIT_LAYERLEVEL" val="1_1_1"/>
  <p:tag name="KSO_WM_TAG_VERSION" val="1.0"/>
  <p:tag name="KSO_WM_BEAUTIFY_FLAG" val="#wm#"/>
  <p:tag name="KSO_WM_TEMPLATE_CATEGORY" val="custom"/>
  <p:tag name="KSO_WM_TEMPLATE_INDEX" val="20204118"/>
  <p:tag name="KSO_WM_UNIT_ID" val="custom20204118_31*m_h_i*1_4_1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5_1"/>
  <p:tag name="KSO_WM_UNIT_LAYERLEVEL" val="1_1_1"/>
  <p:tag name="KSO_WM_TAG_VERSION" val="1.0"/>
  <p:tag name="KSO_WM_BEAUTIFY_FLAG" val="#wm#"/>
  <p:tag name="KSO_WM_TEMPLATE_CATEGORY" val="custom"/>
  <p:tag name="KSO_WM_TEMPLATE_INDEX" val="20204118"/>
  <p:tag name="KSO_WM_UNIT_ID" val="custom20204118_31*m_h_i*1_5_1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1"/>
  <p:tag name="KSO_WM_UNIT_LAYERLEVEL" val="1_1"/>
  <p:tag name="KSO_WM_TAG_VERSION" val="1.0"/>
  <p:tag name="KSO_WM_BEAUTIFY_FLAG" val="#wm#"/>
  <p:tag name="KSO_WM_TEMPLATE_CATEGORY" val="custom"/>
  <p:tag name="KSO_WM_TEMPLATE_INDEX" val="20204118"/>
  <p:tag name="KSO_WM_UNIT_ID" val="custom20204118_31*m_i*1_1"/>
  <p:tag name="KSO_WM_UNIT_FILL_FORE_SCHEMECOLOR_INDEX" val="5"/>
  <p:tag name="KSO_WM_UNIT_FILL_TYPE" val="1"/>
  <p:tag name="KSO_WM_UNIT_USESOURCEFORMAT_APPLY" val="1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1"/>
  <p:tag name="KSO_WM_UNIT_LAYERLEVEL" val="1_1_1"/>
  <p:tag name="KSO_WM_TAG_VERSION" val="1.0"/>
  <p:tag name="KSO_WM_BEAUTIFY_FLAG" val="#wm#"/>
  <p:tag name="KSO_WM_TEMPLATE_CATEGORY" val="custom"/>
  <p:tag name="KSO_WM_TEMPLATE_INDEX" val="20204118"/>
  <p:tag name="KSO_WM_UNIT_ID" val="custom20204118_31*m_h_i*1_1_1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4.xml><?xml version="1.0" encoding="utf-8"?>
<p:tagLst xmlns:p="http://schemas.openxmlformats.org/presentationml/2006/main">
  <p:tag name="AS_UNIQUEID" val="1455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6_1"/>
  <p:tag name="KSO_WM_UNIT_LAYERLEVEL" val="1_1_1"/>
  <p:tag name="KSO_WM_TAG_VERSION" val="1.0"/>
  <p:tag name="KSO_WM_BEAUTIFY_FLAG" val="#wm#"/>
  <p:tag name="KSO_WM_TEMPLATE_CATEGORY" val="custom"/>
  <p:tag name="KSO_WM_TEMPLATE_INDEX" val="20204118"/>
  <p:tag name="KSO_WM_UNIT_ID" val="custom20204118_31*m_h_i*1_6_1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1"/>
  <p:tag name="KSO_WM_UNIT_LAYERLEVEL" val="1_1_1"/>
  <p:tag name="KSO_WM_TAG_VERSION" val="1.0"/>
  <p:tag name="KSO_WM_BEAUTIFY_FLAG" val="#wm#"/>
  <p:tag name="KSO_WM_TEMPLATE_CATEGORY" val="custom"/>
  <p:tag name="KSO_WM_TEMPLATE_INDEX" val="20204118"/>
  <p:tag name="KSO_WM_UNIT_ID" val="custom20204118_31*m_h_i*1_2_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42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1_1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TEMPLATE_CATEGORY" val="custom"/>
  <p:tag name="KSO_WM_TEMPLATE_INDEX" val="20204118"/>
  <p:tag name="KSO_WM_UNIT_ID" val="custom20204118_31*m_h_f*1_1_1"/>
  <p:tag name="KSO_WM_UNIT_TEXT_FILL_FORE_SCHEMECOLOR_INDEX" val="13"/>
  <p:tag name="KSO_WM_UNIT_TEXT_FILL_TYPE" val="1"/>
  <p:tag name="KSO_WM_UNIT_USESOURCEFORMAT_APPLY" val="1"/>
</p:tagLst>
</file>

<file path=ppt/tags/tag43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1_1"/>
  <p:tag name="KSO_WM_UNIT_LAYERLEVEL" val="1_1_1"/>
  <p:tag name="KSO_WM_TAG_VERSION" val="1.0"/>
  <p:tag name="KSO_WM_BEAUTIFY_FLAG" val="#wm#"/>
  <p:tag name="KSO_WM_UNIT_PRESET_TEXT" val="添加标题"/>
  <p:tag name="KSO_WM_TEMPLATE_CATEGORY" val="custom"/>
  <p:tag name="KSO_WM_TEMPLATE_INDEX" val="20204118"/>
  <p:tag name="KSO_WM_UNIT_ID" val="custom20204118_31*m_h_a*1_1_1"/>
  <p:tag name="KSO_WM_UNIT_TEXT_FILL_FORE_SCHEMECOLOR_INDEX" val="13"/>
  <p:tag name="KSO_WM_UNIT_TEXT_FILL_TYPE" val="1"/>
  <p:tag name="KSO_WM_UNIT_USESOURCEFORMAT_APPLY" val="1"/>
</p:tagLst>
</file>

<file path=ppt/tags/tag44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4_1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TEMPLATE_CATEGORY" val="custom"/>
  <p:tag name="KSO_WM_TEMPLATE_INDEX" val="20204118"/>
  <p:tag name="KSO_WM_UNIT_ID" val="custom20204118_31*m_h_f*1_4_1"/>
  <p:tag name="KSO_WM_UNIT_TEXT_FILL_FORE_SCHEMECOLOR_INDEX" val="13"/>
  <p:tag name="KSO_WM_UNIT_TEXT_FILL_TYPE" val="1"/>
  <p:tag name="KSO_WM_UNIT_USESOURCEFORMAT_APPLY" val="1"/>
</p:tagLst>
</file>

<file path=ppt/tags/tag45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4_1"/>
  <p:tag name="KSO_WM_UNIT_LAYERLEVEL" val="1_1_1"/>
  <p:tag name="KSO_WM_TAG_VERSION" val="1.0"/>
  <p:tag name="KSO_WM_BEAUTIFY_FLAG" val="#wm#"/>
  <p:tag name="KSO_WM_UNIT_PRESET_TEXT" val="添加标题"/>
  <p:tag name="KSO_WM_TEMPLATE_CATEGORY" val="custom"/>
  <p:tag name="KSO_WM_TEMPLATE_INDEX" val="20204118"/>
  <p:tag name="KSO_WM_UNIT_ID" val="custom20204118_31*m_h_a*1_4_1"/>
  <p:tag name="KSO_WM_UNIT_TEXT_FILL_FORE_SCHEMECOLOR_INDEX" val="13"/>
  <p:tag name="KSO_WM_UNIT_TEXT_FILL_TYPE" val="1"/>
  <p:tag name="KSO_WM_UNIT_USESOURCEFORMAT_APPLY" val="1"/>
</p:tagLst>
</file>

<file path=ppt/tags/tag46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3_1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TEMPLATE_CATEGORY" val="custom"/>
  <p:tag name="KSO_WM_TEMPLATE_INDEX" val="20204118"/>
  <p:tag name="KSO_WM_UNIT_ID" val="custom20204118_31*m_h_f*1_3_1"/>
  <p:tag name="KSO_WM_UNIT_TEXT_FILL_FORE_SCHEMECOLOR_INDEX" val="13"/>
  <p:tag name="KSO_WM_UNIT_TEXT_FILL_TYPE" val="1"/>
  <p:tag name="KSO_WM_UNIT_USESOURCEFORMAT_APPLY" val="1"/>
</p:tagLst>
</file>

<file path=ppt/tags/tag47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3_1"/>
  <p:tag name="KSO_WM_UNIT_LAYERLEVEL" val="1_1_1"/>
  <p:tag name="KSO_WM_TAG_VERSION" val="1.0"/>
  <p:tag name="KSO_WM_BEAUTIFY_FLAG" val="#wm#"/>
  <p:tag name="KSO_WM_UNIT_PRESET_TEXT" val="添加标题"/>
  <p:tag name="KSO_WM_TEMPLATE_CATEGORY" val="custom"/>
  <p:tag name="KSO_WM_TEMPLATE_INDEX" val="20204118"/>
  <p:tag name="KSO_WM_UNIT_ID" val="custom20204118_31*m_h_a*1_3_1"/>
  <p:tag name="KSO_WM_UNIT_TEXT_FILL_FORE_SCHEMECOLOR_INDEX" val="13"/>
  <p:tag name="KSO_WM_UNIT_TEXT_FILL_TYPE" val="1"/>
  <p:tag name="KSO_WM_UNIT_USESOURCEFORMAT_APPLY" val="1"/>
</p:tagLst>
</file>

<file path=ppt/tags/tag48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5_1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TEMPLATE_CATEGORY" val="custom"/>
  <p:tag name="KSO_WM_TEMPLATE_INDEX" val="20204118"/>
  <p:tag name="KSO_WM_UNIT_ID" val="custom20204118_31*m_h_f*1_5_1"/>
  <p:tag name="KSO_WM_UNIT_TEXT_FILL_FORE_SCHEMECOLOR_INDEX" val="13"/>
  <p:tag name="KSO_WM_UNIT_TEXT_FILL_TYPE" val="1"/>
  <p:tag name="KSO_WM_UNIT_USESOURCEFORMAT_APPLY" val="1"/>
</p:tagLst>
</file>

<file path=ppt/tags/tag49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5_1"/>
  <p:tag name="KSO_WM_UNIT_LAYERLEVEL" val="1_1_1"/>
  <p:tag name="KSO_WM_TAG_VERSION" val="1.0"/>
  <p:tag name="KSO_WM_BEAUTIFY_FLAG" val="#wm#"/>
  <p:tag name="KSO_WM_UNIT_PRESET_TEXT" val="添加标题"/>
  <p:tag name="KSO_WM_TEMPLATE_CATEGORY" val="custom"/>
  <p:tag name="KSO_WM_TEMPLATE_INDEX" val="20204118"/>
  <p:tag name="KSO_WM_UNIT_ID" val="custom20204118_31*m_h_a*1_5_1"/>
  <p:tag name="KSO_WM_UNIT_TEXT_FILL_FORE_SCHEMECOLOR_INDEX" val="13"/>
  <p:tag name="KSO_WM_UNIT_TEXT_FILL_TYPE" val="1"/>
  <p:tag name="KSO_WM_UNIT_USESOURCEFORMAT_APPLY" val="1"/>
</p:tagLst>
</file>

<file path=ppt/tags/tag5.xml><?xml version="1.0" encoding="utf-8"?>
<p:tagLst xmlns:p="http://schemas.openxmlformats.org/presentationml/2006/main">
  <p:tag name="AS_UNIQUEID" val="1456"/>
</p:tagLst>
</file>

<file path=ppt/tags/tag50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6_1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TEMPLATE_CATEGORY" val="custom"/>
  <p:tag name="KSO_WM_TEMPLATE_INDEX" val="20204118"/>
  <p:tag name="KSO_WM_UNIT_ID" val="custom20204118_31*m_h_f*1_6_1"/>
  <p:tag name="KSO_WM_UNIT_TEXT_FILL_FORE_SCHEMECOLOR_INDEX" val="13"/>
  <p:tag name="KSO_WM_UNIT_TEXT_FILL_TYPE" val="1"/>
  <p:tag name="KSO_WM_UNIT_USESOURCEFORMAT_APPLY" val="1"/>
</p:tagLst>
</file>

<file path=ppt/tags/tag51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6_1"/>
  <p:tag name="KSO_WM_UNIT_LAYERLEVEL" val="1_1_1"/>
  <p:tag name="KSO_WM_TAG_VERSION" val="1.0"/>
  <p:tag name="KSO_WM_BEAUTIFY_FLAG" val="#wm#"/>
  <p:tag name="KSO_WM_UNIT_PRESET_TEXT" val="添加标题"/>
  <p:tag name="KSO_WM_TEMPLATE_CATEGORY" val="custom"/>
  <p:tag name="KSO_WM_TEMPLATE_INDEX" val="20204118"/>
  <p:tag name="KSO_WM_UNIT_ID" val="custom20204118_31*m_h_a*1_6_1"/>
  <p:tag name="KSO_WM_UNIT_TEXT_FILL_FORE_SCHEMECOLOR_INDEX" val="13"/>
  <p:tag name="KSO_WM_UNIT_TEXT_FILL_TYPE" val="1"/>
  <p:tag name="KSO_WM_UNIT_USESOURCEFORMAT_APPLY" val="1"/>
</p:tagLst>
</file>

<file path=ppt/tags/tag52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2_1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TEMPLATE_CATEGORY" val="custom"/>
  <p:tag name="KSO_WM_TEMPLATE_INDEX" val="20204118"/>
  <p:tag name="KSO_WM_UNIT_ID" val="custom20204118_31*m_h_f*1_2_1"/>
  <p:tag name="KSO_WM_UNIT_TEXT_FILL_FORE_SCHEMECOLOR_INDEX" val="13"/>
  <p:tag name="KSO_WM_UNIT_TEXT_FILL_TYPE" val="1"/>
  <p:tag name="KSO_WM_UNIT_USESOURCEFORMAT_APPLY" val="1"/>
</p:tagLst>
</file>

<file path=ppt/tags/tag53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2_1"/>
  <p:tag name="KSO_WM_UNIT_LAYERLEVEL" val="1_1_1"/>
  <p:tag name="KSO_WM_TAG_VERSION" val="1.0"/>
  <p:tag name="KSO_WM_BEAUTIFY_FLAG" val="#wm#"/>
  <p:tag name="KSO_WM_UNIT_PRESET_TEXT" val="添加标题"/>
  <p:tag name="KSO_WM_TEMPLATE_CATEGORY" val="custom"/>
  <p:tag name="KSO_WM_TEMPLATE_INDEX" val="20204118"/>
  <p:tag name="KSO_WM_UNIT_ID" val="custom20204118_31*m_h_a*1_2_1"/>
  <p:tag name="KSO_WM_UNIT_TEXT_FILL_FORE_SCHEMECOLOR_INDEX" val="13"/>
  <p:tag name="KSO_WM_UNIT_TEXT_FILL_TYPE" val="1"/>
  <p:tag name="KSO_WM_UNIT_USESOURCEFORMAT_APPLY" val="1"/>
</p:tagLst>
</file>

<file path=ppt/tags/tag5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55.xml><?xml version="1.0" encoding="utf-8"?>
<p:tagLst xmlns:p="http://schemas.openxmlformats.org/presentationml/2006/main">
  <p:tag name="KSO_WM_BEAUTIFY_FLAG" val="#wm#"/>
  <p:tag name="KSO_WM_TEMPLATE_CATEGORY" val="custom"/>
  <p:tag name="KSO_WM_TEMPLATE_INDEX" val="20202598"/>
</p:tagLst>
</file>

<file path=ppt/tags/tag56.xml><?xml version="1.0" encoding="utf-8"?>
<p:tagLst xmlns:p="http://schemas.openxmlformats.org/presentationml/2006/main">
  <p:tag name="AS_UNIQUEID" val="1297"/>
</p:tagLst>
</file>

<file path=ppt/tags/tag57.xml><?xml version="1.0" encoding="utf-8"?>
<p:tagLst xmlns:p="http://schemas.openxmlformats.org/presentationml/2006/main">
  <p:tag name="AS_UNIQUEID" val="1298"/>
</p:tagLst>
</file>

<file path=ppt/tags/tag58.xml><?xml version="1.0" encoding="utf-8"?>
<p:tagLst xmlns:p="http://schemas.openxmlformats.org/presentationml/2006/main">
  <p:tag name="AS_UNIQUEID" val="1299"/>
</p:tagLst>
</file>

<file path=ppt/tags/tag59.xml><?xml version="1.0" encoding="utf-8"?>
<p:tagLst xmlns:p="http://schemas.openxmlformats.org/presentationml/2006/main">
  <p:tag name="KSO_WM_UNIT_PLACING_PICTURE_USER_VIEWPORT" val="{&quot;height&quot;:8110,&quot;width&quot;:10717.499212598424}"/>
</p:tagLst>
</file>

<file path=ppt/tags/tag6.xml><?xml version="1.0" encoding="utf-8"?>
<p:tagLst xmlns:p="http://schemas.openxmlformats.org/presentationml/2006/main">
  <p:tag name="AS_UNIQUEID" val="1457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1.xml><?xml version="1.0" encoding="utf-8"?>
<p:tagLst xmlns:p="http://schemas.openxmlformats.org/presentationml/2006/main">
  <p:tag name="AS_UNIQUEID" val="178"/>
</p:tagLst>
</file>

<file path=ppt/tags/tag62.xml><?xml version="1.0" encoding="utf-8"?>
<p:tagLst xmlns:p="http://schemas.openxmlformats.org/presentationml/2006/main">
  <p:tag name="AS_UNIQUEID" val="179"/>
</p:tagLst>
</file>

<file path=ppt/tags/tag63.xml><?xml version="1.0" encoding="utf-8"?>
<p:tagLst xmlns:p="http://schemas.openxmlformats.org/presentationml/2006/main">
  <p:tag name="AS_UNIQUEID" val="180"/>
</p:tagLst>
</file>

<file path=ppt/tags/tag64.xml><?xml version="1.0" encoding="utf-8"?>
<p:tagLst xmlns:p="http://schemas.openxmlformats.org/presentationml/2006/main">
  <p:tag name="AS_UNIQUEID" val="181"/>
</p:tagLst>
</file>

<file path=ppt/tags/tag65.xml><?xml version="1.0" encoding="utf-8"?>
<p:tagLst xmlns:p="http://schemas.openxmlformats.org/presentationml/2006/main">
  <p:tag name="AS_UNIQUEID" val="182"/>
</p:tagLst>
</file>

<file path=ppt/tags/tag66.xml><?xml version="1.0" encoding="utf-8"?>
<p:tagLst xmlns:p="http://schemas.openxmlformats.org/presentationml/2006/main">
  <p:tag name="AS_UNIQUEID" val="183"/>
</p:tagLst>
</file>

<file path=ppt/tags/tag67.xml><?xml version="1.0" encoding="utf-8"?>
<p:tagLst xmlns:p="http://schemas.openxmlformats.org/presentationml/2006/main">
  <p:tag name="KSO_WPP_MARK_KEY" val="8e1c5ce2-196a-45bf-9237-eadced955d95"/>
  <p:tag name="COMMONDATA" val="eyJoZGlkIjoiNzc3ODE1NTFiNjgxMDFhOGI1MDAzNTYyOWRmMTE3NTcifQ=="/>
</p:tagLst>
</file>

<file path=ppt/tags/tag7.xml><?xml version="1.0" encoding="utf-8"?>
<p:tagLst xmlns:p="http://schemas.openxmlformats.org/presentationml/2006/main">
  <p:tag name="AS_UNIQUEID" val="258"/>
</p:tagLst>
</file>

<file path=ppt/tags/tag8.xml><?xml version="1.0" encoding="utf-8"?>
<p:tagLst xmlns:p="http://schemas.openxmlformats.org/presentationml/2006/main">
  <p:tag name="AS_UNIQUEID" val="259"/>
</p:tagLst>
</file>

<file path=ppt/tags/tag9.xml><?xml version="1.0" encoding="utf-8"?>
<p:tagLst xmlns:p="http://schemas.openxmlformats.org/presentationml/2006/main">
  <p:tag name="AS_UNIQUEID" val="260"/>
</p:tagLst>
</file>

<file path=ppt/theme/theme1.xml><?xml version="1.0" encoding="utf-8"?>
<a:theme xmlns:a="http://schemas.openxmlformats.org/drawingml/2006/main" name="Office 主题">
  <a:themeElements>
    <a:clrScheme name="">
      <a:dk1>
        <a:srgbClr val="FFFFFF"/>
      </a:dk1>
      <a:lt1>
        <a:srgbClr val="000000"/>
      </a:lt1>
      <a:dk2>
        <a:srgbClr val="E7E6E6"/>
      </a:dk2>
      <a:lt2>
        <a:srgbClr val="44546A"/>
      </a:lt2>
      <a:accent1>
        <a:srgbClr val="5B9BD5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prstClr val="black">
                <a:alpha val="38000"/>
              </a:prstClr>
            </a:outerShdw>
          </a:effectLst>
        </a:effectStyle>
        <a:effectStyle>
          <a:effectLst>
            <a:outerShdw blurRad="40000" dist="23000" dir="5400000" rotWithShape="0">
              <a:prstClr val="black">
                <a:alpha val="35000"/>
              </a:prstClr>
            </a:outerShdw>
          </a:effectLst>
        </a:effectStyle>
        <a:effectStyle>
          <a:effectLst>
            <a:outerShdw blurRad="40000" dist="23000" dir="5400000" rotWithShape="0">
              <a:prstClr val="black">
                <a:alpha val="35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4496</Words>
  <Application>WPS 演示</Application>
  <PresentationFormat>自定义</PresentationFormat>
  <Paragraphs>452</Paragraphs>
  <Slides>19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26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46" baseType="lpstr">
      <vt:lpstr>Arial</vt:lpstr>
      <vt:lpstr>宋体</vt:lpstr>
      <vt:lpstr>Wingdings</vt:lpstr>
      <vt:lpstr>Calibri Light</vt:lpstr>
      <vt:lpstr>Calibri</vt:lpstr>
      <vt:lpstr>微软雅黑</vt:lpstr>
      <vt:lpstr>黑体</vt:lpstr>
      <vt:lpstr>+mn-ea</vt:lpstr>
      <vt:lpstr>Segoe Print</vt:lpstr>
      <vt:lpstr>Times New Roman</vt:lpstr>
      <vt:lpstr>FZQingKeBenYueSongS-R-GB</vt:lpstr>
      <vt:lpstr>楷体</vt:lpstr>
      <vt:lpstr>仿宋</vt:lpstr>
      <vt:lpstr>等线</vt:lpstr>
      <vt:lpstr>华文仿宋</vt:lpstr>
      <vt:lpstr>Courier New</vt:lpstr>
      <vt:lpstr>等线 Light</vt:lpstr>
      <vt:lpstr>华文中宋</vt:lpstr>
      <vt:lpstr>新宋体</vt:lpstr>
      <vt:lpstr>Calibri Light</vt:lpstr>
      <vt:lpstr>Calibri</vt:lpstr>
      <vt:lpstr>Arial</vt:lpstr>
      <vt:lpstr>Times New Roman</vt:lpstr>
      <vt:lpstr>FZQingKeBenYueSongS-R-GB</vt:lpstr>
      <vt:lpstr>隶书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rbm.xkw.com</dc:creator>
  <cp:lastModifiedBy>萧暮予</cp:lastModifiedBy>
  <cp:revision>250</cp:revision>
  <cp:lastPrinted>2020-09-03T20:45:18Z</cp:lastPrinted>
  <dcterms:created xsi:type="dcterms:W3CDTF">2020-09-03T20:45:18Z</dcterms:created>
  <dcterms:modified xsi:type="dcterms:W3CDTF">2023-05-18T01:04:12Z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9276999DA3FD432E87B4C41CC7F4FBCB_12</vt:lpwstr>
  </property>
  <property fmtid="{D5CDD505-2E9C-101B-9397-08002B2CF9AE}" pid="7" name="KSOProductBuildVer">
    <vt:lpwstr>2052-11.1.0.14036</vt:lpwstr>
  </property>
</Properties>
</file>