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87" r:id="rId3"/>
    <p:sldId id="471" r:id="rId4"/>
    <p:sldId id="468" r:id="rId5"/>
    <p:sldId id="483" r:id="rId6"/>
    <p:sldId id="491" r:id="rId7"/>
    <p:sldId id="472" r:id="rId9"/>
    <p:sldId id="455" r:id="rId10"/>
    <p:sldId id="497" r:id="rId11"/>
    <p:sldId id="464" r:id="rId12"/>
    <p:sldId id="465" r:id="rId13"/>
    <p:sldId id="459" r:id="rId14"/>
    <p:sldId id="492" r:id="rId15"/>
    <p:sldId id="470" r:id="rId16"/>
    <p:sldId id="485" r:id="rId17"/>
    <p:sldId id="488" r:id="rId18"/>
    <p:sldId id="475" r:id="rId19"/>
    <p:sldId id="462" r:id="rId20"/>
    <p:sldId id="477" r:id="rId21"/>
    <p:sldId id="495" r:id="rId22"/>
    <p:sldId id="496" r:id="rId23"/>
    <p:sldId id="482" r:id="rId24"/>
    <p:sldId id="490" r:id="rId25"/>
    <p:sldId id="481" r:id="rId26"/>
  </p:sldIdLst>
  <p:sldSz cx="12192000" cy="6858000"/>
  <p:notesSz cx="7104380" cy="10234930"/>
  <p:custDataLst>
    <p:tags r:id="rId3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C06099"/>
    <a:srgbClr val="000099"/>
    <a:srgbClr val="001A86"/>
    <a:srgbClr val="2CF444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/>
    <p:restoredTop sz="94659"/>
  </p:normalViewPr>
  <p:slideViewPr>
    <p:cSldViewPr showGuides="1">
      <p:cViewPr varScale="1">
        <p:scale>
          <a:sx n="67" d="100"/>
          <a:sy n="67" d="100"/>
        </p:scale>
        <p:origin x="-822" y="-102"/>
      </p:cViewPr>
      <p:guideLst>
        <p:guide orient="horz" pos="2160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87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A7BF6-C5C4-4205-9124-9156D5A0FF62}" type="doc">
      <dgm:prSet loTypeId="urn:microsoft.com/office/officeart/2005/8/layout/chart3#1" loCatId="relationship" qsTypeId="urn:microsoft.com/office/officeart/2005/8/quickstyle/simple1#2" qsCatId="simple" csTypeId="urn:microsoft.com/office/officeart/2005/8/colors/colorful1#2" csCatId="accent1" phldr="0"/>
      <dgm:spPr/>
      <dgm:t>
        <a:bodyPr/>
        <a:lstStyle/>
        <a:p>
          <a:endParaRPr/>
        </a:p>
      </dgm:t>
    </dgm:pt>
    <dgm:pt modelId="{B0F50286-39B7-44BA-B5D7-218AF3B2E4E5}" cxnId="{C612173D-B397-4D91-978A-BC33ED493207}" type="parTrans">
      <dgm:prSet/>
      <dgm:spPr/>
      <dgm:t>
        <a:bodyPr/>
        <a:lstStyle/>
        <a:p>
          <a:endParaRPr lang="zh-CN" altLang="en-US"/>
        </a:p>
      </dgm:t>
    </dgm:pt>
    <dgm:pt modelId="{65F48770-481A-4163-AFC7-D503548ED498}">
      <dgm:prSet phldrT="[文本]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+mj-ea"/>
              <a:ea typeface="+mj-ea"/>
            </a:rPr>
            <a:t>魏</a:t>
          </a:r>
          <a:endParaRPr>
            <a:latin typeface="+mj-ea"/>
            <a:ea typeface="+mj-ea"/>
          </a:endParaRPr>
        </a:p>
      </dgm:t>
    </dgm:pt>
    <dgm:pt modelId="{1EAF902D-B9E5-4236-8885-C26B25E2D413}" cxnId="{C612173D-B397-4D91-978A-BC33ED493207}" type="sibTrans">
      <dgm:prSet/>
      <dgm:spPr/>
      <dgm:t>
        <a:bodyPr/>
        <a:lstStyle/>
        <a:p>
          <a:endParaRPr lang="zh-CN" altLang="en-US"/>
        </a:p>
      </dgm:t>
    </dgm:pt>
    <dgm:pt modelId="{7BA47608-A888-42CD-AE60-06756AF5F262}" cxnId="{76813686-9F8D-49A9-B7F4-F4953A2F8526}" type="parTrans">
      <dgm:prSet/>
      <dgm:spPr/>
      <dgm:t>
        <a:bodyPr/>
        <a:lstStyle/>
        <a:p>
          <a:endParaRPr lang="zh-CN" altLang="en-US"/>
        </a:p>
      </dgm:t>
    </dgm:pt>
    <dgm:pt modelId="{8FC2087B-DBAB-4B99-92CD-E346FD81DB06}">
      <dgm:prSet phldrT="[文本]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吴</a:t>
          </a:r>
        </a:p>
      </dgm:t>
    </dgm:pt>
    <dgm:pt modelId="{D4AA31C8-39A3-42E7-885F-549031C4BE38}" cxnId="{76813686-9F8D-49A9-B7F4-F4953A2F8526}" type="sibTrans">
      <dgm:prSet/>
      <dgm:spPr/>
      <dgm:t>
        <a:bodyPr/>
        <a:lstStyle/>
        <a:p>
          <a:endParaRPr lang="zh-CN" altLang="en-US"/>
        </a:p>
      </dgm:t>
    </dgm:pt>
    <dgm:pt modelId="{E7BC373D-5454-4F08-B23A-12FA48E32AB9}" cxnId="{618B20EB-8285-4F55-A0FA-1C55F3852C84}" type="parTrans">
      <dgm:prSet/>
      <dgm:spPr/>
      <dgm:t>
        <a:bodyPr/>
        <a:lstStyle/>
        <a:p>
          <a:endParaRPr lang="zh-CN" altLang="en-US"/>
        </a:p>
      </dgm:t>
    </dgm:pt>
    <dgm:pt modelId="{9DD32921-4C93-4755-8DBC-C93D5A9C26AA}">
      <dgm:prSet phldrT="[文本]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蜀</a:t>
          </a:r>
        </a:p>
      </dgm:t>
    </dgm:pt>
    <dgm:pt modelId="{7C979ACF-5070-4EAA-8EBC-4F3FA84673AE}" cxnId="{618B20EB-8285-4F55-A0FA-1C55F3852C84}" type="sibTrans">
      <dgm:prSet/>
      <dgm:spPr/>
      <dgm:t>
        <a:bodyPr/>
        <a:lstStyle/>
        <a:p>
          <a:endParaRPr lang="zh-CN" altLang="en-US"/>
        </a:p>
      </dgm:t>
    </dgm:pt>
    <dgm:pt modelId="{389ABB26-7898-463D-9239-33CEB89F6AF7}" type="pres">
      <dgm:prSet presAssocID="{7D2A7BF6-C5C4-4205-9124-9156D5A0FF6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/>
        </a:p>
      </dgm:t>
    </dgm:pt>
    <dgm:pt modelId="{9D0F1FAC-E2B7-47D9-AF9E-8567148D7A1D}" type="pres">
      <dgm:prSet presAssocID="{7D2A7BF6-C5C4-4205-9124-9156D5A0FF62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170B9FDA-8349-46CB-AD74-A643C221A342}" type="pres">
      <dgm:prSet presAssocID="{7D2A7BF6-C5C4-4205-9124-9156D5A0FF6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9900BC-8280-4B85-BA2D-D2EC42E5E3C8}" type="pres">
      <dgm:prSet presAssocID="{7D2A7BF6-C5C4-4205-9124-9156D5A0FF62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D228BC7F-53A7-491C-8EEB-093E1438ECD9}" type="pres">
      <dgm:prSet presAssocID="{7D2A7BF6-C5C4-4205-9124-9156D5A0FF6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A0BC8A-FE97-4043-AD4F-D6CB2A4406DC}" type="pres">
      <dgm:prSet presAssocID="{7D2A7BF6-C5C4-4205-9124-9156D5A0FF62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B8E19202-8549-46AE-8EC0-72F2657E12EA}" type="pres">
      <dgm:prSet presAssocID="{7D2A7BF6-C5C4-4205-9124-9156D5A0FF6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36ED852-2670-4A79-B92C-548C46D8CF17}" type="presOf" srcId="{9DD32921-4C93-4755-8DBC-C93D5A9C26AA}" destId="{5CA0BC8A-FE97-4043-AD4F-D6CB2A4406DC}" srcOrd="0" destOrd="0" presId="urn:microsoft.com/office/officeart/2005/8/layout/chart3#1"/>
    <dgm:cxn modelId="{6EE15A8B-D2A7-4C3C-BE02-B59C5D821C2B}" type="presOf" srcId="{9DD32921-4C93-4755-8DBC-C93D5A9C26AA}" destId="{B8E19202-8549-46AE-8EC0-72F2657E12EA}" srcOrd="1" destOrd="0" presId="urn:microsoft.com/office/officeart/2005/8/layout/chart3#1"/>
    <dgm:cxn modelId="{C612173D-B397-4D91-978A-BC33ED493207}" srcId="{7D2A7BF6-C5C4-4205-9124-9156D5A0FF62}" destId="{65F48770-481A-4163-AFC7-D503548ED498}" srcOrd="0" destOrd="0" parTransId="{B0F50286-39B7-44BA-B5D7-218AF3B2E4E5}" sibTransId="{1EAF902D-B9E5-4236-8885-C26B25E2D413}"/>
    <dgm:cxn modelId="{5C238CFF-297C-4136-B6F8-8C115CE8D811}" type="presOf" srcId="{7D2A7BF6-C5C4-4205-9124-9156D5A0FF62}" destId="{389ABB26-7898-463D-9239-33CEB89F6AF7}" srcOrd="0" destOrd="0" presId="urn:microsoft.com/office/officeart/2005/8/layout/chart3#1"/>
    <dgm:cxn modelId="{618B20EB-8285-4F55-A0FA-1C55F3852C84}" srcId="{7D2A7BF6-C5C4-4205-9124-9156D5A0FF62}" destId="{9DD32921-4C93-4755-8DBC-C93D5A9C26AA}" srcOrd="2" destOrd="0" parTransId="{E7BC373D-5454-4F08-B23A-12FA48E32AB9}" sibTransId="{7C979ACF-5070-4EAA-8EBC-4F3FA84673AE}"/>
    <dgm:cxn modelId="{1028F952-2DFB-4D03-A2AE-96A6381CE296}" type="presOf" srcId="{65F48770-481A-4163-AFC7-D503548ED498}" destId="{170B9FDA-8349-46CB-AD74-A643C221A342}" srcOrd="1" destOrd="0" presId="urn:microsoft.com/office/officeart/2005/8/layout/chart3#1"/>
    <dgm:cxn modelId="{855D0754-387D-4489-AF96-5B078C5CE012}" type="presOf" srcId="{8FC2087B-DBAB-4B99-92CD-E346FD81DB06}" destId="{E39900BC-8280-4B85-BA2D-D2EC42E5E3C8}" srcOrd="0" destOrd="0" presId="urn:microsoft.com/office/officeart/2005/8/layout/chart3#1"/>
    <dgm:cxn modelId="{E99A723B-77B5-447C-968F-8A446A2C26DE}" type="presOf" srcId="{8FC2087B-DBAB-4B99-92CD-E346FD81DB06}" destId="{D228BC7F-53A7-491C-8EEB-093E1438ECD9}" srcOrd="1" destOrd="0" presId="urn:microsoft.com/office/officeart/2005/8/layout/chart3#1"/>
    <dgm:cxn modelId="{76813686-9F8D-49A9-B7F4-F4953A2F8526}" srcId="{7D2A7BF6-C5C4-4205-9124-9156D5A0FF62}" destId="{8FC2087B-DBAB-4B99-92CD-E346FD81DB06}" srcOrd="1" destOrd="0" parTransId="{7BA47608-A888-42CD-AE60-06756AF5F262}" sibTransId="{D4AA31C8-39A3-42E7-885F-549031C4BE38}"/>
    <dgm:cxn modelId="{371B20EF-857F-41F6-8864-9B8F32D5FC28}" type="presOf" srcId="{65F48770-481A-4163-AFC7-D503548ED498}" destId="{9D0F1FAC-E2B7-47D9-AF9E-8567148D7A1D}" srcOrd="0" destOrd="0" presId="urn:microsoft.com/office/officeart/2005/8/layout/chart3#1"/>
    <dgm:cxn modelId="{635B8FA5-5837-4377-BACF-9FAB387063F0}" type="presParOf" srcId="{389ABB26-7898-463D-9239-33CEB89F6AF7}" destId="{9D0F1FAC-E2B7-47D9-AF9E-8567148D7A1D}" srcOrd="0" destOrd="0" presId="urn:microsoft.com/office/officeart/2005/8/layout/chart3#1"/>
    <dgm:cxn modelId="{9E91D02F-C5F4-4CC3-BAE5-B508C82B6A81}" type="presParOf" srcId="{389ABB26-7898-463D-9239-33CEB89F6AF7}" destId="{170B9FDA-8349-46CB-AD74-A643C221A342}" srcOrd="1" destOrd="0" presId="urn:microsoft.com/office/officeart/2005/8/layout/chart3#1"/>
    <dgm:cxn modelId="{B62126BF-45A8-4F93-9CE3-9F272FB3C594}" type="presParOf" srcId="{389ABB26-7898-463D-9239-33CEB89F6AF7}" destId="{E39900BC-8280-4B85-BA2D-D2EC42E5E3C8}" srcOrd="2" destOrd="0" presId="urn:microsoft.com/office/officeart/2005/8/layout/chart3#1"/>
    <dgm:cxn modelId="{3F604571-5FB1-48A2-A43C-B52D7607559B}" type="presParOf" srcId="{389ABB26-7898-463D-9239-33CEB89F6AF7}" destId="{D228BC7F-53A7-491C-8EEB-093E1438ECD9}" srcOrd="3" destOrd="0" presId="urn:microsoft.com/office/officeart/2005/8/layout/chart3#1"/>
    <dgm:cxn modelId="{0215DEC9-D963-4A26-8479-6D51BFCC04FD}" type="presParOf" srcId="{389ABB26-7898-463D-9239-33CEB89F6AF7}" destId="{5CA0BC8A-FE97-4043-AD4F-D6CB2A4406DC}" srcOrd="4" destOrd="0" presId="urn:microsoft.com/office/officeart/2005/8/layout/chart3#1"/>
    <dgm:cxn modelId="{84A6B193-02BF-48BE-9DAD-A8CAF9081645}" type="presParOf" srcId="{389ABB26-7898-463D-9239-33CEB89F6AF7}" destId="{B8E19202-8549-46AE-8EC0-72F2657E12EA}" srcOrd="5" destOrd="0" presId="urn:microsoft.com/office/officeart/2005/8/layout/char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146299" cy="2146299"/>
        <a:chOff x="0" y="0"/>
        <a:chExt cx="2146299" cy="2146299"/>
      </a:xfrm>
    </dsp:grpSpPr>
    <dsp:sp modelId="{9D0F1FAC-E2B7-47D9-AF9E-8567148D7A1D}">
      <dsp:nvSpPr>
        <dsp:cNvPr id="3" name="饼形 2"/>
        <dsp:cNvSpPr/>
      </dsp:nvSpPr>
      <dsp:spPr bwMode="white">
        <a:xfrm>
          <a:off x="520749" y="144875"/>
          <a:ext cx="1802891" cy="1802891"/>
        </a:xfrm>
        <a:prstGeom prst="pie">
          <a:avLst>
            <a:gd name="adj1" fmla="val 16200000"/>
            <a:gd name="adj2" fmla="val 180000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+mj-ea"/>
              <a:ea typeface="+mj-ea"/>
            </a:rPr>
            <a:t>魏</a:t>
          </a:r>
          <a:endParaRPr>
            <a:latin typeface="+mj-ea"/>
            <a:ea typeface="+mj-ea"/>
          </a:endParaRPr>
        </a:p>
      </dsp:txBody>
      <dsp:txXfrm>
        <a:off x="520749" y="144875"/>
        <a:ext cx="1802891" cy="1802891"/>
      </dsp:txXfrm>
    </dsp:sp>
    <dsp:sp modelId="{E39900BC-8280-4B85-BA2D-D2EC42E5E3C8}">
      <dsp:nvSpPr>
        <dsp:cNvPr id="4" name="饼形 3"/>
        <dsp:cNvSpPr/>
      </dsp:nvSpPr>
      <dsp:spPr bwMode="white">
        <a:xfrm>
          <a:off x="427815" y="198533"/>
          <a:ext cx="1802891" cy="1802891"/>
        </a:xfrm>
        <a:prstGeom prst="pie">
          <a:avLst>
            <a:gd name="adj1" fmla="val 1800000"/>
            <a:gd name="adj2" fmla="val 9000000"/>
          </a:avLst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吴</a:t>
          </a:r>
        </a:p>
      </dsp:txBody>
      <dsp:txXfrm>
        <a:off x="427815" y="198533"/>
        <a:ext cx="1802891" cy="1802891"/>
      </dsp:txXfrm>
    </dsp:sp>
    <dsp:sp modelId="{5CA0BC8A-FE97-4043-AD4F-D6CB2A4406DC}">
      <dsp:nvSpPr>
        <dsp:cNvPr id="5" name="饼形 4"/>
        <dsp:cNvSpPr/>
      </dsp:nvSpPr>
      <dsp:spPr bwMode="white">
        <a:xfrm>
          <a:off x="427815" y="198533"/>
          <a:ext cx="1802891" cy="1802891"/>
        </a:xfrm>
        <a:prstGeom prst="pie">
          <a:avLst>
            <a:gd name="adj1" fmla="val 9000000"/>
            <a:gd name="adj2" fmla="val 16200000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39370" tIns="39370" rIns="39370" bIns="39370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蜀</a:t>
          </a:r>
        </a:p>
      </dsp:txBody>
      <dsp:txXfrm>
        <a:off x="427815" y="198533"/>
        <a:ext cx="1802891" cy="1802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#1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>
            <a:spLocks noGrp="1" noChangeArrowheads="1"/>
          </p:cNvSpPr>
          <p:nvPr>
            <p:ph type="hdr" sz="quarter"/>
            <p:custDataLst>
              <p:tags r:id="rId1"/>
            </p:custDataLst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SzPct val="100000"/>
              <a:defRPr sz="1200"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  <p:custDataLst>
              <p:tags r:id="rId2"/>
            </p:custDataLst>
          </p:nvPr>
        </p:nvSpPr>
        <p:spPr bwMode="auto">
          <a:xfrm>
            <a:off x="4024313" y="0"/>
            <a:ext cx="3078163" cy="5127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SzPct val="100000"/>
              <a:defRPr sz="1200">
                <a:latin typeface="Calibri" panose="020F0502020204030204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023017D-AFFD-414A-BA0A-76A6359E1EE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  <p:custDataLst>
              <p:tags r:id="rId4"/>
            </p:custDataLst>
          </p:nvPr>
        </p:nvSpPr>
        <p:spPr bwMode="auto">
          <a:xfrm>
            <a:off x="709613" y="4926013"/>
            <a:ext cx="5683250" cy="40290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单击此处编辑母版文本样式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第二级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第三级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第四级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第五级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  <p:custDataLst>
              <p:tags r:id="rId5"/>
            </p:custDataLst>
          </p:nvPr>
        </p:nvSpPr>
        <p:spPr bwMode="auto">
          <a:xfrm>
            <a:off x="0" y="9720263"/>
            <a:ext cx="3078163" cy="5143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SzPct val="100000"/>
              <a:defRPr sz="1200"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xfrm>
            <a:off x="4024313" y="9720263"/>
            <a:ext cx="3078163" cy="5143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SzPct val="100000"/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1000000"/>
          </a:ln>
        </p:spPr>
      </p:sp>
      <p:sp>
        <p:nvSpPr>
          <p:cNvPr id="33795" name="文本占位符 2"/>
          <p:cNvSpPr>
            <a:spLocks noGrp="1"/>
          </p:cNvSpPr>
          <p:nvPr>
            <p:ph type="body" idx="3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1000000"/>
          </a:ln>
        </p:spPr>
      </p:sp>
      <p:sp>
        <p:nvSpPr>
          <p:cNvPr id="34819" name="文本占位符 2"/>
          <p:cNvSpPr>
            <a:spLocks noGrp="1"/>
          </p:cNvSpPr>
          <p:nvPr>
            <p:ph type="body" idx="3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2051" name="副标题 2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</a:lstStyle>
          <a:p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  <p:custDataLst>
              <p:tags r:id="rId2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 cap="flat" algn="ctr"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6067F027-03DD-437F-BA09-C374B412DDC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 cap="flat" algn="ctr"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 cap="flat" algn="ctr"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SzPct val="100000"/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A6A8E2D3-D43E-482E-A9B9-A44BAE60289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A6A8E2D3-D43E-482E-A9B9-A44BAE60289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A6A8E2D3-D43E-482E-A9B9-A44BAE60289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A6A8E2D3-D43E-482E-A9B9-A44BAE60289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375" y="5157788"/>
            <a:ext cx="11971338" cy="1700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0502" y="419905"/>
            <a:ext cx="11068334" cy="5721588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71600" indent="0"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 cap="flat" algn="ctr"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 cap="flat" algn="ctr"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 cap="flat" algn="ctr"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SzPct val="100000"/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839200" y="5918200"/>
            <a:ext cx="3276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EB9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淮北市实验高级中学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6EB9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EB9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黄秋瑾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EB9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05875" y="6229350"/>
            <a:ext cx="88900" cy="214313"/>
          </a:xfrm>
          <a:prstGeom prst="rect">
            <a:avLst/>
          </a:prstGeom>
          <a:solidFill>
            <a:srgbClr val="006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" y="669925"/>
            <a:ext cx="8064500" cy="0"/>
          </a:xfrm>
          <a:prstGeom prst="line">
            <a:avLst/>
          </a:prstGeom>
          <a:ln w="19050">
            <a:gradFill flip="none" rotWithShape="1">
              <a:gsLst>
                <a:gs pos="40000">
                  <a:srgbClr val="006EB9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图片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8" t="57143" b="12006"/>
          <a:stretch>
            <a:fillRect/>
          </a:stretch>
        </p:blipFill>
        <p:spPr>
          <a:xfrm>
            <a:off x="9131300" y="0"/>
            <a:ext cx="2652713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10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91" r="24802" b="42857"/>
          <a:stretch>
            <a:fillRect/>
          </a:stretch>
        </p:blipFill>
        <p:spPr>
          <a:xfrm>
            <a:off x="8331200" y="-85725"/>
            <a:ext cx="906463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4"/>
          <p:cNvSpPr txBox="1">
            <a:spLocks noChangeArrowheads="1"/>
          </p:cNvSpPr>
          <p:nvPr/>
        </p:nvSpPr>
        <p:spPr bwMode="auto">
          <a:xfrm>
            <a:off x="125413" y="41275"/>
            <a:ext cx="7339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世界性的帝国：</a:t>
            </a: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“中华文化”之辐射</a:t>
            </a: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609600" y="1066165"/>
            <a:ext cx="10972800" cy="5060315"/>
          </a:xfrm>
          <a:prstGeom prst="rect">
            <a:avLst/>
          </a:prstGeom>
        </p:spPr>
        <p:txBody>
          <a:bodyPr lIns="91438" tIns="45719" rIns="91438" bIns="4571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A6A8E2D3-D43E-482E-A9B9-A44BAE60289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A6A8E2D3-D43E-482E-A9B9-A44BAE60289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A6A8E2D3-D43E-482E-A9B9-A44BAE60289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A6A8E2D3-D43E-482E-A9B9-A44BAE60289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A6A8E2D3-D43E-482E-A9B9-A44BAE60289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A6A8E2D3-D43E-482E-A9B9-A44BAE60289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A6A8E2D3-D43E-482E-A9B9-A44BAE60289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A6A8E2D3-D43E-482E-A9B9-A44BAE60289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A6A8E2D3-D43E-482E-A9B9-A44BAE60289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7.xml"/><Relationship Id="rId18" Type="http://schemas.openxmlformats.org/officeDocument/2006/relationships/tags" Target="../tags/tag6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  <p:custDataLst>
              <p:tags r:id="rId18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SzPct val="100000"/>
              <a:defRPr sz="1200">
                <a:solidFill>
                  <a:srgbClr val="898989"/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A6A8E2D3-D43E-482E-A9B9-A44BAE60289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  <p:custDataLst>
              <p:tags r:id="rId19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SzPct val="100000"/>
              <a:defRPr sz="1200">
                <a:solidFill>
                  <a:srgbClr val="898989"/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/>
          <a:cs typeface="Arial" panose="020B0604020202020204" pitchFamily="34" charset="0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7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.xml"/><Relationship Id="rId8" Type="http://schemas.openxmlformats.org/officeDocument/2006/relationships/diagramColors" Target="../diagrams/colors1.xml"/><Relationship Id="rId7" Type="http://schemas.openxmlformats.org/officeDocument/2006/relationships/diagramQuickStyle" Target="../diagrams/quickStyle1.xml"/><Relationship Id="rId6" Type="http://schemas.openxmlformats.org/officeDocument/2006/relationships/diagramLayout" Target="../diagrams/layout1.xml"/><Relationship Id="rId51" Type="http://schemas.openxmlformats.org/officeDocument/2006/relationships/slideLayout" Target="../slideLayouts/slideLayout6.xml"/><Relationship Id="rId50" Type="http://schemas.openxmlformats.org/officeDocument/2006/relationships/tags" Target="../tags/tag52.xml"/><Relationship Id="rId5" Type="http://schemas.openxmlformats.org/officeDocument/2006/relationships/diagramData" Target="../diagrams/data1.xml"/><Relationship Id="rId49" Type="http://schemas.openxmlformats.org/officeDocument/2006/relationships/tags" Target="../tags/tag51.xml"/><Relationship Id="rId48" Type="http://schemas.openxmlformats.org/officeDocument/2006/relationships/tags" Target="../tags/tag50.xml"/><Relationship Id="rId47" Type="http://schemas.openxmlformats.org/officeDocument/2006/relationships/tags" Target="../tags/tag49.xml"/><Relationship Id="rId46" Type="http://schemas.openxmlformats.org/officeDocument/2006/relationships/tags" Target="../tags/tag48.xml"/><Relationship Id="rId45" Type="http://schemas.openxmlformats.org/officeDocument/2006/relationships/tags" Target="../tags/tag47.xml"/><Relationship Id="rId44" Type="http://schemas.openxmlformats.org/officeDocument/2006/relationships/tags" Target="../tags/tag46.xml"/><Relationship Id="rId43" Type="http://schemas.openxmlformats.org/officeDocument/2006/relationships/tags" Target="../tags/tag45.xml"/><Relationship Id="rId42" Type="http://schemas.openxmlformats.org/officeDocument/2006/relationships/tags" Target="../tags/tag44.xml"/><Relationship Id="rId41" Type="http://schemas.openxmlformats.org/officeDocument/2006/relationships/tags" Target="../tags/tag43.xml"/><Relationship Id="rId40" Type="http://schemas.openxmlformats.org/officeDocument/2006/relationships/tags" Target="../tags/tag42.xml"/><Relationship Id="rId4" Type="http://schemas.openxmlformats.org/officeDocument/2006/relationships/tags" Target="../tags/tag11.xml"/><Relationship Id="rId39" Type="http://schemas.openxmlformats.org/officeDocument/2006/relationships/tags" Target="../tags/tag41.xml"/><Relationship Id="rId38" Type="http://schemas.openxmlformats.org/officeDocument/2006/relationships/tags" Target="../tags/tag40.xml"/><Relationship Id="rId37" Type="http://schemas.openxmlformats.org/officeDocument/2006/relationships/tags" Target="../tags/tag39.xml"/><Relationship Id="rId36" Type="http://schemas.openxmlformats.org/officeDocument/2006/relationships/tags" Target="../tags/tag38.xml"/><Relationship Id="rId35" Type="http://schemas.openxmlformats.org/officeDocument/2006/relationships/tags" Target="../tags/tag37.xml"/><Relationship Id="rId34" Type="http://schemas.openxmlformats.org/officeDocument/2006/relationships/tags" Target="../tags/tag36.xml"/><Relationship Id="rId33" Type="http://schemas.openxmlformats.org/officeDocument/2006/relationships/tags" Target="../tags/tag35.xml"/><Relationship Id="rId32" Type="http://schemas.openxmlformats.org/officeDocument/2006/relationships/tags" Target="../tags/tag34.xml"/><Relationship Id="rId31" Type="http://schemas.openxmlformats.org/officeDocument/2006/relationships/tags" Target="../tags/tag33.xml"/><Relationship Id="rId30" Type="http://schemas.openxmlformats.org/officeDocument/2006/relationships/tags" Target="../tags/tag32.xml"/><Relationship Id="rId3" Type="http://schemas.openxmlformats.org/officeDocument/2006/relationships/tags" Target="../tags/tag10.xml"/><Relationship Id="rId29" Type="http://schemas.openxmlformats.org/officeDocument/2006/relationships/tags" Target="../tags/tag31.xml"/><Relationship Id="rId28" Type="http://schemas.openxmlformats.org/officeDocument/2006/relationships/tags" Target="../tags/tag30.xml"/><Relationship Id="rId27" Type="http://schemas.openxmlformats.org/officeDocument/2006/relationships/tags" Target="../tags/tag29.xml"/><Relationship Id="rId26" Type="http://schemas.openxmlformats.org/officeDocument/2006/relationships/tags" Target="../tags/tag28.xml"/><Relationship Id="rId25" Type="http://schemas.openxmlformats.org/officeDocument/2006/relationships/tags" Target="../tags/tag27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9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72.xml"/><Relationship Id="rId20" Type="http://schemas.openxmlformats.org/officeDocument/2006/relationships/tags" Target="../tags/tag71.xml"/><Relationship Id="rId2" Type="http://schemas.openxmlformats.org/officeDocument/2006/relationships/tags" Target="../tags/tag53.xml"/><Relationship Id="rId19" Type="http://schemas.openxmlformats.org/officeDocument/2006/relationships/tags" Target="../tags/tag70.xml"/><Relationship Id="rId18" Type="http://schemas.openxmlformats.org/officeDocument/2006/relationships/tags" Target="../tags/tag69.xml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3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7170" name="图片 4"/>
          <p:cNvPicPr>
            <a:picLocks noChangeAspect="1"/>
          </p:cNvPicPr>
          <p:nvPr/>
        </p:nvPicPr>
        <p:blipFill>
          <a:blip r:embed="rId1"/>
          <a:srcRect l="2592" t="-182" r="30043" b="26288"/>
          <a:stretch>
            <a:fillRect/>
          </a:stretch>
        </p:blipFill>
        <p:spPr>
          <a:xfrm>
            <a:off x="0" y="-30162"/>
            <a:ext cx="12192000" cy="6888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文本框 195"/>
          <p:cNvSpPr txBox="1"/>
          <p:nvPr/>
        </p:nvSpPr>
        <p:spPr>
          <a:xfrm>
            <a:off x="393700" y="1125538"/>
            <a:ext cx="117983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第</a:t>
            </a:r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   三国至隋唐五代的政权更迭与民族交融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6863" y="188913"/>
            <a:ext cx="60388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2023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rPr>
              <a:t>届高考一轮复习（统编版）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3700" y="4992688"/>
            <a:ext cx="11355388" cy="74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3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solidFill>
                  <a:srgbClr val="001A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复习主线：</a:t>
            </a:r>
            <a:r>
              <a:rPr lang="zh-CN" altLang="en-US" sz="36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政治大动荡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区域大发展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民族大交融</a:t>
            </a:r>
            <a:endParaRPr lang="zh-CN" altLang="en-US" sz="3600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4" name="文本框 3"/>
          <p:cNvSpPr txBox="1"/>
          <p:nvPr/>
        </p:nvSpPr>
        <p:spPr>
          <a:xfrm>
            <a:off x="296863" y="2149475"/>
            <a:ext cx="39528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001A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课标解读：要考什么？</a:t>
            </a:r>
            <a:endParaRPr lang="zh-CN" altLang="en-US" b="1" dirty="0">
              <a:solidFill>
                <a:srgbClr val="001A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5" name="矩形 2"/>
          <p:cNvSpPr/>
          <p:nvPr/>
        </p:nvSpPr>
        <p:spPr>
          <a:xfrm>
            <a:off x="119063" y="2636838"/>
            <a:ext cx="1188085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通过了解三国两晋南北朝</a:t>
            </a:r>
            <a:r>
              <a:rPr lang="zh-CN" altLang="zh-CN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政权更迭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的历史脉络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,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隋唐时期封建社会的高度繁荣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,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认识三国两晋南北朝至隋唐时期的</a:t>
            </a:r>
            <a:r>
              <a:rPr lang="zh-CN" altLang="zh-CN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民族交融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、</a:t>
            </a:r>
            <a:r>
              <a:rPr lang="zh-CN" altLang="zh-CN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区域开发的新成就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zh-CN" altLang="zh-CN" sz="3200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pic>
        <p:nvPicPr>
          <p:cNvPr id="16387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888"/>
            <a:ext cx="5260975" cy="1008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标题 1"/>
          <p:cNvSpPr>
            <a:spLocks noGrp="1"/>
          </p:cNvSpPr>
          <p:nvPr>
            <p:ph type="title"/>
          </p:nvPr>
        </p:nvSpPr>
        <p:spPr>
          <a:xfrm>
            <a:off x="2495550" y="384175"/>
            <a:ext cx="3744913" cy="471488"/>
          </a:xfrm>
        </p:spPr>
        <p:txBody>
          <a:bodyPr vert="horz" wrap="square" lIns="91440" tIns="45720" rIns="91440" bIns="45720" anchor="t" anchorCtr="0"/>
          <a:p>
            <a:pPr>
              <a:spcBef>
                <a:spcPts val="1000"/>
              </a:spcBef>
              <a:buNone/>
            </a:pPr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中国古代的人口迁移</a:t>
            </a:r>
            <a:endParaRPr lang="zh-CN" altLang="en-US" sz="2800" b="1" dirty="0">
              <a:solidFill>
                <a:srgbClr val="FF006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3525" y="1127125"/>
            <a:ext cx="11809413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按迁移的方向分类，中国古代的人口迁移可分为四类：</a:t>
            </a:r>
            <a:endParaRPr kumimoji="0" lang="en-US" altLang="zh-CN" sz="28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（一）从北方到南方</a:t>
            </a:r>
            <a:endParaRPr kumimoji="0" lang="en-US" altLang="zh-CN" sz="2800" b="1" kern="1200" cap="none" spc="0" normalizeH="0" baseline="0" noProof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indent="72009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主体是黄河流域的汉人。东汉末、三国两晋南北朝、辽宋夏金等时期北方战乱频繁，而南方相对稳定，黄河流域的农民为躲避战祸纷纷南迁。</a:t>
            </a:r>
            <a:endParaRPr kumimoji="0" lang="en-US" altLang="zh-CN" sz="2800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（二）从边疆到内地</a:t>
            </a:r>
            <a:endParaRPr kumimoji="0" lang="en-US" altLang="zh-CN" sz="2800" b="1" kern="1200" cap="none" spc="0" normalizeH="0" baseline="0" noProof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indent="72009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主体是少数民族，如西晋时期，匈奴、鲜卑、羯、氐、羌等共几十万人陆续内迁到今天甘肃、山西、湖北、辽宁等地。</a:t>
            </a:r>
            <a:endParaRPr kumimoji="0" lang="en-US" altLang="zh-CN" sz="2800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（三）从内地到边疆</a:t>
            </a:r>
            <a:endParaRPr kumimoji="0" lang="en-US" altLang="zh-CN" sz="2800" b="1" kern="1200" cap="none" spc="0" normalizeH="0" baseline="0" noProof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indent="72009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大多由政府组织内地军民迁徙，从事戍守、开发、屯田等。如秦始皇迁徙内地“几万家于河套”以发展生产，加强边防。</a:t>
            </a:r>
            <a:endParaRPr kumimoji="0" lang="en-US" altLang="zh-CN" sz="2800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（四）从国内到国外</a:t>
            </a:r>
            <a:endParaRPr kumimoji="0" lang="en-US" altLang="zh-CN" sz="2800" b="1" kern="1200" cap="none" spc="0" normalizeH="0" baseline="0" noProof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indent="72009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如唐朝时，我国已有很多人到南洋，即东南亚各地生活，被当地居民称为“唐人”。</a:t>
            </a:r>
            <a:endParaRPr kumimoji="0" lang="en-US" altLang="zh-CN" sz="2800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sp>
        <p:nvSpPr>
          <p:cNvPr id="17411" name="TextBox 2"/>
          <p:cNvSpPr txBox="1"/>
          <p:nvPr>
            <p:custDataLst>
              <p:tags r:id="rId2"/>
            </p:custDataLst>
          </p:nvPr>
        </p:nvSpPr>
        <p:spPr>
          <a:xfrm>
            <a:off x="1703388" y="1166813"/>
            <a:ext cx="3740150" cy="6746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buFontTx/>
              <a:buNone/>
            </a:pPr>
            <a:r>
              <a:rPr lang="zh-CN" altLang="en-US" sz="3600" b="1" dirty="0">
                <a:solidFill>
                  <a:srgbClr val="FF00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北魏孝文帝改革</a:t>
            </a:r>
            <a:endParaRPr lang="zh-CN" altLang="en-US" sz="3600" b="1" dirty="0">
              <a:solidFill>
                <a:srgbClr val="FF006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8"/>
          <p:cNvGraphicFramePr>
            <a:graphicFrameLocks noGrp="1"/>
          </p:cNvGraphicFramePr>
          <p:nvPr>
            <p:ph idx="1"/>
          </p:nvPr>
        </p:nvGraphicFramePr>
        <p:xfrm>
          <a:off x="6816725" y="882650"/>
          <a:ext cx="4849813" cy="4384675"/>
        </p:xfrm>
        <a:graphic>
          <a:graphicData uri="http://schemas.openxmlformats.org/drawingml/2006/table">
            <a:tbl>
              <a:tblPr/>
              <a:tblGrid>
                <a:gridCol w="923925"/>
                <a:gridCol w="1185863"/>
                <a:gridCol w="2740025"/>
              </a:tblGrid>
              <a:tr h="6402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问题</a:t>
                      </a:r>
                      <a:endParaRPr kumimoji="0" lang="zh-CN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措施</a:t>
                      </a:r>
                      <a:endParaRPr kumimoji="0" lang="zh-CN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57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政治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吏治腐败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三长制 俸禄制 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都洛阳 改籍贯 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57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经济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财政危机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均田制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租调制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52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文化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民族矛盾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穿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汉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服 说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汉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语 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改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汉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姓 学士族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定门第 互通婚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表格 11"/>
          <p:cNvGraphicFramePr>
            <a:graphicFrameLocks noGrp="1"/>
          </p:cNvGraphicFramePr>
          <p:nvPr/>
        </p:nvGraphicFramePr>
        <p:xfrm>
          <a:off x="550863" y="2636838"/>
          <a:ext cx="5835650" cy="2316164"/>
        </p:xfrm>
        <a:graphic>
          <a:graphicData uri="http://schemas.openxmlformats.org/drawingml/2006/table">
            <a:tbl>
              <a:tblPr/>
              <a:tblGrid>
                <a:gridCol w="774700"/>
                <a:gridCol w="1360488"/>
                <a:gridCol w="3700462"/>
              </a:tblGrid>
              <a:tr h="579041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紧迫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内忧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政治危机 财政危机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41">
                <a:tc vMerge="1"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外患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政权并立 相互兼并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41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有利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民族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民族迁移 民族交融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41">
                <a:tc vMerge="1"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文化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汉文化基础雄厚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97" name="矩形 10"/>
          <p:cNvSpPr/>
          <p:nvPr/>
        </p:nvSpPr>
        <p:spPr>
          <a:xfrm>
            <a:off x="2424113" y="1841500"/>
            <a:ext cx="203041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改革背景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192088" y="5373688"/>
            <a:ext cx="11999912" cy="1384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Clr>
                <a:srgbClr val="FFFF00"/>
              </a:buClr>
              <a:buSz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积极影响：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促进经济社会发展；促进北魏民族交融；奠定隋唐统一基础。</a:t>
            </a: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>
                <a:srgbClr val="FFFF00"/>
              </a:buClr>
              <a:buSz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消极影响：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移植士族制度，滋长贵族腐化；固化社会阶层，激化社会矛盾；北魏由盛转衰，迅速归于灭亡</a:t>
            </a: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59" name="文本框 15"/>
          <p:cNvSpPr txBox="1"/>
          <p:nvPr/>
        </p:nvSpPr>
        <p:spPr>
          <a:xfrm>
            <a:off x="247650" y="258763"/>
            <a:ext cx="8156575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二、三国至五代的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民族交融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 rot="19560000">
            <a:off x="9631363" y="3763963"/>
            <a:ext cx="2495550" cy="4937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战乱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6" name="内容占位符 2"/>
          <p:cNvSpPr>
            <a:spLocks noGrp="1"/>
          </p:cNvSpPr>
          <p:nvPr>
            <p:ph idx="1"/>
          </p:nvPr>
        </p:nvSpPr>
        <p:spPr>
          <a:xfrm>
            <a:off x="104775" y="1066800"/>
            <a:ext cx="5792788" cy="2336800"/>
          </a:xfrm>
        </p:spPr>
        <p:txBody>
          <a:bodyPr vert="horz" wrap="square" lIns="91440" tIns="45720" rIns="91440" bIns="45720" anchor="t" anchorCtr="0"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东汉灭亡后汉民族剩下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一千万人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董卓的军队主要来自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羌族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曹操部队有大量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乌桓骑射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晋文帝司马昭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归附的胡人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高达八百七十万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437" name="图片 3"/>
          <p:cNvPicPr>
            <a:picLocks noChangeAspect="1"/>
          </p:cNvPicPr>
          <p:nvPr/>
        </p:nvPicPr>
        <p:blipFill>
          <a:blip r:embed="rId2"/>
          <a:srcRect t="14735" b="31786"/>
          <a:stretch>
            <a:fillRect/>
          </a:stretch>
        </p:blipFill>
        <p:spPr>
          <a:xfrm>
            <a:off x="6096000" y="131763"/>
            <a:ext cx="5972175" cy="345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文本框 4"/>
          <p:cNvSpPr txBox="1"/>
          <p:nvPr/>
        </p:nvSpPr>
        <p:spPr>
          <a:xfrm>
            <a:off x="257175" y="3586163"/>
            <a:ext cx="6049963" cy="22479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汉仪昌黎宋刻本(原版)简"/>
              </a:rPr>
              <a:t>    我国历史上最混乱最动荡的时期，这就打乱了昔日相对稳定的民族居住区，实现了各族人民的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汉仪昌黎宋刻本(原版)简"/>
              </a:rPr>
              <a:t>交错杂居</a:t>
            </a:r>
            <a:r>
              <a:rPr lang="zh-CN" altLang="en-US" b="1" dirty="0">
                <a:latin typeface="宋体" panose="02010600030101010101" pitchFamily="2" charset="-122"/>
                <a:ea typeface="汉仪昌黎宋刻本(原版)简"/>
              </a:rPr>
              <a:t>，为民族交融创造条件。</a:t>
            </a:r>
            <a:endParaRPr lang="zh-CN" altLang="en-US" b="1" dirty="0">
              <a:latin typeface="宋体" panose="02010600030101010101" pitchFamily="2" charset="-122"/>
              <a:ea typeface="汉仪昌黎宋刻本(原版)简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  <a:ea typeface="汉仪昌黎宋刻本(原版)简"/>
              </a:rPr>
              <a:t>——</a:t>
            </a:r>
            <a:r>
              <a:rPr lang="zh-CN" altLang="en-US" b="1" dirty="0">
                <a:latin typeface="宋体" panose="02010600030101010101" pitchFamily="2" charset="-122"/>
                <a:ea typeface="汉仪昌黎宋刻本(原版)简"/>
              </a:rPr>
              <a:t>蒋福亚《魏晋南北朝的民族交融》</a:t>
            </a:r>
            <a:endParaRPr lang="zh-CN" altLang="en-US" b="1" dirty="0">
              <a:latin typeface="宋体" panose="02010600030101010101" pitchFamily="2" charset="-122"/>
              <a:ea typeface="汉仪昌黎宋刻本(原版)简"/>
            </a:endParaRPr>
          </a:p>
        </p:txBody>
      </p:sp>
      <p:sp>
        <p:nvSpPr>
          <p:cNvPr id="7" name="椭圆 6"/>
          <p:cNvSpPr/>
          <p:nvPr/>
        </p:nvSpPr>
        <p:spPr>
          <a:xfrm rot="2280000">
            <a:off x="7932738" y="3787775"/>
            <a:ext cx="2687638" cy="4937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气候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 rot="20940000">
            <a:off x="5783263" y="4132263"/>
            <a:ext cx="3048000" cy="4937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杂居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1017588" y="6065838"/>
            <a:ext cx="10409238" cy="744538"/>
          </a:xfrm>
          <a:prstGeom prst="wedgeRect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昌黎宋刻本(原版)简" panose="00020600040101010101" charset="-122"/>
                <a:ea typeface="汉仪昌黎宋刻本(原版)简" panose="00020600040101010101" charset="-122"/>
                <a:cs typeface="+mn-cs"/>
                <a:sym typeface="+mn-ea"/>
              </a:rPr>
              <a:t>鲜卑自称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仪昌黎宋刻本(原版)简" panose="00020600040101010101" charset="-122"/>
                <a:ea typeface="汉仪昌黎宋刻本(原版)简" panose="00020600040101010101" charset="-122"/>
                <a:cs typeface="+mn-cs"/>
                <a:sym typeface="+mn-ea"/>
              </a:rPr>
              <a:t>黄帝之子的后裔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昌黎宋刻本(原版)简" panose="00020600040101010101" charset="-122"/>
                <a:ea typeface="汉仪昌黎宋刻本(原版)简" panose="00020600040101010101" charset="-122"/>
                <a:cs typeface="+mn-cs"/>
                <a:sym typeface="+mn-ea"/>
              </a:rPr>
              <a:t>；匈奴的铁弗自称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仪昌黎宋刻本(原版)简" panose="00020600040101010101" charset="-122"/>
                <a:ea typeface="汉仪昌黎宋刻本(原版)简" panose="00020600040101010101" charset="-122"/>
                <a:cs typeface="+mn-cs"/>
                <a:sym typeface="+mn-ea"/>
              </a:rPr>
              <a:t>大禹的后代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昌黎宋刻本(原版)简" panose="00020600040101010101" charset="-122"/>
                <a:ea typeface="汉仪昌黎宋刻本(原版)简" panose="00020600040101010101" charset="-122"/>
                <a:cs typeface="+mn-cs"/>
                <a:sym typeface="+mn-ea"/>
              </a:rPr>
              <a:t>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昌黎宋刻本(原版)简" panose="00020600040101010101" charset="-122"/>
              <a:ea typeface="汉仪昌黎宋刻本(原版)简" panose="00020600040101010101" charset="-122"/>
              <a:cs typeface="+mn-cs"/>
              <a:sym typeface="+mn-ea"/>
            </a:endParaRPr>
          </a:p>
        </p:txBody>
      </p:sp>
      <p:sp>
        <p:nvSpPr>
          <p:cNvPr id="48" name="Freeform 30"/>
          <p:cNvSpPr>
            <a:spLocks noEditPoints="1"/>
          </p:cNvSpPr>
          <p:nvPr/>
        </p:nvSpPr>
        <p:spPr>
          <a:xfrm>
            <a:off x="7281863" y="4710113"/>
            <a:ext cx="4452937" cy="1152525"/>
          </a:xfrm>
          <a:custGeom>
            <a:avLst/>
            <a:gdLst>
              <a:gd name="txL" fmla="*/ 0 w 1427"/>
              <a:gd name="txT" fmla="*/ 0 h 871"/>
              <a:gd name="txR" fmla="*/ 1427 w 1427"/>
              <a:gd name="txB" fmla="*/ 871 h 871"/>
            </a:gdLst>
            <a:ahLst/>
            <a:cxnLst>
              <a:cxn ang="0">
                <a:pos x="2147483647" y="338111932"/>
              </a:cxn>
              <a:cxn ang="0">
                <a:pos x="2147483647" y="262780993"/>
              </a:cxn>
              <a:cxn ang="0">
                <a:pos x="2147483647" y="325849649"/>
              </a:cxn>
              <a:cxn ang="0">
                <a:pos x="2147483647" y="224240874"/>
              </a:cxn>
              <a:cxn ang="0">
                <a:pos x="2147483647" y="134894384"/>
              </a:cxn>
              <a:cxn ang="0">
                <a:pos x="2147483647" y="47301161"/>
              </a:cxn>
              <a:cxn ang="0">
                <a:pos x="2147483647" y="75330939"/>
              </a:cxn>
              <a:cxn ang="0">
                <a:pos x="2147483647" y="35037554"/>
              </a:cxn>
              <a:cxn ang="0">
                <a:pos x="2147483647" y="49053105"/>
              </a:cxn>
              <a:cxn ang="0">
                <a:pos x="2147483647" y="54307613"/>
              </a:cxn>
              <a:cxn ang="0">
                <a:pos x="2147483647" y="31533666"/>
              </a:cxn>
              <a:cxn ang="0">
                <a:pos x="2147483647" y="42045329"/>
              </a:cxn>
              <a:cxn ang="0">
                <a:pos x="2147483647" y="24525891"/>
              </a:cxn>
              <a:cxn ang="0">
                <a:pos x="2147483647" y="21022003"/>
              </a:cxn>
              <a:cxn ang="0">
                <a:pos x="2147483647" y="70075108"/>
              </a:cxn>
              <a:cxn ang="0">
                <a:pos x="2147483647" y="36789498"/>
              </a:cxn>
              <a:cxn ang="0">
                <a:pos x="2147483647" y="36789498"/>
              </a:cxn>
              <a:cxn ang="0">
                <a:pos x="1518935193" y="35037554"/>
              </a:cxn>
              <a:cxn ang="0">
                <a:pos x="1197621619" y="24525891"/>
              </a:cxn>
              <a:cxn ang="0">
                <a:pos x="671834920" y="61315389"/>
              </a:cxn>
              <a:cxn ang="0">
                <a:pos x="58421785" y="359135259"/>
              </a:cxn>
              <a:cxn ang="0">
                <a:pos x="214209049" y="259278428"/>
              </a:cxn>
              <a:cxn ang="0">
                <a:pos x="506311731" y="112120437"/>
              </a:cxn>
              <a:cxn ang="0">
                <a:pos x="321313574" y="257526485"/>
              </a:cxn>
              <a:cxn ang="0">
                <a:pos x="253155865" y="450232370"/>
              </a:cxn>
              <a:cxn ang="0">
                <a:pos x="282366758" y="716517250"/>
              </a:cxn>
              <a:cxn ang="0">
                <a:pos x="107104525" y="658705749"/>
              </a:cxn>
              <a:cxn ang="0">
                <a:pos x="29210892" y="1014337120"/>
              </a:cxn>
              <a:cxn ang="0">
                <a:pos x="272627713" y="1163245732"/>
              </a:cxn>
              <a:cxn ang="0">
                <a:pos x="107104525" y="898712795"/>
              </a:cxn>
              <a:cxn ang="0">
                <a:pos x="311577650" y="867179129"/>
              </a:cxn>
              <a:cxn ang="0">
                <a:pos x="331049498" y="1263103885"/>
              </a:cxn>
              <a:cxn ang="0">
                <a:pos x="467364915" y="1405004722"/>
              </a:cxn>
              <a:cxn ang="0">
                <a:pos x="662098996" y="1452305883"/>
              </a:cxn>
              <a:cxn ang="0">
                <a:pos x="1479985256" y="1522380991"/>
              </a:cxn>
              <a:cxn ang="0">
                <a:pos x="2147483647" y="1508366763"/>
              </a:cxn>
              <a:cxn ang="0">
                <a:pos x="2147483647" y="1510117384"/>
              </a:cxn>
              <a:cxn ang="0">
                <a:pos x="2147483647" y="1508366763"/>
              </a:cxn>
              <a:cxn ang="0">
                <a:pos x="2147483647" y="1490847324"/>
              </a:cxn>
              <a:cxn ang="0">
                <a:pos x="2147483647" y="1480335661"/>
              </a:cxn>
              <a:cxn ang="0">
                <a:pos x="2147483647" y="1482087605"/>
              </a:cxn>
              <a:cxn ang="0">
                <a:pos x="2147483647" y="1401502157"/>
              </a:cxn>
              <a:cxn ang="0">
                <a:pos x="2147483647" y="721773082"/>
              </a:cxn>
              <a:cxn ang="0">
                <a:pos x="2147483647" y="879442736"/>
              </a:cxn>
              <a:cxn ang="0">
                <a:pos x="2147483647" y="704254966"/>
              </a:cxn>
              <a:cxn ang="0">
                <a:pos x="2147483647" y="592134529"/>
              </a:cxn>
              <a:cxn ang="0">
                <a:pos x="2147483647" y="108616550"/>
              </a:cxn>
              <a:cxn ang="0">
                <a:pos x="2147483647" y="120880157"/>
              </a:cxn>
              <a:cxn ang="0">
                <a:pos x="2147483647" y="105112662"/>
              </a:cxn>
              <a:cxn ang="0">
                <a:pos x="2147483647" y="115624325"/>
              </a:cxn>
              <a:cxn ang="0">
                <a:pos x="2147483647" y="91097111"/>
              </a:cxn>
              <a:cxn ang="0">
                <a:pos x="2147483647" y="117376269"/>
              </a:cxn>
              <a:cxn ang="0">
                <a:pos x="2147483647" y="99856830"/>
              </a:cxn>
              <a:cxn ang="0">
                <a:pos x="2147483647" y="120880157"/>
              </a:cxn>
              <a:cxn ang="0">
                <a:pos x="535522623" y="275044600"/>
              </a:cxn>
              <a:cxn ang="0">
                <a:pos x="1119727986" y="119128213"/>
              </a:cxn>
              <a:cxn ang="0">
                <a:pos x="584205363" y="240007046"/>
              </a:cxn>
              <a:cxn ang="0">
                <a:pos x="662098996" y="742796408"/>
              </a:cxn>
              <a:cxn ang="0">
                <a:pos x="2147483647" y="1459313658"/>
              </a:cxn>
            </a:cxnLst>
            <a:rect l="txL" t="txT" r="txR" b="txB"/>
            <a:pathLst>
              <a:path w="1427" h="871">
                <a:moveTo>
                  <a:pt x="1409" y="244"/>
                </a:moveTo>
                <a:cubicBezTo>
                  <a:pt x="1415" y="283"/>
                  <a:pt x="1416" y="244"/>
                  <a:pt x="1421" y="285"/>
                </a:cubicBezTo>
                <a:cubicBezTo>
                  <a:pt x="1426" y="285"/>
                  <a:pt x="1427" y="269"/>
                  <a:pt x="1426" y="246"/>
                </a:cubicBezTo>
                <a:cubicBezTo>
                  <a:pt x="1424" y="261"/>
                  <a:pt x="1418" y="237"/>
                  <a:pt x="1414" y="257"/>
                </a:cubicBezTo>
                <a:cubicBezTo>
                  <a:pt x="1412" y="223"/>
                  <a:pt x="1401" y="226"/>
                  <a:pt x="1406" y="189"/>
                </a:cubicBezTo>
                <a:cubicBezTo>
                  <a:pt x="1407" y="190"/>
                  <a:pt x="1407" y="190"/>
                  <a:pt x="1407" y="190"/>
                </a:cubicBezTo>
                <a:cubicBezTo>
                  <a:pt x="1403" y="174"/>
                  <a:pt x="1403" y="174"/>
                  <a:pt x="1403" y="174"/>
                </a:cubicBezTo>
                <a:cubicBezTo>
                  <a:pt x="1405" y="153"/>
                  <a:pt x="1405" y="153"/>
                  <a:pt x="1405" y="153"/>
                </a:cubicBezTo>
                <a:cubicBezTo>
                  <a:pt x="1411" y="166"/>
                  <a:pt x="1408" y="183"/>
                  <a:pt x="1411" y="193"/>
                </a:cubicBezTo>
                <a:cubicBezTo>
                  <a:pt x="1414" y="180"/>
                  <a:pt x="1413" y="171"/>
                  <a:pt x="1411" y="162"/>
                </a:cubicBezTo>
                <a:cubicBezTo>
                  <a:pt x="1410" y="158"/>
                  <a:pt x="1409" y="154"/>
                  <a:pt x="1407" y="146"/>
                </a:cubicBezTo>
                <a:cubicBezTo>
                  <a:pt x="1407" y="142"/>
                  <a:pt x="1406" y="139"/>
                  <a:pt x="1405" y="135"/>
                </a:cubicBezTo>
                <a:cubicBezTo>
                  <a:pt x="1404" y="131"/>
                  <a:pt x="1403" y="126"/>
                  <a:pt x="1402" y="122"/>
                </a:cubicBezTo>
                <a:cubicBezTo>
                  <a:pt x="1401" y="113"/>
                  <a:pt x="1401" y="112"/>
                  <a:pt x="1402" y="113"/>
                </a:cubicBezTo>
                <a:cubicBezTo>
                  <a:pt x="1403" y="114"/>
                  <a:pt x="1404" y="116"/>
                  <a:pt x="1405" y="119"/>
                </a:cubicBezTo>
                <a:cubicBezTo>
                  <a:pt x="1406" y="121"/>
                  <a:pt x="1407" y="124"/>
                  <a:pt x="1408" y="128"/>
                </a:cubicBezTo>
                <a:cubicBezTo>
                  <a:pt x="1409" y="131"/>
                  <a:pt x="1410" y="135"/>
                  <a:pt x="1411" y="139"/>
                </a:cubicBezTo>
                <a:cubicBezTo>
                  <a:pt x="1412" y="143"/>
                  <a:pt x="1412" y="147"/>
                  <a:pt x="1412" y="150"/>
                </a:cubicBezTo>
                <a:cubicBezTo>
                  <a:pt x="1413" y="153"/>
                  <a:pt x="1413" y="155"/>
                  <a:pt x="1414" y="157"/>
                </a:cubicBezTo>
                <a:cubicBezTo>
                  <a:pt x="1414" y="158"/>
                  <a:pt x="1415" y="159"/>
                  <a:pt x="1415" y="159"/>
                </a:cubicBezTo>
                <a:cubicBezTo>
                  <a:pt x="1415" y="157"/>
                  <a:pt x="1415" y="155"/>
                  <a:pt x="1415" y="153"/>
                </a:cubicBezTo>
                <a:cubicBezTo>
                  <a:pt x="1415" y="149"/>
                  <a:pt x="1415" y="146"/>
                  <a:pt x="1415" y="143"/>
                </a:cubicBezTo>
                <a:cubicBezTo>
                  <a:pt x="1415" y="136"/>
                  <a:pt x="1416" y="131"/>
                  <a:pt x="1417" y="132"/>
                </a:cubicBezTo>
                <a:cubicBezTo>
                  <a:pt x="1417" y="137"/>
                  <a:pt x="1418" y="141"/>
                  <a:pt x="1418" y="145"/>
                </a:cubicBezTo>
                <a:cubicBezTo>
                  <a:pt x="1418" y="148"/>
                  <a:pt x="1418" y="151"/>
                  <a:pt x="1418" y="153"/>
                </a:cubicBezTo>
                <a:cubicBezTo>
                  <a:pt x="1418" y="157"/>
                  <a:pt x="1419" y="159"/>
                  <a:pt x="1419" y="161"/>
                </a:cubicBezTo>
                <a:cubicBezTo>
                  <a:pt x="1420" y="166"/>
                  <a:pt x="1420" y="171"/>
                  <a:pt x="1419" y="186"/>
                </a:cubicBezTo>
                <a:cubicBezTo>
                  <a:pt x="1417" y="171"/>
                  <a:pt x="1417" y="189"/>
                  <a:pt x="1415" y="186"/>
                </a:cubicBezTo>
                <a:cubicBezTo>
                  <a:pt x="1417" y="190"/>
                  <a:pt x="1417" y="219"/>
                  <a:pt x="1416" y="239"/>
                </a:cubicBezTo>
                <a:cubicBezTo>
                  <a:pt x="1421" y="244"/>
                  <a:pt x="1420" y="222"/>
                  <a:pt x="1422" y="209"/>
                </a:cubicBezTo>
                <a:cubicBezTo>
                  <a:pt x="1419" y="197"/>
                  <a:pt x="1420" y="184"/>
                  <a:pt x="1421" y="173"/>
                </a:cubicBezTo>
                <a:cubicBezTo>
                  <a:pt x="1422" y="167"/>
                  <a:pt x="1422" y="161"/>
                  <a:pt x="1422" y="156"/>
                </a:cubicBezTo>
                <a:cubicBezTo>
                  <a:pt x="1422" y="153"/>
                  <a:pt x="1422" y="149"/>
                  <a:pt x="1421" y="145"/>
                </a:cubicBezTo>
                <a:cubicBezTo>
                  <a:pt x="1421" y="143"/>
                  <a:pt x="1421" y="141"/>
                  <a:pt x="1420" y="140"/>
                </a:cubicBezTo>
                <a:cubicBezTo>
                  <a:pt x="1420" y="138"/>
                  <a:pt x="1419" y="136"/>
                  <a:pt x="1419" y="135"/>
                </a:cubicBezTo>
                <a:cubicBezTo>
                  <a:pt x="1418" y="132"/>
                  <a:pt x="1418" y="130"/>
                  <a:pt x="1418" y="128"/>
                </a:cubicBezTo>
                <a:cubicBezTo>
                  <a:pt x="1417" y="126"/>
                  <a:pt x="1417" y="125"/>
                  <a:pt x="1416" y="123"/>
                </a:cubicBezTo>
                <a:cubicBezTo>
                  <a:pt x="1416" y="121"/>
                  <a:pt x="1415" y="119"/>
                  <a:pt x="1415" y="118"/>
                </a:cubicBezTo>
                <a:cubicBezTo>
                  <a:pt x="1415" y="116"/>
                  <a:pt x="1416" y="116"/>
                  <a:pt x="1417" y="118"/>
                </a:cubicBezTo>
                <a:cubicBezTo>
                  <a:pt x="1419" y="121"/>
                  <a:pt x="1422" y="130"/>
                  <a:pt x="1422" y="128"/>
                </a:cubicBezTo>
                <a:cubicBezTo>
                  <a:pt x="1421" y="120"/>
                  <a:pt x="1419" y="114"/>
                  <a:pt x="1418" y="111"/>
                </a:cubicBezTo>
                <a:cubicBezTo>
                  <a:pt x="1416" y="108"/>
                  <a:pt x="1415" y="107"/>
                  <a:pt x="1415" y="107"/>
                </a:cubicBezTo>
                <a:cubicBezTo>
                  <a:pt x="1413" y="107"/>
                  <a:pt x="1413" y="109"/>
                  <a:pt x="1410" y="104"/>
                </a:cubicBezTo>
                <a:cubicBezTo>
                  <a:pt x="1407" y="98"/>
                  <a:pt x="1404" y="93"/>
                  <a:pt x="1401" y="89"/>
                </a:cubicBezTo>
                <a:cubicBezTo>
                  <a:pt x="1399" y="84"/>
                  <a:pt x="1396" y="80"/>
                  <a:pt x="1393" y="77"/>
                </a:cubicBezTo>
                <a:cubicBezTo>
                  <a:pt x="1388" y="70"/>
                  <a:pt x="1384" y="65"/>
                  <a:pt x="1380" y="60"/>
                </a:cubicBezTo>
                <a:cubicBezTo>
                  <a:pt x="1378" y="57"/>
                  <a:pt x="1376" y="55"/>
                  <a:pt x="1373" y="53"/>
                </a:cubicBezTo>
                <a:cubicBezTo>
                  <a:pt x="1371" y="50"/>
                  <a:pt x="1369" y="48"/>
                  <a:pt x="1366" y="46"/>
                </a:cubicBezTo>
                <a:cubicBezTo>
                  <a:pt x="1363" y="44"/>
                  <a:pt x="1360" y="42"/>
                  <a:pt x="1357" y="39"/>
                </a:cubicBezTo>
                <a:cubicBezTo>
                  <a:pt x="1353" y="38"/>
                  <a:pt x="1350" y="35"/>
                  <a:pt x="1345" y="33"/>
                </a:cubicBezTo>
                <a:cubicBezTo>
                  <a:pt x="1337" y="32"/>
                  <a:pt x="1326" y="29"/>
                  <a:pt x="1314" y="28"/>
                </a:cubicBezTo>
                <a:cubicBezTo>
                  <a:pt x="1312" y="28"/>
                  <a:pt x="1311" y="28"/>
                  <a:pt x="1309" y="27"/>
                </a:cubicBezTo>
                <a:cubicBezTo>
                  <a:pt x="1307" y="27"/>
                  <a:pt x="1306" y="27"/>
                  <a:pt x="1304" y="27"/>
                </a:cubicBezTo>
                <a:cubicBezTo>
                  <a:pt x="1302" y="27"/>
                  <a:pt x="1301" y="27"/>
                  <a:pt x="1299" y="27"/>
                </a:cubicBezTo>
                <a:cubicBezTo>
                  <a:pt x="1296" y="27"/>
                  <a:pt x="1296" y="27"/>
                  <a:pt x="1296" y="27"/>
                </a:cubicBezTo>
                <a:cubicBezTo>
                  <a:pt x="1294" y="27"/>
                  <a:pt x="1294" y="27"/>
                  <a:pt x="1294" y="27"/>
                </a:cubicBezTo>
                <a:cubicBezTo>
                  <a:pt x="1290" y="27"/>
                  <a:pt x="1285" y="27"/>
                  <a:pt x="1280" y="27"/>
                </a:cubicBezTo>
                <a:cubicBezTo>
                  <a:pt x="1260" y="28"/>
                  <a:pt x="1238" y="27"/>
                  <a:pt x="1220" y="27"/>
                </a:cubicBezTo>
                <a:cubicBezTo>
                  <a:pt x="1224" y="25"/>
                  <a:pt x="1219" y="23"/>
                  <a:pt x="1217" y="22"/>
                </a:cubicBezTo>
                <a:cubicBezTo>
                  <a:pt x="1196" y="29"/>
                  <a:pt x="1203" y="26"/>
                  <a:pt x="1176" y="31"/>
                </a:cubicBezTo>
                <a:cubicBezTo>
                  <a:pt x="1199" y="34"/>
                  <a:pt x="1199" y="34"/>
                  <a:pt x="1199" y="34"/>
                </a:cubicBezTo>
                <a:cubicBezTo>
                  <a:pt x="1181" y="34"/>
                  <a:pt x="1166" y="40"/>
                  <a:pt x="1150" y="36"/>
                </a:cubicBezTo>
                <a:cubicBezTo>
                  <a:pt x="1172" y="43"/>
                  <a:pt x="1120" y="41"/>
                  <a:pt x="1107" y="43"/>
                </a:cubicBezTo>
                <a:cubicBezTo>
                  <a:pt x="1088" y="41"/>
                  <a:pt x="1069" y="46"/>
                  <a:pt x="1059" y="41"/>
                </a:cubicBezTo>
                <a:cubicBezTo>
                  <a:pt x="1062" y="41"/>
                  <a:pt x="1062" y="41"/>
                  <a:pt x="1062" y="41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8" y="34"/>
                  <a:pt x="1038" y="34"/>
                  <a:pt x="1038" y="34"/>
                </a:cubicBezTo>
                <a:cubicBezTo>
                  <a:pt x="1019" y="31"/>
                  <a:pt x="997" y="36"/>
                  <a:pt x="1003" y="38"/>
                </a:cubicBezTo>
                <a:cubicBezTo>
                  <a:pt x="983" y="36"/>
                  <a:pt x="995" y="36"/>
                  <a:pt x="992" y="32"/>
                </a:cubicBezTo>
                <a:cubicBezTo>
                  <a:pt x="1003" y="30"/>
                  <a:pt x="1027" y="25"/>
                  <a:pt x="1034" y="30"/>
                </a:cubicBezTo>
                <a:cubicBezTo>
                  <a:pt x="1032" y="30"/>
                  <a:pt x="1028" y="29"/>
                  <a:pt x="1027" y="30"/>
                </a:cubicBezTo>
                <a:cubicBezTo>
                  <a:pt x="1078" y="33"/>
                  <a:pt x="1043" y="22"/>
                  <a:pt x="1069" y="20"/>
                </a:cubicBezTo>
                <a:cubicBezTo>
                  <a:pt x="1056" y="20"/>
                  <a:pt x="1046" y="17"/>
                  <a:pt x="1032" y="18"/>
                </a:cubicBezTo>
                <a:cubicBezTo>
                  <a:pt x="1025" y="19"/>
                  <a:pt x="998" y="21"/>
                  <a:pt x="985" y="24"/>
                </a:cubicBezTo>
                <a:cubicBezTo>
                  <a:pt x="1003" y="21"/>
                  <a:pt x="1013" y="24"/>
                  <a:pt x="1027" y="26"/>
                </a:cubicBezTo>
                <a:cubicBezTo>
                  <a:pt x="1015" y="25"/>
                  <a:pt x="1013" y="29"/>
                  <a:pt x="1003" y="27"/>
                </a:cubicBezTo>
                <a:cubicBezTo>
                  <a:pt x="1006" y="26"/>
                  <a:pt x="1006" y="26"/>
                  <a:pt x="1006" y="26"/>
                </a:cubicBezTo>
                <a:cubicBezTo>
                  <a:pt x="993" y="28"/>
                  <a:pt x="993" y="28"/>
                  <a:pt x="993" y="28"/>
                </a:cubicBezTo>
                <a:cubicBezTo>
                  <a:pt x="991" y="24"/>
                  <a:pt x="956" y="27"/>
                  <a:pt x="976" y="22"/>
                </a:cubicBezTo>
                <a:cubicBezTo>
                  <a:pt x="958" y="23"/>
                  <a:pt x="970" y="26"/>
                  <a:pt x="953" y="27"/>
                </a:cubicBezTo>
                <a:cubicBezTo>
                  <a:pt x="986" y="28"/>
                  <a:pt x="986" y="28"/>
                  <a:pt x="986" y="28"/>
                </a:cubicBezTo>
                <a:cubicBezTo>
                  <a:pt x="986" y="33"/>
                  <a:pt x="986" y="33"/>
                  <a:pt x="986" y="33"/>
                </a:cubicBezTo>
                <a:cubicBezTo>
                  <a:pt x="974" y="35"/>
                  <a:pt x="971" y="32"/>
                  <a:pt x="957" y="33"/>
                </a:cubicBezTo>
                <a:cubicBezTo>
                  <a:pt x="959" y="37"/>
                  <a:pt x="959" y="37"/>
                  <a:pt x="959" y="37"/>
                </a:cubicBezTo>
                <a:cubicBezTo>
                  <a:pt x="935" y="33"/>
                  <a:pt x="935" y="33"/>
                  <a:pt x="935" y="33"/>
                </a:cubicBezTo>
                <a:cubicBezTo>
                  <a:pt x="938" y="36"/>
                  <a:pt x="920" y="35"/>
                  <a:pt x="915" y="36"/>
                </a:cubicBezTo>
                <a:cubicBezTo>
                  <a:pt x="902" y="34"/>
                  <a:pt x="911" y="27"/>
                  <a:pt x="889" y="31"/>
                </a:cubicBezTo>
                <a:cubicBezTo>
                  <a:pt x="890" y="31"/>
                  <a:pt x="890" y="31"/>
                  <a:pt x="890" y="31"/>
                </a:cubicBezTo>
                <a:cubicBezTo>
                  <a:pt x="878" y="33"/>
                  <a:pt x="870" y="34"/>
                  <a:pt x="852" y="33"/>
                </a:cubicBezTo>
                <a:cubicBezTo>
                  <a:pt x="853" y="32"/>
                  <a:pt x="858" y="31"/>
                  <a:pt x="861" y="31"/>
                </a:cubicBezTo>
                <a:cubicBezTo>
                  <a:pt x="835" y="28"/>
                  <a:pt x="795" y="36"/>
                  <a:pt x="784" y="29"/>
                </a:cubicBezTo>
                <a:cubicBezTo>
                  <a:pt x="786" y="25"/>
                  <a:pt x="796" y="27"/>
                  <a:pt x="797" y="23"/>
                </a:cubicBezTo>
                <a:cubicBezTo>
                  <a:pt x="835" y="28"/>
                  <a:pt x="824" y="16"/>
                  <a:pt x="870" y="19"/>
                </a:cubicBezTo>
                <a:cubicBezTo>
                  <a:pt x="872" y="29"/>
                  <a:pt x="908" y="14"/>
                  <a:pt x="917" y="23"/>
                </a:cubicBezTo>
                <a:cubicBezTo>
                  <a:pt x="899" y="22"/>
                  <a:pt x="875" y="28"/>
                  <a:pt x="878" y="29"/>
                </a:cubicBezTo>
                <a:cubicBezTo>
                  <a:pt x="895" y="28"/>
                  <a:pt x="918" y="28"/>
                  <a:pt x="929" y="29"/>
                </a:cubicBezTo>
                <a:cubicBezTo>
                  <a:pt x="919" y="26"/>
                  <a:pt x="922" y="21"/>
                  <a:pt x="930" y="17"/>
                </a:cubicBezTo>
                <a:cubicBezTo>
                  <a:pt x="903" y="20"/>
                  <a:pt x="855" y="14"/>
                  <a:pt x="817" y="13"/>
                </a:cubicBezTo>
                <a:cubicBezTo>
                  <a:pt x="821" y="18"/>
                  <a:pt x="821" y="18"/>
                  <a:pt x="821" y="18"/>
                </a:cubicBezTo>
                <a:cubicBezTo>
                  <a:pt x="789" y="23"/>
                  <a:pt x="825" y="13"/>
                  <a:pt x="800" y="13"/>
                </a:cubicBezTo>
                <a:cubicBezTo>
                  <a:pt x="788" y="17"/>
                  <a:pt x="788" y="17"/>
                  <a:pt x="788" y="17"/>
                </a:cubicBezTo>
                <a:cubicBezTo>
                  <a:pt x="787" y="16"/>
                  <a:pt x="787" y="16"/>
                  <a:pt x="787" y="16"/>
                </a:cubicBezTo>
                <a:cubicBezTo>
                  <a:pt x="768" y="22"/>
                  <a:pt x="768" y="22"/>
                  <a:pt x="768" y="22"/>
                </a:cubicBezTo>
                <a:cubicBezTo>
                  <a:pt x="781" y="21"/>
                  <a:pt x="775" y="17"/>
                  <a:pt x="790" y="20"/>
                </a:cubicBezTo>
                <a:cubicBezTo>
                  <a:pt x="803" y="21"/>
                  <a:pt x="789" y="24"/>
                  <a:pt x="786" y="27"/>
                </a:cubicBezTo>
                <a:cubicBezTo>
                  <a:pt x="777" y="25"/>
                  <a:pt x="745" y="27"/>
                  <a:pt x="765" y="23"/>
                </a:cubicBezTo>
                <a:cubicBezTo>
                  <a:pt x="730" y="28"/>
                  <a:pt x="730" y="28"/>
                  <a:pt x="730" y="28"/>
                </a:cubicBezTo>
                <a:cubicBezTo>
                  <a:pt x="730" y="26"/>
                  <a:pt x="738" y="25"/>
                  <a:pt x="742" y="24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8" y="24"/>
                  <a:pt x="718" y="24"/>
                  <a:pt x="718" y="24"/>
                </a:cubicBezTo>
                <a:cubicBezTo>
                  <a:pt x="698" y="27"/>
                  <a:pt x="670" y="27"/>
                  <a:pt x="654" y="31"/>
                </a:cubicBezTo>
                <a:cubicBezTo>
                  <a:pt x="688" y="35"/>
                  <a:pt x="638" y="36"/>
                  <a:pt x="641" y="39"/>
                </a:cubicBezTo>
                <a:cubicBezTo>
                  <a:pt x="629" y="38"/>
                  <a:pt x="625" y="28"/>
                  <a:pt x="651" y="24"/>
                </a:cubicBezTo>
                <a:cubicBezTo>
                  <a:pt x="658" y="28"/>
                  <a:pt x="676" y="23"/>
                  <a:pt x="689" y="23"/>
                </a:cubicBezTo>
                <a:cubicBezTo>
                  <a:pt x="672" y="21"/>
                  <a:pt x="667" y="24"/>
                  <a:pt x="653" y="24"/>
                </a:cubicBezTo>
                <a:cubicBezTo>
                  <a:pt x="663" y="22"/>
                  <a:pt x="636" y="21"/>
                  <a:pt x="636" y="19"/>
                </a:cubicBezTo>
                <a:cubicBezTo>
                  <a:pt x="638" y="17"/>
                  <a:pt x="643" y="12"/>
                  <a:pt x="660" y="14"/>
                </a:cubicBezTo>
                <a:cubicBezTo>
                  <a:pt x="686" y="15"/>
                  <a:pt x="663" y="19"/>
                  <a:pt x="671" y="19"/>
                </a:cubicBezTo>
                <a:cubicBezTo>
                  <a:pt x="677" y="24"/>
                  <a:pt x="706" y="18"/>
                  <a:pt x="722" y="19"/>
                </a:cubicBezTo>
                <a:cubicBezTo>
                  <a:pt x="723" y="20"/>
                  <a:pt x="718" y="20"/>
                  <a:pt x="716" y="21"/>
                </a:cubicBezTo>
                <a:cubicBezTo>
                  <a:pt x="729" y="20"/>
                  <a:pt x="757" y="20"/>
                  <a:pt x="759" y="17"/>
                </a:cubicBezTo>
                <a:cubicBezTo>
                  <a:pt x="726" y="19"/>
                  <a:pt x="726" y="19"/>
                  <a:pt x="726" y="19"/>
                </a:cubicBezTo>
                <a:cubicBezTo>
                  <a:pt x="718" y="18"/>
                  <a:pt x="736" y="16"/>
                  <a:pt x="726" y="14"/>
                </a:cubicBezTo>
                <a:cubicBezTo>
                  <a:pt x="718" y="15"/>
                  <a:pt x="709" y="15"/>
                  <a:pt x="699" y="14"/>
                </a:cubicBezTo>
                <a:cubicBezTo>
                  <a:pt x="701" y="13"/>
                  <a:pt x="701" y="13"/>
                  <a:pt x="701" y="13"/>
                </a:cubicBezTo>
                <a:cubicBezTo>
                  <a:pt x="681" y="10"/>
                  <a:pt x="649" y="11"/>
                  <a:pt x="626" y="12"/>
                </a:cubicBezTo>
                <a:cubicBezTo>
                  <a:pt x="621" y="21"/>
                  <a:pt x="609" y="26"/>
                  <a:pt x="599" y="34"/>
                </a:cubicBezTo>
                <a:cubicBezTo>
                  <a:pt x="564" y="35"/>
                  <a:pt x="528" y="34"/>
                  <a:pt x="491" y="33"/>
                </a:cubicBezTo>
                <a:cubicBezTo>
                  <a:pt x="492" y="34"/>
                  <a:pt x="492" y="36"/>
                  <a:pt x="490" y="38"/>
                </a:cubicBezTo>
                <a:cubicBezTo>
                  <a:pt x="479" y="35"/>
                  <a:pt x="460" y="37"/>
                  <a:pt x="461" y="33"/>
                </a:cubicBezTo>
                <a:cubicBezTo>
                  <a:pt x="450" y="37"/>
                  <a:pt x="418" y="40"/>
                  <a:pt x="424" y="44"/>
                </a:cubicBezTo>
                <a:cubicBezTo>
                  <a:pt x="423" y="45"/>
                  <a:pt x="421" y="45"/>
                  <a:pt x="420" y="45"/>
                </a:cubicBezTo>
                <a:cubicBezTo>
                  <a:pt x="406" y="40"/>
                  <a:pt x="386" y="37"/>
                  <a:pt x="350" y="36"/>
                </a:cubicBezTo>
                <a:cubicBezTo>
                  <a:pt x="343" y="36"/>
                  <a:pt x="342" y="38"/>
                  <a:pt x="344" y="42"/>
                </a:cubicBezTo>
                <a:cubicBezTo>
                  <a:pt x="336" y="41"/>
                  <a:pt x="329" y="40"/>
                  <a:pt x="322" y="40"/>
                </a:cubicBezTo>
                <a:cubicBezTo>
                  <a:pt x="327" y="38"/>
                  <a:pt x="331" y="36"/>
                  <a:pt x="342" y="35"/>
                </a:cubicBezTo>
                <a:cubicBezTo>
                  <a:pt x="285" y="34"/>
                  <a:pt x="285" y="34"/>
                  <a:pt x="285" y="34"/>
                </a:cubicBezTo>
                <a:cubicBezTo>
                  <a:pt x="290" y="32"/>
                  <a:pt x="290" y="32"/>
                  <a:pt x="290" y="32"/>
                </a:cubicBezTo>
                <a:cubicBezTo>
                  <a:pt x="268" y="35"/>
                  <a:pt x="268" y="35"/>
                  <a:pt x="268" y="35"/>
                </a:cubicBezTo>
                <a:cubicBezTo>
                  <a:pt x="280" y="34"/>
                  <a:pt x="299" y="35"/>
                  <a:pt x="295" y="39"/>
                </a:cubicBezTo>
                <a:cubicBezTo>
                  <a:pt x="270" y="42"/>
                  <a:pt x="255" y="38"/>
                  <a:pt x="234" y="43"/>
                </a:cubicBezTo>
                <a:cubicBezTo>
                  <a:pt x="234" y="36"/>
                  <a:pt x="227" y="34"/>
                  <a:pt x="234" y="30"/>
                </a:cubicBezTo>
                <a:cubicBezTo>
                  <a:pt x="236" y="30"/>
                  <a:pt x="236" y="30"/>
                  <a:pt x="237" y="30"/>
                </a:cubicBezTo>
                <a:cubicBezTo>
                  <a:pt x="245" y="26"/>
                  <a:pt x="262" y="22"/>
                  <a:pt x="275" y="21"/>
                </a:cubicBezTo>
                <a:cubicBezTo>
                  <a:pt x="228" y="18"/>
                  <a:pt x="240" y="21"/>
                  <a:pt x="199" y="19"/>
                </a:cubicBezTo>
                <a:cubicBezTo>
                  <a:pt x="196" y="15"/>
                  <a:pt x="237" y="14"/>
                  <a:pt x="227" y="11"/>
                </a:cubicBezTo>
                <a:cubicBezTo>
                  <a:pt x="266" y="14"/>
                  <a:pt x="266" y="14"/>
                  <a:pt x="266" y="14"/>
                </a:cubicBezTo>
                <a:cubicBezTo>
                  <a:pt x="259" y="14"/>
                  <a:pt x="259" y="15"/>
                  <a:pt x="255" y="16"/>
                </a:cubicBezTo>
                <a:cubicBezTo>
                  <a:pt x="282" y="12"/>
                  <a:pt x="291" y="16"/>
                  <a:pt x="311" y="11"/>
                </a:cubicBezTo>
                <a:cubicBezTo>
                  <a:pt x="324" y="13"/>
                  <a:pt x="292" y="15"/>
                  <a:pt x="306" y="16"/>
                </a:cubicBezTo>
                <a:cubicBezTo>
                  <a:pt x="294" y="16"/>
                  <a:pt x="282" y="21"/>
                  <a:pt x="277" y="25"/>
                </a:cubicBezTo>
                <a:cubicBezTo>
                  <a:pt x="307" y="26"/>
                  <a:pt x="294" y="19"/>
                  <a:pt x="320" y="17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50" y="20"/>
                  <a:pt x="335" y="19"/>
                  <a:pt x="334" y="18"/>
                </a:cubicBezTo>
                <a:cubicBezTo>
                  <a:pt x="349" y="16"/>
                  <a:pt x="354" y="19"/>
                  <a:pt x="365" y="19"/>
                </a:cubicBezTo>
                <a:cubicBezTo>
                  <a:pt x="361" y="18"/>
                  <a:pt x="354" y="17"/>
                  <a:pt x="356" y="16"/>
                </a:cubicBezTo>
                <a:cubicBezTo>
                  <a:pt x="374" y="19"/>
                  <a:pt x="391" y="17"/>
                  <a:pt x="408" y="23"/>
                </a:cubicBezTo>
                <a:cubicBezTo>
                  <a:pt x="398" y="20"/>
                  <a:pt x="419" y="15"/>
                  <a:pt x="426" y="14"/>
                </a:cubicBezTo>
                <a:cubicBezTo>
                  <a:pt x="392" y="8"/>
                  <a:pt x="392" y="8"/>
                  <a:pt x="392" y="8"/>
                </a:cubicBezTo>
                <a:cubicBezTo>
                  <a:pt x="349" y="10"/>
                  <a:pt x="323" y="7"/>
                  <a:pt x="276" y="10"/>
                </a:cubicBezTo>
                <a:cubicBezTo>
                  <a:pt x="279" y="8"/>
                  <a:pt x="279" y="8"/>
                  <a:pt x="279" y="8"/>
                </a:cubicBezTo>
                <a:cubicBezTo>
                  <a:pt x="206" y="0"/>
                  <a:pt x="218" y="20"/>
                  <a:pt x="156" y="20"/>
                </a:cubicBezTo>
                <a:cubicBezTo>
                  <a:pt x="155" y="19"/>
                  <a:pt x="155" y="18"/>
                  <a:pt x="154" y="18"/>
                </a:cubicBezTo>
                <a:cubicBezTo>
                  <a:pt x="153" y="18"/>
                  <a:pt x="152" y="17"/>
                  <a:pt x="150" y="17"/>
                </a:cubicBezTo>
                <a:cubicBezTo>
                  <a:pt x="145" y="17"/>
                  <a:pt x="140" y="17"/>
                  <a:pt x="134" y="18"/>
                </a:cubicBezTo>
                <a:cubicBezTo>
                  <a:pt x="123" y="20"/>
                  <a:pt x="114" y="23"/>
                  <a:pt x="115" y="20"/>
                </a:cubicBezTo>
                <a:cubicBezTo>
                  <a:pt x="119" y="19"/>
                  <a:pt x="122" y="18"/>
                  <a:pt x="125" y="17"/>
                </a:cubicBezTo>
                <a:cubicBezTo>
                  <a:pt x="127" y="17"/>
                  <a:pt x="130" y="17"/>
                  <a:pt x="131" y="16"/>
                </a:cubicBezTo>
                <a:cubicBezTo>
                  <a:pt x="135" y="15"/>
                  <a:pt x="137" y="15"/>
                  <a:pt x="137" y="14"/>
                </a:cubicBezTo>
                <a:cubicBezTo>
                  <a:pt x="138" y="13"/>
                  <a:pt x="135" y="13"/>
                  <a:pt x="130" y="12"/>
                </a:cubicBezTo>
                <a:cubicBezTo>
                  <a:pt x="128" y="13"/>
                  <a:pt x="125" y="13"/>
                  <a:pt x="123" y="14"/>
                </a:cubicBezTo>
                <a:cubicBezTo>
                  <a:pt x="121" y="15"/>
                  <a:pt x="119" y="15"/>
                  <a:pt x="117" y="16"/>
                </a:cubicBezTo>
                <a:cubicBezTo>
                  <a:pt x="113" y="18"/>
                  <a:pt x="109" y="20"/>
                  <a:pt x="105" y="22"/>
                </a:cubicBezTo>
                <a:cubicBezTo>
                  <a:pt x="103" y="23"/>
                  <a:pt x="100" y="24"/>
                  <a:pt x="98" y="25"/>
                </a:cubicBezTo>
                <a:cubicBezTo>
                  <a:pt x="96" y="27"/>
                  <a:pt x="93" y="28"/>
                  <a:pt x="90" y="29"/>
                </a:cubicBezTo>
                <a:cubicBezTo>
                  <a:pt x="89" y="30"/>
                  <a:pt x="87" y="31"/>
                  <a:pt x="86" y="32"/>
                </a:cubicBezTo>
                <a:cubicBezTo>
                  <a:pt x="84" y="32"/>
                  <a:pt x="83" y="33"/>
                  <a:pt x="81" y="34"/>
                </a:cubicBezTo>
                <a:cubicBezTo>
                  <a:pt x="78" y="36"/>
                  <a:pt x="75" y="38"/>
                  <a:pt x="71" y="40"/>
                </a:cubicBezTo>
                <a:cubicBezTo>
                  <a:pt x="75" y="35"/>
                  <a:pt x="71" y="37"/>
                  <a:pt x="69" y="37"/>
                </a:cubicBezTo>
                <a:cubicBezTo>
                  <a:pt x="68" y="37"/>
                  <a:pt x="67" y="37"/>
                  <a:pt x="69" y="35"/>
                </a:cubicBezTo>
                <a:cubicBezTo>
                  <a:pt x="70" y="33"/>
                  <a:pt x="74" y="30"/>
                  <a:pt x="81" y="26"/>
                </a:cubicBezTo>
                <a:cubicBezTo>
                  <a:pt x="60" y="37"/>
                  <a:pt x="46" y="51"/>
                  <a:pt x="36" y="65"/>
                </a:cubicBezTo>
                <a:cubicBezTo>
                  <a:pt x="31" y="71"/>
                  <a:pt x="28" y="78"/>
                  <a:pt x="25" y="84"/>
                </a:cubicBezTo>
                <a:cubicBezTo>
                  <a:pt x="23" y="90"/>
                  <a:pt x="21" y="97"/>
                  <a:pt x="20" y="103"/>
                </a:cubicBezTo>
                <a:cubicBezTo>
                  <a:pt x="15" y="122"/>
                  <a:pt x="14" y="133"/>
                  <a:pt x="13" y="140"/>
                </a:cubicBezTo>
                <a:cubicBezTo>
                  <a:pt x="12" y="147"/>
                  <a:pt x="11" y="150"/>
                  <a:pt x="10" y="153"/>
                </a:cubicBezTo>
                <a:cubicBezTo>
                  <a:pt x="8" y="156"/>
                  <a:pt x="6" y="160"/>
                  <a:pt x="7" y="183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205"/>
                  <a:pt x="6" y="205"/>
                  <a:pt x="6" y="205"/>
                </a:cubicBezTo>
                <a:cubicBezTo>
                  <a:pt x="9" y="195"/>
                  <a:pt x="9" y="195"/>
                  <a:pt x="9" y="195"/>
                </a:cubicBezTo>
                <a:cubicBezTo>
                  <a:pt x="13" y="230"/>
                  <a:pt x="13" y="230"/>
                  <a:pt x="13" y="230"/>
                </a:cubicBezTo>
                <a:cubicBezTo>
                  <a:pt x="16" y="251"/>
                  <a:pt x="16" y="221"/>
                  <a:pt x="19" y="224"/>
                </a:cubicBezTo>
                <a:cubicBezTo>
                  <a:pt x="14" y="217"/>
                  <a:pt x="14" y="217"/>
                  <a:pt x="14" y="217"/>
                </a:cubicBezTo>
                <a:cubicBezTo>
                  <a:pt x="15" y="203"/>
                  <a:pt x="12" y="183"/>
                  <a:pt x="15" y="180"/>
                </a:cubicBezTo>
                <a:cubicBezTo>
                  <a:pt x="15" y="203"/>
                  <a:pt x="19" y="198"/>
                  <a:pt x="21" y="207"/>
                </a:cubicBezTo>
                <a:cubicBezTo>
                  <a:pt x="19" y="185"/>
                  <a:pt x="19" y="185"/>
                  <a:pt x="19" y="185"/>
                </a:cubicBezTo>
                <a:cubicBezTo>
                  <a:pt x="22" y="178"/>
                  <a:pt x="22" y="178"/>
                  <a:pt x="22" y="178"/>
                </a:cubicBezTo>
                <a:cubicBezTo>
                  <a:pt x="22" y="167"/>
                  <a:pt x="22" y="157"/>
                  <a:pt x="22" y="148"/>
                </a:cubicBezTo>
                <a:cubicBezTo>
                  <a:pt x="22" y="135"/>
                  <a:pt x="24" y="124"/>
                  <a:pt x="25" y="113"/>
                </a:cubicBezTo>
                <a:cubicBezTo>
                  <a:pt x="23" y="120"/>
                  <a:pt x="22" y="126"/>
                  <a:pt x="22" y="131"/>
                </a:cubicBezTo>
                <a:cubicBezTo>
                  <a:pt x="22" y="134"/>
                  <a:pt x="22" y="137"/>
                  <a:pt x="21" y="139"/>
                </a:cubicBezTo>
                <a:cubicBezTo>
                  <a:pt x="21" y="142"/>
                  <a:pt x="21" y="145"/>
                  <a:pt x="20" y="148"/>
                </a:cubicBezTo>
                <a:cubicBezTo>
                  <a:pt x="18" y="140"/>
                  <a:pt x="18" y="125"/>
                  <a:pt x="23" y="107"/>
                </a:cubicBezTo>
                <a:cubicBezTo>
                  <a:pt x="28" y="89"/>
                  <a:pt x="38" y="70"/>
                  <a:pt x="53" y="54"/>
                </a:cubicBezTo>
                <a:cubicBezTo>
                  <a:pt x="55" y="54"/>
                  <a:pt x="65" y="46"/>
                  <a:pt x="61" y="50"/>
                </a:cubicBezTo>
                <a:cubicBezTo>
                  <a:pt x="61" y="51"/>
                  <a:pt x="55" y="56"/>
                  <a:pt x="53" y="59"/>
                </a:cubicBezTo>
                <a:cubicBezTo>
                  <a:pt x="55" y="59"/>
                  <a:pt x="52" y="63"/>
                  <a:pt x="52" y="64"/>
                </a:cubicBezTo>
                <a:cubicBezTo>
                  <a:pt x="52" y="65"/>
                  <a:pt x="53" y="64"/>
                  <a:pt x="56" y="62"/>
                </a:cubicBezTo>
                <a:cubicBezTo>
                  <a:pt x="58" y="60"/>
                  <a:pt x="63" y="56"/>
                  <a:pt x="70" y="50"/>
                </a:cubicBezTo>
                <a:cubicBezTo>
                  <a:pt x="68" y="53"/>
                  <a:pt x="66" y="57"/>
                  <a:pt x="63" y="61"/>
                </a:cubicBezTo>
                <a:cubicBezTo>
                  <a:pt x="61" y="65"/>
                  <a:pt x="59" y="69"/>
                  <a:pt x="57" y="73"/>
                </a:cubicBezTo>
                <a:cubicBezTo>
                  <a:pt x="53" y="81"/>
                  <a:pt x="51" y="87"/>
                  <a:pt x="52" y="87"/>
                </a:cubicBezTo>
                <a:cubicBezTo>
                  <a:pt x="47" y="95"/>
                  <a:pt x="42" y="106"/>
                  <a:pt x="39" y="117"/>
                </a:cubicBezTo>
                <a:cubicBezTo>
                  <a:pt x="37" y="123"/>
                  <a:pt x="35" y="128"/>
                  <a:pt x="35" y="133"/>
                </a:cubicBezTo>
                <a:cubicBezTo>
                  <a:pt x="34" y="136"/>
                  <a:pt x="34" y="138"/>
                  <a:pt x="33" y="141"/>
                </a:cubicBezTo>
                <a:cubicBezTo>
                  <a:pt x="33" y="143"/>
                  <a:pt x="33" y="145"/>
                  <a:pt x="33" y="147"/>
                </a:cubicBezTo>
                <a:cubicBezTo>
                  <a:pt x="32" y="146"/>
                  <a:pt x="32" y="146"/>
                  <a:pt x="32" y="146"/>
                </a:cubicBezTo>
                <a:cubicBezTo>
                  <a:pt x="32" y="148"/>
                  <a:pt x="31" y="151"/>
                  <a:pt x="31" y="153"/>
                </a:cubicBezTo>
                <a:cubicBezTo>
                  <a:pt x="32" y="155"/>
                  <a:pt x="32" y="157"/>
                  <a:pt x="32" y="159"/>
                </a:cubicBezTo>
                <a:cubicBezTo>
                  <a:pt x="32" y="163"/>
                  <a:pt x="32" y="168"/>
                  <a:pt x="32" y="172"/>
                </a:cubicBezTo>
                <a:cubicBezTo>
                  <a:pt x="33" y="180"/>
                  <a:pt x="33" y="187"/>
                  <a:pt x="31" y="188"/>
                </a:cubicBezTo>
                <a:cubicBezTo>
                  <a:pt x="32" y="196"/>
                  <a:pt x="33" y="216"/>
                  <a:pt x="35" y="195"/>
                </a:cubicBezTo>
                <a:cubicBezTo>
                  <a:pt x="38" y="230"/>
                  <a:pt x="38" y="230"/>
                  <a:pt x="38" y="230"/>
                </a:cubicBezTo>
                <a:cubicBezTo>
                  <a:pt x="31" y="224"/>
                  <a:pt x="29" y="257"/>
                  <a:pt x="23" y="223"/>
                </a:cubicBezTo>
                <a:cubicBezTo>
                  <a:pt x="24" y="224"/>
                  <a:pt x="24" y="237"/>
                  <a:pt x="26" y="257"/>
                </a:cubicBezTo>
                <a:cubicBezTo>
                  <a:pt x="25" y="256"/>
                  <a:pt x="25" y="256"/>
                  <a:pt x="25" y="256"/>
                </a:cubicBezTo>
                <a:cubicBezTo>
                  <a:pt x="25" y="255"/>
                  <a:pt x="24" y="254"/>
                  <a:pt x="24" y="253"/>
                </a:cubicBezTo>
                <a:cubicBezTo>
                  <a:pt x="24" y="249"/>
                  <a:pt x="24" y="247"/>
                  <a:pt x="25" y="246"/>
                </a:cubicBezTo>
                <a:cubicBezTo>
                  <a:pt x="20" y="234"/>
                  <a:pt x="19" y="252"/>
                  <a:pt x="18" y="271"/>
                </a:cubicBezTo>
                <a:cubicBezTo>
                  <a:pt x="22" y="275"/>
                  <a:pt x="22" y="275"/>
                  <a:pt x="22" y="275"/>
                </a:cubicBezTo>
                <a:cubicBezTo>
                  <a:pt x="20" y="291"/>
                  <a:pt x="17" y="301"/>
                  <a:pt x="18" y="323"/>
                </a:cubicBezTo>
                <a:cubicBezTo>
                  <a:pt x="33" y="374"/>
                  <a:pt x="33" y="374"/>
                  <a:pt x="33" y="374"/>
                </a:cubicBezTo>
                <a:cubicBezTo>
                  <a:pt x="33" y="379"/>
                  <a:pt x="34" y="384"/>
                  <a:pt x="34" y="389"/>
                </a:cubicBezTo>
                <a:cubicBezTo>
                  <a:pt x="32" y="396"/>
                  <a:pt x="33" y="418"/>
                  <a:pt x="29" y="409"/>
                </a:cubicBezTo>
                <a:cubicBezTo>
                  <a:pt x="27" y="411"/>
                  <a:pt x="26" y="404"/>
                  <a:pt x="27" y="394"/>
                </a:cubicBezTo>
                <a:cubicBezTo>
                  <a:pt x="27" y="393"/>
                  <a:pt x="28" y="395"/>
                  <a:pt x="28" y="394"/>
                </a:cubicBezTo>
                <a:cubicBezTo>
                  <a:pt x="26" y="391"/>
                  <a:pt x="23" y="390"/>
                  <a:pt x="20" y="401"/>
                </a:cubicBezTo>
                <a:cubicBezTo>
                  <a:pt x="21" y="389"/>
                  <a:pt x="21" y="388"/>
                  <a:pt x="19" y="379"/>
                </a:cubicBezTo>
                <a:cubicBezTo>
                  <a:pt x="19" y="392"/>
                  <a:pt x="19" y="392"/>
                  <a:pt x="19" y="392"/>
                </a:cubicBezTo>
                <a:cubicBezTo>
                  <a:pt x="18" y="373"/>
                  <a:pt x="12" y="345"/>
                  <a:pt x="9" y="346"/>
                </a:cubicBezTo>
                <a:cubicBezTo>
                  <a:pt x="14" y="351"/>
                  <a:pt x="9" y="363"/>
                  <a:pt x="8" y="373"/>
                </a:cubicBezTo>
                <a:cubicBezTo>
                  <a:pt x="7" y="365"/>
                  <a:pt x="5" y="349"/>
                  <a:pt x="4" y="362"/>
                </a:cubicBezTo>
                <a:cubicBezTo>
                  <a:pt x="6" y="366"/>
                  <a:pt x="9" y="399"/>
                  <a:pt x="11" y="376"/>
                </a:cubicBezTo>
                <a:cubicBezTo>
                  <a:pt x="12" y="386"/>
                  <a:pt x="14" y="399"/>
                  <a:pt x="13" y="410"/>
                </a:cubicBezTo>
                <a:cubicBezTo>
                  <a:pt x="11" y="397"/>
                  <a:pt x="9" y="406"/>
                  <a:pt x="6" y="402"/>
                </a:cubicBezTo>
                <a:cubicBezTo>
                  <a:pt x="9" y="414"/>
                  <a:pt x="12" y="414"/>
                  <a:pt x="14" y="416"/>
                </a:cubicBezTo>
                <a:cubicBezTo>
                  <a:pt x="10" y="450"/>
                  <a:pt x="1" y="463"/>
                  <a:pt x="4" y="502"/>
                </a:cubicBezTo>
                <a:cubicBezTo>
                  <a:pt x="5" y="507"/>
                  <a:pt x="3" y="478"/>
                  <a:pt x="6" y="482"/>
                </a:cubicBezTo>
                <a:cubicBezTo>
                  <a:pt x="12" y="510"/>
                  <a:pt x="0" y="518"/>
                  <a:pt x="2" y="542"/>
                </a:cubicBezTo>
                <a:cubicBezTo>
                  <a:pt x="8" y="536"/>
                  <a:pt x="8" y="536"/>
                  <a:pt x="8" y="536"/>
                </a:cubicBezTo>
                <a:cubicBezTo>
                  <a:pt x="9" y="543"/>
                  <a:pt x="10" y="561"/>
                  <a:pt x="10" y="570"/>
                </a:cubicBezTo>
                <a:cubicBezTo>
                  <a:pt x="8" y="573"/>
                  <a:pt x="5" y="599"/>
                  <a:pt x="3" y="579"/>
                </a:cubicBezTo>
                <a:cubicBezTo>
                  <a:pt x="0" y="621"/>
                  <a:pt x="14" y="616"/>
                  <a:pt x="13" y="664"/>
                </a:cubicBezTo>
                <a:cubicBezTo>
                  <a:pt x="14" y="642"/>
                  <a:pt x="14" y="639"/>
                  <a:pt x="14" y="622"/>
                </a:cubicBezTo>
                <a:cubicBezTo>
                  <a:pt x="17" y="640"/>
                  <a:pt x="16" y="625"/>
                  <a:pt x="20" y="627"/>
                </a:cubicBezTo>
                <a:cubicBezTo>
                  <a:pt x="16" y="638"/>
                  <a:pt x="19" y="674"/>
                  <a:pt x="15" y="649"/>
                </a:cubicBezTo>
                <a:cubicBezTo>
                  <a:pt x="15" y="664"/>
                  <a:pt x="14" y="694"/>
                  <a:pt x="17" y="700"/>
                </a:cubicBezTo>
                <a:cubicBezTo>
                  <a:pt x="18" y="688"/>
                  <a:pt x="18" y="688"/>
                  <a:pt x="18" y="688"/>
                </a:cubicBezTo>
                <a:cubicBezTo>
                  <a:pt x="18" y="709"/>
                  <a:pt x="22" y="730"/>
                  <a:pt x="25" y="739"/>
                </a:cubicBezTo>
                <a:cubicBezTo>
                  <a:pt x="25" y="712"/>
                  <a:pt x="18" y="713"/>
                  <a:pt x="19" y="679"/>
                </a:cubicBezTo>
                <a:cubicBezTo>
                  <a:pt x="23" y="643"/>
                  <a:pt x="23" y="688"/>
                  <a:pt x="28" y="664"/>
                </a:cubicBezTo>
                <a:cubicBezTo>
                  <a:pt x="24" y="638"/>
                  <a:pt x="24" y="638"/>
                  <a:pt x="24" y="638"/>
                </a:cubicBezTo>
                <a:cubicBezTo>
                  <a:pt x="23" y="650"/>
                  <a:pt x="23" y="650"/>
                  <a:pt x="23" y="650"/>
                </a:cubicBezTo>
                <a:cubicBezTo>
                  <a:pt x="18" y="646"/>
                  <a:pt x="24" y="610"/>
                  <a:pt x="17" y="613"/>
                </a:cubicBezTo>
                <a:cubicBezTo>
                  <a:pt x="23" y="587"/>
                  <a:pt x="19" y="579"/>
                  <a:pt x="24" y="550"/>
                </a:cubicBezTo>
                <a:cubicBezTo>
                  <a:pt x="22" y="543"/>
                  <a:pt x="22" y="554"/>
                  <a:pt x="21" y="562"/>
                </a:cubicBezTo>
                <a:cubicBezTo>
                  <a:pt x="22" y="547"/>
                  <a:pt x="15" y="547"/>
                  <a:pt x="19" y="527"/>
                </a:cubicBezTo>
                <a:cubicBezTo>
                  <a:pt x="20" y="517"/>
                  <a:pt x="15" y="524"/>
                  <a:pt x="15" y="542"/>
                </a:cubicBezTo>
                <a:cubicBezTo>
                  <a:pt x="15" y="527"/>
                  <a:pt x="14" y="513"/>
                  <a:pt x="15" y="496"/>
                </a:cubicBezTo>
                <a:cubicBezTo>
                  <a:pt x="11" y="513"/>
                  <a:pt x="11" y="513"/>
                  <a:pt x="11" y="513"/>
                </a:cubicBezTo>
                <a:cubicBezTo>
                  <a:pt x="10" y="496"/>
                  <a:pt x="10" y="496"/>
                  <a:pt x="10" y="496"/>
                </a:cubicBezTo>
                <a:cubicBezTo>
                  <a:pt x="8" y="510"/>
                  <a:pt x="8" y="510"/>
                  <a:pt x="8" y="510"/>
                </a:cubicBezTo>
                <a:cubicBezTo>
                  <a:pt x="7" y="477"/>
                  <a:pt x="8" y="440"/>
                  <a:pt x="14" y="422"/>
                </a:cubicBezTo>
                <a:cubicBezTo>
                  <a:pt x="18" y="451"/>
                  <a:pt x="16" y="498"/>
                  <a:pt x="23" y="515"/>
                </a:cubicBezTo>
                <a:cubicBezTo>
                  <a:pt x="25" y="508"/>
                  <a:pt x="18" y="492"/>
                  <a:pt x="24" y="483"/>
                </a:cubicBezTo>
                <a:cubicBezTo>
                  <a:pt x="20" y="475"/>
                  <a:pt x="20" y="475"/>
                  <a:pt x="20" y="475"/>
                </a:cubicBezTo>
                <a:cubicBezTo>
                  <a:pt x="19" y="465"/>
                  <a:pt x="18" y="442"/>
                  <a:pt x="21" y="440"/>
                </a:cubicBezTo>
                <a:cubicBezTo>
                  <a:pt x="24" y="467"/>
                  <a:pt x="28" y="474"/>
                  <a:pt x="31" y="488"/>
                </a:cubicBezTo>
                <a:cubicBezTo>
                  <a:pt x="32" y="488"/>
                  <a:pt x="32" y="491"/>
                  <a:pt x="32" y="495"/>
                </a:cubicBezTo>
                <a:cubicBezTo>
                  <a:pt x="32" y="495"/>
                  <a:pt x="32" y="495"/>
                  <a:pt x="33" y="495"/>
                </a:cubicBezTo>
                <a:cubicBezTo>
                  <a:pt x="32" y="495"/>
                  <a:pt x="32" y="495"/>
                  <a:pt x="32" y="495"/>
                </a:cubicBezTo>
                <a:cubicBezTo>
                  <a:pt x="33" y="503"/>
                  <a:pt x="32" y="516"/>
                  <a:pt x="33" y="524"/>
                </a:cubicBezTo>
                <a:cubicBezTo>
                  <a:pt x="32" y="534"/>
                  <a:pt x="30" y="527"/>
                  <a:pt x="29" y="526"/>
                </a:cubicBezTo>
                <a:cubicBezTo>
                  <a:pt x="25" y="559"/>
                  <a:pt x="37" y="582"/>
                  <a:pt x="34" y="617"/>
                </a:cubicBezTo>
                <a:cubicBezTo>
                  <a:pt x="30" y="617"/>
                  <a:pt x="30" y="645"/>
                  <a:pt x="28" y="636"/>
                </a:cubicBezTo>
                <a:cubicBezTo>
                  <a:pt x="27" y="657"/>
                  <a:pt x="31" y="668"/>
                  <a:pt x="34" y="681"/>
                </a:cubicBezTo>
                <a:cubicBezTo>
                  <a:pt x="30" y="684"/>
                  <a:pt x="33" y="712"/>
                  <a:pt x="29" y="702"/>
                </a:cubicBezTo>
                <a:cubicBezTo>
                  <a:pt x="34" y="721"/>
                  <a:pt x="34" y="721"/>
                  <a:pt x="34" y="721"/>
                </a:cubicBezTo>
                <a:cubicBezTo>
                  <a:pt x="33" y="727"/>
                  <a:pt x="34" y="737"/>
                  <a:pt x="34" y="746"/>
                </a:cubicBezTo>
                <a:cubicBezTo>
                  <a:pt x="34" y="747"/>
                  <a:pt x="34" y="748"/>
                  <a:pt x="34" y="749"/>
                </a:cubicBezTo>
                <a:cubicBezTo>
                  <a:pt x="34" y="751"/>
                  <a:pt x="34" y="752"/>
                  <a:pt x="34" y="754"/>
                </a:cubicBezTo>
                <a:cubicBezTo>
                  <a:pt x="34" y="756"/>
                  <a:pt x="34" y="759"/>
                  <a:pt x="34" y="761"/>
                </a:cubicBezTo>
                <a:cubicBezTo>
                  <a:pt x="34" y="766"/>
                  <a:pt x="34" y="770"/>
                  <a:pt x="34" y="771"/>
                </a:cubicBezTo>
                <a:cubicBezTo>
                  <a:pt x="36" y="781"/>
                  <a:pt x="38" y="782"/>
                  <a:pt x="40" y="784"/>
                </a:cubicBezTo>
                <a:cubicBezTo>
                  <a:pt x="41" y="785"/>
                  <a:pt x="41" y="786"/>
                  <a:pt x="43" y="789"/>
                </a:cubicBezTo>
                <a:cubicBezTo>
                  <a:pt x="43" y="790"/>
                  <a:pt x="44" y="792"/>
                  <a:pt x="45" y="794"/>
                </a:cubicBezTo>
                <a:cubicBezTo>
                  <a:pt x="45" y="796"/>
                  <a:pt x="46" y="799"/>
                  <a:pt x="48" y="802"/>
                </a:cubicBezTo>
                <a:cubicBezTo>
                  <a:pt x="47" y="801"/>
                  <a:pt x="47" y="803"/>
                  <a:pt x="45" y="798"/>
                </a:cubicBezTo>
                <a:cubicBezTo>
                  <a:pt x="46" y="801"/>
                  <a:pt x="47" y="805"/>
                  <a:pt x="49" y="809"/>
                </a:cubicBezTo>
                <a:cubicBezTo>
                  <a:pt x="51" y="811"/>
                  <a:pt x="52" y="813"/>
                  <a:pt x="53" y="816"/>
                </a:cubicBezTo>
                <a:cubicBezTo>
                  <a:pt x="55" y="818"/>
                  <a:pt x="56" y="820"/>
                  <a:pt x="58" y="822"/>
                </a:cubicBezTo>
                <a:cubicBezTo>
                  <a:pt x="60" y="824"/>
                  <a:pt x="61" y="826"/>
                  <a:pt x="63" y="828"/>
                </a:cubicBezTo>
                <a:cubicBezTo>
                  <a:pt x="65" y="830"/>
                  <a:pt x="67" y="832"/>
                  <a:pt x="69" y="833"/>
                </a:cubicBezTo>
                <a:cubicBezTo>
                  <a:pt x="73" y="836"/>
                  <a:pt x="76" y="839"/>
                  <a:pt x="79" y="841"/>
                </a:cubicBezTo>
                <a:cubicBezTo>
                  <a:pt x="72" y="834"/>
                  <a:pt x="72" y="833"/>
                  <a:pt x="70" y="832"/>
                </a:cubicBezTo>
                <a:cubicBezTo>
                  <a:pt x="70" y="831"/>
                  <a:pt x="69" y="830"/>
                  <a:pt x="68" y="829"/>
                </a:cubicBezTo>
                <a:cubicBezTo>
                  <a:pt x="67" y="827"/>
                  <a:pt x="64" y="825"/>
                  <a:pt x="61" y="820"/>
                </a:cubicBezTo>
                <a:cubicBezTo>
                  <a:pt x="62" y="820"/>
                  <a:pt x="67" y="824"/>
                  <a:pt x="74" y="830"/>
                </a:cubicBezTo>
                <a:cubicBezTo>
                  <a:pt x="81" y="836"/>
                  <a:pt x="91" y="843"/>
                  <a:pt x="102" y="850"/>
                </a:cubicBezTo>
                <a:cubicBezTo>
                  <a:pt x="98" y="849"/>
                  <a:pt x="95" y="848"/>
                  <a:pt x="93" y="847"/>
                </a:cubicBezTo>
                <a:cubicBezTo>
                  <a:pt x="92" y="847"/>
                  <a:pt x="91" y="847"/>
                  <a:pt x="91" y="847"/>
                </a:cubicBezTo>
                <a:cubicBezTo>
                  <a:pt x="91" y="848"/>
                  <a:pt x="94" y="851"/>
                  <a:pt x="98" y="854"/>
                </a:cubicBezTo>
                <a:cubicBezTo>
                  <a:pt x="106" y="859"/>
                  <a:pt x="117" y="863"/>
                  <a:pt x="109" y="862"/>
                </a:cubicBezTo>
                <a:cubicBezTo>
                  <a:pt x="122" y="867"/>
                  <a:pt x="135" y="869"/>
                  <a:pt x="147" y="869"/>
                </a:cubicBezTo>
                <a:cubicBezTo>
                  <a:pt x="149" y="869"/>
                  <a:pt x="150" y="869"/>
                  <a:pt x="152" y="869"/>
                </a:cubicBezTo>
                <a:cubicBezTo>
                  <a:pt x="153" y="869"/>
                  <a:pt x="154" y="868"/>
                  <a:pt x="155" y="868"/>
                </a:cubicBezTo>
                <a:cubicBezTo>
                  <a:pt x="157" y="868"/>
                  <a:pt x="159" y="868"/>
                  <a:pt x="161" y="868"/>
                </a:cubicBezTo>
                <a:cubicBezTo>
                  <a:pt x="165" y="867"/>
                  <a:pt x="168" y="867"/>
                  <a:pt x="172" y="866"/>
                </a:cubicBezTo>
                <a:cubicBezTo>
                  <a:pt x="187" y="864"/>
                  <a:pt x="201" y="861"/>
                  <a:pt x="218" y="858"/>
                </a:cubicBezTo>
                <a:cubicBezTo>
                  <a:pt x="258" y="858"/>
                  <a:pt x="307" y="860"/>
                  <a:pt x="338" y="855"/>
                </a:cubicBezTo>
                <a:cubicBezTo>
                  <a:pt x="334" y="855"/>
                  <a:pt x="334" y="855"/>
                  <a:pt x="334" y="855"/>
                </a:cubicBezTo>
                <a:cubicBezTo>
                  <a:pt x="352" y="852"/>
                  <a:pt x="352" y="852"/>
                  <a:pt x="352" y="852"/>
                </a:cubicBezTo>
                <a:cubicBezTo>
                  <a:pt x="363" y="852"/>
                  <a:pt x="352" y="858"/>
                  <a:pt x="369" y="856"/>
                </a:cubicBezTo>
                <a:cubicBezTo>
                  <a:pt x="363" y="861"/>
                  <a:pt x="340" y="857"/>
                  <a:pt x="323" y="861"/>
                </a:cubicBezTo>
                <a:cubicBezTo>
                  <a:pt x="352" y="865"/>
                  <a:pt x="296" y="865"/>
                  <a:pt x="315" y="869"/>
                </a:cubicBezTo>
                <a:cubicBezTo>
                  <a:pt x="327" y="859"/>
                  <a:pt x="377" y="868"/>
                  <a:pt x="403" y="862"/>
                </a:cubicBezTo>
                <a:cubicBezTo>
                  <a:pt x="427" y="863"/>
                  <a:pt x="391" y="867"/>
                  <a:pt x="404" y="867"/>
                </a:cubicBezTo>
                <a:cubicBezTo>
                  <a:pt x="411" y="864"/>
                  <a:pt x="411" y="864"/>
                  <a:pt x="411" y="864"/>
                </a:cubicBezTo>
                <a:cubicBezTo>
                  <a:pt x="421" y="865"/>
                  <a:pt x="424" y="866"/>
                  <a:pt x="424" y="868"/>
                </a:cubicBezTo>
                <a:cubicBezTo>
                  <a:pt x="450" y="870"/>
                  <a:pt x="480" y="868"/>
                  <a:pt x="502" y="864"/>
                </a:cubicBezTo>
                <a:cubicBezTo>
                  <a:pt x="474" y="866"/>
                  <a:pt x="512" y="859"/>
                  <a:pt x="484" y="859"/>
                </a:cubicBezTo>
                <a:cubicBezTo>
                  <a:pt x="492" y="857"/>
                  <a:pt x="510" y="857"/>
                  <a:pt x="528" y="856"/>
                </a:cubicBezTo>
                <a:cubicBezTo>
                  <a:pt x="511" y="858"/>
                  <a:pt x="550" y="863"/>
                  <a:pt x="513" y="862"/>
                </a:cubicBezTo>
                <a:cubicBezTo>
                  <a:pt x="518" y="867"/>
                  <a:pt x="531" y="861"/>
                  <a:pt x="547" y="862"/>
                </a:cubicBezTo>
                <a:cubicBezTo>
                  <a:pt x="539" y="863"/>
                  <a:pt x="520" y="866"/>
                  <a:pt x="522" y="867"/>
                </a:cubicBezTo>
                <a:cubicBezTo>
                  <a:pt x="547" y="860"/>
                  <a:pt x="601" y="871"/>
                  <a:pt x="611" y="866"/>
                </a:cubicBezTo>
                <a:cubicBezTo>
                  <a:pt x="629" y="862"/>
                  <a:pt x="656" y="858"/>
                  <a:pt x="678" y="854"/>
                </a:cubicBezTo>
                <a:cubicBezTo>
                  <a:pt x="700" y="858"/>
                  <a:pt x="724" y="855"/>
                  <a:pt x="749" y="857"/>
                </a:cubicBezTo>
                <a:cubicBezTo>
                  <a:pt x="744" y="859"/>
                  <a:pt x="744" y="859"/>
                  <a:pt x="744" y="859"/>
                </a:cubicBezTo>
                <a:cubicBezTo>
                  <a:pt x="758" y="860"/>
                  <a:pt x="780" y="858"/>
                  <a:pt x="800" y="858"/>
                </a:cubicBezTo>
                <a:cubicBezTo>
                  <a:pt x="805" y="862"/>
                  <a:pt x="805" y="862"/>
                  <a:pt x="805" y="862"/>
                </a:cubicBezTo>
                <a:cubicBezTo>
                  <a:pt x="819" y="861"/>
                  <a:pt x="845" y="860"/>
                  <a:pt x="867" y="861"/>
                </a:cubicBezTo>
                <a:cubicBezTo>
                  <a:pt x="867" y="858"/>
                  <a:pt x="847" y="859"/>
                  <a:pt x="857" y="856"/>
                </a:cubicBezTo>
                <a:cubicBezTo>
                  <a:pt x="846" y="856"/>
                  <a:pt x="837" y="857"/>
                  <a:pt x="841" y="859"/>
                </a:cubicBezTo>
                <a:cubicBezTo>
                  <a:pt x="830" y="859"/>
                  <a:pt x="829" y="856"/>
                  <a:pt x="821" y="854"/>
                </a:cubicBezTo>
                <a:cubicBezTo>
                  <a:pt x="862" y="851"/>
                  <a:pt x="862" y="851"/>
                  <a:pt x="862" y="851"/>
                </a:cubicBezTo>
                <a:cubicBezTo>
                  <a:pt x="865" y="852"/>
                  <a:pt x="867" y="852"/>
                  <a:pt x="867" y="852"/>
                </a:cubicBezTo>
                <a:cubicBezTo>
                  <a:pt x="870" y="848"/>
                  <a:pt x="870" y="848"/>
                  <a:pt x="870" y="848"/>
                </a:cubicBezTo>
                <a:cubicBezTo>
                  <a:pt x="881" y="848"/>
                  <a:pt x="884" y="849"/>
                  <a:pt x="882" y="851"/>
                </a:cubicBezTo>
                <a:cubicBezTo>
                  <a:pt x="905" y="850"/>
                  <a:pt x="913" y="844"/>
                  <a:pt x="938" y="845"/>
                </a:cubicBezTo>
                <a:cubicBezTo>
                  <a:pt x="927" y="849"/>
                  <a:pt x="920" y="851"/>
                  <a:pt x="903" y="851"/>
                </a:cubicBezTo>
                <a:cubicBezTo>
                  <a:pt x="931" y="851"/>
                  <a:pt x="931" y="851"/>
                  <a:pt x="931" y="851"/>
                </a:cubicBezTo>
                <a:cubicBezTo>
                  <a:pt x="918" y="855"/>
                  <a:pt x="870" y="854"/>
                  <a:pt x="878" y="860"/>
                </a:cubicBezTo>
                <a:cubicBezTo>
                  <a:pt x="909" y="857"/>
                  <a:pt x="954" y="854"/>
                  <a:pt x="981" y="849"/>
                </a:cubicBezTo>
                <a:cubicBezTo>
                  <a:pt x="995" y="854"/>
                  <a:pt x="1016" y="848"/>
                  <a:pt x="1040" y="850"/>
                </a:cubicBezTo>
                <a:cubicBezTo>
                  <a:pt x="1043" y="851"/>
                  <a:pt x="1050" y="852"/>
                  <a:pt x="1046" y="854"/>
                </a:cubicBezTo>
                <a:cubicBezTo>
                  <a:pt x="1039" y="854"/>
                  <a:pt x="1039" y="854"/>
                  <a:pt x="1039" y="854"/>
                </a:cubicBezTo>
                <a:cubicBezTo>
                  <a:pt x="1071" y="855"/>
                  <a:pt x="1106" y="852"/>
                  <a:pt x="1134" y="849"/>
                </a:cubicBezTo>
                <a:cubicBezTo>
                  <a:pt x="1148" y="853"/>
                  <a:pt x="1148" y="853"/>
                  <a:pt x="1148" y="853"/>
                </a:cubicBezTo>
                <a:cubicBezTo>
                  <a:pt x="1195" y="855"/>
                  <a:pt x="1139" y="846"/>
                  <a:pt x="1188" y="845"/>
                </a:cubicBezTo>
                <a:cubicBezTo>
                  <a:pt x="1199" y="850"/>
                  <a:pt x="1247" y="847"/>
                  <a:pt x="1249" y="851"/>
                </a:cubicBezTo>
                <a:cubicBezTo>
                  <a:pt x="1259" y="850"/>
                  <a:pt x="1263" y="851"/>
                  <a:pt x="1264" y="848"/>
                </a:cubicBezTo>
                <a:cubicBezTo>
                  <a:pt x="1256" y="847"/>
                  <a:pt x="1237" y="848"/>
                  <a:pt x="1248" y="845"/>
                </a:cubicBezTo>
                <a:cubicBezTo>
                  <a:pt x="1264" y="844"/>
                  <a:pt x="1272" y="846"/>
                  <a:pt x="1285" y="846"/>
                </a:cubicBezTo>
                <a:cubicBezTo>
                  <a:pt x="1285" y="847"/>
                  <a:pt x="1275" y="849"/>
                  <a:pt x="1280" y="848"/>
                </a:cubicBezTo>
                <a:cubicBezTo>
                  <a:pt x="1284" y="848"/>
                  <a:pt x="1289" y="848"/>
                  <a:pt x="1294" y="848"/>
                </a:cubicBezTo>
                <a:cubicBezTo>
                  <a:pt x="1296" y="848"/>
                  <a:pt x="1299" y="847"/>
                  <a:pt x="1302" y="847"/>
                </a:cubicBezTo>
                <a:cubicBezTo>
                  <a:pt x="1303" y="847"/>
                  <a:pt x="1305" y="847"/>
                  <a:pt x="1306" y="847"/>
                </a:cubicBezTo>
                <a:cubicBezTo>
                  <a:pt x="1308" y="847"/>
                  <a:pt x="1309" y="846"/>
                  <a:pt x="1311" y="846"/>
                </a:cubicBezTo>
                <a:cubicBezTo>
                  <a:pt x="1323" y="844"/>
                  <a:pt x="1336" y="839"/>
                  <a:pt x="1347" y="831"/>
                </a:cubicBezTo>
                <a:cubicBezTo>
                  <a:pt x="1358" y="824"/>
                  <a:pt x="1367" y="814"/>
                  <a:pt x="1372" y="804"/>
                </a:cubicBezTo>
                <a:cubicBezTo>
                  <a:pt x="1378" y="794"/>
                  <a:pt x="1381" y="783"/>
                  <a:pt x="1382" y="775"/>
                </a:cubicBezTo>
                <a:cubicBezTo>
                  <a:pt x="1380" y="781"/>
                  <a:pt x="1380" y="785"/>
                  <a:pt x="1378" y="788"/>
                </a:cubicBezTo>
                <a:cubicBezTo>
                  <a:pt x="1377" y="792"/>
                  <a:pt x="1376" y="797"/>
                  <a:pt x="1370" y="803"/>
                </a:cubicBezTo>
                <a:cubicBezTo>
                  <a:pt x="1369" y="802"/>
                  <a:pt x="1370" y="800"/>
                  <a:pt x="1371" y="798"/>
                </a:cubicBezTo>
                <a:cubicBezTo>
                  <a:pt x="1373" y="795"/>
                  <a:pt x="1374" y="793"/>
                  <a:pt x="1374" y="791"/>
                </a:cubicBezTo>
                <a:cubicBezTo>
                  <a:pt x="1373" y="791"/>
                  <a:pt x="1372" y="792"/>
                  <a:pt x="1371" y="793"/>
                </a:cubicBezTo>
                <a:cubicBezTo>
                  <a:pt x="1370" y="795"/>
                  <a:pt x="1370" y="798"/>
                  <a:pt x="1368" y="800"/>
                </a:cubicBezTo>
                <a:cubicBezTo>
                  <a:pt x="1365" y="805"/>
                  <a:pt x="1361" y="812"/>
                  <a:pt x="1353" y="817"/>
                </a:cubicBezTo>
                <a:cubicBezTo>
                  <a:pt x="1353" y="817"/>
                  <a:pt x="1354" y="815"/>
                  <a:pt x="1356" y="813"/>
                </a:cubicBezTo>
                <a:cubicBezTo>
                  <a:pt x="1358" y="811"/>
                  <a:pt x="1359" y="808"/>
                  <a:pt x="1361" y="805"/>
                </a:cubicBezTo>
                <a:cubicBezTo>
                  <a:pt x="1363" y="802"/>
                  <a:pt x="1365" y="799"/>
                  <a:pt x="1366" y="797"/>
                </a:cubicBezTo>
                <a:cubicBezTo>
                  <a:pt x="1367" y="794"/>
                  <a:pt x="1367" y="793"/>
                  <a:pt x="1367" y="793"/>
                </a:cubicBezTo>
                <a:cubicBezTo>
                  <a:pt x="1367" y="793"/>
                  <a:pt x="1367" y="793"/>
                  <a:pt x="1367" y="793"/>
                </a:cubicBezTo>
                <a:cubicBezTo>
                  <a:pt x="1375" y="780"/>
                  <a:pt x="1380" y="765"/>
                  <a:pt x="1380" y="749"/>
                </a:cubicBezTo>
                <a:cubicBezTo>
                  <a:pt x="1380" y="349"/>
                  <a:pt x="1380" y="349"/>
                  <a:pt x="1380" y="349"/>
                </a:cubicBezTo>
                <a:cubicBezTo>
                  <a:pt x="1384" y="370"/>
                  <a:pt x="1379" y="391"/>
                  <a:pt x="1383" y="412"/>
                </a:cubicBezTo>
                <a:cubicBezTo>
                  <a:pt x="1383" y="411"/>
                  <a:pt x="1382" y="409"/>
                  <a:pt x="1382" y="413"/>
                </a:cubicBezTo>
                <a:cubicBezTo>
                  <a:pt x="1381" y="440"/>
                  <a:pt x="1389" y="451"/>
                  <a:pt x="1385" y="472"/>
                </a:cubicBezTo>
                <a:cubicBezTo>
                  <a:pt x="1383" y="470"/>
                  <a:pt x="1383" y="470"/>
                  <a:pt x="1383" y="470"/>
                </a:cubicBezTo>
                <a:cubicBezTo>
                  <a:pt x="1383" y="472"/>
                  <a:pt x="1385" y="484"/>
                  <a:pt x="1388" y="482"/>
                </a:cubicBezTo>
                <a:cubicBezTo>
                  <a:pt x="1387" y="464"/>
                  <a:pt x="1386" y="460"/>
                  <a:pt x="1387" y="444"/>
                </a:cubicBezTo>
                <a:cubicBezTo>
                  <a:pt x="1389" y="451"/>
                  <a:pt x="1391" y="465"/>
                  <a:pt x="1391" y="476"/>
                </a:cubicBezTo>
                <a:cubicBezTo>
                  <a:pt x="1395" y="477"/>
                  <a:pt x="1395" y="477"/>
                  <a:pt x="1395" y="477"/>
                </a:cubicBezTo>
                <a:cubicBezTo>
                  <a:pt x="1399" y="491"/>
                  <a:pt x="1393" y="505"/>
                  <a:pt x="1397" y="518"/>
                </a:cubicBezTo>
                <a:cubicBezTo>
                  <a:pt x="1400" y="502"/>
                  <a:pt x="1400" y="502"/>
                  <a:pt x="1400" y="502"/>
                </a:cubicBezTo>
                <a:cubicBezTo>
                  <a:pt x="1400" y="503"/>
                  <a:pt x="1400" y="504"/>
                  <a:pt x="1401" y="505"/>
                </a:cubicBezTo>
                <a:cubicBezTo>
                  <a:pt x="1400" y="498"/>
                  <a:pt x="1400" y="491"/>
                  <a:pt x="1399" y="490"/>
                </a:cubicBezTo>
                <a:cubicBezTo>
                  <a:pt x="1396" y="466"/>
                  <a:pt x="1402" y="453"/>
                  <a:pt x="1405" y="449"/>
                </a:cubicBezTo>
                <a:cubicBezTo>
                  <a:pt x="1406" y="438"/>
                  <a:pt x="1410" y="453"/>
                  <a:pt x="1413" y="452"/>
                </a:cubicBezTo>
                <a:cubicBezTo>
                  <a:pt x="1412" y="434"/>
                  <a:pt x="1407" y="435"/>
                  <a:pt x="1406" y="417"/>
                </a:cubicBezTo>
                <a:cubicBezTo>
                  <a:pt x="1407" y="412"/>
                  <a:pt x="1407" y="414"/>
                  <a:pt x="1408" y="416"/>
                </a:cubicBezTo>
                <a:cubicBezTo>
                  <a:pt x="1406" y="404"/>
                  <a:pt x="1406" y="404"/>
                  <a:pt x="1406" y="404"/>
                </a:cubicBezTo>
                <a:cubicBezTo>
                  <a:pt x="1407" y="403"/>
                  <a:pt x="1408" y="372"/>
                  <a:pt x="1411" y="390"/>
                </a:cubicBezTo>
                <a:cubicBezTo>
                  <a:pt x="1411" y="393"/>
                  <a:pt x="1411" y="398"/>
                  <a:pt x="1411" y="402"/>
                </a:cubicBezTo>
                <a:cubicBezTo>
                  <a:pt x="1414" y="377"/>
                  <a:pt x="1417" y="333"/>
                  <a:pt x="1422" y="334"/>
                </a:cubicBezTo>
                <a:cubicBezTo>
                  <a:pt x="1423" y="320"/>
                  <a:pt x="1421" y="324"/>
                  <a:pt x="1422" y="302"/>
                </a:cubicBezTo>
                <a:cubicBezTo>
                  <a:pt x="1419" y="292"/>
                  <a:pt x="1415" y="303"/>
                  <a:pt x="1413" y="279"/>
                </a:cubicBezTo>
                <a:cubicBezTo>
                  <a:pt x="1411" y="298"/>
                  <a:pt x="1411" y="298"/>
                  <a:pt x="1411" y="298"/>
                </a:cubicBezTo>
                <a:cubicBezTo>
                  <a:pt x="1412" y="302"/>
                  <a:pt x="1413" y="305"/>
                  <a:pt x="1413" y="309"/>
                </a:cubicBezTo>
                <a:cubicBezTo>
                  <a:pt x="1413" y="289"/>
                  <a:pt x="1413" y="289"/>
                  <a:pt x="1413" y="289"/>
                </a:cubicBezTo>
                <a:cubicBezTo>
                  <a:pt x="1415" y="302"/>
                  <a:pt x="1416" y="300"/>
                  <a:pt x="1420" y="303"/>
                </a:cubicBezTo>
                <a:cubicBezTo>
                  <a:pt x="1420" y="334"/>
                  <a:pt x="1414" y="342"/>
                  <a:pt x="1413" y="357"/>
                </a:cubicBezTo>
                <a:cubicBezTo>
                  <a:pt x="1410" y="348"/>
                  <a:pt x="1411" y="332"/>
                  <a:pt x="1407" y="338"/>
                </a:cubicBezTo>
                <a:cubicBezTo>
                  <a:pt x="1410" y="323"/>
                  <a:pt x="1403" y="321"/>
                  <a:pt x="1406" y="303"/>
                </a:cubicBezTo>
                <a:cubicBezTo>
                  <a:pt x="1408" y="307"/>
                  <a:pt x="1408" y="307"/>
                  <a:pt x="1408" y="307"/>
                </a:cubicBezTo>
                <a:cubicBezTo>
                  <a:pt x="1404" y="292"/>
                  <a:pt x="1408" y="290"/>
                  <a:pt x="1405" y="278"/>
                </a:cubicBezTo>
                <a:cubicBezTo>
                  <a:pt x="1406" y="279"/>
                  <a:pt x="1407" y="278"/>
                  <a:pt x="1407" y="276"/>
                </a:cubicBezTo>
                <a:cubicBezTo>
                  <a:pt x="1405" y="250"/>
                  <a:pt x="1405" y="284"/>
                  <a:pt x="1401" y="258"/>
                </a:cubicBezTo>
                <a:cubicBezTo>
                  <a:pt x="1401" y="235"/>
                  <a:pt x="1408" y="251"/>
                  <a:pt x="1409" y="244"/>
                </a:cubicBezTo>
                <a:close/>
                <a:moveTo>
                  <a:pt x="1178" y="62"/>
                </a:moveTo>
                <a:cubicBezTo>
                  <a:pt x="1178" y="62"/>
                  <a:pt x="1177" y="63"/>
                  <a:pt x="1174" y="63"/>
                </a:cubicBezTo>
                <a:cubicBezTo>
                  <a:pt x="1202" y="63"/>
                  <a:pt x="1205" y="63"/>
                  <a:pt x="1227" y="62"/>
                </a:cubicBezTo>
                <a:cubicBezTo>
                  <a:pt x="1220" y="64"/>
                  <a:pt x="1220" y="64"/>
                  <a:pt x="1220" y="64"/>
                </a:cubicBezTo>
                <a:cubicBezTo>
                  <a:pt x="1224" y="67"/>
                  <a:pt x="1242" y="64"/>
                  <a:pt x="1260" y="64"/>
                </a:cubicBezTo>
                <a:cubicBezTo>
                  <a:pt x="1266" y="62"/>
                  <a:pt x="1277" y="60"/>
                  <a:pt x="1284" y="62"/>
                </a:cubicBezTo>
                <a:cubicBezTo>
                  <a:pt x="1282" y="65"/>
                  <a:pt x="1282" y="65"/>
                  <a:pt x="1282" y="65"/>
                </a:cubicBezTo>
                <a:cubicBezTo>
                  <a:pt x="1283" y="66"/>
                  <a:pt x="1288" y="67"/>
                  <a:pt x="1296" y="67"/>
                </a:cubicBezTo>
                <a:cubicBezTo>
                  <a:pt x="1303" y="67"/>
                  <a:pt x="1313" y="68"/>
                  <a:pt x="1323" y="72"/>
                </a:cubicBezTo>
                <a:cubicBezTo>
                  <a:pt x="1321" y="71"/>
                  <a:pt x="1319" y="72"/>
                  <a:pt x="1317" y="72"/>
                </a:cubicBezTo>
                <a:cubicBezTo>
                  <a:pt x="1310" y="70"/>
                  <a:pt x="1303" y="69"/>
                  <a:pt x="1296" y="69"/>
                </a:cubicBezTo>
                <a:cubicBezTo>
                  <a:pt x="1127" y="69"/>
                  <a:pt x="1127" y="69"/>
                  <a:pt x="1127" y="69"/>
                </a:cubicBezTo>
                <a:cubicBezTo>
                  <a:pt x="1143" y="67"/>
                  <a:pt x="1160" y="65"/>
                  <a:pt x="1178" y="62"/>
                </a:cubicBezTo>
                <a:close/>
                <a:moveTo>
                  <a:pt x="780" y="66"/>
                </a:moveTo>
                <a:cubicBezTo>
                  <a:pt x="790" y="64"/>
                  <a:pt x="804" y="60"/>
                  <a:pt x="820" y="57"/>
                </a:cubicBezTo>
                <a:cubicBezTo>
                  <a:pt x="820" y="57"/>
                  <a:pt x="820" y="57"/>
                  <a:pt x="820" y="57"/>
                </a:cubicBezTo>
                <a:cubicBezTo>
                  <a:pt x="855" y="56"/>
                  <a:pt x="855" y="56"/>
                  <a:pt x="855" y="56"/>
                </a:cubicBezTo>
                <a:cubicBezTo>
                  <a:pt x="851" y="58"/>
                  <a:pt x="851" y="58"/>
                  <a:pt x="851" y="58"/>
                </a:cubicBezTo>
                <a:cubicBezTo>
                  <a:pt x="872" y="55"/>
                  <a:pt x="872" y="55"/>
                  <a:pt x="872" y="55"/>
                </a:cubicBezTo>
                <a:cubicBezTo>
                  <a:pt x="871" y="59"/>
                  <a:pt x="878" y="57"/>
                  <a:pt x="877" y="60"/>
                </a:cubicBezTo>
                <a:cubicBezTo>
                  <a:pt x="890" y="67"/>
                  <a:pt x="923" y="57"/>
                  <a:pt x="952" y="60"/>
                </a:cubicBezTo>
                <a:cubicBezTo>
                  <a:pt x="947" y="62"/>
                  <a:pt x="947" y="62"/>
                  <a:pt x="947" y="62"/>
                </a:cubicBezTo>
                <a:cubicBezTo>
                  <a:pt x="963" y="58"/>
                  <a:pt x="1001" y="63"/>
                  <a:pt x="1025" y="64"/>
                </a:cubicBezTo>
                <a:cubicBezTo>
                  <a:pt x="1024" y="64"/>
                  <a:pt x="1024" y="64"/>
                  <a:pt x="1024" y="64"/>
                </a:cubicBezTo>
                <a:cubicBezTo>
                  <a:pt x="1013" y="66"/>
                  <a:pt x="1009" y="67"/>
                  <a:pt x="1010" y="69"/>
                </a:cubicBezTo>
                <a:cubicBezTo>
                  <a:pt x="975" y="69"/>
                  <a:pt x="975" y="69"/>
                  <a:pt x="975" y="69"/>
                </a:cubicBezTo>
                <a:cubicBezTo>
                  <a:pt x="974" y="69"/>
                  <a:pt x="972" y="68"/>
                  <a:pt x="970" y="67"/>
                </a:cubicBezTo>
                <a:cubicBezTo>
                  <a:pt x="965" y="68"/>
                  <a:pt x="959" y="69"/>
                  <a:pt x="952" y="69"/>
                </a:cubicBezTo>
                <a:cubicBezTo>
                  <a:pt x="899" y="69"/>
                  <a:pt x="899" y="69"/>
                  <a:pt x="899" y="69"/>
                </a:cubicBezTo>
                <a:cubicBezTo>
                  <a:pt x="901" y="68"/>
                  <a:pt x="905" y="67"/>
                  <a:pt x="908" y="66"/>
                </a:cubicBezTo>
                <a:cubicBezTo>
                  <a:pt x="839" y="69"/>
                  <a:pt x="839" y="69"/>
                  <a:pt x="839" y="69"/>
                </a:cubicBezTo>
                <a:cubicBezTo>
                  <a:pt x="839" y="69"/>
                  <a:pt x="839" y="69"/>
                  <a:pt x="839" y="69"/>
                </a:cubicBezTo>
                <a:cubicBezTo>
                  <a:pt x="778" y="69"/>
                  <a:pt x="778" y="69"/>
                  <a:pt x="778" y="69"/>
                </a:cubicBezTo>
                <a:cubicBezTo>
                  <a:pt x="780" y="68"/>
                  <a:pt x="780" y="68"/>
                  <a:pt x="780" y="66"/>
                </a:cubicBezTo>
                <a:close/>
                <a:moveTo>
                  <a:pt x="471" y="56"/>
                </a:moveTo>
                <a:cubicBezTo>
                  <a:pt x="473" y="60"/>
                  <a:pt x="473" y="60"/>
                  <a:pt x="473" y="60"/>
                </a:cubicBezTo>
                <a:cubicBezTo>
                  <a:pt x="516" y="61"/>
                  <a:pt x="547" y="51"/>
                  <a:pt x="592" y="53"/>
                </a:cubicBezTo>
                <a:cubicBezTo>
                  <a:pt x="586" y="57"/>
                  <a:pt x="569" y="55"/>
                  <a:pt x="571" y="57"/>
                </a:cubicBezTo>
                <a:cubicBezTo>
                  <a:pt x="598" y="57"/>
                  <a:pt x="595" y="47"/>
                  <a:pt x="621" y="52"/>
                </a:cubicBezTo>
                <a:cubicBezTo>
                  <a:pt x="583" y="54"/>
                  <a:pt x="645" y="54"/>
                  <a:pt x="611" y="58"/>
                </a:cubicBezTo>
                <a:cubicBezTo>
                  <a:pt x="658" y="52"/>
                  <a:pt x="709" y="60"/>
                  <a:pt x="740" y="59"/>
                </a:cubicBezTo>
                <a:cubicBezTo>
                  <a:pt x="732" y="56"/>
                  <a:pt x="753" y="55"/>
                  <a:pt x="754" y="54"/>
                </a:cubicBezTo>
                <a:cubicBezTo>
                  <a:pt x="762" y="55"/>
                  <a:pt x="760" y="57"/>
                  <a:pt x="753" y="57"/>
                </a:cubicBezTo>
                <a:cubicBezTo>
                  <a:pt x="769" y="60"/>
                  <a:pt x="772" y="63"/>
                  <a:pt x="769" y="66"/>
                </a:cubicBezTo>
                <a:cubicBezTo>
                  <a:pt x="736" y="66"/>
                  <a:pt x="736" y="66"/>
                  <a:pt x="736" y="66"/>
                </a:cubicBezTo>
                <a:cubicBezTo>
                  <a:pt x="742" y="67"/>
                  <a:pt x="747" y="68"/>
                  <a:pt x="751" y="69"/>
                </a:cubicBezTo>
                <a:cubicBezTo>
                  <a:pt x="700" y="69"/>
                  <a:pt x="700" y="69"/>
                  <a:pt x="700" y="69"/>
                </a:cubicBezTo>
                <a:cubicBezTo>
                  <a:pt x="697" y="68"/>
                  <a:pt x="695" y="67"/>
                  <a:pt x="696" y="67"/>
                </a:cubicBezTo>
                <a:cubicBezTo>
                  <a:pt x="685" y="68"/>
                  <a:pt x="668" y="64"/>
                  <a:pt x="662" y="65"/>
                </a:cubicBezTo>
                <a:cubicBezTo>
                  <a:pt x="674" y="67"/>
                  <a:pt x="672" y="68"/>
                  <a:pt x="665" y="69"/>
                </a:cubicBezTo>
                <a:cubicBezTo>
                  <a:pt x="647" y="69"/>
                  <a:pt x="647" y="69"/>
                  <a:pt x="647" y="69"/>
                </a:cubicBezTo>
                <a:cubicBezTo>
                  <a:pt x="647" y="68"/>
                  <a:pt x="650" y="67"/>
                  <a:pt x="644" y="66"/>
                </a:cubicBezTo>
                <a:cubicBezTo>
                  <a:pt x="618" y="67"/>
                  <a:pt x="618" y="67"/>
                  <a:pt x="618" y="67"/>
                </a:cubicBezTo>
                <a:cubicBezTo>
                  <a:pt x="641" y="67"/>
                  <a:pt x="641" y="67"/>
                  <a:pt x="641" y="67"/>
                </a:cubicBezTo>
                <a:cubicBezTo>
                  <a:pt x="638" y="69"/>
                  <a:pt x="638" y="69"/>
                  <a:pt x="638" y="69"/>
                </a:cubicBezTo>
                <a:cubicBezTo>
                  <a:pt x="471" y="69"/>
                  <a:pt x="471" y="69"/>
                  <a:pt x="471" y="69"/>
                </a:cubicBezTo>
                <a:cubicBezTo>
                  <a:pt x="458" y="66"/>
                  <a:pt x="451" y="62"/>
                  <a:pt x="444" y="57"/>
                </a:cubicBezTo>
                <a:cubicBezTo>
                  <a:pt x="454" y="57"/>
                  <a:pt x="463" y="56"/>
                  <a:pt x="471" y="56"/>
                </a:cubicBezTo>
                <a:close/>
                <a:moveTo>
                  <a:pt x="335" y="64"/>
                </a:moveTo>
                <a:cubicBezTo>
                  <a:pt x="334" y="64"/>
                  <a:pt x="334" y="64"/>
                  <a:pt x="333" y="64"/>
                </a:cubicBezTo>
                <a:cubicBezTo>
                  <a:pt x="341" y="63"/>
                  <a:pt x="350" y="63"/>
                  <a:pt x="358" y="62"/>
                </a:cubicBezTo>
                <a:cubicBezTo>
                  <a:pt x="361" y="66"/>
                  <a:pt x="362" y="68"/>
                  <a:pt x="359" y="69"/>
                </a:cubicBezTo>
                <a:cubicBezTo>
                  <a:pt x="356" y="69"/>
                  <a:pt x="356" y="69"/>
                  <a:pt x="356" y="69"/>
                </a:cubicBezTo>
                <a:cubicBezTo>
                  <a:pt x="355" y="69"/>
                  <a:pt x="355" y="69"/>
                  <a:pt x="355" y="69"/>
                </a:cubicBezTo>
                <a:cubicBezTo>
                  <a:pt x="355" y="69"/>
                  <a:pt x="355" y="69"/>
                  <a:pt x="355" y="69"/>
                </a:cubicBezTo>
                <a:cubicBezTo>
                  <a:pt x="322" y="69"/>
                  <a:pt x="322" y="69"/>
                  <a:pt x="322" y="69"/>
                </a:cubicBezTo>
                <a:cubicBezTo>
                  <a:pt x="319" y="68"/>
                  <a:pt x="315" y="67"/>
                  <a:pt x="310" y="67"/>
                </a:cubicBezTo>
                <a:lnTo>
                  <a:pt x="335" y="64"/>
                </a:lnTo>
                <a:close/>
                <a:moveTo>
                  <a:pt x="308" y="69"/>
                </a:moveTo>
                <a:cubicBezTo>
                  <a:pt x="278" y="69"/>
                  <a:pt x="278" y="69"/>
                  <a:pt x="278" y="69"/>
                </a:cubicBezTo>
                <a:cubicBezTo>
                  <a:pt x="281" y="67"/>
                  <a:pt x="296" y="68"/>
                  <a:pt x="308" y="69"/>
                </a:cubicBezTo>
                <a:close/>
                <a:moveTo>
                  <a:pt x="60" y="137"/>
                </a:moveTo>
                <a:cubicBezTo>
                  <a:pt x="59" y="140"/>
                  <a:pt x="58" y="144"/>
                  <a:pt x="57" y="147"/>
                </a:cubicBezTo>
                <a:cubicBezTo>
                  <a:pt x="57" y="149"/>
                  <a:pt x="57" y="151"/>
                  <a:pt x="56" y="153"/>
                </a:cubicBezTo>
                <a:cubicBezTo>
                  <a:pt x="56" y="154"/>
                  <a:pt x="56" y="156"/>
                  <a:pt x="55" y="157"/>
                </a:cubicBezTo>
                <a:cubicBezTo>
                  <a:pt x="55" y="156"/>
                  <a:pt x="55" y="154"/>
                  <a:pt x="55" y="152"/>
                </a:cubicBezTo>
                <a:cubicBezTo>
                  <a:pt x="56" y="145"/>
                  <a:pt x="56" y="145"/>
                  <a:pt x="56" y="145"/>
                </a:cubicBezTo>
                <a:cubicBezTo>
                  <a:pt x="56" y="143"/>
                  <a:pt x="56" y="141"/>
                  <a:pt x="57" y="139"/>
                </a:cubicBezTo>
                <a:cubicBezTo>
                  <a:pt x="57" y="137"/>
                  <a:pt x="57" y="135"/>
                  <a:pt x="58" y="133"/>
                </a:cubicBezTo>
                <a:cubicBezTo>
                  <a:pt x="60" y="124"/>
                  <a:pt x="63" y="116"/>
                  <a:pt x="67" y="109"/>
                </a:cubicBezTo>
                <a:cubicBezTo>
                  <a:pt x="76" y="94"/>
                  <a:pt x="89" y="81"/>
                  <a:pt x="103" y="73"/>
                </a:cubicBezTo>
                <a:cubicBezTo>
                  <a:pt x="99" y="73"/>
                  <a:pt x="99" y="73"/>
                  <a:pt x="99" y="73"/>
                </a:cubicBezTo>
                <a:cubicBezTo>
                  <a:pt x="108" y="68"/>
                  <a:pt x="116" y="62"/>
                  <a:pt x="122" y="62"/>
                </a:cubicBezTo>
                <a:cubicBezTo>
                  <a:pt x="123" y="62"/>
                  <a:pt x="120" y="64"/>
                  <a:pt x="115" y="68"/>
                </a:cubicBezTo>
                <a:cubicBezTo>
                  <a:pt x="113" y="69"/>
                  <a:pt x="111" y="71"/>
                  <a:pt x="108" y="74"/>
                </a:cubicBezTo>
                <a:cubicBezTo>
                  <a:pt x="106" y="76"/>
                  <a:pt x="103" y="79"/>
                  <a:pt x="101" y="82"/>
                </a:cubicBezTo>
                <a:cubicBezTo>
                  <a:pt x="98" y="85"/>
                  <a:pt x="95" y="89"/>
                  <a:pt x="93" y="93"/>
                </a:cubicBezTo>
                <a:cubicBezTo>
                  <a:pt x="89" y="97"/>
                  <a:pt x="85" y="102"/>
                  <a:pt x="82" y="106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1" y="107"/>
                  <a:pt x="79" y="108"/>
                  <a:pt x="76" y="111"/>
                </a:cubicBezTo>
                <a:cubicBezTo>
                  <a:pt x="75" y="112"/>
                  <a:pt x="74" y="114"/>
                  <a:pt x="72" y="115"/>
                </a:cubicBezTo>
                <a:cubicBezTo>
                  <a:pt x="71" y="117"/>
                  <a:pt x="69" y="119"/>
                  <a:pt x="68" y="121"/>
                </a:cubicBezTo>
                <a:cubicBezTo>
                  <a:pt x="65" y="125"/>
                  <a:pt x="63" y="131"/>
                  <a:pt x="60" y="137"/>
                </a:cubicBezTo>
                <a:close/>
                <a:moveTo>
                  <a:pt x="67" y="367"/>
                </a:moveTo>
                <a:cubicBezTo>
                  <a:pt x="67" y="373"/>
                  <a:pt x="67" y="376"/>
                  <a:pt x="67" y="378"/>
                </a:cubicBezTo>
                <a:cubicBezTo>
                  <a:pt x="67" y="373"/>
                  <a:pt x="67" y="369"/>
                  <a:pt x="67" y="365"/>
                </a:cubicBezTo>
                <a:cubicBezTo>
                  <a:pt x="67" y="366"/>
                  <a:pt x="67" y="366"/>
                  <a:pt x="67" y="367"/>
                </a:cubicBezTo>
                <a:close/>
                <a:moveTo>
                  <a:pt x="64" y="483"/>
                </a:moveTo>
                <a:cubicBezTo>
                  <a:pt x="63" y="477"/>
                  <a:pt x="63" y="477"/>
                  <a:pt x="63" y="477"/>
                </a:cubicBezTo>
                <a:cubicBezTo>
                  <a:pt x="64" y="451"/>
                  <a:pt x="65" y="427"/>
                  <a:pt x="65" y="404"/>
                </a:cubicBezTo>
                <a:cubicBezTo>
                  <a:pt x="66" y="413"/>
                  <a:pt x="67" y="421"/>
                  <a:pt x="67" y="431"/>
                </a:cubicBezTo>
                <a:cubicBezTo>
                  <a:pt x="67" y="429"/>
                  <a:pt x="68" y="427"/>
                  <a:pt x="68" y="424"/>
                </a:cubicBezTo>
                <a:cubicBezTo>
                  <a:pt x="68" y="482"/>
                  <a:pt x="68" y="482"/>
                  <a:pt x="68" y="482"/>
                </a:cubicBezTo>
                <a:cubicBezTo>
                  <a:pt x="66" y="474"/>
                  <a:pt x="66" y="463"/>
                  <a:pt x="66" y="452"/>
                </a:cubicBezTo>
                <a:cubicBezTo>
                  <a:pt x="66" y="453"/>
                  <a:pt x="65" y="465"/>
                  <a:pt x="64" y="483"/>
                </a:cubicBezTo>
                <a:close/>
                <a:moveTo>
                  <a:pt x="554" y="835"/>
                </a:moveTo>
                <a:cubicBezTo>
                  <a:pt x="556" y="834"/>
                  <a:pt x="558" y="834"/>
                  <a:pt x="560" y="833"/>
                </a:cubicBezTo>
                <a:cubicBezTo>
                  <a:pt x="574" y="833"/>
                  <a:pt x="574" y="833"/>
                  <a:pt x="574" y="833"/>
                </a:cubicBezTo>
                <a:cubicBezTo>
                  <a:pt x="573" y="835"/>
                  <a:pt x="572" y="837"/>
                  <a:pt x="554" y="835"/>
                </a:cubicBezTo>
                <a:close/>
                <a:moveTo>
                  <a:pt x="582" y="833"/>
                </a:moveTo>
                <a:cubicBezTo>
                  <a:pt x="595" y="833"/>
                  <a:pt x="595" y="833"/>
                  <a:pt x="595" y="833"/>
                </a:cubicBezTo>
                <a:cubicBezTo>
                  <a:pt x="592" y="834"/>
                  <a:pt x="589" y="834"/>
                  <a:pt x="585" y="834"/>
                </a:cubicBezTo>
                <a:cubicBezTo>
                  <a:pt x="584" y="834"/>
                  <a:pt x="583" y="833"/>
                  <a:pt x="582" y="833"/>
                </a:cubicBezTo>
                <a:close/>
                <a:moveTo>
                  <a:pt x="1380" y="349"/>
                </a:moveTo>
                <a:cubicBezTo>
                  <a:pt x="1380" y="341"/>
                  <a:pt x="1380" y="341"/>
                  <a:pt x="1380" y="341"/>
                </a:cubicBezTo>
                <a:cubicBezTo>
                  <a:pt x="1381" y="346"/>
                  <a:pt x="1381" y="351"/>
                  <a:pt x="1382" y="354"/>
                </a:cubicBezTo>
                <a:lnTo>
                  <a:pt x="1380" y="349"/>
                </a:lnTo>
                <a:close/>
              </a:path>
            </a:pathLst>
          </a:custGeom>
          <a:solidFill>
            <a:srgbClr val="B04232">
              <a:alpha val="98038"/>
            </a:srgbClr>
          </a:solidFill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汉仪昌黎宋刻本(原版)简"/>
                <a:ea typeface="汉仪昌黎宋刻本(原版)简"/>
                <a:sym typeface="+mn-ea"/>
              </a:rPr>
              <a:t>主动认同中原地区的</a:t>
            </a:r>
            <a:endParaRPr lang="zh-CN" altLang="en-US" sz="3600" b="1" dirty="0">
              <a:solidFill>
                <a:schemeClr val="bg1"/>
              </a:solidFill>
              <a:latin typeface="汉仪昌黎宋刻本(原版)简"/>
              <a:ea typeface="汉仪昌黎宋刻本(原版)简"/>
              <a:sym typeface="+mn-ea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汉仪昌黎宋刻本(原版)简"/>
                <a:ea typeface="汉仪昌黎宋刻本(原版)简"/>
                <a:sym typeface="+mn-ea"/>
              </a:rPr>
              <a:t>历史和文化</a:t>
            </a:r>
            <a:endParaRPr lang="zh-CN" altLang="en-US" sz="3600" b="1" dirty="0">
              <a:solidFill>
                <a:schemeClr val="bg1"/>
              </a:solidFill>
              <a:latin typeface="汉仪昌黎宋刻本(原版)简"/>
              <a:ea typeface="汉仪昌黎宋刻本(原版)简"/>
              <a:sym typeface="+mn-ea"/>
            </a:endParaRPr>
          </a:p>
        </p:txBody>
      </p:sp>
      <p:sp>
        <p:nvSpPr>
          <p:cNvPr id="18443" name="文本框 15"/>
          <p:cNvSpPr txBox="1"/>
          <p:nvPr/>
        </p:nvSpPr>
        <p:spPr>
          <a:xfrm>
            <a:off x="247650" y="258763"/>
            <a:ext cx="8156575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二、三国至五代的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民族交融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5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sp>
        <p:nvSpPr>
          <p:cNvPr id="19459" name="文本框 15"/>
          <p:cNvSpPr txBox="1"/>
          <p:nvPr/>
        </p:nvSpPr>
        <p:spPr>
          <a:xfrm>
            <a:off x="247650" y="258763"/>
            <a:ext cx="8156575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二、三国至五代的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民族交融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0" name="图片 3" descr="WechatIMG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557338"/>
            <a:ext cx="10275888" cy="288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4" name="文本框 4"/>
          <p:cNvSpPr txBox="1"/>
          <p:nvPr/>
        </p:nvSpPr>
        <p:spPr>
          <a:xfrm>
            <a:off x="3357563" y="1906588"/>
            <a:ext cx="55403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微软雅黑" panose="020B0503020204020204" pitchFamily="34" charset="-122"/>
              </a:rPr>
              <a:t>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微软雅黑" panose="020B0503020204020204" pitchFamily="34" charset="-122"/>
              </a:rPr>
              <a:t>出土地大同深井墓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4"/>
          <p:cNvSpPr txBox="1"/>
          <p:nvPr/>
        </p:nvSpPr>
        <p:spPr>
          <a:xfrm>
            <a:off x="6751638" y="1557338"/>
            <a:ext cx="55403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微软雅黑" panose="020B0503020204020204" pitchFamily="34" charset="-122"/>
              </a:rPr>
              <a:t>②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微软雅黑" panose="020B0503020204020204" pitchFamily="34" charset="-122"/>
              </a:rPr>
              <a:t>出土地呼和浩特鲜卑墓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11122025" y="1112838"/>
            <a:ext cx="492125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微软雅黑" panose="020B0503020204020204" pitchFamily="34" charset="-122"/>
              </a:rPr>
              <a:t>③出土地河南洛阳偃师染华墓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3635375" y="903288"/>
            <a:ext cx="43926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Heiti SC Medium" panose="02000000000000000000" charset="-122"/>
                <a:sym typeface="微软雅黑" panose="020B0503020204020204" pitchFamily="34" charset="-122"/>
              </a:rPr>
              <a:t>      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Heiti SC Medium" panose="02000000000000000000" charset="-122"/>
                <a:sym typeface="微软雅黑" panose="020B0503020204020204" pitchFamily="34" charset="-122"/>
              </a:rPr>
              <a:t>北魏墓葬文物图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Heiti SC Medium" panose="02000000000000000000" charset="-122"/>
              <a:sym typeface="微软雅黑" panose="020B0503020204020204" pitchFamily="34" charset="-122"/>
            </a:endParaRPr>
          </a:p>
        </p:txBody>
      </p:sp>
      <p:sp>
        <p:nvSpPr>
          <p:cNvPr id="19465" name="文本框 9"/>
          <p:cNvSpPr txBox="1"/>
          <p:nvPr/>
        </p:nvSpPr>
        <p:spPr>
          <a:xfrm>
            <a:off x="247650" y="4487863"/>
            <a:ext cx="119443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参照人物服饰，按照</a:t>
            </a:r>
            <a:r>
              <a:rPr lang="zh-CN" altLang="en-US" b="1" dirty="0">
                <a:solidFill>
                  <a:srgbClr val="891B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时序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排列上述三幅图片，说明</a:t>
            </a:r>
            <a:r>
              <a:rPr lang="zh-CN" altLang="en-US" b="1" dirty="0">
                <a:solidFill>
                  <a:srgbClr val="891B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理由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并阐述其</a:t>
            </a:r>
            <a:r>
              <a:rPr lang="zh-CN" altLang="en-US" b="1" dirty="0">
                <a:solidFill>
                  <a:srgbClr val="891B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史料价值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0" y="5157788"/>
            <a:ext cx="12192000" cy="15684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微软雅黑" panose="020B0503020204020204" pitchFamily="34" charset="-122"/>
              </a:rPr>
              <a:t>图②人物头戴风帽，上衣下裤，窄袖，袍衫，属典型鲜卑风格。出土于鲜卑族早期活动的内蒙古地区。图①人物头戴小帽，宽衣博带，窄袖袍衫，具有鲜卑服饰汉化特征，出土于平城（今大同），鲜卑族建立政权后曾将平城作为都城。图③人物袖口宽大、长衫，具有汉化特征，且出土于河南洛阳，孝文帝将北魏都城由大同迁至此地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79425" y="260350"/>
            <a:ext cx="11304588" cy="2308225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95000"/>
                  </a:schemeClr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材料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楷体" panose="02010609060101010101" pitchFamily="49" charset="-122"/>
                <a:cs typeface="+mn-cs"/>
              </a:rPr>
              <a:t>“筵席”本意为中原地区宴会场景。秦汉以前古人席地而坐就食，先在地上铺大“筵”，再铺上小的“席”，然后置矮足的几、案（桌），就餐时一般跪、盘踞，若“箕踞”则极不礼貌，今天韩、日仍保留这一习俗。魏晋时期胡床流行后，高足家具兴起，汉族人席地而坐的习惯改变，宴饮变成了高桌、椅凳，便捷、卫生许多，“筵席”失去了本意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楷体" panose="02010609060101010101" pitchFamily="49" charset="-122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楷体" panose="02010609060101010101" pitchFamily="49" charset="-122"/>
                <a:cs typeface="+mn-cs"/>
                <a:sym typeface="+mn-ea"/>
              </a:rPr>
              <a:t>——据刘敏《氏族兴衰与民族交融》、樊树志《国史十六讲》等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0484" name="图片 3"/>
          <p:cNvPicPr>
            <a:picLocks noChangeAspect="1"/>
          </p:cNvPicPr>
          <p:nvPr/>
        </p:nvPicPr>
        <p:blipFill>
          <a:blip r:embed="rId2"/>
          <a:srcRect l="2351" t="4390" b="6947"/>
          <a:stretch>
            <a:fillRect/>
          </a:stretch>
        </p:blipFill>
        <p:spPr>
          <a:xfrm>
            <a:off x="2424113" y="2568575"/>
            <a:ext cx="3167062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00" y="2568575"/>
            <a:ext cx="3168650" cy="186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文本框 101"/>
          <p:cNvSpPr txBox="1"/>
          <p:nvPr/>
        </p:nvSpPr>
        <p:spPr>
          <a:xfrm>
            <a:off x="2112963" y="4156075"/>
            <a:ext cx="855821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53340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CN" altLang="zh-CN" sz="1800" b="1" dirty="0">
              <a:solidFill>
                <a:srgbClr val="000000"/>
              </a:solidFill>
              <a:ea typeface="楷体" panose="02010609060101010101" pitchFamily="49" charset="-122"/>
            </a:endParaRPr>
          </a:p>
          <a:p>
            <a:pPr marL="0" lvl="0" indent="53340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800" b="1" dirty="0">
                <a:solidFill>
                  <a:srgbClr val="000000"/>
                </a:solidFill>
                <a:ea typeface="楷体" panose="02010609060101010101" pitchFamily="49" charset="-122"/>
              </a:rPr>
              <a:t>汉人胡食画像砖（魏晋）</a:t>
            </a:r>
            <a:r>
              <a:rPr lang="en-US" altLang="zh-CN" sz="1800" b="1" dirty="0">
                <a:solidFill>
                  <a:srgbClr val="000000"/>
                </a:solidFill>
                <a:ea typeface="楷体" panose="02010609060101010101" pitchFamily="49" charset="-122"/>
              </a:rPr>
              <a:t>                                           </a:t>
            </a:r>
            <a:r>
              <a:rPr lang="zh-CN" altLang="zh-CN" sz="1800" b="1" dirty="0">
                <a:solidFill>
                  <a:srgbClr val="000000"/>
                </a:solidFill>
                <a:ea typeface="楷体" panose="02010609060101010101" pitchFamily="49" charset="-122"/>
              </a:rPr>
              <a:t>嘉峪关农耕图（魏晋）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7863" y="5202238"/>
            <a:ext cx="11106150" cy="157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政治：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加速了少数民族政权的封建化进程；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一定程度上缓和了民族矛盾；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经济：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改变了各民族的生产与生活方式；促进了各地经济发展和社会繁荣；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文化：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丰富了中国传统文化的内涵；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后世：各民族华夏认同观念增强，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孕育了大一统的隋唐盛世。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488" name="文本框 7"/>
          <p:cNvSpPr txBox="1"/>
          <p:nvPr/>
        </p:nvSpPr>
        <p:spPr>
          <a:xfrm>
            <a:off x="479425" y="4741863"/>
            <a:ext cx="106203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问题：根据以上材料并结合所学知识，分析魏晋南北朝时期民族交融的意义。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3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charRg st="33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6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charRg st="67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84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sp>
        <p:nvSpPr>
          <p:cNvPr id="3" name="内容占位符 2"/>
          <p:cNvSpPr txBox="1"/>
          <p:nvPr/>
        </p:nvSpPr>
        <p:spPr bwMode="auto">
          <a:xfrm>
            <a:off x="287338" y="857250"/>
            <a:ext cx="11426825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【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典例研析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】 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r>
              <a:rPr kumimoji="0" lang="zh-CN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2017</a:t>
            </a:r>
            <a:r>
              <a:rPr kumimoji="0" lang="zh-CN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·全国新课标卷Ⅱ文综·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26</a:t>
            </a:r>
            <a:r>
              <a:rPr kumimoji="0" lang="zh-CN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）北朝时，嗜好奶类制品的北方人常常嘲笑南方人的喝茶习俗。唐中期，北方城市中，“多开店铺，煎茶卖之，不问道俗，投钱取饮。其茶自江、淮而来，舟车相继，所在山积”。据此可知，唐中期</a:t>
            </a:r>
            <a:endParaRPr kumimoji="0" lang="zh-CN" altLang="zh-CN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A</a:t>
            </a:r>
            <a:r>
              <a:rPr kumimoji="0" lang="zh-CN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．国家统一使南茶开始北运 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          </a:t>
            </a: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B</a:t>
            </a:r>
            <a:r>
              <a:rPr kumimoji="0" lang="zh-CN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．南北方饮食习惯趋于一致</a:t>
            </a:r>
            <a:endParaRPr kumimoji="0" lang="zh-CN" altLang="zh-CN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C</a:t>
            </a:r>
            <a:r>
              <a:rPr kumimoji="0" lang="zh-CN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．南方经济文化影响力上升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    	</a:t>
            </a: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D</a:t>
            </a:r>
            <a:r>
              <a:rPr kumimoji="0" lang="zh-CN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/>
              </a:rPr>
              <a:t>．南方经济水平已超越北方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60096" y="3958079"/>
            <a:ext cx="814753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/>
              </a:rPr>
              <a:t>C</a:t>
            </a:r>
            <a:endParaRPr kumimoji="0" lang="zh-CN" altLang="en-US" sz="6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pic>
        <p:nvPicPr>
          <p:cNvPr id="22531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276225"/>
            <a:ext cx="3806825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2135188" y="388938"/>
            <a:ext cx="1685925" cy="5508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均田制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33" name="矩形 18"/>
          <p:cNvSpPr/>
          <p:nvPr/>
        </p:nvSpPr>
        <p:spPr>
          <a:xfrm>
            <a:off x="344488" y="1412875"/>
            <a:ext cx="11503025" cy="4832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含义：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将国家控制的土地分配给农民耕种，土地不得买卖。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2.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原因：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北方战乱，土地荒芜，影响财政收入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性质：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封建土地国有制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经营方式：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个体经营的小农经济。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意义：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提高了农民积极性，推动了北方经济的恢复与发展；有利于赋役征收，促进北魏政权封建化，巩固了统治；推动了内迁各族转向农耕，推动了北方民族大融合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6.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瓦解：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   ①至唐朝中叶，土地兼并空前盛行，政府控制的土地日益减少；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   ②实行租庸调，农民负担加重，纷纷逃亡，或出卖土地投靠地主成为佃客。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graphicFrame>
        <p:nvGraphicFramePr>
          <p:cNvPr id="6" name="表格 6"/>
          <p:cNvGraphicFramePr>
            <a:graphicFrameLocks noGrp="1"/>
          </p:cNvGraphicFramePr>
          <p:nvPr>
            <p:ph idx="1"/>
          </p:nvPr>
        </p:nvGraphicFramePr>
        <p:xfrm>
          <a:off x="1127125" y="1844675"/>
          <a:ext cx="9864725" cy="4132263"/>
        </p:xfrm>
        <a:graphic>
          <a:graphicData uri="http://schemas.openxmlformats.org/drawingml/2006/table">
            <a:tbl>
              <a:tblPr/>
              <a:tblGrid>
                <a:gridCol w="2670416"/>
                <a:gridCol w="7194309"/>
              </a:tblGrid>
              <a:tr h="79210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项目</a:t>
                      </a:r>
                      <a:endParaRPr kumimoji="0" lang="zh-CN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内容</a:t>
                      </a:r>
                      <a:endParaRPr kumimoji="0" lang="zh-CN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政治</a:t>
                      </a:r>
                      <a:endParaRPr kumimoji="0" lang="zh-CN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长期分裂  孕育一统</a:t>
                      </a:r>
                      <a:endParaRPr kumimoji="0" lang="zh-CN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经济</a:t>
                      </a:r>
                      <a:endParaRPr kumimoji="0" lang="zh-C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江南崛起  北方优势</a:t>
                      </a:r>
                      <a:endParaRPr kumimoji="0" lang="zh-CN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文化</a:t>
                      </a:r>
                      <a:endParaRPr kumimoji="0" lang="zh-C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三教并流  文化璀璨</a:t>
                      </a:r>
                      <a:endParaRPr kumimoji="0" lang="zh-CN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民族</a:t>
                      </a:r>
                      <a:endParaRPr kumimoji="0" lang="zh-C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民族交恶  交融加强</a:t>
                      </a:r>
                      <a:endParaRPr kumimoji="0" lang="zh-CN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7" marR="9143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5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9425" y="620713"/>
            <a:ext cx="10945813" cy="647700"/>
          </a:xfrm>
        </p:spPr>
        <p:txBody>
          <a:bodyPr vert="horz" wrap="square" lIns="91440" tIns="45720" rIns="91440" bIns="45720" anchor="t" anchorCtr="0"/>
          <a:p>
            <a:pPr>
              <a:buClrTx/>
              <a:buSzPct val="100000"/>
            </a:pPr>
            <a:r>
              <a:rPr lang="zh-CN" altLang="en-US" sz="4000" b="1" dirty="0">
                <a:solidFill>
                  <a:srgbClr val="FF0066"/>
                </a:solidFill>
                <a:latin typeface="Calibri" panose="020F0502020204030204"/>
                <a:ea typeface="宋体" panose="02010600030101010101" pitchFamily="2" charset="-122"/>
                <a:cs typeface="Arial" panose="020B0604020202020204" pitchFamily="34" charset="0"/>
              </a:rPr>
              <a:t>“这是一个最坏的时代，也是一个最好的时代”</a:t>
            </a:r>
            <a:endParaRPr lang="zh-CN" altLang="en-US" sz="4000" b="1" dirty="0">
              <a:solidFill>
                <a:srgbClr val="FF0066"/>
              </a:solidFill>
              <a:latin typeface="Calibri" panose="020F0502020204030204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4578" name="图片 4" descr="../../../../../LSB5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1050925"/>
            <a:ext cx="11736388" cy="554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文本框 1"/>
          <p:cNvSpPr txBox="1"/>
          <p:nvPr/>
        </p:nvSpPr>
        <p:spPr>
          <a:xfrm>
            <a:off x="361950" y="260350"/>
            <a:ext cx="611663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三、隋唐的兴衰与五代十国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sp>
        <p:nvSpPr>
          <p:cNvPr id="25603" name="文本占位符 2"/>
          <p:cNvSpPr>
            <a:spLocks noGrp="1"/>
          </p:cNvSpPr>
          <p:nvPr>
            <p:ph type="body" idx="1"/>
          </p:nvPr>
        </p:nvSpPr>
        <p:spPr>
          <a:xfrm>
            <a:off x="192088" y="892175"/>
            <a:ext cx="6911975" cy="3922713"/>
          </a:xfrm>
        </p:spPr>
        <p:txBody>
          <a:bodyPr vert="horz" wrap="square" lIns="91438" tIns="45719" rIns="91438" bIns="45719" anchor="t" anchorCtr="0"/>
          <a:p>
            <a:pPr marL="0" indent="0"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</a:t>
            </a:r>
            <a:r>
              <a:rPr lang="zh-CN" altLang="en-US" sz="3200" dirty="0">
                <a:latin typeface="楷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社会经济繁荣、文化高度发展、国力强盛的唐朝，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是当时世界上最先进的国家，处于世界历史的先导地位。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亚、非地区许多国家的使节、商贾、艺术家、僧侣等，不断地来到唐朝访问、求学和贸易。</a:t>
            </a:r>
            <a:r>
              <a:rPr lang="en-US" altLang="zh-CN" sz="3200" b="1" dirty="0">
                <a:solidFill>
                  <a:srgbClr val="00206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那时和唐朝通使交好的国家主要有</a:t>
            </a:r>
            <a:r>
              <a:rPr lang="en-US" altLang="zh-CN" sz="3200" b="1" dirty="0">
                <a:solidFill>
                  <a:srgbClr val="00206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70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多个。</a:t>
            </a:r>
            <a:endParaRPr lang="zh-CN" altLang="en-US" sz="3200" b="1" dirty="0">
              <a:solidFill>
                <a:srgbClr val="002060"/>
              </a:solidFill>
              <a:latin typeface="楷体" panose="02010609060101010101" pitchFamily="49" charset="-122"/>
              <a:ea typeface="黑体" panose="02010609060101010101" pitchFamily="49" charset="-122"/>
            </a:endParaRPr>
          </a:p>
          <a:p>
            <a:pPr marL="0" indent="0" algn="r">
              <a:buNone/>
            </a:pPr>
            <a:r>
              <a:rPr lang="en-US" altLang="zh-CN" sz="3200" b="1" dirty="0">
                <a:solidFill>
                  <a:srgbClr val="00206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朱绍侯等：《中国古代史》</a:t>
            </a:r>
            <a:endParaRPr lang="zh-CN" altLang="en-US" sz="3200" b="1" dirty="0">
              <a:solidFill>
                <a:srgbClr val="002060"/>
              </a:solidFill>
              <a:latin typeface="楷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4" name="文本框 3"/>
          <p:cNvSpPr txBox="1"/>
          <p:nvPr/>
        </p:nvSpPr>
        <p:spPr>
          <a:xfrm>
            <a:off x="1922463" y="4764088"/>
            <a:ext cx="8432800" cy="585787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思考：唐朝在当时的世界上处于什么地位？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450" y="5257800"/>
            <a:ext cx="12147550" cy="1600200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社会经济繁荣、文化高度发展、国力强盛的唐朝，是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当时世界上最先进的国家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，对其他国家具有强大的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吸引力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，汉文化向周边国家和地区不断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扩散辐射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，不断影响着日本、朝鲜等周边国家。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5606" name="TextBox 5"/>
          <p:cNvSpPr txBox="1"/>
          <p:nvPr/>
        </p:nvSpPr>
        <p:spPr>
          <a:xfrm>
            <a:off x="3432175" y="115888"/>
            <a:ext cx="57594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4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世界性的帝国</a:t>
            </a:r>
            <a:r>
              <a:rPr lang="en-US" altLang="zh-CN" sz="4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盛唐</a:t>
            </a:r>
            <a:endParaRPr lang="zh-CN" altLang="en-US" sz="4000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4063" y="1052513"/>
            <a:ext cx="4879975" cy="2954337"/>
          </a:xfrm>
          <a:prstGeom prst="rect">
            <a:avLst/>
          </a:prstGeom>
          <a:noFill/>
          <a:ln w="28575" cap="flat" cmpd="sng">
            <a:solidFill>
              <a:srgbClr val="C060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17" tIns="60958" rIns="121917" bIns="60958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44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盛世成因</a:t>
            </a:r>
            <a:endParaRPr lang="en-US" altLang="zh-CN" sz="44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：统一多民族封建国家；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：励精图治，政治开明；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：发展生产，规范赋役；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文化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：大兴文治，兴学重教；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：民族交融，边境安定。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5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33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7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6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1450" y="495300"/>
          <a:ext cx="11901488" cy="472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10"/>
                <a:gridCol w="5370659"/>
                <a:gridCol w="5400519"/>
              </a:tblGrid>
              <a:tr h="643999">
                <a:tc>
                  <a:txBody>
                    <a:bodyPr/>
                    <a:lstStyle/>
                    <a:p>
                      <a:pPr marL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i="0" u="none" kern="1200" baseline="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+mn-cs"/>
                          <a:sym typeface="Arial" panose="020B0604020202020204"/>
                        </a:rPr>
                        <a:t>时间</a:t>
                      </a:r>
                      <a:endParaRPr lang="zh-CN" altLang="en-US" sz="2400" b="1" i="0" u="none" kern="1200" baseline="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cs typeface="+mn-cs"/>
                        <a:sym typeface="Arial" panose="020B0604020202020204"/>
                      </a:endParaRPr>
                    </a:p>
                  </a:txBody>
                  <a:tcPr marL="91439" marR="91439" marT="45714" marB="4571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685800" eaLnBrk="1" hangingPunct="1"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全国卷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0" marR="0" marT="0" marB="1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685800" eaLnBrk="1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地方卷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0" marR="0" marT="0" marB="1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93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2018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39" marR="91439" marT="45714" marB="4571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【Ⅰ】25·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安史之乱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39" marR="91439" marT="45714" marB="45714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浙江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·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中国古代文艺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2019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39" marR="91439" marT="45714" marB="4571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【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Ⅲ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】25·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儒家思想对宗教思想的影响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【Ⅰ】26·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唐代文化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39" marR="91439" marT="45714" marB="45714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北京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·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北魏孝文帝改革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   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86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2020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39" marR="91439" marT="45714" marB="4571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【Ⅲ】26·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唐代书法艺术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【Ⅰ】26·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唐代美术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【Ⅱ】26·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唐代敦煌壁画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39" marR="91439" marT="45714" marB="45714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北京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.2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三国两晋南北朝政权更迭和民族交融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天津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.2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唐朝的民族关系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29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2021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39" marR="91439" marT="45714" marB="4571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【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甲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】45·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孝文帝改革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【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乙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】47·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历史人物评价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——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冯道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39" marR="91439" marT="45714" marB="45714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福建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.3.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三国鼎立；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 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广东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.3·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安史之乱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    </a:t>
                      </a:r>
                      <a:endParaRPr lang="en-US" altLang="zh-CN" sz="240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96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2022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39" marR="91439" marT="45714" marB="4571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【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甲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】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sym typeface="Arial" panose="020B0604020202020204"/>
                        </a:rPr>
                        <a:t>西晋到唐地方行政体制演变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39" marR="91439" marT="45714" marB="45714" anchor="ctr">
                    <a:lnL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2400" dirty="0">
                        <a:solidFill>
                          <a:schemeClr val="tx1"/>
                        </a:solidFill>
                        <a:latin typeface="Arial" panose="020B0604020202020204"/>
                        <a:ea typeface="微软雅黑" panose="020B0503020204020204" pitchFamily="34" charset="-122"/>
                        <a:sym typeface="Arial" panose="020B0604020202020204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000625" y="0"/>
            <a:ext cx="20320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【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考情扫描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Times New Roman" panose="02020603050405020304"/>
                <a:sym typeface="Arial" panose="020B0604020202020204"/>
              </a:rPr>
              <a:t>】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Times New Roman" panose="02020603050405020304"/>
              <a:sym typeface="Arial" panose="020B0604020202020204"/>
            </a:endParaRPr>
          </a:p>
        </p:txBody>
      </p:sp>
      <p:sp>
        <p:nvSpPr>
          <p:cNvPr id="18463" name="矩形 1"/>
          <p:cNvSpPr/>
          <p:nvPr/>
        </p:nvSpPr>
        <p:spPr>
          <a:xfrm>
            <a:off x="263525" y="5300663"/>
            <a:ext cx="11664950" cy="1385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备考策略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注意时序与阶段特征；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把握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分裂时期蕴含着历史进步因素，即统一趋势；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(3)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关注江南开发的重要作用；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(4)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注重这一时期的民族交融。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677863"/>
            <a:ext cx="11809413" cy="6026150"/>
          </a:xfrm>
          <a:prstGeom prst="rect">
            <a:avLst/>
          </a:prstGeom>
          <a:effectLst>
            <a:outerShdw blurRad="279400" dist="203200" dir="8100000" algn="tr" rotWithShape="0">
              <a:prstClr val="black">
                <a:alpha val="75000"/>
              </a:prstClr>
            </a:outerShdw>
          </a:effectLst>
        </p:spPr>
      </p:pic>
      <p:sp>
        <p:nvSpPr>
          <p:cNvPr id="26627" name="TextBox 3"/>
          <p:cNvSpPr txBox="1"/>
          <p:nvPr/>
        </p:nvSpPr>
        <p:spPr>
          <a:xfrm>
            <a:off x="3503613" y="31750"/>
            <a:ext cx="51133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盛世有何危情？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sp>
        <p:nvSpPr>
          <p:cNvPr id="27651" name="TextBox 2"/>
          <p:cNvSpPr txBox="1"/>
          <p:nvPr/>
        </p:nvSpPr>
        <p:spPr>
          <a:xfrm>
            <a:off x="68263" y="188913"/>
            <a:ext cx="12004675" cy="1779587"/>
          </a:xfrm>
          <a:prstGeom prst="rect">
            <a:avLst/>
          </a:prstGeom>
          <a:noFill/>
          <a:ln w="9525">
            <a:noFill/>
          </a:ln>
        </p:spPr>
        <p:txBody>
          <a:bodyPr lIns="117226" tIns="58613" rIns="117226" bIns="58613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【</a:t>
            </a: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典例研析</a:t>
            </a:r>
            <a:r>
              <a:rPr lang="en-US" altLang="zh-CN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】</a:t>
            </a:r>
            <a:endParaRPr lang="en-US" altLang="zh-CN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(2018·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全国Ⅰ卷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,25)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据学者研究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,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唐朝“安史之乱”后百余年间的藩镇基本情况如下表所示。</a:t>
            </a:r>
            <a:endParaRPr lang="zh-CN" altLang="zh-CN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          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“安史之乱”后百余年间唐朝藩镇基本情况表</a:t>
            </a:r>
            <a:endParaRPr lang="zh-CN" altLang="zh-CN" sz="2400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50863" y="2009775"/>
          <a:ext cx="11039475" cy="3292475"/>
        </p:xfrm>
        <a:graphic>
          <a:graphicData uri="http://schemas.openxmlformats.org/drawingml/2006/table">
            <a:tbl>
              <a:tblPr/>
              <a:tblGrid>
                <a:gridCol w="2207895"/>
                <a:gridCol w="2207895"/>
                <a:gridCol w="2207895"/>
                <a:gridCol w="2207895"/>
                <a:gridCol w="2207895"/>
              </a:tblGrid>
              <a:tr h="365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藩镇类型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数量</a:t>
                      </a:r>
                      <a:r>
                        <a:rPr lang="en-US" sz="24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(</a:t>
                      </a:r>
                      <a:r>
                        <a:rPr 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个</a:t>
                      </a:r>
                      <a:r>
                        <a:rPr 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)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官员任免</a:t>
                      </a:r>
                      <a:endParaRPr lang="zh-CN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赋税供</a:t>
                      </a:r>
                      <a:r>
                        <a:rPr 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纳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兵</a:t>
                      </a:r>
                      <a:r>
                        <a:rPr lang="zh-CN" sz="24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额与功能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河朔型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7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藩镇自擅</a:t>
                      </a:r>
                      <a:endParaRPr lang="zh-CN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不上供</a:t>
                      </a:r>
                      <a:endParaRPr lang="zh-CN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拥</a:t>
                      </a:r>
                      <a:r>
                        <a:rPr lang="zh-CN" sz="24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重兵</a:t>
                      </a:r>
                      <a:endParaRPr lang="zh-CN" sz="2400" b="1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以自立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中原型</a:t>
                      </a:r>
                      <a:endParaRPr lang="zh-CN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8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朝廷任命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少上供</a:t>
                      </a:r>
                      <a:endParaRPr lang="zh-CN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驻</a:t>
                      </a:r>
                      <a:r>
                        <a:rPr lang="zh-CN" sz="24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重兵</a:t>
                      </a:r>
                      <a:endParaRPr lang="zh-CN" sz="2400" b="1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防骄藩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边疆型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17</a:t>
                      </a:r>
                      <a:endParaRPr lang="zh-CN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朝廷任命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少上供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驻重兵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守边疆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东南型</a:t>
                      </a:r>
                      <a:endParaRPr lang="zh-CN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9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朝廷任命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上供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驻兵少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  <a:sym typeface="Arial" panose="020B0604020202020204"/>
                        </a:rPr>
                        <a:t>防盗贼</a:t>
                      </a:r>
                      <a:endParaRPr 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Arial" panose="020B0604020202020204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90" name="TextBox 7"/>
          <p:cNvSpPr txBox="1"/>
          <p:nvPr/>
        </p:nvSpPr>
        <p:spPr>
          <a:xfrm>
            <a:off x="550863" y="5300663"/>
            <a:ext cx="8874125" cy="1411287"/>
          </a:xfrm>
          <a:prstGeom prst="rect">
            <a:avLst/>
          </a:prstGeom>
          <a:noFill/>
          <a:ln w="9525">
            <a:noFill/>
          </a:ln>
        </p:spPr>
        <p:txBody>
          <a:bodyPr lIns="117226" tIns="58613" rIns="117226" bIns="58613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由此可知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,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这一时期的藩镇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(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　　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)</a:t>
            </a:r>
            <a:endParaRPr lang="zh-CN" altLang="zh-CN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A.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控制了朝廷财政收入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		B.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彼此之间攻伐不已</a:t>
            </a:r>
            <a:endParaRPr lang="zh-CN" altLang="zh-CN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C.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注重维护中央的权威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		D.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延续了唐朝的统治</a:t>
            </a:r>
            <a:endParaRPr lang="zh-CN" altLang="zh-CN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17337" y="5452726"/>
            <a:ext cx="814753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/>
              </a:rPr>
              <a:t>D</a:t>
            </a:r>
            <a:endParaRPr kumimoji="0" lang="zh-CN" altLang="en-US" sz="6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pic>
        <p:nvPicPr>
          <p:cNvPr id="28675" name="图片 1" descr="u=2104357315,705686411&amp;fm=173&amp;app=49&amp;f=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1438"/>
            <a:ext cx="4295775" cy="5364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497782" y="1124173"/>
            <a:ext cx="7520315" cy="1158074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rPr>
              <a:t>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rPr>
              <a:t>隋朝开通大运河后，历代都重视运河的疏通，请问历代统治者为何如此重视大运河？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4440238" y="2349500"/>
            <a:ext cx="7635875" cy="193833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 marR="0" defTabSz="914400" fontAlgn="auto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    </a:t>
            </a:r>
            <a:r>
              <a:rPr kumimoji="0" lang="zh-CN" altLang="en-US" sz="24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长城、运河，一个横亘东西，刀光剑影杀戮血腥，一个纵贯南北，百舸争流千帆竞。如果说长城体现的是国家的意志力，那么京杭大运河就是维持这种意志力的动力源泉。从陆权地缘政治上讲，近代之前京杭大运河就是帝国盛世的命脉所在。</a:t>
            </a:r>
            <a:endParaRPr kumimoji="0" lang="zh-CN" altLang="en-US" sz="2400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6" name="文本框 9"/>
          <p:cNvSpPr txBox="1"/>
          <p:nvPr/>
        </p:nvSpPr>
        <p:spPr>
          <a:xfrm>
            <a:off x="4987925" y="5640388"/>
            <a:ext cx="3600450" cy="922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Arial" panose="020B0604020202020204"/>
              </a:rPr>
              <a:t>政治动机    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Arial" panose="020B0604020202020204"/>
              </a:rPr>
              <a:t>+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  <a:sym typeface="Arial" panose="020B0604020202020204"/>
            </a:endParaRPr>
          </a:p>
        </p:txBody>
      </p:sp>
      <p:sp>
        <p:nvSpPr>
          <p:cNvPr id="7" name="文本框 10"/>
          <p:cNvSpPr txBox="1"/>
          <p:nvPr/>
        </p:nvSpPr>
        <p:spPr>
          <a:xfrm>
            <a:off x="8588375" y="5880100"/>
            <a:ext cx="2860675" cy="646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0000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  <a:sym typeface="Arial" panose="020B0604020202020204"/>
              </a:rPr>
              <a:t>经济动机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  <a:sym typeface="Arial" panose="020B0604020202020204"/>
            </a:endParaRPr>
          </a:p>
        </p:txBody>
      </p:sp>
      <p:sp>
        <p:nvSpPr>
          <p:cNvPr id="38922" name="矩形 7"/>
          <p:cNvSpPr/>
          <p:nvPr/>
        </p:nvSpPr>
        <p:spPr>
          <a:xfrm>
            <a:off x="4324350" y="4437063"/>
            <a:ext cx="7751763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发展漕运（河运），将南方的粮食等运输到北方，供应北方的需要（南方经济日益发展，逐渐超过北方）。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68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115888"/>
            <a:ext cx="4695825" cy="1008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4" name="矩形 11"/>
          <p:cNvSpPr/>
          <p:nvPr/>
        </p:nvSpPr>
        <p:spPr>
          <a:xfrm>
            <a:off x="2778125" y="414338"/>
            <a:ext cx="2209800" cy="4794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buFontTx/>
              <a:buNone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京杭</a:t>
            </a:r>
            <a:r>
              <a:rPr lang="zh-CN" altLang="en-US" b="1" dirty="0">
                <a:solidFill>
                  <a:srgbClr val="FF006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运河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89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pic>
        <p:nvPicPr>
          <p:cNvPr id="29699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63513"/>
            <a:ext cx="5516563" cy="960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>
            <p:custDataLst>
              <p:tags r:id="rId3"/>
            </p:custDataLst>
          </p:nvPr>
        </p:nvSpPr>
        <p:spPr>
          <a:xfrm>
            <a:off x="263525" y="1412875"/>
            <a:ext cx="11564938" cy="5016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(1)唐朝“盛世”局面的出现是各种原因共同作用的结果，不是统治者的个人功劳。</a:t>
            </a:r>
            <a:endParaRPr lang="en-US" altLang="zh-CN" sz="3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(2)唐朝“盛世”局面的出现存在着继承与发展的关系。</a:t>
            </a:r>
            <a:endParaRPr lang="en-US" altLang="zh-CN" sz="3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(3)所谓的“盛世”不是绝对的，而是相对的，即都是相对于社会动乱时期而言的。即使在“盛世”时期，最大的受益者仍是封建统治阶级，广大人民的生活仍然十分艰辛，农民的负担依然沉重，农民与地主阶级之间的矛盾只是相对有所缓和，并未完全消除。</a:t>
            </a:r>
            <a:endParaRPr lang="en-US" altLang="zh-CN" sz="3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(4)唐朝的“盛世”局面隐藏着动荡的危机。如“开元盛世”之后出现了“安史之乱”“藩镇割据”的混乱局面。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640013" y="412750"/>
            <a:ext cx="4492625" cy="4810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buFontTx/>
              <a:buNone/>
            </a:pPr>
            <a:r>
              <a:rPr lang="zh-CN" altLang="zh-CN" b="1" dirty="0">
                <a:solidFill>
                  <a:srgbClr val="FF006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对唐朝“盛世”的辩证认识</a:t>
            </a:r>
            <a:endParaRPr lang="zh-CN" altLang="en-US" b="1" dirty="0">
              <a:solidFill>
                <a:srgbClr val="FF006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矩形 14"/>
          <p:cNvSpPr/>
          <p:nvPr/>
        </p:nvSpPr>
        <p:spPr>
          <a:xfrm>
            <a:off x="5335588" y="1160463"/>
            <a:ext cx="5343525" cy="39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000" dirty="0">
                <a:solidFill>
                  <a:srgbClr val="020001"/>
                </a:solidFill>
                <a:latin typeface="汉仪小隶书简"/>
                <a:ea typeface="汉仪小隶书简"/>
              </a:rPr>
              <a:t>i</a:t>
            </a:r>
            <a:endParaRPr lang="en-US" altLang="zh-CN" sz="2000" dirty="0">
              <a:solidFill>
                <a:srgbClr val="020001"/>
              </a:solidFill>
              <a:latin typeface="汉仪小隶书简"/>
              <a:ea typeface="汉仪小隶书简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5900" y="998538"/>
            <a:ext cx="11725275" cy="5665788"/>
          </a:xfrm>
          <a:prstGeom prst="rect">
            <a:avLst/>
          </a:prstGeom>
          <a:solidFill>
            <a:srgbClr val="F4E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230188" y="1023938"/>
          <a:ext cx="11660188" cy="56149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3569"/>
                <a:gridCol w="438835"/>
                <a:gridCol w="2836730"/>
                <a:gridCol w="7931053"/>
              </a:tblGrid>
              <a:tr h="426711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朝代</a:t>
                      </a:r>
                      <a:endParaRPr lang="en-US" altLang="en-US" sz="2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>
                    <a:solidFill>
                      <a:srgbClr val="C00000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政权更迭</a:t>
                      </a:r>
                      <a:endParaRPr lang="en-US" altLang="en-US" sz="2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民族交融（区域开发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en-US" sz="2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>
                    <a:solidFill>
                      <a:srgbClr val="C00000"/>
                    </a:solidFill>
                  </a:tcPr>
                </a:tc>
              </a:tr>
              <a:tr h="304794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东汉</a:t>
                      </a:r>
                      <a:endParaRPr lang="en-US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军阀混战，曹丕篡汉</a:t>
                      </a:r>
                      <a:endParaRPr lang="en-US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窦宪出击北匈奴，南匈奴内服</a:t>
                      </a:r>
                      <a:endParaRPr lang="en-US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</a:tr>
              <a:tr h="304794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三国</a:t>
                      </a:r>
                      <a:endParaRPr lang="en-US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魏</a:t>
                      </a:r>
                      <a:endParaRPr lang="en-US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曹丕建魏，洛阳</a:t>
                      </a:r>
                      <a:endParaRPr lang="en-US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征乌桓，边疆屯田</a:t>
                      </a:r>
                      <a:endParaRPr lang="en-US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</a:tr>
              <a:tr h="304794">
                <a:tc vMerge="1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蜀</a:t>
                      </a:r>
                      <a:endParaRPr lang="en-US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刘备建汉，成都</a:t>
                      </a:r>
                      <a:endParaRPr lang="en-US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征西南，开发西南</a:t>
                      </a:r>
                      <a:endParaRPr lang="en-US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</a:tr>
              <a:tr h="304794">
                <a:tc vMerge="1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吴</a:t>
                      </a:r>
                      <a:endParaRPr lang="en-US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孙权建吴，建业</a:t>
                      </a:r>
                      <a:endParaRPr lang="en-US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征东南，开发东南</a:t>
                      </a:r>
                      <a:endParaRPr lang="en-US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</a:tr>
              <a:tr h="548629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西晋</a:t>
                      </a:r>
                      <a:endParaRPr lang="en-US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魏灭蜀汉，司马氏夺魏建晋，晋灭吴，统一</a:t>
                      </a:r>
                      <a:endParaRPr lang="en-US" altLang="en-US" sz="1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五胡内迁，匈奴灭西晋</a:t>
                      </a:r>
                      <a:endParaRPr lang="en-US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</a:tr>
              <a:tr h="220129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东晋十六国</a:t>
                      </a:r>
                      <a:r>
                        <a:rPr 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—</a:t>
                      </a: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南北朝</a:t>
                      </a:r>
                      <a:endParaRPr lang="en-US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十六国—北朝</a:t>
                      </a:r>
                      <a:endParaRPr lang="en-US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汉族、匈奴、羌、羯等各少数民族纷纷建立政权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鲜卑拓跋部建魏，统一北方，后分裂为东魏西魏，又被北齐北周取代</a:t>
                      </a:r>
                      <a:endParaRPr lang="en-US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建立政权，学习汉典制度；氐族的前秦曾短暂统一北方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各族频繁接触，原有布局被打乱</a:t>
                      </a:r>
                      <a:r>
                        <a:rPr 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孝文帝改革</a:t>
                      </a:r>
                      <a:r>
                        <a:rPr lang="en-US" sz="2000" b="1" dirty="0" err="1">
                          <a:solidFill>
                            <a:srgbClr val="891B0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：俸禄制、均田制、三长制迁都洛阳，穿汉服、说汉语、改汉姓、通汉婚</a:t>
                      </a:r>
                      <a:endParaRPr 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1" dirty="0">
                          <a:solidFill>
                            <a:srgbClr val="891B0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</a:t>
                      </a:r>
                      <a:r>
                        <a:rPr 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：顺应了北方民族交往交流交融的历史趋势，大大缓解了民族矛盾；促进了北魏的经济发展和社会繁荣，为以后北方统一南方以及隋唐盛世打下了基础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</a:tr>
              <a:tr h="1219176">
                <a:tc vMerge="1"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东晋南朝</a:t>
                      </a:r>
                      <a:endParaRPr lang="en-US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晋室南迁，建康</a:t>
                      </a:r>
                      <a:endParaRPr 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宋—齐—梁—陈，建康</a:t>
                      </a:r>
                      <a:endParaRPr lang="en-US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门阀士族世代把持官位，享受特权，执掌朝政</a:t>
                      </a:r>
                      <a:r>
                        <a:rPr 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江南开发：</a:t>
                      </a:r>
                      <a:r>
                        <a:rPr lang="en-US" sz="2000" b="1" dirty="0" err="1">
                          <a:solidFill>
                            <a:srgbClr val="891B0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原因</a:t>
                      </a: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：北人南迁带来先进生产工具和技术，充实了劳动力</a:t>
                      </a:r>
                      <a:r>
                        <a:rPr lang="en-US" sz="2000" b="1" dirty="0" err="1">
                          <a:solidFill>
                            <a:srgbClr val="891B0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表现</a:t>
                      </a: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：农业（土地、品种、产量</a:t>
                      </a:r>
                      <a:r>
                        <a:rPr 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）、</a:t>
                      </a: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手工业等明显进步</a:t>
                      </a:r>
                      <a:endParaRPr 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1" dirty="0" err="1">
                          <a:solidFill>
                            <a:srgbClr val="891B0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</a:t>
                      </a:r>
                      <a:r>
                        <a:rPr 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南方经济得到开发；</a:t>
                      </a:r>
                      <a:r>
                        <a:rPr lang="en-US" sz="20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山区少数民族与汉族交融</a:t>
                      </a:r>
                      <a:endParaRPr lang="en-US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6" marR="68586" marT="0" marB="0" anchor="ctr"/>
                </a:tc>
              </a:tr>
            </a:tbl>
          </a:graphicData>
        </a:graphic>
      </p:graphicFrame>
      <p:sp>
        <p:nvSpPr>
          <p:cNvPr id="9262" name="文本框 15"/>
          <p:cNvSpPr txBox="1"/>
          <p:nvPr/>
        </p:nvSpPr>
        <p:spPr>
          <a:xfrm>
            <a:off x="407988" y="333375"/>
            <a:ext cx="8156575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一、三国两晋南北朝的政权更迭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9" name="图片 48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sp>
        <p:nvSpPr>
          <p:cNvPr id="4" name="圆角矩形 5"/>
          <p:cNvSpPr/>
          <p:nvPr>
            <p:custDataLst>
              <p:tags r:id="rId2"/>
            </p:custDataLst>
          </p:nvPr>
        </p:nvSpPr>
        <p:spPr>
          <a:xfrm>
            <a:off x="85725" y="2963863"/>
            <a:ext cx="581025" cy="1884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东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汉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圆角矩形 6"/>
          <p:cNvSpPr/>
          <p:nvPr>
            <p:custDataLst>
              <p:tags r:id="rId3"/>
            </p:custDataLst>
          </p:nvPr>
        </p:nvSpPr>
        <p:spPr>
          <a:xfrm>
            <a:off x="1152525" y="2051050"/>
            <a:ext cx="1343025" cy="7477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三国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220-280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6" name="图示 5"/>
          <p:cNvGraphicFramePr/>
          <p:nvPr>
            <p:custDataLst>
              <p:tags r:id="rId4"/>
            </p:custDataLst>
          </p:nvPr>
        </p:nvGraphicFramePr>
        <p:xfrm>
          <a:off x="498475" y="2832735"/>
          <a:ext cx="2751455" cy="214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圆角矩形 8"/>
          <p:cNvSpPr/>
          <p:nvPr>
            <p:custDataLst>
              <p:tags r:id="rId10"/>
            </p:custDataLst>
          </p:nvPr>
        </p:nvSpPr>
        <p:spPr>
          <a:xfrm>
            <a:off x="3119438" y="2962275"/>
            <a:ext cx="920750" cy="1885950"/>
          </a:xfrm>
          <a:prstGeom prst="round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西晋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圆角矩形 10"/>
          <p:cNvSpPr/>
          <p:nvPr>
            <p:custDataLst>
              <p:tags r:id="rId11"/>
            </p:custDataLst>
          </p:nvPr>
        </p:nvSpPr>
        <p:spPr>
          <a:xfrm>
            <a:off x="4305300" y="4268788"/>
            <a:ext cx="1457325" cy="868363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东晋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317-420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圆角矩形 11"/>
          <p:cNvSpPr/>
          <p:nvPr>
            <p:custDataLst>
              <p:tags r:id="rId12"/>
            </p:custDataLst>
          </p:nvPr>
        </p:nvSpPr>
        <p:spPr>
          <a:xfrm>
            <a:off x="4306888" y="2535238"/>
            <a:ext cx="1455738" cy="10080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十六国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前秦统一北方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17"/>
          <p:cNvSpPr/>
          <p:nvPr>
            <p:custDataLst>
              <p:tags r:id="rId13"/>
            </p:custDataLst>
          </p:nvPr>
        </p:nvSpPr>
        <p:spPr>
          <a:xfrm>
            <a:off x="6991350" y="1852613"/>
            <a:ext cx="1079500" cy="57943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东魏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圆角矩形 18"/>
          <p:cNvSpPr/>
          <p:nvPr>
            <p:custDataLst>
              <p:tags r:id="rId14"/>
            </p:custDataLst>
          </p:nvPr>
        </p:nvSpPr>
        <p:spPr>
          <a:xfrm>
            <a:off x="6991350" y="2963863"/>
            <a:ext cx="1079500" cy="57943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西魏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圆角矩形 19"/>
          <p:cNvSpPr/>
          <p:nvPr>
            <p:custDataLst>
              <p:tags r:id="rId15"/>
            </p:custDataLst>
          </p:nvPr>
        </p:nvSpPr>
        <p:spPr>
          <a:xfrm>
            <a:off x="8524875" y="1862138"/>
            <a:ext cx="1079500" cy="57943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北齐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圆角矩形 20"/>
          <p:cNvSpPr/>
          <p:nvPr>
            <p:custDataLst>
              <p:tags r:id="rId16"/>
            </p:custDataLst>
          </p:nvPr>
        </p:nvSpPr>
        <p:spPr>
          <a:xfrm>
            <a:off x="8524875" y="2962275"/>
            <a:ext cx="1079500" cy="57943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北周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圆角矩形 21"/>
          <p:cNvSpPr/>
          <p:nvPr>
            <p:custDataLst>
              <p:tags r:id="rId17"/>
            </p:custDataLst>
          </p:nvPr>
        </p:nvSpPr>
        <p:spPr>
          <a:xfrm>
            <a:off x="10106025" y="2963863"/>
            <a:ext cx="1081088" cy="5794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圆角矩形 23"/>
          <p:cNvSpPr/>
          <p:nvPr>
            <p:custDataLst>
              <p:tags r:id="rId18"/>
            </p:custDataLst>
          </p:nvPr>
        </p:nvSpPr>
        <p:spPr>
          <a:xfrm>
            <a:off x="6162675" y="4848225"/>
            <a:ext cx="719138" cy="581025"/>
          </a:xfrm>
          <a:prstGeom prst="roundRect">
            <a:avLst/>
          </a:prstGeom>
          <a:solidFill>
            <a:srgbClr val="F40AD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圆角矩形 24"/>
          <p:cNvSpPr/>
          <p:nvPr>
            <p:custDataLst>
              <p:tags r:id="rId19"/>
            </p:custDataLst>
          </p:nvPr>
        </p:nvSpPr>
        <p:spPr>
          <a:xfrm>
            <a:off x="7289800" y="4848225"/>
            <a:ext cx="719138" cy="579438"/>
          </a:xfrm>
          <a:prstGeom prst="roundRect">
            <a:avLst/>
          </a:prstGeom>
          <a:solidFill>
            <a:srgbClr val="F40AD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齐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圆角矩形 25"/>
          <p:cNvSpPr/>
          <p:nvPr>
            <p:custDataLst>
              <p:tags r:id="rId20"/>
            </p:custDataLst>
          </p:nvPr>
        </p:nvSpPr>
        <p:spPr>
          <a:xfrm>
            <a:off x="8413750" y="4848225"/>
            <a:ext cx="720725" cy="579438"/>
          </a:xfrm>
          <a:prstGeom prst="roundRect">
            <a:avLst/>
          </a:prstGeom>
          <a:solidFill>
            <a:srgbClr val="F40AD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梁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圆角矩形 26"/>
          <p:cNvSpPr/>
          <p:nvPr>
            <p:custDataLst>
              <p:tags r:id="rId21"/>
            </p:custDataLst>
          </p:nvPr>
        </p:nvSpPr>
        <p:spPr>
          <a:xfrm>
            <a:off x="9540875" y="4848225"/>
            <a:ext cx="720725" cy="579438"/>
          </a:xfrm>
          <a:prstGeom prst="roundRect">
            <a:avLst/>
          </a:prstGeom>
          <a:solidFill>
            <a:srgbClr val="F40AD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陈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箭头连接符 18"/>
          <p:cNvCxnSpPr/>
          <p:nvPr>
            <p:custDataLst>
              <p:tags r:id="rId22"/>
            </p:custDataLst>
          </p:nvPr>
        </p:nvCxnSpPr>
        <p:spPr>
          <a:xfrm>
            <a:off x="666750" y="3905250"/>
            <a:ext cx="252413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>
            <p:custDataLst>
              <p:tags r:id="rId23"/>
            </p:custDataLst>
          </p:nvPr>
        </p:nvCxnSpPr>
        <p:spPr>
          <a:xfrm>
            <a:off x="2795588" y="3906838"/>
            <a:ext cx="32385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>
            <p:custDataLst>
              <p:tags r:id="rId24"/>
            </p:custDataLst>
          </p:nvPr>
        </p:nvCxnSpPr>
        <p:spPr>
          <a:xfrm>
            <a:off x="6881813" y="5137150"/>
            <a:ext cx="406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25"/>
            </p:custDataLst>
          </p:nvPr>
        </p:nvCxnSpPr>
        <p:spPr>
          <a:xfrm flipV="1">
            <a:off x="8008938" y="5138738"/>
            <a:ext cx="404813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>
            <p:custDataLst>
              <p:tags r:id="rId26"/>
            </p:custDataLst>
          </p:nvPr>
        </p:nvCxnSpPr>
        <p:spPr>
          <a:xfrm flipV="1">
            <a:off x="9134475" y="5137150"/>
            <a:ext cx="406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>
            <p:custDataLst>
              <p:tags r:id="rId27"/>
            </p:custDataLst>
          </p:nvPr>
        </p:nvCxnSpPr>
        <p:spPr>
          <a:xfrm>
            <a:off x="8070850" y="2152650"/>
            <a:ext cx="481013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>
            <p:custDataLst>
              <p:tags r:id="rId28"/>
            </p:custDataLst>
          </p:nvPr>
        </p:nvCxnSpPr>
        <p:spPr>
          <a:xfrm>
            <a:off x="8070850" y="3260725"/>
            <a:ext cx="481013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>
            <p:custDataLst>
              <p:tags r:id="rId29"/>
            </p:custDataLst>
          </p:nvPr>
        </p:nvCxnSpPr>
        <p:spPr>
          <a:xfrm>
            <a:off x="9609138" y="3262313"/>
            <a:ext cx="481013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endCxn id="12" idx="2"/>
          </p:cNvCxnSpPr>
          <p:nvPr>
            <p:custDataLst>
              <p:tags r:id="rId30"/>
            </p:custDataLst>
          </p:nvPr>
        </p:nvCxnSpPr>
        <p:spPr>
          <a:xfrm flipH="1" flipV="1">
            <a:off x="9064625" y="2451100"/>
            <a:ext cx="0" cy="51911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左大括号 27"/>
          <p:cNvSpPr/>
          <p:nvPr>
            <p:custDataLst>
              <p:tags r:id="rId31"/>
            </p:custDataLst>
          </p:nvPr>
        </p:nvSpPr>
        <p:spPr>
          <a:xfrm>
            <a:off x="6756400" y="2152650"/>
            <a:ext cx="234950" cy="1111250"/>
          </a:xfrm>
          <a:prstGeom prst="leftBrace">
            <a:avLst>
              <a:gd name="adj1" fmla="val 63072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68" name="文本框 28"/>
          <p:cNvSpPr txBox="1"/>
          <p:nvPr>
            <p:custDataLst>
              <p:tags r:id="rId32"/>
            </p:custDataLst>
          </p:nvPr>
        </p:nvSpPr>
        <p:spPr>
          <a:xfrm>
            <a:off x="6162675" y="1339850"/>
            <a:ext cx="24828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北朝</a:t>
            </a:r>
            <a:r>
              <a:rPr lang="zh-CN" altLang="en-US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439-581</a:t>
            </a:r>
            <a:r>
              <a:rPr lang="zh-CN" altLang="en-US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>
            <p:custDataLst>
              <p:tags r:id="rId33"/>
            </p:custDataLst>
          </p:nvPr>
        </p:nvSpPr>
        <p:spPr>
          <a:xfrm>
            <a:off x="6103938" y="1301750"/>
            <a:ext cx="3792538" cy="2413000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圆角矩形 45"/>
          <p:cNvSpPr/>
          <p:nvPr>
            <p:custDataLst>
              <p:tags r:id="rId34"/>
            </p:custDataLst>
          </p:nvPr>
        </p:nvSpPr>
        <p:spPr>
          <a:xfrm>
            <a:off x="6162675" y="2193925"/>
            <a:ext cx="581025" cy="1081088"/>
          </a:xfrm>
          <a:prstGeom prst="roundRect">
            <a:avLst/>
          </a:prstGeom>
          <a:solidFill>
            <a:srgbClr val="1818E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北魏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2" name="直接箭头连接符 31"/>
          <p:cNvCxnSpPr/>
          <p:nvPr>
            <p:custDataLst>
              <p:tags r:id="rId35"/>
            </p:custDataLst>
          </p:nvPr>
        </p:nvCxnSpPr>
        <p:spPr>
          <a:xfrm>
            <a:off x="5762625" y="3014663"/>
            <a:ext cx="341313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>
            <p:custDataLst>
              <p:tags r:id="rId36"/>
            </p:custDataLst>
          </p:nvPr>
        </p:nvSpPr>
        <p:spPr>
          <a:xfrm>
            <a:off x="6096000" y="3995738"/>
            <a:ext cx="4238625" cy="1535113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4" name="曲线连接符 48"/>
          <p:cNvCxnSpPr>
            <a:stCxn id="14" idx="2"/>
            <a:endCxn id="18" idx="0"/>
          </p:cNvCxnSpPr>
          <p:nvPr>
            <p:custDataLst>
              <p:tags r:id="rId37"/>
            </p:custDataLst>
          </p:nvPr>
        </p:nvCxnSpPr>
        <p:spPr>
          <a:xfrm rot="5400000">
            <a:off x="9622631" y="3831431"/>
            <a:ext cx="1303338" cy="746125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左大括号 34"/>
          <p:cNvSpPr/>
          <p:nvPr>
            <p:custDataLst>
              <p:tags r:id="rId38"/>
            </p:custDataLst>
          </p:nvPr>
        </p:nvSpPr>
        <p:spPr>
          <a:xfrm flipH="1">
            <a:off x="11196638" y="3349625"/>
            <a:ext cx="242888" cy="1787525"/>
          </a:xfrm>
          <a:prstGeom prst="leftBrace">
            <a:avLst>
              <a:gd name="adj1" fmla="val 63072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圆角矩形 28"/>
          <p:cNvSpPr/>
          <p:nvPr>
            <p:custDataLst>
              <p:tags r:id="rId39"/>
            </p:custDataLst>
          </p:nvPr>
        </p:nvSpPr>
        <p:spPr>
          <a:xfrm>
            <a:off x="11434763" y="3275013"/>
            <a:ext cx="581025" cy="1884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隋朝统一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7" name="直接箭头连接符 36"/>
          <p:cNvCxnSpPr>
            <a:endCxn id="9" idx="1"/>
          </p:cNvCxnSpPr>
          <p:nvPr>
            <p:custDataLst>
              <p:tags r:id="rId40"/>
            </p:custDataLst>
          </p:nvPr>
        </p:nvCxnSpPr>
        <p:spPr>
          <a:xfrm>
            <a:off x="4037013" y="3038475"/>
            <a:ext cx="269875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>
            <p:custDataLst>
              <p:tags r:id="rId41"/>
            </p:custDataLst>
          </p:nvPr>
        </p:nvCxnSpPr>
        <p:spPr>
          <a:xfrm flipV="1">
            <a:off x="4040188" y="4695825"/>
            <a:ext cx="284163" cy="6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>
            <p:custDataLst>
              <p:tags r:id="rId42"/>
            </p:custDataLst>
          </p:nvPr>
        </p:nvCxnSpPr>
        <p:spPr>
          <a:xfrm>
            <a:off x="5762625" y="4684713"/>
            <a:ext cx="341313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9" name="文本框 39"/>
          <p:cNvSpPr txBox="1"/>
          <p:nvPr>
            <p:custDataLst>
              <p:tags r:id="rId43"/>
            </p:custDataLst>
          </p:nvPr>
        </p:nvSpPr>
        <p:spPr>
          <a:xfrm>
            <a:off x="6103938" y="4037013"/>
            <a:ext cx="24828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南朝</a:t>
            </a:r>
            <a:r>
              <a:rPr lang="zh-CN" altLang="en-US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420-589</a:t>
            </a:r>
            <a:r>
              <a:rPr lang="zh-CN" altLang="en-US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80" name="文本框 40"/>
          <p:cNvSpPr txBox="1"/>
          <p:nvPr>
            <p:custDataLst>
              <p:tags r:id="rId44"/>
            </p:custDataLst>
          </p:nvPr>
        </p:nvSpPr>
        <p:spPr>
          <a:xfrm>
            <a:off x="3017838" y="4297363"/>
            <a:ext cx="1108075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1200" b="1" dirty="0">
                <a:latin typeface="方正魏碑简体"/>
                <a:ea typeface="方正魏碑简体"/>
              </a:rPr>
              <a:t>（</a:t>
            </a:r>
            <a:r>
              <a:rPr lang="en-US" altLang="zh-CN" sz="1200" b="1" dirty="0">
                <a:latin typeface="方正魏碑简体"/>
                <a:ea typeface="方正魏碑简体"/>
              </a:rPr>
              <a:t>266-316</a:t>
            </a:r>
            <a:r>
              <a:rPr lang="zh-CN" altLang="en-US" sz="1200" b="1" dirty="0">
                <a:latin typeface="方正魏碑简体"/>
                <a:ea typeface="方正魏碑简体"/>
              </a:rPr>
              <a:t>）</a:t>
            </a:r>
            <a:endParaRPr lang="zh-CN" altLang="en-US" sz="1200" b="1" dirty="0">
              <a:latin typeface="方正魏碑简体"/>
              <a:ea typeface="方正魏碑简体"/>
            </a:endParaRPr>
          </a:p>
        </p:txBody>
      </p:sp>
      <p:sp>
        <p:nvSpPr>
          <p:cNvPr id="10281" name="文本框 41"/>
          <p:cNvSpPr txBox="1"/>
          <p:nvPr>
            <p:custDataLst>
              <p:tags r:id="rId45"/>
            </p:custDataLst>
          </p:nvPr>
        </p:nvSpPr>
        <p:spPr>
          <a:xfrm>
            <a:off x="10172700" y="3638550"/>
            <a:ext cx="485775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灭</a:t>
            </a:r>
            <a:endParaRPr lang="zh-CN" altLang="zh-CN" sz="2000" b="1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82" name="文本框 42"/>
          <p:cNvSpPr txBox="1"/>
          <p:nvPr>
            <p:custDataLst>
              <p:tags r:id="rId46"/>
            </p:custDataLst>
          </p:nvPr>
        </p:nvSpPr>
        <p:spPr>
          <a:xfrm>
            <a:off x="9064625" y="2535238"/>
            <a:ext cx="487363" cy="39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灭</a:t>
            </a:r>
            <a:endParaRPr lang="zh-CN" altLang="zh-CN" sz="2000" b="1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83" name="文本框 43"/>
          <p:cNvSpPr txBox="1"/>
          <p:nvPr>
            <p:custDataLst>
              <p:tags r:id="rId47"/>
            </p:custDataLst>
          </p:nvPr>
        </p:nvSpPr>
        <p:spPr>
          <a:xfrm>
            <a:off x="4305300" y="3714750"/>
            <a:ext cx="1595438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年淝水之战</a:t>
            </a:r>
            <a:endParaRPr lang="zh-CN" altLang="en-US" sz="1600" b="1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箭头连接符 44"/>
          <p:cNvCxnSpPr>
            <a:endCxn id="9" idx="2"/>
          </p:cNvCxnSpPr>
          <p:nvPr>
            <p:custDataLst>
              <p:tags r:id="rId48"/>
            </p:custDataLst>
          </p:nvPr>
        </p:nvCxnSpPr>
        <p:spPr>
          <a:xfrm flipH="1" flipV="1">
            <a:off x="5035550" y="3543300"/>
            <a:ext cx="0" cy="19526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>
            <p:custDataLst>
              <p:tags r:id="rId49"/>
            </p:custDataLst>
          </p:nvPr>
        </p:nvCxnSpPr>
        <p:spPr>
          <a:xfrm flipH="1">
            <a:off x="5033963" y="4046538"/>
            <a:ext cx="9525" cy="2222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>
            <p:custDataLst>
              <p:tags r:id="rId50"/>
            </p:custDataLst>
          </p:nvPr>
        </p:nvSpPr>
        <p:spPr bwMode="auto">
          <a:xfrm>
            <a:off x="2087955" y="5805264"/>
            <a:ext cx="769065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长期分裂，孕育统一</a:t>
            </a:r>
            <a:endParaRPr kumimoji="0" lang="zh-CN" altLang="en-US" sz="5400" b="1" i="0" u="none" strike="noStrike" kern="1200" cap="none" spc="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87" name="文本框 15"/>
          <p:cNvSpPr txBox="1"/>
          <p:nvPr/>
        </p:nvSpPr>
        <p:spPr>
          <a:xfrm>
            <a:off x="407988" y="333375"/>
            <a:ext cx="8156575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一、三国两晋南北朝的政权更迭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grpSp>
        <p:nvGrpSpPr>
          <p:cNvPr id="21507" name="组合 49"/>
          <p:cNvGrpSpPr/>
          <p:nvPr/>
        </p:nvGrpSpPr>
        <p:grpSpPr>
          <a:xfrm>
            <a:off x="60325" y="1412875"/>
            <a:ext cx="11931650" cy="4968875"/>
            <a:chOff x="207" y="2935"/>
            <a:chExt cx="18791" cy="6480"/>
          </a:xfrm>
        </p:grpSpPr>
        <p:sp>
          <p:nvSpPr>
            <p:cNvPr id="30" name="椭圆 29"/>
            <p:cNvSpPr/>
            <p:nvPr>
              <p:custDataLst>
                <p:tags r:id="rId2"/>
              </p:custDataLst>
            </p:nvPr>
          </p:nvSpPr>
          <p:spPr>
            <a:xfrm>
              <a:off x="8452" y="5194"/>
              <a:ext cx="2233" cy="2232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70" name="文本框 30"/>
            <p:cNvSpPr txBox="1"/>
            <p:nvPr>
              <p:custDataLst>
                <p:tags r:id="rId3"/>
              </p:custDataLst>
            </p:nvPr>
          </p:nvSpPr>
          <p:spPr>
            <a:xfrm>
              <a:off x="7656" y="5194"/>
              <a:ext cx="3826" cy="22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/>
                  <a:cs typeface="Arial" panose="020B060402020202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/>
                  <a:cs typeface="Arial" panose="020B0604020202020204" pitchFamily="34" charset="0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zh-CN" altLang="en-US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分裂中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zh-CN" altLang="en-US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的统一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zh-CN" altLang="en-US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因素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 28"/>
            <p:cNvSpPr/>
            <p:nvPr>
              <p:custDataLst>
                <p:tags r:id="rId4"/>
              </p:custDataLst>
            </p:nvPr>
          </p:nvSpPr>
          <p:spPr>
            <a:xfrm rot="5400000">
              <a:off x="9943" y="4353"/>
              <a:ext cx="2549" cy="1725"/>
            </a:xfrm>
            <a:custGeom>
              <a:avLst/>
              <a:gdLst>
                <a:gd name="connsiteX0" fmla="*/ 648072 w 1911772"/>
                <a:gd name="connsiteY0" fmla="*/ 0 h 1296144"/>
                <a:gd name="connsiteX1" fmla="*/ 1296144 w 1911772"/>
                <a:gd name="connsiteY1" fmla="*/ 648072 h 1296144"/>
                <a:gd name="connsiteX2" fmla="*/ 1284833 w 1911772"/>
                <a:gd name="connsiteY2" fmla="*/ 760287 h 1296144"/>
                <a:gd name="connsiteX3" fmla="*/ 1319472 w 1911772"/>
                <a:gd name="connsiteY3" fmla="*/ 746539 h 1296144"/>
                <a:gd name="connsiteX4" fmla="*/ 1696179 w 1911772"/>
                <a:gd name="connsiteY4" fmla="*/ 680256 h 1296144"/>
                <a:gd name="connsiteX5" fmla="*/ 1699441 w 1911772"/>
                <a:gd name="connsiteY5" fmla="*/ 652509 h 1296144"/>
                <a:gd name="connsiteX6" fmla="*/ 1911772 w 1911772"/>
                <a:gd name="connsiteY6" fmla="*/ 716676 h 1296144"/>
                <a:gd name="connsiteX7" fmla="*/ 1686302 w 1911772"/>
                <a:gd name="connsiteY7" fmla="*/ 764303 h 1296144"/>
                <a:gd name="connsiteX8" fmla="*/ 1689560 w 1911772"/>
                <a:gd name="connsiteY8" fmla="*/ 736571 h 1296144"/>
                <a:gd name="connsiteX9" fmla="*/ 1332382 w 1911772"/>
                <a:gd name="connsiteY9" fmla="*/ 801206 h 1296144"/>
                <a:gd name="connsiteX10" fmla="*/ 1187203 w 1911772"/>
                <a:gd name="connsiteY10" fmla="*/ 859235 h 1296144"/>
                <a:gd name="connsiteX11" fmla="*/ 1130798 w 1911772"/>
                <a:gd name="connsiteY11" fmla="*/ 887254 h 1296144"/>
                <a:gd name="connsiteX12" fmla="*/ 1048150 w 1911772"/>
                <a:gd name="connsiteY12" fmla="*/ 933976 h 1296144"/>
                <a:gd name="connsiteX13" fmla="*/ 938465 w 1911772"/>
                <a:gd name="connsiteY13" fmla="*/ 1006157 h 1296144"/>
                <a:gd name="connsiteX14" fmla="*/ 688866 w 1911772"/>
                <a:gd name="connsiteY14" fmla="*/ 1244106 h 1296144"/>
                <a:gd name="connsiteX15" fmla="*/ 650107 w 1911772"/>
                <a:gd name="connsiteY15" fmla="*/ 1295939 h 1296144"/>
                <a:gd name="connsiteX16" fmla="*/ 648072 w 1911772"/>
                <a:gd name="connsiteY16" fmla="*/ 1296144 h 1296144"/>
                <a:gd name="connsiteX17" fmla="*/ 0 w 1911772"/>
                <a:gd name="connsiteY17" fmla="*/ 648072 h 1296144"/>
                <a:gd name="connsiteX18" fmla="*/ 648072 w 1911772"/>
                <a:gd name="connsiteY18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11772" h="1296144">
                  <a:moveTo>
                    <a:pt x="648072" y="0"/>
                  </a:moveTo>
                  <a:cubicBezTo>
                    <a:pt x="1005992" y="0"/>
                    <a:pt x="1296144" y="290152"/>
                    <a:pt x="1296144" y="648072"/>
                  </a:cubicBezTo>
                  <a:lnTo>
                    <a:pt x="1284833" y="760287"/>
                  </a:lnTo>
                  <a:lnTo>
                    <a:pt x="1319472" y="746539"/>
                  </a:lnTo>
                  <a:cubicBezTo>
                    <a:pt x="1440896" y="707637"/>
                    <a:pt x="1567590" y="685183"/>
                    <a:pt x="1696179" y="680256"/>
                  </a:cubicBezTo>
                  <a:lnTo>
                    <a:pt x="1699441" y="652509"/>
                  </a:lnTo>
                  <a:lnTo>
                    <a:pt x="1911772" y="716676"/>
                  </a:lnTo>
                  <a:lnTo>
                    <a:pt x="1686302" y="764303"/>
                  </a:lnTo>
                  <a:lnTo>
                    <a:pt x="1689560" y="736571"/>
                  </a:lnTo>
                  <a:cubicBezTo>
                    <a:pt x="1567591" y="742035"/>
                    <a:pt x="1447491" y="763917"/>
                    <a:pt x="1332382" y="801206"/>
                  </a:cubicBezTo>
                  <a:lnTo>
                    <a:pt x="1187203" y="859235"/>
                  </a:lnTo>
                  <a:lnTo>
                    <a:pt x="1130798" y="887254"/>
                  </a:lnTo>
                  <a:lnTo>
                    <a:pt x="1048150" y="933976"/>
                  </a:lnTo>
                  <a:lnTo>
                    <a:pt x="938465" y="1006157"/>
                  </a:lnTo>
                  <a:cubicBezTo>
                    <a:pt x="846060" y="1075263"/>
                    <a:pt x="762232" y="1155208"/>
                    <a:pt x="688866" y="1244106"/>
                  </a:cubicBezTo>
                  <a:lnTo>
                    <a:pt x="650107" y="1295939"/>
                  </a:lnTo>
                  <a:lnTo>
                    <a:pt x="648072" y="1296144"/>
                  </a:lnTo>
                  <a:cubicBezTo>
                    <a:pt x="290152" y="1296144"/>
                    <a:pt x="0" y="1005992"/>
                    <a:pt x="0" y="648072"/>
                  </a:cubicBezTo>
                  <a:cubicBezTo>
                    <a:pt x="0" y="290152"/>
                    <a:pt x="290152" y="0"/>
                    <a:pt x="648072" y="0"/>
                  </a:cubicBezTo>
                  <a:close/>
                </a:path>
              </a:pathLst>
            </a:custGeom>
            <a:solidFill>
              <a:srgbClr val="178AA1"/>
            </a:solidFill>
            <a:ln>
              <a:noFill/>
            </a:ln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72" name="任意多边形 31"/>
            <p:cNvSpPr/>
            <p:nvPr>
              <p:custDataLst>
                <p:tags r:id="rId5"/>
              </p:custDataLst>
            </p:nvPr>
          </p:nvSpPr>
          <p:spPr>
            <a:xfrm>
              <a:off x="10868" y="4441"/>
              <a:ext cx="699" cy="6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" name="任意多边形 32"/>
            <p:cNvSpPr/>
            <p:nvPr>
              <p:custDataLst>
                <p:tags r:id="rId6"/>
              </p:custDataLst>
            </p:nvPr>
          </p:nvSpPr>
          <p:spPr>
            <a:xfrm rot="10800000">
              <a:off x="9450" y="7065"/>
              <a:ext cx="2545" cy="1729"/>
            </a:xfrm>
            <a:custGeom>
              <a:avLst/>
              <a:gdLst>
                <a:gd name="connsiteX0" fmla="*/ 648072 w 1911772"/>
                <a:gd name="connsiteY0" fmla="*/ 0 h 1296144"/>
                <a:gd name="connsiteX1" fmla="*/ 1296144 w 1911772"/>
                <a:gd name="connsiteY1" fmla="*/ 648072 h 1296144"/>
                <a:gd name="connsiteX2" fmla="*/ 1284833 w 1911772"/>
                <a:gd name="connsiteY2" fmla="*/ 760287 h 1296144"/>
                <a:gd name="connsiteX3" fmla="*/ 1319472 w 1911772"/>
                <a:gd name="connsiteY3" fmla="*/ 746539 h 1296144"/>
                <a:gd name="connsiteX4" fmla="*/ 1696179 w 1911772"/>
                <a:gd name="connsiteY4" fmla="*/ 680256 h 1296144"/>
                <a:gd name="connsiteX5" fmla="*/ 1699441 w 1911772"/>
                <a:gd name="connsiteY5" fmla="*/ 652509 h 1296144"/>
                <a:gd name="connsiteX6" fmla="*/ 1911772 w 1911772"/>
                <a:gd name="connsiteY6" fmla="*/ 716676 h 1296144"/>
                <a:gd name="connsiteX7" fmla="*/ 1686302 w 1911772"/>
                <a:gd name="connsiteY7" fmla="*/ 764303 h 1296144"/>
                <a:gd name="connsiteX8" fmla="*/ 1689560 w 1911772"/>
                <a:gd name="connsiteY8" fmla="*/ 736571 h 1296144"/>
                <a:gd name="connsiteX9" fmla="*/ 1332382 w 1911772"/>
                <a:gd name="connsiteY9" fmla="*/ 801206 h 1296144"/>
                <a:gd name="connsiteX10" fmla="*/ 1187203 w 1911772"/>
                <a:gd name="connsiteY10" fmla="*/ 859235 h 1296144"/>
                <a:gd name="connsiteX11" fmla="*/ 1130798 w 1911772"/>
                <a:gd name="connsiteY11" fmla="*/ 887254 h 1296144"/>
                <a:gd name="connsiteX12" fmla="*/ 1048150 w 1911772"/>
                <a:gd name="connsiteY12" fmla="*/ 933976 h 1296144"/>
                <a:gd name="connsiteX13" fmla="*/ 938465 w 1911772"/>
                <a:gd name="connsiteY13" fmla="*/ 1006157 h 1296144"/>
                <a:gd name="connsiteX14" fmla="*/ 688866 w 1911772"/>
                <a:gd name="connsiteY14" fmla="*/ 1244106 h 1296144"/>
                <a:gd name="connsiteX15" fmla="*/ 650107 w 1911772"/>
                <a:gd name="connsiteY15" fmla="*/ 1295939 h 1296144"/>
                <a:gd name="connsiteX16" fmla="*/ 648072 w 1911772"/>
                <a:gd name="connsiteY16" fmla="*/ 1296144 h 1296144"/>
                <a:gd name="connsiteX17" fmla="*/ 0 w 1911772"/>
                <a:gd name="connsiteY17" fmla="*/ 648072 h 1296144"/>
                <a:gd name="connsiteX18" fmla="*/ 648072 w 1911772"/>
                <a:gd name="connsiteY18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11772" h="1296144">
                  <a:moveTo>
                    <a:pt x="648072" y="0"/>
                  </a:moveTo>
                  <a:cubicBezTo>
                    <a:pt x="1005992" y="0"/>
                    <a:pt x="1296144" y="290152"/>
                    <a:pt x="1296144" y="648072"/>
                  </a:cubicBezTo>
                  <a:lnTo>
                    <a:pt x="1284833" y="760287"/>
                  </a:lnTo>
                  <a:lnTo>
                    <a:pt x="1319472" y="746539"/>
                  </a:lnTo>
                  <a:cubicBezTo>
                    <a:pt x="1440896" y="707637"/>
                    <a:pt x="1567590" y="685183"/>
                    <a:pt x="1696179" y="680256"/>
                  </a:cubicBezTo>
                  <a:lnTo>
                    <a:pt x="1699441" y="652509"/>
                  </a:lnTo>
                  <a:lnTo>
                    <a:pt x="1911772" y="716676"/>
                  </a:lnTo>
                  <a:lnTo>
                    <a:pt x="1686302" y="764303"/>
                  </a:lnTo>
                  <a:lnTo>
                    <a:pt x="1689560" y="736571"/>
                  </a:lnTo>
                  <a:cubicBezTo>
                    <a:pt x="1567591" y="742035"/>
                    <a:pt x="1447491" y="763917"/>
                    <a:pt x="1332382" y="801206"/>
                  </a:cubicBezTo>
                  <a:lnTo>
                    <a:pt x="1187203" y="859235"/>
                  </a:lnTo>
                  <a:lnTo>
                    <a:pt x="1130798" y="887254"/>
                  </a:lnTo>
                  <a:lnTo>
                    <a:pt x="1048150" y="933976"/>
                  </a:lnTo>
                  <a:lnTo>
                    <a:pt x="938465" y="1006157"/>
                  </a:lnTo>
                  <a:cubicBezTo>
                    <a:pt x="846060" y="1075263"/>
                    <a:pt x="762232" y="1155208"/>
                    <a:pt x="688866" y="1244106"/>
                  </a:cubicBezTo>
                  <a:lnTo>
                    <a:pt x="650107" y="1295939"/>
                  </a:lnTo>
                  <a:lnTo>
                    <a:pt x="648072" y="1296144"/>
                  </a:lnTo>
                  <a:cubicBezTo>
                    <a:pt x="290152" y="1296144"/>
                    <a:pt x="0" y="1005992"/>
                    <a:pt x="0" y="648072"/>
                  </a:cubicBezTo>
                  <a:cubicBezTo>
                    <a:pt x="0" y="290152"/>
                    <a:pt x="290152" y="0"/>
                    <a:pt x="648072" y="0"/>
                  </a:cubicBezTo>
                  <a:close/>
                </a:path>
              </a:pathLst>
            </a:custGeom>
            <a:solidFill>
              <a:srgbClr val="40A693"/>
            </a:solidFill>
            <a:ln>
              <a:noFill/>
            </a:ln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74" name="任意多边形 33"/>
            <p:cNvSpPr/>
            <p:nvPr>
              <p:custDataLst>
                <p:tags r:id="rId7"/>
              </p:custDataLst>
            </p:nvPr>
          </p:nvSpPr>
          <p:spPr>
            <a:xfrm>
              <a:off x="10783" y="7592"/>
              <a:ext cx="699" cy="6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609473" h="587034">
                  <a:moveTo>
                    <a:pt x="304701" y="381618"/>
                  </a:moveTo>
                  <a:lnTo>
                    <a:pt x="325879" y="394101"/>
                  </a:lnTo>
                  <a:lnTo>
                    <a:pt x="309542" y="410914"/>
                  </a:lnTo>
                  <a:lnTo>
                    <a:pt x="331022" y="433867"/>
                  </a:lnTo>
                  <a:lnTo>
                    <a:pt x="312466" y="468800"/>
                  </a:lnTo>
                  <a:cubicBezTo>
                    <a:pt x="307021" y="479069"/>
                    <a:pt x="298751" y="478767"/>
                    <a:pt x="294112" y="468096"/>
                  </a:cubicBezTo>
                  <a:lnTo>
                    <a:pt x="278380" y="432055"/>
                  </a:lnTo>
                  <a:lnTo>
                    <a:pt x="299861" y="410612"/>
                  </a:lnTo>
                  <a:lnTo>
                    <a:pt x="284028" y="393397"/>
                  </a:lnTo>
                  <a:lnTo>
                    <a:pt x="304701" y="381618"/>
                  </a:lnTo>
                  <a:close/>
                  <a:moveTo>
                    <a:pt x="224835" y="380559"/>
                  </a:moveTo>
                  <a:lnTo>
                    <a:pt x="283211" y="483344"/>
                  </a:lnTo>
                  <a:cubicBezTo>
                    <a:pt x="289260" y="493914"/>
                    <a:pt x="297024" y="499753"/>
                    <a:pt x="305190" y="499753"/>
                  </a:cubicBezTo>
                  <a:cubicBezTo>
                    <a:pt x="313155" y="499753"/>
                    <a:pt x="320919" y="494015"/>
                    <a:pt x="327069" y="483646"/>
                  </a:cubicBezTo>
                  <a:lnTo>
                    <a:pt x="387865" y="380861"/>
                  </a:lnTo>
                  <a:lnTo>
                    <a:pt x="498972" y="386700"/>
                  </a:lnTo>
                  <a:cubicBezTo>
                    <a:pt x="529521" y="388311"/>
                    <a:pt x="565716" y="400492"/>
                    <a:pt x="581344" y="414485"/>
                  </a:cubicBezTo>
                  <a:cubicBezTo>
                    <a:pt x="597072" y="428679"/>
                    <a:pt x="609473" y="464015"/>
                    <a:pt x="609473" y="494820"/>
                  </a:cubicBezTo>
                  <a:lnTo>
                    <a:pt x="609473" y="529048"/>
                  </a:lnTo>
                  <a:cubicBezTo>
                    <a:pt x="609473" y="561061"/>
                    <a:pt x="583360" y="587034"/>
                    <a:pt x="551399" y="587034"/>
                  </a:cubicBezTo>
                  <a:lnTo>
                    <a:pt x="58074" y="587034"/>
                  </a:lnTo>
                  <a:cubicBezTo>
                    <a:pt x="26012" y="587034"/>
                    <a:pt x="0" y="561061"/>
                    <a:pt x="0" y="529048"/>
                  </a:cubicBezTo>
                  <a:lnTo>
                    <a:pt x="0" y="494820"/>
                  </a:lnTo>
                  <a:cubicBezTo>
                    <a:pt x="0" y="464015"/>
                    <a:pt x="12401" y="428679"/>
                    <a:pt x="28129" y="414485"/>
                  </a:cubicBezTo>
                  <a:cubicBezTo>
                    <a:pt x="43757" y="400492"/>
                    <a:pt x="79851" y="388311"/>
                    <a:pt x="110501" y="386700"/>
                  </a:cubicBezTo>
                  <a:lnTo>
                    <a:pt x="224835" y="380559"/>
                  </a:lnTo>
                  <a:close/>
                  <a:moveTo>
                    <a:pt x="316407" y="206077"/>
                  </a:moveTo>
                  <a:lnTo>
                    <a:pt x="316407" y="272924"/>
                  </a:lnTo>
                  <a:cubicBezTo>
                    <a:pt x="325379" y="271817"/>
                    <a:pt x="331832" y="269703"/>
                    <a:pt x="335965" y="266783"/>
                  </a:cubicBezTo>
                  <a:cubicBezTo>
                    <a:pt x="343023" y="261548"/>
                    <a:pt x="346551" y="252488"/>
                    <a:pt x="346551" y="239602"/>
                  </a:cubicBezTo>
                  <a:cubicBezTo>
                    <a:pt x="346551" y="229736"/>
                    <a:pt x="343224" y="222084"/>
                    <a:pt x="336570" y="216346"/>
                  </a:cubicBezTo>
                  <a:cubicBezTo>
                    <a:pt x="332638" y="213024"/>
                    <a:pt x="325884" y="209601"/>
                    <a:pt x="316407" y="206077"/>
                  </a:cubicBezTo>
                  <a:close/>
                  <a:moveTo>
                    <a:pt x="299872" y="94230"/>
                  </a:moveTo>
                  <a:cubicBezTo>
                    <a:pt x="289891" y="94431"/>
                    <a:pt x="282531" y="97149"/>
                    <a:pt x="277793" y="102183"/>
                  </a:cubicBezTo>
                  <a:cubicBezTo>
                    <a:pt x="272954" y="107317"/>
                    <a:pt x="270534" y="114163"/>
                    <a:pt x="270534" y="122922"/>
                  </a:cubicBezTo>
                  <a:cubicBezTo>
                    <a:pt x="270534" y="132586"/>
                    <a:pt x="274163" y="140137"/>
                    <a:pt x="281322" y="145674"/>
                  </a:cubicBezTo>
                  <a:cubicBezTo>
                    <a:pt x="285354" y="148795"/>
                    <a:pt x="291504" y="151613"/>
                    <a:pt x="299872" y="154231"/>
                  </a:cubicBezTo>
                  <a:lnTo>
                    <a:pt x="299872" y="94230"/>
                  </a:lnTo>
                  <a:close/>
                  <a:moveTo>
                    <a:pt x="316407" y="42585"/>
                  </a:moveTo>
                  <a:lnTo>
                    <a:pt x="316407" y="56478"/>
                  </a:lnTo>
                  <a:cubicBezTo>
                    <a:pt x="334957" y="57887"/>
                    <a:pt x="349576" y="62518"/>
                    <a:pt x="360061" y="70169"/>
                  </a:cubicBezTo>
                  <a:cubicBezTo>
                    <a:pt x="379318" y="82350"/>
                    <a:pt x="389198" y="102082"/>
                    <a:pt x="389904" y="129465"/>
                  </a:cubicBezTo>
                  <a:lnTo>
                    <a:pt x="344837" y="129465"/>
                  </a:lnTo>
                  <a:cubicBezTo>
                    <a:pt x="344031" y="119297"/>
                    <a:pt x="342317" y="111948"/>
                    <a:pt x="339797" y="107217"/>
                  </a:cubicBezTo>
                  <a:cubicBezTo>
                    <a:pt x="335562" y="99163"/>
                    <a:pt x="327698" y="94733"/>
                    <a:pt x="316407" y="93928"/>
                  </a:cubicBezTo>
                  <a:lnTo>
                    <a:pt x="316407" y="159063"/>
                  </a:lnTo>
                  <a:cubicBezTo>
                    <a:pt x="343527" y="168426"/>
                    <a:pt x="361674" y="176681"/>
                    <a:pt x="371050" y="183829"/>
                  </a:cubicBezTo>
                  <a:cubicBezTo>
                    <a:pt x="386375" y="195809"/>
                    <a:pt x="394037" y="212722"/>
                    <a:pt x="394037" y="234467"/>
                  </a:cubicBezTo>
                  <a:cubicBezTo>
                    <a:pt x="394037" y="263159"/>
                    <a:pt x="383451" y="284099"/>
                    <a:pt x="362380" y="297086"/>
                  </a:cubicBezTo>
                  <a:cubicBezTo>
                    <a:pt x="349475" y="305039"/>
                    <a:pt x="334151" y="309670"/>
                    <a:pt x="316407" y="311079"/>
                  </a:cubicBezTo>
                  <a:lnTo>
                    <a:pt x="316407" y="318328"/>
                  </a:lnTo>
                  <a:cubicBezTo>
                    <a:pt x="388593" y="313697"/>
                    <a:pt x="445959" y="253696"/>
                    <a:pt x="445959" y="180507"/>
                  </a:cubicBezTo>
                  <a:cubicBezTo>
                    <a:pt x="445959" y="107217"/>
                    <a:pt x="388593" y="47316"/>
                    <a:pt x="316407" y="42585"/>
                  </a:cubicBezTo>
                  <a:close/>
                  <a:moveTo>
                    <a:pt x="299872" y="42484"/>
                  </a:moveTo>
                  <a:cubicBezTo>
                    <a:pt x="226980" y="46410"/>
                    <a:pt x="168808" y="106713"/>
                    <a:pt x="168808" y="180507"/>
                  </a:cubicBezTo>
                  <a:cubicBezTo>
                    <a:pt x="168808" y="254199"/>
                    <a:pt x="226980" y="314502"/>
                    <a:pt x="299872" y="318428"/>
                  </a:cubicBezTo>
                  <a:lnTo>
                    <a:pt x="299872" y="311381"/>
                  </a:lnTo>
                  <a:cubicBezTo>
                    <a:pt x="277390" y="308864"/>
                    <a:pt x="260553" y="303931"/>
                    <a:pt x="249564" y="296683"/>
                  </a:cubicBezTo>
                  <a:cubicBezTo>
                    <a:pt x="230005" y="283596"/>
                    <a:pt x="220427" y="261246"/>
                    <a:pt x="220729" y="229635"/>
                  </a:cubicBezTo>
                  <a:lnTo>
                    <a:pt x="266904" y="229635"/>
                  </a:lnTo>
                  <a:cubicBezTo>
                    <a:pt x="268518" y="244031"/>
                    <a:pt x="270736" y="253696"/>
                    <a:pt x="273659" y="258528"/>
                  </a:cubicBezTo>
                  <a:cubicBezTo>
                    <a:pt x="278095" y="266179"/>
                    <a:pt x="286867" y="271112"/>
                    <a:pt x="299872" y="273428"/>
                  </a:cubicBezTo>
                  <a:lnTo>
                    <a:pt x="299872" y="200440"/>
                  </a:lnTo>
                  <a:lnTo>
                    <a:pt x="285959" y="196312"/>
                  </a:lnTo>
                  <a:cubicBezTo>
                    <a:pt x="264182" y="189970"/>
                    <a:pt x="248757" y="181010"/>
                    <a:pt x="239784" y="169634"/>
                  </a:cubicBezTo>
                  <a:cubicBezTo>
                    <a:pt x="230811" y="158258"/>
                    <a:pt x="226375" y="144466"/>
                    <a:pt x="226375" y="128459"/>
                  </a:cubicBezTo>
                  <a:cubicBezTo>
                    <a:pt x="226375" y="117787"/>
                    <a:pt x="228089" y="108223"/>
                    <a:pt x="231618" y="99566"/>
                  </a:cubicBezTo>
                  <a:cubicBezTo>
                    <a:pt x="235046" y="90908"/>
                    <a:pt x="239986" y="83357"/>
                    <a:pt x="246237" y="77115"/>
                  </a:cubicBezTo>
                  <a:cubicBezTo>
                    <a:pt x="254302" y="69062"/>
                    <a:pt x="263376" y="63424"/>
                    <a:pt x="273256" y="60404"/>
                  </a:cubicBezTo>
                  <a:cubicBezTo>
                    <a:pt x="279406" y="58390"/>
                    <a:pt x="288177" y="56981"/>
                    <a:pt x="299872" y="56075"/>
                  </a:cubicBezTo>
                  <a:lnTo>
                    <a:pt x="299872" y="42484"/>
                  </a:lnTo>
                  <a:close/>
                  <a:moveTo>
                    <a:pt x="307333" y="0"/>
                  </a:moveTo>
                  <a:cubicBezTo>
                    <a:pt x="407043" y="0"/>
                    <a:pt x="488101" y="80941"/>
                    <a:pt x="488101" y="180507"/>
                  </a:cubicBezTo>
                  <a:cubicBezTo>
                    <a:pt x="488101" y="279971"/>
                    <a:pt x="407043" y="361013"/>
                    <a:pt x="307333" y="361013"/>
                  </a:cubicBezTo>
                  <a:cubicBezTo>
                    <a:pt x="207724" y="361013"/>
                    <a:pt x="126665" y="279971"/>
                    <a:pt x="126665" y="180507"/>
                  </a:cubicBezTo>
                  <a:cubicBezTo>
                    <a:pt x="126665" y="80941"/>
                    <a:pt x="207724" y="0"/>
                    <a:pt x="307333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5" name="任意多边形 34"/>
            <p:cNvSpPr/>
            <p:nvPr>
              <p:custDataLst>
                <p:tags r:id="rId8"/>
              </p:custDataLst>
            </p:nvPr>
          </p:nvSpPr>
          <p:spPr>
            <a:xfrm>
              <a:off x="7142" y="3854"/>
              <a:ext cx="2545" cy="1729"/>
            </a:xfrm>
            <a:custGeom>
              <a:avLst/>
              <a:gdLst>
                <a:gd name="connsiteX0" fmla="*/ 648072 w 1911772"/>
                <a:gd name="connsiteY0" fmla="*/ 0 h 1296144"/>
                <a:gd name="connsiteX1" fmla="*/ 1296144 w 1911772"/>
                <a:gd name="connsiteY1" fmla="*/ 648072 h 1296144"/>
                <a:gd name="connsiteX2" fmla="*/ 1284833 w 1911772"/>
                <a:gd name="connsiteY2" fmla="*/ 760287 h 1296144"/>
                <a:gd name="connsiteX3" fmla="*/ 1319472 w 1911772"/>
                <a:gd name="connsiteY3" fmla="*/ 746539 h 1296144"/>
                <a:gd name="connsiteX4" fmla="*/ 1696179 w 1911772"/>
                <a:gd name="connsiteY4" fmla="*/ 680256 h 1296144"/>
                <a:gd name="connsiteX5" fmla="*/ 1699441 w 1911772"/>
                <a:gd name="connsiteY5" fmla="*/ 652509 h 1296144"/>
                <a:gd name="connsiteX6" fmla="*/ 1911772 w 1911772"/>
                <a:gd name="connsiteY6" fmla="*/ 716676 h 1296144"/>
                <a:gd name="connsiteX7" fmla="*/ 1686302 w 1911772"/>
                <a:gd name="connsiteY7" fmla="*/ 764303 h 1296144"/>
                <a:gd name="connsiteX8" fmla="*/ 1689560 w 1911772"/>
                <a:gd name="connsiteY8" fmla="*/ 736571 h 1296144"/>
                <a:gd name="connsiteX9" fmla="*/ 1332382 w 1911772"/>
                <a:gd name="connsiteY9" fmla="*/ 801206 h 1296144"/>
                <a:gd name="connsiteX10" fmla="*/ 1187203 w 1911772"/>
                <a:gd name="connsiteY10" fmla="*/ 859235 h 1296144"/>
                <a:gd name="connsiteX11" fmla="*/ 1130798 w 1911772"/>
                <a:gd name="connsiteY11" fmla="*/ 887254 h 1296144"/>
                <a:gd name="connsiteX12" fmla="*/ 1048150 w 1911772"/>
                <a:gd name="connsiteY12" fmla="*/ 933976 h 1296144"/>
                <a:gd name="connsiteX13" fmla="*/ 938465 w 1911772"/>
                <a:gd name="connsiteY13" fmla="*/ 1006157 h 1296144"/>
                <a:gd name="connsiteX14" fmla="*/ 688866 w 1911772"/>
                <a:gd name="connsiteY14" fmla="*/ 1244106 h 1296144"/>
                <a:gd name="connsiteX15" fmla="*/ 650107 w 1911772"/>
                <a:gd name="connsiteY15" fmla="*/ 1295939 h 1296144"/>
                <a:gd name="connsiteX16" fmla="*/ 648072 w 1911772"/>
                <a:gd name="connsiteY16" fmla="*/ 1296144 h 1296144"/>
                <a:gd name="connsiteX17" fmla="*/ 0 w 1911772"/>
                <a:gd name="connsiteY17" fmla="*/ 648072 h 1296144"/>
                <a:gd name="connsiteX18" fmla="*/ 648072 w 1911772"/>
                <a:gd name="connsiteY18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11772" h="1296144">
                  <a:moveTo>
                    <a:pt x="648072" y="0"/>
                  </a:moveTo>
                  <a:cubicBezTo>
                    <a:pt x="1005992" y="0"/>
                    <a:pt x="1296144" y="290152"/>
                    <a:pt x="1296144" y="648072"/>
                  </a:cubicBezTo>
                  <a:lnTo>
                    <a:pt x="1284833" y="760287"/>
                  </a:lnTo>
                  <a:lnTo>
                    <a:pt x="1319472" y="746539"/>
                  </a:lnTo>
                  <a:cubicBezTo>
                    <a:pt x="1440896" y="707637"/>
                    <a:pt x="1567590" y="685183"/>
                    <a:pt x="1696179" y="680256"/>
                  </a:cubicBezTo>
                  <a:lnTo>
                    <a:pt x="1699441" y="652509"/>
                  </a:lnTo>
                  <a:lnTo>
                    <a:pt x="1911772" y="716676"/>
                  </a:lnTo>
                  <a:lnTo>
                    <a:pt x="1686302" y="764303"/>
                  </a:lnTo>
                  <a:lnTo>
                    <a:pt x="1689560" y="736571"/>
                  </a:lnTo>
                  <a:cubicBezTo>
                    <a:pt x="1567591" y="742035"/>
                    <a:pt x="1447491" y="763917"/>
                    <a:pt x="1332382" y="801206"/>
                  </a:cubicBezTo>
                  <a:lnTo>
                    <a:pt x="1187203" y="859235"/>
                  </a:lnTo>
                  <a:lnTo>
                    <a:pt x="1130798" y="887254"/>
                  </a:lnTo>
                  <a:lnTo>
                    <a:pt x="1048150" y="933976"/>
                  </a:lnTo>
                  <a:lnTo>
                    <a:pt x="938465" y="1006157"/>
                  </a:lnTo>
                  <a:cubicBezTo>
                    <a:pt x="846060" y="1075263"/>
                    <a:pt x="762232" y="1155208"/>
                    <a:pt x="688866" y="1244106"/>
                  </a:cubicBezTo>
                  <a:lnTo>
                    <a:pt x="650107" y="1295939"/>
                  </a:lnTo>
                  <a:lnTo>
                    <a:pt x="648072" y="1296144"/>
                  </a:lnTo>
                  <a:cubicBezTo>
                    <a:pt x="290152" y="1296144"/>
                    <a:pt x="0" y="1005992"/>
                    <a:pt x="0" y="648072"/>
                  </a:cubicBezTo>
                  <a:cubicBezTo>
                    <a:pt x="0" y="290152"/>
                    <a:pt x="290152" y="0"/>
                    <a:pt x="64807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76" name="任意多边形 35"/>
            <p:cNvSpPr/>
            <p:nvPr>
              <p:custDataLst>
                <p:tags r:id="rId9"/>
              </p:custDataLst>
            </p:nvPr>
          </p:nvSpPr>
          <p:spPr>
            <a:xfrm>
              <a:off x="7656" y="4354"/>
              <a:ext cx="699" cy="6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7" name="任意多边形 36"/>
            <p:cNvSpPr/>
            <p:nvPr>
              <p:custDataLst>
                <p:tags r:id="rId10"/>
              </p:custDataLst>
            </p:nvPr>
          </p:nvSpPr>
          <p:spPr>
            <a:xfrm rot="16200000">
              <a:off x="6646" y="6556"/>
              <a:ext cx="2544" cy="1728"/>
            </a:xfrm>
            <a:custGeom>
              <a:avLst/>
              <a:gdLst>
                <a:gd name="connsiteX0" fmla="*/ 648072 w 1911772"/>
                <a:gd name="connsiteY0" fmla="*/ 0 h 1296144"/>
                <a:gd name="connsiteX1" fmla="*/ 1296144 w 1911772"/>
                <a:gd name="connsiteY1" fmla="*/ 648072 h 1296144"/>
                <a:gd name="connsiteX2" fmla="*/ 1284833 w 1911772"/>
                <a:gd name="connsiteY2" fmla="*/ 760287 h 1296144"/>
                <a:gd name="connsiteX3" fmla="*/ 1319472 w 1911772"/>
                <a:gd name="connsiteY3" fmla="*/ 746539 h 1296144"/>
                <a:gd name="connsiteX4" fmla="*/ 1696179 w 1911772"/>
                <a:gd name="connsiteY4" fmla="*/ 680256 h 1296144"/>
                <a:gd name="connsiteX5" fmla="*/ 1699441 w 1911772"/>
                <a:gd name="connsiteY5" fmla="*/ 652509 h 1296144"/>
                <a:gd name="connsiteX6" fmla="*/ 1911772 w 1911772"/>
                <a:gd name="connsiteY6" fmla="*/ 716676 h 1296144"/>
                <a:gd name="connsiteX7" fmla="*/ 1686302 w 1911772"/>
                <a:gd name="connsiteY7" fmla="*/ 764303 h 1296144"/>
                <a:gd name="connsiteX8" fmla="*/ 1689560 w 1911772"/>
                <a:gd name="connsiteY8" fmla="*/ 736571 h 1296144"/>
                <a:gd name="connsiteX9" fmla="*/ 1332382 w 1911772"/>
                <a:gd name="connsiteY9" fmla="*/ 801206 h 1296144"/>
                <a:gd name="connsiteX10" fmla="*/ 1187203 w 1911772"/>
                <a:gd name="connsiteY10" fmla="*/ 859235 h 1296144"/>
                <a:gd name="connsiteX11" fmla="*/ 1130798 w 1911772"/>
                <a:gd name="connsiteY11" fmla="*/ 887254 h 1296144"/>
                <a:gd name="connsiteX12" fmla="*/ 1048150 w 1911772"/>
                <a:gd name="connsiteY12" fmla="*/ 933976 h 1296144"/>
                <a:gd name="connsiteX13" fmla="*/ 938465 w 1911772"/>
                <a:gd name="connsiteY13" fmla="*/ 1006157 h 1296144"/>
                <a:gd name="connsiteX14" fmla="*/ 688866 w 1911772"/>
                <a:gd name="connsiteY14" fmla="*/ 1244106 h 1296144"/>
                <a:gd name="connsiteX15" fmla="*/ 650107 w 1911772"/>
                <a:gd name="connsiteY15" fmla="*/ 1295939 h 1296144"/>
                <a:gd name="connsiteX16" fmla="*/ 648072 w 1911772"/>
                <a:gd name="connsiteY16" fmla="*/ 1296144 h 1296144"/>
                <a:gd name="connsiteX17" fmla="*/ 0 w 1911772"/>
                <a:gd name="connsiteY17" fmla="*/ 648072 h 1296144"/>
                <a:gd name="connsiteX18" fmla="*/ 648072 w 1911772"/>
                <a:gd name="connsiteY18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11772" h="1296144">
                  <a:moveTo>
                    <a:pt x="648072" y="0"/>
                  </a:moveTo>
                  <a:cubicBezTo>
                    <a:pt x="1005992" y="0"/>
                    <a:pt x="1296144" y="290152"/>
                    <a:pt x="1296144" y="648072"/>
                  </a:cubicBezTo>
                  <a:lnTo>
                    <a:pt x="1284833" y="760287"/>
                  </a:lnTo>
                  <a:lnTo>
                    <a:pt x="1319472" y="746539"/>
                  </a:lnTo>
                  <a:cubicBezTo>
                    <a:pt x="1440896" y="707637"/>
                    <a:pt x="1567590" y="685183"/>
                    <a:pt x="1696179" y="680256"/>
                  </a:cubicBezTo>
                  <a:lnTo>
                    <a:pt x="1699441" y="652509"/>
                  </a:lnTo>
                  <a:lnTo>
                    <a:pt x="1911772" y="716676"/>
                  </a:lnTo>
                  <a:lnTo>
                    <a:pt x="1686302" y="764303"/>
                  </a:lnTo>
                  <a:lnTo>
                    <a:pt x="1689560" y="736571"/>
                  </a:lnTo>
                  <a:cubicBezTo>
                    <a:pt x="1567591" y="742035"/>
                    <a:pt x="1447491" y="763917"/>
                    <a:pt x="1332382" y="801206"/>
                  </a:cubicBezTo>
                  <a:lnTo>
                    <a:pt x="1187203" y="859235"/>
                  </a:lnTo>
                  <a:lnTo>
                    <a:pt x="1130798" y="887254"/>
                  </a:lnTo>
                  <a:lnTo>
                    <a:pt x="1048150" y="933976"/>
                  </a:lnTo>
                  <a:lnTo>
                    <a:pt x="938465" y="1006157"/>
                  </a:lnTo>
                  <a:cubicBezTo>
                    <a:pt x="846060" y="1075263"/>
                    <a:pt x="762232" y="1155208"/>
                    <a:pt x="688866" y="1244106"/>
                  </a:cubicBezTo>
                  <a:lnTo>
                    <a:pt x="650107" y="1295939"/>
                  </a:lnTo>
                  <a:lnTo>
                    <a:pt x="648072" y="1296144"/>
                  </a:lnTo>
                  <a:cubicBezTo>
                    <a:pt x="290152" y="1296144"/>
                    <a:pt x="0" y="1005992"/>
                    <a:pt x="0" y="648072"/>
                  </a:cubicBezTo>
                  <a:cubicBezTo>
                    <a:pt x="0" y="290152"/>
                    <a:pt x="290152" y="0"/>
                    <a:pt x="648072" y="0"/>
                  </a:cubicBezTo>
                  <a:close/>
                </a:path>
              </a:pathLst>
            </a:custGeom>
            <a:solidFill>
              <a:srgbClr val="5268A5"/>
            </a:solidFill>
            <a:ln>
              <a:noFill/>
            </a:ln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78" name="任意多边形 37"/>
            <p:cNvSpPr/>
            <p:nvPr>
              <p:custDataLst>
                <p:tags r:id="rId11"/>
              </p:custDataLst>
            </p:nvPr>
          </p:nvSpPr>
          <p:spPr>
            <a:xfrm>
              <a:off x="7565" y="7502"/>
              <a:ext cx="699" cy="6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cxnSp>
          <p:nvCxnSpPr>
            <p:cNvPr id="39" name="直接连接符 38"/>
            <p:cNvCxnSpPr/>
            <p:nvPr>
              <p:custDataLst>
                <p:tags r:id="rId12"/>
              </p:custDataLst>
            </p:nvPr>
          </p:nvCxnSpPr>
          <p:spPr>
            <a:xfrm>
              <a:off x="207" y="6045"/>
              <a:ext cx="6170" cy="0"/>
            </a:xfrm>
            <a:prstGeom prst="line">
              <a:avLst/>
            </a:prstGeom>
            <a:ln w="3175" cap="rnd">
              <a:solidFill>
                <a:srgbClr val="FFFFFF">
                  <a:lumMod val="85000"/>
                </a:srgbClr>
              </a:solidFill>
              <a:round/>
              <a:headEnd type="none"/>
              <a:tailEnd type="none" w="med" len="med"/>
            </a:ln>
          </p:spPr>
          <p:style>
            <a:lnRef idx="1">
              <a:srgbClr val="4276AA"/>
            </a:lnRef>
            <a:fillRef idx="0">
              <a:srgbClr val="4276AA"/>
            </a:fillRef>
            <a:effectRef idx="0">
              <a:srgbClr val="4276AA"/>
            </a:effectRef>
            <a:fontRef idx="minor">
              <a:srgbClr val="000000"/>
            </a:fontRef>
          </p:style>
        </p:cxnSp>
        <p:sp>
          <p:nvSpPr>
            <p:cNvPr id="40" name="文本框 39"/>
            <p:cNvSpPr txBox="1"/>
            <p:nvPr>
              <p:custDataLst>
                <p:tags r:id="rId13"/>
              </p:custDataLst>
            </p:nvPr>
          </p:nvSpPr>
          <p:spPr>
            <a:xfrm>
              <a:off x="2605" y="2935"/>
              <a:ext cx="4938" cy="733"/>
            </a:xfrm>
            <a:prstGeom prst="rect">
              <a:avLst/>
            </a:prstGeom>
            <a:noFill/>
          </p:spPr>
          <p:txBody>
            <a:bodyPr lIns="90000" tIns="46800" rIns="90000" bIns="0" anchor="b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r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政治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1" name="文本框 40"/>
            <p:cNvSpPr txBox="1"/>
            <p:nvPr>
              <p:custDataLst>
                <p:tags r:id="rId14"/>
              </p:custDataLst>
            </p:nvPr>
          </p:nvSpPr>
          <p:spPr>
            <a:xfrm>
              <a:off x="350" y="3817"/>
              <a:ext cx="6803" cy="1416"/>
            </a:xfrm>
            <a:prstGeom prst="rect">
              <a:avLst/>
            </a:prstGeom>
            <a:noFill/>
          </p:spPr>
          <p:txBody>
            <a:bodyPr lIns="90000" tIns="0" rIns="90000" bIns="4680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r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局部统一为全国统一创造了条件</a:t>
              </a:r>
              <a:endParaRPr kumimoji="0" lang="zh-CN" alt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0" marR="0" lvl="0" indent="0" algn="r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少数民族汉化建立了相似的制度</a:t>
              </a:r>
              <a:endParaRPr kumimoji="0" lang="zh-CN" alt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2" name="文本框 41"/>
            <p:cNvSpPr txBox="1"/>
            <p:nvPr>
              <p:custDataLst>
                <p:tags r:id="rId15"/>
              </p:custDataLst>
            </p:nvPr>
          </p:nvSpPr>
          <p:spPr>
            <a:xfrm>
              <a:off x="2605" y="6359"/>
              <a:ext cx="4938" cy="729"/>
            </a:xfrm>
            <a:prstGeom prst="rect">
              <a:avLst/>
            </a:prstGeom>
            <a:noFill/>
          </p:spPr>
          <p:txBody>
            <a:bodyPr lIns="90000" tIns="46800" rIns="90000" bIns="0" anchor="b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r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经济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16"/>
              </p:custDataLst>
            </p:nvPr>
          </p:nvSpPr>
          <p:spPr>
            <a:xfrm>
              <a:off x="755" y="7432"/>
              <a:ext cx="6235" cy="1983"/>
            </a:xfrm>
            <a:prstGeom prst="rect">
              <a:avLst/>
            </a:prstGeom>
            <a:noFill/>
          </p:spPr>
          <p:txBody>
            <a:bodyPr lIns="90000" tIns="0" rIns="90000" bIns="46800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区域经济开发为国家统一提供了物质基础</a:t>
              </a:r>
              <a:endParaRPr kumimoji="0" lang="zh-CN" alt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经济发展使各地联系加强</a:t>
              </a:r>
              <a:endParaRPr kumimoji="0" lang="zh-CN" alt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cxnSp>
          <p:nvCxnSpPr>
            <p:cNvPr id="44" name="直接连接符 43"/>
            <p:cNvCxnSpPr/>
            <p:nvPr>
              <p:custDataLst>
                <p:tags r:id="rId17"/>
              </p:custDataLst>
            </p:nvPr>
          </p:nvCxnSpPr>
          <p:spPr>
            <a:xfrm>
              <a:off x="12810" y="6045"/>
              <a:ext cx="6168" cy="0"/>
            </a:xfrm>
            <a:prstGeom prst="line">
              <a:avLst/>
            </a:prstGeom>
            <a:ln w="3175" cap="rnd">
              <a:solidFill>
                <a:srgbClr val="FFFFFF">
                  <a:lumMod val="85000"/>
                </a:srgbClr>
              </a:solidFill>
              <a:round/>
              <a:headEnd type="none"/>
              <a:tailEnd type="none" w="med" len="med"/>
            </a:ln>
          </p:spPr>
          <p:style>
            <a:lnRef idx="1">
              <a:srgbClr val="4276AA"/>
            </a:lnRef>
            <a:fillRef idx="0">
              <a:srgbClr val="4276AA"/>
            </a:fillRef>
            <a:effectRef idx="0">
              <a:srgbClr val="4276AA"/>
            </a:effectRef>
            <a:fontRef idx="minor">
              <a:srgbClr val="000000"/>
            </a:fontRef>
          </p:style>
        </p:cxnSp>
        <p:sp>
          <p:nvSpPr>
            <p:cNvPr id="45" name="文本框 44"/>
            <p:cNvSpPr txBox="1"/>
            <p:nvPr>
              <p:custDataLst>
                <p:tags r:id="rId18"/>
              </p:custDataLst>
            </p:nvPr>
          </p:nvSpPr>
          <p:spPr>
            <a:xfrm>
              <a:off x="11868" y="2935"/>
              <a:ext cx="4938" cy="733"/>
            </a:xfrm>
            <a:prstGeom prst="rect">
              <a:avLst/>
            </a:prstGeom>
            <a:noFill/>
          </p:spPr>
          <p:txBody>
            <a:bodyPr lIns="90000" tIns="46800" rIns="90000" bIns="0" anchor="b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民族关系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19"/>
              </p:custDataLst>
            </p:nvPr>
          </p:nvSpPr>
          <p:spPr>
            <a:xfrm>
              <a:off x="12195" y="3817"/>
              <a:ext cx="6803" cy="1416"/>
            </a:xfrm>
            <a:prstGeom prst="rect">
              <a:avLst/>
            </a:prstGeom>
            <a:noFill/>
          </p:spPr>
          <p:txBody>
            <a:bodyPr lIns="90000" tIns="0" rIns="90000" bIns="4680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民族交融消除了民族隔阂和矛盾</a:t>
              </a:r>
              <a:endParaRPr kumimoji="0" lang="zh-CN" alt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形成了强大民族凝聚力和向心力</a:t>
              </a:r>
              <a:endParaRPr kumimoji="0" lang="zh-CN" alt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20"/>
              </p:custDataLst>
            </p:nvPr>
          </p:nvSpPr>
          <p:spPr>
            <a:xfrm>
              <a:off x="11868" y="6359"/>
              <a:ext cx="4938" cy="729"/>
            </a:xfrm>
            <a:prstGeom prst="rect">
              <a:avLst/>
            </a:prstGeom>
            <a:noFill/>
          </p:spPr>
          <p:txBody>
            <a:bodyPr lIns="90000" tIns="46800" rIns="90000" bIns="0" anchor="b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文化心理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8" name="文本框 47"/>
            <p:cNvSpPr txBox="1"/>
            <p:nvPr>
              <p:custDataLst>
                <p:tags r:id="rId21"/>
              </p:custDataLst>
            </p:nvPr>
          </p:nvSpPr>
          <p:spPr>
            <a:xfrm>
              <a:off x="12195" y="7432"/>
              <a:ext cx="6235" cy="1983"/>
            </a:xfrm>
            <a:prstGeom prst="rect">
              <a:avLst/>
            </a:prstGeom>
            <a:noFill/>
          </p:spPr>
          <p:txBody>
            <a:bodyPr lIns="90000" tIns="0" rIns="90000" bIns="46800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文化认同的基础上民族共同体意识逐渐形成</a:t>
              </a:r>
              <a:endParaRPr kumimoji="0" lang="zh-CN" alt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0" marR="0" lvl="0" indent="0" algn="l" defTabSz="91376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长期战乱使人们渴望统一</a:t>
              </a:r>
              <a:endParaRPr kumimoji="0" lang="zh-CN" altLang="en-US" sz="2000" b="1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11268" name="文本框 15"/>
          <p:cNvSpPr txBox="1"/>
          <p:nvPr/>
        </p:nvSpPr>
        <p:spPr>
          <a:xfrm>
            <a:off x="407988" y="333375"/>
            <a:ext cx="8156575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一、三国两晋南北朝的政权更迭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pic>
        <p:nvPicPr>
          <p:cNvPr id="12291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276225"/>
            <a:ext cx="3806825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文本占位符 11"/>
          <p:cNvSpPr>
            <a:spLocks noGrp="1"/>
          </p:cNvSpPr>
          <p:nvPr>
            <p:ph type="body" sz="quarter" idx="4294967295"/>
          </p:nvPr>
        </p:nvSpPr>
        <p:spPr>
          <a:xfrm>
            <a:off x="1960563" y="388938"/>
            <a:ext cx="2695575" cy="550862"/>
          </a:xfrm>
        </p:spPr>
        <p:txBody>
          <a:bodyPr vert="horz" wrap="square" lIns="91440" tIns="45720" rIns="91440" bIns="45720" anchor="t" anchorCtr="0"/>
          <a:lstStyle>
            <a:lvl1pPr lvl="0">
              <a:buClrTx/>
              <a:buSzPct val="100000"/>
              <a:buFont typeface="Arial" panose="020B0604020202020204" pitchFamily="34" charset="0"/>
              <a:defRPr sz="2000"/>
            </a:lvl1pPr>
            <a:lvl2pPr lvl="1">
              <a:buClrTx/>
              <a:buSzPct val="100000"/>
              <a:buFont typeface="Arial" panose="020B0604020202020204" pitchFamily="34" charset="0"/>
              <a:defRPr sz="1800"/>
            </a:lvl2pPr>
            <a:lvl3pPr lvl="2">
              <a:buClrTx/>
              <a:buSzPct val="100000"/>
              <a:buFont typeface="Arial" panose="020B0604020202020204" pitchFamily="34" charset="0"/>
              <a:defRPr sz="1600"/>
            </a:lvl3pPr>
            <a:lvl4pPr lvl="3">
              <a:buClrTx/>
              <a:buSzPct val="100000"/>
              <a:buFont typeface="Arial" panose="020B0604020202020204" pitchFamily="34" charset="0"/>
              <a:defRPr sz="1400"/>
            </a:lvl4pPr>
            <a:lvl5pPr lvl="4">
              <a:buClrTx/>
              <a:buSzPct val="100000"/>
              <a:buFont typeface="Arial" panose="020B0604020202020204" pitchFamily="34" charset="0"/>
              <a:defRPr sz="1400"/>
            </a:lvl5pPr>
          </a:lstStyle>
          <a:p>
            <a:pPr marL="0" lvl="0" indent="0">
              <a:buNone/>
            </a:pPr>
            <a:r>
              <a:rPr lang="zh-CN" altLang="zh-CN" sz="2800" b="1" dirty="0">
                <a:solidFill>
                  <a:srgbClr val="FF006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魏晋门阀政治</a:t>
            </a:r>
            <a:endParaRPr lang="zh-CN" altLang="en-US" sz="2800" b="1" dirty="0">
              <a:solidFill>
                <a:srgbClr val="FF006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3"/>
          <a:srcRect l="9621" t="4274" r="7494" b="4286"/>
          <a:stretch>
            <a:fillRect/>
          </a:stretch>
        </p:blipFill>
        <p:spPr>
          <a:xfrm>
            <a:off x="184150" y="1052513"/>
            <a:ext cx="3551238" cy="5705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717925" y="981075"/>
            <a:ext cx="851535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形成原因：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历史根源：东汉以来的豪强地主势力的发展。</a:t>
            </a:r>
            <a:endParaRPr lang="zh-CN" altLang="en-US" sz="24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政治原因：魏晋政权统治基础是士族，皇帝依赖于士族支持。</a:t>
            </a:r>
            <a:endParaRPr lang="zh-CN" altLang="en-US" sz="24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政治保障：九品中正制是士族制度的政治保障。</a:t>
            </a:r>
            <a:endParaRPr lang="zh-CN" altLang="en-US" sz="24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35388" y="2551113"/>
            <a:ext cx="8372475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表现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endParaRPr lang="en-US" altLang="zh-CN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(1)政治上：按门第高低分享特权，世代担任重要官职。</a:t>
            </a:r>
            <a:endParaRPr lang="zh-CN" altLang="en-US" sz="24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(2)经济上：士族占有大量土地和劳动力，建立起自给自足、实力雄厚的庄园经济。</a:t>
            </a:r>
            <a:endParaRPr lang="zh-CN" altLang="en-US" sz="24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(3)社会生活：不与庶族通婚，甚至坐不同席。</a:t>
            </a:r>
            <a:endParaRPr lang="zh-CN" altLang="en-US" sz="24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(4)文化上：崇尚清谈，占据高级职位。</a:t>
            </a:r>
            <a:endParaRPr lang="zh-CN" altLang="en-US" sz="24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3717925" y="4837113"/>
            <a:ext cx="8372475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评价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endParaRPr lang="en-US" altLang="zh-CN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门阀政治虽在一定的时期内有利于统治的稳定，但这种制度具有很大消极因素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①门阀士族长期把持朝廷要职，缩小了选官的范围，降低了统治集团的素质；②门阀士族争高官、抢要职，以致出现“因人设官”的现象，造成大量的冗员。</a:t>
            </a:r>
            <a:endParaRPr lang="zh-CN" altLang="en-US" sz="24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276225"/>
            <a:ext cx="3806825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919288" y="447675"/>
            <a:ext cx="3074987" cy="433388"/>
          </a:xfrm>
        </p:spPr>
        <p:txBody>
          <a:bodyPr vert="horz" wrap="square" lIns="91440" tIns="45720" rIns="91440" bIns="45720" anchor="t" anchorCtr="0"/>
          <a:p>
            <a:pPr>
              <a:spcBef>
                <a:spcPts val="1000"/>
              </a:spcBef>
              <a:buNone/>
            </a:pPr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士族与士族专权</a:t>
            </a:r>
            <a:endParaRPr lang="zh-CN" altLang="en-US" sz="2800" b="1" dirty="0">
              <a:solidFill>
                <a:srgbClr val="FF006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5"/>
          <p:cNvGraphicFramePr>
            <a:graphicFrameLocks noGrp="1"/>
          </p:cNvGraphicFramePr>
          <p:nvPr>
            <p:ph sz="half" idx="1"/>
          </p:nvPr>
        </p:nvGraphicFramePr>
        <p:xfrm>
          <a:off x="6096000" y="2205038"/>
          <a:ext cx="5754688" cy="3352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8186"/>
                <a:gridCol w="2656986"/>
                <a:gridCol w="2089516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政治</a:t>
                      </a:r>
                      <a:endParaRPr lang="zh-CN" altLang="en-US" sz="28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门第分享特权</a:t>
                      </a:r>
                      <a:endParaRPr lang="en-US" altLang="zh-CN" sz="28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r>
                        <a:rPr lang="zh-CN" altLang="en-US" sz="28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世代垄断官职</a:t>
                      </a:r>
                      <a:endParaRPr lang="zh-CN" altLang="en-US" sz="28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九品中正制</a:t>
                      </a:r>
                      <a:endParaRPr lang="zh-CN" altLang="en-US" sz="28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经济</a:t>
                      </a:r>
                      <a:endParaRPr lang="zh-CN" altLang="en-US" sz="28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占有大量土地和大量劳动力</a:t>
                      </a:r>
                      <a:endParaRPr lang="zh-CN" altLang="en-US" sz="28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庄园经济</a:t>
                      </a:r>
                      <a:endParaRPr lang="zh-CN" altLang="en-US" sz="28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文化</a:t>
                      </a:r>
                      <a:endParaRPr lang="zh-CN" altLang="en-US" sz="28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崇尚清谈玄学</a:t>
                      </a:r>
                      <a:endParaRPr lang="zh-CN" altLang="en-US" sz="28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儒学僵化</a:t>
                      </a:r>
                      <a:endParaRPr lang="zh-CN" altLang="en-US" sz="28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8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社会</a:t>
                      </a:r>
                      <a:endParaRPr lang="zh-CN" altLang="en-US" sz="28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不与庶族通婚不与庶族同席</a:t>
                      </a:r>
                      <a:endParaRPr lang="zh-CN" altLang="en-US" sz="28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阶层固化</a:t>
                      </a:r>
                      <a:endParaRPr lang="zh-CN" altLang="en-US" sz="28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表格 5"/>
          <p:cNvGraphicFramePr>
            <a:graphicFrameLocks noGrp="1"/>
          </p:cNvGraphicFramePr>
          <p:nvPr>
            <p:ph sz="half" idx="1"/>
          </p:nvPr>
        </p:nvGraphicFramePr>
        <p:xfrm>
          <a:off x="306388" y="2133600"/>
          <a:ext cx="5472113" cy="353219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58681"/>
                <a:gridCol w="2526518"/>
                <a:gridCol w="1986913"/>
              </a:tblGrid>
              <a:tr h="706438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东汉</a:t>
                      </a:r>
                      <a:endParaRPr lang="zh-CN" altLang="en-US" sz="28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豪强地主</a:t>
                      </a:r>
                      <a:endParaRPr lang="zh-CN" altLang="en-US" sz="28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源头</a:t>
                      </a:r>
                      <a:endParaRPr lang="zh-CN" altLang="en-US" sz="28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r>
                        <a:rPr lang="zh-CN" altLang="en-US" sz="28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三国</a:t>
                      </a:r>
                      <a:endParaRPr lang="zh-CN" altLang="en-US" sz="28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九品中正制</a:t>
                      </a:r>
                      <a:endParaRPr lang="zh-CN" altLang="en-US" sz="28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形成</a:t>
                      </a:r>
                      <a:endParaRPr lang="zh-CN" altLang="en-US" sz="28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r>
                        <a:rPr lang="zh-CN" altLang="en-US" sz="28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东晋</a:t>
                      </a:r>
                      <a:endParaRPr lang="zh-CN" altLang="en-US" sz="28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鼎盛</a:t>
                      </a:r>
                      <a:endParaRPr lang="zh-CN" altLang="en-US" sz="28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南朝</a:t>
                      </a:r>
                      <a:endParaRPr lang="zh-CN" altLang="en-US" sz="28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刘裕</a:t>
                      </a:r>
                      <a:endParaRPr lang="zh-CN" altLang="en-US" sz="28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衰落</a:t>
                      </a:r>
                      <a:endParaRPr lang="zh-CN" altLang="en-US" sz="28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r>
                        <a:rPr lang="zh-CN" altLang="en-US" sz="28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隋唐</a:t>
                      </a:r>
                      <a:endParaRPr lang="zh-CN" altLang="en-US" sz="2800" b="1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科举制均田制</a:t>
                      </a:r>
                      <a:endParaRPr lang="zh-CN" altLang="en-US" sz="28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消失</a:t>
                      </a:r>
                      <a:endParaRPr lang="zh-CN" altLang="en-US" sz="28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365" name="矩形 3"/>
          <p:cNvSpPr/>
          <p:nvPr/>
        </p:nvSpPr>
        <p:spPr>
          <a:xfrm>
            <a:off x="2063750" y="1412875"/>
            <a:ext cx="1825625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士族沿革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66" name="矩形 11"/>
          <p:cNvSpPr/>
          <p:nvPr/>
        </p:nvSpPr>
        <p:spPr>
          <a:xfrm>
            <a:off x="8105775" y="1443038"/>
            <a:ext cx="1833563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士族专权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sp>
        <p:nvSpPr>
          <p:cNvPr id="14339" name="文本框 28"/>
          <p:cNvSpPr txBox="1"/>
          <p:nvPr/>
        </p:nvSpPr>
        <p:spPr>
          <a:xfrm>
            <a:off x="244475" y="782638"/>
            <a:ext cx="11811000" cy="551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45720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（江南）地广野丰，民勤本业，一岁或稔，则数郡忘饥。会土带海傍湖，良畴亦数十万顷，</a:t>
            </a:r>
            <a:r>
              <a:rPr lang="zh-CN" altLang="zh-CN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膏腴上地，亩直一金。</a:t>
            </a:r>
            <a:endParaRPr lang="en-US" altLang="zh-CN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lvl="0" indent="45720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              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——《宋书》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lvl="0" indent="45720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lvl="0" indent="45720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（东晋）百许年中，无风尘之警，区域之内，宴如（即安定）也。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——《宋书·沈昙庆传·史臣曰》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lvl="0" indent="45720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lvl="0" indent="45720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lvl="0" indent="45720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北人相继南移，同时携来高级栽培技术，南方灌溉、防洪、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lvl="0" indent="45720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运河等水利工程不断修筑，富源也不断开发，始终江南的经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lvl="0" indent="45720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济力量趋于壮胜。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——摘编自邹纪万：《魏晋南北朝史》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4250" y="1852613"/>
            <a:ext cx="71691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①江南土地肥沃，自然条件优越。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8688" y="3900488"/>
            <a:ext cx="7280275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②江南战争相对较少，社会安定。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8688" y="6116638"/>
            <a:ext cx="101790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③北民南迁，带来先进生产技术和丰富的劳动力。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343" name="文本框 7"/>
          <p:cNvSpPr txBox="1"/>
          <p:nvPr/>
        </p:nvSpPr>
        <p:spPr>
          <a:xfrm>
            <a:off x="533400" y="136525"/>
            <a:ext cx="60563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探究：江南得到开发的原因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13" grpId="1"/>
      <p:bldP spid="6" grpId="0" bldLvl="0"/>
      <p:bldP spid="6" grpId="1"/>
      <p:bldP spid="7" grpId="0" bldLvl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87509" cy="6858000"/>
          </a:xfrm>
          <a:prstGeom prst="rect">
            <a:avLst/>
          </a:prstGeom>
        </p:spPr>
      </p:pic>
      <p:pic>
        <p:nvPicPr>
          <p:cNvPr id="1536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276225"/>
            <a:ext cx="3806825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标题 1"/>
          <p:cNvSpPr>
            <a:spLocks noGrp="1"/>
          </p:cNvSpPr>
          <p:nvPr>
            <p:ph type="title"/>
          </p:nvPr>
        </p:nvSpPr>
        <p:spPr>
          <a:xfrm>
            <a:off x="1970088" y="425450"/>
            <a:ext cx="2343150" cy="627063"/>
          </a:xfrm>
        </p:spPr>
        <p:txBody>
          <a:bodyPr vert="horz" wrap="square" lIns="91440" tIns="45720" rIns="91440" bIns="45720" anchor="t" anchorCtr="0"/>
          <a:p>
            <a:pPr>
              <a:spcBef>
                <a:spcPts val="1000"/>
              </a:spcBef>
              <a:buNone/>
            </a:pPr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民族交融</a:t>
            </a:r>
            <a:endParaRPr lang="zh-CN" altLang="en-US" sz="2800" b="1" dirty="0">
              <a:solidFill>
                <a:srgbClr val="FF006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4488" y="1112838"/>
            <a:ext cx="11728450" cy="523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找出教材中与民族关系有关的表述，概括这一时期促进民族交融的因素。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663" y="1811338"/>
            <a:ext cx="7921625" cy="4878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①蜀、吴两国则加强了对南方少数民族地区的控制。</a:t>
            </a:r>
            <a:r>
              <a:rPr kumimoji="0" lang="en-US" altLang="zh-CN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</a:t>
            </a:r>
            <a:endParaRPr kumimoji="0" lang="en-US" altLang="zh-CN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R="0" defTabSz="914400"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-20" normalizeH="0" baseline="0" noProof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   </a:t>
            </a:r>
            <a:r>
              <a:rPr kumimoji="0" lang="en-US" altLang="zh-CN" sz="2000" b="1" kern="1200" cap="none" spc="-20" normalizeH="0" baseline="0" noProof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——</a:t>
            </a:r>
            <a:r>
              <a:rPr kumimoji="0" lang="zh-CN" altLang="en-US" sz="2000" b="1" kern="1200" cap="none" spc="0" normalizeH="0" baseline="0" noProof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《纲要》</a:t>
            </a:r>
            <a:r>
              <a:rPr kumimoji="0" lang="zh-CN" altLang="en-US" sz="2000" b="1" kern="1200" cap="none" spc="-20" normalizeH="0" baseline="0" noProof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第</a:t>
            </a:r>
            <a:r>
              <a:rPr kumimoji="0" lang="en-US" altLang="zh-CN" sz="2000" b="1" kern="1200" cap="none" spc="-20" normalizeH="0" baseline="0" noProof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5</a:t>
            </a:r>
            <a:r>
              <a:rPr kumimoji="0" lang="zh-CN" altLang="en-US" sz="2000" b="1" kern="1200" cap="none" spc="-20" normalizeH="0" baseline="0" noProof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课</a:t>
            </a:r>
            <a:r>
              <a:rPr kumimoji="0" lang="en-US" altLang="zh-CN" sz="2000" b="1" kern="1200" cap="none" spc="-20" normalizeH="0" baseline="0" noProof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P27</a:t>
            </a:r>
            <a:endParaRPr kumimoji="0" lang="en-US" altLang="zh-CN" sz="2000" b="1" kern="1200" cap="none" spc="0" normalizeH="0" baseline="0" noProof="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R="0" defTabSz="914400"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②自东汉以来，西、北边陲的一些少数民族不断向内地迁徙。</a:t>
            </a:r>
            <a:r>
              <a:rPr kumimoji="0" lang="en-US" altLang="zh-CN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kumimoji="0" lang="en-US" altLang="zh-CN" sz="2800" b="1" kern="1200" cap="none" spc="-20" normalizeH="0" baseline="0" noProof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——</a:t>
            </a:r>
            <a:r>
              <a:rPr kumimoji="0" lang="en-US" altLang="zh-CN" sz="2000" b="1" kern="1200" cap="none" spc="-20" normalizeH="0" baseline="0" noProof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P27</a:t>
            </a:r>
            <a:endParaRPr kumimoji="0" lang="en-US" altLang="zh-CN" sz="2000" b="1" kern="1200" cap="none" spc="0" normalizeH="0" baseline="0" noProof="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R="0" defTabSz="914400"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③在江南开发的过程中，许多山区的少数民族也逐步与汉族相交融。</a:t>
            </a:r>
            <a:r>
              <a:rPr kumimoji="0" lang="en-US" altLang="zh-CN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</a:t>
            </a:r>
            <a:r>
              <a:rPr kumimoji="0" lang="en-US" altLang="zh-CN" sz="2800" b="1" kern="1200" cap="none" spc="-20" normalizeH="0" baseline="0" noProof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——</a:t>
            </a:r>
            <a:r>
              <a:rPr kumimoji="0" lang="en-US" altLang="zh-CN" sz="2000" b="1" kern="1200" cap="none" spc="-20" normalizeH="0" baseline="0" noProof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P28</a:t>
            </a:r>
            <a:endParaRPr kumimoji="0" lang="zh-CN" altLang="zh-CN" sz="2000" b="1" kern="1200" cap="none" spc="0" normalizeH="0" baseline="0" noProof="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R="0" defTabSz="914400"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④在长期混战中，原有族群布局被打乱，各族</a:t>
            </a: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之间</a:t>
            </a:r>
            <a:r>
              <a:rPr kumimoji="0" lang="zh-CN" altLang="zh-CN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频繁接触，差异慢慢缩小</a:t>
            </a: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，但民族隔阂仍然广泛存在。 </a:t>
            </a:r>
            <a:r>
              <a:rPr kumimoji="0" lang="en-US" altLang="zh-CN" sz="2800" b="1" kern="1200" cap="none" spc="-20" normalizeH="0" baseline="0" noProof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——</a:t>
            </a:r>
            <a:r>
              <a:rPr kumimoji="0" lang="en-US" altLang="zh-CN" sz="2000" b="1" kern="1200" cap="none" spc="-20" normalizeH="0" baseline="0" noProof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P29</a:t>
            </a:r>
            <a:endParaRPr kumimoji="0" lang="en-US" altLang="zh-CN" sz="2000" b="1" kern="1200" cap="none" spc="0" normalizeH="0" baseline="0" noProof="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R="0" defTabSz="914400"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⑤</a:t>
            </a:r>
            <a:r>
              <a:rPr kumimoji="0" lang="zh-CN" altLang="zh-CN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这些改革措施顺应了北方民族交往、交融的历史趋势</a:t>
            </a:r>
            <a:r>
              <a:rPr kumimoji="0" lang="zh-CN" altLang="en-US" sz="24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。  </a:t>
            </a:r>
            <a:endParaRPr kumimoji="0" lang="en-US" altLang="zh-CN" sz="2400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marR="0" defTabSz="914400"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-20" normalizeH="0" baseline="0" noProof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 ——</a:t>
            </a:r>
            <a:r>
              <a:rPr kumimoji="0" lang="en-US" altLang="zh-CN" sz="2000" b="1" kern="1200" cap="none" spc="-20" normalizeH="0" baseline="0" noProof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P30</a:t>
            </a:r>
            <a:endParaRPr kumimoji="0" lang="zh-CN" altLang="en-US" sz="2000" b="1" kern="1200" cap="none" spc="0" normalizeH="0" baseline="0" noProof="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922463"/>
            <a:ext cx="2020888" cy="3313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175" y="2924175"/>
            <a:ext cx="2036763" cy="373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文本框 11"/>
          <p:cNvSpPr txBox="1"/>
          <p:nvPr/>
        </p:nvSpPr>
        <p:spPr>
          <a:xfrm>
            <a:off x="3575050" y="2133600"/>
            <a:ext cx="235267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政府政策</a:t>
            </a:r>
            <a:endParaRPr lang="zh-CN" altLang="en-US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hlinkClick r:id="" action="ppaction://noaction"/>
          </p:cNvPr>
          <p:cNvSpPr txBox="1"/>
          <p:nvPr/>
        </p:nvSpPr>
        <p:spPr>
          <a:xfrm>
            <a:off x="3330575" y="5835650"/>
            <a:ext cx="235267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统治者改革</a:t>
            </a:r>
            <a:endParaRPr lang="zh-CN" altLang="en-US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91400" y="5235575"/>
            <a:ext cx="23526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民族战争</a:t>
            </a:r>
            <a:endParaRPr lang="zh-CN" altLang="en-US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56038" y="4030663"/>
            <a:ext cx="23526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经济交流</a:t>
            </a:r>
            <a:endParaRPr lang="zh-CN" altLang="en-US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/>
        </p:nvSpPr>
        <p:spPr>
          <a:xfrm>
            <a:off x="3719513" y="3155950"/>
            <a:ext cx="23526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人口迁移</a:t>
            </a:r>
            <a:endParaRPr lang="zh-CN" altLang="en-US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6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5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79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17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70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98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p="http://schemas.openxmlformats.org/presentationml/2006/main">
  <p:tag name="AS_UNIQUEID" val="205"/>
</p:tagLst>
</file>

<file path=ppt/tags/tag10.xml><?xml version="1.0" encoding="utf-8"?>
<p:tagLst xmlns:p="http://schemas.openxmlformats.org/presentationml/2006/main">
  <p:tag name="AS_UNIQUEID" val="1508"/>
</p:tagLst>
</file>

<file path=ppt/tags/tag11.xml><?xml version="1.0" encoding="utf-8"?>
<p:tagLst xmlns:p="http://schemas.openxmlformats.org/presentationml/2006/main">
  <p:tag name="AS_UNIQUEID" val="1509"/>
</p:tagLst>
</file>

<file path=ppt/tags/tag12.xml><?xml version="1.0" encoding="utf-8"?>
<p:tagLst xmlns:p="http://schemas.openxmlformats.org/presentationml/2006/main">
  <p:tag name="AS_UNIQUEID" val="1510"/>
</p:tagLst>
</file>

<file path=ppt/tags/tag13.xml><?xml version="1.0" encoding="utf-8"?>
<p:tagLst xmlns:p="http://schemas.openxmlformats.org/presentationml/2006/main">
  <p:tag name="AS_UNIQUEID" val="1511"/>
</p:tagLst>
</file>

<file path=ppt/tags/tag14.xml><?xml version="1.0" encoding="utf-8"?>
<p:tagLst xmlns:p="http://schemas.openxmlformats.org/presentationml/2006/main">
  <p:tag name="AS_UNIQUEID" val="1512"/>
</p:tagLst>
</file>

<file path=ppt/tags/tag15.xml><?xml version="1.0" encoding="utf-8"?>
<p:tagLst xmlns:p="http://schemas.openxmlformats.org/presentationml/2006/main">
  <p:tag name="AS_UNIQUEID" val="1513"/>
</p:tagLst>
</file>

<file path=ppt/tags/tag16.xml><?xml version="1.0" encoding="utf-8"?>
<p:tagLst xmlns:p="http://schemas.openxmlformats.org/presentationml/2006/main">
  <p:tag name="AS_UNIQUEID" val="1514"/>
</p:tagLst>
</file>

<file path=ppt/tags/tag17.xml><?xml version="1.0" encoding="utf-8"?>
<p:tagLst xmlns:p="http://schemas.openxmlformats.org/presentationml/2006/main">
  <p:tag name="AS_UNIQUEID" val="1515"/>
</p:tagLst>
</file>

<file path=ppt/tags/tag18.xml><?xml version="1.0" encoding="utf-8"?>
<p:tagLst xmlns:p="http://schemas.openxmlformats.org/presentationml/2006/main">
  <p:tag name="AS_UNIQUEID" val="1516"/>
</p:tagLst>
</file>

<file path=ppt/tags/tag19.xml><?xml version="1.0" encoding="utf-8"?>
<p:tagLst xmlns:p="http://schemas.openxmlformats.org/presentationml/2006/main">
  <p:tag name="AS_UNIQUEID" val="1517"/>
</p:tagLst>
</file>

<file path=ppt/tags/tag2.xml><?xml version="1.0" encoding="utf-8"?>
<p:tagLst xmlns:p="http://schemas.openxmlformats.org/presentationml/2006/main">
  <p:tag name="AS_UNIQUEID" val="206"/>
</p:tagLst>
</file>

<file path=ppt/tags/tag20.xml><?xml version="1.0" encoding="utf-8"?>
<p:tagLst xmlns:p="http://schemas.openxmlformats.org/presentationml/2006/main">
  <p:tag name="AS_UNIQUEID" val="1518"/>
</p:tagLst>
</file>

<file path=ppt/tags/tag21.xml><?xml version="1.0" encoding="utf-8"?>
<p:tagLst xmlns:p="http://schemas.openxmlformats.org/presentationml/2006/main">
  <p:tag name="AS_UNIQUEID" val="1519"/>
</p:tagLst>
</file>

<file path=ppt/tags/tag22.xml><?xml version="1.0" encoding="utf-8"?>
<p:tagLst xmlns:p="http://schemas.openxmlformats.org/presentationml/2006/main">
  <p:tag name="AS_UNIQUEID" val="1520"/>
</p:tagLst>
</file>

<file path=ppt/tags/tag23.xml><?xml version="1.0" encoding="utf-8"?>
<p:tagLst xmlns:p="http://schemas.openxmlformats.org/presentationml/2006/main">
  <p:tag name="AS_UNIQUEID" val="1521"/>
</p:tagLst>
</file>

<file path=ppt/tags/tag24.xml><?xml version="1.0" encoding="utf-8"?>
<p:tagLst xmlns:p="http://schemas.openxmlformats.org/presentationml/2006/main">
  <p:tag name="AS_UNIQUEID" val="1522"/>
</p:tagLst>
</file>

<file path=ppt/tags/tag25.xml><?xml version="1.0" encoding="utf-8"?>
<p:tagLst xmlns:p="http://schemas.openxmlformats.org/presentationml/2006/main">
  <p:tag name="AS_UNIQUEID" val="1523"/>
</p:tagLst>
</file>

<file path=ppt/tags/tag26.xml><?xml version="1.0" encoding="utf-8"?>
<p:tagLst xmlns:p="http://schemas.openxmlformats.org/presentationml/2006/main">
  <p:tag name="AS_UNIQUEID" val="1524"/>
</p:tagLst>
</file>

<file path=ppt/tags/tag27.xml><?xml version="1.0" encoding="utf-8"?>
<p:tagLst xmlns:p="http://schemas.openxmlformats.org/presentationml/2006/main">
  <p:tag name="AS_UNIQUEID" val="1525"/>
</p:tagLst>
</file>

<file path=ppt/tags/tag28.xml><?xml version="1.0" encoding="utf-8"?>
<p:tagLst xmlns:p="http://schemas.openxmlformats.org/presentationml/2006/main">
  <p:tag name="AS_UNIQUEID" val="1526"/>
</p:tagLst>
</file>

<file path=ppt/tags/tag29.xml><?xml version="1.0" encoding="utf-8"?>
<p:tagLst xmlns:p="http://schemas.openxmlformats.org/presentationml/2006/main">
  <p:tag name="AS_UNIQUEID" val="1527"/>
</p:tagLst>
</file>

<file path=ppt/tags/tag3.xml><?xml version="1.0" encoding="utf-8"?>
<p:tagLst xmlns:p="http://schemas.openxmlformats.org/presentationml/2006/main">
  <p:tag name="AS_UNIQUEID" val="207"/>
</p:tagLst>
</file>

<file path=ppt/tags/tag30.xml><?xml version="1.0" encoding="utf-8"?>
<p:tagLst xmlns:p="http://schemas.openxmlformats.org/presentationml/2006/main">
  <p:tag name="AS_UNIQUEID" val="1528"/>
</p:tagLst>
</file>

<file path=ppt/tags/tag31.xml><?xml version="1.0" encoding="utf-8"?>
<p:tagLst xmlns:p="http://schemas.openxmlformats.org/presentationml/2006/main">
  <p:tag name="AS_UNIQUEID" val="1529"/>
</p:tagLst>
</file>

<file path=ppt/tags/tag32.xml><?xml version="1.0" encoding="utf-8"?>
<p:tagLst xmlns:p="http://schemas.openxmlformats.org/presentationml/2006/main">
  <p:tag name="AS_UNIQUEID" val="1530"/>
</p:tagLst>
</file>

<file path=ppt/tags/tag33.xml><?xml version="1.0" encoding="utf-8"?>
<p:tagLst xmlns:p="http://schemas.openxmlformats.org/presentationml/2006/main">
  <p:tag name="AS_UNIQUEID" val="1531"/>
</p:tagLst>
</file>

<file path=ppt/tags/tag34.xml><?xml version="1.0" encoding="utf-8"?>
<p:tagLst xmlns:p="http://schemas.openxmlformats.org/presentationml/2006/main">
  <p:tag name="AS_UNIQUEID" val="1532"/>
</p:tagLst>
</file>

<file path=ppt/tags/tag35.xml><?xml version="1.0" encoding="utf-8"?>
<p:tagLst xmlns:p="http://schemas.openxmlformats.org/presentationml/2006/main">
  <p:tag name="AS_UNIQUEID" val="1533"/>
</p:tagLst>
</file>

<file path=ppt/tags/tag36.xml><?xml version="1.0" encoding="utf-8"?>
<p:tagLst xmlns:p="http://schemas.openxmlformats.org/presentationml/2006/main">
  <p:tag name="AS_UNIQUEID" val="1534"/>
</p:tagLst>
</file>

<file path=ppt/tags/tag37.xml><?xml version="1.0" encoding="utf-8"?>
<p:tagLst xmlns:p="http://schemas.openxmlformats.org/presentationml/2006/main">
  <p:tag name="AS_UNIQUEID" val="1535"/>
</p:tagLst>
</file>

<file path=ppt/tags/tag38.xml><?xml version="1.0" encoding="utf-8"?>
<p:tagLst xmlns:p="http://schemas.openxmlformats.org/presentationml/2006/main">
  <p:tag name="AS_UNIQUEID" val="1536"/>
</p:tagLst>
</file>

<file path=ppt/tags/tag39.xml><?xml version="1.0" encoding="utf-8"?>
<p:tagLst xmlns:p="http://schemas.openxmlformats.org/presentationml/2006/main">
  <p:tag name="AS_UNIQUEID" val="1537"/>
</p:tagLst>
</file>

<file path=ppt/tags/tag4.xml><?xml version="1.0" encoding="utf-8"?>
<p:tagLst xmlns:p="http://schemas.openxmlformats.org/presentationml/2006/main">
  <p:tag name="AS_UNIQUEID" val="258"/>
</p:tagLst>
</file>

<file path=ppt/tags/tag40.xml><?xml version="1.0" encoding="utf-8"?>
<p:tagLst xmlns:p="http://schemas.openxmlformats.org/presentationml/2006/main">
  <p:tag name="AS_UNIQUEID" val="1538"/>
</p:tagLst>
</file>

<file path=ppt/tags/tag41.xml><?xml version="1.0" encoding="utf-8"?>
<p:tagLst xmlns:p="http://schemas.openxmlformats.org/presentationml/2006/main">
  <p:tag name="AS_UNIQUEID" val="1539"/>
</p:tagLst>
</file>

<file path=ppt/tags/tag42.xml><?xml version="1.0" encoding="utf-8"?>
<p:tagLst xmlns:p="http://schemas.openxmlformats.org/presentationml/2006/main">
  <p:tag name="AS_UNIQUEID" val="1540"/>
</p:tagLst>
</file>

<file path=ppt/tags/tag43.xml><?xml version="1.0" encoding="utf-8"?>
<p:tagLst xmlns:p="http://schemas.openxmlformats.org/presentationml/2006/main">
  <p:tag name="AS_UNIQUEID" val="1541"/>
</p:tagLst>
</file>

<file path=ppt/tags/tag44.xml><?xml version="1.0" encoding="utf-8"?>
<p:tagLst xmlns:p="http://schemas.openxmlformats.org/presentationml/2006/main">
  <p:tag name="AS_UNIQUEID" val="1542"/>
</p:tagLst>
</file>

<file path=ppt/tags/tag45.xml><?xml version="1.0" encoding="utf-8"?>
<p:tagLst xmlns:p="http://schemas.openxmlformats.org/presentationml/2006/main">
  <p:tag name="AS_UNIQUEID" val="1543"/>
</p:tagLst>
</file>

<file path=ppt/tags/tag46.xml><?xml version="1.0" encoding="utf-8"?>
<p:tagLst xmlns:p="http://schemas.openxmlformats.org/presentationml/2006/main">
  <p:tag name="AS_UNIQUEID" val="1544"/>
</p:tagLst>
</file>

<file path=ppt/tags/tag47.xml><?xml version="1.0" encoding="utf-8"?>
<p:tagLst xmlns:p="http://schemas.openxmlformats.org/presentationml/2006/main">
  <p:tag name="AS_UNIQUEID" val="1545"/>
</p:tagLst>
</file>

<file path=ppt/tags/tag48.xml><?xml version="1.0" encoding="utf-8"?>
<p:tagLst xmlns:p="http://schemas.openxmlformats.org/presentationml/2006/main">
  <p:tag name="AS_UNIQUEID" val="1546"/>
</p:tagLst>
</file>

<file path=ppt/tags/tag49.xml><?xml version="1.0" encoding="utf-8"?>
<p:tagLst xmlns:p="http://schemas.openxmlformats.org/presentationml/2006/main">
  <p:tag name="AS_UNIQUEID" val="1547"/>
</p:tagLst>
</file>

<file path=ppt/tags/tag5.xml><?xml version="1.0" encoding="utf-8"?>
<p:tagLst xmlns:p="http://schemas.openxmlformats.org/presentationml/2006/main">
  <p:tag name="AS_UNIQUEID" val="259"/>
</p:tagLst>
</file>

<file path=ppt/tags/tag50.xml><?xml version="1.0" encoding="utf-8"?>
<p:tagLst xmlns:p="http://schemas.openxmlformats.org/presentationml/2006/main">
  <p:tag name="AS_UNIQUEID" val="1548"/>
</p:tagLst>
</file>

<file path=ppt/tags/tag51.xml><?xml version="1.0" encoding="utf-8"?>
<p:tagLst xmlns:p="http://schemas.openxmlformats.org/presentationml/2006/main">
  <p:tag name="AS_UNIQUEID" val="1549"/>
</p:tagLst>
</file>

<file path=ppt/tags/tag52.xml><?xml version="1.0" encoding="utf-8"?>
<p:tagLst xmlns:p="http://schemas.openxmlformats.org/presentationml/2006/main">
  <p:tag name="AS_UNIQUEID" val="156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diagram20186238_2*q_i*1_2"/>
  <p:tag name="KSO_WM_TEMPLATE_CATEGORY" val="diagram"/>
  <p:tag name="KSO_WM_TEMPLATE_INDEX" val="20186238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54.xml><?xml version="1.0" encoding="utf-8"?>
<p:tagLst xmlns:p="http://schemas.openxmlformats.org/presentationml/2006/main">
  <p:tag name="KSO_WM_UNIT_ISCONTENTSTITLE" val="0"/>
  <p:tag name="KSO_WM_UNIT_RELATE_UNITID" val="layout_q1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g"/>
  <p:tag name="KSO_WM_UNIT_INDEX" val="1_1"/>
  <p:tag name="KSO_WM_UNIT_ID" val="diagram20186238_2*q_g*1_1"/>
  <p:tag name="KSO_WM_TEMPLATE_CATEGORY" val="diagram"/>
  <p:tag name="KSO_WM_TEMPLATE_INDEX" val="20186238"/>
  <p:tag name="KSO_WM_UNIT_LAYERLEVEL" val="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186238_2*q_h_i*1_2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2"/>
  <p:tag name="KSO_WM_UNIT_ID" val="diagram20186238_2*q_h_i*1_2_2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186238_2*q_h_i*1_3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ID" val="diagram20186238_2*q_h_i*1_3_2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2"/>
  <p:tag name="KSO_WM_UNIT_ID" val="diagram20186238_2*q_h_i*1_1_2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AS_UNIQUEID" val="260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186238_2*q_h_i*1_1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1"/>
  <p:tag name="KSO_WM_UNIT_ID" val="diagram20186238_2*q_h_i*1_4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2"/>
  <p:tag name="KSO_WM_UNIT_ID" val="diagram20186238_2*q_h_i*1_4_2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3"/>
  <p:tag name="KSO_WM_UNIT_ID" val="diagram20186238_2*q_i*1_3"/>
  <p:tag name="KSO_WM_TEMPLATE_CATEGORY" val="diagram"/>
  <p:tag name="KSO_WM_TEMPLATE_INDEX" val="20186238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64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ID" val="diagram20186238_2*q_h_a*1_1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65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186238_2*q_h_f*1_1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4_1"/>
  <p:tag name="KSO_WM_UNIT_ID" val="diagram20186238_2*q_h_a*1_4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8"/>
  <p:tag name="KSO_WM_UNIT_TEXT_FILL_TYPE" val="1"/>
</p:tagLst>
</file>

<file path=ppt/tags/tag6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4_1"/>
  <p:tag name="KSO_WM_UNIT_ID" val="diagram20186238_2*q_h_f*1_4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186238_2*q_i*1_1"/>
  <p:tag name="KSO_WM_TEMPLATE_CATEGORY" val="diagram"/>
  <p:tag name="KSO_WM_TEMPLATE_INDEX" val="20186238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6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2_1"/>
  <p:tag name="KSO_WM_UNIT_ID" val="diagram20186238_2*q_h_a*1_2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7.xml><?xml version="1.0" encoding="utf-8"?>
<p:tagLst xmlns:p="http://schemas.openxmlformats.org/presentationml/2006/main">
  <p:tag name="AS_UNIQUEID" val="261"/>
</p:tagLst>
</file>

<file path=ppt/tags/tag7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20186238_2*q_h_f*1_2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3_1"/>
  <p:tag name="KSO_WM_UNIT_ID" val="diagram20186238_2*q_h_a*1_3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72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20186238_2*q_h_f*1_3_1"/>
  <p:tag name="KSO_WM_TEMPLATE_CATEGORY" val="diagram"/>
  <p:tag name="KSO_WM_TEMPLATE_INDEX" val="20186238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AS_UNIQUEID" val="1570"/>
</p:tagLst>
</file>

<file path=ppt/tags/tag74.xml><?xml version="1.0" encoding="utf-8"?>
<p:tagLst xmlns:p="http://schemas.openxmlformats.org/presentationml/2006/main">
  <p:tag name="AS_UNIQUEID" val="1655"/>
</p:tagLst>
</file>

<file path=ppt/tags/tag75.xml><?xml version="1.0" encoding="utf-8"?>
<p:tagLst xmlns:p="http://schemas.openxmlformats.org/presentationml/2006/main">
  <p:tag name="AS_UNIQUEID" val="1683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AS_UNIQUEID" val="1687"/>
</p:tagLst>
</file>

<file path=ppt/tags/tag78.xml><?xml version="1.0" encoding="utf-8"?>
<p:tagLst xmlns:p="http://schemas.openxmlformats.org/presentationml/2006/main">
  <p:tag name="AS_UNIQUEID" val="2103"/>
</p:tagLst>
</file>

<file path=ppt/tags/tag79.xml><?xml version="1.0" encoding="utf-8"?>
<p:tagLst xmlns:p="http://schemas.openxmlformats.org/presentationml/2006/main">
  <p:tag name="AS_UNIQUEID" val="2104"/>
</p:tagLst>
</file>

<file path=ppt/tags/tag8.xml><?xml version="1.0" encoding="utf-8"?>
<p:tagLst xmlns:p="http://schemas.openxmlformats.org/presentationml/2006/main">
  <p:tag name="AS_UNIQUEID" val="262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AS_UNIQUEID" val="178"/>
</p:tagLst>
</file>

<file path=ppt/tags/tag82.xml><?xml version="1.0" encoding="utf-8"?>
<p:tagLst xmlns:p="http://schemas.openxmlformats.org/presentationml/2006/main">
  <p:tag name="AS_UNIQUEID" val="179"/>
</p:tagLst>
</file>

<file path=ppt/tags/tag83.xml><?xml version="1.0" encoding="utf-8"?>
<p:tagLst xmlns:p="http://schemas.openxmlformats.org/presentationml/2006/main">
  <p:tag name="AS_UNIQUEID" val="180"/>
</p:tagLst>
</file>

<file path=ppt/tags/tag84.xml><?xml version="1.0" encoding="utf-8"?>
<p:tagLst xmlns:p="http://schemas.openxmlformats.org/presentationml/2006/main">
  <p:tag name="AS_UNIQUEID" val="181"/>
</p:tagLst>
</file>

<file path=ppt/tags/tag85.xml><?xml version="1.0" encoding="utf-8"?>
<p:tagLst xmlns:p="http://schemas.openxmlformats.org/presentationml/2006/main">
  <p:tag name="AS_UNIQUEID" val="182"/>
</p:tagLst>
</file>

<file path=ppt/tags/tag86.xml><?xml version="1.0" encoding="utf-8"?>
<p:tagLst xmlns:p="http://schemas.openxmlformats.org/presentationml/2006/main">
  <p:tag name="AS_UNIQUEID" val="183"/>
</p:tagLst>
</file>

<file path=ppt/tags/tag87.xml><?xml version="1.0" encoding="utf-8"?>
<p:tagLst xmlns:p="http://schemas.openxmlformats.org/presentationml/2006/main">
  <p:tag name="KSO_WPP_MARK_KEY" val="7db0676b-ce2e-4d42-863a-9936f543dbb8"/>
  <p:tag name="COMMONDATA" val="eyJoZGlkIjoiNzc3ODE1NTFiNjgxMDFhOGI1MDAzNTYyOWRmMTE3NTcifQ=="/>
</p:tagLst>
</file>

<file path=ppt/tags/tag9.xml><?xml version="1.0" encoding="utf-8"?>
<p:tagLst xmlns:p="http://schemas.openxmlformats.org/presentationml/2006/main">
  <p:tag name="AS_UNIQUEID" val="1507"/>
</p:tagLst>
</file>

<file path=ppt/theme/theme1.xml><?xml version="1.0" encoding="utf-8"?>
<a:theme xmlns:a="http://schemas.openxmlformats.org/drawingml/2006/main" name="Office 主题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5046</Words>
  <Application>WPS 演示</Application>
  <PresentationFormat>自定义</PresentationFormat>
  <Paragraphs>584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Calibri</vt:lpstr>
      <vt:lpstr>Calibri Light</vt:lpstr>
      <vt:lpstr>微软雅黑</vt:lpstr>
      <vt:lpstr>华文新魏</vt:lpstr>
      <vt:lpstr>华文琥珀</vt:lpstr>
      <vt:lpstr>Arial</vt:lpstr>
      <vt:lpstr>Times New Roman</vt:lpstr>
      <vt:lpstr>汉仪小隶书简</vt:lpstr>
      <vt:lpstr>隶书</vt:lpstr>
      <vt:lpstr>方正魏碑简体</vt:lpstr>
      <vt:lpstr>仿宋</vt:lpstr>
      <vt:lpstr>黑体</vt:lpstr>
      <vt:lpstr>楷体</vt:lpstr>
      <vt:lpstr>Arial Unicode MS</vt:lpstr>
      <vt:lpstr>汉仪昌黎宋刻本(原版)简</vt:lpstr>
      <vt:lpstr>汉仪昌黎宋刻本(原版)简</vt:lpstr>
      <vt:lpstr>Heiti SC Medium</vt:lpstr>
      <vt:lpstr>方正粗黑宋简体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士族与士族专权</vt:lpstr>
      <vt:lpstr>PowerPoint 演示文稿</vt:lpstr>
      <vt:lpstr>民族交融</vt:lpstr>
      <vt:lpstr>中国古代的人口迁移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rbm.xkw.com</dc:creator>
  <cp:lastModifiedBy>萧暮予</cp:lastModifiedBy>
  <cp:revision>230</cp:revision>
  <cp:lastPrinted>2020-09-03T20:45:00Z</cp:lastPrinted>
  <dcterms:created xsi:type="dcterms:W3CDTF">2020-09-03T20:45:00Z</dcterms:created>
  <dcterms:modified xsi:type="dcterms:W3CDTF">2023-05-18T01:03:04Z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73C380DA7BDC4983AF38F523292616EC_12</vt:lpwstr>
  </property>
  <property fmtid="{D5CDD505-2E9C-101B-9397-08002B2CF9AE}" pid="7" name="KSOProductBuildVer">
    <vt:lpwstr>2052-11.1.0.14036</vt:lpwstr>
  </property>
</Properties>
</file>