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594" r:id="rId2"/>
    <p:sldId id="582" r:id="rId3"/>
    <p:sldId id="586" r:id="rId4"/>
    <p:sldId id="597" r:id="rId5"/>
    <p:sldId id="590" r:id="rId6"/>
    <p:sldId id="589" r:id="rId7"/>
    <p:sldId id="591" r:id="rId8"/>
    <p:sldId id="592" r:id="rId9"/>
    <p:sldId id="598" r:id="rId10"/>
    <p:sldId id="600" r:id="rId11"/>
    <p:sldId id="593" r:id="rId12"/>
    <p:sldId id="599"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黑体" panose="02010609060101010101" pitchFamily="49" charset="-122"/>
      <p:regular r:id="rId21"/>
    </p:embeddedFont>
    <p:embeddedFont>
      <p:font typeface="华光标题黑_CNKI" panose="02000500000000000000" pitchFamily="2" charset="-122"/>
      <p:regular r:id="rId22"/>
    </p:embeddedFont>
    <p:embeddedFont>
      <p:font typeface="华文琥珀" panose="02010800040101010101" pitchFamily="2" charset="-122"/>
      <p:regular r:id="rId23"/>
    </p:embeddedFont>
    <p:embeddedFont>
      <p:font typeface="楷体" panose="02010609060101010101" pitchFamily="49" charset="-122"/>
      <p:regular r:id="rId24"/>
    </p:embeddedFont>
    <p:embeddedFont>
      <p:font typeface="微软雅黑" panose="020B0503020204020204" pitchFamily="34" charset="-122"/>
      <p:regular r:id="rId25"/>
      <p:bold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nkPad" initials="T" lastIdx="1" clrIdx="0"/>
  <p:cmAuthor id="2" name="陈 焕仟" initials="陈" lastIdx="2" clrIdx="1">
    <p:extLst>
      <p:ext uri="{19B8F6BF-5375-455C-9EA6-DF929625EA0E}">
        <p15:presenceInfo xmlns:p15="http://schemas.microsoft.com/office/powerpoint/2012/main" userId="e87acd337b71c8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6469"/>
    <a:srgbClr val="FFFFFF"/>
    <a:srgbClr val="F30000"/>
    <a:srgbClr val="FFF2CC"/>
    <a:srgbClr val="FEEAC3"/>
    <a:srgbClr val="C6EAFA"/>
    <a:srgbClr val="DAB767"/>
    <a:srgbClr val="E6E3A9"/>
    <a:srgbClr val="C48CBC"/>
    <a:srgbClr val="7AA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p:scale>
          <a:sx n="80" d="100"/>
          <a:sy n="80" d="100"/>
        </p:scale>
        <p:origin x="782" y="2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4494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3037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99391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2771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DC58DA-FD46-43F5-9D4A-8F71B0591444}" type="slidenum">
              <a:rPr lang="zh-CN" altLang="en-US" smtClean="0"/>
              <a:t>2</a:t>
            </a:fld>
            <a:endParaRPr lang="zh-CN" altLang="en-US"/>
          </a:p>
        </p:txBody>
      </p:sp>
    </p:spTree>
    <p:extLst>
      <p:ext uri="{BB962C8B-B14F-4D97-AF65-F5344CB8AC3E}">
        <p14:creationId xmlns:p14="http://schemas.microsoft.com/office/powerpoint/2010/main" val="217882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00556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9220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6777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4872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0356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88001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9357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5E9886E-918C-4097-8F45-06A8900747F6}" type="datetimeFigureOut">
              <a:rPr lang="zh-CN" altLang="en-US" smtClean="0"/>
              <a:t>2022/11/20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FB455C-494B-452E-996F-8A3BBA6407F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5E9886E-918C-4097-8F45-06A8900747F6}" type="datetimeFigureOut">
              <a:rPr lang="zh-CN" altLang="en-US" smtClean="0"/>
              <a:t>2022/11/20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FB455C-494B-452E-996F-8A3BBA6407F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5E9886E-918C-4097-8F45-06A8900747F6}" type="datetimeFigureOut">
              <a:rPr lang="zh-CN" altLang="en-US" smtClean="0"/>
              <a:t>2022/11/20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FB455C-494B-452E-996F-8A3BBA6407F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5E9886E-918C-4097-8F45-06A8900747F6}" type="datetimeFigureOut">
              <a:rPr lang="zh-CN" altLang="en-US" smtClean="0"/>
              <a:t>2022/11/20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FB455C-494B-452E-996F-8A3BBA6407F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5E9886E-918C-4097-8F45-06A8900747F6}" type="datetimeFigureOut">
              <a:rPr lang="zh-CN" altLang="en-US" smtClean="0"/>
              <a:t>2022/11/20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5FB455C-494B-452E-996F-8A3BBA6407F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5E9886E-918C-4097-8F45-06A8900747F6}" type="datetimeFigureOut">
              <a:rPr lang="zh-CN" altLang="en-US" smtClean="0"/>
              <a:t>2022/11/20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FB455C-494B-452E-996F-8A3BBA6407F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5E9886E-918C-4097-8F45-06A8900747F6}" type="datetimeFigureOut">
              <a:rPr lang="zh-CN" altLang="en-US" smtClean="0"/>
              <a:t>2022/11/20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5FB455C-494B-452E-996F-8A3BBA6407F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E9886E-918C-4097-8F45-06A8900747F6}" type="datetimeFigureOut">
              <a:rPr lang="zh-CN" altLang="en-US" smtClean="0"/>
              <a:t>2022/11/20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5FB455C-494B-452E-996F-8A3BBA6407F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0FDEA63B-A54A-52C3-3797-8DA2D3ADAC56}"/>
              </a:ext>
            </a:extLst>
          </p:cNvPr>
          <p:cNvCxnSpPr>
            <a:cxnSpLocks/>
          </p:cNvCxnSpPr>
          <p:nvPr userDrawn="1"/>
        </p:nvCxnSpPr>
        <p:spPr>
          <a:xfrm flipH="1">
            <a:off x="0" y="593688"/>
            <a:ext cx="12192003" cy="0"/>
          </a:xfrm>
          <a:prstGeom prst="line">
            <a:avLst/>
          </a:prstGeom>
          <a:ln w="38100">
            <a:solidFill>
              <a:srgbClr val="C16469"/>
            </a:solidFill>
            <a:prstDash val="dash"/>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E6C434D4-80AE-8F23-A0DE-4E28D25542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4284" y="-1"/>
            <a:ext cx="1817718" cy="63741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5E9886E-918C-4097-8F45-06A8900747F6}" type="datetimeFigureOut">
              <a:rPr lang="zh-CN" altLang="en-US" smtClean="0"/>
              <a:t>2022/11/20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FB455C-494B-452E-996F-8A3BBA6407F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5E9886E-918C-4097-8F45-06A8900747F6}" type="datetimeFigureOut">
              <a:rPr lang="zh-CN" altLang="en-US" smtClean="0"/>
              <a:t>2022/11/20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5FB455C-494B-452E-996F-8A3BBA6407F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9886E-918C-4097-8F45-06A8900747F6}" type="datetimeFigureOut">
              <a:rPr lang="zh-CN" altLang="en-US" smtClean="0"/>
              <a:t>2022/11/20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B455C-494B-452E-996F-8A3BBA6407F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25705;&#30331;&#26102;&#20195;&#29255;&#27573;.mp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B2DB44D1-40E6-6C9F-A0FD-5C38D063A120}"/>
              </a:ext>
            </a:extLst>
          </p:cNvPr>
          <p:cNvSpPr txBox="1"/>
          <p:nvPr/>
        </p:nvSpPr>
        <p:spPr>
          <a:xfrm>
            <a:off x="-1" y="33461"/>
            <a:ext cx="791920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导入：</a:t>
            </a:r>
            <a:r>
              <a:rPr lang="en-US" altLang="zh-CN" sz="3200" b="1" dirty="0">
                <a:latin typeface="微软雅黑" panose="020B0503020204020204" pitchFamily="34" charset="-122"/>
                <a:ea typeface="微软雅黑" panose="020B0503020204020204" pitchFamily="34" charset="-122"/>
                <a:hlinkClick r:id="rId3" action="ppaction://hlinkfile"/>
              </a:rPr>
              <a:t>《</a:t>
            </a:r>
            <a:r>
              <a:rPr lang="zh-CN" altLang="en-US" sz="3200" b="1" dirty="0">
                <a:latin typeface="微软雅黑" panose="020B0503020204020204" pitchFamily="34" charset="-122"/>
                <a:ea typeface="微软雅黑" panose="020B0503020204020204" pitchFamily="34" charset="-122"/>
                <a:hlinkClick r:id="rId3" action="ppaction://hlinkfile"/>
              </a:rPr>
              <a:t>摩登时代</a:t>
            </a:r>
            <a:r>
              <a:rPr lang="en-US" altLang="zh-CN" sz="3200" b="1" dirty="0">
                <a:latin typeface="微软雅黑" panose="020B0503020204020204" pitchFamily="34" charset="-122"/>
                <a:ea typeface="微软雅黑" panose="020B0503020204020204" pitchFamily="34" charset="-122"/>
                <a:hlinkClick r:id="rId3" action="ppaction://hlinkfile"/>
              </a:rPr>
              <a:t>》</a:t>
            </a:r>
            <a:r>
              <a:rPr lang="zh-CN" altLang="en-US" sz="3200" b="1" dirty="0">
                <a:latin typeface="微软雅黑" panose="020B0503020204020204" pitchFamily="34" charset="-122"/>
                <a:ea typeface="微软雅黑" panose="020B0503020204020204" pitchFamily="34" charset="-122"/>
                <a:hlinkClick r:id="rId3" action="ppaction://hlinkfile"/>
              </a:rPr>
              <a:t>片段</a:t>
            </a:r>
            <a:endParaRPr lang="zh-CN" altLang="en-US" sz="3200" b="1" dirty="0">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529B862D-1A5C-334A-7E7B-74E5432ECAE6}"/>
              </a:ext>
            </a:extLst>
          </p:cNvPr>
          <p:cNvGrpSpPr/>
          <p:nvPr/>
        </p:nvGrpSpPr>
        <p:grpSpPr>
          <a:xfrm>
            <a:off x="6303829" y="2914976"/>
            <a:ext cx="4447029" cy="3826344"/>
            <a:chOff x="0" y="1945661"/>
            <a:chExt cx="4447029" cy="3826344"/>
          </a:xfrm>
        </p:grpSpPr>
        <p:pic>
          <p:nvPicPr>
            <p:cNvPr id="4" name="图片 3">
              <a:extLst>
                <a:ext uri="{FF2B5EF4-FFF2-40B4-BE49-F238E27FC236}">
                  <a16:creationId xmlns:a16="http://schemas.microsoft.com/office/drawing/2014/main" id="{E4E2BDE1-0393-C4FA-00B6-D236D75C4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45661"/>
              <a:ext cx="4447029" cy="3426234"/>
            </a:xfrm>
            <a:prstGeom prst="rect">
              <a:avLst/>
            </a:prstGeom>
            <a:ln>
              <a:noFill/>
            </a:ln>
            <a:effectLst>
              <a:outerShdw blurRad="190500" algn="tl" rotWithShape="0">
                <a:srgbClr val="000000">
                  <a:alpha val="70000"/>
                </a:srgbClr>
              </a:outerShdw>
            </a:effectLst>
          </p:spPr>
        </p:pic>
        <p:sp>
          <p:nvSpPr>
            <p:cNvPr id="6" name="文本框 5">
              <a:extLst>
                <a:ext uri="{FF2B5EF4-FFF2-40B4-BE49-F238E27FC236}">
                  <a16:creationId xmlns:a16="http://schemas.microsoft.com/office/drawing/2014/main" id="{3D73C694-AC43-811C-EF9D-D5E028932D62}"/>
                </a:ext>
              </a:extLst>
            </p:cNvPr>
            <p:cNvSpPr txBox="1"/>
            <p:nvPr/>
          </p:nvSpPr>
          <p:spPr>
            <a:xfrm>
              <a:off x="0" y="5371895"/>
              <a:ext cx="2892300" cy="40011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a:t>
              </a:r>
              <a:r>
                <a:rPr lang="zh-CN" altLang="en-US" sz="2000" b="1" dirty="0">
                  <a:latin typeface="楷体" panose="02010609060101010101" pitchFamily="49" charset="-122"/>
                  <a:ea typeface="楷体" panose="02010609060101010101" pitchFamily="49" charset="-122"/>
                </a:rPr>
                <a:t>电影</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摩登时代</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剧照</a:t>
              </a:r>
              <a:endParaRPr lang="zh-CN" altLang="en-US" b="1" dirty="0">
                <a:latin typeface="楷体" panose="02010609060101010101" pitchFamily="49" charset="-122"/>
                <a:ea typeface="楷体" panose="02010609060101010101" pitchFamily="49" charset="-122"/>
              </a:endParaRPr>
            </a:p>
          </p:txBody>
        </p:sp>
      </p:grpSp>
      <p:pic>
        <p:nvPicPr>
          <p:cNvPr id="10" name="图片 9">
            <a:extLst>
              <a:ext uri="{FF2B5EF4-FFF2-40B4-BE49-F238E27FC236}">
                <a16:creationId xmlns:a16="http://schemas.microsoft.com/office/drawing/2014/main" id="{29691A5F-5230-7C86-06A7-759275B22B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6862" y="2526897"/>
            <a:ext cx="2726018" cy="42144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文本框 10">
            <a:extLst>
              <a:ext uri="{FF2B5EF4-FFF2-40B4-BE49-F238E27FC236}">
                <a16:creationId xmlns:a16="http://schemas.microsoft.com/office/drawing/2014/main" id="{A4ABE871-AB4B-3E53-E347-D7748725BC3D}"/>
              </a:ext>
            </a:extLst>
          </p:cNvPr>
          <p:cNvSpPr txBox="1"/>
          <p:nvPr/>
        </p:nvSpPr>
        <p:spPr>
          <a:xfrm>
            <a:off x="-1" y="726181"/>
            <a:ext cx="12192000" cy="1692771"/>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 xmlns:wpsdc="http://www.wps.cn/officeDocument/2017/drawingmlCustomData" val="200" checksum="3773799597"/>
                </a:ext>
              </a:extLst>
            </a:pPr>
            <a:r>
              <a:rPr lang="zh-CN" altLang="en-US" sz="2800" b="1" dirty="0">
                <a:latin typeface="楷体" panose="02010609060101010101" pitchFamily="49" charset="-122"/>
                <a:ea typeface="楷体" panose="02010609060101010101" pitchFamily="49" charset="-122"/>
                <a:sym typeface="+mn-ea"/>
              </a:rPr>
              <a:t>影片讲述了美国大萧条时期失业率飙升，工人在巨大的压力下饱受折磨的故事。主人公查理（</a:t>
            </a:r>
            <a:r>
              <a:rPr lang="zh-CN" altLang="en-US" sz="2800" b="1" dirty="0">
                <a:solidFill>
                  <a:srgbClr val="FF0000"/>
                </a:solidFill>
                <a:latin typeface="楷体" panose="02010609060101010101" pitchFamily="49" charset="-122"/>
                <a:ea typeface="楷体" panose="02010609060101010101" pitchFamily="49" charset="-122"/>
                <a:sym typeface="+mn-ea"/>
              </a:rPr>
              <a:t>卓别林饰</a:t>
            </a:r>
            <a:r>
              <a:rPr lang="zh-CN" altLang="en-US" sz="2800" b="1" dirty="0">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sym typeface="+mn-ea"/>
              </a:rPr>
              <a:t>夜以继日地工作</a:t>
            </a:r>
            <a:r>
              <a:rPr lang="zh-CN" altLang="en-US" sz="2800" b="1" dirty="0">
                <a:latin typeface="楷体" panose="02010609060101010101" pitchFamily="49" charset="-122"/>
                <a:ea typeface="楷体" panose="02010609060101010101" pitchFamily="49" charset="-122"/>
                <a:sym typeface="+mn-ea"/>
              </a:rPr>
              <a:t>，已经产生幻觉，把别人的鼻子当成螺丝钉来拧，并且将自己卷入流水线的皮带里。</a:t>
            </a:r>
            <a:endParaRPr lang="en-US" altLang="zh-CN" sz="2800" b="1" dirty="0">
              <a:latin typeface="楷体" panose="02010609060101010101" pitchFamily="49" charset="-122"/>
              <a:ea typeface="楷体" panose="02010609060101010101" pitchFamily="49" charset="-122"/>
              <a:sym typeface="+mn-ea"/>
            </a:endParaRPr>
          </a:p>
          <a:p>
            <a:pPr indent="457200" algn="r" fontAlgn="auto">
              <a:spcBef>
                <a:spcPts val="0"/>
              </a:spcBef>
              <a:spcAft>
                <a:spcPts val="0"/>
              </a:spcAft>
              <a:extLst>
                <a:ext uri="{35155182-B16C-46BC-9424-99874614C6A1}">
                  <wpsdc:indentchars xmlns="" xmlns:wpsdc="http://www.wps.cn/officeDocument/2017/drawingmlCustomData"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选必二学习拓展</a:t>
            </a:r>
            <a:endParaRPr lang="zh-CN" altLang="en-US" sz="2000" dirty="0">
              <a:latin typeface="楷体" panose="02010609060101010101" pitchFamily="49" charset="-122"/>
              <a:ea typeface="楷体" panose="02010609060101010101" pitchFamily="49" charset="-122"/>
              <a:cs typeface="方正清刻本悦宋简体" panose="02000000000000000000" charset="-122"/>
            </a:endParaRPr>
          </a:p>
        </p:txBody>
      </p:sp>
    </p:spTree>
    <p:extLst>
      <p:ext uri="{BB962C8B-B14F-4D97-AF65-F5344CB8AC3E}">
        <p14:creationId xmlns:p14="http://schemas.microsoft.com/office/powerpoint/2010/main" val="28009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2D67B71C-E61C-4761-8F0C-44FFDA8AE26A}"/>
              </a:ext>
            </a:extLst>
          </p:cNvPr>
          <p:cNvSpPr txBox="1"/>
          <p:nvPr/>
        </p:nvSpPr>
        <p:spPr>
          <a:xfrm>
            <a:off x="-1" y="33461"/>
            <a:ext cx="791920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小结</a:t>
            </a:r>
          </a:p>
        </p:txBody>
      </p:sp>
      <p:sp>
        <p:nvSpPr>
          <p:cNvPr id="3" name="任意多边形: 形状 2">
            <a:extLst>
              <a:ext uri="{FF2B5EF4-FFF2-40B4-BE49-F238E27FC236}">
                <a16:creationId xmlns:a16="http://schemas.microsoft.com/office/drawing/2014/main" id="{9E30A808-357B-9FAD-B89E-EA75844FA948}"/>
              </a:ext>
            </a:extLst>
          </p:cNvPr>
          <p:cNvSpPr/>
          <p:nvPr/>
        </p:nvSpPr>
        <p:spPr>
          <a:xfrm>
            <a:off x="3378560" y="795789"/>
            <a:ext cx="5434880" cy="678960"/>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生产力发展</a:t>
            </a:r>
            <a:r>
              <a:rPr lang="zh-CN" altLang="en-US" sz="3200" b="1" dirty="0">
                <a:latin typeface="微软雅黑" panose="020B0503020204020204" pitchFamily="34" charset="-122"/>
                <a:ea typeface="微软雅黑" panose="020B0503020204020204" pitchFamily="34" charset="-122"/>
              </a:rPr>
              <a:t>：</a:t>
            </a:r>
            <a:r>
              <a:rPr lang="zh-CN" altLang="en-US" sz="3200" b="1" kern="1200" dirty="0">
                <a:latin typeface="微软雅黑" panose="020B0503020204020204" pitchFamily="34" charset="-122"/>
                <a:ea typeface="微软雅黑" panose="020B0503020204020204" pitchFamily="34" charset="-122"/>
              </a:rPr>
              <a:t>机器大生产</a:t>
            </a:r>
            <a:endParaRPr lang="zh-CN" altLang="en-US" sz="2800" b="1" kern="1200" dirty="0">
              <a:latin typeface="微软雅黑" panose="020B0503020204020204" pitchFamily="34" charset="-122"/>
              <a:ea typeface="微软雅黑" panose="020B0503020204020204" pitchFamily="34" charset="-122"/>
            </a:endParaRPr>
          </a:p>
        </p:txBody>
      </p:sp>
      <p:grpSp>
        <p:nvGrpSpPr>
          <p:cNvPr id="60" name="组合 59">
            <a:extLst>
              <a:ext uri="{FF2B5EF4-FFF2-40B4-BE49-F238E27FC236}">
                <a16:creationId xmlns:a16="http://schemas.microsoft.com/office/drawing/2014/main" id="{3F99DFC2-7931-E3E8-E0A8-DD8BAFEB27D1}"/>
              </a:ext>
            </a:extLst>
          </p:cNvPr>
          <p:cNvGrpSpPr/>
          <p:nvPr/>
        </p:nvGrpSpPr>
        <p:grpSpPr>
          <a:xfrm>
            <a:off x="2808324" y="1462223"/>
            <a:ext cx="5619791" cy="823444"/>
            <a:chOff x="2830231" y="1292714"/>
            <a:chExt cx="5619791" cy="823444"/>
          </a:xfrm>
        </p:grpSpPr>
        <p:cxnSp>
          <p:nvCxnSpPr>
            <p:cNvPr id="34" name="直接连接符 33">
              <a:extLst>
                <a:ext uri="{FF2B5EF4-FFF2-40B4-BE49-F238E27FC236}">
                  <a16:creationId xmlns:a16="http://schemas.microsoft.com/office/drawing/2014/main" id="{E5F9BE49-5EF9-B9BF-7763-484A59AF4A8C}"/>
                </a:ext>
              </a:extLst>
            </p:cNvPr>
            <p:cNvCxnSpPr/>
            <p:nvPr/>
          </p:nvCxnSpPr>
          <p:spPr>
            <a:xfrm>
              <a:off x="6169107" y="1292714"/>
              <a:ext cx="0" cy="418338"/>
            </a:xfrm>
            <a:prstGeom prst="line">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cxnSp>
          <p:nvCxnSpPr>
            <p:cNvPr id="36" name="连接符: 肘形 35">
              <a:extLst>
                <a:ext uri="{FF2B5EF4-FFF2-40B4-BE49-F238E27FC236}">
                  <a16:creationId xmlns:a16="http://schemas.microsoft.com/office/drawing/2014/main" id="{BE549B0E-8959-885B-69F3-E7A0111C01E4}"/>
                </a:ext>
              </a:extLst>
            </p:cNvPr>
            <p:cNvCxnSpPr>
              <a:cxnSpLocks/>
            </p:cNvCxnSpPr>
            <p:nvPr/>
          </p:nvCxnSpPr>
          <p:spPr>
            <a:xfrm>
              <a:off x="6169107" y="1683296"/>
              <a:ext cx="2280915" cy="426979"/>
            </a:xfrm>
            <a:prstGeom prst="bentConnector3">
              <a:avLst>
                <a:gd name="adj1" fmla="val 99820"/>
              </a:avLst>
            </a:prstGeom>
            <a:ln w="57150">
              <a:solidFill>
                <a:srgbClr val="C16469"/>
              </a:solidFill>
              <a:tailEnd type="triangle"/>
            </a:ln>
          </p:spPr>
          <p:style>
            <a:lnRef idx="1">
              <a:schemeClr val="accent1"/>
            </a:lnRef>
            <a:fillRef idx="0">
              <a:schemeClr val="accent1"/>
            </a:fillRef>
            <a:effectRef idx="0">
              <a:schemeClr val="accent1"/>
            </a:effectRef>
            <a:fontRef idx="minor">
              <a:schemeClr val="tx1"/>
            </a:fontRef>
          </p:style>
        </p:cxnSp>
        <p:cxnSp>
          <p:nvCxnSpPr>
            <p:cNvPr id="55" name="连接符: 肘形 54">
              <a:extLst>
                <a:ext uri="{FF2B5EF4-FFF2-40B4-BE49-F238E27FC236}">
                  <a16:creationId xmlns:a16="http://schemas.microsoft.com/office/drawing/2014/main" id="{ED6D11C1-B122-DE9C-9925-3A3E71E8C9BE}"/>
                </a:ext>
              </a:extLst>
            </p:cNvPr>
            <p:cNvCxnSpPr>
              <a:cxnSpLocks/>
            </p:cNvCxnSpPr>
            <p:nvPr/>
          </p:nvCxnSpPr>
          <p:spPr>
            <a:xfrm flipH="1">
              <a:off x="2830231" y="1683296"/>
              <a:ext cx="3338877" cy="432862"/>
            </a:xfrm>
            <a:prstGeom prst="bentConnector3">
              <a:avLst>
                <a:gd name="adj1" fmla="val 100253"/>
              </a:avLst>
            </a:prstGeom>
            <a:ln w="57150">
              <a:solidFill>
                <a:srgbClr val="C16469"/>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任意多边形: 形状 56">
            <a:extLst>
              <a:ext uri="{FF2B5EF4-FFF2-40B4-BE49-F238E27FC236}">
                <a16:creationId xmlns:a16="http://schemas.microsoft.com/office/drawing/2014/main" id="{13CBC273-D596-A572-DA15-828CD55F6D20}"/>
              </a:ext>
            </a:extLst>
          </p:cNvPr>
          <p:cNvSpPr/>
          <p:nvPr/>
        </p:nvSpPr>
        <p:spPr>
          <a:xfrm>
            <a:off x="192690" y="2293711"/>
            <a:ext cx="5434880" cy="678960"/>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r>
              <a:rPr lang="zh-CN" altLang="en-US" sz="3200" b="1" dirty="0">
                <a:latin typeface="微软雅黑" panose="020B0503020204020204" pitchFamily="34" charset="-122"/>
                <a:ea typeface="微软雅黑" panose="020B0503020204020204" pitchFamily="34" charset="-122"/>
              </a:rPr>
              <a:t>生产关系变革：工厂制度</a:t>
            </a:r>
            <a:endParaRPr lang="zh-CN" altLang="en-US" sz="2800" b="1" kern="1200" dirty="0">
              <a:latin typeface="微软雅黑" panose="020B0503020204020204" pitchFamily="34" charset="-122"/>
              <a:ea typeface="微软雅黑" panose="020B0503020204020204" pitchFamily="34" charset="-122"/>
            </a:endParaRPr>
          </a:p>
        </p:txBody>
      </p:sp>
      <p:sp>
        <p:nvSpPr>
          <p:cNvPr id="59" name="任意多边形: 形状 58">
            <a:extLst>
              <a:ext uri="{FF2B5EF4-FFF2-40B4-BE49-F238E27FC236}">
                <a16:creationId xmlns:a16="http://schemas.microsoft.com/office/drawing/2014/main" id="{9EBCA7C3-4220-134F-5A6C-F85A0631E7A6}"/>
              </a:ext>
            </a:extLst>
          </p:cNvPr>
          <p:cNvSpPr/>
          <p:nvPr/>
        </p:nvSpPr>
        <p:spPr>
          <a:xfrm>
            <a:off x="7022634" y="2277622"/>
            <a:ext cx="3014574" cy="678960"/>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r>
              <a:rPr lang="zh-CN" altLang="en-US" sz="3200" b="1" dirty="0">
                <a:latin typeface="微软雅黑" panose="020B0503020204020204" pitchFamily="34" charset="-122"/>
                <a:ea typeface="微软雅黑" panose="020B0503020204020204" pitchFamily="34" charset="-122"/>
              </a:rPr>
              <a:t>生活方式变化</a:t>
            </a:r>
            <a:endParaRPr lang="zh-CN" altLang="en-US" sz="2800" b="1" kern="1200" dirty="0">
              <a:latin typeface="微软雅黑" panose="020B0503020204020204" pitchFamily="34" charset="-122"/>
              <a:ea typeface="微软雅黑" panose="020B0503020204020204" pitchFamily="34" charset="-122"/>
            </a:endParaRPr>
          </a:p>
        </p:txBody>
      </p:sp>
      <p:grpSp>
        <p:nvGrpSpPr>
          <p:cNvPr id="76" name="组合 75">
            <a:extLst>
              <a:ext uri="{FF2B5EF4-FFF2-40B4-BE49-F238E27FC236}">
                <a16:creationId xmlns:a16="http://schemas.microsoft.com/office/drawing/2014/main" id="{AB713BDB-6751-2612-7941-D473CA4DC1DA}"/>
              </a:ext>
            </a:extLst>
          </p:cNvPr>
          <p:cNvGrpSpPr/>
          <p:nvPr/>
        </p:nvGrpSpPr>
        <p:grpSpPr>
          <a:xfrm>
            <a:off x="3524635" y="3728859"/>
            <a:ext cx="684676" cy="2947753"/>
            <a:chOff x="3504274" y="3119077"/>
            <a:chExt cx="684676" cy="2473883"/>
          </a:xfrm>
        </p:grpSpPr>
        <p:sp>
          <p:nvSpPr>
            <p:cNvPr id="74" name="任意多边形: 形状 73">
              <a:extLst>
                <a:ext uri="{FF2B5EF4-FFF2-40B4-BE49-F238E27FC236}">
                  <a16:creationId xmlns:a16="http://schemas.microsoft.com/office/drawing/2014/main" id="{75529696-F28E-C012-B913-9755E094D806}"/>
                </a:ext>
              </a:extLst>
            </p:cNvPr>
            <p:cNvSpPr/>
            <p:nvPr/>
          </p:nvSpPr>
          <p:spPr>
            <a:xfrm rot="5400000">
              <a:off x="2680705" y="3942646"/>
              <a:ext cx="2331814" cy="684676"/>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endParaRPr lang="zh-CN" altLang="en-US" sz="2800" b="1" kern="1200" dirty="0">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id="{B5358386-7FC0-7F05-2FAC-2512EC71C73B}"/>
                </a:ext>
              </a:extLst>
            </p:cNvPr>
            <p:cNvSpPr txBox="1"/>
            <p:nvPr/>
          </p:nvSpPr>
          <p:spPr>
            <a:xfrm>
              <a:off x="3504274" y="3370051"/>
              <a:ext cx="677108" cy="2222909"/>
            </a:xfrm>
            <a:prstGeom prst="rect">
              <a:avLst/>
            </a:prstGeom>
            <a:noFill/>
          </p:spPr>
          <p:txBody>
            <a:bodyPr vert="eaVert" wrap="square" rtlCol="0">
              <a:spAutoFit/>
            </a:bodyPr>
            <a:lstStyle/>
            <a:p>
              <a:r>
                <a:rPr lang="zh-CN" altLang="en-US" sz="3200" b="1" dirty="0">
                  <a:solidFill>
                    <a:schemeClr val="lt1"/>
                  </a:solidFill>
                  <a:latin typeface="微软雅黑" panose="020B0503020204020204" pitchFamily="34" charset="-122"/>
                  <a:ea typeface="微软雅黑" panose="020B0503020204020204" pitchFamily="34" charset="-122"/>
                </a:rPr>
                <a:t>生产流水线</a:t>
              </a:r>
            </a:p>
          </p:txBody>
        </p:sp>
      </p:grpSp>
      <p:grpSp>
        <p:nvGrpSpPr>
          <p:cNvPr id="88" name="组合 87">
            <a:extLst>
              <a:ext uri="{FF2B5EF4-FFF2-40B4-BE49-F238E27FC236}">
                <a16:creationId xmlns:a16="http://schemas.microsoft.com/office/drawing/2014/main" id="{FEA79B63-F98C-9C10-19FC-1505BE23A03C}"/>
              </a:ext>
            </a:extLst>
          </p:cNvPr>
          <p:cNvGrpSpPr/>
          <p:nvPr/>
        </p:nvGrpSpPr>
        <p:grpSpPr>
          <a:xfrm>
            <a:off x="4575447" y="3745974"/>
            <a:ext cx="684676" cy="2761355"/>
            <a:chOff x="3504274" y="3119077"/>
            <a:chExt cx="684676" cy="2331815"/>
          </a:xfrm>
        </p:grpSpPr>
        <p:sp>
          <p:nvSpPr>
            <p:cNvPr id="89" name="任意多边形: 形状 88">
              <a:extLst>
                <a:ext uri="{FF2B5EF4-FFF2-40B4-BE49-F238E27FC236}">
                  <a16:creationId xmlns:a16="http://schemas.microsoft.com/office/drawing/2014/main" id="{0B4D85D0-706F-C6D7-5F90-81830FD8844B}"/>
                </a:ext>
              </a:extLst>
            </p:cNvPr>
            <p:cNvSpPr/>
            <p:nvPr/>
          </p:nvSpPr>
          <p:spPr>
            <a:xfrm rot="5400000">
              <a:off x="2680705" y="3942646"/>
              <a:ext cx="2331814" cy="684676"/>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endParaRPr lang="zh-CN" altLang="en-US" sz="2800" b="1" kern="1200" dirty="0">
                <a:latin typeface="微软雅黑" panose="020B0503020204020204" pitchFamily="34" charset="-122"/>
                <a:ea typeface="微软雅黑" panose="020B0503020204020204" pitchFamily="34" charset="-122"/>
              </a:endParaRPr>
            </a:p>
          </p:txBody>
        </p:sp>
        <p:sp>
          <p:nvSpPr>
            <p:cNvPr id="90" name="文本框 89">
              <a:extLst>
                <a:ext uri="{FF2B5EF4-FFF2-40B4-BE49-F238E27FC236}">
                  <a16:creationId xmlns:a16="http://schemas.microsoft.com/office/drawing/2014/main" id="{3C2D745C-379F-0F9D-C5B7-5B2F1664FA81}"/>
                </a:ext>
              </a:extLst>
            </p:cNvPr>
            <p:cNvSpPr txBox="1"/>
            <p:nvPr/>
          </p:nvSpPr>
          <p:spPr>
            <a:xfrm>
              <a:off x="3504274" y="3227983"/>
              <a:ext cx="677108" cy="2222909"/>
            </a:xfrm>
            <a:prstGeom prst="rect">
              <a:avLst/>
            </a:prstGeom>
            <a:noFill/>
          </p:spPr>
          <p:txBody>
            <a:bodyPr vert="eaVert" wrap="square" rtlCol="0">
              <a:spAutoFit/>
            </a:bodyPr>
            <a:lstStyle/>
            <a:p>
              <a:r>
                <a:rPr lang="zh-CN" altLang="en-US" sz="3200" b="1" dirty="0">
                  <a:solidFill>
                    <a:schemeClr val="lt1"/>
                  </a:solidFill>
                  <a:latin typeface="微软雅黑" panose="020B0503020204020204" pitchFamily="34" charset="-122"/>
                  <a:ea typeface="微软雅黑" panose="020B0503020204020204" pitchFamily="34" charset="-122"/>
                </a:rPr>
                <a:t>原料统一供应</a:t>
              </a:r>
              <a:endParaRPr lang="en-US" altLang="zh-CN" sz="3200" b="1" dirty="0">
                <a:solidFill>
                  <a:schemeClr val="lt1"/>
                </a:solidFill>
                <a:latin typeface="微软雅黑" panose="020B0503020204020204" pitchFamily="34" charset="-122"/>
                <a:ea typeface="微软雅黑" panose="020B0503020204020204" pitchFamily="34" charset="-122"/>
              </a:endParaRPr>
            </a:p>
          </p:txBody>
        </p:sp>
      </p:grpSp>
      <p:grpSp>
        <p:nvGrpSpPr>
          <p:cNvPr id="101" name="组合 100">
            <a:extLst>
              <a:ext uri="{FF2B5EF4-FFF2-40B4-BE49-F238E27FC236}">
                <a16:creationId xmlns:a16="http://schemas.microsoft.com/office/drawing/2014/main" id="{68323141-E344-752A-E7AF-0C989066EA50}"/>
              </a:ext>
            </a:extLst>
          </p:cNvPr>
          <p:cNvGrpSpPr/>
          <p:nvPr/>
        </p:nvGrpSpPr>
        <p:grpSpPr>
          <a:xfrm>
            <a:off x="696550" y="2972673"/>
            <a:ext cx="4244164" cy="744455"/>
            <a:chOff x="708150" y="2795118"/>
            <a:chExt cx="4244164" cy="744455"/>
          </a:xfrm>
        </p:grpSpPr>
        <p:cxnSp>
          <p:nvCxnSpPr>
            <p:cNvPr id="58" name="直接连接符 57">
              <a:extLst>
                <a:ext uri="{FF2B5EF4-FFF2-40B4-BE49-F238E27FC236}">
                  <a16:creationId xmlns:a16="http://schemas.microsoft.com/office/drawing/2014/main" id="{A1C6FCD3-F9D8-04D8-84B3-5A4AB6D9F6C4}"/>
                </a:ext>
              </a:extLst>
            </p:cNvPr>
            <p:cNvCxnSpPr/>
            <p:nvPr/>
          </p:nvCxnSpPr>
          <p:spPr>
            <a:xfrm>
              <a:off x="2830231" y="2795118"/>
              <a:ext cx="0" cy="418338"/>
            </a:xfrm>
            <a:prstGeom prst="line">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grpSp>
          <p:nvGrpSpPr>
            <p:cNvPr id="91" name="组合 90">
              <a:extLst>
                <a:ext uri="{FF2B5EF4-FFF2-40B4-BE49-F238E27FC236}">
                  <a16:creationId xmlns:a16="http://schemas.microsoft.com/office/drawing/2014/main" id="{24A8F378-10AB-C2CD-C392-FE9A955E613F}"/>
                </a:ext>
              </a:extLst>
            </p:cNvPr>
            <p:cNvGrpSpPr/>
            <p:nvPr/>
          </p:nvGrpSpPr>
          <p:grpSpPr>
            <a:xfrm>
              <a:off x="2830231" y="3182476"/>
              <a:ext cx="2122083" cy="357097"/>
              <a:chOff x="2830231" y="3182476"/>
              <a:chExt cx="2122083" cy="357097"/>
            </a:xfrm>
          </p:grpSpPr>
          <p:cxnSp>
            <p:nvCxnSpPr>
              <p:cNvPr id="77" name="连接符: 肘形 76">
                <a:extLst>
                  <a:ext uri="{FF2B5EF4-FFF2-40B4-BE49-F238E27FC236}">
                    <a16:creationId xmlns:a16="http://schemas.microsoft.com/office/drawing/2014/main" id="{76E23E71-D58C-2A00-BEE5-7F7B20F7682F}"/>
                  </a:ext>
                </a:extLst>
              </p:cNvPr>
              <p:cNvCxnSpPr>
                <a:cxnSpLocks/>
              </p:cNvCxnSpPr>
              <p:nvPr/>
            </p:nvCxnSpPr>
            <p:spPr>
              <a:xfrm>
                <a:off x="3884257" y="3184231"/>
                <a:ext cx="1068057" cy="355342"/>
              </a:xfrm>
              <a:prstGeom prst="bentConnector3">
                <a:avLst>
                  <a:gd name="adj1" fmla="val 97378"/>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cxnSp>
            <p:nvCxnSpPr>
              <p:cNvPr id="87" name="连接符: 肘形 86">
                <a:extLst>
                  <a:ext uri="{FF2B5EF4-FFF2-40B4-BE49-F238E27FC236}">
                    <a16:creationId xmlns:a16="http://schemas.microsoft.com/office/drawing/2014/main" id="{19A16810-9AA0-0249-E0A0-295AE554D513}"/>
                  </a:ext>
                </a:extLst>
              </p:cNvPr>
              <p:cNvCxnSpPr>
                <a:cxnSpLocks/>
              </p:cNvCxnSpPr>
              <p:nvPr/>
            </p:nvCxnSpPr>
            <p:spPr>
              <a:xfrm>
                <a:off x="2830231" y="3182476"/>
                <a:ext cx="1068057" cy="355342"/>
              </a:xfrm>
              <a:prstGeom prst="bentConnector3">
                <a:avLst>
                  <a:gd name="adj1" fmla="val 97378"/>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grpSp>
        <p:grpSp>
          <p:nvGrpSpPr>
            <p:cNvPr id="92" name="组合 91">
              <a:extLst>
                <a:ext uri="{FF2B5EF4-FFF2-40B4-BE49-F238E27FC236}">
                  <a16:creationId xmlns:a16="http://schemas.microsoft.com/office/drawing/2014/main" id="{878FCE6E-758E-332F-752E-A4D30E1954B5}"/>
                </a:ext>
              </a:extLst>
            </p:cNvPr>
            <p:cNvGrpSpPr/>
            <p:nvPr/>
          </p:nvGrpSpPr>
          <p:grpSpPr>
            <a:xfrm flipH="1">
              <a:off x="708150" y="3182475"/>
              <a:ext cx="2122082" cy="357098"/>
              <a:chOff x="2830231" y="3188340"/>
              <a:chExt cx="2122082" cy="357098"/>
            </a:xfrm>
          </p:grpSpPr>
          <p:cxnSp>
            <p:nvCxnSpPr>
              <p:cNvPr id="93" name="连接符: 肘形 92">
                <a:extLst>
                  <a:ext uri="{FF2B5EF4-FFF2-40B4-BE49-F238E27FC236}">
                    <a16:creationId xmlns:a16="http://schemas.microsoft.com/office/drawing/2014/main" id="{4588BDA3-69BF-4CDD-483A-C94EA18FC9EB}"/>
                  </a:ext>
                </a:extLst>
              </p:cNvPr>
              <p:cNvCxnSpPr>
                <a:cxnSpLocks/>
              </p:cNvCxnSpPr>
              <p:nvPr/>
            </p:nvCxnSpPr>
            <p:spPr>
              <a:xfrm>
                <a:off x="3884256" y="3188340"/>
                <a:ext cx="1068057" cy="355342"/>
              </a:xfrm>
              <a:prstGeom prst="bentConnector3">
                <a:avLst>
                  <a:gd name="adj1" fmla="val 97378"/>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cxnSp>
            <p:nvCxnSpPr>
              <p:cNvPr id="94" name="连接符: 肘形 93">
                <a:extLst>
                  <a:ext uri="{FF2B5EF4-FFF2-40B4-BE49-F238E27FC236}">
                    <a16:creationId xmlns:a16="http://schemas.microsoft.com/office/drawing/2014/main" id="{CE3EE57D-A245-3E8A-8EB3-81A0E7880F54}"/>
                  </a:ext>
                </a:extLst>
              </p:cNvPr>
              <p:cNvCxnSpPr>
                <a:cxnSpLocks/>
              </p:cNvCxnSpPr>
              <p:nvPr/>
            </p:nvCxnSpPr>
            <p:spPr>
              <a:xfrm>
                <a:off x="2830231" y="3190096"/>
                <a:ext cx="1068057" cy="355342"/>
              </a:xfrm>
              <a:prstGeom prst="bentConnector3">
                <a:avLst>
                  <a:gd name="adj1" fmla="val 97378"/>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grpSp>
      </p:grpSp>
      <p:grpSp>
        <p:nvGrpSpPr>
          <p:cNvPr id="95" name="组合 94">
            <a:extLst>
              <a:ext uri="{FF2B5EF4-FFF2-40B4-BE49-F238E27FC236}">
                <a16:creationId xmlns:a16="http://schemas.microsoft.com/office/drawing/2014/main" id="{F8B59A12-1D3D-3E29-14F3-EA04139CFA29}"/>
              </a:ext>
            </a:extLst>
          </p:cNvPr>
          <p:cNvGrpSpPr/>
          <p:nvPr/>
        </p:nvGrpSpPr>
        <p:grpSpPr>
          <a:xfrm>
            <a:off x="354211" y="3737414"/>
            <a:ext cx="684677" cy="2761353"/>
            <a:chOff x="3504273" y="3119077"/>
            <a:chExt cx="684677" cy="2331814"/>
          </a:xfrm>
        </p:grpSpPr>
        <p:sp>
          <p:nvSpPr>
            <p:cNvPr id="96" name="任意多边形: 形状 95">
              <a:extLst>
                <a:ext uri="{FF2B5EF4-FFF2-40B4-BE49-F238E27FC236}">
                  <a16:creationId xmlns:a16="http://schemas.microsoft.com/office/drawing/2014/main" id="{5A736989-ED5D-67BD-8C2D-D3F3FA3F9C74}"/>
                </a:ext>
              </a:extLst>
            </p:cNvPr>
            <p:cNvSpPr/>
            <p:nvPr/>
          </p:nvSpPr>
          <p:spPr>
            <a:xfrm rot="5400000">
              <a:off x="2680705" y="3942646"/>
              <a:ext cx="2331814" cy="684676"/>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endParaRPr lang="zh-CN" altLang="en-US" sz="2800" b="1" kern="1200" dirty="0">
                <a:latin typeface="微软雅黑" panose="020B0503020204020204" pitchFamily="34" charset="-122"/>
                <a:ea typeface="微软雅黑" panose="020B0503020204020204" pitchFamily="34" charset="-122"/>
              </a:endParaRPr>
            </a:p>
          </p:txBody>
        </p:sp>
        <p:sp>
          <p:nvSpPr>
            <p:cNvPr id="97" name="文本框 96">
              <a:extLst>
                <a:ext uri="{FF2B5EF4-FFF2-40B4-BE49-F238E27FC236}">
                  <a16:creationId xmlns:a16="http://schemas.microsoft.com/office/drawing/2014/main" id="{ADBA53FF-8218-1EE3-EDA5-FCE0E85B9ABD}"/>
                </a:ext>
              </a:extLst>
            </p:cNvPr>
            <p:cNvSpPr txBox="1"/>
            <p:nvPr/>
          </p:nvSpPr>
          <p:spPr>
            <a:xfrm>
              <a:off x="3504273" y="3700773"/>
              <a:ext cx="677108" cy="1153965"/>
            </a:xfrm>
            <a:prstGeom prst="rect">
              <a:avLst/>
            </a:prstGeom>
            <a:noFill/>
          </p:spPr>
          <p:txBody>
            <a:bodyPr vert="eaVert" wrap="square" rtlCol="0">
              <a:spAutoFit/>
            </a:bodyPr>
            <a:lstStyle/>
            <a:p>
              <a:r>
                <a:rPr lang="zh-CN" altLang="en-US" sz="3200" b="1" dirty="0">
                  <a:solidFill>
                    <a:schemeClr val="lt1"/>
                  </a:solidFill>
                  <a:latin typeface="微软雅黑" panose="020B0503020204020204" pitchFamily="34" charset="-122"/>
                  <a:ea typeface="微软雅黑" panose="020B0503020204020204" pitchFamily="34" charset="-122"/>
                </a:rPr>
                <a:t>倒班制</a:t>
              </a:r>
            </a:p>
          </p:txBody>
        </p:sp>
      </p:grpSp>
      <p:grpSp>
        <p:nvGrpSpPr>
          <p:cNvPr id="98" name="组合 97">
            <a:extLst>
              <a:ext uri="{FF2B5EF4-FFF2-40B4-BE49-F238E27FC236}">
                <a16:creationId xmlns:a16="http://schemas.microsoft.com/office/drawing/2014/main" id="{4893F651-E77A-FA40-C8BA-5E338900A21C}"/>
              </a:ext>
            </a:extLst>
          </p:cNvPr>
          <p:cNvGrpSpPr/>
          <p:nvPr/>
        </p:nvGrpSpPr>
        <p:grpSpPr>
          <a:xfrm>
            <a:off x="1391439" y="3738772"/>
            <a:ext cx="714062" cy="2784337"/>
            <a:chOff x="3504274" y="3119077"/>
            <a:chExt cx="714062" cy="2351219"/>
          </a:xfrm>
        </p:grpSpPr>
        <p:sp>
          <p:nvSpPr>
            <p:cNvPr id="99" name="任意多边形: 形状 98">
              <a:extLst>
                <a:ext uri="{FF2B5EF4-FFF2-40B4-BE49-F238E27FC236}">
                  <a16:creationId xmlns:a16="http://schemas.microsoft.com/office/drawing/2014/main" id="{B30689B5-61A4-7387-FC19-62BF5B024D2D}"/>
                </a:ext>
              </a:extLst>
            </p:cNvPr>
            <p:cNvSpPr/>
            <p:nvPr/>
          </p:nvSpPr>
          <p:spPr>
            <a:xfrm rot="5400000">
              <a:off x="2680705" y="3942646"/>
              <a:ext cx="2331814" cy="684676"/>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endParaRPr lang="zh-CN" altLang="en-US" sz="2800" b="1" kern="1200" dirty="0">
                <a:latin typeface="微软雅黑" panose="020B0503020204020204" pitchFamily="34" charset="-122"/>
                <a:ea typeface="微软雅黑" panose="020B0503020204020204" pitchFamily="34" charset="-122"/>
              </a:endParaRPr>
            </a:p>
          </p:txBody>
        </p:sp>
        <p:sp>
          <p:nvSpPr>
            <p:cNvPr id="100" name="文本框 99">
              <a:extLst>
                <a:ext uri="{FF2B5EF4-FFF2-40B4-BE49-F238E27FC236}">
                  <a16:creationId xmlns:a16="http://schemas.microsoft.com/office/drawing/2014/main" id="{290449D5-8516-3F13-DA0E-8D0B9C018EA0}"/>
                </a:ext>
              </a:extLst>
            </p:cNvPr>
            <p:cNvSpPr txBox="1"/>
            <p:nvPr/>
          </p:nvSpPr>
          <p:spPr>
            <a:xfrm>
              <a:off x="3541228" y="3247387"/>
              <a:ext cx="677108" cy="2222909"/>
            </a:xfrm>
            <a:prstGeom prst="rect">
              <a:avLst/>
            </a:prstGeom>
            <a:noFill/>
          </p:spPr>
          <p:txBody>
            <a:bodyPr vert="eaVert" wrap="square" rtlCol="0">
              <a:spAutoFit/>
            </a:bodyPr>
            <a:lstStyle/>
            <a:p>
              <a:r>
                <a:rPr lang="zh-CN" altLang="en-US" sz="3200" b="1" dirty="0">
                  <a:solidFill>
                    <a:schemeClr val="lt1"/>
                  </a:solidFill>
                  <a:latin typeface="微软雅黑" panose="020B0503020204020204" pitchFamily="34" charset="-122"/>
                  <a:ea typeface="微软雅黑" panose="020B0503020204020204" pitchFamily="34" charset="-122"/>
                </a:rPr>
                <a:t>规章制度严格</a:t>
              </a:r>
              <a:endParaRPr lang="en-US" altLang="zh-CN" sz="3200" b="1" dirty="0">
                <a:solidFill>
                  <a:schemeClr val="lt1"/>
                </a:solidFill>
                <a:latin typeface="微软雅黑" panose="020B0503020204020204" pitchFamily="34" charset="-122"/>
                <a:ea typeface="微软雅黑" panose="020B0503020204020204" pitchFamily="34" charset="-122"/>
              </a:endParaRPr>
            </a:p>
          </p:txBody>
        </p:sp>
      </p:grpSp>
      <p:grpSp>
        <p:nvGrpSpPr>
          <p:cNvPr id="110" name="组合 109">
            <a:extLst>
              <a:ext uri="{FF2B5EF4-FFF2-40B4-BE49-F238E27FC236}">
                <a16:creationId xmlns:a16="http://schemas.microsoft.com/office/drawing/2014/main" id="{86E5D241-41DC-BC18-95CE-4D6F74A08488}"/>
              </a:ext>
            </a:extLst>
          </p:cNvPr>
          <p:cNvGrpSpPr/>
          <p:nvPr/>
        </p:nvGrpSpPr>
        <p:grpSpPr>
          <a:xfrm>
            <a:off x="5615620" y="3692830"/>
            <a:ext cx="684677" cy="2957059"/>
            <a:chOff x="3504273" y="3119077"/>
            <a:chExt cx="684677" cy="2331814"/>
          </a:xfrm>
        </p:grpSpPr>
        <p:sp>
          <p:nvSpPr>
            <p:cNvPr id="111" name="任意多边形: 形状 110">
              <a:extLst>
                <a:ext uri="{FF2B5EF4-FFF2-40B4-BE49-F238E27FC236}">
                  <a16:creationId xmlns:a16="http://schemas.microsoft.com/office/drawing/2014/main" id="{D215DB6D-11C9-7B4D-114B-26828A62A348}"/>
                </a:ext>
              </a:extLst>
            </p:cNvPr>
            <p:cNvSpPr/>
            <p:nvPr/>
          </p:nvSpPr>
          <p:spPr>
            <a:xfrm rot="5400000">
              <a:off x="2680705" y="3942646"/>
              <a:ext cx="2331814" cy="684676"/>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endParaRPr lang="zh-CN" altLang="en-US" sz="2800" b="1" kern="1200" dirty="0">
                <a:latin typeface="微软雅黑" panose="020B0503020204020204" pitchFamily="34" charset="-122"/>
                <a:ea typeface="微软雅黑" panose="020B0503020204020204" pitchFamily="34" charset="-122"/>
              </a:endParaRPr>
            </a:p>
          </p:txBody>
        </p:sp>
        <p:sp>
          <p:nvSpPr>
            <p:cNvPr id="112" name="文本框 111">
              <a:extLst>
                <a:ext uri="{FF2B5EF4-FFF2-40B4-BE49-F238E27FC236}">
                  <a16:creationId xmlns:a16="http://schemas.microsoft.com/office/drawing/2014/main" id="{9488EA64-2AA1-CB58-3500-BBA21B61E232}"/>
                </a:ext>
              </a:extLst>
            </p:cNvPr>
            <p:cNvSpPr txBox="1"/>
            <p:nvPr/>
          </p:nvSpPr>
          <p:spPr>
            <a:xfrm>
              <a:off x="3504273" y="3374216"/>
              <a:ext cx="677108" cy="1821536"/>
            </a:xfrm>
            <a:prstGeom prst="rect">
              <a:avLst/>
            </a:prstGeom>
            <a:noFill/>
          </p:spPr>
          <p:txBody>
            <a:bodyPr vert="eaVert" wrap="square" rtlCol="0">
              <a:spAutoFit/>
            </a:bodyPr>
            <a:lstStyle/>
            <a:p>
              <a:r>
                <a:rPr lang="zh-CN" altLang="en-US" sz="3200" b="1" dirty="0">
                  <a:solidFill>
                    <a:schemeClr val="lt1"/>
                  </a:solidFill>
                  <a:latin typeface="微软雅黑" panose="020B0503020204020204" pitchFamily="34" charset="-122"/>
                  <a:ea typeface="微软雅黑" panose="020B0503020204020204" pitchFamily="34" charset="-122"/>
                </a:rPr>
                <a:t>城市化发展</a:t>
              </a:r>
            </a:p>
          </p:txBody>
        </p:sp>
      </p:grpSp>
      <p:grpSp>
        <p:nvGrpSpPr>
          <p:cNvPr id="116" name="组合 115">
            <a:extLst>
              <a:ext uri="{FF2B5EF4-FFF2-40B4-BE49-F238E27FC236}">
                <a16:creationId xmlns:a16="http://schemas.microsoft.com/office/drawing/2014/main" id="{22378FD0-A549-E5C8-B7A8-B4E599B39B7C}"/>
              </a:ext>
            </a:extLst>
          </p:cNvPr>
          <p:cNvGrpSpPr/>
          <p:nvPr/>
        </p:nvGrpSpPr>
        <p:grpSpPr>
          <a:xfrm>
            <a:off x="6636651" y="3689894"/>
            <a:ext cx="677108" cy="2978512"/>
            <a:chOff x="3490341" y="3119077"/>
            <a:chExt cx="721353" cy="2099193"/>
          </a:xfrm>
        </p:grpSpPr>
        <p:sp>
          <p:nvSpPr>
            <p:cNvPr id="117" name="任意多边形: 形状 116">
              <a:extLst>
                <a:ext uri="{FF2B5EF4-FFF2-40B4-BE49-F238E27FC236}">
                  <a16:creationId xmlns:a16="http://schemas.microsoft.com/office/drawing/2014/main" id="{60C34765-D092-0846-53B7-6223A7DB3081}"/>
                </a:ext>
              </a:extLst>
            </p:cNvPr>
            <p:cNvSpPr/>
            <p:nvPr/>
          </p:nvSpPr>
          <p:spPr>
            <a:xfrm rot="5400000">
              <a:off x="2797016" y="3826336"/>
              <a:ext cx="2099193" cy="684676"/>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endParaRPr lang="zh-CN" altLang="en-US" sz="2800" b="1" kern="1200" dirty="0">
                <a:latin typeface="微软雅黑" panose="020B0503020204020204" pitchFamily="34" charset="-122"/>
                <a:ea typeface="微软雅黑" panose="020B0503020204020204" pitchFamily="34" charset="-122"/>
              </a:endParaRPr>
            </a:p>
          </p:txBody>
        </p:sp>
        <p:sp>
          <p:nvSpPr>
            <p:cNvPr id="118" name="文本框 117">
              <a:extLst>
                <a:ext uri="{FF2B5EF4-FFF2-40B4-BE49-F238E27FC236}">
                  <a16:creationId xmlns:a16="http://schemas.microsoft.com/office/drawing/2014/main" id="{0A474604-D8F6-DA83-9705-1B0476AB395D}"/>
                </a:ext>
              </a:extLst>
            </p:cNvPr>
            <p:cNvSpPr txBox="1"/>
            <p:nvPr/>
          </p:nvSpPr>
          <p:spPr>
            <a:xfrm>
              <a:off x="3490341" y="3126229"/>
              <a:ext cx="721353" cy="2084074"/>
            </a:xfrm>
            <a:prstGeom prst="rect">
              <a:avLst/>
            </a:prstGeom>
            <a:noFill/>
          </p:spPr>
          <p:txBody>
            <a:bodyPr vert="eaVert" wrap="square" rtlCol="0">
              <a:spAutoFit/>
            </a:bodyPr>
            <a:lstStyle/>
            <a:p>
              <a:r>
                <a:rPr lang="zh-CN" altLang="en-US" sz="3200" b="1" dirty="0">
                  <a:solidFill>
                    <a:schemeClr val="lt1"/>
                  </a:solidFill>
                  <a:latin typeface="微软雅黑" panose="020B0503020204020204" pitchFamily="34" charset="-122"/>
                  <a:ea typeface="微软雅黑" panose="020B0503020204020204" pitchFamily="34" charset="-122"/>
                </a:rPr>
                <a:t>交通运输业发展</a:t>
              </a:r>
            </a:p>
          </p:txBody>
        </p:sp>
      </p:grpSp>
      <p:grpSp>
        <p:nvGrpSpPr>
          <p:cNvPr id="119" name="组合 118">
            <a:extLst>
              <a:ext uri="{FF2B5EF4-FFF2-40B4-BE49-F238E27FC236}">
                <a16:creationId xmlns:a16="http://schemas.microsoft.com/office/drawing/2014/main" id="{D27B21F6-0176-8315-1AEA-0B7D204B1DFD}"/>
              </a:ext>
            </a:extLst>
          </p:cNvPr>
          <p:cNvGrpSpPr/>
          <p:nvPr/>
        </p:nvGrpSpPr>
        <p:grpSpPr>
          <a:xfrm>
            <a:off x="7661067" y="3708411"/>
            <a:ext cx="684678" cy="2937840"/>
            <a:chOff x="3504273" y="3119079"/>
            <a:chExt cx="684678" cy="2305086"/>
          </a:xfrm>
        </p:grpSpPr>
        <p:sp>
          <p:nvSpPr>
            <p:cNvPr id="120" name="任意多边形: 形状 119">
              <a:extLst>
                <a:ext uri="{FF2B5EF4-FFF2-40B4-BE49-F238E27FC236}">
                  <a16:creationId xmlns:a16="http://schemas.microsoft.com/office/drawing/2014/main" id="{D184A972-8C61-03B2-47B4-7C3368C7876D}"/>
                </a:ext>
              </a:extLst>
            </p:cNvPr>
            <p:cNvSpPr/>
            <p:nvPr/>
          </p:nvSpPr>
          <p:spPr>
            <a:xfrm rot="5400000">
              <a:off x="2694070" y="3929284"/>
              <a:ext cx="2305086" cy="684676"/>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endParaRPr lang="zh-CN" altLang="en-US" sz="2800" b="1" kern="1200" dirty="0">
                <a:latin typeface="微软雅黑" panose="020B0503020204020204" pitchFamily="34" charset="-122"/>
                <a:ea typeface="微软雅黑" panose="020B0503020204020204" pitchFamily="34" charset="-122"/>
              </a:endParaRPr>
            </a:p>
          </p:txBody>
        </p:sp>
        <p:sp>
          <p:nvSpPr>
            <p:cNvPr id="121" name="文本框 120">
              <a:extLst>
                <a:ext uri="{FF2B5EF4-FFF2-40B4-BE49-F238E27FC236}">
                  <a16:creationId xmlns:a16="http://schemas.microsoft.com/office/drawing/2014/main" id="{B7B1C90B-EE92-07CF-E907-F5E8898121DD}"/>
                </a:ext>
              </a:extLst>
            </p:cNvPr>
            <p:cNvSpPr txBox="1"/>
            <p:nvPr/>
          </p:nvSpPr>
          <p:spPr>
            <a:xfrm>
              <a:off x="3504273" y="3374216"/>
              <a:ext cx="677108" cy="1821536"/>
            </a:xfrm>
            <a:prstGeom prst="rect">
              <a:avLst/>
            </a:prstGeom>
            <a:noFill/>
          </p:spPr>
          <p:txBody>
            <a:bodyPr vert="eaVert" wrap="square" rtlCol="0">
              <a:spAutoFit/>
            </a:bodyPr>
            <a:lstStyle/>
            <a:p>
              <a:r>
                <a:rPr lang="zh-CN" altLang="en-US" sz="3200" b="1" dirty="0">
                  <a:solidFill>
                    <a:schemeClr val="lt1"/>
                  </a:solidFill>
                  <a:latin typeface="微软雅黑" panose="020B0503020204020204" pitchFamily="34" charset="-122"/>
                  <a:ea typeface="微软雅黑" panose="020B0503020204020204" pitchFamily="34" charset="-122"/>
                </a:rPr>
                <a:t>乡村现代化</a:t>
              </a:r>
            </a:p>
          </p:txBody>
        </p:sp>
      </p:grpSp>
      <p:grpSp>
        <p:nvGrpSpPr>
          <p:cNvPr id="123" name="组合 122">
            <a:extLst>
              <a:ext uri="{FF2B5EF4-FFF2-40B4-BE49-F238E27FC236}">
                <a16:creationId xmlns:a16="http://schemas.microsoft.com/office/drawing/2014/main" id="{8649A7AD-0545-6C62-DA2F-3E059FE5DCCC}"/>
              </a:ext>
            </a:extLst>
          </p:cNvPr>
          <p:cNvGrpSpPr/>
          <p:nvPr/>
        </p:nvGrpSpPr>
        <p:grpSpPr>
          <a:xfrm>
            <a:off x="8663635" y="3715568"/>
            <a:ext cx="684677" cy="2934322"/>
            <a:chOff x="3504273" y="3119077"/>
            <a:chExt cx="684677" cy="2331814"/>
          </a:xfrm>
        </p:grpSpPr>
        <p:sp>
          <p:nvSpPr>
            <p:cNvPr id="124" name="任意多边形: 形状 123">
              <a:extLst>
                <a:ext uri="{FF2B5EF4-FFF2-40B4-BE49-F238E27FC236}">
                  <a16:creationId xmlns:a16="http://schemas.microsoft.com/office/drawing/2014/main" id="{B4A320E3-670E-F7AE-CC2F-7289EC9F0BEA}"/>
                </a:ext>
              </a:extLst>
            </p:cNvPr>
            <p:cNvSpPr/>
            <p:nvPr/>
          </p:nvSpPr>
          <p:spPr>
            <a:xfrm rot="5400000">
              <a:off x="2680705" y="3942646"/>
              <a:ext cx="2331814" cy="684676"/>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endParaRPr lang="zh-CN" altLang="en-US" sz="2800" b="1" kern="1200" dirty="0">
                <a:latin typeface="微软雅黑" panose="020B0503020204020204" pitchFamily="34" charset="-122"/>
                <a:ea typeface="微软雅黑" panose="020B0503020204020204" pitchFamily="34" charset="-122"/>
              </a:endParaRPr>
            </a:p>
          </p:txBody>
        </p:sp>
        <p:sp>
          <p:nvSpPr>
            <p:cNvPr id="125" name="文本框 124">
              <a:extLst>
                <a:ext uri="{FF2B5EF4-FFF2-40B4-BE49-F238E27FC236}">
                  <a16:creationId xmlns:a16="http://schemas.microsoft.com/office/drawing/2014/main" id="{2EFDFF1F-289C-6A61-9E8B-BDEA4069F60D}"/>
                </a:ext>
              </a:extLst>
            </p:cNvPr>
            <p:cNvSpPr txBox="1"/>
            <p:nvPr/>
          </p:nvSpPr>
          <p:spPr>
            <a:xfrm>
              <a:off x="3504273" y="3374217"/>
              <a:ext cx="677108" cy="2042076"/>
            </a:xfrm>
            <a:prstGeom prst="rect">
              <a:avLst/>
            </a:prstGeom>
            <a:noFill/>
          </p:spPr>
          <p:txBody>
            <a:bodyPr vert="eaVert" wrap="square" rtlCol="0">
              <a:spAutoFit/>
            </a:bodyPr>
            <a:lstStyle/>
            <a:p>
              <a:r>
                <a:rPr lang="zh-CN" altLang="en-US" sz="3200" b="1" dirty="0">
                  <a:solidFill>
                    <a:schemeClr val="lt1"/>
                  </a:solidFill>
                  <a:latin typeface="微软雅黑" panose="020B0503020204020204" pitchFamily="34" charset="-122"/>
                  <a:ea typeface="微软雅黑" panose="020B0503020204020204" pitchFamily="34" charset="-122"/>
                </a:rPr>
                <a:t>时间观念增强</a:t>
              </a:r>
            </a:p>
          </p:txBody>
        </p:sp>
      </p:grpSp>
      <p:grpSp>
        <p:nvGrpSpPr>
          <p:cNvPr id="126" name="组合 125">
            <a:extLst>
              <a:ext uri="{FF2B5EF4-FFF2-40B4-BE49-F238E27FC236}">
                <a16:creationId xmlns:a16="http://schemas.microsoft.com/office/drawing/2014/main" id="{F05CFB69-89E0-D6B3-EE07-5C8C1A131BE1}"/>
              </a:ext>
            </a:extLst>
          </p:cNvPr>
          <p:cNvGrpSpPr/>
          <p:nvPr/>
        </p:nvGrpSpPr>
        <p:grpSpPr>
          <a:xfrm>
            <a:off x="9519161" y="3729808"/>
            <a:ext cx="684676" cy="2941478"/>
            <a:chOff x="3504274" y="3119077"/>
            <a:chExt cx="684676" cy="2331814"/>
          </a:xfrm>
        </p:grpSpPr>
        <p:sp>
          <p:nvSpPr>
            <p:cNvPr id="127" name="任意多边形: 形状 126">
              <a:extLst>
                <a:ext uri="{FF2B5EF4-FFF2-40B4-BE49-F238E27FC236}">
                  <a16:creationId xmlns:a16="http://schemas.microsoft.com/office/drawing/2014/main" id="{A4997CC1-F709-47E0-966E-24296E9B532F}"/>
                </a:ext>
              </a:extLst>
            </p:cNvPr>
            <p:cNvSpPr/>
            <p:nvPr/>
          </p:nvSpPr>
          <p:spPr>
            <a:xfrm rot="5400000">
              <a:off x="2680705" y="3942646"/>
              <a:ext cx="2331814" cy="684676"/>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endParaRPr lang="zh-CN" altLang="en-US" sz="2800" b="1" kern="1200" dirty="0">
                <a:latin typeface="微软雅黑" panose="020B0503020204020204" pitchFamily="34" charset="-122"/>
                <a:ea typeface="微软雅黑" panose="020B0503020204020204" pitchFamily="34" charset="-122"/>
              </a:endParaRPr>
            </a:p>
          </p:txBody>
        </p:sp>
        <p:sp>
          <p:nvSpPr>
            <p:cNvPr id="128" name="文本框 127">
              <a:extLst>
                <a:ext uri="{FF2B5EF4-FFF2-40B4-BE49-F238E27FC236}">
                  <a16:creationId xmlns:a16="http://schemas.microsoft.com/office/drawing/2014/main" id="{C583EAAD-8764-5427-C007-3C1F9DDC5B5C}"/>
                </a:ext>
              </a:extLst>
            </p:cNvPr>
            <p:cNvSpPr txBox="1"/>
            <p:nvPr/>
          </p:nvSpPr>
          <p:spPr>
            <a:xfrm>
              <a:off x="3504274" y="3238285"/>
              <a:ext cx="677108" cy="2099722"/>
            </a:xfrm>
            <a:prstGeom prst="rect">
              <a:avLst/>
            </a:prstGeom>
            <a:noFill/>
          </p:spPr>
          <p:txBody>
            <a:bodyPr vert="eaVert" wrap="square" rtlCol="0">
              <a:spAutoFit/>
            </a:bodyPr>
            <a:lstStyle/>
            <a:p>
              <a:r>
                <a:rPr lang="zh-CN" altLang="en-US" sz="3200" b="1" dirty="0">
                  <a:solidFill>
                    <a:schemeClr val="lt1"/>
                  </a:solidFill>
                  <a:latin typeface="微软雅黑" panose="020B0503020204020204" pitchFamily="34" charset="-122"/>
                  <a:ea typeface="微软雅黑" panose="020B0503020204020204" pitchFamily="34" charset="-122"/>
                </a:rPr>
                <a:t>文化素质提升</a:t>
              </a:r>
            </a:p>
          </p:txBody>
        </p:sp>
      </p:grpSp>
      <p:grpSp>
        <p:nvGrpSpPr>
          <p:cNvPr id="160" name="组合 159">
            <a:extLst>
              <a:ext uri="{FF2B5EF4-FFF2-40B4-BE49-F238E27FC236}">
                <a16:creationId xmlns:a16="http://schemas.microsoft.com/office/drawing/2014/main" id="{C54EA3F1-F8D1-2DA8-F34C-00C7F569835A}"/>
              </a:ext>
            </a:extLst>
          </p:cNvPr>
          <p:cNvGrpSpPr/>
          <p:nvPr/>
        </p:nvGrpSpPr>
        <p:grpSpPr>
          <a:xfrm>
            <a:off x="5892804" y="2941591"/>
            <a:ext cx="5070621" cy="792107"/>
            <a:chOff x="5892804" y="2941591"/>
            <a:chExt cx="5070621" cy="792107"/>
          </a:xfrm>
        </p:grpSpPr>
        <p:cxnSp>
          <p:nvCxnSpPr>
            <p:cNvPr id="131" name="直接连接符 130">
              <a:extLst>
                <a:ext uri="{FF2B5EF4-FFF2-40B4-BE49-F238E27FC236}">
                  <a16:creationId xmlns:a16="http://schemas.microsoft.com/office/drawing/2014/main" id="{4E07A325-F407-5706-EC74-5888C5DA1211}"/>
                </a:ext>
              </a:extLst>
            </p:cNvPr>
            <p:cNvCxnSpPr>
              <a:cxnSpLocks/>
            </p:cNvCxnSpPr>
            <p:nvPr/>
          </p:nvCxnSpPr>
          <p:spPr>
            <a:xfrm>
              <a:off x="8969188" y="3321915"/>
              <a:ext cx="0" cy="409281"/>
            </a:xfrm>
            <a:prstGeom prst="line">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grpSp>
          <p:nvGrpSpPr>
            <p:cNvPr id="159" name="组合 158">
              <a:extLst>
                <a:ext uri="{FF2B5EF4-FFF2-40B4-BE49-F238E27FC236}">
                  <a16:creationId xmlns:a16="http://schemas.microsoft.com/office/drawing/2014/main" id="{BFF44F36-96E3-F424-94B6-AAB3601D0EAB}"/>
                </a:ext>
              </a:extLst>
            </p:cNvPr>
            <p:cNvGrpSpPr/>
            <p:nvPr/>
          </p:nvGrpSpPr>
          <p:grpSpPr>
            <a:xfrm>
              <a:off x="5892804" y="2941591"/>
              <a:ext cx="5070621" cy="792107"/>
              <a:chOff x="5995207" y="2943446"/>
              <a:chExt cx="5070621" cy="792107"/>
            </a:xfrm>
          </p:grpSpPr>
          <p:cxnSp>
            <p:nvCxnSpPr>
              <p:cNvPr id="103" name="直接连接符 102">
                <a:extLst>
                  <a:ext uri="{FF2B5EF4-FFF2-40B4-BE49-F238E27FC236}">
                    <a16:creationId xmlns:a16="http://schemas.microsoft.com/office/drawing/2014/main" id="{C4A7500F-EF85-A008-9EBF-C6DCD658B8A3}"/>
                  </a:ext>
                </a:extLst>
              </p:cNvPr>
              <p:cNvCxnSpPr/>
              <p:nvPr/>
            </p:nvCxnSpPr>
            <p:spPr>
              <a:xfrm>
                <a:off x="8529921" y="2943446"/>
                <a:ext cx="0" cy="418338"/>
              </a:xfrm>
              <a:prstGeom prst="line">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grpSp>
            <p:nvGrpSpPr>
              <p:cNvPr id="130" name="组合 129">
                <a:extLst>
                  <a:ext uri="{FF2B5EF4-FFF2-40B4-BE49-F238E27FC236}">
                    <a16:creationId xmlns:a16="http://schemas.microsoft.com/office/drawing/2014/main" id="{4A52BE8B-587F-0F01-EFF7-DF7FF6E4766D}"/>
                  </a:ext>
                </a:extLst>
              </p:cNvPr>
              <p:cNvGrpSpPr/>
              <p:nvPr/>
            </p:nvGrpSpPr>
            <p:grpSpPr>
              <a:xfrm>
                <a:off x="5995207" y="3326272"/>
                <a:ext cx="2124463" cy="409281"/>
                <a:chOff x="6590237" y="3159138"/>
                <a:chExt cx="2124463" cy="409281"/>
              </a:xfrm>
            </p:grpSpPr>
            <p:grpSp>
              <p:nvGrpSpPr>
                <p:cNvPr id="105" name="组合 104">
                  <a:extLst>
                    <a:ext uri="{FF2B5EF4-FFF2-40B4-BE49-F238E27FC236}">
                      <a16:creationId xmlns:a16="http://schemas.microsoft.com/office/drawing/2014/main" id="{09466795-4892-0CF2-9B99-5D57FF0DBFF9}"/>
                    </a:ext>
                  </a:extLst>
                </p:cNvPr>
                <p:cNvGrpSpPr/>
                <p:nvPr/>
              </p:nvGrpSpPr>
              <p:grpSpPr>
                <a:xfrm flipH="1">
                  <a:off x="6590237" y="3176877"/>
                  <a:ext cx="2124463" cy="356832"/>
                  <a:chOff x="2827850" y="3188606"/>
                  <a:chExt cx="2124463" cy="356832"/>
                </a:xfrm>
              </p:grpSpPr>
              <p:cxnSp>
                <p:nvCxnSpPr>
                  <p:cNvPr id="106" name="连接符: 肘形 105">
                    <a:extLst>
                      <a:ext uri="{FF2B5EF4-FFF2-40B4-BE49-F238E27FC236}">
                        <a16:creationId xmlns:a16="http://schemas.microsoft.com/office/drawing/2014/main" id="{9362F34D-65B5-007F-4B92-84E4CC90B0A3}"/>
                      </a:ext>
                    </a:extLst>
                  </p:cNvPr>
                  <p:cNvCxnSpPr>
                    <a:cxnSpLocks/>
                  </p:cNvCxnSpPr>
                  <p:nvPr/>
                </p:nvCxnSpPr>
                <p:spPr>
                  <a:xfrm>
                    <a:off x="3884256" y="3188606"/>
                    <a:ext cx="1068057" cy="355342"/>
                  </a:xfrm>
                  <a:prstGeom prst="bentConnector3">
                    <a:avLst>
                      <a:gd name="adj1" fmla="val 97378"/>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cxnSp>
                <p:nvCxnSpPr>
                  <p:cNvPr id="107" name="连接符: 肘形 106">
                    <a:extLst>
                      <a:ext uri="{FF2B5EF4-FFF2-40B4-BE49-F238E27FC236}">
                        <a16:creationId xmlns:a16="http://schemas.microsoft.com/office/drawing/2014/main" id="{AA26CC80-33E0-1325-0E30-9722590068CE}"/>
                      </a:ext>
                    </a:extLst>
                  </p:cNvPr>
                  <p:cNvCxnSpPr>
                    <a:cxnSpLocks/>
                  </p:cNvCxnSpPr>
                  <p:nvPr/>
                </p:nvCxnSpPr>
                <p:spPr>
                  <a:xfrm>
                    <a:off x="2827850" y="3190096"/>
                    <a:ext cx="1068057" cy="355342"/>
                  </a:xfrm>
                  <a:prstGeom prst="bentConnector3">
                    <a:avLst>
                      <a:gd name="adj1" fmla="val 97378"/>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grpSp>
            <p:cxnSp>
              <p:nvCxnSpPr>
                <p:cNvPr id="113" name="直接连接符 112">
                  <a:extLst>
                    <a:ext uri="{FF2B5EF4-FFF2-40B4-BE49-F238E27FC236}">
                      <a16:creationId xmlns:a16="http://schemas.microsoft.com/office/drawing/2014/main" id="{35399231-2A69-7FDF-3253-B19507355609}"/>
                    </a:ext>
                  </a:extLst>
                </p:cNvPr>
                <p:cNvCxnSpPr>
                  <a:cxnSpLocks/>
                </p:cNvCxnSpPr>
                <p:nvPr/>
              </p:nvCxnSpPr>
              <p:spPr>
                <a:xfrm>
                  <a:off x="8703441" y="3159138"/>
                  <a:ext cx="0" cy="409281"/>
                </a:xfrm>
                <a:prstGeom prst="line">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grpSp>
          <p:grpSp>
            <p:nvGrpSpPr>
              <p:cNvPr id="154" name="组合 153">
                <a:extLst>
                  <a:ext uri="{FF2B5EF4-FFF2-40B4-BE49-F238E27FC236}">
                    <a16:creationId xmlns:a16="http://schemas.microsoft.com/office/drawing/2014/main" id="{6B149C8B-4E1D-B791-4341-B28503BA98D2}"/>
                  </a:ext>
                </a:extLst>
              </p:cNvPr>
              <p:cNvGrpSpPr/>
              <p:nvPr/>
            </p:nvGrpSpPr>
            <p:grpSpPr>
              <a:xfrm>
                <a:off x="8117289" y="3344028"/>
                <a:ext cx="2948539" cy="355521"/>
                <a:chOff x="8037390" y="3166475"/>
                <a:chExt cx="2948539" cy="355521"/>
              </a:xfrm>
            </p:grpSpPr>
            <p:grpSp>
              <p:nvGrpSpPr>
                <p:cNvPr id="104" name="组合 103">
                  <a:extLst>
                    <a:ext uri="{FF2B5EF4-FFF2-40B4-BE49-F238E27FC236}">
                      <a16:creationId xmlns:a16="http://schemas.microsoft.com/office/drawing/2014/main" id="{8109D1F7-FC86-6B39-FB8E-5CC8CFB4EFB0}"/>
                    </a:ext>
                  </a:extLst>
                </p:cNvPr>
                <p:cNvGrpSpPr/>
                <p:nvPr/>
              </p:nvGrpSpPr>
              <p:grpSpPr>
                <a:xfrm>
                  <a:off x="8848648" y="3166514"/>
                  <a:ext cx="2137281" cy="355482"/>
                  <a:chOff x="2816224" y="3176736"/>
                  <a:chExt cx="2137281" cy="355482"/>
                </a:xfrm>
              </p:grpSpPr>
              <p:cxnSp>
                <p:nvCxnSpPr>
                  <p:cNvPr id="108" name="连接符: 肘形 107">
                    <a:extLst>
                      <a:ext uri="{FF2B5EF4-FFF2-40B4-BE49-F238E27FC236}">
                        <a16:creationId xmlns:a16="http://schemas.microsoft.com/office/drawing/2014/main" id="{84603903-F6F1-2BB8-E9A9-155D5992F26F}"/>
                      </a:ext>
                    </a:extLst>
                  </p:cNvPr>
                  <p:cNvCxnSpPr>
                    <a:cxnSpLocks/>
                  </p:cNvCxnSpPr>
                  <p:nvPr/>
                </p:nvCxnSpPr>
                <p:spPr>
                  <a:xfrm>
                    <a:off x="3885448" y="3176876"/>
                    <a:ext cx="1068057" cy="355342"/>
                  </a:xfrm>
                  <a:prstGeom prst="bentConnector3">
                    <a:avLst>
                      <a:gd name="adj1" fmla="val 97378"/>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cxnSp>
                <p:nvCxnSpPr>
                  <p:cNvPr id="109" name="连接符: 肘形 108">
                    <a:extLst>
                      <a:ext uri="{FF2B5EF4-FFF2-40B4-BE49-F238E27FC236}">
                        <a16:creationId xmlns:a16="http://schemas.microsoft.com/office/drawing/2014/main" id="{2135AAE1-43E7-E90A-353E-836266C8CE4B}"/>
                      </a:ext>
                    </a:extLst>
                  </p:cNvPr>
                  <p:cNvCxnSpPr>
                    <a:cxnSpLocks/>
                  </p:cNvCxnSpPr>
                  <p:nvPr/>
                </p:nvCxnSpPr>
                <p:spPr>
                  <a:xfrm>
                    <a:off x="2816224" y="3176736"/>
                    <a:ext cx="1068057" cy="355342"/>
                  </a:xfrm>
                  <a:prstGeom prst="bentConnector3">
                    <a:avLst>
                      <a:gd name="adj1" fmla="val 97378"/>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grpSp>
            <p:cxnSp>
              <p:nvCxnSpPr>
                <p:cNvPr id="147" name="直接连接符 146">
                  <a:extLst>
                    <a:ext uri="{FF2B5EF4-FFF2-40B4-BE49-F238E27FC236}">
                      <a16:creationId xmlns:a16="http://schemas.microsoft.com/office/drawing/2014/main" id="{1AC7F48F-7C42-1B47-1C77-3B9B23A1AFC0}"/>
                    </a:ext>
                  </a:extLst>
                </p:cNvPr>
                <p:cNvCxnSpPr>
                  <a:cxnSpLocks/>
                </p:cNvCxnSpPr>
                <p:nvPr/>
              </p:nvCxnSpPr>
              <p:spPr>
                <a:xfrm>
                  <a:off x="8037390" y="3166475"/>
                  <a:ext cx="825265" cy="0"/>
                </a:xfrm>
                <a:prstGeom prst="line">
                  <a:avLst/>
                </a:prstGeom>
                <a:ln w="57150">
                  <a:solidFill>
                    <a:srgbClr val="C16469"/>
                  </a:solidFill>
                </a:ln>
              </p:spPr>
              <p:style>
                <a:lnRef idx="1">
                  <a:schemeClr val="accent1"/>
                </a:lnRef>
                <a:fillRef idx="0">
                  <a:schemeClr val="accent1"/>
                </a:fillRef>
                <a:effectRef idx="0">
                  <a:schemeClr val="accent1"/>
                </a:effectRef>
                <a:fontRef idx="minor">
                  <a:schemeClr val="tx1"/>
                </a:fontRef>
              </p:style>
            </p:cxnSp>
          </p:grpSp>
        </p:grpSp>
      </p:grpSp>
      <p:grpSp>
        <p:nvGrpSpPr>
          <p:cNvPr id="150" name="组合 149">
            <a:extLst>
              <a:ext uri="{FF2B5EF4-FFF2-40B4-BE49-F238E27FC236}">
                <a16:creationId xmlns:a16="http://schemas.microsoft.com/office/drawing/2014/main" id="{422F5442-3B38-4EAA-E0BF-60C4EDC3DEC0}"/>
              </a:ext>
            </a:extLst>
          </p:cNvPr>
          <p:cNvGrpSpPr/>
          <p:nvPr/>
        </p:nvGrpSpPr>
        <p:grpSpPr>
          <a:xfrm>
            <a:off x="10621088" y="3714568"/>
            <a:ext cx="684676" cy="2926900"/>
            <a:chOff x="3504275" y="3119079"/>
            <a:chExt cx="684676" cy="2296502"/>
          </a:xfrm>
        </p:grpSpPr>
        <p:sp>
          <p:nvSpPr>
            <p:cNvPr id="151" name="任意多边形: 形状 150">
              <a:extLst>
                <a:ext uri="{FF2B5EF4-FFF2-40B4-BE49-F238E27FC236}">
                  <a16:creationId xmlns:a16="http://schemas.microsoft.com/office/drawing/2014/main" id="{CD8F20E6-C038-CF30-8EEE-41904711DC37}"/>
                </a:ext>
              </a:extLst>
            </p:cNvPr>
            <p:cNvSpPr/>
            <p:nvPr/>
          </p:nvSpPr>
          <p:spPr>
            <a:xfrm rot="5400000">
              <a:off x="2698362" y="3924992"/>
              <a:ext cx="2296502" cy="684676"/>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endParaRPr lang="zh-CN" altLang="en-US" sz="2800" b="1" kern="1200" dirty="0">
                <a:latin typeface="微软雅黑" panose="020B0503020204020204" pitchFamily="34" charset="-122"/>
                <a:ea typeface="微软雅黑" panose="020B0503020204020204" pitchFamily="34" charset="-122"/>
              </a:endParaRPr>
            </a:p>
          </p:txBody>
        </p:sp>
        <p:sp>
          <p:nvSpPr>
            <p:cNvPr id="152" name="文本框 151">
              <a:extLst>
                <a:ext uri="{FF2B5EF4-FFF2-40B4-BE49-F238E27FC236}">
                  <a16:creationId xmlns:a16="http://schemas.microsoft.com/office/drawing/2014/main" id="{FB5C28BC-1A8F-F249-7872-14EBF15864E3}"/>
                </a:ext>
              </a:extLst>
            </p:cNvPr>
            <p:cNvSpPr txBox="1"/>
            <p:nvPr/>
          </p:nvSpPr>
          <p:spPr>
            <a:xfrm>
              <a:off x="3504275" y="3506165"/>
              <a:ext cx="677108" cy="1821536"/>
            </a:xfrm>
            <a:prstGeom prst="rect">
              <a:avLst/>
            </a:prstGeom>
            <a:noFill/>
          </p:spPr>
          <p:txBody>
            <a:bodyPr vert="eaVert" wrap="square" rtlCol="0">
              <a:spAutoFit/>
            </a:bodyPr>
            <a:lstStyle/>
            <a:p>
              <a:r>
                <a:rPr lang="zh-CN" altLang="en-US" sz="3200" b="1" dirty="0">
                  <a:solidFill>
                    <a:schemeClr val="lt1"/>
                  </a:solidFill>
                  <a:latin typeface="微软雅黑" panose="020B0503020204020204" pitchFamily="34" charset="-122"/>
                  <a:ea typeface="微软雅黑" panose="020B0503020204020204" pitchFamily="34" charset="-122"/>
                </a:rPr>
                <a:t>消极影响</a:t>
              </a:r>
            </a:p>
          </p:txBody>
        </p:sp>
      </p:grpSp>
    </p:spTree>
    <p:extLst>
      <p:ext uri="{BB962C8B-B14F-4D97-AF65-F5344CB8AC3E}">
        <p14:creationId xmlns:p14="http://schemas.microsoft.com/office/powerpoint/2010/main" val="4800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up)">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up)">
                                      <p:cBhvr>
                                        <p:cTn id="22" dur="5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up)">
                                      <p:cBhvr>
                                        <p:cTn id="27" dur="500"/>
                                        <p:tgtEl>
                                          <p:spTgt spid="9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wipe(up)">
                                      <p:cBhvr>
                                        <p:cTn id="32" dur="500"/>
                                        <p:tgtEl>
                                          <p:spTgt spid="9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up)">
                                      <p:cBhvr>
                                        <p:cTn id="37" dur="500"/>
                                        <p:tgtEl>
                                          <p:spTgt spid="7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up)">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wipe(up)">
                                      <p:cBhvr>
                                        <p:cTn id="52" dur="500"/>
                                        <p:tgtEl>
                                          <p:spTgt spid="16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10"/>
                                        </p:tgtEl>
                                        <p:attrNameLst>
                                          <p:attrName>style.visibility</p:attrName>
                                        </p:attrNameLst>
                                      </p:cBhvr>
                                      <p:to>
                                        <p:strVal val="visible"/>
                                      </p:to>
                                    </p:set>
                                    <p:animEffect transition="in" filter="wipe(up)">
                                      <p:cBhvr>
                                        <p:cTn id="57" dur="500"/>
                                        <p:tgtEl>
                                          <p:spTgt spid="1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16"/>
                                        </p:tgtEl>
                                        <p:attrNameLst>
                                          <p:attrName>style.visibility</p:attrName>
                                        </p:attrNameLst>
                                      </p:cBhvr>
                                      <p:to>
                                        <p:strVal val="visible"/>
                                      </p:to>
                                    </p:set>
                                    <p:animEffect transition="in" filter="wipe(up)">
                                      <p:cBhvr>
                                        <p:cTn id="62" dur="500"/>
                                        <p:tgtEl>
                                          <p:spTgt spid="1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wipe(up)">
                                      <p:cBhvr>
                                        <p:cTn id="67" dur="500"/>
                                        <p:tgtEl>
                                          <p:spTgt spid="1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23"/>
                                        </p:tgtEl>
                                        <p:attrNameLst>
                                          <p:attrName>style.visibility</p:attrName>
                                        </p:attrNameLst>
                                      </p:cBhvr>
                                      <p:to>
                                        <p:strVal val="visible"/>
                                      </p:to>
                                    </p:set>
                                    <p:animEffect transition="in" filter="wipe(up)">
                                      <p:cBhvr>
                                        <p:cTn id="72" dur="500"/>
                                        <p:tgtEl>
                                          <p:spTgt spid="1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26"/>
                                        </p:tgtEl>
                                        <p:attrNameLst>
                                          <p:attrName>style.visibility</p:attrName>
                                        </p:attrNameLst>
                                      </p:cBhvr>
                                      <p:to>
                                        <p:strVal val="visible"/>
                                      </p:to>
                                    </p:set>
                                    <p:animEffect transition="in" filter="wipe(up)">
                                      <p:cBhvr>
                                        <p:cTn id="77" dur="500"/>
                                        <p:tgtEl>
                                          <p:spTgt spid="1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50"/>
                                        </p:tgtEl>
                                        <p:attrNameLst>
                                          <p:attrName>style.visibility</p:attrName>
                                        </p:attrNameLst>
                                      </p:cBhvr>
                                      <p:to>
                                        <p:strVal val="visible"/>
                                      </p:to>
                                    </p:set>
                                    <p:animEffect transition="in" filter="wipe(up)">
                                      <p:cBhvr>
                                        <p:cTn id="82"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2D67B71C-E61C-4761-8F0C-44FFDA8AE26A}"/>
              </a:ext>
            </a:extLst>
          </p:cNvPr>
          <p:cNvSpPr txBox="1"/>
          <p:nvPr/>
        </p:nvSpPr>
        <p:spPr>
          <a:xfrm>
            <a:off x="-1" y="33461"/>
            <a:ext cx="1669003"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分组讨论</a:t>
            </a:r>
          </a:p>
        </p:txBody>
      </p:sp>
      <p:sp>
        <p:nvSpPr>
          <p:cNvPr id="12" name="文本框 11">
            <a:extLst>
              <a:ext uri="{FF2B5EF4-FFF2-40B4-BE49-F238E27FC236}">
                <a16:creationId xmlns:a16="http://schemas.microsoft.com/office/drawing/2014/main" id="{3E49F7B8-C86B-502D-E24A-2D9EEA894162}"/>
              </a:ext>
            </a:extLst>
          </p:cNvPr>
          <p:cNvSpPr txBox="1"/>
          <p:nvPr/>
        </p:nvSpPr>
        <p:spPr>
          <a:xfrm>
            <a:off x="79845" y="1532458"/>
            <a:ext cx="6400800" cy="3416320"/>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zh-CN" altLang="en-US" sz="2800" b="1" dirty="0">
                <a:latin typeface="楷体" panose="02010609060101010101" pitchFamily="49" charset="-122"/>
                <a:ea typeface="楷体" panose="02010609060101010101" pitchFamily="49" charset="-122"/>
                <a:sym typeface="+mn-ea"/>
              </a:rPr>
              <a:t>英国的经历给我们留下这样的思考：工业化的目的是什么，现代化的目的又是什么？如果工业化和现代化的目的不是造福于人，这种工业化和现代化有什么意义？</a:t>
            </a:r>
            <a:r>
              <a:rPr lang="zh-CN" altLang="en-US" sz="2800" b="1" dirty="0">
                <a:solidFill>
                  <a:srgbClr val="FF0000"/>
                </a:solidFill>
                <a:latin typeface="楷体" panose="02010609060101010101" pitchFamily="49" charset="-122"/>
                <a:ea typeface="楷体" panose="02010609060101010101" pitchFamily="49" charset="-122"/>
                <a:sym typeface="+mn-ea"/>
              </a:rPr>
              <a:t>如果工业化和现代化的目的只是为少数人造福而伤害多数人，这样的工业化和现代化是不是不发生更好？</a:t>
            </a: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钱乘旦</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工业革命中的人文灾难及其解决</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p>
        </p:txBody>
      </p:sp>
      <p:sp>
        <p:nvSpPr>
          <p:cNvPr id="13" name="文本框 12">
            <a:extLst>
              <a:ext uri="{FF2B5EF4-FFF2-40B4-BE49-F238E27FC236}">
                <a16:creationId xmlns:a16="http://schemas.microsoft.com/office/drawing/2014/main" id="{3AC4C443-3CF1-C4D5-2D2C-B1A49736474A}"/>
              </a:ext>
            </a:extLst>
          </p:cNvPr>
          <p:cNvSpPr txBox="1"/>
          <p:nvPr/>
        </p:nvSpPr>
        <p:spPr>
          <a:xfrm>
            <a:off x="-2" y="622322"/>
            <a:ext cx="12192002" cy="523220"/>
          </a:xfrm>
          <a:prstGeom prst="rect">
            <a:avLst/>
          </a:prstGeom>
          <a:noFill/>
        </p:spPr>
        <p:txBody>
          <a:bodyPr wrap="square" rtlCol="0">
            <a:spAutoFit/>
          </a:bodyPr>
          <a:lstStyle/>
          <a:p>
            <a:pPr algn="l"/>
            <a:r>
              <a:rPr lang="zh-CN" altLang="en-US" sz="2800" b="1" dirty="0">
                <a:latin typeface="微软雅黑" panose="020B0503020204020204" pitchFamily="34" charset="-122"/>
                <a:ea typeface="微软雅黑" panose="020B0503020204020204" pitchFamily="34" charset="-122"/>
              </a:rPr>
              <a:t>阅读材料，结合所学并结合实际，简单谈谈你对工业化、现代化的看法？</a:t>
            </a:r>
          </a:p>
        </p:txBody>
      </p:sp>
      <p:sp>
        <p:nvSpPr>
          <p:cNvPr id="21" name="圆角矩形 1">
            <a:extLst>
              <a:ext uri="{FF2B5EF4-FFF2-40B4-BE49-F238E27FC236}">
                <a16:creationId xmlns:a16="http://schemas.microsoft.com/office/drawing/2014/main" id="{74B6FB54-6114-4A48-C03D-4204E4EB2392}"/>
              </a:ext>
            </a:extLst>
          </p:cNvPr>
          <p:cNvSpPr/>
          <p:nvPr/>
        </p:nvSpPr>
        <p:spPr>
          <a:xfrm>
            <a:off x="186323" y="5335695"/>
            <a:ext cx="10697700" cy="1112705"/>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楷体" panose="02010609060101010101" pitchFamily="49" charset="-122"/>
                <a:ea typeface="楷体" panose="02010609060101010101" pitchFamily="49" charset="-122"/>
              </a:rPr>
              <a:t>①</a:t>
            </a:r>
            <a:r>
              <a:rPr lang="zh-CN" altLang="en-US" sz="2800" b="1" dirty="0">
                <a:solidFill>
                  <a:schemeClr val="tx1"/>
                </a:solidFill>
                <a:latin typeface="黑体" panose="02010609060101010101" charset="-122"/>
                <a:ea typeface="黑体" panose="02010609060101010101" charset="-122"/>
              </a:rPr>
              <a:t>工业化、现代化是历史发展、生产力进步的必然趋势；</a:t>
            </a:r>
            <a:endParaRPr lang="en-US" altLang="zh-CN" sz="2800" b="1" dirty="0">
              <a:solidFill>
                <a:schemeClr val="tx1"/>
              </a:solidFill>
              <a:latin typeface="黑体" panose="02010609060101010101" charset="-122"/>
              <a:ea typeface="黑体" panose="02010609060101010101" charset="-122"/>
            </a:endParaRPr>
          </a:p>
          <a:p>
            <a:r>
              <a:rPr lang="zh-CN" altLang="en-US" sz="2800" b="1" dirty="0">
                <a:solidFill>
                  <a:schemeClr val="tx1"/>
                </a:solidFill>
                <a:latin typeface="黑体" panose="02010609060101010101" charset="-122"/>
                <a:ea typeface="黑体" panose="02010609060101010101" charset="-122"/>
              </a:rPr>
              <a:t>②工业化、现代化要造福多数人，协调人与人、人与自然的关系</a:t>
            </a:r>
            <a:r>
              <a:rPr lang="en-US" altLang="zh-CN" sz="2800" b="1" dirty="0">
                <a:solidFill>
                  <a:schemeClr val="tx1"/>
                </a:solidFill>
                <a:latin typeface="黑体" panose="02010609060101010101" charset="-122"/>
                <a:ea typeface="黑体" panose="02010609060101010101" charset="-122"/>
              </a:rPr>
              <a:t>…</a:t>
            </a:r>
          </a:p>
        </p:txBody>
      </p:sp>
      <p:pic>
        <p:nvPicPr>
          <p:cNvPr id="3" name="图片 2">
            <a:extLst>
              <a:ext uri="{FF2B5EF4-FFF2-40B4-BE49-F238E27FC236}">
                <a16:creationId xmlns:a16="http://schemas.microsoft.com/office/drawing/2014/main" id="{FE313FAA-8619-8B6F-5D0D-DF0B4068D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645" y="1809122"/>
            <a:ext cx="5639091" cy="2670379"/>
          </a:xfrm>
          <a:prstGeom prst="rect">
            <a:avLst/>
          </a:prstGeom>
        </p:spPr>
      </p:pic>
    </p:spTree>
    <p:extLst>
      <p:ext uri="{BB962C8B-B14F-4D97-AF65-F5344CB8AC3E}">
        <p14:creationId xmlns:p14="http://schemas.microsoft.com/office/powerpoint/2010/main" val="112485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2D67B71C-E61C-4761-8F0C-44FFDA8AE26A}"/>
              </a:ext>
            </a:extLst>
          </p:cNvPr>
          <p:cNvSpPr txBox="1"/>
          <p:nvPr/>
        </p:nvSpPr>
        <p:spPr>
          <a:xfrm>
            <a:off x="-1" y="33461"/>
            <a:ext cx="1669003"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课堂巩固</a:t>
            </a:r>
          </a:p>
        </p:txBody>
      </p:sp>
      <p:sp>
        <p:nvSpPr>
          <p:cNvPr id="12" name="文本框 11">
            <a:extLst>
              <a:ext uri="{FF2B5EF4-FFF2-40B4-BE49-F238E27FC236}">
                <a16:creationId xmlns:a16="http://schemas.microsoft.com/office/drawing/2014/main" id="{3E49F7B8-C86B-502D-E24A-2D9EEA894162}"/>
              </a:ext>
            </a:extLst>
          </p:cNvPr>
          <p:cNvSpPr txBox="1"/>
          <p:nvPr/>
        </p:nvSpPr>
        <p:spPr>
          <a:xfrm>
            <a:off x="0" y="684732"/>
            <a:ext cx="12191999" cy="1815882"/>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 xmlns:wpsdc="http://www.wps.cn/officeDocument/2017/drawingmlCustomData" val="200" checksum="3773799597"/>
                </a:ext>
              </a:extLst>
            </a:pPr>
            <a:r>
              <a:rPr lang="en-US" altLang="zh-CN" sz="2800" b="1" dirty="0">
                <a:latin typeface="楷体" panose="02010609060101010101" pitchFamily="49" charset="-122"/>
                <a:ea typeface="楷体" panose="02010609060101010101" pitchFamily="49" charset="-122"/>
                <a:sym typeface="+mn-ea"/>
              </a:rPr>
              <a:t>1</a:t>
            </a:r>
            <a:r>
              <a:rPr lang="zh-CN" altLang="en-US" sz="2800" b="1" dirty="0">
                <a:latin typeface="楷体" panose="02010609060101010101" pitchFamily="49" charset="-122"/>
                <a:ea typeface="楷体" panose="02010609060101010101" pitchFamily="49" charset="-122"/>
                <a:sym typeface="+mn-ea"/>
              </a:rPr>
              <a:t>、</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英国通史</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中说：“</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过去以天为单位，现在以分钟、秒为单位；</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火车还教会人们守时，准时准点成为了现代生活的准则，人们开始随身带上一块表，时间概念是一个全新的概念。”依据材料你能得出的最佳结论是（　　）</a:t>
            </a:r>
            <a:endPar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endParaRPr>
          </a:p>
        </p:txBody>
      </p:sp>
      <p:sp>
        <p:nvSpPr>
          <p:cNvPr id="2" name="文本框 1">
            <a:extLst>
              <a:ext uri="{FF2B5EF4-FFF2-40B4-BE49-F238E27FC236}">
                <a16:creationId xmlns:a16="http://schemas.microsoft.com/office/drawing/2014/main" id="{CE21BAD3-0C9A-FC98-5B32-D059C3115BD8}"/>
              </a:ext>
            </a:extLst>
          </p:cNvPr>
          <p:cNvSpPr txBox="1"/>
          <p:nvPr/>
        </p:nvSpPr>
        <p:spPr>
          <a:xfrm>
            <a:off x="-346230" y="2432084"/>
            <a:ext cx="12191999" cy="1815882"/>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 xmlns:wpsdc="http://www.wps.cn/officeDocument/2017/drawingmlCustomData" val="200" checksum="3773799597"/>
                </a:ext>
              </a:extLst>
            </a:pPr>
            <a:r>
              <a:rPr lang="en-US" altLang="zh-CN" sz="2800" b="1" dirty="0">
                <a:latin typeface="楷体" panose="02010609060101010101" pitchFamily="49" charset="-122"/>
                <a:ea typeface="楷体" panose="02010609060101010101" pitchFamily="49" charset="-122"/>
                <a:sym typeface="+mn-ea"/>
              </a:rPr>
              <a:t>A. </a:t>
            </a:r>
            <a:r>
              <a:rPr lang="zh-CN" altLang="en-US" sz="2800" b="1" dirty="0">
                <a:latin typeface="楷体" panose="02010609060101010101" pitchFamily="49" charset="-122"/>
                <a:ea typeface="楷体" panose="02010609060101010101" pitchFamily="49" charset="-122"/>
                <a:sym typeface="+mn-ea"/>
              </a:rPr>
              <a:t>相对论对人们生活方式的影响很大</a:t>
            </a:r>
          </a:p>
          <a:p>
            <a:pPr indent="457200" algn="just" fontAlgn="auto">
              <a:spcBef>
                <a:spcPts val="0"/>
              </a:spcBef>
              <a:spcAft>
                <a:spcPts val="0"/>
              </a:spcAft>
              <a:extLst>
                <a:ext uri="{35155182-B16C-46BC-9424-99874614C6A1}">
                  <wpsdc:indentchars xmlns="" xmlns:wpsdc="http://www.wps.cn/officeDocument/2017/drawingmlCustomData" val="200" checksum="3773799597"/>
                </a:ext>
              </a:extLst>
            </a:pPr>
            <a:r>
              <a:rPr lang="en-US" altLang="zh-CN" sz="2800" b="1" dirty="0">
                <a:latin typeface="楷体" panose="02010609060101010101" pitchFamily="49" charset="-122"/>
                <a:ea typeface="楷体" panose="02010609060101010101" pitchFamily="49" charset="-122"/>
                <a:sym typeface="+mn-ea"/>
              </a:rPr>
              <a:t>B. </a:t>
            </a:r>
            <a:r>
              <a:rPr lang="zh-CN" altLang="en-US" sz="2800" b="1" dirty="0">
                <a:latin typeface="楷体" panose="02010609060101010101" pitchFamily="49" charset="-122"/>
                <a:ea typeface="楷体" panose="02010609060101010101" pitchFamily="49" charset="-122"/>
                <a:sym typeface="+mn-ea"/>
              </a:rPr>
              <a:t>火车的发明使人养成了戴手表的习惯</a:t>
            </a:r>
          </a:p>
          <a:p>
            <a:pPr indent="457200" algn="just" fontAlgn="auto">
              <a:spcBef>
                <a:spcPts val="0"/>
              </a:spcBef>
              <a:spcAft>
                <a:spcPts val="0"/>
              </a:spcAft>
              <a:extLst>
                <a:ext uri="{35155182-B16C-46BC-9424-99874614C6A1}">
                  <wpsdc:indentchars xmlns="" xmlns:wpsdc="http://www.wps.cn/officeDocument/2017/drawingmlCustomData" val="200" checksum="3773799597"/>
                </a:ext>
              </a:extLst>
            </a:pPr>
            <a:r>
              <a:rPr lang="en-US" altLang="zh-CN" sz="2800" b="1" dirty="0">
                <a:latin typeface="楷体" panose="02010609060101010101" pitchFamily="49" charset="-122"/>
                <a:ea typeface="楷体" panose="02010609060101010101" pitchFamily="49" charset="-122"/>
                <a:sym typeface="+mn-ea"/>
              </a:rPr>
              <a:t>C. </a:t>
            </a:r>
            <a:r>
              <a:rPr lang="zh-CN" altLang="en-US" sz="2800" b="1" dirty="0">
                <a:latin typeface="楷体" panose="02010609060101010101" pitchFamily="49" charset="-122"/>
                <a:ea typeface="楷体" panose="02010609060101010101" pitchFamily="49" charset="-122"/>
                <a:sym typeface="+mn-ea"/>
              </a:rPr>
              <a:t>工业革命改变了人们的生活方式和时间观念</a:t>
            </a:r>
          </a:p>
          <a:p>
            <a:pPr indent="457200" algn="just" fontAlgn="auto">
              <a:spcBef>
                <a:spcPts val="0"/>
              </a:spcBef>
              <a:spcAft>
                <a:spcPts val="0"/>
              </a:spcAft>
              <a:extLst>
                <a:ext uri="{35155182-B16C-46BC-9424-99874614C6A1}">
                  <wpsdc:indentchars xmlns="" xmlns:wpsdc="http://www.wps.cn/officeDocument/2017/drawingmlCustomData" val="200" checksum="3773799597"/>
                </a:ext>
              </a:extLst>
            </a:pPr>
            <a:r>
              <a:rPr lang="en-US" altLang="zh-CN" sz="2800" b="1" dirty="0">
                <a:latin typeface="楷体" panose="02010609060101010101" pitchFamily="49" charset="-122"/>
                <a:ea typeface="楷体" panose="02010609060101010101" pitchFamily="49" charset="-122"/>
                <a:sym typeface="+mn-ea"/>
              </a:rPr>
              <a:t>D. </a:t>
            </a:r>
            <a:r>
              <a:rPr lang="zh-CN" altLang="en-US" sz="2800" b="1" dirty="0">
                <a:latin typeface="楷体" panose="02010609060101010101" pitchFamily="49" charset="-122"/>
                <a:ea typeface="楷体" panose="02010609060101010101" pitchFamily="49" charset="-122"/>
                <a:sym typeface="+mn-ea"/>
              </a:rPr>
              <a:t>科技发明提高了人们的生活质量</a:t>
            </a:r>
            <a:endPar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endParaRPr>
          </a:p>
        </p:txBody>
      </p:sp>
      <p:sp>
        <p:nvSpPr>
          <p:cNvPr id="4" name="文本框 3">
            <a:extLst>
              <a:ext uri="{FF2B5EF4-FFF2-40B4-BE49-F238E27FC236}">
                <a16:creationId xmlns:a16="http://schemas.microsoft.com/office/drawing/2014/main" id="{23AC8B2E-B5D4-84F5-CAAD-FC6A355B0761}"/>
              </a:ext>
            </a:extLst>
          </p:cNvPr>
          <p:cNvSpPr txBox="1"/>
          <p:nvPr/>
        </p:nvSpPr>
        <p:spPr>
          <a:xfrm>
            <a:off x="1669002" y="1918308"/>
            <a:ext cx="727969" cy="646331"/>
          </a:xfrm>
          <a:prstGeom prst="rect">
            <a:avLst/>
          </a:prstGeom>
          <a:noFill/>
        </p:spPr>
        <p:txBody>
          <a:bodyPr wrap="square" rtlCol="0">
            <a:spAutoFit/>
          </a:bodyPr>
          <a:lstStyle/>
          <a:p>
            <a:r>
              <a:rPr lang="en-US" altLang="zh-CN" sz="3600" b="1" dirty="0">
                <a:solidFill>
                  <a:srgbClr val="FF0000"/>
                </a:solidFill>
                <a:latin typeface="微软雅黑" panose="020B0503020204020204" pitchFamily="34" charset="-122"/>
                <a:ea typeface="微软雅黑" panose="020B0503020204020204" pitchFamily="34" charset="-122"/>
              </a:rPr>
              <a:t>C</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A06E81E7-7AD9-2CC0-D394-66F856AFB358}"/>
              </a:ext>
            </a:extLst>
          </p:cNvPr>
          <p:cNvSpPr txBox="1"/>
          <p:nvPr/>
        </p:nvSpPr>
        <p:spPr>
          <a:xfrm>
            <a:off x="-71021" y="4311991"/>
            <a:ext cx="12191999" cy="1384995"/>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800" b="1" dirty="0">
                <a:latin typeface="楷体" panose="02010609060101010101" pitchFamily="49" charset="-122"/>
                <a:ea typeface="楷体" panose="02010609060101010101" pitchFamily="49" charset="-122"/>
                <a:sym typeface="+mn-ea"/>
              </a:rPr>
              <a:t>2</a:t>
            </a:r>
            <a:r>
              <a:rPr lang="zh-CN" altLang="en-US" sz="2800" b="1" dirty="0">
                <a:latin typeface="楷体" panose="02010609060101010101" pitchFamily="49" charset="-122"/>
                <a:ea typeface="楷体" panose="02010609060101010101" pitchFamily="49" charset="-122"/>
                <a:sym typeface="+mn-ea"/>
              </a:rPr>
              <a:t>、英国</a:t>
            </a:r>
            <a:r>
              <a:rPr lang="en-US" altLang="zh-CN" sz="2800" b="1" dirty="0">
                <a:latin typeface="楷体" panose="02010609060101010101" pitchFamily="49" charset="-122"/>
                <a:ea typeface="楷体" panose="02010609060101010101" pitchFamily="49" charset="-122"/>
                <a:sym typeface="+mn-ea"/>
              </a:rPr>
              <a:t>18</a:t>
            </a:r>
            <a:r>
              <a:rPr lang="zh-CN" altLang="en-US" sz="2800" b="1" dirty="0">
                <a:latin typeface="楷体" panose="02010609060101010101" pitchFamily="49" charset="-122"/>
                <a:ea typeface="楷体" panose="02010609060101010101" pitchFamily="49" charset="-122"/>
                <a:sym typeface="+mn-ea"/>
              </a:rPr>
              <a:t>世纪人口死亡率明显下降，但</a:t>
            </a:r>
            <a:r>
              <a:rPr lang="en-US" altLang="zh-CN" sz="2800" b="1" dirty="0">
                <a:latin typeface="楷体" panose="02010609060101010101" pitchFamily="49" charset="-122"/>
                <a:ea typeface="楷体" panose="02010609060101010101" pitchFamily="49" charset="-122"/>
                <a:sym typeface="+mn-ea"/>
              </a:rPr>
              <a:t>1816</a:t>
            </a:r>
            <a:r>
              <a:rPr lang="zh-CN" altLang="en-US" sz="2800" b="1" dirty="0">
                <a:latin typeface="楷体" panose="02010609060101010101" pitchFamily="49" charset="-122"/>
                <a:ea typeface="楷体" panose="02010609060101010101" pitchFamily="49" charset="-122"/>
                <a:sym typeface="+mn-ea"/>
              </a:rPr>
              <a:t>年以后死亡率上升。</a:t>
            </a:r>
            <a:r>
              <a:rPr lang="en-US" altLang="zh-CN" sz="2800" b="1" dirty="0">
                <a:latin typeface="楷体" panose="02010609060101010101" pitchFamily="49" charset="-122"/>
                <a:ea typeface="楷体" panose="02010609060101010101" pitchFamily="49" charset="-122"/>
                <a:sym typeface="+mn-ea"/>
              </a:rPr>
              <a:t>1831</a:t>
            </a:r>
            <a:r>
              <a:rPr lang="zh-CN" altLang="en-US" sz="2800" b="1" dirty="0">
                <a:latin typeface="楷体" panose="02010609060101010101" pitchFamily="49" charset="-122"/>
                <a:ea typeface="楷体" panose="02010609060101010101" pitchFamily="49" charset="-122"/>
                <a:sym typeface="+mn-ea"/>
              </a:rPr>
              <a:t>～</a:t>
            </a:r>
            <a:r>
              <a:rPr lang="en-US" altLang="zh-CN" sz="2800" b="1" dirty="0">
                <a:latin typeface="楷体" panose="02010609060101010101" pitchFamily="49" charset="-122"/>
                <a:ea typeface="楷体" panose="02010609060101010101" pitchFamily="49" charset="-122"/>
                <a:sym typeface="+mn-ea"/>
              </a:rPr>
              <a:t>1841</a:t>
            </a:r>
            <a:r>
              <a:rPr lang="zh-CN" altLang="en-US" sz="2800" b="1" dirty="0">
                <a:latin typeface="楷体" panose="02010609060101010101" pitchFamily="49" charset="-122"/>
                <a:ea typeface="楷体" panose="02010609060101010101" pitchFamily="49" charset="-122"/>
                <a:sym typeface="+mn-ea"/>
              </a:rPr>
              <a:t>年，工厂集中的伯明翰每千人死亡率由</a:t>
            </a:r>
            <a:r>
              <a:rPr lang="en-US" altLang="zh-CN" sz="2800" b="1" dirty="0">
                <a:latin typeface="楷体" panose="02010609060101010101" pitchFamily="49" charset="-122"/>
                <a:ea typeface="楷体" panose="02010609060101010101" pitchFamily="49" charset="-122"/>
                <a:sym typeface="+mn-ea"/>
              </a:rPr>
              <a:t>14.6</a:t>
            </a:r>
            <a:r>
              <a:rPr lang="zh-CN" altLang="en-US" sz="2800" b="1" dirty="0">
                <a:latin typeface="楷体" panose="02010609060101010101" pitchFamily="49" charset="-122"/>
                <a:ea typeface="楷体" panose="02010609060101010101" pitchFamily="49" charset="-122"/>
                <a:sym typeface="+mn-ea"/>
              </a:rPr>
              <a:t>上升到</a:t>
            </a:r>
            <a:r>
              <a:rPr lang="en-US" altLang="zh-CN" sz="2800" b="1" dirty="0">
                <a:latin typeface="楷体" panose="02010609060101010101" pitchFamily="49" charset="-122"/>
                <a:ea typeface="楷体" panose="02010609060101010101" pitchFamily="49" charset="-122"/>
                <a:sym typeface="+mn-ea"/>
              </a:rPr>
              <a:t>27.2</a:t>
            </a:r>
            <a:r>
              <a:rPr lang="zh-CN" altLang="en-US" sz="2800" b="1" dirty="0">
                <a:latin typeface="楷体" panose="02010609060101010101" pitchFamily="49" charset="-122"/>
                <a:ea typeface="楷体" panose="02010609060101010101" pitchFamily="49" charset="-122"/>
                <a:sym typeface="+mn-ea"/>
              </a:rPr>
              <a:t>，利物浦由</a:t>
            </a:r>
            <a:r>
              <a:rPr lang="en-US" altLang="zh-CN" sz="2800" b="1" dirty="0">
                <a:latin typeface="楷体" panose="02010609060101010101" pitchFamily="49" charset="-122"/>
                <a:ea typeface="楷体" panose="02010609060101010101" pitchFamily="49" charset="-122"/>
                <a:sym typeface="+mn-ea"/>
              </a:rPr>
              <a:t>21</a:t>
            </a:r>
            <a:r>
              <a:rPr lang="zh-CN" altLang="en-US" sz="2800" b="1" dirty="0">
                <a:latin typeface="楷体" panose="02010609060101010101" pitchFamily="49" charset="-122"/>
                <a:ea typeface="楷体" panose="02010609060101010101" pitchFamily="49" charset="-122"/>
                <a:sym typeface="+mn-ea"/>
              </a:rPr>
              <a:t>上升到</a:t>
            </a:r>
            <a:r>
              <a:rPr lang="en-US" altLang="zh-CN" sz="2800" b="1" dirty="0">
                <a:latin typeface="楷体" panose="02010609060101010101" pitchFamily="49" charset="-122"/>
                <a:ea typeface="楷体" panose="02010609060101010101" pitchFamily="49" charset="-122"/>
                <a:sym typeface="+mn-ea"/>
              </a:rPr>
              <a:t>34.8</a:t>
            </a:r>
            <a:r>
              <a:rPr lang="zh-CN" altLang="en-US" sz="2800" b="1" dirty="0">
                <a:latin typeface="楷体" panose="02010609060101010101" pitchFamily="49" charset="-122"/>
                <a:ea typeface="楷体" panose="02010609060101010101" pitchFamily="49" charset="-122"/>
                <a:sym typeface="+mn-ea"/>
              </a:rPr>
              <a:t>．造成上述情况发生的重要原因是（　　）</a:t>
            </a:r>
            <a:endPar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endParaRPr>
          </a:p>
        </p:txBody>
      </p:sp>
      <p:sp>
        <p:nvSpPr>
          <p:cNvPr id="7" name="文本框 6">
            <a:extLst>
              <a:ext uri="{FF2B5EF4-FFF2-40B4-BE49-F238E27FC236}">
                <a16:creationId xmlns:a16="http://schemas.microsoft.com/office/drawing/2014/main" id="{A374E05E-30B0-0514-EF75-DDB84998B43D}"/>
              </a:ext>
            </a:extLst>
          </p:cNvPr>
          <p:cNvSpPr txBox="1"/>
          <p:nvPr/>
        </p:nvSpPr>
        <p:spPr>
          <a:xfrm>
            <a:off x="266329" y="5761011"/>
            <a:ext cx="7572653" cy="954107"/>
          </a:xfrm>
          <a:prstGeom prst="rect">
            <a:avLst/>
          </a:prstGeom>
          <a:noFill/>
        </p:spPr>
        <p:txBody>
          <a:bodyPr wrap="square" rtlCol="0">
            <a:spAutoFit/>
          </a:bodyPr>
          <a:lstStyle/>
          <a:p>
            <a:pPr marL="514350" indent="-514350" algn="just" fontAlgn="auto">
              <a:spcBef>
                <a:spcPts val="0"/>
              </a:spcBef>
              <a:spcAft>
                <a:spcPts val="0"/>
              </a:spcAft>
              <a:buAutoNum type="alphaUcPeriod"/>
              <a:extLst>
                <a:ext uri="{35155182-B16C-46BC-9424-99874614C6A1}">
                  <wpsdc:indentchars xmlns="" xmlns:wpsdc="http://www.wps.cn/officeDocument/2017/drawingmlCustomData" val="200" checksum="3773799597"/>
                </a:ext>
              </a:extLst>
            </a:pPr>
            <a:r>
              <a:rPr lang="zh-CN" altLang="en-US" sz="2800" b="1" dirty="0">
                <a:latin typeface="楷体" panose="02010609060101010101" pitchFamily="49" charset="-122"/>
                <a:ea typeface="楷体" panose="02010609060101010101" pitchFamily="49" charset="-122"/>
                <a:sym typeface="+mn-ea"/>
              </a:rPr>
              <a:t>人口膨胀食物短缺	</a:t>
            </a:r>
            <a:r>
              <a:rPr lang="en-US" altLang="zh-CN" sz="2800" b="1" dirty="0">
                <a:latin typeface="楷体" panose="02010609060101010101" pitchFamily="49" charset="-122"/>
                <a:ea typeface="楷体" panose="02010609060101010101" pitchFamily="49" charset="-122"/>
                <a:sym typeface="+mn-ea"/>
              </a:rPr>
              <a:t>B. </a:t>
            </a:r>
            <a:r>
              <a:rPr lang="zh-CN" altLang="en-US" sz="2800" b="1" dirty="0">
                <a:latin typeface="楷体" panose="02010609060101010101" pitchFamily="49" charset="-122"/>
                <a:ea typeface="楷体" panose="02010609060101010101" pitchFamily="49" charset="-122"/>
                <a:sym typeface="+mn-ea"/>
              </a:rPr>
              <a:t>城市环境日益恶化	</a:t>
            </a:r>
            <a:endParaRPr lang="en-US" altLang="zh-CN" sz="2800" b="1" dirty="0">
              <a:latin typeface="楷体" panose="02010609060101010101" pitchFamily="49" charset="-122"/>
              <a:ea typeface="楷体" panose="02010609060101010101" pitchFamily="49" charset="-122"/>
              <a:sym typeface="+mn-ea"/>
            </a:endParaRPr>
          </a:p>
          <a:p>
            <a:pPr algn="just" fontAlgn="auto">
              <a:spcBef>
                <a:spcPts val="0"/>
              </a:spcBef>
              <a:spcAft>
                <a:spcPts val="0"/>
              </a:spcAft>
              <a:extLst>
                <a:ext uri="{35155182-B16C-46BC-9424-99874614C6A1}">
                  <wpsdc:indentchars xmlns="" xmlns:wpsdc="http://www.wps.cn/officeDocument/2017/drawingmlCustomData" val="200" checksum="3773799597"/>
                </a:ext>
              </a:extLst>
            </a:pPr>
            <a:r>
              <a:rPr lang="en-US" altLang="zh-CN" sz="2800" b="1" dirty="0">
                <a:latin typeface="楷体" panose="02010609060101010101" pitchFamily="49" charset="-122"/>
                <a:ea typeface="楷体" panose="02010609060101010101" pitchFamily="49" charset="-122"/>
                <a:sym typeface="+mn-ea"/>
              </a:rPr>
              <a:t>C. </a:t>
            </a:r>
            <a:r>
              <a:rPr lang="zh-CN" altLang="en-US" sz="2800" b="1" dirty="0">
                <a:latin typeface="楷体" panose="02010609060101010101" pitchFamily="49" charset="-122"/>
                <a:ea typeface="楷体" panose="02010609060101010101" pitchFamily="49" charset="-122"/>
                <a:sym typeface="+mn-ea"/>
              </a:rPr>
              <a:t>化学工业污染严重	</a:t>
            </a:r>
            <a:r>
              <a:rPr lang="en-US" altLang="zh-CN" sz="2800" b="1" dirty="0">
                <a:latin typeface="楷体" panose="02010609060101010101" pitchFamily="49" charset="-122"/>
                <a:ea typeface="楷体" panose="02010609060101010101" pitchFamily="49" charset="-122"/>
                <a:sym typeface="+mn-ea"/>
              </a:rPr>
              <a:t>D. </a:t>
            </a:r>
            <a:r>
              <a:rPr lang="zh-CN" altLang="en-US" sz="2800" b="1" dirty="0">
                <a:latin typeface="楷体" panose="02010609060101010101" pitchFamily="49" charset="-122"/>
                <a:ea typeface="楷体" panose="02010609060101010101" pitchFamily="49" charset="-122"/>
                <a:sym typeface="+mn-ea"/>
              </a:rPr>
              <a:t>医疗技术水平下降</a:t>
            </a:r>
            <a:endPar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endParaRPr>
          </a:p>
        </p:txBody>
      </p:sp>
      <p:sp>
        <p:nvSpPr>
          <p:cNvPr id="8" name="文本框 7">
            <a:extLst>
              <a:ext uri="{FF2B5EF4-FFF2-40B4-BE49-F238E27FC236}">
                <a16:creationId xmlns:a16="http://schemas.microsoft.com/office/drawing/2014/main" id="{60E5386B-FFF3-39A0-6533-0C72C105087A}"/>
              </a:ext>
            </a:extLst>
          </p:cNvPr>
          <p:cNvSpPr txBox="1"/>
          <p:nvPr/>
        </p:nvSpPr>
        <p:spPr>
          <a:xfrm>
            <a:off x="7298925" y="5140234"/>
            <a:ext cx="727969" cy="646331"/>
          </a:xfrm>
          <a:prstGeom prst="rect">
            <a:avLst/>
          </a:prstGeom>
          <a:noFill/>
        </p:spPr>
        <p:txBody>
          <a:bodyPr wrap="square" rtlCol="0">
            <a:spAutoFit/>
          </a:bodyPr>
          <a:lstStyle/>
          <a:p>
            <a:r>
              <a:rPr lang="en-US" altLang="zh-CN" sz="3600" b="1" dirty="0">
                <a:solidFill>
                  <a:srgbClr val="FF0000"/>
                </a:solidFill>
                <a:latin typeface="微软雅黑" panose="020B0503020204020204" pitchFamily="34" charset="-122"/>
                <a:ea typeface="微软雅黑" panose="020B0503020204020204" pitchFamily="34" charset="-122"/>
              </a:rPr>
              <a:t>B</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623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DA23722D-3B55-F979-BE1D-3EB646DF531D}"/>
              </a:ext>
            </a:extLst>
          </p:cNvPr>
          <p:cNvSpPr>
            <a:spLocks noChangeArrowheads="1"/>
          </p:cNvSpPr>
          <p:nvPr/>
        </p:nvSpPr>
        <p:spPr bwMode="black">
          <a:xfrm>
            <a:off x="1162038" y="709022"/>
            <a:ext cx="9867924" cy="646331"/>
          </a:xfrm>
          <a:prstGeom prst="rect">
            <a:avLst/>
          </a:prstGeom>
          <a:noFill/>
          <a:ln>
            <a:noFill/>
          </a:ln>
          <a:effectLst/>
        </p:spPr>
        <p:txBody>
          <a:bodyPr wrap="square">
            <a:spAutoFit/>
          </a:bodyPr>
          <a:lstStyle/>
          <a:p>
            <a:pPr algn="ctr" fontAlgn="auto">
              <a:spcBef>
                <a:spcPts val="0"/>
              </a:spcBef>
              <a:spcAft>
                <a:spcPts val="0"/>
              </a:spcAft>
              <a:defRPr/>
            </a:pPr>
            <a:r>
              <a:rPr lang="zh-CN" altLang="en-US" sz="3600" spc="600" dirty="0">
                <a:ln w="15875">
                  <a:solidFill>
                    <a:srgbClr val="C16469"/>
                  </a:solidFill>
                </a:ln>
                <a:solidFill>
                  <a:schemeClr val="bg1"/>
                </a:solidFill>
                <a:latin typeface="华光标题黑_CNKI" panose="02000500000000000000" pitchFamily="2" charset="-122"/>
                <a:ea typeface="华光标题黑_CNKI" panose="02000500000000000000" pitchFamily="2" charset="-122"/>
              </a:rPr>
              <a:t>选必二</a:t>
            </a:r>
            <a:r>
              <a:rPr lang="zh-CN" altLang="en-US" sz="3600" spc="600" dirty="0">
                <a:ln w="15875">
                  <a:solidFill>
                    <a:srgbClr val="C16469"/>
                  </a:solidFill>
                </a:ln>
                <a:solidFill>
                  <a:schemeClr val="bg1"/>
                </a:solidFill>
                <a:latin typeface="华光标题黑_CNKI" panose="02000500000000000000" pitchFamily="2" charset="-122"/>
                <a:ea typeface="华光标题黑_CNKI" panose="02000500000000000000" pitchFamily="2" charset="-122"/>
                <a:cs typeface="方正清刻本悦宋简体" panose="02000000000000000000" charset="-122"/>
              </a:rPr>
              <a:t>第二</a:t>
            </a:r>
            <a:r>
              <a:rPr lang="zh-CN" sz="3600" spc="600" dirty="0">
                <a:ln w="15875">
                  <a:solidFill>
                    <a:srgbClr val="C16469"/>
                  </a:solidFill>
                </a:ln>
                <a:solidFill>
                  <a:schemeClr val="bg1"/>
                </a:solidFill>
                <a:latin typeface="华光标题黑_CNKI" panose="02000500000000000000" pitchFamily="2" charset="-122"/>
                <a:ea typeface="华光标题黑_CNKI" panose="02000500000000000000" pitchFamily="2" charset="-122"/>
                <a:cs typeface="方正清刻本悦宋简体" panose="02000000000000000000" charset="-122"/>
              </a:rPr>
              <a:t>单元</a:t>
            </a:r>
            <a:r>
              <a:rPr lang="en-US" altLang="zh-CN" sz="3600" spc="600" dirty="0">
                <a:ln w="15875">
                  <a:solidFill>
                    <a:srgbClr val="C16469"/>
                  </a:solidFill>
                </a:ln>
                <a:solidFill>
                  <a:schemeClr val="bg1"/>
                </a:solidFill>
                <a:latin typeface="华光标题黑_CNKI" panose="02000500000000000000" pitchFamily="2" charset="-122"/>
                <a:ea typeface="华光标题黑_CNKI" panose="02000500000000000000" pitchFamily="2" charset="-122"/>
                <a:cs typeface="方正清刻本悦宋简体" panose="02000000000000000000" charset="-122"/>
              </a:rPr>
              <a:t> </a:t>
            </a:r>
            <a:r>
              <a:rPr lang="zh-CN" altLang="en-US" sz="3600" spc="600" dirty="0">
                <a:ln w="15875">
                  <a:solidFill>
                    <a:srgbClr val="C16469"/>
                  </a:solidFill>
                </a:ln>
                <a:solidFill>
                  <a:schemeClr val="bg1"/>
                </a:solidFill>
                <a:latin typeface="华光标题黑_CNKI" panose="02000500000000000000" pitchFamily="2" charset="-122"/>
                <a:ea typeface="华光标题黑_CNKI" panose="02000500000000000000" pitchFamily="2" charset="-122"/>
                <a:cs typeface="方正清刻本悦宋简体" panose="02000000000000000000" charset="-122"/>
              </a:rPr>
              <a:t>生产工具与劳作方式</a:t>
            </a:r>
            <a:endParaRPr lang="en-US" altLang="zh-CN" sz="3600" spc="600" dirty="0">
              <a:ln w="15875">
                <a:solidFill>
                  <a:srgbClr val="C16469"/>
                </a:solidFill>
              </a:ln>
              <a:solidFill>
                <a:schemeClr val="bg1"/>
              </a:solidFill>
              <a:latin typeface="华光标题黑_CNKI" panose="02000500000000000000" pitchFamily="2" charset="-122"/>
              <a:ea typeface="华光标题黑_CNKI" panose="02000500000000000000" pitchFamily="2" charset="-122"/>
              <a:cs typeface="方正清刻本悦宋简体" panose="02000000000000000000" charset="-122"/>
            </a:endParaRPr>
          </a:p>
        </p:txBody>
      </p:sp>
      <p:sp>
        <p:nvSpPr>
          <p:cNvPr id="2" name="矩形 1">
            <a:extLst>
              <a:ext uri="{FF2B5EF4-FFF2-40B4-BE49-F238E27FC236}">
                <a16:creationId xmlns:a16="http://schemas.microsoft.com/office/drawing/2014/main" id="{E1A6F9FB-C890-31A4-D69C-683B80016A85}"/>
              </a:ext>
            </a:extLst>
          </p:cNvPr>
          <p:cNvSpPr/>
          <p:nvPr/>
        </p:nvSpPr>
        <p:spPr>
          <a:xfrm>
            <a:off x="0" y="5514363"/>
            <a:ext cx="12192000" cy="134363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微软雅黑" panose="020B0503020204020204" pitchFamily="34" charset="-122"/>
                <a:ea typeface="微软雅黑" panose="020B0503020204020204" pitchFamily="34" charset="-122"/>
              </a:rPr>
              <a:t>课标要求：</a:t>
            </a:r>
            <a:endParaRPr lang="en-US" altLang="zh-CN" sz="2400" b="1" dirty="0">
              <a:solidFill>
                <a:schemeClr val="tx1"/>
              </a:solidFill>
              <a:latin typeface="微软雅黑" panose="020B0503020204020204" pitchFamily="34" charset="-122"/>
              <a:ea typeface="微软雅黑" panose="020B0503020204020204" pitchFamily="34" charset="-122"/>
            </a:endParaRPr>
          </a:p>
          <a:p>
            <a:r>
              <a:rPr lang="en-US" altLang="zh-CN" sz="2400" b="1" dirty="0">
                <a:solidFill>
                  <a:schemeClr val="tx1"/>
                </a:solidFill>
                <a:latin typeface="微软雅黑" panose="020B0503020204020204" pitchFamily="34" charset="-122"/>
                <a:ea typeface="微软雅黑" panose="020B0503020204020204" pitchFamily="34" charset="-122"/>
              </a:rPr>
              <a:t>1</a:t>
            </a:r>
            <a:r>
              <a:rPr lang="zh-CN" altLang="en-US" sz="2400" b="1" dirty="0">
                <a:solidFill>
                  <a:schemeClr val="tx1"/>
                </a:solidFill>
                <a:latin typeface="微软雅黑" panose="020B0503020204020204" pitchFamily="34" charset="-122"/>
                <a:ea typeface="微软雅黑" panose="020B0503020204020204" pitchFamily="34" charset="-122"/>
              </a:rPr>
              <a:t>、认识大机器生产、工厂制度对人类劳作方式及生活方式的影响</a:t>
            </a:r>
            <a:endParaRPr lang="en-US" altLang="zh-CN" sz="2400" b="1" dirty="0">
              <a:solidFill>
                <a:schemeClr val="tx1"/>
              </a:solidFill>
              <a:latin typeface="微软雅黑" panose="020B0503020204020204" pitchFamily="34" charset="-122"/>
              <a:ea typeface="微软雅黑" panose="020B0503020204020204" pitchFamily="34" charset="-122"/>
            </a:endParaRPr>
          </a:p>
          <a:p>
            <a:r>
              <a:rPr lang="en-US" altLang="zh-CN" sz="2400" b="1" dirty="0">
                <a:solidFill>
                  <a:schemeClr val="tx1"/>
                </a:solidFill>
                <a:latin typeface="微软雅黑" panose="020B0503020204020204" pitchFamily="34" charset="-122"/>
                <a:ea typeface="微软雅黑" panose="020B0503020204020204" pitchFamily="34" charset="-122"/>
              </a:rPr>
              <a:t>2</a:t>
            </a:r>
            <a:r>
              <a:rPr lang="zh-CN" altLang="en-US" sz="2400" b="1" dirty="0">
                <a:solidFill>
                  <a:schemeClr val="tx1"/>
                </a:solidFill>
                <a:latin typeface="微软雅黑" panose="020B0503020204020204" pitchFamily="34" charset="-122"/>
                <a:ea typeface="微软雅黑" panose="020B0503020204020204" pitchFamily="34" charset="-122"/>
              </a:rPr>
              <a:t>、理解大机器生产、工厂制度给人类社会带来的革命性意义</a:t>
            </a:r>
          </a:p>
        </p:txBody>
      </p:sp>
      <p:sp>
        <p:nvSpPr>
          <p:cNvPr id="8" name="Rectangle 6">
            <a:extLst>
              <a:ext uri="{FF2B5EF4-FFF2-40B4-BE49-F238E27FC236}">
                <a16:creationId xmlns:a16="http://schemas.microsoft.com/office/drawing/2014/main" id="{9424122E-EB14-6CA9-379A-66DECA8B4876}"/>
              </a:ext>
            </a:extLst>
          </p:cNvPr>
          <p:cNvSpPr>
            <a:spLocks noChangeArrowheads="1"/>
          </p:cNvSpPr>
          <p:nvPr/>
        </p:nvSpPr>
        <p:spPr bwMode="black">
          <a:xfrm>
            <a:off x="0" y="3062923"/>
            <a:ext cx="12192000" cy="923330"/>
          </a:xfrm>
          <a:prstGeom prst="rect">
            <a:avLst/>
          </a:prstGeom>
          <a:noFill/>
          <a:ln>
            <a:noFill/>
          </a:ln>
          <a:effectLst/>
        </p:spPr>
        <p:txBody>
          <a:bodyPr wrap="square" anchor="ctr">
            <a:spAutoFit/>
          </a:bodyPr>
          <a:lstStyle/>
          <a:p>
            <a:pPr algn="ctr" fontAlgn="auto">
              <a:spcBef>
                <a:spcPts val="0"/>
              </a:spcBef>
              <a:spcAft>
                <a:spcPts val="0"/>
              </a:spcAft>
              <a:defRPr/>
            </a:pPr>
            <a:r>
              <a:rPr lang="zh-CN" altLang="en-US" sz="5400" b="1" dirty="0">
                <a:ln w="19050">
                  <a:solidFill>
                    <a:srgbClr val="C16469"/>
                  </a:solidFill>
                </a:ln>
                <a:solidFill>
                  <a:schemeClr val="bg1"/>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方正清刻本悦宋简体" panose="02000000000000000000" charset="-122"/>
              </a:rPr>
              <a:t>第</a:t>
            </a:r>
            <a:r>
              <a:rPr lang="en-US" altLang="zh-CN" sz="5400" b="1" dirty="0">
                <a:ln w="19050">
                  <a:solidFill>
                    <a:srgbClr val="C16469"/>
                  </a:solidFill>
                </a:ln>
                <a:solidFill>
                  <a:schemeClr val="bg1"/>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方正清刻本悦宋简体" panose="02000000000000000000" charset="-122"/>
              </a:rPr>
              <a:t>5</a:t>
            </a:r>
            <a:r>
              <a:rPr lang="zh-CN" altLang="en-US" sz="5400" b="1" dirty="0">
                <a:ln w="19050">
                  <a:solidFill>
                    <a:srgbClr val="C16469"/>
                  </a:solidFill>
                </a:ln>
                <a:solidFill>
                  <a:schemeClr val="bg1"/>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方正清刻本悦宋简体" panose="02000000000000000000" charset="-122"/>
              </a:rPr>
              <a:t>课 工业革命与工厂制度</a:t>
            </a:r>
            <a:endParaRPr lang="en-US" altLang="zh-CN" sz="5400" b="1" dirty="0">
              <a:ln w="19050">
                <a:solidFill>
                  <a:srgbClr val="C16469"/>
                </a:solidFill>
              </a:ln>
              <a:solidFill>
                <a:schemeClr val="bg1"/>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方正清刻本悦宋简体" panose="02000000000000000000" charset="-122"/>
            </a:endParaRPr>
          </a:p>
        </p:txBody>
      </p:sp>
    </p:spTree>
    <p:extLst>
      <p:ext uri="{BB962C8B-B14F-4D97-AF65-F5344CB8AC3E}">
        <p14:creationId xmlns:p14="http://schemas.microsoft.com/office/powerpoint/2010/main" val="23467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2D67B71C-E61C-4761-8F0C-44FFDA8AE26A}"/>
              </a:ext>
            </a:extLst>
          </p:cNvPr>
          <p:cNvSpPr txBox="1"/>
          <p:nvPr/>
        </p:nvSpPr>
        <p:spPr>
          <a:xfrm>
            <a:off x="-1" y="33461"/>
            <a:ext cx="791920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一、 机器大生产与工厂制度</a:t>
            </a:r>
          </a:p>
        </p:txBody>
      </p:sp>
      <p:sp>
        <p:nvSpPr>
          <p:cNvPr id="21" name="文本框 20">
            <a:extLst>
              <a:ext uri="{FF2B5EF4-FFF2-40B4-BE49-F238E27FC236}">
                <a16:creationId xmlns:a16="http://schemas.microsoft.com/office/drawing/2014/main" id="{FB35F654-B7E8-0888-5920-E820B5F52887}"/>
              </a:ext>
            </a:extLst>
          </p:cNvPr>
          <p:cNvSpPr txBox="1"/>
          <p:nvPr/>
        </p:nvSpPr>
        <p:spPr>
          <a:xfrm>
            <a:off x="-2" y="689660"/>
            <a:ext cx="12192002" cy="523220"/>
          </a:xfrm>
          <a:prstGeom prst="rect">
            <a:avLst/>
          </a:prstGeom>
          <a:noFill/>
        </p:spPr>
        <p:txBody>
          <a:bodyPr wrap="square" rtlCol="0">
            <a:spAutoFit/>
          </a:bodyPr>
          <a:lstStyle/>
          <a:p>
            <a:pPr algn="l"/>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、查理所在的工厂是如何进行生产的？</a:t>
            </a:r>
          </a:p>
        </p:txBody>
      </p:sp>
      <p:sp>
        <p:nvSpPr>
          <p:cNvPr id="8" name="圆角矩形 1">
            <a:extLst>
              <a:ext uri="{FF2B5EF4-FFF2-40B4-BE49-F238E27FC236}">
                <a16:creationId xmlns:a16="http://schemas.microsoft.com/office/drawing/2014/main" id="{A7280EB2-0421-5526-6781-1ED0BC6165AB}"/>
              </a:ext>
            </a:extLst>
          </p:cNvPr>
          <p:cNvSpPr/>
          <p:nvPr/>
        </p:nvSpPr>
        <p:spPr>
          <a:xfrm>
            <a:off x="606095" y="1349001"/>
            <a:ext cx="2110471" cy="663122"/>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anose="02010609060101010101" charset="-122"/>
                <a:ea typeface="黑体" panose="02010609060101010101" charset="-122"/>
              </a:rPr>
              <a:t>大机器生产</a:t>
            </a:r>
            <a:endParaRPr lang="en-US" altLang="zh-CN" sz="2800" b="1" dirty="0">
              <a:solidFill>
                <a:schemeClr val="tx1"/>
              </a:solidFill>
              <a:latin typeface="黑体" panose="02010609060101010101" charset="-122"/>
              <a:ea typeface="黑体" panose="02010609060101010101" charset="-122"/>
            </a:endParaRPr>
          </a:p>
        </p:txBody>
      </p:sp>
      <p:sp>
        <p:nvSpPr>
          <p:cNvPr id="10" name="文本框 9">
            <a:extLst>
              <a:ext uri="{FF2B5EF4-FFF2-40B4-BE49-F238E27FC236}">
                <a16:creationId xmlns:a16="http://schemas.microsoft.com/office/drawing/2014/main" id="{C1E9C34E-B7DF-4244-B912-C0BE67809ABE}"/>
              </a:ext>
            </a:extLst>
          </p:cNvPr>
          <p:cNvSpPr txBox="1"/>
          <p:nvPr/>
        </p:nvSpPr>
        <p:spPr>
          <a:xfrm>
            <a:off x="-42911" y="2307837"/>
            <a:ext cx="12277819" cy="954107"/>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、根据材料和教材</a:t>
            </a:r>
            <a:r>
              <a:rPr lang="en-US" altLang="zh-CN" sz="2800" b="1" dirty="0">
                <a:latin typeface="微软雅黑" panose="020B0503020204020204" pitchFamily="34" charset="-122"/>
                <a:ea typeface="微软雅黑" panose="020B0503020204020204" pitchFamily="34" charset="-122"/>
              </a:rPr>
              <a:t>26</a:t>
            </a:r>
            <a:r>
              <a:rPr lang="zh-CN" altLang="en-US" sz="2800" b="1" dirty="0">
                <a:latin typeface="微软雅黑" panose="020B0503020204020204" pitchFamily="34" charset="-122"/>
                <a:ea typeface="微软雅黑" panose="020B0503020204020204" pitchFamily="34" charset="-122"/>
              </a:rPr>
              <a:t>页，思考查理所在的工厂使用机器生产和流水线生产会带来哪些好处？</a:t>
            </a:r>
          </a:p>
        </p:txBody>
      </p:sp>
      <p:sp>
        <p:nvSpPr>
          <p:cNvPr id="13" name="圆角矩形 1">
            <a:extLst>
              <a:ext uri="{FF2B5EF4-FFF2-40B4-BE49-F238E27FC236}">
                <a16:creationId xmlns:a16="http://schemas.microsoft.com/office/drawing/2014/main" id="{132302C5-36C6-FE55-6669-7B2A1D5C879C}"/>
              </a:ext>
            </a:extLst>
          </p:cNvPr>
          <p:cNvSpPr/>
          <p:nvPr/>
        </p:nvSpPr>
        <p:spPr>
          <a:xfrm>
            <a:off x="3153886" y="3409812"/>
            <a:ext cx="2438385" cy="663122"/>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anose="02010609060101010101" charset="-122"/>
                <a:ea typeface="黑体" panose="02010609060101010101" charset="-122"/>
              </a:rPr>
              <a:t>提高生产效率</a:t>
            </a:r>
            <a:endParaRPr lang="en-US" altLang="zh-CN" sz="2800" b="1" dirty="0">
              <a:solidFill>
                <a:schemeClr val="tx1"/>
              </a:solidFill>
              <a:latin typeface="黑体" panose="02010609060101010101" charset="-122"/>
              <a:ea typeface="黑体" panose="02010609060101010101" charset="-122"/>
            </a:endParaRPr>
          </a:p>
        </p:txBody>
      </p:sp>
      <p:sp>
        <p:nvSpPr>
          <p:cNvPr id="17" name="圆角矩形 1">
            <a:extLst>
              <a:ext uri="{FF2B5EF4-FFF2-40B4-BE49-F238E27FC236}">
                <a16:creationId xmlns:a16="http://schemas.microsoft.com/office/drawing/2014/main" id="{17E255B1-1D73-F92E-231F-2DCC9884354D}"/>
              </a:ext>
            </a:extLst>
          </p:cNvPr>
          <p:cNvSpPr/>
          <p:nvPr/>
        </p:nvSpPr>
        <p:spPr>
          <a:xfrm>
            <a:off x="3153886" y="4538861"/>
            <a:ext cx="2438385" cy="663122"/>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anose="02010609060101010101" charset="-122"/>
                <a:ea typeface="黑体" panose="02010609060101010101" charset="-122"/>
              </a:rPr>
              <a:t>保证产品质量</a:t>
            </a:r>
            <a:endParaRPr lang="en-US" altLang="zh-CN" sz="2800" b="1" dirty="0">
              <a:solidFill>
                <a:schemeClr val="tx1"/>
              </a:solidFill>
              <a:latin typeface="黑体" panose="02010609060101010101" charset="-122"/>
              <a:ea typeface="黑体" panose="02010609060101010101" charset="-122"/>
            </a:endParaRPr>
          </a:p>
        </p:txBody>
      </p:sp>
      <p:sp>
        <p:nvSpPr>
          <p:cNvPr id="19" name="圆角矩形 1">
            <a:extLst>
              <a:ext uri="{FF2B5EF4-FFF2-40B4-BE49-F238E27FC236}">
                <a16:creationId xmlns:a16="http://schemas.microsoft.com/office/drawing/2014/main" id="{04DBEAE1-2837-8258-94B8-3B909D2C066F}"/>
              </a:ext>
            </a:extLst>
          </p:cNvPr>
          <p:cNvSpPr/>
          <p:nvPr/>
        </p:nvSpPr>
        <p:spPr>
          <a:xfrm>
            <a:off x="212903" y="4532426"/>
            <a:ext cx="2438385" cy="663122"/>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anose="02010609060101010101" charset="-122"/>
                <a:ea typeface="黑体" panose="02010609060101010101" charset="-122"/>
              </a:rPr>
              <a:t>降低生产成本</a:t>
            </a:r>
            <a:endParaRPr lang="en-US" altLang="zh-CN" sz="2800" b="1" dirty="0">
              <a:solidFill>
                <a:schemeClr val="tx1"/>
              </a:solidFill>
              <a:latin typeface="黑体" panose="02010609060101010101" charset="-122"/>
              <a:ea typeface="黑体" panose="02010609060101010101" charset="-122"/>
            </a:endParaRPr>
          </a:p>
        </p:txBody>
      </p:sp>
      <p:sp>
        <p:nvSpPr>
          <p:cNvPr id="20" name="圆角矩形 1">
            <a:extLst>
              <a:ext uri="{FF2B5EF4-FFF2-40B4-BE49-F238E27FC236}">
                <a16:creationId xmlns:a16="http://schemas.microsoft.com/office/drawing/2014/main" id="{BFF26210-68B2-8641-4EC8-869FB1F734BD}"/>
              </a:ext>
            </a:extLst>
          </p:cNvPr>
          <p:cNvSpPr/>
          <p:nvPr/>
        </p:nvSpPr>
        <p:spPr>
          <a:xfrm>
            <a:off x="212902" y="5650661"/>
            <a:ext cx="2438385" cy="663122"/>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anose="02010609060101010101" charset="-122"/>
                <a:ea typeface="黑体" panose="02010609060101010101" charset="-122"/>
              </a:rPr>
              <a:t>便于科学管理</a:t>
            </a:r>
            <a:endParaRPr lang="en-US" altLang="zh-CN" sz="2800" b="1" dirty="0">
              <a:solidFill>
                <a:schemeClr val="tx1"/>
              </a:solidFill>
              <a:latin typeface="黑体" panose="02010609060101010101" charset="-122"/>
              <a:ea typeface="黑体" panose="02010609060101010101" charset="-122"/>
            </a:endParaRPr>
          </a:p>
        </p:txBody>
      </p:sp>
      <p:sp>
        <p:nvSpPr>
          <p:cNvPr id="22" name="圆角矩形 1">
            <a:extLst>
              <a:ext uri="{FF2B5EF4-FFF2-40B4-BE49-F238E27FC236}">
                <a16:creationId xmlns:a16="http://schemas.microsoft.com/office/drawing/2014/main" id="{3A3E1998-0A24-F995-B5D6-F66163E269CC}"/>
              </a:ext>
            </a:extLst>
          </p:cNvPr>
          <p:cNvSpPr/>
          <p:nvPr/>
        </p:nvSpPr>
        <p:spPr>
          <a:xfrm>
            <a:off x="3153886" y="5650661"/>
            <a:ext cx="2438384" cy="663122"/>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FF0000"/>
                </a:solidFill>
                <a:latin typeface="黑体" panose="02010609060101010101" charset="-122"/>
                <a:ea typeface="黑体" panose="02010609060101010101" charset="-122"/>
              </a:rPr>
              <a:t>增加经济效益</a:t>
            </a:r>
            <a:endParaRPr lang="en-US" altLang="zh-CN" sz="2800" b="1" dirty="0">
              <a:solidFill>
                <a:srgbClr val="FF0000"/>
              </a:solidFill>
              <a:latin typeface="黑体" panose="02010609060101010101" charset="-122"/>
              <a:ea typeface="黑体" panose="02010609060101010101" charset="-122"/>
            </a:endParaRPr>
          </a:p>
        </p:txBody>
      </p:sp>
      <p:sp>
        <p:nvSpPr>
          <p:cNvPr id="2" name="圆角矩形 1">
            <a:extLst>
              <a:ext uri="{FF2B5EF4-FFF2-40B4-BE49-F238E27FC236}">
                <a16:creationId xmlns:a16="http://schemas.microsoft.com/office/drawing/2014/main" id="{69126971-538F-2050-CBD2-10292BEAB6F6}"/>
              </a:ext>
            </a:extLst>
          </p:cNvPr>
          <p:cNvSpPr/>
          <p:nvPr/>
        </p:nvSpPr>
        <p:spPr>
          <a:xfrm>
            <a:off x="3190975" y="1349001"/>
            <a:ext cx="2110471" cy="663122"/>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anose="02010609060101010101" charset="-122"/>
                <a:ea typeface="黑体" panose="02010609060101010101" charset="-122"/>
              </a:rPr>
              <a:t>流水线生产</a:t>
            </a:r>
            <a:endParaRPr lang="en-US" altLang="zh-CN" sz="2800" b="1" dirty="0">
              <a:solidFill>
                <a:schemeClr val="tx1"/>
              </a:solidFill>
              <a:latin typeface="黑体" panose="02010609060101010101" charset="-122"/>
              <a:ea typeface="黑体" panose="02010609060101010101" charset="-122"/>
            </a:endParaRPr>
          </a:p>
        </p:txBody>
      </p:sp>
      <p:sp>
        <p:nvSpPr>
          <p:cNvPr id="5" name="圆角矩形 1">
            <a:extLst>
              <a:ext uri="{FF2B5EF4-FFF2-40B4-BE49-F238E27FC236}">
                <a16:creationId xmlns:a16="http://schemas.microsoft.com/office/drawing/2014/main" id="{8177131C-FFF3-2C9B-6D4B-8803EC8C44DA}"/>
              </a:ext>
            </a:extLst>
          </p:cNvPr>
          <p:cNvSpPr/>
          <p:nvPr/>
        </p:nvSpPr>
        <p:spPr>
          <a:xfrm>
            <a:off x="239821" y="3414191"/>
            <a:ext cx="2438385" cy="663122"/>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anose="02010609060101010101" charset="-122"/>
                <a:ea typeface="黑体" panose="02010609060101010101" charset="-122"/>
              </a:rPr>
              <a:t>提升专业程度</a:t>
            </a:r>
            <a:endParaRPr lang="en-US" altLang="zh-CN" sz="2800" b="1" dirty="0">
              <a:solidFill>
                <a:schemeClr val="tx1"/>
              </a:solidFill>
              <a:latin typeface="黑体" panose="02010609060101010101" charset="-122"/>
              <a:ea typeface="黑体" panose="02010609060101010101" charset="-122"/>
            </a:endParaRPr>
          </a:p>
        </p:txBody>
      </p:sp>
      <p:sp>
        <p:nvSpPr>
          <p:cNvPr id="6" name="文本框 5">
            <a:extLst>
              <a:ext uri="{FF2B5EF4-FFF2-40B4-BE49-F238E27FC236}">
                <a16:creationId xmlns:a16="http://schemas.microsoft.com/office/drawing/2014/main" id="{BD281850-58CA-932F-0499-D32231106A8F}"/>
              </a:ext>
            </a:extLst>
          </p:cNvPr>
          <p:cNvSpPr txBox="1"/>
          <p:nvPr/>
        </p:nvSpPr>
        <p:spPr>
          <a:xfrm>
            <a:off x="6178857" y="2977332"/>
            <a:ext cx="5800239" cy="3416320"/>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zh-CN" altLang="en-US" sz="2800" b="1" dirty="0">
                <a:latin typeface="楷体" panose="02010609060101010101" pitchFamily="49" charset="-122"/>
                <a:ea typeface="楷体" panose="02010609060101010101" pitchFamily="49" charset="-122"/>
                <a:sym typeface="+mn-ea"/>
              </a:rPr>
              <a:t>分工使同样的劳动者得以完成远超从前的工作量，其原因有三：</a:t>
            </a:r>
          </a:p>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zh-CN" altLang="en-US" sz="2800" b="1" dirty="0">
                <a:latin typeface="楷体" panose="02010609060101010101" pitchFamily="49" charset="-122"/>
                <a:ea typeface="楷体" panose="02010609060101010101" pitchFamily="49" charset="-122"/>
                <a:sym typeface="+mn-ea"/>
              </a:rPr>
              <a:t>特定环节的工人技能得到提升；</a:t>
            </a:r>
          </a:p>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zh-CN" altLang="en-US" sz="2800" b="1" dirty="0">
                <a:latin typeface="楷体" panose="02010609060101010101" pitchFamily="49" charset="-122"/>
                <a:ea typeface="楷体" panose="02010609060101010101" pitchFamily="49" charset="-122"/>
                <a:sym typeface="+mn-ea"/>
              </a:rPr>
              <a:t>免除了在不同类型工作之间来回转换耗损的时间；</a:t>
            </a:r>
          </a:p>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zh-CN" altLang="en-US" sz="2800" b="1" dirty="0">
                <a:latin typeface="楷体" panose="02010609060101010101" pitchFamily="49" charset="-122"/>
                <a:ea typeface="楷体" panose="02010609060101010101" pitchFamily="49" charset="-122"/>
                <a:sym typeface="+mn-ea"/>
              </a:rPr>
              <a:t>大量精简劳动的机械的发明，使一个人能胜任多人的工作。</a:t>
            </a: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据亚当</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斯密</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国富论</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整理</a:t>
            </a:r>
          </a:p>
        </p:txBody>
      </p:sp>
      <p:cxnSp>
        <p:nvCxnSpPr>
          <p:cNvPr id="9" name="直接连接符 8">
            <a:extLst>
              <a:ext uri="{FF2B5EF4-FFF2-40B4-BE49-F238E27FC236}">
                <a16:creationId xmlns:a16="http://schemas.microsoft.com/office/drawing/2014/main" id="{0D299306-289C-AEA2-B07F-6C7AEF3C775D}"/>
              </a:ext>
            </a:extLst>
          </p:cNvPr>
          <p:cNvCxnSpPr/>
          <p:nvPr/>
        </p:nvCxnSpPr>
        <p:spPr>
          <a:xfrm>
            <a:off x="6747030" y="4296792"/>
            <a:ext cx="4483223" cy="0"/>
          </a:xfrm>
          <a:prstGeom prst="line">
            <a:avLst/>
          </a:prstGeom>
          <a:ln w="38100">
            <a:solidFill>
              <a:srgbClr val="F3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D3BBE53-3B64-9F88-CB8E-9B8DB5501919}"/>
              </a:ext>
            </a:extLst>
          </p:cNvPr>
          <p:cNvCxnSpPr>
            <a:cxnSpLocks/>
          </p:cNvCxnSpPr>
          <p:nvPr/>
        </p:nvCxnSpPr>
        <p:spPr>
          <a:xfrm>
            <a:off x="6747030" y="4742155"/>
            <a:ext cx="585926" cy="0"/>
          </a:xfrm>
          <a:prstGeom prst="line">
            <a:avLst/>
          </a:prstGeom>
          <a:ln w="38100">
            <a:solidFill>
              <a:srgbClr val="F3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75919271-0636-F28C-7BE4-2E7A685C91A6}"/>
              </a:ext>
            </a:extLst>
          </p:cNvPr>
          <p:cNvCxnSpPr>
            <a:cxnSpLocks/>
          </p:cNvCxnSpPr>
          <p:nvPr/>
        </p:nvCxnSpPr>
        <p:spPr>
          <a:xfrm>
            <a:off x="7067690" y="5188781"/>
            <a:ext cx="1703033" cy="0"/>
          </a:xfrm>
          <a:prstGeom prst="line">
            <a:avLst/>
          </a:prstGeom>
          <a:ln w="38100">
            <a:solidFill>
              <a:srgbClr val="F3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8F4C7C0F-E766-AA78-224C-ADC70C2BE8BF}"/>
              </a:ext>
            </a:extLst>
          </p:cNvPr>
          <p:cNvCxnSpPr>
            <a:cxnSpLocks/>
          </p:cNvCxnSpPr>
          <p:nvPr/>
        </p:nvCxnSpPr>
        <p:spPr>
          <a:xfrm>
            <a:off x="6308904" y="6014646"/>
            <a:ext cx="3856028" cy="0"/>
          </a:xfrm>
          <a:prstGeom prst="line">
            <a:avLst/>
          </a:prstGeom>
          <a:ln w="38100">
            <a:solidFill>
              <a:srgbClr val="F3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18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animBg="1"/>
      <p:bldP spid="17" grpId="0" animBg="1"/>
      <p:bldP spid="19" grpId="0" animBg="1"/>
      <p:bldP spid="20" grpId="0" animBg="1"/>
      <p:bldP spid="22" grpId="0" animBg="1"/>
      <p:bldP spid="2" grpId="0" animBg="1"/>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2D67B71C-E61C-4761-8F0C-44FFDA8AE26A}"/>
              </a:ext>
            </a:extLst>
          </p:cNvPr>
          <p:cNvSpPr txBox="1"/>
          <p:nvPr/>
        </p:nvSpPr>
        <p:spPr>
          <a:xfrm>
            <a:off x="-1" y="33461"/>
            <a:ext cx="791920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一、 机器大生产与工厂制度</a:t>
            </a:r>
          </a:p>
        </p:txBody>
      </p:sp>
      <p:sp>
        <p:nvSpPr>
          <p:cNvPr id="21" name="文本框 20">
            <a:extLst>
              <a:ext uri="{FF2B5EF4-FFF2-40B4-BE49-F238E27FC236}">
                <a16:creationId xmlns:a16="http://schemas.microsoft.com/office/drawing/2014/main" id="{FB35F654-B7E8-0888-5920-E820B5F52887}"/>
              </a:ext>
            </a:extLst>
          </p:cNvPr>
          <p:cNvSpPr txBox="1"/>
          <p:nvPr/>
        </p:nvSpPr>
        <p:spPr>
          <a:xfrm>
            <a:off x="-2" y="689660"/>
            <a:ext cx="12192002" cy="954107"/>
          </a:xfrm>
          <a:prstGeom prst="rect">
            <a:avLst/>
          </a:prstGeom>
          <a:noFill/>
        </p:spPr>
        <p:txBody>
          <a:bodyPr wrap="square" rtlCol="0">
            <a:spAutoFit/>
          </a:bodyPr>
          <a:lstStyle/>
          <a:p>
            <a:pPr algn="l"/>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、除了使用大机器生产和流水线生产，查理的工厂主可能还会采取哪些方式管理工厂？</a:t>
            </a:r>
          </a:p>
        </p:txBody>
      </p:sp>
      <p:sp>
        <p:nvSpPr>
          <p:cNvPr id="2" name="圆角矩形 1">
            <a:extLst>
              <a:ext uri="{FF2B5EF4-FFF2-40B4-BE49-F238E27FC236}">
                <a16:creationId xmlns:a16="http://schemas.microsoft.com/office/drawing/2014/main" id="{2C9604B1-88AC-3DF7-5C2B-F952B75028A0}"/>
              </a:ext>
            </a:extLst>
          </p:cNvPr>
          <p:cNvSpPr/>
          <p:nvPr/>
        </p:nvSpPr>
        <p:spPr>
          <a:xfrm>
            <a:off x="358487" y="3507864"/>
            <a:ext cx="2748964" cy="663122"/>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anose="02010609060101010101" charset="-122"/>
                <a:ea typeface="黑体" panose="02010609060101010101" charset="-122"/>
              </a:rPr>
              <a:t>严格的规章制度</a:t>
            </a:r>
            <a:endParaRPr lang="en-US" altLang="zh-CN" sz="2800" b="1" dirty="0">
              <a:solidFill>
                <a:schemeClr val="tx1"/>
              </a:solidFill>
              <a:latin typeface="黑体" panose="02010609060101010101" charset="-122"/>
              <a:ea typeface="黑体" panose="02010609060101010101" charset="-122"/>
            </a:endParaRPr>
          </a:p>
        </p:txBody>
      </p:sp>
      <p:sp>
        <p:nvSpPr>
          <p:cNvPr id="4" name="圆角矩形 1">
            <a:extLst>
              <a:ext uri="{FF2B5EF4-FFF2-40B4-BE49-F238E27FC236}">
                <a16:creationId xmlns:a16="http://schemas.microsoft.com/office/drawing/2014/main" id="{4DF6B940-4B85-90D1-1418-5290CB434B70}"/>
              </a:ext>
            </a:extLst>
          </p:cNvPr>
          <p:cNvSpPr/>
          <p:nvPr/>
        </p:nvSpPr>
        <p:spPr>
          <a:xfrm>
            <a:off x="358487" y="4600134"/>
            <a:ext cx="4202480" cy="663122"/>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anose="02010609060101010101" charset="-122"/>
                <a:ea typeface="黑体" panose="02010609060101010101" charset="-122"/>
              </a:rPr>
              <a:t>原料统一供应、合理分配</a:t>
            </a:r>
            <a:endParaRPr lang="en-US" altLang="zh-CN" sz="2800" b="1" dirty="0">
              <a:solidFill>
                <a:schemeClr val="tx1"/>
              </a:solidFill>
              <a:latin typeface="黑体" panose="02010609060101010101" charset="-122"/>
              <a:ea typeface="黑体" panose="02010609060101010101" charset="-122"/>
            </a:endParaRPr>
          </a:p>
        </p:txBody>
      </p:sp>
      <p:sp>
        <p:nvSpPr>
          <p:cNvPr id="6" name="文本框 5">
            <a:extLst>
              <a:ext uri="{FF2B5EF4-FFF2-40B4-BE49-F238E27FC236}">
                <a16:creationId xmlns:a16="http://schemas.microsoft.com/office/drawing/2014/main" id="{430B41A2-5B4E-3438-4987-147368065D55}"/>
              </a:ext>
            </a:extLst>
          </p:cNvPr>
          <p:cNvSpPr txBox="1"/>
          <p:nvPr/>
        </p:nvSpPr>
        <p:spPr>
          <a:xfrm>
            <a:off x="5178219" y="1715191"/>
            <a:ext cx="6655294" cy="4585871"/>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zh-CN" altLang="en-US" sz="2800" b="1" dirty="0">
                <a:latin typeface="楷体" panose="02010609060101010101" pitchFamily="49" charset="-122"/>
                <a:ea typeface="楷体" panose="02010609060101010101" pitchFamily="49" charset="-122"/>
                <a:sym typeface="+mn-ea"/>
              </a:rPr>
              <a:t>第一条：每天早晨机器开动十分钟后，工厂大门即行关闭。自该时起到早餐前，任何织工均不得入厂在此时间内织工缺工者按其管理的织机数目每台罚款三便士。</a:t>
            </a:r>
            <a:endParaRPr lang="en-US" altLang="zh-CN" sz="2800" b="1" dirty="0">
              <a:latin typeface="楷体" panose="02010609060101010101" pitchFamily="49" charset="-122"/>
              <a:ea typeface="楷体" panose="02010609060101010101" pitchFamily="49" charset="-122"/>
              <a:sym typeface="+mn-ea"/>
            </a:endParaRPr>
          </a:p>
          <a:p>
            <a:pPr indent="457200" algn="just" fontAlgn="auto">
              <a:spcBef>
                <a:spcPts val="0"/>
              </a:spcBef>
              <a:spcAft>
                <a:spcPts val="0"/>
              </a:spcAft>
              <a:extLst>
                <a:ext uri="{35155182-B16C-46BC-9424-99874614C6A1}">
                  <wpsdc:indentchars xmlns:wpsdc="http://www.wps.cn/officeDocument/2017/drawingmlCustomData" xmlns="" val="200" checksum="3773799597"/>
                </a:ext>
              </a:extLst>
            </a:pPr>
            <a:endParaRPr lang="en-US" altLang="zh-CN" sz="2800" b="1" dirty="0">
              <a:latin typeface="楷体" panose="02010609060101010101" pitchFamily="49" charset="-122"/>
              <a:ea typeface="楷体" panose="02010609060101010101" pitchFamily="49" charset="-122"/>
              <a:sym typeface="+mn-ea"/>
            </a:endParaRPr>
          </a:p>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zh-CN" altLang="en-US" sz="2800" b="1" dirty="0">
                <a:latin typeface="楷体" panose="02010609060101010101" pitchFamily="49" charset="-122"/>
                <a:ea typeface="楷体" panose="02010609060101010101" pitchFamily="49" charset="-122"/>
                <a:sym typeface="+mn-ea"/>
              </a:rPr>
              <a:t>第二条：在其他时间内，织工在机器转动时</a:t>
            </a:r>
            <a:r>
              <a:rPr lang="zh-CN" altLang="en-US" sz="2800" b="1" dirty="0">
                <a:solidFill>
                  <a:srgbClr val="FF0000"/>
                </a:solidFill>
                <a:latin typeface="楷体" panose="02010609060101010101" pitchFamily="49" charset="-122"/>
                <a:ea typeface="楷体" panose="02010609060101010101" pitchFamily="49" charset="-122"/>
                <a:sym typeface="+mn-ea"/>
              </a:rPr>
              <a:t>缺工者</a:t>
            </a:r>
            <a:r>
              <a:rPr lang="zh-CN" altLang="en-US" sz="2800" b="1" dirty="0">
                <a:latin typeface="楷体" panose="02010609060101010101" pitchFamily="49" charset="-122"/>
                <a:ea typeface="楷体" panose="02010609060101010101" pitchFamily="49" charset="-122"/>
                <a:sym typeface="+mn-ea"/>
              </a:rPr>
              <a:t>，按其管理的机器数目每台每小时</a:t>
            </a:r>
            <a:r>
              <a:rPr lang="zh-CN" altLang="en-US" sz="2800" b="1" dirty="0">
                <a:solidFill>
                  <a:srgbClr val="FF0000"/>
                </a:solidFill>
                <a:latin typeface="楷体" panose="02010609060101010101" pitchFamily="49" charset="-122"/>
                <a:ea typeface="楷体" panose="02010609060101010101" pitchFamily="49" charset="-122"/>
                <a:sym typeface="+mn-ea"/>
              </a:rPr>
              <a:t>罚款三便士</a:t>
            </a:r>
            <a:r>
              <a:rPr lang="zh-CN" altLang="en-US" sz="2800" b="1" dirty="0">
                <a:latin typeface="楷体" panose="02010609060101010101" pitchFamily="49" charset="-122"/>
                <a:ea typeface="楷体" panose="02010609060101010101" pitchFamily="49" charset="-122"/>
                <a:sym typeface="+mn-ea"/>
              </a:rPr>
              <a:t>；织工</a:t>
            </a:r>
            <a:r>
              <a:rPr lang="zh-CN" altLang="en-US" sz="2800" b="1" dirty="0">
                <a:solidFill>
                  <a:srgbClr val="FF0000"/>
                </a:solidFill>
                <a:latin typeface="楷体" panose="02010609060101010101" pitchFamily="49" charset="-122"/>
                <a:ea typeface="楷体" panose="02010609060101010101" pitchFamily="49" charset="-122"/>
                <a:sym typeface="+mn-ea"/>
              </a:rPr>
              <a:t>未得监工允许擅自离开车间者也罚款三便士</a:t>
            </a:r>
            <a:r>
              <a:rPr lang="zh-CN" altLang="en-US" sz="2800" b="1" dirty="0">
                <a:latin typeface="楷体" panose="02010609060101010101" pitchFamily="49" charset="-122"/>
                <a:ea typeface="楷体" panose="02010609060101010101" pitchFamily="49" charset="-122"/>
                <a:sym typeface="+mn-ea"/>
              </a:rPr>
              <a:t>。</a:t>
            </a:r>
            <a:endParaRPr lang="en-US" altLang="zh-CN" sz="2800" b="1" dirty="0">
              <a:latin typeface="楷体" panose="02010609060101010101" pitchFamily="49" charset="-122"/>
              <a:ea typeface="楷体" panose="02010609060101010101" pitchFamily="49" charset="-122"/>
              <a:sym typeface="+mn-ea"/>
            </a:endParaRP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罗伊斯顿</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派克</a:t>
            </a:r>
            <a:endPar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endParaRP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被遗忘的苦难</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英国工业革命的人文实录</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endPar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endParaRPr>
          </a:p>
        </p:txBody>
      </p:sp>
      <p:sp>
        <p:nvSpPr>
          <p:cNvPr id="12" name="圆角矩形 1">
            <a:extLst>
              <a:ext uri="{FF2B5EF4-FFF2-40B4-BE49-F238E27FC236}">
                <a16:creationId xmlns:a16="http://schemas.microsoft.com/office/drawing/2014/main" id="{9D081390-F2B0-6C26-A52C-2C0B65CD10F4}"/>
              </a:ext>
            </a:extLst>
          </p:cNvPr>
          <p:cNvSpPr/>
          <p:nvPr/>
        </p:nvSpPr>
        <p:spPr>
          <a:xfrm>
            <a:off x="358487" y="2452038"/>
            <a:ext cx="1441610" cy="663122"/>
          </a:xfrm>
          <a:prstGeom prst="roundRect">
            <a:avLst/>
          </a:prstGeom>
          <a:solidFill>
            <a:schemeClr val="bg1"/>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黑体" panose="02010609060101010101" charset="-122"/>
                <a:ea typeface="黑体" panose="02010609060101010101" charset="-122"/>
              </a:rPr>
              <a:t>倒班制</a:t>
            </a:r>
            <a:endParaRPr lang="en-US" altLang="zh-CN" sz="2800" b="1" dirty="0">
              <a:solidFill>
                <a:schemeClr val="tx1"/>
              </a:solidFill>
              <a:latin typeface="黑体" panose="02010609060101010101" charset="-122"/>
              <a:ea typeface="黑体" panose="02010609060101010101" charset="-122"/>
            </a:endParaRPr>
          </a:p>
        </p:txBody>
      </p:sp>
      <p:cxnSp>
        <p:nvCxnSpPr>
          <p:cNvPr id="3" name="直接连接符 2">
            <a:extLst>
              <a:ext uri="{FF2B5EF4-FFF2-40B4-BE49-F238E27FC236}">
                <a16:creationId xmlns:a16="http://schemas.microsoft.com/office/drawing/2014/main" id="{6801802C-4F56-B250-48D9-77E2103C1E14}"/>
              </a:ext>
            </a:extLst>
          </p:cNvPr>
          <p:cNvCxnSpPr/>
          <p:nvPr/>
        </p:nvCxnSpPr>
        <p:spPr>
          <a:xfrm>
            <a:off x="7190914" y="2183906"/>
            <a:ext cx="4483223" cy="0"/>
          </a:xfrm>
          <a:prstGeom prst="line">
            <a:avLst/>
          </a:prstGeom>
          <a:ln w="38100">
            <a:solidFill>
              <a:srgbClr val="F30000"/>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72F8E43A-C640-D650-1CE5-1C716FE583D6}"/>
              </a:ext>
            </a:extLst>
          </p:cNvPr>
          <p:cNvCxnSpPr>
            <a:cxnSpLocks/>
          </p:cNvCxnSpPr>
          <p:nvPr/>
        </p:nvCxnSpPr>
        <p:spPr>
          <a:xfrm>
            <a:off x="5310328" y="2647024"/>
            <a:ext cx="2830495" cy="0"/>
          </a:xfrm>
          <a:prstGeom prst="line">
            <a:avLst/>
          </a:prstGeom>
          <a:ln w="38100">
            <a:solidFill>
              <a:srgbClr val="F3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5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2D67B71C-E61C-4761-8F0C-44FFDA8AE26A}"/>
              </a:ext>
            </a:extLst>
          </p:cNvPr>
          <p:cNvSpPr txBox="1"/>
          <p:nvPr/>
        </p:nvSpPr>
        <p:spPr>
          <a:xfrm>
            <a:off x="-1" y="33461"/>
            <a:ext cx="791920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二、 工业革命后生活方式的变化</a:t>
            </a:r>
          </a:p>
        </p:txBody>
      </p:sp>
      <p:sp>
        <p:nvSpPr>
          <p:cNvPr id="12" name="文本框 11">
            <a:extLst>
              <a:ext uri="{FF2B5EF4-FFF2-40B4-BE49-F238E27FC236}">
                <a16:creationId xmlns:a16="http://schemas.microsoft.com/office/drawing/2014/main" id="{FC776B14-5C3F-068B-B8C4-60AB590397C2}"/>
              </a:ext>
            </a:extLst>
          </p:cNvPr>
          <p:cNvSpPr txBox="1"/>
          <p:nvPr/>
        </p:nvSpPr>
        <p:spPr>
          <a:xfrm>
            <a:off x="-2" y="620569"/>
            <a:ext cx="12192002"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、根据所给材料，指出工业革命后英国民众的生活方式有何积极变化？</a:t>
            </a:r>
          </a:p>
        </p:txBody>
      </p:sp>
      <p:grpSp>
        <p:nvGrpSpPr>
          <p:cNvPr id="19" name="组合 18">
            <a:extLst>
              <a:ext uri="{FF2B5EF4-FFF2-40B4-BE49-F238E27FC236}">
                <a16:creationId xmlns:a16="http://schemas.microsoft.com/office/drawing/2014/main" id="{D34463A5-AFB6-E67F-CE84-A49669A1C173}"/>
              </a:ext>
            </a:extLst>
          </p:cNvPr>
          <p:cNvGrpSpPr/>
          <p:nvPr/>
        </p:nvGrpSpPr>
        <p:grpSpPr>
          <a:xfrm>
            <a:off x="67423" y="1297164"/>
            <a:ext cx="2608051" cy="2016081"/>
            <a:chOff x="6472568" y="1146122"/>
            <a:chExt cx="2608051" cy="2016081"/>
          </a:xfrm>
        </p:grpSpPr>
        <p:pic>
          <p:nvPicPr>
            <p:cNvPr id="4" name="图片 3" descr="U0NMH244VDO9YCJMR]4K2VJ">
              <a:extLst>
                <a:ext uri="{FF2B5EF4-FFF2-40B4-BE49-F238E27FC236}">
                  <a16:creationId xmlns:a16="http://schemas.microsoft.com/office/drawing/2014/main" id="{BA9F5712-1817-1247-413F-D89F331A29C3}"/>
                </a:ext>
              </a:extLst>
            </p:cNvPr>
            <p:cNvPicPr>
              <a:picLocks noChangeAspect="1"/>
            </p:cNvPicPr>
            <p:nvPr/>
          </p:nvPicPr>
          <p:blipFill>
            <a:blip r:embed="rId3" cstate="print">
              <a:lum bright="20000" contrast="20000"/>
            </a:blip>
            <a:srcRect l="5556" t="14052" r="18510" b="15686"/>
            <a:stretch>
              <a:fillRect/>
            </a:stretch>
          </p:blipFill>
          <p:spPr>
            <a:xfrm>
              <a:off x="6472568" y="1146122"/>
              <a:ext cx="2608051" cy="1580300"/>
            </a:xfrm>
            <a:prstGeom prst="rect">
              <a:avLst/>
            </a:prstGeom>
            <a:ln>
              <a:noFill/>
            </a:ln>
            <a:effectLst>
              <a:outerShdw blurRad="190500" algn="tl" rotWithShape="0">
                <a:srgbClr val="000000">
                  <a:alpha val="70000"/>
                </a:srgbClr>
              </a:outerShdw>
            </a:effectLst>
          </p:spPr>
        </p:pic>
        <p:sp>
          <p:nvSpPr>
            <p:cNvPr id="16" name="文本框 15">
              <a:extLst>
                <a:ext uri="{FF2B5EF4-FFF2-40B4-BE49-F238E27FC236}">
                  <a16:creationId xmlns:a16="http://schemas.microsoft.com/office/drawing/2014/main" id="{401FB207-411F-0DAC-186E-6BB641982E59}"/>
                </a:ext>
              </a:extLst>
            </p:cNvPr>
            <p:cNvSpPr txBox="1"/>
            <p:nvPr/>
          </p:nvSpPr>
          <p:spPr>
            <a:xfrm>
              <a:off x="6472568" y="2792871"/>
              <a:ext cx="2366632"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1750</a:t>
              </a:r>
              <a:r>
                <a:rPr lang="zh-CN" altLang="en-US" b="1" dirty="0">
                  <a:latin typeface="微软雅黑" panose="020B0503020204020204" pitchFamily="34" charset="-122"/>
                  <a:ea typeface="微软雅黑" panose="020B0503020204020204" pitchFamily="34" charset="-122"/>
                </a:rPr>
                <a:t>年的曼彻斯特</a:t>
              </a:r>
              <a:endParaRPr lang="zh-CN" altLang="en-US" b="1" dirty="0">
                <a:latin typeface="楷体" panose="02010609060101010101" pitchFamily="49" charset="-122"/>
                <a:ea typeface="楷体" panose="02010609060101010101" pitchFamily="49" charset="-122"/>
              </a:endParaRPr>
            </a:p>
          </p:txBody>
        </p:sp>
      </p:grpSp>
      <p:grpSp>
        <p:nvGrpSpPr>
          <p:cNvPr id="20" name="组合 19">
            <a:extLst>
              <a:ext uri="{FF2B5EF4-FFF2-40B4-BE49-F238E27FC236}">
                <a16:creationId xmlns:a16="http://schemas.microsoft.com/office/drawing/2014/main" id="{3AC35D35-40F5-C418-EA8A-8C2A70B895CB}"/>
              </a:ext>
            </a:extLst>
          </p:cNvPr>
          <p:cNvGrpSpPr/>
          <p:nvPr/>
        </p:nvGrpSpPr>
        <p:grpSpPr>
          <a:xfrm>
            <a:off x="2854260" y="1244837"/>
            <a:ext cx="2869517" cy="2017033"/>
            <a:chOff x="9255060" y="1146122"/>
            <a:chExt cx="2869517" cy="2017033"/>
          </a:xfrm>
        </p:grpSpPr>
        <p:pic>
          <p:nvPicPr>
            <p:cNvPr id="13" name="图片 12" descr="2{`{`V6()9DCI@CJ]%T2HRB">
              <a:extLst>
                <a:ext uri="{FF2B5EF4-FFF2-40B4-BE49-F238E27FC236}">
                  <a16:creationId xmlns:a16="http://schemas.microsoft.com/office/drawing/2014/main" id="{A1C07FAA-B167-7F33-AAE9-FFFF6B6800B4}"/>
                </a:ext>
              </a:extLst>
            </p:cNvPr>
            <p:cNvPicPr>
              <a:picLocks noChangeAspect="1"/>
            </p:cNvPicPr>
            <p:nvPr/>
          </p:nvPicPr>
          <p:blipFill>
            <a:blip r:embed="rId4" cstate="print">
              <a:lum bright="20000" contrast="20000"/>
            </a:blip>
            <a:srcRect l="4159" t="3031" r="4337" b="12121"/>
            <a:stretch>
              <a:fillRect/>
            </a:stretch>
          </p:blipFill>
          <p:spPr>
            <a:xfrm>
              <a:off x="9255060" y="1146122"/>
              <a:ext cx="2869517" cy="1580299"/>
            </a:xfrm>
            <a:prstGeom prst="rect">
              <a:avLst/>
            </a:prstGeom>
            <a:ln>
              <a:noFill/>
            </a:ln>
            <a:effectLst>
              <a:outerShdw blurRad="190500" algn="tl" rotWithShape="0">
                <a:srgbClr val="000000">
                  <a:alpha val="70000"/>
                </a:srgbClr>
              </a:outerShdw>
            </a:effectLst>
          </p:spPr>
        </p:pic>
        <p:sp>
          <p:nvSpPr>
            <p:cNvPr id="18" name="文本框 17">
              <a:extLst>
                <a:ext uri="{FF2B5EF4-FFF2-40B4-BE49-F238E27FC236}">
                  <a16:creationId xmlns:a16="http://schemas.microsoft.com/office/drawing/2014/main" id="{E42FB607-10AC-B959-BA2D-C7AA196F333F}"/>
                </a:ext>
              </a:extLst>
            </p:cNvPr>
            <p:cNvSpPr txBox="1"/>
            <p:nvPr/>
          </p:nvSpPr>
          <p:spPr>
            <a:xfrm>
              <a:off x="9255060" y="2793823"/>
              <a:ext cx="2366632"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1850</a:t>
              </a:r>
              <a:r>
                <a:rPr lang="zh-CN" altLang="en-US" b="1" dirty="0">
                  <a:latin typeface="微软雅黑" panose="020B0503020204020204" pitchFamily="34" charset="-122"/>
                  <a:ea typeface="微软雅黑" panose="020B0503020204020204" pitchFamily="34" charset="-122"/>
                </a:rPr>
                <a:t>年的曼彻斯特</a:t>
              </a:r>
              <a:endParaRPr lang="zh-CN" altLang="en-US" b="1" dirty="0">
                <a:latin typeface="楷体" panose="02010609060101010101" pitchFamily="49" charset="-122"/>
                <a:ea typeface="楷体" panose="02010609060101010101" pitchFamily="49" charset="-122"/>
              </a:endParaRPr>
            </a:p>
          </p:txBody>
        </p:sp>
      </p:grpSp>
      <p:grpSp>
        <p:nvGrpSpPr>
          <p:cNvPr id="5" name="组合 4">
            <a:extLst>
              <a:ext uri="{FF2B5EF4-FFF2-40B4-BE49-F238E27FC236}">
                <a16:creationId xmlns:a16="http://schemas.microsoft.com/office/drawing/2014/main" id="{21AD4FC1-BCBD-3618-D3FF-485AAD4A66D7}"/>
              </a:ext>
            </a:extLst>
          </p:cNvPr>
          <p:cNvGrpSpPr/>
          <p:nvPr/>
        </p:nvGrpSpPr>
        <p:grpSpPr>
          <a:xfrm>
            <a:off x="-2" y="3313245"/>
            <a:ext cx="4263043" cy="3629348"/>
            <a:chOff x="7078405" y="3228652"/>
            <a:chExt cx="4263043" cy="3629348"/>
          </a:xfrm>
        </p:grpSpPr>
        <p:grpSp>
          <p:nvGrpSpPr>
            <p:cNvPr id="23" name="组合 22">
              <a:extLst>
                <a:ext uri="{FF2B5EF4-FFF2-40B4-BE49-F238E27FC236}">
                  <a16:creationId xmlns:a16="http://schemas.microsoft.com/office/drawing/2014/main" id="{7B9D3209-0F7B-81F1-9932-02822BF01CF7}"/>
                </a:ext>
              </a:extLst>
            </p:cNvPr>
            <p:cNvGrpSpPr/>
            <p:nvPr/>
          </p:nvGrpSpPr>
          <p:grpSpPr>
            <a:xfrm>
              <a:off x="7078405" y="3228652"/>
              <a:ext cx="4263043" cy="3629348"/>
              <a:chOff x="7078405" y="3228652"/>
              <a:chExt cx="4263043" cy="3629348"/>
            </a:xfrm>
          </p:grpSpPr>
          <p:pic>
            <p:nvPicPr>
              <p:cNvPr id="21" name="图片 20">
                <a:extLst>
                  <a:ext uri="{FF2B5EF4-FFF2-40B4-BE49-F238E27FC236}">
                    <a16:creationId xmlns:a16="http://schemas.microsoft.com/office/drawing/2014/main" id="{2C7384FD-157B-C5DE-93D1-613A76D57C21}"/>
                  </a:ext>
                </a:extLst>
              </p:cNvPr>
              <p:cNvPicPr>
                <a:picLocks noChangeAspect="1"/>
              </p:cNvPicPr>
              <p:nvPr/>
            </p:nvPicPr>
            <p:blipFill>
              <a:blip r:embed="rId5" cstate="email"/>
              <a:stretch>
                <a:fillRect/>
              </a:stretch>
            </p:blipFill>
            <p:spPr>
              <a:xfrm>
                <a:off x="7655884" y="3228652"/>
                <a:ext cx="3685564" cy="3471282"/>
              </a:xfrm>
              <a:prstGeom prst="rect">
                <a:avLst/>
              </a:prstGeom>
              <a:ln>
                <a:noFill/>
              </a:ln>
              <a:effectLst>
                <a:outerShdw blurRad="190500" algn="tl" rotWithShape="0">
                  <a:srgbClr val="000000">
                    <a:alpha val="70000"/>
                  </a:srgbClr>
                </a:outerShdw>
              </a:effectLst>
            </p:spPr>
          </p:pic>
          <p:sp>
            <p:nvSpPr>
              <p:cNvPr id="22" name="文本框 21">
                <a:extLst>
                  <a:ext uri="{FF2B5EF4-FFF2-40B4-BE49-F238E27FC236}">
                    <a16:creationId xmlns:a16="http://schemas.microsoft.com/office/drawing/2014/main" id="{779A32B2-ADA6-1112-398A-C2915D80C7A7}"/>
                  </a:ext>
                </a:extLst>
              </p:cNvPr>
              <p:cNvSpPr txBox="1"/>
              <p:nvPr/>
            </p:nvSpPr>
            <p:spPr>
              <a:xfrm>
                <a:off x="7078405" y="3262113"/>
                <a:ext cx="461665" cy="3595887"/>
              </a:xfrm>
              <a:prstGeom prst="rect">
                <a:avLst/>
              </a:prstGeom>
              <a:noFill/>
            </p:spPr>
            <p:txBody>
              <a:bodyPr vert="eaVert" wrap="square" rtlCol="0">
                <a:spAutoFit/>
              </a:bodyPr>
              <a:lstStyle/>
              <a:p>
                <a:r>
                  <a:rPr lang="zh-CN" altLang="en-US" dirty="0">
                    <a:latin typeface="楷体" panose="02010609060101010101" pitchFamily="49" charset="-122"/>
                    <a:ea typeface="楷体" panose="02010609060101010101" pitchFamily="49" charset="-122"/>
                  </a:rPr>
                  <a:t>◎</a:t>
                </a:r>
                <a:r>
                  <a:rPr lang="en-US" altLang="zh-CN" b="1" dirty="0">
                    <a:latin typeface="微软雅黑" panose="020B0503020204020204" pitchFamily="34" charset="-122"/>
                    <a:ea typeface="微软雅黑" panose="020B0503020204020204" pitchFamily="34" charset="-122"/>
                  </a:rPr>
                  <a:t>1850</a:t>
                </a:r>
                <a:r>
                  <a:rPr lang="zh-CN" altLang="en-US" b="1" dirty="0">
                    <a:latin typeface="微软雅黑" panose="020B0503020204020204" pitchFamily="34" charset="-122"/>
                    <a:ea typeface="微软雅黑" panose="020B0503020204020204" pitchFamily="34" charset="-122"/>
                  </a:rPr>
                  <a:t>年曼彻斯特城市空间分布</a:t>
                </a:r>
              </a:p>
            </p:txBody>
          </p:sp>
        </p:grpSp>
        <p:grpSp>
          <p:nvGrpSpPr>
            <p:cNvPr id="3" name="组合 2">
              <a:extLst>
                <a:ext uri="{FF2B5EF4-FFF2-40B4-BE49-F238E27FC236}">
                  <a16:creationId xmlns:a16="http://schemas.microsoft.com/office/drawing/2014/main" id="{1A4CA27B-4C3A-A88A-42DF-FABDC94F58CF}"/>
                </a:ext>
              </a:extLst>
            </p:cNvPr>
            <p:cNvGrpSpPr/>
            <p:nvPr/>
          </p:nvGrpSpPr>
          <p:grpSpPr>
            <a:xfrm>
              <a:off x="7655884" y="3338214"/>
              <a:ext cx="3643620" cy="3188421"/>
              <a:chOff x="7655884" y="3338214"/>
              <a:chExt cx="3643620" cy="3188421"/>
            </a:xfrm>
          </p:grpSpPr>
          <p:sp>
            <p:nvSpPr>
              <p:cNvPr id="24" name="椭圆 23">
                <a:extLst>
                  <a:ext uri="{FF2B5EF4-FFF2-40B4-BE49-F238E27FC236}">
                    <a16:creationId xmlns:a16="http://schemas.microsoft.com/office/drawing/2014/main" id="{6486513F-67C9-844A-7A3A-206DFFEAC5A7}"/>
                  </a:ext>
                </a:extLst>
              </p:cNvPr>
              <p:cNvSpPr/>
              <p:nvPr/>
            </p:nvSpPr>
            <p:spPr>
              <a:xfrm>
                <a:off x="7655884" y="5494789"/>
                <a:ext cx="1018333" cy="36911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40056DF1-56B1-871E-9A27-BC28F0768F97}"/>
                  </a:ext>
                </a:extLst>
              </p:cNvPr>
              <p:cNvSpPr/>
              <p:nvPr/>
            </p:nvSpPr>
            <p:spPr>
              <a:xfrm>
                <a:off x="10281171" y="5342762"/>
                <a:ext cx="1018333" cy="36911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DC9B3F3C-DF3E-F20D-54F2-AB902D31020E}"/>
                  </a:ext>
                </a:extLst>
              </p:cNvPr>
              <p:cNvSpPr/>
              <p:nvPr/>
            </p:nvSpPr>
            <p:spPr>
              <a:xfrm>
                <a:off x="9262838" y="6157519"/>
                <a:ext cx="1018333" cy="36911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98C15EA2-0596-50AD-F40B-8044CC2AA27F}"/>
                  </a:ext>
                </a:extLst>
              </p:cNvPr>
              <p:cNvSpPr/>
              <p:nvPr/>
            </p:nvSpPr>
            <p:spPr>
              <a:xfrm>
                <a:off x="9081081" y="3338214"/>
                <a:ext cx="1018333" cy="36911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2359D87D-605D-CB39-32FD-51F346DED3D4}"/>
                  </a:ext>
                </a:extLst>
              </p:cNvPr>
              <p:cNvSpPr/>
              <p:nvPr/>
            </p:nvSpPr>
            <p:spPr>
              <a:xfrm>
                <a:off x="9590247" y="5662470"/>
                <a:ext cx="1018333" cy="369116"/>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6" name="图片 5">
            <a:extLst>
              <a:ext uri="{FF2B5EF4-FFF2-40B4-BE49-F238E27FC236}">
                <a16:creationId xmlns:a16="http://schemas.microsoft.com/office/drawing/2014/main" id="{3B1A7E2D-6308-4834-50BB-64F7E3BD50A0}"/>
              </a:ext>
            </a:extLst>
          </p:cNvPr>
          <p:cNvPicPr>
            <a:picLocks noChangeAspect="1"/>
          </p:cNvPicPr>
          <p:nvPr/>
        </p:nvPicPr>
        <p:blipFill>
          <a:blip r:embed="rId6" cstate="email"/>
          <a:srcRect l="19152"/>
          <a:stretch>
            <a:fillRect/>
          </a:stretch>
        </p:blipFill>
        <p:spPr>
          <a:xfrm>
            <a:off x="4467804" y="2825136"/>
            <a:ext cx="2752202" cy="4132531"/>
          </a:xfrm>
          <a:prstGeom prst="rect">
            <a:avLst/>
          </a:prstGeom>
        </p:spPr>
      </p:pic>
      <p:sp>
        <p:nvSpPr>
          <p:cNvPr id="7" name="文本框 6">
            <a:extLst>
              <a:ext uri="{FF2B5EF4-FFF2-40B4-BE49-F238E27FC236}">
                <a16:creationId xmlns:a16="http://schemas.microsoft.com/office/drawing/2014/main" id="{E37B906B-7B9C-E212-D9FA-E63D21CE149F}"/>
              </a:ext>
            </a:extLst>
          </p:cNvPr>
          <p:cNvSpPr txBox="1"/>
          <p:nvPr/>
        </p:nvSpPr>
        <p:spPr>
          <a:xfrm>
            <a:off x="5976006" y="1221733"/>
            <a:ext cx="6215994" cy="1692771"/>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800" b="1" dirty="0">
                <a:latin typeface="楷体" panose="02010609060101010101" pitchFamily="49" charset="-122"/>
                <a:ea typeface="楷体" panose="02010609060101010101" pitchFamily="49" charset="-122"/>
                <a:sym typeface="+mn-ea"/>
              </a:rPr>
              <a:t>19</a:t>
            </a:r>
            <a:r>
              <a:rPr lang="zh-CN" altLang="en-US" sz="2800" b="1" dirty="0">
                <a:latin typeface="楷体" panose="02010609060101010101" pitchFamily="49" charset="-122"/>
                <a:ea typeface="楷体" panose="02010609060101010101" pitchFamily="49" charset="-122"/>
                <a:sym typeface="+mn-ea"/>
              </a:rPr>
              <a:t>世纪</a:t>
            </a:r>
            <a:r>
              <a:rPr lang="en-US" altLang="zh-CN" sz="2800" b="1" dirty="0">
                <a:latin typeface="楷体" panose="02010609060101010101" pitchFamily="49" charset="-122"/>
                <a:ea typeface="楷体" panose="02010609060101010101" pitchFamily="49" charset="-122"/>
                <a:sym typeface="+mn-ea"/>
              </a:rPr>
              <a:t>70</a:t>
            </a:r>
            <a:r>
              <a:rPr lang="zh-CN" altLang="en-US" sz="2800" b="1" dirty="0">
                <a:latin typeface="楷体" panose="02010609060101010101" pitchFamily="49" charset="-122"/>
                <a:ea typeface="楷体" panose="02010609060101010101" pitchFamily="49" charset="-122"/>
                <a:sym typeface="+mn-ea"/>
              </a:rPr>
              <a:t>年代，英国农业机械化程度不断加深，已经有超过四分之一得粮食实现了机械化。</a:t>
            </a:r>
            <a:endParaRPr lang="en-US" altLang="zh-CN" sz="2800" b="1" dirty="0">
              <a:latin typeface="楷体" panose="02010609060101010101" pitchFamily="49" charset="-122"/>
              <a:ea typeface="楷体" panose="02010609060101010101" pitchFamily="49" charset="-122"/>
              <a:sym typeface="+mn-ea"/>
            </a:endParaRP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王越</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农业科学与</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19</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世纪英国农业得发展</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endPar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endParaRPr>
          </a:p>
        </p:txBody>
      </p:sp>
      <p:sp>
        <p:nvSpPr>
          <p:cNvPr id="8" name="文本框 7">
            <a:extLst>
              <a:ext uri="{FF2B5EF4-FFF2-40B4-BE49-F238E27FC236}">
                <a16:creationId xmlns:a16="http://schemas.microsoft.com/office/drawing/2014/main" id="{70892B5B-6822-3F44-8226-BDF113C804FD}"/>
              </a:ext>
            </a:extLst>
          </p:cNvPr>
          <p:cNvSpPr txBox="1"/>
          <p:nvPr/>
        </p:nvSpPr>
        <p:spPr>
          <a:xfrm>
            <a:off x="5102257" y="2987739"/>
            <a:ext cx="461665" cy="3595887"/>
          </a:xfrm>
          <a:prstGeom prst="rect">
            <a:avLst/>
          </a:prstGeom>
          <a:noFill/>
        </p:spPr>
        <p:txBody>
          <a:bodyPr vert="eaVert" wrap="square" rtlCol="0">
            <a:spAutoFit/>
          </a:bodyPr>
          <a:lstStyle/>
          <a:p>
            <a:r>
              <a:rPr lang="zh-CN" altLang="en-US" dirty="0">
                <a:latin typeface="楷体" panose="02010609060101010101" pitchFamily="49" charset="-122"/>
                <a:ea typeface="楷体" panose="02010609060101010101" pitchFamily="49" charset="-122"/>
              </a:rPr>
              <a:t>◎</a:t>
            </a:r>
            <a:r>
              <a:rPr lang="en-US" altLang="zh-CN" b="1" dirty="0">
                <a:latin typeface="微软雅黑" panose="020B0503020204020204" pitchFamily="34" charset="-122"/>
                <a:ea typeface="微软雅黑" panose="020B0503020204020204" pitchFamily="34" charset="-122"/>
              </a:rPr>
              <a:t>1858</a:t>
            </a:r>
            <a:r>
              <a:rPr lang="zh-CN" altLang="en-US" b="1" dirty="0">
                <a:latin typeface="微软雅黑" panose="020B0503020204020204" pitchFamily="34" charset="-122"/>
                <a:ea typeface="微软雅黑" panose="020B0503020204020204" pitchFamily="34" charset="-122"/>
              </a:rPr>
              <a:t>年建成的“大本钟”</a:t>
            </a:r>
          </a:p>
        </p:txBody>
      </p:sp>
      <p:sp>
        <p:nvSpPr>
          <p:cNvPr id="9" name="文本框 8">
            <a:extLst>
              <a:ext uri="{FF2B5EF4-FFF2-40B4-BE49-F238E27FC236}">
                <a16:creationId xmlns:a16="http://schemas.microsoft.com/office/drawing/2014/main" id="{2727FF55-1211-4E1D-C246-1756EB094695}"/>
              </a:ext>
            </a:extLst>
          </p:cNvPr>
          <p:cNvSpPr txBox="1"/>
          <p:nvPr/>
        </p:nvSpPr>
        <p:spPr>
          <a:xfrm>
            <a:off x="6846385" y="3365036"/>
            <a:ext cx="5127986" cy="2431435"/>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zh-CN" altLang="en-US" sz="2800" b="1" dirty="0">
                <a:latin typeface="楷体" panose="02010609060101010101" pitchFamily="49" charset="-122"/>
                <a:ea typeface="楷体" panose="02010609060101010101" pitchFamily="49" charset="-122"/>
                <a:sym typeface="+mn-ea"/>
              </a:rPr>
              <a:t>我们应该强制要求工厂</a:t>
            </a:r>
            <a:r>
              <a:rPr lang="zh-CN" altLang="en-US" sz="2800" b="1" dirty="0">
                <a:solidFill>
                  <a:srgbClr val="FF0000"/>
                </a:solidFill>
                <a:latin typeface="楷体" panose="02010609060101010101" pitchFamily="49" charset="-122"/>
                <a:ea typeface="楷体" panose="02010609060101010101" pitchFamily="49" charset="-122"/>
                <a:sym typeface="+mn-ea"/>
              </a:rPr>
              <a:t>向</a:t>
            </a:r>
            <a:r>
              <a:rPr lang="en-US" altLang="zh-CN" sz="2800" b="1" dirty="0">
                <a:solidFill>
                  <a:srgbClr val="FF0000"/>
                </a:solidFill>
                <a:latin typeface="楷体" panose="02010609060101010101" pitchFamily="49" charset="-122"/>
                <a:ea typeface="楷体" panose="02010609060101010101" pitchFamily="49" charset="-122"/>
                <a:sym typeface="+mn-ea"/>
              </a:rPr>
              <a:t>14</a:t>
            </a:r>
            <a:r>
              <a:rPr lang="zh-CN" altLang="en-US" sz="2800" b="1" dirty="0">
                <a:solidFill>
                  <a:srgbClr val="FF0000"/>
                </a:solidFill>
                <a:latin typeface="楷体" panose="02010609060101010101" pitchFamily="49" charset="-122"/>
                <a:ea typeface="楷体" panose="02010609060101010101" pitchFamily="49" charset="-122"/>
                <a:sym typeface="+mn-ea"/>
              </a:rPr>
              <a:t>周岁以下的学徒童工提供接受教育的机会</a:t>
            </a:r>
            <a:r>
              <a:rPr lang="zh-CN" altLang="en-US" sz="2800" b="1" dirty="0">
                <a:latin typeface="楷体" panose="02010609060101010101" pitchFamily="49" charset="-122"/>
                <a:ea typeface="楷体" panose="02010609060101010101" pitchFamily="49" charset="-122"/>
                <a:sym typeface="+mn-ea"/>
              </a:rPr>
              <a:t>，使得他们能够掌握基本的读写素质。</a:t>
            </a:r>
            <a:endParaRPr lang="en-US" altLang="zh-CN" sz="2800" b="1" dirty="0">
              <a:latin typeface="楷体" panose="02010609060101010101" pitchFamily="49" charset="-122"/>
              <a:ea typeface="楷体" panose="02010609060101010101" pitchFamily="49" charset="-122"/>
              <a:sym typeface="+mn-ea"/>
            </a:endParaRP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威廉</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萨巴捷</a:t>
            </a:r>
            <a:endPar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endParaRP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《Treatise on Poverty》</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1797</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a:t>
            </a:r>
          </a:p>
        </p:txBody>
      </p:sp>
      <p:sp>
        <p:nvSpPr>
          <p:cNvPr id="14" name="任意多边形: 形状 13">
            <a:extLst>
              <a:ext uri="{FF2B5EF4-FFF2-40B4-BE49-F238E27FC236}">
                <a16:creationId xmlns:a16="http://schemas.microsoft.com/office/drawing/2014/main" id="{2EB90DF6-778C-7ED6-BAB7-11B56FE4A2BE}"/>
              </a:ext>
            </a:extLst>
          </p:cNvPr>
          <p:cNvSpPr/>
          <p:nvPr/>
        </p:nvSpPr>
        <p:spPr>
          <a:xfrm>
            <a:off x="451014" y="1734678"/>
            <a:ext cx="5112908" cy="678960"/>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楷体" panose="02010609060101010101" pitchFamily="49" charset="-122"/>
                <a:ea typeface="楷体" panose="02010609060101010101" pitchFamily="49" charset="-122"/>
              </a:rPr>
              <a:t>①</a:t>
            </a:r>
            <a:r>
              <a:rPr lang="zh-CN" altLang="en-US" sz="2800" b="1" kern="1200" dirty="0">
                <a:latin typeface="微软雅黑" panose="020B0503020204020204" pitchFamily="34" charset="-122"/>
                <a:ea typeface="微软雅黑" panose="020B0503020204020204" pitchFamily="34" charset="-122"/>
              </a:rPr>
              <a:t>城市化发展，改变生活空间</a:t>
            </a:r>
            <a:endParaRPr lang="zh-CN" altLang="en-US" sz="2400" b="1" kern="1200" dirty="0">
              <a:latin typeface="微软雅黑" panose="020B0503020204020204" pitchFamily="34" charset="-122"/>
              <a:ea typeface="微软雅黑" panose="020B0503020204020204" pitchFamily="34" charset="-122"/>
            </a:endParaRPr>
          </a:p>
        </p:txBody>
      </p:sp>
      <p:sp>
        <p:nvSpPr>
          <p:cNvPr id="17" name="任意多边形: 形状 16">
            <a:extLst>
              <a:ext uri="{FF2B5EF4-FFF2-40B4-BE49-F238E27FC236}">
                <a16:creationId xmlns:a16="http://schemas.microsoft.com/office/drawing/2014/main" id="{906ED4A6-EF14-80BF-8FA4-1A51BB95E507}"/>
              </a:ext>
            </a:extLst>
          </p:cNvPr>
          <p:cNvSpPr/>
          <p:nvPr/>
        </p:nvSpPr>
        <p:spPr>
          <a:xfrm>
            <a:off x="318071" y="3870420"/>
            <a:ext cx="5259179" cy="678960"/>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r>
              <a:rPr lang="zh-CN" altLang="en-US" sz="2800" b="1" kern="1200" dirty="0">
                <a:latin typeface="楷体" panose="02010609060101010101" pitchFamily="49" charset="-122"/>
                <a:ea typeface="楷体" panose="02010609060101010101" pitchFamily="49" charset="-122"/>
              </a:rPr>
              <a:t>②</a:t>
            </a:r>
            <a:r>
              <a:rPr lang="zh-CN" altLang="en-US" sz="2800" b="1" kern="1200" dirty="0">
                <a:latin typeface="微软雅黑" panose="020B0503020204020204" pitchFamily="34" charset="-122"/>
                <a:ea typeface="微软雅黑" panose="020B0503020204020204" pitchFamily="34" charset="-122"/>
              </a:rPr>
              <a:t>交通运输业进步，便利出行</a:t>
            </a:r>
          </a:p>
        </p:txBody>
      </p:sp>
      <p:sp>
        <p:nvSpPr>
          <p:cNvPr id="28" name="任意多边形: 形状 27">
            <a:extLst>
              <a:ext uri="{FF2B5EF4-FFF2-40B4-BE49-F238E27FC236}">
                <a16:creationId xmlns:a16="http://schemas.microsoft.com/office/drawing/2014/main" id="{A466ABB2-7DFF-5C10-87B9-3DA674B63DA6}"/>
              </a:ext>
            </a:extLst>
          </p:cNvPr>
          <p:cNvSpPr/>
          <p:nvPr/>
        </p:nvSpPr>
        <p:spPr>
          <a:xfrm>
            <a:off x="7387221" y="1559822"/>
            <a:ext cx="4029462" cy="678960"/>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r>
              <a:rPr lang="zh-CN" altLang="en-US" sz="2800" b="1" dirty="0">
                <a:latin typeface="楷体" panose="02010609060101010101" pitchFamily="49" charset="-122"/>
                <a:ea typeface="楷体" panose="02010609060101010101" pitchFamily="49" charset="-122"/>
              </a:rPr>
              <a:t>③</a:t>
            </a:r>
            <a:r>
              <a:rPr lang="zh-CN" altLang="en-US" sz="2800" b="1" kern="1200" dirty="0">
                <a:latin typeface="微软雅黑" panose="020B0503020204020204" pitchFamily="34" charset="-122"/>
                <a:ea typeface="微软雅黑" panose="020B0503020204020204" pitchFamily="34" charset="-122"/>
              </a:rPr>
              <a:t>农村现代化水平提高</a:t>
            </a:r>
          </a:p>
        </p:txBody>
      </p:sp>
      <p:sp>
        <p:nvSpPr>
          <p:cNvPr id="29" name="任意多边形: 形状 28">
            <a:extLst>
              <a:ext uri="{FF2B5EF4-FFF2-40B4-BE49-F238E27FC236}">
                <a16:creationId xmlns:a16="http://schemas.microsoft.com/office/drawing/2014/main" id="{1FFF5432-30DA-C693-C4FF-440C57929EC9}"/>
              </a:ext>
            </a:extLst>
          </p:cNvPr>
          <p:cNvSpPr/>
          <p:nvPr/>
        </p:nvSpPr>
        <p:spPr>
          <a:xfrm>
            <a:off x="863808" y="5674006"/>
            <a:ext cx="5531501" cy="678960"/>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r>
              <a:rPr lang="zh-CN" altLang="en-US" sz="2800" b="1" kern="1200" dirty="0">
                <a:latin typeface="楷体" panose="02010609060101010101" pitchFamily="49" charset="-122"/>
                <a:ea typeface="楷体" panose="02010609060101010101" pitchFamily="49" charset="-122"/>
              </a:rPr>
              <a:t>④</a:t>
            </a:r>
            <a:r>
              <a:rPr lang="zh-CN" altLang="en-US" sz="2800" b="1" kern="1200" dirty="0">
                <a:latin typeface="微软雅黑" panose="020B0503020204020204" pitchFamily="34" charset="-122"/>
                <a:ea typeface="微软雅黑" panose="020B0503020204020204" pitchFamily="34" charset="-122"/>
              </a:rPr>
              <a:t>生活节奏加快，时间观念增强</a:t>
            </a:r>
          </a:p>
        </p:txBody>
      </p:sp>
      <p:sp>
        <p:nvSpPr>
          <p:cNvPr id="30" name="任意多边形: 形状 29">
            <a:extLst>
              <a:ext uri="{FF2B5EF4-FFF2-40B4-BE49-F238E27FC236}">
                <a16:creationId xmlns:a16="http://schemas.microsoft.com/office/drawing/2014/main" id="{3C060E18-6E95-F793-1069-2276372B455D}"/>
              </a:ext>
            </a:extLst>
          </p:cNvPr>
          <p:cNvSpPr/>
          <p:nvPr/>
        </p:nvSpPr>
        <p:spPr>
          <a:xfrm>
            <a:off x="7424769" y="4041667"/>
            <a:ext cx="3743620" cy="678960"/>
          </a:xfrm>
          <a:custGeom>
            <a:avLst/>
            <a:gdLst>
              <a:gd name="connsiteX0" fmla="*/ 0 w 5076477"/>
              <a:gd name="connsiteY0" fmla="*/ 113162 h 678960"/>
              <a:gd name="connsiteX1" fmla="*/ 113162 w 5076477"/>
              <a:gd name="connsiteY1" fmla="*/ 0 h 678960"/>
              <a:gd name="connsiteX2" fmla="*/ 4963315 w 5076477"/>
              <a:gd name="connsiteY2" fmla="*/ 0 h 678960"/>
              <a:gd name="connsiteX3" fmla="*/ 5076477 w 5076477"/>
              <a:gd name="connsiteY3" fmla="*/ 113162 h 678960"/>
              <a:gd name="connsiteX4" fmla="*/ 5076477 w 5076477"/>
              <a:gd name="connsiteY4" fmla="*/ 565798 h 678960"/>
              <a:gd name="connsiteX5" fmla="*/ 4963315 w 5076477"/>
              <a:gd name="connsiteY5" fmla="*/ 678960 h 678960"/>
              <a:gd name="connsiteX6" fmla="*/ 113162 w 5076477"/>
              <a:gd name="connsiteY6" fmla="*/ 678960 h 678960"/>
              <a:gd name="connsiteX7" fmla="*/ 0 w 5076477"/>
              <a:gd name="connsiteY7" fmla="*/ 565798 h 678960"/>
              <a:gd name="connsiteX8" fmla="*/ 0 w 507647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6477" h="678960">
                <a:moveTo>
                  <a:pt x="0" y="113162"/>
                </a:moveTo>
                <a:cubicBezTo>
                  <a:pt x="0" y="50664"/>
                  <a:pt x="50664" y="0"/>
                  <a:pt x="113162" y="0"/>
                </a:cubicBezTo>
                <a:lnTo>
                  <a:pt x="4963315" y="0"/>
                </a:lnTo>
                <a:cubicBezTo>
                  <a:pt x="5025813" y="0"/>
                  <a:pt x="5076477" y="50664"/>
                  <a:pt x="5076477" y="113162"/>
                </a:cubicBezTo>
                <a:lnTo>
                  <a:pt x="5076477" y="565798"/>
                </a:lnTo>
                <a:cubicBezTo>
                  <a:pt x="5076477" y="628296"/>
                  <a:pt x="5025813" y="678960"/>
                  <a:pt x="4963315" y="678960"/>
                </a:cubicBezTo>
                <a:lnTo>
                  <a:pt x="113162" y="678960"/>
                </a:lnTo>
                <a:cubicBezTo>
                  <a:pt x="50664" y="678960"/>
                  <a:pt x="0" y="628296"/>
                  <a:pt x="0" y="565798"/>
                </a:cubicBezTo>
                <a:lnTo>
                  <a:pt x="0" y="113162"/>
                </a:lnTo>
                <a:close/>
              </a:path>
            </a:pathLst>
          </a:custGeom>
          <a:solidFill>
            <a:srgbClr val="C1646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25023" tIns="33144" rIns="225023" bIns="33144" numCol="1" spcCol="1270" anchor="ctr" anchorCtr="0">
            <a:noAutofit/>
          </a:bodyPr>
          <a:lstStyle/>
          <a:p>
            <a:pPr marL="0" lvl="0" indent="0" algn="ctr" defTabSz="1066800">
              <a:lnSpc>
                <a:spcPct val="90000"/>
              </a:lnSpc>
              <a:spcBef>
                <a:spcPct val="0"/>
              </a:spcBef>
              <a:spcAft>
                <a:spcPct val="35000"/>
              </a:spcAft>
              <a:buNone/>
            </a:pPr>
            <a:r>
              <a:rPr lang="zh-CN" altLang="en-US" sz="2800" b="1" dirty="0">
                <a:latin typeface="楷体" panose="02010609060101010101" pitchFamily="49" charset="-122"/>
                <a:ea typeface="楷体" panose="02010609060101010101" pitchFamily="49" charset="-122"/>
              </a:rPr>
              <a:t>⑤</a:t>
            </a:r>
            <a:r>
              <a:rPr lang="zh-CN" altLang="en-US" sz="2800" b="1" dirty="0">
                <a:latin typeface="微软雅黑" panose="020B0503020204020204" pitchFamily="34" charset="-122"/>
                <a:ea typeface="微软雅黑" panose="020B0503020204020204" pitchFamily="34" charset="-122"/>
              </a:rPr>
              <a:t>初等教育不断推广</a:t>
            </a:r>
          </a:p>
        </p:txBody>
      </p:sp>
    </p:spTree>
    <p:extLst>
      <p:ext uri="{BB962C8B-B14F-4D97-AF65-F5344CB8AC3E}">
        <p14:creationId xmlns:p14="http://schemas.microsoft.com/office/powerpoint/2010/main" val="3201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2D67B71C-E61C-4761-8F0C-44FFDA8AE26A}"/>
              </a:ext>
            </a:extLst>
          </p:cNvPr>
          <p:cNvSpPr txBox="1"/>
          <p:nvPr/>
        </p:nvSpPr>
        <p:spPr>
          <a:xfrm>
            <a:off x="-1" y="33461"/>
            <a:ext cx="791920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二、 工业革命后生活方式的变化</a:t>
            </a:r>
          </a:p>
        </p:txBody>
      </p:sp>
      <p:sp>
        <p:nvSpPr>
          <p:cNvPr id="12" name="文本框 11">
            <a:extLst>
              <a:ext uri="{FF2B5EF4-FFF2-40B4-BE49-F238E27FC236}">
                <a16:creationId xmlns:a16="http://schemas.microsoft.com/office/drawing/2014/main" id="{FC776B14-5C3F-068B-B8C4-60AB590397C2}"/>
              </a:ext>
            </a:extLst>
          </p:cNvPr>
          <p:cNvSpPr txBox="1"/>
          <p:nvPr/>
        </p:nvSpPr>
        <p:spPr>
          <a:xfrm>
            <a:off x="-2" y="620569"/>
            <a:ext cx="12192002" cy="954107"/>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、根据所给材料和本课所学，简要描述</a:t>
            </a:r>
            <a:r>
              <a:rPr lang="en-US" altLang="zh-CN" sz="2800" b="1" dirty="0">
                <a:latin typeface="微软雅黑" panose="020B0503020204020204" pitchFamily="34" charset="-122"/>
                <a:ea typeface="微软雅黑" panose="020B0503020204020204" pitchFamily="34" charset="-122"/>
              </a:rPr>
              <a:t>19</a:t>
            </a:r>
            <a:r>
              <a:rPr lang="zh-CN" altLang="en-US" sz="2800" b="1" dirty="0">
                <a:latin typeface="微软雅黑" panose="020B0503020204020204" pitchFamily="34" charset="-122"/>
                <a:ea typeface="微软雅黑" panose="020B0503020204020204" pitchFamily="34" charset="-122"/>
              </a:rPr>
              <a:t>世纪中期的英国普通工人家庭的工作与生活环境。</a:t>
            </a:r>
          </a:p>
        </p:txBody>
      </p:sp>
      <p:sp>
        <p:nvSpPr>
          <p:cNvPr id="6" name="文本框 5">
            <a:extLst>
              <a:ext uri="{FF2B5EF4-FFF2-40B4-BE49-F238E27FC236}">
                <a16:creationId xmlns:a16="http://schemas.microsoft.com/office/drawing/2014/main" id="{B78710D0-7895-FC5C-DD1F-1695B5233B60}"/>
              </a:ext>
            </a:extLst>
          </p:cNvPr>
          <p:cNvSpPr txBox="1"/>
          <p:nvPr/>
        </p:nvSpPr>
        <p:spPr>
          <a:xfrm>
            <a:off x="-406953" y="3863086"/>
            <a:ext cx="8326158" cy="830997"/>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zh-CN" altLang="en-US" sz="2800" b="1" dirty="0">
                <a:latin typeface="楷体" panose="02010609060101010101" pitchFamily="49" charset="-122"/>
                <a:ea typeface="楷体" panose="02010609060101010101" pitchFamily="49" charset="-122"/>
                <a:sym typeface="+mn-ea"/>
              </a:rPr>
              <a:t>产业工人一般每周工作</a:t>
            </a:r>
            <a:r>
              <a:rPr lang="en-US" altLang="zh-CN" sz="2800" b="1" dirty="0">
                <a:latin typeface="楷体" panose="02010609060101010101" pitchFamily="49" charset="-122"/>
                <a:ea typeface="楷体" panose="02010609060101010101" pitchFamily="49" charset="-122"/>
                <a:sym typeface="+mn-ea"/>
              </a:rPr>
              <a:t>6</a:t>
            </a:r>
            <a:r>
              <a:rPr lang="zh-CN" altLang="en-US" sz="2800" b="1" dirty="0">
                <a:latin typeface="楷体" panose="02010609060101010101" pitchFamily="49" charset="-122"/>
                <a:ea typeface="楷体" panose="02010609060101010101" pitchFamily="49" charset="-122"/>
                <a:sym typeface="+mn-ea"/>
              </a:rPr>
              <a:t>天，每天工作</a:t>
            </a:r>
            <a:r>
              <a:rPr lang="en-US" altLang="zh-CN" sz="2800" b="1" dirty="0">
                <a:latin typeface="楷体" panose="02010609060101010101" pitchFamily="49" charset="-122"/>
                <a:ea typeface="楷体" panose="02010609060101010101" pitchFamily="49" charset="-122"/>
                <a:sym typeface="+mn-ea"/>
              </a:rPr>
              <a:t>12</a:t>
            </a:r>
            <a:r>
              <a:rPr lang="zh-CN" altLang="en-US" sz="2800" b="1" dirty="0">
                <a:latin typeface="楷体" panose="02010609060101010101" pitchFamily="49" charset="-122"/>
                <a:ea typeface="楷体" panose="02010609060101010101" pitchFamily="49" charset="-122"/>
                <a:sym typeface="+mn-ea"/>
              </a:rPr>
              <a:t>至</a:t>
            </a:r>
            <a:r>
              <a:rPr lang="en-US" altLang="zh-CN" sz="2800" b="1" dirty="0">
                <a:latin typeface="楷体" panose="02010609060101010101" pitchFamily="49" charset="-122"/>
                <a:ea typeface="楷体" panose="02010609060101010101" pitchFamily="49" charset="-122"/>
                <a:sym typeface="+mn-ea"/>
              </a:rPr>
              <a:t>14</a:t>
            </a:r>
            <a:r>
              <a:rPr lang="zh-CN" altLang="en-US" sz="2800" b="1" dirty="0">
                <a:latin typeface="楷体" panose="02010609060101010101" pitchFamily="49" charset="-122"/>
                <a:ea typeface="楷体" panose="02010609060101010101" pitchFamily="49" charset="-122"/>
                <a:sym typeface="+mn-ea"/>
              </a:rPr>
              <a:t>小时</a:t>
            </a:r>
            <a:r>
              <a:rPr lang="zh-CN" altLang="en-US" sz="2400" b="1" dirty="0">
                <a:latin typeface="楷体" panose="02010609060101010101" pitchFamily="49" charset="-122"/>
                <a:ea typeface="楷体" panose="02010609060101010101" pitchFamily="49" charset="-122"/>
                <a:sym typeface="+mn-ea"/>
              </a:rPr>
              <a:t>。</a:t>
            </a:r>
            <a:endParaRPr lang="en-US" altLang="zh-CN" sz="2400" b="1" dirty="0">
              <a:latin typeface="楷体" panose="02010609060101010101" pitchFamily="49" charset="-122"/>
              <a:ea typeface="楷体" panose="02010609060101010101" pitchFamily="49" charset="-122"/>
              <a:sym typeface="+mn-ea"/>
            </a:endParaRP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美</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杰里</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本特利、赫伯特</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齐格勒</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新全球史</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p>
        </p:txBody>
      </p:sp>
      <p:sp>
        <p:nvSpPr>
          <p:cNvPr id="8" name="文本框 7">
            <a:extLst>
              <a:ext uri="{FF2B5EF4-FFF2-40B4-BE49-F238E27FC236}">
                <a16:creationId xmlns:a16="http://schemas.microsoft.com/office/drawing/2014/main" id="{ADD601F8-4BEA-A09E-1475-C6BF45357E78}"/>
              </a:ext>
            </a:extLst>
          </p:cNvPr>
          <p:cNvSpPr txBox="1"/>
          <p:nvPr/>
        </p:nvSpPr>
        <p:spPr>
          <a:xfrm>
            <a:off x="0" y="4819526"/>
            <a:ext cx="8326158" cy="1692771"/>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zh-CN" altLang="en-US" sz="2800" b="1" dirty="0">
                <a:solidFill>
                  <a:srgbClr val="FF0000"/>
                </a:solidFill>
                <a:latin typeface="楷体" panose="02010609060101010101" pitchFamily="49" charset="-122"/>
                <a:ea typeface="楷体" panose="02010609060101010101" pitchFamily="49" charset="-122"/>
                <a:sym typeface="+mn-ea"/>
              </a:rPr>
              <a:t>工厂内温度过高</a:t>
            </a:r>
            <a:r>
              <a:rPr lang="zh-CN" altLang="en-US" sz="2800" b="1" dirty="0">
                <a:latin typeface="楷体" panose="02010609060101010101" pitchFamily="49" charset="-122"/>
                <a:ea typeface="楷体" panose="02010609060101010101" pitchFamily="49" charset="-122"/>
                <a:sym typeface="+mn-ea"/>
              </a:rPr>
              <a:t>，工作环境恶劣。</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体格强健的人变老了，</a:t>
            </a:r>
            <a:r>
              <a:rPr lang="zh-CN" altLang="en-US" sz="2800" b="1" dirty="0">
                <a:solidFill>
                  <a:srgbClr val="FF0000"/>
                </a:solidFill>
                <a:latin typeface="楷体" panose="02010609060101010101" pitchFamily="49" charset="-122"/>
                <a:ea typeface="楷体" panose="02010609060101010101" pitchFamily="49" charset="-122"/>
                <a:sym typeface="+mn-ea"/>
              </a:rPr>
              <a:t>四十岁就不能劳动</a:t>
            </a:r>
            <a:r>
              <a:rPr lang="zh-CN" altLang="en-US" sz="2800" b="1" dirty="0">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sym typeface="+mn-ea"/>
              </a:rPr>
              <a:t>儿童</a:t>
            </a:r>
            <a:r>
              <a:rPr lang="zh-CN" altLang="en-US" sz="2800" b="1" dirty="0">
                <a:latin typeface="楷体" panose="02010609060101010101" pitchFamily="49" charset="-122"/>
                <a:ea typeface="楷体" panose="02010609060101010101" pitchFamily="49" charset="-122"/>
                <a:sym typeface="+mn-ea"/>
              </a:rPr>
              <a:t>也变得衰老畸形，未满十六岁就数以千计地</a:t>
            </a:r>
            <a:r>
              <a:rPr lang="zh-CN" altLang="en-US" sz="2800" b="1" dirty="0">
                <a:solidFill>
                  <a:srgbClr val="FF0000"/>
                </a:solidFill>
                <a:latin typeface="楷体" panose="02010609060101010101" pitchFamily="49" charset="-122"/>
                <a:ea typeface="楷体" panose="02010609060101010101" pitchFamily="49" charset="-122"/>
                <a:sym typeface="+mn-ea"/>
              </a:rPr>
              <a:t>被结核病残害死</a:t>
            </a:r>
            <a:r>
              <a:rPr lang="zh-CN" altLang="en-US" sz="2800" b="1" dirty="0">
                <a:latin typeface="楷体" panose="02010609060101010101" pitchFamily="49" charset="-122"/>
                <a:ea typeface="楷体" panose="02010609060101010101" pitchFamily="49" charset="-122"/>
                <a:sym typeface="+mn-ea"/>
              </a:rPr>
              <a:t>了。</a:t>
            </a:r>
            <a:endParaRPr lang="en-US" altLang="zh-CN" sz="2800" b="1" dirty="0">
              <a:latin typeface="楷体" panose="02010609060101010101" pitchFamily="49" charset="-122"/>
              <a:ea typeface="楷体" panose="02010609060101010101" pitchFamily="49" charset="-122"/>
              <a:sym typeface="+mn-ea"/>
            </a:endParaRP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孙东波</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《19</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世纪英国工厂立法初探</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p>
        </p:txBody>
      </p:sp>
      <p:grpSp>
        <p:nvGrpSpPr>
          <p:cNvPr id="11" name="组合 10">
            <a:extLst>
              <a:ext uri="{FF2B5EF4-FFF2-40B4-BE49-F238E27FC236}">
                <a16:creationId xmlns:a16="http://schemas.microsoft.com/office/drawing/2014/main" id="{1B92E6F8-F9BF-892C-828E-70E17B3678C3}"/>
              </a:ext>
            </a:extLst>
          </p:cNvPr>
          <p:cNvGrpSpPr/>
          <p:nvPr/>
        </p:nvGrpSpPr>
        <p:grpSpPr>
          <a:xfrm>
            <a:off x="8009995" y="1574676"/>
            <a:ext cx="4563649" cy="4937621"/>
            <a:chOff x="7752276" y="1251692"/>
            <a:chExt cx="4563649" cy="4937621"/>
          </a:xfrm>
        </p:grpSpPr>
        <p:pic>
          <p:nvPicPr>
            <p:cNvPr id="9" name="图片 8">
              <a:extLst>
                <a:ext uri="{FF2B5EF4-FFF2-40B4-BE49-F238E27FC236}">
                  <a16:creationId xmlns:a16="http://schemas.microsoft.com/office/drawing/2014/main" id="{CB8550A2-C35A-ADF3-F765-0A0EB8268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634" y="1273263"/>
              <a:ext cx="3924647" cy="4916050"/>
            </a:xfrm>
            <a:prstGeom prst="rect">
              <a:avLst/>
            </a:prstGeom>
            <a:ln>
              <a:noFill/>
            </a:ln>
            <a:effectLst>
              <a:outerShdw blurRad="190500" algn="tl" rotWithShape="0">
                <a:srgbClr val="000000">
                  <a:alpha val="70000"/>
                </a:srgbClr>
              </a:outerShdw>
            </a:effectLst>
          </p:spPr>
        </p:pic>
        <p:sp>
          <p:nvSpPr>
            <p:cNvPr id="10" name="文本框 9">
              <a:extLst>
                <a:ext uri="{FF2B5EF4-FFF2-40B4-BE49-F238E27FC236}">
                  <a16:creationId xmlns:a16="http://schemas.microsoft.com/office/drawing/2014/main" id="{F63C0903-FB4E-6E07-C356-645079C82B51}"/>
                </a:ext>
              </a:extLst>
            </p:cNvPr>
            <p:cNvSpPr txBox="1"/>
            <p:nvPr/>
          </p:nvSpPr>
          <p:spPr>
            <a:xfrm>
              <a:off x="7752276" y="1251692"/>
              <a:ext cx="4563649" cy="523220"/>
            </a:xfrm>
            <a:prstGeom prst="rect">
              <a:avLst/>
            </a:prstGeom>
            <a:noFill/>
            <a:ln>
              <a:noFill/>
            </a:ln>
          </p:spPr>
          <p:txBody>
            <a:bodyPr wrap="square" rtlCol="0">
              <a:spAutoFit/>
            </a:bodyPr>
            <a:lstStyle/>
            <a:p>
              <a:pPr algn="ctr"/>
              <a:r>
                <a:rPr lang="en-US" altLang="zh-CN" sz="2800" b="1" dirty="0">
                  <a:solidFill>
                    <a:schemeClr val="bg1"/>
                  </a:solidFill>
                  <a:effectLst>
                    <a:glow rad="139700">
                      <a:srgbClr val="FF0000">
                        <a:alpha val="40000"/>
                      </a:srgbClr>
                    </a:glow>
                  </a:effectLst>
                  <a:latin typeface="黑体" panose="02010609060101010101" pitchFamily="49" charset="-122"/>
                  <a:ea typeface="黑体" panose="02010609060101010101" pitchFamily="49" charset="-122"/>
                </a:rPr>
                <a:t>19</a:t>
              </a:r>
              <a:r>
                <a:rPr lang="zh-CN" altLang="en-US" sz="2800" b="1" dirty="0">
                  <a:solidFill>
                    <a:schemeClr val="bg1"/>
                  </a:solidFill>
                  <a:effectLst>
                    <a:glow rad="139700">
                      <a:srgbClr val="FF0000">
                        <a:alpha val="40000"/>
                      </a:srgbClr>
                    </a:glow>
                  </a:effectLst>
                  <a:latin typeface="黑体" panose="02010609060101010101" pitchFamily="49" charset="-122"/>
                  <a:ea typeface="黑体" panose="02010609060101010101" pitchFamily="49" charset="-122"/>
                </a:rPr>
                <a:t>世纪中叶英国贫民区</a:t>
              </a:r>
              <a:endParaRPr lang="zh-CN" altLang="en-US" sz="2800" dirty="0">
                <a:latin typeface="黑体" panose="02010609060101010101" pitchFamily="49" charset="-122"/>
                <a:ea typeface="黑体" panose="02010609060101010101" pitchFamily="49" charset="-122"/>
              </a:endParaRPr>
            </a:p>
          </p:txBody>
        </p:sp>
      </p:grpSp>
      <p:grpSp>
        <p:nvGrpSpPr>
          <p:cNvPr id="4" name="组合 3">
            <a:extLst>
              <a:ext uri="{FF2B5EF4-FFF2-40B4-BE49-F238E27FC236}">
                <a16:creationId xmlns:a16="http://schemas.microsoft.com/office/drawing/2014/main" id="{6601C392-A14F-0AB1-7D48-4DCD04C3878B}"/>
              </a:ext>
            </a:extLst>
          </p:cNvPr>
          <p:cNvGrpSpPr/>
          <p:nvPr/>
        </p:nvGrpSpPr>
        <p:grpSpPr>
          <a:xfrm>
            <a:off x="1344530" y="1685062"/>
            <a:ext cx="4964534" cy="1893222"/>
            <a:chOff x="1105240" y="1530713"/>
            <a:chExt cx="4964534" cy="1893222"/>
          </a:xfrm>
        </p:grpSpPr>
        <p:pic>
          <p:nvPicPr>
            <p:cNvPr id="2" name="图片 1">
              <a:extLst>
                <a:ext uri="{FF2B5EF4-FFF2-40B4-BE49-F238E27FC236}">
                  <a16:creationId xmlns:a16="http://schemas.microsoft.com/office/drawing/2014/main" id="{374813D2-E9BD-8F05-E713-95AEAC9BAE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30" r="962" b="27465"/>
            <a:stretch/>
          </p:blipFill>
          <p:spPr>
            <a:xfrm>
              <a:off x="1105240" y="1559418"/>
              <a:ext cx="4964534" cy="1864517"/>
            </a:xfrm>
            <a:prstGeom prst="rect">
              <a:avLst/>
            </a:prstGeom>
            <a:ln>
              <a:noFill/>
            </a:ln>
            <a:effectLst>
              <a:outerShdw blurRad="190500" algn="tl" rotWithShape="0">
                <a:srgbClr val="000000">
                  <a:alpha val="70000"/>
                </a:srgbClr>
              </a:outerShdw>
            </a:effectLst>
          </p:spPr>
        </p:pic>
        <p:sp>
          <p:nvSpPr>
            <p:cNvPr id="3" name="文本框 2">
              <a:extLst>
                <a:ext uri="{FF2B5EF4-FFF2-40B4-BE49-F238E27FC236}">
                  <a16:creationId xmlns:a16="http://schemas.microsoft.com/office/drawing/2014/main" id="{6AC626CF-6AB6-BEE7-14D9-213EDA8AD73C}"/>
                </a:ext>
              </a:extLst>
            </p:cNvPr>
            <p:cNvSpPr txBox="1"/>
            <p:nvPr/>
          </p:nvSpPr>
          <p:spPr>
            <a:xfrm>
              <a:off x="1216384" y="1530713"/>
              <a:ext cx="4563649" cy="523220"/>
            </a:xfrm>
            <a:prstGeom prst="rect">
              <a:avLst/>
            </a:prstGeom>
            <a:noFill/>
            <a:ln>
              <a:noFill/>
            </a:ln>
          </p:spPr>
          <p:txBody>
            <a:bodyPr wrap="square" rtlCol="0">
              <a:spAutoFit/>
            </a:bodyPr>
            <a:lstStyle/>
            <a:p>
              <a:pPr algn="ctr"/>
              <a:r>
                <a:rPr lang="en-US" altLang="zh-CN" sz="2800" b="1" dirty="0">
                  <a:solidFill>
                    <a:schemeClr val="bg1"/>
                  </a:solidFill>
                  <a:effectLst>
                    <a:glow rad="139700">
                      <a:srgbClr val="FF0000">
                        <a:alpha val="40000"/>
                      </a:srgbClr>
                    </a:glow>
                  </a:effectLst>
                  <a:latin typeface="黑体" panose="02010609060101010101" pitchFamily="49" charset="-122"/>
                  <a:ea typeface="黑体" panose="02010609060101010101" pitchFamily="49" charset="-122"/>
                </a:rPr>
                <a:t>19</a:t>
              </a:r>
              <a:r>
                <a:rPr lang="zh-CN" altLang="en-US" sz="2800" b="1" dirty="0">
                  <a:solidFill>
                    <a:schemeClr val="bg1"/>
                  </a:solidFill>
                  <a:effectLst>
                    <a:glow rad="139700">
                      <a:srgbClr val="FF0000">
                        <a:alpha val="40000"/>
                      </a:srgbClr>
                    </a:glow>
                  </a:effectLst>
                  <a:latin typeface="黑体" panose="02010609060101010101" pitchFamily="49" charset="-122"/>
                  <a:ea typeface="黑体" panose="02010609060101010101" pitchFamily="49" charset="-122"/>
                </a:rPr>
                <a:t>世纪初英国拖煤女工</a:t>
              </a:r>
            </a:p>
          </p:txBody>
        </p:sp>
      </p:grpSp>
    </p:spTree>
    <p:extLst>
      <p:ext uri="{BB962C8B-B14F-4D97-AF65-F5344CB8AC3E}">
        <p14:creationId xmlns:p14="http://schemas.microsoft.com/office/powerpoint/2010/main" val="48031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2D67B71C-E61C-4761-8F0C-44FFDA8AE26A}"/>
              </a:ext>
            </a:extLst>
          </p:cNvPr>
          <p:cNvSpPr txBox="1"/>
          <p:nvPr/>
        </p:nvSpPr>
        <p:spPr>
          <a:xfrm>
            <a:off x="-1" y="33461"/>
            <a:ext cx="791920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二、 工业革命后生活方式的变化</a:t>
            </a:r>
          </a:p>
        </p:txBody>
      </p:sp>
      <p:sp>
        <p:nvSpPr>
          <p:cNvPr id="12" name="文本框 11">
            <a:extLst>
              <a:ext uri="{FF2B5EF4-FFF2-40B4-BE49-F238E27FC236}">
                <a16:creationId xmlns:a16="http://schemas.microsoft.com/office/drawing/2014/main" id="{FC776B14-5C3F-068B-B8C4-60AB590397C2}"/>
              </a:ext>
            </a:extLst>
          </p:cNvPr>
          <p:cNvSpPr txBox="1"/>
          <p:nvPr/>
        </p:nvSpPr>
        <p:spPr>
          <a:xfrm>
            <a:off x="-2" y="620569"/>
            <a:ext cx="9939531" cy="523220"/>
          </a:xfrm>
          <a:prstGeom prst="rect">
            <a:avLst/>
          </a:prstGeom>
          <a:noFill/>
        </p:spPr>
        <p:txBody>
          <a:bodyPr wrap="square" rtlCol="0">
            <a:spAutoFit/>
          </a:bodyPr>
          <a:lstStyle/>
          <a:p>
            <a:pPr algn="l"/>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、以下图文反映了工业时代给民众生活带来的哪些消极影响</a:t>
            </a:r>
            <a:r>
              <a:rPr lang="zh-CN" altLang="en-US" sz="2400" b="1" dirty="0">
                <a:latin typeface="微软雅黑" panose="020B0503020204020204" pitchFamily="34" charset="-122"/>
                <a:ea typeface="微软雅黑" panose="020B0503020204020204" pitchFamily="34" charset="-122"/>
              </a:rPr>
              <a:t>？</a:t>
            </a:r>
          </a:p>
        </p:txBody>
      </p:sp>
      <p:grpSp>
        <p:nvGrpSpPr>
          <p:cNvPr id="13" name="组合 12">
            <a:extLst>
              <a:ext uri="{FF2B5EF4-FFF2-40B4-BE49-F238E27FC236}">
                <a16:creationId xmlns:a16="http://schemas.microsoft.com/office/drawing/2014/main" id="{D980E1C0-5B7C-50D4-9583-9C8E7DA76CA7}"/>
              </a:ext>
            </a:extLst>
          </p:cNvPr>
          <p:cNvGrpSpPr/>
          <p:nvPr/>
        </p:nvGrpSpPr>
        <p:grpSpPr>
          <a:xfrm>
            <a:off x="172063" y="1163610"/>
            <a:ext cx="5366061" cy="3975648"/>
            <a:chOff x="6454279" y="1750191"/>
            <a:chExt cx="5366061" cy="3975648"/>
          </a:xfrm>
        </p:grpSpPr>
        <p:pic>
          <p:nvPicPr>
            <p:cNvPr id="7" name="图片 6">
              <a:extLst>
                <a:ext uri="{FF2B5EF4-FFF2-40B4-BE49-F238E27FC236}">
                  <a16:creationId xmlns:a16="http://schemas.microsoft.com/office/drawing/2014/main" id="{8136B486-292B-10C5-BE35-9F7F70167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4279" y="1750191"/>
              <a:ext cx="4561795" cy="3037725"/>
            </a:xfrm>
            <a:prstGeom prst="rect">
              <a:avLst/>
            </a:prstGeom>
            <a:ln>
              <a:noFill/>
            </a:ln>
            <a:effectLst>
              <a:outerShdw blurRad="190500" algn="tl" rotWithShape="0">
                <a:srgbClr val="000000">
                  <a:alpha val="70000"/>
                </a:srgbClr>
              </a:outerShdw>
            </a:effectLst>
          </p:spPr>
        </p:pic>
        <p:sp>
          <p:nvSpPr>
            <p:cNvPr id="3" name="文本框 2">
              <a:extLst>
                <a:ext uri="{FF2B5EF4-FFF2-40B4-BE49-F238E27FC236}">
                  <a16:creationId xmlns:a16="http://schemas.microsoft.com/office/drawing/2014/main" id="{A4D0A719-0BC2-619C-D302-B5B2CF728E3D}"/>
                </a:ext>
              </a:extLst>
            </p:cNvPr>
            <p:cNvSpPr txBox="1"/>
            <p:nvPr/>
          </p:nvSpPr>
          <p:spPr>
            <a:xfrm>
              <a:off x="6454279" y="4894842"/>
              <a:ext cx="5366061" cy="830997"/>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a:t>
              </a:r>
              <a:r>
                <a:rPr lang="zh-CN" altLang="en-US" sz="2400" b="1" dirty="0">
                  <a:latin typeface="楷体" panose="02010609060101010101" pitchFamily="49" charset="-122"/>
                  <a:ea typeface="楷体" panose="02010609060101010101" pitchFamily="49" charset="-122"/>
                </a:rPr>
                <a:t>漫画</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怪物汤</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19</a:t>
              </a:r>
              <a:r>
                <a:rPr lang="zh-CN" altLang="en-US" sz="2400" b="1" dirty="0">
                  <a:latin typeface="楷体" panose="02010609060101010101" pitchFamily="49" charset="-122"/>
                  <a:ea typeface="楷体" panose="02010609060101010101" pitchFamily="49" charset="-122"/>
                </a:rPr>
                <a:t>世纪贵妇看到放大的泰晤士河水滴后的惊恐状态</a:t>
              </a:r>
              <a:endParaRPr lang="zh-CN" altLang="en-US" b="1" dirty="0">
                <a:latin typeface="楷体" panose="02010609060101010101" pitchFamily="49" charset="-122"/>
                <a:ea typeface="楷体" panose="02010609060101010101" pitchFamily="49" charset="-122"/>
              </a:endParaRPr>
            </a:p>
          </p:txBody>
        </p:sp>
      </p:grpSp>
      <p:sp>
        <p:nvSpPr>
          <p:cNvPr id="2" name="文本框 1">
            <a:extLst>
              <a:ext uri="{FF2B5EF4-FFF2-40B4-BE49-F238E27FC236}">
                <a16:creationId xmlns:a16="http://schemas.microsoft.com/office/drawing/2014/main" id="{FB90DCFD-CE4C-F47A-32A4-760B7528F131}"/>
              </a:ext>
            </a:extLst>
          </p:cNvPr>
          <p:cNvSpPr txBox="1"/>
          <p:nvPr/>
        </p:nvSpPr>
        <p:spPr>
          <a:xfrm>
            <a:off x="5028252" y="1321491"/>
            <a:ext cx="6798148" cy="1692771"/>
          </a:xfrm>
          <a:prstGeom prst="rect">
            <a:avLst/>
          </a:prstGeom>
          <a:noFill/>
        </p:spPr>
        <p:txBody>
          <a:bodyPr wrap="square" rtlCol="0">
            <a:spAutoFit/>
          </a:bodyPr>
          <a:lstStyle/>
          <a:p>
            <a:pPr indent="457200" algn="just" fontAlgn="auto">
              <a:spcBef>
                <a:spcPts val="0"/>
              </a:spcBef>
              <a:spcAft>
                <a:spcPts val="0"/>
              </a:spcAft>
              <a:buClr>
                <a:srgbClr val="C16469"/>
              </a:buClr>
              <a:extLst>
                <a:ext uri="{35155182-B16C-46BC-9424-99874614C6A1}">
                  <wpsdc:indentchars xmlns:wpsdc="http://www.wps.cn/officeDocument/2017/drawingmlCustomData" xmlns="" val="200" checksum="3773799597"/>
                </a:ext>
              </a:extLst>
            </a:pPr>
            <a:r>
              <a:rPr lang="en-US" altLang="zh-CN" sz="2800" b="1" dirty="0">
                <a:latin typeface="楷体" panose="02010609060101010101" pitchFamily="49" charset="-122"/>
                <a:ea typeface="楷体" panose="02010609060101010101" pitchFamily="49" charset="-122"/>
                <a:sym typeface="+mn-ea"/>
              </a:rPr>
              <a:t>1800-1900</a:t>
            </a:r>
            <a:r>
              <a:rPr lang="zh-CN" altLang="en-US" sz="2800" b="1" dirty="0">
                <a:latin typeface="楷体" panose="02010609060101010101" pitchFamily="49" charset="-122"/>
                <a:ea typeface="楷体" panose="02010609060101010101" pitchFamily="49" charset="-122"/>
                <a:sym typeface="+mn-ea"/>
              </a:rPr>
              <a:t>年间，英国人口由</a:t>
            </a:r>
            <a:r>
              <a:rPr lang="en-US" altLang="zh-CN" sz="2800" b="1" dirty="0">
                <a:latin typeface="楷体" panose="02010609060101010101" pitchFamily="49" charset="-122"/>
                <a:ea typeface="楷体" panose="02010609060101010101" pitchFamily="49" charset="-122"/>
                <a:sym typeface="+mn-ea"/>
              </a:rPr>
              <a:t>1050</a:t>
            </a:r>
            <a:r>
              <a:rPr lang="zh-CN" altLang="en-US" sz="2800" b="1" dirty="0">
                <a:latin typeface="楷体" panose="02010609060101010101" pitchFamily="49" charset="-122"/>
                <a:ea typeface="楷体" panose="02010609060101010101" pitchFamily="49" charset="-122"/>
                <a:sym typeface="+mn-ea"/>
              </a:rPr>
              <a:t>万增长到</a:t>
            </a:r>
            <a:r>
              <a:rPr lang="en-US" altLang="zh-CN" sz="2800" b="1" dirty="0">
                <a:latin typeface="楷体" panose="02010609060101010101" pitchFamily="49" charset="-122"/>
                <a:ea typeface="楷体" panose="02010609060101010101" pitchFamily="49" charset="-122"/>
                <a:sym typeface="+mn-ea"/>
              </a:rPr>
              <a:t>3750</a:t>
            </a:r>
            <a:r>
              <a:rPr lang="zh-CN" altLang="en-US" sz="2800" b="1" dirty="0">
                <a:latin typeface="楷体" panose="02010609060101010101" pitchFamily="49" charset="-122"/>
                <a:ea typeface="楷体" panose="02010609060101010101" pitchFamily="49" charset="-122"/>
                <a:sym typeface="+mn-ea"/>
              </a:rPr>
              <a:t>万</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有</a:t>
            </a:r>
            <a:r>
              <a:rPr lang="en-US" altLang="zh-CN" sz="2800" b="1" dirty="0">
                <a:latin typeface="楷体" panose="02010609060101010101" pitchFamily="49" charset="-122"/>
                <a:ea typeface="楷体" panose="02010609060101010101" pitchFamily="49" charset="-122"/>
                <a:sym typeface="+mn-ea"/>
              </a:rPr>
              <a:t>650</a:t>
            </a:r>
            <a:r>
              <a:rPr lang="zh-CN" altLang="en-US" sz="2800" b="1" dirty="0">
                <a:latin typeface="楷体" panose="02010609060101010101" pitchFamily="49" charset="-122"/>
                <a:ea typeface="楷体" panose="02010609060101010101" pitchFamily="49" charset="-122"/>
                <a:sym typeface="+mn-ea"/>
              </a:rPr>
              <a:t>万人口的伦敦成为当时世界上最大的城市。</a:t>
            </a:r>
            <a:endParaRPr lang="en-US" altLang="zh-CN" sz="2800" b="1" dirty="0">
              <a:latin typeface="楷体" panose="02010609060101010101" pitchFamily="49" charset="-122"/>
              <a:ea typeface="楷体" panose="02010609060101010101" pitchFamily="49" charset="-122"/>
              <a:sym typeface="+mn-ea"/>
            </a:endParaRP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美</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杰里</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本特利、赫伯特</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齐格勒</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新全球史</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p>
        </p:txBody>
      </p:sp>
      <p:sp>
        <p:nvSpPr>
          <p:cNvPr id="10" name="圆角矩形 1">
            <a:extLst>
              <a:ext uri="{FF2B5EF4-FFF2-40B4-BE49-F238E27FC236}">
                <a16:creationId xmlns:a16="http://schemas.microsoft.com/office/drawing/2014/main" id="{8DCEF925-82BB-7A0A-1966-BAB373A8769E}"/>
              </a:ext>
            </a:extLst>
          </p:cNvPr>
          <p:cNvSpPr/>
          <p:nvPr/>
        </p:nvSpPr>
        <p:spPr>
          <a:xfrm>
            <a:off x="8038853" y="3271003"/>
            <a:ext cx="2143834" cy="829449"/>
          </a:xfrm>
          <a:prstGeom prst="roundRect">
            <a:avLst/>
          </a:prstGeom>
          <a:solidFill>
            <a:srgbClr val="FFFFFF"/>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楷体" panose="02010609060101010101" pitchFamily="49" charset="-122"/>
                <a:ea typeface="楷体" panose="02010609060101010101" pitchFamily="49" charset="-122"/>
              </a:rPr>
              <a:t>②</a:t>
            </a:r>
            <a:r>
              <a:rPr lang="zh-CN" altLang="en-US" sz="2800" b="1" dirty="0">
                <a:solidFill>
                  <a:schemeClr val="tx1"/>
                </a:solidFill>
                <a:latin typeface="黑体" panose="02010609060101010101" charset="-122"/>
                <a:ea typeface="黑体" panose="02010609060101010101" charset="-122"/>
              </a:rPr>
              <a:t>人口膨胀</a:t>
            </a:r>
            <a:endParaRPr lang="en-US" altLang="zh-CN" sz="2800" b="1" dirty="0">
              <a:solidFill>
                <a:schemeClr val="tx1"/>
              </a:solidFill>
              <a:latin typeface="黑体" panose="02010609060101010101" charset="-122"/>
              <a:ea typeface="黑体" panose="02010609060101010101" charset="-122"/>
            </a:endParaRPr>
          </a:p>
        </p:txBody>
      </p:sp>
      <p:sp>
        <p:nvSpPr>
          <p:cNvPr id="5" name="圆角矩形 1">
            <a:extLst>
              <a:ext uri="{FF2B5EF4-FFF2-40B4-BE49-F238E27FC236}">
                <a16:creationId xmlns:a16="http://schemas.microsoft.com/office/drawing/2014/main" id="{388A424D-6415-00F6-EB2C-450E56A7BB54}"/>
              </a:ext>
            </a:extLst>
          </p:cNvPr>
          <p:cNvSpPr/>
          <p:nvPr/>
        </p:nvSpPr>
        <p:spPr>
          <a:xfrm>
            <a:off x="5466919" y="3271004"/>
            <a:ext cx="2079100" cy="829449"/>
          </a:xfrm>
          <a:prstGeom prst="roundRect">
            <a:avLst/>
          </a:prstGeom>
          <a:solidFill>
            <a:srgbClr val="FFFFFF"/>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楷体" panose="02010609060101010101" pitchFamily="49" charset="-122"/>
                <a:ea typeface="楷体" panose="02010609060101010101" pitchFamily="49" charset="-122"/>
              </a:rPr>
              <a:t>①</a:t>
            </a:r>
            <a:r>
              <a:rPr lang="zh-CN" altLang="en-US" sz="2800" b="1" dirty="0">
                <a:solidFill>
                  <a:schemeClr val="tx1"/>
                </a:solidFill>
                <a:latin typeface="黑体" panose="02010609060101010101" charset="-122"/>
                <a:ea typeface="黑体" panose="02010609060101010101" charset="-122"/>
              </a:rPr>
              <a:t>环境污染</a:t>
            </a:r>
            <a:endParaRPr lang="en-US" altLang="zh-CN" sz="2800" b="1" dirty="0">
              <a:solidFill>
                <a:schemeClr val="tx1"/>
              </a:solidFill>
              <a:latin typeface="黑体" panose="02010609060101010101" charset="-122"/>
              <a:ea typeface="黑体" panose="02010609060101010101" charset="-122"/>
            </a:endParaRPr>
          </a:p>
        </p:txBody>
      </p:sp>
      <p:sp>
        <p:nvSpPr>
          <p:cNvPr id="6" name="文本框 5">
            <a:extLst>
              <a:ext uri="{FF2B5EF4-FFF2-40B4-BE49-F238E27FC236}">
                <a16:creationId xmlns:a16="http://schemas.microsoft.com/office/drawing/2014/main" id="{43E815AD-7784-50B6-4A1B-A3957862F5CA}"/>
              </a:ext>
            </a:extLst>
          </p:cNvPr>
          <p:cNvSpPr txBox="1"/>
          <p:nvPr/>
        </p:nvSpPr>
        <p:spPr>
          <a:xfrm>
            <a:off x="95739" y="5139258"/>
            <a:ext cx="5518707" cy="523220"/>
          </a:xfrm>
          <a:prstGeom prst="rect">
            <a:avLst/>
          </a:prstGeom>
          <a:noFill/>
        </p:spPr>
        <p:txBody>
          <a:bodyPr wrap="square" rtlCol="0">
            <a:spAutoFit/>
          </a:bodyPr>
          <a:lstStyle/>
          <a:p>
            <a:pPr algn="l"/>
            <a:r>
              <a:rPr lang="en-US" altLang="zh-CN" sz="2800" b="1" dirty="0">
                <a:latin typeface="微软雅黑" panose="020B0503020204020204" pitchFamily="34" charset="-122"/>
                <a:ea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rPr>
              <a:t>、人口膨胀又会带来哪些问题？</a:t>
            </a:r>
          </a:p>
        </p:txBody>
      </p:sp>
      <p:sp>
        <p:nvSpPr>
          <p:cNvPr id="8" name="圆角矩形 1">
            <a:extLst>
              <a:ext uri="{FF2B5EF4-FFF2-40B4-BE49-F238E27FC236}">
                <a16:creationId xmlns:a16="http://schemas.microsoft.com/office/drawing/2014/main" id="{4000ADA0-1856-B827-CD88-6CFF10FEF389}"/>
              </a:ext>
            </a:extLst>
          </p:cNvPr>
          <p:cNvSpPr/>
          <p:nvPr/>
        </p:nvSpPr>
        <p:spPr>
          <a:xfrm>
            <a:off x="172063" y="5780147"/>
            <a:ext cx="10374609" cy="829449"/>
          </a:xfrm>
          <a:prstGeom prst="roundRect">
            <a:avLst/>
          </a:prstGeom>
          <a:solidFill>
            <a:srgbClr val="FFFFFF"/>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黑体" panose="02010609060101010101" charset="-122"/>
                <a:ea typeface="黑体" panose="02010609060101010101" charset="-122"/>
              </a:rPr>
              <a:t>医疗问题、住房问题、就业问题、教育问题、社会保障问题等等</a:t>
            </a:r>
            <a:endParaRPr lang="en-US" altLang="zh-CN" sz="2800" b="1" dirty="0">
              <a:solidFill>
                <a:schemeClr val="tx1"/>
              </a:solidFill>
              <a:latin typeface="黑体" panose="02010609060101010101" charset="-122"/>
              <a:ea typeface="黑体" panose="02010609060101010101" charset="-122"/>
            </a:endParaRPr>
          </a:p>
        </p:txBody>
      </p:sp>
    </p:spTree>
    <p:extLst>
      <p:ext uri="{BB962C8B-B14F-4D97-AF65-F5344CB8AC3E}">
        <p14:creationId xmlns:p14="http://schemas.microsoft.com/office/powerpoint/2010/main" val="285550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2D67B71C-E61C-4761-8F0C-44FFDA8AE26A}"/>
              </a:ext>
            </a:extLst>
          </p:cNvPr>
          <p:cNvSpPr txBox="1"/>
          <p:nvPr/>
        </p:nvSpPr>
        <p:spPr>
          <a:xfrm>
            <a:off x="-1" y="33461"/>
            <a:ext cx="791920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二、 工业革命后生活方式的变化</a:t>
            </a:r>
          </a:p>
        </p:txBody>
      </p:sp>
      <p:sp>
        <p:nvSpPr>
          <p:cNvPr id="6" name="文本框 5">
            <a:extLst>
              <a:ext uri="{FF2B5EF4-FFF2-40B4-BE49-F238E27FC236}">
                <a16:creationId xmlns:a16="http://schemas.microsoft.com/office/drawing/2014/main" id="{B4DC5B60-8B03-2C82-ED20-C0B02F9AEDDD}"/>
              </a:ext>
            </a:extLst>
          </p:cNvPr>
          <p:cNvSpPr txBox="1"/>
          <p:nvPr/>
        </p:nvSpPr>
        <p:spPr>
          <a:xfrm>
            <a:off x="4442692" y="1143789"/>
            <a:ext cx="7315202" cy="2123658"/>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英国</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议会开始制定法律，包括</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工厂法</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工会法</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劳资关系法</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等等；到</a:t>
            </a:r>
            <a:r>
              <a:rPr lang="en-US" altLang="zh-CN" sz="2800" b="1" dirty="0">
                <a:latin typeface="楷体" panose="02010609060101010101" pitchFamily="49" charset="-122"/>
                <a:ea typeface="楷体" panose="02010609060101010101" pitchFamily="49" charset="-122"/>
                <a:sym typeface="+mn-ea"/>
              </a:rPr>
              <a:t>20</a:t>
            </a:r>
            <a:r>
              <a:rPr lang="zh-CN" altLang="en-US" sz="2800" b="1" dirty="0">
                <a:latin typeface="楷体" panose="02010609060101010101" pitchFamily="49" charset="-122"/>
                <a:ea typeface="楷体" panose="02010609060101010101" pitchFamily="49" charset="-122"/>
                <a:sym typeface="+mn-ea"/>
              </a:rPr>
              <a:t>世纪初，又制定了</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国民保险法</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养老金法</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工伤赔偿法</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a:t>
            </a:r>
            <a:endParaRPr lang="en-US" altLang="zh-CN" sz="2800" b="1" dirty="0">
              <a:latin typeface="楷体" panose="02010609060101010101" pitchFamily="49" charset="-122"/>
              <a:ea typeface="楷体" panose="02010609060101010101" pitchFamily="49" charset="-122"/>
              <a:sym typeface="+mn-ea"/>
            </a:endParaRP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钱乘旦</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工业革命中的人文灾难及其解决</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p>
        </p:txBody>
      </p:sp>
      <p:grpSp>
        <p:nvGrpSpPr>
          <p:cNvPr id="19" name="组合 18">
            <a:extLst>
              <a:ext uri="{FF2B5EF4-FFF2-40B4-BE49-F238E27FC236}">
                <a16:creationId xmlns:a16="http://schemas.microsoft.com/office/drawing/2014/main" id="{5A2F454D-E81B-C821-A866-76584CAFCF29}"/>
              </a:ext>
            </a:extLst>
          </p:cNvPr>
          <p:cNvGrpSpPr/>
          <p:nvPr/>
        </p:nvGrpSpPr>
        <p:grpSpPr>
          <a:xfrm>
            <a:off x="-2" y="1251815"/>
            <a:ext cx="3891505" cy="3069793"/>
            <a:chOff x="7394199" y="1605953"/>
            <a:chExt cx="3891505" cy="3069793"/>
          </a:xfrm>
        </p:grpSpPr>
        <p:pic>
          <p:nvPicPr>
            <p:cNvPr id="14" name="图片 13">
              <a:extLst>
                <a:ext uri="{FF2B5EF4-FFF2-40B4-BE49-F238E27FC236}">
                  <a16:creationId xmlns:a16="http://schemas.microsoft.com/office/drawing/2014/main" id="{D5761D24-8841-1C99-5979-77FC38682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1349" y="1605953"/>
              <a:ext cx="3854355" cy="2569570"/>
            </a:xfrm>
            <a:prstGeom prst="rect">
              <a:avLst/>
            </a:prstGeom>
            <a:ln>
              <a:noFill/>
            </a:ln>
            <a:effectLst>
              <a:outerShdw blurRad="190500" algn="tl" rotWithShape="0">
                <a:srgbClr val="000000">
                  <a:alpha val="70000"/>
                </a:srgbClr>
              </a:outerShdw>
            </a:effectLst>
          </p:spPr>
        </p:pic>
        <p:sp>
          <p:nvSpPr>
            <p:cNvPr id="18" name="文本框 17">
              <a:extLst>
                <a:ext uri="{FF2B5EF4-FFF2-40B4-BE49-F238E27FC236}">
                  <a16:creationId xmlns:a16="http://schemas.microsoft.com/office/drawing/2014/main" id="{7A2D73D6-FC9D-EF8A-27DB-5770AFEE3A4F}"/>
                </a:ext>
              </a:extLst>
            </p:cNvPr>
            <p:cNvSpPr txBox="1"/>
            <p:nvPr/>
          </p:nvSpPr>
          <p:spPr>
            <a:xfrm>
              <a:off x="7394199" y="4214081"/>
              <a:ext cx="29244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a:t>
              </a:r>
              <a:r>
                <a:rPr lang="zh-CN" altLang="en-US" sz="2400" b="1" dirty="0">
                  <a:latin typeface="楷体" panose="02010609060101010101" pitchFamily="49" charset="-122"/>
                  <a:ea typeface="楷体" panose="02010609060101010101" pitchFamily="49" charset="-122"/>
                </a:rPr>
                <a:t>芝加哥工人大罢工</a:t>
              </a:r>
            </a:p>
          </p:txBody>
        </p:sp>
      </p:grpSp>
      <p:sp>
        <p:nvSpPr>
          <p:cNvPr id="2" name="文本框 1">
            <a:extLst>
              <a:ext uri="{FF2B5EF4-FFF2-40B4-BE49-F238E27FC236}">
                <a16:creationId xmlns:a16="http://schemas.microsoft.com/office/drawing/2014/main" id="{27EC7A0E-AB10-F93B-DEFF-269092343480}"/>
              </a:ext>
            </a:extLst>
          </p:cNvPr>
          <p:cNvSpPr txBox="1"/>
          <p:nvPr/>
        </p:nvSpPr>
        <p:spPr>
          <a:xfrm>
            <a:off x="-2" y="620569"/>
            <a:ext cx="12192002" cy="523220"/>
          </a:xfrm>
          <a:prstGeom prst="rect">
            <a:avLst/>
          </a:prstGeom>
          <a:noFill/>
        </p:spPr>
        <p:txBody>
          <a:bodyPr wrap="square" rtlCol="0">
            <a:spAutoFit/>
          </a:bodyPr>
          <a:lstStyle/>
          <a:p>
            <a:pPr algn="l"/>
            <a:r>
              <a:rPr lang="en-US" altLang="zh-CN" sz="2800" b="1" dirty="0">
                <a:latin typeface="微软雅黑" panose="020B0503020204020204" pitchFamily="34" charset="-122"/>
                <a:ea typeface="微软雅黑" panose="020B0503020204020204" pitchFamily="34" charset="-122"/>
              </a:rPr>
              <a:t>5</a:t>
            </a:r>
            <a:r>
              <a:rPr lang="zh-CN" altLang="en-US" sz="2800" b="1" dirty="0">
                <a:latin typeface="微软雅黑" panose="020B0503020204020204" pitchFamily="34" charset="-122"/>
                <a:ea typeface="微软雅黑" panose="020B0503020204020204" pitchFamily="34" charset="-122"/>
              </a:rPr>
              <a:t>、根据材料，为了改善工业时代产生的问题，工人和政府分别做了哪些努力？</a:t>
            </a:r>
          </a:p>
        </p:txBody>
      </p:sp>
      <p:cxnSp>
        <p:nvCxnSpPr>
          <p:cNvPr id="3" name="直接连接符 2">
            <a:extLst>
              <a:ext uri="{FF2B5EF4-FFF2-40B4-BE49-F238E27FC236}">
                <a16:creationId xmlns:a16="http://schemas.microsoft.com/office/drawing/2014/main" id="{3E501A0E-3F99-4C4C-BEE6-28D73E2CA22E}"/>
              </a:ext>
            </a:extLst>
          </p:cNvPr>
          <p:cNvCxnSpPr>
            <a:cxnSpLocks/>
          </p:cNvCxnSpPr>
          <p:nvPr/>
        </p:nvCxnSpPr>
        <p:spPr>
          <a:xfrm>
            <a:off x="6095999" y="1615736"/>
            <a:ext cx="2914836" cy="0"/>
          </a:xfrm>
          <a:prstGeom prst="line">
            <a:avLst/>
          </a:prstGeom>
          <a:ln w="38100">
            <a:solidFill>
              <a:srgbClr val="F30000"/>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80660D4B-B7A3-5B29-7F54-A071FC9F80FB}"/>
              </a:ext>
            </a:extLst>
          </p:cNvPr>
          <p:cNvSpPr txBox="1"/>
          <p:nvPr/>
        </p:nvSpPr>
        <p:spPr>
          <a:xfrm>
            <a:off x="4442692" y="4239370"/>
            <a:ext cx="7380039" cy="2554545"/>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800" b="1" dirty="0">
                <a:latin typeface="楷体" panose="02010609060101010101" pitchFamily="49" charset="-122"/>
                <a:ea typeface="楷体" panose="02010609060101010101" pitchFamily="49" charset="-122"/>
                <a:sym typeface="+mn-ea"/>
              </a:rPr>
              <a:t>19</a:t>
            </a:r>
            <a:r>
              <a:rPr lang="zh-CN" altLang="en-US" sz="2800" b="1" dirty="0">
                <a:latin typeface="楷体" panose="02010609060101010101" pitchFamily="49" charset="-122"/>
                <a:ea typeface="楷体" panose="02010609060101010101" pitchFamily="49" charset="-122"/>
                <a:sym typeface="+mn-ea"/>
              </a:rPr>
              <a:t>世纪晚期，政府曾试图解决早期工业城市的问题：改进市政供水系统，增加地下水道，为建筑物编号，宣布那些挤满了贫困工人的危房为不合法。</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市政府还修建公园和休闲设施来使城市更适宜居住，</a:t>
            </a:r>
            <a:endParaRPr lang="en-US" altLang="zh-CN" sz="2800" b="1" dirty="0">
              <a:latin typeface="楷体" panose="02010609060101010101" pitchFamily="49" charset="-122"/>
              <a:ea typeface="楷体" panose="02010609060101010101" pitchFamily="49" charset="-122"/>
              <a:sym typeface="+mn-ea"/>
            </a:endParaRP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美</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杰里</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本特利、赫伯特</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齐格勒</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新全球史</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p>
        </p:txBody>
      </p:sp>
      <p:cxnSp>
        <p:nvCxnSpPr>
          <p:cNvPr id="9" name="直接连接符 8">
            <a:extLst>
              <a:ext uri="{FF2B5EF4-FFF2-40B4-BE49-F238E27FC236}">
                <a16:creationId xmlns:a16="http://schemas.microsoft.com/office/drawing/2014/main" id="{A9C7E9ED-AA6D-F56F-9ADD-EFDD8E9B60A2}"/>
              </a:ext>
            </a:extLst>
          </p:cNvPr>
          <p:cNvCxnSpPr>
            <a:cxnSpLocks/>
          </p:cNvCxnSpPr>
          <p:nvPr/>
        </p:nvCxnSpPr>
        <p:spPr>
          <a:xfrm>
            <a:off x="6461789" y="5125713"/>
            <a:ext cx="5221225" cy="0"/>
          </a:xfrm>
          <a:prstGeom prst="line">
            <a:avLst/>
          </a:prstGeom>
          <a:ln w="38100">
            <a:solidFill>
              <a:srgbClr val="F3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3C71CAAA-FA73-09A1-4871-8CA185ED225B}"/>
              </a:ext>
            </a:extLst>
          </p:cNvPr>
          <p:cNvCxnSpPr>
            <a:cxnSpLocks/>
          </p:cNvCxnSpPr>
          <p:nvPr/>
        </p:nvCxnSpPr>
        <p:spPr>
          <a:xfrm>
            <a:off x="8540318" y="6043072"/>
            <a:ext cx="3142696" cy="0"/>
          </a:xfrm>
          <a:prstGeom prst="line">
            <a:avLst/>
          </a:prstGeom>
          <a:ln w="38100">
            <a:solidFill>
              <a:srgbClr val="F30000"/>
            </a:solidFill>
          </a:ln>
        </p:spPr>
        <p:style>
          <a:lnRef idx="1">
            <a:schemeClr val="accent1"/>
          </a:lnRef>
          <a:fillRef idx="0">
            <a:schemeClr val="accent1"/>
          </a:fillRef>
          <a:effectRef idx="0">
            <a:schemeClr val="accent1"/>
          </a:effectRef>
          <a:fontRef idx="minor">
            <a:schemeClr val="tx1"/>
          </a:fontRef>
        </p:style>
      </p:cxnSp>
      <p:sp>
        <p:nvSpPr>
          <p:cNvPr id="27" name="圆角矩形 1">
            <a:extLst>
              <a:ext uri="{FF2B5EF4-FFF2-40B4-BE49-F238E27FC236}">
                <a16:creationId xmlns:a16="http://schemas.microsoft.com/office/drawing/2014/main" id="{811D4F8E-7A81-B193-E23E-1EC8DAD98DC1}"/>
              </a:ext>
            </a:extLst>
          </p:cNvPr>
          <p:cNvSpPr/>
          <p:nvPr/>
        </p:nvSpPr>
        <p:spPr>
          <a:xfrm>
            <a:off x="117771" y="4441623"/>
            <a:ext cx="2806659" cy="829449"/>
          </a:xfrm>
          <a:prstGeom prst="roundRect">
            <a:avLst/>
          </a:prstGeom>
          <a:solidFill>
            <a:srgbClr val="FFFFFF"/>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楷体" panose="02010609060101010101" pitchFamily="49" charset="-122"/>
                <a:ea typeface="楷体" panose="02010609060101010101" pitchFamily="49" charset="-122"/>
              </a:rPr>
              <a:t>①</a:t>
            </a:r>
            <a:r>
              <a:rPr lang="zh-CN" altLang="en-US" sz="2800" b="1" dirty="0">
                <a:solidFill>
                  <a:schemeClr val="tx1"/>
                </a:solidFill>
                <a:latin typeface="黑体" panose="02010609060101010101" charset="-122"/>
                <a:ea typeface="黑体" panose="02010609060101010101" charset="-122"/>
              </a:rPr>
              <a:t>发动工人运动</a:t>
            </a:r>
            <a:endParaRPr lang="en-US" altLang="zh-CN" sz="2800" b="1" dirty="0">
              <a:solidFill>
                <a:schemeClr val="tx1"/>
              </a:solidFill>
              <a:latin typeface="黑体" panose="02010609060101010101" charset="-122"/>
              <a:ea typeface="黑体" panose="02010609060101010101" charset="-122"/>
            </a:endParaRPr>
          </a:p>
        </p:txBody>
      </p:sp>
      <p:sp>
        <p:nvSpPr>
          <p:cNvPr id="29" name="圆角矩形 1">
            <a:extLst>
              <a:ext uri="{FF2B5EF4-FFF2-40B4-BE49-F238E27FC236}">
                <a16:creationId xmlns:a16="http://schemas.microsoft.com/office/drawing/2014/main" id="{BF45737E-D8FB-CEE5-2D4C-BD8694B1855D}"/>
              </a:ext>
            </a:extLst>
          </p:cNvPr>
          <p:cNvSpPr/>
          <p:nvPr/>
        </p:nvSpPr>
        <p:spPr>
          <a:xfrm>
            <a:off x="5014226" y="3256425"/>
            <a:ext cx="2895125" cy="829449"/>
          </a:xfrm>
          <a:prstGeom prst="roundRect">
            <a:avLst/>
          </a:prstGeom>
          <a:solidFill>
            <a:srgbClr val="FFFFFF"/>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楷体" panose="02010609060101010101" pitchFamily="49" charset="-122"/>
                <a:ea typeface="楷体" panose="02010609060101010101" pitchFamily="49" charset="-122"/>
              </a:rPr>
              <a:t>②</a:t>
            </a:r>
            <a:r>
              <a:rPr lang="zh-CN" altLang="en-US" sz="2800" b="1" dirty="0">
                <a:solidFill>
                  <a:schemeClr val="tx1"/>
                </a:solidFill>
                <a:latin typeface="黑体" panose="02010609060101010101" charset="-122"/>
                <a:ea typeface="黑体" panose="02010609060101010101" charset="-122"/>
              </a:rPr>
              <a:t>政府立法保障</a:t>
            </a:r>
            <a:endParaRPr lang="en-US" altLang="zh-CN" sz="2800" b="1" dirty="0">
              <a:solidFill>
                <a:schemeClr val="tx1"/>
              </a:solidFill>
              <a:latin typeface="黑体" panose="02010609060101010101" charset="-122"/>
              <a:ea typeface="黑体" panose="02010609060101010101" charset="-122"/>
            </a:endParaRPr>
          </a:p>
        </p:txBody>
      </p:sp>
      <p:sp>
        <p:nvSpPr>
          <p:cNvPr id="30" name="圆角矩形 1">
            <a:extLst>
              <a:ext uri="{FF2B5EF4-FFF2-40B4-BE49-F238E27FC236}">
                <a16:creationId xmlns:a16="http://schemas.microsoft.com/office/drawing/2014/main" id="{1B69C708-6D3B-2339-6736-E697B3C15420}"/>
              </a:ext>
            </a:extLst>
          </p:cNvPr>
          <p:cNvSpPr/>
          <p:nvPr/>
        </p:nvSpPr>
        <p:spPr>
          <a:xfrm>
            <a:off x="8334197" y="3245403"/>
            <a:ext cx="2895125" cy="829449"/>
          </a:xfrm>
          <a:prstGeom prst="roundRect">
            <a:avLst/>
          </a:prstGeom>
          <a:solidFill>
            <a:srgbClr val="FFFFFF"/>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楷体" panose="02010609060101010101" pitchFamily="49" charset="-122"/>
                <a:ea typeface="楷体" panose="02010609060101010101" pitchFamily="49" charset="-122"/>
              </a:rPr>
              <a:t>③</a:t>
            </a:r>
            <a:r>
              <a:rPr lang="zh-CN" altLang="en-US" sz="2800" b="1" dirty="0">
                <a:solidFill>
                  <a:schemeClr val="tx1"/>
                </a:solidFill>
                <a:latin typeface="黑体" panose="02010609060101010101" charset="-122"/>
                <a:ea typeface="黑体" panose="02010609060101010101" charset="-122"/>
              </a:rPr>
              <a:t>改进城市设施</a:t>
            </a:r>
            <a:endParaRPr lang="en-US" altLang="zh-CN" sz="2800" b="1" dirty="0">
              <a:solidFill>
                <a:schemeClr val="tx1"/>
              </a:solidFill>
              <a:latin typeface="黑体" panose="02010609060101010101" charset="-122"/>
              <a:ea typeface="黑体" panose="02010609060101010101" charset="-122"/>
            </a:endParaRPr>
          </a:p>
        </p:txBody>
      </p:sp>
      <p:cxnSp>
        <p:nvCxnSpPr>
          <p:cNvPr id="31" name="直接连接符 30">
            <a:extLst>
              <a:ext uri="{FF2B5EF4-FFF2-40B4-BE49-F238E27FC236}">
                <a16:creationId xmlns:a16="http://schemas.microsoft.com/office/drawing/2014/main" id="{736D3D3B-7DBE-554A-150E-924833D38C0D}"/>
              </a:ext>
            </a:extLst>
          </p:cNvPr>
          <p:cNvCxnSpPr>
            <a:cxnSpLocks/>
          </p:cNvCxnSpPr>
          <p:nvPr/>
        </p:nvCxnSpPr>
        <p:spPr>
          <a:xfrm>
            <a:off x="4560534" y="5582675"/>
            <a:ext cx="7122480" cy="0"/>
          </a:xfrm>
          <a:prstGeom prst="line">
            <a:avLst/>
          </a:prstGeom>
          <a:ln w="38100">
            <a:solidFill>
              <a:srgbClr val="F3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DC95CD39-D700-02DC-CACB-854EF4705751}"/>
              </a:ext>
            </a:extLst>
          </p:cNvPr>
          <p:cNvCxnSpPr>
            <a:cxnSpLocks/>
          </p:cNvCxnSpPr>
          <p:nvPr/>
        </p:nvCxnSpPr>
        <p:spPr>
          <a:xfrm>
            <a:off x="4571471" y="6043072"/>
            <a:ext cx="1758308" cy="0"/>
          </a:xfrm>
          <a:prstGeom prst="line">
            <a:avLst/>
          </a:prstGeom>
          <a:ln w="38100">
            <a:solidFill>
              <a:srgbClr val="F30000"/>
            </a:solidFill>
          </a:ln>
        </p:spPr>
        <p:style>
          <a:lnRef idx="1">
            <a:schemeClr val="accent1"/>
          </a:lnRef>
          <a:fillRef idx="0">
            <a:schemeClr val="accent1"/>
          </a:fillRef>
          <a:effectRef idx="0">
            <a:schemeClr val="accent1"/>
          </a:effectRef>
          <a:fontRef idx="minor">
            <a:schemeClr val="tx1"/>
          </a:fontRef>
        </p:style>
      </p:cxnSp>
      <p:sp>
        <p:nvSpPr>
          <p:cNvPr id="36" name="圆角矩形 1">
            <a:extLst>
              <a:ext uri="{FF2B5EF4-FFF2-40B4-BE49-F238E27FC236}">
                <a16:creationId xmlns:a16="http://schemas.microsoft.com/office/drawing/2014/main" id="{461567EF-5B00-2907-A2FD-05D3CC77F86F}"/>
              </a:ext>
            </a:extLst>
          </p:cNvPr>
          <p:cNvSpPr/>
          <p:nvPr/>
        </p:nvSpPr>
        <p:spPr>
          <a:xfrm>
            <a:off x="1317701" y="5452642"/>
            <a:ext cx="2895125" cy="829449"/>
          </a:xfrm>
          <a:prstGeom prst="roundRect">
            <a:avLst/>
          </a:prstGeom>
          <a:solidFill>
            <a:srgbClr val="FFFFFF"/>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楷体" panose="02010609060101010101" pitchFamily="49" charset="-122"/>
                <a:ea typeface="楷体" panose="02010609060101010101" pitchFamily="49" charset="-122"/>
              </a:rPr>
              <a:t>④</a:t>
            </a:r>
            <a:r>
              <a:rPr lang="zh-CN" altLang="en-US" sz="2800" b="1" dirty="0">
                <a:solidFill>
                  <a:schemeClr val="tx1"/>
                </a:solidFill>
                <a:latin typeface="黑体" panose="02010609060101010101" charset="-122"/>
                <a:ea typeface="黑体" panose="02010609060101010101" charset="-122"/>
              </a:rPr>
              <a:t>加强城市管理</a:t>
            </a:r>
            <a:endParaRPr lang="en-US" altLang="zh-CN" sz="2800" b="1" dirty="0">
              <a:solidFill>
                <a:schemeClr val="tx1"/>
              </a:solidFill>
              <a:latin typeface="黑体" panose="02010609060101010101" charset="-122"/>
              <a:ea typeface="黑体" panose="02010609060101010101" charset="-122"/>
            </a:endParaRPr>
          </a:p>
        </p:txBody>
      </p:sp>
    </p:spTree>
    <p:extLst>
      <p:ext uri="{BB962C8B-B14F-4D97-AF65-F5344CB8AC3E}">
        <p14:creationId xmlns:p14="http://schemas.microsoft.com/office/powerpoint/2010/main" val="424719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2D67B71C-E61C-4761-8F0C-44FFDA8AE26A}"/>
              </a:ext>
            </a:extLst>
          </p:cNvPr>
          <p:cNvSpPr txBox="1"/>
          <p:nvPr/>
        </p:nvSpPr>
        <p:spPr>
          <a:xfrm>
            <a:off x="-1" y="33461"/>
            <a:ext cx="7919208" cy="584775"/>
          </a:xfrm>
          <a:prstGeom prst="rect">
            <a:avLst/>
          </a:prstGeom>
          <a:noFill/>
        </p:spPr>
        <p:txBody>
          <a:bodyPr wrap="square" rtlCol="0">
            <a:spAutoFit/>
          </a:bodyPr>
          <a:lstStyle/>
          <a:p>
            <a:r>
              <a:rPr lang="zh-CN" altLang="en-US" sz="3200" b="1" dirty="0">
                <a:latin typeface="微软雅黑" panose="020B0503020204020204" pitchFamily="34" charset="-122"/>
                <a:ea typeface="微软雅黑" panose="020B0503020204020204" pitchFamily="34" charset="-122"/>
              </a:rPr>
              <a:t>三、对中国的影响</a:t>
            </a:r>
          </a:p>
        </p:txBody>
      </p:sp>
      <p:sp>
        <p:nvSpPr>
          <p:cNvPr id="13" name="文本框 12">
            <a:extLst>
              <a:ext uri="{FF2B5EF4-FFF2-40B4-BE49-F238E27FC236}">
                <a16:creationId xmlns:a16="http://schemas.microsoft.com/office/drawing/2014/main" id="{465618BE-53E4-67DD-0851-91DEC4A27870}"/>
              </a:ext>
            </a:extLst>
          </p:cNvPr>
          <p:cNvSpPr txBox="1"/>
          <p:nvPr/>
        </p:nvSpPr>
        <p:spPr>
          <a:xfrm>
            <a:off x="4934628" y="4577704"/>
            <a:ext cx="6693763" cy="2123658"/>
          </a:xfrm>
          <a:prstGeom prst="rect">
            <a:avLst/>
          </a:prstGeom>
          <a:noFill/>
        </p:spPr>
        <p:txBody>
          <a:bodyPr wrap="square" rtlCol="0">
            <a:spAutoFit/>
          </a:bodyPr>
          <a:lstStyle/>
          <a:p>
            <a:pPr indent="457200" algn="just"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800" b="1" dirty="0">
                <a:latin typeface="楷体" panose="02010609060101010101" pitchFamily="49" charset="-122"/>
                <a:ea typeface="楷体" panose="02010609060101010101" pitchFamily="49" charset="-122"/>
                <a:sym typeface="+mn-ea"/>
              </a:rPr>
              <a:t>19</a:t>
            </a:r>
            <a:r>
              <a:rPr lang="zh-CN" altLang="en-US" sz="2800" b="1" dirty="0">
                <a:latin typeface="楷体" panose="02010609060101010101" pitchFamily="49" charset="-122"/>
                <a:ea typeface="楷体" panose="02010609060101010101" pitchFamily="49" charset="-122"/>
                <a:sym typeface="+mn-ea"/>
              </a:rPr>
              <a:t>世纪</a:t>
            </a:r>
            <a:r>
              <a:rPr lang="en-US" altLang="zh-CN" sz="2800" b="1" dirty="0">
                <a:latin typeface="楷体" panose="02010609060101010101" pitchFamily="49" charset="-122"/>
                <a:ea typeface="楷体" panose="02010609060101010101" pitchFamily="49" charset="-122"/>
                <a:sym typeface="+mn-ea"/>
              </a:rPr>
              <a:t>80</a:t>
            </a:r>
            <a:r>
              <a:rPr lang="zh-CN" altLang="en-US" sz="2800" b="1" dirty="0">
                <a:latin typeface="楷体" panose="02010609060101010101" pitchFamily="49" charset="-122"/>
                <a:ea typeface="楷体" panose="02010609060101010101" pitchFamily="49" charset="-122"/>
                <a:sym typeface="+mn-ea"/>
              </a:rPr>
              <a:t>年代，国际工人阶级已争取到</a:t>
            </a:r>
            <a:r>
              <a:rPr lang="en-US" altLang="zh-CN" sz="2800" b="1" dirty="0">
                <a:latin typeface="楷体" panose="02010609060101010101" pitchFamily="49" charset="-122"/>
                <a:ea typeface="楷体" panose="02010609060101010101" pitchFamily="49" charset="-122"/>
                <a:sym typeface="+mn-ea"/>
              </a:rPr>
              <a:t>8</a:t>
            </a:r>
            <a:r>
              <a:rPr lang="zh-CN" altLang="en-US" sz="2800" b="1" dirty="0">
                <a:latin typeface="楷体" panose="02010609060101010101" pitchFamily="49" charset="-122"/>
                <a:ea typeface="楷体" panose="02010609060101010101" pitchFamily="49" charset="-122"/>
                <a:sym typeface="+mn-ea"/>
              </a:rPr>
              <a:t>小时工作制的权利。而早期中国产业工人的劳动时间，一般都在</a:t>
            </a:r>
            <a:r>
              <a:rPr lang="en-US" altLang="zh-CN" sz="2800" b="1" dirty="0">
                <a:latin typeface="楷体" panose="02010609060101010101" pitchFamily="49" charset="-122"/>
                <a:ea typeface="楷体" panose="02010609060101010101" pitchFamily="49" charset="-122"/>
                <a:sym typeface="+mn-ea"/>
              </a:rPr>
              <a:t>8</a:t>
            </a:r>
            <a:r>
              <a:rPr lang="zh-CN" altLang="en-US" sz="2800" b="1" dirty="0">
                <a:latin typeface="楷体" panose="02010609060101010101" pitchFamily="49" charset="-122"/>
                <a:ea typeface="楷体" panose="02010609060101010101" pitchFamily="49" charset="-122"/>
                <a:sym typeface="+mn-ea"/>
              </a:rPr>
              <a:t>小时以上，有的长达</a:t>
            </a:r>
            <a:r>
              <a:rPr lang="en-US" altLang="zh-CN" sz="2800" b="1" dirty="0">
                <a:latin typeface="楷体" panose="02010609060101010101" pitchFamily="49" charset="-122"/>
                <a:ea typeface="楷体" panose="02010609060101010101" pitchFamily="49" charset="-122"/>
                <a:sym typeface="+mn-ea"/>
              </a:rPr>
              <a:t>14-18</a:t>
            </a:r>
            <a:r>
              <a:rPr lang="zh-CN" altLang="en-US" sz="2800" b="1" dirty="0">
                <a:latin typeface="楷体" panose="02010609060101010101" pitchFamily="49" charset="-122"/>
                <a:ea typeface="楷体" panose="02010609060101010101" pitchFamily="49" charset="-122"/>
                <a:sym typeface="+mn-ea"/>
              </a:rPr>
              <a:t>小时。</a:t>
            </a:r>
            <a:endParaRPr lang="en-US" altLang="zh-CN" sz="2800" b="1" dirty="0">
              <a:latin typeface="楷体" panose="02010609060101010101" pitchFamily="49" charset="-122"/>
              <a:ea typeface="楷体" panose="02010609060101010101" pitchFamily="49" charset="-122"/>
              <a:sym typeface="+mn-ea"/>
            </a:endParaRPr>
          </a:p>
          <a:p>
            <a:pPr indent="457200" algn="r" fontAlgn="auto">
              <a:spcBef>
                <a:spcPts val="0"/>
              </a:spcBef>
              <a:spcAft>
                <a:spcPts val="0"/>
              </a:spcAft>
              <a:extLst>
                <a:ext uri="{35155182-B16C-46BC-9424-99874614C6A1}">
                  <wpsdc:indentchars xmlns:wpsdc="http://www.wps.cn/officeDocument/2017/drawingmlCustomData" xmlns="" val="200" checksum="3773799597"/>
                </a:ext>
              </a:extLst>
            </a:pP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姜铎</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r>
              <a:rPr lang="zh-CN" altLang="en-US" sz="2000" dirty="0">
                <a:latin typeface="楷体" panose="02010609060101010101" pitchFamily="49" charset="-122"/>
                <a:ea typeface="楷体" panose="02010609060101010101" pitchFamily="49" charset="-122"/>
                <a:cs typeface="方正清刻本悦宋简体" panose="02000000000000000000" charset="-122"/>
                <a:sym typeface="+mn-ea"/>
              </a:rPr>
              <a:t>中国工人阶级状况初探</a:t>
            </a:r>
            <a:r>
              <a:rPr lang="en-US" altLang="zh-CN" sz="2000" dirty="0">
                <a:latin typeface="楷体" panose="02010609060101010101" pitchFamily="49" charset="-122"/>
                <a:ea typeface="楷体" panose="02010609060101010101" pitchFamily="49" charset="-122"/>
                <a:cs typeface="方正清刻本悦宋简体" panose="02000000000000000000" charset="-122"/>
                <a:sym typeface="+mn-ea"/>
              </a:rPr>
              <a:t>》</a:t>
            </a:r>
          </a:p>
        </p:txBody>
      </p:sp>
      <p:grpSp>
        <p:nvGrpSpPr>
          <p:cNvPr id="25" name="组合 24">
            <a:extLst>
              <a:ext uri="{FF2B5EF4-FFF2-40B4-BE49-F238E27FC236}">
                <a16:creationId xmlns:a16="http://schemas.microsoft.com/office/drawing/2014/main" id="{5DF45756-0749-58ED-3A1F-B621907DA279}"/>
              </a:ext>
            </a:extLst>
          </p:cNvPr>
          <p:cNvGrpSpPr/>
          <p:nvPr/>
        </p:nvGrpSpPr>
        <p:grpSpPr>
          <a:xfrm>
            <a:off x="325069" y="694961"/>
            <a:ext cx="4060678" cy="5037231"/>
            <a:chOff x="71022" y="910384"/>
            <a:chExt cx="4060678" cy="5037231"/>
          </a:xfrm>
        </p:grpSpPr>
        <p:grpSp>
          <p:nvGrpSpPr>
            <p:cNvPr id="16" name="组合 15">
              <a:extLst>
                <a:ext uri="{FF2B5EF4-FFF2-40B4-BE49-F238E27FC236}">
                  <a16:creationId xmlns:a16="http://schemas.microsoft.com/office/drawing/2014/main" id="{5DFF267D-6957-EB0B-26DE-DC58201BCEA6}"/>
                </a:ext>
              </a:extLst>
            </p:cNvPr>
            <p:cNvGrpSpPr/>
            <p:nvPr/>
          </p:nvGrpSpPr>
          <p:grpSpPr>
            <a:xfrm>
              <a:off x="71022" y="910384"/>
              <a:ext cx="3506680" cy="5037231"/>
              <a:chOff x="0" y="688866"/>
              <a:chExt cx="4674872" cy="6135673"/>
            </a:xfrm>
          </p:grpSpPr>
          <p:pic>
            <p:nvPicPr>
              <p:cNvPr id="10" name="图片 9">
                <a:extLst>
                  <a:ext uri="{FF2B5EF4-FFF2-40B4-BE49-F238E27FC236}">
                    <a16:creationId xmlns:a16="http://schemas.microsoft.com/office/drawing/2014/main" id="{5500B0DD-D57E-2B44-A156-457D91EA2E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8866"/>
                <a:ext cx="4674872" cy="3012696"/>
              </a:xfrm>
              <a:prstGeom prst="rect">
                <a:avLst/>
              </a:prstGeom>
            </p:spPr>
          </p:pic>
          <p:pic>
            <p:nvPicPr>
              <p:cNvPr id="12" name="图片 11">
                <a:extLst>
                  <a:ext uri="{FF2B5EF4-FFF2-40B4-BE49-F238E27FC236}">
                    <a16:creationId xmlns:a16="http://schemas.microsoft.com/office/drawing/2014/main" id="{966FEC90-CBBF-D8C8-39E1-79F223E596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01560"/>
                <a:ext cx="4674872" cy="3122979"/>
              </a:xfrm>
              <a:prstGeom prst="rect">
                <a:avLst/>
              </a:prstGeom>
            </p:spPr>
          </p:pic>
        </p:grpSp>
        <p:sp>
          <p:nvSpPr>
            <p:cNvPr id="22" name="文本框 21">
              <a:extLst>
                <a:ext uri="{FF2B5EF4-FFF2-40B4-BE49-F238E27FC236}">
                  <a16:creationId xmlns:a16="http://schemas.microsoft.com/office/drawing/2014/main" id="{074E7B1A-4CCE-AD3F-61CF-4BB98E798649}"/>
                </a:ext>
              </a:extLst>
            </p:cNvPr>
            <p:cNvSpPr txBox="1"/>
            <p:nvPr/>
          </p:nvSpPr>
          <p:spPr>
            <a:xfrm>
              <a:off x="3577702" y="910384"/>
              <a:ext cx="553998" cy="2473345"/>
            </a:xfrm>
            <a:prstGeom prst="rect">
              <a:avLst/>
            </a:prstGeom>
            <a:noFill/>
          </p:spPr>
          <p:txBody>
            <a:bodyPr vert="eaVert" wrap="square" rtlCol="0">
              <a:spAutoFit/>
            </a:bodyPr>
            <a:lstStyle/>
            <a:p>
              <a:r>
                <a:rPr lang="zh-CN" altLang="en-US"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汉阳铁厂</a:t>
              </a:r>
              <a:endParaRPr lang="zh-CN" altLang="en-US" sz="2000" b="1" dirty="0">
                <a:latin typeface="楷体" panose="02010609060101010101" pitchFamily="49" charset="-122"/>
                <a:ea typeface="楷体" panose="02010609060101010101" pitchFamily="49" charset="-122"/>
              </a:endParaRPr>
            </a:p>
          </p:txBody>
        </p:sp>
        <p:sp>
          <p:nvSpPr>
            <p:cNvPr id="23" name="文本框 22">
              <a:extLst>
                <a:ext uri="{FF2B5EF4-FFF2-40B4-BE49-F238E27FC236}">
                  <a16:creationId xmlns:a16="http://schemas.microsoft.com/office/drawing/2014/main" id="{25EE942C-A10F-BA2C-373C-CF38A64AFBF5}"/>
                </a:ext>
              </a:extLst>
            </p:cNvPr>
            <p:cNvSpPr txBox="1"/>
            <p:nvPr/>
          </p:nvSpPr>
          <p:spPr>
            <a:xfrm>
              <a:off x="3577702" y="3474270"/>
              <a:ext cx="553998" cy="2473345"/>
            </a:xfrm>
            <a:prstGeom prst="rect">
              <a:avLst/>
            </a:prstGeom>
            <a:noFill/>
          </p:spPr>
          <p:txBody>
            <a:bodyPr vert="eaVert" wrap="square" rtlCol="0">
              <a:spAutoFit/>
            </a:bodyPr>
            <a:lstStyle/>
            <a:p>
              <a:r>
                <a:rPr lang="zh-CN" altLang="en-US"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永利碱厂</a:t>
              </a:r>
              <a:endParaRPr lang="zh-CN" altLang="en-US" sz="2000" b="1" dirty="0">
                <a:latin typeface="楷体" panose="02010609060101010101" pitchFamily="49" charset="-122"/>
                <a:ea typeface="楷体" panose="02010609060101010101" pitchFamily="49" charset="-122"/>
              </a:endParaRPr>
            </a:p>
          </p:txBody>
        </p:sp>
      </p:grpSp>
      <p:grpSp>
        <p:nvGrpSpPr>
          <p:cNvPr id="26" name="组合 25">
            <a:extLst>
              <a:ext uri="{FF2B5EF4-FFF2-40B4-BE49-F238E27FC236}">
                <a16:creationId xmlns:a16="http://schemas.microsoft.com/office/drawing/2014/main" id="{DD76B17D-ECE0-A26A-4696-BC58157D97D2}"/>
              </a:ext>
            </a:extLst>
          </p:cNvPr>
          <p:cNvGrpSpPr/>
          <p:nvPr/>
        </p:nvGrpSpPr>
        <p:grpSpPr>
          <a:xfrm>
            <a:off x="6356411" y="771686"/>
            <a:ext cx="4257037" cy="3806018"/>
            <a:chOff x="6427432" y="694961"/>
            <a:chExt cx="4257037" cy="3806018"/>
          </a:xfrm>
        </p:grpSpPr>
        <p:pic>
          <p:nvPicPr>
            <p:cNvPr id="5" name="图片 4">
              <a:extLst>
                <a:ext uri="{FF2B5EF4-FFF2-40B4-BE49-F238E27FC236}">
                  <a16:creationId xmlns:a16="http://schemas.microsoft.com/office/drawing/2014/main" id="{D882ABE4-9DD5-B64D-1C90-EC330D29B0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7432" y="694961"/>
              <a:ext cx="3708156" cy="3806018"/>
            </a:xfrm>
            <a:prstGeom prst="rect">
              <a:avLst/>
            </a:prstGeom>
          </p:spPr>
        </p:pic>
        <p:sp>
          <p:nvSpPr>
            <p:cNvPr id="24" name="文本框 23">
              <a:extLst>
                <a:ext uri="{FF2B5EF4-FFF2-40B4-BE49-F238E27FC236}">
                  <a16:creationId xmlns:a16="http://schemas.microsoft.com/office/drawing/2014/main" id="{8C897773-98D8-1081-0D23-E5105DD51C6A}"/>
                </a:ext>
              </a:extLst>
            </p:cNvPr>
            <p:cNvSpPr txBox="1"/>
            <p:nvPr/>
          </p:nvSpPr>
          <p:spPr>
            <a:xfrm>
              <a:off x="10130471" y="694961"/>
              <a:ext cx="553998" cy="2473345"/>
            </a:xfrm>
            <a:prstGeom prst="rect">
              <a:avLst/>
            </a:prstGeom>
            <a:noFill/>
          </p:spPr>
          <p:txBody>
            <a:bodyPr vert="eaVert" wrap="square" rtlCol="0">
              <a:spAutoFit/>
            </a:bodyPr>
            <a:lstStyle/>
            <a:p>
              <a:r>
                <a:rPr lang="zh-CN" altLang="en-US"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癸卯学制</a:t>
              </a:r>
              <a:endParaRPr lang="zh-CN" altLang="en-US" sz="2000" b="1" dirty="0">
                <a:latin typeface="楷体" panose="02010609060101010101" pitchFamily="49" charset="-122"/>
                <a:ea typeface="楷体" panose="02010609060101010101" pitchFamily="49" charset="-122"/>
              </a:endParaRPr>
            </a:p>
          </p:txBody>
        </p:sp>
      </p:grpSp>
      <p:sp>
        <p:nvSpPr>
          <p:cNvPr id="28" name="圆角矩形 1">
            <a:extLst>
              <a:ext uri="{FF2B5EF4-FFF2-40B4-BE49-F238E27FC236}">
                <a16:creationId xmlns:a16="http://schemas.microsoft.com/office/drawing/2014/main" id="{8148BAE7-F3C3-ACE5-DB21-28FD7588A6F5}"/>
              </a:ext>
            </a:extLst>
          </p:cNvPr>
          <p:cNvSpPr/>
          <p:nvPr/>
        </p:nvSpPr>
        <p:spPr>
          <a:xfrm>
            <a:off x="119034" y="5913866"/>
            <a:ext cx="3918749" cy="706272"/>
          </a:xfrm>
          <a:prstGeom prst="roundRect">
            <a:avLst/>
          </a:prstGeom>
          <a:solidFill>
            <a:srgbClr val="FFFFFF"/>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黑体" panose="02010609060101010101" charset="-122"/>
                <a:ea typeface="黑体" panose="02010609060101010101" charset="-122"/>
              </a:rPr>
              <a:t>中国民族工业初步发展</a:t>
            </a:r>
            <a:endParaRPr lang="en-US" altLang="zh-CN" sz="2800" b="1" dirty="0">
              <a:solidFill>
                <a:schemeClr val="tx1"/>
              </a:solidFill>
              <a:latin typeface="黑体" panose="02010609060101010101" charset="-122"/>
              <a:ea typeface="黑体" panose="02010609060101010101" charset="-122"/>
            </a:endParaRPr>
          </a:p>
        </p:txBody>
      </p:sp>
      <p:sp>
        <p:nvSpPr>
          <p:cNvPr id="32" name="圆角矩形 1">
            <a:extLst>
              <a:ext uri="{FF2B5EF4-FFF2-40B4-BE49-F238E27FC236}">
                <a16:creationId xmlns:a16="http://schemas.microsoft.com/office/drawing/2014/main" id="{9A4BF024-7C95-0579-F4B2-4AB17814042C}"/>
              </a:ext>
            </a:extLst>
          </p:cNvPr>
          <p:cNvSpPr/>
          <p:nvPr/>
        </p:nvSpPr>
        <p:spPr>
          <a:xfrm>
            <a:off x="6673729" y="2462034"/>
            <a:ext cx="3147754" cy="706272"/>
          </a:xfrm>
          <a:prstGeom prst="roundRect">
            <a:avLst/>
          </a:prstGeom>
          <a:solidFill>
            <a:srgbClr val="FFFFFF"/>
          </a:solidFill>
          <a:ln w="28575">
            <a:solidFill>
              <a:srgbClr val="C1646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tx1"/>
                </a:solidFill>
                <a:latin typeface="黑体" panose="02010609060101010101" charset="-122"/>
                <a:ea typeface="黑体" panose="02010609060101010101" charset="-122"/>
              </a:rPr>
              <a:t>推进初等教育普及</a:t>
            </a:r>
            <a:endParaRPr lang="en-US" altLang="zh-CN" sz="2800" b="1" dirty="0">
              <a:solidFill>
                <a:schemeClr val="tx1"/>
              </a:solidFill>
              <a:latin typeface="黑体" panose="02010609060101010101" charset="-122"/>
              <a:ea typeface="黑体" panose="02010609060101010101" charset="-122"/>
            </a:endParaRPr>
          </a:p>
        </p:txBody>
      </p:sp>
    </p:spTree>
    <p:extLst>
      <p:ext uri="{BB962C8B-B14F-4D97-AF65-F5344CB8AC3E}">
        <p14:creationId xmlns:p14="http://schemas.microsoft.com/office/powerpoint/2010/main" val="388472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animBg="1"/>
      <p:bldP spid="3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15673</TotalTime>
  <Words>1426</Words>
  <Application>Microsoft Office PowerPoint</Application>
  <PresentationFormat>宽屏</PresentationFormat>
  <Paragraphs>119</Paragraphs>
  <Slides>12</Slides>
  <Notes>12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华文琥珀</vt:lpstr>
      <vt:lpstr>Calibri Light</vt:lpstr>
      <vt:lpstr>黑体</vt:lpstr>
      <vt:lpstr>Calibri</vt:lpstr>
      <vt:lpstr>微软雅黑</vt:lpstr>
      <vt:lpstr>华光标题黑_CNKI</vt:lpstr>
      <vt:lpstr>Arial</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陈 焕仟</cp:lastModifiedBy>
  <cp:revision>2009</cp:revision>
  <dcterms:created xsi:type="dcterms:W3CDTF">2018-12-06T02:58:00Z</dcterms:created>
  <dcterms:modified xsi:type="dcterms:W3CDTF">2022-11-20T12:59:24Z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