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slideLayouts/slideLayout35.xml" ContentType="application/vnd.openxmlformats-officedocument.presentationml.slideLayout+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gs/tag85.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145.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ags/tag112.xml" ContentType="application/vnd.openxmlformats-officedocument.presentationml.tags+xml"/>
  <Override PartName="/ppt/tags/tag123.xml" ContentType="application/vnd.openxmlformats-officedocument.presentationml.tags+xml"/>
  <Override PartName="/ppt/tags/tag5.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ags/tag79.xml" ContentType="application/vnd.openxmlformats-officedocument.presentationml.tags+xml"/>
  <Override PartName="/ppt/tags/tag101.xml" ContentType="application/vnd.openxmlformats-officedocument.presentationml.tags+xml"/>
  <Override PartName="/ppt/tags/tag68.xml" ContentType="application/vnd.openxmlformats-officedocument.presentationml.tags+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slideLayouts/slideLayout21.xml" ContentType="application/vnd.openxmlformats-officedocument.presentationml.slideLayout+xml"/>
  <Override PartName="/ppt/tags/tag8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Layouts/slideLayout48.xml" ContentType="application/vnd.openxmlformats-officedocument.presentationml.slideLayout+xml"/>
  <Override PartName="/ppt/tags/tag131.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87.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slideLayouts/slideLayout51.xml" ContentType="application/vnd.openxmlformats-officedocument.presentationml.slideLayout+xml"/>
  <Override PartName="/ppt/tags/tag7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slideLayouts/slideLayout40.xml" ContentType="application/vnd.openxmlformats-officedocument.presentationml.slideLayout+xml"/>
  <Override PartName="/ppt/tags/tag158.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notesSlides/notesSlide9.xml" ContentType="application/vnd.openxmlformats-officedocument.presentationml.notesSlide+xml"/>
  <Override PartName="/ppt/tags/tag129.xml" ContentType="application/vnd.openxmlformats-officedocument.presentationml.tags+xml"/>
  <Override PartName="/ppt/tags/tag147.xml" ContentType="application/vnd.openxmlformats-officedocument.presentationml.tags+xml"/>
  <Override PartName="/ppt/slideMasters/slideMaster6.xml" ContentType="application/vnd.openxmlformats-officedocument.presentationml.slideMaster+xml"/>
  <Override PartName="/ppt/tags/tag32.xml" ContentType="application/vnd.openxmlformats-officedocument.presentationml.tags+xml"/>
  <Override PartName="/ppt/tags/tag50.xml" ContentType="application/vnd.openxmlformats-officedocument.presentationml.tags+xml"/>
  <Override PartName="/ppt/theme/theme8.xml" ContentType="application/vnd.openxmlformats-officedocument.theme+xml"/>
  <Override PartName="/ppt/tags/tag107.xml" ContentType="application/vnd.openxmlformats-officedocument.presentationml.tags+xml"/>
  <Override PartName="/ppt/notesSlides/notesSlide10.xml" ContentType="application/vnd.openxmlformats-officedocument.presentationml.notesSlide+xml"/>
  <Override PartName="/ppt/tags/tag136.xml" ContentType="application/vnd.openxmlformats-officedocument.presentationml.tags+xml"/>
  <Override PartName="/ppt/tags/tag15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notesSlides/notesSlide5.xml" ContentType="application/vnd.openxmlformats-officedocument.presentationml.notesSlide+xml"/>
  <Override PartName="/ppt/tags/tag125.xml" ContentType="application/vnd.openxmlformats-officedocument.presentationml.tags+xml"/>
  <Override PartName="/ppt/tags/tag143.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tags/tag7.xml" ContentType="application/vnd.openxmlformats-officedocument.presentationml.tags+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slideLayouts/slideLayout23.xml" ContentType="application/vnd.openxmlformats-officedocument.presentationml.slideLayout+xml"/>
  <Override PartName="/ppt/tags/tag66.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slideLayouts/slideLayout30.xml" ContentType="application/vnd.openxmlformats-officedocument.presentationml.slideLayout+xml"/>
  <Override PartName="/ppt/tags/tag73.xml" ContentType="application/vnd.openxmlformats-officedocument.presentationml.tags+xml"/>
  <Override PartName="/ppt/tags/tag159.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notesSlides/notesSlide11.xml" ContentType="application/vnd.openxmlformats-officedocument.presentationml.notesSlide+xml"/>
  <Override PartName="/ppt/tags/tag137.xml" ContentType="application/vnd.openxmlformats-officedocument.presentationml.tags+xml"/>
  <Override PartName="/ppt/tags/tag148.xml" ContentType="application/vnd.openxmlformats-officedocument.presentationml.tags+xml"/>
  <Override PartName="/ppt/slideMasters/slideMaster7.xml" ContentType="application/vnd.openxmlformats-officedocument.presentationml.slideMaster+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heme/theme9.xml" ContentType="application/vnd.openxmlformats-officedocument.theme+xml"/>
  <Override PartName="/ppt/tags/tag108.xml" ContentType="application/vnd.openxmlformats-officedocument.presentationml.tags+xml"/>
  <Override PartName="/ppt/notesSlides/notesSlide6.xml" ContentType="application/vnd.openxmlformats-officedocument.presentationml.notesSlide+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Layouts/slideLayout68.xml" ContentType="application/vnd.openxmlformats-officedocument.presentationml.slideLayout+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92.xml" ContentType="application/vnd.openxmlformats-officedocument.presentationml.tags+xml"/>
  <Override PartName="/ppt/tags/tag149.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Default Extension="doc" ContentType="application/msword"/>
  <Override PartName="/ppt/tags/tag116.xml" ContentType="application/vnd.openxmlformats-officedocument.presentationml.tags+xml"/>
  <Override PartName="/ppt/tags/tag127.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heme/theme6.xml" ContentType="application/vnd.openxmlformats-officedocument.theme+xml"/>
  <Override PartName="/ppt/slideLayouts/slideLayout69.xml" ContentType="application/vnd.openxmlformats-officedocument.presentationml.slideLayout+xml"/>
  <Override PartName="/ppt/tags/tag105.xml" ContentType="application/vnd.openxmlformats-officedocument.presentationml.tags+xml"/>
  <Override PartName="/ppt/tags/tag152.xml" ContentType="application/vnd.openxmlformats-officedocument.presentationml.tags+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tags/tag1.xml" ContentType="application/vnd.openxmlformats-officedocument.presentationml.tags+xml"/>
  <Override PartName="/ppt/tags/tag28.xml" ContentType="application/vnd.openxmlformats-officedocument.presentationml.tags+xml"/>
  <Override PartName="/ppt/slideLayouts/slideLayout14.xml" ContentType="application/vnd.openxmlformats-officedocument.presentationml.slideLayout+xml"/>
  <Override PartName="/ppt/tags/tag75.xml" ContentType="application/vnd.openxmlformats-officedocument.presentationml.tags+xml"/>
  <Override PartName="/ppt/slideLayouts/slideLayout61.xml" ContentType="application/vnd.openxmlformats-officedocument.presentationml.slideLayout+xml"/>
  <Override PartName="/ppt/tags/tag17.xml" ContentType="application/vnd.openxmlformats-officedocument.presentationml.tags+xml"/>
  <Override PartName="/ppt/tags/tag64.xml" ContentType="application/vnd.openxmlformats-officedocument.presentationml.tags+xml"/>
  <Override PartName="/ppt/slideLayouts/slideLayout50.xml" ContentType="application/vnd.openxmlformats-officedocument.presentationml.slideLayout+xml"/>
  <Default Extension="wdp" ContentType="image/vnd.ms-photo"/>
  <Override PartName="/ppt/tags/tag53.xml" ContentType="application/vnd.openxmlformats-officedocument.presentationml.tags+xml"/>
  <Default Extension="vml" ContentType="application/vnd.openxmlformats-officedocument.vmlDrawing"/>
  <Override PartName="/ppt/notesSlides/notesSlide8.xml" ContentType="application/vnd.openxmlformats-officedocument.presentationml.notesSlide+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tags/tag113.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tags/tag10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3" r:id="rId3"/>
    <p:sldMasterId id="2147483684" r:id="rId4"/>
    <p:sldMasterId id="2147483695" r:id="rId5"/>
    <p:sldMasterId id="2147483706" r:id="rId6"/>
    <p:sldMasterId id="2147483718" r:id="rId7"/>
  </p:sldMasterIdLst>
  <p:notesMasterIdLst>
    <p:notesMasterId r:id="rId39"/>
  </p:notesMasterIdLst>
  <p:handoutMasterIdLst>
    <p:handoutMasterId r:id="rId40"/>
  </p:handoutMasterIdLst>
  <p:sldIdLst>
    <p:sldId id="295" r:id="rId8"/>
    <p:sldId id="448" r:id="rId9"/>
    <p:sldId id="481" r:id="rId10"/>
    <p:sldId id="488" r:id="rId11"/>
    <p:sldId id="482" r:id="rId12"/>
    <p:sldId id="483" r:id="rId13"/>
    <p:sldId id="484" r:id="rId14"/>
    <p:sldId id="489" r:id="rId15"/>
    <p:sldId id="485" r:id="rId16"/>
    <p:sldId id="486" r:id="rId17"/>
    <p:sldId id="466" r:id="rId18"/>
    <p:sldId id="467" r:id="rId19"/>
    <p:sldId id="430" r:id="rId20"/>
    <p:sldId id="468" r:id="rId21"/>
    <p:sldId id="433" r:id="rId22"/>
    <p:sldId id="491" r:id="rId23"/>
    <p:sldId id="475" r:id="rId24"/>
    <p:sldId id="480" r:id="rId25"/>
    <p:sldId id="490" r:id="rId26"/>
    <p:sldId id="470" r:id="rId27"/>
    <p:sldId id="471" r:id="rId28"/>
    <p:sldId id="442" r:id="rId29"/>
    <p:sldId id="432" r:id="rId30"/>
    <p:sldId id="452" r:id="rId31"/>
    <p:sldId id="473" r:id="rId32"/>
    <p:sldId id="476" r:id="rId33"/>
    <p:sldId id="477" r:id="rId34"/>
    <p:sldId id="478" r:id="rId35"/>
    <p:sldId id="425" r:id="rId36"/>
    <p:sldId id="414" r:id="rId37"/>
    <p:sldId id="450"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 id="7" name="1206988966@qq.com" initials="1" lastIdx="1" clrIdx="2"/>
  <p:cmAuthor id="1" name="刘 梅" initials="刘" lastIdx="2" clrIdx="0"/>
  <p:cmAuthor id="8" name="姜伟光" initials="姜" lastIdx="1" clrIdx="0"/>
  <p:cmAuthor id="2" name="作者" initials="A" lastIdx="0" clrIdx="1"/>
  <p:cmAuthor id="3" name="lenovo" initials="l" lastIdx="6" clrIdx="2"/>
  <p:cmAuthor id="5" name="宋洁然" initials="宋" lastIdx="2" clrIdx="1"/>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CCC"/>
    <a:srgbClr val="FFCCFF"/>
    <a:srgbClr val="FF0000"/>
    <a:srgbClr val="0033CC"/>
    <a:srgbClr val="FEFEFE"/>
    <a:srgbClr val="FFFFFF"/>
    <a:srgbClr val="DCDCDC"/>
    <a:srgbClr val="F0F0F0"/>
    <a:srgbClr val="E6E6E6"/>
    <a:srgbClr val="C8C8C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1" autoAdjust="0"/>
    <p:restoredTop sz="87410" autoAdjust="0"/>
  </p:normalViewPr>
  <p:slideViewPr>
    <p:cSldViewPr snapToGrid="0">
      <p:cViewPr varScale="1">
        <p:scale>
          <a:sx n="60" d="100"/>
          <a:sy n="60" d="100"/>
        </p:scale>
        <p:origin x="-996" y="-68"/>
      </p:cViewPr>
      <p:guideLst>
        <p:guide orient="horz" pos="2160"/>
        <p:guide pos="3840"/>
      </p:guideLst>
    </p:cSldViewPr>
  </p:slideViewPr>
  <p:notesTextViewPr>
    <p:cViewPr>
      <p:scale>
        <a:sx n="3" d="2"/>
        <a:sy n="3" d="2"/>
      </p:scale>
      <p:origin x="0" y="0"/>
    </p:cViewPr>
  </p:notesTextViewPr>
  <p:notesViewPr>
    <p:cSldViewPr snapToGrid="0">
      <p:cViewPr varScale="1">
        <p:scale>
          <a:sx n="57" d="100"/>
          <a:sy n="57" d="100"/>
        </p:scale>
        <p:origin x="2832"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pPr/>
              <a:t>2021/8/25</a:t>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pPr/>
              <a:t>‹#›</a:t>
            </a:fld>
            <a:endParaRPr lang="zh-CN" altLang="en-US" smtClean="0">
              <a:latin typeface="微软雅黑" panose="020B0503020204020204" charset="-122"/>
              <a:ea typeface="微软雅黑" panose="020B0503020204020204" charset="-122"/>
            </a:endParaRPr>
          </a:p>
        </p:txBody>
      </p:sp>
    </p:spTree>
    <p:extLst>
      <p:ext uri="{BB962C8B-B14F-4D97-AF65-F5344CB8AC3E}">
        <p14:creationId xmlns="" xmlns:p14="http://schemas.microsoft.com/office/powerpoint/2010/main" val="2046379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pPr/>
              <a:t>2021/8/25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pPr/>
              <a:t>‹#›</a:t>
            </a:fld>
            <a:endParaRPr lang="zh-CN" altLang="en-US"/>
          </a:p>
        </p:txBody>
      </p:sp>
    </p:spTree>
    <p:extLst>
      <p:ext uri="{BB962C8B-B14F-4D97-AF65-F5344CB8AC3E}">
        <p14:creationId xmlns="" xmlns:p14="http://schemas.microsoft.com/office/powerpoint/2010/main" val="407936022"/>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pPr/>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pPr/>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pPr/>
              <a:t>17</a:t>
            </a:fld>
            <a:endParaRPr lang="zh-CN" altLang="en-US"/>
          </a:p>
        </p:txBody>
      </p:sp>
    </p:spTree>
    <p:extLst>
      <p:ext uri="{BB962C8B-B14F-4D97-AF65-F5344CB8AC3E}">
        <p14:creationId xmlns="" xmlns:p14="http://schemas.microsoft.com/office/powerpoint/2010/main" val="3967641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20</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21</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pPr/>
              <a:t>23</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pPr/>
              <a:t>29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pPr/>
              <a:t>30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2AC421-2545-4F84-A527-1B9B71781843}" type="slidenum">
              <a:rPr lang="zh-CN" altLang="en-US" smtClean="0"/>
              <a:pPr/>
              <a:t>31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1000" y="685800"/>
            <a:ext cx="6096000"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5"/>
            <p:custDataLst>
              <p:tags r:id="rId3"/>
            </p:custDataLst>
          </p:nvPr>
        </p:nvSpPr>
        <p:spPr/>
        <p:txBody>
          <a:bodyPr/>
          <a:lstStyle/>
          <a:p>
            <a:fld id="{A6837353-30EB-4A48-80EB-173D804AEFBD}" type="slidenum">
              <a:rPr lang="zh-CN" altLang="en-US" smtClean="0"/>
              <a:pPr/>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5"/>
            <p:custDataLst>
              <p:tags r:id="rId3"/>
            </p:custDataLst>
          </p:nvPr>
        </p:nvSpPr>
        <p:spPr/>
        <p:txBody>
          <a:bodyPr/>
          <a:lstStyle/>
          <a:p>
            <a:fld id="{A6837353-30EB-4A48-80EB-173D804AEFBD}" type="slidenum">
              <a:rPr lang="zh-CN" altLang="en-US" smtClean="0"/>
              <a:pPr/>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pPr/>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戴季陶，国民党元老，</a:t>
            </a:r>
            <a:r>
              <a:rPr lang="en-US" altLang="zh-CN" dirty="0"/>
              <a:t>1928</a:t>
            </a:r>
            <a:r>
              <a:rPr lang="zh-CN" altLang="en-US" dirty="0"/>
              <a:t>年</a:t>
            </a:r>
            <a:r>
              <a:rPr lang="en-US" altLang="zh-CN" dirty="0"/>
              <a:t>——1948</a:t>
            </a:r>
            <a:r>
              <a:rPr lang="zh-CN" altLang="en-US" dirty="0"/>
              <a:t>年任考试院院长</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2021/8/25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2021/8/25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2021/8/25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p>
            <a:fld id="{760FBDFE-C587-4B4C-A407-44438C67B59E}" type="datetimeFigureOut">
              <a:rPr lang="zh-CN" altLang="en-US" smtClean="0"/>
              <a:pPr/>
              <a:t>2021/8/25</a:t>
            </a:fld>
            <a:endParaRPr lang="zh-CN" altLang="en-US"/>
          </a:p>
        </p:txBody>
      </p:sp>
      <p:sp>
        <p:nvSpPr>
          <p:cNvPr id="17" name="页脚占位符 16"/>
          <p:cNvSpPr>
            <a:spLocks noGrp="1"/>
          </p:cNvSpPr>
          <p:nvPr>
            <p:ph type="ftr" sz="quarter" idx="11"/>
            <p:custDataLst>
              <p:tags r:id="rId2"/>
            </p:custDataLst>
          </p:nvPr>
        </p:nvSpPr>
        <p:spPr/>
        <p:txBody>
          <a:bodyPr/>
          <a:lstStyle/>
          <a:p>
            <a:endParaRPr lang="zh-CN" altLang="en-US" dirty="0"/>
          </a:p>
        </p:txBody>
      </p:sp>
      <p:sp>
        <p:nvSpPr>
          <p:cNvPr id="18" name="灯片编号占位符 17"/>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dirty="0"/>
          </a:p>
        </p:txBody>
      </p:sp>
      <p:pic>
        <p:nvPicPr>
          <p:cNvPr id="4" name="图片 3"/>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203200" y="0"/>
            <a:ext cx="122936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6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3097499" cy="6858000"/>
          </a:xfrm>
        </p:spPr>
        <p:txBody>
          <a:bodyPr/>
          <a:lstStyle/>
          <a:p>
            <a:endParaRPr lang="ru-RU" dirty="0"/>
          </a:p>
        </p:txBody>
      </p:sp>
      <p:sp>
        <p:nvSpPr>
          <p:cNvPr id="8" name="Рисунок 6"/>
          <p:cNvSpPr>
            <a:spLocks noGrp="1"/>
          </p:cNvSpPr>
          <p:nvPr>
            <p:ph type="pic" sz="quarter" idx="11"/>
          </p:nvPr>
        </p:nvSpPr>
        <p:spPr>
          <a:xfrm>
            <a:off x="3097499" y="0"/>
            <a:ext cx="3001963" cy="6858000"/>
          </a:xfrm>
        </p:spPr>
        <p:txBody>
          <a:bodyPr/>
          <a:lstStyle/>
          <a:p>
            <a:endParaRPr lang="ru-RU" dirty="0"/>
          </a:p>
        </p:txBody>
      </p:sp>
      <p:sp>
        <p:nvSpPr>
          <p:cNvPr id="11" name="Рисунок 6"/>
          <p:cNvSpPr>
            <a:spLocks noGrp="1"/>
          </p:cNvSpPr>
          <p:nvPr>
            <p:ph type="pic" sz="quarter" idx="12"/>
          </p:nvPr>
        </p:nvSpPr>
        <p:spPr>
          <a:xfrm>
            <a:off x="6099462" y="0"/>
            <a:ext cx="3117871" cy="6858000"/>
          </a:xfrm>
        </p:spPr>
        <p:txBody>
          <a:bodyPr/>
          <a:lstStyle/>
          <a:p>
            <a:endParaRPr lang="ru-RU" dirty="0"/>
          </a:p>
        </p:txBody>
      </p:sp>
      <p:sp>
        <p:nvSpPr>
          <p:cNvPr id="12" name="Рисунок 6"/>
          <p:cNvSpPr>
            <a:spLocks noGrp="1"/>
          </p:cNvSpPr>
          <p:nvPr>
            <p:ph type="pic" sz="quarter" idx="13"/>
          </p:nvPr>
        </p:nvSpPr>
        <p:spPr>
          <a:xfrm>
            <a:off x="9217333" y="0"/>
            <a:ext cx="2974667" cy="6858000"/>
          </a:xfrm>
        </p:spPr>
        <p:txBody>
          <a:bodyPr/>
          <a:lstStyle/>
          <a:p>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pPr/>
              <a:t>2021/8/25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pPr/>
              <a:t>‹#›</a:t>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pPr/>
              <a:t>‹#›</a:t>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2021/8/25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pic>
        <p:nvPicPr>
          <p:cNvPr id="7" name="图片 6"/>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pPr/>
              <a:t>2021/8/25</a:t>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pPr/>
              <a:t>2021/8/25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pPr/>
              <a:t>‹#›</a:t>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pPr/>
              <a:t>‹#›</a:t>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2021/8/25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pPr/>
              <a:t>2021/8/25</a:t>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pPr/>
              <a:t>2021/8/25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pPr/>
              <a:t>‹#›</a:t>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pPr/>
              <a:t>‹#›</a:t>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2021/8/25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pPr/>
              <a:t>2021/8/25</a:t>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white">
                    <a:lumMod val="50000"/>
                  </a:prstClr>
                </a:solidFill>
              </a:rPr>
              <a:pPr/>
              <a:t>2021/8/25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dirty="0">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dirty="0">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pPr/>
              <a:t>‹#›</a:t>
            </a:fld>
            <a:endParaRPr lang="zh-CN" altLang="en-US">
              <a:solidFill>
                <a:prstClr val="white">
                  <a:lumMod val="50000"/>
                </a:prstClr>
              </a:solidFill>
            </a:endParaRPr>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a:solidFill>
                <a:prstClr val="white">
                  <a:lumMod val="50000"/>
                </a:prstClr>
              </a:solidFill>
            </a:endParaRPr>
          </a:p>
        </p:txBody>
      </p:sp>
      <p:sp>
        <p:nvSpPr>
          <p:cNvPr id="7" name="灯片编号占位符 6"/>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8" name="页脚占位符 7"/>
          <p:cNvSpPr>
            <a:spLocks noGrp="1"/>
          </p:cNvSpPr>
          <p:nvPr>
            <p:ph type="ftr" sz="quarter" idx="11"/>
          </p:nvPr>
        </p:nvSpPr>
        <p:spPr/>
        <p:txBody>
          <a:bodyPr/>
          <a:lstStyle/>
          <a:p>
            <a:endParaRPr lang="zh-CN" altLang="en-US">
              <a:solidFill>
                <a:prstClr val="white">
                  <a:lumMod val="50000"/>
                </a:prstClr>
              </a:solidFill>
            </a:endParaRPr>
          </a:p>
        </p:txBody>
      </p:sp>
      <p:sp>
        <p:nvSpPr>
          <p:cNvPr id="9" name="灯片编号占位符 8"/>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E87C0E1D-24C4-406F-9615-DBDA8D2D1F93}" type="slidenum">
              <a:rPr lang="zh-CN" altLang="en-US" smtClean="0">
                <a:solidFill>
                  <a:prstClr val="white">
                    <a:lumMod val="50000"/>
                  </a:prstClr>
                </a:solidFill>
              </a:rPr>
              <a:pPr/>
              <a:t>‹#›</a:t>
            </a:fld>
            <a:endParaRPr lang="zh-CN" altLang="en-US">
              <a:solidFill>
                <a:prstClr val="white">
                  <a:lumMod val="50000"/>
                </a:prstClr>
              </a:solidFill>
            </a:endParaRPr>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2021/8/25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3" name="页脚占位符 2"/>
          <p:cNvSpPr>
            <a:spLocks noGrp="1"/>
          </p:cNvSpPr>
          <p:nvPr>
            <p:ph type="ftr" sz="quarter" idx="11"/>
          </p:nvPr>
        </p:nvSpPr>
        <p:spPr/>
        <p:txBody>
          <a:bodyPr/>
          <a:lstStyle/>
          <a:p>
            <a:endParaRPr lang="zh-CN" altLang="en-US">
              <a:solidFill>
                <a:prstClr val="white">
                  <a:lumMod val="50000"/>
                </a:prstClr>
              </a:solidFill>
            </a:endParaRPr>
          </a:p>
        </p:txBody>
      </p:sp>
      <p:sp>
        <p:nvSpPr>
          <p:cNvPr id="4" name="灯片编号占位符 3"/>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white">
                    <a:lumMod val="50000"/>
                  </a:prstClr>
                </a:solidFill>
              </a:rPr>
              <a:pPr/>
              <a:t>2021/8/25</a:t>
            </a:fld>
            <a:endParaRPr lang="zh-CN" altLang="en-US" dirty="0">
              <a:solidFill>
                <a:prstClr val="white">
                  <a:lumMod val="50000"/>
                </a:prstClr>
              </a:solidFill>
            </a:endParaRPr>
          </a:p>
        </p:txBody>
      </p:sp>
      <p:sp>
        <p:nvSpPr>
          <p:cNvPr id="6" name="页脚占位符 5"/>
          <p:cNvSpPr>
            <a:spLocks noGrp="1"/>
          </p:cNvSpPr>
          <p:nvPr>
            <p:ph type="ftr" sz="quarter" idx="11"/>
          </p:nvPr>
        </p:nvSpPr>
        <p:spPr/>
        <p:txBody>
          <a:bodyPr/>
          <a:lstStyle/>
          <a:p>
            <a:endParaRPr lang="zh-CN" altLang="en-US" dirty="0">
              <a:solidFill>
                <a:prstClr val="white">
                  <a:lumMod val="50000"/>
                </a:prstClr>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5" name="页脚占位符 4"/>
          <p:cNvSpPr>
            <a:spLocks noGrp="1"/>
          </p:cNvSpPr>
          <p:nvPr>
            <p:ph type="ftr" sz="quarter" idx="11"/>
          </p:nvPr>
        </p:nvSpPr>
        <p:spPr/>
        <p:txBody>
          <a:bodyPr/>
          <a:lstStyle/>
          <a:p>
            <a:endParaRPr lang="zh-CN" altLang="en-US">
              <a:solidFill>
                <a:prstClr val="white">
                  <a:lumMod val="50000"/>
                </a:prstClr>
              </a:solidFill>
            </a:endParaRPr>
          </a:p>
        </p:txBody>
      </p:sp>
      <p:sp>
        <p:nvSpPr>
          <p:cNvPr id="6" name="灯片编号占位符 5"/>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Tree>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solidFill>
                  <a:prstClr val="white">
                    <a:lumMod val="50000"/>
                  </a:prstClr>
                </a:solidFill>
              </a:rPr>
              <a:pPr/>
              <a:t>2021/8/25</a:t>
            </a:fld>
            <a:endParaRPr lang="zh-CN" altLang="en-US">
              <a:solidFill>
                <a:prstClr val="white">
                  <a:lumMod val="50000"/>
                </a:prstClr>
              </a:solidFill>
            </a:endParaRPr>
          </a:p>
        </p:txBody>
      </p:sp>
      <p:sp>
        <p:nvSpPr>
          <p:cNvPr id="4" name="页脚占位符 3"/>
          <p:cNvSpPr>
            <a:spLocks noGrp="1"/>
          </p:cNvSpPr>
          <p:nvPr>
            <p:ph type="ftr" sz="quarter" idx="11"/>
          </p:nvPr>
        </p:nvSpPr>
        <p:spPr/>
        <p:txBody>
          <a:bodyPr/>
          <a:lstStyle/>
          <a:p>
            <a:endParaRPr lang="zh-CN" altLang="en-US">
              <a:solidFill>
                <a:prstClr val="white">
                  <a:lumMod val="50000"/>
                </a:prst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prstClr val="white">
                    <a:lumMod val="50000"/>
                  </a:prstClr>
                </a:solidFill>
              </a:rPr>
              <a:pPr/>
              <a:t>‹#›</a:t>
            </a:fld>
            <a:endParaRPr lang="zh-CN" altLang="en-US">
              <a:solidFill>
                <a:prstClr val="white">
                  <a:lumMod val="50000"/>
                </a:prstClr>
              </a:solidFill>
            </a:endParaRPr>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562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825625"/>
            <a:ext cx="51562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2021/8/25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6835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7B6DAF33-582E-43D9-AD5A-5C5650714E97}" type="datetimeFigureOut">
              <a:rPr lang="zh-CN" altLang="en-US" smtClean="0"/>
              <a:pPr/>
              <a:t>2021/8/25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D8793A-33E5-4616-B123-F7A06D2C0AD1}" type="slidenum">
              <a:rPr lang="zh-CN" altLang="en-US" smtClean="0"/>
              <a:pPr/>
              <a:t>‹#›</a:t>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B6DAF33-582E-43D9-AD5A-5C5650714E97}" type="datetimeFigureOut">
              <a:rPr lang="zh-CN" altLang="en-US" smtClean="0"/>
              <a:pPr/>
              <a:t>2021/8/25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D8793A-33E5-4616-B123-F7A06D2C0AD1}" type="slidenum">
              <a:rPr lang="zh-CN" altLang="en-US" smtClean="0"/>
              <a:pPr/>
              <a:t>‹#›</a:t>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7B6DAF33-582E-43D9-AD5A-5C5650714E97}" type="datetimeFigureOut">
              <a:rPr lang="zh-CN" altLang="en-US" smtClean="0"/>
              <a:pPr/>
              <a:t>2021/8/25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D8793A-33E5-4616-B123-F7A06D2C0AD1}" type="slidenum">
              <a:rPr lang="zh-CN" altLang="en-US" smtClean="0"/>
              <a:pPr/>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B6DAF33-582E-43D9-AD5A-5C5650714E97}" type="datetimeFigureOut">
              <a:rPr lang="zh-CN" altLang="en-US" smtClean="0"/>
              <a:pPr/>
              <a:t>2021/8/25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D8793A-33E5-4616-B123-F7A06D2C0AD1}" type="slidenum">
              <a:rPr lang="zh-CN" altLang="en-US" smtClean="0"/>
              <a:pPr/>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B6DAF33-582E-43D9-AD5A-5C5650714E97}" type="datetimeFigureOut">
              <a:rPr lang="zh-CN" altLang="en-US" smtClean="0"/>
              <a:pPr/>
              <a:t>2021/8/25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FD8793A-33E5-4616-B123-F7A06D2C0AD1}"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2021/8/25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B6DAF33-582E-43D9-AD5A-5C5650714E97}" type="datetimeFigureOut">
              <a:rPr lang="zh-CN" altLang="en-US" smtClean="0"/>
              <a:pPr/>
              <a:t>2021/8/25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FD8793A-33E5-4616-B123-F7A06D2C0AD1}" type="slidenum">
              <a:rPr lang="zh-CN" altLang="en-US" smtClean="0"/>
              <a:pPr/>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B6DAF33-582E-43D9-AD5A-5C5650714E97}" type="datetimeFigureOut">
              <a:rPr lang="zh-CN" altLang="en-US" smtClean="0"/>
              <a:pPr/>
              <a:t>2021/8/25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FD8793A-33E5-4616-B123-F7A06D2C0AD1}" type="slidenum">
              <a:rPr lang="zh-CN" altLang="en-US" smtClean="0"/>
              <a:pPr/>
              <a:t>‹#›</a:t>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7B6DAF33-582E-43D9-AD5A-5C5650714E97}" type="datetimeFigureOut">
              <a:rPr lang="zh-CN" altLang="en-US" smtClean="0"/>
              <a:pPr/>
              <a:t>2021/8/25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D8793A-33E5-4616-B123-F7A06D2C0AD1}" type="slidenum">
              <a:rPr lang="zh-CN" altLang="en-US" smtClean="0"/>
              <a:pPr/>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7B6DAF33-582E-43D9-AD5A-5C5650714E97}" type="datetimeFigureOut">
              <a:rPr lang="zh-CN" altLang="en-US" smtClean="0"/>
              <a:pPr/>
              <a:t>2021/8/25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FD8793A-33E5-4616-B123-F7A06D2C0AD1}" type="slidenum">
              <a:rPr lang="zh-CN" altLang="en-US" smtClean="0"/>
              <a:pPr/>
              <a:t>‹#›</a:t>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B6DAF33-582E-43D9-AD5A-5C5650714E97}" type="datetimeFigureOut">
              <a:rPr lang="zh-CN" altLang="en-US" smtClean="0"/>
              <a:pPr/>
              <a:t>2021/8/25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D8793A-33E5-4616-B123-F7A06D2C0AD1}" type="slidenum">
              <a:rPr lang="zh-CN" altLang="en-US" smtClean="0"/>
              <a:pPr/>
              <a:t>‹#›</a:t>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B6DAF33-582E-43D9-AD5A-5C5650714E97}" type="datetimeFigureOut">
              <a:rPr lang="zh-CN" altLang="en-US" smtClean="0"/>
              <a:pPr/>
              <a:t>2021/8/25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FD8793A-33E5-4616-B123-F7A06D2C0AD1}"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2021/8/25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2021/8/25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6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ags" Target="../tags/tag6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6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ags" Target="../tags/tag69.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ags" Target="../tags/tag68.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72.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ags" Target="../tags/tag71.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5" Type="http://schemas.openxmlformats.org/officeDocument/2006/relationships/image" Target="../media/image1.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ags" Target="../tags/tag7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ags" Target="../tags/tag7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5" Type="http://schemas.openxmlformats.org/officeDocument/2006/relationships/image" Target="../media/image1.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ags" Target="../tags/tag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1" cstate="prin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pPr/>
              <a:t>2021/8/25</a:t>
            </a:fld>
            <a:endParaRPr lang="zh-CN" altLang="en-US"/>
          </a:p>
        </p:txBody>
      </p:sp>
      <p:sp>
        <p:nvSpPr>
          <p:cNvPr id="5" name="页脚占位符 4"/>
          <p:cNvSpPr>
            <a:spLocks noGrp="1"/>
          </p:cNvSpPr>
          <p:nvPr>
            <p:ph type="ftr" sz="quarter" idx="3"/>
            <p:custDataLst>
              <p:tags r:id="rId18"/>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cstate="print"/>
          <a:stretch>
            <a:fillRect/>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pPr/>
              <a:t>2021/8/25</a:t>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pPr/>
              <a:t>‹#›</a:t>
            </a:fld>
            <a:endParaRPr lang="zh-CN" altLang="en-US">
              <a:solidFill>
                <a:prstClr val="white">
                  <a:lumMod val="50000"/>
                </a:prstClr>
              </a:solidFill>
            </a:endParaRPr>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cstate="print"/>
          <a:stretch>
            <a:fillRect/>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pPr/>
              <a:t>2021/8/25</a:t>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pPr/>
              <a:t>‹#›</a:t>
            </a:fld>
            <a:endParaRPr lang="zh-CN" altLang="en-US">
              <a:solidFill>
                <a:prstClr val="white">
                  <a:lumMod val="50000"/>
                </a:prstClr>
              </a:solidFill>
            </a:endParaRPr>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cstate="print"/>
          <a:stretch>
            <a:fillRect/>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pPr/>
              <a:t>2021/8/25</a:t>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pPr/>
              <a:t>‹#›</a:t>
            </a:fld>
            <a:endParaRPr lang="zh-CN" altLang="en-US">
              <a:solidFill>
                <a:prstClr val="white">
                  <a:lumMod val="50000"/>
                </a:prstClr>
              </a:solidFill>
            </a:endParaRPr>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cstate="print"/>
          <a:stretch>
            <a:fillRect/>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solidFill>
                  <a:prstClr val="white">
                    <a:lumMod val="50000"/>
                  </a:prstClr>
                </a:solidFill>
              </a:rPr>
              <a:pPr/>
              <a:t>2021/8/25</a:t>
            </a:fld>
            <a:endParaRPr lang="zh-CN" altLang="en-US" dirty="0">
              <a:solidFill>
                <a:prstClr val="white">
                  <a:lumMod val="50000"/>
                </a:prstClr>
              </a:solidFill>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solidFill>
                <a:prstClr val="white">
                  <a:lumMod val="50000"/>
                </a:prstClr>
              </a:solidFill>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solidFill>
                  <a:prstClr val="white">
                    <a:lumMod val="50000"/>
                  </a:prstClr>
                </a:solidFill>
              </a:rPr>
              <a:pPr/>
              <a:t>‹#›</a:t>
            </a:fld>
            <a:endParaRPr lang="zh-CN" altLang="en-US">
              <a:solidFill>
                <a:prstClr val="white">
                  <a:lumMod val="50000"/>
                </a:prstClr>
              </a:solidFill>
            </a:endParaRPr>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59556" name="Rectangle 1188"/>
          <p:cNvSpPr>
            <a:spLocks noChangeArrowheads="1"/>
          </p:cNvSpPr>
          <p:nvPr userDrawn="1"/>
        </p:nvSpPr>
        <p:spPr bwMode="auto">
          <a:xfrm>
            <a:off x="5486401" y="50801"/>
            <a:ext cx="6720417" cy="454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9144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371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18288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kumimoji="1" lang="zh-CN" altLang="en-US" sz="2800" smtClean="0">
                <a:solidFill>
                  <a:srgbClr val="D6D7BB"/>
                </a:solidFill>
                <a:latin typeface="Times New Roman" panose="02020603050405020304" pitchFamily="18" charset="0"/>
              </a:rPr>
              <a:t>第</a:t>
            </a:r>
            <a:r>
              <a:rPr kumimoji="1" lang="en-US" altLang="zh-CN" sz="2800" smtClean="0">
                <a:solidFill>
                  <a:srgbClr val="D6D7BB"/>
                </a:solidFill>
                <a:latin typeface="Times New Roman" panose="02020603050405020304" pitchFamily="18" charset="0"/>
              </a:rPr>
              <a:t>25</a:t>
            </a:r>
            <a:r>
              <a:rPr kumimoji="1" lang="zh-CN" altLang="en-US" sz="2800" smtClean="0">
                <a:solidFill>
                  <a:srgbClr val="D6D7BB"/>
                </a:solidFill>
                <a:latin typeface="Times New Roman" panose="02020603050405020304" pitchFamily="18" charset="0"/>
              </a:rPr>
              <a:t>课 世界多极化趋势</a:t>
            </a:r>
          </a:p>
        </p:txBody>
      </p:sp>
      <p:sp>
        <p:nvSpPr>
          <p:cNvPr id="59557" name="Rectangle 1189"/>
          <p:cNvSpPr>
            <a:spLocks noChangeArrowheads="1"/>
          </p:cNvSpPr>
          <p:nvPr userDrawn="1"/>
        </p:nvSpPr>
        <p:spPr bwMode="auto">
          <a:xfrm>
            <a:off x="0" y="706439"/>
            <a:ext cx="12192000" cy="274637"/>
          </a:xfrm>
          <a:prstGeom prst="rect">
            <a:avLst/>
          </a:prstGeom>
          <a:solidFill>
            <a:srgbClr val="EAEAE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1800" smtClean="0">
              <a:solidFill>
                <a:srgbClr val="000000"/>
              </a:solidFill>
            </a:endParaRPr>
          </a:p>
        </p:txBody>
      </p:sp>
      <p:sp>
        <p:nvSpPr>
          <p:cNvPr id="59558" name="Rectangle 1190"/>
          <p:cNvSpPr>
            <a:spLocks noChangeArrowheads="1"/>
          </p:cNvSpPr>
          <p:nvPr userDrawn="1"/>
        </p:nvSpPr>
        <p:spPr bwMode="auto">
          <a:xfrm>
            <a:off x="0" y="984250"/>
            <a:ext cx="12192000" cy="5873750"/>
          </a:xfrm>
          <a:prstGeom prst="rect">
            <a:avLst/>
          </a:prstGeom>
          <a:solidFill>
            <a:srgbClr val="E2DFD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CN" altLang="en-US" sz="180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DAF33-582E-43D9-AD5A-5C5650714E97}" type="datetimeFigureOut">
              <a:rPr lang="zh-CN" altLang="en-US" smtClean="0"/>
              <a:pPr/>
              <a:t>2021/8/25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8793A-33E5-4616-B123-F7A06D2C0AD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jpeg"/><Relationship Id="rId2" Type="http://schemas.openxmlformats.org/officeDocument/2006/relationships/tags" Target="../tags/tag78.xml"/><Relationship Id="rId1" Type="http://schemas.openxmlformats.org/officeDocument/2006/relationships/tags" Target="../tags/tag7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17.xml"/><Relationship Id="rId7"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4.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7.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tags" Target="../tags/tag151.xm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tags" Target="../tags/tag150.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tags" Target="../tags/tag149.xml"/><Relationship Id="rId5" Type="http://schemas.openxmlformats.org/officeDocument/2006/relationships/tags" Target="../tags/tag143.xml"/><Relationship Id="rId10" Type="http://schemas.openxmlformats.org/officeDocument/2006/relationships/tags" Target="../tags/tag148.xml"/><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54.xml"/><Relationship Id="rId7" Type="http://schemas.openxmlformats.org/officeDocument/2006/relationships/image" Target="../media/image10.jpe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slideLayout" Target="../slideLayouts/slideLayout2.xml"/><Relationship Id="rId5" Type="http://schemas.openxmlformats.org/officeDocument/2006/relationships/tags" Target="../tags/tag156.xml"/><Relationship Id="rId10" Type="http://schemas.openxmlformats.org/officeDocument/2006/relationships/image" Target="../media/image13.jpeg"/><Relationship Id="rId4" Type="http://schemas.openxmlformats.org/officeDocument/2006/relationships/tags" Target="../tags/tag155.xml"/><Relationship Id="rId9"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Office_Word_97_-_2003___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slideLayout" Target="../slideLayouts/slideLayout2.xml"/><Relationship Id="rId2" Type="http://schemas.openxmlformats.org/officeDocument/2006/relationships/tags" Target="../tags/tag80.xml"/><Relationship Id="rId16" Type="http://schemas.openxmlformats.org/officeDocument/2006/relationships/tags" Target="../tags/tag94.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5" Type="http://schemas.openxmlformats.org/officeDocument/2006/relationships/tags" Target="../tags/tag83.xml"/><Relationship Id="rId15" Type="http://schemas.openxmlformats.org/officeDocument/2006/relationships/tags" Target="../tags/tag93.xml"/><Relationship Id="rId10" Type="http://schemas.openxmlformats.org/officeDocument/2006/relationships/tags" Target="../tags/tag88.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s>
</file>

<file path=ppt/slides/_rels/slide6.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108.xml"/><Relationship Id="rId3" Type="http://schemas.openxmlformats.org/officeDocument/2006/relationships/tags" Target="../tags/tag103.xml"/><Relationship Id="rId7" Type="http://schemas.openxmlformats.org/officeDocument/2006/relationships/tags" Target="../tags/tag107.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10" Type="http://schemas.openxmlformats.org/officeDocument/2006/relationships/slideLayout" Target="../slideLayouts/slideLayout2.xml"/><Relationship Id="rId4" Type="http://schemas.openxmlformats.org/officeDocument/2006/relationships/tags" Target="../tags/tag104.xml"/><Relationship Id="rId9" Type="http://schemas.openxmlformats.org/officeDocument/2006/relationships/tags" Target="../tags/tag10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Layout" Target="../slideLayouts/slideLayout2.xml"/><Relationship Id="rId5" Type="http://schemas.openxmlformats.org/officeDocument/2006/relationships/tags" Target="../tags/tag114.xml"/><Relationship Id="rId4" Type="http://schemas.openxmlformats.org/officeDocument/2006/relationships/tags" Target="../tags/tag1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203190" y="2392045"/>
            <a:ext cx="6882765" cy="1568450"/>
          </a:xfrm>
          <a:prstGeom prst="rect">
            <a:avLst/>
          </a:prstGeom>
          <a:noFill/>
        </p:spPr>
        <p:txBody>
          <a:bodyPr wrap="square" rtlCol="0">
            <a:spAutoFit/>
            <a:scene3d>
              <a:camera prst="orthographicFront"/>
              <a:lightRig rig="threePt" dir="t"/>
            </a:scene3d>
          </a:bodyPr>
          <a:lstStyle/>
          <a:p>
            <a:r>
              <a:rPr lang="zh-CN" altLang="en-US" sz="4800" b="1" dirty="0"/>
              <a:t>    </a:t>
            </a:r>
            <a:r>
              <a:rPr lang="zh-CN" altLang="en-US" sz="4800" b="1" dirty="0">
                <a:solidFill>
                  <a:srgbClr val="002060"/>
                </a:solidFill>
                <a:latin typeface="方正姚体" pitchFamily="2" charset="-122"/>
                <a:ea typeface="方正姚体" pitchFamily="2" charset="-122"/>
              </a:rPr>
              <a:t>近代以来中国的官员选拔与管理 </a:t>
            </a:r>
          </a:p>
        </p:txBody>
      </p:sp>
      <p:sp>
        <p:nvSpPr>
          <p:cNvPr id="7" name="文本框 6"/>
          <p:cNvSpPr txBox="1"/>
          <p:nvPr/>
        </p:nvSpPr>
        <p:spPr>
          <a:xfrm>
            <a:off x="447675" y="4482465"/>
            <a:ext cx="11296015" cy="2030095"/>
          </a:xfrm>
          <a:prstGeom prst="rect">
            <a:avLst/>
          </a:prstGeom>
          <a:noFill/>
        </p:spPr>
        <p:txBody>
          <a:bodyPr wrap="square" rtlCol="0" anchor="t">
            <a:spAutoFit/>
          </a:bodyPr>
          <a:lstStyle/>
          <a:p>
            <a:pPr indent="0" algn="just">
              <a:lnSpc>
                <a:spcPct val="150000"/>
              </a:lnSpc>
              <a:spcBef>
                <a:spcPts val="0"/>
              </a:spcBef>
              <a:spcAft>
                <a:spcPts val="0"/>
              </a:spcAft>
            </a:pPr>
            <a:r>
              <a:rPr lang="zh-CN" sz="2800" b="1"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微软雅黑" panose="020B0503020204020204" charset="-122"/>
              </a:rPr>
              <a:t>【课程标准】  </a:t>
            </a:r>
            <a:endParaRPr lang="zh-CN" sz="2800" b="1" dirty="0">
              <a:solidFill>
                <a:srgbClr val="002060"/>
              </a:solidFill>
              <a:effectLst/>
              <a:latin typeface="宋体" panose="02010600030101010101" pitchFamily="2" charset="-122"/>
              <a:ea typeface="宋体" panose="02010600030101010101" pitchFamily="2" charset="-122"/>
              <a:cs typeface="宋体" panose="02010600030101010101" pitchFamily="2" charset="-122"/>
              <a:sym typeface="微软雅黑" panose="020B0503020204020204" charset="-122"/>
            </a:endParaRPr>
          </a:p>
          <a:p>
            <a:pPr indent="0" algn="just">
              <a:lnSpc>
                <a:spcPct val="150000"/>
              </a:lnSpc>
            </a:pPr>
            <a:r>
              <a:rPr lang="zh-CN" sz="2800" b="1" dirty="0">
                <a:solidFill>
                  <a:srgbClr val="002060"/>
                </a:solidFill>
                <a:effectLst/>
                <a:latin typeface="宋体" panose="02010600030101010101" pitchFamily="2" charset="-122"/>
                <a:ea typeface="宋体" panose="02010600030101010101" pitchFamily="2" charset="-122"/>
                <a:cs typeface="宋体" panose="02010600030101010101" pitchFamily="2" charset="-122"/>
                <a:sym typeface="+mn-ea"/>
              </a:rPr>
              <a:t>了解晚清、民国、以及中华人民共和国官员的选拔与管理制度的演变，认识近现代中国公务员制度的影响。</a:t>
            </a:r>
          </a:p>
        </p:txBody>
      </p:sp>
      <p:grpSp>
        <p:nvGrpSpPr>
          <p:cNvPr id="8" name="组合 7"/>
          <p:cNvGrpSpPr/>
          <p:nvPr/>
        </p:nvGrpSpPr>
        <p:grpSpPr>
          <a:xfrm>
            <a:off x="4089335" y="850238"/>
            <a:ext cx="1225671" cy="2523290"/>
            <a:chOff x="10606307" y="1292095"/>
            <a:chExt cx="919480" cy="1892935"/>
          </a:xfrm>
        </p:grpSpPr>
        <p:pic>
          <p:nvPicPr>
            <p:cNvPr id="10" name="PA_图片 27"/>
            <p:cNvPicPr>
              <a:picLocks noChangeAspect="1"/>
            </p:cNvPicPr>
            <p:nvPr>
              <p:custDataLst>
                <p:tags r:id="rId2"/>
              </p:custDataLst>
            </p:nvPr>
          </p:nvPicPr>
          <p:blipFill>
            <a:blip r:embed="rId5" cstate="print">
              <a:extLst>
                <a:ext uri="{BEBA8EAE-BF5A-486C-A8C5-ECC9F3942E4B}">
                  <a14:imgProps xmlns="" xmlns:a14="http://schemas.microsoft.com/office/drawing/2010/main">
                    <a14:imgLayer r:embed="rId6">
                      <a14:imgEffect>
                        <a14:colorTemperature colorTemp="4700"/>
                      </a14:imgEffect>
                    </a14:imgLayer>
                  </a14:imgProps>
                </a:ext>
                <a:ext uri="{28A0092B-C50C-407E-A947-70E740481C1C}">
                  <a14:useLocalDpi xmlns="" xmlns:a14="http://schemas.microsoft.com/office/drawing/2010/main" val="0"/>
                </a:ext>
              </a:extLst>
            </a:blip>
            <a:stretch>
              <a:fillRect/>
            </a:stretch>
          </p:blipFill>
          <p:spPr>
            <a:xfrm>
              <a:off x="10606307" y="1292095"/>
              <a:ext cx="919480" cy="1892935"/>
            </a:xfrm>
            <a:prstGeom prst="rect">
              <a:avLst/>
            </a:prstGeom>
          </p:spPr>
        </p:pic>
        <p:sp>
          <p:nvSpPr>
            <p:cNvPr id="12" name="矩形 11"/>
            <p:cNvSpPr/>
            <p:nvPr/>
          </p:nvSpPr>
          <p:spPr>
            <a:xfrm>
              <a:off x="10758216" y="1577845"/>
              <a:ext cx="630905" cy="1482725"/>
            </a:xfrm>
            <a:prstGeom prst="rect">
              <a:avLst/>
            </a:prstGeom>
          </p:spPr>
          <p:txBody>
            <a:bodyPr vert="eaVert" wrap="square" anchor="ctr">
              <a:spAutoFit/>
            </a:bodyPr>
            <a:lstStyle/>
            <a:p>
              <a:r>
                <a:rPr lang="zh-CN" altLang="en-US" sz="4265" b="1" dirty="0">
                  <a:solidFill>
                    <a:schemeClr val="bg1"/>
                  </a:solidFill>
                  <a:latin typeface="方正姚体" pitchFamily="2" charset="-122"/>
                  <a:ea typeface="方正姚体" pitchFamily="2" charset="-122"/>
                </a:rPr>
                <a:t>第七课</a:t>
              </a:r>
            </a:p>
          </p:txBody>
        </p:sp>
      </p:grpSp>
      <p:pic>
        <p:nvPicPr>
          <p:cNvPr id="9" name="图片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61365" y="509270"/>
            <a:ext cx="2963545" cy="3647440"/>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145415" y="102235"/>
            <a:ext cx="11901170" cy="3538220"/>
          </a:xfrm>
          <a:prstGeom prst="rect">
            <a:avLst/>
          </a:prstGeom>
          <a:solidFill>
            <a:schemeClr val="tx2">
              <a:lumMod val="20000"/>
              <a:lumOff val="80000"/>
            </a:schemeClr>
          </a:solidFill>
          <a:ln w="19050" cmpd="sng">
            <a:solidFill>
              <a:schemeClr val="tx1"/>
            </a:solidFill>
            <a:prstDash val="dash"/>
          </a:ln>
        </p:spPr>
        <p:txBody>
          <a:bodyPr wrap="square" rtlCol="0">
            <a:spAutoFit/>
          </a:bodyPr>
          <a:lstStyle/>
          <a:p>
            <a:pPr algn="just"/>
            <a:r>
              <a:rPr lang="en-US" altLang="zh-CN" sz="2800" b="1">
                <a:latin typeface="楷体" panose="02010609060101010101" charset="-122"/>
                <a:ea typeface="楷体" panose="02010609060101010101" charset="-122"/>
                <a:cs typeface="楷体" panose="02010609060101010101" charset="-122"/>
              </a:rPr>
              <a:t>    </a:t>
            </a:r>
            <a:r>
              <a:rPr sz="2800" b="1">
                <a:latin typeface="楷体" panose="02010609060101010101" charset="-122"/>
                <a:ea typeface="楷体" panose="02010609060101010101" charset="-122"/>
                <a:cs typeface="楷体" panose="02010609060101010101" charset="-122"/>
              </a:rPr>
              <a:t>史料一</a:t>
            </a:r>
            <a:r>
              <a:rPr lang="zh-CN" sz="2800" b="1">
                <a:latin typeface="楷体" panose="02010609060101010101" charset="-122"/>
                <a:ea typeface="楷体" panose="02010609060101010101" charset="-122"/>
                <a:cs typeface="楷体" panose="02010609060101010101" charset="-122"/>
              </a:rPr>
              <a:t>：</a:t>
            </a:r>
            <a:r>
              <a:rPr sz="2800" b="1">
                <a:latin typeface="楷体" panose="02010609060101010101" charset="-122"/>
                <a:ea typeface="楷体" panose="02010609060101010101" charset="-122"/>
                <a:cs typeface="楷体" panose="02010609060101010101" charset="-122"/>
              </a:rPr>
              <a:t>光绪二十八年(1902年)朝廷又一次通令各省选派学生到西洋各国求习专门学业。二十九年(1903年)颁布了学生章程。这时,已经实行了对各级学堂毕业的人授予贡生、举人、进士等名衔的办法,而且规定按照科举考试制度通过会试的人还必须去京师大学堂分门肄业。                       </a:t>
            </a:r>
            <a:r>
              <a:rPr lang="en-US" sz="2800" b="1">
                <a:latin typeface="楷体" panose="02010609060101010101" charset="-122"/>
                <a:ea typeface="楷体" panose="02010609060101010101" charset="-122"/>
                <a:cs typeface="楷体" panose="02010609060101010101" charset="-122"/>
              </a:rPr>
              <a:t>       ——</a:t>
            </a:r>
            <a:r>
              <a:rPr sz="2800" b="1">
                <a:latin typeface="楷体" panose="02010609060101010101" charset="-122"/>
                <a:ea typeface="楷体" panose="02010609060101010101" charset="-122"/>
                <a:cs typeface="楷体" panose="02010609060101010101" charset="-122"/>
              </a:rPr>
              <a:t>胡绳《从鸦片战争到五四运动》</a:t>
            </a:r>
          </a:p>
          <a:p>
            <a:pPr algn="just"/>
            <a:r>
              <a:rPr lang="en-US" altLang="zh-CN" sz="2800" b="1">
                <a:latin typeface="楷体" panose="02010609060101010101" charset="-122"/>
                <a:ea typeface="楷体" panose="02010609060101010101" charset="-122"/>
                <a:cs typeface="楷体" panose="02010609060101010101" charset="-122"/>
              </a:rPr>
              <a:t>    史料</a:t>
            </a:r>
            <a:r>
              <a:rPr lang="zh-CN" altLang="en-US" sz="2800" b="1">
                <a:latin typeface="楷体" panose="02010609060101010101" charset="-122"/>
                <a:ea typeface="楷体" panose="02010609060101010101" charset="-122"/>
                <a:cs typeface="楷体" panose="02010609060101010101" charset="-122"/>
              </a:rPr>
              <a:t>二：</a:t>
            </a:r>
            <a:r>
              <a:rPr lang="en-US" altLang="zh-CN" sz="2800" b="1">
                <a:latin typeface="楷体" panose="02010609060101010101" charset="-122"/>
                <a:ea typeface="楷体" panose="02010609060101010101" charset="-122"/>
                <a:cs typeface="楷体" panose="02010609060101010101" charset="-122"/>
              </a:rPr>
              <a:t>(清政府)1905年废除科举制度,成立学部,同时,在京师设立仁学院、进士馆,各省设立课吏馆。                                </a:t>
            </a:r>
          </a:p>
          <a:p>
            <a:pPr algn="just"/>
            <a:r>
              <a:rPr lang="en-US" altLang="zh-CN" sz="2800" b="1">
                <a:latin typeface="楷体" panose="02010609060101010101" charset="-122"/>
                <a:ea typeface="楷体" panose="02010609060101010101" charset="-122"/>
                <a:cs typeface="楷体" panose="02010609060101010101" charset="-122"/>
              </a:rPr>
              <a:t>                                  ——郑师渠《中国近代史</a:t>
            </a:r>
            <a:r>
              <a:rPr lang="zh-CN" altLang="en-US" sz="2800" b="1">
                <a:latin typeface="楷体" panose="02010609060101010101" charset="-122"/>
                <a:ea typeface="楷体" panose="02010609060101010101" charset="-122"/>
                <a:cs typeface="楷体" panose="02010609060101010101" charset="-122"/>
              </a:rPr>
              <a:t>》</a:t>
            </a:r>
            <a:r>
              <a:rPr lang="en-US" altLang="zh-CN" sz="2800" b="1">
                <a:latin typeface="楷体" panose="02010609060101010101" charset="-122"/>
                <a:ea typeface="楷体" panose="02010609060101010101" charset="-122"/>
                <a:cs typeface="楷体" panose="02010609060101010101" charset="-122"/>
              </a:rPr>
              <a:t>               </a:t>
            </a:r>
          </a:p>
        </p:txBody>
      </p:sp>
      <p:sp>
        <p:nvSpPr>
          <p:cNvPr id="11" name="文本框 10"/>
          <p:cNvSpPr txBox="1"/>
          <p:nvPr>
            <p:custDataLst>
              <p:tags r:id="rId2"/>
            </p:custDataLst>
          </p:nvPr>
        </p:nvSpPr>
        <p:spPr>
          <a:xfrm>
            <a:off x="128905" y="3655695"/>
            <a:ext cx="8763000" cy="521970"/>
          </a:xfrm>
          <a:prstGeom prst="rect">
            <a:avLst/>
          </a:prstGeom>
          <a:noFill/>
        </p:spPr>
        <p:txBody>
          <a:bodyPr wrap="square" rtlCol="0">
            <a:spAutoFit/>
          </a:bodyPr>
          <a:lstStyle/>
          <a:p>
            <a:pPr algn="just"/>
            <a:r>
              <a:rPr lang="en-US" altLang="zh-CN" sz="2800" b="1">
                <a:latin typeface="黑体" panose="02010609060101010101" charset="-122"/>
                <a:ea typeface="黑体" panose="02010609060101010101" charset="-122"/>
                <a:cs typeface="黑体" panose="02010609060101010101" charset="-122"/>
              </a:rPr>
              <a:t>1</a:t>
            </a:r>
            <a:r>
              <a:rPr lang="zh-CN" altLang="en-US" sz="2800" b="1">
                <a:latin typeface="黑体" panose="02010609060101010101" charset="-122"/>
                <a:ea typeface="黑体" panose="02010609060101010101" charset="-122"/>
                <a:cs typeface="黑体" panose="02010609060101010101" charset="-122"/>
              </a:rPr>
              <a:t>、根据史料一，概括清末新政的措施，并分析其意义。</a:t>
            </a:r>
          </a:p>
        </p:txBody>
      </p:sp>
      <p:sp>
        <p:nvSpPr>
          <p:cNvPr id="6" name="文本框 5"/>
          <p:cNvSpPr txBox="1"/>
          <p:nvPr>
            <p:custDataLst>
              <p:tags r:id="rId3"/>
            </p:custDataLst>
          </p:nvPr>
        </p:nvSpPr>
        <p:spPr>
          <a:xfrm>
            <a:off x="128905" y="5035550"/>
            <a:ext cx="10932160" cy="521970"/>
          </a:xfrm>
          <a:prstGeom prst="rect">
            <a:avLst/>
          </a:prstGeom>
          <a:noFill/>
        </p:spPr>
        <p:txBody>
          <a:bodyPr wrap="square" rtlCol="0">
            <a:spAutoFit/>
          </a:bodyPr>
          <a:lstStyle/>
          <a:p>
            <a:pPr algn="just"/>
            <a:r>
              <a:rPr lang="en-US" altLang="zh-CN" sz="2800" b="1">
                <a:latin typeface="黑体" panose="02010609060101010101" charset="-122"/>
                <a:ea typeface="黑体" panose="02010609060101010101" charset="-122"/>
                <a:cs typeface="黑体" panose="02010609060101010101" charset="-122"/>
              </a:rPr>
              <a:t>2</a:t>
            </a:r>
            <a:r>
              <a:rPr lang="zh-CN" altLang="en-US" sz="2800" b="1">
                <a:latin typeface="黑体" panose="02010609060101010101" charset="-122"/>
                <a:ea typeface="黑体" panose="02010609060101010101" charset="-122"/>
                <a:cs typeface="黑体" panose="02010609060101010101" charset="-122"/>
              </a:rPr>
              <a:t>、根据史料一并结合所学知识，分析史料二中选官制度变革的原因。</a:t>
            </a:r>
          </a:p>
        </p:txBody>
      </p:sp>
      <p:sp>
        <p:nvSpPr>
          <p:cNvPr id="8" name="文本框 7"/>
          <p:cNvSpPr txBox="1"/>
          <p:nvPr>
            <p:custDataLst>
              <p:tags r:id="rId4"/>
            </p:custDataLst>
          </p:nvPr>
        </p:nvSpPr>
        <p:spPr>
          <a:xfrm>
            <a:off x="129540" y="4093845"/>
            <a:ext cx="12062460" cy="521970"/>
          </a:xfrm>
          <a:prstGeom prst="rect">
            <a:avLst/>
          </a:prstGeom>
          <a:noFill/>
        </p:spPr>
        <p:txBody>
          <a:bodyPr wrap="square" rtlCol="0">
            <a:spAutoFit/>
          </a:bodyPr>
          <a:lstStyle/>
          <a:p>
            <a:pPr marL="285750" indent="-285750">
              <a:buFont typeface="Wingdings" panose="05000000000000000000" charset="0"/>
              <a:buChar char="l"/>
            </a:pPr>
            <a:r>
              <a:rPr lang="zh-CN" altLang="en-US" sz="2800" b="1">
                <a:solidFill>
                  <a:srgbClr val="FF0000"/>
                </a:solidFill>
                <a:latin typeface="楷体" panose="02010609060101010101" charset="-122"/>
                <a:ea typeface="楷体" panose="02010609060101010101" charset="-122"/>
              </a:rPr>
              <a:t>措施：派遣留学生；改革选官制度；对科举考试获得功名的学子进行培训。</a:t>
            </a:r>
          </a:p>
        </p:txBody>
      </p:sp>
      <p:sp>
        <p:nvSpPr>
          <p:cNvPr id="9" name="文本框 8"/>
          <p:cNvSpPr txBox="1"/>
          <p:nvPr>
            <p:custDataLst>
              <p:tags r:id="rId5"/>
            </p:custDataLst>
          </p:nvPr>
        </p:nvSpPr>
        <p:spPr>
          <a:xfrm>
            <a:off x="135890" y="4572000"/>
            <a:ext cx="11366500" cy="521970"/>
          </a:xfrm>
          <a:prstGeom prst="rect">
            <a:avLst/>
          </a:prstGeom>
          <a:noFill/>
        </p:spPr>
        <p:txBody>
          <a:bodyPr wrap="square" rtlCol="0">
            <a:spAutoFit/>
          </a:bodyPr>
          <a:lstStyle/>
          <a:p>
            <a:pPr marL="285750" indent="-285750">
              <a:buFont typeface="Wingdings" panose="05000000000000000000" charset="0"/>
              <a:buChar char="l"/>
            </a:pPr>
            <a:r>
              <a:rPr lang="zh-CN" altLang="en-US" sz="2800" b="1">
                <a:solidFill>
                  <a:srgbClr val="FF0000"/>
                </a:solidFill>
                <a:latin typeface="楷体" panose="02010609060101010101" charset="-122"/>
                <a:ea typeface="楷体" panose="02010609060101010101" charset="-122"/>
              </a:rPr>
              <a:t>意义：选官制度开始向近代转型；有助于培养近代人才。</a:t>
            </a:r>
          </a:p>
        </p:txBody>
      </p:sp>
      <p:sp>
        <p:nvSpPr>
          <p:cNvPr id="10" name="文本框 9"/>
          <p:cNvSpPr txBox="1"/>
          <p:nvPr>
            <p:custDataLst>
              <p:tags r:id="rId6"/>
            </p:custDataLst>
          </p:nvPr>
        </p:nvSpPr>
        <p:spPr>
          <a:xfrm>
            <a:off x="120650" y="5481320"/>
            <a:ext cx="12056110" cy="1383665"/>
          </a:xfrm>
          <a:prstGeom prst="rect">
            <a:avLst/>
          </a:prstGeom>
          <a:noFill/>
        </p:spPr>
        <p:txBody>
          <a:bodyPr wrap="square" rtlCol="0">
            <a:spAutoFit/>
          </a:bodyPr>
          <a:lstStyle/>
          <a:p>
            <a:pPr marL="285750" indent="-285750">
              <a:buFont typeface="Wingdings" panose="05000000000000000000" charset="0"/>
              <a:buChar char="l"/>
            </a:pPr>
            <a:r>
              <a:rPr lang="zh-CN" altLang="en-US" sz="2800" b="1">
                <a:solidFill>
                  <a:srgbClr val="FF0000"/>
                </a:solidFill>
                <a:latin typeface="楷体" panose="02010609060101010101" charset="-122"/>
                <a:ea typeface="楷体" panose="02010609060101010101" charset="-122"/>
                <a:cs typeface="楷体" panose="02010609060101010101" charset="-122"/>
              </a:rPr>
              <a:t>大势所趋：国家发展需要专门人才，而科举制不再适应社会需要；</a:t>
            </a:r>
            <a:r>
              <a:rPr lang="en-US" altLang="zh-CN" sz="2800" b="1">
                <a:solidFill>
                  <a:srgbClr val="FF0000"/>
                </a:solidFill>
                <a:latin typeface="楷体" panose="02010609060101010101" charset="-122"/>
                <a:ea typeface="楷体" panose="02010609060101010101" charset="-122"/>
                <a:cs typeface="楷体" panose="02010609060101010101" charset="-122"/>
              </a:rPr>
              <a:t>20</a:t>
            </a:r>
            <a:r>
              <a:rPr lang="zh-CN" altLang="en-US" sz="2800" b="1">
                <a:solidFill>
                  <a:srgbClr val="FF0000"/>
                </a:solidFill>
                <a:latin typeface="楷体" panose="02010609060101010101" charset="-122"/>
                <a:ea typeface="楷体" panose="02010609060101010101" charset="-122"/>
                <a:cs typeface="楷体" panose="02010609060101010101" charset="-122"/>
              </a:rPr>
              <a:t>世纪初，清政府面临内忧外患，为挽救统治危机；教育、选官制的调整为废除科举制奠定了一定基础。</a:t>
            </a: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284520" y="885190"/>
            <a:ext cx="4183380" cy="521970"/>
          </a:xfrm>
          <a:prstGeom prst="rect">
            <a:avLst/>
          </a:prstGeom>
          <a:noFill/>
        </p:spPr>
        <p:txBody>
          <a:bodyPr wrap="square" rtlCol="0">
            <a:spAutoFit/>
          </a:bodyPr>
          <a:lstStyle/>
          <a:p>
            <a:r>
              <a:rPr lang="en-US" altLang="zh-CN" sz="2800" b="1" dirty="0">
                <a:solidFill>
                  <a:srgbClr val="FF0000"/>
                </a:solidFill>
                <a:latin typeface="宋体" pitchFamily="2" charset="-122"/>
                <a:ea typeface="宋体" pitchFamily="2" charset="-122"/>
                <a:cs typeface="DFKai-SB" panose="03000509000000000000" charset="-120"/>
              </a:rPr>
              <a:t>1</a:t>
            </a:r>
            <a:r>
              <a:rPr lang="zh-CN" altLang="en-US" sz="2800" b="1" dirty="0">
                <a:solidFill>
                  <a:srgbClr val="FF0000"/>
                </a:solidFill>
                <a:latin typeface="宋体" pitchFamily="2" charset="-122"/>
                <a:ea typeface="宋体" pitchFamily="2" charset="-122"/>
                <a:cs typeface="DFKai-SB" panose="03000509000000000000" charset="-120"/>
              </a:rPr>
              <a:t>、南京临时政府时期</a:t>
            </a:r>
          </a:p>
        </p:txBody>
      </p:sp>
      <p:sp>
        <p:nvSpPr>
          <p:cNvPr id="6" name="文本框 5"/>
          <p:cNvSpPr txBox="1"/>
          <p:nvPr/>
        </p:nvSpPr>
        <p:spPr>
          <a:xfrm>
            <a:off x="180836" y="1299527"/>
            <a:ext cx="2210435" cy="662938"/>
          </a:xfrm>
          <a:prstGeom prst="rect">
            <a:avLst/>
          </a:prstGeom>
          <a:noFill/>
        </p:spPr>
        <p:txBody>
          <a:bodyPr wrap="square" rtlCol="0">
            <a:spAutoFit/>
          </a:bodyPr>
          <a:lstStyle/>
          <a:p>
            <a:pPr indent="0">
              <a:lnSpc>
                <a:spcPct val="150000"/>
              </a:lnSpc>
              <a:buFont typeface="Wingdings" panose="05000000000000000000" pitchFamily="2" charset="2"/>
              <a:buNone/>
            </a:pPr>
            <a:r>
              <a:rPr lang="zh-CN" altLang="en-US" sz="2400" b="1" dirty="0">
                <a:solidFill>
                  <a:srgbClr val="FF0000"/>
                </a:solidFill>
                <a:latin typeface="宋体" pitchFamily="2" charset="-122"/>
                <a:ea typeface="宋体" pitchFamily="2" charset="-122"/>
                <a:cs typeface="DFKai-SB" panose="03000509000000000000" charset="-120"/>
              </a:rPr>
              <a:t>（</a:t>
            </a:r>
            <a:r>
              <a:rPr lang="en-US" altLang="zh-CN" sz="2400" b="1" dirty="0">
                <a:solidFill>
                  <a:srgbClr val="FF0000"/>
                </a:solidFill>
                <a:latin typeface="宋体" pitchFamily="2" charset="-122"/>
                <a:ea typeface="宋体" pitchFamily="2" charset="-122"/>
                <a:cs typeface="DFKai-SB" panose="03000509000000000000" charset="-120"/>
              </a:rPr>
              <a:t>1</a:t>
            </a:r>
            <a:r>
              <a:rPr lang="zh-CN" altLang="en-US" sz="2400" b="1" dirty="0">
                <a:solidFill>
                  <a:srgbClr val="FF0000"/>
                </a:solidFill>
                <a:latin typeface="宋体" pitchFamily="2" charset="-122"/>
                <a:ea typeface="宋体" pitchFamily="2" charset="-122"/>
                <a:cs typeface="DFKai-SB" panose="03000509000000000000" charset="-120"/>
              </a:rPr>
              <a:t>）依据：</a:t>
            </a:r>
          </a:p>
        </p:txBody>
      </p:sp>
      <p:sp>
        <p:nvSpPr>
          <p:cNvPr id="11" name="文本框 10"/>
          <p:cNvSpPr txBox="1"/>
          <p:nvPr/>
        </p:nvSpPr>
        <p:spPr>
          <a:xfrm>
            <a:off x="1925449" y="1419613"/>
            <a:ext cx="4604385" cy="461665"/>
          </a:xfrm>
          <a:prstGeom prst="rect">
            <a:avLst/>
          </a:prstGeom>
          <a:noFill/>
        </p:spPr>
        <p:txBody>
          <a:bodyPr wrap="square" rtlCol="0">
            <a:spAutoFit/>
          </a:bodyPr>
          <a:lstStyle/>
          <a:p>
            <a:pPr algn="just"/>
            <a:r>
              <a:rPr lang="zh-CN" altLang="en-US" sz="2400" b="1" dirty="0">
                <a:solidFill>
                  <a:srgbClr val="002060"/>
                </a:solidFill>
                <a:latin typeface="宋体" pitchFamily="2" charset="-122"/>
                <a:ea typeface="宋体" pitchFamily="2" charset="-122"/>
                <a:cs typeface="华文楷体" panose="02010600040101010101" charset="-122"/>
              </a:rPr>
              <a:t>孙中山的文官考试思想。</a:t>
            </a:r>
          </a:p>
        </p:txBody>
      </p:sp>
      <p:sp>
        <p:nvSpPr>
          <p:cNvPr id="13" name="文本框 12"/>
          <p:cNvSpPr txBox="1"/>
          <p:nvPr/>
        </p:nvSpPr>
        <p:spPr>
          <a:xfrm>
            <a:off x="57803" y="5189219"/>
            <a:ext cx="8532405" cy="1126462"/>
          </a:xfrm>
          <a:prstGeom prst="rect">
            <a:avLst/>
          </a:prstGeom>
          <a:noFill/>
        </p:spPr>
        <p:txBody>
          <a:bodyPr wrap="square" rtlCol="0">
            <a:spAutoFit/>
          </a:bodyPr>
          <a:lstStyle/>
          <a:p>
            <a:pPr algn="just">
              <a:lnSpc>
                <a:spcPct val="140000"/>
              </a:lnSpc>
            </a:pPr>
            <a:r>
              <a:rPr lang="zh-CN" altLang="en-US" sz="2400" b="1" dirty="0" smtClean="0">
                <a:solidFill>
                  <a:srgbClr val="002060"/>
                </a:solidFill>
                <a:latin typeface="宋体" pitchFamily="2" charset="-122"/>
                <a:ea typeface="宋体" pitchFamily="2" charset="-122"/>
                <a:cs typeface="华文楷体" panose="02010600040101010101" charset="-122"/>
                <a:sym typeface="+mn-ea"/>
              </a:rPr>
              <a:t>①进一步</a:t>
            </a:r>
            <a:r>
              <a:rPr lang="zh-CN" altLang="en-US" sz="2400" b="1" dirty="0" smtClean="0">
                <a:solidFill>
                  <a:srgbClr val="002060"/>
                </a:solidFill>
                <a:latin typeface="宋体" pitchFamily="2" charset="-122"/>
                <a:ea typeface="宋体" pitchFamily="2" charset="-122"/>
                <a:cs typeface="华文楷体" panose="02010600040101010101" charset="-122"/>
              </a:rPr>
              <a:t>奠定</a:t>
            </a:r>
            <a:r>
              <a:rPr lang="zh-CN" altLang="en-US" sz="2400" b="1" dirty="0">
                <a:solidFill>
                  <a:srgbClr val="002060"/>
                </a:solidFill>
                <a:latin typeface="宋体" pitchFamily="2" charset="-122"/>
                <a:ea typeface="宋体" pitchFamily="2" charset="-122"/>
                <a:cs typeface="华文楷体" panose="02010600040101010101" charset="-122"/>
              </a:rPr>
              <a:t>了近代中国文官制度的基础；</a:t>
            </a:r>
          </a:p>
          <a:p>
            <a:pPr algn="just">
              <a:lnSpc>
                <a:spcPct val="140000"/>
              </a:lnSpc>
            </a:pPr>
            <a:r>
              <a:rPr lang="zh-CN" altLang="en-US" sz="2400" b="1" dirty="0">
                <a:solidFill>
                  <a:srgbClr val="002060"/>
                </a:solidFill>
                <a:latin typeface="宋体" pitchFamily="2" charset="-122"/>
                <a:ea typeface="宋体" pitchFamily="2" charset="-122"/>
                <a:cs typeface="华文楷体" panose="02010600040101010101" charset="-122"/>
                <a:sym typeface="+mn-ea"/>
              </a:rPr>
              <a:t>②</a:t>
            </a:r>
            <a:r>
              <a:rPr lang="zh-CN" altLang="en-US" sz="2400" b="1" dirty="0">
                <a:solidFill>
                  <a:srgbClr val="002060"/>
                </a:solidFill>
                <a:latin typeface="宋体" pitchFamily="2" charset="-122"/>
                <a:ea typeface="宋体" pitchFamily="2" charset="-122"/>
                <a:cs typeface="华文楷体" panose="02010600040101010101" charset="-122"/>
              </a:rPr>
              <a:t>对日后民国文官制度的建设产生了重要影响</a:t>
            </a:r>
            <a:r>
              <a:rPr lang="zh-CN" altLang="en-US" sz="2400" b="1" dirty="0" smtClean="0">
                <a:solidFill>
                  <a:srgbClr val="002060"/>
                </a:solidFill>
                <a:latin typeface="宋体" pitchFamily="2" charset="-122"/>
                <a:ea typeface="宋体" pitchFamily="2" charset="-122"/>
                <a:cs typeface="华文楷体" panose="02010600040101010101" charset="-122"/>
              </a:rPr>
              <a:t>；</a:t>
            </a:r>
            <a:endParaRPr lang="zh-CN" altLang="en-US" sz="2400" b="1" dirty="0">
              <a:solidFill>
                <a:srgbClr val="002060"/>
              </a:solidFill>
              <a:latin typeface="宋体" pitchFamily="2" charset="-122"/>
              <a:ea typeface="宋体" pitchFamily="2" charset="-122"/>
              <a:cs typeface="华文楷体" panose="02010600040101010101" charset="-122"/>
            </a:endParaRPr>
          </a:p>
        </p:txBody>
      </p:sp>
      <p:sp>
        <p:nvSpPr>
          <p:cNvPr id="2" name="文本框 1"/>
          <p:cNvSpPr txBox="1"/>
          <p:nvPr/>
        </p:nvSpPr>
        <p:spPr>
          <a:xfrm>
            <a:off x="96560" y="1920819"/>
            <a:ext cx="2406650" cy="461665"/>
          </a:xfrm>
          <a:prstGeom prst="rect">
            <a:avLst/>
          </a:prstGeom>
          <a:noFill/>
        </p:spPr>
        <p:txBody>
          <a:bodyPr wrap="square" rtlCol="0">
            <a:spAutoFit/>
          </a:bodyPr>
          <a:lstStyle/>
          <a:p>
            <a:pPr indent="0">
              <a:buFont typeface="Wingdings" panose="05000000000000000000" pitchFamily="2" charset="2"/>
              <a:buNone/>
            </a:pPr>
            <a:r>
              <a:rPr lang="zh-CN" altLang="en-US" sz="2400" b="1" dirty="0">
                <a:solidFill>
                  <a:srgbClr val="FF0000"/>
                </a:solidFill>
                <a:latin typeface="宋体" pitchFamily="2" charset="-122"/>
                <a:ea typeface="宋体" pitchFamily="2" charset="-122"/>
                <a:cs typeface="DFKai-SB" panose="03000509000000000000" charset="-120"/>
              </a:rPr>
              <a:t>（</a:t>
            </a:r>
            <a:r>
              <a:rPr lang="en-US" altLang="zh-CN" sz="2400" b="1" dirty="0">
                <a:solidFill>
                  <a:srgbClr val="FF0000"/>
                </a:solidFill>
                <a:latin typeface="宋体" pitchFamily="2" charset="-122"/>
                <a:ea typeface="宋体" pitchFamily="2" charset="-122"/>
                <a:cs typeface="DFKai-SB" panose="03000509000000000000" charset="-120"/>
              </a:rPr>
              <a:t>2</a:t>
            </a:r>
            <a:r>
              <a:rPr lang="zh-CN" altLang="en-US" sz="2400" b="1" dirty="0" smtClean="0">
                <a:solidFill>
                  <a:srgbClr val="FF0000"/>
                </a:solidFill>
                <a:latin typeface="宋体" pitchFamily="2" charset="-122"/>
                <a:ea typeface="宋体" pitchFamily="2" charset="-122"/>
                <a:cs typeface="DFKai-SB" panose="03000509000000000000" charset="-120"/>
              </a:rPr>
              <a:t>）</a:t>
            </a:r>
            <a:r>
              <a:rPr lang="zh-CN" altLang="en-US" sz="2400" b="1" dirty="0">
                <a:solidFill>
                  <a:srgbClr val="FF0000"/>
                </a:solidFill>
                <a:latin typeface="宋体" pitchFamily="2" charset="-122"/>
                <a:ea typeface="宋体" pitchFamily="2" charset="-122"/>
                <a:cs typeface="DFKai-SB" panose="03000509000000000000" charset="-120"/>
              </a:rPr>
              <a:t>措施</a:t>
            </a:r>
            <a:r>
              <a:rPr lang="zh-CN" altLang="en-US" sz="2400" b="1" dirty="0" smtClean="0">
                <a:solidFill>
                  <a:srgbClr val="FF0000"/>
                </a:solidFill>
                <a:latin typeface="宋体" pitchFamily="2" charset="-122"/>
                <a:ea typeface="宋体" pitchFamily="2" charset="-122"/>
                <a:cs typeface="DFKai-SB" panose="03000509000000000000" charset="-120"/>
              </a:rPr>
              <a:t>：</a:t>
            </a:r>
            <a:endParaRPr lang="zh-CN" altLang="en-US" sz="2400" b="1" dirty="0">
              <a:solidFill>
                <a:srgbClr val="FF0000"/>
              </a:solidFill>
              <a:latin typeface="宋体" pitchFamily="2" charset="-122"/>
              <a:ea typeface="宋体" pitchFamily="2" charset="-122"/>
              <a:cs typeface="DFKai-SB" panose="03000509000000000000" charset="-120"/>
            </a:endParaRPr>
          </a:p>
        </p:txBody>
      </p:sp>
      <p:sp>
        <p:nvSpPr>
          <p:cNvPr id="5" name="文本框 4"/>
          <p:cNvSpPr txBox="1"/>
          <p:nvPr/>
        </p:nvSpPr>
        <p:spPr>
          <a:xfrm>
            <a:off x="216803" y="2442798"/>
            <a:ext cx="9480989" cy="2160591"/>
          </a:xfrm>
          <a:prstGeom prst="rect">
            <a:avLst/>
          </a:prstGeom>
          <a:noFill/>
        </p:spPr>
        <p:txBody>
          <a:bodyPr wrap="square" rtlCol="0">
            <a:spAutoFit/>
          </a:bodyPr>
          <a:lstStyle/>
          <a:p>
            <a:pPr algn="just">
              <a:lnSpc>
                <a:spcPct val="140000"/>
              </a:lnSpc>
            </a:pPr>
            <a:r>
              <a:rPr lang="zh-CN" altLang="en-US" sz="2400" b="1" dirty="0">
                <a:solidFill>
                  <a:srgbClr val="002060"/>
                </a:solidFill>
                <a:latin typeface="宋体" pitchFamily="2" charset="-122"/>
                <a:ea typeface="宋体" pitchFamily="2" charset="-122"/>
                <a:cs typeface="DFKai-SB" panose="03000509000000000000" charset="-120"/>
              </a:rPr>
              <a:t>①在官员选拔方面，以考试制度为主，也就是</a:t>
            </a:r>
            <a:r>
              <a:rPr lang="zh-CN" altLang="en-US" sz="2400" b="1" dirty="0" smtClean="0">
                <a:solidFill>
                  <a:srgbClr val="002060"/>
                </a:solidFill>
                <a:latin typeface="宋体" pitchFamily="2" charset="-122"/>
                <a:ea typeface="宋体" pitchFamily="2" charset="-122"/>
                <a:cs typeface="DFKai-SB" panose="03000509000000000000" charset="-120"/>
              </a:rPr>
              <a:t>在“五权宪法”的</a:t>
            </a:r>
            <a:r>
              <a:rPr lang="zh-CN" altLang="en-US" sz="2400" b="1" dirty="0">
                <a:solidFill>
                  <a:srgbClr val="002060"/>
                </a:solidFill>
                <a:latin typeface="宋体" pitchFamily="2" charset="-122"/>
                <a:ea typeface="宋体" pitchFamily="2" charset="-122"/>
                <a:cs typeface="DFKai-SB" panose="03000509000000000000" charset="-120"/>
              </a:rPr>
              <a:t>框架之中，国家建立考试院，主管人才的选拔和</a:t>
            </a:r>
            <a:r>
              <a:rPr lang="zh-CN" altLang="en-US" sz="2400" b="1" dirty="0" smtClean="0">
                <a:solidFill>
                  <a:srgbClr val="002060"/>
                </a:solidFill>
                <a:latin typeface="宋体" pitchFamily="2" charset="-122"/>
                <a:ea typeface="宋体" pitchFamily="2" charset="-122"/>
                <a:cs typeface="DFKai-SB" panose="03000509000000000000" charset="-120"/>
              </a:rPr>
              <a:t>任用</a:t>
            </a:r>
            <a:r>
              <a:rPr lang="zh-CN" altLang="en-US" sz="2400" b="1" dirty="0" smtClean="0">
                <a:solidFill>
                  <a:srgbClr val="002060"/>
                </a:solidFill>
                <a:latin typeface="宋体" pitchFamily="2" charset="-122"/>
                <a:ea typeface="宋体" pitchFamily="2" charset="-122"/>
                <a:cs typeface="DFKai-SB" panose="03000509000000000000" charset="-120"/>
                <a:sym typeface="+mn-ea"/>
              </a:rPr>
              <a:t>；</a:t>
            </a:r>
            <a:r>
              <a:rPr lang="zh-CN" altLang="en-US" sz="2400" b="1" dirty="0" smtClean="0">
                <a:solidFill>
                  <a:srgbClr val="FF0000"/>
                </a:solidFill>
                <a:latin typeface="宋体" pitchFamily="2" charset="-122"/>
                <a:ea typeface="宋体" pitchFamily="2" charset="-122"/>
                <a:cs typeface="DFKai-SB" panose="03000509000000000000" charset="-120"/>
                <a:sym typeface="+mn-ea"/>
              </a:rPr>
              <a:t>（考试权独立）</a:t>
            </a:r>
            <a:endParaRPr lang="en-US" altLang="zh-CN" sz="2400" b="1" dirty="0" smtClean="0">
              <a:solidFill>
                <a:srgbClr val="FF0000"/>
              </a:solidFill>
              <a:latin typeface="宋体" pitchFamily="2" charset="-122"/>
              <a:ea typeface="宋体" pitchFamily="2" charset="-122"/>
              <a:cs typeface="DFKai-SB" panose="03000509000000000000" charset="-120"/>
              <a:sym typeface="+mn-ea"/>
            </a:endParaRPr>
          </a:p>
          <a:p>
            <a:pPr algn="just">
              <a:lnSpc>
                <a:spcPct val="140000"/>
              </a:lnSpc>
            </a:pPr>
            <a:r>
              <a:rPr lang="zh-CN" altLang="en-US" sz="2400" b="1" dirty="0">
                <a:solidFill>
                  <a:srgbClr val="002060"/>
                </a:solidFill>
                <a:latin typeface="宋体" pitchFamily="2" charset="-122"/>
                <a:ea typeface="宋体" pitchFamily="2" charset="-122"/>
                <a:cs typeface="华文楷体" panose="02010600040101010101" charset="-122"/>
              </a:rPr>
              <a:t>②</a:t>
            </a:r>
            <a:r>
              <a:rPr lang="zh-CN" altLang="en-US" sz="2400" b="1" dirty="0">
                <a:solidFill>
                  <a:srgbClr val="002060"/>
                </a:solidFill>
                <a:latin typeface="宋体" pitchFamily="2" charset="-122"/>
                <a:ea typeface="宋体" pitchFamily="2" charset="-122"/>
                <a:cs typeface="华文楷体" panose="02010600040101010101" charset="-122"/>
                <a:sym typeface="+mn-ea"/>
              </a:rPr>
              <a:t>完善国家政治制度，建立文官的培养、任用、监察等方面的运行机制</a:t>
            </a:r>
            <a:r>
              <a:rPr lang="zh-CN" altLang="en-US" sz="2400" b="1" dirty="0" smtClean="0">
                <a:solidFill>
                  <a:srgbClr val="002060"/>
                </a:solidFill>
                <a:latin typeface="宋体" pitchFamily="2" charset="-122"/>
                <a:ea typeface="宋体" pitchFamily="2" charset="-122"/>
                <a:cs typeface="华文楷体" panose="02010600040101010101" charset="-122"/>
                <a:sym typeface="+mn-ea"/>
              </a:rPr>
              <a:t>。</a:t>
            </a:r>
            <a:endParaRPr lang="zh-CN" altLang="en-US" sz="2400" b="1" dirty="0">
              <a:solidFill>
                <a:srgbClr val="002060"/>
              </a:solidFill>
              <a:latin typeface="宋体" pitchFamily="2" charset="-122"/>
              <a:ea typeface="宋体" pitchFamily="2" charset="-122"/>
              <a:cs typeface="华文楷体" panose="02010600040101010101" charset="-122"/>
              <a:sym typeface="+mn-ea"/>
            </a:endParaRPr>
          </a:p>
        </p:txBody>
      </p:sp>
      <p:sp>
        <p:nvSpPr>
          <p:cNvPr id="8" name="文本框 7"/>
          <p:cNvSpPr txBox="1"/>
          <p:nvPr/>
        </p:nvSpPr>
        <p:spPr>
          <a:xfrm>
            <a:off x="96560" y="4709017"/>
            <a:ext cx="4371340" cy="461665"/>
          </a:xfrm>
          <a:prstGeom prst="rect">
            <a:avLst/>
          </a:prstGeom>
          <a:noFill/>
        </p:spPr>
        <p:txBody>
          <a:bodyPr wrap="square" rtlCol="0">
            <a:spAutoFit/>
          </a:bodyPr>
          <a:lstStyle/>
          <a:p>
            <a:pPr indent="0">
              <a:buFont typeface="Wingdings" panose="05000000000000000000" pitchFamily="2" charset="2"/>
              <a:buNone/>
            </a:pPr>
            <a:r>
              <a:rPr lang="zh-CN" altLang="en-US" sz="2400" b="1" dirty="0">
                <a:solidFill>
                  <a:srgbClr val="FF0000"/>
                </a:solidFill>
                <a:latin typeface="宋体" pitchFamily="2" charset="-122"/>
                <a:ea typeface="宋体" pitchFamily="2" charset="-122"/>
                <a:cs typeface="DFKai-SB" panose="03000509000000000000" charset="-120"/>
              </a:rPr>
              <a:t>（</a:t>
            </a:r>
            <a:r>
              <a:rPr lang="en-US" altLang="zh-CN" sz="2400" b="1" dirty="0">
                <a:solidFill>
                  <a:srgbClr val="FF0000"/>
                </a:solidFill>
                <a:latin typeface="宋体" pitchFamily="2" charset="-122"/>
                <a:ea typeface="宋体" pitchFamily="2" charset="-122"/>
                <a:cs typeface="DFKai-SB" panose="03000509000000000000" charset="-120"/>
              </a:rPr>
              <a:t>3</a:t>
            </a:r>
            <a:r>
              <a:rPr lang="zh-CN" altLang="en-US" sz="2400" b="1" dirty="0">
                <a:solidFill>
                  <a:srgbClr val="FF0000"/>
                </a:solidFill>
                <a:latin typeface="宋体" pitchFamily="2" charset="-122"/>
                <a:ea typeface="宋体" pitchFamily="2" charset="-122"/>
                <a:cs typeface="DFKai-SB" panose="03000509000000000000" charset="-120"/>
              </a:rPr>
              <a:t>）意义：</a:t>
            </a:r>
          </a:p>
        </p:txBody>
      </p:sp>
      <p:grpSp>
        <p:nvGrpSpPr>
          <p:cNvPr id="17" name="组合 16"/>
          <p:cNvGrpSpPr/>
          <p:nvPr/>
        </p:nvGrpSpPr>
        <p:grpSpPr>
          <a:xfrm>
            <a:off x="9798746" y="863600"/>
            <a:ext cx="2225675" cy="2511744"/>
            <a:chOff x="13664" y="966"/>
            <a:chExt cx="4486" cy="5026"/>
          </a:xfrm>
        </p:grpSpPr>
        <p:pic>
          <p:nvPicPr>
            <p:cNvPr id="9" name="图片 8"/>
            <p:cNvPicPr>
              <a:picLocks noChangeAspect="1"/>
            </p:cNvPicPr>
            <p:nvPr/>
          </p:nvPicPr>
          <p:blipFill>
            <a:blip r:embed="rId4" cstate="print"/>
            <a:stretch>
              <a:fillRect/>
            </a:stretch>
          </p:blipFill>
          <p:spPr>
            <a:xfrm>
              <a:off x="13664" y="966"/>
              <a:ext cx="4486" cy="4287"/>
            </a:xfrm>
            <a:prstGeom prst="roundRect">
              <a:avLst/>
            </a:prstGeom>
          </p:spPr>
        </p:pic>
        <p:sp>
          <p:nvSpPr>
            <p:cNvPr id="10" name="文本框 9"/>
            <p:cNvSpPr txBox="1"/>
            <p:nvPr/>
          </p:nvSpPr>
          <p:spPr>
            <a:xfrm>
              <a:off x="13664" y="5253"/>
              <a:ext cx="4393" cy="739"/>
            </a:xfrm>
            <a:prstGeom prst="rect">
              <a:avLst/>
            </a:prstGeom>
            <a:noFill/>
          </p:spPr>
          <p:txBody>
            <a:bodyPr wrap="square" rtlCol="0">
              <a:spAutoFit/>
            </a:bodyPr>
            <a:lstStyle/>
            <a:p>
              <a:pPr algn="ctr"/>
              <a:r>
                <a:rPr lang="zh-CN" altLang="en-US" b="1" dirty="0" smtClean="0">
                  <a:solidFill>
                    <a:srgbClr val="002060"/>
                  </a:solidFill>
                  <a:latin typeface="楷体" panose="02010609060101010101" charset="-122"/>
                  <a:ea typeface="楷体" panose="02010609060101010101" charset="-122"/>
                  <a:cs typeface="楷体" panose="02010609060101010101" charset="-122"/>
                </a:rPr>
                <a:t>孙中山</a:t>
              </a:r>
              <a:endParaRPr lang="zh-CN" altLang="en-US" b="1" dirty="0">
                <a:solidFill>
                  <a:srgbClr val="002060"/>
                </a:solidFill>
                <a:latin typeface="楷体" panose="02010609060101010101" charset="-122"/>
                <a:ea typeface="楷体" panose="02010609060101010101" charset="-122"/>
                <a:cs typeface="楷体" panose="02010609060101010101" charset="-122"/>
              </a:endParaRPr>
            </a:p>
          </p:txBody>
        </p:sp>
      </p:grpSp>
      <p:grpSp>
        <p:nvGrpSpPr>
          <p:cNvPr id="18" name="组合 17"/>
          <p:cNvGrpSpPr/>
          <p:nvPr/>
        </p:nvGrpSpPr>
        <p:grpSpPr>
          <a:xfrm>
            <a:off x="9938832" y="3398520"/>
            <a:ext cx="2164080" cy="3459480"/>
            <a:chOff x="13665" y="5773"/>
            <a:chExt cx="4990" cy="5276"/>
          </a:xfrm>
        </p:grpSpPr>
        <p:pic>
          <p:nvPicPr>
            <p:cNvPr id="15" name="图片 14"/>
            <p:cNvPicPr>
              <a:picLocks noChangeAspect="1"/>
            </p:cNvPicPr>
            <p:nvPr/>
          </p:nvPicPr>
          <p:blipFill>
            <a:blip r:embed="rId5" cstate="print"/>
            <a:stretch>
              <a:fillRect/>
            </a:stretch>
          </p:blipFill>
          <p:spPr>
            <a:xfrm>
              <a:off x="13665" y="5773"/>
              <a:ext cx="4486" cy="3870"/>
            </a:xfrm>
            <a:prstGeom prst="roundRect">
              <a:avLst/>
            </a:prstGeom>
          </p:spPr>
        </p:pic>
        <p:sp>
          <p:nvSpPr>
            <p:cNvPr id="16" name="文本框 15"/>
            <p:cNvSpPr txBox="1"/>
            <p:nvPr/>
          </p:nvSpPr>
          <p:spPr>
            <a:xfrm>
              <a:off x="13665" y="9643"/>
              <a:ext cx="4990" cy="1406"/>
            </a:xfrm>
            <a:prstGeom prst="rect">
              <a:avLst/>
            </a:prstGeom>
            <a:noFill/>
          </p:spPr>
          <p:txBody>
            <a:bodyPr wrap="square" rtlCol="0">
              <a:spAutoFit/>
            </a:bodyPr>
            <a:lstStyle/>
            <a:p>
              <a:r>
                <a:rPr lang="en-US" altLang="zh-CN" b="1" dirty="0">
                  <a:solidFill>
                    <a:srgbClr val="002060"/>
                  </a:solidFill>
                  <a:latin typeface="楷体" panose="02010609060101010101" charset="-122"/>
                  <a:ea typeface="楷体" panose="02010609060101010101" charset="-122"/>
                  <a:cs typeface="楷体" panose="02010609060101010101" charset="-122"/>
                </a:rPr>
                <a:t>“</a:t>
              </a:r>
              <a:r>
                <a:rPr lang="zh-CN" altLang="en-US" b="1" dirty="0">
                  <a:solidFill>
                    <a:srgbClr val="002060"/>
                  </a:solidFill>
                  <a:latin typeface="楷体" panose="02010609060101010101" charset="-122"/>
                  <a:ea typeface="楷体" panose="02010609060101010101" charset="-122"/>
                  <a:cs typeface="楷体" panose="02010609060101010101" charset="-122"/>
                  <a:sym typeface="+mn-ea"/>
                </a:rPr>
                <a:t>五权</a:t>
              </a:r>
              <a:r>
                <a:rPr lang="en-US" altLang="zh-CN" b="1" dirty="0">
                  <a:solidFill>
                    <a:srgbClr val="002060"/>
                  </a:solidFill>
                  <a:latin typeface="楷体" panose="02010609060101010101" charset="-122"/>
                  <a:ea typeface="楷体" panose="02010609060101010101" charset="-122"/>
                  <a:cs typeface="楷体" panose="02010609060101010101" charset="-122"/>
                </a:rPr>
                <a:t>”</a:t>
              </a:r>
              <a:r>
                <a:rPr lang="zh-CN" altLang="en-US" b="1" dirty="0">
                  <a:solidFill>
                    <a:srgbClr val="002060"/>
                  </a:solidFill>
                  <a:latin typeface="楷体" panose="02010609060101010101" charset="-122"/>
                  <a:ea typeface="楷体" panose="02010609060101010101" charset="-122"/>
                  <a:cs typeface="楷体" panose="02010609060101010101" charset="-122"/>
                </a:rPr>
                <a:t>即立法、行政、司法</a:t>
              </a:r>
              <a:r>
                <a:rPr lang="zh-CN" altLang="en-US" b="1" dirty="0" smtClean="0">
                  <a:solidFill>
                    <a:srgbClr val="002060"/>
                  </a:solidFill>
                  <a:latin typeface="楷体" panose="02010609060101010101" charset="-122"/>
                  <a:ea typeface="楷体" panose="02010609060101010101" charset="-122"/>
                  <a:cs typeface="楷体" panose="02010609060101010101" charset="-122"/>
                </a:rPr>
                <a:t>、考试</a:t>
              </a:r>
              <a:r>
                <a:rPr lang="zh-CN" altLang="en-US" b="1" dirty="0">
                  <a:solidFill>
                    <a:srgbClr val="002060"/>
                  </a:solidFill>
                  <a:latin typeface="楷体" panose="02010609060101010101" charset="-122"/>
                  <a:ea typeface="楷体" panose="02010609060101010101" charset="-122"/>
                  <a:cs typeface="楷体" panose="02010609060101010101" charset="-122"/>
                </a:rPr>
                <a:t>、监察</a:t>
              </a:r>
            </a:p>
          </p:txBody>
        </p:sp>
      </p:grpSp>
      <p:cxnSp>
        <p:nvCxnSpPr>
          <p:cNvPr id="7" name="直接连接符 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9" name="文本框 6"/>
          <p:cNvSpPr txBox="1"/>
          <p:nvPr/>
        </p:nvSpPr>
        <p:spPr>
          <a:xfrm>
            <a:off x="216803" y="171785"/>
            <a:ext cx="5899150" cy="583565"/>
          </a:xfrm>
          <a:prstGeom prst="rect">
            <a:avLst/>
          </a:prstGeom>
          <a:noFill/>
        </p:spPr>
        <p:txBody>
          <a:bodyPr wrap="non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二</a:t>
            </a:r>
            <a:r>
              <a:rPr lang="zh-CN" altLang="en-US" sz="3200" b="1" dirty="0">
                <a:solidFill>
                  <a:srgbClr val="FF0000"/>
                </a:solidFill>
                <a:latin typeface="黑体" panose="02010609060101010101" pitchFamily="49" charset="-122"/>
                <a:ea typeface="黑体" panose="02010609060101010101" pitchFamily="49" charset="-122"/>
              </a:rPr>
              <a:t>、民国时期的官员选拔制度</a:t>
            </a:r>
            <a:r>
              <a:rPr lang="zh-CN" altLang="en-US" sz="3200" b="1" dirty="0" smtClean="0">
                <a:solidFill>
                  <a:srgbClr val="FF0000"/>
                </a:solidFill>
                <a:latin typeface="黑体" panose="02010609060101010101" pitchFamily="49" charset="-122"/>
                <a:ea typeface="黑体" panose="02010609060101010101" pitchFamily="49" charset="-122"/>
              </a:rPr>
              <a:t>：</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3"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5" grpId="3"/>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nvSpPr>
        <p:spPr>
          <a:xfrm>
            <a:off x="0" y="1528993"/>
            <a:ext cx="3003351" cy="461665"/>
          </a:xfrm>
          <a:prstGeom prst="rect">
            <a:avLst/>
          </a:prstGeom>
          <a:noFill/>
        </p:spPr>
        <p:txBody>
          <a:bodyPr wrap="square" rtlCol="0">
            <a:spAutoFit/>
          </a:bodyPr>
          <a:lstStyle/>
          <a:p>
            <a:pPr indent="0">
              <a:buFont typeface="Wingdings" panose="05000000000000000000" pitchFamily="2" charset="2"/>
              <a:buNone/>
            </a:pPr>
            <a:r>
              <a:rPr lang="zh-CN" altLang="en-US" sz="2400" b="1" dirty="0">
                <a:solidFill>
                  <a:srgbClr val="FF0000"/>
                </a:solidFill>
                <a:latin typeface="宋体" pitchFamily="2" charset="-122"/>
                <a:ea typeface="宋体" pitchFamily="2" charset="-122"/>
                <a:cs typeface="DFKai-SB" panose="03000509000000000000" charset="-120"/>
              </a:rPr>
              <a:t>（</a:t>
            </a:r>
            <a:r>
              <a:rPr lang="en-US" altLang="zh-CN" sz="2400" b="1" dirty="0">
                <a:solidFill>
                  <a:srgbClr val="FF0000"/>
                </a:solidFill>
                <a:latin typeface="宋体" pitchFamily="2" charset="-122"/>
                <a:ea typeface="宋体" pitchFamily="2" charset="-122"/>
                <a:cs typeface="DFKai-SB" panose="03000509000000000000" charset="-120"/>
              </a:rPr>
              <a:t>1</a:t>
            </a:r>
            <a:r>
              <a:rPr lang="zh-CN" altLang="en-US" sz="2400" b="1" dirty="0">
                <a:solidFill>
                  <a:srgbClr val="FF0000"/>
                </a:solidFill>
                <a:latin typeface="宋体" pitchFamily="2" charset="-122"/>
                <a:ea typeface="宋体" pitchFamily="2" charset="-122"/>
                <a:cs typeface="DFKai-SB" panose="03000509000000000000" charset="-120"/>
              </a:rPr>
              <a:t>）方式：</a:t>
            </a:r>
          </a:p>
        </p:txBody>
      </p:sp>
      <p:sp>
        <p:nvSpPr>
          <p:cNvPr id="11" name="文本框 10"/>
          <p:cNvSpPr txBox="1"/>
          <p:nvPr/>
        </p:nvSpPr>
        <p:spPr>
          <a:xfrm>
            <a:off x="2083422" y="1440609"/>
            <a:ext cx="6748780" cy="645160"/>
          </a:xfrm>
          <a:prstGeom prst="rect">
            <a:avLst/>
          </a:prstGeom>
          <a:noFill/>
        </p:spPr>
        <p:txBody>
          <a:bodyPr wrap="square" rtlCol="0">
            <a:spAutoFit/>
          </a:bodyPr>
          <a:lstStyle/>
          <a:p>
            <a:pPr algn="just">
              <a:lnSpc>
                <a:spcPct val="150000"/>
              </a:lnSpc>
            </a:pPr>
            <a:r>
              <a:rPr lang="zh-CN" altLang="en-US" sz="2400" b="1" dirty="0">
                <a:solidFill>
                  <a:srgbClr val="002060"/>
                </a:solidFill>
                <a:latin typeface="宋体" pitchFamily="2" charset="-122"/>
                <a:ea typeface="宋体" pitchFamily="2" charset="-122"/>
                <a:cs typeface="华文楷体" panose="02010600040101010101" charset="-122"/>
              </a:rPr>
              <a:t>选拔官员主要采用考试和甄别两种方式。</a:t>
            </a:r>
          </a:p>
        </p:txBody>
      </p:sp>
      <p:sp>
        <p:nvSpPr>
          <p:cNvPr id="2" name="文本框 1"/>
          <p:cNvSpPr txBox="1"/>
          <p:nvPr/>
        </p:nvSpPr>
        <p:spPr>
          <a:xfrm>
            <a:off x="34290" y="2238557"/>
            <a:ext cx="4098265" cy="461665"/>
          </a:xfrm>
          <a:prstGeom prst="rect">
            <a:avLst/>
          </a:prstGeom>
          <a:noFill/>
        </p:spPr>
        <p:txBody>
          <a:bodyPr wrap="square" rtlCol="0">
            <a:spAutoFit/>
          </a:bodyPr>
          <a:lstStyle/>
          <a:p>
            <a:pPr indent="0">
              <a:buFont typeface="Wingdings" panose="05000000000000000000" pitchFamily="2" charset="2"/>
              <a:buNone/>
            </a:pPr>
            <a:r>
              <a:rPr lang="zh-CN" altLang="en-US" sz="2400" b="1" dirty="0">
                <a:solidFill>
                  <a:srgbClr val="FF0000"/>
                </a:solidFill>
                <a:latin typeface="宋体" pitchFamily="2" charset="-122"/>
                <a:ea typeface="宋体" pitchFamily="2" charset="-122"/>
                <a:cs typeface="DFKai-SB" panose="03000509000000000000" charset="-120"/>
              </a:rPr>
              <a:t>（</a:t>
            </a:r>
            <a:r>
              <a:rPr lang="en-US" altLang="zh-CN" sz="2400" b="1" dirty="0">
                <a:solidFill>
                  <a:srgbClr val="FF0000"/>
                </a:solidFill>
                <a:latin typeface="宋体" pitchFamily="2" charset="-122"/>
                <a:ea typeface="宋体" pitchFamily="2" charset="-122"/>
                <a:cs typeface="DFKai-SB" panose="03000509000000000000" charset="-120"/>
              </a:rPr>
              <a:t>2</a:t>
            </a:r>
            <a:r>
              <a:rPr lang="zh-CN" altLang="en-US" sz="2400" b="1" dirty="0">
                <a:solidFill>
                  <a:srgbClr val="FF0000"/>
                </a:solidFill>
                <a:latin typeface="宋体" pitchFamily="2" charset="-122"/>
                <a:ea typeface="宋体" pitchFamily="2" charset="-122"/>
                <a:cs typeface="DFKai-SB" panose="03000509000000000000" charset="-120"/>
              </a:rPr>
              <a:t>）</a:t>
            </a:r>
            <a:r>
              <a:rPr lang="zh-CN" altLang="en-US" sz="2400" b="1" dirty="0" smtClean="0">
                <a:solidFill>
                  <a:srgbClr val="FF0000"/>
                </a:solidFill>
                <a:latin typeface="宋体" pitchFamily="2" charset="-122"/>
                <a:ea typeface="宋体" pitchFamily="2" charset="-122"/>
                <a:cs typeface="DFKai-SB" panose="03000509000000000000" charset="-120"/>
              </a:rPr>
              <a:t>考试制度的概况：</a:t>
            </a:r>
            <a:endParaRPr lang="zh-CN" altLang="en-US" sz="2400" b="1" dirty="0">
              <a:solidFill>
                <a:srgbClr val="FF0000"/>
              </a:solidFill>
              <a:latin typeface="宋体" pitchFamily="2" charset="-122"/>
              <a:ea typeface="宋体" pitchFamily="2" charset="-122"/>
              <a:cs typeface="DFKai-SB" panose="03000509000000000000" charset="-120"/>
            </a:endParaRPr>
          </a:p>
        </p:txBody>
      </p:sp>
      <p:sp>
        <p:nvSpPr>
          <p:cNvPr id="5" name="文本框 4"/>
          <p:cNvSpPr txBox="1"/>
          <p:nvPr/>
        </p:nvSpPr>
        <p:spPr>
          <a:xfrm>
            <a:off x="284520" y="2738743"/>
            <a:ext cx="11692832" cy="1200329"/>
          </a:xfrm>
          <a:prstGeom prst="rect">
            <a:avLst/>
          </a:prstGeom>
          <a:noFill/>
        </p:spPr>
        <p:txBody>
          <a:bodyPr wrap="square" rtlCol="0">
            <a:spAutoFit/>
          </a:bodyPr>
          <a:lstStyle/>
          <a:p>
            <a:pPr algn="just">
              <a:lnSpc>
                <a:spcPct val="150000"/>
              </a:lnSpc>
            </a:pPr>
            <a:r>
              <a:rPr lang="en-US" altLang="zh-CN" sz="2400" b="1" dirty="0" smtClean="0">
                <a:solidFill>
                  <a:srgbClr val="002060"/>
                </a:solidFill>
                <a:latin typeface="宋体" pitchFamily="2" charset="-122"/>
                <a:ea typeface="宋体" pitchFamily="2" charset="-122"/>
                <a:cs typeface="DFKai-SB" panose="03000509000000000000" charset="-120"/>
              </a:rPr>
              <a:t>      1913</a:t>
            </a:r>
            <a:r>
              <a:rPr lang="zh-CN" altLang="en-US" sz="2400" b="1" dirty="0" smtClean="0">
                <a:solidFill>
                  <a:srgbClr val="002060"/>
                </a:solidFill>
                <a:latin typeface="宋体" pitchFamily="2" charset="-122"/>
                <a:ea typeface="宋体" pitchFamily="2" charset="-122"/>
                <a:cs typeface="DFKai-SB" panose="03000509000000000000" charset="-120"/>
              </a:rPr>
              <a:t>年初，</a:t>
            </a:r>
            <a:r>
              <a:rPr lang="zh-CN" altLang="en-US" sz="2400" b="1" dirty="0">
                <a:solidFill>
                  <a:srgbClr val="002060"/>
                </a:solidFill>
                <a:latin typeface="宋体" pitchFamily="2" charset="-122"/>
                <a:ea typeface="宋体" pitchFamily="2" charset="-122"/>
                <a:cs typeface="DFKai-SB" panose="03000509000000000000" charset="-120"/>
                <a:sym typeface="+mn-ea"/>
              </a:rPr>
              <a:t>北洋</a:t>
            </a:r>
            <a:r>
              <a:rPr lang="zh-CN" altLang="en-US" sz="2400" b="1" dirty="0" smtClean="0">
                <a:solidFill>
                  <a:srgbClr val="002060"/>
                </a:solidFill>
                <a:latin typeface="宋体" pitchFamily="2" charset="-122"/>
                <a:ea typeface="宋体" pitchFamily="2" charset="-122"/>
                <a:cs typeface="DFKai-SB" panose="03000509000000000000" charset="-120"/>
                <a:sym typeface="+mn-ea"/>
              </a:rPr>
              <a:t>政府</a:t>
            </a:r>
            <a:r>
              <a:rPr lang="zh-CN" altLang="en-US" sz="2400" b="1" dirty="0" smtClean="0">
                <a:solidFill>
                  <a:srgbClr val="002060"/>
                </a:solidFill>
                <a:latin typeface="宋体" pitchFamily="2" charset="-122"/>
                <a:ea typeface="宋体" pitchFamily="2" charset="-122"/>
                <a:cs typeface="DFKai-SB" panose="03000509000000000000" charset="-120"/>
              </a:rPr>
              <a:t>颁布了《文官考试法草案》等法案，标志着文官</a:t>
            </a:r>
            <a:r>
              <a:rPr lang="zh-CN" altLang="en-US" sz="2400" b="1" dirty="0">
                <a:solidFill>
                  <a:srgbClr val="002060"/>
                </a:solidFill>
                <a:latin typeface="宋体" pitchFamily="2" charset="-122"/>
                <a:ea typeface="宋体" pitchFamily="2" charset="-122"/>
                <a:cs typeface="DFKai-SB" panose="03000509000000000000" charset="-120"/>
              </a:rPr>
              <a:t>考试制度的</a:t>
            </a:r>
            <a:r>
              <a:rPr lang="zh-CN" altLang="en-US" sz="2400" b="1" dirty="0" smtClean="0">
                <a:solidFill>
                  <a:srgbClr val="002060"/>
                </a:solidFill>
                <a:latin typeface="宋体" pitchFamily="2" charset="-122"/>
                <a:ea typeface="宋体" pitchFamily="2" charset="-122"/>
                <a:cs typeface="DFKai-SB" panose="03000509000000000000" charset="-120"/>
              </a:rPr>
              <a:t>建立</a:t>
            </a:r>
            <a:r>
              <a:rPr lang="zh-CN" altLang="en-US" sz="2400" b="1" dirty="0" smtClean="0">
                <a:solidFill>
                  <a:srgbClr val="002060"/>
                </a:solidFill>
                <a:latin typeface="宋体" pitchFamily="2" charset="-122"/>
                <a:ea typeface="宋体" pitchFamily="2" charset="-122"/>
                <a:cs typeface="DFKai-SB" panose="03000509000000000000" charset="-120"/>
                <a:sym typeface="+mn-ea"/>
              </a:rPr>
              <a:t>。</a:t>
            </a:r>
            <a:endParaRPr lang="zh-CN" altLang="en-US" sz="2400" b="1" dirty="0">
              <a:solidFill>
                <a:srgbClr val="002060"/>
              </a:solidFill>
              <a:latin typeface="宋体" pitchFamily="2" charset="-122"/>
              <a:ea typeface="宋体" pitchFamily="2" charset="-122"/>
              <a:cs typeface="DFKai-SB" panose="03000509000000000000" charset="-120"/>
              <a:sym typeface="+mn-ea"/>
            </a:endParaRPr>
          </a:p>
        </p:txBody>
      </p:sp>
      <p:graphicFrame>
        <p:nvGraphicFramePr>
          <p:cNvPr id="19" name="表格 18"/>
          <p:cNvGraphicFramePr>
            <a:graphicFrameLocks noGrp="1"/>
          </p:cNvGraphicFramePr>
          <p:nvPr>
            <p:custDataLst>
              <p:tags r:id="rId2"/>
            </p:custDataLst>
            <p:extLst>
              <p:ext uri="{D42A27DB-BD31-4B8C-83A1-F6EECF244321}">
                <p14:modId xmlns="" xmlns:p14="http://schemas.microsoft.com/office/powerpoint/2010/main" val="2974654882"/>
              </p:ext>
            </p:extLst>
          </p:nvPr>
        </p:nvGraphicFramePr>
        <p:xfrm>
          <a:off x="284520" y="4088481"/>
          <a:ext cx="11538286" cy="1972945"/>
        </p:xfrm>
        <a:graphic>
          <a:graphicData uri="http://schemas.openxmlformats.org/drawingml/2006/table">
            <a:tbl>
              <a:tblPr firstRow="1" bandRow="1">
                <a:tableStyleId>{5C22544A-7EE6-4342-B048-85BDC9FD1C3A}</a:tableStyleId>
              </a:tblPr>
              <a:tblGrid>
                <a:gridCol w="2006600"/>
                <a:gridCol w="9531686"/>
              </a:tblGrid>
              <a:tr h="597535">
                <a:tc>
                  <a:txBody>
                    <a:bodyPr/>
                    <a:lstStyle/>
                    <a:p>
                      <a:pPr>
                        <a:buNone/>
                      </a:pPr>
                      <a:r>
                        <a:rPr lang="zh-CN" altLang="en-US" sz="2400" b="1" dirty="0">
                          <a:solidFill>
                            <a:srgbClr val="002060"/>
                          </a:solidFill>
                          <a:latin typeface="宋体" pitchFamily="2" charset="-122"/>
                          <a:ea typeface="宋体" pitchFamily="2" charset="-122"/>
                        </a:rPr>
                        <a:t>报考条件</a:t>
                      </a: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CCCC"/>
                    </a:solidFill>
                  </a:tcPr>
                </a:tc>
                <a:tc>
                  <a:txBody>
                    <a:bodyPr/>
                    <a:lstStyle/>
                    <a:p>
                      <a:pPr>
                        <a:buNone/>
                      </a:pPr>
                      <a:r>
                        <a:rPr lang="zh-CN" altLang="en-US" sz="2400" b="1" dirty="0">
                          <a:solidFill>
                            <a:srgbClr val="002060"/>
                          </a:solidFill>
                          <a:latin typeface="宋体" pitchFamily="2" charset="-122"/>
                          <a:ea typeface="宋体" pitchFamily="2" charset="-122"/>
                          <a:cs typeface="楷体" panose="02010609060101010101" charset="-122"/>
                        </a:rPr>
                        <a:t>民国男子年满</a:t>
                      </a:r>
                      <a:r>
                        <a:rPr lang="en-US" altLang="zh-CN" sz="2400" b="1" dirty="0">
                          <a:solidFill>
                            <a:srgbClr val="002060"/>
                          </a:solidFill>
                          <a:latin typeface="宋体" pitchFamily="2" charset="-122"/>
                          <a:ea typeface="宋体" pitchFamily="2" charset="-122"/>
                          <a:cs typeface="楷体" panose="02010609060101010101" charset="-122"/>
                        </a:rPr>
                        <a:t>21</a:t>
                      </a:r>
                      <a:r>
                        <a:rPr lang="zh-CN" altLang="en-US" sz="2400" b="1" dirty="0">
                          <a:solidFill>
                            <a:srgbClr val="002060"/>
                          </a:solidFill>
                          <a:latin typeface="宋体" pitchFamily="2" charset="-122"/>
                          <a:ea typeface="宋体" pitchFamily="2" charset="-122"/>
                          <a:cs typeface="楷体" panose="02010609060101010101" charset="-122"/>
                        </a:rPr>
                        <a:t>岁</a:t>
                      </a:r>
                      <a:r>
                        <a:rPr lang="zh-CN" altLang="en-US" sz="2400" b="1" dirty="0" smtClean="0">
                          <a:solidFill>
                            <a:srgbClr val="002060"/>
                          </a:solidFill>
                          <a:latin typeface="宋体" pitchFamily="2" charset="-122"/>
                          <a:ea typeface="宋体" pitchFamily="2" charset="-122"/>
                          <a:cs typeface="楷体" panose="02010609060101010101" charset="-122"/>
                        </a:rPr>
                        <a:t>者，得应文官考试，即女子不得参加文官考试。</a:t>
                      </a:r>
                      <a:endParaRPr lang="zh-CN" altLang="en-US" sz="2400" b="1" dirty="0">
                        <a:solidFill>
                          <a:srgbClr val="002060"/>
                        </a:solidFill>
                        <a:latin typeface="宋体" pitchFamily="2" charset="-122"/>
                        <a:ea typeface="宋体" pitchFamily="2" charset="-122"/>
                        <a:cs typeface="楷体" panose="02010609060101010101" charset="-122"/>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CCCC"/>
                    </a:solidFill>
                  </a:tcPr>
                </a:tc>
              </a:tr>
              <a:tr h="487045">
                <a:tc>
                  <a:txBody>
                    <a:bodyPr/>
                    <a:lstStyle/>
                    <a:p>
                      <a:pPr>
                        <a:buNone/>
                      </a:pPr>
                      <a:r>
                        <a:rPr lang="zh-CN" altLang="en-US" sz="2400" b="1" dirty="0">
                          <a:solidFill>
                            <a:srgbClr val="002060"/>
                          </a:solidFill>
                          <a:latin typeface="宋体" pitchFamily="2" charset="-122"/>
                          <a:ea typeface="宋体" pitchFamily="2" charset="-122"/>
                        </a:rPr>
                        <a:t>负责机构</a:t>
                      </a: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CCCC"/>
                    </a:solidFill>
                  </a:tcPr>
                </a:tc>
                <a:tc>
                  <a:txBody>
                    <a:bodyPr/>
                    <a:lstStyle/>
                    <a:p>
                      <a:pPr>
                        <a:buNone/>
                      </a:pPr>
                      <a:r>
                        <a:rPr lang="zh-CN" altLang="en-US" sz="2400" b="1" dirty="0" smtClean="0">
                          <a:solidFill>
                            <a:srgbClr val="002060"/>
                          </a:solidFill>
                          <a:latin typeface="宋体" pitchFamily="2" charset="-122"/>
                          <a:ea typeface="宋体" pitchFamily="2" charset="-122"/>
                        </a:rPr>
                        <a:t>文官考试由政事</a:t>
                      </a:r>
                      <a:r>
                        <a:rPr lang="zh-CN" altLang="en-US" sz="2400" b="1" dirty="0">
                          <a:solidFill>
                            <a:srgbClr val="002060"/>
                          </a:solidFill>
                          <a:latin typeface="宋体" pitchFamily="2" charset="-122"/>
                          <a:ea typeface="宋体" pitchFamily="2" charset="-122"/>
                        </a:rPr>
                        <a:t>堂铨叙</a:t>
                      </a:r>
                      <a:r>
                        <a:rPr lang="zh-CN" altLang="en-US" sz="2400" b="1" dirty="0" smtClean="0">
                          <a:solidFill>
                            <a:srgbClr val="002060"/>
                          </a:solidFill>
                          <a:latin typeface="宋体" pitchFamily="2" charset="-122"/>
                          <a:ea typeface="宋体" pitchFamily="2" charset="-122"/>
                        </a:rPr>
                        <a:t>局负责。</a:t>
                      </a:r>
                      <a:endParaRPr lang="zh-CN" altLang="en-US" sz="2400" b="1" dirty="0">
                        <a:solidFill>
                          <a:srgbClr val="002060"/>
                        </a:solidFill>
                        <a:latin typeface="宋体" pitchFamily="2" charset="-122"/>
                        <a:ea typeface="宋体" pitchFamily="2" charset="-122"/>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CCCC"/>
                    </a:solidFill>
                  </a:tcPr>
                </a:tc>
              </a:tr>
              <a:tr h="888365">
                <a:tc>
                  <a:txBody>
                    <a:bodyPr/>
                    <a:lstStyle/>
                    <a:p>
                      <a:pPr>
                        <a:buNone/>
                      </a:pPr>
                      <a:r>
                        <a:rPr lang="zh-CN" altLang="en-US" sz="2400" b="1" dirty="0">
                          <a:solidFill>
                            <a:srgbClr val="002060"/>
                          </a:solidFill>
                          <a:latin typeface="宋体" pitchFamily="2" charset="-122"/>
                          <a:ea typeface="宋体" pitchFamily="2" charset="-122"/>
                        </a:rPr>
                        <a:t>考试类型</a:t>
                      </a: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CCCC"/>
                    </a:solidFill>
                  </a:tcPr>
                </a:tc>
                <a:tc>
                  <a:txBody>
                    <a:bodyPr/>
                    <a:lstStyle/>
                    <a:p>
                      <a:pPr>
                        <a:buNone/>
                      </a:pPr>
                      <a:r>
                        <a:rPr lang="zh-CN" altLang="en-US" sz="2400" b="1" dirty="0">
                          <a:solidFill>
                            <a:srgbClr val="002060"/>
                          </a:solidFill>
                          <a:latin typeface="宋体" pitchFamily="2" charset="-122"/>
                          <a:ea typeface="宋体" pitchFamily="2" charset="-122"/>
                        </a:rPr>
                        <a:t>文官高等考试、普通考试，司法官考试，知事试验，留学毕业生甄拔</a:t>
                      </a:r>
                      <a:r>
                        <a:rPr lang="zh-CN" altLang="en-US" sz="2400" b="1" dirty="0" smtClean="0">
                          <a:solidFill>
                            <a:srgbClr val="002060"/>
                          </a:solidFill>
                          <a:latin typeface="宋体" pitchFamily="2" charset="-122"/>
                          <a:ea typeface="宋体" pitchFamily="2" charset="-122"/>
                        </a:rPr>
                        <a:t>考试等。</a:t>
                      </a:r>
                      <a:endParaRPr lang="zh-CN" altLang="en-US" sz="2400" b="1" dirty="0">
                        <a:solidFill>
                          <a:srgbClr val="002060"/>
                        </a:solidFill>
                        <a:latin typeface="宋体" pitchFamily="2" charset="-122"/>
                        <a:ea typeface="宋体" pitchFamily="2" charset="-122"/>
                      </a:endParaRPr>
                    </a:p>
                  </a:txBody>
                  <a:tcPr marL="68580" marR="68580" marT="34290" marB="34290">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CCCC"/>
                    </a:solidFill>
                  </a:tcPr>
                </a:tc>
              </a:tr>
            </a:tbl>
          </a:graphicData>
        </a:graphic>
      </p:graphicFrame>
      <p:cxnSp>
        <p:nvCxnSpPr>
          <p:cNvPr id="4" name="直接连接符 3"/>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2" name="文本框 6"/>
          <p:cNvSpPr txBox="1"/>
          <p:nvPr/>
        </p:nvSpPr>
        <p:spPr>
          <a:xfrm>
            <a:off x="216803" y="171785"/>
            <a:ext cx="5899150" cy="583565"/>
          </a:xfrm>
          <a:prstGeom prst="rect">
            <a:avLst/>
          </a:prstGeom>
          <a:noFill/>
        </p:spPr>
        <p:txBody>
          <a:bodyPr wrap="non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二</a:t>
            </a:r>
            <a:r>
              <a:rPr lang="zh-CN" altLang="en-US" sz="3200" b="1" dirty="0">
                <a:solidFill>
                  <a:srgbClr val="FF0000"/>
                </a:solidFill>
                <a:latin typeface="黑体" panose="02010609060101010101" pitchFamily="49" charset="-122"/>
                <a:ea typeface="黑体" panose="02010609060101010101" pitchFamily="49" charset="-122"/>
              </a:rPr>
              <a:t>、民国时期的官员选拔制度</a:t>
            </a:r>
            <a:r>
              <a:rPr lang="zh-CN" altLang="en-US" sz="3200" b="1" dirty="0" smtClean="0">
                <a:solidFill>
                  <a:srgbClr val="FF0000"/>
                </a:solidFill>
                <a:latin typeface="黑体" panose="02010609060101010101" pitchFamily="49" charset="-122"/>
                <a:ea typeface="黑体" panose="02010609060101010101" pitchFamily="49" charset="-122"/>
              </a:rPr>
              <a:t>：</a:t>
            </a:r>
          </a:p>
        </p:txBody>
      </p:sp>
      <p:sp>
        <p:nvSpPr>
          <p:cNvPr id="13" name="文本框 2"/>
          <p:cNvSpPr txBox="1"/>
          <p:nvPr/>
        </p:nvSpPr>
        <p:spPr>
          <a:xfrm>
            <a:off x="284520" y="885190"/>
            <a:ext cx="4183380" cy="521970"/>
          </a:xfrm>
          <a:prstGeom prst="rect">
            <a:avLst/>
          </a:prstGeom>
          <a:noFill/>
        </p:spPr>
        <p:txBody>
          <a:bodyPr wrap="square" rtlCol="0">
            <a:spAutoFit/>
          </a:bodyPr>
          <a:lstStyle/>
          <a:p>
            <a:r>
              <a:rPr lang="en-US" altLang="zh-CN" sz="2800" b="1" dirty="0">
                <a:solidFill>
                  <a:srgbClr val="FF0000"/>
                </a:solidFill>
                <a:latin typeface="宋体" pitchFamily="2" charset="-122"/>
                <a:ea typeface="宋体" pitchFamily="2" charset="-122"/>
                <a:cs typeface="DFKai-SB" panose="03000509000000000000" charset="-120"/>
              </a:rPr>
              <a:t>2</a:t>
            </a:r>
            <a:r>
              <a:rPr lang="zh-CN" altLang="en-US" sz="2800" b="1" dirty="0" smtClean="0">
                <a:solidFill>
                  <a:srgbClr val="FF0000"/>
                </a:solidFill>
                <a:latin typeface="宋体" pitchFamily="2" charset="-122"/>
                <a:ea typeface="宋体" pitchFamily="2" charset="-122"/>
                <a:cs typeface="DFKai-SB" panose="03000509000000000000" charset="-120"/>
              </a:rPr>
              <a:t>、北洋政府</a:t>
            </a:r>
            <a:r>
              <a:rPr lang="zh-CN" altLang="en-US" sz="2800" b="1" dirty="0">
                <a:solidFill>
                  <a:srgbClr val="FF0000"/>
                </a:solidFill>
                <a:latin typeface="宋体" pitchFamily="2" charset="-122"/>
                <a:ea typeface="宋体" pitchFamily="2" charset="-122"/>
                <a:cs typeface="DFKai-SB" panose="03000509000000000000" charset="-120"/>
              </a:rPr>
              <a:t>时期</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1"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par>
                          <p:cTn id="26" fill="hold">
                            <p:stCondLst>
                              <p:cond delay="500"/>
                            </p:stCondLst>
                            <p:childTnLst>
                              <p:par>
                                <p:cTn id="27" presetID="3" presetClass="entr" presetSubtype="1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6"/>
          <p:cNvSpPr txBox="1"/>
          <p:nvPr/>
        </p:nvSpPr>
        <p:spPr>
          <a:xfrm>
            <a:off x="216803" y="171785"/>
            <a:ext cx="5899150" cy="583565"/>
          </a:xfrm>
          <a:prstGeom prst="rect">
            <a:avLst/>
          </a:prstGeom>
          <a:noFill/>
        </p:spPr>
        <p:txBody>
          <a:bodyPr wrap="non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二</a:t>
            </a:r>
            <a:r>
              <a:rPr lang="zh-CN" altLang="en-US" sz="3200" b="1" dirty="0">
                <a:solidFill>
                  <a:srgbClr val="FF0000"/>
                </a:solidFill>
                <a:latin typeface="黑体" panose="02010609060101010101" pitchFamily="49" charset="-122"/>
                <a:ea typeface="黑体" panose="02010609060101010101" pitchFamily="49" charset="-122"/>
              </a:rPr>
              <a:t>、民国时期的官员选拔制度</a:t>
            </a:r>
            <a:r>
              <a:rPr lang="zh-CN" altLang="en-US" sz="3200" b="1" dirty="0" smtClean="0">
                <a:solidFill>
                  <a:srgbClr val="FF0000"/>
                </a:solidFill>
                <a:latin typeface="黑体" panose="02010609060101010101" pitchFamily="49" charset="-122"/>
                <a:ea typeface="黑体" panose="02010609060101010101" pitchFamily="49" charset="-122"/>
              </a:rPr>
              <a:t>：</a:t>
            </a:r>
          </a:p>
        </p:txBody>
      </p:sp>
      <p:sp>
        <p:nvSpPr>
          <p:cNvPr id="9" name="矩形 8"/>
          <p:cNvSpPr/>
          <p:nvPr/>
        </p:nvSpPr>
        <p:spPr>
          <a:xfrm>
            <a:off x="34290" y="1571971"/>
            <a:ext cx="3589444" cy="461665"/>
          </a:xfrm>
          <a:prstGeom prst="rect">
            <a:avLst/>
          </a:prstGeom>
          <a:noFill/>
        </p:spPr>
        <p:txBody>
          <a:bodyPr wrap="none" rtlCol="0">
            <a:spAutoFit/>
          </a:bodyPr>
          <a:lstStyle/>
          <a:p>
            <a:r>
              <a:rPr lang="en-US" altLang="zh-CN" sz="2400" b="1" dirty="0">
                <a:solidFill>
                  <a:srgbClr val="0033CC"/>
                </a:solidFill>
                <a:latin typeface="宋体" panose="02010600030101010101" pitchFamily="2" charset="-122"/>
                <a:ea typeface="宋体" panose="02010600030101010101" pitchFamily="2" charset="-122"/>
              </a:rPr>
              <a:t> </a:t>
            </a: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a:solidFill>
                  <a:srgbClr val="FF0000"/>
                </a:solidFill>
                <a:latin typeface="宋体" panose="02010600030101010101" pitchFamily="2" charset="-122"/>
                <a:ea typeface="宋体" panose="02010600030101010101" pitchFamily="2" charset="-122"/>
              </a:rPr>
              <a:t>3</a:t>
            </a:r>
            <a:r>
              <a:rPr lang="zh-CN" altLang="en-US" sz="2400" b="1" dirty="0" smtClean="0">
                <a:solidFill>
                  <a:srgbClr val="FF0000"/>
                </a:solidFill>
                <a:latin typeface="宋体" panose="02010600030101010101" pitchFamily="2" charset="-122"/>
                <a:ea typeface="宋体" panose="02010600030101010101" pitchFamily="2" charset="-122"/>
              </a:rPr>
              <a:t>）</a:t>
            </a:r>
            <a:r>
              <a:rPr lang="zh-CN" altLang="zh-CN" sz="2400" b="1" dirty="0" smtClean="0">
                <a:solidFill>
                  <a:srgbClr val="FF0000"/>
                </a:solidFill>
                <a:latin typeface="宋体" panose="02010600030101010101" pitchFamily="2" charset="-122"/>
                <a:ea typeface="宋体" panose="02010600030101010101" pitchFamily="2" charset="-122"/>
              </a:rPr>
              <a:t>甄别</a:t>
            </a:r>
            <a:r>
              <a:rPr lang="zh-CN" altLang="en-US" sz="2400" b="1" dirty="0">
                <a:solidFill>
                  <a:srgbClr val="FF0000"/>
                </a:solidFill>
                <a:latin typeface="宋体" panose="02010600030101010101" pitchFamily="2" charset="-122"/>
                <a:ea typeface="宋体" panose="02010600030101010101" pitchFamily="2" charset="-122"/>
              </a:rPr>
              <a:t>制度</a:t>
            </a:r>
            <a:r>
              <a:rPr lang="zh-CN" altLang="en-US" sz="2400" b="1" dirty="0" smtClean="0">
                <a:solidFill>
                  <a:srgbClr val="FF0000"/>
                </a:solidFill>
                <a:latin typeface="宋体" panose="02010600030101010101" pitchFamily="2" charset="-122"/>
                <a:ea typeface="宋体" panose="02010600030101010101" pitchFamily="2" charset="-122"/>
              </a:rPr>
              <a:t>及</a:t>
            </a:r>
            <a:r>
              <a:rPr lang="zh-CN" altLang="en-US" sz="2400" b="1" dirty="0">
                <a:solidFill>
                  <a:srgbClr val="FF0000"/>
                </a:solidFill>
                <a:latin typeface="宋体" panose="02010600030101010101" pitchFamily="2" charset="-122"/>
                <a:ea typeface="宋体" panose="02010600030101010101" pitchFamily="2" charset="-122"/>
              </a:rPr>
              <a:t>意义：</a:t>
            </a:r>
          </a:p>
        </p:txBody>
      </p:sp>
      <p:sp>
        <p:nvSpPr>
          <p:cNvPr id="11" name="矩形 10"/>
          <p:cNvSpPr/>
          <p:nvPr/>
        </p:nvSpPr>
        <p:spPr>
          <a:xfrm>
            <a:off x="355411" y="2486372"/>
            <a:ext cx="11660577" cy="1667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150000"/>
              </a:lnSpc>
              <a:buFont typeface="Arial" panose="020B0604020202020204" pitchFamily="34" charset="0"/>
            </a:pPr>
            <a:r>
              <a:rPr lang="zh-CN" altLang="zh-CN" sz="2400" b="1" dirty="0" smtClean="0">
                <a:solidFill>
                  <a:srgbClr val="FF0000"/>
                </a:solidFill>
                <a:latin typeface="宋体" pitchFamily="2" charset="-122"/>
                <a:ea typeface="宋体" pitchFamily="2" charset="-122"/>
              </a:rPr>
              <a:t>甄别</a:t>
            </a:r>
            <a:r>
              <a:rPr lang="zh-CN" altLang="en-US" sz="2400" b="1" dirty="0" smtClean="0">
                <a:solidFill>
                  <a:srgbClr val="FF0000"/>
                </a:solidFill>
                <a:latin typeface="宋体" pitchFamily="2" charset="-122"/>
                <a:ea typeface="宋体" pitchFamily="2" charset="-122"/>
              </a:rPr>
              <a:t>对象：</a:t>
            </a:r>
            <a:r>
              <a:rPr lang="zh-CN" altLang="zh-CN" sz="2400" b="1" dirty="0" smtClean="0">
                <a:solidFill>
                  <a:srgbClr val="002060"/>
                </a:solidFill>
                <a:latin typeface="宋体" pitchFamily="2" charset="-122"/>
                <a:ea typeface="宋体" pitchFamily="2" charset="-122"/>
              </a:rPr>
              <a:t>主要</a:t>
            </a:r>
            <a:r>
              <a:rPr lang="zh-CN" altLang="zh-CN" sz="2400" b="1" dirty="0">
                <a:solidFill>
                  <a:srgbClr val="002060"/>
                </a:solidFill>
                <a:latin typeface="宋体" pitchFamily="2" charset="-122"/>
                <a:ea typeface="宋体" pitchFamily="2" charset="-122"/>
              </a:rPr>
              <a:t>是</a:t>
            </a:r>
            <a:r>
              <a:rPr lang="zh-CN" altLang="zh-CN" sz="2400" b="1" dirty="0" smtClean="0">
                <a:solidFill>
                  <a:srgbClr val="002060"/>
                </a:solidFill>
                <a:latin typeface="宋体" pitchFamily="2" charset="-122"/>
                <a:ea typeface="宋体" pitchFamily="2" charset="-122"/>
              </a:rPr>
              <a:t>指对</a:t>
            </a:r>
            <a:r>
              <a:rPr lang="zh-CN" altLang="zh-CN" sz="2400" b="1" dirty="0" smtClean="0">
                <a:solidFill>
                  <a:srgbClr val="FF0000"/>
                </a:solidFill>
                <a:latin typeface="宋体" pitchFamily="2" charset="-122"/>
                <a:ea typeface="宋体" pitchFamily="2" charset="-122"/>
              </a:rPr>
              <a:t>已经在文官职位上工作的人</a:t>
            </a:r>
            <a:endParaRPr lang="en-US" altLang="zh-CN" sz="2400" b="1" dirty="0" smtClean="0">
              <a:solidFill>
                <a:srgbClr val="002060"/>
              </a:solidFill>
              <a:latin typeface="宋体" pitchFamily="2" charset="-122"/>
              <a:ea typeface="宋体" pitchFamily="2" charset="-122"/>
            </a:endParaRPr>
          </a:p>
          <a:p>
            <a:pPr>
              <a:lnSpc>
                <a:spcPct val="150000"/>
              </a:lnSpc>
              <a:buFont typeface="Arial" panose="020B0604020202020204" pitchFamily="34" charset="0"/>
            </a:pPr>
            <a:r>
              <a:rPr lang="zh-CN" altLang="zh-CN" sz="2400" b="1" dirty="0" smtClean="0">
                <a:solidFill>
                  <a:srgbClr val="FF0000"/>
                </a:solidFill>
                <a:latin typeface="宋体" pitchFamily="2" charset="-122"/>
                <a:ea typeface="宋体" pitchFamily="2" charset="-122"/>
              </a:rPr>
              <a:t>甄别</a:t>
            </a:r>
            <a:r>
              <a:rPr lang="zh-CN" altLang="en-US" sz="2400" b="1" dirty="0" smtClean="0">
                <a:solidFill>
                  <a:srgbClr val="FF0000"/>
                </a:solidFill>
                <a:latin typeface="宋体" pitchFamily="2" charset="-122"/>
                <a:ea typeface="宋体" pitchFamily="2" charset="-122"/>
              </a:rPr>
              <a:t>方式：</a:t>
            </a:r>
            <a:r>
              <a:rPr lang="zh-CN" altLang="zh-CN" sz="2400" b="1" dirty="0" smtClean="0">
                <a:solidFill>
                  <a:srgbClr val="002060"/>
                </a:solidFill>
                <a:latin typeface="宋体" pitchFamily="2" charset="-122"/>
                <a:ea typeface="宋体" pitchFamily="2" charset="-122"/>
              </a:rPr>
              <a:t>通过检验毕业文凭、调查经历、检查工作成绩、考查学识与工作经验等决定其能否留任。</a:t>
            </a:r>
            <a:r>
              <a:rPr lang="zh-CN" altLang="en-US" sz="2400" b="1" dirty="0" smtClean="0">
                <a:solidFill>
                  <a:srgbClr val="FF0000"/>
                </a:solidFill>
                <a:latin typeface="宋体" pitchFamily="2" charset="-122"/>
                <a:ea typeface="宋体" pitchFamily="2" charset="-122"/>
              </a:rPr>
              <a:t>（也就是这些人不用参加考试了）</a:t>
            </a:r>
            <a:r>
              <a:rPr lang="en-US" altLang="zh-CN" sz="2400" b="1" dirty="0" smtClean="0">
                <a:solidFill>
                  <a:srgbClr val="FF0000"/>
                </a:solidFill>
                <a:latin typeface="宋体" pitchFamily="2" charset="-122"/>
                <a:ea typeface="宋体" pitchFamily="2" charset="-122"/>
              </a:rPr>
              <a:t>    </a:t>
            </a:r>
          </a:p>
        </p:txBody>
      </p:sp>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2" name="文本框 2"/>
          <p:cNvSpPr txBox="1"/>
          <p:nvPr/>
        </p:nvSpPr>
        <p:spPr>
          <a:xfrm>
            <a:off x="284520" y="885190"/>
            <a:ext cx="4183380" cy="521970"/>
          </a:xfrm>
          <a:prstGeom prst="rect">
            <a:avLst/>
          </a:prstGeom>
          <a:noFill/>
        </p:spPr>
        <p:txBody>
          <a:bodyPr wrap="square" rtlCol="0">
            <a:spAutoFit/>
          </a:bodyPr>
          <a:lstStyle/>
          <a:p>
            <a:r>
              <a:rPr lang="en-US" altLang="zh-CN" sz="2800" b="1" dirty="0">
                <a:solidFill>
                  <a:srgbClr val="FF0000"/>
                </a:solidFill>
                <a:latin typeface="宋体" pitchFamily="2" charset="-122"/>
                <a:ea typeface="宋体" pitchFamily="2" charset="-122"/>
                <a:cs typeface="DFKai-SB" panose="03000509000000000000" charset="-120"/>
              </a:rPr>
              <a:t>2</a:t>
            </a:r>
            <a:r>
              <a:rPr lang="zh-CN" altLang="en-US" sz="2800" b="1" dirty="0" smtClean="0">
                <a:solidFill>
                  <a:srgbClr val="FF0000"/>
                </a:solidFill>
                <a:latin typeface="宋体" pitchFamily="2" charset="-122"/>
                <a:ea typeface="宋体" pitchFamily="2" charset="-122"/>
                <a:cs typeface="DFKai-SB" panose="03000509000000000000" charset="-120"/>
              </a:rPr>
              <a:t>、北洋政府</a:t>
            </a:r>
            <a:r>
              <a:rPr lang="zh-CN" altLang="en-US" sz="2800" b="1" dirty="0">
                <a:solidFill>
                  <a:srgbClr val="FF0000"/>
                </a:solidFill>
                <a:latin typeface="宋体" pitchFamily="2" charset="-122"/>
                <a:ea typeface="宋体" pitchFamily="2" charset="-122"/>
                <a:cs typeface="DFKai-SB" panose="03000509000000000000" charset="-120"/>
              </a:rPr>
              <a:t>时期</a:t>
            </a:r>
          </a:p>
        </p:txBody>
      </p:sp>
      <p:sp>
        <p:nvSpPr>
          <p:cNvPr id="13" name="矩形 12"/>
          <p:cNvSpPr/>
          <p:nvPr/>
        </p:nvSpPr>
        <p:spPr>
          <a:xfrm>
            <a:off x="355411" y="4100955"/>
            <a:ext cx="11660577" cy="1200329"/>
          </a:xfrm>
          <a:prstGeom prst="rect">
            <a:avLst/>
          </a:prstGeom>
        </p:spPr>
        <p:txBody>
          <a:bodyPr wrap="square">
            <a:spAutoFit/>
          </a:bodyPr>
          <a:lstStyle/>
          <a:p>
            <a:pPr>
              <a:lnSpc>
                <a:spcPct val="150000"/>
              </a:lnSpc>
            </a:pPr>
            <a:r>
              <a:rPr lang="zh-CN" altLang="en-US" sz="2400" b="1" dirty="0">
                <a:solidFill>
                  <a:srgbClr val="FF0000"/>
                </a:solidFill>
                <a:latin typeface="宋体" pitchFamily="2" charset="-122"/>
                <a:ea typeface="宋体" pitchFamily="2" charset="-122"/>
              </a:rPr>
              <a:t>意义</a:t>
            </a:r>
            <a:r>
              <a:rPr lang="zh-CN" altLang="en-US" sz="2400" b="1" dirty="0" smtClean="0">
                <a:solidFill>
                  <a:srgbClr val="FF0000"/>
                </a:solidFill>
                <a:latin typeface="宋体" pitchFamily="2" charset="-122"/>
                <a:ea typeface="宋体" pitchFamily="2" charset="-122"/>
              </a:rPr>
              <a:t>：</a:t>
            </a:r>
            <a:r>
              <a:rPr lang="zh-CN" altLang="en-US" sz="2400" b="1" dirty="0" smtClean="0">
                <a:solidFill>
                  <a:srgbClr val="002060"/>
                </a:solidFill>
                <a:latin typeface="宋体" pitchFamily="2" charset="-122"/>
                <a:ea typeface="宋体" pitchFamily="2" charset="-122"/>
              </a:rPr>
              <a:t>甄别</a:t>
            </a:r>
            <a:r>
              <a:rPr lang="zh-CN" altLang="zh-CN" sz="2400" b="1" dirty="0" smtClean="0">
                <a:solidFill>
                  <a:srgbClr val="002060"/>
                </a:solidFill>
                <a:latin typeface="宋体" pitchFamily="2" charset="-122"/>
                <a:ea typeface="宋体" pitchFamily="2" charset="-122"/>
              </a:rPr>
              <a:t>是</a:t>
            </a:r>
            <a:r>
              <a:rPr lang="zh-CN" altLang="zh-CN" sz="2400" b="1" dirty="0">
                <a:solidFill>
                  <a:srgbClr val="002060"/>
                </a:solidFill>
                <a:latin typeface="宋体" pitchFamily="2" charset="-122"/>
                <a:ea typeface="宋体" pitchFamily="2" charset="-122"/>
              </a:rPr>
              <a:t>旧人事制度向现代文官制度转变的一个重要措施，用意在于保持行政的连续性与稳定性。</a:t>
            </a:r>
            <a:endParaRPr lang="zh-CN" altLang="en-US" b="1" dirty="0">
              <a:solidFill>
                <a:srgbClr val="00206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nvSpPr>
        <p:spPr>
          <a:xfrm>
            <a:off x="284520" y="2064581"/>
            <a:ext cx="11206185" cy="646331"/>
          </a:xfrm>
          <a:prstGeom prst="rect">
            <a:avLst/>
          </a:prstGeom>
          <a:noFill/>
        </p:spPr>
        <p:txBody>
          <a:bodyPr wrap="square" rtlCol="0">
            <a:spAutoFit/>
          </a:bodyPr>
          <a:lstStyle/>
          <a:p>
            <a:pPr indent="0">
              <a:lnSpc>
                <a:spcPct val="150000"/>
              </a:lnSpc>
              <a:buFont typeface="Wingdings" panose="05000000000000000000" pitchFamily="2" charset="2"/>
              <a:buNone/>
            </a:pPr>
            <a:r>
              <a:rPr lang="zh-CN" altLang="en-US" sz="2400" b="1" dirty="0">
                <a:solidFill>
                  <a:srgbClr val="002060"/>
                </a:solidFill>
                <a:latin typeface="宋体" pitchFamily="2" charset="-122"/>
                <a:ea typeface="宋体" pitchFamily="2" charset="-122"/>
                <a:cs typeface="DFKai-SB" panose="03000509000000000000" charset="-120"/>
              </a:rPr>
              <a:t>①人事制度：</a:t>
            </a:r>
            <a:r>
              <a:rPr lang="zh-CN" altLang="en-US" sz="2400" b="1" dirty="0">
                <a:solidFill>
                  <a:srgbClr val="002060"/>
                </a:solidFill>
                <a:latin typeface="宋体" pitchFamily="2" charset="-122"/>
                <a:ea typeface="宋体" pitchFamily="2" charset="-122"/>
                <a:cs typeface="DFKai-SB" panose="03000509000000000000" charset="-120"/>
                <a:sym typeface="+mn-ea"/>
              </a:rPr>
              <a:t>重新设计颁布</a:t>
            </a:r>
            <a:r>
              <a:rPr lang="zh-CN" altLang="en-US" sz="2400" b="1" dirty="0" smtClean="0">
                <a:solidFill>
                  <a:srgbClr val="002060"/>
                </a:solidFill>
                <a:latin typeface="宋体" pitchFamily="2" charset="-122"/>
                <a:ea typeface="宋体" pitchFamily="2" charset="-122"/>
                <a:cs typeface="DFKai-SB" panose="03000509000000000000" charset="-120"/>
                <a:sym typeface="+mn-ea"/>
              </a:rPr>
              <a:t>，“官吏”称谓</a:t>
            </a:r>
            <a:r>
              <a:rPr lang="zh-CN" altLang="en-US" sz="2400" b="1" dirty="0">
                <a:solidFill>
                  <a:srgbClr val="002060"/>
                </a:solidFill>
                <a:latin typeface="宋体" pitchFamily="2" charset="-122"/>
                <a:ea typeface="宋体" pitchFamily="2" charset="-122"/>
                <a:cs typeface="DFKai-SB" panose="03000509000000000000" charset="-120"/>
                <a:sym typeface="+mn-ea"/>
              </a:rPr>
              <a:t>逐渐</a:t>
            </a:r>
            <a:r>
              <a:rPr lang="zh-CN" altLang="en-US" sz="2400" b="1" dirty="0" smtClean="0">
                <a:solidFill>
                  <a:srgbClr val="002060"/>
                </a:solidFill>
                <a:latin typeface="宋体" pitchFamily="2" charset="-122"/>
                <a:ea typeface="宋体" pitchFamily="2" charset="-122"/>
                <a:cs typeface="DFKai-SB" panose="03000509000000000000" charset="-120"/>
                <a:sym typeface="+mn-ea"/>
              </a:rPr>
              <a:t>被“公务员”代替。</a:t>
            </a:r>
            <a:endParaRPr lang="zh-CN" altLang="en-US" sz="2400" b="1" dirty="0">
              <a:solidFill>
                <a:srgbClr val="002060"/>
              </a:solidFill>
              <a:latin typeface="宋体" pitchFamily="2" charset="-122"/>
              <a:ea typeface="宋体" pitchFamily="2" charset="-122"/>
              <a:cs typeface="DFKai-SB" panose="03000509000000000000" charset="-120"/>
            </a:endParaRPr>
          </a:p>
        </p:txBody>
      </p:sp>
      <p:sp>
        <p:nvSpPr>
          <p:cNvPr id="2" name="文本框 1"/>
          <p:cNvSpPr txBox="1"/>
          <p:nvPr/>
        </p:nvSpPr>
        <p:spPr>
          <a:xfrm>
            <a:off x="284520" y="2818002"/>
            <a:ext cx="11718590" cy="1200329"/>
          </a:xfrm>
          <a:prstGeom prst="rect">
            <a:avLst/>
          </a:prstGeom>
          <a:noFill/>
        </p:spPr>
        <p:txBody>
          <a:bodyPr wrap="square" rtlCol="0">
            <a:spAutoFit/>
          </a:bodyPr>
          <a:lstStyle/>
          <a:p>
            <a:pPr indent="0">
              <a:lnSpc>
                <a:spcPct val="150000"/>
              </a:lnSpc>
              <a:buFont typeface="Wingdings" panose="05000000000000000000" pitchFamily="2" charset="2"/>
              <a:buNone/>
            </a:pPr>
            <a:r>
              <a:rPr lang="zh-CN" altLang="en-US" sz="2400" b="1" dirty="0">
                <a:solidFill>
                  <a:srgbClr val="002060"/>
                </a:solidFill>
                <a:latin typeface="宋体" pitchFamily="2" charset="-122"/>
                <a:ea typeface="宋体" pitchFamily="2" charset="-122"/>
                <a:cs typeface="DFKai-SB" panose="03000509000000000000" charset="-120"/>
              </a:rPr>
              <a:t>②公务员制度：</a:t>
            </a:r>
            <a:r>
              <a:rPr lang="zh-CN" altLang="en-US" sz="2400" b="1" dirty="0">
                <a:solidFill>
                  <a:srgbClr val="002060"/>
                </a:solidFill>
                <a:latin typeface="宋体" pitchFamily="2" charset="-122"/>
                <a:ea typeface="宋体" pitchFamily="2" charset="-122"/>
                <a:cs typeface="DFKai-SB" panose="03000509000000000000" charset="-120"/>
                <a:sym typeface="+mn-ea"/>
              </a:rPr>
              <a:t>1929年，国民政府制定《公务员任用条例》，1933年颁布的</a:t>
            </a:r>
            <a:r>
              <a:rPr lang="zh-CN" altLang="en-US" sz="2400" b="1" dirty="0" smtClean="0">
                <a:solidFill>
                  <a:srgbClr val="002060"/>
                </a:solidFill>
                <a:latin typeface="宋体" pitchFamily="2" charset="-122"/>
                <a:ea typeface="宋体" pitchFamily="2" charset="-122"/>
                <a:cs typeface="DFKai-SB" panose="03000509000000000000" charset="-120"/>
                <a:sym typeface="+mn-ea"/>
              </a:rPr>
              <a:t>《公务员任用法》，</a:t>
            </a:r>
            <a:r>
              <a:rPr lang="zh-CN" altLang="en-US" sz="2400" b="1" dirty="0" smtClean="0">
                <a:solidFill>
                  <a:srgbClr val="FF0000"/>
                </a:solidFill>
                <a:latin typeface="宋体" pitchFamily="2" charset="-122"/>
                <a:ea typeface="宋体" pitchFamily="2" charset="-122"/>
                <a:cs typeface="DFKai-SB" panose="03000509000000000000" charset="-120"/>
                <a:sym typeface="+mn-ea"/>
              </a:rPr>
              <a:t>标志</a:t>
            </a:r>
            <a:r>
              <a:rPr lang="zh-CN" altLang="en-US" sz="2400" b="1" dirty="0">
                <a:solidFill>
                  <a:srgbClr val="FF0000"/>
                </a:solidFill>
                <a:latin typeface="宋体" pitchFamily="2" charset="-122"/>
                <a:ea typeface="宋体" pitchFamily="2" charset="-122"/>
                <a:cs typeface="DFKai-SB" panose="03000509000000000000" charset="-120"/>
                <a:sym typeface="+mn-ea"/>
              </a:rPr>
              <a:t>着公务员制度建立</a:t>
            </a:r>
            <a:r>
              <a:rPr lang="zh-CN" altLang="en-US" sz="2400" b="1" dirty="0">
                <a:solidFill>
                  <a:srgbClr val="002060"/>
                </a:solidFill>
                <a:latin typeface="宋体" pitchFamily="2" charset="-122"/>
                <a:ea typeface="宋体" pitchFamily="2" charset="-122"/>
                <a:cs typeface="DFKai-SB" panose="03000509000000000000" charset="-120"/>
                <a:sym typeface="+mn-ea"/>
              </a:rPr>
              <a:t>。</a:t>
            </a:r>
          </a:p>
        </p:txBody>
      </p:sp>
      <p:pic>
        <p:nvPicPr>
          <p:cNvPr id="8" name="图片 7"/>
          <p:cNvPicPr>
            <a:picLocks noChangeAspect="1"/>
          </p:cNvPicPr>
          <p:nvPr/>
        </p:nvPicPr>
        <p:blipFill>
          <a:blip r:embed="rId4" cstate="print"/>
          <a:srcRect t="8667"/>
          <a:stretch>
            <a:fillRect/>
          </a:stretch>
        </p:blipFill>
        <p:spPr>
          <a:xfrm>
            <a:off x="1822450" y="4165303"/>
            <a:ext cx="3776980" cy="1911350"/>
          </a:xfrm>
          <a:prstGeom prst="rect">
            <a:avLst/>
          </a:prstGeom>
        </p:spPr>
      </p:pic>
      <p:pic>
        <p:nvPicPr>
          <p:cNvPr id="10" name="图片 9"/>
          <p:cNvPicPr>
            <a:picLocks noChangeAspect="1"/>
          </p:cNvPicPr>
          <p:nvPr/>
        </p:nvPicPr>
        <p:blipFill>
          <a:blip r:embed="rId5" cstate="print"/>
          <a:srcRect l="15380" t="18245" r="14612" b="14311"/>
          <a:stretch>
            <a:fillRect/>
          </a:stretch>
        </p:blipFill>
        <p:spPr>
          <a:xfrm>
            <a:off x="6309995" y="4165303"/>
            <a:ext cx="3596640" cy="1979930"/>
          </a:xfrm>
          <a:prstGeom prst="rect">
            <a:avLst/>
          </a:prstGeom>
        </p:spPr>
      </p:pic>
      <p:sp>
        <p:nvSpPr>
          <p:cNvPr id="15" name="文本框 14"/>
          <p:cNvSpPr txBox="1"/>
          <p:nvPr/>
        </p:nvSpPr>
        <p:spPr>
          <a:xfrm>
            <a:off x="4258260" y="6185279"/>
            <a:ext cx="3350895" cy="461665"/>
          </a:xfrm>
          <a:prstGeom prst="rect">
            <a:avLst/>
          </a:prstGeom>
          <a:noFill/>
        </p:spPr>
        <p:txBody>
          <a:bodyPr wrap="square" rtlCol="0">
            <a:spAutoFit/>
          </a:bodyPr>
          <a:lstStyle/>
          <a:p>
            <a:r>
              <a:rPr lang="zh-CN" altLang="en-US" sz="2400" b="1" dirty="0">
                <a:solidFill>
                  <a:srgbClr val="002060"/>
                </a:solidFill>
                <a:latin typeface="宋体" pitchFamily="2" charset="-122"/>
                <a:ea typeface="宋体" pitchFamily="2" charset="-122"/>
                <a:cs typeface="华文楷体" panose="02010600040101010101" charset="-122"/>
              </a:rPr>
              <a:t>南京国民政府委任状</a:t>
            </a:r>
          </a:p>
        </p:txBody>
      </p:sp>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2" name="文本框 6"/>
          <p:cNvSpPr txBox="1"/>
          <p:nvPr/>
        </p:nvSpPr>
        <p:spPr>
          <a:xfrm>
            <a:off x="34558" y="173055"/>
            <a:ext cx="5899150" cy="583565"/>
          </a:xfrm>
          <a:prstGeom prst="rect">
            <a:avLst/>
          </a:prstGeom>
          <a:noFill/>
        </p:spPr>
        <p:txBody>
          <a:bodyPr wrap="non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二</a:t>
            </a:r>
            <a:r>
              <a:rPr lang="zh-CN" altLang="en-US" sz="3200" b="1" dirty="0">
                <a:solidFill>
                  <a:srgbClr val="FF0000"/>
                </a:solidFill>
                <a:latin typeface="黑体" panose="02010609060101010101" pitchFamily="49" charset="-122"/>
                <a:ea typeface="黑体" panose="02010609060101010101" pitchFamily="49" charset="-122"/>
              </a:rPr>
              <a:t>、民国时期的官员选拔制度</a:t>
            </a:r>
            <a:r>
              <a:rPr lang="zh-CN" altLang="en-US" sz="3200" b="1" dirty="0" smtClean="0">
                <a:solidFill>
                  <a:srgbClr val="FF0000"/>
                </a:solidFill>
                <a:latin typeface="黑体" panose="02010609060101010101" pitchFamily="49" charset="-122"/>
                <a:ea typeface="黑体" panose="02010609060101010101" pitchFamily="49" charset="-122"/>
              </a:rPr>
              <a:t>：</a:t>
            </a:r>
          </a:p>
        </p:txBody>
      </p:sp>
      <p:sp>
        <p:nvSpPr>
          <p:cNvPr id="13" name="文本框 2"/>
          <p:cNvSpPr txBox="1"/>
          <p:nvPr/>
        </p:nvSpPr>
        <p:spPr>
          <a:xfrm>
            <a:off x="284520" y="885190"/>
            <a:ext cx="4183380" cy="521970"/>
          </a:xfrm>
          <a:prstGeom prst="rect">
            <a:avLst/>
          </a:prstGeom>
          <a:noFill/>
        </p:spPr>
        <p:txBody>
          <a:bodyPr wrap="square" rtlCol="0">
            <a:spAutoFit/>
          </a:bodyPr>
          <a:lstStyle/>
          <a:p>
            <a:r>
              <a:rPr lang="en-US" altLang="zh-CN" sz="2800" b="1" dirty="0">
                <a:solidFill>
                  <a:srgbClr val="FF0000"/>
                </a:solidFill>
                <a:latin typeface="宋体" pitchFamily="2" charset="-122"/>
                <a:ea typeface="宋体" pitchFamily="2" charset="-122"/>
                <a:cs typeface="DFKai-SB" panose="03000509000000000000" charset="-120"/>
              </a:rPr>
              <a:t>3</a:t>
            </a:r>
            <a:r>
              <a:rPr lang="zh-CN" altLang="en-US" sz="2800" b="1" dirty="0" smtClean="0">
                <a:solidFill>
                  <a:srgbClr val="FF0000"/>
                </a:solidFill>
                <a:latin typeface="宋体" pitchFamily="2" charset="-122"/>
                <a:ea typeface="宋体" pitchFamily="2" charset="-122"/>
                <a:cs typeface="DFKai-SB" panose="03000509000000000000" charset="-120"/>
              </a:rPr>
              <a:t>、南京国民政府</a:t>
            </a:r>
            <a:r>
              <a:rPr lang="zh-CN" altLang="en-US" sz="2800" b="1" dirty="0">
                <a:solidFill>
                  <a:srgbClr val="FF0000"/>
                </a:solidFill>
                <a:latin typeface="宋体" pitchFamily="2" charset="-122"/>
                <a:ea typeface="宋体" pitchFamily="2" charset="-122"/>
                <a:cs typeface="DFKai-SB" panose="03000509000000000000" charset="-120"/>
              </a:rPr>
              <a:t>时期</a:t>
            </a:r>
          </a:p>
        </p:txBody>
      </p:sp>
      <p:sp>
        <p:nvSpPr>
          <p:cNvPr id="14" name="矩形 13"/>
          <p:cNvSpPr/>
          <p:nvPr/>
        </p:nvSpPr>
        <p:spPr>
          <a:xfrm>
            <a:off x="34290" y="1571971"/>
            <a:ext cx="5445722" cy="461665"/>
          </a:xfrm>
          <a:prstGeom prst="rect">
            <a:avLst/>
          </a:prstGeom>
          <a:noFill/>
        </p:spPr>
        <p:txBody>
          <a:bodyPr wrap="none" rtlCol="0">
            <a:spAutoFit/>
          </a:bodyPr>
          <a:lstStyle/>
          <a:p>
            <a:r>
              <a:rPr lang="en-US" altLang="zh-CN" sz="2400" b="1" dirty="0">
                <a:solidFill>
                  <a:srgbClr val="0033CC"/>
                </a:solidFill>
                <a:latin typeface="宋体" panose="02010600030101010101" pitchFamily="2" charset="-122"/>
                <a:ea typeface="宋体" panose="02010600030101010101" pitchFamily="2" charset="-122"/>
              </a:rPr>
              <a:t> </a:t>
            </a: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a:solidFill>
                  <a:srgbClr val="FF0000"/>
                </a:solidFill>
                <a:latin typeface="宋体" panose="02010600030101010101" pitchFamily="2" charset="-122"/>
                <a:ea typeface="宋体" panose="02010600030101010101" pitchFamily="2" charset="-122"/>
              </a:rPr>
              <a:t>1</a:t>
            </a:r>
            <a:r>
              <a:rPr lang="zh-CN" altLang="en-US" sz="2400" b="1" dirty="0" smtClean="0">
                <a:solidFill>
                  <a:srgbClr val="FF0000"/>
                </a:solidFill>
                <a:latin typeface="宋体" panose="02010600030101010101" pitchFamily="2" charset="-122"/>
                <a:ea typeface="宋体" panose="02010600030101010101" pitchFamily="2" charset="-122"/>
              </a:rPr>
              <a:t>）</a:t>
            </a:r>
            <a:r>
              <a:rPr lang="zh-CN" altLang="en-US" sz="2400" b="1" dirty="0">
                <a:solidFill>
                  <a:srgbClr val="FF0000"/>
                </a:solidFill>
                <a:latin typeface="宋体" panose="02010600030101010101" pitchFamily="2" charset="-122"/>
                <a:ea typeface="宋体" panose="02010600030101010101" pitchFamily="2" charset="-122"/>
              </a:rPr>
              <a:t>人事</a:t>
            </a:r>
            <a:r>
              <a:rPr lang="zh-CN" altLang="en-US" sz="2400" b="1" dirty="0" smtClean="0">
                <a:solidFill>
                  <a:srgbClr val="FF0000"/>
                </a:solidFill>
                <a:latin typeface="宋体" panose="02010600030101010101" pitchFamily="2" charset="-122"/>
                <a:ea typeface="宋体" panose="02010600030101010101" pitchFamily="2" charset="-122"/>
              </a:rPr>
              <a:t>制度与公务员制度的建立：</a:t>
            </a:r>
            <a:endParaRPr lang="zh-CN" altLang="en-US" sz="2400" b="1" dirty="0">
              <a:solidFill>
                <a:srgbClr val="FF0000"/>
              </a:solidFill>
              <a:latin typeface="宋体" panose="02010600030101010101" pitchFamily="2" charset="-122"/>
              <a:ea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par>
                          <p:cTn id="28" fill="hold">
                            <p:stCondLst>
                              <p:cond delay="2000"/>
                            </p:stCondLst>
                            <p:childTnLst>
                              <p:par>
                                <p:cTn id="29" presetID="3" presetClass="entr" presetSubtype="1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par>
                          <p:cTn id="32" fill="hold">
                            <p:stCondLst>
                              <p:cond delay="2500"/>
                            </p:stCondLst>
                            <p:childTnLst>
                              <p:par>
                                <p:cTn id="33" presetID="3" presetClass="entr" presetSubtype="1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par>
                                <p:cTn id="36" presetID="3" presetClass="entr" presetSubtype="1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6"/>
          <p:cNvSpPr txBox="1"/>
          <p:nvPr/>
        </p:nvSpPr>
        <p:spPr>
          <a:xfrm>
            <a:off x="34558" y="173055"/>
            <a:ext cx="5899150" cy="583565"/>
          </a:xfrm>
          <a:prstGeom prst="rect">
            <a:avLst/>
          </a:prstGeom>
          <a:noFill/>
        </p:spPr>
        <p:txBody>
          <a:bodyPr wrap="non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二</a:t>
            </a:r>
            <a:r>
              <a:rPr lang="zh-CN" altLang="en-US" sz="3200" b="1" dirty="0">
                <a:solidFill>
                  <a:srgbClr val="FF0000"/>
                </a:solidFill>
                <a:latin typeface="黑体" panose="02010609060101010101" pitchFamily="49" charset="-122"/>
                <a:ea typeface="黑体" panose="02010609060101010101" pitchFamily="49" charset="-122"/>
              </a:rPr>
              <a:t>、民国时期的官员选拔制度</a:t>
            </a:r>
            <a:r>
              <a:rPr lang="zh-CN" altLang="en-US" sz="3200" b="1" dirty="0" smtClean="0">
                <a:solidFill>
                  <a:srgbClr val="FF0000"/>
                </a:solidFill>
                <a:latin typeface="黑体" panose="02010609060101010101" pitchFamily="49" charset="-122"/>
                <a:ea typeface="黑体" panose="02010609060101010101" pitchFamily="49" charset="-122"/>
              </a:rPr>
              <a:t>：</a:t>
            </a:r>
          </a:p>
        </p:txBody>
      </p:sp>
      <p:sp>
        <p:nvSpPr>
          <p:cNvPr id="13" name="文本框 1"/>
          <p:cNvSpPr txBox="1">
            <a:spLocks noChangeArrowheads="1"/>
          </p:cNvSpPr>
          <p:nvPr/>
        </p:nvSpPr>
        <p:spPr bwMode="auto">
          <a:xfrm>
            <a:off x="284518" y="1891423"/>
            <a:ext cx="11525407" cy="3883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400" b="1" dirty="0">
                <a:solidFill>
                  <a:srgbClr val="002060"/>
                </a:solidFill>
                <a:latin typeface="宋体" pitchFamily="2" charset="-122"/>
                <a:cs typeface="DFKai-SB" panose="03000509000000000000" charset="-120"/>
              </a:rPr>
              <a:t>①</a:t>
            </a:r>
            <a:r>
              <a:rPr lang="zh-CN" altLang="en-US" sz="2400" b="1" dirty="0" smtClean="0">
                <a:solidFill>
                  <a:srgbClr val="002060"/>
                </a:solidFill>
                <a:latin typeface="宋体" pitchFamily="2" charset="-122"/>
              </a:rPr>
              <a:t>以</a:t>
            </a:r>
            <a:r>
              <a:rPr lang="zh-CN" altLang="en-US" sz="2400" b="1" dirty="0">
                <a:solidFill>
                  <a:srgbClr val="002060"/>
                </a:solidFill>
                <a:latin typeface="宋体" pitchFamily="2" charset="-122"/>
              </a:rPr>
              <a:t>北洋政府时期的文官制度为基础，继承、吸收了中国传统考试监察</a:t>
            </a:r>
            <a:r>
              <a:rPr lang="zh-CN" altLang="en-US" sz="2400" b="1" dirty="0" smtClean="0">
                <a:solidFill>
                  <a:srgbClr val="002060"/>
                </a:solidFill>
                <a:latin typeface="宋体" pitchFamily="2" charset="-122"/>
              </a:rPr>
              <a:t>制度和</a:t>
            </a:r>
            <a:r>
              <a:rPr lang="zh-CN" altLang="en-US" sz="2400" b="1" dirty="0">
                <a:solidFill>
                  <a:srgbClr val="002060"/>
                </a:solidFill>
                <a:latin typeface="宋体" pitchFamily="2" charset="-122"/>
              </a:rPr>
              <a:t>西方文官制度的精华。</a:t>
            </a:r>
          </a:p>
          <a:p>
            <a:pPr>
              <a:lnSpc>
                <a:spcPct val="150000"/>
              </a:lnSpc>
            </a:pPr>
            <a:r>
              <a:rPr lang="zh-CN" altLang="en-US" sz="2400" b="1" dirty="0" smtClean="0">
                <a:solidFill>
                  <a:srgbClr val="002060"/>
                </a:solidFill>
                <a:latin typeface="宋体" pitchFamily="2" charset="-122"/>
              </a:rPr>
              <a:t>②公务员</a:t>
            </a:r>
            <a:r>
              <a:rPr lang="zh-CN" altLang="en-US" sz="2400" b="1" dirty="0">
                <a:solidFill>
                  <a:srgbClr val="002060"/>
                </a:solidFill>
                <a:latin typeface="宋体" pitchFamily="2" charset="-122"/>
              </a:rPr>
              <a:t>的选任由最高考试机关——考试院负责，“所有公务员均须依法</a:t>
            </a:r>
            <a:r>
              <a:rPr lang="zh-CN" altLang="en-US" sz="2400" b="1" dirty="0" smtClean="0">
                <a:solidFill>
                  <a:srgbClr val="002060"/>
                </a:solidFill>
                <a:latin typeface="宋体" pitchFamily="2" charset="-122"/>
              </a:rPr>
              <a:t>律，经</a:t>
            </a:r>
            <a:r>
              <a:rPr lang="zh-CN" altLang="en-US" sz="2400" b="1" dirty="0">
                <a:solidFill>
                  <a:srgbClr val="002060"/>
                </a:solidFill>
                <a:latin typeface="宋体" pitchFamily="2" charset="-122"/>
              </a:rPr>
              <a:t>考试院考试、铨叙，方得任用”。</a:t>
            </a:r>
          </a:p>
          <a:p>
            <a:pPr>
              <a:lnSpc>
                <a:spcPct val="150000"/>
              </a:lnSpc>
            </a:pPr>
            <a:r>
              <a:rPr lang="zh-CN" altLang="en-US" sz="2400" b="1" dirty="0" smtClean="0">
                <a:solidFill>
                  <a:srgbClr val="002060"/>
                </a:solidFill>
                <a:latin typeface="宋体"/>
                <a:ea typeface="宋体"/>
              </a:rPr>
              <a:t>③</a:t>
            </a:r>
            <a:r>
              <a:rPr lang="zh-CN" altLang="en-US" sz="2400" b="1" dirty="0" smtClean="0">
                <a:solidFill>
                  <a:srgbClr val="002060"/>
                </a:solidFill>
                <a:latin typeface="宋体" pitchFamily="2" charset="-122"/>
              </a:rPr>
              <a:t>孙中山关于文官考试的思想主张，几乎全部以法律条文的形式得到确立。</a:t>
            </a:r>
            <a:endParaRPr lang="en-US" altLang="zh-CN" sz="2400" b="1" dirty="0" smtClean="0">
              <a:solidFill>
                <a:srgbClr val="002060"/>
              </a:solidFill>
              <a:latin typeface="宋体" pitchFamily="2" charset="-122"/>
            </a:endParaRPr>
          </a:p>
          <a:p>
            <a:pPr>
              <a:lnSpc>
                <a:spcPct val="150000"/>
              </a:lnSpc>
            </a:pPr>
            <a:r>
              <a:rPr lang="zh-CN" altLang="en-US" sz="2400" b="1" dirty="0" smtClean="0">
                <a:solidFill>
                  <a:srgbClr val="002060"/>
                </a:solidFill>
                <a:latin typeface="宋体"/>
                <a:ea typeface="宋体"/>
              </a:rPr>
              <a:t>④</a:t>
            </a:r>
            <a:r>
              <a:rPr lang="zh-CN" altLang="en-US" sz="2400" b="1" dirty="0">
                <a:solidFill>
                  <a:srgbClr val="002060"/>
                </a:solidFill>
                <a:latin typeface="宋体" pitchFamily="2" charset="-122"/>
              </a:rPr>
              <a:t>允许女子参加考试，具有更强的开放性与平等性。</a:t>
            </a:r>
            <a:endParaRPr lang="en-US" altLang="zh-CN" sz="2400" b="1" dirty="0">
              <a:solidFill>
                <a:srgbClr val="002060"/>
              </a:solidFill>
              <a:latin typeface="宋体" pitchFamily="2" charset="-122"/>
            </a:endParaRPr>
          </a:p>
          <a:p>
            <a:pPr>
              <a:lnSpc>
                <a:spcPct val="150000"/>
              </a:lnSpc>
            </a:pPr>
            <a:r>
              <a:rPr lang="zh-CN" altLang="en-US" sz="2400" b="1" dirty="0" smtClean="0">
                <a:solidFill>
                  <a:srgbClr val="002060"/>
                </a:solidFill>
                <a:latin typeface="宋体"/>
                <a:ea typeface="宋体"/>
              </a:rPr>
              <a:t>⑤</a:t>
            </a:r>
            <a:r>
              <a:rPr lang="zh-CN" altLang="en-US" sz="2400" b="1" dirty="0">
                <a:solidFill>
                  <a:srgbClr val="002060"/>
                </a:solidFill>
                <a:latin typeface="宋体" pitchFamily="2" charset="-122"/>
                <a:cs typeface="DFKai-SB" panose="03000509000000000000" charset="-120"/>
                <a:sym typeface="+mn-ea"/>
              </a:rPr>
              <a:t>对一般在职人员，也采用甄别审查措施，使其取得任用</a:t>
            </a:r>
            <a:r>
              <a:rPr lang="zh-CN" altLang="en-US" sz="2400" b="1" dirty="0" smtClean="0">
                <a:solidFill>
                  <a:srgbClr val="002060"/>
                </a:solidFill>
                <a:latin typeface="宋体" pitchFamily="2" charset="-122"/>
                <a:cs typeface="DFKai-SB" panose="03000509000000000000" charset="-120"/>
                <a:sym typeface="+mn-ea"/>
              </a:rPr>
              <a:t>资格</a:t>
            </a:r>
            <a:endParaRPr lang="zh-CN" altLang="en-US" sz="2400" b="1" dirty="0" smtClean="0">
              <a:solidFill>
                <a:srgbClr val="002060"/>
              </a:solidFill>
              <a:latin typeface="宋体" pitchFamily="2" charset="-122"/>
            </a:endParaRPr>
          </a:p>
        </p:txBody>
      </p:sp>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0" name="文本框 2"/>
          <p:cNvSpPr txBox="1"/>
          <p:nvPr/>
        </p:nvSpPr>
        <p:spPr>
          <a:xfrm>
            <a:off x="284520" y="885190"/>
            <a:ext cx="4183380" cy="521970"/>
          </a:xfrm>
          <a:prstGeom prst="rect">
            <a:avLst/>
          </a:prstGeom>
          <a:noFill/>
        </p:spPr>
        <p:txBody>
          <a:bodyPr wrap="square" rtlCol="0">
            <a:spAutoFit/>
          </a:bodyPr>
          <a:lstStyle/>
          <a:p>
            <a:r>
              <a:rPr lang="en-US" altLang="zh-CN" sz="2800" b="1" dirty="0">
                <a:solidFill>
                  <a:srgbClr val="FF0000"/>
                </a:solidFill>
                <a:latin typeface="宋体" pitchFamily="2" charset="-122"/>
                <a:ea typeface="宋体" pitchFamily="2" charset="-122"/>
                <a:cs typeface="DFKai-SB" panose="03000509000000000000" charset="-120"/>
              </a:rPr>
              <a:t>3</a:t>
            </a:r>
            <a:r>
              <a:rPr lang="zh-CN" altLang="en-US" sz="2800" b="1" dirty="0" smtClean="0">
                <a:solidFill>
                  <a:srgbClr val="FF0000"/>
                </a:solidFill>
                <a:latin typeface="宋体" pitchFamily="2" charset="-122"/>
                <a:ea typeface="宋体" pitchFamily="2" charset="-122"/>
                <a:cs typeface="DFKai-SB" panose="03000509000000000000" charset="-120"/>
              </a:rPr>
              <a:t>、南京国民政府</a:t>
            </a:r>
            <a:r>
              <a:rPr lang="zh-CN" altLang="en-US" sz="2800" b="1" dirty="0">
                <a:solidFill>
                  <a:srgbClr val="FF0000"/>
                </a:solidFill>
                <a:latin typeface="宋体" pitchFamily="2" charset="-122"/>
                <a:ea typeface="宋体" pitchFamily="2" charset="-122"/>
                <a:cs typeface="DFKai-SB" panose="03000509000000000000" charset="-120"/>
              </a:rPr>
              <a:t>时期</a:t>
            </a:r>
          </a:p>
        </p:txBody>
      </p:sp>
      <p:sp>
        <p:nvSpPr>
          <p:cNvPr id="14" name="矩形 13"/>
          <p:cNvSpPr/>
          <p:nvPr/>
        </p:nvSpPr>
        <p:spPr>
          <a:xfrm>
            <a:off x="34558" y="1433666"/>
            <a:ext cx="4517583" cy="461665"/>
          </a:xfrm>
          <a:prstGeom prst="rect">
            <a:avLst/>
          </a:prstGeom>
          <a:noFill/>
        </p:spPr>
        <p:txBody>
          <a:bodyPr wrap="none" rtlCol="0">
            <a:spAutoFit/>
          </a:bodyPr>
          <a:lstStyle/>
          <a:p>
            <a:r>
              <a:rPr lang="en-US" altLang="zh-CN" sz="2400" b="1" dirty="0">
                <a:solidFill>
                  <a:srgbClr val="0033CC"/>
                </a:solidFill>
                <a:latin typeface="宋体" panose="02010600030101010101" pitchFamily="2" charset="-122"/>
                <a:ea typeface="宋体" panose="02010600030101010101" pitchFamily="2" charset="-122"/>
              </a:rPr>
              <a:t> </a:t>
            </a: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a:solidFill>
                  <a:srgbClr val="FF0000"/>
                </a:solidFill>
                <a:latin typeface="宋体" panose="02010600030101010101" pitchFamily="2" charset="-122"/>
                <a:ea typeface="宋体" panose="02010600030101010101" pitchFamily="2" charset="-122"/>
              </a:rPr>
              <a:t>2</a:t>
            </a:r>
            <a:r>
              <a:rPr lang="zh-CN" altLang="en-US" sz="2400" b="1" dirty="0" smtClean="0">
                <a:solidFill>
                  <a:srgbClr val="FF0000"/>
                </a:solidFill>
                <a:latin typeface="宋体" panose="02010600030101010101" pitchFamily="2" charset="-122"/>
                <a:ea typeface="宋体" panose="02010600030101010101" pitchFamily="2" charset="-122"/>
              </a:rPr>
              <a:t>）公务员制度的基本内容：</a:t>
            </a:r>
            <a:endParaRPr lang="zh-CN" altLang="en-US" sz="24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4558" y="173055"/>
            <a:ext cx="5899150" cy="583565"/>
          </a:xfrm>
          <a:prstGeom prst="rect">
            <a:avLst/>
          </a:prstGeom>
          <a:noFill/>
        </p:spPr>
        <p:txBody>
          <a:bodyPr wrap="non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二</a:t>
            </a:r>
            <a:r>
              <a:rPr lang="zh-CN" altLang="en-US" sz="3200" b="1" dirty="0">
                <a:solidFill>
                  <a:srgbClr val="FF0000"/>
                </a:solidFill>
                <a:latin typeface="黑体" panose="02010609060101010101" pitchFamily="49" charset="-122"/>
                <a:ea typeface="黑体" panose="02010609060101010101" pitchFamily="49" charset="-122"/>
              </a:rPr>
              <a:t>、民国时期的官员选拔制度</a:t>
            </a:r>
            <a:r>
              <a:rPr lang="zh-CN" altLang="en-US" sz="3200" b="1" dirty="0" smtClean="0">
                <a:solidFill>
                  <a:srgbClr val="FF0000"/>
                </a:solidFill>
                <a:latin typeface="黑体" panose="02010609060101010101" pitchFamily="49" charset="-122"/>
                <a:ea typeface="黑体" panose="02010609060101010101" pitchFamily="49" charset="-122"/>
              </a:rPr>
              <a:t>：</a:t>
            </a:r>
          </a:p>
        </p:txBody>
      </p:sp>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0" name="文本框 2"/>
          <p:cNvSpPr txBox="1"/>
          <p:nvPr/>
        </p:nvSpPr>
        <p:spPr>
          <a:xfrm>
            <a:off x="284520" y="885190"/>
            <a:ext cx="4183380" cy="521970"/>
          </a:xfrm>
          <a:prstGeom prst="rect">
            <a:avLst/>
          </a:prstGeom>
          <a:noFill/>
        </p:spPr>
        <p:txBody>
          <a:bodyPr wrap="square" rtlCol="0">
            <a:spAutoFit/>
          </a:bodyPr>
          <a:lstStyle/>
          <a:p>
            <a:r>
              <a:rPr lang="en-US" altLang="zh-CN" sz="2800" b="1" dirty="0">
                <a:solidFill>
                  <a:srgbClr val="FF0000"/>
                </a:solidFill>
                <a:latin typeface="宋体" pitchFamily="2" charset="-122"/>
                <a:ea typeface="宋体" pitchFamily="2" charset="-122"/>
                <a:cs typeface="DFKai-SB" panose="03000509000000000000" charset="-120"/>
              </a:rPr>
              <a:t>3</a:t>
            </a:r>
            <a:r>
              <a:rPr lang="zh-CN" altLang="en-US" sz="2800" b="1" dirty="0" smtClean="0">
                <a:solidFill>
                  <a:srgbClr val="FF0000"/>
                </a:solidFill>
                <a:latin typeface="宋体" pitchFamily="2" charset="-122"/>
                <a:ea typeface="宋体" pitchFamily="2" charset="-122"/>
                <a:cs typeface="DFKai-SB" panose="03000509000000000000" charset="-120"/>
              </a:rPr>
              <a:t>、南京国民政府</a:t>
            </a:r>
            <a:r>
              <a:rPr lang="zh-CN" altLang="en-US" sz="2800" b="1" dirty="0">
                <a:solidFill>
                  <a:srgbClr val="FF0000"/>
                </a:solidFill>
                <a:latin typeface="宋体" pitchFamily="2" charset="-122"/>
                <a:ea typeface="宋体" pitchFamily="2" charset="-122"/>
                <a:cs typeface="DFKai-SB" panose="03000509000000000000" charset="-120"/>
              </a:rPr>
              <a:t>时期</a:t>
            </a:r>
          </a:p>
        </p:txBody>
      </p:sp>
      <p:sp>
        <p:nvSpPr>
          <p:cNvPr id="15" name="文本框 3"/>
          <p:cNvSpPr txBox="1"/>
          <p:nvPr/>
        </p:nvSpPr>
        <p:spPr>
          <a:xfrm>
            <a:off x="289739" y="1622450"/>
            <a:ext cx="2232124" cy="461665"/>
          </a:xfrm>
          <a:prstGeom prst="rect">
            <a:avLst/>
          </a:prstGeom>
          <a:noFill/>
        </p:spPr>
        <p:txBody>
          <a:bodyPr wrap="square" rtlCol="0">
            <a:spAutoFit/>
          </a:bodyPr>
          <a:lstStyle/>
          <a:p>
            <a:pPr indent="0">
              <a:buFont typeface="Wingdings" panose="05000000000000000000" pitchFamily="2" charset="2"/>
              <a:buNone/>
            </a:pPr>
            <a:r>
              <a:rPr lang="zh-CN" altLang="en-US" sz="2400" b="1" dirty="0">
                <a:solidFill>
                  <a:srgbClr val="FF0000"/>
                </a:solidFill>
                <a:latin typeface="宋体" pitchFamily="2" charset="-122"/>
                <a:ea typeface="宋体" pitchFamily="2" charset="-122"/>
                <a:cs typeface="DFKai-SB" panose="03000509000000000000" charset="-120"/>
              </a:rPr>
              <a:t>（</a:t>
            </a:r>
            <a:r>
              <a:rPr lang="en-US" altLang="zh-CN" sz="2400" b="1" dirty="0">
                <a:solidFill>
                  <a:srgbClr val="FF0000"/>
                </a:solidFill>
                <a:latin typeface="宋体" pitchFamily="2" charset="-122"/>
                <a:ea typeface="宋体" pitchFamily="2" charset="-122"/>
                <a:cs typeface="DFKai-SB" panose="03000509000000000000" charset="-120"/>
              </a:rPr>
              <a:t>3</a:t>
            </a:r>
            <a:r>
              <a:rPr lang="zh-CN" altLang="en-US" sz="2400" b="1" dirty="0">
                <a:solidFill>
                  <a:srgbClr val="FF0000"/>
                </a:solidFill>
                <a:latin typeface="宋体" pitchFamily="2" charset="-122"/>
                <a:ea typeface="宋体" pitchFamily="2" charset="-122"/>
                <a:cs typeface="DFKai-SB" panose="03000509000000000000" charset="-120"/>
              </a:rPr>
              <a:t>）评价：</a:t>
            </a:r>
          </a:p>
        </p:txBody>
      </p:sp>
      <p:sp>
        <p:nvSpPr>
          <p:cNvPr id="16" name="文本框 4"/>
          <p:cNvSpPr txBox="1"/>
          <p:nvPr/>
        </p:nvSpPr>
        <p:spPr>
          <a:xfrm>
            <a:off x="882503" y="2186450"/>
            <a:ext cx="10728250" cy="1384995"/>
          </a:xfrm>
          <a:prstGeom prst="rect">
            <a:avLst/>
          </a:prstGeom>
          <a:noFill/>
        </p:spPr>
        <p:txBody>
          <a:bodyPr wrap="square" rtlCol="0">
            <a:spAutoFit/>
          </a:bodyPr>
          <a:lstStyle/>
          <a:p>
            <a:pPr indent="0" algn="just">
              <a:lnSpc>
                <a:spcPct val="150000"/>
              </a:lnSpc>
              <a:buFont typeface="Wingdings" panose="05000000000000000000" pitchFamily="2" charset="2"/>
              <a:buNone/>
            </a:pPr>
            <a:r>
              <a:rPr lang="zh-CN" altLang="en-US" sz="2800" b="1" dirty="0" smtClean="0">
                <a:solidFill>
                  <a:srgbClr val="002060"/>
                </a:solidFill>
                <a:latin typeface="宋体" pitchFamily="2" charset="-122"/>
                <a:ea typeface="宋体" pitchFamily="2" charset="-122"/>
                <a:cs typeface="华文楷体" panose="02010600040101010101" charset="-122"/>
              </a:rPr>
              <a:t>①法律、制度</a:t>
            </a:r>
            <a:r>
              <a:rPr lang="zh-CN" altLang="en-US" sz="2800" b="1" dirty="0">
                <a:solidFill>
                  <a:srgbClr val="002060"/>
                </a:solidFill>
                <a:latin typeface="宋体" pitchFamily="2" charset="-122"/>
                <a:ea typeface="宋体" pitchFamily="2" charset="-122"/>
                <a:cs typeface="华文楷体" panose="02010600040101010101" charset="-122"/>
              </a:rPr>
              <a:t>规定</a:t>
            </a:r>
            <a:r>
              <a:rPr lang="zh-CN" altLang="en-US" sz="2800" b="1" dirty="0" smtClean="0">
                <a:solidFill>
                  <a:srgbClr val="002060"/>
                </a:solidFill>
                <a:latin typeface="宋体" pitchFamily="2" charset="-122"/>
                <a:ea typeface="宋体" pitchFamily="2" charset="-122"/>
                <a:cs typeface="华文楷体" panose="02010600040101010101" charset="-122"/>
              </a:rPr>
              <a:t>严密，考试内容趋于现代化</a:t>
            </a:r>
            <a:r>
              <a:rPr lang="zh-CN" altLang="en-US" sz="2800" b="1" dirty="0" smtClean="0">
                <a:solidFill>
                  <a:srgbClr val="002060"/>
                </a:solidFill>
                <a:latin typeface="宋体" pitchFamily="2" charset="-122"/>
                <a:ea typeface="宋体" pitchFamily="2" charset="-122"/>
                <a:cs typeface="华文楷体" panose="02010600040101010101" charset="-122"/>
              </a:rPr>
              <a:t>。</a:t>
            </a:r>
            <a:endParaRPr lang="en-US" altLang="zh-CN" sz="2800" b="1" dirty="0" smtClean="0">
              <a:solidFill>
                <a:srgbClr val="002060"/>
              </a:solidFill>
              <a:latin typeface="宋体" pitchFamily="2" charset="-122"/>
              <a:ea typeface="宋体" pitchFamily="2" charset="-122"/>
              <a:cs typeface="华文楷体" panose="02010600040101010101" charset="-122"/>
            </a:endParaRPr>
          </a:p>
          <a:p>
            <a:pPr algn="just">
              <a:lnSpc>
                <a:spcPct val="150000"/>
              </a:lnSpc>
            </a:pPr>
            <a:r>
              <a:rPr lang="zh-CN" altLang="en-US" sz="2800" b="1" dirty="0">
                <a:solidFill>
                  <a:srgbClr val="002060"/>
                </a:solidFill>
                <a:latin typeface="宋体" pitchFamily="2" charset="-122"/>
                <a:ea typeface="宋体" pitchFamily="2" charset="-122"/>
                <a:cs typeface="华文楷体" panose="02010600040101010101" charset="-122"/>
              </a:rPr>
              <a:t>②实施过程漏洞百出，任用亲信、拉帮结派现象始终无法禁绝</a:t>
            </a:r>
            <a:r>
              <a:rPr lang="zh-CN" altLang="en-US" sz="2800" b="1" dirty="0" smtClean="0">
                <a:solidFill>
                  <a:srgbClr val="002060"/>
                </a:solidFill>
                <a:latin typeface="宋体" pitchFamily="2" charset="-122"/>
                <a:ea typeface="宋体" pitchFamily="2" charset="-122"/>
                <a:cs typeface="华文楷体" panose="02010600040101010101" charset="-122"/>
              </a:rPr>
              <a:t>。</a:t>
            </a:r>
            <a:endParaRPr lang="zh-CN" altLang="en-US" sz="2800" b="1" dirty="0">
              <a:solidFill>
                <a:srgbClr val="002060"/>
              </a:solidFill>
              <a:latin typeface="宋体" pitchFamily="2" charset="-122"/>
              <a:ea typeface="宋体" pitchFamily="2" charset="-122"/>
              <a:cs typeface="华文楷体"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34558" y="173055"/>
            <a:ext cx="5899150" cy="583565"/>
          </a:xfrm>
          <a:prstGeom prst="rect">
            <a:avLst/>
          </a:prstGeom>
          <a:noFill/>
        </p:spPr>
        <p:txBody>
          <a:bodyPr wrap="non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二</a:t>
            </a:r>
            <a:r>
              <a:rPr lang="zh-CN" altLang="en-US" sz="3200" b="1" dirty="0">
                <a:solidFill>
                  <a:srgbClr val="FF0000"/>
                </a:solidFill>
                <a:latin typeface="黑体" panose="02010609060101010101" pitchFamily="49" charset="-122"/>
                <a:ea typeface="黑体" panose="02010609060101010101" pitchFamily="49" charset="-122"/>
              </a:rPr>
              <a:t>、民国时期的官员选拔制度</a:t>
            </a:r>
            <a:r>
              <a:rPr lang="zh-CN" altLang="en-US" sz="3200" b="1" dirty="0" smtClean="0">
                <a:solidFill>
                  <a:srgbClr val="FF0000"/>
                </a:solidFill>
                <a:latin typeface="黑体" panose="02010609060101010101" pitchFamily="49" charset="-122"/>
                <a:ea typeface="黑体" panose="02010609060101010101" pitchFamily="49" charset="-122"/>
              </a:rPr>
              <a:t>：</a:t>
            </a:r>
          </a:p>
        </p:txBody>
      </p:sp>
      <p:cxnSp>
        <p:nvCxnSpPr>
          <p:cNvPr id="3" name="直接连接符 2"/>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4" name="文本框 2"/>
          <p:cNvSpPr txBox="1"/>
          <p:nvPr/>
        </p:nvSpPr>
        <p:spPr>
          <a:xfrm>
            <a:off x="284520" y="885190"/>
            <a:ext cx="4183380" cy="521970"/>
          </a:xfrm>
          <a:prstGeom prst="rect">
            <a:avLst/>
          </a:prstGeom>
          <a:noFill/>
        </p:spPr>
        <p:txBody>
          <a:bodyPr wrap="square" rtlCol="0">
            <a:spAutoFit/>
          </a:bodyPr>
          <a:lstStyle/>
          <a:p>
            <a:r>
              <a:rPr lang="en-US" altLang="zh-CN" sz="2800" b="1" dirty="0">
                <a:solidFill>
                  <a:srgbClr val="FF0000"/>
                </a:solidFill>
                <a:latin typeface="宋体" pitchFamily="2" charset="-122"/>
                <a:ea typeface="宋体" pitchFamily="2" charset="-122"/>
                <a:cs typeface="DFKai-SB" panose="03000509000000000000" charset="-120"/>
              </a:rPr>
              <a:t>3</a:t>
            </a:r>
            <a:r>
              <a:rPr lang="zh-CN" altLang="en-US" sz="2800" b="1" dirty="0" smtClean="0">
                <a:solidFill>
                  <a:srgbClr val="FF0000"/>
                </a:solidFill>
                <a:latin typeface="宋体" pitchFamily="2" charset="-122"/>
                <a:ea typeface="宋体" pitchFamily="2" charset="-122"/>
                <a:cs typeface="DFKai-SB" panose="03000509000000000000" charset="-120"/>
              </a:rPr>
              <a:t>、南京国民政府</a:t>
            </a:r>
            <a:r>
              <a:rPr lang="zh-CN" altLang="en-US" sz="2800" b="1" dirty="0">
                <a:solidFill>
                  <a:srgbClr val="FF0000"/>
                </a:solidFill>
                <a:latin typeface="宋体" pitchFamily="2" charset="-122"/>
                <a:ea typeface="宋体" pitchFamily="2" charset="-122"/>
                <a:cs typeface="DFKai-SB" panose="03000509000000000000" charset="-120"/>
              </a:rPr>
              <a:t>时期</a:t>
            </a:r>
          </a:p>
        </p:txBody>
      </p:sp>
      <p:sp>
        <p:nvSpPr>
          <p:cNvPr id="5" name="矩形 4"/>
          <p:cNvSpPr/>
          <p:nvPr/>
        </p:nvSpPr>
        <p:spPr>
          <a:xfrm>
            <a:off x="4181256" y="976466"/>
            <a:ext cx="4517583" cy="461665"/>
          </a:xfrm>
          <a:prstGeom prst="rect">
            <a:avLst/>
          </a:prstGeom>
          <a:noFill/>
        </p:spPr>
        <p:txBody>
          <a:bodyPr wrap="none" rtlCol="0">
            <a:spAutoFit/>
          </a:bodyPr>
          <a:lstStyle/>
          <a:p>
            <a:r>
              <a:rPr lang="en-US" altLang="zh-CN" sz="2400" b="1" dirty="0">
                <a:solidFill>
                  <a:srgbClr val="0033CC"/>
                </a:solidFill>
                <a:latin typeface="宋体" panose="02010600030101010101" pitchFamily="2" charset="-122"/>
                <a:ea typeface="宋体" panose="02010600030101010101" pitchFamily="2" charset="-122"/>
              </a:rPr>
              <a:t> </a:t>
            </a: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a:solidFill>
                  <a:srgbClr val="FF0000"/>
                </a:solidFill>
                <a:latin typeface="宋体" panose="02010600030101010101" pitchFamily="2" charset="-122"/>
                <a:ea typeface="宋体" panose="02010600030101010101" pitchFamily="2" charset="-122"/>
              </a:rPr>
              <a:t>4</a:t>
            </a:r>
            <a:r>
              <a:rPr lang="zh-CN" altLang="en-US" sz="2400" b="1" dirty="0" smtClean="0">
                <a:solidFill>
                  <a:srgbClr val="FF0000"/>
                </a:solidFill>
                <a:latin typeface="宋体" panose="02010600030101010101" pitchFamily="2" charset="-122"/>
                <a:ea typeface="宋体" panose="02010600030101010101" pitchFamily="2" charset="-122"/>
              </a:rPr>
              <a:t>）公务员制度的基本特点：</a:t>
            </a:r>
            <a:endParaRPr lang="zh-CN" altLang="en-US" sz="2400" b="1" dirty="0">
              <a:solidFill>
                <a:srgbClr val="FF0000"/>
              </a:solidFill>
              <a:latin typeface="宋体" panose="02010600030101010101" pitchFamily="2" charset="-122"/>
              <a:ea typeface="宋体" panose="02010600030101010101" pitchFamily="2" charset="-122"/>
            </a:endParaRPr>
          </a:p>
        </p:txBody>
      </p:sp>
      <p:sp>
        <p:nvSpPr>
          <p:cNvPr id="6" name="矩形 5"/>
          <p:cNvSpPr/>
          <p:nvPr/>
        </p:nvSpPr>
        <p:spPr>
          <a:xfrm>
            <a:off x="199136" y="1384675"/>
            <a:ext cx="11809927" cy="5632311"/>
          </a:xfrm>
          <a:prstGeom prst="rect">
            <a:avLst/>
          </a:prstGeom>
          <a:noFill/>
        </p:spPr>
        <p:txBody>
          <a:bodyPr wrap="square" rtlCol="0">
            <a:spAutoFit/>
          </a:bodyPr>
          <a:lstStyle/>
          <a:p>
            <a:pPr>
              <a:lnSpc>
                <a:spcPct val="150000"/>
              </a:lnSpc>
            </a:pPr>
            <a:r>
              <a:rPr lang="en-US" altLang="zh-CN" sz="2400" b="1" dirty="0" smtClean="0">
                <a:solidFill>
                  <a:srgbClr val="FF0000"/>
                </a:solidFill>
                <a:latin typeface="宋体"/>
                <a:ea typeface="宋体"/>
              </a:rPr>
              <a:t>①</a:t>
            </a:r>
            <a:r>
              <a:rPr lang="zh-CN" altLang="en-US" sz="2400" b="1" dirty="0" smtClean="0">
                <a:solidFill>
                  <a:srgbClr val="FF0000"/>
                </a:solidFill>
                <a:latin typeface="宋体"/>
                <a:ea typeface="宋体"/>
              </a:rPr>
              <a:t>建立了比较严密的组织管理机构。</a:t>
            </a:r>
            <a:r>
              <a:rPr lang="en-US" altLang="zh-CN" sz="2400" b="1" dirty="0" smtClean="0">
                <a:solidFill>
                  <a:srgbClr val="002060"/>
                </a:solidFill>
                <a:latin typeface="宋体"/>
                <a:ea typeface="宋体"/>
              </a:rPr>
              <a:t>《</a:t>
            </a:r>
            <a:r>
              <a:rPr lang="zh-CN" altLang="en-US" sz="2400" b="1" dirty="0" smtClean="0">
                <a:solidFill>
                  <a:srgbClr val="002060"/>
                </a:solidFill>
                <a:latin typeface="宋体"/>
                <a:ea typeface="宋体"/>
              </a:rPr>
              <a:t>国民政府组织法</a:t>
            </a:r>
            <a:r>
              <a:rPr lang="en-US" altLang="zh-CN" sz="2400" b="1" dirty="0" smtClean="0">
                <a:solidFill>
                  <a:srgbClr val="002060"/>
                </a:solidFill>
                <a:latin typeface="宋体"/>
                <a:ea typeface="宋体"/>
              </a:rPr>
              <a:t>》</a:t>
            </a:r>
            <a:r>
              <a:rPr lang="zh-CN" altLang="en-US" sz="2400" b="1" dirty="0" smtClean="0">
                <a:solidFill>
                  <a:srgbClr val="002060"/>
                </a:solidFill>
                <a:latin typeface="宋体"/>
                <a:ea typeface="宋体"/>
              </a:rPr>
              <a:t>规定考试院为最高考试机关，拥有考试权和铨叙权，负责公务员的考试、录用和管理。</a:t>
            </a:r>
            <a:endParaRPr lang="en-US" altLang="zh-CN" sz="2400" b="1" dirty="0" smtClean="0">
              <a:solidFill>
                <a:srgbClr val="002060"/>
              </a:solidFill>
              <a:latin typeface="宋体"/>
              <a:ea typeface="宋体"/>
            </a:endParaRPr>
          </a:p>
          <a:p>
            <a:pPr>
              <a:lnSpc>
                <a:spcPct val="150000"/>
              </a:lnSpc>
            </a:pPr>
            <a:r>
              <a:rPr lang="en-US" altLang="zh-CN" sz="2400" b="1" dirty="0" smtClean="0">
                <a:solidFill>
                  <a:srgbClr val="FF0000"/>
                </a:solidFill>
                <a:latin typeface="宋体"/>
                <a:ea typeface="宋体"/>
              </a:rPr>
              <a:t>②</a:t>
            </a:r>
            <a:r>
              <a:rPr lang="zh-CN" altLang="en-US" sz="2400" b="1" dirty="0" smtClean="0">
                <a:solidFill>
                  <a:srgbClr val="FF0000"/>
                </a:solidFill>
                <a:latin typeface="宋体"/>
                <a:ea typeface="宋体"/>
              </a:rPr>
              <a:t>制定和颁布了比较完整的法律法规。</a:t>
            </a:r>
            <a:r>
              <a:rPr lang="zh-CN" altLang="en-US" sz="2400" b="1" dirty="0" smtClean="0">
                <a:solidFill>
                  <a:srgbClr val="002060"/>
                </a:solidFill>
                <a:latin typeface="宋体"/>
                <a:ea typeface="宋体"/>
              </a:rPr>
              <a:t>为了健全公务员制度，国民政府先后制定和颁布了上百个有关公务员制度的法律和法规。</a:t>
            </a:r>
            <a:endParaRPr lang="en-US" altLang="zh-CN" sz="2400" b="1" dirty="0" smtClean="0">
              <a:solidFill>
                <a:srgbClr val="002060"/>
              </a:solidFill>
              <a:latin typeface="宋体"/>
              <a:ea typeface="宋体"/>
            </a:endParaRPr>
          </a:p>
          <a:p>
            <a:pPr>
              <a:lnSpc>
                <a:spcPct val="150000"/>
              </a:lnSpc>
            </a:pPr>
            <a:r>
              <a:rPr lang="en-US" altLang="zh-CN" sz="2400" b="1" dirty="0" smtClean="0">
                <a:solidFill>
                  <a:srgbClr val="FF0000"/>
                </a:solidFill>
                <a:latin typeface="宋体"/>
                <a:ea typeface="宋体"/>
              </a:rPr>
              <a:t>③</a:t>
            </a:r>
            <a:r>
              <a:rPr lang="zh-CN" altLang="en-US" sz="2400" b="1" dirty="0" smtClean="0">
                <a:solidFill>
                  <a:srgbClr val="FF0000"/>
                </a:solidFill>
                <a:latin typeface="宋体"/>
                <a:ea typeface="宋体"/>
              </a:rPr>
              <a:t>对公务员的资格有比较明确的</a:t>
            </a:r>
            <a:r>
              <a:rPr lang="zh-CN" altLang="en-US" sz="2400" b="1" dirty="0" smtClean="0">
                <a:solidFill>
                  <a:srgbClr val="FF0000"/>
                </a:solidFill>
                <a:latin typeface="宋体"/>
                <a:ea typeface="宋体"/>
              </a:rPr>
              <a:t>规定。</a:t>
            </a:r>
            <a:r>
              <a:rPr lang="zh-CN" altLang="en-US" sz="2400" b="1" dirty="0" smtClean="0">
                <a:latin typeface="黑体" panose="02010609060101010101" charset="-122"/>
                <a:ea typeface="黑体" panose="02010609060101010101" charset="-122"/>
                <a:cs typeface="华文楷体" panose="02010600040101010101" charset="-122"/>
              </a:rPr>
              <a:t>更</a:t>
            </a:r>
            <a:r>
              <a:rPr lang="zh-CN" altLang="en-US" sz="2400" b="1" dirty="0" smtClean="0">
                <a:latin typeface="黑体" panose="02010609060101010101" charset="-122"/>
                <a:ea typeface="黑体" panose="02010609060101010101" charset="-122"/>
                <a:cs typeface="华文楷体" panose="02010600040101010101" charset="-122"/>
              </a:rPr>
              <a:t>具有开放性和</a:t>
            </a:r>
            <a:r>
              <a:rPr lang="zh-CN" altLang="en-US" sz="2400" b="1" dirty="0" smtClean="0">
                <a:latin typeface="黑体" panose="02010609060101010101" charset="-122"/>
                <a:ea typeface="黑体" panose="02010609060101010101" charset="-122"/>
                <a:cs typeface="华文楷体" panose="02010600040101010101" charset="-122"/>
              </a:rPr>
              <a:t>平等性；</a:t>
            </a:r>
            <a:r>
              <a:rPr lang="zh-CN" altLang="en-US" sz="2400" b="1" dirty="0" smtClean="0">
                <a:solidFill>
                  <a:srgbClr val="002060"/>
                </a:solidFill>
                <a:latin typeface="宋体"/>
                <a:ea typeface="宋体"/>
              </a:rPr>
              <a:t>但</a:t>
            </a:r>
            <a:r>
              <a:rPr lang="zh-CN" altLang="en-US" sz="2400" b="1" dirty="0" smtClean="0">
                <a:solidFill>
                  <a:srgbClr val="002060"/>
                </a:solidFill>
                <a:latin typeface="宋体"/>
                <a:ea typeface="宋体"/>
              </a:rPr>
              <a:t>对公务员的概念及其范围的规定则比较模糊。</a:t>
            </a:r>
            <a:endParaRPr lang="en-US" altLang="zh-CN" sz="2400" b="1" dirty="0" smtClean="0">
              <a:solidFill>
                <a:srgbClr val="002060"/>
              </a:solidFill>
              <a:latin typeface="宋体"/>
              <a:ea typeface="宋体"/>
            </a:endParaRPr>
          </a:p>
          <a:p>
            <a:pPr>
              <a:lnSpc>
                <a:spcPct val="150000"/>
              </a:lnSpc>
            </a:pPr>
            <a:r>
              <a:rPr lang="en-US" altLang="zh-CN" sz="2400" b="1" dirty="0" smtClean="0">
                <a:solidFill>
                  <a:srgbClr val="FF0000"/>
                </a:solidFill>
                <a:latin typeface="宋体"/>
                <a:ea typeface="宋体"/>
              </a:rPr>
              <a:t>④</a:t>
            </a:r>
            <a:r>
              <a:rPr lang="zh-CN" altLang="en-US" sz="2400" b="1" dirty="0" smtClean="0">
                <a:solidFill>
                  <a:srgbClr val="FF0000"/>
                </a:solidFill>
                <a:latin typeface="宋体"/>
                <a:ea typeface="宋体"/>
              </a:rPr>
              <a:t>具有较强的党派性和政治性</a:t>
            </a:r>
            <a:r>
              <a:rPr lang="zh-CN" altLang="en-US" sz="2400" b="1" dirty="0" smtClean="0">
                <a:solidFill>
                  <a:srgbClr val="FF0000"/>
                </a:solidFill>
                <a:latin typeface="宋体"/>
                <a:ea typeface="宋体"/>
              </a:rPr>
              <a:t>。</a:t>
            </a:r>
            <a:r>
              <a:rPr lang="zh-CN" altLang="en-US" sz="2400" b="1" dirty="0" smtClean="0">
                <a:solidFill>
                  <a:srgbClr val="C00000"/>
                </a:solidFill>
                <a:latin typeface="黑体" panose="02010609060101010101" charset="-122"/>
                <a:ea typeface="黑体" panose="02010609060101010101" charset="-122"/>
                <a:cs typeface="华文楷体" panose="02010600040101010101" charset="-122"/>
              </a:rPr>
              <a:t>政党官僚主义色彩浓厚；</a:t>
            </a:r>
            <a:r>
              <a:rPr lang="zh-CN" altLang="en-US" sz="2400" b="1" dirty="0" smtClean="0">
                <a:solidFill>
                  <a:srgbClr val="002060"/>
                </a:solidFill>
                <a:latin typeface="宋体"/>
                <a:ea typeface="宋体"/>
              </a:rPr>
              <a:t>国民政府</a:t>
            </a:r>
            <a:r>
              <a:rPr lang="zh-CN" altLang="en-US" sz="2400" b="1" dirty="0" smtClean="0">
                <a:solidFill>
                  <a:srgbClr val="002060"/>
                </a:solidFill>
                <a:latin typeface="宋体"/>
                <a:ea typeface="宋体"/>
              </a:rPr>
              <a:t>时期，所有公务员均要忠诚于国民党，公务员成了国民党把持政权的</a:t>
            </a:r>
            <a:r>
              <a:rPr lang="zh-CN" altLang="en-US" sz="2400" b="1" dirty="0" smtClean="0">
                <a:solidFill>
                  <a:srgbClr val="002060"/>
                </a:solidFill>
                <a:latin typeface="宋体"/>
                <a:ea typeface="宋体"/>
              </a:rPr>
              <a:t>工具。</a:t>
            </a:r>
            <a:endParaRPr lang="en-US" altLang="zh-CN" sz="2400" b="1" dirty="0" smtClean="0">
              <a:solidFill>
                <a:srgbClr val="002060"/>
              </a:solidFill>
              <a:latin typeface="宋体"/>
              <a:ea typeface="宋体"/>
            </a:endParaRPr>
          </a:p>
          <a:p>
            <a:pPr>
              <a:lnSpc>
                <a:spcPct val="150000"/>
              </a:lnSpc>
            </a:pPr>
            <a:r>
              <a:rPr lang="zh-CN" altLang="en-US" sz="2400" b="1" dirty="0" smtClean="0">
                <a:solidFill>
                  <a:srgbClr val="FF0000"/>
                </a:solidFill>
                <a:latin typeface="宋体" panose="02010600030101010101" pitchFamily="2" charset="-122"/>
                <a:ea typeface="宋体" panose="02010600030101010101" pitchFamily="2" charset="-122"/>
              </a:rPr>
              <a:t>⑤更趋现代化</a:t>
            </a:r>
            <a:r>
              <a:rPr lang="zh-CN" altLang="en-US" sz="2400" b="1" dirty="0" smtClean="0">
                <a:solidFill>
                  <a:srgbClr val="FF0000"/>
                </a:solidFill>
                <a:latin typeface="宋体" panose="02010600030101010101" pitchFamily="2" charset="-122"/>
                <a:ea typeface="宋体" panose="02010600030101010101" pitchFamily="2" charset="-122"/>
              </a:rPr>
              <a:t>。</a:t>
            </a:r>
            <a:r>
              <a:rPr lang="zh-CN" altLang="en-US" sz="2400" b="1" dirty="0" smtClean="0">
                <a:latin typeface="黑体" panose="02010609060101010101" charset="-122"/>
                <a:ea typeface="黑体" panose="02010609060101010101" charset="-122"/>
                <a:cs typeface="华文楷体" panose="02010600040101010101" charset="-122"/>
              </a:rPr>
              <a:t>考试内容和形式更加专业化和标准化，允许女子参加考试，具有更强的</a:t>
            </a:r>
            <a:r>
              <a:rPr lang="zh-CN" altLang="en-US" sz="2400" b="1" dirty="0" smtClean="0">
                <a:solidFill>
                  <a:srgbClr val="FF0000"/>
                </a:solidFill>
                <a:latin typeface="黑体" panose="02010609060101010101" charset="-122"/>
                <a:ea typeface="黑体" panose="02010609060101010101" charset="-122"/>
                <a:cs typeface="华文楷体" panose="02010600040101010101" charset="-122"/>
              </a:rPr>
              <a:t>开放性和平等性</a:t>
            </a:r>
            <a:r>
              <a:rPr lang="zh-CN" altLang="en-US" sz="2400" b="1" dirty="0" smtClean="0">
                <a:latin typeface="黑体" panose="02010609060101010101" charset="-122"/>
                <a:ea typeface="黑体" panose="02010609060101010101" charset="-122"/>
                <a:cs typeface="华文楷体" panose="02010600040101010101" charset="-122"/>
              </a:rPr>
              <a:t>。 </a:t>
            </a:r>
            <a:endParaRPr lang="zh-CN" altLang="en-US" sz="2400" b="1" dirty="0">
              <a:solidFill>
                <a:srgbClr val="FF0000"/>
              </a:solidFill>
              <a:latin typeface="宋体" panose="02010600030101010101" pitchFamily="2" charset="-122"/>
              <a:ea typeface="宋体" panose="02010600030101010101" pitchFamily="2" charset="-122"/>
            </a:endParaRPr>
          </a:p>
        </p:txBody>
      </p:sp>
    </p:spTree>
    <p:extLst>
      <p:ext uri="{BB962C8B-B14F-4D97-AF65-F5344CB8AC3E}">
        <p14:creationId xmlns="" xmlns:p14="http://schemas.microsoft.com/office/powerpoint/2010/main" val="133980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170815" y="371475"/>
            <a:ext cx="520700" cy="6115685"/>
          </a:xfrm>
          <a:prstGeom prst="rect">
            <a:avLst/>
          </a:prstGeom>
          <a:solidFill>
            <a:srgbClr val="793738"/>
          </a:solidFill>
          <a:ln>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r>
              <a:rPr lang="zh-CN" altLang="en-US" sz="3200" smtClean="0">
                <a:solidFill>
                  <a:prstClr val="white"/>
                </a:solidFill>
                <a:latin typeface="黑体" panose="02010609060101010101" charset="-122"/>
                <a:ea typeface="黑体" panose="02010609060101010101" charset="-122"/>
              </a:rPr>
              <a:t>合作探究</a:t>
            </a:r>
            <a:endParaRPr lang="zh-CN" altLang="en-US" sz="3200">
              <a:solidFill>
                <a:prstClr val="white"/>
              </a:solidFill>
              <a:latin typeface="黑体" panose="02010609060101010101" charset="-122"/>
              <a:ea typeface="黑体" panose="02010609060101010101" charset="-122"/>
            </a:endParaRPr>
          </a:p>
        </p:txBody>
      </p:sp>
      <p:sp>
        <p:nvSpPr>
          <p:cNvPr id="7" name="矩形 6"/>
          <p:cNvSpPr/>
          <p:nvPr>
            <p:custDataLst>
              <p:tags r:id="rId2"/>
            </p:custDataLst>
          </p:nvPr>
        </p:nvSpPr>
        <p:spPr>
          <a:xfrm>
            <a:off x="170815" y="367665"/>
            <a:ext cx="11917045" cy="6115050"/>
          </a:xfrm>
          <a:prstGeom prst="rect">
            <a:avLst/>
          </a:prstGeom>
          <a:noFill/>
          <a:ln w="25400">
            <a:solidFill>
              <a:srgbClr val="79373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ct val="0"/>
              </a:spcBef>
              <a:spcAft>
                <a:spcPct val="0"/>
              </a:spcAft>
              <a:defRPr/>
            </a:pPr>
            <a:endParaRPr lang="zh-CN" altLang="en-US" sz="2400">
              <a:solidFill>
                <a:prstClr val="white"/>
              </a:solidFill>
              <a:latin typeface="微软雅黑" panose="020B0503020204020204" charset="-122"/>
            </a:endParaRPr>
          </a:p>
        </p:txBody>
      </p:sp>
      <p:sp>
        <p:nvSpPr>
          <p:cNvPr id="3" name="矩形 2"/>
          <p:cNvSpPr>
            <a:spLocks noChangeArrowheads="1"/>
          </p:cNvSpPr>
          <p:nvPr>
            <p:custDataLst>
              <p:tags r:id="rId3"/>
            </p:custDataLst>
          </p:nvPr>
        </p:nvSpPr>
        <p:spPr bwMode="auto">
          <a:xfrm>
            <a:off x="691515" y="855345"/>
            <a:ext cx="11278235" cy="5045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877" tIns="60938" rIns="121877" bIns="60938">
            <a:spAutoFit/>
          </a:bodyPr>
          <a:lstStyle/>
          <a:p>
            <a:pPr fontAlgn="auto">
              <a:lnSpc>
                <a:spcPct val="100000"/>
              </a:lnSpc>
            </a:pPr>
            <a:r>
              <a:rPr lang="zh-CN" altLang="en-US" sz="3200" b="1">
                <a:latin typeface="黑体" panose="02010609060101010101" charset="-122"/>
                <a:ea typeface="黑体" panose="02010609060101010101" charset="-122"/>
              </a:rPr>
              <a:t>结合所学，分析民国中后期（</a:t>
            </a:r>
            <a:r>
              <a:rPr lang="en-US" altLang="zh-CN" sz="3200" b="1">
                <a:latin typeface="黑体" panose="02010609060101010101" charset="-122"/>
                <a:ea typeface="黑体" panose="02010609060101010101" charset="-122"/>
              </a:rPr>
              <a:t>1937—1949</a:t>
            </a:r>
            <a:r>
              <a:rPr lang="zh-CN" altLang="en-US" sz="3200" b="1">
                <a:latin typeface="黑体" panose="02010609060101010101" charset="-122"/>
                <a:ea typeface="黑体" panose="02010609060101010101" charset="-122"/>
              </a:rPr>
              <a:t>年）公务员制度施行艰难，流于形式的原因。</a:t>
            </a:r>
          </a:p>
          <a:p>
            <a:pPr fontAlgn="auto">
              <a:lnSpc>
                <a:spcPct val="100000"/>
              </a:lnSpc>
            </a:pPr>
            <a:r>
              <a:rPr lang="zh-CN" altLang="en-US" sz="3200" b="1">
                <a:solidFill>
                  <a:srgbClr val="FF0000"/>
                </a:solidFill>
                <a:latin typeface="黑体" panose="02010609060101010101" charset="-122"/>
                <a:ea typeface="黑体" panose="02010609060101010101" charset="-122"/>
              </a:rPr>
              <a:t>原因：</a:t>
            </a:r>
          </a:p>
          <a:p>
            <a:pPr fontAlgn="auto">
              <a:lnSpc>
                <a:spcPct val="100000"/>
              </a:lnSpc>
            </a:pPr>
            <a:r>
              <a:rPr lang="zh-CN" altLang="en-US" sz="3200" b="1">
                <a:solidFill>
                  <a:srgbClr val="FF0000"/>
                </a:solidFill>
                <a:latin typeface="黑体" panose="02010609060101010101" charset="-122"/>
                <a:ea typeface="黑体" panose="02010609060101010101" charset="-122"/>
              </a:rPr>
              <a:t>①专制集权</a:t>
            </a:r>
            <a:r>
              <a:rPr lang="zh-CN" altLang="en-US" sz="3200" b="1" smtClean="0">
                <a:solidFill>
                  <a:srgbClr val="FF0000"/>
                </a:solidFill>
                <a:latin typeface="黑体" panose="02010609060101010101" charset="-122"/>
                <a:ea typeface="黑体" panose="02010609060101010101" charset="-122"/>
              </a:rPr>
              <a:t>的传统</a:t>
            </a:r>
            <a:r>
              <a:rPr lang="zh-CN" altLang="en-US" sz="3200" b="1">
                <a:solidFill>
                  <a:srgbClr val="FF0000"/>
                </a:solidFill>
                <a:latin typeface="黑体" panose="02010609060101010101" charset="-122"/>
                <a:ea typeface="黑体" panose="02010609060101010101" charset="-122"/>
              </a:rPr>
              <a:t>；      </a:t>
            </a:r>
          </a:p>
          <a:p>
            <a:pPr fontAlgn="auto">
              <a:lnSpc>
                <a:spcPct val="100000"/>
              </a:lnSpc>
            </a:pPr>
            <a:r>
              <a:rPr lang="zh-CN" altLang="en-US" sz="3200" b="1">
                <a:solidFill>
                  <a:srgbClr val="FF0000"/>
                </a:solidFill>
                <a:latin typeface="黑体" panose="02010609060101010101" charset="-122"/>
                <a:ea typeface="黑体" panose="02010609060101010101" charset="-122"/>
              </a:rPr>
              <a:t>②工业化水平较低；</a:t>
            </a:r>
          </a:p>
          <a:p>
            <a:pPr fontAlgn="auto">
              <a:lnSpc>
                <a:spcPct val="100000"/>
              </a:lnSpc>
            </a:pPr>
            <a:r>
              <a:rPr lang="zh-CN" altLang="en-US" sz="3200" b="1">
                <a:solidFill>
                  <a:srgbClr val="FF0000"/>
                </a:solidFill>
                <a:latin typeface="黑体" panose="02010609060101010101" charset="-122"/>
                <a:ea typeface="黑体" panose="02010609060101010101" charset="-122"/>
              </a:rPr>
              <a:t>③公民文化和政治素养相对较低；</a:t>
            </a:r>
          </a:p>
          <a:p>
            <a:pPr fontAlgn="auto">
              <a:lnSpc>
                <a:spcPct val="100000"/>
              </a:lnSpc>
            </a:pPr>
            <a:r>
              <a:rPr lang="zh-CN" altLang="en-US" sz="3200" b="1" smtClean="0">
                <a:solidFill>
                  <a:srgbClr val="FF0000"/>
                </a:solidFill>
                <a:latin typeface="黑体" panose="02010609060101010101" charset="-122"/>
                <a:ea typeface="黑体" panose="02010609060101010101" charset="-122"/>
              </a:rPr>
              <a:t>④国民政府一</a:t>
            </a:r>
            <a:r>
              <a:rPr lang="zh-CN" altLang="en-US" sz="3200" b="1">
                <a:solidFill>
                  <a:srgbClr val="FF0000"/>
                </a:solidFill>
                <a:latin typeface="黑体" panose="02010609060101010101" charset="-122"/>
                <a:ea typeface="黑体" panose="02010609060101010101" charset="-122"/>
              </a:rPr>
              <a:t>党专政，官僚主义严重；</a:t>
            </a:r>
          </a:p>
          <a:p>
            <a:pPr fontAlgn="auto">
              <a:lnSpc>
                <a:spcPct val="100000"/>
              </a:lnSpc>
            </a:pPr>
            <a:r>
              <a:rPr lang="zh-CN" altLang="en-US" sz="3200" b="1" smtClean="0">
                <a:solidFill>
                  <a:srgbClr val="FF0000"/>
                </a:solidFill>
                <a:latin typeface="黑体" panose="02010609060101010101" charset="-122"/>
                <a:ea typeface="黑体" panose="02010609060101010101" charset="-122"/>
              </a:rPr>
              <a:t>⑤中央与地方矛盾</a:t>
            </a:r>
            <a:r>
              <a:rPr lang="zh-CN" altLang="en-US" sz="3200" b="1">
                <a:solidFill>
                  <a:srgbClr val="FF0000"/>
                </a:solidFill>
                <a:latin typeface="黑体" panose="02010609060101010101" charset="-122"/>
                <a:ea typeface="黑体" panose="02010609060101010101" charset="-122"/>
              </a:rPr>
              <a:t>尖锐；   </a:t>
            </a:r>
          </a:p>
          <a:p>
            <a:pPr fontAlgn="auto">
              <a:lnSpc>
                <a:spcPct val="100000"/>
              </a:lnSpc>
            </a:pPr>
            <a:r>
              <a:rPr lang="zh-CN" altLang="en-US" sz="3200" b="1">
                <a:solidFill>
                  <a:srgbClr val="FF0000"/>
                </a:solidFill>
                <a:latin typeface="黑体" panose="02010609060101010101" charset="-122"/>
                <a:ea typeface="黑体" panose="02010609060101010101" charset="-122"/>
              </a:rPr>
              <a:t>⑥政府公信力和执行力相对较弱；</a:t>
            </a:r>
          </a:p>
          <a:p>
            <a:pPr fontAlgn="auto">
              <a:lnSpc>
                <a:spcPct val="100000"/>
              </a:lnSpc>
            </a:pPr>
            <a:r>
              <a:rPr lang="zh-CN" altLang="en-US" sz="3200" b="1">
                <a:solidFill>
                  <a:srgbClr val="FF0000"/>
                </a:solidFill>
                <a:latin typeface="黑体" panose="02010609060101010101" charset="-122"/>
                <a:ea typeface="黑体" panose="02010609060101010101" charset="-122"/>
              </a:rPr>
              <a:t>⑦国内政局长期</a:t>
            </a:r>
            <a:r>
              <a:rPr lang="zh-CN" altLang="en-US" sz="3200" b="1" smtClean="0">
                <a:solidFill>
                  <a:srgbClr val="FF0000"/>
                </a:solidFill>
                <a:latin typeface="黑体" panose="02010609060101010101" charset="-122"/>
                <a:ea typeface="黑体" panose="02010609060101010101" charset="-122"/>
              </a:rPr>
              <a:t>动荡。</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6" name="矩形 26627"/>
          <p:cNvSpPr/>
          <p:nvPr>
            <p:custDataLst>
              <p:tags r:id="rId1"/>
            </p:custDataLst>
          </p:nvPr>
        </p:nvSpPr>
        <p:spPr>
          <a:xfrm>
            <a:off x="418465" y="983615"/>
            <a:ext cx="11355070" cy="3492500"/>
          </a:xfrm>
          <a:prstGeom prst="rect">
            <a:avLst/>
          </a:prstGeom>
          <a:solidFill>
            <a:schemeClr val="tx2">
              <a:lumMod val="20000"/>
              <a:lumOff val="80000"/>
            </a:schemeClr>
          </a:solidFill>
          <a:ln w="9525">
            <a:noFill/>
          </a:ln>
        </p:spPr>
        <p:txBody>
          <a:bodyPr anchor="t"/>
          <a:lstStyle/>
          <a:p>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民国时期的文官制度总体上以西方文官制度为蓝本，带有中西合璧的味道。南京国民政府时期党派性更加浓厚，一切文官均须为国民党的一党私利服务，成为实际上的“党务员” 。军治色彩则在北京政府时期体现的最为明显 ，军阀之间相互割据，凭借自己的军事势力，制造政潮，以军压政。</a:t>
            </a:r>
          </a:p>
          <a:p>
            <a:r>
              <a:rPr lang="zh-CN" altLang="en-US" sz="2800" b="1">
                <a:latin typeface="楷体" panose="02010609060101010101" charset="-122"/>
                <a:ea typeface="楷体" panose="02010609060101010101" charset="-122"/>
                <a:cs typeface="楷体" panose="02010609060101010101" charset="-122"/>
              </a:rPr>
              <a:t>                   ——摘编自陶继波《民国时期文官制度发展概述》</a:t>
            </a:r>
          </a:p>
          <a:p>
            <a:r>
              <a:rPr lang="zh-CN" altLang="en-US" sz="2800" b="1">
                <a:solidFill>
                  <a:srgbClr val="FF0000"/>
                </a:solidFill>
                <a:latin typeface="黑体" panose="02010609060101010101" charset="-122"/>
                <a:ea typeface="黑体" panose="02010609060101010101" charset="-122"/>
                <a:cs typeface="楷体" panose="02010609060101010101" charset="-122"/>
              </a:rPr>
              <a:t>根据史料说明民国时期中国文官制度的特点，并结合所学知识分析民国时期中国文官制度确立的背景。</a:t>
            </a:r>
          </a:p>
        </p:txBody>
      </p:sp>
      <p:sp>
        <p:nvSpPr>
          <p:cNvPr id="2118" name="矩形 26629"/>
          <p:cNvSpPr/>
          <p:nvPr>
            <p:custDataLst>
              <p:tags r:id="rId2"/>
            </p:custDataLst>
          </p:nvPr>
        </p:nvSpPr>
        <p:spPr>
          <a:xfrm>
            <a:off x="418465" y="4759960"/>
            <a:ext cx="1162685" cy="528955"/>
          </a:xfrm>
          <a:prstGeom prst="rect">
            <a:avLst/>
          </a:prstGeom>
          <a:noFill/>
          <a:ln w="9525" cap="flat" cmpd="sng">
            <a:noFill/>
            <a:prstDash val="solid"/>
            <a:miter lim="1000000"/>
            <a:headEnd type="none" w="med" len="med"/>
            <a:tailEnd type="none" w="med" len="med"/>
          </a:ln>
        </p:spPr>
        <p:txBody>
          <a:bodyPr anchor="t"/>
          <a:lstStyle/>
          <a:p>
            <a:r>
              <a:rPr lang="zh-CN" altLang="en-US" sz="2800" b="1">
                <a:latin typeface="黑体" panose="02010609060101010101" charset="-122"/>
                <a:ea typeface="黑体" panose="02010609060101010101" charset="-122"/>
              </a:rPr>
              <a:t>特点：</a:t>
            </a:r>
          </a:p>
        </p:txBody>
      </p:sp>
      <p:sp>
        <p:nvSpPr>
          <p:cNvPr id="2119" name="文本框 26630"/>
          <p:cNvSpPr/>
          <p:nvPr>
            <p:custDataLst>
              <p:tags r:id="rId3"/>
            </p:custDataLst>
          </p:nvPr>
        </p:nvSpPr>
        <p:spPr>
          <a:xfrm>
            <a:off x="418465" y="5288915"/>
            <a:ext cx="1162685" cy="566420"/>
          </a:xfrm>
          <a:prstGeom prst="rect">
            <a:avLst/>
          </a:prstGeom>
          <a:noFill/>
          <a:ln w="9525" cap="flat" cmpd="sng">
            <a:noFill/>
            <a:prstDash val="solid"/>
            <a:miter/>
            <a:headEnd type="none" w="med" len="med"/>
            <a:tailEnd type="none" w="med" len="med"/>
          </a:ln>
        </p:spPr>
        <p:txBody>
          <a:bodyPr anchor="t"/>
          <a:lstStyle/>
          <a:p>
            <a:r>
              <a:rPr lang="zh-CN" altLang="en-US" sz="2800" b="1">
                <a:effectLst>
                  <a:outerShdw blurRad="38100" dist="38100" dir="2700000">
                    <a:srgbClr val="FFFFFF"/>
                  </a:outerShdw>
                </a:effectLst>
                <a:latin typeface="黑体" panose="02010609060101010101" charset="-122"/>
                <a:ea typeface="黑体" panose="02010609060101010101" charset="-122"/>
              </a:rPr>
              <a:t>背景：</a:t>
            </a:r>
          </a:p>
        </p:txBody>
      </p:sp>
      <p:sp>
        <p:nvSpPr>
          <p:cNvPr id="4" name="标题 3"/>
          <p:cNvSpPr>
            <a:spLocks noGrp="1"/>
          </p:cNvSpPr>
          <p:nvPr>
            <p:custDataLst>
              <p:tags r:id="rId4"/>
            </p:custDataLst>
          </p:nvPr>
        </p:nvSpPr>
        <p:spPr>
          <a:xfrm>
            <a:off x="281305" y="206375"/>
            <a:ext cx="6248400" cy="49276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algn="l">
              <a:lnSpc>
                <a:spcPct val="120000"/>
              </a:lnSpc>
            </a:pPr>
            <a:r>
              <a:rPr lang="zh-CN" altLang="en-US" sz="3600" b="1">
                <a:solidFill>
                  <a:schemeClr val="tx1"/>
                </a:solidFill>
                <a:latin typeface="黑体" panose="02010609060101010101" charset="-122"/>
                <a:ea typeface="黑体" panose="02010609060101010101" charset="-122"/>
                <a:cs typeface="宋体" panose="02010600030101010101" pitchFamily="2" charset="-122"/>
              </a:rPr>
              <a:t>二、民国时期的官员选拔制度</a:t>
            </a:r>
          </a:p>
        </p:txBody>
      </p:sp>
      <p:sp>
        <p:nvSpPr>
          <p:cNvPr id="5" name="文本框 4"/>
          <p:cNvSpPr txBox="1"/>
          <p:nvPr>
            <p:custDataLst>
              <p:tags r:id="rId5"/>
            </p:custDataLst>
          </p:nvPr>
        </p:nvSpPr>
        <p:spPr>
          <a:xfrm>
            <a:off x="1581150" y="4766945"/>
            <a:ext cx="6301740" cy="521970"/>
          </a:xfrm>
          <a:prstGeom prst="rect">
            <a:avLst/>
          </a:prstGeom>
          <a:noFill/>
        </p:spPr>
        <p:txBody>
          <a:bodyPr wrap="square" rtlCol="0">
            <a:spAutoFit/>
          </a:bodyPr>
          <a:lstStyle/>
          <a:p>
            <a:r>
              <a:rPr lang="zh-CN" altLang="en-US" sz="2800" b="1">
                <a:latin typeface="黑体" panose="02010609060101010101" charset="-122"/>
                <a:ea typeface="黑体" panose="02010609060101010101" charset="-122"/>
                <a:sym typeface="+mn-ea"/>
              </a:rPr>
              <a:t>中西结合；党派性强；军治色彩浓厚。</a:t>
            </a:r>
          </a:p>
        </p:txBody>
      </p:sp>
      <p:sp>
        <p:nvSpPr>
          <p:cNvPr id="6" name="文本框 5"/>
          <p:cNvSpPr txBox="1"/>
          <p:nvPr>
            <p:custDataLst>
              <p:tags r:id="rId6"/>
            </p:custDataLst>
          </p:nvPr>
        </p:nvSpPr>
        <p:spPr>
          <a:xfrm>
            <a:off x="1581150" y="5288915"/>
            <a:ext cx="4307840" cy="1383665"/>
          </a:xfrm>
          <a:prstGeom prst="rect">
            <a:avLst/>
          </a:prstGeom>
          <a:noFill/>
        </p:spPr>
        <p:txBody>
          <a:bodyPr wrap="square" rtlCol="0">
            <a:spAutoFit/>
          </a:bodyPr>
          <a:lstStyle/>
          <a:p>
            <a:r>
              <a:rPr lang="zh-CN" altLang="en-US" sz="2800" b="1">
                <a:effectLst>
                  <a:outerShdw blurRad="38100" dist="38100" dir="2700000">
                    <a:srgbClr val="FFFFFF"/>
                  </a:outerShdw>
                </a:effectLst>
                <a:latin typeface="黑体" panose="02010609060101010101" charset="-122"/>
                <a:ea typeface="黑体" panose="02010609060101010101" charset="-122"/>
                <a:cs typeface="黑体" panose="02010609060101010101" charset="-122"/>
                <a:sym typeface="+mn-ea"/>
              </a:rPr>
              <a:t>资本主义经济的发展；</a:t>
            </a:r>
            <a:endParaRPr lang="zh-CN" altLang="en-US" sz="2800" b="1">
              <a:effectLst>
                <a:outerShdw blurRad="38100" dist="38100" dir="2700000">
                  <a:srgbClr val="FFFFFF"/>
                </a:outerShdw>
              </a:effectLst>
              <a:latin typeface="黑体" panose="02010609060101010101" charset="-122"/>
              <a:ea typeface="黑体" panose="02010609060101010101" charset="-122"/>
              <a:cs typeface="黑体" panose="02010609060101010101" charset="-122"/>
            </a:endParaRPr>
          </a:p>
          <a:p>
            <a:r>
              <a:rPr lang="zh-CN" altLang="en-US" sz="2800" b="1">
                <a:effectLst>
                  <a:outerShdw blurRad="38100" dist="38100" dir="2700000">
                    <a:srgbClr val="FFFFFF"/>
                  </a:outerShdw>
                </a:effectLst>
                <a:latin typeface="黑体" panose="02010609060101010101" charset="-122"/>
                <a:ea typeface="黑体" panose="02010609060101010101" charset="-122"/>
                <a:cs typeface="黑体" panose="02010609060101010101" charset="-122"/>
                <a:sym typeface="+mn-ea"/>
              </a:rPr>
              <a:t>西方文官制度的传入；</a:t>
            </a:r>
            <a:endParaRPr lang="zh-CN" altLang="en-US" sz="2800" b="1">
              <a:effectLst>
                <a:outerShdw blurRad="38100" dist="38100" dir="2700000">
                  <a:srgbClr val="FFFFFF"/>
                </a:outerShdw>
              </a:effectLst>
              <a:latin typeface="黑体" panose="02010609060101010101" charset="-122"/>
              <a:ea typeface="黑体" panose="02010609060101010101" charset="-122"/>
              <a:cs typeface="黑体" panose="02010609060101010101" charset="-122"/>
            </a:endParaRPr>
          </a:p>
          <a:p>
            <a:r>
              <a:rPr lang="zh-CN" altLang="en-US" sz="2800" b="1">
                <a:effectLst>
                  <a:outerShdw blurRad="38100" dist="38100" dir="2700000">
                    <a:srgbClr val="FFFFFF"/>
                  </a:outerShdw>
                </a:effectLst>
                <a:latin typeface="黑体" panose="02010609060101010101" charset="-122"/>
                <a:ea typeface="黑体" panose="02010609060101010101" charset="-122"/>
                <a:cs typeface="黑体" panose="02010609060101010101" charset="-122"/>
                <a:sym typeface="+mn-ea"/>
              </a:rPr>
              <a:t>资产阶级民主 政治的确立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组合 14"/>
          <p:cNvGrpSpPr/>
          <p:nvPr/>
        </p:nvGrpSpPr>
        <p:grpSpPr>
          <a:xfrm>
            <a:off x="235" y="268403"/>
            <a:ext cx="799902" cy="1851074"/>
            <a:chOff x="11571416" y="3959358"/>
            <a:chExt cx="620584" cy="1723139"/>
          </a:xfrm>
        </p:grpSpPr>
        <p:sp>
          <p:nvSpPr>
            <p:cNvPr id="13" name="矩形 12"/>
            <p:cNvSpPr/>
            <p:nvPr/>
          </p:nvSpPr>
          <p:spPr>
            <a:xfrm>
              <a:off x="11571416" y="3959358"/>
              <a:ext cx="620584" cy="1723137"/>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1571416" y="5115169"/>
              <a:ext cx="620584" cy="567328"/>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12"/>
          <p:cNvSpPr txBox="1"/>
          <p:nvPr/>
        </p:nvSpPr>
        <p:spPr>
          <a:xfrm>
            <a:off x="1032569" y="449083"/>
            <a:ext cx="618815" cy="1938020"/>
          </a:xfrm>
          <a:prstGeom prst="rect">
            <a:avLst/>
          </a:prstGeom>
          <a:noFill/>
        </p:spPr>
        <p:txBody>
          <a:bodyPr wrap="square" lIns="91449" tIns="45724" rIns="91449" bIns="45724" rtlCol="0" anchor="ctr">
            <a:spAutoFit/>
          </a:bodyPr>
          <a:lstStyle>
            <a:defPPr>
              <a:defRPr lang="zh-CN"/>
            </a:defPPr>
            <a:lvl1pPr algn="ctr">
              <a:defRPr sz="6000" b="1">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Arial" panose="020B0604020202020204" pitchFamily="34" charset="0"/>
                <a:ea typeface="微软雅黑" panose="020B0503020204020204" charset="-122"/>
                <a:cs typeface="Arial" panose="020B0604020202020204" pitchFamily="34" charset="0"/>
              </a:defRPr>
            </a:lvl1pPr>
          </a:lstStyle>
          <a:p>
            <a:pPr algn="r"/>
            <a:r>
              <a:rPr lang="zh-CN" altLang="en-US" dirty="0">
                <a:solidFill>
                  <a:srgbClr val="002060"/>
                </a:solidFill>
              </a:rPr>
              <a:t>目录</a:t>
            </a:r>
          </a:p>
        </p:txBody>
      </p:sp>
      <p:grpSp>
        <p:nvGrpSpPr>
          <p:cNvPr id="6" name="组合 5"/>
          <p:cNvGrpSpPr/>
          <p:nvPr/>
        </p:nvGrpSpPr>
        <p:grpSpPr>
          <a:xfrm>
            <a:off x="1764030" y="1734185"/>
            <a:ext cx="6715125" cy="1002665"/>
            <a:chOff x="4779" y="1319"/>
            <a:chExt cx="10575" cy="1579"/>
          </a:xfrm>
        </p:grpSpPr>
        <p:sp>
          <p:nvSpPr>
            <p:cNvPr id="21" name="Oval 5"/>
            <p:cNvSpPr>
              <a:spLocks noChangeArrowheads="1"/>
            </p:cNvSpPr>
            <p:nvPr/>
          </p:nvSpPr>
          <p:spPr bwMode="auto">
            <a:xfrm>
              <a:off x="4779" y="1319"/>
              <a:ext cx="1396" cy="1401"/>
            </a:xfrm>
            <a:prstGeom prst="ellipse">
              <a:avLst/>
            </a:prstGeom>
            <a:solidFill>
              <a:srgbClr val="3E4150"/>
            </a:solidFill>
            <a:ln w="9525">
              <a:noFill/>
              <a:round/>
            </a:ln>
          </p:spPr>
          <p:txBody>
            <a:bodyPr vert="horz" wrap="square" lIns="91438" tIns="45719" rIns="91438" bIns="45719" numCol="1" anchor="t" anchorCtr="0" compatLnSpc="1"/>
            <a:lstStyle/>
            <a:p>
              <a:endParaRPr lang="zh-CN" altLang="en-US"/>
            </a:p>
          </p:txBody>
        </p:sp>
        <p:sp>
          <p:nvSpPr>
            <p:cNvPr id="31" name="标题 7"/>
            <p:cNvSpPr>
              <a:spLocks noGrp="1"/>
            </p:cNvSpPr>
            <p:nvPr/>
          </p:nvSpPr>
          <p:spPr>
            <a:xfrm>
              <a:off x="6474" y="1500"/>
              <a:ext cx="8880" cy="1398"/>
            </a:xfrm>
            <a:prstGeom prst="rect">
              <a:avLst/>
            </a:prstGeom>
          </p:spPr>
          <p:txBody>
            <a:bodyPr vert="horz" lIns="91417" tIns="45708" rIns="91417" bIns="4570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730" b="1" dirty="0">
                  <a:solidFill>
                    <a:srgbClr val="002060"/>
                  </a:solidFill>
                  <a:latin typeface="微软雅黑" panose="020B0503020204020204" charset="-122"/>
                  <a:ea typeface="微软雅黑" panose="020B0503020204020204" charset="-122"/>
                </a:rPr>
                <a:t>晚晴选官制度的变革</a:t>
              </a:r>
            </a:p>
          </p:txBody>
        </p:sp>
        <p:sp>
          <p:nvSpPr>
            <p:cNvPr id="4" name="文本框 3"/>
            <p:cNvSpPr txBox="1"/>
            <p:nvPr/>
          </p:nvSpPr>
          <p:spPr>
            <a:xfrm>
              <a:off x="4824" y="1411"/>
              <a:ext cx="1195" cy="1178"/>
            </a:xfrm>
            <a:prstGeom prst="rect">
              <a:avLst/>
            </a:prstGeom>
            <a:noFill/>
          </p:spPr>
          <p:txBody>
            <a:bodyPr wrap="none" rtlCol="0">
              <a:spAutoFit/>
            </a:bodyPr>
            <a:lstStyle/>
            <a:p>
              <a:r>
                <a:rPr lang="en-US" altLang="zh-CN" sz="4265" b="1" dirty="0">
                  <a:solidFill>
                    <a:schemeClr val="bg1"/>
                  </a:solidFill>
                  <a:latin typeface="Kristen ITC" panose="03050502040202030202" pitchFamily="66" charset="0"/>
                </a:rPr>
                <a:t>01</a:t>
              </a:r>
              <a:endParaRPr lang="zh-CN" altLang="en-US" sz="4265" b="1" dirty="0">
                <a:solidFill>
                  <a:schemeClr val="bg1"/>
                </a:solidFill>
                <a:latin typeface="Kristen ITC" panose="03050502040202030202" pitchFamily="66" charset="0"/>
              </a:endParaRPr>
            </a:p>
          </p:txBody>
        </p:sp>
      </p:grpSp>
      <p:grpSp>
        <p:nvGrpSpPr>
          <p:cNvPr id="5" name="组合 4"/>
          <p:cNvGrpSpPr/>
          <p:nvPr/>
        </p:nvGrpSpPr>
        <p:grpSpPr>
          <a:xfrm>
            <a:off x="1764030" y="3517265"/>
            <a:ext cx="7849594" cy="890270"/>
            <a:chOff x="4780" y="3203"/>
            <a:chExt cx="11576" cy="1402"/>
          </a:xfrm>
        </p:grpSpPr>
        <p:sp>
          <p:nvSpPr>
            <p:cNvPr id="28" name="Oval 5"/>
            <p:cNvSpPr>
              <a:spLocks noChangeArrowheads="1"/>
            </p:cNvSpPr>
            <p:nvPr/>
          </p:nvSpPr>
          <p:spPr bwMode="auto">
            <a:xfrm>
              <a:off x="4780" y="3204"/>
              <a:ext cx="1396" cy="1401"/>
            </a:xfrm>
            <a:prstGeom prst="ellipse">
              <a:avLst/>
            </a:prstGeom>
            <a:solidFill>
              <a:srgbClr val="3E4150"/>
            </a:solidFill>
            <a:ln w="9525">
              <a:noFill/>
              <a:round/>
            </a:ln>
          </p:spPr>
          <p:txBody>
            <a:bodyPr vert="horz" wrap="square" lIns="91438" tIns="45719" rIns="91438" bIns="45719" numCol="1" anchor="t" anchorCtr="0" compatLnSpc="1"/>
            <a:lstStyle/>
            <a:p>
              <a:endParaRPr lang="zh-CN" altLang="en-US"/>
            </a:p>
          </p:txBody>
        </p:sp>
        <p:sp>
          <p:nvSpPr>
            <p:cNvPr id="33" name="标题 1"/>
            <p:cNvSpPr>
              <a:spLocks noGrp="1"/>
            </p:cNvSpPr>
            <p:nvPr/>
          </p:nvSpPr>
          <p:spPr>
            <a:xfrm>
              <a:off x="6197" y="3203"/>
              <a:ext cx="10159" cy="1178"/>
            </a:xfrm>
            <a:prstGeom prst="rect">
              <a:avLst/>
            </a:prstGeom>
          </p:spPr>
          <p:txBody>
            <a:bodyPr vert="horz" lIns="91417" tIns="45708" rIns="91417" bIns="45708" rtlCol="0" anchor="ctr">
              <a:no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l">
                <a:lnSpc>
                  <a:spcPct val="90000"/>
                </a:lnSpc>
              </a:pPr>
              <a:r>
                <a:rPr lang="zh-CN" altLang="en-US" sz="3730" b="1" dirty="0">
                  <a:solidFill>
                    <a:srgbClr val="002060"/>
                  </a:solidFill>
                  <a:latin typeface="微软雅黑" panose="020B0503020204020204" charset="-122"/>
                  <a:ea typeface="微软雅黑" panose="020B0503020204020204" charset="-122"/>
                  <a:cs typeface="+mj-cs"/>
                </a:rPr>
                <a:t>民国时期的官员选拔制度</a:t>
              </a:r>
            </a:p>
          </p:txBody>
        </p:sp>
        <p:sp>
          <p:nvSpPr>
            <p:cNvPr id="24" name="文本框 23"/>
            <p:cNvSpPr txBox="1"/>
            <p:nvPr/>
          </p:nvSpPr>
          <p:spPr>
            <a:xfrm>
              <a:off x="4814" y="3290"/>
              <a:ext cx="1229" cy="1178"/>
            </a:xfrm>
            <a:prstGeom prst="rect">
              <a:avLst/>
            </a:prstGeom>
            <a:noFill/>
          </p:spPr>
          <p:txBody>
            <a:bodyPr wrap="square" rtlCol="0">
              <a:spAutoFit/>
            </a:bodyPr>
            <a:lstStyle/>
            <a:p>
              <a:r>
                <a:rPr lang="en-US" altLang="zh-CN" sz="4265" b="1" dirty="0">
                  <a:solidFill>
                    <a:schemeClr val="bg1"/>
                  </a:solidFill>
                  <a:latin typeface="Kristen ITC" panose="03050502040202030202" pitchFamily="66" charset="0"/>
                </a:rPr>
                <a:t>02</a:t>
              </a:r>
              <a:endParaRPr lang="zh-CN" altLang="en-US" sz="4265" b="1" dirty="0">
                <a:solidFill>
                  <a:schemeClr val="bg1"/>
                </a:solidFill>
                <a:latin typeface="Kristen ITC" panose="03050502040202030202" pitchFamily="66" charset="0"/>
              </a:endParaRPr>
            </a:p>
          </p:txBody>
        </p:sp>
      </p:grpSp>
      <p:grpSp>
        <p:nvGrpSpPr>
          <p:cNvPr id="3" name="组合 2"/>
          <p:cNvGrpSpPr/>
          <p:nvPr/>
        </p:nvGrpSpPr>
        <p:grpSpPr>
          <a:xfrm>
            <a:off x="1793240" y="4979670"/>
            <a:ext cx="9935845" cy="956310"/>
            <a:chOff x="4611" y="6833"/>
            <a:chExt cx="15647" cy="1506"/>
          </a:xfrm>
        </p:grpSpPr>
        <p:grpSp>
          <p:nvGrpSpPr>
            <p:cNvPr id="2" name="组合 1"/>
            <p:cNvGrpSpPr/>
            <p:nvPr/>
          </p:nvGrpSpPr>
          <p:grpSpPr>
            <a:xfrm>
              <a:off x="4611" y="6833"/>
              <a:ext cx="15647" cy="1506"/>
              <a:chOff x="4801" y="4993"/>
              <a:chExt cx="15647" cy="1506"/>
            </a:xfrm>
          </p:grpSpPr>
          <p:sp>
            <p:nvSpPr>
              <p:cNvPr id="39" name="标题 1"/>
              <p:cNvSpPr>
                <a:spLocks noGrp="1"/>
              </p:cNvSpPr>
              <p:nvPr/>
            </p:nvSpPr>
            <p:spPr>
              <a:xfrm>
                <a:off x="6490" y="4993"/>
                <a:ext cx="13958" cy="1506"/>
              </a:xfrm>
              <a:prstGeom prst="rect">
                <a:avLst/>
              </a:prstGeom>
            </p:spPr>
            <p:txBody>
              <a:bodyPr vert="horz" lIns="91417" tIns="45708" rIns="91417" bIns="45708" rtlCol="0" anchor="ctr">
                <a:no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l"/>
                <a:r>
                  <a:rPr lang="zh-CN" altLang="en-US" sz="3600" b="1" dirty="0">
                    <a:solidFill>
                      <a:srgbClr val="002060"/>
                    </a:solidFill>
                    <a:latin typeface="微软雅黑" panose="020B0503020204020204" charset="-122"/>
                    <a:ea typeface="微软雅黑" panose="020B0503020204020204" charset="-122"/>
                  </a:rPr>
                  <a:t>中华人民共和国的干部制度和公务员制度</a:t>
                </a:r>
              </a:p>
            </p:txBody>
          </p:sp>
          <p:sp>
            <p:nvSpPr>
              <p:cNvPr id="26" name="Oval 5"/>
              <p:cNvSpPr>
                <a:spLocks noChangeArrowheads="1"/>
              </p:cNvSpPr>
              <p:nvPr/>
            </p:nvSpPr>
            <p:spPr bwMode="auto">
              <a:xfrm>
                <a:off x="4801" y="5098"/>
                <a:ext cx="1396" cy="1401"/>
              </a:xfrm>
              <a:prstGeom prst="ellipse">
                <a:avLst/>
              </a:prstGeom>
              <a:solidFill>
                <a:srgbClr val="3E4150"/>
              </a:solidFill>
              <a:ln w="9525">
                <a:noFill/>
                <a:round/>
              </a:ln>
            </p:spPr>
            <p:txBody>
              <a:bodyPr vert="horz" wrap="square" lIns="91438" tIns="45719" rIns="91438" bIns="45719" numCol="1" anchor="t" anchorCtr="0" compatLnSpc="1"/>
              <a:lstStyle/>
              <a:p>
                <a:endParaRPr lang="zh-CN" altLang="en-US"/>
              </a:p>
            </p:txBody>
          </p:sp>
        </p:grpSp>
        <p:sp>
          <p:nvSpPr>
            <p:cNvPr id="35" name="文本框 34"/>
            <p:cNvSpPr txBox="1"/>
            <p:nvPr/>
          </p:nvSpPr>
          <p:spPr>
            <a:xfrm>
              <a:off x="4712" y="7049"/>
              <a:ext cx="1195" cy="1178"/>
            </a:xfrm>
            <a:prstGeom prst="rect">
              <a:avLst/>
            </a:prstGeom>
            <a:noFill/>
          </p:spPr>
          <p:txBody>
            <a:bodyPr wrap="none" rtlCol="0">
              <a:spAutoFit/>
            </a:bodyPr>
            <a:lstStyle/>
            <a:p>
              <a:r>
                <a:rPr lang="en-US" altLang="zh-CN" sz="4265" b="1" dirty="0">
                  <a:solidFill>
                    <a:schemeClr val="bg1"/>
                  </a:solidFill>
                  <a:latin typeface="Kristen ITC" panose="03050502040202030202" pitchFamily="66" charset="0"/>
                </a:rPr>
                <a:t>03</a:t>
              </a:r>
              <a:endParaRPr lang="zh-CN" altLang="en-US" sz="4265" b="1" dirty="0">
                <a:solidFill>
                  <a:schemeClr val="bg1"/>
                </a:solidFill>
                <a:latin typeface="Kristen ITC" panose="03050502040202030202" pitchFamily="66" charset="0"/>
              </a:endParaRPr>
            </a:p>
          </p:txBody>
        </p:sp>
      </p:gr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文本框 8"/>
          <p:cNvSpPr txBox="1"/>
          <p:nvPr/>
        </p:nvSpPr>
        <p:spPr>
          <a:xfrm>
            <a:off x="36063" y="2245378"/>
            <a:ext cx="2616985" cy="521970"/>
          </a:xfrm>
          <a:prstGeom prst="rect">
            <a:avLst/>
          </a:prstGeom>
          <a:noFill/>
        </p:spPr>
        <p:txBody>
          <a:bodyPr wrap="square" rtlCol="0">
            <a:spAutoFit/>
          </a:bodyPr>
          <a:lstStyle/>
          <a:p>
            <a:pPr indent="0">
              <a:buFont typeface="Wingdings" panose="05000000000000000000" pitchFamily="2" charset="2"/>
              <a:buNone/>
            </a:pPr>
            <a:r>
              <a:rPr lang="zh-CN" altLang="en-US" sz="2800" b="1" dirty="0" smtClean="0">
                <a:solidFill>
                  <a:srgbClr val="FF0000"/>
                </a:solidFill>
                <a:latin typeface="宋体" pitchFamily="2" charset="-122"/>
                <a:ea typeface="宋体" pitchFamily="2" charset="-122"/>
                <a:cs typeface="DFKai-SB" panose="03000509000000000000" charset="-120"/>
              </a:rPr>
              <a:t>措施</a:t>
            </a:r>
            <a:r>
              <a:rPr lang="zh-CN" altLang="en-US" sz="2800" b="1" dirty="0">
                <a:solidFill>
                  <a:srgbClr val="FF0000"/>
                </a:solidFill>
                <a:latin typeface="宋体" pitchFamily="2" charset="-122"/>
                <a:ea typeface="宋体" pitchFamily="2" charset="-122"/>
                <a:cs typeface="DFKai-SB" panose="03000509000000000000" charset="-120"/>
              </a:rPr>
              <a:t>：</a:t>
            </a:r>
          </a:p>
        </p:txBody>
      </p:sp>
      <p:sp>
        <p:nvSpPr>
          <p:cNvPr id="5" name="文本框 4"/>
          <p:cNvSpPr txBox="1"/>
          <p:nvPr/>
        </p:nvSpPr>
        <p:spPr>
          <a:xfrm>
            <a:off x="131445" y="2832487"/>
            <a:ext cx="11966574" cy="2308324"/>
          </a:xfrm>
          <a:prstGeom prst="rect">
            <a:avLst/>
          </a:prstGeom>
          <a:noFill/>
        </p:spPr>
        <p:txBody>
          <a:bodyPr wrap="square" rtlCol="0">
            <a:spAutoFit/>
          </a:bodyPr>
          <a:lstStyle/>
          <a:p>
            <a:pPr indent="0" algn="just">
              <a:lnSpc>
                <a:spcPct val="150000"/>
              </a:lnSpc>
              <a:buFont typeface="Wingdings" panose="05000000000000000000" pitchFamily="2" charset="2"/>
              <a:buNone/>
            </a:pPr>
            <a:r>
              <a:rPr lang="zh-CN" altLang="en-US" sz="2400" b="1" dirty="0">
                <a:solidFill>
                  <a:srgbClr val="002060"/>
                </a:solidFill>
                <a:latin typeface="宋体" pitchFamily="2" charset="-122"/>
                <a:ea typeface="宋体" pitchFamily="2" charset="-122"/>
                <a:cs typeface="华文楷体" panose="02010600040101010101" charset="-122"/>
              </a:rPr>
              <a:t>①沿用旧制</a:t>
            </a:r>
            <a:r>
              <a:rPr lang="zh-CN" altLang="en-US" sz="2400" b="1" dirty="0" smtClean="0">
                <a:solidFill>
                  <a:srgbClr val="002060"/>
                </a:solidFill>
                <a:latin typeface="宋体" pitchFamily="2" charset="-122"/>
                <a:ea typeface="宋体" pitchFamily="2" charset="-122"/>
                <a:cs typeface="华文楷体" panose="02010600040101010101" charset="-122"/>
              </a:rPr>
              <a:t>：</a:t>
            </a:r>
            <a:r>
              <a:rPr lang="en-US" altLang="zh-CN" sz="2400" b="1" dirty="0" smtClean="0">
                <a:solidFill>
                  <a:srgbClr val="002060"/>
                </a:solidFill>
                <a:latin typeface="宋体" pitchFamily="2" charset="-122"/>
                <a:ea typeface="宋体" pitchFamily="2" charset="-122"/>
                <a:cs typeface="华文楷体" panose="02010600040101010101" charset="-122"/>
              </a:rPr>
              <a:t>1949</a:t>
            </a:r>
            <a:r>
              <a:rPr lang="zh-CN" altLang="en-US" sz="2400" b="1" dirty="0" smtClean="0">
                <a:solidFill>
                  <a:srgbClr val="002060"/>
                </a:solidFill>
                <a:latin typeface="宋体" pitchFamily="2" charset="-122"/>
                <a:ea typeface="宋体" pitchFamily="2" charset="-122"/>
                <a:cs typeface="华文楷体" panose="02010600040101010101" charset="-122"/>
              </a:rPr>
              <a:t>年新中国成立后，沿用</a:t>
            </a:r>
            <a:r>
              <a:rPr lang="zh-CN" altLang="en-US" sz="2400" b="1" dirty="0">
                <a:solidFill>
                  <a:srgbClr val="002060"/>
                </a:solidFill>
                <a:latin typeface="宋体" pitchFamily="2" charset="-122"/>
                <a:ea typeface="宋体" pitchFamily="2" charset="-122"/>
                <a:cs typeface="华文楷体" panose="02010600040101010101" charset="-122"/>
              </a:rPr>
              <a:t>民主革命时期由中共中央及各级党委组织部门统一管理的干部制度</a:t>
            </a:r>
            <a:r>
              <a:rPr lang="zh-CN" altLang="en-US" sz="2400" b="1" dirty="0" smtClean="0">
                <a:solidFill>
                  <a:srgbClr val="002060"/>
                </a:solidFill>
                <a:latin typeface="宋体" pitchFamily="2" charset="-122"/>
                <a:ea typeface="宋体" pitchFamily="2" charset="-122"/>
                <a:cs typeface="华文楷体" panose="02010600040101010101" charset="-122"/>
              </a:rPr>
              <a:t>。</a:t>
            </a:r>
            <a:endParaRPr lang="en-US" altLang="zh-CN" sz="2400" b="1" dirty="0" smtClean="0">
              <a:solidFill>
                <a:srgbClr val="002060"/>
              </a:solidFill>
              <a:latin typeface="宋体" pitchFamily="2" charset="-122"/>
              <a:ea typeface="宋体" pitchFamily="2" charset="-122"/>
              <a:cs typeface="华文楷体" panose="02010600040101010101" charset="-122"/>
            </a:endParaRPr>
          </a:p>
          <a:p>
            <a:pPr indent="0" algn="just">
              <a:lnSpc>
                <a:spcPct val="150000"/>
              </a:lnSpc>
              <a:buFont typeface="Wingdings" panose="05000000000000000000" pitchFamily="2" charset="2"/>
              <a:buNone/>
            </a:pPr>
            <a:r>
              <a:rPr lang="zh-CN" altLang="en-US" sz="2400" b="1" dirty="0" smtClean="0">
                <a:solidFill>
                  <a:srgbClr val="002060"/>
                </a:solidFill>
                <a:latin typeface="宋体" pitchFamily="2" charset="-122"/>
                <a:ea typeface="宋体" pitchFamily="2" charset="-122"/>
                <a:cs typeface="华文楷体" panose="02010600040101010101" charset="-122"/>
              </a:rPr>
              <a:t>②</a:t>
            </a:r>
            <a:r>
              <a:rPr lang="zh-CN" altLang="en-US" sz="2400" b="1" dirty="0">
                <a:solidFill>
                  <a:srgbClr val="002060"/>
                </a:solidFill>
                <a:latin typeface="宋体" pitchFamily="2" charset="-122"/>
                <a:ea typeface="宋体" pitchFamily="2" charset="-122"/>
                <a:cs typeface="华文楷体" panose="02010600040101010101" charset="-122"/>
              </a:rPr>
              <a:t>建立新制</a:t>
            </a:r>
            <a:r>
              <a:rPr lang="zh-CN" altLang="en-US" sz="2400" b="1" dirty="0" smtClean="0">
                <a:solidFill>
                  <a:srgbClr val="002060"/>
                </a:solidFill>
                <a:latin typeface="宋体" pitchFamily="2" charset="-122"/>
                <a:ea typeface="宋体" pitchFamily="2" charset="-122"/>
                <a:cs typeface="华文楷体" panose="02010600040101010101" charset="-122"/>
              </a:rPr>
              <a:t>：后又</a:t>
            </a:r>
            <a:r>
              <a:rPr lang="zh-CN" altLang="en-US" sz="2400" b="1" dirty="0" smtClean="0">
                <a:solidFill>
                  <a:srgbClr val="002060"/>
                </a:solidFill>
                <a:latin typeface="宋体" pitchFamily="2" charset="-122"/>
                <a:ea typeface="宋体" pitchFamily="2" charset="-122"/>
                <a:cs typeface="华文楷体" panose="02010600040101010101" charset="-122"/>
                <a:sym typeface="+mn-ea"/>
              </a:rPr>
              <a:t>建立</a:t>
            </a:r>
            <a:r>
              <a:rPr lang="zh-CN" altLang="en-US" sz="2400" b="1" dirty="0">
                <a:solidFill>
                  <a:srgbClr val="002060"/>
                </a:solidFill>
                <a:latin typeface="宋体" pitchFamily="2" charset="-122"/>
                <a:ea typeface="宋体" pitchFamily="2" charset="-122"/>
                <a:cs typeface="华文楷体" panose="02010600040101010101" charset="-122"/>
                <a:sym typeface="+mn-ea"/>
              </a:rPr>
              <a:t>了在中共中央及各级党委组织部门统一领导、统一管理下的分类管理的干部制度</a:t>
            </a:r>
            <a:r>
              <a:rPr lang="zh-CN" altLang="en-US" sz="2400" b="1" dirty="0" smtClean="0">
                <a:solidFill>
                  <a:srgbClr val="002060"/>
                </a:solidFill>
                <a:latin typeface="宋体" pitchFamily="2" charset="-122"/>
                <a:ea typeface="宋体" pitchFamily="2" charset="-122"/>
                <a:cs typeface="华文楷体" panose="02010600040101010101" charset="-122"/>
                <a:sym typeface="+mn-ea"/>
              </a:rPr>
              <a:t>。</a:t>
            </a:r>
            <a:endParaRPr lang="zh-CN" altLang="en-US" sz="2400" b="1" dirty="0">
              <a:solidFill>
                <a:srgbClr val="002060"/>
              </a:solidFill>
              <a:latin typeface="宋体" pitchFamily="2" charset="-122"/>
              <a:ea typeface="宋体" pitchFamily="2" charset="-122"/>
              <a:cs typeface="华文楷体" panose="02010600040101010101" charset="-122"/>
            </a:endParaRPr>
          </a:p>
        </p:txBody>
      </p:sp>
      <p:sp>
        <p:nvSpPr>
          <p:cNvPr id="2" name="文本框 1"/>
          <p:cNvSpPr txBox="1"/>
          <p:nvPr/>
        </p:nvSpPr>
        <p:spPr>
          <a:xfrm>
            <a:off x="131445" y="5318049"/>
            <a:ext cx="9877743" cy="652486"/>
          </a:xfrm>
          <a:prstGeom prst="rect">
            <a:avLst/>
          </a:prstGeom>
          <a:noFill/>
        </p:spPr>
        <p:txBody>
          <a:bodyPr wrap="square" rtlCol="0">
            <a:spAutoFit/>
          </a:bodyPr>
          <a:lstStyle/>
          <a:p>
            <a:pPr indent="0">
              <a:lnSpc>
                <a:spcPct val="130000"/>
              </a:lnSpc>
              <a:buFont typeface="Wingdings" panose="05000000000000000000" pitchFamily="2" charset="2"/>
              <a:buNone/>
            </a:pPr>
            <a:r>
              <a:rPr lang="zh-CN" altLang="en-US" sz="2800" b="1" dirty="0" smtClean="0">
                <a:solidFill>
                  <a:srgbClr val="FF0000"/>
                </a:solidFill>
                <a:latin typeface="宋体" pitchFamily="2" charset="-122"/>
                <a:ea typeface="宋体" pitchFamily="2" charset="-122"/>
                <a:cs typeface="DFKai-SB" panose="03000509000000000000" charset="-120"/>
              </a:rPr>
              <a:t>原则</a:t>
            </a:r>
            <a:r>
              <a:rPr lang="zh-CN" altLang="en-US" sz="2800" b="1" dirty="0">
                <a:solidFill>
                  <a:srgbClr val="FF0000"/>
                </a:solidFill>
                <a:latin typeface="宋体" pitchFamily="2" charset="-122"/>
                <a:ea typeface="宋体" pitchFamily="2" charset="-122"/>
                <a:cs typeface="DFKai-SB" panose="03000509000000000000" charset="-120"/>
              </a:rPr>
              <a:t>：</a:t>
            </a:r>
            <a:r>
              <a:rPr lang="zh-CN" altLang="en-US" sz="2400" b="1" dirty="0">
                <a:solidFill>
                  <a:srgbClr val="002060"/>
                </a:solidFill>
                <a:latin typeface="宋体" pitchFamily="2" charset="-122"/>
                <a:ea typeface="宋体" pitchFamily="2" charset="-122"/>
                <a:cs typeface="DFKai-SB" panose="03000509000000000000" charset="-120"/>
              </a:rPr>
              <a:t>党管干部原则是中国特色社会主义干部管理制度的根本。</a:t>
            </a:r>
          </a:p>
        </p:txBody>
      </p:sp>
      <p:cxnSp>
        <p:nvCxnSpPr>
          <p:cNvPr id="12" name="直接连接符 1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3" name="文本框 2"/>
          <p:cNvSpPr txBox="1"/>
          <p:nvPr/>
        </p:nvSpPr>
        <p:spPr>
          <a:xfrm>
            <a:off x="284520" y="885190"/>
            <a:ext cx="4183380" cy="521970"/>
          </a:xfrm>
          <a:prstGeom prst="rect">
            <a:avLst/>
          </a:prstGeom>
          <a:noFill/>
        </p:spPr>
        <p:txBody>
          <a:bodyPr wrap="square" rtlCol="0">
            <a:spAutoFit/>
          </a:bodyPr>
          <a:lstStyle/>
          <a:p>
            <a:r>
              <a:rPr lang="en-US" altLang="zh-CN" sz="2800" b="1" dirty="0">
                <a:solidFill>
                  <a:srgbClr val="FF0000"/>
                </a:solidFill>
                <a:latin typeface="宋体" pitchFamily="2" charset="-122"/>
                <a:ea typeface="宋体" pitchFamily="2" charset="-122"/>
                <a:cs typeface="DFKai-SB" panose="03000509000000000000" charset="-120"/>
              </a:rPr>
              <a:t>1</a:t>
            </a:r>
            <a:r>
              <a:rPr lang="zh-CN" altLang="en-US" sz="2800" b="1" dirty="0" smtClean="0">
                <a:solidFill>
                  <a:srgbClr val="FF0000"/>
                </a:solidFill>
                <a:latin typeface="宋体" pitchFamily="2" charset="-122"/>
                <a:ea typeface="宋体" pitchFamily="2" charset="-122"/>
                <a:cs typeface="DFKai-SB" panose="03000509000000000000" charset="-120"/>
              </a:rPr>
              <a:t>、干部制度的发展演变</a:t>
            </a:r>
            <a:endParaRPr lang="zh-CN" altLang="en-US" sz="2800" b="1" dirty="0">
              <a:solidFill>
                <a:srgbClr val="FF0000"/>
              </a:solidFill>
              <a:latin typeface="宋体" pitchFamily="2" charset="-122"/>
              <a:ea typeface="宋体" pitchFamily="2" charset="-122"/>
              <a:cs typeface="DFKai-SB" panose="03000509000000000000" charset="-120"/>
            </a:endParaRPr>
          </a:p>
        </p:txBody>
      </p:sp>
      <p:sp>
        <p:nvSpPr>
          <p:cNvPr id="14" name="文本框 6"/>
          <p:cNvSpPr txBox="1"/>
          <p:nvPr/>
        </p:nvSpPr>
        <p:spPr>
          <a:xfrm>
            <a:off x="0" y="126365"/>
            <a:ext cx="9275445" cy="583565"/>
          </a:xfrm>
          <a:prstGeom prst="rect">
            <a:avLst/>
          </a:prstGeom>
          <a:noFill/>
        </p:spPr>
        <p:txBody>
          <a:bodyPr wrap="squar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三</a:t>
            </a:r>
            <a:r>
              <a:rPr lang="zh-CN" altLang="en-US" sz="3200" b="1" dirty="0">
                <a:solidFill>
                  <a:srgbClr val="FF0000"/>
                </a:solidFill>
                <a:latin typeface="黑体" panose="02010609060101010101" pitchFamily="49" charset="-122"/>
                <a:ea typeface="黑体" panose="02010609060101010101" pitchFamily="49" charset="-122"/>
              </a:rPr>
              <a:t>、中华人民共和国的干</a:t>
            </a:r>
            <a:r>
              <a:rPr lang="zh-CN" altLang="en-US" sz="3200" b="1" dirty="0" smtClean="0">
                <a:solidFill>
                  <a:srgbClr val="FF0000"/>
                </a:solidFill>
                <a:latin typeface="黑体" panose="02010609060101010101" pitchFamily="49" charset="-122"/>
                <a:ea typeface="黑体" panose="02010609060101010101" pitchFamily="49" charset="-122"/>
              </a:rPr>
              <a:t>部制度和</a:t>
            </a:r>
            <a:r>
              <a:rPr lang="zh-CN" altLang="en-US" sz="3200" b="1" dirty="0">
                <a:solidFill>
                  <a:srgbClr val="FF0000"/>
                </a:solidFill>
                <a:latin typeface="黑体" panose="02010609060101010101" pitchFamily="49" charset="-122"/>
                <a:ea typeface="黑体" panose="02010609060101010101" pitchFamily="49" charset="-122"/>
              </a:rPr>
              <a:t>公务员制度</a:t>
            </a:r>
          </a:p>
        </p:txBody>
      </p:sp>
      <p:sp>
        <p:nvSpPr>
          <p:cNvPr id="15" name="文本框 2"/>
          <p:cNvSpPr txBox="1"/>
          <p:nvPr/>
        </p:nvSpPr>
        <p:spPr>
          <a:xfrm>
            <a:off x="131445" y="1547763"/>
            <a:ext cx="3428524" cy="521970"/>
          </a:xfrm>
          <a:prstGeom prst="rect">
            <a:avLst/>
          </a:prstGeom>
          <a:noFill/>
        </p:spPr>
        <p:txBody>
          <a:bodyPr wrap="square" rtlCol="0">
            <a:spAutoFit/>
          </a:bodyPr>
          <a:lstStyle/>
          <a:p>
            <a:r>
              <a:rPr lang="zh-CN" altLang="en-US" sz="2800" b="1" dirty="0" smtClean="0">
                <a:solidFill>
                  <a:srgbClr val="FF0000"/>
                </a:solidFill>
                <a:latin typeface="宋体" pitchFamily="2" charset="-122"/>
                <a:ea typeface="宋体" pitchFamily="2" charset="-122"/>
                <a:cs typeface="DFKai-SB" panose="03000509000000000000" charset="-120"/>
              </a:rPr>
              <a:t>（</a:t>
            </a:r>
            <a:r>
              <a:rPr lang="en-US" altLang="zh-CN" sz="2800" b="1" dirty="0" smtClean="0">
                <a:solidFill>
                  <a:srgbClr val="FF0000"/>
                </a:solidFill>
                <a:latin typeface="宋体" pitchFamily="2" charset="-122"/>
                <a:ea typeface="宋体" pitchFamily="2" charset="-122"/>
                <a:cs typeface="DFKai-SB" panose="03000509000000000000" charset="-120"/>
              </a:rPr>
              <a:t>1</a:t>
            </a:r>
            <a:r>
              <a:rPr lang="zh-CN" altLang="en-US" sz="2800" b="1" dirty="0" smtClean="0">
                <a:solidFill>
                  <a:srgbClr val="FF0000"/>
                </a:solidFill>
                <a:latin typeface="宋体" pitchFamily="2" charset="-122"/>
                <a:ea typeface="宋体" pitchFamily="2" charset="-122"/>
                <a:cs typeface="DFKai-SB" panose="03000509000000000000" charset="-120"/>
              </a:rPr>
              <a:t>）改革开放</a:t>
            </a:r>
            <a:r>
              <a:rPr lang="zh-CN" altLang="en-US" sz="2800" b="1" dirty="0">
                <a:solidFill>
                  <a:srgbClr val="FF0000"/>
                </a:solidFill>
                <a:latin typeface="宋体" pitchFamily="2" charset="-122"/>
                <a:ea typeface="宋体" pitchFamily="2" charset="-122"/>
                <a:cs typeface="DFKai-SB" panose="03000509000000000000" charset="-120"/>
              </a:rPr>
              <a:t>前</a:t>
            </a: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84519" y="2275341"/>
            <a:ext cx="11615559" cy="1198880"/>
          </a:xfrm>
          <a:prstGeom prst="rect">
            <a:avLst/>
          </a:prstGeom>
          <a:noFill/>
        </p:spPr>
        <p:txBody>
          <a:bodyPr wrap="square" rtlCol="0">
            <a:spAutoFit/>
          </a:bodyPr>
          <a:lstStyle/>
          <a:p>
            <a:pPr indent="0" algn="just">
              <a:lnSpc>
                <a:spcPct val="150000"/>
              </a:lnSpc>
              <a:buFont typeface="Wingdings" panose="05000000000000000000" pitchFamily="2" charset="2"/>
              <a:buNone/>
            </a:pPr>
            <a:r>
              <a:rPr lang="zh-CN" altLang="en-US" sz="2400" b="1" dirty="0">
                <a:solidFill>
                  <a:srgbClr val="FF0000"/>
                </a:solidFill>
                <a:latin typeface="宋体" pitchFamily="2" charset="-122"/>
                <a:ea typeface="宋体" pitchFamily="2" charset="-122"/>
                <a:cs typeface="华文楷体" panose="02010600040101010101" charset="-122"/>
              </a:rPr>
              <a:t>①改革：</a:t>
            </a:r>
            <a:r>
              <a:rPr lang="zh-CN" altLang="en-US" sz="2400" b="1" dirty="0">
                <a:solidFill>
                  <a:srgbClr val="002060"/>
                </a:solidFill>
                <a:latin typeface="宋体" pitchFamily="2" charset="-122"/>
                <a:ea typeface="宋体" pitchFamily="2" charset="-122"/>
                <a:cs typeface="华文楷体" panose="02010600040101010101" charset="-122"/>
              </a:rPr>
              <a:t>在</a:t>
            </a:r>
            <a:r>
              <a:rPr lang="zh-CN" altLang="en-US" sz="2400" b="1" dirty="0">
                <a:solidFill>
                  <a:srgbClr val="FF0000"/>
                </a:solidFill>
                <a:latin typeface="宋体" pitchFamily="2" charset="-122"/>
                <a:ea typeface="宋体" pitchFamily="2" charset="-122"/>
                <a:cs typeface="华文楷体" panose="02010600040101010101" charset="-122"/>
              </a:rPr>
              <a:t>干部选拔</a:t>
            </a:r>
            <a:r>
              <a:rPr lang="zh-CN" altLang="en-US" sz="2400" b="1" dirty="0">
                <a:solidFill>
                  <a:srgbClr val="002060"/>
                </a:solidFill>
                <a:latin typeface="宋体" pitchFamily="2" charset="-122"/>
                <a:ea typeface="宋体" pitchFamily="2" charset="-122"/>
                <a:cs typeface="华文楷体" panose="02010600040101010101" charset="-122"/>
              </a:rPr>
              <a:t>、任用、考核、奖惩、离休、退休、培训、工资、</a:t>
            </a:r>
            <a:r>
              <a:rPr lang="zh-CN" altLang="en-US" sz="2400" b="1" dirty="0">
                <a:solidFill>
                  <a:srgbClr val="FF0000"/>
                </a:solidFill>
                <a:latin typeface="宋体" pitchFamily="2" charset="-122"/>
                <a:ea typeface="宋体" pitchFamily="2" charset="-122"/>
                <a:cs typeface="华文楷体" panose="02010600040101010101" charset="-122"/>
              </a:rPr>
              <a:t>回避制度</a:t>
            </a:r>
            <a:r>
              <a:rPr lang="zh-CN" altLang="en-US" sz="2400" b="1" dirty="0">
                <a:solidFill>
                  <a:srgbClr val="002060"/>
                </a:solidFill>
                <a:latin typeface="宋体" pitchFamily="2" charset="-122"/>
                <a:ea typeface="宋体" pitchFamily="2" charset="-122"/>
                <a:cs typeface="华文楷体" panose="02010600040101010101" charset="-122"/>
              </a:rPr>
              <a:t>等方面进行了一系列改革。</a:t>
            </a:r>
          </a:p>
        </p:txBody>
      </p:sp>
      <p:sp>
        <p:nvSpPr>
          <p:cNvPr id="8" name="文本框 7"/>
          <p:cNvSpPr txBox="1"/>
          <p:nvPr/>
        </p:nvSpPr>
        <p:spPr>
          <a:xfrm>
            <a:off x="284520" y="3474221"/>
            <a:ext cx="11513712" cy="1754326"/>
          </a:xfrm>
          <a:prstGeom prst="rect">
            <a:avLst/>
          </a:prstGeom>
          <a:noFill/>
        </p:spPr>
        <p:txBody>
          <a:bodyPr wrap="square" rtlCol="0">
            <a:spAutoFit/>
          </a:bodyPr>
          <a:lstStyle/>
          <a:p>
            <a:pPr indent="0" algn="just">
              <a:lnSpc>
                <a:spcPct val="150000"/>
              </a:lnSpc>
              <a:buFont typeface="Wingdings" panose="05000000000000000000" pitchFamily="2" charset="2"/>
              <a:buNone/>
            </a:pPr>
            <a:r>
              <a:rPr lang="zh-CN" altLang="en-US" sz="2400" b="1" dirty="0">
                <a:solidFill>
                  <a:srgbClr val="FF0000"/>
                </a:solidFill>
                <a:latin typeface="宋体" pitchFamily="2" charset="-122"/>
                <a:ea typeface="宋体" pitchFamily="2" charset="-122"/>
                <a:cs typeface="华文楷体" panose="02010600040101010101" charset="-122"/>
              </a:rPr>
              <a:t>②完善：</a:t>
            </a:r>
            <a:r>
              <a:rPr lang="zh-CN" altLang="en-US" sz="2400" b="1" dirty="0">
                <a:solidFill>
                  <a:srgbClr val="002060"/>
                </a:solidFill>
                <a:latin typeface="宋体" pitchFamily="2" charset="-122"/>
                <a:ea typeface="宋体" pitchFamily="2" charset="-122"/>
                <a:cs typeface="华文楷体" panose="02010600040101010101" charset="-122"/>
              </a:rPr>
              <a:t>在坚持贯彻</a:t>
            </a:r>
            <a:r>
              <a:rPr lang="zh-CN" altLang="en-US" sz="2400" b="1" dirty="0">
                <a:solidFill>
                  <a:srgbClr val="FF0000"/>
                </a:solidFill>
                <a:latin typeface="宋体" pitchFamily="2" charset="-122"/>
                <a:ea typeface="宋体" pitchFamily="2" charset="-122"/>
                <a:cs typeface="华文楷体" panose="02010600040101010101" charset="-122"/>
              </a:rPr>
              <a:t>中国共产党管理干部</a:t>
            </a:r>
            <a:r>
              <a:rPr lang="zh-CN" altLang="en-US" sz="2400" b="1" dirty="0">
                <a:solidFill>
                  <a:srgbClr val="002060"/>
                </a:solidFill>
                <a:latin typeface="宋体" pitchFamily="2" charset="-122"/>
                <a:ea typeface="宋体" pitchFamily="2" charset="-122"/>
                <a:cs typeface="华文楷体" panose="02010600040101010101" charset="-122"/>
              </a:rPr>
              <a:t>的根本原则下，我国逐步实现了干部管理的</a:t>
            </a:r>
            <a:r>
              <a:rPr lang="zh-CN" altLang="en-US" sz="2400" b="1" dirty="0">
                <a:solidFill>
                  <a:srgbClr val="FF0000"/>
                </a:solidFill>
                <a:latin typeface="宋体" pitchFamily="2" charset="-122"/>
                <a:ea typeface="宋体" pitchFamily="2" charset="-122"/>
                <a:cs typeface="华文楷体" panose="02010600040101010101" charset="-122"/>
              </a:rPr>
              <a:t>科学化、民主化、法制化、现代化</a:t>
            </a:r>
            <a:r>
              <a:rPr lang="zh-CN" altLang="en-US" sz="2400" b="1" dirty="0">
                <a:solidFill>
                  <a:srgbClr val="002060"/>
                </a:solidFill>
                <a:latin typeface="宋体" pitchFamily="2" charset="-122"/>
                <a:ea typeface="宋体" pitchFamily="2" charset="-122"/>
                <a:cs typeface="华文楷体" panose="02010600040101010101" charset="-122"/>
              </a:rPr>
              <a:t>，特别是在干部管理制度上不断加强法制建设，</a:t>
            </a:r>
            <a:r>
              <a:rPr lang="zh-CN" altLang="en-US" sz="2400" b="1" dirty="0">
                <a:solidFill>
                  <a:srgbClr val="002060"/>
                </a:solidFill>
                <a:latin typeface="宋体" pitchFamily="2" charset="-122"/>
                <a:ea typeface="宋体" pitchFamily="2" charset="-122"/>
                <a:cs typeface="华文楷体" panose="02010600040101010101" charset="-122"/>
                <a:sym typeface="+mn-ea"/>
              </a:rPr>
              <a:t>初步建立起</a:t>
            </a:r>
            <a:r>
              <a:rPr lang="zh-CN" altLang="en-US" sz="2400" b="1" dirty="0">
                <a:solidFill>
                  <a:srgbClr val="FF0000"/>
                </a:solidFill>
                <a:latin typeface="宋体" pitchFamily="2" charset="-122"/>
                <a:ea typeface="宋体" pitchFamily="2" charset="-122"/>
                <a:cs typeface="华文楷体" panose="02010600040101010101" charset="-122"/>
                <a:sym typeface="+mn-ea"/>
              </a:rPr>
              <a:t>中国特色社会主义干部管理制度</a:t>
            </a:r>
            <a:r>
              <a:rPr lang="zh-CN" altLang="en-US" sz="2400" b="1" dirty="0">
                <a:solidFill>
                  <a:srgbClr val="002060"/>
                </a:solidFill>
                <a:latin typeface="宋体" pitchFamily="2" charset="-122"/>
                <a:ea typeface="宋体" pitchFamily="2" charset="-122"/>
                <a:cs typeface="华文楷体" panose="02010600040101010101" charset="-122"/>
              </a:rPr>
              <a:t>。</a:t>
            </a:r>
          </a:p>
        </p:txBody>
      </p:sp>
      <p:sp>
        <p:nvSpPr>
          <p:cNvPr id="5" name="文本框 4"/>
          <p:cNvSpPr txBox="1"/>
          <p:nvPr/>
        </p:nvSpPr>
        <p:spPr>
          <a:xfrm>
            <a:off x="284519" y="5382707"/>
            <a:ext cx="11513712" cy="1200329"/>
          </a:xfrm>
          <a:prstGeom prst="rect">
            <a:avLst/>
          </a:prstGeom>
          <a:noFill/>
        </p:spPr>
        <p:txBody>
          <a:bodyPr wrap="square" rtlCol="0">
            <a:spAutoFit/>
          </a:bodyPr>
          <a:lstStyle/>
          <a:p>
            <a:pPr>
              <a:lnSpc>
                <a:spcPct val="150000"/>
              </a:lnSpc>
            </a:pPr>
            <a:r>
              <a:rPr lang="zh-CN" altLang="en-US" sz="2400" b="1" dirty="0">
                <a:solidFill>
                  <a:srgbClr val="FF0000"/>
                </a:solidFill>
                <a:latin typeface="宋体" pitchFamily="2" charset="-122"/>
                <a:ea typeface="宋体" pitchFamily="2" charset="-122"/>
              </a:rPr>
              <a:t>③进一步完善：</a:t>
            </a:r>
            <a:r>
              <a:rPr lang="zh-CN" altLang="en-US" sz="2400" b="1" dirty="0">
                <a:solidFill>
                  <a:srgbClr val="002060"/>
                </a:solidFill>
                <a:latin typeface="宋体" pitchFamily="2" charset="-122"/>
                <a:ea typeface="宋体" pitchFamily="2" charset="-122"/>
              </a:rPr>
              <a:t>十八大以来，干部队伍建设更加</a:t>
            </a:r>
            <a:r>
              <a:rPr lang="zh-CN" altLang="en-US" sz="2400" b="1" dirty="0">
                <a:solidFill>
                  <a:srgbClr val="FF0000"/>
                </a:solidFill>
                <a:latin typeface="宋体" pitchFamily="2" charset="-122"/>
                <a:ea typeface="宋体" pitchFamily="2" charset="-122"/>
              </a:rPr>
              <a:t>规范化、制度化</a:t>
            </a:r>
            <a:r>
              <a:rPr lang="zh-CN" altLang="en-US" sz="2400" b="1" dirty="0">
                <a:solidFill>
                  <a:srgbClr val="002060"/>
                </a:solidFill>
                <a:latin typeface="宋体" pitchFamily="2" charset="-122"/>
                <a:ea typeface="宋体" pitchFamily="2" charset="-122"/>
              </a:rPr>
              <a:t>，严格依法依规办事，特别是在干部的廉政建设方面不断完善各项制度和规定，取得很大成绩。</a:t>
            </a:r>
          </a:p>
        </p:txBody>
      </p:sp>
      <p:cxnSp>
        <p:nvCxnSpPr>
          <p:cNvPr id="7" name="直接连接符 6"/>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0" name="文本框 6"/>
          <p:cNvSpPr txBox="1"/>
          <p:nvPr/>
        </p:nvSpPr>
        <p:spPr>
          <a:xfrm>
            <a:off x="0" y="126365"/>
            <a:ext cx="9275445" cy="583565"/>
          </a:xfrm>
          <a:prstGeom prst="rect">
            <a:avLst/>
          </a:prstGeom>
          <a:noFill/>
        </p:spPr>
        <p:txBody>
          <a:bodyPr wrap="squar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三</a:t>
            </a:r>
            <a:r>
              <a:rPr lang="zh-CN" altLang="en-US" sz="3200" b="1" dirty="0">
                <a:solidFill>
                  <a:srgbClr val="FF0000"/>
                </a:solidFill>
                <a:latin typeface="黑体" panose="02010609060101010101" pitchFamily="49" charset="-122"/>
                <a:ea typeface="黑体" panose="02010609060101010101" pitchFamily="49" charset="-122"/>
              </a:rPr>
              <a:t>、中华人民共和国的干</a:t>
            </a:r>
            <a:r>
              <a:rPr lang="zh-CN" altLang="en-US" sz="3200" b="1" dirty="0" smtClean="0">
                <a:solidFill>
                  <a:srgbClr val="FF0000"/>
                </a:solidFill>
                <a:latin typeface="黑体" panose="02010609060101010101" pitchFamily="49" charset="-122"/>
                <a:ea typeface="黑体" panose="02010609060101010101" pitchFamily="49" charset="-122"/>
              </a:rPr>
              <a:t>部制度和</a:t>
            </a:r>
            <a:r>
              <a:rPr lang="zh-CN" altLang="en-US" sz="3200" b="1" dirty="0">
                <a:solidFill>
                  <a:srgbClr val="FF0000"/>
                </a:solidFill>
                <a:latin typeface="黑体" panose="02010609060101010101" pitchFamily="49" charset="-122"/>
                <a:ea typeface="黑体" panose="02010609060101010101" pitchFamily="49" charset="-122"/>
              </a:rPr>
              <a:t>公务员制度</a:t>
            </a:r>
          </a:p>
        </p:txBody>
      </p:sp>
      <p:sp>
        <p:nvSpPr>
          <p:cNvPr id="11" name="文本框 2"/>
          <p:cNvSpPr txBox="1"/>
          <p:nvPr/>
        </p:nvSpPr>
        <p:spPr>
          <a:xfrm>
            <a:off x="284520" y="885190"/>
            <a:ext cx="4183380" cy="521970"/>
          </a:xfrm>
          <a:prstGeom prst="rect">
            <a:avLst/>
          </a:prstGeom>
          <a:noFill/>
        </p:spPr>
        <p:txBody>
          <a:bodyPr wrap="square" rtlCol="0">
            <a:spAutoFit/>
          </a:bodyPr>
          <a:lstStyle/>
          <a:p>
            <a:r>
              <a:rPr lang="en-US" altLang="zh-CN" sz="2800" b="1" dirty="0">
                <a:solidFill>
                  <a:srgbClr val="FF0000"/>
                </a:solidFill>
                <a:latin typeface="宋体" pitchFamily="2" charset="-122"/>
                <a:ea typeface="宋体" pitchFamily="2" charset="-122"/>
                <a:cs typeface="DFKai-SB" panose="03000509000000000000" charset="-120"/>
              </a:rPr>
              <a:t>1</a:t>
            </a:r>
            <a:r>
              <a:rPr lang="zh-CN" altLang="en-US" sz="2800" b="1" dirty="0" smtClean="0">
                <a:solidFill>
                  <a:srgbClr val="FF0000"/>
                </a:solidFill>
                <a:latin typeface="宋体" pitchFamily="2" charset="-122"/>
                <a:ea typeface="宋体" pitchFamily="2" charset="-122"/>
                <a:cs typeface="DFKai-SB" panose="03000509000000000000" charset="-120"/>
              </a:rPr>
              <a:t>、干部制度的发展演变</a:t>
            </a:r>
            <a:endParaRPr lang="zh-CN" altLang="en-US" sz="2800" b="1" dirty="0">
              <a:solidFill>
                <a:srgbClr val="FF0000"/>
              </a:solidFill>
              <a:latin typeface="宋体" pitchFamily="2" charset="-122"/>
              <a:ea typeface="宋体" pitchFamily="2" charset="-122"/>
              <a:cs typeface="DFKai-SB" panose="03000509000000000000" charset="-120"/>
            </a:endParaRPr>
          </a:p>
        </p:txBody>
      </p:sp>
      <p:sp>
        <p:nvSpPr>
          <p:cNvPr id="12" name="文本框 2"/>
          <p:cNvSpPr txBox="1"/>
          <p:nvPr/>
        </p:nvSpPr>
        <p:spPr>
          <a:xfrm>
            <a:off x="131444" y="1547763"/>
            <a:ext cx="11343631" cy="521970"/>
          </a:xfrm>
          <a:prstGeom prst="rect">
            <a:avLst/>
          </a:prstGeom>
          <a:noFill/>
        </p:spPr>
        <p:txBody>
          <a:bodyPr wrap="square" rtlCol="0">
            <a:spAutoFit/>
          </a:bodyPr>
          <a:lstStyle/>
          <a:p>
            <a:r>
              <a:rPr lang="zh-CN" altLang="en-US" sz="2800" b="1" dirty="0" smtClean="0">
                <a:solidFill>
                  <a:srgbClr val="FF0000"/>
                </a:solidFill>
                <a:latin typeface="宋体" pitchFamily="2" charset="-122"/>
                <a:ea typeface="宋体" pitchFamily="2" charset="-122"/>
                <a:cs typeface="DFKai-SB" panose="03000509000000000000" charset="-120"/>
              </a:rPr>
              <a:t>（</a:t>
            </a:r>
            <a:r>
              <a:rPr lang="en-US" altLang="zh-CN" sz="2800" b="1" dirty="0">
                <a:solidFill>
                  <a:srgbClr val="FF0000"/>
                </a:solidFill>
                <a:latin typeface="宋体" pitchFamily="2" charset="-122"/>
                <a:ea typeface="宋体" pitchFamily="2" charset="-122"/>
                <a:cs typeface="DFKai-SB" panose="03000509000000000000" charset="-120"/>
              </a:rPr>
              <a:t>2</a:t>
            </a:r>
            <a:r>
              <a:rPr lang="zh-CN" altLang="en-US" sz="2800" b="1" dirty="0" smtClean="0">
                <a:solidFill>
                  <a:srgbClr val="FF0000"/>
                </a:solidFill>
                <a:latin typeface="宋体" pitchFamily="2" charset="-122"/>
                <a:ea typeface="宋体" pitchFamily="2" charset="-122"/>
                <a:cs typeface="DFKai-SB" panose="03000509000000000000" charset="-120"/>
              </a:rPr>
              <a:t>）改革开放后：</a:t>
            </a:r>
            <a:r>
              <a:rPr lang="zh-CN" altLang="en-US" sz="2400" b="1" dirty="0" smtClean="0">
                <a:solidFill>
                  <a:srgbClr val="002060"/>
                </a:solidFill>
                <a:latin typeface="宋体" pitchFamily="2" charset="-122"/>
                <a:ea typeface="宋体" pitchFamily="2" charset="-122"/>
                <a:cs typeface="DFKai-SB" panose="03000509000000000000" charset="-120"/>
              </a:rPr>
              <a:t>干部制度进入改革和进一步完善阶段。</a:t>
            </a:r>
            <a:endParaRPr lang="zh-CN" altLang="en-US" sz="2400" b="1" dirty="0">
              <a:solidFill>
                <a:srgbClr val="002060"/>
              </a:solidFill>
              <a:latin typeface="宋体" pitchFamily="2" charset="-122"/>
              <a:ea typeface="宋体" pitchFamily="2" charset="-122"/>
              <a:cs typeface="DFKai-SB" panose="03000509000000000000" charset="-120"/>
            </a:endParaRPr>
          </a:p>
        </p:txBody>
      </p:sp>
    </p:spTree>
    <p:custDataLst>
      <p:tags r:id="rId1"/>
    </p:custData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136059" y="1039907"/>
            <a:ext cx="11831785" cy="4524315"/>
          </a:xfrm>
          <a:prstGeom prst="rect">
            <a:avLst/>
          </a:prstGeom>
          <a:ln w="28575">
            <a:solidFill>
              <a:schemeClr val="accent2">
                <a:lumMod val="75000"/>
              </a:schemeClr>
            </a:solidFill>
          </a:ln>
        </p:spPr>
        <p:txBody>
          <a:bodyPr wrap="square">
            <a:spAutoFit/>
          </a:bodyPr>
          <a:lstStyle/>
          <a:p>
            <a:pPr algn="just">
              <a:lnSpc>
                <a:spcPct val="150000"/>
              </a:lnSpc>
              <a:spcAft>
                <a:spcPts val="0"/>
              </a:spcAft>
            </a:pPr>
            <a:r>
              <a:rPr lang="zh-CN" altLang="en-US" sz="2400" b="1" kern="100" dirty="0" smtClean="0">
                <a:solidFill>
                  <a:srgbClr val="002060"/>
                </a:solidFill>
                <a:latin typeface="宋体" pitchFamily="2" charset="-122"/>
                <a:ea typeface="宋体" pitchFamily="2" charset="-122"/>
                <a:cs typeface="黑体" panose="02010609060101010101" pitchFamily="49" charset="-122"/>
              </a:rPr>
              <a:t>材料：</a:t>
            </a:r>
            <a:r>
              <a:rPr lang="zh-CN" altLang="zh-CN" sz="2400" b="1" kern="100" dirty="0" smtClean="0">
                <a:solidFill>
                  <a:srgbClr val="002060"/>
                </a:solidFill>
                <a:latin typeface="宋体" pitchFamily="2" charset="-122"/>
                <a:ea typeface="宋体" pitchFamily="2" charset="-122"/>
                <a:cs typeface="黑体" panose="02010609060101010101" pitchFamily="49" charset="-122"/>
              </a:rPr>
              <a:t>在</a:t>
            </a:r>
            <a:r>
              <a:rPr lang="en-US" altLang="zh-CN" sz="2400" b="1" kern="100" dirty="0">
                <a:solidFill>
                  <a:srgbClr val="002060"/>
                </a:solidFill>
                <a:latin typeface="宋体" pitchFamily="2" charset="-122"/>
                <a:ea typeface="宋体" pitchFamily="2" charset="-122"/>
                <a:cs typeface="黑体" panose="02010609060101010101" pitchFamily="49" charset="-122"/>
              </a:rPr>
              <a:t>1979</a:t>
            </a:r>
            <a:r>
              <a:rPr lang="zh-CN" altLang="zh-CN" sz="2400" b="1" kern="100" dirty="0">
                <a:solidFill>
                  <a:srgbClr val="002060"/>
                </a:solidFill>
                <a:latin typeface="宋体" pitchFamily="2" charset="-122"/>
                <a:ea typeface="宋体" pitchFamily="2" charset="-122"/>
                <a:cs typeface="黑体" panose="02010609060101010101" pitchFamily="49" charset="-122"/>
              </a:rPr>
              <a:t>年颁布的《关于实行干部考核制度的意见》中，把考核的对象划分为技术类和党政类，考核时各有侧重，体现了分类管理的思想。技术类干部侧重能，如专业技能、业务熟练程度、科研成果等。党政干部侧重德，考核的内容大多都是关于政治思想方面。考核干部实行领导和群众相结合的方法，把平时考察和定期考核结合起来；同时，把考核结果同干部的奖惩和晋升链接起来。</a:t>
            </a:r>
            <a:r>
              <a:rPr lang="en-US" altLang="zh-CN" sz="2400" b="1" kern="100" dirty="0">
                <a:solidFill>
                  <a:srgbClr val="002060"/>
                </a:solidFill>
                <a:latin typeface="宋体" pitchFamily="2" charset="-122"/>
                <a:ea typeface="宋体" pitchFamily="2" charset="-122"/>
                <a:cs typeface="黑体" panose="02010609060101010101" pitchFamily="49" charset="-122"/>
              </a:rPr>
              <a:t>“</a:t>
            </a:r>
            <a:r>
              <a:rPr lang="zh-CN" altLang="zh-CN" sz="2400" b="1" kern="100" dirty="0">
                <a:solidFill>
                  <a:srgbClr val="002060"/>
                </a:solidFill>
                <a:latin typeface="宋体" pitchFamily="2" charset="-122"/>
                <a:ea typeface="宋体" pitchFamily="2" charset="-122"/>
                <a:cs typeface="黑体" panose="02010609060101010101" pitchFamily="49" charset="-122"/>
              </a:rPr>
              <a:t>对于未能达到考核标准的干部，要在实践中加强锻炼，限期达到考核标准。经过两次考核达不到标准的，要调离现职，分配其他工作，有的要降职使用。</a:t>
            </a:r>
            <a:r>
              <a:rPr lang="en-US" altLang="zh-CN" sz="2400" b="1" kern="100" dirty="0" smtClean="0">
                <a:solidFill>
                  <a:srgbClr val="002060"/>
                </a:solidFill>
                <a:latin typeface="宋体" pitchFamily="2" charset="-122"/>
                <a:ea typeface="宋体" pitchFamily="2" charset="-122"/>
                <a:cs typeface="黑体" panose="02010609060101010101" pitchFamily="49" charset="-122"/>
              </a:rPr>
              <a:t>”</a:t>
            </a:r>
          </a:p>
          <a:p>
            <a:pPr algn="just">
              <a:lnSpc>
                <a:spcPct val="150000"/>
              </a:lnSpc>
              <a:spcAft>
                <a:spcPts val="0"/>
              </a:spcAft>
            </a:pPr>
            <a:r>
              <a:rPr lang="en-US" altLang="zh-CN" sz="2400" b="1" kern="100" dirty="0">
                <a:solidFill>
                  <a:srgbClr val="002060"/>
                </a:solidFill>
                <a:latin typeface="宋体" pitchFamily="2" charset="-122"/>
                <a:ea typeface="宋体" pitchFamily="2" charset="-122"/>
                <a:cs typeface="黑体" panose="02010609060101010101" pitchFamily="49" charset="-122"/>
              </a:rPr>
              <a:t> </a:t>
            </a:r>
            <a:r>
              <a:rPr lang="en-US" altLang="zh-CN" sz="2400" b="1" kern="100" dirty="0" smtClean="0">
                <a:solidFill>
                  <a:srgbClr val="002060"/>
                </a:solidFill>
                <a:latin typeface="宋体" pitchFamily="2" charset="-122"/>
                <a:ea typeface="宋体" pitchFamily="2" charset="-122"/>
                <a:cs typeface="黑体" panose="02010609060101010101" pitchFamily="49" charset="-122"/>
              </a:rPr>
              <a:t>                           ——</a:t>
            </a:r>
            <a:r>
              <a:rPr lang="zh-CN" altLang="zh-CN" sz="2400" b="1" kern="100" dirty="0">
                <a:solidFill>
                  <a:srgbClr val="002060"/>
                </a:solidFill>
                <a:latin typeface="宋体" pitchFamily="2" charset="-122"/>
                <a:ea typeface="宋体" pitchFamily="2" charset="-122"/>
                <a:cs typeface="黑体" panose="02010609060101010101" pitchFamily="49" charset="-122"/>
              </a:rPr>
              <a:t>摘编自张东川《我国公务员考核制度研究》</a:t>
            </a:r>
          </a:p>
        </p:txBody>
      </p:sp>
      <p:sp>
        <p:nvSpPr>
          <p:cNvPr id="6" name="矩形 5"/>
          <p:cNvSpPr/>
          <p:nvPr/>
        </p:nvSpPr>
        <p:spPr>
          <a:xfrm>
            <a:off x="136059" y="5564222"/>
            <a:ext cx="11773365" cy="1137106"/>
          </a:xfrm>
          <a:prstGeom prst="rect">
            <a:avLst/>
          </a:prstGeom>
          <a:solidFill>
            <a:schemeClr val="bg1"/>
          </a:solidFill>
        </p:spPr>
        <p:txBody>
          <a:bodyPr wrap="square">
            <a:spAutoFit/>
          </a:bodyPr>
          <a:lstStyle/>
          <a:p>
            <a:pPr indent="-40005">
              <a:lnSpc>
                <a:spcPct val="150000"/>
              </a:lnSpc>
              <a:spcAft>
                <a:spcPts val="0"/>
              </a:spcAft>
            </a:pPr>
            <a:r>
              <a:rPr lang="zh-CN" altLang="en-US" sz="2400" b="1"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干部考核制度的</a:t>
            </a:r>
            <a:r>
              <a:rPr lang="zh-CN" altLang="zh-CN" sz="2400" b="1"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意义</a:t>
            </a:r>
            <a:r>
              <a:rPr lang="zh-CN"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为干部的晋升和降职提供有效的依据；提升政府工作效率和提高公务员素质具有重要作用；为改革开放的顺利进行提供政治保障</a:t>
            </a:r>
            <a:r>
              <a:rPr lang="zh-CN" altLang="zh-CN" sz="2400" b="1" kern="100" dirty="0" smtClean="0">
                <a:solidFill>
                  <a:srgbClr val="00206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b="1" kern="100" dirty="0">
              <a:solidFill>
                <a:srgbClr val="002060"/>
              </a:solidFill>
              <a:latin typeface="Calibri" panose="020F0502020204030204" pitchFamily="34" charset="0"/>
              <a:ea typeface="宋体" panose="02010600030101010101" pitchFamily="2" charset="-122"/>
              <a:cs typeface="Times New Roman" panose="02020603050405020304" pitchFamily="18" charset="0"/>
            </a:endParaRPr>
          </a:p>
        </p:txBody>
      </p:sp>
      <p:cxnSp>
        <p:nvCxnSpPr>
          <p:cNvPr id="3" name="直接连接符 2"/>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7" name="文本框 6"/>
          <p:cNvSpPr txBox="1"/>
          <p:nvPr/>
        </p:nvSpPr>
        <p:spPr>
          <a:xfrm>
            <a:off x="0" y="126365"/>
            <a:ext cx="9275445" cy="583565"/>
          </a:xfrm>
          <a:prstGeom prst="rect">
            <a:avLst/>
          </a:prstGeom>
          <a:noFill/>
        </p:spPr>
        <p:txBody>
          <a:bodyPr wrap="squar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三</a:t>
            </a:r>
            <a:r>
              <a:rPr lang="zh-CN" altLang="en-US" sz="3200" b="1" dirty="0">
                <a:solidFill>
                  <a:srgbClr val="FF0000"/>
                </a:solidFill>
                <a:latin typeface="黑体" panose="02010609060101010101" pitchFamily="49" charset="-122"/>
                <a:ea typeface="黑体" panose="02010609060101010101" pitchFamily="49" charset="-122"/>
              </a:rPr>
              <a:t>、中华人民共和国的干</a:t>
            </a:r>
            <a:r>
              <a:rPr lang="zh-CN" altLang="en-US" sz="3200" b="1" dirty="0" smtClean="0">
                <a:solidFill>
                  <a:srgbClr val="FF0000"/>
                </a:solidFill>
                <a:latin typeface="黑体" panose="02010609060101010101" pitchFamily="49" charset="-122"/>
                <a:ea typeface="黑体" panose="02010609060101010101" pitchFamily="49" charset="-122"/>
              </a:rPr>
              <a:t>部制度和</a:t>
            </a:r>
            <a:r>
              <a:rPr lang="zh-CN" altLang="en-US" sz="3200" b="1" dirty="0">
                <a:solidFill>
                  <a:srgbClr val="FF0000"/>
                </a:solidFill>
                <a:latin typeface="黑体" panose="02010609060101010101" pitchFamily="49" charset="-122"/>
                <a:ea typeface="黑体" panose="02010609060101010101" pitchFamily="49" charset="-122"/>
              </a:rPr>
              <a:t>公务员制度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文本框 1"/>
          <p:cNvSpPr txBox="1">
            <a:spLocks noChangeArrowheads="1"/>
          </p:cNvSpPr>
          <p:nvPr/>
        </p:nvSpPr>
        <p:spPr bwMode="auto">
          <a:xfrm>
            <a:off x="138598" y="1779687"/>
            <a:ext cx="11952267" cy="5632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400" b="1" dirty="0" smtClean="0">
                <a:solidFill>
                  <a:srgbClr val="FF0000"/>
                </a:solidFill>
                <a:latin typeface="宋体"/>
                <a:ea typeface="宋体"/>
              </a:rPr>
              <a:t>①</a:t>
            </a:r>
            <a:r>
              <a:rPr lang="zh-CN" altLang="en-US" sz="2400" b="1" dirty="0" smtClean="0">
                <a:solidFill>
                  <a:srgbClr val="0070C0"/>
                </a:solidFill>
                <a:latin typeface="宋体"/>
                <a:ea typeface="宋体"/>
              </a:rPr>
              <a:t>酝酿建立：</a:t>
            </a:r>
            <a:r>
              <a:rPr lang="en-US" altLang="zh-CN" sz="2400" b="1" dirty="0" smtClean="0">
                <a:solidFill>
                  <a:srgbClr val="FF0000"/>
                </a:solidFill>
                <a:latin typeface="宋体"/>
                <a:ea typeface="宋体"/>
              </a:rPr>
              <a:t>1987</a:t>
            </a:r>
            <a:r>
              <a:rPr lang="zh-CN" altLang="en-US" sz="2400" b="1" dirty="0" smtClean="0">
                <a:solidFill>
                  <a:srgbClr val="FF0000"/>
                </a:solidFill>
                <a:latin typeface="宋体"/>
                <a:ea typeface="宋体"/>
              </a:rPr>
              <a:t>年，</a:t>
            </a:r>
            <a:r>
              <a:rPr lang="zh-CN" altLang="en-US" sz="2400" b="1" dirty="0" smtClean="0">
                <a:solidFill>
                  <a:srgbClr val="002060"/>
                </a:solidFill>
                <a:latin typeface="宋体"/>
                <a:ea typeface="宋体"/>
              </a:rPr>
              <a:t>中共十三大决定建立和推行国家公务员制度。</a:t>
            </a:r>
            <a:endParaRPr lang="en-US" altLang="zh-CN" sz="2400" b="1" dirty="0" smtClean="0">
              <a:solidFill>
                <a:srgbClr val="002060"/>
              </a:solidFill>
              <a:latin typeface="宋体"/>
              <a:ea typeface="宋体"/>
            </a:endParaRPr>
          </a:p>
          <a:p>
            <a:pPr>
              <a:lnSpc>
                <a:spcPct val="150000"/>
              </a:lnSpc>
            </a:pPr>
            <a:r>
              <a:rPr lang="zh-CN" altLang="en-US" sz="2400" b="1" dirty="0" smtClean="0">
                <a:solidFill>
                  <a:srgbClr val="FF0000"/>
                </a:solidFill>
                <a:latin typeface="宋体"/>
                <a:ea typeface="宋体"/>
              </a:rPr>
              <a:t>②</a:t>
            </a:r>
            <a:r>
              <a:rPr lang="zh-CN" altLang="en-US" sz="2400" b="1" dirty="0" smtClean="0">
                <a:solidFill>
                  <a:srgbClr val="0070C0"/>
                </a:solidFill>
                <a:latin typeface="宋体"/>
                <a:ea typeface="宋体"/>
              </a:rPr>
              <a:t>初步形成：</a:t>
            </a:r>
            <a:r>
              <a:rPr lang="zh-CN" altLang="en-US" sz="2400" b="1" dirty="0" smtClean="0">
                <a:solidFill>
                  <a:srgbClr val="FF0000"/>
                </a:solidFill>
                <a:latin typeface="宋体" pitchFamily="2" charset="-122"/>
              </a:rPr>
              <a:t>1993年，</a:t>
            </a:r>
            <a:r>
              <a:rPr lang="zh-CN" altLang="en-US" sz="2400" b="1" dirty="0" smtClean="0">
                <a:solidFill>
                  <a:srgbClr val="002060"/>
                </a:solidFill>
                <a:latin typeface="宋体" pitchFamily="2" charset="-122"/>
              </a:rPr>
              <a:t>国务院发布</a:t>
            </a:r>
            <a:r>
              <a:rPr lang="en-US" altLang="zh-CN" sz="2400" b="1" dirty="0" smtClean="0">
                <a:solidFill>
                  <a:srgbClr val="002060"/>
                </a:solidFill>
                <a:latin typeface="宋体" pitchFamily="2" charset="-122"/>
              </a:rPr>
              <a:t>《</a:t>
            </a:r>
            <a:r>
              <a:rPr lang="zh-CN" altLang="en-US" sz="2400" b="1" dirty="0" smtClean="0">
                <a:solidFill>
                  <a:srgbClr val="002060"/>
                </a:solidFill>
                <a:latin typeface="宋体" pitchFamily="2" charset="-122"/>
              </a:rPr>
              <a:t>国家公务员暂行条例</a:t>
            </a:r>
            <a:r>
              <a:rPr lang="en-US" altLang="zh-CN" sz="2400" b="1" dirty="0" smtClean="0">
                <a:solidFill>
                  <a:srgbClr val="002060"/>
                </a:solidFill>
                <a:latin typeface="宋体" pitchFamily="2" charset="-122"/>
              </a:rPr>
              <a:t>》</a:t>
            </a:r>
            <a:r>
              <a:rPr lang="zh-CN" altLang="en-US" sz="2400" b="1" dirty="0" smtClean="0">
                <a:solidFill>
                  <a:srgbClr val="002060"/>
                </a:solidFill>
                <a:latin typeface="宋体" pitchFamily="2" charset="-122"/>
              </a:rPr>
              <a:t>及配套的</a:t>
            </a:r>
            <a:r>
              <a:rPr lang="en-US" altLang="zh-CN" sz="2400" b="1" dirty="0" smtClean="0">
                <a:solidFill>
                  <a:srgbClr val="002060"/>
                </a:solidFill>
                <a:latin typeface="宋体" pitchFamily="2" charset="-122"/>
              </a:rPr>
              <a:t>《</a:t>
            </a:r>
            <a:r>
              <a:rPr lang="zh-CN" altLang="en-US" sz="2400" b="1" dirty="0" smtClean="0">
                <a:solidFill>
                  <a:srgbClr val="002060"/>
                </a:solidFill>
                <a:latin typeface="宋体" pitchFamily="2" charset="-122"/>
              </a:rPr>
              <a:t>国家公务员录用暂行规定</a:t>
            </a:r>
            <a:r>
              <a:rPr lang="en-US" altLang="zh-CN" sz="2400" b="1" dirty="0" smtClean="0">
                <a:solidFill>
                  <a:srgbClr val="002060"/>
                </a:solidFill>
                <a:latin typeface="宋体" pitchFamily="2" charset="-122"/>
              </a:rPr>
              <a:t>》</a:t>
            </a:r>
            <a:r>
              <a:rPr lang="zh-CN" altLang="en-US" sz="2400" b="1" dirty="0" smtClean="0">
                <a:solidFill>
                  <a:srgbClr val="002060"/>
                </a:solidFill>
                <a:latin typeface="宋体" pitchFamily="2" charset="-122"/>
              </a:rPr>
              <a:t>，规定</a:t>
            </a:r>
            <a:r>
              <a:rPr lang="zh-CN" altLang="en-US" sz="2400" b="1" dirty="0">
                <a:solidFill>
                  <a:srgbClr val="002060"/>
                </a:solidFill>
                <a:latin typeface="宋体" pitchFamily="2" charset="-122"/>
              </a:rPr>
              <a:t>公务员</a:t>
            </a:r>
            <a:r>
              <a:rPr lang="zh-CN" altLang="en-US" sz="2400" b="1" dirty="0">
                <a:solidFill>
                  <a:srgbClr val="FF0000"/>
                </a:solidFill>
                <a:latin typeface="宋体" pitchFamily="2" charset="-122"/>
              </a:rPr>
              <a:t>“凡进必考</a:t>
            </a:r>
            <a:r>
              <a:rPr lang="zh-CN" altLang="en-US" sz="2400" b="1" dirty="0" smtClean="0">
                <a:solidFill>
                  <a:srgbClr val="FF0000"/>
                </a:solidFill>
                <a:latin typeface="宋体" pitchFamily="2" charset="-122"/>
              </a:rPr>
              <a:t>”。</a:t>
            </a:r>
            <a:r>
              <a:rPr lang="zh-CN" altLang="en-US" sz="2400" b="1" dirty="0" smtClean="0">
                <a:solidFill>
                  <a:srgbClr val="002060"/>
                </a:solidFill>
                <a:latin typeface="宋体" pitchFamily="2" charset="-122"/>
              </a:rPr>
              <a:t>公务员</a:t>
            </a:r>
            <a:r>
              <a:rPr lang="zh-CN" altLang="en-US" sz="2400" b="1" dirty="0">
                <a:solidFill>
                  <a:srgbClr val="002060"/>
                </a:solidFill>
                <a:latin typeface="宋体" pitchFamily="2" charset="-122"/>
              </a:rPr>
              <a:t>制度开始推行</a:t>
            </a:r>
            <a:r>
              <a:rPr lang="zh-CN" altLang="en-US" sz="2400" b="1" dirty="0" smtClean="0">
                <a:solidFill>
                  <a:srgbClr val="002060"/>
                </a:solidFill>
                <a:latin typeface="宋体" pitchFamily="2" charset="-122"/>
              </a:rPr>
              <a:t>,公务员</a:t>
            </a:r>
            <a:r>
              <a:rPr lang="zh-CN" altLang="en-US" sz="2400" b="1" dirty="0">
                <a:solidFill>
                  <a:srgbClr val="002060"/>
                </a:solidFill>
                <a:latin typeface="宋体" pitchFamily="2" charset="-122"/>
              </a:rPr>
              <a:t>考试录用制度建立</a:t>
            </a:r>
            <a:r>
              <a:rPr lang="zh-CN" altLang="en-US" sz="2400" b="1" dirty="0" smtClean="0">
                <a:solidFill>
                  <a:srgbClr val="002060"/>
                </a:solidFill>
                <a:latin typeface="宋体" pitchFamily="2" charset="-122"/>
              </a:rPr>
              <a:t>。</a:t>
            </a:r>
            <a:endParaRPr lang="en-US" altLang="zh-CN" sz="2400" b="1" dirty="0" smtClean="0">
              <a:solidFill>
                <a:srgbClr val="002060"/>
              </a:solidFill>
              <a:latin typeface="宋体" pitchFamily="2" charset="-122"/>
            </a:endParaRPr>
          </a:p>
          <a:p>
            <a:pPr>
              <a:lnSpc>
                <a:spcPct val="150000"/>
              </a:lnSpc>
            </a:pPr>
            <a:r>
              <a:rPr lang="zh-CN" altLang="en-US" sz="2400" b="1" dirty="0" smtClean="0">
                <a:solidFill>
                  <a:srgbClr val="FF0000"/>
                </a:solidFill>
                <a:latin typeface="宋体"/>
                <a:ea typeface="宋体"/>
              </a:rPr>
              <a:t>③</a:t>
            </a:r>
            <a:r>
              <a:rPr lang="zh-CN" altLang="en-US" sz="2400" b="1" dirty="0" smtClean="0">
                <a:solidFill>
                  <a:srgbClr val="0070C0"/>
                </a:solidFill>
                <a:latin typeface="宋体"/>
                <a:ea typeface="宋体"/>
              </a:rPr>
              <a:t>正式形成：</a:t>
            </a:r>
            <a:r>
              <a:rPr lang="zh-CN" altLang="en-US" sz="2400" b="1" dirty="0" smtClean="0">
                <a:solidFill>
                  <a:srgbClr val="FF0000"/>
                </a:solidFill>
                <a:latin typeface="宋体" pitchFamily="2" charset="-122"/>
              </a:rPr>
              <a:t>2005年</a:t>
            </a:r>
            <a:r>
              <a:rPr lang="zh-CN" altLang="en-US" sz="2400" b="1" dirty="0">
                <a:solidFill>
                  <a:srgbClr val="FF0000"/>
                </a:solidFill>
                <a:latin typeface="宋体" pitchFamily="2" charset="-122"/>
              </a:rPr>
              <a:t>，</a:t>
            </a:r>
            <a:r>
              <a:rPr lang="zh-CN" altLang="en-US" sz="2400" b="1" dirty="0">
                <a:solidFill>
                  <a:srgbClr val="002060"/>
                </a:solidFill>
                <a:latin typeface="宋体" pitchFamily="2" charset="-122"/>
              </a:rPr>
              <a:t>全国人大常委会通过</a:t>
            </a:r>
            <a:r>
              <a:rPr lang="zh-CN" altLang="en-US" sz="2400" b="1" dirty="0">
                <a:solidFill>
                  <a:srgbClr val="FF0000"/>
                </a:solidFill>
                <a:latin typeface="宋体" pitchFamily="2" charset="-122"/>
              </a:rPr>
              <a:t>《中华人民共和国公务员法》</a:t>
            </a:r>
            <a:r>
              <a:rPr lang="zh-CN" altLang="en-US" sz="2400" b="1" dirty="0">
                <a:solidFill>
                  <a:srgbClr val="002060"/>
                </a:solidFill>
                <a:latin typeface="宋体" pitchFamily="2" charset="-122"/>
              </a:rPr>
              <a:t>,标志着国家公务员制度正式形成</a:t>
            </a:r>
            <a:r>
              <a:rPr lang="zh-CN" altLang="en-US" sz="2400" b="1" dirty="0" smtClean="0">
                <a:solidFill>
                  <a:srgbClr val="002060"/>
                </a:solidFill>
                <a:latin typeface="宋体" pitchFamily="2" charset="-122"/>
              </a:rPr>
              <a:t>。</a:t>
            </a:r>
            <a:r>
              <a:rPr lang="zh-CN" altLang="en-US" sz="2400" b="1" dirty="0" smtClean="0">
                <a:solidFill>
                  <a:srgbClr val="FF0000"/>
                </a:solidFill>
                <a:latin typeface="宋体" pitchFamily="2" charset="-122"/>
              </a:rPr>
              <a:t>基本</a:t>
            </a:r>
            <a:r>
              <a:rPr lang="zh-CN" altLang="en-US" sz="2400" b="1" dirty="0">
                <a:solidFill>
                  <a:srgbClr val="FF0000"/>
                </a:solidFill>
                <a:latin typeface="宋体" pitchFamily="2" charset="-122"/>
              </a:rPr>
              <a:t>内容：</a:t>
            </a:r>
            <a:r>
              <a:rPr lang="zh-CN" altLang="en-US" sz="2400" b="1" dirty="0">
                <a:solidFill>
                  <a:srgbClr val="002060"/>
                </a:solidFill>
                <a:latin typeface="宋体" pitchFamily="2" charset="-122"/>
              </a:rPr>
              <a:t>录用担任主任科员以下以及其他相当职务层次的非领导职务公务员,采用</a:t>
            </a:r>
            <a:r>
              <a:rPr lang="zh-CN" altLang="en-US" sz="2400" b="1" dirty="0">
                <a:solidFill>
                  <a:srgbClr val="FF0000"/>
                </a:solidFill>
                <a:latin typeface="宋体" pitchFamily="2" charset="-122"/>
              </a:rPr>
              <a:t>公开考试、严格考察、平等竞争、择优录取</a:t>
            </a:r>
            <a:r>
              <a:rPr lang="zh-CN" altLang="en-US" sz="2400" b="1" dirty="0">
                <a:solidFill>
                  <a:srgbClr val="002060"/>
                </a:solidFill>
                <a:latin typeface="宋体" pitchFamily="2" charset="-122"/>
              </a:rPr>
              <a:t>的办法，公务员考录工作正式进入</a:t>
            </a:r>
            <a:r>
              <a:rPr lang="zh-CN" altLang="en-US" sz="2400" b="1" dirty="0">
                <a:solidFill>
                  <a:srgbClr val="FF0000"/>
                </a:solidFill>
                <a:latin typeface="宋体" pitchFamily="2" charset="-122"/>
              </a:rPr>
              <a:t>法制化</a:t>
            </a:r>
            <a:r>
              <a:rPr lang="zh-CN" altLang="en-US" sz="2400" b="1" dirty="0">
                <a:solidFill>
                  <a:srgbClr val="002060"/>
                </a:solidFill>
                <a:latin typeface="宋体" pitchFamily="2" charset="-122"/>
              </a:rPr>
              <a:t>轨道。</a:t>
            </a:r>
          </a:p>
          <a:p>
            <a:pPr>
              <a:lnSpc>
                <a:spcPct val="150000"/>
              </a:lnSpc>
            </a:pPr>
            <a:r>
              <a:rPr lang="en-US" altLang="zh-CN" sz="2400" b="1" dirty="0" smtClean="0">
                <a:solidFill>
                  <a:srgbClr val="FF0000"/>
                </a:solidFill>
                <a:latin typeface="宋体"/>
                <a:ea typeface="宋体"/>
              </a:rPr>
              <a:t>④</a:t>
            </a:r>
            <a:r>
              <a:rPr lang="zh-CN" altLang="en-US" sz="2400" b="1" dirty="0" smtClean="0">
                <a:solidFill>
                  <a:srgbClr val="0070C0"/>
                </a:solidFill>
                <a:latin typeface="宋体"/>
                <a:ea typeface="宋体"/>
              </a:rPr>
              <a:t>发展完善：</a:t>
            </a:r>
            <a:r>
              <a:rPr lang="en-US" altLang="zh-CN" sz="2400" b="1" dirty="0" smtClean="0">
                <a:solidFill>
                  <a:srgbClr val="FF0000"/>
                </a:solidFill>
                <a:latin typeface="宋体" pitchFamily="2" charset="-122"/>
              </a:rPr>
              <a:t>2006</a:t>
            </a:r>
            <a:r>
              <a:rPr lang="zh-CN" altLang="en-US" sz="2400" b="1" dirty="0" smtClean="0">
                <a:solidFill>
                  <a:srgbClr val="FF0000"/>
                </a:solidFill>
                <a:latin typeface="宋体" pitchFamily="2" charset="-122"/>
              </a:rPr>
              <a:t>年</a:t>
            </a:r>
            <a:r>
              <a:rPr lang="en-US" altLang="zh-CN" sz="2400" b="1" dirty="0" smtClean="0">
                <a:solidFill>
                  <a:srgbClr val="FF0000"/>
                </a:solidFill>
                <a:latin typeface="宋体" pitchFamily="2" charset="-122"/>
              </a:rPr>
              <a:t>1</a:t>
            </a:r>
            <a:r>
              <a:rPr lang="zh-CN" altLang="en-US" sz="2400" b="1" dirty="0" smtClean="0">
                <a:solidFill>
                  <a:srgbClr val="FF0000"/>
                </a:solidFill>
                <a:latin typeface="宋体" pitchFamily="2" charset="-122"/>
              </a:rPr>
              <a:t>月</a:t>
            </a:r>
            <a:r>
              <a:rPr lang="zh-CN" altLang="en-US" sz="2400" b="1" dirty="0" smtClean="0">
                <a:solidFill>
                  <a:srgbClr val="002060"/>
                </a:solidFill>
                <a:latin typeface="宋体" pitchFamily="2" charset="-122"/>
              </a:rPr>
              <a:t>《中华人民共和国公务员法》</a:t>
            </a:r>
            <a:r>
              <a:rPr lang="zh-CN" altLang="en-US" sz="2400" b="1" dirty="0" smtClean="0">
                <a:solidFill>
                  <a:srgbClr val="FF0000"/>
                </a:solidFill>
                <a:latin typeface="宋体" pitchFamily="2" charset="-122"/>
              </a:rPr>
              <a:t>正式实施</a:t>
            </a:r>
            <a:r>
              <a:rPr lang="zh-CN" altLang="en-US" sz="2400" b="1" dirty="0" smtClean="0">
                <a:solidFill>
                  <a:srgbClr val="002060"/>
                </a:solidFill>
                <a:latin typeface="宋体" pitchFamily="2" charset="-122"/>
              </a:rPr>
              <a:t>，自此，</a:t>
            </a:r>
            <a:r>
              <a:rPr lang="zh-CN" altLang="en-US" sz="2400" b="1" dirty="0" smtClean="0">
                <a:solidFill>
                  <a:srgbClr val="002060"/>
                </a:solidFill>
                <a:latin typeface="宋体" pitchFamily="2" charset="-122"/>
                <a:cs typeface="DFKai-SB" panose="03000509000000000000" charset="-120"/>
                <a:sym typeface="+mn-ea"/>
              </a:rPr>
              <a:t>公务员</a:t>
            </a:r>
            <a:r>
              <a:rPr lang="zh-CN" altLang="en-US" sz="2400" b="1" dirty="0">
                <a:solidFill>
                  <a:srgbClr val="002060"/>
                </a:solidFill>
                <a:latin typeface="宋体" pitchFamily="2" charset="-122"/>
                <a:cs typeface="DFKai-SB" panose="03000509000000000000" charset="-120"/>
                <a:sym typeface="+mn-ea"/>
              </a:rPr>
              <a:t>考试录用制度得到了全方位的推进和改善，考试录用的规模和范围在不断扩大</a:t>
            </a:r>
            <a:r>
              <a:rPr lang="zh-CN" altLang="en-US" sz="2400" b="1" dirty="0" smtClean="0">
                <a:solidFill>
                  <a:srgbClr val="002060"/>
                </a:solidFill>
                <a:latin typeface="宋体" pitchFamily="2" charset="-122"/>
                <a:cs typeface="DFKai-SB" panose="03000509000000000000" charset="-120"/>
                <a:sym typeface="+mn-ea"/>
              </a:rPr>
              <a:t>。</a:t>
            </a:r>
            <a:endParaRPr lang="zh-CN" altLang="en-US" sz="2400" b="1" dirty="0">
              <a:solidFill>
                <a:srgbClr val="002060"/>
              </a:solidFill>
              <a:latin typeface="宋体" pitchFamily="2" charset="-122"/>
              <a:cs typeface="DFKai-SB" panose="03000509000000000000" charset="-120"/>
            </a:endParaRPr>
          </a:p>
        </p:txBody>
      </p:sp>
      <p:cxnSp>
        <p:nvCxnSpPr>
          <p:cNvPr id="3" name="直接连接符 2"/>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5" name="文本框 4"/>
          <p:cNvSpPr txBox="1"/>
          <p:nvPr/>
        </p:nvSpPr>
        <p:spPr>
          <a:xfrm>
            <a:off x="0" y="126365"/>
            <a:ext cx="9275445" cy="583565"/>
          </a:xfrm>
          <a:prstGeom prst="rect">
            <a:avLst/>
          </a:prstGeom>
          <a:noFill/>
        </p:spPr>
        <p:txBody>
          <a:bodyPr wrap="squar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三</a:t>
            </a:r>
            <a:r>
              <a:rPr lang="zh-CN" altLang="en-US" sz="3200" b="1" dirty="0">
                <a:solidFill>
                  <a:srgbClr val="FF0000"/>
                </a:solidFill>
                <a:latin typeface="黑体" panose="02010609060101010101" pitchFamily="49" charset="-122"/>
                <a:ea typeface="黑体" panose="02010609060101010101" pitchFamily="49" charset="-122"/>
              </a:rPr>
              <a:t>、中华人民共和国的干</a:t>
            </a:r>
            <a:r>
              <a:rPr lang="zh-CN" altLang="en-US" sz="3200" b="1" dirty="0" smtClean="0">
                <a:solidFill>
                  <a:srgbClr val="FF0000"/>
                </a:solidFill>
                <a:latin typeface="黑体" panose="02010609060101010101" pitchFamily="49" charset="-122"/>
                <a:ea typeface="黑体" panose="02010609060101010101" pitchFamily="49" charset="-122"/>
              </a:rPr>
              <a:t>部制度和</a:t>
            </a:r>
            <a:r>
              <a:rPr lang="zh-CN" altLang="en-US" sz="3200" b="1" dirty="0">
                <a:solidFill>
                  <a:srgbClr val="FF0000"/>
                </a:solidFill>
                <a:latin typeface="黑体" panose="02010609060101010101" pitchFamily="49" charset="-122"/>
                <a:ea typeface="黑体" panose="02010609060101010101" pitchFamily="49" charset="-122"/>
              </a:rPr>
              <a:t>公务员制度</a:t>
            </a:r>
          </a:p>
        </p:txBody>
      </p:sp>
      <p:sp>
        <p:nvSpPr>
          <p:cNvPr id="7" name="文本框 2"/>
          <p:cNvSpPr txBox="1"/>
          <p:nvPr/>
        </p:nvSpPr>
        <p:spPr>
          <a:xfrm>
            <a:off x="284520" y="885190"/>
            <a:ext cx="3695052" cy="523220"/>
          </a:xfrm>
          <a:prstGeom prst="rect">
            <a:avLst/>
          </a:prstGeom>
          <a:noFill/>
        </p:spPr>
        <p:txBody>
          <a:bodyPr wrap="square" rtlCol="0">
            <a:spAutoFit/>
          </a:bodyPr>
          <a:lstStyle/>
          <a:p>
            <a:r>
              <a:rPr lang="en-US" altLang="zh-CN" sz="2800" b="1" dirty="0" smtClean="0">
                <a:solidFill>
                  <a:srgbClr val="FF0000"/>
                </a:solidFill>
                <a:latin typeface="宋体" pitchFamily="2" charset="-122"/>
                <a:ea typeface="宋体" pitchFamily="2" charset="-122"/>
                <a:cs typeface="DFKai-SB" panose="03000509000000000000" charset="-120"/>
              </a:rPr>
              <a:t>2</a:t>
            </a:r>
            <a:r>
              <a:rPr lang="zh-CN" altLang="en-US" sz="2800" b="1" dirty="0" smtClean="0">
                <a:solidFill>
                  <a:srgbClr val="FF0000"/>
                </a:solidFill>
                <a:latin typeface="宋体" pitchFamily="2" charset="-122"/>
                <a:ea typeface="宋体" pitchFamily="2" charset="-122"/>
                <a:cs typeface="DFKai-SB" panose="03000509000000000000" charset="-120"/>
              </a:rPr>
              <a:t>、公务员制度</a:t>
            </a:r>
            <a:endParaRPr lang="zh-CN" altLang="en-US" sz="2800" b="1" dirty="0">
              <a:solidFill>
                <a:srgbClr val="FF0000"/>
              </a:solidFill>
              <a:latin typeface="宋体" pitchFamily="2" charset="-122"/>
              <a:ea typeface="宋体" pitchFamily="2" charset="-122"/>
              <a:cs typeface="DFKai-SB" panose="03000509000000000000" charset="-120"/>
            </a:endParaRPr>
          </a:p>
        </p:txBody>
      </p:sp>
      <p:sp>
        <p:nvSpPr>
          <p:cNvPr id="9" name="矩形 8"/>
          <p:cNvSpPr/>
          <p:nvPr/>
        </p:nvSpPr>
        <p:spPr>
          <a:xfrm>
            <a:off x="34290" y="1408410"/>
            <a:ext cx="3113353" cy="461665"/>
          </a:xfrm>
          <a:prstGeom prst="rect">
            <a:avLst/>
          </a:prstGeom>
        </p:spPr>
        <p:txBody>
          <a:bodyPr wrap="none">
            <a:spAutoFit/>
          </a:bodyPr>
          <a:lstStyle/>
          <a:p>
            <a:pPr lvl="0"/>
            <a:r>
              <a:rPr lang="zh-CN" altLang="en-US" sz="2400" b="1" dirty="0">
                <a:solidFill>
                  <a:srgbClr val="FF0000"/>
                </a:solidFill>
                <a:latin typeface="宋体" pitchFamily="2" charset="-122"/>
                <a:ea typeface="宋体" pitchFamily="2" charset="-122"/>
              </a:rPr>
              <a:t>(1)建立、发展概况：</a:t>
            </a:r>
            <a:endParaRPr lang="en-US" altLang="zh-CN" sz="2400" b="1" dirty="0">
              <a:solidFill>
                <a:srgbClr val="FF0000"/>
              </a:solidFill>
              <a:latin typeface="宋体" pitchFamily="2" charset="-122"/>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7" name="文本框 6"/>
          <p:cNvSpPr txBox="1"/>
          <p:nvPr/>
        </p:nvSpPr>
        <p:spPr>
          <a:xfrm>
            <a:off x="0" y="126365"/>
            <a:ext cx="9275445" cy="583565"/>
          </a:xfrm>
          <a:prstGeom prst="rect">
            <a:avLst/>
          </a:prstGeom>
          <a:noFill/>
        </p:spPr>
        <p:txBody>
          <a:bodyPr wrap="squar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三</a:t>
            </a:r>
            <a:r>
              <a:rPr lang="zh-CN" altLang="en-US" sz="3200" b="1" dirty="0">
                <a:solidFill>
                  <a:srgbClr val="FF0000"/>
                </a:solidFill>
                <a:latin typeface="黑体" panose="02010609060101010101" pitchFamily="49" charset="-122"/>
                <a:ea typeface="黑体" panose="02010609060101010101" pitchFamily="49" charset="-122"/>
              </a:rPr>
              <a:t>、中华人民共和国的干</a:t>
            </a:r>
            <a:r>
              <a:rPr lang="zh-CN" altLang="en-US" sz="3200" b="1" dirty="0" smtClean="0">
                <a:solidFill>
                  <a:srgbClr val="FF0000"/>
                </a:solidFill>
                <a:latin typeface="黑体" panose="02010609060101010101" pitchFamily="49" charset="-122"/>
                <a:ea typeface="黑体" panose="02010609060101010101" pitchFamily="49" charset="-122"/>
              </a:rPr>
              <a:t>部制度和</a:t>
            </a:r>
            <a:r>
              <a:rPr lang="zh-CN" altLang="en-US" sz="3200" b="1" dirty="0">
                <a:solidFill>
                  <a:srgbClr val="FF0000"/>
                </a:solidFill>
                <a:latin typeface="黑体" panose="02010609060101010101" pitchFamily="49" charset="-122"/>
                <a:ea typeface="黑体" panose="02010609060101010101" pitchFamily="49" charset="-122"/>
              </a:rPr>
              <a:t>公务员制度</a:t>
            </a:r>
          </a:p>
        </p:txBody>
      </p:sp>
      <p:sp>
        <p:nvSpPr>
          <p:cNvPr id="2" name="矩形 1"/>
          <p:cNvSpPr/>
          <p:nvPr/>
        </p:nvSpPr>
        <p:spPr>
          <a:xfrm>
            <a:off x="459280" y="2077679"/>
            <a:ext cx="7757442" cy="2308324"/>
          </a:xfrm>
          <a:prstGeom prst="rect">
            <a:avLst/>
          </a:prstGeom>
        </p:spPr>
        <p:txBody>
          <a:bodyPr wrap="square">
            <a:spAutoFit/>
          </a:bodyPr>
          <a:lstStyle/>
          <a:p>
            <a:pPr>
              <a:lnSpc>
                <a:spcPct val="150000"/>
              </a:lnSpc>
            </a:pPr>
            <a:r>
              <a:rPr lang="zh-CN" altLang="en-US" sz="2400" b="1" dirty="0" smtClean="0">
                <a:solidFill>
                  <a:srgbClr val="002060"/>
                </a:solidFill>
                <a:latin typeface="宋体" pitchFamily="2" charset="-122"/>
                <a:ea typeface="宋体" pitchFamily="2" charset="-122"/>
              </a:rPr>
              <a:t>报考</a:t>
            </a:r>
            <a:r>
              <a:rPr lang="zh-CN" altLang="en-US" sz="2400" b="1" dirty="0">
                <a:solidFill>
                  <a:srgbClr val="002060"/>
                </a:solidFill>
                <a:latin typeface="宋体" pitchFamily="2" charset="-122"/>
                <a:ea typeface="宋体" pitchFamily="2" charset="-122"/>
              </a:rPr>
              <a:t>公务员人</a:t>
            </a:r>
            <a:r>
              <a:rPr lang="zh-CN" altLang="en-US" sz="2400" b="1" dirty="0">
                <a:solidFill>
                  <a:srgbClr val="FF0000"/>
                </a:solidFill>
                <a:latin typeface="宋体" pitchFamily="2" charset="-122"/>
                <a:ea typeface="宋体" pitchFamily="2" charset="-122"/>
              </a:rPr>
              <a:t>数不断增多</a:t>
            </a:r>
            <a:r>
              <a:rPr lang="zh-CN" altLang="en-US" sz="2400" b="1" dirty="0" smtClean="0">
                <a:solidFill>
                  <a:srgbClr val="002060"/>
                </a:solidFill>
                <a:latin typeface="宋体" pitchFamily="2" charset="-122"/>
                <a:ea typeface="宋体" pitchFamily="2" charset="-122"/>
              </a:rPr>
              <a:t>；</a:t>
            </a:r>
            <a:endParaRPr lang="en-US" altLang="zh-CN" sz="2400" b="1" dirty="0" smtClean="0">
              <a:solidFill>
                <a:srgbClr val="002060"/>
              </a:solidFill>
              <a:latin typeface="宋体" pitchFamily="2" charset="-122"/>
              <a:ea typeface="宋体" pitchFamily="2" charset="-122"/>
            </a:endParaRPr>
          </a:p>
          <a:p>
            <a:pPr>
              <a:lnSpc>
                <a:spcPct val="150000"/>
              </a:lnSpc>
            </a:pPr>
            <a:r>
              <a:rPr lang="zh-CN" altLang="en-US" sz="2400" b="1" dirty="0" smtClean="0">
                <a:solidFill>
                  <a:srgbClr val="002060"/>
                </a:solidFill>
                <a:latin typeface="宋体" pitchFamily="2" charset="-122"/>
                <a:ea typeface="宋体" pitchFamily="2" charset="-122"/>
              </a:rPr>
              <a:t>文化程度</a:t>
            </a:r>
            <a:r>
              <a:rPr lang="zh-CN" altLang="en-US" sz="2400" b="1" dirty="0">
                <a:solidFill>
                  <a:srgbClr val="002060"/>
                </a:solidFill>
                <a:latin typeface="宋体" pitchFamily="2" charset="-122"/>
                <a:ea typeface="宋体" pitchFamily="2" charset="-122"/>
              </a:rPr>
              <a:t>呈现</a:t>
            </a:r>
            <a:r>
              <a:rPr lang="zh-CN" altLang="en-US" sz="2400" b="1" dirty="0">
                <a:solidFill>
                  <a:srgbClr val="FF0000"/>
                </a:solidFill>
                <a:latin typeface="宋体" pitchFamily="2" charset="-122"/>
                <a:ea typeface="宋体" pitchFamily="2" charset="-122"/>
              </a:rPr>
              <a:t>高学历化</a:t>
            </a:r>
            <a:r>
              <a:rPr lang="zh-CN" altLang="en-US" sz="2400" b="1" dirty="0">
                <a:solidFill>
                  <a:srgbClr val="002060"/>
                </a:solidFill>
                <a:latin typeface="宋体" pitchFamily="2" charset="-122"/>
                <a:ea typeface="宋体" pitchFamily="2" charset="-122"/>
              </a:rPr>
              <a:t>的特点；</a:t>
            </a:r>
            <a:endParaRPr lang="en-US" altLang="zh-CN" sz="2400" b="1" dirty="0">
              <a:solidFill>
                <a:srgbClr val="002060"/>
              </a:solidFill>
              <a:latin typeface="宋体" pitchFamily="2" charset="-122"/>
              <a:ea typeface="宋体" pitchFamily="2" charset="-122"/>
            </a:endParaRPr>
          </a:p>
          <a:p>
            <a:pPr>
              <a:lnSpc>
                <a:spcPct val="150000"/>
              </a:lnSpc>
            </a:pPr>
            <a:r>
              <a:rPr lang="zh-CN" altLang="en-US" sz="2400" b="1" dirty="0">
                <a:solidFill>
                  <a:srgbClr val="002060"/>
                </a:solidFill>
                <a:latin typeface="宋体" pitchFamily="2" charset="-122"/>
                <a:ea typeface="宋体" pitchFamily="2" charset="-122"/>
              </a:rPr>
              <a:t>考试录用的</a:t>
            </a:r>
            <a:r>
              <a:rPr lang="zh-CN" altLang="en-US" sz="2400" b="1" dirty="0">
                <a:solidFill>
                  <a:srgbClr val="FF0000"/>
                </a:solidFill>
                <a:latin typeface="宋体" pitchFamily="2" charset="-122"/>
                <a:ea typeface="宋体" pitchFamily="2" charset="-122"/>
              </a:rPr>
              <a:t>规模和范围扩大</a:t>
            </a:r>
            <a:r>
              <a:rPr lang="zh-CN" altLang="en-US" sz="2400" b="1" dirty="0">
                <a:solidFill>
                  <a:srgbClr val="002060"/>
                </a:solidFill>
                <a:latin typeface="宋体" pitchFamily="2" charset="-122"/>
                <a:ea typeface="宋体" pitchFamily="2" charset="-122"/>
              </a:rPr>
              <a:t>；</a:t>
            </a:r>
            <a:r>
              <a:rPr lang="zh-CN" altLang="en-US" sz="2400" b="1" dirty="0" smtClean="0">
                <a:solidFill>
                  <a:srgbClr val="002060"/>
                </a:solidFill>
                <a:latin typeface="宋体" pitchFamily="2" charset="-122"/>
                <a:ea typeface="宋体" pitchFamily="2" charset="-122"/>
              </a:rPr>
              <a:t>录</a:t>
            </a:r>
            <a:endParaRPr lang="en-US" altLang="zh-CN" sz="2400" b="1" dirty="0" smtClean="0">
              <a:solidFill>
                <a:srgbClr val="002060"/>
              </a:solidFill>
              <a:latin typeface="宋体" pitchFamily="2" charset="-122"/>
              <a:ea typeface="宋体" pitchFamily="2" charset="-122"/>
            </a:endParaRPr>
          </a:p>
          <a:p>
            <a:pPr>
              <a:lnSpc>
                <a:spcPct val="150000"/>
              </a:lnSpc>
            </a:pPr>
            <a:r>
              <a:rPr lang="zh-CN" altLang="en-US" sz="2400" b="1" dirty="0" smtClean="0">
                <a:solidFill>
                  <a:srgbClr val="002060"/>
                </a:solidFill>
                <a:latin typeface="宋体" pitchFamily="2" charset="-122"/>
                <a:ea typeface="宋体" pitchFamily="2" charset="-122"/>
              </a:rPr>
              <a:t>用</a:t>
            </a:r>
            <a:r>
              <a:rPr lang="zh-CN" altLang="en-US" sz="2400" b="1" dirty="0">
                <a:solidFill>
                  <a:srgbClr val="002060"/>
                </a:solidFill>
                <a:latin typeface="宋体" pitchFamily="2" charset="-122"/>
                <a:ea typeface="宋体" pitchFamily="2" charset="-122"/>
              </a:rPr>
              <a:t>过程</a:t>
            </a:r>
            <a:r>
              <a:rPr lang="zh-CN" altLang="en-US" sz="2400" b="1" dirty="0">
                <a:solidFill>
                  <a:srgbClr val="FF0000"/>
                </a:solidFill>
                <a:latin typeface="宋体" pitchFamily="2" charset="-122"/>
                <a:ea typeface="宋体" pitchFamily="2" charset="-122"/>
              </a:rPr>
              <a:t>透明化、公开化和平等化</a:t>
            </a:r>
            <a:r>
              <a:rPr lang="zh-CN" altLang="en-US" sz="2400" b="1" dirty="0" smtClean="0">
                <a:latin typeface="宋体" pitchFamily="2" charset="-122"/>
                <a:ea typeface="宋体" pitchFamily="2" charset="-122"/>
              </a:rPr>
              <a:t>。</a:t>
            </a:r>
            <a:endParaRPr lang="zh-CN" altLang="en-US" sz="2400" b="1" dirty="0">
              <a:latin typeface="宋体" pitchFamily="2" charset="-122"/>
              <a:ea typeface="宋体" pitchFamily="2" charset="-122"/>
            </a:endParaRPr>
          </a:p>
        </p:txBody>
      </p:sp>
      <p:sp>
        <p:nvSpPr>
          <p:cNvPr id="6" name="文本框 2"/>
          <p:cNvSpPr txBox="1"/>
          <p:nvPr/>
        </p:nvSpPr>
        <p:spPr>
          <a:xfrm>
            <a:off x="284520" y="885190"/>
            <a:ext cx="3321565" cy="523220"/>
          </a:xfrm>
          <a:prstGeom prst="rect">
            <a:avLst/>
          </a:prstGeom>
          <a:noFill/>
        </p:spPr>
        <p:txBody>
          <a:bodyPr wrap="square" rtlCol="0">
            <a:spAutoFit/>
          </a:bodyPr>
          <a:lstStyle/>
          <a:p>
            <a:r>
              <a:rPr lang="en-US" altLang="zh-CN" sz="2800" b="1" dirty="0">
                <a:solidFill>
                  <a:srgbClr val="FF0000"/>
                </a:solidFill>
                <a:latin typeface="宋体" pitchFamily="2" charset="-122"/>
                <a:ea typeface="宋体" pitchFamily="2" charset="-122"/>
                <a:cs typeface="DFKai-SB" panose="03000509000000000000" charset="-120"/>
              </a:rPr>
              <a:t>2</a:t>
            </a:r>
            <a:r>
              <a:rPr lang="zh-CN" altLang="en-US" sz="2800" b="1" dirty="0" smtClean="0">
                <a:solidFill>
                  <a:srgbClr val="FF0000"/>
                </a:solidFill>
                <a:latin typeface="宋体" pitchFamily="2" charset="-122"/>
                <a:ea typeface="宋体" pitchFamily="2" charset="-122"/>
                <a:cs typeface="DFKai-SB" panose="03000509000000000000" charset="-120"/>
              </a:rPr>
              <a:t>、公务员制度</a:t>
            </a:r>
            <a:endParaRPr lang="zh-CN" altLang="en-US" sz="2800" b="1" dirty="0">
              <a:solidFill>
                <a:srgbClr val="FF0000"/>
              </a:solidFill>
              <a:latin typeface="宋体" pitchFamily="2" charset="-122"/>
              <a:ea typeface="宋体" pitchFamily="2" charset="-122"/>
              <a:cs typeface="DFKai-SB" panose="03000509000000000000" charset="-120"/>
            </a:endParaRPr>
          </a:p>
        </p:txBody>
      </p:sp>
      <p:sp>
        <p:nvSpPr>
          <p:cNvPr id="3" name="矩形 2"/>
          <p:cNvSpPr/>
          <p:nvPr/>
        </p:nvSpPr>
        <p:spPr>
          <a:xfrm>
            <a:off x="175100" y="1585268"/>
            <a:ext cx="2091581" cy="461665"/>
          </a:xfrm>
          <a:prstGeom prst="rect">
            <a:avLst/>
          </a:prstGeom>
        </p:spPr>
        <p:txBody>
          <a:bodyPr wrap="square">
            <a:spAutoFit/>
          </a:bodyPr>
          <a:lstStyle/>
          <a:p>
            <a:pPr lvl="0"/>
            <a:r>
              <a:rPr lang="zh-CN" altLang="en-US" sz="2400" b="1" dirty="0">
                <a:solidFill>
                  <a:srgbClr val="FF0000"/>
                </a:solidFill>
                <a:latin typeface="宋体" pitchFamily="2" charset="-122"/>
                <a:ea typeface="宋体" pitchFamily="2" charset="-122"/>
              </a:rPr>
              <a:t>(3)特征：</a:t>
            </a:r>
            <a:endParaRPr lang="en-US" altLang="zh-CN" sz="2400" b="1" dirty="0">
              <a:solidFill>
                <a:srgbClr val="FF0000"/>
              </a:solidFill>
              <a:latin typeface="宋体" pitchFamily="2" charset="-122"/>
              <a:ea typeface="宋体" pitchFamily="2" charset="-122"/>
            </a:endParaRPr>
          </a:p>
        </p:txBody>
      </p:sp>
      <p:sp>
        <p:nvSpPr>
          <p:cNvPr id="4" name="矩形 3"/>
          <p:cNvSpPr/>
          <p:nvPr/>
        </p:nvSpPr>
        <p:spPr>
          <a:xfrm>
            <a:off x="220718" y="4720463"/>
            <a:ext cx="1574470" cy="461665"/>
          </a:xfrm>
          <a:prstGeom prst="rect">
            <a:avLst/>
          </a:prstGeom>
        </p:spPr>
        <p:txBody>
          <a:bodyPr wrap="none">
            <a:spAutoFit/>
          </a:bodyPr>
          <a:lstStyle/>
          <a:p>
            <a:pPr lvl="0"/>
            <a:r>
              <a:rPr lang="zh-CN" altLang="en-US" sz="2400" b="1" dirty="0">
                <a:solidFill>
                  <a:srgbClr val="FF0000"/>
                </a:solidFill>
                <a:latin typeface="宋体" pitchFamily="2" charset="-122"/>
                <a:ea typeface="宋体" pitchFamily="2" charset="-122"/>
              </a:rPr>
              <a:t>(4)意义：</a:t>
            </a:r>
            <a:endParaRPr lang="en-US" altLang="zh-CN" sz="2400" b="1" dirty="0">
              <a:solidFill>
                <a:srgbClr val="FF0000"/>
              </a:solidFill>
              <a:latin typeface="宋体" pitchFamily="2" charset="-122"/>
              <a:ea typeface="宋体" pitchFamily="2" charset="-122"/>
            </a:endParaRPr>
          </a:p>
        </p:txBody>
      </p:sp>
      <p:sp>
        <p:nvSpPr>
          <p:cNvPr id="8" name="矩形 7"/>
          <p:cNvSpPr/>
          <p:nvPr/>
        </p:nvSpPr>
        <p:spPr>
          <a:xfrm>
            <a:off x="336035" y="5403961"/>
            <a:ext cx="10364092" cy="461665"/>
          </a:xfrm>
          <a:prstGeom prst="rect">
            <a:avLst/>
          </a:prstGeom>
        </p:spPr>
        <p:txBody>
          <a:bodyPr wrap="square">
            <a:spAutoFit/>
          </a:bodyPr>
          <a:lstStyle/>
          <a:p>
            <a:pPr lvl="0"/>
            <a:r>
              <a:rPr lang="zh-CN" altLang="en-US" sz="2400" b="1" dirty="0">
                <a:solidFill>
                  <a:srgbClr val="002060"/>
                </a:solidFill>
                <a:latin typeface="宋体" pitchFamily="2" charset="-122"/>
                <a:ea typeface="宋体" pitchFamily="2" charset="-122"/>
              </a:rPr>
              <a:t>公务员政治、文化</a:t>
            </a:r>
            <a:r>
              <a:rPr lang="zh-CN" altLang="en-US" sz="2400" b="1" dirty="0">
                <a:solidFill>
                  <a:srgbClr val="FF0000"/>
                </a:solidFill>
                <a:latin typeface="宋体" pitchFamily="2" charset="-122"/>
                <a:ea typeface="宋体" pitchFamily="2" charset="-122"/>
              </a:rPr>
              <a:t>素质不断提升</a:t>
            </a:r>
            <a:r>
              <a:rPr lang="zh-CN" altLang="en-US" sz="2400" b="1" dirty="0">
                <a:solidFill>
                  <a:srgbClr val="002060"/>
                </a:solidFill>
                <a:latin typeface="宋体" pitchFamily="2" charset="-122"/>
                <a:ea typeface="宋体" pitchFamily="2" charset="-122"/>
              </a:rPr>
              <a:t>，为国家管理人员的</a:t>
            </a:r>
            <a:r>
              <a:rPr lang="zh-CN" altLang="en-US" sz="2400" b="1" dirty="0">
                <a:solidFill>
                  <a:srgbClr val="FF0000"/>
                </a:solidFill>
                <a:latin typeface="宋体" pitchFamily="2" charset="-122"/>
                <a:ea typeface="宋体" pitchFamily="2" charset="-122"/>
              </a:rPr>
              <a:t>队伍建设</a:t>
            </a:r>
            <a:r>
              <a:rPr lang="zh-CN" altLang="en-US" sz="2400" b="1" dirty="0">
                <a:solidFill>
                  <a:srgbClr val="002060"/>
                </a:solidFill>
                <a:latin typeface="宋体" pitchFamily="2" charset="-122"/>
                <a:ea typeface="宋体" pitchFamily="2" charset="-122"/>
              </a:rPr>
              <a:t>增添了活力。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409904" y="1382395"/>
            <a:ext cx="3505871" cy="4902495"/>
          </a:xfrm>
          <a:prstGeom prst="rect">
            <a:avLst/>
          </a:prstGeom>
        </p:spPr>
      </p:pic>
      <p:sp>
        <p:nvSpPr>
          <p:cNvPr id="10" name="矩形 9"/>
          <p:cNvSpPr/>
          <p:nvPr/>
        </p:nvSpPr>
        <p:spPr>
          <a:xfrm>
            <a:off x="326274" y="1761785"/>
            <a:ext cx="7820025" cy="4523105"/>
          </a:xfrm>
          <a:prstGeom prst="rect">
            <a:avLst/>
          </a:prstGeom>
          <a:solidFill>
            <a:schemeClr val="accent2">
              <a:lumMod val="20000"/>
              <a:lumOff val="80000"/>
            </a:schemeClr>
          </a:solidFill>
        </p:spPr>
        <p:txBody>
          <a:bodyPr wrap="square">
            <a:spAutoFit/>
          </a:bodyPr>
          <a:lstStyle/>
          <a:p>
            <a:pPr fontAlgn="auto">
              <a:lnSpc>
                <a:spcPct val="150000"/>
              </a:lnSpc>
            </a:pPr>
            <a:r>
              <a:rPr lang="zh-CN" altLang="en-US" sz="2800" b="1" dirty="0">
                <a:solidFill>
                  <a:srgbClr val="002060"/>
                </a:solidFill>
                <a:latin typeface="宋体" panose="02010600030101010101" pitchFamily="2" charset="-122"/>
                <a:ea typeface="宋体" panose="02010600030101010101" pitchFamily="2" charset="-122"/>
                <a:cs typeface="宋体" panose="02010600030101010101" pitchFamily="2" charset="-122"/>
              </a:rPr>
              <a:t>材料：现如今，中国的公务员制度也在吸收中国传统人事制度合理成分和借鉴西方文官制度的基础上得以基本确立，并于</a:t>
            </a:r>
            <a:r>
              <a:rPr lang="en-US" altLang="zh-CN" sz="2800" b="1" dirty="0">
                <a:solidFill>
                  <a:srgbClr val="002060"/>
                </a:solidFill>
                <a:latin typeface="宋体" panose="02010600030101010101" pitchFamily="2" charset="-122"/>
                <a:ea typeface="宋体" panose="02010600030101010101" pitchFamily="2" charset="-122"/>
                <a:cs typeface="宋体" panose="02010600030101010101" pitchFamily="2" charset="-122"/>
              </a:rPr>
              <a:t>2005</a:t>
            </a:r>
            <a:r>
              <a:rPr lang="zh-CN" altLang="en-US" sz="2800" b="1" dirty="0">
                <a:solidFill>
                  <a:srgbClr val="002060"/>
                </a:solidFill>
                <a:latin typeface="宋体" panose="02010600030101010101" pitchFamily="2" charset="-122"/>
                <a:ea typeface="宋体" panose="02010600030101010101" pitchFamily="2" charset="-122"/>
                <a:cs typeface="宋体" panose="02010600030101010101" pitchFamily="2" charset="-122"/>
              </a:rPr>
              <a:t>年颁布</a:t>
            </a:r>
            <a:r>
              <a:rPr lang="en-US" altLang="zh-CN" sz="28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002060"/>
                </a:solidFill>
                <a:latin typeface="宋体" panose="02010600030101010101" pitchFamily="2" charset="-122"/>
                <a:ea typeface="宋体" panose="02010600030101010101" pitchFamily="2" charset="-122"/>
                <a:cs typeface="宋体" panose="02010600030101010101" pitchFamily="2" charset="-122"/>
              </a:rPr>
              <a:t>公务员法</a:t>
            </a:r>
            <a:r>
              <a:rPr lang="en-US" altLang="zh-CN" sz="28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002060"/>
                </a:solidFill>
                <a:latin typeface="宋体" panose="02010600030101010101" pitchFamily="2" charset="-122"/>
                <a:ea typeface="宋体" panose="02010600030101010101" pitchFamily="2" charset="-122"/>
                <a:cs typeface="宋体" panose="02010600030101010101" pitchFamily="2" charset="-122"/>
              </a:rPr>
              <a:t>，反观我国现行的公务员制度，不仅具有与西方接轨的共性一面，还具有自身不同于西方的个性之处。</a:t>
            </a:r>
            <a:endParaRPr lang="en-US" altLang="zh-CN" sz="28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a:p>
            <a:pPr algn="r" fontAlgn="auto">
              <a:lnSpc>
                <a:spcPct val="150000"/>
              </a:lnSpc>
            </a:pP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杨延昭</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cs typeface="宋体" panose="02010600030101010101" pitchFamily="2" charset="-122"/>
              </a:rPr>
              <a:t>中国公务员制度与西方文官制度比较研究</a:t>
            </a:r>
            <a:r>
              <a:rPr lang="en-US" altLang="zh-CN" sz="2400" b="1" dirty="0">
                <a:solidFill>
                  <a:srgbClr val="002060"/>
                </a:solidFill>
                <a:latin typeface="宋体" panose="02010600030101010101" pitchFamily="2" charset="-122"/>
                <a:ea typeface="宋体" panose="02010600030101010101" pitchFamily="2" charset="-122"/>
                <a:cs typeface="宋体" panose="02010600030101010101" pitchFamily="2" charset="-122"/>
              </a:rPr>
              <a:t>》</a:t>
            </a:r>
          </a:p>
        </p:txBody>
      </p:sp>
      <p:cxnSp>
        <p:nvCxnSpPr>
          <p:cNvPr id="2" name="直接连接符 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5" name="文本框 4"/>
          <p:cNvSpPr txBox="1">
            <a:spLocks noChangeArrowheads="1"/>
          </p:cNvSpPr>
          <p:nvPr/>
        </p:nvSpPr>
        <p:spPr bwMode="auto">
          <a:xfrm>
            <a:off x="34290" y="929625"/>
            <a:ext cx="842410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smtClean="0">
                <a:solidFill>
                  <a:srgbClr val="002060"/>
                </a:solidFill>
                <a:latin typeface="黑体" panose="02010609060101010101" pitchFamily="49" charset="-122"/>
                <a:ea typeface="黑体" panose="02010609060101010101" pitchFamily="49" charset="-122"/>
              </a:rPr>
              <a:t>现代</a:t>
            </a:r>
            <a:r>
              <a:rPr lang="zh-CN" altLang="en-US" sz="3200" b="1" dirty="0">
                <a:solidFill>
                  <a:srgbClr val="002060"/>
                </a:solidFill>
                <a:latin typeface="黑体" panose="02010609060101010101" pitchFamily="49" charset="-122"/>
                <a:ea typeface="黑体" panose="02010609060101010101" pitchFamily="49" charset="-122"/>
              </a:rPr>
              <a:t>中国的公务员制度与西方文官制度的区别</a:t>
            </a:r>
          </a:p>
        </p:txBody>
      </p:sp>
      <p:sp>
        <p:nvSpPr>
          <p:cNvPr id="3" name="矩形 2"/>
          <p:cNvSpPr/>
          <p:nvPr/>
        </p:nvSpPr>
        <p:spPr>
          <a:xfrm>
            <a:off x="130812" y="169717"/>
            <a:ext cx="2244525" cy="584775"/>
          </a:xfrm>
          <a:prstGeom prst="rect">
            <a:avLst/>
          </a:prstGeom>
        </p:spPr>
        <p:txBody>
          <a:bodyPr wrap="none">
            <a:spAutoFit/>
          </a:bodyPr>
          <a:lstStyle/>
          <a:p>
            <a:r>
              <a:rPr lang="zh-CN" altLang="en-US" sz="3200" b="1" dirty="0">
                <a:solidFill>
                  <a:srgbClr val="FF0000"/>
                </a:solidFill>
                <a:latin typeface="黑体" panose="02010609060101010101" pitchFamily="49" charset="-122"/>
                <a:ea typeface="黑体" panose="02010609060101010101" pitchFamily="49" charset="-122"/>
              </a:rPr>
              <a:t>课堂探究：</a:t>
            </a:r>
            <a:endParaRPr lang="zh-CN" altLang="en-US" dirty="0"/>
          </a:p>
        </p:txBody>
      </p:sp>
    </p:spTree>
    <p:extLst>
      <p:ext uri="{BB962C8B-B14F-4D97-AF65-F5344CB8AC3E}">
        <p14:creationId xmlns="" xmlns:p14="http://schemas.microsoft.com/office/powerpoint/2010/main" val="312178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custDataLst>
              <p:tags r:id="rId1"/>
            </p:custDataLst>
          </p:nvPr>
        </p:nvSpPr>
        <p:spPr>
          <a:xfrm>
            <a:off x="1" y="72391"/>
            <a:ext cx="4151784" cy="1844442"/>
          </a:xfrm>
        </p:spPr>
        <p:txBody>
          <a:bodyPr>
            <a:normAutofit fontScale="90000" lnSpcReduction="20000"/>
          </a:bodyPr>
          <a:lstStyle/>
          <a:p>
            <a:pPr marL="0" indent="0">
              <a:lnSpc>
                <a:spcPct val="110000"/>
              </a:lnSpc>
              <a:buNone/>
            </a:pPr>
            <a:r>
              <a:rPr lang="zh-CN" altLang="en-US" sz="3200" b="1">
                <a:latin typeface="黑体" panose="02010609060101010101" charset="-122"/>
                <a:ea typeface="黑体" panose="02010609060101010101" charset="-122"/>
              </a:rPr>
              <a:t>合作探究</a:t>
            </a:r>
            <a:r>
              <a:rPr lang="zh-CN" altLang="zh-CN" sz="3200" b="1" smtClean="0">
                <a:latin typeface="黑体" panose="02010609060101010101" charset="-122"/>
                <a:ea typeface="黑体" panose="02010609060101010101" charset="-122"/>
              </a:rPr>
              <a:t>：</a:t>
            </a:r>
          </a:p>
          <a:p>
            <a:pPr marL="0" indent="0">
              <a:lnSpc>
                <a:spcPct val="110000"/>
              </a:lnSpc>
              <a:buNone/>
            </a:pPr>
            <a:r>
              <a:rPr lang="zh-CN" altLang="zh-CN" sz="3200" b="1">
                <a:latin typeface="黑体" panose="02010609060101010101" charset="-122"/>
                <a:ea typeface="黑体" panose="02010609060101010101" charset="-122"/>
              </a:rPr>
              <a:t>现代中国公务员制度与西方文官制度的主要区别。</a:t>
            </a:r>
            <a:endParaRPr lang="en-US" altLang="zh-CN">
              <a:latin typeface="黑体" panose="02010609060101010101" charset="-122"/>
              <a:ea typeface="黑体" panose="02010609060101010101" charset="-122"/>
            </a:endParaRPr>
          </a:p>
        </p:txBody>
      </p:sp>
      <p:sp>
        <p:nvSpPr>
          <p:cNvPr id="14" name="圆角矩形 13"/>
          <p:cNvSpPr/>
          <p:nvPr>
            <p:custDataLst>
              <p:tags r:id="rId2"/>
            </p:custDataLst>
          </p:nvPr>
        </p:nvSpPr>
        <p:spPr>
          <a:xfrm>
            <a:off x="185882" y="2182263"/>
            <a:ext cx="3780420" cy="42844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tx1"/>
                </a:solidFill>
                <a:latin typeface="黑体" panose="02010609060101010101" charset="-122"/>
                <a:ea typeface="黑体" panose="02010609060101010101" charset="-122"/>
                <a:cs typeface="黑体" panose="02010609060101010101" charset="-122"/>
              </a:rPr>
              <a:t>加深认识</a:t>
            </a:r>
            <a:r>
              <a:rPr lang="zh-CN" altLang="en-US" sz="2800" b="1" smtClean="0">
                <a:solidFill>
                  <a:schemeClr val="tx1"/>
                </a:solidFill>
                <a:latin typeface="黑体" panose="02010609060101010101" charset="-122"/>
                <a:ea typeface="黑体" panose="02010609060101010101" charset="-122"/>
                <a:cs typeface="黑体" panose="02010609060101010101" charset="-122"/>
              </a:rPr>
              <a:t>：</a:t>
            </a:r>
          </a:p>
          <a:p>
            <a:r>
              <a:rPr lang="en-US" altLang="zh-CN" sz="2800" b="1" smtClean="0">
                <a:solidFill>
                  <a:schemeClr val="tx1"/>
                </a:solidFill>
                <a:latin typeface="黑体" panose="02010609060101010101" charset="-122"/>
                <a:ea typeface="黑体" panose="02010609060101010101" charset="-122"/>
                <a:cs typeface="黑体" panose="02010609060101010101" charset="-122"/>
              </a:rPr>
              <a:t>1.</a:t>
            </a:r>
            <a:r>
              <a:rPr lang="zh-CN" altLang="en-US" sz="2800" b="1" smtClean="0">
                <a:solidFill>
                  <a:schemeClr val="tx1"/>
                </a:solidFill>
                <a:latin typeface="黑体" panose="02010609060101010101" charset="-122"/>
                <a:ea typeface="黑体" panose="02010609060101010101" charset="-122"/>
                <a:cs typeface="黑体" panose="02010609060101010101" charset="-122"/>
              </a:rPr>
              <a:t>没有一成不变的制度，也没有放之四海而皆准的制度。</a:t>
            </a:r>
            <a:endParaRPr lang="en-US" altLang="zh-CN" sz="2800" b="1" smtClean="0">
              <a:solidFill>
                <a:schemeClr val="tx1"/>
              </a:solidFill>
              <a:latin typeface="黑体" panose="02010609060101010101" charset="-122"/>
              <a:ea typeface="黑体" panose="02010609060101010101" charset="-122"/>
              <a:cs typeface="黑体" panose="02010609060101010101" charset="-122"/>
            </a:endParaRPr>
          </a:p>
          <a:p>
            <a:r>
              <a:rPr lang="en-US" altLang="zh-CN" sz="2800" b="1" smtClean="0">
                <a:solidFill>
                  <a:schemeClr val="tx1"/>
                </a:solidFill>
                <a:latin typeface="黑体" panose="02010609060101010101" charset="-122"/>
                <a:ea typeface="黑体" panose="02010609060101010101" charset="-122"/>
                <a:cs typeface="黑体" panose="02010609060101010101" charset="-122"/>
              </a:rPr>
              <a:t>2.</a:t>
            </a:r>
            <a:r>
              <a:rPr lang="zh-CN" altLang="en-US" sz="2800" b="1" smtClean="0">
                <a:solidFill>
                  <a:schemeClr val="tx1"/>
                </a:solidFill>
                <a:latin typeface="黑体" panose="02010609060101010101" charset="-122"/>
                <a:ea typeface="黑体" panose="02010609060101010101" charset="-122"/>
                <a:cs typeface="黑体" panose="02010609060101010101" charset="-122"/>
              </a:rPr>
              <a:t>现代</a:t>
            </a:r>
            <a:r>
              <a:rPr lang="zh-CN" altLang="en-US" sz="2800" b="1">
                <a:solidFill>
                  <a:schemeClr val="tx1"/>
                </a:solidFill>
                <a:latin typeface="黑体" panose="02010609060101010101" charset="-122"/>
                <a:ea typeface="黑体" panose="02010609060101010101" charset="-122"/>
                <a:cs typeface="黑体" panose="02010609060101010101" charset="-122"/>
              </a:rPr>
              <a:t>公务员制度，是适合我国国情的，推动了各项事业的发展。我们要坚定制度自信！</a:t>
            </a:r>
          </a:p>
        </p:txBody>
      </p:sp>
      <p:graphicFrame>
        <p:nvGraphicFramePr>
          <p:cNvPr id="5" name="表格 4"/>
          <p:cNvGraphicFramePr>
            <a:graphicFrameLocks noGrp="1"/>
          </p:cNvGraphicFramePr>
          <p:nvPr>
            <p:custDataLst>
              <p:tags r:id="rId3"/>
            </p:custDataLst>
          </p:nvPr>
        </p:nvGraphicFramePr>
        <p:xfrm>
          <a:off x="4223792" y="72390"/>
          <a:ext cx="7884876" cy="6699574"/>
        </p:xfrm>
        <a:graphic>
          <a:graphicData uri="http://schemas.openxmlformats.org/drawingml/2006/table">
            <a:tbl>
              <a:tblPr>
                <a:tableStyleId>{5C22544A-7EE6-4342-B048-85BDC9FD1C3A}</a:tableStyleId>
              </a:tblPr>
              <a:tblGrid>
                <a:gridCol w="1220979"/>
                <a:gridCol w="3103934"/>
                <a:gridCol w="3559963"/>
              </a:tblGrid>
              <a:tr h="553085">
                <a:tc>
                  <a:txBody>
                    <a:bodyPr/>
                    <a:lstStyle/>
                    <a:p>
                      <a:pPr algn="ctr" fontAlgn="ctr"/>
                      <a:r>
                        <a:rPr lang="zh-CN" altLang="en-US" sz="3200" b="1" u="none" strike="noStrike">
                          <a:effectLst/>
                        </a:rPr>
                        <a:t>　</a:t>
                      </a:r>
                      <a:endParaRPr lang="zh-CN" altLang="en-US" sz="3200" b="1" i="0" u="none" strike="noStrike">
                        <a:solidFill>
                          <a:srgbClr val="000000"/>
                        </a:solidFill>
                        <a:effectLst/>
                        <a:latin typeface="宋体" panose="02010600030101010101" pitchFamily="2" charset="-122"/>
                        <a:ea typeface="宋体" panose="02010600030101010101" pitchFamily="2" charset="-122"/>
                      </a:endParaRPr>
                    </a:p>
                  </a:txBody>
                  <a:tcPr marL="8621" marR="8621" marT="8621" marB="0" anchor="ctr"/>
                </a:tc>
                <a:tc>
                  <a:txBody>
                    <a:bodyPr/>
                    <a:lstStyle/>
                    <a:p>
                      <a:pPr algn="ctr" fontAlgn="ctr"/>
                      <a:r>
                        <a:rPr lang="zh-CN" altLang="en-US" sz="3200" b="1" u="none" strike="noStrike">
                          <a:effectLst/>
                        </a:rPr>
                        <a:t>西方</a:t>
                      </a:r>
                      <a:endParaRPr lang="zh-CN" altLang="en-US" sz="3200" b="1" i="0" u="none" strike="noStrike">
                        <a:solidFill>
                          <a:srgbClr val="000000"/>
                        </a:solidFill>
                        <a:effectLst/>
                        <a:latin typeface="宋体" panose="02010600030101010101" pitchFamily="2" charset="-122"/>
                        <a:ea typeface="宋体" panose="02010600030101010101" pitchFamily="2" charset="-122"/>
                      </a:endParaRPr>
                    </a:p>
                  </a:txBody>
                  <a:tcPr marL="8621" marR="8621" marT="8621" marB="0" anchor="ctr"/>
                </a:tc>
                <a:tc>
                  <a:txBody>
                    <a:bodyPr/>
                    <a:lstStyle/>
                    <a:p>
                      <a:pPr algn="ctr" fontAlgn="ctr"/>
                      <a:r>
                        <a:rPr lang="zh-CN" altLang="en-US" sz="3200" b="1" u="none" strike="noStrike">
                          <a:effectLst/>
                        </a:rPr>
                        <a:t>中国</a:t>
                      </a:r>
                      <a:endParaRPr lang="zh-CN" altLang="en-US" sz="3200" b="1" i="0" u="none" strike="noStrike">
                        <a:solidFill>
                          <a:srgbClr val="000000"/>
                        </a:solidFill>
                        <a:effectLst/>
                        <a:latin typeface="宋体" panose="02010600030101010101" pitchFamily="2" charset="-122"/>
                        <a:ea typeface="宋体" panose="02010600030101010101" pitchFamily="2" charset="-122"/>
                      </a:endParaRPr>
                    </a:p>
                  </a:txBody>
                  <a:tcPr marL="8621" marR="8621" marT="8621" marB="0" anchor="ctr"/>
                </a:tc>
              </a:tr>
              <a:tr h="1106221">
                <a:tc>
                  <a:txBody>
                    <a:bodyPr/>
                    <a:lstStyle/>
                    <a:p>
                      <a:pPr algn="ctr" fontAlgn="ctr"/>
                      <a:r>
                        <a:rPr lang="zh-CN" altLang="en-US" sz="3200" b="1" u="none" strike="noStrike">
                          <a:effectLst/>
                        </a:rPr>
                        <a:t>法定范围</a:t>
                      </a:r>
                      <a:endParaRPr lang="zh-CN" altLang="en-US" sz="3200" b="1" i="0" u="none" strike="noStrike">
                        <a:solidFill>
                          <a:srgbClr val="000000"/>
                        </a:solidFill>
                        <a:effectLst/>
                        <a:latin typeface="宋体" panose="02010600030101010101" pitchFamily="2" charset="-122"/>
                        <a:ea typeface="宋体" panose="02010600030101010101" pitchFamily="2" charset="-122"/>
                      </a:endParaRPr>
                    </a:p>
                  </a:txBody>
                  <a:tcPr marL="8621" marR="8621" marT="8621" marB="0" anchor="ctr"/>
                </a:tc>
                <a:tc>
                  <a:txBody>
                    <a:bodyPr/>
                    <a:lstStyle/>
                    <a:p>
                      <a:pPr algn="ctr" fontAlgn="ctr"/>
                      <a:endParaRPr lang="zh-CN" altLang="en-US" sz="3200" b="1" i="0" u="none" strike="noStrike">
                        <a:solidFill>
                          <a:srgbClr val="000000"/>
                        </a:solidFill>
                        <a:effectLst/>
                        <a:latin typeface="宋体" panose="02010600030101010101" pitchFamily="2" charset="-122"/>
                        <a:ea typeface="宋体" panose="02010600030101010101" pitchFamily="2" charset="-122"/>
                      </a:endParaRPr>
                    </a:p>
                  </a:txBody>
                  <a:tcPr marL="8621" marR="8621" marT="8621" marB="0" anchor="ctr"/>
                </a:tc>
                <a:tc>
                  <a:txBody>
                    <a:bodyPr/>
                    <a:lstStyle/>
                    <a:p>
                      <a:pPr algn="ctr" fontAlgn="ctr"/>
                      <a:endParaRPr lang="zh-CN" altLang="en-US" sz="3200" b="1" i="0" u="none" strike="noStrike">
                        <a:solidFill>
                          <a:srgbClr val="000000"/>
                        </a:solidFill>
                        <a:effectLst/>
                        <a:latin typeface="宋体" panose="02010600030101010101" pitchFamily="2" charset="-122"/>
                        <a:ea typeface="宋体" panose="02010600030101010101" pitchFamily="2" charset="-122"/>
                      </a:endParaRPr>
                    </a:p>
                  </a:txBody>
                  <a:tcPr marL="8621" marR="8621" marT="8621" marB="0" anchor="ctr"/>
                </a:tc>
              </a:tr>
              <a:tr h="1106221">
                <a:tc>
                  <a:txBody>
                    <a:bodyPr/>
                    <a:lstStyle/>
                    <a:p>
                      <a:pPr algn="ctr" fontAlgn="ctr"/>
                      <a:r>
                        <a:rPr lang="zh-CN" altLang="en-US" sz="3200" b="1" u="none" strike="noStrike">
                          <a:effectLst/>
                        </a:rPr>
                        <a:t>选用标准</a:t>
                      </a:r>
                      <a:endParaRPr lang="zh-CN" altLang="en-US" sz="3200" b="1" i="0" u="none" strike="noStrike">
                        <a:solidFill>
                          <a:srgbClr val="000000"/>
                        </a:solidFill>
                        <a:effectLst/>
                        <a:latin typeface="宋体" panose="02010600030101010101" pitchFamily="2" charset="-122"/>
                        <a:ea typeface="宋体" panose="02010600030101010101" pitchFamily="2" charset="-122"/>
                      </a:endParaRPr>
                    </a:p>
                  </a:txBody>
                  <a:tcPr marL="8621" marR="8621" marT="8621" marB="0" anchor="ctr"/>
                </a:tc>
                <a:tc>
                  <a:txBody>
                    <a:bodyPr/>
                    <a:lstStyle/>
                    <a:p>
                      <a:pPr algn="ctr" fontAlgn="ctr"/>
                      <a:endParaRPr lang="zh-CN" altLang="en-US" sz="3200" b="1" i="0" u="none" strike="noStrike">
                        <a:solidFill>
                          <a:srgbClr val="000000"/>
                        </a:solidFill>
                        <a:effectLst/>
                        <a:latin typeface="宋体" panose="02010600030101010101" pitchFamily="2" charset="-122"/>
                        <a:ea typeface="宋体" panose="02010600030101010101" pitchFamily="2" charset="-122"/>
                      </a:endParaRPr>
                    </a:p>
                  </a:txBody>
                  <a:tcPr marL="8621" marR="8621" marT="8621" marB="0" anchor="ctr"/>
                </a:tc>
                <a:tc>
                  <a:txBody>
                    <a:bodyPr/>
                    <a:lstStyle/>
                    <a:p>
                      <a:pPr algn="ctr" fontAlgn="ctr"/>
                      <a:endParaRPr lang="zh-CN" altLang="en-US" sz="3200" b="1" i="0" u="none" strike="noStrike">
                        <a:solidFill>
                          <a:srgbClr val="000000"/>
                        </a:solidFill>
                        <a:effectLst/>
                        <a:latin typeface="宋体" panose="02010600030101010101" pitchFamily="2" charset="-122"/>
                        <a:ea typeface="宋体" panose="02010600030101010101" pitchFamily="2" charset="-122"/>
                      </a:endParaRPr>
                    </a:p>
                  </a:txBody>
                  <a:tcPr marL="8621" marR="8621" marT="8621" marB="0" anchor="ctr"/>
                </a:tc>
              </a:tr>
              <a:tr h="1475105">
                <a:tc>
                  <a:txBody>
                    <a:bodyPr/>
                    <a:lstStyle/>
                    <a:p>
                      <a:pPr algn="ctr" fontAlgn="ctr"/>
                      <a:r>
                        <a:rPr lang="zh-CN" altLang="en-US" sz="3200" b="1" u="none" strike="noStrike">
                          <a:effectLst/>
                        </a:rPr>
                        <a:t>性质划分</a:t>
                      </a:r>
                      <a:endParaRPr lang="zh-CN" altLang="en-US" sz="3200" b="1" i="0" u="none" strike="noStrike">
                        <a:solidFill>
                          <a:srgbClr val="000000"/>
                        </a:solidFill>
                        <a:effectLst/>
                        <a:latin typeface="宋体" panose="02010600030101010101" pitchFamily="2" charset="-122"/>
                        <a:ea typeface="宋体" panose="02010600030101010101" pitchFamily="2" charset="-122"/>
                      </a:endParaRPr>
                    </a:p>
                  </a:txBody>
                  <a:tcPr marL="8621" marR="8621" marT="8621" marB="0" anchor="ctr"/>
                </a:tc>
                <a:tc>
                  <a:txBody>
                    <a:bodyPr/>
                    <a:lstStyle/>
                    <a:p>
                      <a:pPr algn="ctr" fontAlgn="ctr"/>
                      <a:endParaRPr lang="zh-CN" altLang="en-US" sz="3200" b="1" i="0" u="none" strike="noStrike">
                        <a:solidFill>
                          <a:srgbClr val="000000"/>
                        </a:solidFill>
                        <a:effectLst/>
                        <a:latin typeface="宋体" panose="02010600030101010101" pitchFamily="2" charset="-122"/>
                        <a:ea typeface="宋体" panose="02010600030101010101" pitchFamily="2" charset="-122"/>
                      </a:endParaRPr>
                    </a:p>
                  </a:txBody>
                  <a:tcPr marL="8621" marR="8621" marT="8621" marB="0" anchor="ctr"/>
                </a:tc>
                <a:tc>
                  <a:txBody>
                    <a:bodyPr/>
                    <a:lstStyle/>
                    <a:p>
                      <a:pPr algn="ctr" fontAlgn="ctr"/>
                      <a:endParaRPr lang="zh-CN" altLang="en-US" sz="3200" b="1" i="0" u="none" strike="noStrike">
                        <a:solidFill>
                          <a:srgbClr val="000000"/>
                        </a:solidFill>
                        <a:effectLst/>
                        <a:latin typeface="宋体" panose="02010600030101010101" pitchFamily="2" charset="-122"/>
                        <a:ea typeface="宋体" panose="02010600030101010101" pitchFamily="2" charset="-122"/>
                      </a:endParaRPr>
                    </a:p>
                  </a:txBody>
                  <a:tcPr marL="8621" marR="8621" marT="8621" marB="0" anchor="ctr"/>
                </a:tc>
              </a:tr>
              <a:tr h="1474961">
                <a:tc>
                  <a:txBody>
                    <a:bodyPr/>
                    <a:lstStyle/>
                    <a:p>
                      <a:pPr algn="ctr" fontAlgn="ctr"/>
                      <a:r>
                        <a:rPr lang="zh-CN" altLang="en-US" sz="3200" b="1" u="none" strike="noStrike">
                          <a:effectLst/>
                        </a:rPr>
                        <a:t>政治原则</a:t>
                      </a:r>
                      <a:endParaRPr lang="zh-CN" altLang="en-US" sz="3200" b="1" i="0" u="none" strike="noStrike">
                        <a:solidFill>
                          <a:srgbClr val="000000"/>
                        </a:solidFill>
                        <a:effectLst/>
                        <a:latin typeface="宋体" panose="02010600030101010101" pitchFamily="2" charset="-122"/>
                        <a:ea typeface="宋体" panose="02010600030101010101" pitchFamily="2" charset="-122"/>
                      </a:endParaRPr>
                    </a:p>
                  </a:txBody>
                  <a:tcPr marL="8621" marR="8621" marT="8621" marB="0" anchor="ctr"/>
                </a:tc>
                <a:tc>
                  <a:txBody>
                    <a:bodyPr/>
                    <a:lstStyle/>
                    <a:p>
                      <a:pPr algn="ctr" fontAlgn="ctr"/>
                      <a:endParaRPr lang="zh-CN" altLang="en-US" sz="3200" b="1" i="0" u="none" strike="noStrike">
                        <a:solidFill>
                          <a:srgbClr val="000000"/>
                        </a:solidFill>
                        <a:effectLst/>
                        <a:latin typeface="宋体" panose="02010600030101010101" pitchFamily="2" charset="-122"/>
                        <a:ea typeface="宋体" panose="02010600030101010101" pitchFamily="2" charset="-122"/>
                      </a:endParaRPr>
                    </a:p>
                  </a:txBody>
                  <a:tcPr marL="8621" marR="8621" marT="8621" marB="0" anchor="ctr"/>
                </a:tc>
                <a:tc>
                  <a:txBody>
                    <a:bodyPr/>
                    <a:lstStyle/>
                    <a:p>
                      <a:pPr algn="ctr" fontAlgn="ctr"/>
                      <a:endParaRPr lang="zh-CN" altLang="en-US" sz="3200" b="1" i="0" u="none" strike="noStrike">
                        <a:solidFill>
                          <a:srgbClr val="000000"/>
                        </a:solidFill>
                        <a:effectLst/>
                        <a:latin typeface="宋体" panose="02010600030101010101" pitchFamily="2" charset="-122"/>
                        <a:ea typeface="宋体" panose="02010600030101010101" pitchFamily="2" charset="-122"/>
                      </a:endParaRPr>
                    </a:p>
                  </a:txBody>
                  <a:tcPr marL="8621" marR="8621" marT="8621" marB="0" anchor="ctr"/>
                </a:tc>
              </a:tr>
              <a:tr h="737481">
                <a:tc>
                  <a:txBody>
                    <a:bodyPr/>
                    <a:lstStyle/>
                    <a:p>
                      <a:pPr algn="ctr" fontAlgn="ctr"/>
                      <a:r>
                        <a:rPr lang="zh-CN" altLang="en-US" sz="3200" b="1" u="none" strike="noStrike">
                          <a:effectLst/>
                        </a:rPr>
                        <a:t>服务对象</a:t>
                      </a:r>
                      <a:endParaRPr lang="zh-CN" altLang="en-US" sz="3200" b="1" i="0" u="none" strike="noStrike">
                        <a:solidFill>
                          <a:srgbClr val="000000"/>
                        </a:solidFill>
                        <a:effectLst/>
                        <a:latin typeface="宋体" panose="02010600030101010101" pitchFamily="2" charset="-122"/>
                        <a:ea typeface="宋体" panose="02010600030101010101" pitchFamily="2" charset="-122"/>
                      </a:endParaRPr>
                    </a:p>
                  </a:txBody>
                  <a:tcPr marL="8621" marR="8621" marT="8621" marB="0" anchor="ctr"/>
                </a:tc>
                <a:tc>
                  <a:txBody>
                    <a:bodyPr/>
                    <a:lstStyle/>
                    <a:p>
                      <a:pPr algn="ctr" fontAlgn="ctr"/>
                      <a:endParaRPr lang="zh-CN" altLang="en-US" sz="3200" b="1" i="0" u="none" strike="noStrike">
                        <a:solidFill>
                          <a:srgbClr val="000000"/>
                        </a:solidFill>
                        <a:effectLst/>
                        <a:latin typeface="宋体" panose="02010600030101010101" pitchFamily="2" charset="-122"/>
                        <a:ea typeface="宋体" panose="02010600030101010101" pitchFamily="2" charset="-122"/>
                      </a:endParaRPr>
                    </a:p>
                  </a:txBody>
                  <a:tcPr marL="8621" marR="8621" marT="8621" marB="0" anchor="ctr"/>
                </a:tc>
                <a:tc>
                  <a:txBody>
                    <a:bodyPr/>
                    <a:lstStyle/>
                    <a:p>
                      <a:pPr algn="ctr" fontAlgn="ctr"/>
                      <a:endParaRPr lang="zh-CN" altLang="en-US" sz="3200" b="1" i="0" u="none" strike="noStrike">
                        <a:solidFill>
                          <a:srgbClr val="000000"/>
                        </a:solidFill>
                        <a:effectLst/>
                        <a:latin typeface="宋体" panose="02010600030101010101" pitchFamily="2" charset="-122"/>
                        <a:ea typeface="宋体" panose="02010600030101010101" pitchFamily="2" charset="-122"/>
                      </a:endParaRPr>
                    </a:p>
                  </a:txBody>
                  <a:tcPr marL="8621" marR="8621" marT="8621" marB="0" anchor="ctr"/>
                </a:tc>
              </a:tr>
            </a:tbl>
          </a:graphicData>
        </a:graphic>
      </p:graphicFrame>
      <p:sp>
        <p:nvSpPr>
          <p:cNvPr id="6" name="圆角矩形 5"/>
          <p:cNvSpPr/>
          <p:nvPr>
            <p:custDataLst>
              <p:tags r:id="rId4"/>
            </p:custDataLst>
          </p:nvPr>
        </p:nvSpPr>
        <p:spPr>
          <a:xfrm>
            <a:off x="5555940" y="728700"/>
            <a:ext cx="2916324" cy="93610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zh-CN" altLang="en-US" sz="2000" b="1">
                <a:solidFill>
                  <a:schemeClr val="tx1"/>
                </a:solidFill>
              </a:rPr>
              <a:t>多数国家公务员仅指中央一级，不包含地方政府公职人员</a:t>
            </a:r>
            <a:endParaRPr lang="zh-CN" altLang="en-US" sz="2000" b="1">
              <a:solidFill>
                <a:schemeClr val="tx1"/>
              </a:solidFill>
              <a:latin typeface="宋体" panose="02010600030101010101" pitchFamily="2" charset="-122"/>
            </a:endParaRPr>
          </a:p>
        </p:txBody>
      </p:sp>
      <p:sp>
        <p:nvSpPr>
          <p:cNvPr id="7" name="圆角矩形 6"/>
          <p:cNvSpPr/>
          <p:nvPr>
            <p:custDataLst>
              <p:tags r:id="rId5"/>
            </p:custDataLst>
          </p:nvPr>
        </p:nvSpPr>
        <p:spPr>
          <a:xfrm>
            <a:off x="8724900" y="728980"/>
            <a:ext cx="3311525" cy="93599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zh-CN" altLang="en-US" sz="2000" b="1">
                <a:solidFill>
                  <a:schemeClr val="tx1"/>
                </a:solidFill>
              </a:rPr>
              <a:t>包含中央和地方各级公职人员</a:t>
            </a:r>
            <a:endParaRPr lang="zh-CN" altLang="en-US" sz="2000" b="1">
              <a:solidFill>
                <a:schemeClr val="tx1"/>
              </a:solidFill>
              <a:latin typeface="宋体" panose="02010600030101010101" pitchFamily="2" charset="-122"/>
            </a:endParaRPr>
          </a:p>
        </p:txBody>
      </p:sp>
      <p:sp>
        <p:nvSpPr>
          <p:cNvPr id="8" name="圆角矩形 7"/>
          <p:cNvSpPr/>
          <p:nvPr>
            <p:custDataLst>
              <p:tags r:id="rId6"/>
            </p:custDataLst>
          </p:nvPr>
        </p:nvSpPr>
        <p:spPr>
          <a:xfrm>
            <a:off x="5555940" y="1772816"/>
            <a:ext cx="2916324" cy="93610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zh-CN" altLang="en-US" sz="2000" b="1">
                <a:solidFill>
                  <a:schemeClr val="tx1"/>
                </a:solidFill>
              </a:rPr>
              <a:t>注重通才或专才，基本把业务知识和工作能力作为主要条件</a:t>
            </a:r>
            <a:endParaRPr lang="zh-CN" altLang="en-US" sz="2000" b="1">
              <a:solidFill>
                <a:schemeClr val="tx1"/>
              </a:solidFill>
              <a:latin typeface="宋体" panose="02010600030101010101" pitchFamily="2" charset="-122"/>
            </a:endParaRPr>
          </a:p>
        </p:txBody>
      </p:sp>
      <p:sp>
        <p:nvSpPr>
          <p:cNvPr id="9" name="圆角矩形 8"/>
          <p:cNvSpPr/>
          <p:nvPr>
            <p:custDataLst>
              <p:tags r:id="rId7"/>
            </p:custDataLst>
          </p:nvPr>
        </p:nvSpPr>
        <p:spPr>
          <a:xfrm>
            <a:off x="8724900" y="1772920"/>
            <a:ext cx="3310890" cy="93599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zh-CN" altLang="en-US" sz="2000" b="1">
                <a:solidFill>
                  <a:schemeClr val="tx1"/>
                </a:solidFill>
              </a:rPr>
              <a:t>德才兼备，并贯穿公务员的考试、录用、管理、晋升、奖惩等各环节</a:t>
            </a:r>
            <a:endParaRPr lang="zh-CN" altLang="en-US" sz="2000" b="1">
              <a:solidFill>
                <a:schemeClr val="tx1"/>
              </a:solidFill>
              <a:latin typeface="宋体" panose="02010600030101010101" pitchFamily="2" charset="-122"/>
            </a:endParaRPr>
          </a:p>
        </p:txBody>
      </p:sp>
      <p:sp>
        <p:nvSpPr>
          <p:cNvPr id="10" name="圆角矩形 9"/>
          <p:cNvSpPr/>
          <p:nvPr>
            <p:custDataLst>
              <p:tags r:id="rId8"/>
            </p:custDataLst>
          </p:nvPr>
        </p:nvSpPr>
        <p:spPr>
          <a:xfrm>
            <a:off x="5555940" y="2960948"/>
            <a:ext cx="2916324" cy="133214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zh-CN" altLang="en-US" sz="2000" b="1">
                <a:solidFill>
                  <a:schemeClr val="tx1"/>
                </a:solidFill>
              </a:rPr>
              <a:t>西方分政务官和事务官，政务官随政党竞选成败而进退，事务官保持稳定，两者之间不能专任</a:t>
            </a:r>
            <a:endParaRPr lang="zh-CN" altLang="en-US" sz="2000" b="1">
              <a:solidFill>
                <a:schemeClr val="tx1"/>
              </a:solidFill>
              <a:latin typeface="宋体" panose="02010600030101010101" pitchFamily="2" charset="-122"/>
            </a:endParaRPr>
          </a:p>
        </p:txBody>
      </p:sp>
      <p:sp>
        <p:nvSpPr>
          <p:cNvPr id="11" name="圆角矩形 10"/>
          <p:cNvSpPr/>
          <p:nvPr>
            <p:custDataLst>
              <p:tags r:id="rId9"/>
            </p:custDataLst>
          </p:nvPr>
        </p:nvSpPr>
        <p:spPr>
          <a:xfrm>
            <a:off x="8724292" y="2960948"/>
            <a:ext cx="3312368" cy="126014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zh-CN" altLang="en-US" sz="2000" b="1">
                <a:solidFill>
                  <a:schemeClr val="tx1"/>
                </a:solidFill>
              </a:rPr>
              <a:t>没有政务官和事务官划分，各级各类公务员根据需要可以相互转任</a:t>
            </a:r>
          </a:p>
          <a:p>
            <a:pPr algn="ctr" fontAlgn="ctr"/>
            <a:r>
              <a:rPr lang="zh-CN" altLang="en-US" sz="2000" b="1">
                <a:solidFill>
                  <a:schemeClr val="tx1"/>
                </a:solidFill>
              </a:rPr>
              <a:t>（</a:t>
            </a:r>
            <a:r>
              <a:rPr lang="zh-CN" altLang="en-US" sz="2000" b="1">
                <a:solidFill>
                  <a:srgbClr val="C00000"/>
                </a:solidFill>
              </a:rPr>
              <a:t>不搞</a:t>
            </a:r>
            <a:r>
              <a:rPr lang="en-US" altLang="zh-CN" sz="2000" b="1">
                <a:solidFill>
                  <a:srgbClr val="C00000"/>
                </a:solidFill>
              </a:rPr>
              <a:t>“</a:t>
            </a:r>
            <a:r>
              <a:rPr lang="zh-CN" altLang="en-US" sz="2000" b="1">
                <a:solidFill>
                  <a:srgbClr val="C00000"/>
                </a:solidFill>
              </a:rPr>
              <a:t>两官分途</a:t>
            </a:r>
            <a:r>
              <a:rPr lang="en-US" altLang="zh-CN" sz="2000" b="1">
                <a:solidFill>
                  <a:srgbClr val="C00000"/>
                </a:solidFill>
              </a:rPr>
              <a:t>”</a:t>
            </a:r>
            <a:r>
              <a:rPr lang="zh-CN" altLang="en-US" sz="2000" b="1">
                <a:solidFill>
                  <a:schemeClr val="tx1"/>
                </a:solidFill>
              </a:rPr>
              <a:t>）</a:t>
            </a:r>
            <a:endParaRPr lang="zh-CN" altLang="en-US" sz="2000" b="1">
              <a:solidFill>
                <a:schemeClr val="tx1"/>
              </a:solidFill>
              <a:latin typeface="宋体" panose="02010600030101010101" pitchFamily="2" charset="-122"/>
            </a:endParaRPr>
          </a:p>
        </p:txBody>
      </p:sp>
      <p:sp>
        <p:nvSpPr>
          <p:cNvPr id="12" name="圆角矩形 11"/>
          <p:cNvSpPr/>
          <p:nvPr>
            <p:custDataLst>
              <p:tags r:id="rId10"/>
            </p:custDataLst>
          </p:nvPr>
        </p:nvSpPr>
        <p:spPr>
          <a:xfrm>
            <a:off x="5556250" y="4437380"/>
            <a:ext cx="2916555" cy="125984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zh-CN" altLang="en-US" sz="2000" b="1">
                <a:solidFill>
                  <a:schemeClr val="tx1"/>
                </a:solidFill>
              </a:rPr>
              <a:t>政治中立，不受党派干预，不得参加党派政治活动，公务活动中不带有党派政治倾向</a:t>
            </a:r>
            <a:endParaRPr lang="zh-CN" altLang="en-US" sz="2000" b="1">
              <a:solidFill>
                <a:schemeClr val="tx1"/>
              </a:solidFill>
              <a:latin typeface="宋体" panose="02010600030101010101" pitchFamily="2" charset="-122"/>
            </a:endParaRPr>
          </a:p>
        </p:txBody>
      </p:sp>
      <p:sp>
        <p:nvSpPr>
          <p:cNvPr id="13" name="圆角矩形 12"/>
          <p:cNvSpPr/>
          <p:nvPr>
            <p:custDataLst>
              <p:tags r:id="rId11"/>
            </p:custDataLst>
          </p:nvPr>
        </p:nvSpPr>
        <p:spPr>
          <a:xfrm>
            <a:off x="8724265" y="4437380"/>
            <a:ext cx="3311525" cy="125984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zh-CN" altLang="en-US" sz="2000" b="1">
                <a:solidFill>
                  <a:srgbClr val="C00000"/>
                </a:solidFill>
              </a:rPr>
              <a:t>不搞政治中立，党管干部</a:t>
            </a:r>
            <a:r>
              <a:rPr lang="zh-CN" altLang="en-US" sz="2000" b="1">
                <a:solidFill>
                  <a:schemeClr val="tx1"/>
                </a:solidFill>
              </a:rPr>
              <a:t>，公务员始终与党中央保持高度一致，坚决捍卫和执行党的路线、方针、政策</a:t>
            </a:r>
            <a:endParaRPr lang="zh-CN" altLang="en-US" sz="2000" b="1">
              <a:solidFill>
                <a:schemeClr val="tx1"/>
              </a:solidFill>
              <a:latin typeface="宋体" panose="02010600030101010101" pitchFamily="2" charset="-122"/>
            </a:endParaRPr>
          </a:p>
        </p:txBody>
      </p:sp>
      <p:sp>
        <p:nvSpPr>
          <p:cNvPr id="15" name="圆角矩形 14"/>
          <p:cNvSpPr/>
          <p:nvPr>
            <p:custDataLst>
              <p:tags r:id="rId12"/>
            </p:custDataLst>
          </p:nvPr>
        </p:nvSpPr>
        <p:spPr>
          <a:xfrm>
            <a:off x="5556250" y="5769610"/>
            <a:ext cx="2916555" cy="100266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zh-CN" altLang="en-US" sz="2000" b="1">
                <a:solidFill>
                  <a:schemeClr val="tx1"/>
                </a:solidFill>
              </a:rPr>
              <a:t>政府，受雇于政府，服从政府需要，维护政府利益</a:t>
            </a:r>
            <a:endParaRPr lang="zh-CN" altLang="en-US" sz="2000" b="1">
              <a:solidFill>
                <a:schemeClr val="tx1"/>
              </a:solidFill>
              <a:latin typeface="宋体" panose="02010600030101010101" pitchFamily="2" charset="-122"/>
            </a:endParaRPr>
          </a:p>
        </p:txBody>
      </p:sp>
      <p:sp>
        <p:nvSpPr>
          <p:cNvPr id="16" name="圆角矩形 15"/>
          <p:cNvSpPr/>
          <p:nvPr>
            <p:custDataLst>
              <p:tags r:id="rId13"/>
            </p:custDataLst>
          </p:nvPr>
        </p:nvSpPr>
        <p:spPr>
          <a:xfrm>
            <a:off x="8724265" y="5768975"/>
            <a:ext cx="3312160" cy="100393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zh-CN" altLang="en-US" sz="2000" b="1">
                <a:solidFill>
                  <a:srgbClr val="C00000"/>
                </a:solidFill>
              </a:rPr>
              <a:t>人民</a:t>
            </a:r>
            <a:r>
              <a:rPr lang="zh-CN" altLang="en-US" sz="2000" b="1">
                <a:solidFill>
                  <a:schemeClr val="tx1"/>
                </a:solidFill>
              </a:rPr>
              <a:t>，做人民公仆，为人民办事，对人民负责，受人民监督</a:t>
            </a:r>
            <a:endParaRPr lang="zh-CN" altLang="en-US" sz="2000" b="1">
              <a:solidFill>
                <a:schemeClr val="tx1"/>
              </a:solidFill>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5" grpId="0" bldLvl="0" animBg="1"/>
      <p:bldP spid="1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041400" y="302895"/>
            <a:ext cx="10515600" cy="1325563"/>
          </a:xfrm>
        </p:spPr>
        <p:txBody>
          <a:bodyPr/>
          <a:lstStyle/>
          <a:p>
            <a:r>
              <a:rPr lang="zh-CN" altLang="en-US" b="1" smtClean="0">
                <a:latin typeface="黑体" panose="02010609060101010101" charset="-122"/>
                <a:ea typeface="黑体" panose="02010609060101010101" charset="-122"/>
              </a:rPr>
              <a:t>制度优势：我将无我，不负人民</a:t>
            </a:r>
          </a:p>
        </p:txBody>
      </p:sp>
      <p:pic>
        <p:nvPicPr>
          <p:cNvPr id="4" name="图片 3"/>
          <p:cNvPicPr>
            <a:picLocks noChangeAspect="1"/>
          </p:cNvPicPr>
          <p:nvPr>
            <p:custDataLst>
              <p:tags r:id="rId2"/>
            </p:custDataLst>
          </p:nvPr>
        </p:nvPicPr>
        <p:blipFill>
          <a:blip r:embed="rId7" cstate="print">
            <a:extLst>
              <a:ext uri="{28A0092B-C50C-407E-A947-70E740481C1C}">
                <a14:useLocalDpi xmlns="" xmlns:a14="http://schemas.microsoft.com/office/drawing/2010/main" val="0"/>
              </a:ext>
            </a:extLst>
          </a:blip>
          <a:stretch>
            <a:fillRect/>
          </a:stretch>
        </p:blipFill>
        <p:spPr>
          <a:xfrm>
            <a:off x="535" y="1772816"/>
            <a:ext cx="2855105" cy="4593000"/>
          </a:xfrm>
          <a:prstGeom prst="rect">
            <a:avLst/>
          </a:prstGeom>
        </p:spPr>
      </p:pic>
      <p:pic>
        <p:nvPicPr>
          <p:cNvPr id="5" name="图片 4"/>
          <p:cNvPicPr>
            <a:picLocks noChangeAspect="1"/>
          </p:cNvPicPr>
          <p:nvPr>
            <p:custDataLst>
              <p:tags r:id="rId3"/>
            </p:custDataLst>
          </p:nvPr>
        </p:nvPicPr>
        <p:blipFill>
          <a:blip r:embed="rId8" cstate="print">
            <a:extLst>
              <a:ext uri="{28A0092B-C50C-407E-A947-70E740481C1C}">
                <a14:useLocalDpi xmlns="" xmlns:a14="http://schemas.microsoft.com/office/drawing/2010/main" val="0"/>
              </a:ext>
            </a:extLst>
          </a:blip>
          <a:stretch>
            <a:fillRect/>
          </a:stretch>
        </p:blipFill>
        <p:spPr>
          <a:xfrm>
            <a:off x="2855641" y="1772816"/>
            <a:ext cx="2952328" cy="4593000"/>
          </a:xfrm>
          <a:prstGeom prst="rect">
            <a:avLst/>
          </a:prstGeom>
        </p:spPr>
      </p:pic>
      <p:pic>
        <p:nvPicPr>
          <p:cNvPr id="6" name="图片 5"/>
          <p:cNvPicPr>
            <a:picLocks noChangeAspect="1"/>
          </p:cNvPicPr>
          <p:nvPr>
            <p:custDataLst>
              <p:tags r:id="rId4"/>
            </p:custDataLst>
          </p:nvPr>
        </p:nvPicPr>
        <p:blipFill>
          <a:blip r:embed="rId9" cstate="print">
            <a:extLst>
              <a:ext uri="{28A0092B-C50C-407E-A947-70E740481C1C}">
                <a14:useLocalDpi xmlns="" xmlns:a14="http://schemas.microsoft.com/office/drawing/2010/main" val="0"/>
              </a:ext>
            </a:extLst>
          </a:blip>
          <a:stretch>
            <a:fillRect/>
          </a:stretch>
        </p:blipFill>
        <p:spPr>
          <a:xfrm>
            <a:off x="5807969" y="1748684"/>
            <a:ext cx="3132347" cy="4617132"/>
          </a:xfrm>
          <a:prstGeom prst="rect">
            <a:avLst/>
          </a:prstGeom>
        </p:spPr>
      </p:pic>
      <p:pic>
        <p:nvPicPr>
          <p:cNvPr id="9" name="图片 8"/>
          <p:cNvPicPr>
            <a:picLocks noChangeAspect="1"/>
          </p:cNvPicPr>
          <p:nvPr>
            <p:custDataLst>
              <p:tags r:id="rId5"/>
            </p:custDataLst>
          </p:nvPr>
        </p:nvPicPr>
        <p:blipFill>
          <a:blip r:embed="rId10" cstate="print">
            <a:extLst>
              <a:ext uri="{28A0092B-C50C-407E-A947-70E740481C1C}">
                <a14:useLocalDpi xmlns="" xmlns:a14="http://schemas.microsoft.com/office/drawing/2010/main" val="0"/>
              </a:ext>
            </a:extLst>
          </a:blip>
          <a:stretch>
            <a:fillRect/>
          </a:stretch>
        </p:blipFill>
        <p:spPr>
          <a:xfrm>
            <a:off x="8940316" y="1776652"/>
            <a:ext cx="3251684" cy="458916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03412" y="59651"/>
            <a:ext cx="10515600" cy="1325563"/>
          </a:xfrm>
        </p:spPr>
        <p:txBody>
          <a:bodyPr/>
          <a:lstStyle/>
          <a:p>
            <a:r>
              <a:rPr lang="zh-CN" altLang="en-US" smtClean="0"/>
              <a:t>刮骨疗伤，反腐倡廉</a:t>
            </a:r>
            <a:endParaRPr lang="zh-CN" altLang="en-US"/>
          </a:p>
        </p:txBody>
      </p:sp>
      <p:pic>
        <p:nvPicPr>
          <p:cNvPr id="5" name="图片 4"/>
          <p:cNvPicPr>
            <a:picLocks noChangeAspect="1"/>
          </p:cNvPicPr>
          <p:nvPr>
            <p:custDataLst>
              <p:tags r:id="rId2"/>
            </p:custDataLst>
          </p:nvPr>
        </p:nvPicPr>
        <p:blipFill>
          <a:blip r:embed="rId5" cstate="print">
            <a:extLst>
              <a:ext uri="{28A0092B-C50C-407E-A947-70E740481C1C}">
                <a14:useLocalDpi xmlns="" xmlns:a14="http://schemas.microsoft.com/office/drawing/2010/main" val="0"/>
              </a:ext>
            </a:extLst>
          </a:blip>
          <a:stretch>
            <a:fillRect/>
          </a:stretch>
        </p:blipFill>
        <p:spPr>
          <a:xfrm>
            <a:off x="955452" y="1376772"/>
            <a:ext cx="4801295" cy="5337638"/>
          </a:xfrm>
          <a:prstGeom prst="rect">
            <a:avLst/>
          </a:prstGeom>
        </p:spPr>
      </p:pic>
      <p:pic>
        <p:nvPicPr>
          <p:cNvPr id="6" name="图片 5"/>
          <p:cNvPicPr>
            <a:picLocks noChangeAspect="1"/>
          </p:cNvPicPr>
          <p:nvPr>
            <p:custDataLst>
              <p:tags r:id="rId3"/>
            </p:custDataLst>
          </p:nvPr>
        </p:nvPicPr>
        <p:blipFill>
          <a:blip r:embed="rId6" cstate="print">
            <a:extLst>
              <a:ext uri="{28A0092B-C50C-407E-A947-70E740481C1C}">
                <a14:useLocalDpi xmlns="" xmlns:a14="http://schemas.microsoft.com/office/drawing/2010/main" val="0"/>
              </a:ext>
            </a:extLst>
          </a:blip>
          <a:stretch>
            <a:fillRect/>
          </a:stretch>
        </p:blipFill>
        <p:spPr>
          <a:xfrm>
            <a:off x="5843972" y="1376772"/>
            <a:ext cx="5038725" cy="533763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a:spLocks noChangeArrowheads="1"/>
          </p:cNvSpPr>
          <p:nvPr/>
        </p:nvSpPr>
        <p:spPr bwMode="auto">
          <a:xfrm>
            <a:off x="179705" y="2059940"/>
            <a:ext cx="11438255" cy="3553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ts val="4500"/>
              </a:lnSpc>
            </a:pPr>
            <a:r>
              <a:rPr lang="zh-CN" altLang="en-US" sz="2400" b="1" dirty="0">
                <a:solidFill>
                  <a:srgbClr val="FF0000"/>
                </a:solidFill>
                <a:latin typeface="宋体" panose="02010600030101010101" pitchFamily="2" charset="-122"/>
                <a:cs typeface="宋体" panose="02010600030101010101" pitchFamily="2" charset="-122"/>
              </a:rPr>
              <a:t>(1)不搞“政治中立”。</a:t>
            </a:r>
            <a:r>
              <a:rPr lang="zh-CN" altLang="en-US" sz="2400" b="1" dirty="0">
                <a:solidFill>
                  <a:srgbClr val="002060"/>
                </a:solidFill>
                <a:latin typeface="宋体" panose="02010600030101010101" pitchFamily="2" charset="-122"/>
                <a:cs typeface="宋体" panose="02010600030101010101" pitchFamily="2" charset="-122"/>
              </a:rPr>
              <a:t>中国公务员必须与党中央保持一致，坚决捍卫和执行党的路线、方针、政策。</a:t>
            </a:r>
          </a:p>
          <a:p>
            <a:pPr eaLnBrk="1" hangingPunct="1">
              <a:lnSpc>
                <a:spcPts val="4500"/>
              </a:lnSpc>
            </a:pPr>
            <a:r>
              <a:rPr lang="zh-CN" altLang="en-US" sz="2400" b="1" dirty="0">
                <a:solidFill>
                  <a:srgbClr val="FF0000"/>
                </a:solidFill>
                <a:latin typeface="宋体" panose="02010600030101010101" pitchFamily="2" charset="-122"/>
                <a:cs typeface="宋体" panose="02010600030101010101" pitchFamily="2" charset="-122"/>
              </a:rPr>
              <a:t>(2)坚持党管干部。</a:t>
            </a:r>
            <a:r>
              <a:rPr lang="zh-CN" altLang="en-US" sz="2400" b="1" dirty="0">
                <a:solidFill>
                  <a:srgbClr val="002060"/>
                </a:solidFill>
                <a:latin typeface="宋体" panose="02010600030101010101" pitchFamily="2" charset="-122"/>
                <a:cs typeface="宋体" panose="02010600030101010101" pitchFamily="2" charset="-122"/>
              </a:rPr>
              <a:t>强调坚持党的组织领导，贯彻党的组织路线,保持党对政府重要领导人选的推荐权。</a:t>
            </a:r>
          </a:p>
          <a:p>
            <a:pPr eaLnBrk="1" hangingPunct="1">
              <a:lnSpc>
                <a:spcPts val="4500"/>
              </a:lnSpc>
            </a:pPr>
            <a:r>
              <a:rPr lang="zh-CN" altLang="en-US" sz="2400" b="1" dirty="0">
                <a:solidFill>
                  <a:srgbClr val="FF0000"/>
                </a:solidFill>
                <a:latin typeface="宋体" panose="02010600030101010101" pitchFamily="2" charset="-122"/>
                <a:cs typeface="宋体" panose="02010600030101010101" pitchFamily="2" charset="-122"/>
              </a:rPr>
              <a:t>(3)不搞“两官分途”。</a:t>
            </a:r>
            <a:r>
              <a:rPr lang="zh-CN" altLang="en-US" sz="2400" b="1" dirty="0">
                <a:solidFill>
                  <a:srgbClr val="002060"/>
                </a:solidFill>
                <a:latin typeface="宋体" panose="02010600030101010101" pitchFamily="2" charset="-122"/>
                <a:cs typeface="宋体" panose="02010600030101010101" pitchFamily="2" charset="-122"/>
              </a:rPr>
              <a:t>我国公务员制度没有“政务官”和“事务官”的划分。</a:t>
            </a:r>
          </a:p>
          <a:p>
            <a:pPr eaLnBrk="1" hangingPunct="1">
              <a:lnSpc>
                <a:spcPts val="4500"/>
              </a:lnSpc>
            </a:pPr>
            <a:r>
              <a:rPr lang="zh-CN" altLang="en-US" sz="2400" b="1" dirty="0">
                <a:solidFill>
                  <a:srgbClr val="FF0000"/>
                </a:solidFill>
                <a:latin typeface="宋体" panose="02010600030101010101" pitchFamily="2" charset="-122"/>
                <a:cs typeface="宋体" panose="02010600030101010101" pitchFamily="2" charset="-122"/>
              </a:rPr>
              <a:t>(4)坚持服务于民的宗旨。</a:t>
            </a:r>
            <a:r>
              <a:rPr lang="zh-CN" altLang="en-US" sz="2400" b="1" dirty="0">
                <a:solidFill>
                  <a:srgbClr val="002060"/>
                </a:solidFill>
                <a:latin typeface="宋体" panose="02010600030101010101" pitchFamily="2" charset="-122"/>
                <a:cs typeface="宋体" panose="02010600030101010101" pitchFamily="2" charset="-122"/>
              </a:rPr>
              <a:t>做人民公仆，为人民办事，对人民负责，受人民监督。</a:t>
            </a:r>
          </a:p>
        </p:txBody>
      </p:sp>
      <p:sp>
        <p:nvSpPr>
          <p:cNvPr id="5" name="文本框 4"/>
          <p:cNvSpPr txBox="1">
            <a:spLocks noChangeArrowheads="1"/>
          </p:cNvSpPr>
          <p:nvPr/>
        </p:nvSpPr>
        <p:spPr bwMode="auto">
          <a:xfrm>
            <a:off x="179654" y="1169458"/>
            <a:ext cx="7332980" cy="521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0000"/>
                </a:solidFill>
                <a:latin typeface="黑体" panose="02010609060101010101" pitchFamily="49" charset="-122"/>
                <a:ea typeface="黑体" panose="02010609060101010101" pitchFamily="49" charset="-122"/>
              </a:rPr>
              <a:t>现代中国的公务员制度与西方文官制度的区别</a:t>
            </a:r>
          </a:p>
        </p:txBody>
      </p:sp>
      <p:cxnSp>
        <p:nvCxnSpPr>
          <p:cNvPr id="3" name="直接连接符 2"/>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6" name="文本框 5"/>
          <p:cNvSpPr txBox="1"/>
          <p:nvPr/>
        </p:nvSpPr>
        <p:spPr>
          <a:xfrm>
            <a:off x="0" y="126365"/>
            <a:ext cx="9275445" cy="583565"/>
          </a:xfrm>
          <a:prstGeom prst="rect">
            <a:avLst/>
          </a:prstGeom>
          <a:noFill/>
        </p:spPr>
        <p:txBody>
          <a:bodyPr wrap="squar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三</a:t>
            </a:r>
            <a:r>
              <a:rPr lang="zh-CN" altLang="en-US" sz="3200" b="1" dirty="0">
                <a:solidFill>
                  <a:srgbClr val="FF0000"/>
                </a:solidFill>
                <a:latin typeface="黑体" panose="02010609060101010101" pitchFamily="49" charset="-122"/>
                <a:ea typeface="黑体" panose="02010609060101010101" pitchFamily="49" charset="-122"/>
              </a:rPr>
              <a:t>、中华人民共和国的干</a:t>
            </a:r>
            <a:r>
              <a:rPr lang="zh-CN" altLang="en-US" sz="3200" b="1" dirty="0" smtClean="0">
                <a:solidFill>
                  <a:srgbClr val="FF0000"/>
                </a:solidFill>
                <a:latin typeface="黑体" panose="02010609060101010101" pitchFamily="49" charset="-122"/>
                <a:ea typeface="黑体" panose="02010609060101010101" pitchFamily="49" charset="-122"/>
              </a:rPr>
              <a:t>部制度和</a:t>
            </a:r>
            <a:r>
              <a:rPr lang="zh-CN" altLang="en-US" sz="3200" b="1" dirty="0">
                <a:solidFill>
                  <a:srgbClr val="FF0000"/>
                </a:solidFill>
                <a:latin typeface="黑体" panose="02010609060101010101" pitchFamily="49" charset="-122"/>
                <a:ea typeface="黑体" panose="02010609060101010101" pitchFamily="49" charset="-122"/>
              </a:rPr>
              <a:t>公务员制度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对象 6145"/>
          <p:cNvGraphicFramePr>
            <a:graphicFrameLocks/>
          </p:cNvGraphicFramePr>
          <p:nvPr/>
        </p:nvGraphicFramePr>
        <p:xfrm>
          <a:off x="281305" y="152400"/>
          <a:ext cx="12487910" cy="6553200"/>
        </p:xfrm>
        <a:graphic>
          <a:graphicData uri="http://schemas.openxmlformats.org/presentationml/2006/ole">
            <p:oleObj spid="_x0000_s1026" r:id="rId3" imgW="8421632" imgH="4078364" progId="Word.Document.8">
              <p:embed/>
            </p:oleObj>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44666" y="121920"/>
            <a:ext cx="2327910" cy="521970"/>
          </a:xfrm>
          <a:prstGeom prst="rect">
            <a:avLst/>
          </a:prstGeom>
        </p:spPr>
        <p:txBody>
          <a:bodyPr wrap="none">
            <a:spAutoFit/>
          </a:bodyPr>
          <a:lstStyle/>
          <a:p>
            <a:pPr algn="just">
              <a:spcAft>
                <a:spcPts val="0"/>
              </a:spcAft>
            </a:pPr>
            <a:r>
              <a:rPr lang="zh-CN" altLang="zh-CN" sz="2800" b="1"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800" b="1"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课堂小结</a:t>
            </a:r>
            <a:r>
              <a:rPr lang="zh-CN" altLang="zh-CN" sz="2800" b="1" kern="100" dirty="0" smtClean="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endParaRPr lang="zh-CN" altLang="zh-CN" sz="2800" b="1" kern="100" dirty="0" smtClean="0">
              <a:solidFill>
                <a:srgbClr val="FF0000"/>
              </a:solidFill>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5" name="文本框 14"/>
          <p:cNvSpPr txBox="1"/>
          <p:nvPr/>
        </p:nvSpPr>
        <p:spPr>
          <a:xfrm>
            <a:off x="280416" y="1041547"/>
            <a:ext cx="8709136" cy="4194810"/>
          </a:xfrm>
          <a:prstGeom prst="rect">
            <a:avLst/>
          </a:prstGeom>
          <a:noFill/>
        </p:spPr>
        <p:txBody>
          <a:bodyPr wrap="square" rtlCol="0">
            <a:spAutoFit/>
          </a:bodyPr>
          <a:lstStyle/>
          <a:p>
            <a:pPr>
              <a:lnSpc>
                <a:spcPts val="4000"/>
              </a:lnSpc>
            </a:pPr>
            <a:r>
              <a:rPr lang="zh-CN" altLang="en-US" sz="2800" b="1" dirty="0" smtClean="0">
                <a:solidFill>
                  <a:srgbClr val="FF0000"/>
                </a:solidFill>
                <a:latin typeface="黑体" pitchFamily="49" charset="-122"/>
                <a:ea typeface="黑体" pitchFamily="49" charset="-122"/>
              </a:rPr>
              <a:t>一</a:t>
            </a:r>
            <a:r>
              <a:rPr lang="zh-CN" altLang="en-US" sz="2800" b="1" dirty="0">
                <a:solidFill>
                  <a:srgbClr val="FF0000"/>
                </a:solidFill>
                <a:latin typeface="黑体" pitchFamily="49" charset="-122"/>
                <a:ea typeface="黑体" pitchFamily="49" charset="-122"/>
              </a:rPr>
              <a:t>、晚清选官制度的变革</a:t>
            </a:r>
            <a:r>
              <a:rPr lang="zh-CN" altLang="en-US" sz="2800" b="1" dirty="0" smtClean="0">
                <a:solidFill>
                  <a:srgbClr val="FF0000"/>
                </a:solidFill>
                <a:latin typeface="黑体" pitchFamily="49" charset="-122"/>
                <a:ea typeface="黑体" pitchFamily="49" charset="-122"/>
              </a:rPr>
              <a:t>：</a:t>
            </a:r>
            <a:endParaRPr lang="en-US" altLang="zh-CN" sz="2800" b="1" dirty="0" smtClean="0">
              <a:solidFill>
                <a:srgbClr val="FF0000"/>
              </a:solidFill>
              <a:latin typeface="黑体" pitchFamily="49" charset="-122"/>
              <a:ea typeface="黑体" pitchFamily="49" charset="-122"/>
            </a:endParaRPr>
          </a:p>
          <a:p>
            <a:pPr>
              <a:lnSpc>
                <a:spcPts val="4000"/>
              </a:lnSpc>
            </a:pPr>
            <a:endParaRPr lang="en-US" altLang="zh-CN" sz="2800" b="1" dirty="0" smtClean="0"/>
          </a:p>
          <a:p>
            <a:pPr>
              <a:lnSpc>
                <a:spcPts val="4000"/>
              </a:lnSpc>
            </a:pPr>
            <a:endParaRPr lang="zh-CN" altLang="zh-CN" sz="2800" dirty="0"/>
          </a:p>
          <a:p>
            <a:pPr>
              <a:lnSpc>
                <a:spcPts val="4000"/>
              </a:lnSpc>
            </a:pPr>
            <a:r>
              <a:rPr lang="zh-CN" altLang="en-US" sz="2800" b="1" dirty="0">
                <a:solidFill>
                  <a:srgbClr val="FF0000"/>
                </a:solidFill>
                <a:latin typeface="黑体" pitchFamily="49" charset="-122"/>
                <a:ea typeface="黑体" pitchFamily="49" charset="-122"/>
              </a:rPr>
              <a:t>二、民国时期的官员选拔制度</a:t>
            </a:r>
            <a:r>
              <a:rPr lang="zh-CN" altLang="en-US" sz="2800" b="1" dirty="0" smtClean="0">
                <a:solidFill>
                  <a:srgbClr val="FF0000"/>
                </a:solidFill>
                <a:latin typeface="黑体" pitchFamily="49" charset="-122"/>
                <a:ea typeface="黑体" pitchFamily="49" charset="-122"/>
              </a:rPr>
              <a:t>：</a:t>
            </a:r>
            <a:endParaRPr lang="en-US" altLang="zh-CN" sz="2800" b="1" dirty="0" smtClean="0">
              <a:solidFill>
                <a:srgbClr val="FF0000"/>
              </a:solidFill>
              <a:latin typeface="黑体" pitchFamily="49" charset="-122"/>
              <a:ea typeface="黑体" pitchFamily="49" charset="-122"/>
            </a:endParaRPr>
          </a:p>
          <a:p>
            <a:pPr>
              <a:lnSpc>
                <a:spcPts val="4000"/>
              </a:lnSpc>
            </a:pPr>
            <a:endParaRPr lang="en-US" altLang="zh-CN" sz="2800" b="1" dirty="0" smtClean="0"/>
          </a:p>
          <a:p>
            <a:pPr>
              <a:lnSpc>
                <a:spcPts val="4000"/>
              </a:lnSpc>
            </a:pPr>
            <a:endParaRPr lang="en-US" altLang="zh-CN" sz="2800" b="1" dirty="0"/>
          </a:p>
          <a:p>
            <a:pPr>
              <a:lnSpc>
                <a:spcPts val="4000"/>
              </a:lnSpc>
            </a:pPr>
            <a:endParaRPr lang="zh-CN" altLang="en-US" sz="2800" b="1" dirty="0"/>
          </a:p>
          <a:p>
            <a:pPr>
              <a:lnSpc>
                <a:spcPts val="4000"/>
              </a:lnSpc>
            </a:pPr>
            <a:r>
              <a:rPr lang="zh-CN" altLang="en-US" sz="2800" b="1" dirty="0">
                <a:solidFill>
                  <a:srgbClr val="FF0000"/>
                </a:solidFill>
                <a:latin typeface="黑体" pitchFamily="49" charset="-122"/>
                <a:ea typeface="黑体" pitchFamily="49" charset="-122"/>
              </a:rPr>
              <a:t>三、中华人民共和国的干</a:t>
            </a:r>
            <a:r>
              <a:rPr lang="zh-CN" altLang="en-US" sz="2800" b="1" dirty="0" smtClean="0">
                <a:solidFill>
                  <a:srgbClr val="FF0000"/>
                </a:solidFill>
                <a:latin typeface="黑体" pitchFamily="49" charset="-122"/>
                <a:ea typeface="黑体" pitchFamily="49" charset="-122"/>
              </a:rPr>
              <a:t>部制度和</a:t>
            </a:r>
            <a:r>
              <a:rPr lang="zh-CN" altLang="en-US" sz="2800" b="1" dirty="0">
                <a:solidFill>
                  <a:srgbClr val="FF0000"/>
                </a:solidFill>
                <a:latin typeface="黑体" pitchFamily="49" charset="-122"/>
                <a:ea typeface="黑体" pitchFamily="49" charset="-122"/>
              </a:rPr>
              <a:t>公务员制度</a:t>
            </a:r>
            <a:endParaRPr lang="en-US" altLang="zh-CN" sz="2800" b="1" dirty="0">
              <a:solidFill>
                <a:srgbClr val="FF0000"/>
              </a:solidFill>
              <a:latin typeface="黑体" pitchFamily="49" charset="-122"/>
              <a:ea typeface="黑体" pitchFamily="49" charset="-122"/>
            </a:endParaRPr>
          </a:p>
        </p:txBody>
      </p:sp>
      <p:sp>
        <p:nvSpPr>
          <p:cNvPr id="16" name="矩形 15"/>
          <p:cNvSpPr/>
          <p:nvPr/>
        </p:nvSpPr>
        <p:spPr>
          <a:xfrm>
            <a:off x="162801" y="1835956"/>
            <a:ext cx="4244752" cy="759182"/>
          </a:xfrm>
          <a:prstGeom prst="rect">
            <a:avLst/>
          </a:prstGeom>
        </p:spPr>
        <p:txBody>
          <a:bodyPr wrap="none">
            <a:spAutoFit/>
          </a:bodyPr>
          <a:lstStyle/>
          <a:p>
            <a:pPr indent="267970">
              <a:lnSpc>
                <a:spcPts val="1300"/>
              </a:lnSpc>
            </a:pPr>
            <a:r>
              <a:rPr lang="en-US" altLang="zh-CN" sz="2800" b="1" kern="0" dirty="0" smtClean="0">
                <a:solidFill>
                  <a:srgbClr val="FF0000"/>
                </a:solidFill>
                <a:latin typeface="Calibri" panose="020F0502020204030204" pitchFamily="34" charset="0"/>
                <a:ea typeface="宋体" panose="02010600030101010101" pitchFamily="2" charset="-122"/>
                <a:cs typeface="Songti SC"/>
              </a:rPr>
              <a:t>1</a:t>
            </a:r>
            <a:r>
              <a:rPr lang="zh-CN" altLang="en-US" sz="2800" b="1" kern="0" dirty="0" smtClean="0">
                <a:solidFill>
                  <a:srgbClr val="FF0000"/>
                </a:solidFill>
                <a:latin typeface="Calibri" panose="020F0502020204030204" pitchFamily="34" charset="0"/>
                <a:ea typeface="宋体" panose="02010600030101010101" pitchFamily="2" charset="-122"/>
                <a:cs typeface="Songti SC"/>
              </a:rPr>
              <a:t>、</a:t>
            </a:r>
            <a:r>
              <a:rPr lang="zh-CN" altLang="zh-CN" sz="2800" b="1" kern="0" dirty="0" smtClean="0">
                <a:solidFill>
                  <a:srgbClr val="FF0000"/>
                </a:solidFill>
                <a:latin typeface="Calibri" panose="020F0502020204030204" pitchFamily="34" charset="0"/>
                <a:ea typeface="宋体" panose="02010600030101010101" pitchFamily="2" charset="-122"/>
                <a:cs typeface="Songti SC"/>
              </a:rPr>
              <a:t>科</a:t>
            </a:r>
            <a:r>
              <a:rPr lang="zh-CN" altLang="zh-CN" sz="2800" b="1" kern="0" dirty="0">
                <a:solidFill>
                  <a:srgbClr val="FF0000"/>
                </a:solidFill>
                <a:latin typeface="Calibri" panose="020F0502020204030204" pitchFamily="34" charset="0"/>
                <a:ea typeface="宋体" panose="02010600030101010101" pitchFamily="2" charset="-122"/>
                <a:cs typeface="Songti SC"/>
              </a:rPr>
              <a:t>举制度</a:t>
            </a:r>
            <a:r>
              <a:rPr lang="zh-CN" altLang="zh-CN" sz="2800" b="1" kern="0" dirty="0" smtClean="0">
                <a:solidFill>
                  <a:srgbClr val="FF0000"/>
                </a:solidFill>
                <a:latin typeface="Calibri" panose="020F0502020204030204" pitchFamily="34" charset="0"/>
                <a:ea typeface="宋体" panose="02010600030101010101" pitchFamily="2" charset="-122"/>
                <a:cs typeface="Songti SC"/>
              </a:rPr>
              <a:t>的</a:t>
            </a:r>
            <a:r>
              <a:rPr lang="zh-CN" altLang="en-US" sz="2800" b="1" kern="0" dirty="0" smtClean="0">
                <a:solidFill>
                  <a:srgbClr val="FF0000"/>
                </a:solidFill>
                <a:latin typeface="Calibri" panose="020F0502020204030204" pitchFamily="34" charset="0"/>
                <a:ea typeface="宋体" panose="02010600030101010101" pitchFamily="2" charset="-122"/>
                <a:cs typeface="Songti SC"/>
              </a:rPr>
              <a:t>变革：</a:t>
            </a:r>
            <a:endParaRPr lang="en-US" altLang="zh-CN" sz="2800" b="1" kern="0" dirty="0" smtClean="0">
              <a:solidFill>
                <a:srgbClr val="FF0000"/>
              </a:solidFill>
              <a:latin typeface="Calibri" panose="020F0502020204030204" pitchFamily="34" charset="0"/>
              <a:ea typeface="宋体" panose="02010600030101010101" pitchFamily="2" charset="-122"/>
              <a:cs typeface="Songti SC"/>
            </a:endParaRPr>
          </a:p>
          <a:p>
            <a:pPr indent="267970">
              <a:lnSpc>
                <a:spcPts val="1300"/>
              </a:lnSpc>
            </a:pPr>
            <a:endParaRPr lang="en-US" altLang="zh-CN" sz="2800" b="1" kern="0" dirty="0" smtClean="0">
              <a:solidFill>
                <a:srgbClr val="FF0000"/>
              </a:solidFill>
              <a:latin typeface="Calibri" panose="020F0502020204030204" pitchFamily="34" charset="0"/>
              <a:ea typeface="宋体" panose="02010600030101010101" pitchFamily="2" charset="-122"/>
              <a:cs typeface="Songti SC"/>
            </a:endParaRPr>
          </a:p>
          <a:p>
            <a:pPr indent="267970">
              <a:lnSpc>
                <a:spcPts val="1300"/>
              </a:lnSpc>
            </a:pPr>
            <a:endParaRPr lang="en-US" altLang="zh-CN" sz="2800" b="1" kern="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indent="267970">
              <a:lnSpc>
                <a:spcPts val="1300"/>
              </a:lnSpc>
            </a:pPr>
            <a:r>
              <a:rPr lang="en-US" altLang="zh-CN" sz="2800" b="1" kern="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2</a:t>
            </a:r>
            <a:r>
              <a:rPr lang="zh-CN" altLang="en-US" sz="2800" b="1" kern="0" dirty="0">
                <a:solidFill>
                  <a:srgbClr val="FF0000"/>
                </a:solidFill>
                <a:latin typeface="Calibri" panose="020F0502020204030204" pitchFamily="34" charset="0"/>
                <a:ea typeface="宋体" panose="02010600030101010101" pitchFamily="2" charset="-122"/>
                <a:cs typeface="Times New Roman" panose="02020603050405020304" pitchFamily="18" charset="0"/>
              </a:rPr>
              <a:t>、清末选官制度改</a:t>
            </a:r>
            <a:r>
              <a:rPr lang="zh-CN" altLang="en-US" sz="2800" b="1" kern="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革：</a:t>
            </a:r>
            <a:endParaRPr lang="zh-CN" altLang="zh-CN" sz="2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文本框 1"/>
          <p:cNvSpPr txBox="1"/>
          <p:nvPr/>
        </p:nvSpPr>
        <p:spPr>
          <a:xfrm>
            <a:off x="4137538" y="1646828"/>
            <a:ext cx="7606570" cy="461665"/>
          </a:xfrm>
          <a:prstGeom prst="rect">
            <a:avLst/>
          </a:prstGeom>
          <a:noFill/>
        </p:spPr>
        <p:txBody>
          <a:bodyPr wrap="none" rtlCol="0">
            <a:spAutoFit/>
          </a:bodyPr>
          <a:lstStyle/>
          <a:p>
            <a:r>
              <a:rPr lang="zh-CN" altLang="en-US" sz="2400" b="1" dirty="0" smtClean="0">
                <a:solidFill>
                  <a:srgbClr val="002060"/>
                </a:solidFill>
                <a:latin typeface="宋体" panose="02010600030101010101" pitchFamily="2" charset="-122"/>
                <a:ea typeface="宋体" panose="02010600030101010101" pitchFamily="2" charset="-122"/>
              </a:rPr>
              <a:t>（</a:t>
            </a:r>
            <a:r>
              <a:rPr lang="en-US" altLang="zh-CN" sz="2400" b="1" dirty="0" smtClean="0">
                <a:solidFill>
                  <a:srgbClr val="002060"/>
                </a:solidFill>
                <a:latin typeface="宋体" panose="02010600030101010101" pitchFamily="2" charset="-122"/>
                <a:ea typeface="宋体" panose="02010600030101010101" pitchFamily="2" charset="-122"/>
              </a:rPr>
              <a:t>1</a:t>
            </a:r>
            <a:r>
              <a:rPr lang="zh-CN" altLang="en-US" sz="2400" b="1" dirty="0" smtClean="0">
                <a:solidFill>
                  <a:srgbClr val="002060"/>
                </a:solidFill>
                <a:latin typeface="宋体" panose="02010600030101010101" pitchFamily="2" charset="-122"/>
                <a:ea typeface="宋体" panose="02010600030101010101" pitchFamily="2" charset="-122"/>
              </a:rPr>
              <a:t>）背景；（</a:t>
            </a:r>
            <a:r>
              <a:rPr lang="en-US" altLang="zh-CN" sz="2400" b="1" dirty="0" smtClean="0">
                <a:solidFill>
                  <a:srgbClr val="002060"/>
                </a:solidFill>
                <a:latin typeface="宋体" panose="02010600030101010101" pitchFamily="2" charset="-122"/>
                <a:ea typeface="宋体" panose="02010600030101010101" pitchFamily="2" charset="-122"/>
              </a:rPr>
              <a:t>2</a:t>
            </a:r>
            <a:r>
              <a:rPr lang="zh-CN" altLang="en-US" sz="2400" b="1" dirty="0" smtClean="0">
                <a:solidFill>
                  <a:srgbClr val="002060"/>
                </a:solidFill>
                <a:latin typeface="宋体" panose="02010600030101010101" pitchFamily="2" charset="-122"/>
                <a:ea typeface="宋体" panose="02010600030101010101" pitchFamily="2" charset="-122"/>
              </a:rPr>
              <a:t>）表现：维新变法时期、清末新政时期</a:t>
            </a:r>
            <a:endParaRPr lang="zh-CN" altLang="en-US" sz="2400" b="1" dirty="0">
              <a:solidFill>
                <a:srgbClr val="002060"/>
              </a:solidFill>
              <a:latin typeface="宋体" panose="02010600030101010101" pitchFamily="2" charset="-122"/>
              <a:ea typeface="宋体" panose="02010600030101010101" pitchFamily="2" charset="-122"/>
            </a:endParaRPr>
          </a:p>
        </p:txBody>
      </p:sp>
      <p:sp>
        <p:nvSpPr>
          <p:cNvPr id="17" name="文本框 16"/>
          <p:cNvSpPr txBox="1"/>
          <p:nvPr/>
        </p:nvSpPr>
        <p:spPr>
          <a:xfrm>
            <a:off x="4137538" y="2116113"/>
            <a:ext cx="7920758" cy="461665"/>
          </a:xfrm>
          <a:prstGeom prst="rect">
            <a:avLst/>
          </a:prstGeom>
          <a:noFill/>
        </p:spPr>
        <p:txBody>
          <a:bodyPr wrap="none" rtlCol="0">
            <a:spAutoFit/>
          </a:bodyPr>
          <a:lstStyle/>
          <a:p>
            <a:r>
              <a:rPr lang="zh-CN" altLang="en-US" sz="2400" b="1" dirty="0" smtClean="0">
                <a:solidFill>
                  <a:srgbClr val="002060"/>
                </a:solidFill>
                <a:latin typeface="宋体" panose="02010600030101010101" pitchFamily="2" charset="-122"/>
                <a:ea typeface="宋体" panose="02010600030101010101" pitchFamily="2" charset="-122"/>
              </a:rPr>
              <a:t>（</a:t>
            </a:r>
            <a:r>
              <a:rPr lang="en-US" altLang="zh-CN" sz="2400" b="1" dirty="0" smtClean="0">
                <a:solidFill>
                  <a:srgbClr val="002060"/>
                </a:solidFill>
                <a:latin typeface="宋体" panose="02010600030101010101" pitchFamily="2" charset="-122"/>
                <a:ea typeface="宋体" panose="02010600030101010101" pitchFamily="2" charset="-122"/>
              </a:rPr>
              <a:t>1</a:t>
            </a:r>
            <a:r>
              <a:rPr lang="zh-CN" altLang="en-US" sz="2400" b="1" dirty="0" smtClean="0">
                <a:solidFill>
                  <a:srgbClr val="002060"/>
                </a:solidFill>
                <a:latin typeface="宋体" panose="02010600030101010101" pitchFamily="2" charset="-122"/>
                <a:ea typeface="宋体" panose="02010600030101010101" pitchFamily="2" charset="-122"/>
              </a:rPr>
              <a:t>）官制改革（</a:t>
            </a:r>
            <a:r>
              <a:rPr lang="en-US" altLang="zh-CN" sz="2400" b="1" dirty="0" smtClean="0">
                <a:solidFill>
                  <a:srgbClr val="002060"/>
                </a:solidFill>
                <a:latin typeface="宋体" panose="02010600030101010101" pitchFamily="2" charset="-122"/>
                <a:ea typeface="宋体" panose="02010600030101010101" pitchFamily="2" charset="-122"/>
              </a:rPr>
              <a:t>2</a:t>
            </a:r>
            <a:r>
              <a:rPr lang="zh-CN" altLang="en-US" sz="2400" b="1" dirty="0" smtClean="0">
                <a:solidFill>
                  <a:srgbClr val="002060"/>
                </a:solidFill>
                <a:latin typeface="宋体" panose="02010600030101010101" pitchFamily="2" charset="-122"/>
                <a:ea typeface="宋体" panose="02010600030101010101" pitchFamily="2" charset="-122"/>
              </a:rPr>
              <a:t>）</a:t>
            </a:r>
            <a:r>
              <a:rPr lang="zh-CN" altLang="en-US" sz="2400" b="1" dirty="0">
                <a:solidFill>
                  <a:srgbClr val="002060"/>
                </a:solidFill>
                <a:latin typeface="宋体" panose="02010600030101010101" pitchFamily="2" charset="-122"/>
                <a:ea typeface="宋体" panose="02010600030101010101" pitchFamily="2" charset="-122"/>
              </a:rPr>
              <a:t>确立学堂选官、留学毕业生选</a:t>
            </a:r>
            <a:r>
              <a:rPr lang="zh-CN" altLang="en-US" sz="2400" b="1" dirty="0" smtClean="0">
                <a:solidFill>
                  <a:srgbClr val="002060"/>
                </a:solidFill>
                <a:latin typeface="宋体" panose="02010600030101010101" pitchFamily="2" charset="-122"/>
                <a:ea typeface="宋体" panose="02010600030101010101" pitchFamily="2" charset="-122"/>
              </a:rPr>
              <a:t>官制度</a:t>
            </a:r>
            <a:endParaRPr lang="zh-CN" altLang="en-US" sz="2400" b="1" dirty="0">
              <a:solidFill>
                <a:srgbClr val="002060"/>
              </a:solidFill>
              <a:latin typeface="宋体" panose="02010600030101010101" pitchFamily="2" charset="-122"/>
              <a:ea typeface="宋体" panose="02010600030101010101" pitchFamily="2" charset="-122"/>
            </a:endParaRPr>
          </a:p>
        </p:txBody>
      </p:sp>
      <p:sp>
        <p:nvSpPr>
          <p:cNvPr id="18" name="矩形 17"/>
          <p:cNvSpPr/>
          <p:nvPr/>
        </p:nvSpPr>
        <p:spPr>
          <a:xfrm>
            <a:off x="432907" y="3155050"/>
            <a:ext cx="3704540" cy="1464503"/>
          </a:xfrm>
          <a:prstGeom prst="rect">
            <a:avLst/>
          </a:prstGeom>
        </p:spPr>
        <p:txBody>
          <a:bodyPr wrap="none">
            <a:spAutoFit/>
          </a:bodyPr>
          <a:lstStyle/>
          <a:p>
            <a:pPr indent="267970">
              <a:lnSpc>
                <a:spcPts val="2100"/>
              </a:lnSpc>
            </a:pPr>
            <a:endParaRPr lang="en-US" altLang="zh-CN" sz="2400" b="1" kern="0" dirty="0" smtClean="0">
              <a:solidFill>
                <a:srgbClr val="FF0000"/>
              </a:solidFill>
              <a:latin typeface="Calibri" panose="020F0502020204030204" pitchFamily="34" charset="0"/>
              <a:ea typeface="宋体" panose="02010600030101010101" pitchFamily="2" charset="-122"/>
              <a:cs typeface="Songti SC"/>
            </a:endParaRPr>
          </a:p>
          <a:p>
            <a:pPr indent="267970">
              <a:lnSpc>
                <a:spcPts val="1300"/>
              </a:lnSpc>
            </a:pPr>
            <a:r>
              <a:rPr lang="en-US" altLang="zh-CN" sz="2400" b="1" kern="0" dirty="0" smtClean="0">
                <a:solidFill>
                  <a:srgbClr val="FF0000"/>
                </a:solidFill>
                <a:latin typeface="Calibri" panose="020F0502020204030204" pitchFamily="34" charset="0"/>
                <a:ea typeface="宋体" panose="02010600030101010101" pitchFamily="2" charset="-122"/>
                <a:cs typeface="Songti SC"/>
              </a:rPr>
              <a:t>1</a:t>
            </a:r>
            <a:r>
              <a:rPr lang="zh-CN" altLang="en-US" sz="2400" b="1" kern="0" dirty="0" smtClean="0">
                <a:solidFill>
                  <a:srgbClr val="FF0000"/>
                </a:solidFill>
                <a:latin typeface="Calibri" panose="020F0502020204030204" pitchFamily="34" charset="0"/>
                <a:ea typeface="宋体" panose="02010600030101010101" pitchFamily="2" charset="-122"/>
                <a:cs typeface="Songti SC"/>
              </a:rPr>
              <a:t>、</a:t>
            </a:r>
            <a:r>
              <a:rPr lang="zh-CN" altLang="zh-CN" sz="2400" b="1" kern="0" dirty="0" smtClean="0">
                <a:solidFill>
                  <a:srgbClr val="FF0000"/>
                </a:solidFill>
                <a:latin typeface="Calibri" panose="020F0502020204030204" pitchFamily="34" charset="0"/>
                <a:ea typeface="宋体" panose="02010600030101010101" pitchFamily="2" charset="-122"/>
                <a:cs typeface="Songti SC"/>
              </a:rPr>
              <a:t>南</a:t>
            </a:r>
            <a:r>
              <a:rPr lang="zh-CN" altLang="zh-CN" sz="2400" b="1" kern="0" dirty="0">
                <a:solidFill>
                  <a:srgbClr val="FF0000"/>
                </a:solidFill>
                <a:latin typeface="Calibri" panose="020F0502020204030204" pitchFamily="34" charset="0"/>
                <a:ea typeface="宋体" panose="02010600030101010101" pitchFamily="2" charset="-122"/>
                <a:cs typeface="Songti SC"/>
              </a:rPr>
              <a:t>京临时政</a:t>
            </a:r>
            <a:r>
              <a:rPr lang="zh-CN" altLang="zh-CN" sz="2400" b="1" kern="0" dirty="0" smtClean="0">
                <a:solidFill>
                  <a:srgbClr val="FF0000"/>
                </a:solidFill>
                <a:latin typeface="Calibri" panose="020F0502020204030204" pitchFamily="34" charset="0"/>
                <a:ea typeface="宋体" panose="02010600030101010101" pitchFamily="2" charset="-122"/>
                <a:cs typeface="Songti SC"/>
              </a:rPr>
              <a:t>府</a:t>
            </a:r>
            <a:r>
              <a:rPr lang="zh-CN" altLang="en-US" sz="2400" b="1" kern="0" dirty="0" smtClean="0">
                <a:solidFill>
                  <a:srgbClr val="FF0000"/>
                </a:solidFill>
                <a:latin typeface="Calibri" panose="020F0502020204030204" pitchFamily="34" charset="0"/>
                <a:ea typeface="宋体" panose="02010600030101010101" pitchFamily="2" charset="-122"/>
                <a:cs typeface="Songti SC"/>
              </a:rPr>
              <a:t>时期：</a:t>
            </a:r>
            <a:endParaRPr lang="en-US" altLang="zh-CN" sz="2400" b="1" kern="0" dirty="0" smtClean="0">
              <a:solidFill>
                <a:srgbClr val="FF0000"/>
              </a:solidFill>
              <a:latin typeface="Calibri" panose="020F0502020204030204" pitchFamily="34" charset="0"/>
              <a:ea typeface="宋体" panose="02010600030101010101" pitchFamily="2" charset="-122"/>
              <a:cs typeface="Songti SC"/>
            </a:endParaRPr>
          </a:p>
          <a:p>
            <a:pPr indent="267970">
              <a:lnSpc>
                <a:spcPts val="1300"/>
              </a:lnSpc>
            </a:pPr>
            <a:endParaRPr lang="en-US" altLang="zh-CN" sz="2400" b="1" kern="0" dirty="0" smtClean="0">
              <a:solidFill>
                <a:srgbClr val="FF0000"/>
              </a:solidFill>
              <a:latin typeface="Calibri" panose="020F0502020204030204" pitchFamily="34" charset="0"/>
              <a:ea typeface="宋体" panose="02010600030101010101" pitchFamily="2" charset="-122"/>
              <a:cs typeface="Songti SC"/>
            </a:endParaRPr>
          </a:p>
          <a:p>
            <a:pPr indent="267970">
              <a:lnSpc>
                <a:spcPts val="1300"/>
              </a:lnSpc>
            </a:pPr>
            <a:r>
              <a:rPr lang="en-US" altLang="zh-CN" sz="2400" b="1" kern="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2</a:t>
            </a:r>
            <a:r>
              <a:rPr lang="zh-CN" altLang="en-US" sz="2400" b="1" kern="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、北洋军阀政府时期：</a:t>
            </a:r>
            <a:endParaRPr lang="en-US" altLang="zh-CN" sz="2400" b="1" kern="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indent="267970">
              <a:lnSpc>
                <a:spcPts val="1300"/>
              </a:lnSpc>
            </a:pPr>
            <a:endParaRPr lang="en-US" altLang="zh-CN" sz="2400" b="1" kern="0" dirty="0" smtClean="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indent="267970">
              <a:lnSpc>
                <a:spcPts val="1300"/>
              </a:lnSpc>
            </a:pPr>
            <a:r>
              <a:rPr lang="en-US" altLang="zh-CN" sz="2400" b="1" kern="0" dirty="0" smtClean="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3</a:t>
            </a:r>
            <a:r>
              <a:rPr lang="zh-CN" altLang="en-US" sz="2400" b="1" kern="0" dirty="0" smtClean="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、南京国民政府时期：</a:t>
            </a:r>
            <a:endParaRPr lang="en-US" altLang="zh-CN" sz="2400" b="1" kern="0" dirty="0" smtClean="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indent="267970">
              <a:lnSpc>
                <a:spcPts val="2100"/>
              </a:lnSpc>
            </a:pPr>
            <a:endParaRPr lang="en-US" altLang="zh-CN" sz="2400" b="1" kern="0" dirty="0" smtClean="0">
              <a:solidFill>
                <a:srgbClr val="0033CC"/>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9" name="文本框 18"/>
          <p:cNvSpPr txBox="1"/>
          <p:nvPr/>
        </p:nvSpPr>
        <p:spPr>
          <a:xfrm>
            <a:off x="3864341" y="3301412"/>
            <a:ext cx="6064481" cy="461665"/>
          </a:xfrm>
          <a:prstGeom prst="rect">
            <a:avLst/>
          </a:prstGeom>
          <a:noFill/>
        </p:spPr>
        <p:txBody>
          <a:bodyPr wrap="none" rtlCol="0">
            <a:spAutoFit/>
          </a:bodyPr>
          <a:lstStyle/>
          <a:p>
            <a:r>
              <a:rPr lang="zh-CN" altLang="en-US" sz="2400" b="1" dirty="0" smtClean="0">
                <a:solidFill>
                  <a:srgbClr val="002060"/>
                </a:solidFill>
                <a:latin typeface="宋体" panose="02010600030101010101" pitchFamily="2" charset="-122"/>
                <a:ea typeface="宋体" panose="02010600030101010101" pitchFamily="2" charset="-122"/>
              </a:rPr>
              <a:t>（</a:t>
            </a:r>
            <a:r>
              <a:rPr lang="en-US" altLang="zh-CN" sz="2400" b="1" dirty="0" smtClean="0">
                <a:solidFill>
                  <a:srgbClr val="002060"/>
                </a:solidFill>
                <a:latin typeface="宋体" panose="02010600030101010101" pitchFamily="2" charset="-122"/>
                <a:ea typeface="宋体" panose="02010600030101010101" pitchFamily="2" charset="-122"/>
              </a:rPr>
              <a:t>1</a:t>
            </a:r>
            <a:r>
              <a:rPr lang="zh-CN" altLang="en-US" sz="2400" b="1" dirty="0" smtClean="0">
                <a:solidFill>
                  <a:srgbClr val="002060"/>
                </a:solidFill>
                <a:latin typeface="宋体" panose="02010600030101010101" pitchFamily="2" charset="-122"/>
                <a:ea typeface="宋体" panose="02010600030101010101" pitchFamily="2" charset="-122"/>
              </a:rPr>
              <a:t>）孙中山的文官考试思想：（</a:t>
            </a:r>
            <a:r>
              <a:rPr lang="en-US" altLang="zh-CN" sz="2400" b="1" dirty="0" smtClean="0">
                <a:solidFill>
                  <a:srgbClr val="002060"/>
                </a:solidFill>
                <a:latin typeface="宋体" panose="02010600030101010101" pitchFamily="2" charset="-122"/>
                <a:ea typeface="宋体" panose="02010600030101010101" pitchFamily="2" charset="-122"/>
              </a:rPr>
              <a:t>2</a:t>
            </a:r>
            <a:r>
              <a:rPr lang="zh-CN" altLang="en-US" sz="2400" b="1" dirty="0" smtClean="0">
                <a:solidFill>
                  <a:srgbClr val="002060"/>
                </a:solidFill>
                <a:latin typeface="宋体" panose="02010600030101010101" pitchFamily="2" charset="-122"/>
                <a:ea typeface="宋体" panose="02010600030101010101" pitchFamily="2" charset="-122"/>
              </a:rPr>
              <a:t>）影响：</a:t>
            </a:r>
            <a:endParaRPr lang="zh-CN" altLang="en-US" sz="2400" b="1" dirty="0">
              <a:solidFill>
                <a:srgbClr val="002060"/>
              </a:solidFill>
              <a:latin typeface="宋体" panose="02010600030101010101" pitchFamily="2" charset="-122"/>
              <a:ea typeface="宋体" panose="02010600030101010101" pitchFamily="2" charset="-122"/>
            </a:endParaRPr>
          </a:p>
        </p:txBody>
      </p:sp>
      <p:sp>
        <p:nvSpPr>
          <p:cNvPr id="20" name="矩形 19"/>
          <p:cNvSpPr/>
          <p:nvPr/>
        </p:nvSpPr>
        <p:spPr>
          <a:xfrm>
            <a:off x="3787390" y="3656755"/>
            <a:ext cx="3433953" cy="461665"/>
          </a:xfrm>
          <a:prstGeom prst="rect">
            <a:avLst/>
          </a:prstGeom>
          <a:noFill/>
        </p:spPr>
        <p:txBody>
          <a:bodyPr wrap="none" rtlCol="0">
            <a:spAutoFit/>
          </a:bodyPr>
          <a:lstStyle/>
          <a:p>
            <a:r>
              <a:rPr lang="zh-CN" altLang="en-US" sz="2400" b="1" dirty="0">
                <a:solidFill>
                  <a:srgbClr val="002060"/>
                </a:solidFill>
                <a:latin typeface="宋体" panose="02010600030101010101" pitchFamily="2" charset="-122"/>
                <a:ea typeface="宋体" panose="02010600030101010101" pitchFamily="2" charset="-122"/>
              </a:rPr>
              <a:t>（</a:t>
            </a:r>
            <a:r>
              <a:rPr lang="en-US" altLang="zh-CN" sz="2400" b="1" dirty="0">
                <a:solidFill>
                  <a:srgbClr val="002060"/>
                </a:solidFill>
                <a:latin typeface="宋体" panose="02010600030101010101" pitchFamily="2" charset="-122"/>
                <a:ea typeface="宋体" panose="02010600030101010101" pitchFamily="2" charset="-122"/>
              </a:rPr>
              <a:t>1</a:t>
            </a:r>
            <a:r>
              <a:rPr lang="zh-CN" altLang="en-US" sz="2400" b="1" dirty="0">
                <a:solidFill>
                  <a:srgbClr val="002060"/>
                </a:solidFill>
                <a:latin typeface="宋体" panose="02010600030101010101" pitchFamily="2" charset="-122"/>
                <a:ea typeface="宋体" panose="02010600030101010101" pitchFamily="2" charset="-122"/>
              </a:rPr>
              <a:t>）</a:t>
            </a:r>
            <a:r>
              <a:rPr lang="zh-CN" altLang="zh-CN" sz="2400" b="1" dirty="0">
                <a:solidFill>
                  <a:srgbClr val="002060"/>
                </a:solidFill>
                <a:latin typeface="宋体" panose="02010600030101010101" pitchFamily="2" charset="-122"/>
                <a:ea typeface="宋体" panose="02010600030101010101" pitchFamily="2" charset="-122"/>
              </a:rPr>
              <a:t>考试方式</a:t>
            </a:r>
            <a:r>
              <a:rPr lang="zh-CN" altLang="en-US" sz="2400" b="1" dirty="0">
                <a:solidFill>
                  <a:srgbClr val="002060"/>
                </a:solidFill>
                <a:latin typeface="宋体" panose="02010600030101010101" pitchFamily="2" charset="-122"/>
                <a:ea typeface="宋体" panose="02010600030101010101" pitchFamily="2" charset="-122"/>
              </a:rPr>
              <a:t>及概况：</a:t>
            </a:r>
          </a:p>
        </p:txBody>
      </p:sp>
      <p:sp>
        <p:nvSpPr>
          <p:cNvPr id="21" name="矩形 20"/>
          <p:cNvSpPr/>
          <p:nvPr/>
        </p:nvSpPr>
        <p:spPr>
          <a:xfrm>
            <a:off x="6978816" y="3656755"/>
            <a:ext cx="3433953" cy="461665"/>
          </a:xfrm>
          <a:prstGeom prst="rect">
            <a:avLst/>
          </a:prstGeom>
          <a:noFill/>
        </p:spPr>
        <p:txBody>
          <a:bodyPr wrap="none" rtlCol="0">
            <a:spAutoFit/>
          </a:bodyPr>
          <a:lstStyle/>
          <a:p>
            <a:r>
              <a:rPr lang="zh-CN" altLang="en-US" sz="2400" b="1" dirty="0" smtClean="0">
                <a:solidFill>
                  <a:srgbClr val="002060"/>
                </a:solidFill>
                <a:latin typeface="宋体" panose="02010600030101010101" pitchFamily="2" charset="-122"/>
                <a:ea typeface="宋体" panose="02010600030101010101" pitchFamily="2" charset="-122"/>
              </a:rPr>
              <a:t>（</a:t>
            </a:r>
            <a:r>
              <a:rPr lang="en-US" altLang="zh-CN" sz="2400" b="1" dirty="0">
                <a:solidFill>
                  <a:srgbClr val="002060"/>
                </a:solidFill>
                <a:latin typeface="宋体" panose="02010600030101010101" pitchFamily="2" charset="-122"/>
                <a:ea typeface="宋体" panose="02010600030101010101" pitchFamily="2" charset="-122"/>
              </a:rPr>
              <a:t>2</a:t>
            </a:r>
            <a:r>
              <a:rPr lang="zh-CN" altLang="en-US" sz="2400" b="1" dirty="0">
                <a:solidFill>
                  <a:srgbClr val="002060"/>
                </a:solidFill>
                <a:latin typeface="宋体" panose="02010600030101010101" pitchFamily="2" charset="-122"/>
                <a:ea typeface="宋体" panose="02010600030101010101" pitchFamily="2" charset="-122"/>
              </a:rPr>
              <a:t>）</a:t>
            </a:r>
            <a:r>
              <a:rPr lang="zh-CN" altLang="zh-CN" sz="2400" b="1" dirty="0">
                <a:solidFill>
                  <a:srgbClr val="002060"/>
                </a:solidFill>
                <a:latin typeface="宋体" panose="02010600030101010101" pitchFamily="2" charset="-122"/>
                <a:ea typeface="宋体" panose="02010600030101010101" pitchFamily="2" charset="-122"/>
              </a:rPr>
              <a:t>甄别方式</a:t>
            </a:r>
            <a:r>
              <a:rPr lang="zh-CN" altLang="en-US" sz="2400" b="1" dirty="0">
                <a:solidFill>
                  <a:srgbClr val="002060"/>
                </a:solidFill>
                <a:latin typeface="宋体" panose="02010600030101010101" pitchFamily="2" charset="-122"/>
                <a:ea typeface="宋体" panose="02010600030101010101" pitchFamily="2" charset="-122"/>
              </a:rPr>
              <a:t>及意义：</a:t>
            </a:r>
          </a:p>
        </p:txBody>
      </p:sp>
      <p:sp>
        <p:nvSpPr>
          <p:cNvPr id="22" name="文本框 1"/>
          <p:cNvSpPr txBox="1">
            <a:spLocks noChangeArrowheads="1"/>
          </p:cNvSpPr>
          <p:nvPr/>
        </p:nvSpPr>
        <p:spPr bwMode="auto">
          <a:xfrm>
            <a:off x="3733800" y="3977005"/>
            <a:ext cx="845883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smtClean="0">
                <a:solidFill>
                  <a:srgbClr val="002060"/>
                </a:solidFill>
                <a:latin typeface="宋体" panose="02010600030101010101" pitchFamily="2" charset="-122"/>
              </a:rPr>
              <a:t>（</a:t>
            </a:r>
            <a:r>
              <a:rPr lang="en-US" altLang="zh-CN" sz="2400" b="1" dirty="0" smtClean="0">
                <a:solidFill>
                  <a:srgbClr val="002060"/>
                </a:solidFill>
                <a:latin typeface="宋体" panose="02010600030101010101" pitchFamily="2" charset="-122"/>
              </a:rPr>
              <a:t>1</a:t>
            </a:r>
            <a:r>
              <a:rPr lang="zh-CN" altLang="en-US" sz="2400" b="1" dirty="0" smtClean="0">
                <a:solidFill>
                  <a:srgbClr val="002060"/>
                </a:solidFill>
                <a:latin typeface="宋体" panose="02010600030101010101" pitchFamily="2" charset="-122"/>
              </a:rPr>
              <a:t>）公务员制度建立 (</a:t>
            </a:r>
            <a:r>
              <a:rPr lang="en-US" altLang="zh-CN" sz="2400" b="1" dirty="0" smtClean="0">
                <a:solidFill>
                  <a:srgbClr val="002060"/>
                </a:solidFill>
                <a:latin typeface="宋体" panose="02010600030101010101" pitchFamily="2" charset="-122"/>
              </a:rPr>
              <a:t>2</a:t>
            </a:r>
            <a:r>
              <a:rPr lang="zh-CN" altLang="en-US" sz="2400" b="1" dirty="0" smtClean="0">
                <a:solidFill>
                  <a:srgbClr val="002060"/>
                </a:solidFill>
                <a:latin typeface="宋体" panose="02010600030101010101" pitchFamily="2" charset="-122"/>
              </a:rPr>
              <a:t>)</a:t>
            </a:r>
            <a:r>
              <a:rPr lang="zh-CN" altLang="en-US" sz="2400" b="1" dirty="0">
                <a:solidFill>
                  <a:srgbClr val="002060"/>
                </a:solidFill>
                <a:latin typeface="宋体" panose="02010600030101010101" pitchFamily="2" charset="-122"/>
              </a:rPr>
              <a:t>基</a:t>
            </a:r>
            <a:r>
              <a:rPr lang="zh-CN" altLang="en-US" sz="2400" b="1" dirty="0" smtClean="0">
                <a:solidFill>
                  <a:srgbClr val="002060"/>
                </a:solidFill>
                <a:latin typeface="宋体" panose="02010600030101010101" pitchFamily="2" charset="-122"/>
              </a:rPr>
              <a:t>础 (</a:t>
            </a:r>
            <a:r>
              <a:rPr lang="en-US" altLang="zh-CN" sz="2400" b="1" dirty="0" smtClean="0">
                <a:solidFill>
                  <a:srgbClr val="002060"/>
                </a:solidFill>
                <a:latin typeface="宋体" panose="02010600030101010101" pitchFamily="2" charset="-122"/>
              </a:rPr>
              <a:t>3</a:t>
            </a:r>
            <a:r>
              <a:rPr lang="zh-CN" altLang="en-US" sz="2400" b="1" dirty="0" smtClean="0">
                <a:solidFill>
                  <a:srgbClr val="002060"/>
                </a:solidFill>
                <a:latin typeface="宋体" panose="02010600030101010101" pitchFamily="2" charset="-122"/>
              </a:rPr>
              <a:t>)</a:t>
            </a:r>
            <a:r>
              <a:rPr lang="zh-CN" altLang="en-US" sz="2400" b="1" dirty="0">
                <a:solidFill>
                  <a:srgbClr val="002060"/>
                </a:solidFill>
                <a:latin typeface="宋体" panose="02010600030101010101" pitchFamily="2" charset="-122"/>
              </a:rPr>
              <a:t>内</a:t>
            </a:r>
            <a:r>
              <a:rPr lang="zh-CN" altLang="en-US" sz="2400" b="1" dirty="0" smtClean="0">
                <a:solidFill>
                  <a:srgbClr val="002060"/>
                </a:solidFill>
                <a:latin typeface="宋体" panose="02010600030101010101" pitchFamily="2" charset="-122"/>
              </a:rPr>
              <a:t>容 (</a:t>
            </a:r>
            <a:r>
              <a:rPr lang="en-US" altLang="zh-CN" sz="2400" b="1" dirty="0" smtClean="0">
                <a:solidFill>
                  <a:srgbClr val="002060"/>
                </a:solidFill>
                <a:latin typeface="宋体" panose="02010600030101010101" pitchFamily="2" charset="-122"/>
              </a:rPr>
              <a:t>4</a:t>
            </a:r>
            <a:r>
              <a:rPr lang="zh-CN" altLang="en-US" sz="2400" b="1" dirty="0" smtClean="0">
                <a:solidFill>
                  <a:srgbClr val="002060"/>
                </a:solidFill>
                <a:latin typeface="宋体" panose="02010600030101010101" pitchFamily="2" charset="-122"/>
              </a:rPr>
              <a:t>)</a:t>
            </a:r>
            <a:r>
              <a:rPr lang="zh-CN" altLang="en-US" sz="2400" b="1" dirty="0">
                <a:solidFill>
                  <a:srgbClr val="002060"/>
                </a:solidFill>
                <a:latin typeface="宋体" panose="02010600030101010101" pitchFamily="2" charset="-122"/>
              </a:rPr>
              <a:t>特</a:t>
            </a:r>
            <a:r>
              <a:rPr lang="zh-CN" altLang="en-US" sz="2400" b="1" dirty="0" smtClean="0">
                <a:solidFill>
                  <a:srgbClr val="002060"/>
                </a:solidFill>
                <a:latin typeface="宋体" panose="02010600030101010101" pitchFamily="2" charset="-122"/>
              </a:rPr>
              <a:t>点 (</a:t>
            </a:r>
            <a:r>
              <a:rPr lang="en-US" altLang="zh-CN" sz="2400" b="1" dirty="0" smtClean="0">
                <a:solidFill>
                  <a:srgbClr val="002060"/>
                </a:solidFill>
                <a:latin typeface="宋体" panose="02010600030101010101" pitchFamily="2" charset="-122"/>
              </a:rPr>
              <a:t>5</a:t>
            </a:r>
            <a:r>
              <a:rPr lang="zh-CN" altLang="en-US" sz="2400" b="1" dirty="0" smtClean="0">
                <a:solidFill>
                  <a:srgbClr val="002060"/>
                </a:solidFill>
                <a:latin typeface="宋体" panose="02010600030101010101" pitchFamily="2" charset="-122"/>
              </a:rPr>
              <a:t>)局限性</a:t>
            </a:r>
          </a:p>
        </p:txBody>
      </p:sp>
      <p:sp>
        <p:nvSpPr>
          <p:cNvPr id="23" name="矩形 22"/>
          <p:cNvSpPr/>
          <p:nvPr/>
        </p:nvSpPr>
        <p:spPr>
          <a:xfrm>
            <a:off x="280507" y="5449861"/>
            <a:ext cx="3162725" cy="861774"/>
          </a:xfrm>
          <a:prstGeom prst="rect">
            <a:avLst/>
          </a:prstGeom>
        </p:spPr>
        <p:txBody>
          <a:bodyPr wrap="none">
            <a:spAutoFit/>
          </a:bodyPr>
          <a:lstStyle/>
          <a:p>
            <a:pPr indent="267970">
              <a:lnSpc>
                <a:spcPts val="1500"/>
              </a:lnSpc>
            </a:pPr>
            <a:r>
              <a:rPr lang="en-US" altLang="zh-CN" sz="2800" b="1" kern="0" dirty="0" smtClean="0">
                <a:solidFill>
                  <a:srgbClr val="FF0000"/>
                </a:solidFill>
                <a:latin typeface="Calibri" panose="020F0502020204030204" pitchFamily="34" charset="0"/>
                <a:ea typeface="宋体" panose="02010600030101010101" pitchFamily="2" charset="-122"/>
                <a:cs typeface="Songti SC"/>
              </a:rPr>
              <a:t>1</a:t>
            </a:r>
            <a:r>
              <a:rPr lang="zh-CN" altLang="en-US" sz="2800" b="1" kern="0" dirty="0" smtClean="0">
                <a:solidFill>
                  <a:srgbClr val="FF0000"/>
                </a:solidFill>
                <a:latin typeface="Calibri" panose="020F0502020204030204" pitchFamily="34" charset="0"/>
                <a:ea typeface="宋体" panose="02010600030101010101" pitchFamily="2" charset="-122"/>
                <a:cs typeface="Songti SC"/>
              </a:rPr>
              <a:t>、干部制度：</a:t>
            </a:r>
            <a:endParaRPr lang="en-US" altLang="zh-CN" sz="2800" b="1" kern="0" dirty="0" smtClean="0">
              <a:solidFill>
                <a:srgbClr val="FF0000"/>
              </a:solidFill>
              <a:latin typeface="Calibri" panose="020F0502020204030204" pitchFamily="34" charset="0"/>
              <a:ea typeface="宋体" panose="02010600030101010101" pitchFamily="2" charset="-122"/>
              <a:cs typeface="Songti SC"/>
            </a:endParaRPr>
          </a:p>
          <a:p>
            <a:pPr indent="267970">
              <a:lnSpc>
                <a:spcPts val="1500"/>
              </a:lnSpc>
            </a:pPr>
            <a:endParaRPr lang="en-US" altLang="zh-CN" sz="2800" b="1" kern="0" dirty="0" smtClean="0">
              <a:solidFill>
                <a:srgbClr val="FF0000"/>
              </a:solidFill>
              <a:latin typeface="Calibri" panose="020F0502020204030204" pitchFamily="34" charset="0"/>
              <a:ea typeface="宋体" panose="02010600030101010101" pitchFamily="2" charset="-122"/>
              <a:cs typeface="Songti SC"/>
            </a:endParaRPr>
          </a:p>
          <a:p>
            <a:pPr indent="267970">
              <a:lnSpc>
                <a:spcPts val="1500"/>
              </a:lnSpc>
            </a:pPr>
            <a:endParaRPr lang="en-US" altLang="zh-CN" sz="2800" b="1" kern="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endParaRPr>
          </a:p>
          <a:p>
            <a:pPr indent="267970">
              <a:lnSpc>
                <a:spcPts val="1500"/>
              </a:lnSpc>
            </a:pPr>
            <a:r>
              <a:rPr lang="en-US" altLang="zh-CN" sz="2800" b="1" kern="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2</a:t>
            </a:r>
            <a:r>
              <a:rPr lang="zh-CN" altLang="en-US" sz="2800" b="1" kern="0" dirty="0" smtClean="0">
                <a:solidFill>
                  <a:srgbClr val="FF0000"/>
                </a:solidFill>
                <a:latin typeface="Calibri" panose="020F0502020204030204" pitchFamily="34" charset="0"/>
                <a:ea typeface="宋体" panose="02010600030101010101" pitchFamily="2" charset="-122"/>
                <a:cs typeface="Times New Roman" panose="02020603050405020304" pitchFamily="18" charset="0"/>
              </a:rPr>
              <a:t>、公务员制度：</a:t>
            </a:r>
            <a:endParaRPr lang="zh-CN" altLang="zh-CN" sz="2800"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4" name="矩形 23"/>
          <p:cNvSpPr/>
          <p:nvPr/>
        </p:nvSpPr>
        <p:spPr>
          <a:xfrm>
            <a:off x="2696845" y="5236210"/>
            <a:ext cx="9105900" cy="460375"/>
          </a:xfrm>
          <a:prstGeom prst="rect">
            <a:avLst/>
          </a:prstGeom>
        </p:spPr>
        <p:txBody>
          <a:bodyPr wrap="square">
            <a:spAutoFit/>
          </a:bodyPr>
          <a:lstStyle/>
          <a:p>
            <a:r>
              <a:rPr lang="zh-CN" altLang="en-US" sz="2400" b="1" dirty="0">
                <a:solidFill>
                  <a:srgbClr val="002060"/>
                </a:solidFill>
                <a:latin typeface="宋体" panose="02010600030101010101" pitchFamily="2" charset="-122"/>
                <a:ea typeface="宋体" panose="02010600030101010101" pitchFamily="2" charset="-122"/>
              </a:rPr>
              <a:t>(1)建立</a:t>
            </a:r>
            <a:r>
              <a:rPr lang="zh-CN" altLang="en-US" sz="2400" b="1" dirty="0" smtClean="0">
                <a:solidFill>
                  <a:srgbClr val="002060"/>
                </a:solidFill>
                <a:latin typeface="宋体" panose="02010600030101010101" pitchFamily="2" charset="-122"/>
                <a:ea typeface="宋体" panose="02010600030101010101" pitchFamily="2" charset="-122"/>
              </a:rPr>
              <a:t>：成</a:t>
            </a:r>
            <a:r>
              <a:rPr lang="zh-CN" altLang="en-US" sz="2400" b="1" dirty="0">
                <a:solidFill>
                  <a:srgbClr val="002060"/>
                </a:solidFill>
                <a:latin typeface="宋体" panose="02010600030101010101" pitchFamily="2" charset="-122"/>
                <a:ea typeface="宋体" panose="02010600030101010101" pitchFamily="2" charset="-122"/>
              </a:rPr>
              <a:t>立初</a:t>
            </a:r>
            <a:r>
              <a:rPr lang="zh-CN" altLang="en-US" sz="2400" b="1" dirty="0" smtClean="0">
                <a:solidFill>
                  <a:srgbClr val="002060"/>
                </a:solidFill>
                <a:latin typeface="宋体" panose="02010600030101010101" pitchFamily="2" charset="-122"/>
                <a:ea typeface="宋体" panose="02010600030101010101" pitchFamily="2" charset="-122"/>
              </a:rPr>
              <a:t>期、后来、原则 (</a:t>
            </a:r>
            <a:r>
              <a:rPr lang="zh-CN" altLang="en-US" sz="2400" b="1" dirty="0">
                <a:solidFill>
                  <a:srgbClr val="002060"/>
                </a:solidFill>
                <a:latin typeface="宋体" panose="02010600030101010101" pitchFamily="2" charset="-122"/>
                <a:ea typeface="宋体" panose="02010600030101010101" pitchFamily="2" charset="-122"/>
              </a:rPr>
              <a:t>2)发展、完善</a:t>
            </a:r>
            <a:r>
              <a:rPr lang="zh-CN" altLang="en-US" sz="2400" b="1" dirty="0" smtClean="0">
                <a:solidFill>
                  <a:srgbClr val="002060"/>
                </a:solidFill>
                <a:latin typeface="宋体" panose="02010600030101010101" pitchFamily="2" charset="-122"/>
                <a:ea typeface="宋体" panose="02010600030101010101" pitchFamily="2" charset="-122"/>
              </a:rPr>
              <a:t>：①</a:t>
            </a:r>
            <a:r>
              <a:rPr lang="zh-CN" altLang="en-US" sz="2400" b="1" dirty="0">
                <a:solidFill>
                  <a:srgbClr val="002060"/>
                </a:solidFill>
                <a:latin typeface="宋体" panose="02010600030101010101" pitchFamily="2" charset="-122"/>
                <a:ea typeface="宋体" panose="02010600030101010101" pitchFamily="2" charset="-122"/>
              </a:rPr>
              <a:t>表现</a:t>
            </a:r>
            <a:r>
              <a:rPr lang="zh-CN" altLang="en-US" sz="2400" b="1" dirty="0" smtClean="0">
                <a:solidFill>
                  <a:srgbClr val="002060"/>
                </a:solidFill>
                <a:latin typeface="宋体" panose="02010600030101010101" pitchFamily="2" charset="-122"/>
                <a:ea typeface="宋体" panose="02010600030101010101" pitchFamily="2" charset="-122"/>
              </a:rPr>
              <a:t>:②</a:t>
            </a:r>
            <a:r>
              <a:rPr lang="zh-CN" altLang="en-US" sz="2400" b="1" dirty="0">
                <a:solidFill>
                  <a:srgbClr val="002060"/>
                </a:solidFill>
                <a:latin typeface="宋体" panose="02010600030101010101" pitchFamily="2" charset="-122"/>
                <a:ea typeface="宋体" panose="02010600030101010101" pitchFamily="2" charset="-122"/>
              </a:rPr>
              <a:t>意义</a:t>
            </a:r>
            <a:r>
              <a:rPr lang="zh-CN" altLang="en-US" sz="2400" b="1" dirty="0" smtClean="0">
                <a:solidFill>
                  <a:srgbClr val="002060"/>
                </a:solidFill>
                <a:latin typeface="宋体" panose="02010600030101010101" pitchFamily="2" charset="-122"/>
                <a:ea typeface="宋体" panose="02010600030101010101" pitchFamily="2" charset="-122"/>
              </a:rPr>
              <a:t>:</a:t>
            </a:r>
            <a:endParaRPr lang="zh-CN" altLang="en-US" sz="2400" b="1" dirty="0">
              <a:solidFill>
                <a:srgbClr val="002060"/>
              </a:solidFill>
              <a:latin typeface="宋体" panose="02010600030101010101" pitchFamily="2" charset="-122"/>
              <a:ea typeface="宋体" panose="02010600030101010101" pitchFamily="2" charset="-122"/>
            </a:endParaRPr>
          </a:p>
        </p:txBody>
      </p:sp>
      <p:sp>
        <p:nvSpPr>
          <p:cNvPr id="25" name="矩形 24"/>
          <p:cNvSpPr/>
          <p:nvPr/>
        </p:nvSpPr>
        <p:spPr>
          <a:xfrm>
            <a:off x="3111384" y="5851173"/>
            <a:ext cx="8691543" cy="460375"/>
          </a:xfrm>
          <a:prstGeom prst="rect">
            <a:avLst/>
          </a:prstGeom>
        </p:spPr>
        <p:txBody>
          <a:bodyPr wrap="square">
            <a:spAutoFit/>
          </a:bodyPr>
          <a:lstStyle/>
          <a:p>
            <a:r>
              <a:rPr lang="zh-CN" altLang="en-US" sz="2400" b="1" dirty="0">
                <a:solidFill>
                  <a:srgbClr val="002060"/>
                </a:solidFill>
                <a:latin typeface="宋体" panose="02010600030101010101" pitchFamily="2" charset="-122"/>
                <a:ea typeface="宋体" panose="02010600030101010101" pitchFamily="2" charset="-122"/>
              </a:rPr>
              <a:t>(1</a:t>
            </a:r>
            <a:r>
              <a:rPr lang="zh-CN" altLang="en-US" sz="2400" b="1" dirty="0" smtClean="0">
                <a:solidFill>
                  <a:srgbClr val="002060"/>
                </a:solidFill>
                <a:latin typeface="宋体" panose="02010600030101010101" pitchFamily="2" charset="-122"/>
                <a:ea typeface="宋体" panose="02010600030101010101" pitchFamily="2" charset="-122"/>
              </a:rPr>
              <a:t>)形成发展：</a:t>
            </a:r>
            <a:r>
              <a:rPr lang="en-US" altLang="zh-CN" sz="2400" b="1" dirty="0" smtClean="0">
                <a:solidFill>
                  <a:srgbClr val="002060"/>
                </a:solidFill>
                <a:latin typeface="宋体" panose="02010600030101010101" pitchFamily="2" charset="-122"/>
                <a:ea typeface="宋体" panose="02010600030101010101" pitchFamily="2" charset="-122"/>
              </a:rPr>
              <a:t>1993</a:t>
            </a:r>
            <a:r>
              <a:rPr lang="zh-CN" altLang="en-US" sz="2400" b="1" dirty="0" smtClean="0">
                <a:solidFill>
                  <a:srgbClr val="002060"/>
                </a:solidFill>
                <a:latin typeface="宋体" panose="02010600030101010101" pitchFamily="2" charset="-122"/>
                <a:ea typeface="宋体" panose="02010600030101010101" pitchFamily="2" charset="-122"/>
              </a:rPr>
              <a:t>、</a:t>
            </a:r>
            <a:r>
              <a:rPr lang="en-US" altLang="zh-CN" sz="2400" b="1" dirty="0" smtClean="0">
                <a:solidFill>
                  <a:srgbClr val="002060"/>
                </a:solidFill>
                <a:latin typeface="宋体" panose="02010600030101010101" pitchFamily="2" charset="-122"/>
                <a:ea typeface="宋体" panose="02010600030101010101" pitchFamily="2" charset="-122"/>
              </a:rPr>
              <a:t>2005</a:t>
            </a:r>
            <a:r>
              <a:rPr lang="zh-CN" altLang="en-US" sz="2400" b="1" dirty="0" smtClean="0">
                <a:solidFill>
                  <a:srgbClr val="002060"/>
                </a:solidFill>
                <a:latin typeface="宋体" panose="02010600030101010101" pitchFamily="2" charset="-122"/>
                <a:ea typeface="宋体" panose="02010600030101010101" pitchFamily="2" charset="-122"/>
              </a:rPr>
              <a:t>、</a:t>
            </a:r>
            <a:r>
              <a:rPr lang="en-US" altLang="zh-CN" sz="2400" b="1" dirty="0" smtClean="0">
                <a:solidFill>
                  <a:srgbClr val="002060"/>
                </a:solidFill>
                <a:latin typeface="宋体" panose="02010600030101010101" pitchFamily="2" charset="-122"/>
                <a:ea typeface="宋体" panose="02010600030101010101" pitchFamily="2" charset="-122"/>
              </a:rPr>
              <a:t>2006</a:t>
            </a:r>
            <a:r>
              <a:rPr lang="zh-CN" altLang="en-US" sz="2400" b="1" dirty="0" smtClean="0">
                <a:solidFill>
                  <a:srgbClr val="002060"/>
                </a:solidFill>
                <a:latin typeface="宋体" panose="02010600030101010101" pitchFamily="2" charset="-122"/>
                <a:ea typeface="宋体" panose="02010600030101010101" pitchFamily="2" charset="-122"/>
              </a:rPr>
              <a:t> （</a:t>
            </a:r>
            <a:r>
              <a:rPr lang="en-US" altLang="zh-CN" sz="2400" b="1" dirty="0" smtClean="0">
                <a:solidFill>
                  <a:srgbClr val="002060"/>
                </a:solidFill>
                <a:latin typeface="宋体" panose="02010600030101010101" pitchFamily="2" charset="-122"/>
                <a:ea typeface="宋体" panose="02010600030101010101" pitchFamily="2" charset="-122"/>
              </a:rPr>
              <a:t>2</a:t>
            </a:r>
            <a:r>
              <a:rPr lang="zh-CN" altLang="en-US" sz="2400" b="1" dirty="0" smtClean="0">
                <a:solidFill>
                  <a:srgbClr val="002060"/>
                </a:solidFill>
                <a:latin typeface="宋体" panose="02010600030101010101" pitchFamily="2" charset="-122"/>
                <a:ea typeface="宋体" panose="02010600030101010101" pitchFamily="2" charset="-122"/>
              </a:rPr>
              <a:t>）内容 </a:t>
            </a:r>
            <a:r>
              <a:rPr lang="en-US" altLang="zh-CN" sz="2400" b="1" dirty="0" smtClean="0">
                <a:solidFill>
                  <a:srgbClr val="002060"/>
                </a:solidFill>
                <a:latin typeface="宋体" panose="02010600030101010101" pitchFamily="2" charset="-122"/>
                <a:ea typeface="宋体" panose="02010600030101010101" pitchFamily="2" charset="-122"/>
              </a:rPr>
              <a:t>(3)</a:t>
            </a:r>
            <a:r>
              <a:rPr lang="zh-CN" altLang="en-US" sz="2400" b="1" dirty="0" smtClean="0">
                <a:solidFill>
                  <a:srgbClr val="002060"/>
                </a:solidFill>
                <a:latin typeface="宋体" panose="02010600030101010101" pitchFamily="2" charset="-122"/>
                <a:ea typeface="宋体" panose="02010600030101010101" pitchFamily="2" charset="-122"/>
              </a:rPr>
              <a:t>特征 </a:t>
            </a:r>
            <a:r>
              <a:rPr lang="en-US" altLang="zh-CN" sz="2400" b="1" dirty="0" smtClean="0">
                <a:solidFill>
                  <a:srgbClr val="002060"/>
                </a:solidFill>
                <a:latin typeface="宋体" panose="02010600030101010101" pitchFamily="2" charset="-122"/>
                <a:ea typeface="宋体" panose="02010600030101010101" pitchFamily="2" charset="-122"/>
              </a:rPr>
              <a:t>4</a:t>
            </a:r>
            <a:r>
              <a:rPr lang="zh-CN" altLang="en-US" sz="2400" b="1" dirty="0" smtClean="0">
                <a:solidFill>
                  <a:srgbClr val="002060"/>
                </a:solidFill>
                <a:latin typeface="宋体" panose="02010600030101010101" pitchFamily="2" charset="-122"/>
                <a:ea typeface="宋体" panose="02010600030101010101" pitchFamily="2" charset="-122"/>
              </a:rPr>
              <a:t>）意义</a:t>
            </a:r>
            <a:endParaRPr lang="zh-CN" altLang="en-US" sz="2400" b="1" dirty="0">
              <a:solidFill>
                <a:srgbClr val="002060"/>
              </a:solidFill>
              <a:latin typeface="宋体" panose="02010600030101010101" pitchFamily="2" charset="-122"/>
              <a:ea typeface="宋体" panose="02010600030101010101" pitchFamily="2" charset="-122"/>
            </a:endParaRPr>
          </a:p>
        </p:txBody>
      </p:sp>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18"/>
          <p:cNvSpPr>
            <a:spLocks noChangeArrowheads="1"/>
          </p:cNvSpPr>
          <p:nvPr/>
        </p:nvSpPr>
        <p:spPr bwMode="auto">
          <a:xfrm>
            <a:off x="1190845" y="3594752"/>
            <a:ext cx="5689600" cy="984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a:defRPr/>
            </a:pPr>
            <a:r>
              <a:rPr lang="zh-CN" altLang="en-US" sz="6400" b="1" dirty="0">
                <a:solidFill>
                  <a:srgbClr val="002060"/>
                </a:solidFill>
                <a:effectLst/>
                <a:latin typeface="微软雅黑" panose="020B0503020204020204" charset="-122"/>
                <a:ea typeface="微软雅黑" panose="020B0503020204020204" charset="-122"/>
                <a:sym typeface="微软雅黑" panose="020B0503020204020204" charset="-122"/>
              </a:rPr>
              <a:t>感谢您的观看！</a:t>
            </a:r>
          </a:p>
        </p:txBody>
      </p:sp>
      <p:sp>
        <p:nvSpPr>
          <p:cNvPr id="11" name="Rectangle 18"/>
          <p:cNvSpPr>
            <a:spLocks noChangeArrowheads="1"/>
          </p:cNvSpPr>
          <p:nvPr/>
        </p:nvSpPr>
        <p:spPr bwMode="auto">
          <a:xfrm>
            <a:off x="1291566" y="1961655"/>
            <a:ext cx="2146300" cy="1353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8800" dirty="0">
                <a:solidFill>
                  <a:srgbClr val="002060"/>
                </a:solidFill>
                <a:latin typeface="Impact" panose="020B0806030902050204" pitchFamily="34" charset="0"/>
                <a:ea typeface="微软雅黑" panose="020B0503020204020204" charset="-122"/>
                <a:cs typeface="宋体" panose="02010600030101010101" pitchFamily="2" charset="-122"/>
              </a:rPr>
              <a:t>20</a:t>
            </a:r>
            <a:r>
              <a:rPr lang="en-US" altLang="zh-CN" sz="8800" dirty="0">
                <a:solidFill>
                  <a:srgbClr val="C00000"/>
                </a:solidFill>
                <a:latin typeface="Impact" panose="020B0806030902050204" pitchFamily="34" charset="0"/>
                <a:ea typeface="微软雅黑" panose="020B0503020204020204" charset="-122"/>
                <a:cs typeface="宋体" panose="02010600030101010101" pitchFamily="2" charset="-122"/>
              </a:rPr>
              <a:t>21</a:t>
            </a:r>
          </a:p>
        </p:txBody>
      </p:sp>
      <p:sp>
        <p:nvSpPr>
          <p:cNvPr id="3" name="文本框 2"/>
          <p:cNvSpPr txBox="1"/>
          <p:nvPr/>
        </p:nvSpPr>
        <p:spPr>
          <a:xfrm>
            <a:off x="1068825" y="4936522"/>
            <a:ext cx="5811778" cy="664845"/>
          </a:xfrm>
          <a:prstGeom prst="rect">
            <a:avLst/>
          </a:prstGeom>
          <a:noFill/>
        </p:spPr>
        <p:txBody>
          <a:bodyPr wrap="square" rtlCol="0">
            <a:spAutoFit/>
          </a:bodyPr>
          <a:lstStyle/>
          <a:p>
            <a:r>
              <a:rPr lang="en-US" altLang="zh-CN" sz="3730" dirty="0">
                <a:solidFill>
                  <a:srgbClr val="FF0000"/>
                </a:solidFill>
                <a:latin typeface="微软雅黑" panose="020B0503020204020204" charset="-122"/>
                <a:ea typeface="微软雅黑" panose="020B0503020204020204" charset="-122"/>
              </a:rPr>
              <a:t>Thank you for watching</a:t>
            </a: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02137" y="135098"/>
            <a:ext cx="5082540" cy="583565"/>
          </a:xfrm>
          <a:prstGeom prst="rect">
            <a:avLst/>
          </a:prstGeom>
          <a:noFill/>
        </p:spPr>
        <p:txBody>
          <a:bodyPr wrap="non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一</a:t>
            </a:r>
            <a:r>
              <a:rPr lang="zh-CN" altLang="en-US" sz="3200" b="1" dirty="0">
                <a:solidFill>
                  <a:srgbClr val="FF0000"/>
                </a:solidFill>
                <a:latin typeface="黑体" panose="02010609060101010101" pitchFamily="49" charset="-122"/>
                <a:ea typeface="黑体" panose="02010609060101010101" pitchFamily="49" charset="-122"/>
              </a:rPr>
              <a:t>、晚清选官制度的变革</a:t>
            </a:r>
            <a:r>
              <a:rPr lang="zh-CN" altLang="en-US" sz="3200" b="1" dirty="0" smtClean="0">
                <a:solidFill>
                  <a:srgbClr val="FF0000"/>
                </a:solidFill>
                <a:latin typeface="黑体" panose="02010609060101010101" pitchFamily="49" charset="-122"/>
                <a:ea typeface="黑体" panose="02010609060101010101" pitchFamily="49" charset="-122"/>
              </a:rPr>
              <a:t>：</a:t>
            </a:r>
          </a:p>
        </p:txBody>
      </p:sp>
      <p:cxnSp>
        <p:nvCxnSpPr>
          <p:cNvPr id="5" name="直接连接符 4"/>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8" name="矩形 7"/>
          <p:cNvSpPr/>
          <p:nvPr/>
        </p:nvSpPr>
        <p:spPr>
          <a:xfrm>
            <a:off x="201930" y="2360930"/>
            <a:ext cx="5927090" cy="2861310"/>
          </a:xfrm>
          <a:prstGeom prst="rect">
            <a:avLst/>
          </a:prstGeom>
        </p:spPr>
        <p:txBody>
          <a:bodyPr wrap="square">
            <a:spAutoFit/>
          </a:bodyPr>
          <a:lstStyle/>
          <a:p>
            <a:pPr fontAlgn="auto">
              <a:lnSpc>
                <a:spcPct val="150000"/>
              </a:lnSpc>
            </a:pPr>
            <a:r>
              <a:rPr lang="zh-CN" altLang="en-US" sz="2400" b="1" dirty="0">
                <a:solidFill>
                  <a:srgbClr val="002060"/>
                </a:solidFill>
                <a:latin typeface="宋体" panose="02010600030101010101" pitchFamily="2" charset="-122"/>
                <a:ea typeface="宋体" panose="02010600030101010101" pitchFamily="2" charset="-122"/>
                <a:sym typeface="Wingdings" panose="05000000000000000000" charset="0"/>
              </a:rPr>
              <a:t></a:t>
            </a:r>
            <a:r>
              <a:rPr lang="zh-CN" altLang="en-US" sz="2400" b="1" dirty="0">
                <a:solidFill>
                  <a:srgbClr val="002060"/>
                </a:solidFill>
                <a:latin typeface="宋体" panose="02010600030101010101" pitchFamily="2" charset="-122"/>
                <a:ea typeface="宋体" panose="02010600030101010101" pitchFamily="2" charset="-122"/>
              </a:rPr>
              <a:t>西学的传播和洋务运动的开</a:t>
            </a:r>
            <a:r>
              <a:rPr lang="zh-CN" altLang="en-US" sz="2400" b="1" dirty="0" smtClean="0">
                <a:solidFill>
                  <a:srgbClr val="002060"/>
                </a:solidFill>
                <a:latin typeface="宋体" panose="02010600030101010101" pitchFamily="2" charset="-122"/>
                <a:ea typeface="宋体" panose="02010600030101010101" pitchFamily="2" charset="-122"/>
              </a:rPr>
              <a:t>展；</a:t>
            </a:r>
          </a:p>
          <a:p>
            <a:pPr fontAlgn="auto">
              <a:lnSpc>
                <a:spcPct val="150000"/>
              </a:lnSpc>
            </a:pPr>
            <a:r>
              <a:rPr lang="zh-CN" altLang="en-US" sz="2400" b="1" dirty="0" smtClean="0">
                <a:solidFill>
                  <a:srgbClr val="002060"/>
                </a:solidFill>
                <a:latin typeface="宋体" panose="02010600030101010101" pitchFamily="2" charset="-122"/>
                <a:ea typeface="宋体" panose="02010600030101010101" pitchFamily="2" charset="-122"/>
                <a:sym typeface="Wingdings" panose="05000000000000000000" charset="0"/>
              </a:rPr>
              <a:t></a:t>
            </a:r>
            <a:r>
              <a:rPr lang="zh-CN" altLang="en-US" sz="2400" b="1" dirty="0" smtClean="0">
                <a:solidFill>
                  <a:srgbClr val="002060"/>
                </a:solidFill>
                <a:latin typeface="宋体" panose="02010600030101010101" pitchFamily="2" charset="-122"/>
                <a:ea typeface="宋体" panose="02010600030101010101" pitchFamily="2" charset="-122"/>
                <a:sym typeface="+mn-ea"/>
              </a:rPr>
              <a:t>科举制度自身日趋保守，其公平性、平等性受到冲击，不能适应时代发展；</a:t>
            </a:r>
            <a:endParaRPr lang="zh-CN" altLang="en-US" sz="2400" b="1" dirty="0" smtClean="0">
              <a:solidFill>
                <a:srgbClr val="002060"/>
              </a:solidFill>
              <a:latin typeface="宋体" panose="02010600030101010101" pitchFamily="2" charset="-122"/>
              <a:ea typeface="宋体" panose="02010600030101010101" pitchFamily="2" charset="-122"/>
            </a:endParaRPr>
          </a:p>
          <a:p>
            <a:pPr fontAlgn="auto">
              <a:lnSpc>
                <a:spcPct val="150000"/>
              </a:lnSpc>
            </a:pPr>
            <a:r>
              <a:rPr lang="zh-CN" altLang="en-US" sz="2400" b="1" dirty="0" smtClean="0">
                <a:solidFill>
                  <a:srgbClr val="002060"/>
                </a:solidFill>
                <a:latin typeface="宋体" panose="02010600030101010101" pitchFamily="2" charset="-122"/>
                <a:ea typeface="宋体" panose="02010600030101010101" pitchFamily="2" charset="-122"/>
                <a:sym typeface="Wingdings" panose="05000000000000000000" charset="0"/>
              </a:rPr>
              <a:t>东西方文明冲突的必然结果；</a:t>
            </a:r>
          </a:p>
          <a:p>
            <a:pPr fontAlgn="auto">
              <a:lnSpc>
                <a:spcPct val="150000"/>
              </a:lnSpc>
            </a:pPr>
            <a:r>
              <a:rPr lang="zh-CN" altLang="en-US" sz="2400" b="1" dirty="0" smtClean="0">
                <a:solidFill>
                  <a:srgbClr val="002060"/>
                </a:solidFill>
                <a:latin typeface="宋体" panose="02010600030101010101" pitchFamily="2" charset="-122"/>
                <a:ea typeface="宋体" panose="02010600030101010101" pitchFamily="2" charset="-122"/>
                <a:sym typeface="Wingdings" panose="05000000000000000000" charset="0"/>
              </a:rPr>
              <a:t></a:t>
            </a:r>
            <a:r>
              <a:rPr lang="zh-CN" altLang="en-US" sz="2400" b="1" dirty="0" smtClean="0">
                <a:solidFill>
                  <a:srgbClr val="002060"/>
                </a:solidFill>
                <a:latin typeface="宋体" panose="02010600030101010101" pitchFamily="2" charset="-122"/>
                <a:ea typeface="宋体" panose="02010600030101010101" pitchFamily="2" charset="-122"/>
                <a:sym typeface="+mn-ea"/>
              </a:rPr>
              <a:t>维新变法运动和清末新政的推动；</a:t>
            </a:r>
            <a:endParaRPr lang="zh-CN" altLang="en-US" sz="2400" b="1" dirty="0" smtClean="0">
              <a:solidFill>
                <a:srgbClr val="002060"/>
              </a:solidFill>
              <a:latin typeface="宋体" panose="02010600030101010101" pitchFamily="2" charset="-122"/>
              <a:ea typeface="宋体" panose="02010600030101010101" pitchFamily="2" charset="-122"/>
              <a:sym typeface="Wingdings" panose="05000000000000000000" charset="0"/>
            </a:endParaRPr>
          </a:p>
        </p:txBody>
      </p:sp>
      <p:sp>
        <p:nvSpPr>
          <p:cNvPr id="9" name="文本框 8"/>
          <p:cNvSpPr txBox="1"/>
          <p:nvPr/>
        </p:nvSpPr>
        <p:spPr>
          <a:xfrm>
            <a:off x="201930" y="788670"/>
            <a:ext cx="5191125" cy="829945"/>
          </a:xfrm>
          <a:prstGeom prst="rect">
            <a:avLst/>
          </a:prstGeom>
          <a:noFill/>
        </p:spPr>
        <p:txBody>
          <a:bodyPr wrap="square" rtlCol="0">
            <a:spAutoFit/>
          </a:bodyPr>
          <a:lstStyle/>
          <a:p>
            <a:pPr>
              <a:lnSpc>
                <a:spcPct val="150000"/>
              </a:lnSpc>
            </a:pPr>
            <a:r>
              <a:rPr lang="en-US" altLang="zh-CN" sz="3200" b="1">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en-US" sz="3200" b="1">
                <a:solidFill>
                  <a:srgbClr val="FF0000"/>
                </a:solidFill>
                <a:latin typeface="宋体" panose="02010600030101010101" pitchFamily="2" charset="-122"/>
                <a:ea typeface="宋体" panose="02010600030101010101" pitchFamily="2" charset="-122"/>
                <a:cs typeface="宋体" panose="02010600030101010101" pitchFamily="2" charset="-122"/>
              </a:rPr>
              <a:t>、科举制度的变化</a:t>
            </a:r>
          </a:p>
        </p:txBody>
      </p:sp>
      <p:sp>
        <p:nvSpPr>
          <p:cNvPr id="10" name="文本框 9"/>
          <p:cNvSpPr txBox="1"/>
          <p:nvPr/>
        </p:nvSpPr>
        <p:spPr>
          <a:xfrm>
            <a:off x="201930" y="1708785"/>
            <a:ext cx="6160233" cy="521970"/>
          </a:xfrm>
          <a:prstGeom prst="rect">
            <a:avLst/>
          </a:prstGeom>
          <a:noFill/>
        </p:spPr>
        <p:txBody>
          <a:bodyPr wrap="square" rtlCol="0" anchor="t">
            <a:spAutoFit/>
          </a:bodyPr>
          <a:lstStyle/>
          <a:p>
            <a:r>
              <a:rPr lang="zh-CN" altLang="en-US" sz="2800"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en-US" altLang="zh-CN" sz="2800"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800" b="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）晚清科举制度变化的背景、原因</a:t>
            </a:r>
          </a:p>
        </p:txBody>
      </p:sp>
      <p:sp>
        <p:nvSpPr>
          <p:cNvPr id="14" name="文本框 13"/>
          <p:cNvSpPr txBox="1"/>
          <p:nvPr/>
        </p:nvSpPr>
        <p:spPr>
          <a:xfrm>
            <a:off x="5940425" y="2360930"/>
            <a:ext cx="5969000" cy="2861310"/>
          </a:xfrm>
          <a:prstGeom prst="rect">
            <a:avLst/>
          </a:prstGeom>
          <a:solidFill>
            <a:schemeClr val="accent2">
              <a:lumMod val="20000"/>
              <a:lumOff val="80000"/>
            </a:schemeClr>
          </a:solidFill>
          <a:ln w="28575" cmpd="sng">
            <a:solidFill>
              <a:srgbClr val="FF0000"/>
            </a:solidFill>
            <a:prstDash val="solid"/>
          </a:ln>
        </p:spPr>
        <p:txBody>
          <a:bodyPr wrap="square" rtlCol="0">
            <a:spAutoFit/>
          </a:bodyPr>
          <a:lstStyle/>
          <a:p>
            <a:pPr algn="just">
              <a:lnSpc>
                <a:spcPct val="150000"/>
              </a:lnSpc>
            </a:pPr>
            <a:r>
              <a:rPr lang="en-US" altLang="zh-CN" dirty="0">
                <a:latin typeface="华文新魏" panose="02010800040101010101" charset="-122"/>
                <a:ea typeface="华文新魏" panose="02010800040101010101" charset="-122"/>
                <a:cs typeface="华文新魏" panose="02010800040101010101" charset="-122"/>
              </a:rPr>
              <a:t>     </a:t>
            </a:r>
            <a:r>
              <a:rPr lang="zh-CN" altLang="en-US" sz="2000" b="1" dirty="0">
                <a:solidFill>
                  <a:srgbClr val="002060"/>
                </a:solidFill>
                <a:latin typeface="楷体" panose="02010609060101010101" charset="-122"/>
                <a:ea typeface="楷体" panose="02010609060101010101" charset="-122"/>
                <a:cs typeface="楷体" panose="02010609060101010101" charset="-122"/>
              </a:rPr>
              <a:t>1901年8月，清政府下令从1902 年起，科举考试不再用八股文。1905年，又有袁世凯、赵尔巽、张之洞等地方督抚联名上奏，提出"补救时艰，必自推学校始;欲推广学校，必自停科举始"。在这种压力下，清政府下令从1906年起停止科举考试。</a:t>
            </a:r>
          </a:p>
          <a:p>
            <a:pPr algn="just">
              <a:lnSpc>
                <a:spcPct val="150000"/>
              </a:lnSpc>
            </a:pPr>
            <a:r>
              <a:rPr lang="en-US" altLang="zh-CN" sz="2000" b="1" dirty="0">
                <a:solidFill>
                  <a:srgbClr val="002060"/>
                </a:solidFill>
                <a:latin typeface="楷体" panose="02010609060101010101" charset="-122"/>
                <a:ea typeface="楷体" panose="02010609060101010101" charset="-122"/>
                <a:cs typeface="楷体" panose="02010609060101010101" charset="-122"/>
              </a:rPr>
              <a:t>     ——</a:t>
            </a:r>
            <a:r>
              <a:rPr lang="zh-CN" altLang="en-US" sz="2000" b="1" dirty="0">
                <a:solidFill>
                  <a:srgbClr val="002060"/>
                </a:solidFill>
                <a:latin typeface="楷体" panose="02010609060101010101" charset="-122"/>
                <a:ea typeface="楷体" panose="02010609060101010101" charset="-122"/>
                <a:cs typeface="楷体" panose="02010609060101010101" charset="-122"/>
              </a:rPr>
              <a:t>章开沅、朱英主编《中国近代史》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custDataLst>
              <p:tags r:id="rId1"/>
            </p:custDataLst>
          </p:nvPr>
        </p:nvSpPr>
        <p:spPr>
          <a:xfrm>
            <a:off x="281305" y="206375"/>
            <a:ext cx="5330825" cy="49276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algn="l">
              <a:lnSpc>
                <a:spcPct val="120000"/>
              </a:lnSpc>
            </a:pPr>
            <a:r>
              <a:rPr lang="zh-CN" altLang="en-US" sz="3600" b="1">
                <a:solidFill>
                  <a:schemeClr val="tx1"/>
                </a:solidFill>
                <a:latin typeface="黑体" panose="02010609060101010101" charset="-122"/>
                <a:ea typeface="黑体" panose="02010609060101010101" charset="-122"/>
                <a:cs typeface="宋体" panose="02010600030101010101" pitchFamily="2" charset="-122"/>
              </a:rPr>
              <a:t>一、晚清选官制度的变革</a:t>
            </a:r>
          </a:p>
        </p:txBody>
      </p:sp>
      <p:sp>
        <p:nvSpPr>
          <p:cNvPr id="5" name="文本框 4"/>
          <p:cNvSpPr txBox="1"/>
          <p:nvPr>
            <p:custDataLst>
              <p:tags r:id="rId2"/>
            </p:custDataLst>
          </p:nvPr>
        </p:nvSpPr>
        <p:spPr>
          <a:xfrm>
            <a:off x="170815" y="920115"/>
            <a:ext cx="3336925" cy="521970"/>
          </a:xfrm>
          <a:prstGeom prst="rect">
            <a:avLst/>
          </a:prstGeom>
          <a:noFill/>
        </p:spPr>
        <p:txBody>
          <a:bodyPr wrap="square" rtlCol="0">
            <a:spAutoFit/>
          </a:bodyPr>
          <a:lstStyle/>
          <a:p>
            <a:r>
              <a:rPr lang="en-US" altLang="zh-CN" sz="2800" b="1">
                <a:latin typeface="黑体" panose="02010609060101010101" charset="-122"/>
                <a:ea typeface="黑体" panose="02010609060101010101" charset="-122"/>
                <a:cs typeface="黑体" panose="02010609060101010101" charset="-122"/>
              </a:rPr>
              <a:t>1</a:t>
            </a:r>
            <a:r>
              <a:rPr lang="zh-CN" altLang="en-US" sz="2800" b="1">
                <a:latin typeface="黑体" panose="02010609060101010101" charset="-122"/>
                <a:ea typeface="黑体" panose="02010609060101010101" charset="-122"/>
                <a:cs typeface="黑体" panose="02010609060101010101" charset="-122"/>
              </a:rPr>
              <a:t>、科举制度的变化</a:t>
            </a:r>
          </a:p>
        </p:txBody>
      </p:sp>
      <p:sp>
        <p:nvSpPr>
          <p:cNvPr id="6" name="文本框 5"/>
          <p:cNvSpPr txBox="1"/>
          <p:nvPr>
            <p:custDataLst>
              <p:tags r:id="rId3"/>
            </p:custDataLst>
          </p:nvPr>
        </p:nvSpPr>
        <p:spPr>
          <a:xfrm>
            <a:off x="125730" y="1465580"/>
            <a:ext cx="1557020" cy="521970"/>
          </a:xfrm>
          <a:prstGeom prst="rect">
            <a:avLst/>
          </a:prstGeom>
          <a:noFill/>
        </p:spPr>
        <p:txBody>
          <a:bodyPr wrap="square" rtlCol="0" anchor="t">
            <a:spAutoFit/>
          </a:bodyPr>
          <a:lstStyle/>
          <a:p>
            <a:r>
              <a:rPr lang="zh-CN" altLang="en-US" sz="2800" b="1">
                <a:solidFill>
                  <a:schemeClr val="tx1"/>
                </a:solidFill>
                <a:latin typeface="黑体" panose="02010609060101010101" charset="-122"/>
                <a:ea typeface="黑体" panose="02010609060101010101" charset="-122"/>
                <a:cs typeface="黑体" panose="02010609060101010101" charset="-122"/>
                <a:sym typeface="+mn-ea"/>
              </a:rPr>
              <a:t>(1)背景</a:t>
            </a:r>
            <a:r>
              <a:rPr lang="zh-CN" altLang="en-US" sz="2800" b="1" smtClean="0">
                <a:solidFill>
                  <a:schemeClr val="tx1"/>
                </a:solidFill>
                <a:latin typeface="黑体" panose="02010609060101010101" charset="-122"/>
                <a:ea typeface="黑体" panose="02010609060101010101" charset="-122"/>
                <a:cs typeface="黑体" panose="02010609060101010101" charset="-122"/>
                <a:sym typeface="+mn-ea"/>
              </a:rPr>
              <a:t>：</a:t>
            </a:r>
          </a:p>
        </p:txBody>
      </p:sp>
      <p:sp>
        <p:nvSpPr>
          <p:cNvPr id="7" name="文本框 6"/>
          <p:cNvSpPr txBox="1"/>
          <p:nvPr>
            <p:custDataLst>
              <p:tags r:id="rId4"/>
            </p:custDataLst>
          </p:nvPr>
        </p:nvSpPr>
        <p:spPr>
          <a:xfrm>
            <a:off x="128905" y="2110740"/>
            <a:ext cx="1496695" cy="521970"/>
          </a:xfrm>
          <a:prstGeom prst="rect">
            <a:avLst/>
          </a:prstGeom>
          <a:noFill/>
        </p:spPr>
        <p:txBody>
          <a:bodyPr wrap="square" rtlCol="0">
            <a:spAutoFit/>
          </a:bodyPr>
          <a:lstStyle/>
          <a:p>
            <a:pPr indent="0">
              <a:buFont typeface="Wingdings" panose="05000000000000000000" charset="0"/>
              <a:buNone/>
            </a:pPr>
            <a:r>
              <a:rPr lang="en-US" altLang="zh-CN" sz="2800" b="1">
                <a:latin typeface="黑体" panose="02010609060101010101" charset="-122"/>
                <a:ea typeface="黑体" panose="02010609060101010101" charset="-122"/>
                <a:cs typeface="黑体" panose="02010609060101010101" charset="-122"/>
              </a:rPr>
              <a:t>(2)</a:t>
            </a:r>
            <a:r>
              <a:rPr lang="zh-CN" altLang="en-US" sz="2800" b="1">
                <a:latin typeface="黑体" panose="02010609060101010101" charset="-122"/>
                <a:ea typeface="黑体" panose="02010609060101010101" charset="-122"/>
                <a:cs typeface="黑体" panose="02010609060101010101" charset="-122"/>
              </a:rPr>
              <a:t>表现：</a:t>
            </a:r>
          </a:p>
        </p:txBody>
      </p:sp>
      <p:sp>
        <p:nvSpPr>
          <p:cNvPr id="11" name="文本框 10"/>
          <p:cNvSpPr txBox="1"/>
          <p:nvPr>
            <p:custDataLst>
              <p:tags r:id="rId5"/>
            </p:custDataLst>
          </p:nvPr>
        </p:nvSpPr>
        <p:spPr>
          <a:xfrm>
            <a:off x="1574800" y="2553335"/>
            <a:ext cx="10669270" cy="521970"/>
          </a:xfrm>
          <a:prstGeom prst="rect">
            <a:avLst/>
          </a:prstGeom>
          <a:noFill/>
        </p:spPr>
        <p:txBody>
          <a:bodyPr wrap="square" rtlCol="0">
            <a:spAutoFit/>
          </a:bodyPr>
          <a:lstStyle/>
          <a:p>
            <a:r>
              <a:rPr lang="zh-CN" altLang="en-US" sz="2800" b="1">
                <a:latin typeface="黑体" panose="02010609060101010101" charset="-122"/>
                <a:ea typeface="黑体" panose="02010609060101010101" charset="-122"/>
                <a:cs typeface="黑体" panose="02010609060101010101" charset="-122"/>
              </a:rPr>
              <a:t>①光绪二十四年（</a:t>
            </a:r>
            <a:r>
              <a:rPr lang="en-US" altLang="zh-CN" sz="2800" b="1">
                <a:latin typeface="黑体" panose="02010609060101010101" charset="-122"/>
                <a:ea typeface="黑体" panose="02010609060101010101" charset="-122"/>
                <a:cs typeface="黑体" panose="02010609060101010101" charset="-122"/>
              </a:rPr>
              <a:t>1898</a:t>
            </a:r>
            <a:r>
              <a:rPr lang="zh-CN" altLang="en-US" sz="2800" b="1">
                <a:latin typeface="黑体" panose="02010609060101010101" charset="-122"/>
                <a:ea typeface="黑体" panose="02010609060101010101" charset="-122"/>
                <a:cs typeface="黑体" panose="02010609060101010101" charset="-122"/>
              </a:rPr>
              <a:t>年），清政府加设经济特科，选拔经时济世。</a:t>
            </a:r>
          </a:p>
        </p:txBody>
      </p:sp>
      <p:sp>
        <p:nvSpPr>
          <p:cNvPr id="12" name="文本框 11"/>
          <p:cNvSpPr txBox="1"/>
          <p:nvPr>
            <p:custDataLst>
              <p:tags r:id="rId6"/>
            </p:custDataLst>
          </p:nvPr>
        </p:nvSpPr>
        <p:spPr>
          <a:xfrm>
            <a:off x="1586865" y="3031490"/>
            <a:ext cx="9280525" cy="521970"/>
          </a:xfrm>
          <a:prstGeom prst="rect">
            <a:avLst/>
          </a:prstGeom>
          <a:noFill/>
        </p:spPr>
        <p:txBody>
          <a:bodyPr wrap="square" rtlCol="0">
            <a:spAutoFit/>
          </a:bodyPr>
          <a:lstStyle/>
          <a:p>
            <a:r>
              <a:rPr lang="zh-CN" altLang="en-US" sz="2800" b="1">
                <a:latin typeface="黑体" panose="02010609060101010101" charset="-122"/>
                <a:ea typeface="黑体" panose="02010609060101010101" charset="-122"/>
                <a:cs typeface="华文楷体" panose="02010600040101010101" charset="-122"/>
              </a:rPr>
              <a:t>②</a:t>
            </a:r>
            <a:r>
              <a:rPr sz="2800" b="1" err="1">
                <a:latin typeface="黑体" panose="02010609060101010101" charset="-122"/>
                <a:ea typeface="黑体" panose="02010609060101010101" charset="-122"/>
                <a:cs typeface="华文楷体" panose="02010600040101010101" charset="-122"/>
              </a:rPr>
              <a:t>废八股，改试策论，以时务策命题</a:t>
            </a:r>
            <a:r>
              <a:rPr lang="zh-CN" altLang="en-US" sz="2800" b="1">
                <a:latin typeface="黑体" panose="02010609060101010101" charset="-122"/>
                <a:ea typeface="黑体" panose="02010609060101010101" charset="-122"/>
                <a:cs typeface="华文楷体" panose="02010600040101010101" charset="-122"/>
              </a:rPr>
              <a:t>。</a:t>
            </a:r>
          </a:p>
        </p:txBody>
      </p:sp>
      <p:sp>
        <p:nvSpPr>
          <p:cNvPr id="13" name="文本框 12"/>
          <p:cNvSpPr txBox="1"/>
          <p:nvPr>
            <p:custDataLst>
              <p:tags r:id="rId7"/>
            </p:custDataLst>
          </p:nvPr>
        </p:nvSpPr>
        <p:spPr>
          <a:xfrm>
            <a:off x="1586865" y="3491865"/>
            <a:ext cx="9874885" cy="521970"/>
          </a:xfrm>
          <a:prstGeom prst="rect">
            <a:avLst/>
          </a:prstGeom>
          <a:noFill/>
        </p:spPr>
        <p:txBody>
          <a:bodyPr wrap="square" rtlCol="0">
            <a:spAutoFit/>
          </a:bodyPr>
          <a:lstStyle/>
          <a:p>
            <a:r>
              <a:rPr lang="zh-CN" altLang="en-US" sz="2800" b="1">
                <a:latin typeface="黑体" panose="02010609060101010101" charset="-122"/>
                <a:ea typeface="黑体" panose="02010609060101010101" charset="-122"/>
                <a:cs typeface="华文楷体" panose="02010600040101010101" charset="-122"/>
              </a:rPr>
              <a:t>③</a:t>
            </a:r>
            <a:r>
              <a:rPr sz="2800" b="1" err="1">
                <a:latin typeface="黑体" panose="02010609060101010101" charset="-122"/>
                <a:ea typeface="黑体" panose="02010609060101010101" charset="-122"/>
                <a:cs typeface="华文楷体" panose="02010600040101010101" charset="-122"/>
              </a:rPr>
              <a:t>戊戌变法失败后，所有考试悉照旧制</a:t>
            </a:r>
            <a:r>
              <a:rPr lang="zh-CN" altLang="en-US" sz="2800" b="1">
                <a:latin typeface="黑体" panose="02010609060101010101" charset="-122"/>
                <a:ea typeface="黑体" panose="02010609060101010101" charset="-122"/>
                <a:cs typeface="华文楷体" panose="02010600040101010101" charset="-122"/>
              </a:rPr>
              <a:t>。</a:t>
            </a:r>
          </a:p>
        </p:txBody>
      </p:sp>
      <p:sp>
        <p:nvSpPr>
          <p:cNvPr id="8" name="文本框 7"/>
          <p:cNvSpPr txBox="1"/>
          <p:nvPr>
            <p:custDataLst>
              <p:tags r:id="rId8"/>
            </p:custDataLst>
          </p:nvPr>
        </p:nvSpPr>
        <p:spPr>
          <a:xfrm>
            <a:off x="248920" y="2836545"/>
            <a:ext cx="1433830" cy="953135"/>
          </a:xfrm>
          <a:prstGeom prst="rect">
            <a:avLst/>
          </a:prstGeom>
          <a:noFill/>
        </p:spPr>
        <p:txBody>
          <a:bodyPr wrap="square" rtlCol="0" anchor="t">
            <a:spAutoFit/>
          </a:bodyPr>
          <a:lstStyle/>
          <a:p>
            <a:r>
              <a:rPr lang="zh-CN" altLang="en-US" sz="2800" b="1">
                <a:latin typeface="黑体" panose="02010609060101010101" charset="-122"/>
                <a:ea typeface="黑体" panose="02010609060101010101" charset="-122"/>
                <a:cs typeface="宋体" panose="02010600030101010101" pitchFamily="2" charset="-122"/>
                <a:sym typeface="+mn-ea"/>
              </a:rPr>
              <a:t>戊戌变法期间</a:t>
            </a:r>
          </a:p>
        </p:txBody>
      </p:sp>
      <p:sp>
        <p:nvSpPr>
          <p:cNvPr id="10" name="左大括号 9"/>
          <p:cNvSpPr/>
          <p:nvPr>
            <p:custDataLst>
              <p:tags r:id="rId9"/>
            </p:custDataLst>
          </p:nvPr>
        </p:nvSpPr>
        <p:spPr>
          <a:xfrm>
            <a:off x="1532890" y="2662555"/>
            <a:ext cx="76200" cy="11988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custDataLst>
              <p:tags r:id="rId10"/>
            </p:custDataLst>
          </p:nvPr>
        </p:nvSpPr>
        <p:spPr>
          <a:xfrm>
            <a:off x="241300" y="4638675"/>
            <a:ext cx="1257300" cy="953135"/>
          </a:xfrm>
          <a:prstGeom prst="rect">
            <a:avLst/>
          </a:prstGeom>
          <a:noFill/>
        </p:spPr>
        <p:txBody>
          <a:bodyPr wrap="square" rtlCol="0" anchor="t">
            <a:spAutoFit/>
          </a:bodyPr>
          <a:lstStyle/>
          <a:p>
            <a:r>
              <a:rPr lang="zh-CN" altLang="en-US" sz="2800" b="1">
                <a:latin typeface="黑体" panose="02010609060101010101" charset="-122"/>
                <a:ea typeface="黑体" panose="02010609060101010101" charset="-122"/>
                <a:cs typeface="宋体" panose="02010600030101010101" pitchFamily="2" charset="-122"/>
                <a:sym typeface="+mn-ea"/>
              </a:rPr>
              <a:t>清末新政期间</a:t>
            </a:r>
          </a:p>
        </p:txBody>
      </p:sp>
      <p:sp>
        <p:nvSpPr>
          <p:cNvPr id="15" name="左大括号 14"/>
          <p:cNvSpPr/>
          <p:nvPr>
            <p:custDataLst>
              <p:tags r:id="rId11"/>
            </p:custDataLst>
          </p:nvPr>
        </p:nvSpPr>
        <p:spPr>
          <a:xfrm>
            <a:off x="1545590" y="4312285"/>
            <a:ext cx="95250" cy="19862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15"/>
          <p:cNvSpPr txBox="1"/>
          <p:nvPr>
            <p:custDataLst>
              <p:tags r:id="rId12"/>
            </p:custDataLst>
          </p:nvPr>
        </p:nvSpPr>
        <p:spPr>
          <a:xfrm>
            <a:off x="1596390" y="4210050"/>
            <a:ext cx="10479405" cy="953135"/>
          </a:xfrm>
          <a:prstGeom prst="rect">
            <a:avLst/>
          </a:prstGeom>
          <a:noFill/>
        </p:spPr>
        <p:txBody>
          <a:bodyPr wrap="square" rtlCol="0">
            <a:spAutoFit/>
          </a:bodyPr>
          <a:lstStyle/>
          <a:p>
            <a:pPr algn="just"/>
            <a:r>
              <a:rPr lang="zh-CN" altLang="en-US" sz="2800" b="1">
                <a:latin typeface="黑体" panose="02010609060101010101" charset="-122"/>
                <a:ea typeface="黑体" panose="02010609060101010101" charset="-122"/>
                <a:cs typeface="黑体" panose="02010609060101010101" charset="-122"/>
              </a:rPr>
              <a:t>①</a:t>
            </a:r>
            <a:r>
              <a:rPr lang="en-US" altLang="zh-CN" sz="2800" b="1">
                <a:latin typeface="黑体" panose="02010609060101010101" charset="-122"/>
                <a:ea typeface="黑体" panose="02010609060101010101" charset="-122"/>
                <a:cs typeface="黑体" panose="02010609060101010101" charset="-122"/>
              </a:rPr>
              <a:t>1901</a:t>
            </a:r>
            <a:r>
              <a:rPr lang="zh-CN" altLang="en-US" sz="2800" b="1">
                <a:latin typeface="黑体" panose="02010609060101010101" charset="-122"/>
                <a:ea typeface="黑体" panose="02010609060101010101" charset="-122"/>
                <a:cs typeface="黑体" panose="02010609060101010101" charset="-122"/>
              </a:rPr>
              <a:t>年，各省书院一律改为大学堂，各府、州、县学改为中小学堂。</a:t>
            </a:r>
          </a:p>
        </p:txBody>
      </p:sp>
      <p:sp>
        <p:nvSpPr>
          <p:cNvPr id="17" name="文本框 16"/>
          <p:cNvSpPr txBox="1"/>
          <p:nvPr>
            <p:custDataLst>
              <p:tags r:id="rId13"/>
            </p:custDataLst>
          </p:nvPr>
        </p:nvSpPr>
        <p:spPr>
          <a:xfrm>
            <a:off x="1581150" y="5038725"/>
            <a:ext cx="4540250" cy="521970"/>
          </a:xfrm>
          <a:prstGeom prst="rect">
            <a:avLst/>
          </a:prstGeom>
          <a:noFill/>
        </p:spPr>
        <p:txBody>
          <a:bodyPr wrap="square" rtlCol="0">
            <a:spAutoFit/>
          </a:bodyPr>
          <a:lstStyle/>
          <a:p>
            <a:r>
              <a:rPr lang="zh-CN" altLang="en-US" sz="2800" b="1">
                <a:latin typeface="黑体" panose="02010609060101010101" charset="-122"/>
                <a:ea typeface="黑体" panose="02010609060101010101" charset="-122"/>
                <a:cs typeface="华文楷体" panose="02010600040101010101" charset="-122"/>
              </a:rPr>
              <a:t>②</a:t>
            </a:r>
            <a:r>
              <a:rPr lang="zh-CN" altLang="en-US" sz="2800" b="1">
                <a:latin typeface="黑体" panose="02010609060101010101" charset="-122"/>
                <a:ea typeface="黑体" panose="02010609060101010101" charset="-122"/>
                <a:cs typeface="华文楷体" panose="02010600040101010101" charset="-122"/>
                <a:sym typeface="+mn-ea"/>
              </a:rPr>
              <a:t>多设蒙养学堂。</a:t>
            </a:r>
          </a:p>
        </p:txBody>
      </p:sp>
      <p:sp>
        <p:nvSpPr>
          <p:cNvPr id="18" name="文本框 17"/>
          <p:cNvSpPr txBox="1"/>
          <p:nvPr>
            <p:custDataLst>
              <p:tags r:id="rId14"/>
            </p:custDataLst>
          </p:nvPr>
        </p:nvSpPr>
        <p:spPr>
          <a:xfrm>
            <a:off x="1586865" y="5468620"/>
            <a:ext cx="10504170" cy="953135"/>
          </a:xfrm>
          <a:prstGeom prst="rect">
            <a:avLst/>
          </a:prstGeom>
          <a:noFill/>
        </p:spPr>
        <p:txBody>
          <a:bodyPr wrap="square" rtlCol="0">
            <a:spAutoFit/>
          </a:bodyPr>
          <a:lstStyle/>
          <a:p>
            <a:pPr algn="just"/>
            <a:r>
              <a:rPr lang="zh-CN" altLang="en-US" sz="2800" b="1">
                <a:latin typeface="黑体" panose="02010609060101010101" charset="-122"/>
                <a:ea typeface="黑体" panose="02010609060101010101" charset="-122"/>
                <a:cs typeface="黑体" panose="02010609060101010101" charset="-122"/>
              </a:rPr>
              <a:t>③</a:t>
            </a:r>
            <a:r>
              <a:rPr lang="en-US" sz="2800" b="1">
                <a:solidFill>
                  <a:srgbClr val="FF0000"/>
                </a:solidFill>
                <a:latin typeface="黑体" panose="02010609060101010101" charset="-122"/>
                <a:ea typeface="黑体" panose="02010609060101010101" charset="-122"/>
                <a:cs typeface="黑体" panose="02010609060101010101" charset="-122"/>
              </a:rPr>
              <a:t>1905</a:t>
            </a:r>
            <a:r>
              <a:rPr lang="zh-CN" altLang="en-US" sz="2800" b="1">
                <a:latin typeface="黑体" panose="02010609060101010101" charset="-122"/>
                <a:ea typeface="黑体" panose="02010609060101010101" charset="-122"/>
                <a:cs typeface="黑体" panose="02010609060101010101" charset="-122"/>
              </a:rPr>
              <a:t>年，废除科举制，颁发各种教科书，于城乡各处遍设学堂，将</a:t>
            </a:r>
            <a:r>
              <a:rPr lang="zh-CN" altLang="en-US" sz="2800" b="1">
                <a:solidFill>
                  <a:srgbClr val="FF0000"/>
                </a:solidFill>
                <a:latin typeface="黑体" panose="02010609060101010101" charset="-122"/>
                <a:ea typeface="黑体" panose="02010609060101010101" charset="-122"/>
                <a:cs typeface="黑体" panose="02010609060101010101" charset="-122"/>
              </a:rPr>
              <a:t>育人、取才</a:t>
            </a:r>
            <a:r>
              <a:rPr lang="zh-CN" altLang="en-US" sz="2800" b="1">
                <a:latin typeface="黑体" panose="02010609060101010101" charset="-122"/>
                <a:ea typeface="黑体" panose="02010609060101010101" charset="-122"/>
                <a:cs typeface="黑体" panose="02010609060101010101" charset="-122"/>
              </a:rPr>
              <a:t>合于学校一途。</a:t>
            </a:r>
          </a:p>
        </p:txBody>
      </p:sp>
      <p:sp>
        <p:nvSpPr>
          <p:cNvPr id="19" name="文本框 18"/>
          <p:cNvSpPr txBox="1"/>
          <p:nvPr>
            <p:custDataLst>
              <p:tags r:id="rId15"/>
            </p:custDataLst>
          </p:nvPr>
        </p:nvSpPr>
        <p:spPr>
          <a:xfrm>
            <a:off x="6251575" y="5885815"/>
            <a:ext cx="4115435" cy="521970"/>
          </a:xfrm>
          <a:prstGeom prst="rect">
            <a:avLst/>
          </a:prstGeom>
          <a:noFill/>
        </p:spPr>
        <p:txBody>
          <a:bodyPr wrap="none" rtlCol="0" anchor="t">
            <a:spAutoFit/>
          </a:bodyPr>
          <a:lstStyle/>
          <a:p>
            <a:r>
              <a:rPr lang="zh-CN" altLang="en-US" sz="2800" b="1">
                <a:solidFill>
                  <a:srgbClr val="C00000"/>
                </a:solidFill>
                <a:latin typeface="黑体" panose="02010609060101010101" charset="-122"/>
                <a:ea typeface="黑体" panose="02010609060101010101" charset="-122"/>
                <a:sym typeface="+mn-ea"/>
              </a:rPr>
              <a:t>至此，科举制最终废除。</a:t>
            </a:r>
          </a:p>
        </p:txBody>
      </p:sp>
      <p:sp>
        <p:nvSpPr>
          <p:cNvPr id="21" name="文本框 20"/>
          <p:cNvSpPr txBox="1"/>
          <p:nvPr>
            <p:custDataLst>
              <p:tags r:id="rId16"/>
            </p:custDataLst>
          </p:nvPr>
        </p:nvSpPr>
        <p:spPr>
          <a:xfrm>
            <a:off x="1715770" y="1469390"/>
            <a:ext cx="10375900" cy="521970"/>
          </a:xfrm>
          <a:prstGeom prst="rect">
            <a:avLst/>
          </a:prstGeom>
          <a:noFill/>
        </p:spPr>
        <p:txBody>
          <a:bodyPr wrap="square" rtlCol="0">
            <a:spAutoFit/>
          </a:bodyPr>
          <a:lstStyle/>
          <a:p>
            <a:r>
              <a:rPr lang="zh-CN" altLang="en-US" sz="2800" b="1">
                <a:latin typeface="黑体" panose="02010609060101010101" charset="-122"/>
                <a:ea typeface="黑体" panose="02010609060101010101" charset="-122"/>
                <a:cs typeface="宋体" panose="02010600030101010101" pitchFamily="2" charset="-122"/>
                <a:sym typeface="+mn-ea"/>
              </a:rPr>
              <a:t>西学的传播和洋务运动的开</a:t>
            </a:r>
            <a:r>
              <a:rPr lang="zh-CN" altLang="en-US" sz="2800" b="1" smtClean="0">
                <a:latin typeface="黑体" panose="02010609060101010101" charset="-122"/>
                <a:ea typeface="黑体" panose="02010609060101010101" charset="-122"/>
                <a:cs typeface="宋体" panose="02010600030101010101" pitchFamily="2" charset="-122"/>
                <a:sym typeface="+mn-ea"/>
              </a:rPr>
              <a:t>展；维新变法运动和清末新政的推动。</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blinds(horizontal)">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linds(horizontal)">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blinds(horizontal)">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2" grpId="0"/>
      <p:bldP spid="13" grpId="0"/>
      <p:bldP spid="8" grpId="0"/>
      <p:bldP spid="10" grpId="0" bldLvl="0" animBg="1"/>
      <p:bldP spid="14" grpId="0"/>
      <p:bldP spid="15" grpId="0" bldLvl="0" animBg="1"/>
      <p:bldP spid="16" grpId="0"/>
      <p:bldP spid="17" grpId="0"/>
      <p:bldP spid="18" grpId="0"/>
      <p:bldP spid="1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363855" y="1024890"/>
            <a:ext cx="11464290" cy="3107690"/>
          </a:xfrm>
          <a:prstGeom prst="rect">
            <a:avLst/>
          </a:prstGeom>
          <a:solidFill>
            <a:schemeClr val="tx2">
              <a:lumMod val="20000"/>
              <a:lumOff val="80000"/>
            </a:schemeClr>
          </a:solidFill>
          <a:ln w="19050" cmpd="sng">
            <a:solidFill>
              <a:schemeClr val="tx1"/>
            </a:solidFill>
            <a:prstDash val="dash"/>
          </a:ln>
        </p:spPr>
        <p:txBody>
          <a:bodyPr wrap="square" rtlCol="0">
            <a:spAutoFit/>
          </a:bodyPr>
          <a:lstStyle/>
          <a:p>
            <a:pPr algn="just"/>
            <a:r>
              <a:rPr lang="en-US" altLang="zh-CN" sz="2800" b="1">
                <a:latin typeface="楷体" panose="02010609060101010101" charset="-122"/>
                <a:ea typeface="楷体" panose="02010609060101010101" charset="-122"/>
                <a:cs typeface="楷体" panose="02010609060101010101" charset="-122"/>
              </a:rPr>
              <a:t>    </a:t>
            </a:r>
            <a:r>
              <a:rPr sz="2800" b="1">
                <a:latin typeface="楷体" panose="02010609060101010101" charset="-122"/>
                <a:ea typeface="楷体" panose="02010609060101010101" charset="-122"/>
                <a:cs typeface="楷体" panose="02010609060101010101" charset="-122"/>
              </a:rPr>
              <a:t>科举夙为外人诟病，学堂最为新政大端。一旦毅然决然舍其旧而新是谋，则风声所树，观听一倾，群且刮目相看，推诚相与;而中国士子之留学外洋者，亦知进身之路，归重学堂一途，益将励志潜修，不为邪说浮言所惑，显收有用之才俊，隐我不虞之诡谋，所关甚宏，收效甚巨。且设立学堂者，并非专为储才，乃以开通民智为主，使人人获有普及之教育，且有普通之知能，上知效忠于国，下得自谋其生。</a:t>
            </a:r>
          </a:p>
          <a:p>
            <a:pPr algn="just"/>
            <a:r>
              <a:rPr sz="2800" b="1">
                <a:latin typeface="楷体" panose="02010609060101010101" charset="-122"/>
                <a:ea typeface="楷体" panose="02010609060101010101" charset="-122"/>
                <a:cs typeface="楷体" panose="02010609060101010101" charset="-122"/>
              </a:rPr>
              <a:t>                    ——袁世凯等《立停科举推广学校折》（1905年）</a:t>
            </a:r>
            <a:r>
              <a:rPr lang="en-US" altLang="zh-CN" sz="2800" b="1">
                <a:latin typeface="楷体" panose="02010609060101010101" charset="-122"/>
                <a:ea typeface="楷体" panose="02010609060101010101" charset="-122"/>
                <a:cs typeface="楷体" panose="02010609060101010101" charset="-122"/>
              </a:rPr>
              <a:t>               </a:t>
            </a:r>
            <a:endParaRPr lang="zh-CN" altLang="en-US" sz="2800" b="1">
              <a:latin typeface="楷体" panose="02010609060101010101" charset="-122"/>
              <a:ea typeface="楷体" panose="02010609060101010101" charset="-122"/>
              <a:cs typeface="楷体" panose="02010609060101010101" charset="-122"/>
            </a:endParaRPr>
          </a:p>
        </p:txBody>
      </p:sp>
      <p:sp>
        <p:nvSpPr>
          <p:cNvPr id="2" name="文本框 1"/>
          <p:cNvSpPr txBox="1"/>
          <p:nvPr>
            <p:custDataLst>
              <p:tags r:id="rId2"/>
            </p:custDataLst>
          </p:nvPr>
        </p:nvSpPr>
        <p:spPr>
          <a:xfrm>
            <a:off x="146685" y="165100"/>
            <a:ext cx="11699875" cy="521970"/>
          </a:xfrm>
          <a:prstGeom prst="rect">
            <a:avLst/>
          </a:prstGeom>
          <a:noFill/>
        </p:spPr>
        <p:txBody>
          <a:bodyPr wrap="square" rtlCol="0">
            <a:spAutoFit/>
          </a:bodyPr>
          <a:lstStyle/>
          <a:p>
            <a:r>
              <a:rPr lang="zh-CN" altLang="en-US" sz="2800" b="1">
                <a:latin typeface="黑体" panose="02010609060101010101" charset="-122"/>
                <a:ea typeface="黑体" panose="02010609060101010101" charset="-122"/>
              </a:rPr>
              <a:t>【问题探究】阅读材料，指出袁世凯主张废除科举制、发展学堂的原因。</a:t>
            </a:r>
          </a:p>
        </p:txBody>
      </p:sp>
      <p:sp>
        <p:nvSpPr>
          <p:cNvPr id="5" name="文本框 4"/>
          <p:cNvSpPr txBox="1"/>
          <p:nvPr>
            <p:custDataLst>
              <p:tags r:id="rId3"/>
            </p:custDataLst>
          </p:nvPr>
        </p:nvSpPr>
        <p:spPr>
          <a:xfrm>
            <a:off x="476250" y="4326255"/>
            <a:ext cx="8676640" cy="1814830"/>
          </a:xfrm>
          <a:prstGeom prst="rect">
            <a:avLst/>
          </a:prstGeom>
          <a:noFill/>
        </p:spPr>
        <p:txBody>
          <a:bodyPr wrap="square" rtlCol="0">
            <a:spAutoFit/>
          </a:bodyPr>
          <a:lstStyle/>
          <a:p>
            <a:pPr marL="285750" indent="-285750">
              <a:buFont typeface="Wingdings" panose="05000000000000000000" charset="0"/>
              <a:buChar char="l"/>
            </a:pPr>
            <a:r>
              <a:rPr lang="zh-CN" altLang="en-US" sz="2800" b="1">
                <a:latin typeface="黑体" panose="02010609060101010101" charset="-122"/>
                <a:ea typeface="黑体" panose="02010609060101010101" charset="-122"/>
              </a:rPr>
              <a:t>换取列强信任；</a:t>
            </a:r>
          </a:p>
          <a:p>
            <a:pPr marL="285750" indent="-285750">
              <a:buFont typeface="Wingdings" panose="05000000000000000000" charset="0"/>
              <a:buChar char="l"/>
            </a:pPr>
            <a:r>
              <a:rPr lang="zh-CN" altLang="en-US" sz="2800" b="1">
                <a:latin typeface="黑体" panose="02010609060101010101" charset="-122"/>
                <a:ea typeface="黑体" panose="02010609060101010101" charset="-122"/>
              </a:rPr>
              <a:t>可使留学生为求功名而潜修所学，不受蛊惑；</a:t>
            </a:r>
          </a:p>
          <a:p>
            <a:pPr marL="285750" indent="-285750">
              <a:buFont typeface="Wingdings" panose="05000000000000000000" charset="0"/>
              <a:buChar char="l"/>
            </a:pPr>
            <a:r>
              <a:rPr lang="zh-CN" altLang="en-US" sz="2800" b="1">
                <a:latin typeface="黑体" panose="02010609060101010101" charset="-122"/>
                <a:ea typeface="黑体" panose="02010609060101010101" charset="-122"/>
              </a:rPr>
              <a:t>设立学堂可以培养人才，开启民智，促进教育发展；</a:t>
            </a:r>
          </a:p>
          <a:p>
            <a:pPr marL="285750" indent="-285750">
              <a:buFont typeface="Wingdings" panose="05000000000000000000" charset="0"/>
              <a:buChar char="l"/>
            </a:pPr>
            <a:r>
              <a:rPr lang="zh-CN" altLang="en-US" sz="2800" b="1">
                <a:latin typeface="黑体" panose="02010609060101010101" charset="-122"/>
                <a:ea typeface="黑体" panose="02010609060101010101" charset="-122"/>
              </a:rPr>
              <a:t>总之，可维护清王朝统治。</a:t>
            </a: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73355" y="200660"/>
            <a:ext cx="3430905" cy="521970"/>
          </a:xfrm>
          <a:prstGeom prst="rect">
            <a:avLst/>
          </a:prstGeom>
          <a:noFill/>
        </p:spPr>
        <p:txBody>
          <a:bodyPr wrap="square" rtlCol="0">
            <a:spAutoFit/>
          </a:bodyPr>
          <a:lstStyle/>
          <a:p>
            <a:r>
              <a:rPr lang="en-US" altLang="zh-CN" sz="2800" b="1">
                <a:latin typeface="黑体" panose="02010609060101010101" charset="-122"/>
                <a:ea typeface="黑体" panose="02010609060101010101" charset="-122"/>
                <a:cs typeface="黑体" panose="02010609060101010101" charset="-122"/>
              </a:rPr>
              <a:t>2</a:t>
            </a:r>
            <a:r>
              <a:rPr lang="zh-CN" altLang="en-US" sz="2800" b="1">
                <a:latin typeface="黑体" panose="02010609060101010101" charset="-122"/>
                <a:ea typeface="黑体" panose="02010609060101010101" charset="-122"/>
                <a:cs typeface="黑体" panose="02010609060101010101" charset="-122"/>
              </a:rPr>
              <a:t>、选官制度的改革</a:t>
            </a:r>
          </a:p>
        </p:txBody>
      </p:sp>
      <p:sp>
        <p:nvSpPr>
          <p:cNvPr id="5" name="文本框 4"/>
          <p:cNvSpPr txBox="1"/>
          <p:nvPr>
            <p:custDataLst>
              <p:tags r:id="rId2"/>
            </p:custDataLst>
          </p:nvPr>
        </p:nvSpPr>
        <p:spPr>
          <a:xfrm>
            <a:off x="173355" y="912495"/>
            <a:ext cx="2969260" cy="521970"/>
          </a:xfrm>
          <a:prstGeom prst="rect">
            <a:avLst/>
          </a:prstGeom>
          <a:noFill/>
        </p:spPr>
        <p:txBody>
          <a:bodyPr wrap="square" rtlCol="0">
            <a:spAutoFit/>
          </a:bodyPr>
          <a:lstStyle/>
          <a:p>
            <a:pPr indent="0">
              <a:buFont typeface="Wingdings" panose="05000000000000000000" charset="0"/>
              <a:buNone/>
            </a:pPr>
            <a:r>
              <a:rPr lang="zh-CN" altLang="en-US" sz="2800" b="1">
                <a:latin typeface="黑体" panose="02010609060101010101" charset="-122"/>
                <a:ea typeface="黑体" panose="02010609060101010101" charset="-122"/>
                <a:cs typeface="黑体" panose="02010609060101010101" charset="-122"/>
              </a:rPr>
              <a:t>（</a:t>
            </a:r>
            <a:r>
              <a:rPr lang="en-US" altLang="zh-CN" sz="2800" b="1">
                <a:latin typeface="黑体" panose="02010609060101010101" charset="-122"/>
                <a:ea typeface="黑体" panose="02010609060101010101" charset="-122"/>
                <a:cs typeface="黑体" panose="02010609060101010101" charset="-122"/>
              </a:rPr>
              <a:t>1</a:t>
            </a:r>
            <a:r>
              <a:rPr lang="zh-CN" altLang="en-US" sz="2800" b="1">
                <a:latin typeface="黑体" panose="02010609060101010101" charset="-122"/>
                <a:ea typeface="黑体" panose="02010609060101010101" charset="-122"/>
                <a:cs typeface="黑体" panose="02010609060101010101" charset="-122"/>
              </a:rPr>
              <a:t>）改革背景：</a:t>
            </a:r>
            <a:endParaRPr lang="zh-CN" altLang="en-US" sz="2800">
              <a:latin typeface="黑体" panose="02010609060101010101" charset="-122"/>
              <a:ea typeface="黑体" panose="02010609060101010101" charset="-122"/>
              <a:cs typeface="黑体" panose="02010609060101010101" charset="-122"/>
            </a:endParaRPr>
          </a:p>
        </p:txBody>
      </p:sp>
      <p:sp>
        <p:nvSpPr>
          <p:cNvPr id="6" name="文本框 5"/>
          <p:cNvSpPr txBox="1"/>
          <p:nvPr>
            <p:custDataLst>
              <p:tags r:id="rId3"/>
            </p:custDataLst>
          </p:nvPr>
        </p:nvSpPr>
        <p:spPr>
          <a:xfrm>
            <a:off x="173355" y="1573530"/>
            <a:ext cx="2747645" cy="521970"/>
          </a:xfrm>
          <a:prstGeom prst="rect">
            <a:avLst/>
          </a:prstGeom>
          <a:noFill/>
        </p:spPr>
        <p:txBody>
          <a:bodyPr wrap="square" rtlCol="0">
            <a:spAutoFit/>
          </a:bodyPr>
          <a:lstStyle/>
          <a:p>
            <a:pPr indent="0">
              <a:buFont typeface="Wingdings" panose="05000000000000000000" pitchFamily="2" charset="2"/>
              <a:buNone/>
            </a:pPr>
            <a:r>
              <a:rPr lang="zh-CN" altLang="en-US" sz="2800" b="1">
                <a:latin typeface="黑体" panose="02010609060101010101" charset="-122"/>
                <a:ea typeface="黑体" panose="02010609060101010101" charset="-122"/>
                <a:cs typeface="黑体" panose="02010609060101010101" charset="-122"/>
              </a:rPr>
              <a:t>（</a:t>
            </a:r>
            <a:r>
              <a:rPr lang="en-US" altLang="zh-CN" sz="2800" b="1">
                <a:latin typeface="黑体" panose="02010609060101010101" charset="-122"/>
                <a:ea typeface="黑体" panose="02010609060101010101" charset="-122"/>
                <a:cs typeface="黑体" panose="02010609060101010101" charset="-122"/>
              </a:rPr>
              <a:t>2</a:t>
            </a:r>
            <a:r>
              <a:rPr lang="zh-CN" altLang="en-US" sz="2800" b="1">
                <a:latin typeface="黑体" panose="02010609060101010101" charset="-122"/>
                <a:ea typeface="黑体" panose="02010609060101010101" charset="-122"/>
                <a:cs typeface="黑体" panose="02010609060101010101" charset="-122"/>
              </a:rPr>
              <a:t>）官制改革：</a:t>
            </a:r>
          </a:p>
        </p:txBody>
      </p:sp>
      <p:sp>
        <p:nvSpPr>
          <p:cNvPr id="11" name="文本框 10"/>
          <p:cNvSpPr txBox="1"/>
          <p:nvPr>
            <p:custDataLst>
              <p:tags r:id="rId4"/>
            </p:custDataLst>
          </p:nvPr>
        </p:nvSpPr>
        <p:spPr>
          <a:xfrm>
            <a:off x="2812415" y="1573530"/>
            <a:ext cx="9062720" cy="953135"/>
          </a:xfrm>
          <a:prstGeom prst="rect">
            <a:avLst/>
          </a:prstGeom>
          <a:noFill/>
        </p:spPr>
        <p:txBody>
          <a:bodyPr wrap="square" rtlCol="0">
            <a:spAutoFit/>
          </a:bodyPr>
          <a:lstStyle/>
          <a:p>
            <a:pPr algn="just"/>
            <a:r>
              <a:rPr sz="2800" b="1">
                <a:latin typeface="黑体" panose="02010609060101010101" charset="-122"/>
                <a:ea typeface="黑体" panose="02010609060101010101" charset="-122"/>
                <a:cs typeface="华文楷体" panose="02010600040101010101" charset="-122"/>
              </a:rPr>
              <a:t>裁减冗署冗官，改总理衙门为外务部，陆续设农工商部、巡警部、学部等部门，瓦解了传统的六部建制</a:t>
            </a:r>
            <a:r>
              <a:rPr lang="zh-CN" altLang="en-US" sz="2800" b="1">
                <a:latin typeface="黑体" panose="02010609060101010101" charset="-122"/>
                <a:ea typeface="黑体" panose="02010609060101010101" charset="-122"/>
                <a:cs typeface="华文楷体" panose="02010600040101010101" charset="-122"/>
              </a:rPr>
              <a:t>。</a:t>
            </a:r>
          </a:p>
        </p:txBody>
      </p:sp>
      <p:sp>
        <p:nvSpPr>
          <p:cNvPr id="7" name="文本框 6"/>
          <p:cNvSpPr txBox="1"/>
          <p:nvPr>
            <p:custDataLst>
              <p:tags r:id="rId5"/>
            </p:custDataLst>
          </p:nvPr>
        </p:nvSpPr>
        <p:spPr>
          <a:xfrm>
            <a:off x="2812415" y="912495"/>
            <a:ext cx="6665595" cy="521970"/>
          </a:xfrm>
          <a:prstGeom prst="rect">
            <a:avLst/>
          </a:prstGeom>
          <a:noFill/>
        </p:spPr>
        <p:txBody>
          <a:bodyPr wrap="square" rtlCol="0">
            <a:spAutoFit/>
          </a:bodyPr>
          <a:lstStyle/>
          <a:p>
            <a:pPr indent="0">
              <a:buFont typeface="Wingdings" panose="05000000000000000000" charset="0"/>
              <a:buNone/>
            </a:pPr>
            <a:r>
              <a:rPr lang="zh-CN" altLang="en-US" sz="2800" b="1">
                <a:latin typeface="黑体" panose="02010609060101010101" charset="-122"/>
                <a:ea typeface="黑体" panose="02010609060101010101" charset="-122"/>
                <a:cs typeface="华文楷体" panose="02010600040101010101" charset="-122"/>
                <a:sym typeface="+mn-ea"/>
              </a:rPr>
              <a:t>科举</a:t>
            </a:r>
            <a:r>
              <a:rPr lang="zh-CN" altLang="en-US" sz="2800" b="1" smtClean="0">
                <a:latin typeface="黑体" panose="02010609060101010101" charset="-122"/>
                <a:ea typeface="黑体" panose="02010609060101010101" charset="-122"/>
                <a:cs typeface="华文楷体" panose="02010600040101010101" charset="-122"/>
                <a:sym typeface="+mn-ea"/>
              </a:rPr>
              <a:t>制度</a:t>
            </a:r>
            <a:r>
              <a:rPr lang="zh-CN" altLang="en-US" sz="2800" b="1">
                <a:latin typeface="黑体" panose="02010609060101010101" charset="-122"/>
                <a:ea typeface="黑体" panose="02010609060101010101" charset="-122"/>
                <a:cs typeface="华文楷体" panose="02010600040101010101" charset="-122"/>
                <a:sym typeface="+mn-ea"/>
              </a:rPr>
              <a:t>被</a:t>
            </a:r>
            <a:r>
              <a:rPr lang="zh-CN" altLang="en-US" sz="2800" b="1" smtClean="0">
                <a:latin typeface="黑体" panose="02010609060101010101" charset="-122"/>
                <a:ea typeface="黑体" panose="02010609060101010101" charset="-122"/>
                <a:cs typeface="华文楷体" panose="02010600040101010101" charset="-122"/>
                <a:sym typeface="+mn-ea"/>
              </a:rPr>
              <a:t>废除，急需要新的官制体系。</a:t>
            </a:r>
          </a:p>
        </p:txBody>
      </p:sp>
      <p:sp>
        <p:nvSpPr>
          <p:cNvPr id="2" name="文本框 1"/>
          <p:cNvSpPr txBox="1"/>
          <p:nvPr>
            <p:custDataLst>
              <p:tags r:id="rId6"/>
            </p:custDataLst>
          </p:nvPr>
        </p:nvSpPr>
        <p:spPr>
          <a:xfrm>
            <a:off x="173355" y="2416175"/>
            <a:ext cx="2874010" cy="521970"/>
          </a:xfrm>
          <a:prstGeom prst="rect">
            <a:avLst/>
          </a:prstGeom>
          <a:noFill/>
        </p:spPr>
        <p:txBody>
          <a:bodyPr wrap="square" rtlCol="0">
            <a:spAutoFit/>
          </a:bodyPr>
          <a:lstStyle/>
          <a:p>
            <a:pPr indent="0">
              <a:buFont typeface="Wingdings" panose="05000000000000000000" pitchFamily="2" charset="2"/>
              <a:buNone/>
            </a:pPr>
            <a:r>
              <a:rPr lang="zh-CN" altLang="en-US" sz="2800" b="1">
                <a:latin typeface="黑体" panose="02010609060101010101" charset="-122"/>
                <a:ea typeface="黑体" panose="02010609060101010101" charset="-122"/>
                <a:cs typeface="黑体" panose="02010609060101010101" charset="-122"/>
              </a:rPr>
              <a:t>（</a:t>
            </a:r>
            <a:r>
              <a:rPr lang="en-US" altLang="zh-CN" sz="2800" b="1">
                <a:latin typeface="黑体" panose="02010609060101010101" charset="-122"/>
                <a:ea typeface="黑体" panose="02010609060101010101" charset="-122"/>
                <a:cs typeface="黑体" panose="02010609060101010101" charset="-122"/>
              </a:rPr>
              <a:t>3</a:t>
            </a:r>
            <a:r>
              <a:rPr lang="zh-CN" altLang="en-US" sz="2800" b="1">
                <a:latin typeface="黑体" panose="02010609060101010101" charset="-122"/>
                <a:ea typeface="黑体" panose="02010609060101010101" charset="-122"/>
                <a:cs typeface="黑体" panose="02010609060101010101" charset="-122"/>
              </a:rPr>
              <a:t>）选官制度：</a:t>
            </a:r>
          </a:p>
        </p:txBody>
      </p:sp>
      <p:sp>
        <p:nvSpPr>
          <p:cNvPr id="8" name="文本框 7"/>
          <p:cNvSpPr txBox="1"/>
          <p:nvPr>
            <p:custDataLst>
              <p:tags r:id="rId7"/>
            </p:custDataLst>
          </p:nvPr>
        </p:nvSpPr>
        <p:spPr>
          <a:xfrm>
            <a:off x="363855" y="2938145"/>
            <a:ext cx="11247755" cy="953135"/>
          </a:xfrm>
          <a:prstGeom prst="rect">
            <a:avLst/>
          </a:prstGeom>
          <a:noFill/>
        </p:spPr>
        <p:txBody>
          <a:bodyPr wrap="square" rtlCol="0">
            <a:spAutoFit/>
          </a:bodyPr>
          <a:lstStyle/>
          <a:p>
            <a:pPr algn="just"/>
            <a:r>
              <a:rPr sz="2800" b="1" dirty="0">
                <a:latin typeface="黑体" panose="02010609060101010101" charset="-122"/>
                <a:ea typeface="黑体" panose="02010609060101010101" charset="-122"/>
                <a:cs typeface="黑体" panose="02010609060101010101" charset="-122"/>
              </a:rPr>
              <a:t>①1904年初，清政府颁布《奏定学堂章程》，</a:t>
            </a:r>
            <a:r>
              <a:rPr sz="2800" b="1" dirty="0" err="1">
                <a:latin typeface="黑体" panose="02010609060101010101" charset="-122"/>
                <a:ea typeface="黑体" panose="02010609060101010101" charset="-122"/>
                <a:cs typeface="黑体" panose="02010609060101010101" charset="-122"/>
              </a:rPr>
              <a:t>统一全国学制</a:t>
            </a:r>
            <a:r>
              <a:rPr lang="zh-CN" sz="2800" b="1" dirty="0">
                <a:latin typeface="黑体" panose="02010609060101010101" charset="-122"/>
                <a:ea typeface="黑体" panose="02010609060101010101" charset="-122"/>
                <a:cs typeface="黑体" panose="02010609060101010101" charset="-122"/>
              </a:rPr>
              <a:t>（癸卯学制）</a:t>
            </a:r>
            <a:r>
              <a:rPr sz="2800" b="1" dirty="0">
                <a:latin typeface="黑体" panose="02010609060101010101" charset="-122"/>
                <a:ea typeface="黑体" panose="02010609060101010101" charset="-122"/>
                <a:cs typeface="黑体" panose="02010609060101010101" charset="-122"/>
              </a:rPr>
              <a:t>，</a:t>
            </a:r>
            <a:r>
              <a:rPr sz="2800" b="1" dirty="0" err="1">
                <a:solidFill>
                  <a:srgbClr val="C00000"/>
                </a:solidFill>
                <a:latin typeface="黑体" panose="02010609060101010101" charset="-122"/>
                <a:ea typeface="黑体" panose="02010609060101010101" charset="-122"/>
                <a:cs typeface="黑体" panose="02010609060101010101" charset="-122"/>
              </a:rPr>
              <a:t>学堂选官制度</a:t>
            </a:r>
            <a:r>
              <a:rPr sz="2800" b="1" dirty="0" err="1">
                <a:latin typeface="黑体" panose="02010609060101010101" charset="-122"/>
                <a:ea typeface="黑体" panose="02010609060101010101" charset="-122"/>
                <a:cs typeface="黑体" panose="02010609060101010101" charset="-122"/>
              </a:rPr>
              <a:t>由此正式设立</a:t>
            </a:r>
            <a:r>
              <a:rPr sz="2800" b="1" dirty="0">
                <a:latin typeface="黑体" panose="02010609060101010101" charset="-122"/>
                <a:ea typeface="黑体" panose="02010609060101010101" charset="-122"/>
                <a:cs typeface="黑体" panose="02010609060101010101" charset="-122"/>
              </a:rPr>
              <a:t>。</a:t>
            </a:r>
            <a:endParaRPr lang="zh-CN" altLang="en-US" sz="2800" b="1" dirty="0">
              <a:latin typeface="黑体" panose="02010609060101010101" charset="-122"/>
              <a:ea typeface="黑体" panose="02010609060101010101" charset="-122"/>
              <a:cs typeface="黑体" panose="02010609060101010101" charset="-122"/>
            </a:endParaRPr>
          </a:p>
        </p:txBody>
      </p:sp>
      <p:sp>
        <p:nvSpPr>
          <p:cNvPr id="3" name="文本框 2"/>
          <p:cNvSpPr txBox="1"/>
          <p:nvPr>
            <p:custDataLst>
              <p:tags r:id="rId8"/>
            </p:custDataLst>
          </p:nvPr>
        </p:nvSpPr>
        <p:spPr>
          <a:xfrm>
            <a:off x="142875" y="3923665"/>
            <a:ext cx="7419975" cy="2676525"/>
          </a:xfrm>
          <a:prstGeom prst="rect">
            <a:avLst/>
          </a:prstGeom>
          <a:solidFill>
            <a:schemeClr val="tx2">
              <a:lumMod val="20000"/>
              <a:lumOff val="80000"/>
            </a:schemeClr>
          </a:solidFill>
          <a:ln w="19050" cmpd="sng">
            <a:solidFill>
              <a:schemeClr val="tx1"/>
            </a:solidFill>
            <a:prstDash val="dash"/>
          </a:ln>
        </p:spPr>
        <p:txBody>
          <a:bodyPr wrap="square" rtlCol="0">
            <a:spAutoFit/>
          </a:bodyPr>
          <a:lstStyle/>
          <a:p>
            <a:pPr algn="just"/>
            <a:r>
              <a:rPr lang="en-US" altLang="zh-CN" sz="2400" b="1" dirty="0">
                <a:latin typeface="楷体" panose="02010609060101010101" charset="-122"/>
                <a:ea typeface="楷体" panose="02010609060101010101" charset="-122"/>
                <a:cs typeface="楷体" panose="02010609060101010101" charset="-122"/>
              </a:rPr>
              <a:t>    </a:t>
            </a:r>
            <a:r>
              <a:rPr lang="zh-CN" altLang="en-US" sz="2400" b="1" dirty="0">
                <a:latin typeface="楷体" panose="02010609060101010101" charset="-122"/>
                <a:ea typeface="楷体" panose="02010609060101010101" charset="-122"/>
                <a:cs typeface="楷体" panose="02010609060101010101" charset="-122"/>
              </a:rPr>
              <a:t>1903年12月，清政府公布了</a:t>
            </a:r>
            <a:r>
              <a:rPr lang="en-US" altLang="zh-CN" sz="2400" b="1" dirty="0">
                <a:latin typeface="楷体" panose="02010609060101010101" charset="-122"/>
                <a:ea typeface="楷体" panose="02010609060101010101" charset="-122"/>
                <a:cs typeface="楷体" panose="02010609060101010101" charset="-122"/>
              </a:rPr>
              <a:t>......</a:t>
            </a:r>
            <a:r>
              <a:rPr lang="zh-CN" altLang="en-US" sz="2400" b="1" dirty="0">
                <a:latin typeface="楷体" panose="02010609060101010101" charset="-122"/>
                <a:ea typeface="楷体" panose="02010609060101010101" charset="-122"/>
                <a:cs typeface="楷体" panose="02010609060101010101" charset="-122"/>
              </a:rPr>
              <a:t>《奏定学堂章程》，</a:t>
            </a:r>
            <a:r>
              <a:rPr lang="en-US" altLang="zh-CN" sz="2400" b="1" dirty="0">
                <a:latin typeface="楷体" panose="02010609060101010101" charset="-122"/>
                <a:ea typeface="楷体" panose="02010609060101010101" charset="-122"/>
                <a:cs typeface="楷体" panose="02010609060101010101" charset="-122"/>
              </a:rPr>
              <a:t>......</a:t>
            </a:r>
            <a:r>
              <a:rPr lang="zh-CN" altLang="en-US" sz="2400" b="1" dirty="0">
                <a:latin typeface="楷体" panose="02010609060101010101" charset="-122"/>
                <a:ea typeface="楷体" panose="02010609060101010101" charset="-122"/>
                <a:cs typeface="楷体" panose="02010609060101010101" charset="-122"/>
              </a:rPr>
              <a:t>，即把学校教育分成初、中、高三级，最高一级为通儒院。通儒院或大学毕业生被授予进士功名，高等学堂毕业生授予举人功名，中学堂和高等小学堂的毕业生则可以取得生员（秀才）的功名。新学制颁布前后，国内各类新式学堂如雨后春笋般建立起来。</a:t>
            </a:r>
            <a:r>
              <a:rPr lang="en-US" altLang="zh-CN" sz="2400" b="1" dirty="0">
                <a:latin typeface="楷体" panose="02010609060101010101" charset="-122"/>
                <a:ea typeface="楷体" panose="02010609060101010101" charset="-122"/>
                <a:cs typeface="楷体" panose="02010609060101010101" charset="-122"/>
              </a:rPr>
              <a:t>      ——</a:t>
            </a:r>
            <a:r>
              <a:rPr lang="zh-CN" altLang="en-US" sz="2400" b="1" dirty="0">
                <a:latin typeface="楷体" panose="02010609060101010101" charset="-122"/>
                <a:ea typeface="楷体" panose="02010609060101010101" charset="-122"/>
                <a:cs typeface="楷体" panose="02010609060101010101" charset="-122"/>
              </a:rPr>
              <a:t>章开沅、朱英主编《中国近代史》</a:t>
            </a:r>
          </a:p>
        </p:txBody>
      </p:sp>
      <p:sp>
        <p:nvSpPr>
          <p:cNvPr id="20" name="圆角矩形 19"/>
          <p:cNvSpPr/>
          <p:nvPr>
            <p:custDataLst>
              <p:tags r:id="rId9"/>
            </p:custDataLst>
          </p:nvPr>
        </p:nvSpPr>
        <p:spPr>
          <a:xfrm>
            <a:off x="7562850" y="3526790"/>
            <a:ext cx="4628515" cy="314388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smtClean="0">
                <a:solidFill>
                  <a:schemeClr val="tx1"/>
                </a:solidFill>
                <a:latin typeface="黑体" panose="02010609060101010101" charset="-122"/>
                <a:ea typeface="黑体" panose="02010609060101010101" charset="-122"/>
                <a:cs typeface="黑体" panose="02010609060101010101" charset="-122"/>
              </a:rPr>
              <a:t>学制特点：</a:t>
            </a:r>
          </a:p>
          <a:p>
            <a:r>
              <a:rPr lang="en-US" altLang="zh-CN" sz="2800" b="1" dirty="0" smtClean="0">
                <a:solidFill>
                  <a:schemeClr val="tx1"/>
                </a:solidFill>
                <a:latin typeface="黑体" panose="02010609060101010101" charset="-122"/>
                <a:ea typeface="黑体" panose="02010609060101010101" charset="-122"/>
                <a:cs typeface="黑体" panose="02010609060101010101" charset="-122"/>
              </a:rPr>
              <a:t>1.</a:t>
            </a:r>
            <a:r>
              <a:rPr lang="zh-CN" altLang="en-US" sz="2800" b="1" dirty="0" smtClean="0">
                <a:solidFill>
                  <a:schemeClr val="tx1"/>
                </a:solidFill>
                <a:latin typeface="黑体" panose="02010609060101010101" charset="-122"/>
                <a:ea typeface="黑体" panose="02010609060101010101" charset="-122"/>
                <a:cs typeface="黑体" panose="02010609060101010101" charset="-122"/>
              </a:rPr>
              <a:t>学制系统完善；</a:t>
            </a:r>
            <a:endParaRPr lang="en-US" altLang="zh-CN" sz="2800" b="1" dirty="0" smtClean="0">
              <a:solidFill>
                <a:schemeClr val="tx1"/>
              </a:solidFill>
              <a:latin typeface="黑体" panose="02010609060101010101" charset="-122"/>
              <a:ea typeface="黑体" panose="02010609060101010101" charset="-122"/>
              <a:cs typeface="黑体" panose="02010609060101010101" charset="-122"/>
            </a:endParaRPr>
          </a:p>
          <a:p>
            <a:r>
              <a:rPr lang="en-US" altLang="zh-CN" sz="2800" b="1" dirty="0" smtClean="0">
                <a:solidFill>
                  <a:schemeClr val="tx1"/>
                </a:solidFill>
                <a:latin typeface="黑体" panose="02010609060101010101" charset="-122"/>
                <a:ea typeface="黑体" panose="02010609060101010101" charset="-122"/>
                <a:cs typeface="黑体" panose="02010609060101010101" charset="-122"/>
              </a:rPr>
              <a:t>2.</a:t>
            </a:r>
            <a:r>
              <a:rPr lang="zh-CN" altLang="en-US" sz="2800" b="1" dirty="0" smtClean="0">
                <a:solidFill>
                  <a:schemeClr val="tx1"/>
                </a:solidFill>
                <a:latin typeface="黑体" panose="02010609060101010101" charset="-122"/>
                <a:ea typeface="黑体" panose="02010609060101010101" charset="-122"/>
                <a:cs typeface="黑体" panose="02010609060101010101" charset="-122"/>
              </a:rPr>
              <a:t>学制设置制度化；</a:t>
            </a:r>
            <a:endParaRPr lang="en-US" altLang="zh-CN" sz="2800" b="1" dirty="0" smtClean="0">
              <a:solidFill>
                <a:schemeClr val="tx1"/>
              </a:solidFill>
              <a:latin typeface="黑体" panose="02010609060101010101" charset="-122"/>
              <a:ea typeface="黑体" panose="02010609060101010101" charset="-122"/>
              <a:cs typeface="黑体" panose="02010609060101010101" charset="-122"/>
            </a:endParaRPr>
          </a:p>
          <a:p>
            <a:r>
              <a:rPr lang="en-US" altLang="zh-CN" sz="2800" b="1" dirty="0" smtClean="0">
                <a:solidFill>
                  <a:schemeClr val="tx1"/>
                </a:solidFill>
                <a:latin typeface="黑体" panose="02010609060101010101" charset="-122"/>
                <a:ea typeface="黑体" panose="02010609060101010101" charset="-122"/>
                <a:cs typeface="黑体" panose="02010609060101010101" charset="-122"/>
              </a:rPr>
              <a:t>3.</a:t>
            </a:r>
            <a:r>
              <a:rPr lang="zh-CN" altLang="en-US" sz="2800" b="1" dirty="0" smtClean="0">
                <a:solidFill>
                  <a:schemeClr val="tx1"/>
                </a:solidFill>
                <a:latin typeface="黑体" panose="02010609060101010101" charset="-122"/>
                <a:ea typeface="黑体" panose="02010609060101010101" charset="-122"/>
                <a:cs typeface="黑体" panose="02010609060101010101" charset="-122"/>
              </a:rPr>
              <a:t>重视对实业教育的发展；</a:t>
            </a:r>
            <a:endParaRPr lang="en-US" altLang="zh-CN" sz="2800" b="1" dirty="0" smtClean="0">
              <a:solidFill>
                <a:schemeClr val="tx1"/>
              </a:solidFill>
              <a:latin typeface="黑体" panose="02010609060101010101" charset="-122"/>
              <a:ea typeface="黑体" panose="02010609060101010101" charset="-122"/>
              <a:cs typeface="黑体" panose="02010609060101010101" charset="-122"/>
            </a:endParaRPr>
          </a:p>
          <a:p>
            <a:r>
              <a:rPr lang="en-US" altLang="zh-CN" sz="2800" b="1" dirty="0" smtClean="0">
                <a:solidFill>
                  <a:schemeClr val="tx1"/>
                </a:solidFill>
                <a:latin typeface="黑体" panose="02010609060101010101" charset="-122"/>
                <a:ea typeface="黑体" panose="02010609060101010101" charset="-122"/>
                <a:cs typeface="黑体" panose="02010609060101010101" charset="-122"/>
              </a:rPr>
              <a:t>4.</a:t>
            </a:r>
            <a:r>
              <a:rPr lang="zh-CN" altLang="en-US" sz="2800" b="1" dirty="0" smtClean="0">
                <a:solidFill>
                  <a:schemeClr val="tx1"/>
                </a:solidFill>
                <a:latin typeface="黑体" panose="02010609060101010101" charset="-122"/>
                <a:ea typeface="黑体" panose="02010609060101010101" charset="-122"/>
                <a:cs typeface="黑体" panose="02010609060101010101" charset="-122"/>
              </a:rPr>
              <a:t>指导思想仍是“中体西用”。</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
                                            <p:txEl>
                                              <p:pRg st="1" end="1"/>
                                            </p:txEl>
                                          </p:spTgt>
                                        </p:tgtEl>
                                        <p:attrNameLst>
                                          <p:attrName>style.visibility</p:attrName>
                                        </p:attrNameLst>
                                      </p:cBhvr>
                                      <p:to>
                                        <p:strVal val="visible"/>
                                      </p:to>
                                    </p:set>
                                    <p:anim calcmode="lin" valueType="num">
                                      <p:cBhvr additive="base">
                                        <p:cTn id="22"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0">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0">
                                            <p:txEl>
                                              <p:pRg st="2" end="2"/>
                                            </p:txEl>
                                          </p:spTgt>
                                        </p:tgtEl>
                                        <p:attrNameLst>
                                          <p:attrName>style.visibility</p:attrName>
                                        </p:attrNameLst>
                                      </p:cBhvr>
                                      <p:to>
                                        <p:strVal val="visible"/>
                                      </p:to>
                                    </p:set>
                                    <p:anim calcmode="lin" valueType="num">
                                      <p:cBhvr additive="base">
                                        <p:cTn id="26"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0">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 calcmode="lin" valueType="num">
                                      <p:cBhvr additive="base">
                                        <p:cTn id="30"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0">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0">
                                            <p:txEl>
                                              <p:pRg st="4" end="4"/>
                                            </p:txEl>
                                          </p:spTgt>
                                        </p:tgtEl>
                                        <p:attrNameLst>
                                          <p:attrName>style.visibility</p:attrName>
                                        </p:attrNameLst>
                                      </p:cBhvr>
                                      <p:to>
                                        <p:strVal val="visible"/>
                                      </p:to>
                                    </p:set>
                                    <p:anim calcmode="lin" valueType="num">
                                      <p:cBhvr additive="base">
                                        <p:cTn id="34"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34290" y="756920"/>
            <a:ext cx="12160885" cy="31750"/>
          </a:xfrm>
          <a:prstGeom prst="line">
            <a:avLst/>
          </a:prstGeom>
          <a:ln w="28575" cmpd="sng">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3" name="文本框 6"/>
          <p:cNvSpPr txBox="1"/>
          <p:nvPr/>
        </p:nvSpPr>
        <p:spPr>
          <a:xfrm>
            <a:off x="202137" y="135098"/>
            <a:ext cx="5082540" cy="583565"/>
          </a:xfrm>
          <a:prstGeom prst="rect">
            <a:avLst/>
          </a:prstGeom>
          <a:noFill/>
        </p:spPr>
        <p:txBody>
          <a:bodyPr wrap="none" rtlCol="0">
            <a:spAutoFit/>
          </a:bodyPr>
          <a:lstStyle/>
          <a:p>
            <a:r>
              <a:rPr lang="zh-CN" altLang="en-US" sz="3200" b="1" dirty="0" smtClean="0">
                <a:solidFill>
                  <a:srgbClr val="FF0000"/>
                </a:solidFill>
                <a:latin typeface="黑体" panose="02010609060101010101" pitchFamily="49" charset="-122"/>
                <a:ea typeface="黑体" panose="02010609060101010101" pitchFamily="49" charset="-122"/>
              </a:rPr>
              <a:t>一</a:t>
            </a:r>
            <a:r>
              <a:rPr lang="zh-CN" altLang="en-US" sz="3200" b="1" dirty="0">
                <a:solidFill>
                  <a:srgbClr val="FF0000"/>
                </a:solidFill>
                <a:latin typeface="黑体" panose="02010609060101010101" pitchFamily="49" charset="-122"/>
                <a:ea typeface="黑体" panose="02010609060101010101" pitchFamily="49" charset="-122"/>
              </a:rPr>
              <a:t>、晚清选官制度的变革</a:t>
            </a:r>
            <a:r>
              <a:rPr lang="zh-CN" altLang="en-US" sz="3200" b="1" dirty="0" smtClean="0">
                <a:solidFill>
                  <a:srgbClr val="FF0000"/>
                </a:solidFill>
                <a:latin typeface="黑体" panose="02010609060101010101" pitchFamily="49" charset="-122"/>
                <a:ea typeface="黑体" panose="02010609060101010101" pitchFamily="49" charset="-122"/>
              </a:rPr>
              <a:t>：</a:t>
            </a:r>
          </a:p>
        </p:txBody>
      </p:sp>
      <p:sp>
        <p:nvSpPr>
          <p:cNvPr id="4" name="文本框 4"/>
          <p:cNvSpPr txBox="1"/>
          <p:nvPr/>
        </p:nvSpPr>
        <p:spPr>
          <a:xfrm>
            <a:off x="127433" y="1374829"/>
            <a:ext cx="4048098" cy="461665"/>
          </a:xfrm>
          <a:prstGeom prst="rect">
            <a:avLst/>
          </a:prstGeom>
          <a:noFill/>
        </p:spPr>
        <p:txBody>
          <a:bodyPr wrap="square" rtlCol="0">
            <a:spAutoFit/>
          </a:bodyPr>
          <a:lstStyle/>
          <a:p>
            <a:r>
              <a:rPr lang="zh-CN" altLang="en-US" sz="2400" b="1" dirty="0" smtClean="0">
                <a:solidFill>
                  <a:srgbClr val="FF0000"/>
                </a:solidFill>
                <a:latin typeface="宋体" pitchFamily="2" charset="-122"/>
                <a:ea typeface="宋体" pitchFamily="2" charset="-122"/>
              </a:rPr>
              <a:t>科举</a:t>
            </a:r>
            <a:r>
              <a:rPr lang="zh-CN" altLang="en-US" sz="2400" b="1" dirty="0">
                <a:solidFill>
                  <a:srgbClr val="FF0000"/>
                </a:solidFill>
                <a:latin typeface="宋体" pitchFamily="2" charset="-122"/>
                <a:ea typeface="宋体" pitchFamily="2" charset="-122"/>
              </a:rPr>
              <a:t>制</a:t>
            </a:r>
            <a:r>
              <a:rPr lang="zh-CN" altLang="en-US" sz="2400" b="1" dirty="0" smtClean="0">
                <a:solidFill>
                  <a:srgbClr val="FF0000"/>
                </a:solidFill>
                <a:latin typeface="宋体" pitchFamily="2" charset="-122"/>
                <a:ea typeface="宋体" pitchFamily="2" charset="-122"/>
              </a:rPr>
              <a:t>废除的影响：</a:t>
            </a:r>
          </a:p>
        </p:txBody>
      </p:sp>
      <p:sp>
        <p:nvSpPr>
          <p:cNvPr id="5" name="文本框 1"/>
          <p:cNvSpPr txBox="1"/>
          <p:nvPr/>
        </p:nvSpPr>
        <p:spPr>
          <a:xfrm>
            <a:off x="202137" y="1687354"/>
            <a:ext cx="11813852" cy="5170646"/>
          </a:xfrm>
          <a:prstGeom prst="rect">
            <a:avLst/>
          </a:prstGeom>
          <a:noFill/>
        </p:spPr>
        <p:txBody>
          <a:bodyPr wrap="square" rtlCol="0">
            <a:spAutoFit/>
          </a:bodyPr>
          <a:lstStyle/>
          <a:p>
            <a:pPr indent="0">
              <a:lnSpc>
                <a:spcPct val="150000"/>
              </a:lnSpc>
              <a:buFont typeface="Wingdings" panose="05000000000000000000" pitchFamily="2" charset="2"/>
              <a:buNone/>
            </a:pPr>
            <a:r>
              <a:rPr lang="zh-CN" altLang="en-US" sz="2000"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积极影响：</a:t>
            </a:r>
            <a:endParaRPr lang="en-US" altLang="zh-CN" sz="2000" b="1" dirty="0" smtClean="0">
              <a:solidFill>
                <a:srgbClr val="FF0000"/>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000" b="1" dirty="0" smtClean="0">
                <a:solidFill>
                  <a:srgbClr val="002060"/>
                </a:solidFill>
                <a:latin typeface="宋体"/>
                <a:ea typeface="宋体"/>
                <a:cs typeface="宋体" panose="02010600030101010101" pitchFamily="2" charset="-122"/>
              </a:rPr>
              <a:t>①</a:t>
            </a:r>
            <a:r>
              <a:rPr lang="zh-CN" altLang="en-US" sz="2000" b="1" dirty="0" smtClean="0">
                <a:solidFill>
                  <a:srgbClr val="002060"/>
                </a:solidFill>
                <a:latin typeface="宋体" panose="02010600030101010101" pitchFamily="2" charset="-122"/>
                <a:ea typeface="宋体" panose="02010600030101010101" pitchFamily="2" charset="-122"/>
                <a:cs typeface="宋体" panose="02010600030101010101" pitchFamily="2" charset="-122"/>
              </a:rPr>
              <a:t>促进了新式教育制度的建立和发展。废除科举制的直接目的就是要发展近代教育，使新式学堂尽快兴办起来以培养实用的新式人才。</a:t>
            </a:r>
            <a:endParaRPr lang="zh-CN" altLang="en-US" sz="20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buFont typeface="Wingdings" panose="05000000000000000000" pitchFamily="2" charset="2"/>
              <a:buNone/>
            </a:pPr>
            <a:r>
              <a:rPr lang="zh-CN" altLang="en-US" sz="2000" b="1" dirty="0" smtClean="0">
                <a:solidFill>
                  <a:srgbClr val="002060"/>
                </a:solidFill>
                <a:latin typeface="宋体"/>
                <a:ea typeface="宋体"/>
                <a:cs typeface="宋体" panose="02010600030101010101" pitchFamily="2" charset="-122"/>
              </a:rPr>
              <a:t>②有利于推动社会风气的转变。科举制的废除，新学的兴起，改变了学生知识结构，从而极大地提高了民众的整体素质。</a:t>
            </a:r>
            <a:endParaRPr lang="en-US" altLang="zh-CN" sz="2000" b="1" dirty="0" smtClean="0">
              <a:solidFill>
                <a:srgbClr val="002060"/>
              </a:solidFill>
              <a:latin typeface="宋体"/>
              <a:ea typeface="宋体"/>
              <a:cs typeface="宋体" panose="02010600030101010101" pitchFamily="2" charset="-122"/>
            </a:endParaRPr>
          </a:p>
          <a:p>
            <a:pPr indent="0">
              <a:lnSpc>
                <a:spcPct val="150000"/>
              </a:lnSpc>
              <a:buFont typeface="Wingdings" panose="05000000000000000000" pitchFamily="2" charset="2"/>
              <a:buNone/>
            </a:pPr>
            <a:r>
              <a:rPr lang="zh-CN" altLang="en-US" sz="2000" b="1" dirty="0" smtClean="0">
                <a:solidFill>
                  <a:srgbClr val="002060"/>
                </a:solidFill>
                <a:latin typeface="宋体"/>
                <a:ea typeface="宋体"/>
                <a:cs typeface="宋体" panose="02010600030101010101" pitchFamily="2" charset="-122"/>
              </a:rPr>
              <a:t>③动摇了清王朝的统治基础，间接地导致了清朝的灭亡，推进了中国近代化的进程。</a:t>
            </a:r>
            <a:endParaRPr lang="en-US" altLang="zh-CN" sz="2000" b="1" dirty="0" smtClean="0">
              <a:solidFill>
                <a:srgbClr val="002060"/>
              </a:solidFill>
              <a:latin typeface="宋体"/>
              <a:ea typeface="宋体"/>
              <a:cs typeface="宋体" panose="02010600030101010101" pitchFamily="2" charset="-122"/>
            </a:endParaRPr>
          </a:p>
          <a:p>
            <a:pPr indent="0">
              <a:lnSpc>
                <a:spcPct val="150000"/>
              </a:lnSpc>
              <a:buFont typeface="Wingdings" panose="05000000000000000000" pitchFamily="2" charset="2"/>
              <a:buNone/>
            </a:pPr>
            <a:r>
              <a:rPr lang="zh-CN" altLang="en-US" sz="2000" b="1" dirty="0" smtClean="0">
                <a:solidFill>
                  <a:srgbClr val="FF0000"/>
                </a:solidFill>
                <a:latin typeface="宋体"/>
                <a:ea typeface="宋体"/>
                <a:cs typeface="宋体" panose="02010600030101010101" pitchFamily="2" charset="-122"/>
              </a:rPr>
              <a:t>消极影响：</a:t>
            </a:r>
            <a:endParaRPr lang="en-US" altLang="zh-CN" sz="2000" b="1" dirty="0" smtClean="0">
              <a:solidFill>
                <a:srgbClr val="FF0000"/>
              </a:solidFill>
              <a:latin typeface="宋体"/>
              <a:ea typeface="宋体"/>
              <a:cs typeface="宋体" panose="02010600030101010101" pitchFamily="2" charset="-122"/>
            </a:endParaRPr>
          </a:p>
          <a:p>
            <a:pPr indent="0">
              <a:lnSpc>
                <a:spcPct val="150000"/>
              </a:lnSpc>
              <a:buFont typeface="Wingdings" panose="05000000000000000000" pitchFamily="2" charset="2"/>
              <a:buNone/>
            </a:pPr>
            <a:r>
              <a:rPr lang="zh-CN" altLang="zh-CN" sz="2000" b="1" dirty="0" smtClean="0">
                <a:solidFill>
                  <a:srgbClr val="002060"/>
                </a:solidFill>
                <a:latin typeface="宋体"/>
                <a:ea typeface="宋体"/>
                <a:cs typeface="宋体" panose="02010600030101010101" pitchFamily="2" charset="-122"/>
              </a:rPr>
              <a:t>①</a:t>
            </a:r>
            <a:r>
              <a:rPr lang="zh-CN" altLang="en-US" sz="2000" b="1" dirty="0" smtClean="0">
                <a:solidFill>
                  <a:srgbClr val="002060"/>
                </a:solidFill>
                <a:latin typeface="宋体"/>
                <a:ea typeface="宋体"/>
                <a:cs typeface="宋体" panose="02010600030101010101" pitchFamily="2" charset="-122"/>
              </a:rPr>
              <a:t>科举制的废除，造成了中国选官制度的紊乱。科举制废除后，却未代之以新的选官机制，造成了中国在短时间内官员选拔及机制的混乱；</a:t>
            </a:r>
            <a:endParaRPr lang="en-US" altLang="zh-CN" sz="2000" b="1" dirty="0" smtClean="0">
              <a:solidFill>
                <a:srgbClr val="002060"/>
              </a:solidFill>
              <a:latin typeface="宋体"/>
              <a:ea typeface="宋体"/>
              <a:cs typeface="宋体" panose="02010600030101010101" pitchFamily="2" charset="-122"/>
            </a:endParaRPr>
          </a:p>
          <a:p>
            <a:pPr indent="0">
              <a:lnSpc>
                <a:spcPct val="150000"/>
              </a:lnSpc>
              <a:buFont typeface="Wingdings" panose="05000000000000000000" pitchFamily="2" charset="2"/>
              <a:buNone/>
            </a:pPr>
            <a:r>
              <a:rPr lang="zh-CN" altLang="en-US" sz="2000" b="1" dirty="0" smtClean="0">
                <a:solidFill>
                  <a:srgbClr val="002060"/>
                </a:solidFill>
                <a:latin typeface="宋体"/>
                <a:ea typeface="宋体"/>
                <a:cs typeface="宋体" panose="02010600030101010101" pitchFamily="2" charset="-122"/>
              </a:rPr>
              <a:t>②科举制的废除，导致了清末民初中国政局的动荡，军阀混战。清末民初，随着科举制的废除，士绅阶层日益衰败，武官军人阶层逐渐走向中国的政治舞台，一跃成为社会的领导者。</a:t>
            </a:r>
            <a:endParaRPr lang="zh-CN" altLang="en-US" sz="2000" b="1" dirty="0">
              <a:solidFill>
                <a:srgbClr val="002060"/>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文本框 8"/>
          <p:cNvSpPr txBox="1"/>
          <p:nvPr/>
        </p:nvSpPr>
        <p:spPr>
          <a:xfrm>
            <a:off x="201929" y="715453"/>
            <a:ext cx="5191125" cy="637675"/>
          </a:xfrm>
          <a:prstGeom prst="rect">
            <a:avLst/>
          </a:prstGeom>
          <a:noFill/>
        </p:spPr>
        <p:txBody>
          <a:bodyPr wrap="square" rtlCol="0">
            <a:spAutoFit/>
          </a:bodyPr>
          <a:lstStyle/>
          <a:p>
            <a:pPr>
              <a:lnSpc>
                <a:spcPct val="150000"/>
              </a:lnSpc>
            </a:pP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、科举制度的变化</a:t>
            </a:r>
          </a:p>
        </p:txBody>
      </p:sp>
    </p:spTree>
    <p:extLst>
      <p:ext uri="{BB962C8B-B14F-4D97-AF65-F5344CB8AC3E}">
        <p14:creationId xmlns="" xmlns:p14="http://schemas.microsoft.com/office/powerpoint/2010/main" val="80623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65760" y="2543175"/>
            <a:ext cx="11447145" cy="2861310"/>
          </a:xfrm>
          <a:prstGeom prst="rect">
            <a:avLst/>
          </a:prstGeom>
          <a:solidFill>
            <a:schemeClr val="tx2">
              <a:lumMod val="20000"/>
              <a:lumOff val="80000"/>
            </a:schemeClr>
          </a:solidFill>
        </p:spPr>
        <p:txBody>
          <a:bodyPr wrap="square" rtlCol="0" anchor="t">
            <a:spAutoFit/>
          </a:bodyPr>
          <a:lstStyle/>
          <a:p>
            <a:pPr indent="328930" defTabSz="1089025" eaLnBrk="0" hangingPunct="0">
              <a:lnSpc>
                <a:spcPct val="150000"/>
              </a:lnSpc>
              <a:buSzTx/>
              <a:buFont typeface="Arial" panose="020B0604020202020204" pitchFamily="34" charset="0"/>
            </a:pPr>
            <a:r>
              <a:rPr lang="en-US" altLang="zh-CN" sz="2400" b="1">
                <a:solidFill>
                  <a:srgbClr val="000000"/>
                </a:solidFill>
                <a:latin typeface="楷体" panose="02010609060101010101" charset="-122"/>
                <a:ea typeface="楷体" panose="02010609060101010101" charset="-122"/>
                <a:cs typeface="楷体" panose="02010609060101010101" charset="-122"/>
                <a:sym typeface="+mn-ea"/>
              </a:rPr>
              <a:t>  </a:t>
            </a:r>
            <a:r>
              <a:rPr lang="zh-CN" altLang="en-US" sz="2400" b="1">
                <a:solidFill>
                  <a:srgbClr val="000000"/>
                </a:solidFill>
                <a:latin typeface="楷体" panose="02010609060101010101" charset="-122"/>
                <a:ea typeface="楷体" panose="02010609060101010101" charset="-122"/>
                <a:cs typeface="楷体" panose="02010609060101010101" charset="-122"/>
                <a:sym typeface="+mn-ea"/>
              </a:rPr>
              <a:t>光绪三十年</a:t>
            </a:r>
            <a:r>
              <a:rPr lang="en-US" altLang="zh-CN" sz="2400" b="1">
                <a:solidFill>
                  <a:srgbClr val="000000"/>
                </a:solidFill>
                <a:latin typeface="楷体" panose="02010609060101010101" charset="-122"/>
                <a:ea typeface="楷体" panose="02010609060101010101" charset="-122"/>
                <a:cs typeface="楷体" panose="02010609060101010101" charset="-122"/>
                <a:sym typeface="+mn-ea"/>
              </a:rPr>
              <a:t>(1904</a:t>
            </a:r>
            <a:r>
              <a:rPr lang="zh-CN" altLang="en-US" sz="2400" b="1">
                <a:solidFill>
                  <a:srgbClr val="000000"/>
                </a:solidFill>
                <a:latin typeface="楷体" panose="02010609060101010101" charset="-122"/>
                <a:ea typeface="楷体" panose="02010609060101010101" charset="-122"/>
                <a:cs typeface="楷体" panose="02010609060101010101" charset="-122"/>
                <a:sym typeface="+mn-ea"/>
              </a:rPr>
              <a:t>年</a:t>
            </a:r>
            <a:r>
              <a:rPr lang="en-US" altLang="zh-CN" sz="2400" b="1">
                <a:solidFill>
                  <a:srgbClr val="000000"/>
                </a:solidFill>
                <a:latin typeface="楷体" panose="02010609060101010101" charset="-122"/>
                <a:ea typeface="楷体" panose="02010609060101010101" charset="-122"/>
                <a:cs typeface="楷体" panose="02010609060101010101" charset="-122"/>
                <a:sym typeface="+mn-ea"/>
              </a:rPr>
              <a:t>)</a:t>
            </a:r>
            <a:r>
              <a:rPr lang="zh-CN" altLang="en-US" sz="2400" b="1">
                <a:solidFill>
                  <a:srgbClr val="000000"/>
                </a:solidFill>
                <a:latin typeface="楷体" panose="02010609060101010101" charset="-122"/>
                <a:ea typeface="楷体" panose="02010609060101010101" charset="-122"/>
                <a:cs typeface="楷体" panose="02010609060101010101" charset="-122"/>
                <a:sym typeface="+mn-ea"/>
              </a:rPr>
              <a:t>，晚清政府责令学务大臣制订</a:t>
            </a:r>
            <a:r>
              <a:rPr lang="en-US" altLang="zh-CN" sz="2400" b="1">
                <a:solidFill>
                  <a:srgbClr val="C00000"/>
                </a:solidFill>
                <a:latin typeface="楷体" panose="02010609060101010101" charset="-122"/>
                <a:ea typeface="楷体" panose="02010609060101010101" charset="-122"/>
                <a:cs typeface="楷体" panose="02010609060101010101" charset="-122"/>
                <a:sym typeface="+mn-ea"/>
              </a:rPr>
              <a:t>《</a:t>
            </a:r>
            <a:r>
              <a:rPr lang="zh-CN" altLang="en-US" sz="2400" b="1">
                <a:solidFill>
                  <a:srgbClr val="C00000"/>
                </a:solidFill>
                <a:latin typeface="楷体" panose="02010609060101010101" charset="-122"/>
                <a:ea typeface="楷体" panose="02010609060101010101" charset="-122"/>
                <a:cs typeface="楷体" panose="02010609060101010101" charset="-122"/>
                <a:sym typeface="+mn-ea"/>
              </a:rPr>
              <a:t>考验游学毕业生章程</a:t>
            </a:r>
            <a:r>
              <a:rPr lang="en-US" altLang="zh-CN" sz="2400" b="1">
                <a:solidFill>
                  <a:srgbClr val="C00000"/>
                </a:solidFill>
                <a:latin typeface="楷体" panose="02010609060101010101" charset="-122"/>
                <a:ea typeface="楷体" panose="02010609060101010101" charset="-122"/>
                <a:cs typeface="楷体" panose="02010609060101010101" charset="-122"/>
                <a:sym typeface="+mn-ea"/>
              </a:rPr>
              <a:t>》</a:t>
            </a:r>
            <a:r>
              <a:rPr lang="zh-CN" altLang="en-US" sz="2400" b="1">
                <a:solidFill>
                  <a:srgbClr val="000000"/>
                </a:solidFill>
                <a:latin typeface="楷体" panose="02010609060101010101" charset="-122"/>
                <a:ea typeface="楷体" panose="02010609060101010101" charset="-122"/>
                <a:cs typeface="楷体" panose="02010609060101010101" charset="-122"/>
                <a:sym typeface="+mn-ea"/>
              </a:rPr>
              <a:t>，要旨是</a:t>
            </a:r>
            <a:r>
              <a:rPr lang="en-US" altLang="zh-CN" sz="2400" b="1">
                <a:solidFill>
                  <a:srgbClr val="000000"/>
                </a:solidFill>
                <a:latin typeface="楷体" panose="02010609060101010101" charset="-122"/>
                <a:ea typeface="楷体" panose="02010609060101010101" charset="-122"/>
                <a:cs typeface="楷体" panose="02010609060101010101" charset="-122"/>
                <a:sym typeface="+mn-ea"/>
              </a:rPr>
              <a:t>:</a:t>
            </a:r>
            <a:r>
              <a:rPr lang="zh-CN" altLang="en-US" sz="2400" b="1">
                <a:solidFill>
                  <a:srgbClr val="000000"/>
                </a:solidFill>
                <a:latin typeface="楷体" panose="02010609060101010101" charset="-122"/>
                <a:ea typeface="楷体" panose="02010609060101010101" charset="-122"/>
                <a:cs typeface="楷体" panose="02010609060101010101" charset="-122"/>
                <a:sym typeface="+mn-ea"/>
              </a:rPr>
              <a:t>今后每年举行一次归国留学生考试</a:t>
            </a:r>
            <a:r>
              <a:rPr lang="en-US" altLang="zh-CN" sz="2400" b="1">
                <a:solidFill>
                  <a:srgbClr val="000000"/>
                </a:solidFill>
                <a:latin typeface="楷体" panose="02010609060101010101" charset="-122"/>
                <a:ea typeface="楷体" panose="02010609060101010101" charset="-122"/>
                <a:cs typeface="楷体" panose="02010609060101010101" charset="-122"/>
                <a:sym typeface="+mn-ea"/>
              </a:rPr>
              <a:t>;</a:t>
            </a:r>
            <a:r>
              <a:rPr lang="zh-CN" altLang="en-US" sz="2400" b="1">
                <a:solidFill>
                  <a:srgbClr val="000000"/>
                </a:solidFill>
                <a:latin typeface="楷体" panose="02010609060101010101" charset="-122"/>
                <a:ea typeface="楷体" panose="02010609060101010101" charset="-122"/>
                <a:cs typeface="楷体" panose="02010609060101010101" charset="-122"/>
                <a:sym typeface="+mn-ea"/>
              </a:rPr>
              <a:t>考试分两场，第一场在学务处，按</a:t>
            </a:r>
            <a:r>
              <a:rPr lang="zh-CN" altLang="en-US" sz="2400" b="1">
                <a:solidFill>
                  <a:srgbClr val="C00000"/>
                </a:solidFill>
                <a:latin typeface="楷体" panose="02010609060101010101" charset="-122"/>
                <a:ea typeface="楷体" panose="02010609060101010101" charset="-122"/>
                <a:cs typeface="楷体" panose="02010609060101010101" charset="-122"/>
                <a:sym typeface="+mn-ea"/>
              </a:rPr>
              <a:t>学科门类</a:t>
            </a:r>
            <a:r>
              <a:rPr lang="zh-CN" altLang="en-US" sz="2400" b="1">
                <a:solidFill>
                  <a:srgbClr val="000000"/>
                </a:solidFill>
                <a:latin typeface="楷体" panose="02010609060101010101" charset="-122"/>
                <a:ea typeface="楷体" panose="02010609060101010101" charset="-122"/>
                <a:cs typeface="楷体" panose="02010609060101010101" charset="-122"/>
                <a:sym typeface="+mn-ea"/>
              </a:rPr>
              <a:t>考试，第二场在保和殿，以</a:t>
            </a:r>
            <a:r>
              <a:rPr lang="zh-CN" altLang="en-US" sz="2400" b="1">
                <a:solidFill>
                  <a:srgbClr val="C00000"/>
                </a:solidFill>
                <a:latin typeface="楷体" panose="02010609060101010101" charset="-122"/>
                <a:ea typeface="楷体" panose="02010609060101010101" charset="-122"/>
                <a:cs typeface="楷体" panose="02010609060101010101" charset="-122"/>
                <a:sym typeface="+mn-ea"/>
              </a:rPr>
              <a:t>经史命题</a:t>
            </a:r>
            <a:r>
              <a:rPr lang="zh-CN" altLang="en-US" sz="2400" b="1">
                <a:solidFill>
                  <a:srgbClr val="000000"/>
                </a:solidFill>
                <a:latin typeface="楷体" panose="02010609060101010101" charset="-122"/>
                <a:ea typeface="楷体" panose="02010609060101010101" charset="-122"/>
                <a:cs typeface="楷体" panose="02010609060101010101" charset="-122"/>
                <a:sym typeface="+mn-ea"/>
              </a:rPr>
              <a:t>，“观其学识，以宗旨纯正，文笔明畅为合格”。考试分最优、优、中等三级，分别赐予进士、举人、拔贡等</a:t>
            </a:r>
            <a:r>
              <a:rPr lang="zh-CN" altLang="en-US" sz="2400" b="1">
                <a:solidFill>
                  <a:srgbClr val="C00000"/>
                </a:solidFill>
                <a:latin typeface="楷体" panose="02010609060101010101" charset="-122"/>
                <a:ea typeface="楷体" panose="02010609060101010101" charset="-122"/>
                <a:cs typeface="楷体" panose="02010609060101010101" charset="-122"/>
                <a:sym typeface="+mn-ea"/>
              </a:rPr>
              <a:t>出身</a:t>
            </a:r>
            <a:r>
              <a:rPr lang="zh-CN" altLang="en-US" sz="2400" b="1">
                <a:solidFill>
                  <a:srgbClr val="000000"/>
                </a:solidFill>
                <a:latin typeface="楷体" panose="02010609060101010101" charset="-122"/>
                <a:ea typeface="楷体" panose="02010609060101010101" charset="-122"/>
                <a:cs typeface="楷体" panose="02010609060101010101" charset="-122"/>
                <a:sym typeface="+mn-ea"/>
              </a:rPr>
              <a:t>，再分配</a:t>
            </a:r>
            <a:r>
              <a:rPr lang="zh-CN" altLang="en-US" sz="2400" b="1">
                <a:solidFill>
                  <a:srgbClr val="C00000"/>
                </a:solidFill>
                <a:latin typeface="楷体" panose="02010609060101010101" charset="-122"/>
                <a:ea typeface="楷体" panose="02010609060101010101" charset="-122"/>
                <a:cs typeface="楷体" panose="02010609060101010101" charset="-122"/>
                <a:sym typeface="+mn-ea"/>
              </a:rPr>
              <a:t>官职</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a:t>
            </a:r>
          </a:p>
        </p:txBody>
      </p:sp>
      <p:sp>
        <p:nvSpPr>
          <p:cNvPr id="6" name="文本框 5"/>
          <p:cNvSpPr txBox="1"/>
          <p:nvPr>
            <p:custDataLst>
              <p:tags r:id="rId2"/>
            </p:custDataLst>
          </p:nvPr>
        </p:nvSpPr>
        <p:spPr>
          <a:xfrm>
            <a:off x="173355" y="1336675"/>
            <a:ext cx="11795125" cy="953135"/>
          </a:xfrm>
          <a:prstGeom prst="rect">
            <a:avLst/>
          </a:prstGeom>
          <a:noFill/>
        </p:spPr>
        <p:txBody>
          <a:bodyPr wrap="square" rtlCol="0">
            <a:spAutoFit/>
          </a:bodyPr>
          <a:lstStyle/>
          <a:p>
            <a:pPr algn="just"/>
            <a:r>
              <a:rPr sz="2800" b="1">
                <a:latin typeface="黑体" panose="02010609060101010101" charset="-122"/>
                <a:ea typeface="黑体" panose="02010609060101010101" charset="-122"/>
                <a:cs typeface="华文楷体" panose="02010600040101010101" charset="-122"/>
              </a:rPr>
              <a:t>②不久，清政府又确立了</a:t>
            </a:r>
            <a:r>
              <a:rPr sz="2800" b="1">
                <a:solidFill>
                  <a:srgbClr val="C00000"/>
                </a:solidFill>
                <a:latin typeface="黑体" panose="02010609060101010101" charset="-122"/>
                <a:ea typeface="黑体" panose="02010609060101010101" charset="-122"/>
                <a:cs typeface="华文楷体" panose="02010600040101010101" charset="-122"/>
              </a:rPr>
              <a:t>留学毕业生选官制度</a:t>
            </a:r>
            <a:r>
              <a:rPr sz="2800" b="1">
                <a:latin typeface="黑体" panose="02010609060101010101" charset="-122"/>
                <a:ea typeface="黑体" panose="02010609060101010101" charset="-122"/>
                <a:cs typeface="华文楷体" panose="02010600040101010101" charset="-122"/>
              </a:rPr>
              <a:t>，规定每年举行一次归国留学生考试，</a:t>
            </a:r>
            <a:r>
              <a:rPr lang="zh-CN" sz="2800" b="1">
                <a:latin typeface="黑体" panose="02010609060101010101" charset="-122"/>
                <a:ea typeface="黑体" panose="02010609060101010101" charset="-122"/>
                <a:cs typeface="华文楷体" panose="02010600040101010101" charset="-122"/>
              </a:rPr>
              <a:t>依</a:t>
            </a:r>
            <a:r>
              <a:rPr sz="2800" b="1">
                <a:latin typeface="黑体" panose="02010609060101010101" charset="-122"/>
                <a:ea typeface="黑体" panose="02010609060101010101" charset="-122"/>
                <a:cs typeface="华文楷体" panose="02010600040101010101" charset="-122"/>
              </a:rPr>
              <a:t>考试结果分配相应官职。</a:t>
            </a:r>
            <a:endParaRPr lang="zh-CN" altLang="en-US" sz="2800" b="1">
              <a:latin typeface="黑体" panose="02010609060101010101" charset="-122"/>
              <a:ea typeface="黑体" panose="02010609060101010101" charset="-122"/>
              <a:cs typeface="华文楷体" panose="02010600040101010101" charset="-122"/>
            </a:endParaRPr>
          </a:p>
        </p:txBody>
      </p:sp>
      <p:sp>
        <p:nvSpPr>
          <p:cNvPr id="12" name="文本框 11"/>
          <p:cNvSpPr txBox="1"/>
          <p:nvPr>
            <p:custDataLst>
              <p:tags r:id="rId3"/>
            </p:custDataLst>
          </p:nvPr>
        </p:nvSpPr>
        <p:spPr>
          <a:xfrm>
            <a:off x="2856865" y="5657850"/>
            <a:ext cx="6214745" cy="521970"/>
          </a:xfrm>
          <a:prstGeom prst="rect">
            <a:avLst/>
          </a:prstGeom>
          <a:noFill/>
        </p:spPr>
        <p:txBody>
          <a:bodyPr wrap="square" rtlCol="0">
            <a:spAutoFit/>
          </a:bodyPr>
          <a:lstStyle/>
          <a:p>
            <a:pPr indent="0">
              <a:buFont typeface="Wingdings" panose="05000000000000000000" charset="0"/>
              <a:buNone/>
            </a:pPr>
            <a:r>
              <a:rPr lang="zh-CN" altLang="en-US" sz="2800" b="1" smtClean="0">
                <a:solidFill>
                  <a:srgbClr val="C00000"/>
                </a:solidFill>
                <a:latin typeface="华文楷体" panose="02010600040101010101" charset="-122"/>
                <a:ea typeface="华文楷体" panose="02010600040101010101" charset="-122"/>
                <a:cs typeface="华文楷体" panose="02010600040101010101" charset="-122"/>
              </a:rPr>
              <a:t>结果：标志选官制度进入一个新阶段。</a:t>
            </a:r>
          </a:p>
        </p:txBody>
      </p:sp>
      <p:sp>
        <p:nvSpPr>
          <p:cNvPr id="5" name="文本框 4"/>
          <p:cNvSpPr txBox="1"/>
          <p:nvPr>
            <p:custDataLst>
              <p:tags r:id="rId4"/>
            </p:custDataLst>
          </p:nvPr>
        </p:nvSpPr>
        <p:spPr>
          <a:xfrm>
            <a:off x="173355" y="200660"/>
            <a:ext cx="3430905" cy="521970"/>
          </a:xfrm>
          <a:prstGeom prst="rect">
            <a:avLst/>
          </a:prstGeom>
          <a:noFill/>
        </p:spPr>
        <p:txBody>
          <a:bodyPr wrap="square" rtlCol="0">
            <a:spAutoFit/>
          </a:bodyPr>
          <a:lstStyle/>
          <a:p>
            <a:r>
              <a:rPr lang="en-US" altLang="zh-CN" sz="2800" b="1">
                <a:latin typeface="黑体" panose="02010609060101010101" charset="-122"/>
                <a:ea typeface="黑体" panose="02010609060101010101" charset="-122"/>
                <a:cs typeface="黑体" panose="02010609060101010101" charset="-122"/>
              </a:rPr>
              <a:t>2</a:t>
            </a:r>
            <a:r>
              <a:rPr lang="zh-CN" altLang="en-US" sz="2800" b="1">
                <a:latin typeface="黑体" panose="02010609060101010101" charset="-122"/>
                <a:ea typeface="黑体" panose="02010609060101010101" charset="-122"/>
                <a:cs typeface="黑体" panose="02010609060101010101" charset="-122"/>
              </a:rPr>
              <a:t>、选官制度的改革</a:t>
            </a:r>
          </a:p>
        </p:txBody>
      </p:sp>
      <p:sp>
        <p:nvSpPr>
          <p:cNvPr id="7" name="文本框 6"/>
          <p:cNvSpPr txBox="1"/>
          <p:nvPr>
            <p:custDataLst>
              <p:tags r:id="rId5"/>
            </p:custDataLst>
          </p:nvPr>
        </p:nvSpPr>
        <p:spPr>
          <a:xfrm>
            <a:off x="-17145" y="742950"/>
            <a:ext cx="2874010" cy="521970"/>
          </a:xfrm>
          <a:prstGeom prst="rect">
            <a:avLst/>
          </a:prstGeom>
          <a:noFill/>
        </p:spPr>
        <p:txBody>
          <a:bodyPr wrap="square" rtlCol="0">
            <a:spAutoFit/>
          </a:bodyPr>
          <a:lstStyle/>
          <a:p>
            <a:pPr indent="0">
              <a:buFont typeface="Wingdings" panose="05000000000000000000" pitchFamily="2" charset="2"/>
              <a:buNone/>
            </a:pPr>
            <a:r>
              <a:rPr lang="zh-CN" altLang="en-US" sz="2800" b="1">
                <a:latin typeface="黑体" panose="02010609060101010101" charset="-122"/>
                <a:ea typeface="黑体" panose="02010609060101010101" charset="-122"/>
                <a:cs typeface="黑体" panose="02010609060101010101" charset="-122"/>
              </a:rPr>
              <a:t>（</a:t>
            </a:r>
            <a:r>
              <a:rPr lang="en-US" altLang="zh-CN" sz="2800" b="1">
                <a:latin typeface="黑体" panose="02010609060101010101" charset="-122"/>
                <a:ea typeface="黑体" panose="02010609060101010101" charset="-122"/>
                <a:cs typeface="黑体" panose="02010609060101010101" charset="-122"/>
              </a:rPr>
              <a:t>3</a:t>
            </a:r>
            <a:r>
              <a:rPr lang="zh-CN" altLang="en-US" sz="2800" b="1">
                <a:latin typeface="黑体" panose="02010609060101010101" charset="-122"/>
                <a:ea typeface="黑体" panose="02010609060101010101" charset="-122"/>
                <a:cs typeface="黑体" panose="02010609060101010101" charset="-122"/>
              </a:rPr>
              <a:t>）选官制度：</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AS_UNIQUEID" val="276"/>
</p:tagLst>
</file>

<file path=ppt/tags/tag101.xml><?xml version="1.0" encoding="utf-8"?>
<p:tagLst xmlns:a="http://schemas.openxmlformats.org/drawingml/2006/main" xmlns:r="http://schemas.openxmlformats.org/officeDocument/2006/relationships" xmlns:p="http://schemas.openxmlformats.org/presentationml/2006/main">
  <p:tag name="AS_UNIQUEID" val="282"/>
</p:tagLst>
</file>

<file path=ppt/tags/tag102.xml><?xml version="1.0" encoding="utf-8"?>
<p:tagLst xmlns:a="http://schemas.openxmlformats.org/drawingml/2006/main" xmlns:r="http://schemas.openxmlformats.org/officeDocument/2006/relationships" xmlns:p="http://schemas.openxmlformats.org/presentationml/2006/main">
  <p:tag name="AS_UNIQUEID" val="283"/>
</p:tagLst>
</file>

<file path=ppt/tags/tag103.xml><?xml version="1.0" encoding="utf-8"?>
<p:tagLst xmlns:a="http://schemas.openxmlformats.org/drawingml/2006/main" xmlns:r="http://schemas.openxmlformats.org/officeDocument/2006/relationships" xmlns:p="http://schemas.openxmlformats.org/presentationml/2006/main">
  <p:tag name="AS_UNIQUEID" val="284"/>
</p:tagLst>
</file>

<file path=ppt/tags/tag104.xml><?xml version="1.0" encoding="utf-8"?>
<p:tagLst xmlns:a="http://schemas.openxmlformats.org/drawingml/2006/main" xmlns:r="http://schemas.openxmlformats.org/officeDocument/2006/relationships" xmlns:p="http://schemas.openxmlformats.org/presentationml/2006/main">
  <p:tag name="AS_UNIQUEID" val="285"/>
</p:tagLst>
</file>

<file path=ppt/tags/tag105.xml><?xml version="1.0" encoding="utf-8"?>
<p:tagLst xmlns:a="http://schemas.openxmlformats.org/drawingml/2006/main" xmlns:r="http://schemas.openxmlformats.org/officeDocument/2006/relationships" xmlns:p="http://schemas.openxmlformats.org/presentationml/2006/main">
  <p:tag name="AS_UNIQUEID" val="286"/>
</p:tagLst>
</file>

<file path=ppt/tags/tag106.xml><?xml version="1.0" encoding="utf-8"?>
<p:tagLst xmlns:a="http://schemas.openxmlformats.org/drawingml/2006/main" xmlns:r="http://schemas.openxmlformats.org/officeDocument/2006/relationships" xmlns:p="http://schemas.openxmlformats.org/presentationml/2006/main">
  <p:tag name="AS_UNIQUEID" val="287"/>
</p:tagLst>
</file>

<file path=ppt/tags/tag107.xml><?xml version="1.0" encoding="utf-8"?>
<p:tagLst xmlns:a="http://schemas.openxmlformats.org/drawingml/2006/main" xmlns:r="http://schemas.openxmlformats.org/officeDocument/2006/relationships" xmlns:p="http://schemas.openxmlformats.org/presentationml/2006/main">
  <p:tag name="AS_UNIQUEID" val="288"/>
</p:tagLst>
</file>

<file path=ppt/tags/tag108.xml><?xml version="1.0" encoding="utf-8"?>
<p:tagLst xmlns:a="http://schemas.openxmlformats.org/drawingml/2006/main" xmlns:r="http://schemas.openxmlformats.org/officeDocument/2006/relationships" xmlns:p="http://schemas.openxmlformats.org/presentationml/2006/main">
  <p:tag name="AS_UNIQUEID" val="289"/>
</p:tagLst>
</file>

<file path=ppt/tags/tag109.xml><?xml version="1.0" encoding="utf-8"?>
<p:tagLst xmlns:a="http://schemas.openxmlformats.org/drawingml/2006/main" xmlns:r="http://schemas.openxmlformats.org/officeDocument/2006/relationships" xmlns:p="http://schemas.openxmlformats.org/presentationml/2006/main">
  <p:tag name="AS_UNIQUEID" val="29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AS_UNIQUEID" val="292"/>
</p:tagLst>
</file>

<file path=ppt/tags/tag111.xml><?xml version="1.0" encoding="utf-8"?>
<p:tagLst xmlns:a="http://schemas.openxmlformats.org/drawingml/2006/main" xmlns:r="http://schemas.openxmlformats.org/officeDocument/2006/relationships" xmlns:p="http://schemas.openxmlformats.org/presentationml/2006/main">
  <p:tag name="AS_UNIQUEID" val="293"/>
</p:tagLst>
</file>

<file path=ppt/tags/tag112.xml><?xml version="1.0" encoding="utf-8"?>
<p:tagLst xmlns:a="http://schemas.openxmlformats.org/drawingml/2006/main" xmlns:r="http://schemas.openxmlformats.org/officeDocument/2006/relationships" xmlns:p="http://schemas.openxmlformats.org/presentationml/2006/main">
  <p:tag name="AS_UNIQUEID" val="294"/>
</p:tagLst>
</file>

<file path=ppt/tags/tag113.xml><?xml version="1.0" encoding="utf-8"?>
<p:tagLst xmlns:a="http://schemas.openxmlformats.org/drawingml/2006/main" xmlns:r="http://schemas.openxmlformats.org/officeDocument/2006/relationships" xmlns:p="http://schemas.openxmlformats.org/presentationml/2006/main">
  <p:tag name="AS_UNIQUEID" val="295"/>
</p:tagLst>
</file>

<file path=ppt/tags/tag114.xml><?xml version="1.0" encoding="utf-8"?>
<p:tagLst xmlns:a="http://schemas.openxmlformats.org/drawingml/2006/main" xmlns:r="http://schemas.openxmlformats.org/officeDocument/2006/relationships" xmlns:p="http://schemas.openxmlformats.org/presentationml/2006/main">
  <p:tag name="AS_UNIQUEID" val="296"/>
</p:tagLst>
</file>

<file path=ppt/tags/tag115.xml><?xml version="1.0" encoding="utf-8"?>
<p:tagLst xmlns:a="http://schemas.openxmlformats.org/drawingml/2006/main" xmlns:r="http://schemas.openxmlformats.org/officeDocument/2006/relationships" xmlns:p="http://schemas.openxmlformats.org/presentationml/2006/main">
  <p:tag name="AS_UNIQUEID" val="302"/>
</p:tagLst>
</file>

<file path=ppt/tags/tag116.xml><?xml version="1.0" encoding="utf-8"?>
<p:tagLst xmlns:a="http://schemas.openxmlformats.org/drawingml/2006/main" xmlns:r="http://schemas.openxmlformats.org/officeDocument/2006/relationships" xmlns:p="http://schemas.openxmlformats.org/presentationml/2006/main">
  <p:tag name="AS_UNIQUEID" val="304"/>
</p:tagLst>
</file>

<file path=ppt/tags/tag117.xml><?xml version="1.0" encoding="utf-8"?>
<p:tagLst xmlns:a="http://schemas.openxmlformats.org/drawingml/2006/main" xmlns:r="http://schemas.openxmlformats.org/officeDocument/2006/relationships" xmlns:p="http://schemas.openxmlformats.org/presentationml/2006/main">
  <p:tag name="AS_UNIQUEID" val="305"/>
</p:tagLst>
</file>

<file path=ppt/tags/tag118.xml><?xml version="1.0" encoding="utf-8"?>
<p:tagLst xmlns:a="http://schemas.openxmlformats.org/drawingml/2006/main" xmlns:r="http://schemas.openxmlformats.org/officeDocument/2006/relationships" xmlns:p="http://schemas.openxmlformats.org/presentationml/2006/main">
  <p:tag name="AS_UNIQUEID" val="306"/>
</p:tagLst>
</file>

<file path=ppt/tags/tag119.xml><?xml version="1.0" encoding="utf-8"?>
<p:tagLst xmlns:a="http://schemas.openxmlformats.org/drawingml/2006/main" xmlns:r="http://schemas.openxmlformats.org/officeDocument/2006/relationships" xmlns:p="http://schemas.openxmlformats.org/presentationml/2006/main">
  <p:tag name="AS_UNIQUEID" val="307"/>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AS_UNIQUEID" val="308"/>
</p:tagLst>
</file>

<file path=ppt/tags/tag121.xml><?xml version="1.0" encoding="utf-8"?>
<p:tagLst xmlns:a="http://schemas.openxmlformats.org/drawingml/2006/main" xmlns:r="http://schemas.openxmlformats.org/officeDocument/2006/relationships" xmlns:p="http://schemas.openxmlformats.org/presentationml/2006/main">
  <p:tag name="AS_UNIQUEID" val="298"/>
</p:tagLst>
</file>

<file path=ppt/tags/tag122.xml><?xml version="1.0" encoding="utf-8"?>
<p:tagLst xmlns:a="http://schemas.openxmlformats.org/drawingml/2006/main" xmlns:r="http://schemas.openxmlformats.org/officeDocument/2006/relationships" xmlns:p="http://schemas.openxmlformats.org/presentationml/2006/main">
  <p:tag name="AS_UNIQUEID" val="299"/>
</p:tagLst>
</file>

<file path=ppt/tags/tag123.xml><?xml version="1.0" encoding="utf-8"?>
<p:tagLst xmlns:a="http://schemas.openxmlformats.org/drawingml/2006/main" xmlns:r="http://schemas.openxmlformats.org/officeDocument/2006/relationships" xmlns:p="http://schemas.openxmlformats.org/presentationml/2006/main">
  <p:tag name="AS_UNIQUEID" val="300"/>
</p:tagLst>
</file>

<file path=ppt/tags/tag1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419"/>
</p:tagLst>
</file>

<file path=ppt/tags/tag1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419"/>
</p:tagLst>
</file>

<file path=ppt/tags/tag126.xml><?xml version="1.0" encoding="utf-8"?>
<p:tagLst xmlns:a="http://schemas.openxmlformats.org/drawingml/2006/main" xmlns:r="http://schemas.openxmlformats.org/officeDocument/2006/relationships" xmlns:p="http://schemas.openxmlformats.org/presentationml/2006/main">
  <p:tag name="KSO_WM_UNIT_TABLE_BEAUTIFY" val="smartTable{cd11db11-8992-4248-a7ac-44653cf84864}"/>
  <p:tag name="TABLE_COLOR_RGB" val="0x000000*0xFFFFFF*0x44546A*0xE6E5E5*0x848587*0x738499*0x817CA0*0x9B819F*0xA7878C*0xAB968B"/>
  <p:tag name="TABLE_COLORIDX" val="l"/>
  <p:tag name="TABLE_EMPHASIZE_COLOR" val="8684935"/>
  <p:tag name="TABLE_SKINIDX" val="2"/>
</p:tagLst>
</file>

<file path=ppt/tags/tag1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419"/>
</p:tagLst>
</file>

<file path=ppt/tags/tag128.xml><?xml version="1.0" encoding="utf-8"?>
<p:tagLst xmlns:a="http://schemas.openxmlformats.org/drawingml/2006/main" xmlns:r="http://schemas.openxmlformats.org/officeDocument/2006/relationships" xmlns:p="http://schemas.openxmlformats.org/presentationml/2006/main">
  <p:tag name="AS_UNIQUEID" val="107"/>
</p:tagLst>
</file>

<file path=ppt/tags/tag129.xml><?xml version="1.0" encoding="utf-8"?>
<p:tagLst xmlns:a="http://schemas.openxmlformats.org/drawingml/2006/main" xmlns:r="http://schemas.openxmlformats.org/officeDocument/2006/relationships" xmlns:p="http://schemas.openxmlformats.org/presentationml/2006/main">
  <p:tag name="AS_UNIQUEID" val="108"/>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AS_UNIQUEID" val="110"/>
</p:tagLst>
</file>

<file path=ppt/tags/tag131.xml><?xml version="1.0" encoding="utf-8"?>
<p:tagLst xmlns:a="http://schemas.openxmlformats.org/drawingml/2006/main" xmlns:r="http://schemas.openxmlformats.org/officeDocument/2006/relationships" xmlns:p="http://schemas.openxmlformats.org/presentationml/2006/main">
  <p:tag name="AS_UNIQUEID" val="310"/>
</p:tagLst>
</file>

<file path=ppt/tags/tag132.xml><?xml version="1.0" encoding="utf-8"?>
<p:tagLst xmlns:a="http://schemas.openxmlformats.org/drawingml/2006/main" xmlns:r="http://schemas.openxmlformats.org/officeDocument/2006/relationships" xmlns:p="http://schemas.openxmlformats.org/presentationml/2006/main">
  <p:tag name="AS_UNIQUEID" val="311"/>
</p:tagLst>
</file>

<file path=ppt/tags/tag133.xml><?xml version="1.0" encoding="utf-8"?>
<p:tagLst xmlns:a="http://schemas.openxmlformats.org/drawingml/2006/main" xmlns:r="http://schemas.openxmlformats.org/officeDocument/2006/relationships" xmlns:p="http://schemas.openxmlformats.org/presentationml/2006/main">
  <p:tag name="AS_UNIQUEID" val="312"/>
</p:tagLst>
</file>

<file path=ppt/tags/tag134.xml><?xml version="1.0" encoding="utf-8"?>
<p:tagLst xmlns:a="http://schemas.openxmlformats.org/drawingml/2006/main" xmlns:r="http://schemas.openxmlformats.org/officeDocument/2006/relationships" xmlns:p="http://schemas.openxmlformats.org/presentationml/2006/main">
  <p:tag name="AS_UNIQUEID" val="313"/>
</p:tagLst>
</file>

<file path=ppt/tags/tag135.xml><?xml version="1.0" encoding="utf-8"?>
<p:tagLst xmlns:a="http://schemas.openxmlformats.org/drawingml/2006/main" xmlns:r="http://schemas.openxmlformats.org/officeDocument/2006/relationships" xmlns:p="http://schemas.openxmlformats.org/presentationml/2006/main">
  <p:tag name="AS_UNIQUEID" val="314"/>
</p:tagLst>
</file>

<file path=ppt/tags/tag136.xml><?xml version="1.0" encoding="utf-8"?>
<p:tagLst xmlns:a="http://schemas.openxmlformats.org/drawingml/2006/main" xmlns:r="http://schemas.openxmlformats.org/officeDocument/2006/relationships" xmlns:p="http://schemas.openxmlformats.org/presentationml/2006/main">
  <p:tag name="AS_UNIQUEID" val="315"/>
</p:tagLst>
</file>

<file path=ppt/tags/tag1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419"/>
</p:tagLst>
</file>

<file path=ppt/tags/tag13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419"/>
</p:tagLst>
</file>

<file path=ppt/tags/tag139.xml><?xml version="1.0" encoding="utf-8"?>
<p:tagLst xmlns:a="http://schemas.openxmlformats.org/drawingml/2006/main" xmlns:r="http://schemas.openxmlformats.org/officeDocument/2006/relationships" xmlns:p="http://schemas.openxmlformats.org/presentationml/2006/main">
  <p:tag name="AS_UNIQUEID" val="404"/>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AS_UNIQUEID" val="405"/>
</p:tagLst>
</file>

<file path=ppt/tags/tag141.xml><?xml version="1.0" encoding="utf-8"?>
<p:tagLst xmlns:a="http://schemas.openxmlformats.org/drawingml/2006/main" xmlns:r="http://schemas.openxmlformats.org/officeDocument/2006/relationships" xmlns:p="http://schemas.openxmlformats.org/presentationml/2006/main">
  <p:tag name="AS_UNIQUEID" val="406"/>
  <p:tag name="KSO_WM_UNIT_TABLE_BEAUTIFY" val="smartTable{30a2da8a-e617-4e59-93d3-225f7b3f6d2f}"/>
</p:tagLst>
</file>

<file path=ppt/tags/tag142.xml><?xml version="1.0" encoding="utf-8"?>
<p:tagLst xmlns:a="http://schemas.openxmlformats.org/drawingml/2006/main" xmlns:r="http://schemas.openxmlformats.org/officeDocument/2006/relationships" xmlns:p="http://schemas.openxmlformats.org/presentationml/2006/main">
  <p:tag name="AS_UNIQUEID" val="407"/>
</p:tagLst>
</file>

<file path=ppt/tags/tag143.xml><?xml version="1.0" encoding="utf-8"?>
<p:tagLst xmlns:a="http://schemas.openxmlformats.org/drawingml/2006/main" xmlns:r="http://schemas.openxmlformats.org/officeDocument/2006/relationships" xmlns:p="http://schemas.openxmlformats.org/presentationml/2006/main">
  <p:tag name="AS_UNIQUEID" val="408"/>
</p:tagLst>
</file>

<file path=ppt/tags/tag144.xml><?xml version="1.0" encoding="utf-8"?>
<p:tagLst xmlns:a="http://schemas.openxmlformats.org/drawingml/2006/main" xmlns:r="http://schemas.openxmlformats.org/officeDocument/2006/relationships" xmlns:p="http://schemas.openxmlformats.org/presentationml/2006/main">
  <p:tag name="AS_UNIQUEID" val="409"/>
</p:tagLst>
</file>

<file path=ppt/tags/tag145.xml><?xml version="1.0" encoding="utf-8"?>
<p:tagLst xmlns:a="http://schemas.openxmlformats.org/drawingml/2006/main" xmlns:r="http://schemas.openxmlformats.org/officeDocument/2006/relationships" xmlns:p="http://schemas.openxmlformats.org/presentationml/2006/main">
  <p:tag name="AS_UNIQUEID" val="410"/>
</p:tagLst>
</file>

<file path=ppt/tags/tag146.xml><?xml version="1.0" encoding="utf-8"?>
<p:tagLst xmlns:a="http://schemas.openxmlformats.org/drawingml/2006/main" xmlns:r="http://schemas.openxmlformats.org/officeDocument/2006/relationships" xmlns:p="http://schemas.openxmlformats.org/presentationml/2006/main">
  <p:tag name="AS_UNIQUEID" val="411"/>
</p:tagLst>
</file>

<file path=ppt/tags/tag147.xml><?xml version="1.0" encoding="utf-8"?>
<p:tagLst xmlns:a="http://schemas.openxmlformats.org/drawingml/2006/main" xmlns:r="http://schemas.openxmlformats.org/officeDocument/2006/relationships" xmlns:p="http://schemas.openxmlformats.org/presentationml/2006/main">
  <p:tag name="AS_UNIQUEID" val="412"/>
</p:tagLst>
</file>

<file path=ppt/tags/tag148.xml><?xml version="1.0" encoding="utf-8"?>
<p:tagLst xmlns:a="http://schemas.openxmlformats.org/drawingml/2006/main" xmlns:r="http://schemas.openxmlformats.org/officeDocument/2006/relationships" xmlns:p="http://schemas.openxmlformats.org/presentationml/2006/main">
  <p:tag name="AS_UNIQUEID" val="413"/>
</p:tagLst>
</file>

<file path=ppt/tags/tag149.xml><?xml version="1.0" encoding="utf-8"?>
<p:tagLst xmlns:a="http://schemas.openxmlformats.org/drawingml/2006/main" xmlns:r="http://schemas.openxmlformats.org/officeDocument/2006/relationships" xmlns:p="http://schemas.openxmlformats.org/presentationml/2006/main">
  <p:tag name="AS_UNIQUEID" val="414"/>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AS_UNIQUEID" val="415"/>
</p:tagLst>
</file>

<file path=ppt/tags/tag151.xml><?xml version="1.0" encoding="utf-8"?>
<p:tagLst xmlns:a="http://schemas.openxmlformats.org/drawingml/2006/main" xmlns:r="http://schemas.openxmlformats.org/officeDocument/2006/relationships" xmlns:p="http://schemas.openxmlformats.org/presentationml/2006/main">
  <p:tag name="AS_UNIQUEID" val="416"/>
</p:tagLst>
</file>

<file path=ppt/tags/tag152.xml><?xml version="1.0" encoding="utf-8"?>
<p:tagLst xmlns:a="http://schemas.openxmlformats.org/drawingml/2006/main" xmlns:r="http://schemas.openxmlformats.org/officeDocument/2006/relationships" xmlns:p="http://schemas.openxmlformats.org/presentationml/2006/main">
  <p:tag name="AS_UNIQUEID" val="586"/>
</p:tagLst>
</file>

<file path=ppt/tags/tag153.xml><?xml version="1.0" encoding="utf-8"?>
<p:tagLst xmlns:a="http://schemas.openxmlformats.org/drawingml/2006/main" xmlns:r="http://schemas.openxmlformats.org/officeDocument/2006/relationships" xmlns:p="http://schemas.openxmlformats.org/presentationml/2006/main">
  <p:tag name="AS_UNIQUEID" val="587"/>
</p:tagLst>
</file>

<file path=ppt/tags/tag154.xml><?xml version="1.0" encoding="utf-8"?>
<p:tagLst xmlns:a="http://schemas.openxmlformats.org/drawingml/2006/main" xmlns:r="http://schemas.openxmlformats.org/officeDocument/2006/relationships" xmlns:p="http://schemas.openxmlformats.org/presentationml/2006/main">
  <p:tag name="AS_UNIQUEID" val="588"/>
</p:tagLst>
</file>

<file path=ppt/tags/tag155.xml><?xml version="1.0" encoding="utf-8"?>
<p:tagLst xmlns:a="http://schemas.openxmlformats.org/drawingml/2006/main" xmlns:r="http://schemas.openxmlformats.org/officeDocument/2006/relationships" xmlns:p="http://schemas.openxmlformats.org/presentationml/2006/main">
  <p:tag name="AS_UNIQUEID" val="589"/>
</p:tagLst>
</file>

<file path=ppt/tags/tag156.xml><?xml version="1.0" encoding="utf-8"?>
<p:tagLst xmlns:a="http://schemas.openxmlformats.org/drawingml/2006/main" xmlns:r="http://schemas.openxmlformats.org/officeDocument/2006/relationships" xmlns:p="http://schemas.openxmlformats.org/presentationml/2006/main">
  <p:tag name="AS_UNIQUEID" val="590"/>
</p:tagLst>
</file>

<file path=ppt/tags/tag157.xml><?xml version="1.0" encoding="utf-8"?>
<p:tagLst xmlns:a="http://schemas.openxmlformats.org/drawingml/2006/main" xmlns:r="http://schemas.openxmlformats.org/officeDocument/2006/relationships" xmlns:p="http://schemas.openxmlformats.org/presentationml/2006/main">
  <p:tag name="AS_UNIQUEID" val="592"/>
</p:tagLst>
</file>

<file path=ppt/tags/tag158.xml><?xml version="1.0" encoding="utf-8"?>
<p:tagLst xmlns:a="http://schemas.openxmlformats.org/drawingml/2006/main" xmlns:r="http://schemas.openxmlformats.org/officeDocument/2006/relationships" xmlns:p="http://schemas.openxmlformats.org/presentationml/2006/main">
  <p:tag name="AS_UNIQUEID" val="593"/>
</p:tagLst>
</file>

<file path=ppt/tags/tag159.xml><?xml version="1.0" encoding="utf-8"?>
<p:tagLst xmlns:a="http://schemas.openxmlformats.org/drawingml/2006/main" xmlns:r="http://schemas.openxmlformats.org/officeDocument/2006/relationships" xmlns:p="http://schemas.openxmlformats.org/presentationml/2006/main">
  <p:tag name="AS_UNIQUEID" val="59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67.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7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76.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7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a="http://schemas.openxmlformats.org/drawingml/2006/main" xmlns:r="http://schemas.openxmlformats.org/officeDocument/2006/relationships" xmlns:p="http://schemas.openxmlformats.org/presentationml/2006/main">
  <p:tag name="PA" val="v4.2.0"/>
</p:tagLst>
</file>

<file path=ppt/tags/tag79.xml><?xml version="1.0" encoding="utf-8"?>
<p:tagLst xmlns:a="http://schemas.openxmlformats.org/drawingml/2006/main" xmlns:r="http://schemas.openxmlformats.org/officeDocument/2006/relationships" xmlns:p="http://schemas.openxmlformats.org/presentationml/2006/main">
  <p:tag name="AS_UNIQUEID" val="256"/>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AS_UNIQUEID" val="257"/>
</p:tagLst>
</file>

<file path=ppt/tags/tag81.xml><?xml version="1.0" encoding="utf-8"?>
<p:tagLst xmlns:a="http://schemas.openxmlformats.org/drawingml/2006/main" xmlns:r="http://schemas.openxmlformats.org/officeDocument/2006/relationships" xmlns:p="http://schemas.openxmlformats.org/presentationml/2006/main">
  <p:tag name="AS_UNIQUEID" val="258"/>
</p:tagLst>
</file>

<file path=ppt/tags/tag82.xml><?xml version="1.0" encoding="utf-8"?>
<p:tagLst xmlns:a="http://schemas.openxmlformats.org/drawingml/2006/main" xmlns:r="http://schemas.openxmlformats.org/officeDocument/2006/relationships" xmlns:p="http://schemas.openxmlformats.org/presentationml/2006/main">
  <p:tag name="AS_UNIQUEID" val="259"/>
</p:tagLst>
</file>

<file path=ppt/tags/tag83.xml><?xml version="1.0" encoding="utf-8"?>
<p:tagLst xmlns:a="http://schemas.openxmlformats.org/drawingml/2006/main" xmlns:r="http://schemas.openxmlformats.org/officeDocument/2006/relationships" xmlns:p="http://schemas.openxmlformats.org/presentationml/2006/main">
  <p:tag name="AS_UNIQUEID" val="260"/>
</p:tagLst>
</file>

<file path=ppt/tags/tag84.xml><?xml version="1.0" encoding="utf-8"?>
<p:tagLst xmlns:a="http://schemas.openxmlformats.org/drawingml/2006/main" xmlns:r="http://schemas.openxmlformats.org/officeDocument/2006/relationships" xmlns:p="http://schemas.openxmlformats.org/presentationml/2006/main">
  <p:tag name="AS_UNIQUEID" val="261"/>
</p:tagLst>
</file>

<file path=ppt/tags/tag85.xml><?xml version="1.0" encoding="utf-8"?>
<p:tagLst xmlns:a="http://schemas.openxmlformats.org/drawingml/2006/main" xmlns:r="http://schemas.openxmlformats.org/officeDocument/2006/relationships" xmlns:p="http://schemas.openxmlformats.org/presentationml/2006/main">
  <p:tag name="AS_UNIQUEID" val="262"/>
</p:tagLst>
</file>

<file path=ppt/tags/tag86.xml><?xml version="1.0" encoding="utf-8"?>
<p:tagLst xmlns:a="http://schemas.openxmlformats.org/drawingml/2006/main" xmlns:r="http://schemas.openxmlformats.org/officeDocument/2006/relationships" xmlns:p="http://schemas.openxmlformats.org/presentationml/2006/main">
  <p:tag name="AS_UNIQUEID" val="263"/>
</p:tagLst>
</file>

<file path=ppt/tags/tag87.xml><?xml version="1.0" encoding="utf-8"?>
<p:tagLst xmlns:a="http://schemas.openxmlformats.org/drawingml/2006/main" xmlns:r="http://schemas.openxmlformats.org/officeDocument/2006/relationships" xmlns:p="http://schemas.openxmlformats.org/presentationml/2006/main">
  <p:tag name="AS_UNIQUEID" val="264"/>
</p:tagLst>
</file>

<file path=ppt/tags/tag88.xml><?xml version="1.0" encoding="utf-8"?>
<p:tagLst xmlns:a="http://schemas.openxmlformats.org/drawingml/2006/main" xmlns:r="http://schemas.openxmlformats.org/officeDocument/2006/relationships" xmlns:p="http://schemas.openxmlformats.org/presentationml/2006/main">
  <p:tag name="AS_UNIQUEID" val="265"/>
</p:tagLst>
</file>

<file path=ppt/tags/tag89.xml><?xml version="1.0" encoding="utf-8"?>
<p:tagLst xmlns:a="http://schemas.openxmlformats.org/drawingml/2006/main" xmlns:r="http://schemas.openxmlformats.org/officeDocument/2006/relationships" xmlns:p="http://schemas.openxmlformats.org/presentationml/2006/main">
  <p:tag name="AS_UNIQUEID" val="266"/>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AS_UNIQUEID" val="267"/>
</p:tagLst>
</file>

<file path=ppt/tags/tag91.xml><?xml version="1.0" encoding="utf-8"?>
<p:tagLst xmlns:a="http://schemas.openxmlformats.org/drawingml/2006/main" xmlns:r="http://schemas.openxmlformats.org/officeDocument/2006/relationships" xmlns:p="http://schemas.openxmlformats.org/presentationml/2006/main">
  <p:tag name="AS_UNIQUEID" val="268"/>
</p:tagLst>
</file>

<file path=ppt/tags/tag92.xml><?xml version="1.0" encoding="utf-8"?>
<p:tagLst xmlns:a="http://schemas.openxmlformats.org/drawingml/2006/main" xmlns:r="http://schemas.openxmlformats.org/officeDocument/2006/relationships" xmlns:p="http://schemas.openxmlformats.org/presentationml/2006/main">
  <p:tag name="AS_UNIQUEID" val="269"/>
</p:tagLst>
</file>

<file path=ppt/tags/tag93.xml><?xml version="1.0" encoding="utf-8"?>
<p:tagLst xmlns:a="http://schemas.openxmlformats.org/drawingml/2006/main" xmlns:r="http://schemas.openxmlformats.org/officeDocument/2006/relationships" xmlns:p="http://schemas.openxmlformats.org/presentationml/2006/main">
  <p:tag name="AS_UNIQUEID" val="270"/>
</p:tagLst>
</file>

<file path=ppt/tags/tag94.xml><?xml version="1.0" encoding="utf-8"?>
<p:tagLst xmlns:a="http://schemas.openxmlformats.org/drawingml/2006/main" xmlns:r="http://schemas.openxmlformats.org/officeDocument/2006/relationships" xmlns:p="http://schemas.openxmlformats.org/presentationml/2006/main">
  <p:tag name="AS_UNIQUEID" val="271"/>
</p:tagLst>
</file>

<file path=ppt/tags/tag95.xml><?xml version="1.0" encoding="utf-8"?>
<p:tagLst xmlns:a="http://schemas.openxmlformats.org/drawingml/2006/main" xmlns:r="http://schemas.openxmlformats.org/officeDocument/2006/relationships" xmlns:p="http://schemas.openxmlformats.org/presentationml/2006/main">
  <p:tag name="AS_UNIQUEID" val="278"/>
</p:tagLst>
</file>

<file path=ppt/tags/tag96.xml><?xml version="1.0" encoding="utf-8"?>
<p:tagLst xmlns:a="http://schemas.openxmlformats.org/drawingml/2006/main" xmlns:r="http://schemas.openxmlformats.org/officeDocument/2006/relationships" xmlns:p="http://schemas.openxmlformats.org/presentationml/2006/main">
  <p:tag name="AS_UNIQUEID" val="279"/>
</p:tagLst>
</file>

<file path=ppt/tags/tag97.xml><?xml version="1.0" encoding="utf-8"?>
<p:tagLst xmlns:a="http://schemas.openxmlformats.org/drawingml/2006/main" xmlns:r="http://schemas.openxmlformats.org/officeDocument/2006/relationships" xmlns:p="http://schemas.openxmlformats.org/presentationml/2006/main">
  <p:tag name="AS_UNIQUEID" val="280"/>
</p:tagLst>
</file>

<file path=ppt/tags/tag98.xml><?xml version="1.0" encoding="utf-8"?>
<p:tagLst xmlns:a="http://schemas.openxmlformats.org/drawingml/2006/main" xmlns:r="http://schemas.openxmlformats.org/officeDocument/2006/relationships" xmlns:p="http://schemas.openxmlformats.org/presentationml/2006/main">
  <p:tag name="AS_UNIQUEID" val="274"/>
</p:tagLst>
</file>

<file path=ppt/tags/tag99.xml><?xml version="1.0" encoding="utf-8"?>
<p:tagLst xmlns:a="http://schemas.openxmlformats.org/drawingml/2006/main" xmlns:r="http://schemas.openxmlformats.org/officeDocument/2006/relationships" xmlns:p="http://schemas.openxmlformats.org/presentationml/2006/main">
  <p:tag name="AS_UNIQUEID" val="2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1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18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TotalTime>
  <Words>3587</Words>
  <Application>Microsoft Office PowerPoint</Application>
  <PresentationFormat>自定义</PresentationFormat>
  <Paragraphs>276</Paragraphs>
  <Slides>31</Slides>
  <Notes>18</Notes>
  <HiddenSlides>0</HiddenSlides>
  <MMClips>0</MMClips>
  <ScaleCrop>false</ScaleCrop>
  <HeadingPairs>
    <vt:vector size="6" baseType="variant">
      <vt:variant>
        <vt:lpstr>主题</vt:lpstr>
      </vt:variant>
      <vt:variant>
        <vt:i4>7</vt:i4>
      </vt:variant>
      <vt:variant>
        <vt:lpstr>嵌入 OLE 服务器</vt:lpstr>
      </vt:variant>
      <vt:variant>
        <vt:i4>1</vt:i4>
      </vt:variant>
      <vt:variant>
        <vt:lpstr>幻灯片标题</vt:lpstr>
      </vt:variant>
      <vt:variant>
        <vt:i4>31</vt:i4>
      </vt:variant>
    </vt:vector>
  </HeadingPairs>
  <TitlesOfParts>
    <vt:vector size="39" baseType="lpstr">
      <vt:lpstr>Office 主题​​</vt:lpstr>
      <vt:lpstr>Office 主题</vt:lpstr>
      <vt:lpstr>1_Office 主题</vt:lpstr>
      <vt:lpstr>2_Office 主题</vt:lpstr>
      <vt:lpstr>3_Office 主题</vt:lpstr>
      <vt:lpstr>1_默认设计模板</vt:lpstr>
      <vt:lpstr>1_Office 主题​​</vt:lpstr>
      <vt:lpstr>Microsoft Office Word 97 - 2003 文档</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制度优势：我将无我，不负人民</vt:lpstr>
      <vt:lpstr>刮骨疗伤，反腐倡廉</vt:lpstr>
      <vt:lpstr>幻灯片 29</vt:lpstr>
      <vt:lpstr>幻灯片 30</vt:lpstr>
      <vt:lpstr>幻灯片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刘毅</cp:lastModifiedBy>
  <cp:revision>19</cp:revision>
  <dcterms:created xsi:type="dcterms:W3CDTF">2020-02-08T05:56:00Z</dcterms:created>
  <dcterms:modified xsi:type="dcterms:W3CDTF">2021-08-25T06:09:47Z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2052-11.1.0.9998</vt:lpwstr>
  </property>
</Properties>
</file>