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1019" r:id="rId3"/>
    <p:sldId id="257" r:id="rId4"/>
    <p:sldId id="1048" r:id="rId5"/>
    <p:sldId id="938" r:id="rId6"/>
    <p:sldId id="566" r:id="rId7"/>
    <p:sldId id="259" r:id="rId9"/>
    <p:sldId id="567" r:id="rId10"/>
    <p:sldId id="575" r:id="rId11"/>
    <p:sldId id="570" r:id="rId12"/>
    <p:sldId id="571" r:id="rId13"/>
    <p:sldId id="262" r:id="rId14"/>
    <p:sldId id="553" r:id="rId15"/>
    <p:sldId id="572" r:id="rId16"/>
    <p:sldId id="556" r:id="rId17"/>
    <p:sldId id="573" r:id="rId18"/>
    <p:sldId id="564" r:id="rId19"/>
    <p:sldId id="1020" r:id="rId20"/>
    <p:sldId id="1077" r:id="rId21"/>
    <p:sldId id="940" r:id="rId22"/>
    <p:sldId id="265" r:id="rId23"/>
    <p:sldId id="266" r:id="rId24"/>
    <p:sldId id="941" r:id="rId25"/>
    <p:sldId id="942" r:id="rId26"/>
    <p:sldId id="267" r:id="rId27"/>
    <p:sldId id="943" r:id="rId28"/>
    <p:sldId id="1017" r:id="rId29"/>
    <p:sldId id="268" r:id="rId30"/>
    <p:sldId id="1049" r:id="rId31"/>
    <p:sldId id="269" r:id="rId32"/>
    <p:sldId id="270" r:id="rId33"/>
    <p:sldId id="1018" r:id="rId34"/>
    <p:sldId id="1021"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E0D3C3"/>
    <a:srgbClr val="F3E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1" autoAdjust="0"/>
  </p:normalViewPr>
  <p:slideViewPr>
    <p:cSldViewPr snapToGrid="0">
      <p:cViewPr varScale="1">
        <p:scale>
          <a:sx n="67" d="100"/>
          <a:sy n="67"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6CDCB-75EE-4A91-8CE9-9FDC807A4AF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0AB1B-BAEA-4A5C-BFD1-906A4351E7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0AB1B-BAEA-4A5C-BFD1-906A4351E77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E0AB1B-BAEA-4A5C-BFD1-906A4351E77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038600" y="6356351"/>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A9017B-24CC-48CF-9370-C4D08798B2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B9D78D-D8D4-4F87-802C-FC58AAA85D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017B-24CC-48CF-9370-C4D08798B2A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9D78D-D8D4-4F87-802C-FC58AAA85D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xml"/><Relationship Id="rId2" Type="http://schemas.openxmlformats.org/officeDocument/2006/relationships/image" Target="../media/image15.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tags" Target="../tags/tag3.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p:cNvGrpSpPr>
            <a:grpSpLocks noGrp="1" noRot="1" noChangeAspect="1" noMove="1" noResize="1" noUngrp="1"/>
          </p:cNvGrpSpPr>
          <p:nvPr/>
        </p:nvGrpSpPr>
        <p:grpSpPr>
          <a:xfrm>
            <a:off x="0" y="3154317"/>
            <a:ext cx="731521" cy="673460"/>
            <a:chOff x="3940602" y="308034"/>
            <a:chExt cx="2116791" cy="3428999"/>
          </a:xfrm>
          <a:solidFill>
            <a:schemeClr val="accent4"/>
          </a:solidFill>
        </p:grpSpPr>
        <p:sp>
          <p:nvSpPr>
            <p:cNvPr id="11" name="Rectangle 10"/>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a:spLocks noGrp="1" noRot="1" noChangeAspect="1" noMove="1" noResize="1" noEditPoints="1" noAdjustHandles="1" noChangeArrowheads="1" noChangeShapeType="1" noTextEdit="1"/>
          </p:cNvSpPr>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descr="b587283d08fb43e0b25fbabff5fb2ebf-removebg-preview"/>
          <p:cNvPicPr>
            <a:picLocks noChangeAspect="1" noChangeArrowheads="1"/>
          </p:cNvPicPr>
          <p:nvPr/>
        </p:nvPicPr>
        <p:blipFill rotWithShape="1">
          <a:blip r:embed="rId1">
            <a:extLst>
              <a:ext uri="{28A0092B-C50C-407E-A947-70E740481C1C}">
                <a14:useLocalDpi xmlns:a14="http://schemas.microsoft.com/office/drawing/2010/main" val="0"/>
              </a:ext>
            </a:extLst>
          </a:blip>
          <a:srcRect l="5300" r="20070" b="2"/>
          <a:stretch>
            <a:fillRect/>
          </a:stretch>
        </p:blipFill>
        <p:spPr bwMode="auto">
          <a:xfrm>
            <a:off x="5922492" y="666728"/>
            <a:ext cx="5536001" cy="54657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5855" y="766082"/>
            <a:ext cx="7640955" cy="1939834"/>
          </a:xfrm>
          <a:prstGeom prst="rect">
            <a:avLst/>
          </a:prstGeom>
        </p:spPr>
        <p:txBody>
          <a:bodyPr vert="horz" lIns="91440" tIns="45720" rIns="91440" bIns="45720" rtlCol="0" anchor="t">
            <a:normAutofit/>
          </a:bodyPr>
          <a:lstStyle/>
          <a:p>
            <a:pPr algn="l">
              <a:lnSpc>
                <a:spcPct val="90000"/>
              </a:lnSpc>
              <a:spcBef>
                <a:spcPct val="0"/>
              </a:spcBef>
              <a:spcAft>
                <a:spcPts val="600"/>
              </a:spcAft>
            </a:pPr>
            <a:r>
              <a:rPr lang="zh-CN" altLang="en-US" sz="5400" b="1" dirty="0">
                <a:latin typeface="黑体" panose="02010609060101010101" pitchFamily="2" charset="-122"/>
                <a:ea typeface="黑体" panose="02010609060101010101" pitchFamily="2" charset="-122"/>
                <a:cs typeface="黑体" panose="02010609060101010101" pitchFamily="2" charset="-122"/>
              </a:rPr>
              <a:t>第</a:t>
            </a:r>
            <a:r>
              <a:rPr lang="en-US" altLang="zh-CN" sz="5400" b="1" dirty="0">
                <a:latin typeface="黑体" panose="02010609060101010101" pitchFamily="2" charset="-122"/>
                <a:ea typeface="黑体" panose="02010609060101010101" pitchFamily="2" charset="-122"/>
                <a:cs typeface="黑体" panose="02010609060101010101" pitchFamily="2" charset="-122"/>
              </a:rPr>
              <a:t>4</a:t>
            </a:r>
            <a:r>
              <a:rPr lang="zh-CN" altLang="en-US" sz="5400" b="1" dirty="0">
                <a:latin typeface="黑体" panose="02010609060101010101" pitchFamily="2" charset="-122"/>
                <a:ea typeface="黑体" panose="02010609060101010101" pitchFamily="2" charset="-122"/>
                <a:cs typeface="黑体" panose="02010609060101010101" pitchFamily="2" charset="-122"/>
              </a:rPr>
              <a:t>课  </a:t>
            </a:r>
            <a:endParaRPr lang="en-US" altLang="zh-CN" sz="5400" b="1" dirty="0">
              <a:latin typeface="黑体" panose="02010609060101010101" pitchFamily="2" charset="-122"/>
              <a:ea typeface="黑体" panose="02010609060101010101" pitchFamily="2" charset="-122"/>
              <a:cs typeface="黑体" panose="02010609060101010101" pitchFamily="2" charset="-122"/>
            </a:endParaRPr>
          </a:p>
          <a:p>
            <a:pPr>
              <a:lnSpc>
                <a:spcPct val="90000"/>
              </a:lnSpc>
              <a:spcBef>
                <a:spcPct val="0"/>
              </a:spcBef>
              <a:spcAft>
                <a:spcPts val="600"/>
              </a:spcAft>
            </a:pPr>
            <a:r>
              <a:rPr lang="zh-CN" altLang="en-US" sz="5400" b="1" dirty="0">
                <a:latin typeface="黑体" panose="02010609060101010101" pitchFamily="2" charset="-122"/>
                <a:ea typeface="黑体" panose="02010609060101010101" pitchFamily="2" charset="-122"/>
                <a:cs typeface="黑体" panose="02010609060101010101" pitchFamily="2" charset="-122"/>
              </a:rPr>
              <a:t>中国历代变法和改革</a:t>
            </a:r>
            <a:endParaRPr lang="zh-CN" altLang="en-US" sz="5400" b="1" dirty="0">
              <a:latin typeface="黑体" panose="02010609060101010101" pitchFamily="2" charset="-122"/>
              <a:ea typeface="黑体" panose="02010609060101010101" pitchFamily="2" charset="-122"/>
              <a:cs typeface="黑体" panose="02010609060101010101" pitchFamily="2" charset="-122"/>
            </a:endParaRPr>
          </a:p>
        </p:txBody>
      </p:sp>
      <p:sp>
        <p:nvSpPr>
          <p:cNvPr id="18" name="文本框 17"/>
          <p:cNvSpPr txBox="1"/>
          <p:nvPr/>
        </p:nvSpPr>
        <p:spPr>
          <a:xfrm>
            <a:off x="231775" y="4203700"/>
            <a:ext cx="5454015" cy="1753235"/>
          </a:xfrm>
          <a:prstGeom prst="rect">
            <a:avLst/>
          </a:prstGeom>
          <a:noFill/>
          <a:ln>
            <a:noFill/>
          </a:ln>
        </p:spPr>
        <p:txBody>
          <a:bodyPr wrap="square">
            <a:spAutoFit/>
          </a:bodyPr>
          <a:lstStyle/>
          <a:p>
            <a:pPr marL="1701800" indent="-1701800">
              <a:lnSpc>
                <a:spcPct val="100000"/>
              </a:lnSpc>
              <a:defRPr/>
            </a:pPr>
            <a:r>
              <a:rPr lang="zh-CN" altLang="en-US" sz="3600" b="1">
                <a:latin typeface="黑体" panose="02010609060101010101" pitchFamily="2" charset="-122"/>
                <a:ea typeface="黑体" panose="02010609060101010101" pitchFamily="2" charset="-122"/>
              </a:rPr>
              <a:t>课程标准</a:t>
            </a:r>
            <a:r>
              <a:rPr lang="zh-CN" altLang="zh-CN" sz="3600" b="1">
                <a:latin typeface="黑体" panose="02010609060101010101" pitchFamily="2" charset="-122"/>
                <a:ea typeface="黑体" panose="02010609060101010101" pitchFamily="2" charset="-122"/>
              </a:rPr>
              <a:t>：</a:t>
            </a:r>
            <a:endParaRPr lang="zh-CN" altLang="zh-CN" sz="3600" b="1">
              <a:latin typeface="黑体" panose="02010609060101010101" pitchFamily="2" charset="-122"/>
              <a:ea typeface="黑体" panose="02010609060101010101" pitchFamily="2" charset="-122"/>
            </a:endParaRPr>
          </a:p>
          <a:p>
            <a:pPr indent="0" fontAlgn="auto">
              <a:lnSpc>
                <a:spcPct val="100000"/>
              </a:lnSpc>
              <a:defRPr/>
            </a:pPr>
            <a:r>
              <a:rPr lang="zh-CN" altLang="zh-CN" sz="3600" b="1">
                <a:latin typeface="黑体" panose="02010609060101010101" pitchFamily="2" charset="-122"/>
                <a:ea typeface="黑体" panose="02010609060101010101" pitchFamily="2" charset="-122"/>
              </a:rPr>
              <a:t>掌握中国历代重要变法和改革的特征、趋势与影响。</a:t>
            </a:r>
            <a:endParaRPr lang="zh-CN" altLang="zh-CN" sz="3600" b="1">
              <a:latin typeface="黑体" panose="02010609060101010101" pitchFamily="2" charset="-122"/>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14630" y="193040"/>
            <a:ext cx="6157595" cy="52197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二、北魏孝文帝改革</a:t>
            </a:r>
            <a:endParaRPr lang="en-US" altLang="zh-CN" sz="2800" b="1" dirty="0">
              <a:latin typeface="黑体" panose="02010609060101010101" pitchFamily="2" charset="-122"/>
              <a:ea typeface="黑体" panose="02010609060101010101" pitchFamily="2" charset="-122"/>
            </a:endParaRPr>
          </a:p>
        </p:txBody>
      </p:sp>
      <p:pic>
        <p:nvPicPr>
          <p:cNvPr id="5" name="图片 4" descr="图片包含 游戏机, 体育, 桌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657" y="0"/>
            <a:ext cx="4936705" cy="2662605"/>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4223363"/>
            <a:ext cx="4613307" cy="270085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737739" y="861973"/>
            <a:ext cx="3762824" cy="523220"/>
          </a:xfrm>
          <a:prstGeom prst="rect">
            <a:avLst/>
          </a:prstGeom>
          <a:noFill/>
        </p:spPr>
        <p:txBody>
          <a:bodyPr wrap="square" rtlCol="0">
            <a:spAutoFit/>
          </a:bodyPr>
          <a:lstStyle>
            <a:defPPr>
              <a:defRPr lang="zh-CN"/>
            </a:defPPr>
          </a:lstStyle>
          <a:p>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、时代背景</a:t>
            </a:r>
            <a:endParaRPr lang="zh-CN" altLang="en-US" sz="2800" b="1" dirty="0">
              <a:latin typeface="黑体" panose="02010609060101010101" pitchFamily="2" charset="-122"/>
              <a:ea typeface="黑体" panose="02010609060101010101" pitchFamily="2" charset="-122"/>
            </a:endParaRPr>
          </a:p>
        </p:txBody>
      </p:sp>
      <p:sp>
        <p:nvSpPr>
          <p:cNvPr id="10" name="文本框 9"/>
          <p:cNvSpPr txBox="1"/>
          <p:nvPr/>
        </p:nvSpPr>
        <p:spPr>
          <a:xfrm>
            <a:off x="286012" y="1639831"/>
            <a:ext cx="6643425" cy="830997"/>
          </a:xfrm>
          <a:prstGeom prst="rect">
            <a:avLst/>
          </a:prstGeom>
          <a:solidFill>
            <a:schemeClr val="bg1"/>
          </a:solidFill>
        </p:spPr>
        <p:txBody>
          <a:bodyPr wrap="square">
            <a:spAutoFit/>
          </a:bodyPr>
          <a:lstStyle>
            <a:defPPr>
              <a:defRPr lang="zh-CN"/>
            </a:defPPr>
            <a:lvl1pPr>
              <a:defRPr sz="2800" b="1">
                <a:solidFill>
                  <a:srgbClr val="0000CC"/>
                </a:solidFill>
              </a:defRPr>
            </a:lvl1pPr>
          </a:lstStyle>
          <a:p>
            <a:r>
              <a:rPr lang="en-US" altLang="zh-CN" sz="2400" dirty="0">
                <a:sym typeface="+mn-ea"/>
              </a:rPr>
              <a:t>①</a:t>
            </a:r>
            <a:r>
              <a:rPr lang="zh-CN" altLang="zh-CN" sz="2400" dirty="0">
                <a:sym typeface="+mn-ea"/>
              </a:rPr>
              <a:t>两晋南北朝时期</a:t>
            </a:r>
            <a:r>
              <a:rPr lang="zh-CN" altLang="en-US" sz="2400" dirty="0">
                <a:sym typeface="+mn-ea"/>
              </a:rPr>
              <a:t>，</a:t>
            </a:r>
            <a:r>
              <a:rPr lang="zh-CN" altLang="zh-CN" sz="2400" dirty="0">
                <a:sym typeface="+mn-ea"/>
              </a:rPr>
              <a:t>内迁</a:t>
            </a:r>
            <a:r>
              <a:rPr lang="zh-CN" altLang="en-US" sz="2400" dirty="0">
                <a:sym typeface="+mn-ea"/>
              </a:rPr>
              <a:t>的游牧民族</a:t>
            </a:r>
            <a:r>
              <a:rPr lang="zh-CN" altLang="zh-CN" sz="2400" dirty="0">
                <a:sym typeface="+mn-ea"/>
              </a:rPr>
              <a:t>建立政权，</a:t>
            </a:r>
            <a:r>
              <a:rPr lang="zh-CN" altLang="en-US" sz="2400" dirty="0">
                <a:sym typeface="+mn-ea"/>
              </a:rPr>
              <a:t>征伐不断，</a:t>
            </a:r>
            <a:r>
              <a:rPr lang="zh-CN" altLang="zh-CN" sz="2400" dirty="0">
                <a:sym typeface="+mn-ea"/>
              </a:rPr>
              <a:t> </a:t>
            </a:r>
            <a:r>
              <a:rPr lang="zh-CN" altLang="en-US" sz="2400" dirty="0">
                <a:sym typeface="+mn-ea"/>
              </a:rPr>
              <a:t>社会矛盾尖锐</a:t>
            </a:r>
            <a:endParaRPr lang="zh-CN" altLang="en-US" sz="2400" dirty="0"/>
          </a:p>
        </p:txBody>
      </p:sp>
      <p:sp>
        <p:nvSpPr>
          <p:cNvPr id="11" name="文本框 10"/>
          <p:cNvSpPr txBox="1"/>
          <p:nvPr/>
        </p:nvSpPr>
        <p:spPr>
          <a:xfrm>
            <a:off x="229121" y="3395357"/>
            <a:ext cx="6811536" cy="830997"/>
          </a:xfrm>
          <a:prstGeom prst="rect">
            <a:avLst/>
          </a:prstGeom>
          <a:solidFill>
            <a:schemeClr val="bg1"/>
          </a:solidFill>
        </p:spPr>
        <p:txBody>
          <a:bodyPr wrap="square">
            <a:spAutoFit/>
          </a:bodyPr>
          <a:lstStyle>
            <a:defPPr>
              <a:defRPr lang="zh-CN"/>
            </a:defPPr>
            <a:lvl1pPr>
              <a:defRPr sz="2800" b="1">
                <a:solidFill>
                  <a:srgbClr val="0000CC"/>
                </a:solidFill>
              </a:defRPr>
            </a:lvl1pPr>
          </a:lstStyle>
          <a:p>
            <a:r>
              <a:rPr lang="zh-CN" altLang="en-US" sz="2400" dirty="0">
                <a:sym typeface="+mn-ea"/>
              </a:rPr>
              <a:t>③战乱给各族人民带来苦难，</a:t>
            </a:r>
            <a:r>
              <a:rPr lang="zh-CN" altLang="zh-CN" sz="2400" dirty="0">
                <a:sym typeface="+mn-ea"/>
              </a:rPr>
              <a:t>长期的冲突与交往中，民族交融成为历史发展的潮流。</a:t>
            </a:r>
            <a:endParaRPr lang="zh-CN" altLang="en-US" sz="2400" dirty="0"/>
          </a:p>
        </p:txBody>
      </p:sp>
      <p:sp>
        <p:nvSpPr>
          <p:cNvPr id="12" name="文本框 11"/>
          <p:cNvSpPr txBox="1"/>
          <p:nvPr/>
        </p:nvSpPr>
        <p:spPr>
          <a:xfrm>
            <a:off x="214638" y="2565733"/>
            <a:ext cx="6643426" cy="830997"/>
          </a:xfrm>
          <a:prstGeom prst="rect">
            <a:avLst/>
          </a:prstGeom>
          <a:solidFill>
            <a:schemeClr val="bg1"/>
          </a:solidFill>
        </p:spPr>
        <p:txBody>
          <a:bodyPr wrap="square">
            <a:spAutoFit/>
          </a:bodyPr>
          <a:lstStyle>
            <a:defPPr>
              <a:defRPr lang="zh-CN"/>
            </a:defPPr>
            <a:lvl1pPr>
              <a:defRPr sz="2800" b="1">
                <a:solidFill>
                  <a:srgbClr val="0000CC"/>
                </a:solidFill>
              </a:defRPr>
            </a:lvl1pPr>
          </a:lstStyle>
          <a:p>
            <a:r>
              <a:rPr lang="zh-CN" altLang="en-US" sz="2400" dirty="0">
                <a:sym typeface="+mn-ea"/>
              </a:rPr>
              <a:t>②</a:t>
            </a:r>
            <a:r>
              <a:rPr lang="zh-CN" altLang="zh-CN" sz="2400" dirty="0">
                <a:sym typeface="+mn-ea"/>
              </a:rPr>
              <a:t>鲜卑族拓跋部建立北魏政权，</a:t>
            </a:r>
            <a:r>
              <a:rPr lang="en-US" altLang="zh-CN" sz="2400" dirty="0">
                <a:sym typeface="+mn-ea"/>
              </a:rPr>
              <a:t>439</a:t>
            </a:r>
            <a:r>
              <a:rPr lang="zh-CN" altLang="zh-CN" sz="2400" dirty="0">
                <a:sym typeface="+mn-ea"/>
              </a:rPr>
              <a:t>年重新统一北方。</a:t>
            </a:r>
            <a:endParaRPr lang="zh-CN" altLang="en-US" sz="2400"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549" y="2777961"/>
            <a:ext cx="5094451" cy="4075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二、北魏孝文帝改革</a:t>
            </a:r>
            <a:endParaRPr lang="zh-CN" altLang="en-US" sz="2800" b="1" dirty="0">
              <a:latin typeface="黑体" panose="02010609060101010101" pitchFamily="2" charset="-122"/>
              <a:ea typeface="黑体" panose="02010609060101010101" pitchFamily="2" charset="-122"/>
            </a:endParaRPr>
          </a:p>
        </p:txBody>
      </p:sp>
      <p:sp>
        <p:nvSpPr>
          <p:cNvPr id="4" name="文本框 3"/>
          <p:cNvSpPr txBox="1"/>
          <p:nvPr/>
        </p:nvSpPr>
        <p:spPr>
          <a:xfrm>
            <a:off x="737739" y="861973"/>
            <a:ext cx="3762824"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b="1" dirty="0">
              <a:latin typeface="黑体" panose="02010609060101010101" pitchFamily="2" charset="-122"/>
              <a:ea typeface="黑体" panose="02010609060101010101" pitchFamily="2" charset="-122"/>
            </a:endParaRPr>
          </a:p>
        </p:txBody>
      </p:sp>
      <p:sp>
        <p:nvSpPr>
          <p:cNvPr id="6" name="流程图: 可选过程 5"/>
          <p:cNvSpPr/>
          <p:nvPr/>
        </p:nvSpPr>
        <p:spPr>
          <a:xfrm>
            <a:off x="2317592" y="895271"/>
            <a:ext cx="7112158" cy="575132"/>
          </a:xfrm>
          <a:prstGeom prst="flowChartAlternateProcess">
            <a:avLst/>
          </a:prstGeom>
          <a:solidFill>
            <a:schemeClr val="accent3">
              <a:lumMod val="40000"/>
              <a:lumOff val="60000"/>
            </a:schemeClr>
          </a:solidFill>
          <a:ln w="28575" cmpd="sng">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eaLnBrk="1" fontAlgn="base" hangingPunct="1"/>
            <a:r>
              <a:rPr lang="en-US" altLang="zh-CN" sz="2400" b="1" dirty="0">
                <a:solidFill>
                  <a:schemeClr val="tx1"/>
                </a:solidFill>
                <a:latin typeface="Arial" panose="020B0604020202020204" pitchFamily="34" charset="0"/>
                <a:ea typeface="黑体" panose="02010609060101010101" pitchFamily="2" charset="-122"/>
                <a:cs typeface="+mn-ea"/>
                <a:sym typeface="+mn-ea"/>
              </a:rPr>
              <a:t>  </a:t>
            </a:r>
            <a:r>
              <a:rPr lang="zh-CN" altLang="en-US" sz="2400" b="1" dirty="0">
                <a:solidFill>
                  <a:schemeClr val="tx1"/>
                </a:solidFill>
                <a:latin typeface="Arial" panose="020B0604020202020204" pitchFamily="34" charset="0"/>
                <a:ea typeface="黑体" panose="02010609060101010101" pitchFamily="2" charset="-122"/>
                <a:cs typeface="+mn-ea"/>
                <a:sym typeface="+mn-ea"/>
              </a:rPr>
              <a:t>前期</a:t>
            </a:r>
            <a:r>
              <a:rPr lang="zh-CN" altLang="x-none" sz="2400" b="1" dirty="0">
                <a:solidFill>
                  <a:schemeClr val="tx1"/>
                </a:solidFill>
                <a:latin typeface="Arial" panose="020B0604020202020204" pitchFamily="34" charset="0"/>
                <a:ea typeface="黑体" panose="02010609060101010101" pitchFamily="2" charset="-122"/>
                <a:cs typeface="+mn-ea"/>
                <a:sym typeface="+mn-ea"/>
              </a:rPr>
              <a:t>：冯太后主持，重点是创建</a:t>
            </a:r>
            <a:r>
              <a:rPr lang="zh-CN" altLang="x-none" sz="2400" b="1" dirty="0">
                <a:solidFill>
                  <a:srgbClr val="FF0000"/>
                </a:solidFill>
                <a:latin typeface="Arial" panose="020B0604020202020204" pitchFamily="34" charset="0"/>
                <a:ea typeface="黑体" panose="02010609060101010101" pitchFamily="2" charset="-122"/>
                <a:cs typeface="+mn-ea"/>
                <a:sym typeface="+mn-ea"/>
              </a:rPr>
              <a:t>新制度</a:t>
            </a:r>
            <a:r>
              <a:rPr lang="zh-CN" altLang="x-none" sz="2400" b="1" dirty="0">
                <a:solidFill>
                  <a:schemeClr val="tx1"/>
                </a:solidFill>
                <a:latin typeface="Arial" panose="020B0604020202020204" pitchFamily="34" charset="0"/>
                <a:ea typeface="黑体" panose="02010609060101010101" pitchFamily="2" charset="-122"/>
                <a:cs typeface="+mn-ea"/>
                <a:sym typeface="+mn-ea"/>
              </a:rPr>
              <a:t>。</a:t>
            </a:r>
            <a:endParaRPr lang="zh-CN" altLang="x-none" sz="2400" b="1" dirty="0">
              <a:solidFill>
                <a:schemeClr val="tx1"/>
              </a:solidFill>
              <a:latin typeface="Arial" panose="020B0604020202020204" pitchFamily="34" charset="0"/>
              <a:ea typeface="黑体" panose="02010609060101010101" pitchFamily="2" charset="-122"/>
              <a:cs typeface="+mn-ea"/>
              <a:sym typeface="+mn-ea"/>
            </a:endParaRPr>
          </a:p>
        </p:txBody>
      </p:sp>
      <p:graphicFrame>
        <p:nvGraphicFramePr>
          <p:cNvPr id="7" name="表格 6"/>
          <p:cNvGraphicFramePr>
            <a:graphicFrameLocks noGrp="1"/>
          </p:cNvGraphicFramePr>
          <p:nvPr>
            <p:custDataLst>
              <p:tags r:id="rId2"/>
            </p:custDataLst>
          </p:nvPr>
        </p:nvGraphicFramePr>
        <p:xfrm>
          <a:off x="1427480" y="1791335"/>
          <a:ext cx="9605010" cy="4313555"/>
        </p:xfrm>
        <a:graphic>
          <a:graphicData uri="http://schemas.openxmlformats.org/drawingml/2006/table">
            <a:tbl>
              <a:tblPr firstRow="1" bandRow="1">
                <a:tableStyleId>{5C22544A-7EE6-4342-B048-85BDC9FD1C3A}</a:tableStyleId>
              </a:tblPr>
              <a:tblGrid>
                <a:gridCol w="1279525"/>
                <a:gridCol w="3628390"/>
                <a:gridCol w="4697095"/>
              </a:tblGrid>
              <a:tr h="436245">
                <a:tc>
                  <a:txBody>
                    <a:bodyPr/>
                    <a:lstStyle/>
                    <a:p>
                      <a:pPr algn="ctr">
                        <a:buNone/>
                      </a:pPr>
                      <a:r>
                        <a:rPr lang="zh-CN" altLang="en-US" sz="2400" dirty="0">
                          <a:solidFill>
                            <a:schemeClr val="tx1"/>
                          </a:solidFill>
                          <a:uFillTx/>
                        </a:rPr>
                        <a:t>措施</a:t>
                      </a:r>
                      <a:endParaRPr lang="zh-CN" altLang="en-US" sz="2400" dirty="0">
                        <a:solidFill>
                          <a:schemeClr val="tx1"/>
                        </a:solidFill>
                        <a:uFillTx/>
                      </a:endParaRPr>
                    </a:p>
                  </a:txBody>
                  <a:tcPr marL="68580" marR="68580" marT="34290" marB="34290" anchor="ctr">
                    <a:lnL w="9525">
                      <a:solidFill>
                        <a:srgbClr val="646464"/>
                      </a:solidFill>
                      <a:prstDash val="sysDash"/>
                    </a:lnL>
                    <a:lnR w="9525">
                      <a:solidFill>
                        <a:srgbClr val="646464"/>
                      </a:solidFill>
                      <a:prstDash val="sysDash"/>
                    </a:lnR>
                    <a:lnT w="28575">
                      <a:solidFill>
                        <a:srgbClr val="646464"/>
                      </a:solidFill>
                      <a:prstDash val="solid"/>
                    </a:lnT>
                    <a:lnB w="28575" cap="flat" cmpd="sng" algn="ctr">
                      <a:solidFill>
                        <a:srgbClr val="646464"/>
                      </a:solidFill>
                      <a:prstDash val="solid"/>
                      <a:round/>
                      <a:headEnd type="none" w="med" len="med"/>
                      <a:tailEnd type="none" w="med" len="med"/>
                    </a:lnB>
                    <a:solidFill>
                      <a:srgbClr val="FFFFFF"/>
                    </a:solidFill>
                  </a:tcPr>
                </a:tc>
                <a:tc>
                  <a:txBody>
                    <a:bodyPr/>
                    <a:lstStyle/>
                    <a:p>
                      <a:pPr algn="ctr">
                        <a:buNone/>
                      </a:pPr>
                      <a:r>
                        <a:rPr lang="zh-CN" altLang="en-US" sz="2400" dirty="0">
                          <a:solidFill>
                            <a:schemeClr val="tx1"/>
                          </a:solidFill>
                          <a:uFillTx/>
                        </a:rPr>
                        <a:t>内容</a:t>
                      </a:r>
                      <a:endParaRPr lang="zh-CN" altLang="en-US" sz="2400" dirty="0">
                        <a:solidFill>
                          <a:schemeClr val="tx1"/>
                        </a:solidFill>
                        <a:uFillTx/>
                      </a:endParaRPr>
                    </a:p>
                  </a:txBody>
                  <a:tcPr marL="68580" marR="68580" marT="34290" marB="3429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algn="ctr">
                        <a:buNone/>
                      </a:pPr>
                      <a:r>
                        <a:rPr lang="zh-CN" altLang="en-US" sz="2400">
                          <a:solidFill>
                            <a:schemeClr val="tx1"/>
                          </a:solidFill>
                          <a:uFillTx/>
                        </a:rPr>
                        <a:t>影响</a:t>
                      </a:r>
                      <a:endParaRPr lang="zh-CN" altLang="en-US" sz="2400">
                        <a:solidFill>
                          <a:schemeClr val="tx1"/>
                        </a:solidFill>
                        <a:uFillTx/>
                      </a:endParaRPr>
                    </a:p>
                  </a:txBody>
                  <a:tcPr marL="68580" marR="68580" marT="34290" marB="3429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1536700">
                <a:tc>
                  <a:txBody>
                    <a:bodyPr/>
                    <a:lstStyle/>
                    <a:p>
                      <a:pPr>
                        <a:buNone/>
                      </a:pPr>
                      <a:r>
                        <a:rPr lang="zh-CN" altLang="en-US" sz="2400" b="1" dirty="0">
                          <a:solidFill>
                            <a:srgbClr val="FF0000"/>
                          </a:solidFill>
                          <a:uFillTx/>
                        </a:rPr>
                        <a:t>均田制</a:t>
                      </a:r>
                      <a:endParaRPr lang="zh-CN" altLang="en-US" sz="2400" b="1" dirty="0">
                        <a:solidFill>
                          <a:srgbClr val="FF0000"/>
                        </a:solidFill>
                        <a:uFillTx/>
                      </a:endParaRPr>
                    </a:p>
                  </a:txBody>
                  <a:tcPr marL="68580" marR="68580" marT="34290" marB="34290" anchor="ctr">
                    <a:lnL w="9525">
                      <a:solidFill>
                        <a:srgbClr val="646464"/>
                      </a:solidFill>
                      <a:prstDash val="sysDash"/>
                    </a:lnL>
                    <a:lnR w="9525">
                      <a:solidFill>
                        <a:srgbClr val="646464"/>
                      </a:solidFill>
                      <a:prstDash val="sysDash"/>
                    </a:lnR>
                    <a:lnT w="28575" cap="flat" cmpd="sng" algn="ctr">
                      <a:solidFill>
                        <a:srgbClr val="646464"/>
                      </a:solidFill>
                      <a:prstDash val="solid"/>
                      <a:round/>
                      <a:headEnd type="none" w="med" len="med"/>
                      <a:tailEnd type="none" w="med" len="med"/>
                    </a:lnT>
                    <a:lnB w="9525" cap="flat" cmpd="sng" algn="ctr">
                      <a:solidFill>
                        <a:srgbClr val="646464"/>
                      </a:solidFill>
                      <a:prstDash val="sysDash"/>
                      <a:round/>
                      <a:headEnd type="none" w="med" len="med"/>
                      <a:tailEnd type="none" w="med" len="med"/>
                    </a:lnB>
                    <a:solidFill>
                      <a:srgbClr val="FFFFFF"/>
                    </a:solidFill>
                  </a:tcPr>
                </a:tc>
                <a:tc>
                  <a:txBody>
                    <a:bodyPr/>
                    <a:lstStyle/>
                    <a:p>
                      <a:pPr algn="l">
                        <a:buNone/>
                      </a:pPr>
                      <a:r>
                        <a:rPr lang="zh-CN" altLang="en-US" sz="2400" b="1" dirty="0">
                          <a:solidFill>
                            <a:schemeClr val="tx1"/>
                          </a:solidFill>
                          <a:uFillTx/>
                          <a:latin typeface="楷体" panose="02010609060101010101" pitchFamily="49" charset="-122"/>
                          <a:ea typeface="楷体" panose="02010609060101010101" pitchFamily="49" charset="-122"/>
                          <a:sym typeface="+mn-ea"/>
                        </a:rPr>
                        <a:t>国家把控制的荒地分配给农民，农民向政府交纳租税，并承担一定的徭役和兵役。</a:t>
                      </a:r>
                      <a:endParaRPr lang="zh-CN" altLang="en-US" sz="2400" b="1" dirty="0">
                        <a:solidFill>
                          <a:schemeClr val="tx1"/>
                        </a:solidFill>
                        <a:uFillTx/>
                        <a:latin typeface="楷体" panose="02010609060101010101" pitchFamily="49" charset="-122"/>
                        <a:ea typeface="楷体" panose="02010609060101010101" pitchFamily="49" charset="-122"/>
                        <a:sym typeface="+mn-ea"/>
                      </a:endParaRPr>
                    </a:p>
                  </a:txBody>
                  <a:tcPr marL="68580" marR="68580" marT="34290" marB="3429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algn="l">
                        <a:buNone/>
                      </a:pPr>
                      <a:r>
                        <a:rPr lang="zh-CN" altLang="en-US" sz="2400" b="1" dirty="0">
                          <a:solidFill>
                            <a:srgbClr val="0000CC"/>
                          </a:solidFill>
                          <a:uFillTx/>
                          <a:latin typeface="楷体" panose="02010609060101010101" pitchFamily="49" charset="-122"/>
                          <a:ea typeface="楷体" panose="02010609060101010101" pitchFamily="49" charset="-122"/>
                          <a:sym typeface="+mn-ea"/>
                        </a:rPr>
                        <a:t>农民得到土地，有利于政府税收和征役；促进北方经济恢复发展。</a:t>
                      </a:r>
                      <a:endParaRPr lang="zh-CN" altLang="en-US" sz="2400" b="1" dirty="0">
                        <a:solidFill>
                          <a:srgbClr val="0000CC"/>
                        </a:solidFill>
                        <a:uFillTx/>
                        <a:latin typeface="楷体" panose="02010609060101010101" pitchFamily="49" charset="-122"/>
                        <a:ea typeface="楷体" panose="02010609060101010101" pitchFamily="49" charset="-122"/>
                        <a:sym typeface="+mn-ea"/>
                      </a:endParaRPr>
                    </a:p>
                  </a:txBody>
                  <a:tcPr marL="68580" marR="68580" marT="34290" marB="3429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1170305">
                <a:tc>
                  <a:txBody>
                    <a:bodyPr/>
                    <a:lstStyle/>
                    <a:p>
                      <a:pPr>
                        <a:buNone/>
                      </a:pPr>
                      <a:r>
                        <a:rPr lang="zh-CN" altLang="en-US" sz="2400" b="1" dirty="0">
                          <a:solidFill>
                            <a:srgbClr val="FF0000"/>
                          </a:solidFill>
                          <a:uFillTx/>
                        </a:rPr>
                        <a:t>三长制</a:t>
                      </a:r>
                      <a:endParaRPr lang="zh-CN" altLang="en-US" sz="2400" b="1" dirty="0">
                        <a:solidFill>
                          <a:srgbClr val="FF0000"/>
                        </a:solidFill>
                        <a:uFillTx/>
                      </a:endParaRPr>
                    </a:p>
                  </a:txBody>
                  <a:tcPr marL="68580" marR="68580" marT="34290" marB="34290" anchor="ctr">
                    <a:lnL w="9525">
                      <a:solidFill>
                        <a:srgbClr val="646464"/>
                      </a:solidFill>
                      <a:prstDash val="sysDash"/>
                    </a:lnL>
                    <a:lnR w="9525">
                      <a:solidFill>
                        <a:srgbClr val="646464"/>
                      </a:solidFill>
                      <a:prstDash val="sysDash"/>
                    </a:lnR>
                    <a:lnT w="9525" cap="flat" cmpd="sng" algn="ctr">
                      <a:solidFill>
                        <a:srgbClr val="646464"/>
                      </a:solidFill>
                      <a:prstDash val="sysDash"/>
                      <a:round/>
                      <a:headEnd type="none" w="med" len="med"/>
                      <a:tailEnd type="none" w="med" len="med"/>
                    </a:lnT>
                    <a:lnB w="9525" cap="flat" cmpd="sng" algn="ctr">
                      <a:solidFill>
                        <a:srgbClr val="646464"/>
                      </a:solidFill>
                      <a:prstDash val="sysDash"/>
                      <a:round/>
                      <a:headEnd type="none" w="med" len="med"/>
                      <a:tailEnd type="none" w="med" len="med"/>
                    </a:lnB>
                    <a:solidFill>
                      <a:srgbClr val="F2F2F2"/>
                    </a:solidFill>
                  </a:tcPr>
                </a:tc>
                <a:tc>
                  <a:txBody>
                    <a:bodyPr/>
                    <a:lstStyle/>
                    <a:p>
                      <a:pPr algn="l">
                        <a:buNone/>
                      </a:pPr>
                      <a:r>
                        <a:rPr lang="zh-CN" altLang="en-US" sz="2400" b="1" dirty="0">
                          <a:solidFill>
                            <a:schemeClr val="tx1"/>
                          </a:solidFill>
                          <a:uFillTx/>
                          <a:latin typeface="楷体" panose="02010609060101010101" pitchFamily="49" charset="-122"/>
                          <a:ea typeface="楷体" panose="02010609060101010101" pitchFamily="49" charset="-122"/>
                          <a:sym typeface="+mn-ea"/>
                        </a:rPr>
                        <a:t>废除宗主督护制，设三长（邻、里、</a:t>
                      </a:r>
                      <a:r>
                        <a:rPr lang="zh-CN" altLang="en-US" sz="2400" b="1" dirty="0">
                          <a:solidFill>
                            <a:schemeClr val="tx1"/>
                          </a:solidFill>
                          <a:uFillTx/>
                          <a:latin typeface="楷体" panose="02010609060101010101" pitchFamily="49" charset="-122"/>
                          <a:ea typeface="楷体" panose="02010609060101010101" pitchFamily="49" charset="-122"/>
                          <a:sym typeface="+mn-ea"/>
                        </a:rPr>
                        <a:t>党），直属于州郡，负责清理户口、田亩和征役。</a:t>
                      </a:r>
                      <a:endParaRPr lang="zh-CN" altLang="en-US" sz="2400" b="1" dirty="0">
                        <a:solidFill>
                          <a:schemeClr val="tx1"/>
                        </a:solidFill>
                        <a:uFillTx/>
                        <a:latin typeface="楷体" panose="02010609060101010101" pitchFamily="49" charset="-122"/>
                        <a:ea typeface="楷体" panose="02010609060101010101" pitchFamily="49" charset="-122"/>
                        <a:sym typeface="+mn-ea"/>
                      </a:endParaRPr>
                    </a:p>
                  </a:txBody>
                  <a:tcPr marL="68580" marR="68580" marT="34290" marB="3429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algn="l">
                        <a:buNone/>
                      </a:pPr>
                      <a:r>
                        <a:rPr lang="zh-CN" altLang="en-US" sz="2400" b="1" dirty="0">
                          <a:solidFill>
                            <a:srgbClr val="0000CC"/>
                          </a:solidFill>
                          <a:uFillTx/>
                          <a:latin typeface="楷体" panose="02010609060101010101" pitchFamily="49" charset="-122"/>
                          <a:ea typeface="楷体" panose="02010609060101010101" pitchFamily="49" charset="-122"/>
                          <a:sym typeface="+mn-ea"/>
                        </a:rPr>
                        <a:t>地方政权掌握在国家手中，有利于中央集权，有利于国家征收赋税和徭役。</a:t>
                      </a:r>
                      <a:endParaRPr lang="zh-CN" altLang="en-US" sz="2400" b="1" dirty="0">
                        <a:solidFill>
                          <a:srgbClr val="0000CC"/>
                        </a:solidFill>
                        <a:uFillTx/>
                        <a:latin typeface="楷体" panose="02010609060101010101" pitchFamily="49" charset="-122"/>
                        <a:ea typeface="楷体" panose="02010609060101010101" pitchFamily="49" charset="-122"/>
                        <a:sym typeface="+mn-ea"/>
                      </a:endParaRPr>
                    </a:p>
                  </a:txBody>
                  <a:tcPr marL="68580" marR="68580" marT="34290" marB="3429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1170305">
                <a:tc>
                  <a:txBody>
                    <a:bodyPr/>
                    <a:lstStyle/>
                    <a:p>
                      <a:pPr algn="ctr">
                        <a:buNone/>
                      </a:pPr>
                      <a:r>
                        <a:rPr lang="zh-CN" altLang="en-US" sz="2400" b="1" dirty="0">
                          <a:solidFill>
                            <a:srgbClr val="FF0000"/>
                          </a:solidFill>
                          <a:uFillTx/>
                        </a:rPr>
                        <a:t>整 顿</a:t>
                      </a:r>
                      <a:endParaRPr lang="zh-CN" altLang="en-US" sz="2400" b="1" dirty="0">
                        <a:solidFill>
                          <a:srgbClr val="FF0000"/>
                        </a:solidFill>
                        <a:uFillTx/>
                      </a:endParaRPr>
                    </a:p>
                    <a:p>
                      <a:pPr algn="ctr">
                        <a:buNone/>
                      </a:pPr>
                      <a:r>
                        <a:rPr lang="zh-CN" altLang="en-US" sz="2400" b="1" dirty="0">
                          <a:solidFill>
                            <a:srgbClr val="FF0000"/>
                          </a:solidFill>
                          <a:uFillTx/>
                        </a:rPr>
                        <a:t>吏 治</a:t>
                      </a:r>
                      <a:endParaRPr lang="zh-CN" altLang="en-US" sz="2400" b="1" dirty="0">
                        <a:solidFill>
                          <a:srgbClr val="FF0000"/>
                        </a:solidFill>
                        <a:uFillTx/>
                      </a:endParaRPr>
                    </a:p>
                  </a:txBody>
                  <a:tcPr marL="68580" marR="68580" marT="34290" marB="34290" anchor="ctr">
                    <a:lnL w="9525">
                      <a:solidFill>
                        <a:srgbClr val="646464"/>
                      </a:solidFill>
                      <a:prstDash val="sysDash"/>
                    </a:lnL>
                    <a:lnR w="9525">
                      <a:solidFill>
                        <a:srgbClr val="646464"/>
                      </a:solidFill>
                      <a:prstDash val="sysDash"/>
                    </a:lnR>
                    <a:lnT w="9525" cap="flat" cmpd="sng" algn="ctr">
                      <a:solidFill>
                        <a:srgbClr val="646464"/>
                      </a:solidFill>
                      <a:prstDash val="sysDash"/>
                      <a:round/>
                      <a:headEnd type="none" w="med" len="med"/>
                      <a:tailEnd type="none" w="med" len="med"/>
                    </a:lnT>
                    <a:lnB w="9525">
                      <a:solidFill>
                        <a:srgbClr val="646464"/>
                      </a:solidFill>
                      <a:prstDash val="sysDash"/>
                    </a:lnB>
                    <a:solidFill>
                      <a:srgbClr val="FFFFFF"/>
                    </a:solidFill>
                  </a:tcPr>
                </a:tc>
                <a:tc>
                  <a:txBody>
                    <a:bodyPr/>
                    <a:lstStyle/>
                    <a:p>
                      <a:pPr algn="l">
                        <a:buNone/>
                      </a:pPr>
                      <a:r>
                        <a:rPr lang="zh-CN" altLang="en-US" sz="2400" b="1" noProof="0" dirty="0">
                          <a:solidFill>
                            <a:schemeClr val="tx1"/>
                          </a:solidFill>
                          <a:uFillTx/>
                          <a:latin typeface="楷体" panose="02010609060101010101" pitchFamily="49" charset="-122"/>
                          <a:ea typeface="楷体" panose="02010609060101010101" pitchFamily="49" charset="-122"/>
                          <a:sym typeface="+mn-ea"/>
                        </a:rPr>
                        <a:t>推行俸禄制和官吏考核制度；</a:t>
                      </a:r>
                      <a:r>
                        <a:rPr lang="zh-CN" altLang="en-US" sz="2400" b="1" dirty="0">
                          <a:solidFill>
                            <a:schemeClr val="tx1"/>
                          </a:solidFill>
                          <a:uFillTx/>
                          <a:latin typeface="楷体" panose="02010609060101010101" pitchFamily="49" charset="-122"/>
                          <a:ea typeface="楷体" panose="02010609060101010101" pitchFamily="49" charset="-122"/>
                          <a:sym typeface="+mn-ea"/>
                        </a:rPr>
                        <a:t>严惩贪污</a:t>
                      </a:r>
                      <a:endParaRPr lang="zh-CN" altLang="en-US" sz="2400" b="1" dirty="0">
                        <a:solidFill>
                          <a:schemeClr val="tx1"/>
                        </a:solidFill>
                        <a:uFillTx/>
                        <a:latin typeface="楷体" panose="02010609060101010101" pitchFamily="49" charset="-122"/>
                        <a:ea typeface="楷体" panose="02010609060101010101" pitchFamily="49" charset="-122"/>
                        <a:sym typeface="+mn-ea"/>
                      </a:endParaRPr>
                    </a:p>
                  </a:txBody>
                  <a:tcPr marL="68580" marR="68580" marT="34290" marB="3429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algn="l">
                        <a:buNone/>
                      </a:pPr>
                      <a:r>
                        <a:rPr lang="zh-CN" altLang="en-US" sz="2400" b="1" dirty="0">
                          <a:solidFill>
                            <a:srgbClr val="0000CC"/>
                          </a:solidFill>
                          <a:uFillTx/>
                          <a:latin typeface="楷体" panose="02010609060101010101" pitchFamily="49" charset="-122"/>
                          <a:ea typeface="楷体" panose="02010609060101010101" pitchFamily="49" charset="-122"/>
                          <a:sym typeface="+mn-ea"/>
                        </a:rPr>
                        <a:t>吏治得到改善，加上赋役负担减轻，农民安心从事生产，北方农业生产得到迅速发展。</a:t>
                      </a:r>
                      <a:endParaRPr lang="zh-CN" altLang="en-US" sz="2400" b="1" dirty="0">
                        <a:solidFill>
                          <a:srgbClr val="0000CC"/>
                        </a:solidFill>
                        <a:uFillTx/>
                        <a:latin typeface="楷体" panose="02010609060101010101" pitchFamily="49" charset="-122"/>
                        <a:ea typeface="楷体" panose="02010609060101010101" pitchFamily="49" charset="-122"/>
                        <a:sym typeface="+mn-ea"/>
                      </a:endParaRPr>
                    </a:p>
                  </a:txBody>
                  <a:tcPr marL="68580" marR="68580" marT="34290" marB="3429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9341764" y="916305"/>
            <a:ext cx="923330" cy="1108234"/>
          </a:xfrm>
          <a:prstGeom prst="rect">
            <a:avLst/>
          </a:prstGeom>
          <a:noFill/>
        </p:spPr>
        <p:txBody>
          <a:bodyPr vert="eaVert" wrap="square" rtlCol="0">
            <a:spAutoFit/>
          </a:bodyPr>
          <a:lstStyle/>
          <a:p>
            <a:r>
              <a:rPr lang="zh-CN" altLang="en-US" sz="2400" b="1">
                <a:latin typeface="Arial" panose="020B0604020202020204" pitchFamily="34" charset="0"/>
                <a:sym typeface="+mn-ea"/>
              </a:rPr>
              <a:t>“千古第一后”</a:t>
            </a:r>
            <a:endParaRPr lang="zh-CN" altLang="en-US" sz="2400" b="1">
              <a:latin typeface="Arial" panose="020B0604020202020204" pitchFamily="34" charset="0"/>
              <a:sym typeface="+mn-ea"/>
            </a:endParaRPr>
          </a:p>
        </p:txBody>
      </p:sp>
      <p:sp>
        <p:nvSpPr>
          <p:cNvPr id="5" name="文本框 4"/>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二、北魏孝文帝改革</a:t>
            </a:r>
            <a:endParaRPr lang="zh-CN" altLang="en-US" sz="2800" b="1" dirty="0">
              <a:latin typeface="黑体" panose="02010609060101010101" pitchFamily="2" charset="-122"/>
              <a:ea typeface="黑体" panose="02010609060101010101" pitchFamily="2" charset="-122"/>
            </a:endParaRPr>
          </a:p>
        </p:txBody>
      </p:sp>
      <p:sp>
        <p:nvSpPr>
          <p:cNvPr id="9" name="文本框 8"/>
          <p:cNvSpPr txBox="1"/>
          <p:nvPr/>
        </p:nvSpPr>
        <p:spPr>
          <a:xfrm>
            <a:off x="737739" y="861973"/>
            <a:ext cx="3762824"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b="1" dirty="0">
              <a:latin typeface="黑体" panose="02010609060101010101" pitchFamily="2" charset="-122"/>
              <a:ea typeface="黑体" panose="02010609060101010101" pitchFamily="2" charset="-122"/>
            </a:endParaRPr>
          </a:p>
        </p:txBody>
      </p:sp>
      <p:sp>
        <p:nvSpPr>
          <p:cNvPr id="13" name="流程图: 可选过程 12"/>
          <p:cNvSpPr/>
          <p:nvPr/>
        </p:nvSpPr>
        <p:spPr>
          <a:xfrm>
            <a:off x="1114425" y="1422880"/>
            <a:ext cx="7069296" cy="523220"/>
          </a:xfrm>
          <a:prstGeom prst="flowChartAlternateProcess">
            <a:avLst/>
          </a:prstGeom>
          <a:solidFill>
            <a:schemeClr val="accent4">
              <a:lumMod val="60000"/>
              <a:lumOff val="40000"/>
            </a:schemeClr>
          </a:solidFill>
          <a:ln w="28575" cmpd="sng">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fontAlgn="base" hangingPunct="1"/>
            <a:r>
              <a:rPr lang="zh-CN" altLang="en-US" sz="2400" b="1" dirty="0">
                <a:solidFill>
                  <a:schemeClr val="tx1"/>
                </a:solidFill>
                <a:latin typeface="Arial" panose="020B0604020202020204" pitchFamily="34" charset="0"/>
                <a:ea typeface="黑体" panose="02010609060101010101" pitchFamily="2" charset="-122"/>
                <a:cs typeface="+mn-ea"/>
                <a:sym typeface="+mn-ea"/>
              </a:rPr>
              <a:t>后期</a:t>
            </a:r>
            <a:r>
              <a:rPr lang="zh-CN" altLang="x-none" sz="2400" b="1" dirty="0">
                <a:solidFill>
                  <a:schemeClr val="tx1"/>
                </a:solidFill>
                <a:latin typeface="Arial" panose="020B0604020202020204" pitchFamily="34" charset="0"/>
                <a:ea typeface="黑体" panose="02010609060101010101" pitchFamily="2" charset="-122"/>
                <a:cs typeface="+mn-ea"/>
                <a:sym typeface="+mn-ea"/>
              </a:rPr>
              <a:t>：</a:t>
            </a:r>
            <a:r>
              <a:rPr lang="zh-CN" altLang="x-none" sz="2400" b="1" dirty="0">
                <a:solidFill>
                  <a:schemeClr val="tx1"/>
                </a:solidFill>
                <a:latin typeface="Arial" panose="020B0604020202020204" pitchFamily="34" charset="0"/>
                <a:ea typeface="黑体" panose="02010609060101010101" pitchFamily="2" charset="-122"/>
                <a:sym typeface="+mn-ea"/>
              </a:rPr>
              <a:t>孝文帝主持 , 推进</a:t>
            </a:r>
            <a:r>
              <a:rPr lang="zh-CN" altLang="x-none" sz="2400" b="1" dirty="0">
                <a:solidFill>
                  <a:srgbClr val="FF0000"/>
                </a:solidFill>
                <a:latin typeface="Arial" panose="020B0604020202020204" pitchFamily="34" charset="0"/>
                <a:ea typeface="黑体" panose="02010609060101010101" pitchFamily="2" charset="-122"/>
                <a:sym typeface="+mn-ea"/>
              </a:rPr>
              <a:t>汉化，民族融合</a:t>
            </a:r>
            <a:r>
              <a:rPr lang="zh-CN" altLang="x-none" sz="2400" b="1" dirty="0">
                <a:solidFill>
                  <a:schemeClr val="tx1"/>
                </a:solidFill>
                <a:latin typeface="Arial" panose="020B0604020202020204" pitchFamily="34" charset="0"/>
                <a:ea typeface="黑体" panose="02010609060101010101" pitchFamily="2" charset="-122"/>
                <a:sym typeface="+mn-ea"/>
              </a:rPr>
              <a:t>。</a:t>
            </a:r>
            <a:endParaRPr lang="zh-CN" altLang="x-none" sz="2400" b="1" dirty="0">
              <a:solidFill>
                <a:schemeClr val="tx1"/>
              </a:solidFill>
              <a:latin typeface="Arial" panose="020B0604020202020204" pitchFamily="34" charset="0"/>
              <a:ea typeface="黑体" panose="02010609060101010101" pitchFamily="2" charset="-122"/>
              <a:cs typeface="+mn-ea"/>
              <a:sym typeface="+mn-ea"/>
            </a:endParaRPr>
          </a:p>
        </p:txBody>
      </p:sp>
      <p:pic>
        <p:nvPicPr>
          <p:cNvPr id="15" name="图片 14"/>
          <p:cNvPicPr>
            <a:picLocks noChangeAspect="1"/>
          </p:cNvPicPr>
          <p:nvPr/>
        </p:nvPicPr>
        <p:blipFill>
          <a:blip r:embed="rId2"/>
          <a:stretch>
            <a:fillRect/>
          </a:stretch>
        </p:blipFill>
        <p:spPr>
          <a:xfrm>
            <a:off x="6557963" y="64109"/>
            <a:ext cx="5634037" cy="4145293"/>
          </a:xfrm>
          <a:prstGeom prst="rect">
            <a:avLst/>
          </a:prstGeom>
          <a:ln w="12700" cmpd="sng">
            <a:solidFill>
              <a:schemeClr val="tx1"/>
            </a:solidFill>
            <a:prstDash val="solid"/>
          </a:ln>
          <a:effectLst>
            <a:outerShdw blurRad="63500" sx="102000" sy="102000" algn="ctr" rotWithShape="0">
              <a:prstClr val="black">
                <a:alpha val="40000"/>
              </a:prstClr>
            </a:outerShdw>
          </a:effectLst>
        </p:spPr>
      </p:pic>
      <p:sp>
        <p:nvSpPr>
          <p:cNvPr id="18" name="Text Box 9"/>
          <p:cNvSpPr txBox="1"/>
          <p:nvPr/>
        </p:nvSpPr>
        <p:spPr>
          <a:xfrm>
            <a:off x="1114425" y="2751654"/>
            <a:ext cx="5140756" cy="830997"/>
          </a:xfrm>
          <a:prstGeom prst="rect">
            <a:avLst/>
          </a:prstGeom>
          <a:noFill/>
          <a:ln w="9525">
            <a:noFill/>
          </a:ln>
        </p:spPr>
        <p:txBody>
          <a:bodyPr wrap="square">
            <a:spAutoFit/>
          </a:bodyPr>
          <a:lstStyle/>
          <a:p>
            <a:r>
              <a:rPr lang="zh-CN" altLang="en-US" sz="2400" b="1" dirty="0">
                <a:solidFill>
                  <a:srgbClr val="0000CC"/>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据史料结合所学：孝文帝迁都的理由有哪些？</a:t>
            </a:r>
            <a:endParaRPr lang="zh-CN" altLang="en-US" sz="2400" b="1" dirty="0">
              <a:latin typeface="黑体" panose="02010609060101010101" pitchFamily="2" charset="-122"/>
              <a:ea typeface="黑体" panose="02010609060101010101" pitchFamily="2" charset="-122"/>
            </a:endParaRPr>
          </a:p>
        </p:txBody>
      </p:sp>
      <p:sp>
        <p:nvSpPr>
          <p:cNvPr id="19" name="文本框 18"/>
          <p:cNvSpPr txBox="1"/>
          <p:nvPr/>
        </p:nvSpPr>
        <p:spPr>
          <a:xfrm>
            <a:off x="885190" y="3943350"/>
            <a:ext cx="5026025" cy="2061210"/>
          </a:xfrm>
          <a:prstGeom prst="rect">
            <a:avLst/>
          </a:prstGeom>
          <a:noFill/>
        </p:spPr>
        <p:txBody>
          <a:bodyPr wrap="square" rtlCol="0" anchor="t">
            <a:spAutoFit/>
          </a:bodyPr>
          <a:lstStyle/>
          <a:p>
            <a:r>
              <a:rPr lang="zh-CN" altLang="en-US" sz="3200" b="1" dirty="0">
                <a:solidFill>
                  <a:srgbClr val="FF0000"/>
                </a:solidFill>
                <a:latin typeface="黑体" panose="02010609060101010101" pitchFamily="2" charset="-122"/>
                <a:ea typeface="黑体" panose="02010609060101010101" pitchFamily="2" charset="-122"/>
                <a:sym typeface="+mn-ea"/>
              </a:rPr>
              <a:t>洛阳地处中原，文化先进，地理位置重要；有利于推进汉化政策，加强对黄河流域的统治。</a:t>
            </a:r>
            <a:endParaRPr lang="zh-CN" altLang="en-US" sz="3200" b="1" dirty="0">
              <a:solidFill>
                <a:srgbClr val="FF0000"/>
              </a:solidFill>
              <a:latin typeface="黑体" panose="02010609060101010101" pitchFamily="2" charset="-122"/>
              <a:ea typeface="黑体" panose="02010609060101010101" pitchFamily="2" charset="-122"/>
              <a:sym typeface="+mn-ea"/>
            </a:endParaRPr>
          </a:p>
        </p:txBody>
      </p:sp>
      <p:sp>
        <p:nvSpPr>
          <p:cNvPr id="21" name="矩形 20"/>
          <p:cNvSpPr/>
          <p:nvPr/>
        </p:nvSpPr>
        <p:spPr>
          <a:xfrm>
            <a:off x="885825" y="2136775"/>
            <a:ext cx="4529455" cy="460375"/>
          </a:xfrm>
          <a:prstGeom prst="rect">
            <a:avLst/>
          </a:prstGeom>
          <a:noFill/>
          <a:ln w="12700" cmpd="sng">
            <a:noFill/>
            <a:prstDash val="solid"/>
          </a:ln>
        </p:spPr>
        <p:txBody>
          <a:bodyPr wrap="square">
            <a:spAutoFit/>
          </a:bodyPr>
          <a:lstStyle/>
          <a:p>
            <a:pPr fontAlgn="base"/>
            <a:r>
              <a:rPr lang="zh-CN" altLang="en-US" sz="2400" b="1" noProof="1">
                <a:solidFill>
                  <a:srgbClr val="FF0000"/>
                </a:solidFill>
                <a:latin typeface="微软雅黑" panose="020B0503020204020204" charset="-122"/>
                <a:ea typeface="微软雅黑" panose="020B0503020204020204" charset="-122"/>
              </a:rPr>
              <a:t>（</a:t>
            </a:r>
            <a:r>
              <a:rPr lang="en-US" altLang="zh-CN" sz="2400" b="1" noProof="1">
                <a:solidFill>
                  <a:srgbClr val="FF0000"/>
                </a:solidFill>
                <a:latin typeface="微软雅黑" panose="020B0503020204020204" charset="-122"/>
                <a:ea typeface="微软雅黑" panose="020B0503020204020204" charset="-122"/>
              </a:rPr>
              <a:t>1</a:t>
            </a:r>
            <a:r>
              <a:rPr lang="zh-CN" altLang="en-US" sz="2400" b="1" noProof="1">
                <a:solidFill>
                  <a:srgbClr val="FF0000"/>
                </a:solidFill>
                <a:latin typeface="微软雅黑" panose="020B0503020204020204" charset="-122"/>
                <a:ea typeface="微软雅黑" panose="020B0503020204020204" charset="-122"/>
              </a:rPr>
              <a:t>）迁都洛阳（</a:t>
            </a:r>
            <a:r>
              <a:rPr lang="en-US" altLang="zh-CN" sz="2400" b="1" noProof="1">
                <a:solidFill>
                  <a:srgbClr val="FF0000"/>
                </a:solidFill>
                <a:latin typeface="微软雅黑" panose="020B0503020204020204" charset="-122"/>
                <a:ea typeface="微软雅黑" panose="020B0503020204020204" charset="-122"/>
              </a:rPr>
              <a:t>494</a:t>
            </a:r>
            <a:r>
              <a:rPr lang="zh-CN" altLang="en-US" sz="2400" b="1" noProof="1">
                <a:solidFill>
                  <a:srgbClr val="FF0000"/>
                </a:solidFill>
                <a:latin typeface="微软雅黑" panose="020B0503020204020204" charset="-122"/>
                <a:ea typeface="微软雅黑" panose="020B0503020204020204" charset="-122"/>
              </a:rPr>
              <a:t>年）</a:t>
            </a:r>
            <a:endParaRPr lang="zh-CN" altLang="en-US" sz="2400" b="1" noProof="1">
              <a:solidFill>
                <a:srgbClr val="FF0000"/>
              </a:solidFill>
              <a:latin typeface="微软雅黑" panose="020B0503020204020204" charset="-122"/>
              <a:ea typeface="微软雅黑" panose="020B0503020204020204" charset="-122"/>
            </a:endParaRPr>
          </a:p>
        </p:txBody>
      </p:sp>
      <p:sp>
        <p:nvSpPr>
          <p:cNvPr id="23" name="文本框 22"/>
          <p:cNvSpPr txBox="1"/>
          <p:nvPr/>
        </p:nvSpPr>
        <p:spPr>
          <a:xfrm>
            <a:off x="6917956" y="4263734"/>
            <a:ext cx="4962974" cy="2306955"/>
          </a:xfrm>
          <a:prstGeom prst="rect">
            <a:avLst/>
          </a:prstGeom>
          <a:noFill/>
          <a:ln>
            <a:solidFill>
              <a:srgbClr val="7030A0"/>
            </a:solidFill>
            <a:prstDash val="dashDot"/>
          </a:ln>
        </p:spPr>
        <p:txBody>
          <a:bodyPr wrap="square">
            <a:spAutoFit/>
          </a:bodyPr>
          <a:lstStyle>
            <a:defPPr>
              <a:defRPr lang="zh-CN"/>
            </a:defPPr>
            <a:lvl1pPr marR="0" lvl="0" indent="0">
              <a:lnSpc>
                <a:spcPct val="100000"/>
              </a:lnSpc>
              <a:spcBef>
                <a:spcPct val="0"/>
              </a:spcBef>
              <a:spcAft>
                <a:spcPct val="0"/>
              </a:spcAft>
              <a:buClrTx/>
              <a:buSzTx/>
              <a:buFontTx/>
              <a:buNone/>
              <a:defRPr sz="2800" b="1">
                <a:ln>
                  <a:noFill/>
                </a:ln>
                <a:effectLst/>
                <a:uLnTx/>
                <a:uFillTx/>
                <a:latin typeface="华文仿宋" panose="02010600040101010101" pitchFamily="2" charset="-122"/>
                <a:ea typeface="华文仿宋" panose="02010600040101010101" pitchFamily="2" charset="-122"/>
                <a:cs typeface="楷体" panose="02010609060101010101" pitchFamily="49" charset="-122"/>
              </a:defRPr>
            </a:lvl1pPr>
          </a:lstStyle>
          <a:p>
            <a:r>
              <a:rPr lang="zh-CN" altLang="en-US" sz="2400" dirty="0">
                <a:latin typeface="楷体" panose="02010609060101010101" pitchFamily="49" charset="-122"/>
                <a:ea typeface="楷体" panose="02010609060101010101" pitchFamily="49" charset="-122"/>
              </a:rPr>
              <a:t>史料：魏主曰：“国家兴自北土，徒居平城，虽富有四海，文轨未一。此间用武之地、非可文治、移风易俗、信甚为难。崤函帝圣、河洛王里、因兹大举光宅中原。”</a:t>
            </a:r>
            <a:endParaRPr lang="en-US" altLang="zh-CN" sz="2400" dirty="0">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魏书</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2"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8" grpId="0"/>
      <p:bldP spid="19" grpId="1"/>
      <p:bldP spid="19" grpId="2"/>
      <p:bldP spid="21" grpId="0"/>
      <p:bldP spid="2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二、北魏孝文帝改革</a:t>
            </a:r>
            <a:endParaRPr lang="zh-CN" altLang="en-US" sz="2800" b="1" dirty="0">
              <a:latin typeface="黑体" panose="02010609060101010101" pitchFamily="2" charset="-122"/>
              <a:ea typeface="黑体" panose="02010609060101010101" pitchFamily="2" charset="-122"/>
            </a:endParaRPr>
          </a:p>
        </p:txBody>
      </p:sp>
      <p:sp>
        <p:nvSpPr>
          <p:cNvPr id="6" name="文本框 5"/>
          <p:cNvSpPr txBox="1"/>
          <p:nvPr/>
        </p:nvSpPr>
        <p:spPr>
          <a:xfrm>
            <a:off x="737739" y="733381"/>
            <a:ext cx="3762824" cy="523220"/>
          </a:xfrm>
          <a:prstGeom prst="rect">
            <a:avLst/>
          </a:prstGeom>
          <a:noFill/>
        </p:spPr>
        <p:txBody>
          <a:bodyPr wrap="square" rtlCol="0">
            <a:spAutoFit/>
          </a:bodyPr>
          <a:lstStyle>
            <a:defPPr>
              <a:defRPr lang="zh-CN"/>
            </a:defPPr>
          </a:lstStyle>
          <a:p>
            <a:r>
              <a:rPr lang="en-US" altLang="zh-CN" sz="2800" b="1" dirty="0">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、内容</a:t>
            </a:r>
            <a:endParaRPr lang="zh-CN" altLang="en-US" sz="2800" b="1" dirty="0">
              <a:latin typeface="黑体" panose="02010609060101010101" pitchFamily="2" charset="-122"/>
              <a:ea typeface="黑体" panose="02010609060101010101" pitchFamily="2" charset="-122"/>
            </a:endParaRPr>
          </a:p>
        </p:txBody>
      </p:sp>
      <p:sp>
        <p:nvSpPr>
          <p:cNvPr id="8" name="矩形 7"/>
          <p:cNvSpPr/>
          <p:nvPr/>
        </p:nvSpPr>
        <p:spPr>
          <a:xfrm>
            <a:off x="935369" y="1243299"/>
            <a:ext cx="2888332" cy="461665"/>
          </a:xfrm>
          <a:prstGeom prst="rect">
            <a:avLst/>
          </a:prstGeom>
          <a:noFill/>
          <a:ln w="12700" cmpd="sng">
            <a:noFill/>
            <a:prstDash val="solid"/>
          </a:ln>
        </p:spPr>
        <p:txBody>
          <a:bodyPr wrap="square">
            <a:spAutoFit/>
          </a:bodyPr>
          <a:lstStyle/>
          <a:p>
            <a:pPr fontAlgn="base"/>
            <a:r>
              <a:rPr lang="zh-CN" altLang="en-US" sz="2400" b="1" noProof="1">
                <a:solidFill>
                  <a:srgbClr val="FF0000"/>
                </a:solidFill>
                <a:latin typeface="微软雅黑" panose="020B0503020204020204" charset="-122"/>
                <a:ea typeface="微软雅黑" panose="020B0503020204020204" charset="-122"/>
              </a:rPr>
              <a:t>（</a:t>
            </a:r>
            <a:r>
              <a:rPr lang="en-US" altLang="zh-CN" sz="2400" b="1" noProof="1">
                <a:solidFill>
                  <a:srgbClr val="FF0000"/>
                </a:solidFill>
                <a:latin typeface="微软雅黑" panose="020B0503020204020204" charset="-122"/>
                <a:ea typeface="微软雅黑" panose="020B0503020204020204" charset="-122"/>
              </a:rPr>
              <a:t>1</a:t>
            </a:r>
            <a:r>
              <a:rPr lang="zh-CN" altLang="en-US" sz="2400" b="1" noProof="1">
                <a:solidFill>
                  <a:srgbClr val="FF0000"/>
                </a:solidFill>
                <a:latin typeface="微软雅黑" panose="020B0503020204020204" charset="-122"/>
                <a:ea typeface="微软雅黑" panose="020B0503020204020204" charset="-122"/>
              </a:rPr>
              <a:t>）迁都洛阳</a:t>
            </a:r>
            <a:endParaRPr lang="zh-CN" altLang="en-US" sz="2400" b="1" noProof="1">
              <a:solidFill>
                <a:srgbClr val="FF0000"/>
              </a:solidFill>
              <a:latin typeface="微软雅黑" panose="020B0503020204020204" charset="-122"/>
              <a:ea typeface="微软雅黑" panose="020B0503020204020204" charset="-122"/>
            </a:endParaRPr>
          </a:p>
        </p:txBody>
      </p:sp>
      <p:sp>
        <p:nvSpPr>
          <p:cNvPr id="10" name="矩形 9"/>
          <p:cNvSpPr/>
          <p:nvPr/>
        </p:nvSpPr>
        <p:spPr>
          <a:xfrm>
            <a:off x="935369" y="1796081"/>
            <a:ext cx="5036806" cy="461665"/>
          </a:xfrm>
          <a:prstGeom prst="rect">
            <a:avLst/>
          </a:prstGeom>
          <a:noFill/>
          <a:ln w="12700" cmpd="sng">
            <a:noFill/>
            <a:prstDash val="solid"/>
          </a:ln>
        </p:spPr>
        <p:txBody>
          <a:bodyPr wrap="square">
            <a:spAutoFit/>
          </a:bodyPr>
          <a:lstStyle/>
          <a:p>
            <a:pPr fontAlgn="base"/>
            <a:r>
              <a:rPr lang="zh-CN" altLang="en-US" sz="2400" b="1" noProof="1">
                <a:solidFill>
                  <a:srgbClr val="FF0000"/>
                </a:solidFill>
                <a:latin typeface="微软雅黑" panose="020B0503020204020204" charset="-122"/>
                <a:ea typeface="微软雅黑" panose="020B0503020204020204" charset="-122"/>
              </a:rPr>
              <a:t>（</a:t>
            </a:r>
            <a:r>
              <a:rPr lang="en-US" altLang="zh-CN" sz="2400" b="1" noProof="1">
                <a:solidFill>
                  <a:srgbClr val="FF0000"/>
                </a:solidFill>
                <a:latin typeface="微软雅黑" panose="020B0503020204020204" charset="-122"/>
                <a:ea typeface="微软雅黑" panose="020B0503020204020204" charset="-122"/>
              </a:rPr>
              <a:t>2</a:t>
            </a:r>
            <a:r>
              <a:rPr lang="zh-CN" altLang="en-US" sz="2400" b="1" noProof="1">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sym typeface="+mn-ea"/>
              </a:rPr>
              <a:t>移风易俗，实行汉制</a:t>
            </a:r>
            <a:endParaRPr lang="zh-CN" altLang="en-US" sz="2400" b="1" noProof="1">
              <a:solidFill>
                <a:srgbClr val="FF0000"/>
              </a:solidFill>
              <a:latin typeface="微软雅黑" panose="020B0503020204020204" charset="-122"/>
              <a:ea typeface="微软雅黑" panose="020B0503020204020204" charset="-122"/>
            </a:endParaRPr>
          </a:p>
        </p:txBody>
      </p:sp>
      <p:sp>
        <p:nvSpPr>
          <p:cNvPr id="11" name="矩形 17"/>
          <p:cNvSpPr>
            <a:spLocks noChangeArrowheads="1"/>
          </p:cNvSpPr>
          <p:nvPr/>
        </p:nvSpPr>
        <p:spPr bwMode="auto">
          <a:xfrm>
            <a:off x="1787128" y="3221449"/>
            <a:ext cx="8617744" cy="107633"/>
          </a:xfrm>
          <a:prstGeom prst="rect">
            <a:avLst/>
          </a:prstGeom>
          <a:solidFill>
            <a:schemeClr val="bg1">
              <a:lumMod val="65000"/>
            </a:schemeClr>
          </a:solidFill>
          <a:ln>
            <a:noFill/>
          </a:ln>
        </p:spPr>
        <p:txBody>
          <a:bodyPr lIns="51435" tIns="25717" rIns="51435" bIns="25717" anchor="ctr"/>
          <a:lstStyle/>
          <a:p>
            <a:pPr algn="ctr" defTabSz="685165">
              <a:defRPr/>
            </a:pPr>
            <a:endParaRPr lang="en-US" sz="2400">
              <a:solidFill>
                <a:prstClr val="black"/>
              </a:solidFill>
              <a:latin typeface="微软雅黑" panose="020B0503020204020204" charset="-122"/>
              <a:ea typeface="微软雅黑" panose="020B0503020204020204" charset="-122"/>
            </a:endParaRPr>
          </a:p>
        </p:txBody>
      </p:sp>
      <p:pic>
        <p:nvPicPr>
          <p:cNvPr id="12" name="Picture 6" descr="20068298015486"/>
          <p:cNvPicPr>
            <a:picLocks noChangeAspect="1" noChangeArrowheads="1"/>
          </p:cNvPicPr>
          <p:nvPr/>
        </p:nvPicPr>
        <p:blipFill>
          <a:blip r:embed="rId2">
            <a:clrChange>
              <a:clrFrom>
                <a:srgbClr val="46789D"/>
              </a:clrFrom>
              <a:clrTo>
                <a:srgbClr val="46789D">
                  <a:alpha val="0"/>
                </a:srgbClr>
              </a:clrTo>
            </a:clrChange>
            <a:extLst>
              <a:ext uri="{28A0092B-C50C-407E-A947-70E740481C1C}">
                <a14:useLocalDpi xmlns:a14="http://schemas.microsoft.com/office/drawing/2010/main" val="0"/>
              </a:ext>
            </a:extLst>
          </a:blip>
          <a:stretch>
            <a:fillRect/>
          </a:stretch>
        </p:blipFill>
        <p:spPr bwMode="auto">
          <a:xfrm>
            <a:off x="665255" y="3594834"/>
            <a:ext cx="1899507" cy="252134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20041423513426090"/>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bwMode="auto">
          <a:xfrm>
            <a:off x="2062789" y="4410496"/>
            <a:ext cx="1703126" cy="18953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9"/>
          <p:cNvSpPr>
            <a:spLocks noChangeShapeType="1"/>
          </p:cNvSpPr>
          <p:nvPr/>
        </p:nvSpPr>
        <p:spPr bwMode="auto">
          <a:xfrm>
            <a:off x="2062637" y="4146282"/>
            <a:ext cx="341114" cy="264319"/>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15" name="任意多边形 10"/>
          <p:cNvSpPr>
            <a:spLocks noChangeArrowheads="1"/>
          </p:cNvSpPr>
          <p:nvPr/>
        </p:nvSpPr>
        <p:spPr bwMode="auto">
          <a:xfrm>
            <a:off x="2533138" y="2320404"/>
            <a:ext cx="1104905" cy="1029593"/>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C00000"/>
          </a:solidFill>
          <a:ln>
            <a:noFill/>
          </a:ln>
        </p:spPr>
        <p:txBody>
          <a:bodyPr lIns="51435" tIns="0" rIns="51435" bIns="202500" anchor="ctr"/>
          <a:lstStyle/>
          <a:p>
            <a:pPr algn="ctr" defTabSz="685165">
              <a:defRPr/>
            </a:pPr>
            <a:endParaRPr lang="zh-CN" altLang="en-US" sz="2400" b="1">
              <a:solidFill>
                <a:srgbClr val="000000"/>
              </a:solidFill>
              <a:latin typeface="新宋体" panose="02010609030101010101" charset="-122"/>
              <a:ea typeface="新宋体" panose="02010609030101010101" charset="-122"/>
            </a:endParaRPr>
          </a:p>
        </p:txBody>
      </p:sp>
      <p:sp>
        <p:nvSpPr>
          <p:cNvPr id="16" name="文本框 15"/>
          <p:cNvSpPr txBox="1"/>
          <p:nvPr/>
        </p:nvSpPr>
        <p:spPr>
          <a:xfrm>
            <a:off x="2635237" y="2480156"/>
            <a:ext cx="800219" cy="461665"/>
          </a:xfrm>
          <a:prstGeom prst="rect">
            <a:avLst/>
          </a:prstGeom>
          <a:noFill/>
        </p:spPr>
        <p:txBody>
          <a:bodyPr wrap="none" rtlCol="0" anchor="t">
            <a:spAutoFit/>
          </a:bodyPr>
          <a:lstStyle/>
          <a:p>
            <a:r>
              <a:rPr lang="zh-CN" altLang="en-US" sz="2400" b="1" dirty="0">
                <a:solidFill>
                  <a:srgbClr val="0000CC"/>
                </a:solidFill>
                <a:latin typeface="微软雅黑" panose="020B0503020204020204" charset="-122"/>
                <a:ea typeface="微软雅黑" panose="020B0503020204020204" charset="-122"/>
                <a:sym typeface="+mn-ea"/>
              </a:rPr>
              <a:t>汉服</a:t>
            </a:r>
            <a:endParaRPr lang="zh-CN" altLang="en-US" sz="2400" b="1" dirty="0">
              <a:solidFill>
                <a:srgbClr val="0000CC"/>
              </a:solidFill>
              <a:latin typeface="微软雅黑" panose="020B0503020204020204" charset="-122"/>
              <a:ea typeface="微软雅黑" panose="020B0503020204020204" charset="-122"/>
              <a:sym typeface="+mn-ea"/>
            </a:endParaRPr>
          </a:p>
        </p:txBody>
      </p:sp>
      <p:sp>
        <p:nvSpPr>
          <p:cNvPr id="17" name="任意多边形 12"/>
          <p:cNvSpPr>
            <a:spLocks noChangeArrowheads="1"/>
          </p:cNvSpPr>
          <p:nvPr/>
        </p:nvSpPr>
        <p:spPr bwMode="auto">
          <a:xfrm>
            <a:off x="4580323" y="2320301"/>
            <a:ext cx="1115291" cy="1029593"/>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182640"/>
          </a:solidFill>
          <a:ln>
            <a:noFill/>
          </a:ln>
        </p:spPr>
        <p:txBody>
          <a:bodyPr lIns="51435" tIns="0" rIns="51435" bIns="202500" anchor="ctr"/>
          <a:lstStyle/>
          <a:p>
            <a:pPr algn="ctr" defTabSz="685165">
              <a:defRPr/>
            </a:pPr>
            <a:endParaRPr lang="zh-CN" altLang="en-US" sz="2400" b="1">
              <a:solidFill>
                <a:srgbClr val="000000"/>
              </a:solidFill>
              <a:latin typeface="新宋体" panose="02010609030101010101" charset="-122"/>
              <a:ea typeface="新宋体" panose="02010609030101010101" charset="-122"/>
            </a:endParaRPr>
          </a:p>
        </p:txBody>
      </p:sp>
      <p:graphicFrame>
        <p:nvGraphicFramePr>
          <p:cNvPr id="18" name="Group 3"/>
          <p:cNvGraphicFramePr>
            <a:graphicFrameLocks noGrp="1"/>
          </p:cNvGraphicFramePr>
          <p:nvPr>
            <p:custDataLst>
              <p:tags r:id="rId4"/>
            </p:custDataLst>
          </p:nvPr>
        </p:nvGraphicFramePr>
        <p:xfrm>
          <a:off x="3861821" y="3387142"/>
          <a:ext cx="2438961" cy="2884356"/>
        </p:xfrm>
        <a:graphic>
          <a:graphicData uri="http://schemas.openxmlformats.org/drawingml/2006/table">
            <a:tbl>
              <a:tblPr/>
              <a:tblGrid>
                <a:gridCol w="1467561"/>
                <a:gridCol w="971400"/>
              </a:tblGrid>
              <a:tr h="37592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黑体" panose="02010609060101010101" pitchFamily="2" charset="-122"/>
                          <a:ea typeface="黑体" panose="02010609060101010101" pitchFamily="2" charset="-122"/>
                        </a:rPr>
                        <a:t>鲜卑姓</a:t>
                      </a:r>
                      <a:endParaRPr kumimoji="0" lang="zh-CN" altLang="en-US" sz="2800" b="1" i="0" u="none" strike="noStrike" cap="none" normalizeH="0" baseline="0">
                        <a:ln>
                          <a:noFill/>
                        </a:ln>
                        <a:solidFill>
                          <a:schemeClr val="tx1"/>
                        </a:solidFill>
                        <a:effectLst/>
                        <a:latin typeface="黑体" panose="02010609060101010101" pitchFamily="2" charset="-122"/>
                        <a:ea typeface="黑体" panose="02010609060101010101" pitchFamily="2" charset="-122"/>
                      </a:endParaRPr>
                    </a:p>
                  </a:txBody>
                  <a:tcPr marL="64812" marR="64812" marT="27003" marB="2700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黑体" panose="02010609060101010101" pitchFamily="2" charset="-122"/>
                          <a:ea typeface="黑体" panose="02010609060101010101" pitchFamily="2" charset="-122"/>
                        </a:rPr>
                        <a:t>汉姓</a:t>
                      </a:r>
                      <a:endParaRPr kumimoji="0" lang="zh-CN" altLang="en-US" sz="2800" b="1" i="0" u="none" strike="noStrike" cap="none" normalizeH="0" baseline="0">
                        <a:ln>
                          <a:noFill/>
                        </a:ln>
                        <a:solidFill>
                          <a:schemeClr val="tx1"/>
                        </a:solidFill>
                        <a:effectLst/>
                        <a:latin typeface="黑体" panose="02010609060101010101" pitchFamily="2" charset="-122"/>
                        <a:ea typeface="黑体" panose="02010609060101010101" pitchFamily="2" charset="-122"/>
                      </a:endParaRPr>
                    </a:p>
                  </a:txBody>
                  <a:tcPr marL="64812" marR="64812" marT="27003" marB="2700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289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rPr>
                        <a:t>拓跋</a:t>
                      </a:r>
                      <a:endPar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元</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289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rPr>
                        <a:t>贺楼</a:t>
                      </a:r>
                      <a:endPar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rPr>
                        <a:t>楼</a:t>
                      </a:r>
                      <a:endPar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289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邱穆陵</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rPr>
                        <a:t>穆</a:t>
                      </a:r>
                      <a:endPar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289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rPr>
                        <a:t>贺兰</a:t>
                      </a:r>
                      <a:endPar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贺</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289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rPr>
                        <a:t>独孤</a:t>
                      </a:r>
                      <a:endParaRPr kumimoji="0" lang="zh-CN" altLang="en-US" sz="28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刘</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L="64812" marR="64812" marT="27003" marB="2700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19" name="文本框 18"/>
          <p:cNvSpPr txBox="1"/>
          <p:nvPr/>
        </p:nvSpPr>
        <p:spPr>
          <a:xfrm>
            <a:off x="4683375" y="2508577"/>
            <a:ext cx="800219" cy="461665"/>
          </a:xfrm>
          <a:prstGeom prst="rect">
            <a:avLst/>
          </a:prstGeom>
          <a:noFill/>
        </p:spPr>
        <p:txBody>
          <a:bodyPr wrap="none" rtlCol="0" anchor="t">
            <a:spAutoFit/>
          </a:bodyPr>
          <a:lstStyle>
            <a:defPPr>
              <a:defRPr lang="zh-CN"/>
            </a:defPPr>
            <a:lvl1pPr>
              <a:defRPr sz="2800" b="1">
                <a:solidFill>
                  <a:srgbClr val="0000CC"/>
                </a:solidFill>
                <a:latin typeface="微软雅黑" panose="020B0503020204020204" charset="-122"/>
                <a:ea typeface="微软雅黑" panose="020B0503020204020204" charset="-122"/>
              </a:defRPr>
            </a:lvl1pPr>
          </a:lstStyle>
          <a:p>
            <a:r>
              <a:rPr lang="zh-CN" altLang="en-US" sz="2400" dirty="0"/>
              <a:t>汉姓</a:t>
            </a:r>
            <a:endParaRPr lang="zh-CN" altLang="en-US" sz="2400" dirty="0"/>
          </a:p>
        </p:txBody>
      </p:sp>
      <p:sp>
        <p:nvSpPr>
          <p:cNvPr id="20" name="文本框 19"/>
          <p:cNvSpPr txBox="1"/>
          <p:nvPr/>
        </p:nvSpPr>
        <p:spPr>
          <a:xfrm>
            <a:off x="6354969" y="3357560"/>
            <a:ext cx="2438961" cy="2308324"/>
          </a:xfrm>
          <a:prstGeom prst="rect">
            <a:avLst/>
          </a:prstGeom>
          <a:noFill/>
          <a:ln>
            <a:solidFill>
              <a:srgbClr val="7030A0"/>
            </a:solidFill>
            <a:prstDash val="dashDot"/>
          </a:ln>
        </p:spPr>
        <p:txBody>
          <a:bodyPr wrap="square">
            <a:spAutoFit/>
          </a:bodyPr>
          <a:lstStyle>
            <a:defPPr>
              <a:defRPr lang="zh-CN"/>
            </a:defPPr>
            <a:lvl1pPr marR="0" lvl="0" indent="0">
              <a:lnSpc>
                <a:spcPct val="100000"/>
              </a:lnSpc>
              <a:spcBef>
                <a:spcPct val="0"/>
              </a:spcBef>
              <a:spcAft>
                <a:spcPct val="0"/>
              </a:spcAft>
              <a:buClrTx/>
              <a:buSzTx/>
              <a:buFontTx/>
              <a:buNone/>
              <a:defRPr sz="2800" b="1">
                <a:ln>
                  <a:noFill/>
                </a:ln>
                <a:effectLst/>
                <a:uLnTx/>
                <a:uFillTx/>
                <a:latin typeface="华文仿宋" panose="02010600040101010101" pitchFamily="2" charset="-122"/>
                <a:ea typeface="华文仿宋" panose="02010600040101010101" pitchFamily="2" charset="-122"/>
                <a:cs typeface="楷体" panose="02010609060101010101" pitchFamily="49" charset="-122"/>
              </a:defRPr>
            </a:lvl1pPr>
          </a:lstStyle>
          <a:p>
            <a:r>
              <a:rPr lang="zh-CN" altLang="en-US" sz="2400" dirty="0"/>
              <a:t>孝文帝率先娶汉族大姓卢、崔、郑、王4家的女儿为妃，把自己的女儿嫁给汉族大姓。</a:t>
            </a:r>
            <a:endParaRPr lang="zh-CN" altLang="en-US" sz="2400" dirty="0"/>
          </a:p>
        </p:txBody>
      </p:sp>
      <p:sp>
        <p:nvSpPr>
          <p:cNvPr id="21" name="任意多边形 16"/>
          <p:cNvSpPr>
            <a:spLocks noChangeArrowheads="1"/>
          </p:cNvSpPr>
          <p:nvPr/>
        </p:nvSpPr>
        <p:spPr bwMode="auto">
          <a:xfrm>
            <a:off x="6808489" y="2320595"/>
            <a:ext cx="1104904" cy="1029593"/>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C00000"/>
          </a:solidFill>
          <a:ln>
            <a:noFill/>
          </a:ln>
        </p:spPr>
        <p:txBody>
          <a:bodyPr lIns="51435" tIns="0" rIns="51435" bIns="202500" anchor="ctr"/>
          <a:lstStyle/>
          <a:p>
            <a:pPr algn="ctr" defTabSz="685165">
              <a:defRPr/>
            </a:pPr>
            <a:endParaRPr lang="zh-CN" altLang="en-US" sz="2400" b="1">
              <a:solidFill>
                <a:srgbClr val="000000"/>
              </a:solidFill>
              <a:latin typeface="微软雅黑" panose="020B0503020204020204" charset="-122"/>
              <a:ea typeface="微软雅黑" panose="020B0503020204020204" charset="-122"/>
            </a:endParaRPr>
          </a:p>
        </p:txBody>
      </p:sp>
      <p:sp>
        <p:nvSpPr>
          <p:cNvPr id="22" name="文本框 21"/>
          <p:cNvSpPr txBox="1"/>
          <p:nvPr/>
        </p:nvSpPr>
        <p:spPr>
          <a:xfrm>
            <a:off x="6882808" y="2508588"/>
            <a:ext cx="800219" cy="461665"/>
          </a:xfrm>
          <a:prstGeom prst="rect">
            <a:avLst/>
          </a:prstGeom>
          <a:noFill/>
        </p:spPr>
        <p:txBody>
          <a:bodyPr wrap="none" rtlCol="0" anchor="t">
            <a:spAutoFit/>
          </a:bodyPr>
          <a:lstStyle>
            <a:defPPr>
              <a:defRPr lang="zh-CN"/>
            </a:defPPr>
            <a:lvl1pPr>
              <a:defRPr sz="2800" b="1">
                <a:solidFill>
                  <a:srgbClr val="0000CC"/>
                </a:solidFill>
                <a:latin typeface="微软雅黑" panose="020B0503020204020204" charset="-122"/>
                <a:ea typeface="微软雅黑" panose="020B0503020204020204" charset="-122"/>
              </a:defRPr>
            </a:lvl1pPr>
          </a:lstStyle>
          <a:p>
            <a:r>
              <a:rPr lang="zh-CN" altLang="en-US" sz="2400" dirty="0">
                <a:sym typeface="+mn-ea"/>
              </a:rPr>
              <a:t>通婚</a:t>
            </a:r>
            <a:endParaRPr lang="zh-CN" altLang="en-US" sz="2400" dirty="0"/>
          </a:p>
        </p:txBody>
      </p:sp>
      <p:pic>
        <p:nvPicPr>
          <p:cNvPr id="23" name="图片 42" descr="4871487421931342376.jpg"/>
          <p:cNvPicPr>
            <a:picLocks noChangeAspect="1"/>
          </p:cNvPicPr>
          <p:nvPr/>
        </p:nvPicPr>
        <p:blipFill>
          <a:blip r:embed="rId5">
            <a:clrChange>
              <a:clrFrom>
                <a:srgbClr val="F5F5F5">
                  <a:alpha val="100000"/>
                </a:srgbClr>
              </a:clrFrom>
              <a:clrTo>
                <a:srgbClr val="F5F5F5">
                  <a:alpha val="100000"/>
                  <a:alpha val="0"/>
                </a:srgbClr>
              </a:clrTo>
            </a:clrChange>
            <a:extLst>
              <a:ext uri="{28A0092B-C50C-407E-A947-70E740481C1C}">
                <a14:useLocalDpi xmlns:a14="http://schemas.microsoft.com/office/drawing/2010/main" val="0"/>
              </a:ext>
            </a:extLst>
          </a:blip>
          <a:stretch>
            <a:fillRect/>
          </a:stretch>
        </p:blipFill>
        <p:spPr bwMode="auto">
          <a:xfrm>
            <a:off x="9003680" y="3219841"/>
            <a:ext cx="2970444" cy="3540179"/>
          </a:xfrm>
          <a:prstGeom prst="rect">
            <a:avLst/>
          </a:prstGeom>
          <a:solidFill>
            <a:schemeClr val="bg1"/>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4" name="任意多边形 19"/>
          <p:cNvSpPr>
            <a:spLocks noChangeArrowheads="1"/>
          </p:cNvSpPr>
          <p:nvPr/>
        </p:nvSpPr>
        <p:spPr bwMode="auto">
          <a:xfrm>
            <a:off x="8875808" y="2320533"/>
            <a:ext cx="1115290" cy="1029593"/>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182640"/>
          </a:solidFill>
          <a:ln>
            <a:noFill/>
          </a:ln>
        </p:spPr>
        <p:txBody>
          <a:bodyPr lIns="51435" tIns="0" rIns="51435" bIns="202500" anchor="ctr"/>
          <a:lstStyle/>
          <a:p>
            <a:pPr algn="ctr" defTabSz="685165">
              <a:defRPr/>
            </a:pPr>
            <a:endParaRPr lang="zh-CN" altLang="en-US" sz="2400" b="1">
              <a:solidFill>
                <a:srgbClr val="000000"/>
              </a:solidFill>
              <a:latin typeface="新宋体" panose="02010609030101010101" charset="-122"/>
              <a:ea typeface="新宋体" panose="02010609030101010101" charset="-122"/>
            </a:endParaRPr>
          </a:p>
        </p:txBody>
      </p:sp>
      <p:sp>
        <p:nvSpPr>
          <p:cNvPr id="25" name="文本框 24"/>
          <p:cNvSpPr txBox="1"/>
          <p:nvPr/>
        </p:nvSpPr>
        <p:spPr>
          <a:xfrm>
            <a:off x="8977876" y="2508577"/>
            <a:ext cx="800219" cy="461665"/>
          </a:xfrm>
          <a:prstGeom prst="rect">
            <a:avLst/>
          </a:prstGeom>
          <a:noFill/>
        </p:spPr>
        <p:txBody>
          <a:bodyPr wrap="none" rtlCol="0" anchor="t">
            <a:spAutoFit/>
          </a:bodyPr>
          <a:lstStyle>
            <a:defPPr>
              <a:defRPr lang="zh-CN"/>
            </a:defPPr>
            <a:lvl1pPr>
              <a:defRPr sz="2800" b="1">
                <a:solidFill>
                  <a:srgbClr val="0000CC"/>
                </a:solidFill>
                <a:latin typeface="微软雅黑" panose="020B0503020204020204" charset="-122"/>
                <a:ea typeface="微软雅黑" panose="020B0503020204020204" charset="-122"/>
              </a:defRPr>
            </a:lvl1pPr>
          </a:lstStyle>
          <a:p>
            <a:r>
              <a:rPr lang="zh-CN" altLang="en-US" sz="2400" dirty="0">
                <a:sym typeface="+mn-ea"/>
              </a:rPr>
              <a:t>汉语</a:t>
            </a:r>
            <a:endParaRPr lang="zh-CN" altLang="en-US" sz="240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p:bldP spid="19" grpId="0"/>
      <p:bldP spid="20" grpId="0" animBg="1"/>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12658" y="808581"/>
            <a:ext cx="2032139" cy="461665"/>
          </a:xfrm>
          <a:prstGeom prst="rect">
            <a:avLst/>
          </a:prstGeom>
          <a:noFill/>
        </p:spPr>
        <p:txBody>
          <a:bodyPr wrap="square" rtlCol="0">
            <a:spAutoFit/>
          </a:bodyPr>
          <a:lstStyle>
            <a:defPPr>
              <a:defRPr lang="zh-CN"/>
            </a:defPPr>
            <a:lvl1pPr>
              <a:defRPr sz="2800" b="1">
                <a:latin typeface="黑体" panose="02010609060101010101" pitchFamily="2" charset="-122"/>
                <a:ea typeface="黑体" panose="02010609060101010101" pitchFamily="2" charset="-122"/>
              </a:defRPr>
            </a:lvl1pPr>
          </a:lstStyle>
          <a:p>
            <a:r>
              <a:rPr lang="en-US" altLang="zh-CN" sz="2400" noProof="1"/>
              <a:t>3</a:t>
            </a:r>
            <a:r>
              <a:rPr lang="zh-CN" altLang="en-US" sz="2400" noProof="1"/>
              <a:t>、实质：</a:t>
            </a:r>
            <a:endParaRPr lang="zh-CN" altLang="en-US" sz="2400" noProof="1"/>
          </a:p>
        </p:txBody>
      </p:sp>
      <p:sp>
        <p:nvSpPr>
          <p:cNvPr id="3" name="矩形 2"/>
          <p:cNvSpPr/>
          <p:nvPr/>
        </p:nvSpPr>
        <p:spPr>
          <a:xfrm>
            <a:off x="1412107" y="1352930"/>
            <a:ext cx="5134739" cy="461665"/>
          </a:xfrm>
          <a:prstGeom prst="rect">
            <a:avLst/>
          </a:prstGeom>
        </p:spPr>
        <p:txBody>
          <a:bodyPr wrap="none">
            <a:spAutoFit/>
          </a:bodyPr>
          <a:lstStyle/>
          <a:p>
            <a:pPr>
              <a:spcBef>
                <a:spcPct val="50000"/>
              </a:spcBef>
              <a:buClr>
                <a:schemeClr val="bg1"/>
              </a:buClr>
            </a:pPr>
            <a:r>
              <a:rPr lang="zh-CN" altLang="en-US" sz="2400" b="1" noProof="1">
                <a:solidFill>
                  <a:srgbClr val="FF0000"/>
                </a:solidFill>
                <a:latin typeface="黑体" panose="02010609060101010101" pitchFamily="2" charset="-122"/>
                <a:ea typeface="黑体" panose="02010609060101010101" pitchFamily="2" charset="-122"/>
              </a:rPr>
              <a:t>少数民族</a:t>
            </a:r>
            <a:r>
              <a:rPr lang="zh-CN" altLang="en-US" sz="2400" b="1" noProof="1">
                <a:latin typeface="黑体" panose="02010609060101010101" pitchFamily="2" charset="-122"/>
                <a:ea typeface="黑体" panose="02010609060101010101" pitchFamily="2" charset="-122"/>
              </a:rPr>
              <a:t>政权自上而下的</a:t>
            </a:r>
            <a:r>
              <a:rPr lang="zh-CN" altLang="en-US" sz="2400" b="1" u="sng" noProof="1">
                <a:solidFill>
                  <a:srgbClr val="FF0000"/>
                </a:solidFill>
                <a:latin typeface="黑体" panose="02010609060101010101" pitchFamily="2" charset="-122"/>
                <a:ea typeface="黑体" panose="02010609060101010101" pitchFamily="2" charset="-122"/>
              </a:rPr>
              <a:t>封建化</a:t>
            </a:r>
            <a:r>
              <a:rPr lang="zh-CN" altLang="en-US" sz="2400" b="1" noProof="1">
                <a:latin typeface="黑体" panose="02010609060101010101" pitchFamily="2" charset="-122"/>
                <a:ea typeface="黑体" panose="02010609060101010101" pitchFamily="2" charset="-122"/>
              </a:rPr>
              <a:t>改革</a:t>
            </a:r>
            <a:endParaRPr lang="zh-CN" altLang="en-US" sz="2400" b="1" noProof="1">
              <a:latin typeface="黑体" panose="02010609060101010101" pitchFamily="2" charset="-122"/>
              <a:ea typeface="黑体" panose="02010609060101010101" pitchFamily="2" charset="-122"/>
            </a:endParaRPr>
          </a:p>
        </p:txBody>
      </p:sp>
      <p:sp>
        <p:nvSpPr>
          <p:cNvPr id="4" name="线形标注 2 14"/>
          <p:cNvSpPr/>
          <p:nvPr/>
        </p:nvSpPr>
        <p:spPr>
          <a:xfrm>
            <a:off x="8368301" y="48645"/>
            <a:ext cx="3730943" cy="1519873"/>
          </a:xfrm>
          <a:prstGeom prst="borderCallout2">
            <a:avLst>
              <a:gd name="adj1" fmla="val 19963"/>
              <a:gd name="adj2" fmla="val 973"/>
              <a:gd name="adj3" fmla="val 18750"/>
              <a:gd name="adj4" fmla="val -16667"/>
              <a:gd name="adj5" fmla="val 90705"/>
              <a:gd name="adj6" fmla="val -63223"/>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95000"/>
                    <a:lumOff val="5000"/>
                  </a:schemeClr>
                </a:solidFill>
                <a:latin typeface="黑体" panose="02010609060101010101" pitchFamily="2" charset="-122"/>
                <a:ea typeface="黑体" panose="02010609060101010101" pitchFamily="2" charset="-122"/>
              </a:rPr>
              <a:t>鲜卑族</a:t>
            </a:r>
            <a:r>
              <a:rPr lang="zh-CN" altLang="en-US" sz="2400" b="1" dirty="0">
                <a:solidFill>
                  <a:srgbClr val="000099"/>
                </a:solidFill>
                <a:latin typeface="黑体" panose="02010609060101010101" pitchFamily="2" charset="-122"/>
                <a:ea typeface="黑体" panose="02010609060101010101" pitchFamily="2" charset="-122"/>
              </a:rPr>
              <a:t>奴隶制</a:t>
            </a:r>
            <a:r>
              <a:rPr lang="zh-CN" altLang="en-US" sz="2400" b="1" dirty="0">
                <a:solidFill>
                  <a:schemeClr val="tx1">
                    <a:lumMod val="95000"/>
                    <a:lumOff val="5000"/>
                  </a:schemeClr>
                </a:solidFill>
                <a:latin typeface="黑体" panose="02010609060101010101" pitchFamily="2" charset="-122"/>
                <a:ea typeface="黑体" panose="02010609060101010101" pitchFamily="2" charset="-122"/>
              </a:rPr>
              <a:t>统治模式向汉族</a:t>
            </a:r>
            <a:r>
              <a:rPr lang="zh-CN" altLang="en-US" sz="2400" b="1" dirty="0">
                <a:solidFill>
                  <a:srgbClr val="000099"/>
                </a:solidFill>
                <a:latin typeface="黑体" panose="02010609060101010101" pitchFamily="2" charset="-122"/>
                <a:ea typeface="黑体" panose="02010609060101010101" pitchFamily="2" charset="-122"/>
              </a:rPr>
              <a:t>封建统治</a:t>
            </a:r>
            <a:r>
              <a:rPr lang="zh-CN" altLang="en-US" sz="2400" b="1" dirty="0">
                <a:solidFill>
                  <a:schemeClr val="tx1">
                    <a:lumMod val="95000"/>
                    <a:lumOff val="5000"/>
                  </a:schemeClr>
                </a:solidFill>
                <a:latin typeface="黑体" panose="02010609060101010101" pitchFamily="2" charset="-122"/>
                <a:ea typeface="黑体" panose="02010609060101010101" pitchFamily="2" charset="-122"/>
              </a:rPr>
              <a:t>模式的转化</a:t>
            </a:r>
            <a:endParaRPr lang="zh-CN" altLang="en-US" sz="2400" b="1" dirty="0">
              <a:solidFill>
                <a:schemeClr val="tx1">
                  <a:lumMod val="95000"/>
                  <a:lumOff val="5000"/>
                </a:schemeClr>
              </a:solidFill>
              <a:latin typeface="黑体" panose="02010609060101010101" pitchFamily="2" charset="-122"/>
              <a:ea typeface="黑体" panose="02010609060101010101" pitchFamily="2" charset="-122"/>
            </a:endParaRPr>
          </a:p>
        </p:txBody>
      </p:sp>
      <p:sp>
        <p:nvSpPr>
          <p:cNvPr id="6" name="文本框 5"/>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二、北魏孝文帝改革</a:t>
            </a:r>
            <a:endParaRPr lang="zh-CN" altLang="en-US" sz="2800" b="1" dirty="0">
              <a:latin typeface="黑体" panose="02010609060101010101" pitchFamily="2" charset="-122"/>
              <a:ea typeface="黑体" panose="02010609060101010101" pitchFamily="2" charset="-122"/>
            </a:endParaRPr>
          </a:p>
        </p:txBody>
      </p:sp>
      <p:sp>
        <p:nvSpPr>
          <p:cNvPr id="8" name="文本框 7"/>
          <p:cNvSpPr txBox="1"/>
          <p:nvPr/>
        </p:nvSpPr>
        <p:spPr>
          <a:xfrm>
            <a:off x="812658" y="1897279"/>
            <a:ext cx="2032139" cy="461665"/>
          </a:xfrm>
          <a:prstGeom prst="rect">
            <a:avLst/>
          </a:prstGeom>
          <a:noFill/>
        </p:spPr>
        <p:txBody>
          <a:bodyPr wrap="square" rtlCol="0">
            <a:spAutoFit/>
          </a:bodyPr>
          <a:lstStyle>
            <a:defPPr>
              <a:defRPr lang="zh-CN"/>
            </a:defPPr>
            <a:lvl1pPr>
              <a:defRPr sz="2800" b="1">
                <a:latin typeface="黑体" panose="02010609060101010101" pitchFamily="2" charset="-122"/>
                <a:ea typeface="黑体" panose="02010609060101010101" pitchFamily="2" charset="-122"/>
              </a:defRPr>
            </a:lvl1pPr>
          </a:lstStyle>
          <a:p>
            <a:r>
              <a:rPr lang="en-US" altLang="zh-CN" sz="2400" noProof="1"/>
              <a:t>4</a:t>
            </a:r>
            <a:r>
              <a:rPr lang="zh-CN" altLang="en-US" sz="2400" noProof="1"/>
              <a:t>、影响：</a:t>
            </a:r>
            <a:endParaRPr lang="zh-CN" altLang="en-US" sz="2400" noProof="1"/>
          </a:p>
        </p:txBody>
      </p:sp>
      <p:sp>
        <p:nvSpPr>
          <p:cNvPr id="10" name="文本框 9"/>
          <p:cNvSpPr txBox="1"/>
          <p:nvPr/>
        </p:nvSpPr>
        <p:spPr>
          <a:xfrm>
            <a:off x="5901055" y="1898015"/>
            <a:ext cx="6198235" cy="4154170"/>
          </a:xfrm>
          <a:prstGeom prst="rect">
            <a:avLst/>
          </a:prstGeom>
          <a:noFill/>
          <a:ln>
            <a:solidFill>
              <a:srgbClr val="7030A0"/>
            </a:solidFill>
            <a:prstDash val="dashDot"/>
          </a:ln>
        </p:spPr>
        <p:txBody>
          <a:bodyPr wrap="square">
            <a:spAutoFit/>
          </a:bodyPr>
          <a:lstStyle>
            <a:defPPr>
              <a:defRPr lang="zh-CN"/>
            </a:defPPr>
            <a:lvl1pPr marR="0" lvl="0" indent="0">
              <a:lnSpc>
                <a:spcPct val="100000"/>
              </a:lnSpc>
              <a:spcBef>
                <a:spcPct val="0"/>
              </a:spcBef>
              <a:spcAft>
                <a:spcPct val="0"/>
              </a:spcAft>
              <a:buClrTx/>
              <a:buSzTx/>
              <a:buFontTx/>
              <a:buNone/>
              <a:defRPr sz="2800" b="1">
                <a:ln>
                  <a:noFill/>
                </a:ln>
                <a:effectLst/>
                <a:uLnTx/>
                <a:uFillTx/>
                <a:latin typeface="华文仿宋" panose="02010600040101010101" pitchFamily="2" charset="-122"/>
                <a:ea typeface="华文仿宋" panose="02010600040101010101" pitchFamily="2" charset="-122"/>
                <a:cs typeface="楷体" panose="02010609060101010101" pitchFamily="49" charset="-122"/>
              </a:defRPr>
            </a:lvl1pPr>
          </a:lstStyle>
          <a:p>
            <a:r>
              <a:rPr lang="en-US" sz="2400" dirty="0">
                <a:latin typeface="楷体" panose="02010609060101010101" pitchFamily="49" charset="-122"/>
                <a:ea typeface="楷体" panose="02010609060101010101" pitchFamily="49" charset="-122"/>
                <a:sym typeface="+mn-ea"/>
              </a:rPr>
              <a:t>    </a:t>
            </a:r>
            <a:r>
              <a:rPr sz="2400" dirty="0" err="1">
                <a:latin typeface="楷体" panose="02010609060101010101" pitchFamily="49" charset="-122"/>
                <a:ea typeface="楷体" panose="02010609060101010101" pitchFamily="49" charset="-122"/>
                <a:sym typeface="+mn-ea"/>
              </a:rPr>
              <a:t>自晋宋以来，号洛阳为荒土，此中谓长江以北尽是夷狄。昨至洛阳，始知衣冠士族并在中原，礼仪富盛，人物殷阜</a:t>
            </a:r>
            <a:r>
              <a:rPr sz="2400" dirty="0">
                <a:latin typeface="楷体" panose="02010609060101010101" pitchFamily="49" charset="-122"/>
                <a:ea typeface="楷体" panose="02010609060101010101" pitchFamily="49" charset="-122"/>
                <a:sym typeface="+mn-ea"/>
              </a:rPr>
              <a:t>。</a:t>
            </a:r>
            <a:endParaRPr sz="2400" dirty="0">
              <a:latin typeface="楷体" panose="02010609060101010101" pitchFamily="49" charset="-122"/>
              <a:ea typeface="楷体" panose="02010609060101010101" pitchFamily="49" charset="-122"/>
              <a:sym typeface="+mn-ea"/>
            </a:endParaRPr>
          </a:p>
          <a:p>
            <a:r>
              <a:rPr lang="zh-CN" altLang="en-US" sz="2400" dirty="0">
                <a:latin typeface="楷体" panose="02010609060101010101" pitchFamily="49" charset="-122"/>
                <a:ea typeface="楷体" panose="02010609060101010101" pitchFamily="49" charset="-122"/>
                <a:sym typeface="+mn-ea"/>
              </a:rPr>
              <a:t>    自葱岭以西，至于大秦，百国千城，莫不款附。商胡贩客，日奔塞下。所谓尽天地之区已，乐中国土风因而宅者，不可胜数。是以附化之民，万有余家。门巷修整，阊阖填列。青槐荫陌，绿树垂庭。天下难得之货，咸悉在焉。                        </a:t>
            </a:r>
            <a:endParaRPr lang="en-US" altLang="zh-CN" sz="2400" dirty="0">
              <a:latin typeface="楷体" panose="02010609060101010101" pitchFamily="49" charset="-122"/>
              <a:ea typeface="楷体" panose="02010609060101010101" pitchFamily="49" charset="-122"/>
              <a:sym typeface="+mn-ea"/>
            </a:endParaRPr>
          </a:p>
          <a:p>
            <a:r>
              <a:rPr lang="en-US" altLang="zh-CN" sz="24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——摘自[北魏]杨衒之《洛阳伽蓝记》</a:t>
            </a:r>
            <a:endParaRPr lang="zh-CN" altLang="en-US" sz="2400" dirty="0">
              <a:latin typeface="楷体" panose="02010609060101010101" pitchFamily="49" charset="-122"/>
              <a:ea typeface="楷体" panose="02010609060101010101" pitchFamily="49" charset="-122"/>
            </a:endParaRPr>
          </a:p>
        </p:txBody>
      </p:sp>
      <p:sp>
        <p:nvSpPr>
          <p:cNvPr id="12" name="文本框 11"/>
          <p:cNvSpPr txBox="1"/>
          <p:nvPr/>
        </p:nvSpPr>
        <p:spPr>
          <a:xfrm>
            <a:off x="619126" y="3429000"/>
            <a:ext cx="5281612" cy="2676525"/>
          </a:xfrm>
          <a:prstGeom prst="rect">
            <a:avLst/>
          </a:prstGeom>
          <a:solidFill>
            <a:srgbClr val="FFFF00"/>
          </a:solidFill>
        </p:spPr>
        <p:txBody>
          <a:bodyPr wrap="square">
            <a:spAutoFit/>
          </a:bodyPr>
          <a:lstStyle/>
          <a:p>
            <a:r>
              <a:rPr lang="zh-CN" altLang="en-US" sz="2400" b="1" dirty="0">
                <a:solidFill>
                  <a:srgbClr val="FF0000"/>
                </a:solidFill>
                <a:latin typeface="微软雅黑" panose="020B0503020204020204" charset="-122"/>
                <a:ea typeface="微软雅黑" panose="020B0503020204020204" charset="-122"/>
                <a:sym typeface="+mn-ea"/>
              </a:rPr>
              <a:t>①加快北方各族交融，缓和阶级矛盾</a:t>
            </a:r>
            <a:endParaRPr lang="en-US" altLang="zh-CN" sz="2400" b="1" dirty="0">
              <a:solidFill>
                <a:srgbClr val="FF0000"/>
              </a:solidFill>
              <a:latin typeface="微软雅黑" panose="020B0503020204020204" charset="-122"/>
              <a:ea typeface="微软雅黑" panose="020B0503020204020204" charset="-122"/>
              <a:sym typeface="+mn-ea"/>
            </a:endParaRPr>
          </a:p>
          <a:p>
            <a:r>
              <a:rPr lang="zh-CN" altLang="en-US" sz="2400" b="1" dirty="0">
                <a:solidFill>
                  <a:srgbClr val="FF0000"/>
                </a:solidFill>
                <a:latin typeface="微软雅黑" panose="020B0503020204020204" charset="-122"/>
                <a:ea typeface="微软雅黑" panose="020B0503020204020204" charset="-122"/>
                <a:sym typeface="+mn-ea"/>
              </a:rPr>
              <a:t>②推动了北方经济的复苏与繁荣，缩小了南北差距。</a:t>
            </a:r>
            <a:endParaRPr lang="en-US" altLang="zh-CN" sz="2400" b="1" dirty="0">
              <a:solidFill>
                <a:srgbClr val="FF0000"/>
              </a:solidFill>
              <a:latin typeface="微软雅黑" panose="020B0503020204020204" charset="-122"/>
              <a:ea typeface="微软雅黑" panose="020B0503020204020204" charset="-122"/>
              <a:sym typeface="+mn-ea"/>
            </a:endParaRPr>
          </a:p>
          <a:p>
            <a:r>
              <a:rPr lang="zh-CN" altLang="en-US" sz="2400" b="1" dirty="0">
                <a:solidFill>
                  <a:srgbClr val="FF0000"/>
                </a:solidFill>
                <a:latin typeface="微软雅黑" panose="020B0503020204020204" charset="-122"/>
                <a:ea typeface="微软雅黑" panose="020B0503020204020204" charset="-122"/>
                <a:sym typeface="+mn-ea"/>
              </a:rPr>
              <a:t>③加速了北魏政权封建化的进程。</a:t>
            </a:r>
            <a:endParaRPr lang="en-US" altLang="zh-CN" sz="2400" b="1" dirty="0">
              <a:solidFill>
                <a:srgbClr val="FF0000"/>
              </a:solidFill>
              <a:latin typeface="微软雅黑" panose="020B0503020204020204" charset="-122"/>
              <a:ea typeface="微软雅黑" panose="020B0503020204020204" charset="-122"/>
              <a:sym typeface="+mn-ea"/>
            </a:endParaRPr>
          </a:p>
          <a:p>
            <a:r>
              <a:rPr lang="zh-CN" altLang="en-US" sz="2400" b="1" dirty="0">
                <a:solidFill>
                  <a:srgbClr val="FF0000"/>
                </a:solidFill>
                <a:latin typeface="微软雅黑" panose="020B0503020204020204" charset="-122"/>
                <a:ea typeface="微软雅黑" panose="020B0503020204020204" charset="-122"/>
                <a:sym typeface="+mn-ea"/>
              </a:rPr>
              <a:t>④为中国统一多民族国家的发展作出了重要贡献</a:t>
            </a:r>
            <a:endParaRPr lang="en-US" altLang="zh-CN" sz="2400" b="1" dirty="0">
              <a:solidFill>
                <a:srgbClr val="FF0000"/>
              </a:solidFill>
              <a:latin typeface="微软雅黑" panose="020B0503020204020204" charset="-122"/>
              <a:ea typeface="微软雅黑" panose="020B0503020204020204" charset="-122"/>
              <a:sym typeface="+mn-ea"/>
            </a:endParaRPr>
          </a:p>
          <a:p>
            <a:r>
              <a:rPr lang="zh-CN" altLang="en-US" sz="2400" b="1" dirty="0">
                <a:solidFill>
                  <a:srgbClr val="FF0000"/>
                </a:solidFill>
                <a:latin typeface="微软雅黑" panose="020B0503020204020204" charset="-122"/>
                <a:ea typeface="微软雅黑" panose="020B0503020204020204" charset="-122"/>
              </a:rPr>
              <a:t>⑤为隋唐统一和繁荣奠定基础</a:t>
            </a:r>
            <a:endParaRPr lang="zh-CN" altLang="en-US" sz="2400" b="1" dirty="0"/>
          </a:p>
        </p:txBody>
      </p:sp>
      <p:sp>
        <p:nvSpPr>
          <p:cNvPr id="9" name="Text Box 9"/>
          <p:cNvSpPr txBox="1"/>
          <p:nvPr/>
        </p:nvSpPr>
        <p:spPr>
          <a:xfrm>
            <a:off x="1326719" y="2469152"/>
            <a:ext cx="4574019" cy="830997"/>
          </a:xfrm>
          <a:prstGeom prst="rect">
            <a:avLst/>
          </a:prstGeom>
          <a:noFill/>
          <a:ln w="9525">
            <a:noFill/>
          </a:ln>
        </p:spPr>
        <p:txBody>
          <a:bodyPr wrap="square">
            <a:spAutoFit/>
          </a:bodyPr>
          <a:lstStyle/>
          <a:p>
            <a:r>
              <a:rPr lang="zh-CN" altLang="en-US" sz="2400" b="1" dirty="0">
                <a:solidFill>
                  <a:srgbClr val="0000CC"/>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阅读史料结合所学：分析孝文帝改革的影响。</a:t>
            </a:r>
            <a:endParaRPr lang="zh-CN" altLang="en-US" sz="24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bldLvl="0" animBg="1"/>
      <p:bldP spid="12" grpId="0" bldLvl="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14630" y="223520"/>
            <a:ext cx="5743575" cy="52197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三、北宋</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王安石变法（</a:t>
            </a:r>
            <a:r>
              <a:rPr lang="en-US" altLang="zh-CN" sz="2800" b="1" dirty="0">
                <a:latin typeface="黑体" panose="02010609060101010101" pitchFamily="2" charset="-122"/>
                <a:ea typeface="黑体" panose="02010609060101010101" pitchFamily="2" charset="-122"/>
              </a:rPr>
              <a:t>1069</a:t>
            </a:r>
            <a:r>
              <a:rPr lang="zh-CN" altLang="en-US" sz="2800" b="1" dirty="0">
                <a:latin typeface="黑体" panose="02010609060101010101" pitchFamily="2" charset="-122"/>
                <a:ea typeface="黑体" panose="02010609060101010101" pitchFamily="2" charset="-122"/>
              </a:rPr>
              <a:t>）</a:t>
            </a:r>
            <a:endParaRPr lang="zh-CN" altLang="en-US" sz="2800" b="1" dirty="0">
              <a:latin typeface="黑体" panose="02010609060101010101" pitchFamily="2" charset="-122"/>
              <a:ea typeface="黑体" panose="02010609060101010101" pitchFamily="2" charset="-122"/>
            </a:endParaRPr>
          </a:p>
        </p:txBody>
      </p:sp>
      <p:pic>
        <p:nvPicPr>
          <p:cNvPr id="5" name="图片 65537" descr="9课地图"/>
          <p:cNvPicPr>
            <a:picLocks noChangeAspect="1"/>
          </p:cNvPicPr>
          <p:nvPr/>
        </p:nvPicPr>
        <p:blipFill>
          <a:blip r:embed="rId2"/>
          <a:stretch>
            <a:fillRect/>
          </a:stretch>
        </p:blipFill>
        <p:spPr>
          <a:xfrm>
            <a:off x="214637" y="1683666"/>
            <a:ext cx="5210499" cy="4502827"/>
          </a:xfrm>
          <a:prstGeom prst="rect">
            <a:avLst/>
          </a:prstGeom>
          <a:noFill/>
          <a:ln w="9525">
            <a:noFill/>
          </a:ln>
        </p:spPr>
      </p:pic>
      <p:sp>
        <p:nvSpPr>
          <p:cNvPr id="7" name="文本框 6"/>
          <p:cNvSpPr txBox="1"/>
          <p:nvPr/>
        </p:nvSpPr>
        <p:spPr>
          <a:xfrm>
            <a:off x="5564505" y="546735"/>
            <a:ext cx="6144895" cy="2306955"/>
          </a:xfrm>
          <a:prstGeom prst="rect">
            <a:avLst/>
          </a:prstGeom>
          <a:noFill/>
          <a:ln>
            <a:solidFill>
              <a:srgbClr val="7030A0"/>
            </a:solidFill>
            <a:prstDash val="dashDot"/>
          </a:ln>
        </p:spPr>
        <p:txBody>
          <a:bodyPr wrap="square">
            <a:spAutoFit/>
          </a:bodyPr>
          <a:lstStyle>
            <a:defPPr>
              <a:defRPr lang="zh-CN"/>
            </a:defPPr>
            <a:lvl1pPr marR="0" lvl="0" indent="0">
              <a:lnSpc>
                <a:spcPct val="100000"/>
              </a:lnSpc>
              <a:spcBef>
                <a:spcPct val="0"/>
              </a:spcBef>
              <a:spcAft>
                <a:spcPct val="0"/>
              </a:spcAft>
              <a:buClrTx/>
              <a:buSzTx/>
              <a:buFontTx/>
              <a:buNone/>
              <a:defRPr sz="2800" b="1">
                <a:ln>
                  <a:noFill/>
                </a:ln>
                <a:effectLst/>
                <a:uLnTx/>
                <a:uFillTx/>
                <a:latin typeface="华文仿宋" panose="02010600040101010101" pitchFamily="2" charset="-122"/>
                <a:ea typeface="华文仿宋" panose="02010600040101010101" pitchFamily="2" charset="-122"/>
                <a:cs typeface="楷体" panose="02010609060101010101" pitchFamily="49" charset="-122"/>
              </a:defRPr>
            </a:lvl1pPr>
          </a:lstStyle>
          <a:p>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今则西戎已叛，屡丧边兵；北虏愈强，且增岁币。国用殚竭，民力空虚，徭役日繁，率敛日重，官吏猥滥，不思澄汰；人民疾苦，未尝省察，百姓无告，朝廷不与为主，不使叛而为寇，复何为哉？</a:t>
            </a:r>
            <a:r>
              <a:rPr lang="en-US" altLang="zh-CN"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枢密副史富弼的上疏</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p:sp>
        <p:nvSpPr>
          <p:cNvPr id="9" name="文本框 8"/>
          <p:cNvSpPr txBox="1"/>
          <p:nvPr/>
        </p:nvSpPr>
        <p:spPr>
          <a:xfrm>
            <a:off x="5564372" y="3816370"/>
            <a:ext cx="5210499" cy="504369"/>
          </a:xfrm>
          <a:prstGeom prst="rect">
            <a:avLst/>
          </a:prstGeom>
          <a:noFill/>
        </p:spPr>
        <p:txBody>
          <a:bodyPr wrap="square">
            <a:spAutoFit/>
          </a:bodyPr>
          <a:lstStyle/>
          <a:p>
            <a:pPr>
              <a:lnSpc>
                <a:spcPct val="130000"/>
              </a:lnSpc>
            </a:pPr>
            <a:r>
              <a:rPr lang="zh-CN" altLang="en-US" sz="2400" b="1" dirty="0">
                <a:solidFill>
                  <a:srgbClr val="0000CC"/>
                </a:solidFill>
                <a:latin typeface="Calibri" panose="020F0502020204030204" pitchFamily="34" charset="0"/>
                <a:ea typeface="黑体" panose="02010609060101010101" pitchFamily="2" charset="-122"/>
              </a:rPr>
              <a:t>①</a:t>
            </a:r>
            <a:r>
              <a:rPr lang="zh-CN" altLang="en-US" sz="2400" b="1" dirty="0">
                <a:solidFill>
                  <a:srgbClr val="0000CC"/>
                </a:solidFill>
                <a:latin typeface="黑体" panose="02010609060101010101" pitchFamily="2" charset="-122"/>
                <a:ea typeface="黑体" panose="02010609060101010101" pitchFamily="2" charset="-122"/>
              </a:rPr>
              <a:t>辽和西夏威胁，边患危机</a:t>
            </a:r>
            <a:endParaRPr lang="zh-CN" altLang="en-US" sz="2400" b="1" dirty="0">
              <a:solidFill>
                <a:srgbClr val="0000CC"/>
              </a:solidFill>
              <a:latin typeface="黑体" panose="02010609060101010101" pitchFamily="2" charset="-122"/>
              <a:ea typeface="黑体" panose="02010609060101010101" pitchFamily="2" charset="-122"/>
            </a:endParaRPr>
          </a:p>
        </p:txBody>
      </p:sp>
      <p:sp>
        <p:nvSpPr>
          <p:cNvPr id="11" name="文本框 10"/>
          <p:cNvSpPr txBox="1"/>
          <p:nvPr/>
        </p:nvSpPr>
        <p:spPr>
          <a:xfrm>
            <a:off x="5564373" y="4325470"/>
            <a:ext cx="5325624" cy="504369"/>
          </a:xfrm>
          <a:prstGeom prst="rect">
            <a:avLst/>
          </a:prstGeom>
          <a:noFill/>
        </p:spPr>
        <p:txBody>
          <a:bodyPr wrap="square">
            <a:spAutoFit/>
          </a:bodyPr>
          <a:lstStyle/>
          <a:p>
            <a:pPr>
              <a:lnSpc>
                <a:spcPct val="130000"/>
              </a:lnSpc>
            </a:pPr>
            <a:r>
              <a:rPr lang="zh-CN" altLang="en-US" sz="2400" b="1" dirty="0">
                <a:solidFill>
                  <a:srgbClr val="0000CC"/>
                </a:solidFill>
                <a:latin typeface="Calibri" panose="020F0502020204030204" pitchFamily="34" charset="0"/>
                <a:ea typeface="黑体" panose="02010609060101010101" pitchFamily="2" charset="-122"/>
              </a:rPr>
              <a:t>②</a:t>
            </a:r>
            <a:r>
              <a:rPr lang="zh-CN" altLang="en-US" sz="2400" b="1" dirty="0">
                <a:solidFill>
                  <a:srgbClr val="0000CC"/>
                </a:solidFill>
                <a:latin typeface="黑体" panose="02010609060101010101" pitchFamily="2" charset="-122"/>
                <a:ea typeface="黑体" panose="02010609060101010101" pitchFamily="2" charset="-122"/>
              </a:rPr>
              <a:t>土地兼并，矛盾尖锐，统治危机</a:t>
            </a:r>
            <a:endParaRPr lang="zh-CN" altLang="en-US" sz="2400" b="1" dirty="0">
              <a:solidFill>
                <a:srgbClr val="0000CC"/>
              </a:solidFill>
              <a:latin typeface="黑体" panose="02010609060101010101" pitchFamily="2" charset="-122"/>
              <a:ea typeface="黑体" panose="02010609060101010101" pitchFamily="2" charset="-122"/>
            </a:endParaRPr>
          </a:p>
        </p:txBody>
      </p:sp>
      <p:sp>
        <p:nvSpPr>
          <p:cNvPr id="13" name="文本框 12"/>
          <p:cNvSpPr txBox="1"/>
          <p:nvPr/>
        </p:nvSpPr>
        <p:spPr>
          <a:xfrm>
            <a:off x="5564373" y="4834570"/>
            <a:ext cx="5325624" cy="504369"/>
          </a:xfrm>
          <a:prstGeom prst="rect">
            <a:avLst/>
          </a:prstGeom>
          <a:noFill/>
        </p:spPr>
        <p:txBody>
          <a:bodyPr wrap="square">
            <a:spAutoFit/>
          </a:bodyPr>
          <a:lstStyle/>
          <a:p>
            <a:pPr>
              <a:lnSpc>
                <a:spcPct val="130000"/>
              </a:lnSpc>
            </a:pPr>
            <a:r>
              <a:rPr lang="zh-CN" altLang="en-US" sz="2400" b="1" dirty="0">
                <a:solidFill>
                  <a:srgbClr val="0000CC"/>
                </a:solidFill>
                <a:latin typeface="Calibri" panose="020F0502020204030204" pitchFamily="34" charset="0"/>
                <a:ea typeface="黑体" panose="02010609060101010101" pitchFamily="2" charset="-122"/>
              </a:rPr>
              <a:t>③</a:t>
            </a:r>
            <a:r>
              <a:rPr lang="en-US" altLang="zh-CN" sz="2400" b="1" dirty="0">
                <a:solidFill>
                  <a:srgbClr val="0000CC"/>
                </a:solidFill>
                <a:latin typeface="黑体" panose="02010609060101010101" pitchFamily="2" charset="-122"/>
                <a:ea typeface="黑体" panose="02010609060101010101" pitchFamily="2" charset="-122"/>
              </a:rPr>
              <a:t>“</a:t>
            </a:r>
            <a:r>
              <a:rPr lang="zh-CN" altLang="en-US" sz="2400" b="1" dirty="0">
                <a:solidFill>
                  <a:srgbClr val="0000CC"/>
                </a:solidFill>
                <a:latin typeface="黑体" panose="02010609060101010101" pitchFamily="2" charset="-122"/>
                <a:ea typeface="黑体" panose="02010609060101010101" pitchFamily="2" charset="-122"/>
              </a:rPr>
              <a:t>三冗二积</a:t>
            </a:r>
            <a:r>
              <a:rPr lang="en-US" altLang="zh-CN" sz="2400" b="1" dirty="0">
                <a:solidFill>
                  <a:srgbClr val="0000CC"/>
                </a:solidFill>
                <a:latin typeface="黑体" panose="02010609060101010101" pitchFamily="2" charset="-122"/>
                <a:ea typeface="黑体" panose="02010609060101010101" pitchFamily="2" charset="-122"/>
              </a:rPr>
              <a:t>”</a:t>
            </a:r>
            <a:r>
              <a:rPr lang="zh-CN" altLang="en-US" sz="2400" b="1" dirty="0">
                <a:solidFill>
                  <a:srgbClr val="0000CC"/>
                </a:solidFill>
                <a:latin typeface="黑体" panose="02010609060101010101" pitchFamily="2" charset="-122"/>
                <a:ea typeface="黑体" panose="02010609060101010101" pitchFamily="2" charset="-122"/>
              </a:rPr>
              <a:t>，财政危机</a:t>
            </a:r>
            <a:endParaRPr lang="zh-CN" altLang="en-US" sz="2400" b="1" dirty="0">
              <a:solidFill>
                <a:srgbClr val="0000CC"/>
              </a:solidFill>
              <a:latin typeface="黑体" panose="02010609060101010101" pitchFamily="2" charset="-122"/>
              <a:ea typeface="黑体" panose="02010609060101010101" pitchFamily="2" charset="-122"/>
            </a:endParaRPr>
          </a:p>
        </p:txBody>
      </p:sp>
      <p:sp>
        <p:nvSpPr>
          <p:cNvPr id="15" name="文本框 14"/>
          <p:cNvSpPr txBox="1"/>
          <p:nvPr/>
        </p:nvSpPr>
        <p:spPr>
          <a:xfrm>
            <a:off x="5564373" y="5315094"/>
            <a:ext cx="5325624" cy="521681"/>
          </a:xfrm>
          <a:prstGeom prst="rect">
            <a:avLst/>
          </a:prstGeom>
          <a:noFill/>
        </p:spPr>
        <p:txBody>
          <a:bodyPr wrap="square">
            <a:spAutoFit/>
          </a:bodyPr>
          <a:lstStyle/>
          <a:p>
            <a:pPr>
              <a:lnSpc>
                <a:spcPct val="130000"/>
              </a:lnSpc>
            </a:pPr>
            <a:r>
              <a:rPr lang="zh-CN" altLang="en-US" sz="2400" b="1" dirty="0">
                <a:solidFill>
                  <a:srgbClr val="0000CC"/>
                </a:solidFill>
                <a:latin typeface="微软雅黑" panose="020B0503020204020204" charset="-122"/>
                <a:ea typeface="微软雅黑" panose="020B0503020204020204" charset="-122"/>
              </a:rPr>
              <a:t>④</a:t>
            </a:r>
            <a:r>
              <a:rPr lang="zh-CN" altLang="en-US" sz="2400" b="1" dirty="0">
                <a:solidFill>
                  <a:srgbClr val="0000CC"/>
                </a:solidFill>
                <a:latin typeface="Arial" panose="020B0604020202020204" pitchFamily="34" charset="0"/>
                <a:ea typeface="黑体" panose="02010609060101010101" pitchFamily="2" charset="-122"/>
              </a:rPr>
              <a:t>庆历新政失败</a:t>
            </a:r>
            <a:endParaRPr lang="zh-CN" altLang="en-US" sz="2400" b="1" dirty="0">
              <a:solidFill>
                <a:srgbClr val="0000CC"/>
              </a:solidFill>
              <a:latin typeface="微软雅黑" panose="020B0503020204020204" charset="-122"/>
              <a:ea typeface="微软雅黑" panose="020B0503020204020204" charset="-122"/>
            </a:endParaRPr>
          </a:p>
        </p:txBody>
      </p:sp>
      <p:sp>
        <p:nvSpPr>
          <p:cNvPr id="17" name="文本框 16"/>
          <p:cNvSpPr txBox="1"/>
          <p:nvPr/>
        </p:nvSpPr>
        <p:spPr>
          <a:xfrm>
            <a:off x="733424" y="901581"/>
            <a:ext cx="3762824"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、背景</a:t>
            </a:r>
            <a:endParaRPr lang="zh-CN" altLang="en-US" sz="2400" b="1" dirty="0">
              <a:latin typeface="黑体" panose="02010609060101010101" pitchFamily="2" charset="-122"/>
              <a:ea typeface="黑体" panose="02010609060101010101" pitchFamily="2" charset="-122"/>
            </a:endParaRPr>
          </a:p>
        </p:txBody>
      </p:sp>
      <p:sp>
        <p:nvSpPr>
          <p:cNvPr id="10" name="Text Box 9"/>
          <p:cNvSpPr txBox="1"/>
          <p:nvPr/>
        </p:nvSpPr>
        <p:spPr>
          <a:xfrm>
            <a:off x="5564505" y="2920365"/>
            <a:ext cx="6277610" cy="953135"/>
          </a:xfrm>
          <a:prstGeom prst="rect">
            <a:avLst/>
          </a:prstGeom>
          <a:noFill/>
          <a:ln w="9525">
            <a:noFill/>
          </a:ln>
        </p:spPr>
        <p:txBody>
          <a:bodyPr wrap="square">
            <a:spAutoFit/>
          </a:bodyPr>
          <a:lstStyle/>
          <a:p>
            <a:r>
              <a:rPr lang="zh-CN" altLang="en-US" sz="2800" b="1" dirty="0">
                <a:solidFill>
                  <a:srgbClr val="0000CC"/>
                </a:solidFill>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结合史料和地图：指出王安石变法的时代背景。</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4638" y="223463"/>
            <a:ext cx="5071737"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三、北宋</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王安石变法</a:t>
            </a:r>
            <a:endParaRPr lang="zh-CN" altLang="en-US" sz="2800" b="1" dirty="0">
              <a:latin typeface="黑体" panose="02010609060101010101" pitchFamily="2" charset="-122"/>
              <a:ea typeface="黑体" panose="02010609060101010101" pitchFamily="2" charset="-122"/>
            </a:endParaRPr>
          </a:p>
        </p:txBody>
      </p:sp>
      <p:sp>
        <p:nvSpPr>
          <p:cNvPr id="7" name="文本框 6"/>
          <p:cNvSpPr txBox="1"/>
          <p:nvPr/>
        </p:nvSpPr>
        <p:spPr>
          <a:xfrm>
            <a:off x="733424" y="901581"/>
            <a:ext cx="3762824"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、目的：</a:t>
            </a:r>
            <a:endParaRPr lang="zh-CN" altLang="en-US" sz="2400" b="1" dirty="0">
              <a:latin typeface="黑体" panose="02010609060101010101" pitchFamily="2" charset="-122"/>
              <a:ea typeface="黑体" panose="02010609060101010101" pitchFamily="2" charset="-122"/>
            </a:endParaRPr>
          </a:p>
        </p:txBody>
      </p:sp>
      <p:sp>
        <p:nvSpPr>
          <p:cNvPr id="9" name="文本框 8"/>
          <p:cNvSpPr txBox="1"/>
          <p:nvPr/>
        </p:nvSpPr>
        <p:spPr>
          <a:xfrm>
            <a:off x="2239566" y="901581"/>
            <a:ext cx="6093618" cy="461665"/>
          </a:xfrm>
          <a:prstGeom prst="rect">
            <a:avLst/>
          </a:prstGeom>
          <a:noFill/>
          <a:ln w="12700" cmpd="sng">
            <a:noFill/>
            <a:prstDash val="solid"/>
          </a:ln>
        </p:spPr>
        <p:txBody>
          <a:bodyPr wrap="square">
            <a:spAutoFit/>
          </a:bodyPr>
          <a:lstStyle>
            <a:defPPr>
              <a:defRPr lang="zh-CN"/>
            </a:defPPr>
            <a:lvl1pPr fontAlgn="base">
              <a:defRPr sz="2800" b="1">
                <a:solidFill>
                  <a:srgbClr val="FF0000"/>
                </a:solidFill>
                <a:latin typeface="微软雅黑" panose="020B0503020204020204" charset="-122"/>
                <a:ea typeface="微软雅黑" panose="020B0503020204020204" charset="-122"/>
              </a:defRPr>
            </a:lvl1pPr>
          </a:lstStyle>
          <a:p>
            <a:r>
              <a:rPr lang="zh-CN" altLang="en-US" sz="2400" noProof="1"/>
              <a:t>富国强兵，巩固统治</a:t>
            </a:r>
            <a:endParaRPr lang="zh-CN" altLang="en-US" sz="2400" dirty="0"/>
          </a:p>
        </p:txBody>
      </p:sp>
      <p:sp>
        <p:nvSpPr>
          <p:cNvPr id="11" name="文本框 10"/>
          <p:cNvSpPr txBox="1"/>
          <p:nvPr/>
        </p:nvSpPr>
        <p:spPr>
          <a:xfrm>
            <a:off x="733424" y="1579699"/>
            <a:ext cx="3762824"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、内容：</a:t>
            </a:r>
            <a:endParaRPr lang="zh-CN" altLang="en-US" sz="2400" b="1" dirty="0">
              <a:latin typeface="黑体" panose="02010609060101010101" pitchFamily="2" charset="-122"/>
              <a:ea typeface="黑体" panose="02010609060101010101" pitchFamily="2" charset="-122"/>
            </a:endParaRPr>
          </a:p>
        </p:txBody>
      </p:sp>
      <p:graphicFrame>
        <p:nvGraphicFramePr>
          <p:cNvPr id="12" name="Group 43"/>
          <p:cNvGraphicFramePr>
            <a:graphicFrameLocks noGrp="1"/>
          </p:cNvGraphicFramePr>
          <p:nvPr/>
        </p:nvGraphicFramePr>
        <p:xfrm>
          <a:off x="2447096" y="1563573"/>
          <a:ext cx="8254241" cy="3321990"/>
        </p:xfrm>
        <a:graphic>
          <a:graphicData uri="http://schemas.openxmlformats.org/drawingml/2006/table">
            <a:tbl>
              <a:tblPr/>
              <a:tblGrid>
                <a:gridCol w="567566"/>
                <a:gridCol w="2957513"/>
                <a:gridCol w="2428875"/>
                <a:gridCol w="2300287"/>
              </a:tblGrid>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rPr>
                        <a:t>富国　　</a:t>
                      </a:r>
                      <a:endPar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rPr>
                        <a:t>强兵</a:t>
                      </a:r>
                      <a:endPar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rPr>
                        <a:t>育才</a:t>
                      </a:r>
                      <a:endParaRPr kumimoji="0" lang="zh-CN" altLang="en-US" sz="2800" b="1" i="0" u="none" strike="noStrike" cap="none" normalizeH="0" baseline="0" dirty="0">
                        <a:ln>
                          <a:noFill/>
                        </a:ln>
                        <a:solidFill>
                          <a:srgbClr val="000000"/>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4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rPr>
                        <a:t>措施</a:t>
                      </a:r>
                      <a:endParaRPr kumimoji="0" lang="zh-CN"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37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rPr>
                        <a:t>作用</a:t>
                      </a:r>
                      <a:endParaRPr kumimoji="0" lang="en-US"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Text Box 30"/>
          <p:cNvSpPr txBox="1">
            <a:spLocks noChangeArrowheads="1"/>
          </p:cNvSpPr>
          <p:nvPr/>
        </p:nvSpPr>
        <p:spPr bwMode="auto">
          <a:xfrm>
            <a:off x="3038129" y="2101358"/>
            <a:ext cx="31194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solidFill>
                  <a:srgbClr val="FF0000"/>
                </a:solidFill>
              </a:rPr>
              <a:t>青苗法、农田水利法、免役法、市易法、方田均税法、均输法</a:t>
            </a:r>
            <a:endParaRPr lang="zh-CN" altLang="en-US" sz="2400" b="1" dirty="0">
              <a:solidFill>
                <a:srgbClr val="FF0000"/>
              </a:solidFill>
            </a:endParaRPr>
          </a:p>
        </p:txBody>
      </p:sp>
      <p:sp>
        <p:nvSpPr>
          <p:cNvPr id="17" name="Text Box 33"/>
          <p:cNvSpPr txBox="1">
            <a:spLocks noChangeArrowheads="1"/>
          </p:cNvSpPr>
          <p:nvPr/>
        </p:nvSpPr>
        <p:spPr bwMode="auto">
          <a:xfrm>
            <a:off x="6157555" y="2184913"/>
            <a:ext cx="22320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solidFill>
                  <a:srgbClr val="FF0000"/>
                </a:solidFill>
              </a:defRPr>
            </a:lvl1pPr>
          </a:lstStyle>
          <a:p>
            <a:r>
              <a:rPr lang="zh-CN" altLang="en-US" sz="2400" dirty="0"/>
              <a:t>保甲法、保马法、将兵法、军器监</a:t>
            </a:r>
            <a:endParaRPr lang="zh-CN" altLang="en-US" sz="2400" dirty="0"/>
          </a:p>
        </p:txBody>
      </p:sp>
      <p:sp>
        <p:nvSpPr>
          <p:cNvPr id="18" name="Text Box 36"/>
          <p:cNvSpPr txBox="1">
            <a:spLocks noChangeArrowheads="1"/>
          </p:cNvSpPr>
          <p:nvPr/>
        </p:nvSpPr>
        <p:spPr bwMode="auto">
          <a:xfrm>
            <a:off x="8685824" y="2295926"/>
            <a:ext cx="2232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solidFill>
                  <a:srgbClr val="FF0000"/>
                </a:solidFill>
              </a:defRPr>
            </a:lvl1pPr>
          </a:lstStyle>
          <a:p>
            <a:r>
              <a:rPr lang="zh-CN" altLang="en-US" sz="2400" dirty="0"/>
              <a:t>科举改革</a:t>
            </a:r>
            <a:endParaRPr lang="zh-CN" altLang="en-US" sz="2400" dirty="0"/>
          </a:p>
          <a:p>
            <a:r>
              <a:rPr lang="zh-CN" altLang="en-US" sz="2400" dirty="0"/>
              <a:t>整顿太学</a:t>
            </a:r>
            <a:endParaRPr lang="zh-CN" altLang="en-US" sz="2400" dirty="0"/>
          </a:p>
        </p:txBody>
      </p:sp>
      <p:sp>
        <p:nvSpPr>
          <p:cNvPr id="19" name="Text Box 31"/>
          <p:cNvSpPr txBox="1">
            <a:spLocks noChangeArrowheads="1"/>
          </p:cNvSpPr>
          <p:nvPr/>
        </p:nvSpPr>
        <p:spPr bwMode="auto">
          <a:xfrm>
            <a:off x="3038129" y="3406417"/>
            <a:ext cx="28432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hlink"/>
              </a:buClr>
              <a:buSzPct val="75000"/>
            </a:pPr>
            <a:r>
              <a:rPr lang="zh-CN" altLang="en-US" sz="2400" b="1" dirty="0">
                <a:solidFill>
                  <a:srgbClr val="0000CC"/>
                </a:solidFill>
              </a:rPr>
              <a:t>一定程度抑制豪强兼并减轻人民负担，增加财政收入</a:t>
            </a:r>
            <a:endParaRPr lang="zh-CN" altLang="en-US" sz="2400" b="1" dirty="0">
              <a:solidFill>
                <a:srgbClr val="0000CC"/>
              </a:solidFill>
            </a:endParaRPr>
          </a:p>
        </p:txBody>
      </p:sp>
      <p:sp>
        <p:nvSpPr>
          <p:cNvPr id="20" name="Text Box 34"/>
          <p:cNvSpPr txBox="1">
            <a:spLocks noChangeArrowheads="1"/>
          </p:cNvSpPr>
          <p:nvPr/>
        </p:nvSpPr>
        <p:spPr bwMode="auto">
          <a:xfrm>
            <a:off x="6023802" y="3421990"/>
            <a:ext cx="2879725"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20000"/>
              </a:spcBef>
              <a:buClr>
                <a:schemeClr val="hlink"/>
              </a:buClr>
              <a:buSzPct val="75000"/>
              <a:defRPr sz="2800" b="1">
                <a:solidFill>
                  <a:srgbClr val="0000CC"/>
                </a:solidFill>
              </a:defRPr>
            </a:lvl1pPr>
          </a:lstStyle>
          <a:p>
            <a:r>
              <a:rPr lang="zh-CN" altLang="en-US" sz="2400" dirty="0"/>
              <a:t>节省政府开支</a:t>
            </a:r>
            <a:endParaRPr lang="zh-CN" altLang="en-US" sz="2400" dirty="0"/>
          </a:p>
          <a:p>
            <a:r>
              <a:rPr lang="zh-CN" altLang="en-US" sz="2400" dirty="0"/>
              <a:t>提高军队战斗力</a:t>
            </a:r>
            <a:endParaRPr lang="zh-CN" altLang="en-US" sz="2400" dirty="0"/>
          </a:p>
          <a:p>
            <a:r>
              <a:rPr lang="zh-CN" altLang="en-US" sz="2400" dirty="0"/>
              <a:t>增加武器装备</a:t>
            </a:r>
            <a:endParaRPr lang="zh-CN" altLang="en-US" sz="2400" dirty="0"/>
          </a:p>
        </p:txBody>
      </p:sp>
      <p:sp>
        <p:nvSpPr>
          <p:cNvPr id="21" name="Text Box 37"/>
          <p:cNvSpPr txBox="1">
            <a:spLocks noChangeArrowheads="1"/>
          </p:cNvSpPr>
          <p:nvPr/>
        </p:nvSpPr>
        <p:spPr bwMode="auto">
          <a:xfrm>
            <a:off x="8386053" y="3720618"/>
            <a:ext cx="2843212"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20000"/>
              </a:spcBef>
              <a:buClr>
                <a:schemeClr val="hlink"/>
              </a:buClr>
              <a:buSzPct val="75000"/>
              <a:defRPr sz="2800" b="1">
                <a:solidFill>
                  <a:srgbClr val="0000CC"/>
                </a:solidFill>
              </a:defRPr>
            </a:lvl1pPr>
          </a:lstStyle>
          <a:p>
            <a:r>
              <a:rPr lang="zh-CN" altLang="en-US" sz="2400" dirty="0"/>
              <a:t>培养了革新人才</a:t>
            </a:r>
            <a:endParaRPr lang="zh-CN" altLang="en-US" sz="2400" dirty="0"/>
          </a:p>
          <a:p>
            <a:r>
              <a:rPr lang="zh-CN" altLang="en-US" sz="2400" dirty="0"/>
              <a:t>宣传了革新思想</a:t>
            </a:r>
            <a:endParaRPr lang="zh-CN" altLang="en-US" sz="2400" dirty="0"/>
          </a:p>
        </p:txBody>
      </p:sp>
      <p:sp>
        <p:nvSpPr>
          <p:cNvPr id="13" name="文本框 12"/>
          <p:cNvSpPr txBox="1"/>
          <p:nvPr/>
        </p:nvSpPr>
        <p:spPr>
          <a:xfrm>
            <a:off x="733424" y="4579639"/>
            <a:ext cx="1924051"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4</a:t>
            </a:r>
            <a:r>
              <a:rPr lang="zh-CN" altLang="en-US" sz="2400" b="1" dirty="0">
                <a:latin typeface="黑体" panose="02010609060101010101" pitchFamily="2" charset="-122"/>
                <a:ea typeface="黑体" panose="02010609060101010101" pitchFamily="2" charset="-122"/>
              </a:rPr>
              <a:t>、意义：</a:t>
            </a:r>
            <a:endParaRPr lang="zh-CN" altLang="en-US" sz="2400" b="1" dirty="0">
              <a:latin typeface="黑体" panose="02010609060101010101" pitchFamily="2" charset="-122"/>
              <a:ea typeface="黑体" panose="02010609060101010101" pitchFamily="2" charset="-122"/>
            </a:endParaRPr>
          </a:p>
        </p:txBody>
      </p:sp>
      <p:sp>
        <p:nvSpPr>
          <p:cNvPr id="14" name="Text Box 4"/>
          <p:cNvSpPr txBox="1">
            <a:spLocks noChangeArrowheads="1"/>
          </p:cNvSpPr>
          <p:nvPr/>
        </p:nvSpPr>
        <p:spPr bwMode="auto">
          <a:xfrm>
            <a:off x="1342675" y="5671506"/>
            <a:ext cx="1366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0000CC"/>
                </a:solidFill>
              </a:rPr>
              <a:t>②积极：</a:t>
            </a:r>
            <a:endParaRPr lang="zh-CN" altLang="en-US" sz="2400" b="1" dirty="0">
              <a:solidFill>
                <a:srgbClr val="0000CC"/>
              </a:solidFill>
            </a:endParaRPr>
          </a:p>
        </p:txBody>
      </p:sp>
      <p:sp>
        <p:nvSpPr>
          <p:cNvPr id="15" name="Text Box 5"/>
          <p:cNvSpPr txBox="1">
            <a:spLocks noChangeArrowheads="1"/>
          </p:cNvSpPr>
          <p:nvPr/>
        </p:nvSpPr>
        <p:spPr bwMode="auto">
          <a:xfrm>
            <a:off x="2709513" y="5724708"/>
            <a:ext cx="6119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50000"/>
              </a:spcBef>
              <a:defRPr kumimoji="1" sz="2800" b="1">
                <a:solidFill>
                  <a:srgbClr val="FF0000"/>
                </a:solidFill>
                <a:ea typeface="楷体_GB2312" pitchFamily="49" charset="-122"/>
              </a:defRPr>
            </a:lvl1pPr>
          </a:lstStyle>
          <a:p>
            <a:r>
              <a:rPr lang="zh-CN" altLang="en-US" sz="2400" dirty="0"/>
              <a:t>一定程度上扭转了积贫积弱的现象</a:t>
            </a:r>
            <a:endParaRPr lang="zh-CN" altLang="en-US" sz="2400" dirty="0"/>
          </a:p>
        </p:txBody>
      </p:sp>
      <p:sp>
        <p:nvSpPr>
          <p:cNvPr id="22" name="Text Box 11"/>
          <p:cNvSpPr txBox="1">
            <a:spLocks noChangeArrowheads="1"/>
          </p:cNvSpPr>
          <p:nvPr/>
        </p:nvSpPr>
        <p:spPr bwMode="auto">
          <a:xfrm>
            <a:off x="1324762" y="6139680"/>
            <a:ext cx="1366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0000CC"/>
                </a:solidFill>
              </a:rPr>
              <a:t>③局限：</a:t>
            </a:r>
            <a:endParaRPr lang="zh-CN" altLang="en-US" sz="2400" b="1" dirty="0">
              <a:solidFill>
                <a:srgbClr val="0000CC"/>
              </a:solidFill>
            </a:endParaRPr>
          </a:p>
        </p:txBody>
      </p:sp>
      <p:sp>
        <p:nvSpPr>
          <p:cNvPr id="23" name="Rectangle 12"/>
          <p:cNvSpPr>
            <a:spLocks noChangeArrowheads="1"/>
          </p:cNvSpPr>
          <p:nvPr/>
        </p:nvSpPr>
        <p:spPr bwMode="auto">
          <a:xfrm>
            <a:off x="2707478" y="6139680"/>
            <a:ext cx="6119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FF0000"/>
                </a:solidFill>
                <a:ea typeface="楷体_GB2312" pitchFamily="49" charset="-122"/>
              </a:rPr>
              <a:t>没有从根本上解决危机，最终失败</a:t>
            </a:r>
            <a:endParaRPr kumimoji="1" lang="zh-CN" altLang="en-US" sz="2400" b="1" dirty="0">
              <a:solidFill>
                <a:srgbClr val="FF0000"/>
              </a:solidFill>
              <a:ea typeface="楷体_GB2312" pitchFamily="49" charset="-122"/>
            </a:endParaRPr>
          </a:p>
        </p:txBody>
      </p:sp>
      <p:sp>
        <p:nvSpPr>
          <p:cNvPr id="24" name="Text Box 13"/>
          <p:cNvSpPr txBox="1">
            <a:spLocks noChangeArrowheads="1"/>
          </p:cNvSpPr>
          <p:nvPr/>
        </p:nvSpPr>
        <p:spPr bwMode="auto">
          <a:xfrm>
            <a:off x="1358553" y="5176731"/>
            <a:ext cx="1366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0000CC"/>
                </a:solidFill>
              </a:rPr>
              <a:t>①性质：</a:t>
            </a:r>
            <a:endParaRPr lang="zh-CN" altLang="en-US" sz="2400" b="1" dirty="0">
              <a:solidFill>
                <a:srgbClr val="0000CC"/>
              </a:solidFill>
            </a:endParaRPr>
          </a:p>
        </p:txBody>
      </p:sp>
      <p:sp>
        <p:nvSpPr>
          <p:cNvPr id="25" name="Text Box 14"/>
          <p:cNvSpPr txBox="1">
            <a:spLocks noChangeArrowheads="1"/>
          </p:cNvSpPr>
          <p:nvPr/>
        </p:nvSpPr>
        <p:spPr bwMode="auto">
          <a:xfrm>
            <a:off x="2709513" y="5203332"/>
            <a:ext cx="439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FF0000"/>
                </a:solidFill>
                <a:ea typeface="楷体_GB2312" pitchFamily="49" charset="-122"/>
              </a:rPr>
              <a:t>地主阶级的自救运动</a:t>
            </a:r>
            <a:endParaRPr kumimoji="1" lang="zh-CN" altLang="en-US" sz="2400" b="1" dirty="0">
              <a:solidFill>
                <a:srgbClr val="FF0000"/>
              </a:solidFill>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utoUpdateAnimBg="0"/>
      <p:bldP spid="17" grpId="0" autoUpdateAnimBg="0"/>
      <p:bldP spid="18" grpId="0" autoUpdateAnimBg="0"/>
      <p:bldP spid="19" grpId="0" autoUpdateAnimBg="0"/>
      <p:bldP spid="20" grpId="0" autoUpdateAnimBg="0"/>
      <p:bldP spid="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流程图: 可选过程 5"/>
          <p:cNvSpPr/>
          <p:nvPr/>
        </p:nvSpPr>
        <p:spPr>
          <a:xfrm>
            <a:off x="5314950" y="228600"/>
            <a:ext cx="6557963" cy="609850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03872" y="530898"/>
            <a:ext cx="5819776" cy="2308324"/>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rPr>
              <a:t>史料</a:t>
            </a:r>
            <a:r>
              <a:rPr lang="en-US" altLang="zh-CN" sz="2400" b="1" dirty="0">
                <a:latin typeface="楷体" panose="02010609060101010101" pitchFamily="49" charset="-122"/>
                <a:ea typeface="楷体" panose="02010609060101010101" pitchFamily="49" charset="-122"/>
                <a:cs typeface="楷体" panose="02010609060101010101" pitchFamily="49" charset="-122"/>
              </a:rPr>
              <a:t>1</a:t>
            </a:r>
            <a:r>
              <a:rPr lang="zh-CN" altLang="en-US" sz="2400" b="1" dirty="0">
                <a:latin typeface="楷体" panose="02010609060101010101" pitchFamily="49" charset="-122"/>
                <a:ea typeface="楷体" panose="02010609060101010101" pitchFamily="49" charset="-122"/>
                <a:cs typeface="楷体" panose="02010609060101010101" pitchFamily="49" charset="-122"/>
              </a:rPr>
              <a:t> (王安石)不忍贫民而深疾富民，志欲破富民以惠贫民。……及其得志，专以此为事，设青苗法，以夺富民之利。民无贫富，两税之外，皆重出息十二，吏缘为奸，至倍息，公私皆病矣。</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latin typeface="楷体" panose="02010609060101010101" pitchFamily="49" charset="-122"/>
                <a:ea typeface="楷体" panose="02010609060101010101" pitchFamily="49" charset="-122"/>
                <a:cs typeface="楷体" panose="02010609060101010101" pitchFamily="49" charset="-122"/>
              </a:rPr>
              <a:t>        ——苏辙《栾城三集》</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5603872" y="3086100"/>
            <a:ext cx="5921375" cy="2677656"/>
          </a:xfrm>
          <a:prstGeom prst="rect">
            <a:avLst/>
          </a:prstGeom>
          <a:noFill/>
        </p:spPr>
        <p:txBody>
          <a:bodyPr wrap="square" rtlCol="0">
            <a:spAutoFit/>
          </a:bodyPr>
          <a:lstStyle>
            <a:defPPr>
              <a:defRPr lang="zh-CN"/>
            </a:defPPr>
            <a:lvl1pPr>
              <a:defRPr sz="2800" b="1">
                <a:solidFill>
                  <a:schemeClr val="bg1"/>
                </a:solidFill>
                <a:latin typeface="楷体" panose="02010609060101010101" pitchFamily="49" charset="-122"/>
                <a:ea typeface="楷体" panose="02010609060101010101" pitchFamily="49" charset="-122"/>
                <a:cs typeface="楷体" panose="02010609060101010101" pitchFamily="49" charset="-122"/>
              </a:defRPr>
            </a:lvl1pPr>
          </a:lstStyle>
          <a:p>
            <a:r>
              <a:rPr lang="zh-CN" altLang="en-US" sz="2400" dirty="0">
                <a:solidFill>
                  <a:schemeClr val="tx1"/>
                </a:solidFill>
              </a:rPr>
              <a:t>史料</a:t>
            </a:r>
            <a:r>
              <a:rPr lang="en-US" altLang="zh-CN" sz="2400" dirty="0">
                <a:solidFill>
                  <a:schemeClr val="tx1"/>
                </a:solidFill>
              </a:rPr>
              <a:t>2  </a:t>
            </a:r>
            <a:r>
              <a:rPr lang="zh-CN" altLang="en-US" sz="2400" b="1" dirty="0">
                <a:solidFill>
                  <a:schemeClr val="tx1"/>
                </a:solidFill>
              </a:rPr>
              <a:t>依照当时情况，王安石的新政，一面既忽略了基本的人的问题，一面又抱有急工速效的心理。在国内新政全无头绪的当日，却同时引起挑衅，对外便开疆用武。因此更是加以聚敛，而忽略了为国家的百年大计                                          </a:t>
            </a:r>
            <a:endParaRPr lang="en-US" altLang="zh-CN" sz="2400" b="1" dirty="0">
              <a:solidFill>
                <a:schemeClr val="tx1"/>
              </a:solidFill>
            </a:endParaRPr>
          </a:p>
          <a:p>
            <a:r>
              <a:rPr lang="en-US" altLang="zh-CN" sz="2400" b="1" dirty="0">
                <a:solidFill>
                  <a:schemeClr val="tx1"/>
                </a:solidFill>
              </a:rPr>
              <a:t>            —</a:t>
            </a:r>
            <a:r>
              <a:rPr lang="zh-CN" altLang="en-US" sz="2400" b="1" dirty="0">
                <a:solidFill>
                  <a:schemeClr val="tx1"/>
                </a:solidFill>
              </a:rPr>
              <a:t>钱穆</a:t>
            </a:r>
            <a:r>
              <a:rPr lang="en-US" altLang="zh-CN" sz="2400" b="1" dirty="0">
                <a:solidFill>
                  <a:schemeClr val="tx1"/>
                </a:solidFill>
              </a:rPr>
              <a:t>《</a:t>
            </a:r>
            <a:r>
              <a:rPr lang="zh-CN" altLang="en-US" sz="2400" b="1" dirty="0">
                <a:solidFill>
                  <a:schemeClr val="tx1"/>
                </a:solidFill>
              </a:rPr>
              <a:t>国史大纲</a:t>
            </a:r>
            <a:r>
              <a:rPr lang="en-US" altLang="zh-CN" sz="2400" b="1" dirty="0">
                <a:solidFill>
                  <a:schemeClr val="tx1"/>
                </a:solidFill>
              </a:rPr>
              <a:t>》</a:t>
            </a:r>
            <a:endParaRPr lang="en-US" altLang="zh-CN" sz="2400" b="1" dirty="0">
              <a:solidFill>
                <a:schemeClr val="tx1"/>
              </a:solidFill>
            </a:endParaRPr>
          </a:p>
        </p:txBody>
      </p:sp>
      <p:sp>
        <p:nvSpPr>
          <p:cNvPr id="8" name="文本框 7"/>
          <p:cNvSpPr txBox="1"/>
          <p:nvPr/>
        </p:nvSpPr>
        <p:spPr>
          <a:xfrm>
            <a:off x="768352" y="1033717"/>
            <a:ext cx="3732211" cy="1200329"/>
          </a:xfrm>
          <a:prstGeom prst="rect">
            <a:avLst/>
          </a:prstGeom>
          <a:noFill/>
        </p:spPr>
        <p:txBody>
          <a:bodyPr wrap="square">
            <a:spAutoFit/>
          </a:bodyPr>
          <a:lstStyle/>
          <a:p>
            <a:r>
              <a:rPr lang="zh-CN" altLang="en-US" sz="2400" b="1" dirty="0">
                <a:solidFill>
                  <a:srgbClr val="0000CC"/>
                </a:solidFill>
                <a:latin typeface="黑体" panose="02010609060101010101" pitchFamily="2" charset="-122"/>
                <a:ea typeface="黑体" panose="02010609060101010101" pitchFamily="2" charset="-122"/>
              </a:rPr>
              <a:t>★历史解释：</a:t>
            </a:r>
            <a:r>
              <a:rPr lang="zh-CN" altLang="en-US" sz="2400" b="1" dirty="0">
                <a:latin typeface="黑体" panose="02010609060101010101" pitchFamily="2" charset="-122"/>
                <a:ea typeface="黑体" panose="02010609060101010101" pitchFamily="2" charset="-122"/>
              </a:rPr>
              <a:t>根据史料并结合所学，分析王安石变法失败的原因？</a:t>
            </a:r>
            <a:endParaRPr lang="en-US" altLang="zh-CN" sz="2400" b="1" dirty="0">
              <a:latin typeface="黑体" panose="02010609060101010101" pitchFamily="2" charset="-122"/>
              <a:ea typeface="黑体" panose="02010609060101010101" pitchFamily="2" charset="-122"/>
            </a:endParaRPr>
          </a:p>
        </p:txBody>
      </p:sp>
      <p:sp>
        <p:nvSpPr>
          <p:cNvPr id="10" name="文本框 9"/>
          <p:cNvSpPr txBox="1"/>
          <p:nvPr/>
        </p:nvSpPr>
        <p:spPr>
          <a:xfrm>
            <a:off x="481005" y="2485936"/>
            <a:ext cx="4775201" cy="2676525"/>
          </a:xfrm>
          <a:prstGeom prst="rect">
            <a:avLst/>
          </a:prstGeom>
          <a:gradFill>
            <a:gsLst>
              <a:gs pos="0">
                <a:srgbClr val="FE4444"/>
              </a:gs>
              <a:gs pos="100000">
                <a:srgbClr val="832B2B"/>
              </a:gs>
            </a:gsLst>
            <a:lin scaled="0"/>
          </a:gradFill>
        </p:spPr>
        <p:txBody>
          <a:bodyPr wrap="square" rtlCol="0">
            <a:spAutoFit/>
          </a:bodyPr>
          <a:lstStyle/>
          <a:p>
            <a:r>
              <a:rPr lang="zh-CN" altLang="en-US" sz="2800" b="1" dirty="0">
                <a:solidFill>
                  <a:schemeClr val="bg1"/>
                </a:solidFill>
                <a:latin typeface="黑体" panose="02010609060101010101" pitchFamily="2" charset="-122"/>
                <a:ea typeface="黑体" panose="02010609060101010101" pitchFamily="2" charset="-122"/>
                <a:cs typeface="DFKai-SB" panose="03000509000000000000" charset="-120"/>
              </a:rPr>
              <a:t>①损害了大官僚、大地主的利益，引起他们的反对；</a:t>
            </a:r>
            <a:endParaRPr lang="en-US" altLang="zh-CN" sz="2800" b="1" dirty="0">
              <a:solidFill>
                <a:schemeClr val="bg1"/>
              </a:solidFill>
              <a:latin typeface="黑体" panose="02010609060101010101" pitchFamily="2" charset="-122"/>
              <a:ea typeface="黑体" panose="02010609060101010101" pitchFamily="2" charset="-122"/>
              <a:cs typeface="DFKai-SB" panose="03000509000000000000" charset="-120"/>
            </a:endParaRPr>
          </a:p>
          <a:p>
            <a:r>
              <a:rPr lang="zh-CN" altLang="en-US" sz="2800" b="1" dirty="0">
                <a:solidFill>
                  <a:schemeClr val="bg1"/>
                </a:solidFill>
                <a:latin typeface="黑体" panose="02010609060101010101" pitchFamily="2" charset="-122"/>
                <a:ea typeface="黑体" panose="02010609060101010101" pitchFamily="2" charset="-122"/>
                <a:cs typeface="DFKai-SB" panose="03000509000000000000" charset="-120"/>
              </a:rPr>
              <a:t>②用人不当，执行中损害百姓利益</a:t>
            </a:r>
            <a:endParaRPr lang="en-US" altLang="zh-CN" sz="2800" b="1" dirty="0">
              <a:solidFill>
                <a:schemeClr val="bg1"/>
              </a:solidFill>
              <a:latin typeface="黑体" panose="02010609060101010101" pitchFamily="2" charset="-122"/>
              <a:ea typeface="黑体" panose="02010609060101010101" pitchFamily="2" charset="-122"/>
              <a:cs typeface="DFKai-SB" panose="03000509000000000000" charset="-120"/>
            </a:endParaRPr>
          </a:p>
          <a:p>
            <a:r>
              <a:rPr lang="zh-CN" altLang="en-US" sz="2800" b="1" dirty="0">
                <a:solidFill>
                  <a:schemeClr val="bg1"/>
                </a:solidFill>
                <a:latin typeface="黑体" panose="02010609060101010101" pitchFamily="2" charset="-122"/>
                <a:ea typeface="黑体" panose="02010609060101010101" pitchFamily="2" charset="-122"/>
                <a:cs typeface="DFKai-SB" panose="03000509000000000000" charset="-120"/>
              </a:rPr>
              <a:t>③过于急进，忽视客观规律；</a:t>
            </a:r>
            <a:endParaRPr lang="en-US" altLang="zh-CN" sz="2800" b="1" dirty="0">
              <a:solidFill>
                <a:schemeClr val="bg1"/>
              </a:solidFill>
              <a:latin typeface="黑体" panose="02010609060101010101" pitchFamily="2" charset="-122"/>
              <a:ea typeface="黑体" panose="02010609060101010101" pitchFamily="2" charset="-122"/>
              <a:cs typeface="DFKai-SB" panose="03000509000000000000" charset="-120"/>
            </a:endParaRPr>
          </a:p>
          <a:p>
            <a:r>
              <a:rPr lang="zh-CN" altLang="en-US" sz="2800" b="1" dirty="0">
                <a:solidFill>
                  <a:schemeClr val="bg1"/>
                </a:solidFill>
                <a:latin typeface="黑体" panose="02010609060101010101" pitchFamily="2" charset="-122"/>
                <a:ea typeface="黑体" panose="02010609060101010101" pitchFamily="2" charset="-122"/>
                <a:cs typeface="DFKai-SB" panose="03000509000000000000" charset="-120"/>
              </a:rPr>
              <a:t>④宋神宗动摇（后期）。</a:t>
            </a:r>
            <a:endParaRPr lang="zh-CN" altLang="en-US" sz="2800" b="1" dirty="0">
              <a:solidFill>
                <a:schemeClr val="bg1"/>
              </a:solidFill>
              <a:latin typeface="黑体" panose="02010609060101010101" pitchFamily="2" charset="-122"/>
              <a:ea typeface="黑体" panose="02010609060101010101" pitchFamily="2" charset="-122"/>
              <a:cs typeface="DFKai-SB" panose="03000509000000000000" charset="-120"/>
            </a:endParaRPr>
          </a:p>
        </p:txBody>
      </p:sp>
      <p:sp>
        <p:nvSpPr>
          <p:cNvPr id="9" name="文本框 8"/>
          <p:cNvSpPr txBox="1"/>
          <p:nvPr/>
        </p:nvSpPr>
        <p:spPr>
          <a:xfrm>
            <a:off x="214638" y="223463"/>
            <a:ext cx="5071737"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三、北宋</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王安石变法</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500"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1"/>
                                          </p:val>
                                        </p:tav>
                                        <p:tav tm="100000">
                                          <p:val>
                                            <p:strVal val="#ppt_x"/>
                                          </p:val>
                                        </p:tav>
                                      </p:tavLst>
                                    </p:anim>
                                    <p:anim calcmode="lin" valueType="num">
                                      <p:cBhvr>
                                        <p:cTn id="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66090" y="1403985"/>
            <a:ext cx="953770" cy="5175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黑体" panose="02010609060101010101" pitchFamily="2" charset="-122"/>
                <a:ea typeface="黑体" panose="02010609060101010101" pitchFamily="2" charset="-122"/>
              </a:rPr>
              <a:t>背景</a:t>
            </a:r>
            <a:endParaRPr lang="zh-CN" altLang="en-US" sz="2800" b="1">
              <a:latin typeface="黑体" panose="02010609060101010101" pitchFamily="2" charset="-122"/>
              <a:ea typeface="黑体" panose="02010609060101010101" pitchFamily="2" charset="-122"/>
            </a:endParaRPr>
          </a:p>
        </p:txBody>
      </p:sp>
      <p:grpSp>
        <p:nvGrpSpPr>
          <p:cNvPr id="4" name="组合 3"/>
          <p:cNvGrpSpPr/>
          <p:nvPr/>
        </p:nvGrpSpPr>
        <p:grpSpPr>
          <a:xfrm>
            <a:off x="9728835" y="325755"/>
            <a:ext cx="2122170" cy="3506470"/>
            <a:chOff x="13401" y="1867"/>
            <a:chExt cx="3342" cy="5522"/>
          </a:xfrm>
        </p:grpSpPr>
        <p:sp>
          <p:nvSpPr>
            <p:cNvPr id="3" name="文本框 2"/>
            <p:cNvSpPr txBox="1"/>
            <p:nvPr/>
          </p:nvSpPr>
          <p:spPr>
            <a:xfrm>
              <a:off x="13431" y="6277"/>
              <a:ext cx="3313" cy="1113"/>
            </a:xfrm>
            <a:prstGeom prst="rect">
              <a:avLst/>
            </a:prstGeom>
            <a:noFill/>
          </p:spPr>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rPr>
                <a:t>张居正</a:t>
              </a:r>
              <a:endParaRPr lang="zh-CN" alt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algn="ctr"/>
              <a:r>
                <a:rPr lang="zh-CN" alt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rPr>
                <a:t>（</a:t>
              </a:r>
              <a:r>
                <a:rPr 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rPr>
                <a:t>1025</a:t>
              </a:r>
              <a:r>
                <a:rPr lang="en-US" altLang="zh-CN" sz="2000" b="1">
                  <a:solidFill>
                    <a:schemeClr val="accent6">
                      <a:lumMod val="75000"/>
                    </a:schemeClr>
                  </a:solidFill>
                  <a:latin typeface="微软雅黑" panose="020B0503020204020204" charset="-122"/>
                  <a:ea typeface="微软雅黑" panose="020B0503020204020204" charset="-122"/>
                  <a:cs typeface="微软雅黑" panose="020B0503020204020204" charset="-122"/>
                </a:rPr>
                <a:t>—</a:t>
              </a:r>
              <a:r>
                <a:rPr 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rPr>
                <a:t>1582</a:t>
              </a:r>
              <a:r>
                <a:rPr lang="zh-CN" alt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rPr>
                <a:t>）</a:t>
              </a:r>
              <a:endParaRPr lang="zh-CN" altLang="en-US" sz="20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descr="图片2"/>
            <p:cNvPicPr>
              <a:picLocks noChangeAspect="1"/>
            </p:cNvPicPr>
            <p:nvPr/>
          </p:nvPicPr>
          <p:blipFill>
            <a:blip r:embed="rId1"/>
            <a:stretch>
              <a:fillRect/>
            </a:stretch>
          </p:blipFill>
          <p:spPr>
            <a:xfrm>
              <a:off x="13401" y="1867"/>
              <a:ext cx="3343" cy="4179"/>
            </a:xfrm>
            <a:prstGeom prst="rect">
              <a:avLst/>
            </a:prstGeom>
          </p:spPr>
        </p:pic>
      </p:grpSp>
      <p:sp>
        <p:nvSpPr>
          <p:cNvPr id="7" name="文本框 6"/>
          <p:cNvSpPr txBox="1"/>
          <p:nvPr/>
        </p:nvSpPr>
        <p:spPr>
          <a:xfrm>
            <a:off x="1739900" y="1221105"/>
            <a:ext cx="7693660" cy="2889885"/>
          </a:xfrm>
          <a:prstGeom prst="rect">
            <a:avLst/>
          </a:prstGeom>
          <a:noFill/>
          <a:ln w="9525">
            <a:noFill/>
          </a:ln>
        </p:spPr>
        <p:txBody>
          <a:bodyPr wrap="square">
            <a:spAutoFit/>
          </a:bodyPr>
          <a:lstStyle/>
          <a:p>
            <a:pPr indent="0">
              <a:lnSpc>
                <a:spcPct val="130000"/>
              </a:lnSpc>
            </a:pPr>
            <a:r>
              <a:rPr lang="zh-CN" sz="2800" b="1">
                <a:latin typeface="黑体" panose="02010609060101010101" pitchFamily="2" charset="-122"/>
                <a:ea typeface="黑体" panose="02010609060101010101" pitchFamily="2" charset="-122"/>
                <a:cs typeface="黑体" panose="02010609060101010101" pitchFamily="2" charset="-122"/>
              </a:rPr>
              <a:t>①明朝时期，统一多民族封建国家进一步发展。</a:t>
            </a:r>
            <a:endParaRPr lang="zh-CN" sz="2800" b="1">
              <a:latin typeface="黑体" panose="02010609060101010101" pitchFamily="2" charset="-122"/>
              <a:ea typeface="黑体" panose="02010609060101010101" pitchFamily="2" charset="-122"/>
              <a:cs typeface="黑体" panose="02010609060101010101" pitchFamily="2" charset="-122"/>
            </a:endParaRPr>
          </a:p>
          <a:p>
            <a:pPr indent="0">
              <a:lnSpc>
                <a:spcPct val="130000"/>
              </a:lnSpc>
            </a:pPr>
            <a:r>
              <a:rPr lang="zh-CN" sz="2800" b="1">
                <a:latin typeface="黑体" panose="02010609060101010101" pitchFamily="2" charset="-122"/>
                <a:ea typeface="黑体" panose="02010609060101010101" pitchFamily="2" charset="-122"/>
                <a:cs typeface="黑体" panose="02010609060101010101" pitchFamily="2" charset="-122"/>
              </a:rPr>
              <a:t>②明朝中后期，政治日益腐败，</a:t>
            </a:r>
            <a:r>
              <a:rPr lang="zh-CN" sz="2800" b="1">
                <a:latin typeface="黑体" panose="02010609060101010101" pitchFamily="2" charset="-122"/>
                <a:ea typeface="黑体" panose="02010609060101010101" pitchFamily="2" charset="-122"/>
                <a:cs typeface="黑体" panose="02010609060101010101" pitchFamily="2" charset="-122"/>
                <a:sym typeface="+mn-ea"/>
              </a:rPr>
              <a:t>统治危机不断加深。</a:t>
            </a:r>
            <a:endParaRPr lang="zh-CN" sz="2800" b="1">
              <a:latin typeface="黑体" panose="02010609060101010101" pitchFamily="2" charset="-122"/>
              <a:ea typeface="黑体" panose="02010609060101010101" pitchFamily="2" charset="-122"/>
              <a:cs typeface="黑体" panose="02010609060101010101" pitchFamily="2" charset="-122"/>
              <a:sym typeface="+mn-ea"/>
            </a:endParaRPr>
          </a:p>
          <a:p>
            <a:pPr indent="0">
              <a:lnSpc>
                <a:spcPct val="130000"/>
              </a:lnSpc>
            </a:pPr>
            <a:r>
              <a:rPr lang="zh-CN" sz="2800" b="1">
                <a:latin typeface="黑体" panose="02010609060101010101" pitchFamily="2" charset="-122"/>
                <a:ea typeface="黑体" panose="02010609060101010101" pitchFamily="2" charset="-122"/>
                <a:cs typeface="黑体" panose="02010609060101010101" pitchFamily="2" charset="-122"/>
                <a:sym typeface="+mn-ea"/>
              </a:rPr>
              <a:t>③1572年，明神宗即位，张居正出任内阁首辅，进行改革。</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
        <p:nvSpPr>
          <p:cNvPr id="9" name="文本框 8"/>
          <p:cNvSpPr txBox="1"/>
          <p:nvPr/>
        </p:nvSpPr>
        <p:spPr>
          <a:xfrm>
            <a:off x="1739900" y="4070985"/>
            <a:ext cx="9184005" cy="1124585"/>
          </a:xfrm>
          <a:prstGeom prst="rect">
            <a:avLst/>
          </a:prstGeom>
          <a:noFill/>
          <a:ln w="9525">
            <a:noFill/>
          </a:ln>
        </p:spPr>
        <p:txBody>
          <a:bodyPr wrap="square">
            <a:spAutoFit/>
          </a:bodyPr>
          <a:lstStyle/>
          <a:p>
            <a:pPr indent="0">
              <a:lnSpc>
                <a:spcPct val="120000"/>
              </a:lnSpc>
            </a:pPr>
            <a:r>
              <a:rPr lang="zh-CN" sz="2800" b="1">
                <a:solidFill>
                  <a:srgbClr val="FF0000"/>
                </a:solidFill>
                <a:latin typeface="黑体" panose="02010609060101010101" pitchFamily="2" charset="-122"/>
                <a:ea typeface="黑体" panose="02010609060101010101" pitchFamily="2" charset="-122"/>
                <a:sym typeface="+mn-ea"/>
              </a:rPr>
              <a:t>政治：</a:t>
            </a:r>
            <a:r>
              <a:rPr lang="zh-CN" sz="2800" b="1">
                <a:latin typeface="黑体" panose="02010609060101010101" pitchFamily="2" charset="-122"/>
                <a:ea typeface="黑体" panose="02010609060101010101" pitchFamily="2" charset="-122"/>
              </a:rPr>
              <a:t>整肃吏治，加强官吏考核；</a:t>
            </a:r>
            <a:endParaRPr lang="zh-CN" sz="2800" b="1">
              <a:latin typeface="黑体" panose="02010609060101010101" pitchFamily="2" charset="-122"/>
              <a:ea typeface="黑体" panose="02010609060101010101" pitchFamily="2" charset="-122"/>
            </a:endParaRPr>
          </a:p>
          <a:p>
            <a:pPr indent="0">
              <a:lnSpc>
                <a:spcPct val="120000"/>
              </a:lnSpc>
            </a:pPr>
            <a:r>
              <a:rPr lang="zh-CN" sz="2800" b="1">
                <a:solidFill>
                  <a:srgbClr val="FF0000"/>
                </a:solidFill>
                <a:latin typeface="黑体" panose="02010609060101010101" pitchFamily="2" charset="-122"/>
                <a:ea typeface="黑体" panose="02010609060101010101" pitchFamily="2" charset="-122"/>
              </a:rPr>
              <a:t>经济：</a:t>
            </a:r>
            <a:r>
              <a:rPr lang="zh-CN" sz="2800" b="1">
                <a:latin typeface="黑体" panose="02010609060101010101" pitchFamily="2" charset="-122"/>
                <a:ea typeface="黑体" panose="02010609060101010101" pitchFamily="2" charset="-122"/>
              </a:rPr>
              <a:t>裁减开支，清丈土地，改革税制。</a:t>
            </a:r>
            <a:endParaRPr lang="zh-CN" altLang="en-US" sz="2800" b="1">
              <a:latin typeface="黑体" panose="02010609060101010101" pitchFamily="2" charset="-122"/>
              <a:ea typeface="黑体" panose="02010609060101010101" pitchFamily="2" charset="-122"/>
            </a:endParaRPr>
          </a:p>
        </p:txBody>
      </p:sp>
      <p:sp>
        <p:nvSpPr>
          <p:cNvPr id="10" name="圆角矩形 9"/>
          <p:cNvSpPr/>
          <p:nvPr/>
        </p:nvSpPr>
        <p:spPr>
          <a:xfrm>
            <a:off x="466090" y="4174490"/>
            <a:ext cx="953770" cy="5175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黑体" panose="02010609060101010101" pitchFamily="2" charset="-122"/>
                <a:ea typeface="黑体" panose="02010609060101010101" pitchFamily="2" charset="-122"/>
              </a:rPr>
              <a:t>内容</a:t>
            </a:r>
            <a:endParaRPr lang="zh-CN" altLang="en-US" sz="2800" b="1">
              <a:latin typeface="黑体" panose="02010609060101010101" pitchFamily="2" charset="-122"/>
              <a:ea typeface="黑体" panose="02010609060101010101" pitchFamily="2" charset="-122"/>
            </a:endParaRPr>
          </a:p>
        </p:txBody>
      </p:sp>
      <p:sp>
        <p:nvSpPr>
          <p:cNvPr id="11" name="圆角矩形 10"/>
          <p:cNvSpPr/>
          <p:nvPr/>
        </p:nvSpPr>
        <p:spPr>
          <a:xfrm>
            <a:off x="466090" y="5340985"/>
            <a:ext cx="953770" cy="5175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黑体" panose="02010609060101010101" pitchFamily="2" charset="-122"/>
                <a:ea typeface="黑体" panose="02010609060101010101" pitchFamily="2" charset="-122"/>
              </a:rPr>
              <a:t>意义</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1739900" y="5273040"/>
            <a:ext cx="9685020" cy="1512570"/>
          </a:xfrm>
          <a:prstGeom prst="rect">
            <a:avLst/>
          </a:prstGeom>
          <a:noFill/>
          <a:ln w="9525">
            <a:noFill/>
          </a:ln>
        </p:spPr>
        <p:txBody>
          <a:bodyPr wrap="square">
            <a:spAutoFit/>
          </a:bodyPr>
          <a:lstStyle/>
          <a:p>
            <a:pPr indent="0">
              <a:lnSpc>
                <a:spcPct val="110000"/>
              </a:lnSpc>
            </a:pPr>
            <a:r>
              <a:rPr lang="zh-CN" sz="2800" b="1">
                <a:latin typeface="黑体" panose="02010609060101010101" pitchFamily="2" charset="-122"/>
                <a:ea typeface="黑体" panose="02010609060101010101" pitchFamily="2" charset="-122"/>
              </a:rPr>
              <a:t>张居正辅政十年，国家财政收入增加，社会矛盾相对缓和，严重的封建统治危机得到暂时缓解。他死后，除一条鞭法外，其他改革几乎全部废止。</a:t>
            </a:r>
            <a:endParaRPr lang="zh-CN" altLang="en-US" sz="2800" b="1">
              <a:latin typeface="黑体" panose="02010609060101010101" pitchFamily="2" charset="-122"/>
              <a:ea typeface="黑体" panose="02010609060101010101" pitchFamily="2" charset="-122"/>
            </a:endParaRPr>
          </a:p>
        </p:txBody>
      </p:sp>
      <p:sp>
        <p:nvSpPr>
          <p:cNvPr id="5" name="文本框 4"/>
          <p:cNvSpPr txBox="1"/>
          <p:nvPr/>
        </p:nvSpPr>
        <p:spPr>
          <a:xfrm>
            <a:off x="214638" y="223463"/>
            <a:ext cx="5071737" cy="521970"/>
          </a:xfrm>
          <a:prstGeom prst="rect">
            <a:avLst/>
          </a:prstGeom>
          <a:noFill/>
        </p:spPr>
        <p:txBody>
          <a:bodyPr wrap="square" rtlCol="0">
            <a:spAutoFit/>
          </a:bodyPr>
          <a:p>
            <a:r>
              <a:rPr lang="zh-CN" altLang="en-US" sz="2800" b="1" dirty="0">
                <a:latin typeface="黑体" panose="02010609060101010101" pitchFamily="2" charset="-122"/>
                <a:ea typeface="黑体" panose="02010609060101010101" pitchFamily="2" charset="-122"/>
              </a:rPr>
              <a:t>四、明朝</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张居正</a:t>
            </a:r>
            <a:r>
              <a:rPr lang="zh-CN" altLang="en-US" sz="2800" b="1" dirty="0">
                <a:latin typeface="黑体" panose="02010609060101010101" pitchFamily="2" charset="-122"/>
                <a:ea typeface="黑体" panose="02010609060101010101" pitchFamily="2" charset="-122"/>
              </a:rPr>
              <a:t>改革</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ppt_x</p:attrName>
                                        </p:attrNameLst>
                                      </p:cBhvr>
                                      <p:tavLst>
                                        <p:tav tm="0">
                                          <p:val>
                                            <p:strVal val="#ppt_x-#ppt_w*1.125000"/>
                                          </p:val>
                                        </p:tav>
                                        <p:tav tm="100000">
                                          <p:val>
                                            <p:strVal val="#ppt_x"/>
                                          </p:val>
                                        </p:tav>
                                      </p:tavLst>
                                    </p:anim>
                                    <p:animEffect transition="in" filter="wipe(right)">
                                      <p:cBhvr>
                                        <p:cTn id="8" dur="2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2000" fill="hold">
                                          <p:stCondLst>
                                            <p:cond delay="0"/>
                                          </p:stCondLst>
                                        </p:cTn>
                                        <p:tgtEl>
                                          <p:spTgt spid="2"/>
                                        </p:tgtEl>
                                        <p:attrNameLst>
                                          <p:attrName>style.visibility</p:attrName>
                                        </p:attrNameLst>
                                      </p:cBhvr>
                                      <p:to>
                                        <p:strVal val="visible"/>
                                      </p:to>
                                    </p:set>
                                    <p:anim calcmode="lin" valueType="num">
                                      <p:cBhvr additive="base">
                                        <p:cTn id="13" dur="2000"/>
                                        <p:tgtEl>
                                          <p:spTgt spid="2"/>
                                        </p:tgtEl>
                                        <p:attrNameLst>
                                          <p:attrName>ppt_x</p:attrName>
                                        </p:attrNameLst>
                                      </p:cBhvr>
                                      <p:tavLst>
                                        <p:tav tm="0">
                                          <p:val>
                                            <p:strVal val="#ppt_x-#ppt_w*1.125000"/>
                                          </p:val>
                                        </p:tav>
                                        <p:tav tm="100000">
                                          <p:val>
                                            <p:strVal val="#ppt_x"/>
                                          </p:val>
                                        </p:tav>
                                      </p:tavLst>
                                    </p:anim>
                                    <p:animEffect transition="in" filter="wipe(right)">
                                      <p:cBhvr>
                                        <p:cTn id="14" dur="2000"/>
                                        <p:tgtEl>
                                          <p:spTgt spid="2"/>
                                        </p:tgtEl>
                                      </p:cBhvr>
                                    </p:animEffect>
                                  </p:childTnLst>
                                </p:cTn>
                              </p:par>
                              <p:par>
                                <p:cTn id="15" presetID="12" presetClass="entr" presetSubtype="8" fill="hold" grpId="0" nodeType="withEffect">
                                  <p:stCondLst>
                                    <p:cond delay="0"/>
                                  </p:stCondLst>
                                  <p:childTnLst>
                                    <p:set>
                                      <p:cBhvr>
                                        <p:cTn id="16" dur="2000" fill="hold">
                                          <p:stCondLst>
                                            <p:cond delay="0"/>
                                          </p:stCondLst>
                                        </p:cTn>
                                        <p:tgtEl>
                                          <p:spTgt spid="10"/>
                                        </p:tgtEl>
                                        <p:attrNameLst>
                                          <p:attrName>style.visibility</p:attrName>
                                        </p:attrNameLst>
                                      </p:cBhvr>
                                      <p:to>
                                        <p:strVal val="visible"/>
                                      </p:to>
                                    </p:set>
                                    <p:anim calcmode="lin" valueType="num">
                                      <p:cBhvr additive="base">
                                        <p:cTn id="17" dur="2000"/>
                                        <p:tgtEl>
                                          <p:spTgt spid="10"/>
                                        </p:tgtEl>
                                        <p:attrNameLst>
                                          <p:attrName>ppt_x</p:attrName>
                                        </p:attrNameLst>
                                      </p:cBhvr>
                                      <p:tavLst>
                                        <p:tav tm="0">
                                          <p:val>
                                            <p:strVal val="#ppt_x-#ppt_w*1.125000"/>
                                          </p:val>
                                        </p:tav>
                                        <p:tav tm="100000">
                                          <p:val>
                                            <p:strVal val="#ppt_x"/>
                                          </p:val>
                                        </p:tav>
                                      </p:tavLst>
                                    </p:anim>
                                    <p:animEffect transition="in" filter="wipe(right)">
                                      <p:cBhvr>
                                        <p:cTn id="18" dur="2000"/>
                                        <p:tgtEl>
                                          <p:spTgt spid="10"/>
                                        </p:tgtEl>
                                      </p:cBhvr>
                                    </p:animEffect>
                                  </p:childTnLst>
                                </p:cTn>
                              </p:par>
                              <p:par>
                                <p:cTn id="19" presetID="12" presetClass="entr" presetSubtype="8" fill="hold" grpId="0" nodeType="withEffect">
                                  <p:stCondLst>
                                    <p:cond delay="0"/>
                                  </p:stCondLst>
                                  <p:childTnLst>
                                    <p:set>
                                      <p:cBhvr>
                                        <p:cTn id="20" dur="2000" fill="hold">
                                          <p:stCondLst>
                                            <p:cond delay="0"/>
                                          </p:stCondLst>
                                        </p:cTn>
                                        <p:tgtEl>
                                          <p:spTgt spid="11"/>
                                        </p:tgtEl>
                                        <p:attrNameLst>
                                          <p:attrName>style.visibility</p:attrName>
                                        </p:attrNameLst>
                                      </p:cBhvr>
                                      <p:to>
                                        <p:strVal val="visible"/>
                                      </p:to>
                                    </p:set>
                                    <p:anim calcmode="lin" valueType="num">
                                      <p:cBhvr additive="base">
                                        <p:cTn id="21" dur="2000"/>
                                        <p:tgtEl>
                                          <p:spTgt spid="11"/>
                                        </p:tgtEl>
                                        <p:attrNameLst>
                                          <p:attrName>ppt_x</p:attrName>
                                        </p:attrNameLst>
                                      </p:cBhvr>
                                      <p:tavLst>
                                        <p:tav tm="0">
                                          <p:val>
                                            <p:strVal val="#ppt_x-#ppt_w*1.125000"/>
                                          </p:val>
                                        </p:tav>
                                        <p:tav tm="100000">
                                          <p:val>
                                            <p:strVal val="#ppt_x"/>
                                          </p:val>
                                        </p:tav>
                                      </p:tavLst>
                                    </p:anim>
                                    <p:animEffect transition="in" filter="wipe(righ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2000" fill="hold">
                                          <p:stCondLst>
                                            <p:cond delay="0"/>
                                          </p:stCondLst>
                                        </p:cTn>
                                        <p:tgtEl>
                                          <p:spTgt spid="7"/>
                                        </p:tgtEl>
                                        <p:attrNameLst>
                                          <p:attrName>style.visibility</p:attrName>
                                        </p:attrNameLst>
                                      </p:cBhvr>
                                      <p:to>
                                        <p:strVal val="visible"/>
                                      </p:to>
                                    </p:set>
                                    <p:anim calcmode="lin" valueType="num">
                                      <p:cBhvr additive="base">
                                        <p:cTn id="27" dur="2000"/>
                                        <p:tgtEl>
                                          <p:spTgt spid="7"/>
                                        </p:tgtEl>
                                        <p:attrNameLst>
                                          <p:attrName>ppt_x</p:attrName>
                                        </p:attrNameLst>
                                      </p:cBhvr>
                                      <p:tavLst>
                                        <p:tav tm="0">
                                          <p:val>
                                            <p:strVal val="#ppt_x+#ppt_w*1.125000"/>
                                          </p:val>
                                        </p:tav>
                                        <p:tav tm="100000">
                                          <p:val>
                                            <p:strVal val="#ppt_x"/>
                                          </p:val>
                                        </p:tav>
                                      </p:tavLst>
                                    </p:anim>
                                    <p:animEffect transition="in" filter="wipe(left)">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2000" fill="hold">
                                          <p:stCondLst>
                                            <p:cond delay="0"/>
                                          </p:stCondLst>
                                        </p:cTn>
                                        <p:tgtEl>
                                          <p:spTgt spid="9"/>
                                        </p:tgtEl>
                                        <p:attrNameLst>
                                          <p:attrName>style.visibility</p:attrName>
                                        </p:attrNameLst>
                                      </p:cBhvr>
                                      <p:to>
                                        <p:strVal val="visible"/>
                                      </p:to>
                                    </p:set>
                                    <p:anim calcmode="lin" valueType="num">
                                      <p:cBhvr additive="base">
                                        <p:cTn id="33" dur="2000"/>
                                        <p:tgtEl>
                                          <p:spTgt spid="9"/>
                                        </p:tgtEl>
                                        <p:attrNameLst>
                                          <p:attrName>ppt_x</p:attrName>
                                        </p:attrNameLst>
                                      </p:cBhvr>
                                      <p:tavLst>
                                        <p:tav tm="0">
                                          <p:val>
                                            <p:strVal val="#ppt_x+#ppt_w*1.125000"/>
                                          </p:val>
                                        </p:tav>
                                        <p:tav tm="100000">
                                          <p:val>
                                            <p:strVal val="#ppt_x"/>
                                          </p:val>
                                        </p:tav>
                                      </p:tavLst>
                                    </p:anim>
                                    <p:animEffect transition="in" filter="wipe(left)">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grpId="0" nodeType="clickEffect">
                                  <p:stCondLst>
                                    <p:cond delay="0"/>
                                  </p:stCondLst>
                                  <p:childTnLst>
                                    <p:set>
                                      <p:cBhvr>
                                        <p:cTn id="38" dur="2000" fill="hold">
                                          <p:stCondLst>
                                            <p:cond delay="0"/>
                                          </p:stCondLst>
                                        </p:cTn>
                                        <p:tgtEl>
                                          <p:spTgt spid="12"/>
                                        </p:tgtEl>
                                        <p:attrNameLst>
                                          <p:attrName>style.visibility</p:attrName>
                                        </p:attrNameLst>
                                      </p:cBhvr>
                                      <p:to>
                                        <p:strVal val="visible"/>
                                      </p:to>
                                    </p:set>
                                    <p:anim calcmode="lin" valueType="num">
                                      <p:cBhvr additive="base">
                                        <p:cTn id="39" dur="2000"/>
                                        <p:tgtEl>
                                          <p:spTgt spid="12"/>
                                        </p:tgtEl>
                                        <p:attrNameLst>
                                          <p:attrName>ppt_x</p:attrName>
                                        </p:attrNameLst>
                                      </p:cBhvr>
                                      <p:tavLst>
                                        <p:tav tm="0">
                                          <p:val>
                                            <p:strVal val="#ppt_x+#ppt_w*1.125000"/>
                                          </p:val>
                                        </p:tav>
                                        <p:tav tm="100000">
                                          <p:val>
                                            <p:strVal val="#ppt_x"/>
                                          </p:val>
                                        </p:tav>
                                      </p:tavLst>
                                    </p:anim>
                                    <p:animEffect transition="in" filter="wipe(left)">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11" grpId="0" bldLvl="0" animBg="1"/>
      <p:bldP spid="7"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灯片编号占位符 5"/>
          <p:cNvSpPr>
            <a:spLocks noGrp="1"/>
          </p:cNvSpPr>
          <p:nvPr>
            <p:ph type="sldNum" sz="quarter" idx="12"/>
          </p:nvPr>
        </p:nvSpPr>
        <p:spPr/>
        <p:txBody>
          <a:bodyPr/>
          <a:lstStyle/>
          <a:p>
            <a:fld id="{C4E99CB6-83D3-4507-9F54-D25699FF5941}" type="slidenum">
              <a:rPr lang="zh-CN" altLang="en-US"/>
            </a:fld>
            <a:endParaRPr lang="zh-CN" altLang="en-US" sz="1800">
              <a:solidFill>
                <a:schemeClr val="tx1"/>
              </a:solidFill>
            </a:endParaRPr>
          </a:p>
        </p:txBody>
      </p:sp>
      <p:sp>
        <p:nvSpPr>
          <p:cNvPr id="2" name="文本框 1"/>
          <p:cNvSpPr txBox="1"/>
          <p:nvPr/>
        </p:nvSpPr>
        <p:spPr>
          <a:xfrm>
            <a:off x="3449447" y="1194686"/>
            <a:ext cx="7559627" cy="1077218"/>
          </a:xfrm>
          <a:prstGeom prst="rect">
            <a:avLst/>
          </a:prstGeom>
          <a:noFill/>
        </p:spPr>
        <p:txBody>
          <a:bodyPr wrap="square" rtlCol="0">
            <a:spAutoFit/>
          </a:bodyPr>
          <a:lstStyle/>
          <a:p>
            <a:r>
              <a:rPr lang="zh-CN" altLang="en-US" sz="3200" b="1" dirty="0">
                <a:latin typeface="方正姚体" panose="02010601030101010101" pitchFamily="2" charset="-122"/>
                <a:ea typeface="方正姚体" panose="02010601030101010101" pitchFamily="2" charset="-122"/>
              </a:rPr>
              <a:t>一、资产阶级维新派</a:t>
            </a:r>
            <a:r>
              <a:rPr lang="en-US" altLang="zh-CN" sz="3200" b="1" dirty="0">
                <a:latin typeface="方正姚体" panose="02010601030101010101" pitchFamily="2" charset="-122"/>
                <a:ea typeface="方正姚体" panose="02010601030101010101" pitchFamily="2" charset="-122"/>
              </a:rPr>
              <a:t>——</a:t>
            </a:r>
            <a:r>
              <a:rPr lang="zh-CN" altLang="en-US" sz="3200" b="1" dirty="0">
                <a:latin typeface="方正姚体" panose="02010601030101010101" pitchFamily="2" charset="-122"/>
                <a:ea typeface="方正姚体" panose="02010601030101010101" pitchFamily="2" charset="-122"/>
              </a:rPr>
              <a:t>戊戌变法</a:t>
            </a:r>
            <a:endParaRPr lang="en-US" altLang="zh-CN" sz="3200" b="1" dirty="0">
              <a:latin typeface="方正姚体" panose="02010601030101010101" pitchFamily="2" charset="-122"/>
              <a:ea typeface="方正姚体" panose="02010601030101010101" pitchFamily="2" charset="-122"/>
            </a:endParaRPr>
          </a:p>
          <a:p>
            <a:r>
              <a:rPr lang="zh-CN" altLang="en-US" sz="3200" b="1" dirty="0">
                <a:latin typeface="方正姚体" panose="02010601030101010101" pitchFamily="2" charset="-122"/>
                <a:ea typeface="方正姚体" panose="02010601030101010101" pitchFamily="2" charset="-122"/>
              </a:rPr>
              <a:t>二、清政府（地主阶级）</a:t>
            </a:r>
            <a:r>
              <a:rPr lang="en-US" altLang="zh-CN" sz="3200" b="1" dirty="0">
                <a:latin typeface="方正姚体" panose="02010601030101010101" pitchFamily="2" charset="-122"/>
                <a:ea typeface="方正姚体" panose="02010601030101010101" pitchFamily="2" charset="-122"/>
              </a:rPr>
              <a:t>——</a:t>
            </a:r>
            <a:r>
              <a:rPr lang="zh-CN" altLang="en-US" sz="3200" b="1" dirty="0">
                <a:latin typeface="方正姚体" panose="02010601030101010101" pitchFamily="2" charset="-122"/>
                <a:ea typeface="方正姚体" panose="02010601030101010101" pitchFamily="2" charset="-122"/>
              </a:rPr>
              <a:t>清末新政</a:t>
            </a:r>
            <a:endParaRPr lang="en-US" altLang="zh-CN" sz="3200" b="1" dirty="0">
              <a:latin typeface="方正姚体" panose="02010601030101010101" pitchFamily="2" charset="-122"/>
              <a:ea typeface="方正姚体" panose="02010601030101010101" pitchFamily="2" charset="-122"/>
            </a:endParaRPr>
          </a:p>
        </p:txBody>
      </p:sp>
      <p:pic>
        <p:nvPicPr>
          <p:cNvPr id="3" name="图片 2" descr="图片1-removebg-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48" y="3023154"/>
            <a:ext cx="4165362" cy="376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850548" y="512572"/>
            <a:ext cx="6098344" cy="584775"/>
          </a:xfrm>
          <a:prstGeom prst="rect">
            <a:avLst/>
          </a:prstGeom>
          <a:noFill/>
        </p:spPr>
        <p:txBody>
          <a:bodyPr wrap="square">
            <a:spAutoFit/>
          </a:bodyPr>
          <a:lstStyle/>
          <a:p>
            <a:pPr>
              <a:spcAft>
                <a:spcPts val="600"/>
              </a:spcAft>
            </a:pPr>
            <a:r>
              <a:rPr lang="zh-CN" altLang="en-US" sz="3200" b="1" dirty="0">
                <a:solidFill>
                  <a:srgbClr val="0000CC"/>
                </a:solidFill>
                <a:latin typeface="方正粗黑宋简体" panose="02000000000000000000" pitchFamily="2" charset="-122"/>
                <a:ea typeface="方正粗黑宋简体" panose="02000000000000000000" pitchFamily="2" charset="-122"/>
              </a:rPr>
              <a:t>◆</a:t>
            </a:r>
            <a:r>
              <a:rPr lang="zh-CN" altLang="en-US" sz="3200" b="1" dirty="0">
                <a:latin typeface="方正粗黑宋简体" panose="02000000000000000000" pitchFamily="2" charset="-122"/>
                <a:ea typeface="方正粗黑宋简体" panose="02000000000000000000" pitchFamily="2" charset="-122"/>
              </a:rPr>
              <a:t>中国</a:t>
            </a:r>
            <a:r>
              <a:rPr lang="zh-CN" altLang="en-US" sz="3200" b="1" dirty="0">
                <a:solidFill>
                  <a:srgbClr val="FF0000"/>
                </a:solidFill>
                <a:latin typeface="方正粗黑宋简体" panose="02000000000000000000" pitchFamily="2" charset="-122"/>
                <a:ea typeface="方正粗黑宋简体" panose="02000000000000000000" pitchFamily="2" charset="-122"/>
              </a:rPr>
              <a:t>近代</a:t>
            </a:r>
            <a:r>
              <a:rPr lang="zh-CN" altLang="en-US" sz="3200" b="1" dirty="0">
                <a:latin typeface="方正粗黑宋简体" panose="02000000000000000000" pitchFamily="2" charset="-122"/>
                <a:ea typeface="方正粗黑宋简体" panose="02000000000000000000" pitchFamily="2" charset="-122"/>
              </a:rPr>
              <a:t>的改革探索</a:t>
            </a:r>
            <a:endParaRPr lang="en-US" altLang="zh-CN" sz="3200" b="1" dirty="0">
              <a:latin typeface="方正粗黑宋简体" panose="02000000000000000000" pitchFamily="2" charset="-122"/>
              <a:ea typeface="方正粗黑宋简体" panose="02000000000000000000" pitchFamily="2" charset="-122"/>
            </a:endParaRPr>
          </a:p>
        </p:txBody>
      </p:sp>
      <p:sp>
        <p:nvSpPr>
          <p:cNvPr id="4" name="左大括号 3"/>
          <p:cNvSpPr/>
          <p:nvPr/>
        </p:nvSpPr>
        <p:spPr>
          <a:xfrm>
            <a:off x="3157538" y="1414463"/>
            <a:ext cx="428625"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箭头: 直角上 17"/>
          <p:cNvSpPr/>
          <p:nvPr/>
        </p:nvSpPr>
        <p:spPr>
          <a:xfrm rot="5400000">
            <a:off x="2386013" y="1183072"/>
            <a:ext cx="857250"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一群穿着军装的人的黑白照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785" y="3095446"/>
            <a:ext cx="5671142" cy="3493829"/>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a:grpSpLocks noGrp="1" noRot="1" noChangeAspect="1" noMove="1" noResize="1" noUngrp="1"/>
          </p:cNvGrpSpPr>
          <p:nvPr/>
        </p:nvGrpSpPr>
        <p:grpSpPr>
          <a:xfrm>
            <a:off x="4" y="1216597"/>
            <a:ext cx="731521" cy="673460"/>
            <a:chOff x="3940602" y="308034"/>
            <a:chExt cx="2116791" cy="3428999"/>
          </a:xfrm>
          <a:solidFill>
            <a:schemeClr val="accent4"/>
          </a:solidFill>
        </p:grpSpPr>
        <p:sp>
          <p:nvSpPr>
            <p:cNvPr id="17" name="Rectangle 16"/>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a:spLocks noGrp="1" noRot="1" noChangeAspect="1" noMove="1" noResize="1" noEditPoints="1" noAdjustHandles="1" noChangeArrowheads="1" noChangeShapeType="1" noTextEdit="1"/>
          </p:cNvSpPr>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p:cNvSpPr txBox="1"/>
          <p:nvPr/>
        </p:nvSpPr>
        <p:spPr>
          <a:xfrm>
            <a:off x="2355456" y="2599263"/>
            <a:ext cx="6959994" cy="882966"/>
          </a:xfrm>
          <a:prstGeom prst="rect">
            <a:avLst/>
          </a:prstGeom>
        </p:spPr>
        <p:txBody>
          <a:bodyPr vert="horz" lIns="91440" tIns="45720" rIns="91440" bIns="45720" rtlCol="0" anchor="ctr">
            <a:noAutofit/>
          </a:bodyPr>
          <a:lstStyle/>
          <a:p>
            <a:pPr>
              <a:lnSpc>
                <a:spcPct val="90000"/>
              </a:lnSpc>
              <a:spcAft>
                <a:spcPts val="600"/>
              </a:spcAft>
            </a:pPr>
            <a:r>
              <a:rPr lang="zh-CN" altLang="en-US" sz="3200" b="1" dirty="0">
                <a:solidFill>
                  <a:srgbClr val="0000CC"/>
                </a:solidFill>
                <a:latin typeface="方正粗黑宋简体" panose="02000000000000000000" pitchFamily="2" charset="-122"/>
                <a:ea typeface="方正粗黑宋简体" panose="02000000000000000000" pitchFamily="2" charset="-122"/>
              </a:rPr>
              <a:t>◆</a:t>
            </a:r>
            <a:r>
              <a:rPr lang="zh-CN" altLang="en-US" sz="3200" b="1" dirty="0">
                <a:latin typeface="方正粗黑宋简体" panose="02000000000000000000" pitchFamily="2" charset="-122"/>
                <a:ea typeface="方正粗黑宋简体" panose="02000000000000000000" pitchFamily="2" charset="-122"/>
              </a:rPr>
              <a:t>中国</a:t>
            </a:r>
            <a:r>
              <a:rPr lang="zh-CN" altLang="en-US" sz="3200" b="1" dirty="0">
                <a:solidFill>
                  <a:srgbClr val="FF0000"/>
                </a:solidFill>
                <a:latin typeface="方正粗黑宋简体" panose="02000000000000000000" pitchFamily="2" charset="-122"/>
                <a:ea typeface="方正粗黑宋简体" panose="02000000000000000000" pitchFamily="2" charset="-122"/>
              </a:rPr>
              <a:t>古代</a:t>
            </a:r>
            <a:r>
              <a:rPr lang="zh-CN" altLang="en-US" sz="3200" b="1" dirty="0">
                <a:latin typeface="方正粗黑宋简体" panose="02000000000000000000" pitchFamily="2" charset="-122"/>
                <a:ea typeface="方正粗黑宋简体" panose="02000000000000000000" pitchFamily="2" charset="-122"/>
              </a:rPr>
              <a:t>的重要变法和改革</a:t>
            </a:r>
            <a:endParaRPr lang="en-US" altLang="zh-CN" sz="3200" b="1" dirty="0">
              <a:latin typeface="方正粗黑宋简体" panose="02000000000000000000" pitchFamily="2" charset="-122"/>
              <a:ea typeface="方正粗黑宋简体" panose="02000000000000000000" pitchFamily="2" charset="-122"/>
            </a:endParaRPr>
          </a:p>
        </p:txBody>
      </p:sp>
      <p:cxnSp>
        <p:nvCxnSpPr>
          <p:cNvPr id="23" name="Straight Connector 22"/>
          <p:cNvCxnSpPr>
            <a:cxnSpLocks noGrp="1" noRot="1" noChangeAspect="1" noMove="1" noResize="1" noEditPoints="1" noAdjustHandles="1" noChangeArrowheads="1" noChangeShapeType="1"/>
          </p:cNvCxnSpPr>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355456" y="3414566"/>
            <a:ext cx="6098344" cy="584775"/>
          </a:xfrm>
          <a:prstGeom prst="rect">
            <a:avLst/>
          </a:prstGeom>
          <a:noFill/>
        </p:spPr>
        <p:txBody>
          <a:bodyPr wrap="square">
            <a:spAutoFit/>
          </a:bodyPr>
          <a:lstStyle/>
          <a:p>
            <a:pPr>
              <a:spcAft>
                <a:spcPts val="600"/>
              </a:spcAft>
            </a:pPr>
            <a:r>
              <a:rPr lang="zh-CN" altLang="en-US" sz="3200" b="1" dirty="0">
                <a:solidFill>
                  <a:srgbClr val="0000CC"/>
                </a:solidFill>
                <a:latin typeface="方正粗黑宋简体" panose="02000000000000000000" pitchFamily="2" charset="-122"/>
                <a:ea typeface="方正粗黑宋简体" panose="02000000000000000000" pitchFamily="2" charset="-122"/>
              </a:rPr>
              <a:t>◆</a:t>
            </a:r>
            <a:r>
              <a:rPr lang="zh-CN" altLang="en-US" sz="3200" b="1" dirty="0">
                <a:latin typeface="方正粗黑宋简体" panose="02000000000000000000" pitchFamily="2" charset="-122"/>
                <a:ea typeface="方正粗黑宋简体" panose="02000000000000000000" pitchFamily="2" charset="-122"/>
              </a:rPr>
              <a:t>中国</a:t>
            </a:r>
            <a:r>
              <a:rPr lang="zh-CN" altLang="en-US" sz="3200" b="1" dirty="0">
                <a:solidFill>
                  <a:srgbClr val="FF0000"/>
                </a:solidFill>
                <a:latin typeface="方正粗黑宋简体" panose="02000000000000000000" pitchFamily="2" charset="-122"/>
                <a:ea typeface="方正粗黑宋简体" panose="02000000000000000000" pitchFamily="2" charset="-122"/>
              </a:rPr>
              <a:t>近代</a:t>
            </a:r>
            <a:r>
              <a:rPr lang="zh-CN" altLang="en-US" sz="3200" b="1" dirty="0">
                <a:latin typeface="方正粗黑宋简体" panose="02000000000000000000" pitchFamily="2" charset="-122"/>
                <a:ea typeface="方正粗黑宋简体" panose="02000000000000000000" pitchFamily="2" charset="-122"/>
              </a:rPr>
              <a:t>的改革探索</a:t>
            </a:r>
            <a:endParaRPr lang="en-US" altLang="zh-CN" sz="3200" b="1" dirty="0">
              <a:latin typeface="方正粗黑宋简体" panose="02000000000000000000" pitchFamily="2" charset="-122"/>
              <a:ea typeface="方正粗黑宋简体" panose="02000000000000000000" pitchFamily="2" charset="-122"/>
            </a:endParaRPr>
          </a:p>
        </p:txBody>
      </p:sp>
      <p:sp>
        <p:nvSpPr>
          <p:cNvPr id="8" name="文本框 7"/>
          <p:cNvSpPr txBox="1"/>
          <p:nvPr/>
        </p:nvSpPr>
        <p:spPr>
          <a:xfrm>
            <a:off x="2360182" y="4148311"/>
            <a:ext cx="6093618" cy="584775"/>
          </a:xfrm>
          <a:prstGeom prst="rect">
            <a:avLst/>
          </a:prstGeom>
          <a:noFill/>
        </p:spPr>
        <p:txBody>
          <a:bodyPr wrap="square">
            <a:spAutoFit/>
          </a:bodyPr>
          <a:lstStyle/>
          <a:p>
            <a:pPr>
              <a:spcAft>
                <a:spcPts val="600"/>
              </a:spcAft>
            </a:pPr>
            <a:r>
              <a:rPr lang="zh-CN" altLang="en-US" sz="3200" b="1" dirty="0">
                <a:solidFill>
                  <a:srgbClr val="0000CC"/>
                </a:solidFill>
                <a:latin typeface="方正粗黑宋简体" panose="02000000000000000000" pitchFamily="2" charset="-122"/>
                <a:ea typeface="方正粗黑宋简体" panose="02000000000000000000" pitchFamily="2" charset="-122"/>
              </a:rPr>
              <a:t>◆</a:t>
            </a:r>
            <a:r>
              <a:rPr lang="zh-CN" altLang="en-US" sz="3200" b="1" dirty="0">
                <a:solidFill>
                  <a:srgbClr val="FF0000"/>
                </a:solidFill>
                <a:latin typeface="方正粗黑宋简体" panose="02000000000000000000" pitchFamily="2" charset="-122"/>
                <a:ea typeface="方正粗黑宋简体" panose="02000000000000000000" pitchFamily="2" charset="-122"/>
              </a:rPr>
              <a:t>新中国</a:t>
            </a:r>
            <a:r>
              <a:rPr lang="zh-CN" altLang="en-US" sz="3200" b="1" dirty="0">
                <a:latin typeface="方正粗黑宋简体" panose="02000000000000000000" pitchFamily="2" charset="-122"/>
                <a:ea typeface="方正粗黑宋简体" panose="02000000000000000000" pitchFamily="2" charset="-122"/>
              </a:rPr>
              <a:t>成立以来的重要改革</a:t>
            </a:r>
            <a:endParaRPr lang="zh-CN" altLang="en-US" sz="3200" b="1" dirty="0">
              <a:latin typeface="方正粗黑宋简体" panose="02000000000000000000" pitchFamily="2" charset="-122"/>
              <a:ea typeface="方正粗黑宋简体" panose="02000000000000000000" pitchFamily="2" charset="-122"/>
            </a:endParaRPr>
          </a:p>
        </p:txBody>
      </p:sp>
      <p:sp>
        <p:nvSpPr>
          <p:cNvPr id="2" name="文本框 1"/>
          <p:cNvSpPr txBox="1"/>
          <p:nvPr/>
        </p:nvSpPr>
        <p:spPr>
          <a:xfrm>
            <a:off x="1045028" y="999329"/>
            <a:ext cx="1877437" cy="1107996"/>
          </a:xfrm>
          <a:prstGeom prst="rect">
            <a:avLst/>
          </a:prstGeom>
          <a:noFill/>
        </p:spPr>
        <p:txBody>
          <a:bodyPr wrap="none" rtlCol="0">
            <a:spAutoFit/>
          </a:bodyPr>
          <a:lstStyle/>
          <a:p>
            <a:pPr>
              <a:spcAft>
                <a:spcPts val="600"/>
              </a:spcAft>
            </a:pPr>
            <a:r>
              <a:rPr lang="zh-CN" altLang="en-US" sz="6600" dirty="0">
                <a:latin typeface="华文琥珀" panose="02010800040101010101" pitchFamily="2" charset="-122"/>
                <a:ea typeface="华文琥珀" panose="02010800040101010101" pitchFamily="2" charset="-122"/>
              </a:rPr>
              <a:t>目录</a:t>
            </a:r>
            <a:endParaRPr lang="zh-CN" altLang="en-US" sz="6600" dirty="0">
              <a:latin typeface="华文琥珀" panose="02010800040101010101" pitchFamily="2" charset="-122"/>
              <a:ea typeface="华文琥珀"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24" y="1048348"/>
            <a:ext cx="3918757"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323" y="1050253"/>
            <a:ext cx="413385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3"/>
          <p:cNvSpPr>
            <a:spLocks noGrp="1"/>
          </p:cNvSpPr>
          <p:nvPr/>
        </p:nvSpPr>
        <p:spPr>
          <a:xfrm>
            <a:off x="166352" y="298961"/>
            <a:ext cx="6177298"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800" b="1" dirty="0">
                <a:latin typeface="黑体" panose="02010609060101010101" pitchFamily="2" charset="-122"/>
                <a:ea typeface="黑体" panose="02010609060101010101" pitchFamily="2" charset="-122"/>
              </a:rPr>
              <a:t>一、资产阶级维新派</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戊戌变法</a:t>
            </a:r>
            <a:endParaRPr lang="en-US" altLang="zh-CN" sz="2800" b="1" dirty="0">
              <a:latin typeface="黑体" panose="02010609060101010101" pitchFamily="2" charset="-122"/>
              <a:ea typeface="黑体" panose="02010609060101010101" pitchFamily="2" charset="-122"/>
            </a:endParaRPr>
          </a:p>
        </p:txBody>
      </p:sp>
      <p:sp>
        <p:nvSpPr>
          <p:cNvPr id="5" name="标题 3"/>
          <p:cNvSpPr>
            <a:spLocks noGrp="1"/>
          </p:cNvSpPr>
          <p:nvPr/>
        </p:nvSpPr>
        <p:spPr>
          <a:xfrm>
            <a:off x="583547" y="988658"/>
            <a:ext cx="2674003"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、背景</a:t>
            </a:r>
            <a:endParaRPr lang="zh-CN" altLang="en-US" sz="2800" b="1" dirty="0">
              <a:latin typeface="黑体" panose="02010609060101010101" pitchFamily="2" charset="-122"/>
              <a:ea typeface="黑体" panose="02010609060101010101" pitchFamily="2" charset="-122"/>
            </a:endParaRPr>
          </a:p>
        </p:txBody>
      </p:sp>
      <p:sp>
        <p:nvSpPr>
          <p:cNvPr id="7" name="TextBox 1"/>
          <p:cNvSpPr>
            <a:spLocks noChangeArrowheads="1"/>
          </p:cNvSpPr>
          <p:nvPr/>
        </p:nvSpPr>
        <p:spPr bwMode="auto">
          <a:xfrm>
            <a:off x="1183622" y="4027149"/>
            <a:ext cx="7331075" cy="43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000"/>
              </a:lnSpc>
            </a:pPr>
            <a:r>
              <a:rPr lang="zh-CN" altLang="en-US" sz="2400" b="1" dirty="0">
                <a:solidFill>
                  <a:srgbClr val="000000"/>
                </a:solidFill>
                <a:latin typeface="黑体" panose="02010609060101010101" pitchFamily="2" charset="-122"/>
                <a:ea typeface="黑体" panose="02010609060101010101" pitchFamily="2" charset="-122"/>
                <a:sym typeface="黑体" panose="02010609060101010101" pitchFamily="2" charset="-122"/>
              </a:rPr>
              <a:t>①政治：</a:t>
            </a:r>
            <a:r>
              <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甲午中日战争后，民族危机加深；</a:t>
            </a:r>
            <a:endParaRPr lang="en-US" altLang="zh-CN" sz="24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p:txBody>
      </p:sp>
      <p:sp>
        <p:nvSpPr>
          <p:cNvPr id="9" name="文本框 3"/>
          <p:cNvSpPr>
            <a:spLocks noChangeArrowheads="1"/>
          </p:cNvSpPr>
          <p:nvPr/>
        </p:nvSpPr>
        <p:spPr bwMode="auto">
          <a:xfrm>
            <a:off x="1183622" y="4498098"/>
            <a:ext cx="9156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黑体" panose="02010609060101010101" pitchFamily="2" charset="-122"/>
                <a:ea typeface="黑体" panose="02010609060101010101" pitchFamily="2" charset="-122"/>
                <a:sym typeface="黑体" panose="02010609060101010101" pitchFamily="2" charset="-122"/>
              </a:rPr>
              <a:t>②经济：</a:t>
            </a:r>
            <a:r>
              <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中国的民族资本主义初步发展，民族资产阶级力量壮大；</a:t>
            </a:r>
            <a:endPar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p:txBody>
      </p:sp>
      <p:sp>
        <p:nvSpPr>
          <p:cNvPr id="11" name="文本框 4"/>
          <p:cNvSpPr>
            <a:spLocks noChangeArrowheads="1"/>
          </p:cNvSpPr>
          <p:nvPr/>
        </p:nvSpPr>
        <p:spPr bwMode="auto">
          <a:xfrm>
            <a:off x="1183622" y="5021318"/>
            <a:ext cx="8228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黑体" panose="02010609060101010101" pitchFamily="2" charset="-122"/>
                <a:ea typeface="黑体" panose="02010609060101010101" pitchFamily="2" charset="-122"/>
                <a:sym typeface="黑体" panose="02010609060101010101" pitchFamily="2" charset="-122"/>
              </a:rPr>
              <a:t>③思想：</a:t>
            </a:r>
            <a:r>
              <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西方近代思想的传播和维新思想宣传君主立宪制；</a:t>
            </a:r>
            <a:endPar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3"/>
          <p:cNvSpPr>
            <a:spLocks noGrp="1"/>
          </p:cNvSpPr>
          <p:nvPr/>
        </p:nvSpPr>
        <p:spPr>
          <a:xfrm>
            <a:off x="583547" y="874354"/>
            <a:ext cx="2674003" cy="424732"/>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、百日维新</a:t>
            </a:r>
            <a:endParaRPr lang="zh-CN" altLang="en-US" sz="2400" b="1" dirty="0">
              <a:latin typeface="黑体" panose="02010609060101010101" pitchFamily="2" charset="-122"/>
              <a:ea typeface="黑体" panose="02010609060101010101" pitchFamily="2" charset="-122"/>
            </a:endParaRPr>
          </a:p>
        </p:txBody>
      </p:sp>
      <p:sp>
        <p:nvSpPr>
          <p:cNvPr id="5" name="标题 3"/>
          <p:cNvSpPr>
            <a:spLocks noGrp="1"/>
          </p:cNvSpPr>
          <p:nvPr/>
        </p:nvSpPr>
        <p:spPr>
          <a:xfrm>
            <a:off x="166352" y="298961"/>
            <a:ext cx="6177298"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800" b="1" dirty="0">
                <a:latin typeface="黑体" panose="02010609060101010101" pitchFamily="2" charset="-122"/>
                <a:ea typeface="黑体" panose="02010609060101010101" pitchFamily="2" charset="-122"/>
              </a:rPr>
              <a:t>一、资产阶级维新派</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戊戌变法</a:t>
            </a:r>
            <a:endParaRPr lang="en-US" altLang="zh-CN" sz="2800" b="1" dirty="0">
              <a:latin typeface="黑体" panose="02010609060101010101" pitchFamily="2" charset="-122"/>
              <a:ea typeface="黑体" panose="02010609060101010101" pitchFamily="2" charset="-122"/>
            </a:endParaRPr>
          </a:p>
        </p:txBody>
      </p:sp>
      <p:graphicFrame>
        <p:nvGraphicFramePr>
          <p:cNvPr id="7" name="Group 12"/>
          <p:cNvGraphicFramePr>
            <a:graphicFrameLocks noGrp="1"/>
          </p:cNvGraphicFramePr>
          <p:nvPr>
            <p:custDataLst>
              <p:tags r:id="rId2"/>
            </p:custDataLst>
          </p:nvPr>
        </p:nvGraphicFramePr>
        <p:xfrm>
          <a:off x="1002647" y="2561143"/>
          <a:ext cx="10970278" cy="2336987"/>
        </p:xfrm>
        <a:graphic>
          <a:graphicData uri="http://schemas.openxmlformats.org/drawingml/2006/table">
            <a:tbl>
              <a:tblPr>
                <a:tableStyleId>{616DA210-FB5B-4158-B5E0-FEB733F419BA}</a:tableStyleId>
              </a:tblPr>
              <a:tblGrid>
                <a:gridCol w="916641"/>
                <a:gridCol w="6743700"/>
                <a:gridCol w="3309937"/>
              </a:tblGrid>
              <a:tr h="485140">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2400" b="1" i="0" u="none" strike="noStrike" kern="1200" cap="none" normalizeH="0" baseline="0" dirty="0">
                        <a:ln>
                          <a:noFill/>
                        </a:ln>
                        <a:solidFill>
                          <a:srgbClr val="000000"/>
                        </a:solidFill>
                        <a:effectLst/>
                        <a:latin typeface="楷体" panose="02010609060101010101" pitchFamily="49" charset="-122"/>
                        <a:ea typeface="楷体" panose="02010609060101010101" pitchFamily="49" charset="-122"/>
                        <a:cs typeface="+mn-cs"/>
                      </a:endParaRPr>
                    </a:p>
                  </a:txBody>
                  <a:tcPr marL="91429" marR="91429" marT="34326" marB="34326" horzOverflow="overflow">
                    <a:no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2400" b="1" u="none" strike="noStrike" kern="1200" cap="none" normalizeH="0" baseline="0" dirty="0">
                          <a:ln>
                            <a:noFill/>
                          </a:ln>
                          <a:solidFill>
                            <a:schemeClr val="tx1"/>
                          </a:solidFill>
                          <a:effectLst/>
                          <a:latin typeface="楷体" panose="02010609060101010101" pitchFamily="49" charset="-122"/>
                          <a:ea typeface="楷体" panose="02010609060101010101" pitchFamily="49" charset="-122"/>
                        </a:rPr>
                        <a:t>颁布新法</a:t>
                      </a:r>
                      <a:endParaRPr kumimoji="0" lang="zh-CN" altLang="en-US" sz="2400" b="1" i="0" u="none" strike="noStrike" kern="1200" cap="none" normalizeH="0" baseline="0" dirty="0">
                        <a:ln>
                          <a:noFill/>
                        </a:ln>
                        <a:solidFill>
                          <a:schemeClr val="tx1"/>
                        </a:solidFill>
                        <a:effectLst/>
                        <a:latin typeface="楷体" panose="02010609060101010101" pitchFamily="49" charset="-122"/>
                        <a:ea typeface="楷体" panose="02010609060101010101" pitchFamily="49" charset="-122"/>
                        <a:cs typeface="+mn-cs"/>
                      </a:endParaRPr>
                    </a:p>
                  </a:txBody>
                  <a:tcPr marL="91429" marR="91429" marT="34326" marB="34326" horzOverflow="overflow">
                    <a:no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a:ln>
                            <a:noFill/>
                          </a:ln>
                          <a:solidFill>
                            <a:schemeClr val="tx1"/>
                          </a:solidFill>
                          <a:effectLst/>
                          <a:latin typeface="楷体" panose="02010609060101010101" pitchFamily="49" charset="-122"/>
                          <a:ea typeface="楷体" panose="02010609060101010101" pitchFamily="49" charset="-122"/>
                        </a:rPr>
                        <a:t>改革旧制</a:t>
                      </a:r>
                      <a:endParaRPr kumimoji="0" lang="zh-CN" altLang="en-US" sz="2400" b="1" i="0" u="none" strike="noStrike" cap="none" normalizeH="0" baseline="0" dirty="0">
                        <a:ln>
                          <a:noFill/>
                        </a:ln>
                        <a:solidFill>
                          <a:schemeClr val="tx1"/>
                        </a:solidFill>
                        <a:effectLst/>
                        <a:latin typeface="楷体" panose="02010609060101010101" pitchFamily="49" charset="-122"/>
                        <a:ea typeface="楷体" panose="02010609060101010101" pitchFamily="49" charset="-122"/>
                      </a:endParaRPr>
                    </a:p>
                  </a:txBody>
                  <a:tcPr marL="91429" marR="91429" marT="34326" marB="34326" horzOverflow="overflow">
                    <a:noFill/>
                  </a:tcPr>
                </a:tc>
              </a:tr>
              <a:tr h="5486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0000CC"/>
                          </a:solidFill>
                          <a:effectLst/>
                          <a:latin typeface="楷体" panose="02010609060101010101" pitchFamily="49" charset="-122"/>
                          <a:ea typeface="楷体" panose="02010609060101010101" pitchFamily="49" charset="-122"/>
                        </a:rPr>
                        <a:t>政治</a:t>
                      </a:r>
                      <a:endParaRPr kumimoji="0" lang="zh-CN" altLang="en-US" sz="2400" b="1" i="0" u="none" strike="noStrike" cap="none" normalizeH="0" baseline="0" dirty="0">
                        <a:ln>
                          <a:noFill/>
                        </a:ln>
                        <a:solidFill>
                          <a:srgbClr val="0000CC"/>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广开言路</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提拔新人，改</a:t>
                      </a:r>
                      <a:r>
                        <a:rPr lang="zh-CN" altLang="en-US" sz="2400" b="1" dirty="0">
                          <a:solidFill>
                            <a:srgbClr val="FF0000"/>
                          </a:solidFill>
                          <a:latin typeface="楷体" panose="02010609060101010101" pitchFamily="49" charset="-122"/>
                          <a:ea typeface="楷体" panose="02010609060101010101" pitchFamily="49" charset="-122"/>
                        </a:rPr>
                        <a:t>订</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律法</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合并机构</a:t>
                      </a:r>
                      <a:endParaRPr kumimoji="0" lang="en-US" altLang="zh-CN"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裁撤冗员，澄清吏治</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r>
              <a:tr h="363229">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0000CC"/>
                          </a:solidFill>
                          <a:effectLst/>
                          <a:latin typeface="楷体" panose="02010609060101010101" pitchFamily="49" charset="-122"/>
                          <a:ea typeface="楷体" panose="02010609060101010101" pitchFamily="49" charset="-122"/>
                        </a:rPr>
                        <a:t>经济</a:t>
                      </a:r>
                      <a:endParaRPr kumimoji="0" lang="zh-CN" altLang="en-US" sz="2400" b="1" i="0" u="none" strike="noStrike" cap="none" normalizeH="0" baseline="0" dirty="0">
                        <a:ln>
                          <a:noFill/>
                        </a:ln>
                        <a:solidFill>
                          <a:srgbClr val="0000CC"/>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提倡实业</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开矿筑路，财政改革</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创办银行</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lvl1pPr defTabSz="457200">
                        <a:spcBef>
                          <a:spcPct val="20000"/>
                        </a:spcBef>
                        <a:spcAft>
                          <a:spcPts val="600"/>
                        </a:spcAft>
                        <a:buClr>
                          <a:schemeClr val="accent1"/>
                        </a:buClr>
                        <a:buSzPct val="115000"/>
                        <a:defRPr sz="2000">
                          <a:solidFill>
                            <a:srgbClr val="262626"/>
                          </a:solidFill>
                          <a:latin typeface="Garamond" panose="02020404030301010803" pitchFamily="18" charset="0"/>
                          <a:ea typeface="方正舒体" panose="02010601030101010101" pitchFamily="2" charset="-122"/>
                        </a:defRPr>
                      </a:lvl1pPr>
                      <a:lvl2pPr marL="742950" indent="-285750" defTabSz="457200">
                        <a:spcBef>
                          <a:spcPct val="20000"/>
                        </a:spcBef>
                        <a:spcAft>
                          <a:spcPts val="600"/>
                        </a:spcAft>
                        <a:buClr>
                          <a:schemeClr val="accent1"/>
                        </a:buClr>
                        <a:buSzPct val="115000"/>
                        <a:defRPr>
                          <a:solidFill>
                            <a:srgbClr val="262626"/>
                          </a:solidFill>
                          <a:latin typeface="Garamond" panose="02020404030301010803" pitchFamily="18" charset="0"/>
                          <a:ea typeface="方正舒体" panose="02010601030101010101" pitchFamily="2" charset="-122"/>
                        </a:defRPr>
                      </a:lvl2pPr>
                      <a:lvl3pPr marL="1143000" indent="-228600" defTabSz="457200">
                        <a:spcBef>
                          <a:spcPct val="20000"/>
                        </a:spcBef>
                        <a:spcAft>
                          <a:spcPts val="600"/>
                        </a:spcAft>
                        <a:buClr>
                          <a:schemeClr val="accent1"/>
                        </a:buClr>
                        <a:buSzPct val="115000"/>
                        <a:defRPr sz="1600">
                          <a:solidFill>
                            <a:srgbClr val="262626"/>
                          </a:solidFill>
                          <a:latin typeface="Garamond" panose="02020404030301010803" pitchFamily="18" charset="0"/>
                          <a:ea typeface="方正舒体" panose="02010601030101010101" pitchFamily="2" charset="-122"/>
                        </a:defRPr>
                      </a:lvl3pPr>
                      <a:lvl4pPr marL="1600200" indent="-228600" defTabSz="457200">
                        <a:spcBef>
                          <a:spcPct val="20000"/>
                        </a:spcBef>
                        <a:spcAft>
                          <a:spcPts val="600"/>
                        </a:spcAft>
                        <a:buClr>
                          <a:schemeClr val="accent1"/>
                        </a:buClr>
                        <a:buSzPct val="115000"/>
                        <a:defRPr sz="1400">
                          <a:solidFill>
                            <a:srgbClr val="262626"/>
                          </a:solidFill>
                          <a:latin typeface="Garamond" panose="02020404030301010803" pitchFamily="18" charset="0"/>
                          <a:ea typeface="方正舒体" panose="02010601030101010101" pitchFamily="2" charset="-122"/>
                        </a:defRPr>
                      </a:lvl4pPr>
                      <a:lvl5pPr marL="2057400" indent="-228600" defTabSz="457200">
                        <a:spcBef>
                          <a:spcPct val="20000"/>
                        </a:spcBef>
                        <a:spcAft>
                          <a:spcPts val="600"/>
                        </a:spcAft>
                        <a:buClr>
                          <a:schemeClr val="accent1"/>
                        </a:buClr>
                        <a:buSzPct val="115000"/>
                        <a:defRPr sz="1200">
                          <a:solidFill>
                            <a:srgbClr val="262626"/>
                          </a:solidFill>
                          <a:latin typeface="Garamond" panose="02020404030301010803" pitchFamily="18" charset="0"/>
                          <a:ea typeface="方正舒体" panose="02010601030101010101" pitchFamily="2" charset="-122"/>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ea typeface="方正舒体" panose="02010601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废除旗人，寄生特权</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r>
              <a:tr h="267907">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0000CC"/>
                          </a:solidFill>
                          <a:effectLst/>
                          <a:latin typeface="楷体" panose="02010609060101010101" pitchFamily="49" charset="-122"/>
                          <a:ea typeface="楷体" panose="02010609060101010101" pitchFamily="49" charset="-122"/>
                        </a:rPr>
                        <a:t>文教</a:t>
                      </a:r>
                      <a:endParaRPr kumimoji="0" lang="zh-CN" altLang="en-US" sz="2400" b="1" i="0" u="none" strike="noStrike" cap="none" normalizeH="0" baseline="0" dirty="0">
                        <a:ln>
                          <a:noFill/>
                        </a:ln>
                        <a:solidFill>
                          <a:srgbClr val="0000CC"/>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defRPr/>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普设学堂</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兼习中西，开办大学</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设经济科</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废除八股，改试策论</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r>
              <a:tr h="37261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0000CC"/>
                          </a:solidFill>
                          <a:effectLst/>
                          <a:latin typeface="楷体" panose="02010609060101010101" pitchFamily="49" charset="-122"/>
                          <a:ea typeface="楷体" panose="02010609060101010101" pitchFamily="49" charset="-122"/>
                        </a:rPr>
                        <a:t>军事</a:t>
                      </a:r>
                      <a:endParaRPr kumimoji="0" lang="zh-CN" altLang="en-US" sz="2400" b="1" i="0" u="none" strike="noStrike" cap="none" normalizeH="0" baseline="0" dirty="0">
                        <a:ln>
                          <a:noFill/>
                        </a:ln>
                        <a:solidFill>
                          <a:srgbClr val="0000CC"/>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精练陆军</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改习洋操，行征兵制</a:t>
                      </a:r>
                      <a:r>
                        <a:rPr kumimoji="0" lang="en-US" altLang="zh-CN"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a:t>
                      </a: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兴办兵厂</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anose="05000000000000000000" pitchFamily="2" charset="2"/>
                        <a:buNone/>
                      </a:pPr>
                      <a:r>
                        <a:rPr kumimoji="0" lang="zh-CN" altLang="en-US" sz="2400" b="1" u="none" strike="noStrike" cap="none" normalizeH="0" baseline="0" dirty="0">
                          <a:ln>
                            <a:noFill/>
                          </a:ln>
                          <a:solidFill>
                            <a:srgbClr val="FF0000"/>
                          </a:solidFill>
                          <a:effectLst/>
                          <a:latin typeface="楷体" panose="02010609060101010101" pitchFamily="49" charset="-122"/>
                          <a:ea typeface="楷体" panose="02010609060101010101" pitchFamily="49" charset="-122"/>
                        </a:rPr>
                        <a:t>裁汰八旗，绿营旧军</a:t>
                      </a:r>
                      <a:endParaRPr kumimoji="0" lang="zh-CN" altLang="en-US" sz="2400" b="1" i="0" u="none" strike="noStrike" cap="none" normalizeH="0" baseline="0" dirty="0">
                        <a:ln>
                          <a:noFill/>
                        </a:ln>
                        <a:solidFill>
                          <a:srgbClr val="FF0000"/>
                        </a:solidFill>
                        <a:effectLst/>
                        <a:latin typeface="楷体" panose="02010609060101010101" pitchFamily="49" charset="-122"/>
                        <a:ea typeface="楷体" panose="02010609060101010101" pitchFamily="49" charset="-122"/>
                      </a:endParaRPr>
                    </a:p>
                  </a:txBody>
                  <a:tcPr marL="91429" marR="91429" marT="34326" marB="34326" horzOverflow="overflow">
                    <a:noFill/>
                  </a:tcPr>
                </a:tc>
              </a:tr>
            </a:tbl>
          </a:graphicData>
        </a:graphic>
      </p:graphicFrame>
      <p:sp>
        <p:nvSpPr>
          <p:cNvPr id="9" name="标题 3"/>
          <p:cNvSpPr>
            <a:spLocks noGrp="1"/>
          </p:cNvSpPr>
          <p:nvPr/>
        </p:nvSpPr>
        <p:spPr>
          <a:xfrm>
            <a:off x="1021697" y="1416197"/>
            <a:ext cx="2674003" cy="424732"/>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）开始：</a:t>
            </a:r>
            <a:endParaRPr lang="zh-CN" altLang="en-US" sz="2400" b="1" dirty="0">
              <a:latin typeface="黑体" panose="02010609060101010101" pitchFamily="2" charset="-122"/>
              <a:ea typeface="黑体" panose="02010609060101010101" pitchFamily="2" charset="-122"/>
            </a:endParaRPr>
          </a:p>
        </p:txBody>
      </p:sp>
      <p:sp>
        <p:nvSpPr>
          <p:cNvPr id="10" name="文本框 9"/>
          <p:cNvSpPr txBox="1"/>
          <p:nvPr/>
        </p:nvSpPr>
        <p:spPr>
          <a:xfrm>
            <a:off x="2912760" y="1367446"/>
            <a:ext cx="6776052" cy="461665"/>
          </a:xfrm>
          <a:prstGeom prst="rect">
            <a:avLst/>
          </a:prstGeom>
          <a:noFill/>
        </p:spPr>
        <p:txBody>
          <a:bodyPr wrap="square" rtlCol="0">
            <a:spAutoFit/>
          </a:bodyPr>
          <a:lstStyle/>
          <a:p>
            <a:r>
              <a:rPr lang="en-US" altLang="zh-CN" sz="2400" b="1" dirty="0">
                <a:solidFill>
                  <a:srgbClr val="FF0000"/>
                </a:solidFill>
              </a:rPr>
              <a:t>1898</a:t>
            </a:r>
            <a:r>
              <a:rPr lang="zh-CN" altLang="en-US" sz="2400" b="1" dirty="0">
                <a:solidFill>
                  <a:srgbClr val="FF0000"/>
                </a:solidFill>
              </a:rPr>
              <a:t>年</a:t>
            </a:r>
            <a:r>
              <a:rPr lang="en-US" altLang="zh-CN" sz="2400" b="1" dirty="0">
                <a:solidFill>
                  <a:srgbClr val="FF0000"/>
                </a:solidFill>
              </a:rPr>
              <a:t>6</a:t>
            </a:r>
            <a:r>
              <a:rPr lang="zh-CN" altLang="en-US" sz="2400" b="1" dirty="0">
                <a:solidFill>
                  <a:srgbClr val="FF0000"/>
                </a:solidFill>
              </a:rPr>
              <a:t>月，光绪帝颁布“明定国是”诏书</a:t>
            </a:r>
            <a:endParaRPr lang="zh-CN" altLang="en-US" sz="2400" b="1" dirty="0">
              <a:solidFill>
                <a:srgbClr val="FF0000"/>
              </a:solidFill>
            </a:endParaRPr>
          </a:p>
        </p:txBody>
      </p:sp>
      <p:sp>
        <p:nvSpPr>
          <p:cNvPr id="12" name="标题 3"/>
          <p:cNvSpPr>
            <a:spLocks noGrp="1"/>
          </p:cNvSpPr>
          <p:nvPr/>
        </p:nvSpPr>
        <p:spPr>
          <a:xfrm>
            <a:off x="1021696" y="2022086"/>
            <a:ext cx="2674003" cy="424732"/>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b="1" dirty="0">
              <a:latin typeface="黑体" panose="02010609060101010101" pitchFamily="2" charset="-122"/>
              <a:ea typeface="黑体" panose="02010609060101010101" pitchFamily="2" charset="-122"/>
            </a:endParaRPr>
          </a:p>
        </p:txBody>
      </p:sp>
      <p:sp>
        <p:nvSpPr>
          <p:cNvPr id="14" name="标题 3"/>
          <p:cNvSpPr>
            <a:spLocks noGrp="1"/>
          </p:cNvSpPr>
          <p:nvPr/>
        </p:nvSpPr>
        <p:spPr>
          <a:xfrm>
            <a:off x="1021696" y="5288408"/>
            <a:ext cx="2674003" cy="424732"/>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）失败：</a:t>
            </a:r>
            <a:endParaRPr lang="zh-CN" altLang="en-US" sz="2400" b="1" dirty="0">
              <a:latin typeface="黑体" panose="02010609060101010101" pitchFamily="2" charset="-122"/>
              <a:ea typeface="黑体" panose="02010609060101010101" pitchFamily="2" charset="-122"/>
            </a:endParaRPr>
          </a:p>
        </p:txBody>
      </p:sp>
      <p:sp>
        <p:nvSpPr>
          <p:cNvPr id="16" name="文本框 15"/>
          <p:cNvSpPr txBox="1"/>
          <p:nvPr/>
        </p:nvSpPr>
        <p:spPr>
          <a:xfrm>
            <a:off x="1920548" y="5768539"/>
            <a:ext cx="6504590" cy="461665"/>
          </a:xfrm>
          <a:prstGeom prst="rect">
            <a:avLst/>
          </a:prstGeom>
          <a:noFill/>
        </p:spPr>
        <p:txBody>
          <a:bodyPr wrap="square" rtlCol="0">
            <a:spAutoFit/>
          </a:bodyPr>
          <a:lstStyle/>
          <a:p>
            <a:r>
              <a:rPr lang="en-US" altLang="zh-CN" sz="2400" b="1" dirty="0">
                <a:solidFill>
                  <a:srgbClr val="FF0000"/>
                </a:solidFill>
              </a:rPr>
              <a:t>1898</a:t>
            </a:r>
            <a:r>
              <a:rPr lang="zh-CN" altLang="en-US" sz="2400" b="1" dirty="0">
                <a:solidFill>
                  <a:srgbClr val="FF0000"/>
                </a:solidFill>
              </a:rPr>
              <a:t>年</a:t>
            </a:r>
            <a:r>
              <a:rPr lang="en-US" altLang="zh-CN" sz="2400" b="1" dirty="0">
                <a:solidFill>
                  <a:srgbClr val="FF0000"/>
                </a:solidFill>
              </a:rPr>
              <a:t>9</a:t>
            </a:r>
            <a:r>
              <a:rPr lang="zh-CN" altLang="en-US" sz="2400" b="1" dirty="0">
                <a:solidFill>
                  <a:srgbClr val="FF0000"/>
                </a:solidFill>
              </a:rPr>
              <a:t>月，慈禧太后发动戊戌政变</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4700588" y="396388"/>
            <a:ext cx="7149782" cy="4892675"/>
          </a:xfrm>
          <a:prstGeom prst="rect">
            <a:avLst/>
          </a:prstGeom>
          <a:noFill/>
          <a:ln>
            <a:solidFill>
              <a:schemeClr val="tx1"/>
            </a:solidFill>
            <a:prstDash val="lgDashDot"/>
          </a:ln>
        </p:spPr>
        <p:txBody>
          <a:bodyPr wrap="square" rtlCol="0" anchor="t">
            <a:spAutoFit/>
          </a:bodyPr>
          <a:lstStyle/>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史料</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1</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：维新志土们大多是青年士人，为国家民族之救亡图存大业挺身而出，以天下为己任，但却未能走入民间获得众的支持和力量，缺乏足够的社会支援。它是一场准备很不充分的政治运动。        </a:t>
            </a:r>
            <a:endPar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——王先明《中国近代史》</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史料</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2</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：（他们）缺乏工作经验，简直是以好心肠扼杀了进步。他们把足够9年吃的东西，不顾它的胃量和消化能力，在3个月之内，都填塞给它吃了。                      ——【英】赫德</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史料</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3</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：戊戌变政，首在裁官。京师闲散衙门被裁者不下十余处，连带关系因之失职失业者将及万人，朝野震骇，颇有民不聊生之戚。         </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——《梦蕉亭杂记》</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文本框 16"/>
          <p:cNvSpPr txBox="1"/>
          <p:nvPr/>
        </p:nvSpPr>
        <p:spPr>
          <a:xfrm>
            <a:off x="541171" y="617845"/>
            <a:ext cx="4059891" cy="1397635"/>
          </a:xfrm>
          <a:prstGeom prst="rect">
            <a:avLst/>
          </a:prstGeom>
          <a:noFill/>
        </p:spPr>
        <p:txBody>
          <a:bodyPr wrap="square" lIns="68580" tIns="34290" rIns="68580" bIns="34290" rtlCol="0">
            <a:spAutoFit/>
          </a:bodyPr>
          <a:lstStyle>
            <a:defPPr>
              <a:defRPr lang="zh-CN"/>
            </a:defPPr>
            <a:lvl1pPr marL="214630" indent="-214630">
              <a:lnSpc>
                <a:spcPct val="120000"/>
              </a:lnSpc>
              <a:spcAft>
                <a:spcPts val="600"/>
              </a:spcAft>
              <a:buFont typeface="Wingdings" panose="05000000000000000000" pitchFamily="2" charset="2"/>
              <a:buChar char="n"/>
              <a:defRPr sz="2400">
                <a:solidFill>
                  <a:schemeClr val="tx1">
                    <a:lumMod val="65000"/>
                    <a:lumOff val="35000"/>
                  </a:schemeClr>
                </a:solidFill>
                <a:latin typeface="微软雅黑" panose="020B0503020204020204" charset="-122"/>
                <a:ea typeface="微软雅黑" panose="020B0503020204020204" charset="-122"/>
              </a:defRPr>
            </a:lvl1pPr>
          </a:lstStyle>
          <a:p>
            <a:pPr marL="0" indent="0" fontAlgn="auto">
              <a:lnSpc>
                <a:spcPct val="120000"/>
              </a:lnSpc>
              <a:buNone/>
            </a:pPr>
            <a:r>
              <a:rPr lang="zh-CN" altLang="en-US" b="1" dirty="0">
                <a:solidFill>
                  <a:srgbClr val="0000CC"/>
                </a:solidFill>
                <a:latin typeface="黑体" panose="02010609060101010101" pitchFamily="2" charset="-122"/>
                <a:ea typeface="黑体" panose="02010609060101010101" pitchFamily="2" charset="-122"/>
                <a:sym typeface="+mn-ea"/>
              </a:rPr>
              <a:t>★合作探究：</a:t>
            </a:r>
            <a:r>
              <a:rPr lang="zh-CN" altLang="en-US" b="1" dirty="0">
                <a:solidFill>
                  <a:schemeClr val="tx1"/>
                </a:solidFill>
                <a:latin typeface="黑体" panose="02010609060101010101" pitchFamily="2" charset="-122"/>
                <a:ea typeface="黑体" panose="02010609060101010101" pitchFamily="2" charset="-122"/>
                <a:sym typeface="+mn-ea"/>
              </a:rPr>
              <a:t>根据材料并结合所学知识，说说戊戌变法失败的原因？</a:t>
            </a:r>
            <a:endParaRPr lang="zh-CN" altLang="en-US" b="1" dirty="0">
              <a:solidFill>
                <a:schemeClr val="tx1"/>
              </a:solidFill>
              <a:latin typeface="黑体" panose="02010609060101010101" pitchFamily="2" charset="-122"/>
              <a:ea typeface="黑体" panose="02010609060101010101" pitchFamily="2" charset="-122"/>
              <a:sym typeface="+mn-ea"/>
            </a:endParaRPr>
          </a:p>
        </p:txBody>
      </p:sp>
      <p:sp>
        <p:nvSpPr>
          <p:cNvPr id="6" name="文本框 6"/>
          <p:cNvSpPr txBox="1"/>
          <p:nvPr/>
        </p:nvSpPr>
        <p:spPr>
          <a:xfrm>
            <a:off x="341630" y="2675890"/>
            <a:ext cx="11509375" cy="4009390"/>
          </a:xfrm>
          <a:prstGeom prst="rect">
            <a:avLst/>
          </a:prstGeom>
          <a:solidFill>
            <a:schemeClr val="bg1"/>
          </a:solidFill>
          <a:ln w="9525">
            <a:noFill/>
          </a:ln>
        </p:spPr>
        <p:txBody>
          <a:bodyPr wrap="square" anchor="t">
            <a:spAutoFit/>
          </a:bodyPr>
          <a:lstStyle/>
          <a:p>
            <a:pPr algn="just">
              <a:lnSpc>
                <a:spcPct val="130000"/>
              </a:lnSpc>
            </a:pPr>
            <a:r>
              <a:rPr lang="zh-CN"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(1)客观：</a:t>
            </a:r>
            <a:r>
              <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顽固守旧势力的强大。</a:t>
            </a:r>
            <a:endPar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gn="just">
              <a:lnSpc>
                <a:spcPct val="130000"/>
              </a:lnSpc>
            </a:pPr>
            <a:r>
              <a:rPr lang="zh-CN"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(2)主观：</a:t>
            </a:r>
            <a:r>
              <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资产阶级改良派自身的软弱性和妥协性。</a:t>
            </a:r>
            <a:endPar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gn="just">
              <a:lnSpc>
                <a:spcPct val="130000"/>
              </a:lnSpc>
            </a:pPr>
            <a:r>
              <a:rPr lang="zh-CN" altLang="zh-CN" sz="2800" b="1" dirty="0">
                <a:solidFill>
                  <a:schemeClr val="accent1"/>
                </a:solidFill>
                <a:latin typeface="黑体" panose="02010609060101010101" pitchFamily="2" charset="-122"/>
                <a:ea typeface="黑体" panose="02010609060101010101" pitchFamily="2" charset="-122"/>
                <a:cs typeface="黑体" panose="02010609060101010101" pitchFamily="2" charset="-122"/>
              </a:rPr>
              <a:t>①维新派未从根本上否定封建制度，甚至把希望寄托在同样也是封建势力代表的帝党官僚身上。</a:t>
            </a:r>
            <a:endParaRPr lang="zh-CN" altLang="zh-CN" sz="2800" b="1" dirty="0">
              <a:solidFill>
                <a:schemeClr val="accent1"/>
              </a:solidFill>
              <a:latin typeface="黑体" panose="02010609060101010101" pitchFamily="2" charset="-122"/>
              <a:ea typeface="黑体" panose="02010609060101010101" pitchFamily="2" charset="-122"/>
              <a:cs typeface="黑体" panose="02010609060101010101" pitchFamily="2" charset="-122"/>
            </a:endParaRPr>
          </a:p>
          <a:p>
            <a:pPr algn="just">
              <a:lnSpc>
                <a:spcPct val="130000"/>
              </a:lnSpc>
            </a:pPr>
            <a:r>
              <a:rPr lang="zh-CN" altLang="zh-CN" sz="2800" b="1" dirty="0">
                <a:solidFill>
                  <a:schemeClr val="accent1"/>
                </a:solidFill>
                <a:latin typeface="黑体" panose="02010609060101010101" pitchFamily="2" charset="-122"/>
                <a:ea typeface="黑体" panose="02010609060101010101" pitchFamily="2" charset="-122"/>
                <a:cs typeface="黑体" panose="02010609060101010101" pitchFamily="2" charset="-122"/>
              </a:rPr>
              <a:t>②维新派对外国侵略者的本质缺乏深刻认识，甚至对西方列强抱有幻想。</a:t>
            </a:r>
            <a:endParaRPr lang="zh-CN" altLang="zh-CN" sz="2800" b="1" dirty="0">
              <a:solidFill>
                <a:schemeClr val="accent1"/>
              </a:solidFill>
              <a:latin typeface="黑体" panose="02010609060101010101" pitchFamily="2" charset="-122"/>
              <a:ea typeface="黑体" panose="02010609060101010101" pitchFamily="2" charset="-122"/>
              <a:cs typeface="黑体" panose="02010609060101010101" pitchFamily="2" charset="-122"/>
            </a:endParaRPr>
          </a:p>
          <a:p>
            <a:pPr algn="just">
              <a:lnSpc>
                <a:spcPct val="130000"/>
              </a:lnSpc>
              <a:buClrTx/>
              <a:buSzTx/>
              <a:buNone/>
            </a:pPr>
            <a:r>
              <a:rPr lang="zh-CN" altLang="zh-CN" sz="2800" b="1" dirty="0">
                <a:solidFill>
                  <a:schemeClr val="accent1"/>
                </a:solidFill>
                <a:latin typeface="黑体" panose="02010609060101010101" pitchFamily="2" charset="-122"/>
                <a:ea typeface="黑体" panose="02010609060101010101" pitchFamily="2" charset="-122"/>
                <a:cs typeface="黑体" panose="02010609060101010101" pitchFamily="2" charset="-122"/>
              </a:rPr>
              <a:t>③维新派自己既没有真正的实力，又完全脱离群众，甚至仇视农民革命。</a:t>
            </a:r>
            <a:endPar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gn="just">
              <a:lnSpc>
                <a:spcPct val="130000"/>
              </a:lnSpc>
              <a:buClrTx/>
              <a:buSzTx/>
              <a:buNone/>
            </a:pPr>
            <a:r>
              <a:rPr lang="zh-CN"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④</a:t>
            </a:r>
            <a:r>
              <a:rPr lang="zh-CN" altLang="zh-CN" sz="2800" b="1" dirty="0">
                <a:latin typeface="黑体" panose="02010609060101010101" pitchFamily="2" charset="-122"/>
                <a:ea typeface="黑体" panose="02010609060101010101" pitchFamily="2" charset="-122"/>
                <a:cs typeface="黑体" panose="02010609060101010101" pitchFamily="2" charset="-122"/>
                <a:sym typeface="+mn-ea"/>
              </a:rPr>
              <a:t>策略失误：</a:t>
            </a:r>
            <a:r>
              <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变法的措施给自己树立的对立面太多、操之过急。</a:t>
            </a:r>
            <a:endParaRPr lang="zh-CN"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3"/>
          <p:cNvSpPr>
            <a:spLocks noGrp="1"/>
          </p:cNvSpPr>
          <p:nvPr/>
        </p:nvSpPr>
        <p:spPr>
          <a:xfrm>
            <a:off x="166352" y="298961"/>
            <a:ext cx="6177298"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800" b="1" dirty="0">
                <a:latin typeface="黑体" panose="02010609060101010101" pitchFamily="2" charset="-122"/>
                <a:ea typeface="黑体" panose="02010609060101010101" pitchFamily="2" charset="-122"/>
              </a:rPr>
              <a:t>一、资产阶级维新派</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戊戌变法</a:t>
            </a:r>
            <a:endParaRPr lang="en-US" altLang="zh-CN" sz="2800" b="1" dirty="0">
              <a:latin typeface="黑体" panose="02010609060101010101" pitchFamily="2" charset="-122"/>
              <a:ea typeface="黑体" panose="02010609060101010101" pitchFamily="2" charset="-122"/>
            </a:endParaRPr>
          </a:p>
        </p:txBody>
      </p:sp>
      <p:sp>
        <p:nvSpPr>
          <p:cNvPr id="6" name="标题 3"/>
          <p:cNvSpPr>
            <a:spLocks noGrp="1"/>
          </p:cNvSpPr>
          <p:nvPr/>
        </p:nvSpPr>
        <p:spPr>
          <a:xfrm>
            <a:off x="580998" y="865623"/>
            <a:ext cx="2674003"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en-US" altLang="zh-CN" sz="2800" b="1" dirty="0">
                <a:latin typeface="黑体" panose="02010609060101010101" pitchFamily="2" charset="-122"/>
                <a:ea typeface="黑体" panose="02010609060101010101" pitchFamily="2" charset="-122"/>
              </a:rPr>
              <a:t>4</a:t>
            </a:r>
            <a:r>
              <a:rPr lang="zh-CN" altLang="en-US" sz="2800" b="1" dirty="0">
                <a:latin typeface="黑体" panose="02010609060101010101" pitchFamily="2" charset="-122"/>
                <a:ea typeface="黑体" panose="02010609060101010101" pitchFamily="2" charset="-122"/>
              </a:rPr>
              <a:t>、评价</a:t>
            </a:r>
            <a:endParaRPr lang="zh-CN" altLang="en-US" sz="2800" b="1" dirty="0">
              <a:latin typeface="黑体" panose="02010609060101010101" pitchFamily="2" charset="-122"/>
              <a:ea typeface="黑体" panose="02010609060101010101" pitchFamily="2" charset="-122"/>
            </a:endParaRPr>
          </a:p>
        </p:txBody>
      </p:sp>
      <p:sp>
        <p:nvSpPr>
          <p:cNvPr id="8" name="文本框 7"/>
          <p:cNvSpPr txBox="1"/>
          <p:nvPr/>
        </p:nvSpPr>
        <p:spPr>
          <a:xfrm>
            <a:off x="1530975" y="3323170"/>
            <a:ext cx="10846762" cy="461665"/>
          </a:xfrm>
          <a:prstGeom prst="rect">
            <a:avLst/>
          </a:prstGeom>
          <a:solidFill>
            <a:schemeClr val="bg1"/>
          </a:solidFill>
        </p:spPr>
        <p:txBody>
          <a:bodyPr wrap="square">
            <a:spAutoFit/>
          </a:bodyPr>
          <a:lstStyle/>
          <a:p>
            <a:r>
              <a:rPr lang="zh-CN" altLang="en-US" sz="2400" b="1" dirty="0">
                <a:solidFill>
                  <a:srgbClr val="FF0000"/>
                </a:solidFill>
                <a:latin typeface="黑体" panose="02010609060101010101" pitchFamily="2" charset="-122"/>
                <a:ea typeface="黑体" panose="02010609060101010101" pitchFamily="2" charset="-122"/>
                <a:sym typeface="+mn-ea"/>
              </a:rPr>
              <a:t>资产阶级改良运动，既是爱国救亡的政治运动，还是思想解放运动。</a:t>
            </a:r>
            <a:endParaRPr lang="zh-CN" altLang="en-US" sz="2400" dirty="0">
              <a:solidFill>
                <a:srgbClr val="FF0000"/>
              </a:solidFill>
              <a:latin typeface="黑体" panose="02010609060101010101" pitchFamily="2" charset="-122"/>
              <a:ea typeface="黑体" panose="02010609060101010101" pitchFamily="2" charset="-122"/>
            </a:endParaRPr>
          </a:p>
        </p:txBody>
      </p:sp>
      <p:pic>
        <p:nvPicPr>
          <p:cNvPr id="10" name="图片 9" descr="kuaizai"/>
          <p:cNvPicPr>
            <a:picLocks noChangeAspect="1"/>
          </p:cNvPicPr>
          <p:nvPr/>
        </p:nvPicPr>
        <p:blipFill>
          <a:blip r:embed="rId2"/>
          <a:stretch>
            <a:fillRect/>
          </a:stretch>
        </p:blipFill>
        <p:spPr>
          <a:xfrm>
            <a:off x="8301514" y="3698220"/>
            <a:ext cx="3890486" cy="3147060"/>
          </a:xfrm>
          <a:prstGeom prst="rect">
            <a:avLst/>
          </a:prstGeom>
          <a:noFill/>
          <a:ln w="9525">
            <a:noFill/>
          </a:ln>
        </p:spPr>
      </p:pic>
      <p:sp>
        <p:nvSpPr>
          <p:cNvPr id="11" name="文本框 10"/>
          <p:cNvSpPr txBox="1"/>
          <p:nvPr/>
        </p:nvSpPr>
        <p:spPr>
          <a:xfrm>
            <a:off x="1132019" y="4236720"/>
            <a:ext cx="9562233" cy="1200329"/>
          </a:xfrm>
          <a:prstGeom prst="rect">
            <a:avLst/>
          </a:prstGeom>
          <a:solidFill>
            <a:schemeClr val="bg1"/>
          </a:solidFill>
        </p:spPr>
        <p:txBody>
          <a:bodyPr wrap="square">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zh-CN" altLang="en-US" sz="2400" dirty="0">
                <a:solidFill>
                  <a:srgbClr val="0000CC"/>
                </a:solidFill>
              </a:rPr>
              <a:t>①政治：</a:t>
            </a:r>
            <a:r>
              <a:rPr lang="zh-CN" altLang="en-US" sz="2400" dirty="0"/>
              <a:t>冲击封建制度，救亡图存具有爱国性</a:t>
            </a:r>
            <a:endParaRPr lang="en-US" altLang="zh-CN" sz="2400" dirty="0"/>
          </a:p>
          <a:p>
            <a:r>
              <a:rPr lang="zh-CN" altLang="en-US" sz="2400" dirty="0">
                <a:solidFill>
                  <a:srgbClr val="0000CC"/>
                </a:solidFill>
              </a:rPr>
              <a:t>②经济：</a:t>
            </a:r>
            <a:r>
              <a:rPr lang="zh-CN" altLang="en-US" sz="2400" dirty="0"/>
              <a:t>推动民族资本主义经济发展</a:t>
            </a:r>
            <a:endParaRPr lang="en-US" altLang="zh-CN" sz="2400" dirty="0"/>
          </a:p>
          <a:p>
            <a:r>
              <a:rPr lang="zh-CN" altLang="en-US" sz="2400" dirty="0">
                <a:solidFill>
                  <a:srgbClr val="0000CC"/>
                </a:solidFill>
              </a:rPr>
              <a:t>③思想：</a:t>
            </a:r>
            <a:r>
              <a:rPr lang="zh-CN" altLang="en-US" sz="2400" dirty="0"/>
              <a:t>提倡新学，兴民权，抨击封建文化，起到思想启蒙。</a:t>
            </a:r>
            <a:endParaRPr lang="zh-CN" altLang="en-US" sz="2400" dirty="0"/>
          </a:p>
        </p:txBody>
      </p:sp>
      <p:sp>
        <p:nvSpPr>
          <p:cNvPr id="13" name="文本框 12"/>
          <p:cNvSpPr txBox="1"/>
          <p:nvPr/>
        </p:nvSpPr>
        <p:spPr>
          <a:xfrm>
            <a:off x="1279939" y="6046447"/>
            <a:ext cx="8178386" cy="461665"/>
          </a:xfrm>
          <a:prstGeom prst="rect">
            <a:avLst/>
          </a:prstGeom>
          <a:solidFill>
            <a:schemeClr val="bg1"/>
          </a:solidFill>
        </p:spPr>
        <p:txBody>
          <a:bodyPr wrap="square">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zh-CN" altLang="en-US" sz="2400" dirty="0">
                <a:sym typeface="+mn-ea"/>
              </a:rPr>
              <a:t>没有提出设议院、开国会，实行君主立宪，具有妥协性。</a:t>
            </a:r>
            <a:endParaRPr lang="zh-CN" altLang="en-US" sz="2400" dirty="0"/>
          </a:p>
        </p:txBody>
      </p:sp>
      <p:sp>
        <p:nvSpPr>
          <p:cNvPr id="17" name="文本框 16"/>
          <p:cNvSpPr txBox="1"/>
          <p:nvPr/>
        </p:nvSpPr>
        <p:spPr>
          <a:xfrm>
            <a:off x="766737" y="2932840"/>
            <a:ext cx="2060365" cy="424732"/>
          </a:xfrm>
          <a:prstGeom prst="rect">
            <a:avLst/>
          </a:prstGeom>
          <a:solidFill>
            <a:schemeClr val="bg1"/>
          </a:solidFill>
        </p:spPr>
        <p:txBody>
          <a:bodyPr wrap="square" rtlCol="0">
            <a:spAutoFit/>
          </a:bodyPr>
          <a:lstStyle>
            <a:defPPr>
              <a:defRPr lang="zh-CN"/>
            </a:defPPr>
            <a:lvl1pPr>
              <a:lnSpc>
                <a:spcPct val="90000"/>
              </a:lnSpc>
              <a:spcBef>
                <a:spcPct val="0"/>
              </a:spcBef>
              <a:buNone/>
              <a:defRPr sz="2800" b="1">
                <a:solidFill>
                  <a:sysClr val="windowText" lastClr="000000"/>
                </a:solidFill>
                <a:latin typeface="黑体" panose="02010609060101010101" pitchFamily="2" charset="-122"/>
                <a:ea typeface="黑体" panose="02010609060101010101" pitchFamily="2" charset="-122"/>
                <a:cs typeface="+mn-ea"/>
              </a:defRPr>
            </a:lvl1pPr>
          </a:lstStyle>
          <a:p>
            <a:r>
              <a:rPr lang="zh-CN" altLang="en-US" sz="2400" dirty="0">
                <a:sym typeface="+mn-ea"/>
              </a:rPr>
              <a:t>（</a:t>
            </a:r>
            <a:r>
              <a:rPr lang="en-US" altLang="zh-CN" sz="2400" dirty="0">
                <a:sym typeface="+mn-ea"/>
              </a:rPr>
              <a:t>1</a:t>
            </a:r>
            <a:r>
              <a:rPr lang="zh-CN" altLang="en-US" sz="2400" dirty="0">
                <a:sym typeface="+mn-ea"/>
              </a:rPr>
              <a:t>）性质：</a:t>
            </a:r>
            <a:endParaRPr lang="zh-CN" altLang="en-US" sz="2400" dirty="0"/>
          </a:p>
        </p:txBody>
      </p:sp>
      <p:sp>
        <p:nvSpPr>
          <p:cNvPr id="19" name="文本框 18"/>
          <p:cNvSpPr txBox="1"/>
          <p:nvPr/>
        </p:nvSpPr>
        <p:spPr>
          <a:xfrm>
            <a:off x="766735" y="3803301"/>
            <a:ext cx="2060365" cy="424732"/>
          </a:xfrm>
          <a:prstGeom prst="rect">
            <a:avLst/>
          </a:prstGeom>
          <a:solidFill>
            <a:schemeClr val="bg1"/>
          </a:solidFill>
        </p:spPr>
        <p:txBody>
          <a:bodyPr wrap="square" rtlCol="0">
            <a:spAutoFit/>
          </a:bodyPr>
          <a:lstStyle>
            <a:defPPr>
              <a:defRPr lang="zh-CN"/>
            </a:defPPr>
            <a:lvl1pPr>
              <a:lnSpc>
                <a:spcPct val="90000"/>
              </a:lnSpc>
              <a:spcBef>
                <a:spcPct val="0"/>
              </a:spcBef>
              <a:buNone/>
              <a:defRPr sz="2800" b="1">
                <a:solidFill>
                  <a:sysClr val="windowText" lastClr="000000"/>
                </a:solidFill>
                <a:latin typeface="黑体" panose="02010609060101010101" pitchFamily="2" charset="-122"/>
                <a:ea typeface="黑体" panose="02010609060101010101" pitchFamily="2" charset="-122"/>
                <a:cs typeface="+mn-ea"/>
              </a:defRPr>
            </a:lvl1pPr>
          </a:lstStyle>
          <a:p>
            <a:r>
              <a:rPr lang="zh-CN" altLang="en-US" sz="2400" dirty="0"/>
              <a:t>（</a:t>
            </a:r>
            <a:r>
              <a:rPr lang="en-US" altLang="zh-CN" sz="2400" dirty="0"/>
              <a:t>2</a:t>
            </a:r>
            <a:r>
              <a:rPr lang="zh-CN" altLang="en-US" sz="2400" dirty="0"/>
              <a:t>）意义：</a:t>
            </a:r>
            <a:endParaRPr lang="en-US" altLang="zh-CN" sz="2400" dirty="0"/>
          </a:p>
        </p:txBody>
      </p:sp>
      <p:sp>
        <p:nvSpPr>
          <p:cNvPr id="21" name="文本框 20"/>
          <p:cNvSpPr txBox="1"/>
          <p:nvPr/>
        </p:nvSpPr>
        <p:spPr>
          <a:xfrm>
            <a:off x="766735" y="5621715"/>
            <a:ext cx="2060365" cy="424732"/>
          </a:xfrm>
          <a:prstGeom prst="rect">
            <a:avLst/>
          </a:prstGeom>
          <a:solidFill>
            <a:schemeClr val="bg1"/>
          </a:solidFill>
        </p:spPr>
        <p:txBody>
          <a:bodyPr wrap="square" rtlCol="0">
            <a:spAutoFit/>
          </a:bodyPr>
          <a:lstStyle>
            <a:defPPr>
              <a:defRPr lang="zh-CN"/>
            </a:defPPr>
            <a:lvl1pPr>
              <a:lnSpc>
                <a:spcPct val="90000"/>
              </a:lnSpc>
              <a:spcBef>
                <a:spcPct val="0"/>
              </a:spcBef>
              <a:buNone/>
              <a:defRPr sz="2800" b="1">
                <a:solidFill>
                  <a:sysClr val="windowText" lastClr="000000"/>
                </a:solidFill>
                <a:latin typeface="黑体" panose="02010609060101010101" pitchFamily="2" charset="-122"/>
                <a:ea typeface="黑体" panose="02010609060101010101" pitchFamily="2" charset="-122"/>
                <a:cs typeface="+mn-ea"/>
              </a:defRPr>
            </a:lvl1pPr>
          </a:lstStyle>
          <a:p>
            <a:r>
              <a:rPr lang="zh-CN" altLang="en-US" sz="2400" dirty="0">
                <a:sym typeface="+mn-ea"/>
              </a:rPr>
              <a:t>（</a:t>
            </a:r>
            <a:r>
              <a:rPr lang="en-US" altLang="zh-CN" sz="2400" dirty="0">
                <a:sym typeface="+mn-ea"/>
              </a:rPr>
              <a:t>3</a:t>
            </a:r>
            <a:r>
              <a:rPr lang="zh-CN" altLang="en-US" sz="2400" dirty="0">
                <a:sym typeface="+mn-ea"/>
              </a:rPr>
              <a:t>）局限：</a:t>
            </a:r>
            <a:endParaRPr lang="zh-CN" altLang="en-US" sz="2400" dirty="0"/>
          </a:p>
        </p:txBody>
      </p:sp>
      <p:pic>
        <p:nvPicPr>
          <p:cNvPr id="23" name="图片 22" descr="图片包含 游戏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020" y="732790"/>
            <a:ext cx="9364980" cy="2406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3"/>
          <p:cNvSpPr>
            <a:spLocks noGrp="1"/>
          </p:cNvSpPr>
          <p:nvPr/>
        </p:nvSpPr>
        <p:spPr>
          <a:xfrm>
            <a:off x="797860" y="1114419"/>
            <a:ext cx="2674003" cy="1667764"/>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nSpc>
                <a:spcPct val="150000"/>
              </a:lnSpc>
            </a:pP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、背景：</a:t>
            </a:r>
            <a:endParaRPr lang="en-US" altLang="zh-CN" sz="2400" b="1" dirty="0">
              <a:latin typeface="黑体" panose="02010609060101010101" pitchFamily="2" charset="-122"/>
              <a:ea typeface="黑体" panose="02010609060101010101" pitchFamily="2" charset="-122"/>
            </a:endParaRPr>
          </a:p>
          <a:p>
            <a:pPr>
              <a:lnSpc>
                <a:spcPct val="150000"/>
              </a:lnSpc>
            </a:pP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en-US" altLang="zh-CN" sz="2400" b="1" dirty="0">
              <a:latin typeface="黑体" panose="02010609060101010101" pitchFamily="2" charset="-122"/>
              <a:ea typeface="黑体" panose="02010609060101010101" pitchFamily="2" charset="-122"/>
            </a:endParaRPr>
          </a:p>
          <a:p>
            <a:pPr>
              <a:lnSpc>
                <a:spcPct val="150000"/>
              </a:lnSpc>
            </a:pPr>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、评价：</a:t>
            </a:r>
            <a:endParaRPr lang="zh-CN" altLang="en-US" sz="2400" b="1" dirty="0">
              <a:latin typeface="黑体" panose="02010609060101010101" pitchFamily="2" charset="-122"/>
              <a:ea typeface="黑体" panose="02010609060101010101" pitchFamily="2" charset="-122"/>
            </a:endParaRPr>
          </a:p>
        </p:txBody>
      </p:sp>
      <p:sp>
        <p:nvSpPr>
          <p:cNvPr id="5" name="标题 3"/>
          <p:cNvSpPr>
            <a:spLocks noGrp="1"/>
          </p:cNvSpPr>
          <p:nvPr/>
        </p:nvSpPr>
        <p:spPr>
          <a:xfrm>
            <a:off x="166351" y="456123"/>
            <a:ext cx="7363161"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2800" b="1" dirty="0">
                <a:latin typeface="黑体" panose="02010609060101010101" pitchFamily="2" charset="-122"/>
                <a:ea typeface="黑体" panose="02010609060101010101" pitchFamily="2" charset="-122"/>
              </a:rPr>
              <a:t>二、清政府（地主阶级）</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清末新政</a:t>
            </a:r>
            <a:endParaRPr lang="en-US" altLang="zh-CN" sz="2800" b="1" dirty="0">
              <a:latin typeface="黑体" panose="02010609060101010101" pitchFamily="2" charset="-122"/>
              <a:ea typeface="黑体" panose="02010609060101010101" pitchFamily="2" charset="-122"/>
            </a:endParaRPr>
          </a:p>
        </p:txBody>
      </p:sp>
      <p:pic>
        <p:nvPicPr>
          <p:cNvPr id="9" name="图片 8" descr="图片包含 户外, 人, 照片, 穿着&#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3" y="3047936"/>
            <a:ext cx="5791200" cy="3096899"/>
          </a:xfrm>
          <a:prstGeom prst="rect">
            <a:avLst/>
          </a:prstGeom>
        </p:spPr>
      </p:pic>
      <p:sp>
        <p:nvSpPr>
          <p:cNvPr id="11" name="文本框 10"/>
          <p:cNvSpPr txBox="1"/>
          <p:nvPr/>
        </p:nvSpPr>
        <p:spPr>
          <a:xfrm>
            <a:off x="6367463" y="3467179"/>
            <a:ext cx="5657850" cy="2676525"/>
          </a:xfrm>
          <a:prstGeom prst="rect">
            <a:avLst/>
          </a:prstGeom>
          <a:noFill/>
          <a:ln>
            <a:solidFill>
              <a:schemeClr val="tx1"/>
            </a:solidFill>
            <a:prstDash val="lgDashDot"/>
          </a:ln>
        </p:spPr>
        <p:txBody>
          <a:bodyPr wrap="square" rtlCol="0" anchor="t">
            <a:spAutoFit/>
          </a:bodyPr>
          <a:lstStyle>
            <a:defPPr>
              <a:defRPr lang="zh-CN"/>
            </a:defPPr>
            <a:lvl1pPr>
              <a:defRPr sz="2800" b="1">
                <a:latin typeface="仿宋" panose="02010609060101010101" pitchFamily="49" charset="-122"/>
                <a:ea typeface="仿宋" panose="02010609060101010101" pitchFamily="49" charset="-122"/>
                <a:cs typeface="楷体" panose="02010609060101010101" pitchFamily="49" charset="-122"/>
              </a:defRPr>
            </a:lvl1pPr>
          </a:lstStyle>
          <a:p>
            <a:r>
              <a:rPr lang="zh-CN" altLang="en-US" sz="2400" dirty="0">
                <a:latin typeface="楷体" panose="02010609060101010101" pitchFamily="49" charset="-122"/>
                <a:ea typeface="楷体" panose="02010609060101010101" pitchFamily="49" charset="-122"/>
                <a:sym typeface="楷体" panose="02010609060101010101" pitchFamily="49" charset="-122"/>
              </a:rPr>
              <a:t>史料：作为早期现代化的终结点，清末新政也表明了现代化潮流的不可抗拒性，历史终于走到了这一步。它以自身毁灭为代价，为适应开放的新形势而培植了现代化的动力，为中国人全面拥抱现代化创造了比之前更好的条件</a:t>
            </a:r>
            <a:r>
              <a:rPr lang="en-US" altLang="zh-CN" sz="2400" dirty="0">
                <a:latin typeface="楷体" panose="02010609060101010101" pitchFamily="49" charset="-122"/>
                <a:ea typeface="楷体" panose="02010609060101010101" pitchFamily="49" charset="-122"/>
                <a:sym typeface="楷体" panose="02010609060101010101" pitchFamily="49" charset="-122"/>
              </a:rPr>
              <a:t>……</a:t>
            </a:r>
            <a:endParaRPr lang="en-US" altLang="zh-CN" sz="2400" dirty="0">
              <a:latin typeface="楷体" panose="02010609060101010101" pitchFamily="49" charset="-122"/>
              <a:ea typeface="楷体" panose="02010609060101010101" pitchFamily="49" charset="-122"/>
              <a:sym typeface="楷体" panose="02010609060101010101" pitchFamily="49" charset="-122"/>
            </a:endParaRPr>
          </a:p>
          <a:p>
            <a:r>
              <a:rPr lang="en-US" altLang="zh-CN" sz="2400" dirty="0">
                <a:latin typeface="楷体" panose="02010609060101010101" pitchFamily="49" charset="-122"/>
                <a:ea typeface="楷体" panose="02010609060101010101" pitchFamily="49" charset="-122"/>
                <a:sym typeface="楷体" panose="02010609060101010101" pitchFamily="49" charset="-122"/>
              </a:rPr>
              <a:t>  ——</a:t>
            </a:r>
            <a:r>
              <a:rPr lang="zh-CN" altLang="en-US" sz="2400" dirty="0">
                <a:latin typeface="楷体" panose="02010609060101010101" pitchFamily="49" charset="-122"/>
                <a:ea typeface="楷体" panose="02010609060101010101" pitchFamily="49" charset="-122"/>
                <a:sym typeface="楷体" panose="02010609060101010101" pitchFamily="49" charset="-122"/>
              </a:rPr>
              <a:t>忻平《清末新政与现代化进程》</a:t>
            </a:r>
            <a:endParaRPr lang="zh-CN" altLang="en-US" sz="2400" dirty="0">
              <a:latin typeface="楷体" panose="02010609060101010101" pitchFamily="49" charset="-122"/>
              <a:ea typeface="楷体" panose="02010609060101010101" pitchFamily="49" charset="-122"/>
              <a:sym typeface="微软雅黑" panose="020B0503020204020204" charset="-122"/>
            </a:endParaRPr>
          </a:p>
        </p:txBody>
      </p:sp>
      <p:sp>
        <p:nvSpPr>
          <p:cNvPr id="2" name="文本框 1"/>
          <p:cNvSpPr txBox="1"/>
          <p:nvPr/>
        </p:nvSpPr>
        <p:spPr>
          <a:xfrm>
            <a:off x="2320925" y="1289685"/>
            <a:ext cx="3079115" cy="460375"/>
          </a:xfrm>
          <a:prstGeom prst="rect">
            <a:avLst/>
          </a:prstGeom>
          <a:noFill/>
        </p:spPr>
        <p:txBody>
          <a:bodyPr wrap="square" rtlCol="0">
            <a:spAutoFit/>
          </a:bodyPr>
          <a:p>
            <a:r>
              <a:rPr lang="zh-CN" altLang="en-US" sz="2400" b="1">
                <a:latin typeface="黑体" panose="02010609060101010101" pitchFamily="2" charset="-122"/>
                <a:ea typeface="黑体" panose="02010609060101010101" pitchFamily="2" charset="-122"/>
              </a:rPr>
              <a:t>统治危机日益严重</a:t>
            </a:r>
            <a:endParaRPr lang="zh-CN" altLang="en-US" sz="2400" b="1">
              <a:latin typeface="黑体" panose="02010609060101010101" pitchFamily="2" charset="-122"/>
              <a:ea typeface="黑体" panose="02010609060101010101" pitchFamily="2" charset="-122"/>
            </a:endParaRPr>
          </a:p>
        </p:txBody>
      </p:sp>
      <p:sp>
        <p:nvSpPr>
          <p:cNvPr id="4" name="文本框 3"/>
          <p:cNvSpPr txBox="1"/>
          <p:nvPr/>
        </p:nvSpPr>
        <p:spPr>
          <a:xfrm>
            <a:off x="2286635" y="1807845"/>
            <a:ext cx="12748895" cy="460375"/>
          </a:xfrm>
          <a:prstGeom prst="rect">
            <a:avLst/>
          </a:prstGeom>
          <a:noFill/>
        </p:spPr>
        <p:txBody>
          <a:bodyPr wrap="square" rtlCol="0">
            <a:spAutoFit/>
          </a:bodyPr>
          <a:p>
            <a:r>
              <a:rPr lang="zh-CN" altLang="en-US" sz="2400" b="1">
                <a:latin typeface="黑体" panose="02010609060101010101" pitchFamily="2" charset="-122"/>
                <a:ea typeface="黑体" panose="02010609060101010101" pitchFamily="2" charset="-122"/>
              </a:rPr>
              <a:t>改革教育、派遣留学生、编练新军、振兴商务、奖励实业等。</a:t>
            </a:r>
            <a:endParaRPr lang="zh-CN" altLang="en-US" sz="2400" b="1">
              <a:latin typeface="黑体" panose="02010609060101010101" pitchFamily="2" charset="-122"/>
              <a:ea typeface="黑体" panose="02010609060101010101" pitchFamily="2" charset="-122"/>
            </a:endParaRPr>
          </a:p>
        </p:txBody>
      </p:sp>
      <p:sp>
        <p:nvSpPr>
          <p:cNvPr id="7" name="文本框 6"/>
          <p:cNvSpPr txBox="1"/>
          <p:nvPr/>
        </p:nvSpPr>
        <p:spPr>
          <a:xfrm>
            <a:off x="2320925" y="2326005"/>
            <a:ext cx="9248140" cy="829945"/>
          </a:xfrm>
          <a:prstGeom prst="rect">
            <a:avLst/>
          </a:prstGeom>
          <a:noFill/>
        </p:spPr>
        <p:txBody>
          <a:bodyPr wrap="square" rtlCol="0">
            <a:spAutoFit/>
          </a:bodyPr>
          <a:p>
            <a:r>
              <a:rPr lang="zh-CN" altLang="en-US" sz="2400" b="1">
                <a:latin typeface="黑体" panose="02010609060101010101" pitchFamily="2" charset="-122"/>
                <a:ea typeface="黑体" panose="02010609060101010101" pitchFamily="2" charset="-122"/>
              </a:rPr>
              <a:t>客观上促进了中国民族资本主义的发展，但新政并没有使清政府摆脱内外困境，很快革命爆发了。</a:t>
            </a:r>
            <a:endParaRPr lang="zh-CN" altLang="en-US" sz="24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灯片编号占位符 5"/>
          <p:cNvSpPr>
            <a:spLocks noGrp="1"/>
          </p:cNvSpPr>
          <p:nvPr>
            <p:ph type="sldNum" sz="quarter" idx="12"/>
          </p:nvPr>
        </p:nvSpPr>
        <p:spPr/>
        <p:txBody>
          <a:bodyPr/>
          <a:lstStyle/>
          <a:p>
            <a:fld id="{C4E99CB6-83D3-4507-9F54-D25699FF5941}" type="slidenum">
              <a:rPr lang="zh-CN" altLang="en-US"/>
            </a:fld>
            <a:endParaRPr lang="zh-CN" altLang="en-US" sz="1800">
              <a:solidFill>
                <a:schemeClr val="tx1"/>
              </a:solidFill>
            </a:endParaRPr>
          </a:p>
        </p:txBody>
      </p:sp>
      <p:sp>
        <p:nvSpPr>
          <p:cNvPr id="2" name="文本框 1"/>
          <p:cNvSpPr txBox="1"/>
          <p:nvPr/>
        </p:nvSpPr>
        <p:spPr>
          <a:xfrm>
            <a:off x="2894816" y="1162506"/>
            <a:ext cx="8013891" cy="2062103"/>
          </a:xfrm>
          <a:prstGeom prst="rect">
            <a:avLst/>
          </a:prstGeom>
          <a:noFill/>
        </p:spPr>
        <p:txBody>
          <a:bodyPr wrap="square" rtlCol="0">
            <a:spAutoFit/>
          </a:bodyPr>
          <a:lstStyle/>
          <a:p>
            <a:r>
              <a:rPr lang="zh-CN" altLang="en-US" sz="3200" b="1" dirty="0">
                <a:latin typeface="方正姚体" panose="02010601030101010101" pitchFamily="2" charset="-122"/>
                <a:ea typeface="方正姚体" panose="02010601030101010101" pitchFamily="2" charset="-122"/>
              </a:rPr>
              <a:t>一、新中国成立初期</a:t>
            </a:r>
            <a:r>
              <a:rPr lang="en-US" altLang="zh-CN" sz="3200" b="1" dirty="0">
                <a:latin typeface="方正姚体" panose="02010601030101010101" pitchFamily="2" charset="-122"/>
                <a:ea typeface="方正姚体" panose="02010601030101010101" pitchFamily="2" charset="-122"/>
              </a:rPr>
              <a:t>——</a:t>
            </a:r>
            <a:r>
              <a:rPr lang="zh-CN" altLang="en-US" sz="3200" b="1" dirty="0">
                <a:latin typeface="方正姚体" panose="02010601030101010101" pitchFamily="2" charset="-122"/>
                <a:ea typeface="方正姚体" panose="02010601030101010101" pitchFamily="2" charset="-122"/>
              </a:rPr>
              <a:t>深刻转变</a:t>
            </a:r>
            <a:endParaRPr lang="en-US" altLang="zh-CN" sz="3200" b="1" dirty="0">
              <a:latin typeface="方正姚体" panose="02010601030101010101" pitchFamily="2" charset="-122"/>
              <a:ea typeface="方正姚体" panose="02010601030101010101" pitchFamily="2" charset="-122"/>
            </a:endParaRPr>
          </a:p>
          <a:p>
            <a:r>
              <a:rPr lang="zh-CN" altLang="en-US" sz="3200" b="1" dirty="0">
                <a:latin typeface="方正姚体" panose="02010601030101010101" pitchFamily="2" charset="-122"/>
                <a:ea typeface="方正姚体" panose="02010601030101010101" pitchFamily="2" charset="-122"/>
              </a:rPr>
              <a:t>二、全面建设时期</a:t>
            </a:r>
            <a:r>
              <a:rPr lang="en-US" altLang="zh-CN" sz="3200" b="1" dirty="0">
                <a:latin typeface="方正姚体" panose="02010601030101010101" pitchFamily="2" charset="-122"/>
                <a:ea typeface="方正姚体" panose="02010601030101010101" pitchFamily="2" charset="-122"/>
              </a:rPr>
              <a:t>——</a:t>
            </a:r>
            <a:r>
              <a:rPr lang="zh-CN" altLang="en-US" sz="3200" b="1" dirty="0">
                <a:latin typeface="方正姚体" panose="02010601030101010101" pitchFamily="2" charset="-122"/>
                <a:ea typeface="方正姚体" panose="02010601030101010101" pitchFamily="2" charset="-122"/>
              </a:rPr>
              <a:t>社会主义道路探索</a:t>
            </a:r>
            <a:endParaRPr lang="en-US" altLang="zh-CN" sz="3200" b="1" dirty="0">
              <a:latin typeface="方正姚体" panose="02010601030101010101" pitchFamily="2" charset="-122"/>
              <a:ea typeface="方正姚体" panose="02010601030101010101" pitchFamily="2" charset="-122"/>
            </a:endParaRPr>
          </a:p>
          <a:p>
            <a:r>
              <a:rPr lang="zh-CN" altLang="en-US" sz="3200" b="1" dirty="0">
                <a:latin typeface="方正姚体" panose="02010601030101010101" pitchFamily="2" charset="-122"/>
                <a:ea typeface="方正姚体" panose="02010601030101010101" pitchFamily="2" charset="-122"/>
              </a:rPr>
              <a:t>三、十一届三中全会</a:t>
            </a:r>
            <a:r>
              <a:rPr lang="en-US" altLang="zh-CN" sz="3200" b="1" dirty="0">
                <a:latin typeface="方正姚体" panose="02010601030101010101" pitchFamily="2" charset="-122"/>
                <a:ea typeface="方正姚体" panose="02010601030101010101" pitchFamily="2" charset="-122"/>
              </a:rPr>
              <a:t>——</a:t>
            </a:r>
            <a:r>
              <a:rPr lang="zh-CN" altLang="en-US" sz="3200" b="1" dirty="0">
                <a:latin typeface="方正姚体" panose="02010601030101010101" pitchFamily="2" charset="-122"/>
                <a:ea typeface="方正姚体" panose="02010601030101010101" pitchFamily="2" charset="-122"/>
              </a:rPr>
              <a:t>改革开放新时期</a:t>
            </a:r>
            <a:endParaRPr lang="en-US" altLang="zh-CN" sz="3200" b="1" dirty="0">
              <a:latin typeface="方正姚体" panose="02010601030101010101" pitchFamily="2" charset="-122"/>
              <a:ea typeface="方正姚体" panose="02010601030101010101" pitchFamily="2" charset="-122"/>
            </a:endParaRPr>
          </a:p>
          <a:p>
            <a:r>
              <a:rPr lang="zh-CN" altLang="en-US" sz="3200" b="1" dirty="0">
                <a:latin typeface="方正姚体" panose="02010601030101010101" pitchFamily="2" charset="-122"/>
                <a:ea typeface="方正姚体" panose="02010601030101010101" pitchFamily="2" charset="-122"/>
              </a:rPr>
              <a:t>四、十八大以来</a:t>
            </a:r>
            <a:r>
              <a:rPr lang="en-US" altLang="zh-CN" sz="3200" b="1" dirty="0">
                <a:latin typeface="方正姚体" panose="02010601030101010101" pitchFamily="2" charset="-122"/>
                <a:ea typeface="方正姚体" panose="02010601030101010101" pitchFamily="2" charset="-122"/>
              </a:rPr>
              <a:t>——</a:t>
            </a:r>
            <a:r>
              <a:rPr lang="zh-CN" altLang="en-US" sz="3200" b="1" dirty="0">
                <a:latin typeface="方正姚体" panose="02010601030101010101" pitchFamily="2" charset="-122"/>
                <a:ea typeface="方正姚体" panose="02010601030101010101" pitchFamily="2" charset="-122"/>
              </a:rPr>
              <a:t>深化改革</a:t>
            </a:r>
            <a:endParaRPr lang="en-US" altLang="zh-CN" sz="3200" b="1" dirty="0">
              <a:latin typeface="方正姚体" panose="02010601030101010101" pitchFamily="2" charset="-122"/>
              <a:ea typeface="方正姚体" panose="02010601030101010101" pitchFamily="2" charset="-122"/>
            </a:endParaRPr>
          </a:p>
        </p:txBody>
      </p:sp>
      <p:sp>
        <p:nvSpPr>
          <p:cNvPr id="17" name="文本框 16"/>
          <p:cNvSpPr txBox="1"/>
          <p:nvPr/>
        </p:nvSpPr>
        <p:spPr>
          <a:xfrm>
            <a:off x="459944" y="376411"/>
            <a:ext cx="6093618" cy="584775"/>
          </a:xfrm>
          <a:prstGeom prst="rect">
            <a:avLst/>
          </a:prstGeom>
          <a:noFill/>
        </p:spPr>
        <p:txBody>
          <a:bodyPr wrap="square">
            <a:spAutoFit/>
          </a:bodyPr>
          <a:lstStyle/>
          <a:p>
            <a:pPr>
              <a:spcAft>
                <a:spcPts val="600"/>
              </a:spcAft>
            </a:pPr>
            <a:r>
              <a:rPr lang="zh-CN" altLang="en-US" sz="3200" b="1" dirty="0">
                <a:solidFill>
                  <a:srgbClr val="0000CC"/>
                </a:solidFill>
                <a:latin typeface="方正粗黑宋简体" panose="02000000000000000000" pitchFamily="2" charset="-122"/>
                <a:ea typeface="方正粗黑宋简体" panose="02000000000000000000" pitchFamily="2" charset="-122"/>
              </a:rPr>
              <a:t>◆</a:t>
            </a:r>
            <a:r>
              <a:rPr lang="zh-CN" altLang="en-US" sz="3200" b="1" dirty="0">
                <a:solidFill>
                  <a:srgbClr val="FF0000"/>
                </a:solidFill>
                <a:latin typeface="方正粗黑宋简体" panose="02000000000000000000" pitchFamily="2" charset="-122"/>
                <a:ea typeface="方正粗黑宋简体" panose="02000000000000000000" pitchFamily="2" charset="-122"/>
              </a:rPr>
              <a:t>新中国</a:t>
            </a:r>
            <a:r>
              <a:rPr lang="zh-CN" altLang="en-US" sz="3200" b="1" dirty="0">
                <a:latin typeface="方正粗黑宋简体" panose="02000000000000000000" pitchFamily="2" charset="-122"/>
                <a:ea typeface="方正粗黑宋简体" panose="02000000000000000000" pitchFamily="2" charset="-122"/>
              </a:rPr>
              <a:t>成立以来的重要改革</a:t>
            </a:r>
            <a:endParaRPr lang="zh-CN" altLang="en-US" sz="3200" b="1" dirty="0">
              <a:latin typeface="方正粗黑宋简体" panose="02000000000000000000" pitchFamily="2" charset="-122"/>
              <a:ea typeface="方正粗黑宋简体" panose="02000000000000000000" pitchFamily="2" charset="-122"/>
            </a:endParaRPr>
          </a:p>
        </p:txBody>
      </p:sp>
      <p:sp>
        <p:nvSpPr>
          <p:cNvPr id="3" name="左大括号 2"/>
          <p:cNvSpPr/>
          <p:nvPr/>
        </p:nvSpPr>
        <p:spPr>
          <a:xfrm>
            <a:off x="2533258" y="1314876"/>
            <a:ext cx="442913" cy="17573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箭头: 直角上 17"/>
          <p:cNvSpPr/>
          <p:nvPr/>
        </p:nvSpPr>
        <p:spPr>
          <a:xfrm rot="5400000">
            <a:off x="1064348" y="1369593"/>
            <a:ext cx="1489913"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7" y="3526703"/>
            <a:ext cx="4785783" cy="33620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3526703"/>
            <a:ext cx="4986337" cy="3331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9" name="文本框 10"/>
          <p:cNvSpPr>
            <a:spLocks noChangeArrowheads="1"/>
          </p:cNvSpPr>
          <p:nvPr/>
        </p:nvSpPr>
        <p:spPr bwMode="auto">
          <a:xfrm>
            <a:off x="471487" y="4463252"/>
            <a:ext cx="7958144" cy="1632744"/>
          </a:xfrm>
          <a:prstGeom prst="rect">
            <a:avLst/>
          </a:prstGeom>
          <a:noFill/>
          <a:ln w="9525">
            <a:solidFill>
              <a:srgbClr val="000000"/>
            </a:solidFill>
            <a:prstDash val="lgDashDot"/>
            <a:miter lim="800000"/>
          </a:ln>
          <a:extLst>
            <a:ext uri="{909E8E84-426E-40DD-AFC4-6F175D3DCCD1}">
              <a14:hiddenFill xmlns:a14="http://schemas.microsoft.com/office/drawing/2010/main">
                <a:solidFill>
                  <a:srgbClr val="FFFFFF"/>
                </a:solidFill>
              </a14:hiddenFill>
            </a:ext>
          </a:extLst>
        </p:spPr>
        <p:txBody>
          <a:bodyPr/>
          <a:lstStyle/>
          <a:p>
            <a:r>
              <a:rPr lang="en-US" altLang="zh-CN" sz="2400" b="1" dirty="0">
                <a:latin typeface="楷体" panose="02010609060101010101" pitchFamily="49" charset="-122"/>
                <a:ea typeface="楷体" panose="02010609060101010101" pitchFamily="49" charset="-122"/>
                <a:sym typeface="楷体" panose="02010609060101010101" pitchFamily="49" charset="-122"/>
              </a:rPr>
              <a:t>    1954</a:t>
            </a:r>
            <a:r>
              <a:rPr lang="zh-CN" altLang="en-US" sz="2400" b="1" dirty="0">
                <a:latin typeface="楷体" panose="02010609060101010101" pitchFamily="49" charset="-122"/>
                <a:ea typeface="楷体" panose="02010609060101010101" pitchFamily="49" charset="-122"/>
                <a:sym typeface="楷体" panose="02010609060101010101" pitchFamily="49" charset="-122"/>
              </a:rPr>
              <a:t>年第一届全国人大召开，通过了《中华人民共和国宪法》，正式确立了新中国的三大民主政治制度，从法律和政治制度层面确立了人民当家作主的地位，推进了中国民主政治制度的深刻变革。</a:t>
            </a:r>
            <a:endParaRPr lang="zh-CN" altLang="en-US" sz="2400" b="1" dirty="0">
              <a:latin typeface="楷体" panose="02010609060101010101" pitchFamily="49" charset="-122"/>
              <a:ea typeface="楷体" panose="02010609060101010101" pitchFamily="49" charset="-122"/>
              <a:sym typeface="楷体" panose="02010609060101010101" pitchFamily="49" charset="-122"/>
            </a:endParaRPr>
          </a:p>
        </p:txBody>
      </p:sp>
      <p:sp>
        <p:nvSpPr>
          <p:cNvPr id="46090" name="文本框 17"/>
          <p:cNvSpPr>
            <a:spLocks noChangeArrowheads="1"/>
          </p:cNvSpPr>
          <p:nvPr/>
        </p:nvSpPr>
        <p:spPr bwMode="auto">
          <a:xfrm>
            <a:off x="504819" y="2506658"/>
            <a:ext cx="7936724" cy="1750229"/>
          </a:xfrm>
          <a:prstGeom prst="rect">
            <a:avLst/>
          </a:prstGeom>
          <a:noFill/>
          <a:ln w="9525">
            <a:solidFill>
              <a:srgbClr val="000000"/>
            </a:solidFill>
            <a:prstDash val="lgDashDot"/>
            <a:miter lim="800000"/>
          </a:ln>
          <a:extLst>
            <a:ext uri="{909E8E84-426E-40DD-AFC4-6F175D3DCCD1}">
              <a14:hiddenFill xmlns:a14="http://schemas.microsoft.com/office/drawing/2010/main">
                <a:solidFill>
                  <a:srgbClr val="FFFFFF"/>
                </a:solidFill>
              </a14:hiddenFill>
            </a:ext>
          </a:extLst>
        </p:spPr>
        <p:txBody>
          <a:bodyPr/>
          <a:lstStyle/>
          <a:p>
            <a:r>
              <a:rPr lang="en-US" altLang="zh-CN" sz="2400" b="1" dirty="0">
                <a:latin typeface="楷体" panose="02010609060101010101" pitchFamily="49" charset="-122"/>
                <a:ea typeface="楷体" panose="02010609060101010101" pitchFamily="49" charset="-122"/>
                <a:sym typeface="楷体" panose="02010609060101010101" pitchFamily="49" charset="-122"/>
              </a:rPr>
              <a:t>    </a:t>
            </a:r>
            <a:r>
              <a:rPr lang="zh-CN" altLang="en-US" sz="2400" b="1" dirty="0">
                <a:latin typeface="楷体" panose="02010609060101010101" pitchFamily="49" charset="-122"/>
                <a:ea typeface="楷体" panose="02010609060101010101" pitchFamily="49" charset="-122"/>
                <a:sym typeface="楷体" panose="02010609060101010101" pitchFamily="49" charset="-122"/>
              </a:rPr>
              <a:t>1953年到</a:t>
            </a:r>
            <a:r>
              <a:rPr lang="en-US" altLang="zh-CN" sz="2400" b="1" dirty="0">
                <a:latin typeface="楷体" panose="02010609060101010101" pitchFamily="49" charset="-122"/>
                <a:ea typeface="楷体" panose="02010609060101010101" pitchFamily="49" charset="-122"/>
                <a:sym typeface="楷体" panose="02010609060101010101" pitchFamily="49" charset="-122"/>
              </a:rPr>
              <a:t>1957</a:t>
            </a:r>
            <a:r>
              <a:rPr lang="zh-CN" altLang="en-US" sz="2400" b="1" dirty="0">
                <a:latin typeface="楷体" panose="02010609060101010101" pitchFamily="49" charset="-122"/>
                <a:ea typeface="楷体" panose="02010609060101010101" pitchFamily="49" charset="-122"/>
                <a:sym typeface="楷体" panose="02010609060101010101" pitchFamily="49" charset="-122"/>
              </a:rPr>
              <a:t>年，实施</a:t>
            </a:r>
            <a:r>
              <a:rPr lang="en-US" altLang="zh-CN" sz="2400" b="1" dirty="0">
                <a:latin typeface="楷体" panose="02010609060101010101" pitchFamily="49" charset="-122"/>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一五计划</a:t>
            </a:r>
            <a:r>
              <a:rPr lang="en-US" altLang="zh-CN" sz="2400" b="1" dirty="0">
                <a:latin typeface="楷体" panose="02010609060101010101" pitchFamily="49" charset="-122"/>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，初步建立独立的工业体系，形成合理的工业布局。通过“三大改造”改造。到</a:t>
            </a:r>
            <a:r>
              <a:rPr lang="en-US" altLang="zh-CN" sz="2400" b="1" dirty="0">
                <a:latin typeface="楷体" panose="02010609060101010101" pitchFamily="49" charset="-122"/>
                <a:ea typeface="楷体" panose="02010609060101010101" pitchFamily="49" charset="-122"/>
                <a:sym typeface="楷体" panose="02010609060101010101" pitchFamily="49" charset="-122"/>
              </a:rPr>
              <a:t>1956</a:t>
            </a:r>
            <a:r>
              <a:rPr lang="zh-CN" altLang="en-US" sz="2400" b="1" dirty="0">
                <a:latin typeface="楷体" panose="02010609060101010101" pitchFamily="49" charset="-122"/>
                <a:ea typeface="楷体" panose="02010609060101010101" pitchFamily="49" charset="-122"/>
                <a:sym typeface="楷体" panose="02010609060101010101" pitchFamily="49" charset="-122"/>
              </a:rPr>
              <a:t>年底，宣告社会主义制度在中国确立，成功实现了中国历史上最深刻最伟大的社会变革。</a:t>
            </a:r>
            <a:endParaRPr lang="zh-CN" altLang="en-US" sz="2400" b="1" dirty="0">
              <a:latin typeface="楷体" panose="02010609060101010101" pitchFamily="49" charset="-122"/>
              <a:ea typeface="楷体" panose="02010609060101010101" pitchFamily="49" charset="-122"/>
              <a:sym typeface="楷体" panose="02010609060101010101" pitchFamily="49" charset="-122"/>
            </a:endParaRPr>
          </a:p>
        </p:txBody>
      </p:sp>
      <p:sp>
        <p:nvSpPr>
          <p:cNvPr id="46091" name="文本框 18"/>
          <p:cNvSpPr>
            <a:spLocks noChangeArrowheads="1"/>
          </p:cNvSpPr>
          <p:nvPr/>
        </p:nvSpPr>
        <p:spPr bwMode="auto">
          <a:xfrm>
            <a:off x="504819" y="1138240"/>
            <a:ext cx="7924812" cy="1293017"/>
          </a:xfrm>
          <a:prstGeom prst="rect">
            <a:avLst/>
          </a:prstGeom>
          <a:noFill/>
          <a:ln w="9525">
            <a:solidFill>
              <a:srgbClr val="000000"/>
            </a:solidFill>
            <a:prstDash val="lgDashDot"/>
            <a:miter lim="800000"/>
          </a:ln>
          <a:extLst>
            <a:ext uri="{909E8E84-426E-40DD-AFC4-6F175D3DCCD1}">
              <a14:hiddenFill xmlns:a14="http://schemas.microsoft.com/office/drawing/2010/main">
                <a:solidFill>
                  <a:srgbClr val="FFFFFF"/>
                </a:solidFill>
              </a14:hiddenFill>
            </a:ext>
          </a:extLst>
        </p:spPr>
        <p:txBody>
          <a:bodyPr/>
          <a:lstStyle/>
          <a:p>
            <a:r>
              <a:rPr lang="en-US" altLang="zh-CN" sz="2400" dirty="0">
                <a:latin typeface="楷体" panose="02010609060101010101" pitchFamily="49" charset="-122"/>
                <a:ea typeface="楷体" panose="02010609060101010101" pitchFamily="49" charset="-122"/>
                <a:sym typeface="楷体" panose="02010609060101010101" pitchFamily="49" charset="-122"/>
              </a:rPr>
              <a:t>    </a:t>
            </a:r>
            <a:r>
              <a:rPr lang="zh-CN" altLang="en-US" sz="2400" b="1" dirty="0">
                <a:latin typeface="楷体" panose="02010609060101010101" pitchFamily="49" charset="-122"/>
                <a:ea typeface="楷体" panose="02010609060101010101" pitchFamily="49" charset="-122"/>
                <a:sym typeface="楷体" panose="02010609060101010101" pitchFamily="49" charset="-122"/>
              </a:rPr>
              <a:t>从</a:t>
            </a:r>
            <a:r>
              <a:rPr lang="en-US" altLang="zh-CN" sz="2400" b="1" dirty="0">
                <a:latin typeface="楷体" panose="02010609060101010101" pitchFamily="49" charset="-122"/>
                <a:ea typeface="楷体" panose="02010609060101010101" pitchFamily="49" charset="-122"/>
                <a:sym typeface="楷体" panose="02010609060101010101" pitchFamily="49" charset="-122"/>
              </a:rPr>
              <a:t>1950</a:t>
            </a:r>
            <a:r>
              <a:rPr lang="zh-CN" altLang="en-US" sz="2400" b="1" dirty="0">
                <a:latin typeface="楷体" panose="02010609060101010101" pitchFamily="49" charset="-122"/>
                <a:ea typeface="楷体" panose="02010609060101010101" pitchFamily="49" charset="-122"/>
                <a:sym typeface="楷体" panose="02010609060101010101" pitchFamily="49" charset="-122"/>
              </a:rPr>
              <a:t>年到</a:t>
            </a:r>
            <a:r>
              <a:rPr lang="en-US" altLang="zh-CN" sz="2400" b="1" dirty="0">
                <a:latin typeface="楷体" panose="02010609060101010101" pitchFamily="49" charset="-122"/>
                <a:ea typeface="楷体" panose="02010609060101010101" pitchFamily="49" charset="-122"/>
                <a:sym typeface="楷体" panose="02010609060101010101" pitchFamily="49" charset="-122"/>
              </a:rPr>
              <a:t>1953</a:t>
            </a:r>
            <a:r>
              <a:rPr lang="zh-CN" altLang="en-US" sz="2400" b="1" dirty="0">
                <a:latin typeface="楷体" panose="02010609060101010101" pitchFamily="49" charset="-122"/>
                <a:ea typeface="楷体" panose="02010609060101010101" pitchFamily="49" charset="-122"/>
                <a:sym typeface="楷体" panose="02010609060101010101" pitchFamily="49" charset="-122"/>
              </a:rPr>
              <a:t>年春，全国基本完成了土地改革。实现了“耕者有其田＂，激发了农民劳动积极性，解放了农村生产力，巩固了工农联盟。</a:t>
            </a:r>
            <a:endParaRPr lang="zh-CN" altLang="en-US" sz="2400" b="1" dirty="0">
              <a:latin typeface="楷体" panose="02010609060101010101" pitchFamily="49" charset="-122"/>
              <a:ea typeface="楷体" panose="02010609060101010101" pitchFamily="49" charset="-122"/>
              <a:sym typeface="楷体" panose="02010609060101010101" pitchFamily="49" charset="-122"/>
            </a:endParaRPr>
          </a:p>
        </p:txBody>
      </p:sp>
      <p:sp>
        <p:nvSpPr>
          <p:cNvPr id="46092" name="标题 3"/>
          <p:cNvSpPr>
            <a:spLocks noGrp="1" noChangeArrowheads="1"/>
          </p:cNvSpPr>
          <p:nvPr/>
        </p:nvSpPr>
        <p:spPr bwMode="auto">
          <a:xfrm>
            <a:off x="333375" y="119066"/>
            <a:ext cx="732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p>
            <a:pPr>
              <a:lnSpc>
                <a:spcPct val="90000"/>
              </a:lnSpc>
            </a:pPr>
            <a:r>
              <a:rPr lang="zh-CN" altLang="en-US" sz="2800" b="1" dirty="0">
                <a:latin typeface="黑体" panose="02010609060101010101" pitchFamily="2" charset="-122"/>
                <a:ea typeface="黑体" panose="02010609060101010101" pitchFamily="2" charset="-122"/>
              </a:rPr>
              <a:t>一、新中国成立初期</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深刻转变</a:t>
            </a:r>
            <a:endParaRPr lang="zh-CN" altLang="en-US" sz="2800" b="1" dirty="0">
              <a:latin typeface="黑体" panose="02010609060101010101" pitchFamily="2" charset="-122"/>
              <a:ea typeface="黑体" panose="02010609060101010101" pitchFamily="2" charset="-122"/>
              <a:sym typeface="微软雅黑" panose="020B0503020204020204" charset="-122"/>
            </a:endParaRPr>
          </a:p>
        </p:txBody>
      </p:sp>
      <p:grpSp>
        <p:nvGrpSpPr>
          <p:cNvPr id="46093" name="组合 25"/>
          <p:cNvGrpSpPr/>
          <p:nvPr/>
        </p:nvGrpSpPr>
        <p:grpSpPr bwMode="auto">
          <a:xfrm>
            <a:off x="1588" y="190500"/>
            <a:ext cx="188912" cy="592138"/>
            <a:chOff x="0" y="0"/>
            <a:chExt cx="620584" cy="1723139"/>
          </a:xfrm>
        </p:grpSpPr>
        <p:sp>
          <p:nvSpPr>
            <p:cNvPr id="46094" name="矩形 26"/>
            <p:cNvSpPr>
              <a:spLocks noChangeArrowheads="1"/>
            </p:cNvSpPr>
            <p:nvPr/>
          </p:nvSpPr>
          <p:spPr bwMode="auto">
            <a:xfrm>
              <a:off x="0" y="0"/>
              <a:ext cx="620584" cy="1723137"/>
            </a:xfrm>
            <a:prstGeom prst="rect">
              <a:avLst/>
            </a:prstGeom>
            <a:solidFill>
              <a:srgbClr val="3E41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6095" name="矩形 27"/>
            <p:cNvSpPr>
              <a:spLocks noChangeArrowheads="1"/>
            </p:cNvSpPr>
            <p:nvPr/>
          </p:nvSpPr>
          <p:spPr bwMode="auto">
            <a:xfrm>
              <a:off x="0" y="1155811"/>
              <a:ext cx="620584" cy="567328"/>
            </a:xfrm>
            <a:prstGeom prst="rect">
              <a:avLst/>
            </a:prstGeom>
            <a:solidFill>
              <a:srgbClr val="CF01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46083" name="Shape 682"/>
          <p:cNvSpPr>
            <a:spLocks noChangeArrowheads="1"/>
          </p:cNvSpPr>
          <p:nvPr/>
        </p:nvSpPr>
        <p:spPr bwMode="auto">
          <a:xfrm>
            <a:off x="6824670" y="1163641"/>
            <a:ext cx="1489075" cy="1489075"/>
          </a:xfrm>
          <a:prstGeom prst="ellipse">
            <a:avLst/>
          </a:prstGeom>
          <a:solidFill>
            <a:srgbClr val="FF0000"/>
          </a:solidFill>
          <a:ln>
            <a:noFill/>
          </a:ln>
        </p:spPr>
        <p:txBody>
          <a:bodyPr wrap="none" anchor="ctr"/>
          <a:lstStyle/>
          <a:p>
            <a:pPr algn="ctr"/>
            <a:r>
              <a:rPr lang="zh-CN" altLang="en-US" sz="2800" b="1" dirty="0">
                <a:solidFill>
                  <a:schemeClr val="bg1"/>
                </a:solidFill>
                <a:sym typeface="Arial" panose="020B0604020202020204" pitchFamily="34" charset="0"/>
              </a:rPr>
              <a:t>土地</a:t>
            </a:r>
            <a:endParaRPr lang="zh-CN" altLang="en-US" sz="2800" b="1" dirty="0">
              <a:solidFill>
                <a:schemeClr val="bg1"/>
              </a:solidFill>
              <a:sym typeface="Arial" panose="020B0604020202020204" pitchFamily="34" charset="0"/>
            </a:endParaRPr>
          </a:p>
          <a:p>
            <a:pPr algn="ctr"/>
            <a:r>
              <a:rPr lang="zh-CN" altLang="en-US" sz="2800" b="1" dirty="0">
                <a:solidFill>
                  <a:schemeClr val="bg1"/>
                </a:solidFill>
                <a:sym typeface="Arial" panose="020B0604020202020204" pitchFamily="34" charset="0"/>
              </a:rPr>
              <a:t>改革</a:t>
            </a:r>
            <a:endParaRPr lang="zh-CN" altLang="en-US" sz="2800" b="1" dirty="0">
              <a:solidFill>
                <a:schemeClr val="bg1"/>
              </a:solidFill>
              <a:sym typeface="Arial" panose="020B0604020202020204" pitchFamily="34" charset="0"/>
            </a:endParaRPr>
          </a:p>
        </p:txBody>
      </p:sp>
      <p:sp>
        <p:nvSpPr>
          <p:cNvPr id="46084" name="Shape 683"/>
          <p:cNvSpPr>
            <a:spLocks noChangeArrowheads="1"/>
          </p:cNvSpPr>
          <p:nvPr/>
        </p:nvSpPr>
        <p:spPr bwMode="auto">
          <a:xfrm>
            <a:off x="6913563" y="2767016"/>
            <a:ext cx="1489075" cy="1489075"/>
          </a:xfrm>
          <a:prstGeom prst="ellipse">
            <a:avLst/>
          </a:prstGeom>
          <a:solidFill>
            <a:srgbClr val="FF0000"/>
          </a:solidFill>
          <a:ln>
            <a:noFill/>
          </a:ln>
        </p:spPr>
        <p:txBody>
          <a:bodyPr wrap="none" anchor="ctr"/>
          <a:lstStyle/>
          <a:p>
            <a:pPr algn="ctr"/>
            <a:r>
              <a:rPr lang="zh-CN" altLang="en-US" sz="2800" b="1">
                <a:solidFill>
                  <a:srgbClr val="FFFFFF"/>
                </a:solidFill>
                <a:sym typeface="Arial" panose="020B0604020202020204" pitchFamily="34" charset="0"/>
              </a:rPr>
              <a:t>经济</a:t>
            </a:r>
            <a:endParaRPr lang="zh-CN" altLang="en-US" sz="2800" b="1">
              <a:solidFill>
                <a:srgbClr val="FFFFFF"/>
              </a:solidFill>
              <a:sym typeface="Arial" panose="020B0604020202020204" pitchFamily="34" charset="0"/>
            </a:endParaRPr>
          </a:p>
          <a:p>
            <a:pPr algn="ctr"/>
            <a:r>
              <a:rPr lang="zh-CN" altLang="en-US" sz="2800" b="1">
                <a:solidFill>
                  <a:srgbClr val="FFFFFF"/>
                </a:solidFill>
                <a:sym typeface="Arial" panose="020B0604020202020204" pitchFamily="34" charset="0"/>
              </a:rPr>
              <a:t>改革</a:t>
            </a:r>
            <a:endParaRPr lang="zh-CN" altLang="en-US" sz="2800" b="1">
              <a:solidFill>
                <a:srgbClr val="FFFFFF"/>
              </a:solidFill>
              <a:sym typeface="Arial" panose="020B0604020202020204" pitchFamily="34" charset="0"/>
            </a:endParaRPr>
          </a:p>
        </p:txBody>
      </p:sp>
      <p:sp>
        <p:nvSpPr>
          <p:cNvPr id="46085" name="Shape 684"/>
          <p:cNvSpPr>
            <a:spLocks noChangeArrowheads="1"/>
          </p:cNvSpPr>
          <p:nvPr/>
        </p:nvSpPr>
        <p:spPr bwMode="auto">
          <a:xfrm>
            <a:off x="6913562" y="4606921"/>
            <a:ext cx="1489075" cy="1489075"/>
          </a:xfrm>
          <a:prstGeom prst="ellipse">
            <a:avLst/>
          </a:prstGeom>
          <a:solidFill>
            <a:srgbClr val="FF0000"/>
          </a:solidFill>
          <a:ln>
            <a:noFill/>
          </a:ln>
        </p:spPr>
        <p:txBody>
          <a:bodyPr wrap="none" anchor="ctr"/>
          <a:lstStyle/>
          <a:p>
            <a:pPr algn="ctr"/>
            <a:r>
              <a:rPr lang="zh-CN" altLang="en-US" sz="2800" b="1" dirty="0">
                <a:solidFill>
                  <a:schemeClr val="bg1"/>
                </a:solidFill>
                <a:sym typeface="Arial" panose="020B0604020202020204" pitchFamily="34" charset="0"/>
              </a:rPr>
              <a:t>民主</a:t>
            </a:r>
            <a:endParaRPr lang="zh-CN" altLang="en-US" sz="2800" b="1" dirty="0">
              <a:solidFill>
                <a:schemeClr val="bg1"/>
              </a:solidFill>
              <a:sym typeface="Arial" panose="020B0604020202020204" pitchFamily="34" charset="0"/>
            </a:endParaRPr>
          </a:p>
          <a:p>
            <a:pPr algn="ctr"/>
            <a:r>
              <a:rPr lang="zh-CN" altLang="en-US" sz="2800" b="1" dirty="0">
                <a:solidFill>
                  <a:schemeClr val="bg1"/>
                </a:solidFill>
                <a:sym typeface="Arial" panose="020B0604020202020204" pitchFamily="34" charset="0"/>
              </a:rPr>
              <a:t>改革</a:t>
            </a:r>
            <a:endParaRPr lang="zh-CN" altLang="en-US" sz="2800" b="1" dirty="0">
              <a:solidFill>
                <a:schemeClr val="bg1"/>
              </a:solidFill>
              <a:sym typeface="Arial" panose="020B0604020202020204" pitchFamily="34" charset="0"/>
            </a:endParaRPr>
          </a:p>
        </p:txBody>
      </p:sp>
      <p:sp>
        <p:nvSpPr>
          <p:cNvPr id="5" name="标注: 右箭头 4"/>
          <p:cNvSpPr/>
          <p:nvPr/>
        </p:nvSpPr>
        <p:spPr>
          <a:xfrm>
            <a:off x="6601634" y="1128718"/>
            <a:ext cx="3185304" cy="4967278"/>
          </a:xfrm>
          <a:prstGeom prst="rightArrowCallou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786938" y="2431257"/>
            <a:ext cx="2405062" cy="2677656"/>
          </a:xfrm>
          <a:prstGeom prst="rect">
            <a:avLst/>
          </a:prstGeom>
          <a:noFill/>
        </p:spPr>
        <p:txBody>
          <a:bodyPr wrap="square" rtlCol="0">
            <a:spAutoFit/>
          </a:bodyPr>
          <a:lstStyle/>
          <a:p>
            <a:r>
              <a:rPr lang="zh-CN" altLang="en-US" sz="2800" b="1" dirty="0">
                <a:solidFill>
                  <a:srgbClr val="FF0000"/>
                </a:solidFill>
              </a:rPr>
              <a:t>确立了社会主义制度，成功实现了中国历史上最深刻最伟大的社会变革</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arn(inVertical)">
                                      <p:cBhvr>
                                        <p:cTn id="7" dur="500"/>
                                        <p:tgtEl>
                                          <p:spTgt spid="460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arn(inVertical)">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089"/>
                                        </p:tgtEl>
                                        <p:attrNameLst>
                                          <p:attrName>style.visibility</p:attrName>
                                        </p:attrNameLst>
                                      </p:cBhvr>
                                      <p:to>
                                        <p:strVal val="visible"/>
                                      </p:to>
                                    </p:set>
                                    <p:animEffect transition="in" filter="barn(inVertical)">
                                      <p:cBhvr>
                                        <p:cTn id="17" dur="500"/>
                                        <p:tgtEl>
                                          <p:spTgt spid="4608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46083"/>
                                        </p:tgtEl>
                                        <p:attrNameLst>
                                          <p:attrName>style.visibility</p:attrName>
                                        </p:attrNameLst>
                                      </p:cBhvr>
                                      <p:to>
                                        <p:strVal val="visible"/>
                                      </p:to>
                                    </p:set>
                                    <p:animEffect transition="in" filter="wipe(left)">
                                      <p:cBhvr>
                                        <p:cTn id="26" dur="500"/>
                                        <p:tgtEl>
                                          <p:spTgt spid="4608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6084"/>
                                        </p:tgtEl>
                                        <p:attrNameLst>
                                          <p:attrName>style.visibility</p:attrName>
                                        </p:attrNameLst>
                                      </p:cBhvr>
                                      <p:to>
                                        <p:strVal val="visible"/>
                                      </p:to>
                                    </p:set>
                                    <p:animEffect transition="in" filter="wipe(left)">
                                      <p:cBhvr>
                                        <p:cTn id="29" dur="500"/>
                                        <p:tgtEl>
                                          <p:spTgt spid="4608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6085"/>
                                        </p:tgtEl>
                                        <p:attrNameLst>
                                          <p:attrName>style.visibility</p:attrName>
                                        </p:attrNameLst>
                                      </p:cBhvr>
                                      <p:to>
                                        <p:strVal val="visible"/>
                                      </p:to>
                                    </p:set>
                                    <p:animEffect transition="in" filter="wipe(left)">
                                      <p:cBhvr>
                                        <p:cTn id="32" dur="500"/>
                                        <p:tgtEl>
                                          <p:spTgt spid="4608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P spid="46091" grpId="0" animBg="1"/>
      <p:bldP spid="46083" grpId="0" animBg="1"/>
      <p:bldP spid="46084" grpId="0" animBg="1"/>
      <p:bldP spid="46085" grpId="0" animBg="1"/>
      <p:bldP spid="6"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60759" y="238281"/>
            <a:ext cx="78974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defPPr>
              <a:defRPr lang="zh-CN"/>
            </a:defPPr>
            <a:lvl1pPr>
              <a:lnSpc>
                <a:spcPct val="90000"/>
              </a:lnSpc>
              <a:defRPr sz="2800" b="1">
                <a:latin typeface="黑体" panose="02010609060101010101" pitchFamily="2" charset="-122"/>
                <a:ea typeface="黑体" panose="02010609060101010101" pitchFamily="2" charset="-122"/>
              </a:defRPr>
            </a:lvl1pPr>
          </a:lstStyle>
          <a:p>
            <a:r>
              <a:rPr lang="zh-CN" altLang="en-US" dirty="0"/>
              <a:t>二、全面建设时期</a:t>
            </a:r>
            <a:r>
              <a:rPr lang="en-US" altLang="zh-CN" dirty="0"/>
              <a:t>——</a:t>
            </a:r>
            <a:r>
              <a:rPr lang="zh-CN" altLang="en-US" dirty="0"/>
              <a:t>社会主义道路探索</a:t>
            </a:r>
            <a:endParaRPr lang="zh-CN" altLang="en-US" dirty="0"/>
          </a:p>
        </p:txBody>
      </p:sp>
      <p:sp>
        <p:nvSpPr>
          <p:cNvPr id="4" name="文本框 3"/>
          <p:cNvSpPr txBox="1"/>
          <p:nvPr/>
        </p:nvSpPr>
        <p:spPr>
          <a:xfrm>
            <a:off x="1066435" y="1817134"/>
            <a:ext cx="2628900" cy="461665"/>
          </a:xfrm>
          <a:prstGeom prst="rect">
            <a:avLst/>
          </a:prstGeom>
          <a:noFill/>
        </p:spPr>
        <p:txBody>
          <a:bodyPr wrap="square" rtlCol="0">
            <a:spAutoFit/>
          </a:bodyPr>
          <a:lstStyle/>
          <a:p>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、正确探索</a:t>
            </a:r>
            <a:endParaRPr lang="en-US" altLang="zh-CN" sz="2400" b="1" dirty="0">
              <a:latin typeface="黑体" panose="02010609060101010101" pitchFamily="2" charset="-122"/>
              <a:ea typeface="黑体" panose="02010609060101010101" pitchFamily="2" charset="-122"/>
            </a:endParaRPr>
          </a:p>
        </p:txBody>
      </p:sp>
      <p:sp>
        <p:nvSpPr>
          <p:cNvPr id="7" name="文本框 6"/>
          <p:cNvSpPr txBox="1"/>
          <p:nvPr/>
        </p:nvSpPr>
        <p:spPr>
          <a:xfrm>
            <a:off x="1066435" y="3254065"/>
            <a:ext cx="3384804" cy="461665"/>
          </a:xfrm>
          <a:prstGeom prst="rect">
            <a:avLst/>
          </a:prstGeom>
          <a:noFill/>
        </p:spPr>
        <p:txBody>
          <a:bodyPr wrap="square">
            <a:spAutoFit/>
          </a:bodyPr>
          <a:lstStyle/>
          <a:p>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、“左”倾错误</a:t>
            </a:r>
            <a:endParaRPr lang="zh-CN" altLang="en-US" sz="2400" b="1" dirty="0">
              <a:latin typeface="黑体" panose="02010609060101010101" pitchFamily="2" charset="-122"/>
              <a:ea typeface="黑体" panose="02010609060101010101" pitchFamily="2" charset="-122"/>
            </a:endParaRPr>
          </a:p>
        </p:txBody>
      </p:sp>
      <p:sp>
        <p:nvSpPr>
          <p:cNvPr id="6" name="文本框 5"/>
          <p:cNvSpPr txBox="1"/>
          <p:nvPr/>
        </p:nvSpPr>
        <p:spPr>
          <a:xfrm>
            <a:off x="3400424" y="1106211"/>
            <a:ext cx="3951875" cy="1667764"/>
          </a:xfrm>
          <a:prstGeom prst="rect">
            <a:avLst/>
          </a:prstGeom>
          <a:noFill/>
        </p:spPr>
        <p:txBody>
          <a:bodyPr wrap="square" rtlCol="0">
            <a:spAutoFit/>
          </a:bodyPr>
          <a:lstStyle/>
          <a:p>
            <a:pPr>
              <a:lnSpc>
                <a:spcPct val="150000"/>
              </a:lnSpc>
            </a:pPr>
            <a:r>
              <a:rPr lang="en-US" altLang="zh-CN" sz="2400" b="1" dirty="0">
                <a:solidFill>
                  <a:srgbClr val="FF0000"/>
                </a:solidFill>
                <a:latin typeface="黑体" panose="02010609060101010101" pitchFamily="2" charset="-122"/>
                <a:ea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rPr>
              <a:t>论十大关系</a:t>
            </a:r>
            <a:r>
              <a:rPr lang="en-US" altLang="zh-CN" sz="2400" b="1" dirty="0">
                <a:solidFill>
                  <a:srgbClr val="FF0000"/>
                </a:solidFill>
                <a:latin typeface="黑体" panose="02010609060101010101" pitchFamily="2" charset="-122"/>
                <a:ea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endParaRPr>
          </a:p>
          <a:p>
            <a:pPr>
              <a:lnSpc>
                <a:spcPct val="150000"/>
              </a:lnSpc>
            </a:pPr>
            <a:r>
              <a:rPr lang="zh-CN" altLang="en-US" sz="2400" b="1" dirty="0">
                <a:solidFill>
                  <a:srgbClr val="FF0000"/>
                </a:solidFill>
                <a:latin typeface="黑体" panose="02010609060101010101" pitchFamily="2" charset="-122"/>
                <a:ea typeface="黑体" panose="02010609060101010101" pitchFamily="2" charset="-122"/>
              </a:rPr>
              <a:t> 中共八大</a:t>
            </a:r>
            <a:endParaRPr lang="en-US" altLang="zh-CN" sz="2400" b="1" dirty="0">
              <a:solidFill>
                <a:srgbClr val="FF0000"/>
              </a:solidFill>
              <a:latin typeface="黑体" panose="02010609060101010101" pitchFamily="2" charset="-122"/>
              <a:ea typeface="黑体" panose="02010609060101010101" pitchFamily="2" charset="-122"/>
            </a:endParaRPr>
          </a:p>
          <a:p>
            <a:pPr>
              <a:lnSpc>
                <a:spcPct val="150000"/>
              </a:lnSpc>
            </a:pPr>
            <a:r>
              <a:rPr lang="zh-CN" altLang="en-US" sz="2400" b="1" dirty="0">
                <a:solidFill>
                  <a:srgbClr val="FF0000"/>
                </a:solidFill>
                <a:latin typeface="黑体" panose="02010609060101010101" pitchFamily="2" charset="-122"/>
                <a:ea typeface="黑体" panose="02010609060101010101" pitchFamily="2" charset="-122"/>
              </a:rPr>
              <a:t>“八字方针”</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10" name="文本框 9"/>
          <p:cNvSpPr txBox="1"/>
          <p:nvPr/>
        </p:nvSpPr>
        <p:spPr>
          <a:xfrm>
            <a:off x="4200525" y="2875923"/>
            <a:ext cx="2716470" cy="1113766"/>
          </a:xfrm>
          <a:prstGeom prst="rect">
            <a:avLst/>
          </a:prstGeom>
          <a:noFill/>
        </p:spPr>
        <p:txBody>
          <a:bodyPr wrap="square" rtlCol="0">
            <a:spAutoFit/>
          </a:bodyPr>
          <a:lstStyle>
            <a:defPPr>
              <a:defRPr lang="zh-CN"/>
            </a:defPPr>
            <a:lvl1pPr>
              <a:lnSpc>
                <a:spcPct val="150000"/>
              </a:lnSpc>
              <a:defRPr sz="2800" b="1">
                <a:solidFill>
                  <a:srgbClr val="FF0000"/>
                </a:solidFill>
                <a:latin typeface="黑体" panose="02010609060101010101" pitchFamily="2" charset="-122"/>
                <a:ea typeface="黑体" panose="02010609060101010101" pitchFamily="2" charset="-122"/>
              </a:defRPr>
            </a:lvl1pPr>
          </a:lstStyle>
          <a:p>
            <a:r>
              <a:rPr lang="zh-CN" altLang="en-US" sz="2400" dirty="0"/>
              <a:t>大跃进</a:t>
            </a:r>
            <a:endParaRPr lang="en-US" altLang="zh-CN" sz="2400" dirty="0"/>
          </a:p>
          <a:p>
            <a:r>
              <a:rPr lang="zh-CN" altLang="en-US" sz="2400" dirty="0"/>
              <a:t>人民公社化运动</a:t>
            </a:r>
            <a:endParaRPr lang="zh-CN" altLang="en-US" sz="2400" dirty="0"/>
          </a:p>
        </p:txBody>
      </p:sp>
      <p:sp>
        <p:nvSpPr>
          <p:cNvPr id="9" name="文本框 8"/>
          <p:cNvSpPr txBox="1"/>
          <p:nvPr/>
        </p:nvSpPr>
        <p:spPr>
          <a:xfrm>
            <a:off x="1066435" y="4288870"/>
            <a:ext cx="1848215" cy="461665"/>
          </a:xfrm>
          <a:prstGeom prst="rect">
            <a:avLst/>
          </a:prstGeom>
          <a:noFill/>
        </p:spPr>
        <p:txBody>
          <a:bodyPr wrap="square" rtlCol="0">
            <a:spAutoFit/>
          </a:bodyPr>
          <a:lstStyle/>
          <a:p>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、成就：</a:t>
            </a:r>
            <a:endParaRPr lang="zh-CN" altLang="en-US" sz="2400" b="1" dirty="0">
              <a:latin typeface="黑体" panose="02010609060101010101" pitchFamily="2" charset="-122"/>
              <a:ea typeface="黑体" panose="02010609060101010101" pitchFamily="2" charset="-122"/>
            </a:endParaRPr>
          </a:p>
        </p:txBody>
      </p:sp>
      <p:sp>
        <p:nvSpPr>
          <p:cNvPr id="11" name="左大括号 10"/>
          <p:cNvSpPr/>
          <p:nvPr/>
        </p:nvSpPr>
        <p:spPr>
          <a:xfrm>
            <a:off x="3343272" y="1490248"/>
            <a:ext cx="252047" cy="131010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 name="左大括号 11"/>
          <p:cNvSpPr/>
          <p:nvPr/>
        </p:nvSpPr>
        <p:spPr>
          <a:xfrm>
            <a:off x="4014786" y="3168906"/>
            <a:ext cx="185738" cy="71606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320" y="0"/>
            <a:ext cx="3558680" cy="490382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486315" y="4871794"/>
            <a:ext cx="9219369" cy="1113766"/>
          </a:xfrm>
          <a:prstGeom prst="rect">
            <a:avLst/>
          </a:prstGeom>
          <a:noFill/>
        </p:spPr>
        <p:txBody>
          <a:bodyPr wrap="square" rtlCol="0">
            <a:spAutoFit/>
          </a:bodyPr>
          <a:lstStyle>
            <a:defPPr>
              <a:defRPr lang="zh-CN"/>
            </a:defPPr>
            <a:lvl1pPr>
              <a:lnSpc>
                <a:spcPct val="150000"/>
              </a:lnSpc>
              <a:defRPr sz="2400" b="1">
                <a:solidFill>
                  <a:srgbClr val="FF0000"/>
                </a:solidFill>
                <a:latin typeface="黑体" panose="02010609060101010101" pitchFamily="2" charset="-122"/>
                <a:ea typeface="黑体" panose="02010609060101010101" pitchFamily="2" charset="-122"/>
              </a:defRPr>
            </a:lvl1pPr>
          </a:lstStyle>
          <a:p>
            <a:r>
              <a:rPr lang="zh-CN" altLang="en-US" dirty="0"/>
              <a:t>初步建立起进行现代化建设所必需的物质技术基础，培养了经济文化建设等方面的骨干力量，积累了党领导社会主义建设的重要经验。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61938" y="2613025"/>
            <a:ext cx="7777162" cy="2244090"/>
          </a:xfrm>
          <a:prstGeom prst="rect">
            <a:avLst/>
          </a:prstGeom>
          <a:noFill/>
          <a:ln w="9525">
            <a:noFill/>
          </a:ln>
        </p:spPr>
        <p:txBody>
          <a:bodyPr anchor="t" anchorCtr="0">
            <a:spAutoFit/>
          </a:bodyPr>
          <a:p>
            <a:pPr>
              <a:lnSpc>
                <a:spcPct val="110000"/>
              </a:lnSpc>
              <a:spcBef>
                <a:spcPct val="20000"/>
              </a:spcBef>
              <a:buFont typeface="Wingdings" panose="05000000000000000000" pitchFamily="2" charset="2"/>
            </a:pPr>
            <a:r>
              <a:rPr lang="zh-CN" altLang="en-US" sz="2800" b="1" dirty="0">
                <a:solidFill>
                  <a:srgbClr val="FF0000"/>
                </a:solidFill>
                <a:latin typeface="黑体" panose="02010609060101010101" pitchFamily="2" charset="-122"/>
                <a:ea typeface="黑体" panose="02010609060101010101" pitchFamily="2" charset="-122"/>
              </a:rPr>
              <a:t>确立了        </a:t>
            </a:r>
            <a:r>
              <a:rPr lang="zh-CN" altLang="en-US" sz="2800" b="1" dirty="0">
                <a:solidFill>
                  <a:srgbClr val="0000FF"/>
                </a:solidFill>
                <a:latin typeface="黑体" panose="02010609060101010101" pitchFamily="2" charset="-122"/>
                <a:ea typeface="黑体" panose="02010609060101010101" pitchFamily="2" charset="-122"/>
              </a:rPr>
              <a:t>解放思想、实事求是</a:t>
            </a:r>
            <a:r>
              <a:rPr lang="zh-CN" altLang="en-US" sz="2800" b="1" dirty="0">
                <a:latin typeface="黑体" panose="02010609060101010101" pitchFamily="2" charset="-122"/>
                <a:ea typeface="黑体" panose="02010609060101010101" pitchFamily="2" charset="-122"/>
              </a:rPr>
              <a:t>的思想路线</a:t>
            </a:r>
            <a:endParaRPr lang="zh-CN" altLang="en-US" sz="2800" b="1" dirty="0">
              <a:solidFill>
                <a:srgbClr val="FF3300"/>
              </a:solidFill>
              <a:latin typeface="黑体" panose="02010609060101010101" pitchFamily="2" charset="-122"/>
              <a:ea typeface="黑体" panose="02010609060101010101" pitchFamily="2" charset="-122"/>
            </a:endParaRPr>
          </a:p>
          <a:p>
            <a:pPr>
              <a:lnSpc>
                <a:spcPct val="110000"/>
              </a:lnSpc>
              <a:spcBef>
                <a:spcPct val="20000"/>
              </a:spcBef>
              <a:buFont typeface="Wingdings" panose="05000000000000000000" pitchFamily="2" charset="2"/>
            </a:pPr>
            <a:r>
              <a:rPr lang="zh-CN" altLang="en-US" sz="2800" b="1" dirty="0">
                <a:solidFill>
                  <a:srgbClr val="FF0000"/>
                </a:solidFill>
                <a:latin typeface="黑体" panose="02010609060101010101" pitchFamily="2" charset="-122"/>
                <a:ea typeface="黑体" panose="02010609060101010101" pitchFamily="2" charset="-122"/>
              </a:rPr>
              <a:t>抛弃了</a:t>
            </a:r>
            <a:r>
              <a:rPr lang="zh-CN" altLang="en-US" sz="2800" b="1" dirty="0">
                <a:latin typeface="黑体" panose="02010609060101010101" pitchFamily="2" charset="-122"/>
                <a:ea typeface="黑体" panose="02010609060101010101" pitchFamily="2" charset="-122"/>
              </a:rPr>
              <a:t>“以阶级斗争为纲”的</a:t>
            </a:r>
            <a:r>
              <a:rPr lang="zh-CN" altLang="en-US" sz="2800" b="1" dirty="0">
                <a:solidFill>
                  <a:srgbClr val="0000FF"/>
                </a:solidFill>
                <a:latin typeface="黑体" panose="02010609060101010101" pitchFamily="2" charset="-122"/>
                <a:ea typeface="黑体" panose="02010609060101010101" pitchFamily="2" charset="-122"/>
              </a:rPr>
              <a:t>“左”倾错误</a:t>
            </a:r>
            <a:r>
              <a:rPr lang="zh-CN" altLang="en-US" sz="2800" b="1" dirty="0">
                <a:latin typeface="黑体" panose="02010609060101010101" pitchFamily="2" charset="-122"/>
                <a:ea typeface="黑体" panose="02010609060101010101" pitchFamily="2" charset="-122"/>
              </a:rPr>
              <a:t>方针</a:t>
            </a:r>
            <a:endParaRPr lang="zh-CN" altLang="en-US" sz="2800" b="1" dirty="0">
              <a:solidFill>
                <a:srgbClr val="FF3300"/>
              </a:solidFill>
              <a:latin typeface="黑体" panose="02010609060101010101" pitchFamily="2" charset="-122"/>
              <a:ea typeface="黑体" panose="02010609060101010101" pitchFamily="2" charset="-122"/>
            </a:endParaRPr>
          </a:p>
          <a:p>
            <a:pPr>
              <a:lnSpc>
                <a:spcPct val="110000"/>
              </a:lnSpc>
              <a:spcBef>
                <a:spcPct val="20000"/>
              </a:spcBef>
              <a:buFont typeface="Wingdings" panose="05000000000000000000" pitchFamily="2" charset="2"/>
            </a:pPr>
            <a:r>
              <a:rPr lang="zh-CN" altLang="en-US" sz="2800" b="1" dirty="0">
                <a:solidFill>
                  <a:srgbClr val="FF0000"/>
                </a:solidFill>
                <a:latin typeface="黑体" panose="02010609060101010101" pitchFamily="2" charset="-122"/>
                <a:ea typeface="黑体" panose="02010609060101010101" pitchFamily="2" charset="-122"/>
              </a:rPr>
              <a:t>明确了    </a:t>
            </a:r>
            <a:r>
              <a:rPr lang="zh-CN" altLang="en-US" sz="2800" b="1" dirty="0">
                <a:latin typeface="黑体" panose="02010609060101010101" pitchFamily="2" charset="-122"/>
                <a:ea typeface="黑体" panose="02010609060101010101" pitchFamily="2" charset="-122"/>
              </a:rPr>
              <a:t>工作重点转移到社会主义</a:t>
            </a:r>
            <a:r>
              <a:rPr lang="zh-CN" altLang="en-US" sz="2800" b="1" dirty="0">
                <a:solidFill>
                  <a:srgbClr val="0000FF"/>
                </a:solidFill>
                <a:latin typeface="黑体" panose="02010609060101010101" pitchFamily="2" charset="-122"/>
                <a:ea typeface="黑体" panose="02010609060101010101" pitchFamily="2" charset="-122"/>
              </a:rPr>
              <a:t>现代化建设</a:t>
            </a:r>
            <a:endParaRPr lang="zh-CN" altLang="en-US" sz="2800" b="1" dirty="0">
              <a:latin typeface="黑体" panose="02010609060101010101" pitchFamily="2" charset="-122"/>
              <a:ea typeface="黑体" panose="02010609060101010101" pitchFamily="2" charset="-122"/>
            </a:endParaRPr>
          </a:p>
          <a:p>
            <a:pPr>
              <a:lnSpc>
                <a:spcPct val="110000"/>
              </a:lnSpc>
              <a:spcBef>
                <a:spcPct val="20000"/>
              </a:spcBef>
              <a:buFont typeface="Wingdings" panose="05000000000000000000" pitchFamily="2" charset="2"/>
            </a:pPr>
            <a:r>
              <a:rPr lang="zh-CN" altLang="en-US" sz="2800" b="1" dirty="0">
                <a:solidFill>
                  <a:srgbClr val="FF0000"/>
                </a:solidFill>
                <a:latin typeface="黑体" panose="02010609060101010101" pitchFamily="2" charset="-122"/>
                <a:ea typeface="黑体" panose="02010609060101010101" pitchFamily="2" charset="-122"/>
              </a:rPr>
              <a:t>确定了</a:t>
            </a:r>
            <a:r>
              <a:rPr lang="en-US" altLang="zh-CN" sz="2800" b="1" dirty="0">
                <a:solidFill>
                  <a:srgbClr val="FF0000"/>
                </a:solidFill>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党和国家工作中心是</a:t>
            </a:r>
            <a:r>
              <a:rPr lang="zh-CN" altLang="en-US" sz="2800" b="1" dirty="0">
                <a:solidFill>
                  <a:srgbClr val="0000FF"/>
                </a:solidFill>
                <a:latin typeface="黑体" panose="02010609060101010101" pitchFamily="2" charset="-122"/>
                <a:ea typeface="黑体" panose="02010609060101010101" pitchFamily="2" charset="-122"/>
              </a:rPr>
              <a:t>经济建设</a:t>
            </a:r>
            <a:endParaRPr lang="zh-CN" altLang="en-US" sz="2800" b="1" dirty="0">
              <a:latin typeface="黑体" panose="02010609060101010101" pitchFamily="2" charset="-122"/>
              <a:ea typeface="黑体" panose="02010609060101010101" pitchFamily="2" charset="-122"/>
            </a:endParaRPr>
          </a:p>
        </p:txBody>
      </p:sp>
      <p:grpSp>
        <p:nvGrpSpPr>
          <p:cNvPr id="2" name="Group 19"/>
          <p:cNvGrpSpPr/>
          <p:nvPr/>
        </p:nvGrpSpPr>
        <p:grpSpPr>
          <a:xfrm>
            <a:off x="7899400" y="2944813"/>
            <a:ext cx="1371600" cy="514350"/>
            <a:chOff x="1392" y="1968"/>
            <a:chExt cx="864" cy="432"/>
          </a:xfrm>
        </p:grpSpPr>
        <p:sp>
          <p:nvSpPr>
            <p:cNvPr id="61446" name="Line 10"/>
            <p:cNvSpPr/>
            <p:nvPr/>
          </p:nvSpPr>
          <p:spPr>
            <a:xfrm>
              <a:off x="1392" y="1968"/>
              <a:ext cx="480" cy="0"/>
            </a:xfrm>
            <a:prstGeom prst="line">
              <a:avLst/>
            </a:prstGeom>
            <a:ln w="38100" cap="flat" cmpd="sng">
              <a:solidFill>
                <a:srgbClr val="FF6600"/>
              </a:solidFill>
              <a:prstDash val="solid"/>
              <a:round/>
              <a:headEnd type="none" w="med" len="med"/>
              <a:tailEnd type="none" w="med" len="med"/>
            </a:ln>
          </p:spPr>
        </p:sp>
        <p:sp>
          <p:nvSpPr>
            <p:cNvPr id="61447" name="Line 13"/>
            <p:cNvSpPr/>
            <p:nvPr/>
          </p:nvSpPr>
          <p:spPr>
            <a:xfrm>
              <a:off x="1872" y="2160"/>
              <a:ext cx="384" cy="0"/>
            </a:xfrm>
            <a:prstGeom prst="line">
              <a:avLst/>
            </a:prstGeom>
            <a:ln w="38100" cap="flat" cmpd="sng">
              <a:solidFill>
                <a:srgbClr val="FF6600"/>
              </a:solidFill>
              <a:prstDash val="solid"/>
              <a:round/>
              <a:headEnd type="none" w="med" len="med"/>
              <a:tailEnd type="none" w="med" len="med"/>
            </a:ln>
          </p:spPr>
        </p:sp>
        <p:sp>
          <p:nvSpPr>
            <p:cNvPr id="61448" name="Line 14"/>
            <p:cNvSpPr/>
            <p:nvPr/>
          </p:nvSpPr>
          <p:spPr>
            <a:xfrm>
              <a:off x="1392" y="2400"/>
              <a:ext cx="480" cy="0"/>
            </a:xfrm>
            <a:prstGeom prst="line">
              <a:avLst/>
            </a:prstGeom>
            <a:ln w="38100" cap="flat" cmpd="sng">
              <a:solidFill>
                <a:srgbClr val="FF6600"/>
              </a:solidFill>
              <a:prstDash val="solid"/>
              <a:round/>
              <a:headEnd type="none" w="med" len="med"/>
              <a:tailEnd type="none" w="med" len="med"/>
            </a:ln>
          </p:spPr>
        </p:sp>
        <p:sp>
          <p:nvSpPr>
            <p:cNvPr id="61449" name="Line 15"/>
            <p:cNvSpPr/>
            <p:nvPr/>
          </p:nvSpPr>
          <p:spPr>
            <a:xfrm>
              <a:off x="1872" y="1968"/>
              <a:ext cx="0" cy="432"/>
            </a:xfrm>
            <a:prstGeom prst="line">
              <a:avLst/>
            </a:prstGeom>
            <a:ln w="38100" cap="flat" cmpd="sng">
              <a:solidFill>
                <a:srgbClr val="FF6600"/>
              </a:solidFill>
              <a:prstDash val="solid"/>
              <a:round/>
              <a:headEnd type="none" w="med" len="med"/>
              <a:tailEnd type="none" w="med" len="med"/>
            </a:ln>
          </p:spPr>
        </p:sp>
      </p:grpSp>
      <p:grpSp>
        <p:nvGrpSpPr>
          <p:cNvPr id="4" name="Group 26"/>
          <p:cNvGrpSpPr/>
          <p:nvPr/>
        </p:nvGrpSpPr>
        <p:grpSpPr>
          <a:xfrm>
            <a:off x="7899400" y="4021138"/>
            <a:ext cx="1371600" cy="514350"/>
            <a:chOff x="1392" y="2784"/>
            <a:chExt cx="864" cy="432"/>
          </a:xfrm>
        </p:grpSpPr>
        <p:sp>
          <p:nvSpPr>
            <p:cNvPr id="61451" name="Line 16"/>
            <p:cNvSpPr/>
            <p:nvPr/>
          </p:nvSpPr>
          <p:spPr>
            <a:xfrm>
              <a:off x="1872" y="2784"/>
              <a:ext cx="0" cy="432"/>
            </a:xfrm>
            <a:prstGeom prst="line">
              <a:avLst/>
            </a:prstGeom>
            <a:ln w="38100" cap="flat" cmpd="sng">
              <a:solidFill>
                <a:srgbClr val="FF6600"/>
              </a:solidFill>
              <a:prstDash val="solid"/>
              <a:round/>
              <a:headEnd type="none" w="med" len="med"/>
              <a:tailEnd type="none" w="med" len="med"/>
            </a:ln>
          </p:spPr>
        </p:sp>
        <p:grpSp>
          <p:nvGrpSpPr>
            <p:cNvPr id="61452" name="Group 20"/>
            <p:cNvGrpSpPr/>
            <p:nvPr/>
          </p:nvGrpSpPr>
          <p:grpSpPr>
            <a:xfrm>
              <a:off x="1392" y="2784"/>
              <a:ext cx="864" cy="432"/>
              <a:chOff x="1392" y="2976"/>
              <a:chExt cx="864" cy="432"/>
            </a:xfrm>
          </p:grpSpPr>
          <p:sp>
            <p:nvSpPr>
              <p:cNvPr id="61453" name="Line 11"/>
              <p:cNvSpPr/>
              <p:nvPr/>
            </p:nvSpPr>
            <p:spPr>
              <a:xfrm>
                <a:off x="1392" y="2976"/>
                <a:ext cx="480" cy="0"/>
              </a:xfrm>
              <a:prstGeom prst="line">
                <a:avLst/>
              </a:prstGeom>
              <a:ln w="38100" cap="flat" cmpd="sng">
                <a:solidFill>
                  <a:srgbClr val="FF6600"/>
                </a:solidFill>
                <a:prstDash val="solid"/>
                <a:round/>
                <a:headEnd type="none" w="med" len="med"/>
                <a:tailEnd type="none" w="med" len="med"/>
              </a:ln>
            </p:spPr>
          </p:sp>
          <p:sp>
            <p:nvSpPr>
              <p:cNvPr id="61454" name="Line 12"/>
              <p:cNvSpPr/>
              <p:nvPr/>
            </p:nvSpPr>
            <p:spPr>
              <a:xfrm>
                <a:off x="1392" y="3408"/>
                <a:ext cx="480" cy="0"/>
              </a:xfrm>
              <a:prstGeom prst="line">
                <a:avLst/>
              </a:prstGeom>
              <a:ln w="38100" cap="flat" cmpd="sng">
                <a:solidFill>
                  <a:srgbClr val="FF6600"/>
                </a:solidFill>
                <a:prstDash val="solid"/>
                <a:round/>
                <a:headEnd type="none" w="med" len="med"/>
                <a:tailEnd type="none" w="med" len="med"/>
              </a:ln>
            </p:spPr>
          </p:sp>
          <p:sp>
            <p:nvSpPr>
              <p:cNvPr id="61455" name="Line 17"/>
              <p:cNvSpPr/>
              <p:nvPr/>
            </p:nvSpPr>
            <p:spPr>
              <a:xfrm>
                <a:off x="1872" y="3168"/>
                <a:ext cx="384" cy="0"/>
              </a:xfrm>
              <a:prstGeom prst="line">
                <a:avLst/>
              </a:prstGeom>
              <a:ln w="38100" cap="flat" cmpd="sng">
                <a:solidFill>
                  <a:srgbClr val="FF6600"/>
                </a:solidFill>
                <a:prstDash val="solid"/>
                <a:round/>
                <a:headEnd type="none" w="med" len="med"/>
                <a:tailEnd type="none" w="med" len="med"/>
              </a:ln>
            </p:spPr>
          </p:sp>
        </p:grpSp>
      </p:grpSp>
      <p:sp>
        <p:nvSpPr>
          <p:cNvPr id="50" name="Text Box 21"/>
          <p:cNvSpPr txBox="1"/>
          <p:nvPr/>
        </p:nvSpPr>
        <p:spPr>
          <a:xfrm>
            <a:off x="9271000" y="2944813"/>
            <a:ext cx="1828800" cy="522287"/>
          </a:xfrm>
          <a:prstGeom prst="rect">
            <a:avLst/>
          </a:prstGeom>
          <a:solidFill>
            <a:schemeClr val="bg1"/>
          </a:solidFill>
          <a:ln w="12700" cap="flat" cmpd="sng">
            <a:solidFill>
              <a:srgbClr val="FF6600"/>
            </a:solidFill>
            <a:prstDash val="solid"/>
            <a:miter/>
            <a:headEnd type="none" w="med" len="med"/>
            <a:tailEnd type="none" w="med" len="med"/>
          </a:ln>
        </p:spPr>
        <p:txBody>
          <a:bodyPr anchor="t" anchorCtr="0">
            <a:spAutoFit/>
          </a:bodyPr>
          <a:p>
            <a:pPr>
              <a:spcBef>
                <a:spcPct val="50000"/>
              </a:spcBef>
            </a:pPr>
            <a:r>
              <a:rPr lang="zh-CN" altLang="zh-CN" sz="2800" b="1" dirty="0">
                <a:solidFill>
                  <a:srgbClr val="000000"/>
                </a:solidFill>
                <a:latin typeface="黑体" panose="02010609060101010101" pitchFamily="2" charset="-122"/>
                <a:ea typeface="黑体" panose="02010609060101010101" pitchFamily="2" charset="-122"/>
              </a:rPr>
              <a:t>思想路线</a:t>
            </a:r>
            <a:endParaRPr lang="zh-CN" altLang="zh-CN" sz="2800" b="1" dirty="0">
              <a:solidFill>
                <a:srgbClr val="000000"/>
              </a:solidFill>
              <a:latin typeface="黑体" panose="02010609060101010101" pitchFamily="2" charset="-122"/>
              <a:ea typeface="黑体" panose="02010609060101010101" pitchFamily="2" charset="-122"/>
            </a:endParaRPr>
          </a:p>
        </p:txBody>
      </p:sp>
      <p:sp>
        <p:nvSpPr>
          <p:cNvPr id="51" name="Text Box 22"/>
          <p:cNvSpPr txBox="1"/>
          <p:nvPr/>
        </p:nvSpPr>
        <p:spPr>
          <a:xfrm>
            <a:off x="9271000" y="4033838"/>
            <a:ext cx="1828800" cy="522287"/>
          </a:xfrm>
          <a:prstGeom prst="rect">
            <a:avLst/>
          </a:prstGeom>
          <a:solidFill>
            <a:schemeClr val="bg1"/>
          </a:solidFill>
          <a:ln w="12700" cap="flat" cmpd="sng">
            <a:solidFill>
              <a:srgbClr val="FF6600"/>
            </a:solidFill>
            <a:prstDash val="solid"/>
            <a:miter/>
            <a:headEnd type="none" w="med" len="med"/>
            <a:tailEnd type="none" w="med" len="med"/>
          </a:ln>
        </p:spPr>
        <p:txBody>
          <a:bodyPr anchor="t" anchorCtr="0">
            <a:spAutoFit/>
          </a:bodyPr>
          <a:p>
            <a:pPr>
              <a:spcBef>
                <a:spcPct val="50000"/>
              </a:spcBef>
            </a:pPr>
            <a:r>
              <a:rPr lang="zh-CN" altLang="zh-CN" sz="2800" b="1" dirty="0">
                <a:solidFill>
                  <a:srgbClr val="000000"/>
                </a:solidFill>
                <a:latin typeface="黑体" panose="02010609060101010101" pitchFamily="2" charset="-122"/>
                <a:ea typeface="黑体" panose="02010609060101010101" pitchFamily="2" charset="-122"/>
              </a:rPr>
              <a:t>政治路线</a:t>
            </a:r>
            <a:endParaRPr lang="zh-CN" altLang="zh-CN" sz="2800" b="1" dirty="0">
              <a:solidFill>
                <a:srgbClr val="000000"/>
              </a:solidFill>
              <a:latin typeface="黑体" panose="02010609060101010101" pitchFamily="2" charset="-122"/>
              <a:ea typeface="黑体" panose="02010609060101010101" pitchFamily="2" charset="-122"/>
            </a:endParaRPr>
          </a:p>
        </p:txBody>
      </p:sp>
      <p:sp>
        <p:nvSpPr>
          <p:cNvPr id="52" name="Rectangle 25"/>
          <p:cNvSpPr/>
          <p:nvPr/>
        </p:nvSpPr>
        <p:spPr>
          <a:xfrm>
            <a:off x="261938" y="4857750"/>
            <a:ext cx="7777162" cy="1123950"/>
          </a:xfrm>
          <a:prstGeom prst="rect">
            <a:avLst/>
          </a:prstGeom>
          <a:solidFill>
            <a:schemeClr val="bg1"/>
          </a:solidFill>
          <a:ln w="12700">
            <a:noFill/>
          </a:ln>
        </p:spPr>
        <p:txBody>
          <a:bodyPr anchor="t" anchorCtr="0">
            <a:spAutoFit/>
          </a:bodyPr>
          <a:p>
            <a:pPr>
              <a:lnSpc>
                <a:spcPct val="120000"/>
              </a:lnSpc>
            </a:pPr>
            <a:r>
              <a:rPr lang="zh-CN" altLang="en-US" sz="2800" b="1" dirty="0">
                <a:solidFill>
                  <a:srgbClr val="FF0000"/>
                </a:solidFill>
                <a:latin typeface="黑体" panose="02010609060101010101" pitchFamily="2" charset="-122"/>
                <a:ea typeface="黑体" panose="02010609060101010101" pitchFamily="2" charset="-122"/>
              </a:rPr>
              <a:t>拨乱反正  </a:t>
            </a:r>
            <a:r>
              <a:rPr lang="zh-CN" altLang="en-US" sz="2800" b="1" dirty="0">
                <a:solidFill>
                  <a:srgbClr val="000000"/>
                </a:solidFill>
                <a:latin typeface="黑体" panose="02010609060101010101" pitchFamily="2" charset="-122"/>
                <a:ea typeface="黑体" panose="02010609060101010101" pitchFamily="2" charset="-122"/>
              </a:rPr>
              <a:t>审查和解决冤假错案及一些重要领导</a:t>
            </a:r>
            <a:endParaRPr lang="zh-CN" altLang="en-US" sz="2800" b="1" dirty="0">
              <a:solidFill>
                <a:srgbClr val="000000"/>
              </a:solidFill>
              <a:latin typeface="黑体" panose="02010609060101010101" pitchFamily="2" charset="-122"/>
              <a:ea typeface="黑体" panose="02010609060101010101" pitchFamily="2" charset="-122"/>
            </a:endParaRPr>
          </a:p>
          <a:p>
            <a:pPr>
              <a:lnSpc>
                <a:spcPct val="120000"/>
              </a:lnSpc>
            </a:pPr>
            <a:r>
              <a:rPr lang="zh-CN" altLang="en-US" sz="2800" b="1" dirty="0">
                <a:solidFill>
                  <a:srgbClr val="000000"/>
                </a:solidFill>
                <a:latin typeface="黑体" panose="02010609060101010101" pitchFamily="2" charset="-122"/>
                <a:ea typeface="黑体" panose="02010609060101010101" pitchFamily="2" charset="-122"/>
              </a:rPr>
              <a:t>          人的功过是非问题。</a:t>
            </a:r>
            <a:endParaRPr lang="zh-CN" altLang="en-US" sz="2800" b="1" dirty="0">
              <a:solidFill>
                <a:srgbClr val="000000"/>
              </a:solidFill>
              <a:latin typeface="黑体" panose="02010609060101010101" pitchFamily="2" charset="-122"/>
              <a:ea typeface="黑体" panose="02010609060101010101" pitchFamily="2" charset="-122"/>
            </a:endParaRPr>
          </a:p>
        </p:txBody>
      </p:sp>
      <p:sp>
        <p:nvSpPr>
          <p:cNvPr id="54" name="Text Box 27"/>
          <p:cNvSpPr txBox="1"/>
          <p:nvPr/>
        </p:nvSpPr>
        <p:spPr>
          <a:xfrm>
            <a:off x="9271000" y="5149850"/>
            <a:ext cx="1828800" cy="522288"/>
          </a:xfrm>
          <a:prstGeom prst="rect">
            <a:avLst/>
          </a:prstGeom>
          <a:solidFill>
            <a:schemeClr val="bg1"/>
          </a:solidFill>
          <a:ln w="12700" cap="flat" cmpd="sng">
            <a:solidFill>
              <a:srgbClr val="FF6600"/>
            </a:solidFill>
            <a:prstDash val="solid"/>
            <a:miter/>
            <a:headEnd type="none" w="med" len="med"/>
            <a:tailEnd type="none" w="med" len="med"/>
          </a:ln>
        </p:spPr>
        <p:txBody>
          <a:bodyPr anchor="t" anchorCtr="0">
            <a:spAutoFit/>
          </a:bodyPr>
          <a:p>
            <a:pPr>
              <a:spcBef>
                <a:spcPct val="50000"/>
              </a:spcBef>
            </a:pPr>
            <a:r>
              <a:rPr lang="zh-CN" altLang="zh-CN" sz="2800" b="1" dirty="0">
                <a:solidFill>
                  <a:srgbClr val="000000"/>
                </a:solidFill>
                <a:latin typeface="黑体" panose="02010609060101010101" pitchFamily="2" charset="-122"/>
                <a:ea typeface="黑体" panose="02010609060101010101" pitchFamily="2" charset="-122"/>
              </a:rPr>
              <a:t>组织路线</a:t>
            </a:r>
            <a:endParaRPr lang="zh-CN" altLang="zh-CN" sz="2800" b="1" dirty="0">
              <a:solidFill>
                <a:srgbClr val="000000"/>
              </a:solidFill>
              <a:latin typeface="黑体" panose="02010609060101010101" pitchFamily="2" charset="-122"/>
              <a:ea typeface="黑体" panose="02010609060101010101" pitchFamily="2" charset="-122"/>
            </a:endParaRPr>
          </a:p>
        </p:txBody>
      </p:sp>
      <p:grpSp>
        <p:nvGrpSpPr>
          <p:cNvPr id="6" name="Group 26"/>
          <p:cNvGrpSpPr/>
          <p:nvPr/>
        </p:nvGrpSpPr>
        <p:grpSpPr>
          <a:xfrm>
            <a:off x="7899400" y="5167313"/>
            <a:ext cx="1371600" cy="514350"/>
            <a:chOff x="1392" y="2784"/>
            <a:chExt cx="864" cy="432"/>
          </a:xfrm>
        </p:grpSpPr>
        <p:sp>
          <p:nvSpPr>
            <p:cNvPr id="61461" name="Line 16"/>
            <p:cNvSpPr/>
            <p:nvPr/>
          </p:nvSpPr>
          <p:spPr>
            <a:xfrm>
              <a:off x="1872" y="2784"/>
              <a:ext cx="0" cy="432"/>
            </a:xfrm>
            <a:prstGeom prst="line">
              <a:avLst/>
            </a:prstGeom>
            <a:ln w="38100" cap="flat" cmpd="sng">
              <a:solidFill>
                <a:srgbClr val="FF6600"/>
              </a:solidFill>
              <a:prstDash val="solid"/>
              <a:round/>
              <a:headEnd type="none" w="med" len="med"/>
              <a:tailEnd type="none" w="med" len="med"/>
            </a:ln>
          </p:spPr>
        </p:sp>
        <p:grpSp>
          <p:nvGrpSpPr>
            <p:cNvPr id="61462" name="Group 20"/>
            <p:cNvGrpSpPr/>
            <p:nvPr/>
          </p:nvGrpSpPr>
          <p:grpSpPr>
            <a:xfrm>
              <a:off x="1392" y="2784"/>
              <a:ext cx="864" cy="432"/>
              <a:chOff x="1392" y="2976"/>
              <a:chExt cx="864" cy="432"/>
            </a:xfrm>
          </p:grpSpPr>
          <p:sp>
            <p:nvSpPr>
              <p:cNvPr id="61463" name="Line 11"/>
              <p:cNvSpPr/>
              <p:nvPr/>
            </p:nvSpPr>
            <p:spPr>
              <a:xfrm>
                <a:off x="1392" y="2976"/>
                <a:ext cx="480" cy="0"/>
              </a:xfrm>
              <a:prstGeom prst="line">
                <a:avLst/>
              </a:prstGeom>
              <a:ln w="38100" cap="flat" cmpd="sng">
                <a:solidFill>
                  <a:srgbClr val="FF6600"/>
                </a:solidFill>
                <a:prstDash val="solid"/>
                <a:round/>
                <a:headEnd type="none" w="med" len="med"/>
                <a:tailEnd type="none" w="med" len="med"/>
              </a:ln>
            </p:spPr>
          </p:sp>
          <p:sp>
            <p:nvSpPr>
              <p:cNvPr id="61464" name="Line 12"/>
              <p:cNvSpPr/>
              <p:nvPr/>
            </p:nvSpPr>
            <p:spPr>
              <a:xfrm>
                <a:off x="1392" y="3408"/>
                <a:ext cx="480" cy="0"/>
              </a:xfrm>
              <a:prstGeom prst="line">
                <a:avLst/>
              </a:prstGeom>
              <a:ln w="38100" cap="flat" cmpd="sng">
                <a:solidFill>
                  <a:srgbClr val="FF6600"/>
                </a:solidFill>
                <a:prstDash val="solid"/>
                <a:round/>
                <a:headEnd type="none" w="med" len="med"/>
                <a:tailEnd type="none" w="med" len="med"/>
              </a:ln>
            </p:spPr>
          </p:sp>
          <p:sp>
            <p:nvSpPr>
              <p:cNvPr id="61465" name="Line 17"/>
              <p:cNvSpPr/>
              <p:nvPr/>
            </p:nvSpPr>
            <p:spPr>
              <a:xfrm>
                <a:off x="1872" y="3168"/>
                <a:ext cx="384" cy="0"/>
              </a:xfrm>
              <a:prstGeom prst="line">
                <a:avLst/>
              </a:prstGeom>
              <a:ln w="38100" cap="flat" cmpd="sng">
                <a:solidFill>
                  <a:srgbClr val="FF6600"/>
                </a:solidFill>
                <a:prstDash val="solid"/>
                <a:round/>
                <a:headEnd type="none" w="med" len="med"/>
                <a:tailEnd type="none" w="med" len="med"/>
              </a:ln>
            </p:spPr>
          </p:sp>
        </p:grpSp>
      </p:grpSp>
      <p:sp>
        <p:nvSpPr>
          <p:cNvPr id="5" name="文本框 4"/>
          <p:cNvSpPr txBox="1"/>
          <p:nvPr/>
        </p:nvSpPr>
        <p:spPr>
          <a:xfrm>
            <a:off x="232173" y="215384"/>
            <a:ext cx="8068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defPPr>
              <a:defRPr lang="zh-CN"/>
            </a:defPPr>
            <a:lvl1pPr>
              <a:lnSpc>
                <a:spcPct val="90000"/>
              </a:lnSpc>
              <a:defRPr sz="2800" b="1">
                <a:latin typeface="黑体" panose="02010609060101010101" pitchFamily="2" charset="-122"/>
                <a:ea typeface="黑体" panose="02010609060101010101" pitchFamily="2" charset="-122"/>
              </a:defRPr>
            </a:lvl1pPr>
          </a:lstStyle>
          <a:p>
            <a:r>
              <a:rPr lang="zh-CN" altLang="en-US" dirty="0"/>
              <a:t>三、十一届三中全会</a:t>
            </a:r>
            <a:r>
              <a:rPr lang="en-US" altLang="zh-CN" dirty="0"/>
              <a:t>——</a:t>
            </a:r>
            <a:r>
              <a:rPr lang="zh-CN" altLang="en-US" dirty="0"/>
              <a:t>改革开放新时期</a:t>
            </a:r>
            <a:endParaRPr lang="zh-CN" altLang="en-US" dirty="0"/>
          </a:p>
        </p:txBody>
      </p:sp>
      <p:sp>
        <p:nvSpPr>
          <p:cNvPr id="8" name="文本框 7"/>
          <p:cNvSpPr txBox="1"/>
          <p:nvPr/>
        </p:nvSpPr>
        <p:spPr>
          <a:xfrm>
            <a:off x="717948" y="1005320"/>
            <a:ext cx="3839765" cy="461665"/>
          </a:xfrm>
          <a:prstGeom prst="rect">
            <a:avLst/>
          </a:prstGeom>
          <a:noFill/>
        </p:spPr>
        <p:txBody>
          <a:bodyPr wrap="square">
            <a:spAutoFit/>
          </a:bodyPr>
          <a:p>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、十一届三中全会</a:t>
            </a:r>
            <a:endParaRPr lang="en-US" altLang="zh-CN" sz="2400" b="1" dirty="0">
              <a:latin typeface="黑体" panose="02010609060101010101" pitchFamily="2" charset="-122"/>
              <a:ea typeface="黑体" panose="02010609060101010101" pitchFamily="2" charset="-122"/>
            </a:endParaRPr>
          </a:p>
        </p:txBody>
      </p:sp>
      <p:sp>
        <p:nvSpPr>
          <p:cNvPr id="10" name="文本框 9"/>
          <p:cNvSpPr txBox="1"/>
          <p:nvPr/>
        </p:nvSpPr>
        <p:spPr>
          <a:xfrm>
            <a:off x="969371" y="1631929"/>
            <a:ext cx="1837921" cy="461665"/>
          </a:xfrm>
          <a:prstGeom prst="rect">
            <a:avLst/>
          </a:prstGeom>
          <a:noFill/>
        </p:spPr>
        <p:txBody>
          <a:bodyPr wrap="square">
            <a:spAutoFit/>
          </a:body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）时间：</a:t>
            </a:r>
            <a:endParaRPr lang="zh-CN" altLang="en-US" sz="2400" dirty="0"/>
          </a:p>
        </p:txBody>
      </p:sp>
      <p:sp>
        <p:nvSpPr>
          <p:cNvPr id="12" name="文本框 11"/>
          <p:cNvSpPr txBox="1"/>
          <p:nvPr/>
        </p:nvSpPr>
        <p:spPr>
          <a:xfrm>
            <a:off x="2876943" y="1610687"/>
            <a:ext cx="1837921" cy="461665"/>
          </a:xfrm>
          <a:prstGeom prst="rect">
            <a:avLst/>
          </a:prstGeom>
          <a:noFill/>
        </p:spPr>
        <p:txBody>
          <a:bodyPr wrap="square" rtlCol="0">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en-US" altLang="zh-CN" sz="2400" dirty="0"/>
              <a:t>1978.12</a:t>
            </a:r>
            <a:endParaRPr lang="en-US" altLang="zh-CN" sz="2400" dirty="0"/>
          </a:p>
        </p:txBody>
      </p:sp>
      <p:sp>
        <p:nvSpPr>
          <p:cNvPr id="14" name="文本框 13"/>
          <p:cNvSpPr txBox="1"/>
          <p:nvPr/>
        </p:nvSpPr>
        <p:spPr>
          <a:xfrm>
            <a:off x="942582" y="2119909"/>
            <a:ext cx="2190748" cy="461665"/>
          </a:xfrm>
          <a:prstGeom prst="rect">
            <a:avLst/>
          </a:prstGeom>
          <a:noFill/>
        </p:spPr>
        <p:txBody>
          <a:bodyPr wrap="square">
            <a:spAutoFit/>
          </a:bodyPr>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dirty="0"/>
          </a:p>
        </p:txBody>
      </p:sp>
      <p:sp>
        <p:nvSpPr>
          <p:cNvPr id="7" name="Text Box 21"/>
          <p:cNvSpPr txBox="1"/>
          <p:nvPr/>
        </p:nvSpPr>
        <p:spPr>
          <a:xfrm>
            <a:off x="9271000" y="5981383"/>
            <a:ext cx="1828800" cy="521970"/>
          </a:xfrm>
          <a:prstGeom prst="rect">
            <a:avLst/>
          </a:prstGeom>
          <a:solidFill>
            <a:schemeClr val="bg1"/>
          </a:solidFill>
          <a:ln w="12700" cap="flat" cmpd="sng">
            <a:solidFill>
              <a:srgbClr val="FF6600"/>
            </a:solidFill>
            <a:prstDash val="solid"/>
            <a:miter/>
            <a:headEnd type="none" w="med" len="med"/>
            <a:tailEnd type="none" w="med" len="med"/>
          </a:ln>
        </p:spPr>
        <p:txBody>
          <a:bodyPr anchor="t" anchorCtr="0">
            <a:spAutoFit/>
          </a:bodyPr>
          <a:p>
            <a:pPr>
              <a:spcBef>
                <a:spcPct val="50000"/>
              </a:spcBef>
            </a:pPr>
            <a:r>
              <a:rPr lang="zh-CN" altLang="zh-CN" sz="2800" b="1" dirty="0">
                <a:solidFill>
                  <a:srgbClr val="000000"/>
                </a:solidFill>
                <a:latin typeface="黑体" panose="02010609060101010101" pitchFamily="2" charset="-122"/>
                <a:ea typeface="黑体" panose="02010609060101010101" pitchFamily="2" charset="-122"/>
              </a:rPr>
              <a:t>经济路线</a:t>
            </a:r>
            <a:endParaRPr lang="zh-CN" altLang="zh-CN" sz="2800" b="1" dirty="0">
              <a:solidFill>
                <a:srgbClr val="000000"/>
              </a:solidFill>
              <a:latin typeface="黑体" panose="02010609060101010101" pitchFamily="2" charset="-122"/>
              <a:ea typeface="黑体" panose="02010609060101010101" pitchFamily="2" charset="-122"/>
            </a:endParaRPr>
          </a:p>
        </p:txBody>
      </p:sp>
      <p:cxnSp>
        <p:nvCxnSpPr>
          <p:cNvPr id="9" name="直接连接符 8"/>
          <p:cNvCxnSpPr>
            <a:stCxn id="7" idx="1"/>
          </p:cNvCxnSpPr>
          <p:nvPr/>
        </p:nvCxnSpPr>
        <p:spPr>
          <a:xfrm flipH="1">
            <a:off x="5017135" y="6242685"/>
            <a:ext cx="4253865" cy="3048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367665" y="6003290"/>
            <a:ext cx="5283200" cy="521970"/>
          </a:xfrm>
          <a:prstGeom prst="rect">
            <a:avLst/>
          </a:prstGeom>
          <a:noFill/>
        </p:spPr>
        <p:txBody>
          <a:bodyPr wrap="square" rtlCol="0">
            <a:spAutoFit/>
          </a:bodyPr>
          <a:p>
            <a:r>
              <a:rPr lang="zh-CN" altLang="en-US" sz="2800" b="1" dirty="0">
                <a:solidFill>
                  <a:srgbClr val="FF0000"/>
                </a:solidFill>
                <a:latin typeface="黑体" panose="02010609060101010101" pitchFamily="2" charset="-122"/>
                <a:ea typeface="黑体" panose="02010609060101010101" pitchFamily="2" charset="-122"/>
                <a:sym typeface="+mn-ea"/>
              </a:rPr>
              <a:t>明确了</a:t>
            </a:r>
            <a:r>
              <a:rPr lang="zh-CN" altLang="en-US" sz="2800" b="1">
                <a:latin typeface="黑体" panose="02010609060101010101" pitchFamily="2" charset="-122"/>
                <a:ea typeface="黑体" panose="02010609060101010101" pitchFamily="2" charset="-122"/>
              </a:rPr>
              <a:t>改革开放的伟大决策</a:t>
            </a:r>
            <a:endParaRPr lang="zh-CN" altLang="en-US" sz="2800" b="1">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par>
                                <p:cTn id="58" presetID="2" presetClass="entr" presetSubtype="4" fill="hold" grpId="1"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bldLvl="0" animBg="1"/>
      <p:bldP spid="51" grpId="0" bldLvl="0" animBg="1"/>
      <p:bldP spid="52" grpId="0" bldLvl="0" animBg="1"/>
      <p:bldP spid="54" grpId="0" bldLvl="0" animBg="1"/>
      <p:bldP spid="12" grpId="0"/>
      <p:bldP spid="11" grpId="0"/>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3" y="2837406"/>
            <a:ext cx="5424487" cy="406836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32173" y="215384"/>
            <a:ext cx="8068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defPPr>
              <a:defRPr lang="zh-CN"/>
            </a:defPPr>
            <a:lvl1pPr>
              <a:lnSpc>
                <a:spcPct val="90000"/>
              </a:lnSpc>
              <a:defRPr sz="2800" b="1">
                <a:latin typeface="黑体" panose="02010609060101010101" pitchFamily="2" charset="-122"/>
                <a:ea typeface="黑体" panose="02010609060101010101" pitchFamily="2" charset="-122"/>
              </a:defRPr>
            </a:lvl1pPr>
          </a:lstStyle>
          <a:p>
            <a:r>
              <a:rPr lang="zh-CN" altLang="en-US" dirty="0"/>
              <a:t>三、十一届三中全会</a:t>
            </a:r>
            <a:r>
              <a:rPr lang="en-US" altLang="zh-CN" dirty="0"/>
              <a:t>——</a:t>
            </a:r>
            <a:r>
              <a:rPr lang="zh-CN" altLang="en-US" dirty="0"/>
              <a:t>改革开放新时期</a:t>
            </a:r>
            <a:endParaRPr lang="zh-CN" altLang="en-US" dirty="0"/>
          </a:p>
        </p:txBody>
      </p:sp>
      <p:sp>
        <p:nvSpPr>
          <p:cNvPr id="4" name="文本框 3"/>
          <p:cNvSpPr txBox="1"/>
          <p:nvPr/>
        </p:nvSpPr>
        <p:spPr>
          <a:xfrm>
            <a:off x="2843605" y="2585977"/>
            <a:ext cx="5424487" cy="461665"/>
          </a:xfrm>
          <a:prstGeom prst="rect">
            <a:avLst/>
          </a:prstGeom>
          <a:noFill/>
        </p:spPr>
        <p:txBody>
          <a:bodyPr wrap="square" rtlCol="0">
            <a:spAutoFit/>
          </a:bodyPr>
          <a:lstStyle/>
          <a:p>
            <a:r>
              <a:rPr lang="zh-CN" altLang="en-US" sz="2400" b="1" dirty="0">
                <a:solidFill>
                  <a:srgbClr val="FF0000"/>
                </a:solidFill>
                <a:latin typeface="黑体" panose="02010609060101010101" pitchFamily="2" charset="-122"/>
                <a:ea typeface="黑体" panose="02010609060101010101" pitchFamily="2" charset="-122"/>
              </a:rPr>
              <a:t>伟大转折；新时期</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6" name="文本框 5"/>
          <p:cNvSpPr txBox="1"/>
          <p:nvPr/>
        </p:nvSpPr>
        <p:spPr>
          <a:xfrm>
            <a:off x="2243138" y="4842714"/>
            <a:ext cx="9261478" cy="461665"/>
          </a:xfrm>
          <a:prstGeom prst="rect">
            <a:avLst/>
          </a:prstGeom>
          <a:noFill/>
        </p:spPr>
        <p:txBody>
          <a:bodyPr wrap="square" rtlCol="0">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zh-CN" altLang="en-US" sz="2400" dirty="0"/>
              <a:t>经济特区</a:t>
            </a:r>
            <a:r>
              <a:rPr lang="en-US" altLang="zh-CN" sz="2400" dirty="0"/>
              <a:t>——</a:t>
            </a:r>
            <a:r>
              <a:rPr lang="zh-CN" altLang="en-US" sz="2400" dirty="0"/>
              <a:t>沿海港口城市</a:t>
            </a:r>
            <a:r>
              <a:rPr lang="en-US" altLang="zh-CN" sz="2400" dirty="0"/>
              <a:t>——2001</a:t>
            </a:r>
            <a:r>
              <a:rPr lang="zh-CN" altLang="en-US" sz="2400" dirty="0"/>
              <a:t>加入世贸</a:t>
            </a:r>
            <a:endParaRPr lang="en-US" altLang="zh-CN" sz="2400" dirty="0"/>
          </a:p>
        </p:txBody>
      </p:sp>
      <p:sp>
        <p:nvSpPr>
          <p:cNvPr id="8" name="文本框 7"/>
          <p:cNvSpPr txBox="1"/>
          <p:nvPr/>
        </p:nvSpPr>
        <p:spPr>
          <a:xfrm>
            <a:off x="717948" y="1005320"/>
            <a:ext cx="3839765" cy="461665"/>
          </a:xfrm>
          <a:prstGeom prst="rect">
            <a:avLst/>
          </a:prstGeom>
          <a:noFill/>
        </p:spPr>
        <p:txBody>
          <a:bodyPr wrap="square">
            <a:spAutoFit/>
          </a:bodyPr>
          <a:lstStyle/>
          <a:p>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、十一届三中全会</a:t>
            </a:r>
            <a:endParaRPr lang="en-US" altLang="zh-CN" sz="2400" b="1" dirty="0">
              <a:latin typeface="黑体" panose="02010609060101010101" pitchFamily="2" charset="-122"/>
              <a:ea typeface="黑体" panose="02010609060101010101" pitchFamily="2" charset="-122"/>
            </a:endParaRPr>
          </a:p>
        </p:txBody>
      </p:sp>
      <p:sp>
        <p:nvSpPr>
          <p:cNvPr id="10" name="文本框 9"/>
          <p:cNvSpPr txBox="1"/>
          <p:nvPr/>
        </p:nvSpPr>
        <p:spPr>
          <a:xfrm>
            <a:off x="969371" y="1631929"/>
            <a:ext cx="1837921" cy="461665"/>
          </a:xfrm>
          <a:prstGeom prst="rect">
            <a:avLst/>
          </a:prstGeom>
          <a:noFill/>
        </p:spPr>
        <p:txBody>
          <a:bodyPr wrap="square">
            <a:spAutoFit/>
          </a:body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）时间：</a:t>
            </a:r>
            <a:endParaRPr lang="zh-CN" altLang="en-US" sz="2400" dirty="0"/>
          </a:p>
        </p:txBody>
      </p:sp>
      <p:sp>
        <p:nvSpPr>
          <p:cNvPr id="12" name="文本框 11"/>
          <p:cNvSpPr txBox="1"/>
          <p:nvPr/>
        </p:nvSpPr>
        <p:spPr>
          <a:xfrm>
            <a:off x="2876943" y="1610687"/>
            <a:ext cx="1837921" cy="461665"/>
          </a:xfrm>
          <a:prstGeom prst="rect">
            <a:avLst/>
          </a:prstGeom>
          <a:noFill/>
        </p:spPr>
        <p:txBody>
          <a:bodyPr wrap="square" rtlCol="0">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en-US" altLang="zh-CN" sz="2400" dirty="0"/>
              <a:t>1978.12</a:t>
            </a:r>
            <a:endParaRPr lang="en-US" altLang="zh-CN" sz="2400" dirty="0"/>
          </a:p>
        </p:txBody>
      </p:sp>
      <p:sp>
        <p:nvSpPr>
          <p:cNvPr id="14" name="文本框 13"/>
          <p:cNvSpPr txBox="1"/>
          <p:nvPr/>
        </p:nvSpPr>
        <p:spPr>
          <a:xfrm>
            <a:off x="942582" y="2119909"/>
            <a:ext cx="2190748" cy="461665"/>
          </a:xfrm>
          <a:prstGeom prst="rect">
            <a:avLst/>
          </a:prstGeom>
          <a:noFill/>
        </p:spPr>
        <p:txBody>
          <a:bodyPr wrap="square">
            <a:spAutoFit/>
          </a:body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dirty="0"/>
          </a:p>
        </p:txBody>
      </p:sp>
      <p:sp>
        <p:nvSpPr>
          <p:cNvPr id="16" name="文本框 15"/>
          <p:cNvSpPr txBox="1"/>
          <p:nvPr/>
        </p:nvSpPr>
        <p:spPr>
          <a:xfrm>
            <a:off x="2843605" y="2097329"/>
            <a:ext cx="6657583" cy="461665"/>
          </a:xfrm>
          <a:prstGeom prst="rect">
            <a:avLst/>
          </a:prstGeom>
          <a:noFill/>
        </p:spPr>
        <p:txBody>
          <a:bodyPr wrap="square" rtlCol="0">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zh-CN" altLang="en-US" sz="2400" dirty="0"/>
              <a:t>①工作重心 ②改革开放 ③拨乱反正</a:t>
            </a:r>
            <a:endParaRPr lang="en-US" altLang="zh-CN" sz="2400" dirty="0"/>
          </a:p>
        </p:txBody>
      </p:sp>
      <p:sp>
        <p:nvSpPr>
          <p:cNvPr id="18" name="文本框 17"/>
          <p:cNvSpPr txBox="1"/>
          <p:nvPr/>
        </p:nvSpPr>
        <p:spPr>
          <a:xfrm>
            <a:off x="942582" y="2606574"/>
            <a:ext cx="2190748" cy="461665"/>
          </a:xfrm>
          <a:prstGeom prst="rect">
            <a:avLst/>
          </a:prstGeom>
          <a:noFill/>
        </p:spPr>
        <p:txBody>
          <a:bodyPr wrap="square">
            <a:spAutoFit/>
          </a:body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）意义：</a:t>
            </a:r>
            <a:endParaRPr lang="zh-CN" altLang="en-US" sz="2400" dirty="0"/>
          </a:p>
        </p:txBody>
      </p:sp>
      <p:sp>
        <p:nvSpPr>
          <p:cNvPr id="20" name="文本框 19"/>
          <p:cNvSpPr txBox="1"/>
          <p:nvPr/>
        </p:nvSpPr>
        <p:spPr>
          <a:xfrm>
            <a:off x="703661" y="3588862"/>
            <a:ext cx="2311003" cy="461665"/>
          </a:xfrm>
          <a:prstGeom prst="rect">
            <a:avLst/>
          </a:prstGeom>
          <a:noFill/>
        </p:spPr>
        <p:txBody>
          <a:bodyPr wrap="square">
            <a:spAutoFit/>
          </a:bodyPr>
          <a:lstStyle>
            <a:defPPr>
              <a:defRPr lang="zh-CN"/>
            </a:defPPr>
            <a:lvl1pPr>
              <a:defRPr sz="2800" b="1">
                <a:latin typeface="黑体" panose="02010609060101010101" pitchFamily="2" charset="-122"/>
                <a:ea typeface="黑体" panose="02010609060101010101" pitchFamily="2" charset="-122"/>
              </a:defRPr>
            </a:lvl1pPr>
          </a:lstStyle>
          <a:p>
            <a:r>
              <a:rPr lang="en-US" altLang="zh-CN" sz="2400" dirty="0"/>
              <a:t>2</a:t>
            </a:r>
            <a:r>
              <a:rPr lang="zh-CN" altLang="en-US" sz="2400" dirty="0"/>
              <a:t>、改革：</a:t>
            </a:r>
            <a:endParaRPr lang="zh-CN" altLang="en-US" sz="2400" dirty="0"/>
          </a:p>
        </p:txBody>
      </p:sp>
      <p:sp>
        <p:nvSpPr>
          <p:cNvPr id="22" name="文本框 21"/>
          <p:cNvSpPr txBox="1"/>
          <p:nvPr/>
        </p:nvSpPr>
        <p:spPr>
          <a:xfrm>
            <a:off x="717948" y="4822910"/>
            <a:ext cx="1747647" cy="461665"/>
          </a:xfrm>
          <a:prstGeom prst="rect">
            <a:avLst/>
          </a:prstGeom>
          <a:noFill/>
        </p:spPr>
        <p:txBody>
          <a:bodyPr wrap="square">
            <a:spAutoFit/>
          </a:bodyPr>
          <a:lstStyle>
            <a:defPPr>
              <a:defRPr lang="zh-CN"/>
            </a:defPPr>
            <a:lvl1pPr>
              <a:defRPr sz="2800" b="1">
                <a:latin typeface="黑体" panose="02010609060101010101" pitchFamily="2" charset="-122"/>
                <a:ea typeface="黑体" panose="02010609060101010101" pitchFamily="2" charset="-122"/>
              </a:defRPr>
            </a:lvl1pPr>
          </a:lstStyle>
          <a:p>
            <a:r>
              <a:rPr lang="en-US" altLang="zh-CN" sz="2400" dirty="0"/>
              <a:t>3</a:t>
            </a:r>
            <a:r>
              <a:rPr lang="zh-CN" altLang="en-US" sz="2400" dirty="0"/>
              <a:t>、开放：</a:t>
            </a:r>
            <a:endParaRPr lang="zh-CN" altLang="en-US" sz="2400" dirty="0"/>
          </a:p>
        </p:txBody>
      </p:sp>
      <p:sp>
        <p:nvSpPr>
          <p:cNvPr id="24" name="文本框 23"/>
          <p:cNvSpPr txBox="1"/>
          <p:nvPr/>
        </p:nvSpPr>
        <p:spPr>
          <a:xfrm>
            <a:off x="2408232" y="3169623"/>
            <a:ext cx="7607306" cy="1200329"/>
          </a:xfrm>
          <a:prstGeom prst="rect">
            <a:avLst/>
          </a:prstGeom>
          <a:noFill/>
        </p:spPr>
        <p:txBody>
          <a:bodyPr wrap="square" rtlCol="0">
            <a:spAutoFit/>
          </a:bodyPr>
          <a:lstStyle>
            <a:defPPr>
              <a:defRPr lang="zh-CN"/>
            </a:defPPr>
            <a:lvl1pPr>
              <a:defRPr sz="2800" b="1">
                <a:solidFill>
                  <a:srgbClr val="FF0000"/>
                </a:solidFill>
                <a:latin typeface="黑体" panose="02010609060101010101" pitchFamily="2" charset="-122"/>
                <a:ea typeface="黑体" panose="02010609060101010101" pitchFamily="2" charset="-122"/>
              </a:defRPr>
            </a:lvl1pPr>
          </a:lstStyle>
          <a:p>
            <a:r>
              <a:rPr lang="zh-CN" altLang="en-US" sz="2400" dirty="0"/>
              <a:t>农村家庭联产承包制；</a:t>
            </a:r>
            <a:endParaRPr lang="en-US" altLang="zh-CN" sz="2400" dirty="0"/>
          </a:p>
          <a:p>
            <a:r>
              <a:rPr lang="zh-CN" altLang="en-US" sz="2400" dirty="0"/>
              <a:t>城市经济体制改革；</a:t>
            </a:r>
            <a:endParaRPr lang="en-US" altLang="zh-CN" sz="2400" dirty="0"/>
          </a:p>
          <a:p>
            <a:r>
              <a:rPr lang="en-US" altLang="zh-CN" sz="2400" dirty="0"/>
              <a:t>1992</a:t>
            </a:r>
            <a:r>
              <a:rPr lang="zh-CN" altLang="en-US" sz="2400" dirty="0"/>
              <a:t>年提出社会主义市场经济体制目标</a:t>
            </a:r>
            <a:endParaRPr lang="en-US" altLang="zh-CN" sz="2400" dirty="0"/>
          </a:p>
        </p:txBody>
      </p:sp>
      <p:sp>
        <p:nvSpPr>
          <p:cNvPr id="25" name="左大括号 24"/>
          <p:cNvSpPr/>
          <p:nvPr/>
        </p:nvSpPr>
        <p:spPr>
          <a:xfrm>
            <a:off x="2243138" y="3429000"/>
            <a:ext cx="165094" cy="92054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6" grpId="0"/>
      <p:bldP spid="20" grpId="0"/>
      <p:bldP spid="22" grpId="0"/>
      <p:bldP spid="24"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rcRect t="24161" b="3309"/>
          <a:stretch>
            <a:fillRect/>
          </a:stretch>
        </p:blipFill>
        <p:spPr>
          <a:xfrm rot="16200000">
            <a:off x="4306570" y="-2602865"/>
            <a:ext cx="3577590" cy="116503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95275" y="224687"/>
            <a:ext cx="609361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defPPr>
              <a:defRPr lang="zh-CN"/>
            </a:defPPr>
            <a:lvl1pPr>
              <a:lnSpc>
                <a:spcPct val="90000"/>
              </a:lnSpc>
              <a:defRPr sz="2800" b="1">
                <a:latin typeface="黑体" panose="02010609060101010101" pitchFamily="2" charset="-122"/>
                <a:ea typeface="黑体" panose="02010609060101010101" pitchFamily="2" charset="-122"/>
              </a:defRPr>
            </a:lvl1pPr>
          </a:lstStyle>
          <a:p>
            <a:r>
              <a:rPr lang="zh-CN" altLang="en-US" dirty="0"/>
              <a:t>四、十八大以来</a:t>
            </a:r>
            <a:r>
              <a:rPr lang="en-US" altLang="zh-CN" dirty="0"/>
              <a:t>——</a:t>
            </a:r>
            <a:r>
              <a:rPr lang="zh-CN" altLang="en-US" dirty="0"/>
              <a:t>深化改革</a:t>
            </a:r>
            <a:endParaRPr lang="zh-CN" altLang="en-US" dirty="0"/>
          </a:p>
        </p:txBody>
      </p:sp>
      <p:sp>
        <p:nvSpPr>
          <p:cNvPr id="5" name="文本框 4"/>
          <p:cNvSpPr txBox="1"/>
          <p:nvPr/>
        </p:nvSpPr>
        <p:spPr>
          <a:xfrm>
            <a:off x="977901" y="1321700"/>
            <a:ext cx="11398250" cy="2323713"/>
          </a:xfrm>
          <a:prstGeom prst="rect">
            <a:avLst/>
          </a:prstGeom>
          <a:noFill/>
        </p:spPr>
        <p:txBody>
          <a:bodyPr wrap="square">
            <a:spAutoFit/>
          </a:bodyPr>
          <a:lstStyle/>
          <a:p>
            <a:pPr>
              <a:spcBef>
                <a:spcPct val="0"/>
              </a:spcBef>
              <a:spcAft>
                <a:spcPts val="1000"/>
              </a:spcAft>
            </a:pPr>
            <a:r>
              <a:rPr lang="zh-CN" altLang="en-US" sz="2400" b="1" dirty="0">
                <a:latin typeface="黑体" panose="02010609060101010101" pitchFamily="2" charset="-122"/>
                <a:ea typeface="黑体" panose="02010609060101010101" pitchFamily="2" charset="-122"/>
                <a:sym typeface="黑体" panose="02010609060101010101" pitchFamily="2" charset="-122"/>
              </a:rPr>
              <a:t>（</a:t>
            </a:r>
            <a:r>
              <a:rPr lang="en-US" altLang="zh-CN" sz="2400" b="1" dirty="0">
                <a:latin typeface="黑体" panose="02010609060101010101" pitchFamily="2" charset="-122"/>
                <a:ea typeface="黑体" panose="02010609060101010101" pitchFamily="2" charset="-122"/>
                <a:sym typeface="黑体" panose="02010609060101010101" pitchFamily="2" charset="-122"/>
              </a:rPr>
              <a:t>1</a:t>
            </a:r>
            <a:r>
              <a:rPr lang="zh-CN" altLang="en-US" sz="2400" b="1" dirty="0">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中共十八大</a:t>
            </a:r>
            <a:r>
              <a:rPr lang="en-US" altLang="zh-CN"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a:t>
            </a:r>
            <a:r>
              <a:rPr lang="zh-CN" altLang="en-US" sz="2400" dirty="0">
                <a:solidFill>
                  <a:srgbClr val="FF0000"/>
                </a:solidFill>
                <a:latin typeface="黑体" panose="02010609060101010101" pitchFamily="2" charset="-122"/>
                <a:ea typeface="黑体" panose="02010609060101010101" pitchFamily="2" charset="-122"/>
                <a:sym typeface="黑体" panose="02010609060101010101" pitchFamily="2" charset="-122"/>
              </a:rPr>
              <a:t>确定了全面建成小康社会和全面深化改革开放的目标。</a:t>
            </a:r>
            <a:endPar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a:p>
            <a:pPr algn="l">
              <a:spcBef>
                <a:spcPct val="0"/>
              </a:spcBef>
              <a:spcAft>
                <a:spcPts val="1000"/>
              </a:spcAft>
            </a:pPr>
            <a:r>
              <a:rPr lang="zh-CN" altLang="en-US" sz="2400" b="1" dirty="0">
                <a:latin typeface="黑体" panose="02010609060101010101" pitchFamily="2" charset="-122"/>
                <a:ea typeface="黑体" panose="02010609060101010101" pitchFamily="2" charset="-122"/>
                <a:sym typeface="黑体" panose="02010609060101010101" pitchFamily="2" charset="-122"/>
              </a:rPr>
              <a:t>（</a:t>
            </a:r>
            <a:r>
              <a:rPr lang="en-US" altLang="zh-CN" sz="2400" b="1" dirty="0">
                <a:latin typeface="黑体" panose="02010609060101010101" pitchFamily="2" charset="-122"/>
                <a:ea typeface="黑体" panose="02010609060101010101" pitchFamily="2" charset="-122"/>
                <a:sym typeface="黑体" panose="02010609060101010101" pitchFamily="2" charset="-122"/>
              </a:rPr>
              <a:t>2</a:t>
            </a:r>
            <a:r>
              <a:rPr lang="zh-CN" altLang="en-US" sz="2400" b="1" dirty="0">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中共十八届三中全会</a:t>
            </a:r>
            <a:r>
              <a:rPr lang="en-US" altLang="zh-CN"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总目标</a:t>
            </a:r>
            <a:endPar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a:p>
            <a:pPr>
              <a:spcBef>
                <a:spcPct val="0"/>
              </a:spcBef>
              <a:spcAft>
                <a:spcPts val="1000"/>
              </a:spcAft>
            </a:pPr>
            <a:r>
              <a:rPr lang="zh-CN" altLang="en-US" sz="2400" b="1" dirty="0">
                <a:latin typeface="黑体" panose="02010609060101010101" pitchFamily="2" charset="-122"/>
                <a:ea typeface="黑体" panose="02010609060101010101" pitchFamily="2" charset="-122"/>
                <a:sym typeface="黑体" panose="02010609060101010101" pitchFamily="2" charset="-122"/>
              </a:rPr>
              <a:t>（</a:t>
            </a:r>
            <a:r>
              <a:rPr lang="en-US" altLang="zh-CN" sz="2400" b="1" dirty="0">
                <a:latin typeface="黑体" panose="02010609060101010101" pitchFamily="2" charset="-122"/>
                <a:ea typeface="黑体" panose="02010609060101010101" pitchFamily="2" charset="-122"/>
                <a:sym typeface="黑体" panose="02010609060101010101" pitchFamily="2" charset="-122"/>
              </a:rPr>
              <a:t>3</a:t>
            </a:r>
            <a:r>
              <a:rPr lang="zh-CN" altLang="en-US" sz="2400" b="1" dirty="0">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中共十九大</a:t>
            </a:r>
            <a:r>
              <a:rPr lang="en-US" altLang="zh-CN"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指出中国特色社会主义进入新时代；将全面深化改革总目标作为习近平新时代中国特色社会主义思想的重要内容并载入党章。</a:t>
            </a:r>
            <a:endParaRPr lang="en-US" altLang="zh-CN" sz="24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a:p>
            <a:pPr algn="l">
              <a:spcBef>
                <a:spcPct val="0"/>
              </a:spcBef>
              <a:spcAft>
                <a:spcPts val="1000"/>
              </a:spcAft>
            </a:pPr>
            <a:r>
              <a:rPr lang="zh-CN" altLang="en-US" sz="2400" b="1" dirty="0">
                <a:solidFill>
                  <a:srgbClr val="000000"/>
                </a:solidFill>
                <a:latin typeface="黑体" panose="02010609060101010101" pitchFamily="2" charset="-122"/>
                <a:ea typeface="黑体" panose="02010609060101010101" pitchFamily="2" charset="-122"/>
                <a:sym typeface="黑体" panose="02010609060101010101" pitchFamily="2" charset="-122"/>
              </a:rPr>
              <a:t>（</a:t>
            </a:r>
            <a:r>
              <a:rPr lang="en-US" altLang="zh-CN" sz="2400" b="1" dirty="0">
                <a:solidFill>
                  <a:srgbClr val="000000"/>
                </a:solidFill>
                <a:latin typeface="黑体" panose="02010609060101010101" pitchFamily="2" charset="-122"/>
                <a:ea typeface="黑体" panose="02010609060101010101" pitchFamily="2" charset="-122"/>
                <a:sym typeface="黑体" panose="02010609060101010101" pitchFamily="2" charset="-122"/>
              </a:rPr>
              <a:t>4</a:t>
            </a:r>
            <a:r>
              <a:rPr lang="zh-CN" altLang="en-US" sz="2400" b="1" dirty="0">
                <a:solidFill>
                  <a:srgbClr val="000000"/>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中共十九届四中全会</a:t>
            </a:r>
            <a:r>
              <a:rPr lang="en-US" altLang="zh-CN"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sym typeface="黑体" panose="02010609060101010101" pitchFamily="2" charset="-122"/>
              </a:rPr>
              <a:t>对新时代全面深化改革工作进一步作出部署。</a:t>
            </a:r>
            <a:endParaRPr lang="zh-CN" altLang="en-US" sz="2400" b="1" dirty="0">
              <a:solidFill>
                <a:srgbClr val="FF0000"/>
              </a:solidFill>
              <a:latin typeface="黑体" panose="02010609060101010101" pitchFamily="2" charset="-122"/>
              <a:ea typeface="黑体" panose="02010609060101010101" pitchFamily="2" charset="-122"/>
              <a:sym typeface="Arial" panose="020B0604020202020204" pitchFamily="34" charset="0"/>
            </a:endParaRPr>
          </a:p>
        </p:txBody>
      </p:sp>
      <p:pic>
        <p:nvPicPr>
          <p:cNvPr id="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7" y="3706968"/>
            <a:ext cx="10107611" cy="293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717948" y="798480"/>
            <a:ext cx="3839765" cy="461665"/>
          </a:xfrm>
          <a:prstGeom prst="rect">
            <a:avLst/>
          </a:prstGeom>
          <a:noFill/>
        </p:spPr>
        <p:txBody>
          <a:bodyPr wrap="square">
            <a:spAutoFit/>
          </a:bodyPr>
          <a:lstStyle/>
          <a:p>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、历程</a:t>
            </a:r>
            <a:endParaRPr lang="en-US" altLang="zh-CN" sz="24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95275" y="224687"/>
            <a:ext cx="609361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ctr"/>
          <a:lstStyle>
            <a:defPPr>
              <a:defRPr lang="zh-CN"/>
            </a:defPPr>
            <a:lvl1pPr>
              <a:lnSpc>
                <a:spcPct val="90000"/>
              </a:lnSpc>
              <a:defRPr sz="2800" b="1">
                <a:latin typeface="黑体" panose="02010609060101010101" pitchFamily="2" charset="-122"/>
                <a:ea typeface="黑体" panose="02010609060101010101" pitchFamily="2" charset="-122"/>
              </a:defRPr>
            </a:lvl1pPr>
          </a:lstStyle>
          <a:p>
            <a:r>
              <a:rPr lang="zh-CN" altLang="en-US" dirty="0"/>
              <a:t>四、十八大以来</a:t>
            </a:r>
            <a:r>
              <a:rPr lang="en-US" altLang="zh-CN" dirty="0"/>
              <a:t>——</a:t>
            </a:r>
            <a:r>
              <a:rPr lang="zh-CN" altLang="en-US" dirty="0"/>
              <a:t>深化改革</a:t>
            </a:r>
            <a:endParaRPr lang="zh-CN" altLang="en-US" dirty="0"/>
          </a:p>
        </p:txBody>
      </p:sp>
      <p:sp>
        <p:nvSpPr>
          <p:cNvPr id="5" name="文本框 4"/>
          <p:cNvSpPr txBox="1"/>
          <p:nvPr/>
        </p:nvSpPr>
        <p:spPr>
          <a:xfrm>
            <a:off x="717948" y="798480"/>
            <a:ext cx="3839765" cy="461665"/>
          </a:xfrm>
          <a:prstGeom prst="rect">
            <a:avLst/>
          </a:prstGeom>
          <a:noFill/>
        </p:spPr>
        <p:txBody>
          <a:bodyPr wrap="square">
            <a:spAutoFit/>
          </a:bodyPr>
          <a:lstStyle/>
          <a:p>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、成就</a:t>
            </a:r>
            <a:endParaRPr lang="en-US" altLang="zh-CN" sz="2400" b="1" dirty="0">
              <a:latin typeface="黑体" panose="02010609060101010101" pitchFamily="2" charset="-122"/>
              <a:ea typeface="黑体" panose="02010609060101010101" pitchFamily="2" charset="-122"/>
            </a:endParaRPr>
          </a:p>
        </p:txBody>
      </p:sp>
      <p:sp>
        <p:nvSpPr>
          <p:cNvPr id="6" name="文本框 5"/>
          <p:cNvSpPr txBox="1"/>
          <p:nvPr/>
        </p:nvSpPr>
        <p:spPr>
          <a:xfrm>
            <a:off x="760809" y="1496390"/>
            <a:ext cx="3211115" cy="1954381"/>
          </a:xfrm>
          <a:prstGeom prst="rect">
            <a:avLst/>
          </a:prstGeom>
          <a:noFill/>
        </p:spPr>
        <p:txBody>
          <a:bodyPr wrap="square">
            <a:spAutoFit/>
          </a:bodyPr>
          <a:lstStyle/>
          <a:p>
            <a:pPr>
              <a:spcBef>
                <a:spcPct val="0"/>
              </a:spcBef>
              <a:spcAft>
                <a:spcPts val="1000"/>
              </a:spcAft>
            </a:pP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a:t>
            </a:r>
            <a:r>
              <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1</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）农村</a:t>
            </a:r>
            <a:endPar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spcBef>
                <a:spcPct val="0"/>
              </a:spcBef>
              <a:spcAft>
                <a:spcPts val="1000"/>
              </a:spcAft>
            </a:pP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a:t>
            </a:r>
            <a:r>
              <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2</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）对外开放</a:t>
            </a:r>
            <a:endPar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spcBef>
                <a:spcPct val="0"/>
              </a:spcBef>
              <a:spcAft>
                <a:spcPts val="1000"/>
              </a:spcAft>
            </a:pP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a:t>
            </a:r>
            <a:r>
              <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3</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）城市经济体制</a:t>
            </a:r>
            <a:endPar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spcBef>
                <a:spcPct val="0"/>
              </a:spcBef>
              <a:spcAft>
                <a:spcPts val="1000"/>
              </a:spcAft>
            </a:pP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a:t>
            </a:r>
            <a:r>
              <a:rPr lang="en-US" altLang="zh-CN"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4</a:t>
            </a:r>
            <a:r>
              <a:rPr lang="zh-CN" altLang="en-US" sz="2400" b="1" dirty="0">
                <a:solidFill>
                  <a:srgbClr val="0000CC"/>
                </a:solidFill>
                <a:latin typeface="黑体" panose="02010609060101010101" pitchFamily="2" charset="-122"/>
                <a:ea typeface="黑体" panose="02010609060101010101" pitchFamily="2" charset="-122"/>
                <a:sym typeface="黑体" panose="02010609060101010101" pitchFamily="2" charset="-122"/>
              </a:rPr>
              <a:t>）经济体制</a:t>
            </a:r>
            <a:endParaRPr lang="zh-CN" altLang="en-US" sz="2400" b="1" dirty="0">
              <a:solidFill>
                <a:srgbClr val="0000CC"/>
              </a:solidFill>
              <a:latin typeface="黑体" panose="02010609060101010101" pitchFamily="2" charset="-122"/>
              <a:ea typeface="黑体" panose="02010609060101010101" pitchFamily="2" charset="-122"/>
              <a:sym typeface="Arial" panose="020B0604020202020204" pitchFamily="34" charset="0"/>
            </a:endParaRPr>
          </a:p>
        </p:txBody>
      </p:sp>
      <p:sp>
        <p:nvSpPr>
          <p:cNvPr id="8" name="文本框 7"/>
          <p:cNvSpPr txBox="1"/>
          <p:nvPr/>
        </p:nvSpPr>
        <p:spPr>
          <a:xfrm>
            <a:off x="717947" y="3803288"/>
            <a:ext cx="3839765" cy="461665"/>
          </a:xfrm>
          <a:prstGeom prst="rect">
            <a:avLst/>
          </a:prstGeom>
          <a:noFill/>
        </p:spPr>
        <p:txBody>
          <a:bodyPr wrap="square">
            <a:spAutoFit/>
          </a:bodyPr>
          <a:lstStyle/>
          <a:p>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、意义</a:t>
            </a:r>
            <a:endParaRPr lang="en-US" altLang="zh-CN" sz="2400" b="1" dirty="0">
              <a:latin typeface="黑体" panose="02010609060101010101" pitchFamily="2" charset="-122"/>
              <a:ea typeface="黑体" panose="02010609060101010101" pitchFamily="2" charset="-122"/>
            </a:endParaRPr>
          </a:p>
        </p:txBody>
      </p:sp>
      <p:sp>
        <p:nvSpPr>
          <p:cNvPr id="9" name="右大括号 8"/>
          <p:cNvSpPr/>
          <p:nvPr/>
        </p:nvSpPr>
        <p:spPr>
          <a:xfrm>
            <a:off x="3543299" y="1465698"/>
            <a:ext cx="428625" cy="201576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p>
        </p:txBody>
      </p:sp>
      <p:sp>
        <p:nvSpPr>
          <p:cNvPr id="10" name="文本框 9"/>
          <p:cNvSpPr txBox="1"/>
          <p:nvPr/>
        </p:nvSpPr>
        <p:spPr>
          <a:xfrm>
            <a:off x="4269583" y="2116218"/>
            <a:ext cx="4557714" cy="830997"/>
          </a:xfrm>
          <a:prstGeom prst="rect">
            <a:avLst/>
          </a:prstGeom>
          <a:noFill/>
        </p:spPr>
        <p:txBody>
          <a:bodyPr wrap="square" rtlCol="0">
            <a:spAutoFit/>
          </a:bodyPr>
          <a:lstStyle/>
          <a:p>
            <a:r>
              <a:rPr lang="zh-CN" altLang="en-US" sz="2400" b="1" dirty="0">
                <a:solidFill>
                  <a:srgbClr val="FF0000"/>
                </a:solidFill>
              </a:rPr>
              <a:t>改革开放成为当代中国最显著的特征、最壮丽的气象</a:t>
            </a:r>
            <a:endParaRPr lang="zh-CN" altLang="en-US" sz="2400" b="1" dirty="0">
              <a:solidFill>
                <a:srgbClr val="FF0000"/>
              </a:solidFill>
            </a:endParaRPr>
          </a:p>
        </p:txBody>
      </p:sp>
      <p:sp>
        <p:nvSpPr>
          <p:cNvPr id="2" name="文本框 1"/>
          <p:cNvSpPr txBox="1"/>
          <p:nvPr/>
        </p:nvSpPr>
        <p:spPr>
          <a:xfrm>
            <a:off x="295275" y="4266565"/>
            <a:ext cx="11897360" cy="2460625"/>
          </a:xfrm>
          <a:prstGeom prst="rect">
            <a:avLst/>
          </a:prstGeom>
          <a:noFill/>
        </p:spPr>
        <p:txBody>
          <a:bodyPr wrap="square" rtlCol="0">
            <a:spAutoFit/>
          </a:bodyPr>
          <a:lstStyle>
            <a:defPPr>
              <a:defRPr lang="zh-CN"/>
            </a:defPPr>
            <a:lvl1pPr>
              <a:defRPr sz="2400" b="1">
                <a:solidFill>
                  <a:srgbClr val="FF0000"/>
                </a:solidFill>
              </a:defRPr>
            </a:lvl1pPr>
          </a:lstStyle>
          <a:p>
            <a:pPr>
              <a:lnSpc>
                <a:spcPct val="110000"/>
              </a:lnSpc>
            </a:pPr>
            <a:r>
              <a:rPr lang="zh-CN" altLang="en-US" sz="2800" dirty="0"/>
              <a:t>    </a:t>
            </a:r>
            <a:r>
              <a:rPr lang="en-US" altLang="zh-CN" sz="2800" dirty="0"/>
              <a:t>   </a:t>
            </a:r>
            <a:r>
              <a:rPr lang="zh-CN" altLang="en-US" sz="2800" dirty="0"/>
              <a:t>改革开放极大改变了中国的面貌、中华民族的面貌、中国人的面貌、中国共产党的面貌。</a:t>
            </a:r>
            <a:r>
              <a:rPr lang="en-US" altLang="zh-CN" sz="2800" dirty="0"/>
              <a:t>40</a:t>
            </a:r>
            <a:r>
              <a:rPr lang="zh-CN" altLang="en-US" sz="2800" dirty="0"/>
              <a:t>多年来的实践充分证明，改革开放是党和人民大踏步赶上时代的重要法宝，是坚持和发展中国特色社会主义的必由之路，是决定当代中国命运的关键一招 ，也是决定实现“两个一百年”奋斗目标、实现中华民族伟大复兴的关键一招。</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85762" y="485776"/>
            <a:ext cx="2339102" cy="523220"/>
          </a:xfrm>
          <a:prstGeom prst="rect">
            <a:avLst/>
          </a:prstGeom>
          <a:noFill/>
        </p:spPr>
        <p:txBody>
          <a:bodyPr wrap="none" rtlCol="0">
            <a:spAutoFit/>
          </a:bodyPr>
          <a:lstStyle/>
          <a:p>
            <a:r>
              <a:rPr lang="en-US" altLang="zh-CN" sz="2800" b="1" dirty="0">
                <a:solidFill>
                  <a:srgbClr val="7030A0"/>
                </a:solidFill>
              </a:rPr>
              <a:t>【</a:t>
            </a:r>
            <a:r>
              <a:rPr lang="zh-CN" altLang="en-US" sz="2800" b="1" dirty="0">
                <a:solidFill>
                  <a:srgbClr val="7030A0"/>
                </a:solidFill>
              </a:rPr>
              <a:t>课堂小结</a:t>
            </a:r>
            <a:r>
              <a:rPr lang="en-US" altLang="zh-CN" sz="2800" b="1" dirty="0">
                <a:solidFill>
                  <a:srgbClr val="7030A0"/>
                </a:solidFill>
              </a:rPr>
              <a:t>】</a:t>
            </a:r>
            <a:endParaRPr lang="zh-CN" altLang="en-US" sz="2800" b="1" dirty="0">
              <a:solidFill>
                <a:srgbClr val="7030A0"/>
              </a:solidFill>
            </a:endParaRPr>
          </a:p>
        </p:txBody>
      </p:sp>
      <p:sp>
        <p:nvSpPr>
          <p:cNvPr id="3" name="内容占位符 2"/>
          <p:cNvSpPr txBox="1">
            <a:spLocks noChangeArrowheads="1"/>
          </p:cNvSpPr>
          <p:nvPr/>
        </p:nvSpPr>
        <p:spPr>
          <a:xfrm>
            <a:off x="433388" y="1028700"/>
            <a:ext cx="11134725" cy="5257800"/>
          </a:xfrm>
          <a:prstGeom prst="rect">
            <a:avLst/>
          </a:prstGeom>
        </p:spPr>
        <p:txBody>
          <a:bodyPr lIns="121817" tIns="60908" rIns="121817" bIns="60908">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630" indent="-341630">
              <a:lnSpc>
                <a:spcPct val="150000"/>
              </a:lnSpc>
              <a:spcBef>
                <a:spcPct val="20000"/>
              </a:spcBef>
              <a:buClr>
                <a:schemeClr val="accent1"/>
              </a:buClr>
              <a:buSzPct val="50000"/>
              <a:buFont typeface="Wingdings 2" panose="05020102010507070707" pitchFamily="18" charset="2"/>
              <a:buChar char=""/>
            </a:pPr>
            <a:r>
              <a:rPr lang="zh-CN" altLang="en-US" sz="2400" b="1">
                <a:solidFill>
                  <a:srgbClr val="002060"/>
                </a:solidFill>
                <a:latin typeface="黑体" panose="02010609060101010101" pitchFamily="2" charset="-122"/>
                <a:ea typeface="黑体" panose="02010609060101010101" pitchFamily="2" charset="-122"/>
                <a:sym typeface="黑体" panose="02010609060101010101" pitchFamily="2" charset="-122"/>
              </a:rPr>
              <a:t>改革是历史前进的动力，是历史发展的鲜明主题。</a:t>
            </a:r>
            <a:endParaRPr lang="zh-CN" altLang="en-US" sz="2400" b="1">
              <a:solidFill>
                <a:srgbClr val="002060"/>
              </a:solidFill>
              <a:latin typeface="黑体" panose="02010609060101010101" pitchFamily="2" charset="-122"/>
              <a:ea typeface="黑体" panose="02010609060101010101" pitchFamily="2" charset="-122"/>
              <a:sym typeface="黑体" panose="02010609060101010101" pitchFamily="2" charset="-122"/>
            </a:endParaRPr>
          </a:p>
          <a:p>
            <a:pPr marL="341630" indent="-341630">
              <a:lnSpc>
                <a:spcPct val="150000"/>
              </a:lnSpc>
              <a:spcBef>
                <a:spcPct val="20000"/>
              </a:spcBef>
              <a:buClr>
                <a:schemeClr val="accent1"/>
              </a:buClr>
              <a:buSzPct val="50000"/>
              <a:buFont typeface="Wingdings 2" panose="05020102010507070707" pitchFamily="18" charset="2"/>
              <a:buChar char=""/>
            </a:pPr>
            <a:r>
              <a:rPr lang="zh-CN" altLang="en-US" sz="2400" b="1">
                <a:solidFill>
                  <a:srgbClr val="002060"/>
                </a:solidFill>
                <a:latin typeface="黑体" panose="02010609060101010101" pitchFamily="2" charset="-122"/>
                <a:ea typeface="黑体" panose="02010609060101010101" pitchFamily="2" charset="-122"/>
                <a:sym typeface="黑体" panose="02010609060101010101" pitchFamily="2" charset="-122"/>
              </a:rPr>
              <a:t>改革是对旧体制、旧事物的挑战，必然触动旧势力的利益。</a:t>
            </a:r>
            <a:endParaRPr lang="zh-CN" altLang="en-US" sz="2400" b="1">
              <a:solidFill>
                <a:srgbClr val="002060"/>
              </a:solidFill>
              <a:latin typeface="黑体" panose="02010609060101010101" pitchFamily="2" charset="-122"/>
              <a:ea typeface="黑体" panose="02010609060101010101" pitchFamily="2" charset="-122"/>
              <a:sym typeface="微软雅黑" panose="020B0503020204020204" charset="-122"/>
            </a:endParaRPr>
          </a:p>
          <a:p>
            <a:pPr marL="341630" indent="-341630">
              <a:lnSpc>
                <a:spcPct val="150000"/>
              </a:lnSpc>
              <a:spcBef>
                <a:spcPct val="20000"/>
              </a:spcBef>
              <a:buClr>
                <a:schemeClr val="accent1"/>
              </a:buClr>
              <a:buSzPct val="50000"/>
              <a:buFont typeface="Wingdings 2" panose="05020102010507070707" pitchFamily="18" charset="2"/>
              <a:buChar char=""/>
            </a:pPr>
            <a:r>
              <a:rPr lang="zh-CN" altLang="en-US" sz="2400" b="1">
                <a:solidFill>
                  <a:srgbClr val="002060"/>
                </a:solidFill>
                <a:latin typeface="黑体" panose="02010609060101010101" pitchFamily="2" charset="-122"/>
                <a:ea typeface="黑体" panose="02010609060101010101" pitchFamily="2" charset="-122"/>
                <a:sym typeface="黑体" panose="02010609060101010101" pitchFamily="2" charset="-122"/>
              </a:rPr>
              <a:t>改革会遇到重重阻力，改革者不仅要有智慧、懂策略，更要有坚定的决心和勇气。</a:t>
            </a:r>
            <a:endParaRPr lang="zh-CN" altLang="en-US" sz="2400" b="1">
              <a:solidFill>
                <a:srgbClr val="002060"/>
              </a:solidFill>
              <a:latin typeface="黑体" panose="02010609060101010101" pitchFamily="2" charset="-122"/>
              <a:ea typeface="黑体" panose="02010609060101010101" pitchFamily="2" charset="-122"/>
              <a:sym typeface="微软雅黑" panose="020B0503020204020204" charset="-122"/>
            </a:endParaRPr>
          </a:p>
          <a:p>
            <a:pPr marL="341630" indent="-341630">
              <a:lnSpc>
                <a:spcPct val="150000"/>
              </a:lnSpc>
              <a:spcBef>
                <a:spcPct val="20000"/>
              </a:spcBef>
              <a:buClr>
                <a:schemeClr val="accent1"/>
              </a:buClr>
              <a:buSzPct val="50000"/>
              <a:buFont typeface="Wingdings 2" panose="05020102010507070707" pitchFamily="18" charset="2"/>
              <a:buChar char=""/>
            </a:pPr>
            <a:r>
              <a:rPr lang="zh-CN" altLang="en-US" sz="2400" b="1">
                <a:solidFill>
                  <a:srgbClr val="002060"/>
                </a:solidFill>
                <a:latin typeface="黑体" panose="02010609060101010101" pitchFamily="2" charset="-122"/>
                <a:ea typeface="黑体" panose="02010609060101010101" pitchFamily="2" charset="-122"/>
                <a:sym typeface="黑体" panose="02010609060101010101" pitchFamily="2" charset="-122"/>
              </a:rPr>
              <a:t>改革措施必须符合时代潮流。</a:t>
            </a:r>
            <a:endParaRPr lang="zh-CN" altLang="en-US" sz="2400" b="1">
              <a:solidFill>
                <a:srgbClr val="002060"/>
              </a:solidFill>
              <a:latin typeface="黑体" panose="02010609060101010101" pitchFamily="2" charset="-122"/>
              <a:ea typeface="黑体" panose="02010609060101010101" pitchFamily="2" charset="-122"/>
              <a:sym typeface="微软雅黑" panose="020B0503020204020204" charset="-122"/>
            </a:endParaRPr>
          </a:p>
          <a:p>
            <a:pPr marL="341630" indent="-341630">
              <a:lnSpc>
                <a:spcPct val="150000"/>
              </a:lnSpc>
              <a:spcBef>
                <a:spcPct val="20000"/>
              </a:spcBef>
              <a:buClr>
                <a:schemeClr val="accent1"/>
              </a:buClr>
              <a:buSzPct val="50000"/>
              <a:buFont typeface="Wingdings 2" panose="05020102010507070707" pitchFamily="18" charset="2"/>
              <a:buChar char=""/>
            </a:pPr>
            <a:r>
              <a:rPr lang="zh-CN" altLang="en-US" sz="2400" b="1">
                <a:solidFill>
                  <a:srgbClr val="002060"/>
                </a:solidFill>
                <a:latin typeface="黑体" panose="02010609060101010101" pitchFamily="2" charset="-122"/>
                <a:ea typeface="黑体" panose="02010609060101010101" pitchFamily="2" charset="-122"/>
                <a:sym typeface="微软雅黑" panose="020B0503020204020204" charset="-122"/>
              </a:rPr>
              <a:t>改革要争取民众的支持。</a:t>
            </a:r>
            <a:endParaRPr lang="zh-CN" altLang="en-US" sz="2400" b="1">
              <a:solidFill>
                <a:srgbClr val="002060"/>
              </a:solidFill>
              <a:latin typeface="黑体" panose="02010609060101010101" pitchFamily="2" charset="-122"/>
              <a:ea typeface="黑体" panose="02010609060101010101" pitchFamily="2" charset="-122"/>
              <a:sym typeface="微软雅黑" panose="020B0503020204020204" charset="-122"/>
            </a:endParaRPr>
          </a:p>
          <a:p>
            <a:pPr marL="341630" indent="-341630">
              <a:lnSpc>
                <a:spcPct val="150000"/>
              </a:lnSpc>
              <a:spcBef>
                <a:spcPct val="20000"/>
              </a:spcBef>
              <a:buClr>
                <a:schemeClr val="accent1"/>
              </a:buClr>
              <a:buSzPct val="50000"/>
              <a:buFont typeface="Wingdings 2" panose="05020102010507070707" pitchFamily="18" charset="2"/>
              <a:buChar char=""/>
            </a:pPr>
            <a:r>
              <a:rPr lang="zh-CN" altLang="en-US" sz="2400" b="1">
                <a:solidFill>
                  <a:srgbClr val="002060"/>
                </a:solidFill>
                <a:latin typeface="黑体" panose="02010609060101010101" pitchFamily="2" charset="-122"/>
                <a:ea typeface="黑体" panose="02010609060101010101" pitchFamily="2" charset="-122"/>
                <a:sym typeface="微软雅黑" panose="020B0503020204020204" charset="-122"/>
              </a:rPr>
              <a:t>改革要结合国情</a:t>
            </a:r>
            <a:r>
              <a:rPr lang="en-US" altLang="zh-CN" sz="2400" b="1">
                <a:solidFill>
                  <a:srgbClr val="002060"/>
                </a:solidFill>
                <a:latin typeface="黑体" panose="02010609060101010101" pitchFamily="2" charset="-122"/>
                <a:ea typeface="黑体" panose="02010609060101010101" pitchFamily="2" charset="-122"/>
                <a:sym typeface="微软雅黑" panose="020B0503020204020204" charset="-122"/>
              </a:rPr>
              <a:t>……</a:t>
            </a:r>
            <a:endParaRPr lang="en-US" altLang="zh-CN" sz="2400" b="1">
              <a:solidFill>
                <a:srgbClr val="002060"/>
              </a:solidFill>
              <a:latin typeface="黑体" panose="02010609060101010101" pitchFamily="2" charset="-122"/>
              <a:ea typeface="黑体" panose="02010609060101010101" pitchFamily="2" charset="-122"/>
              <a:sym typeface="微软雅黑" panose="020B0503020204020204" charset="-122"/>
            </a:endParaRPr>
          </a:p>
          <a:p>
            <a:pPr marL="341630" indent="-341630">
              <a:lnSpc>
                <a:spcPct val="150000"/>
              </a:lnSpc>
              <a:spcBef>
                <a:spcPct val="20000"/>
              </a:spcBef>
              <a:buClr>
                <a:schemeClr val="accent1"/>
              </a:buClr>
              <a:buSzPct val="50000"/>
              <a:buFont typeface="Wingdings 2" panose="05020102010507070707" pitchFamily="18" charset="2"/>
              <a:buNone/>
            </a:pPr>
            <a:endParaRPr lang="zh-CN" altLang="en-US" sz="2400" b="1" dirty="0">
              <a:solidFill>
                <a:srgbClr val="002060"/>
              </a:solidFill>
              <a:latin typeface="黑体" panose="02010609060101010101" pitchFamily="2" charset="-122"/>
              <a:ea typeface="黑体" panose="02010609060101010101" pitchFamily="2" charset="-122"/>
              <a:sym typeface="微软雅黑" panose="020B0503020204020204" charset="-122"/>
            </a:endParaRPr>
          </a:p>
        </p:txBody>
      </p:sp>
      <p:pic>
        <p:nvPicPr>
          <p:cNvPr id="7" name="图片 6" descr="图示&#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733" y="3214686"/>
            <a:ext cx="4193474" cy="3228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032" y="3743023"/>
            <a:ext cx="3447892" cy="3128962"/>
          </a:xfrm>
          <a:prstGeom prst="rect">
            <a:avLst/>
          </a:prstGeom>
          <a:noFill/>
          <a:extLst>
            <a:ext uri="{909E8E84-426E-40DD-AFC4-6F175D3DCCD1}">
              <a14:hiddenFill xmlns:a14="http://schemas.microsoft.com/office/drawing/2010/main">
                <a:solidFill>
                  <a:srgbClr val="FFFFFF"/>
                </a:solidFill>
              </a14:hiddenFill>
            </a:ext>
          </a:extLst>
        </p:spPr>
      </p:pic>
      <p:sp>
        <p:nvSpPr>
          <p:cNvPr id="15" name="灯片编号占位符 5"/>
          <p:cNvSpPr>
            <a:spLocks noGrp="1"/>
          </p:cNvSpPr>
          <p:nvPr>
            <p:ph type="sldNum" sz="quarter" idx="12"/>
          </p:nvPr>
        </p:nvSpPr>
        <p:spPr/>
        <p:txBody>
          <a:bodyPr/>
          <a:lstStyle/>
          <a:p>
            <a:fld id="{C4E99CB6-83D3-4507-9F54-D25699FF5941}" type="slidenum">
              <a:rPr lang="zh-CN" altLang="en-US"/>
            </a:fld>
            <a:endParaRPr lang="zh-CN" altLang="en-US" sz="1800">
              <a:solidFill>
                <a:schemeClr val="tx1"/>
              </a:solidFill>
            </a:endParaRPr>
          </a:p>
        </p:txBody>
      </p:sp>
      <p:sp>
        <p:nvSpPr>
          <p:cNvPr id="2" name="文本框 1"/>
          <p:cNvSpPr txBox="1"/>
          <p:nvPr/>
        </p:nvSpPr>
        <p:spPr>
          <a:xfrm>
            <a:off x="3322000" y="1227355"/>
            <a:ext cx="5547999" cy="1815882"/>
          </a:xfrm>
          <a:prstGeom prst="rect">
            <a:avLst/>
          </a:prstGeom>
          <a:noFill/>
        </p:spPr>
        <p:txBody>
          <a:bodyPr wrap="square" rtlCol="0">
            <a:spAutoFit/>
          </a:bodyPr>
          <a:lstStyle/>
          <a:p>
            <a:r>
              <a:rPr lang="zh-CN" altLang="en-US" sz="2800" b="1" dirty="0">
                <a:latin typeface="方正姚体" panose="02010601030101010101" pitchFamily="2" charset="-122"/>
                <a:ea typeface="方正姚体" panose="02010601030101010101" pitchFamily="2" charset="-122"/>
              </a:rPr>
              <a:t>一、春秋战国</a:t>
            </a:r>
            <a:r>
              <a:rPr lang="en-US" altLang="zh-CN" sz="2800" b="1" dirty="0">
                <a:latin typeface="方正姚体" panose="02010601030101010101" pitchFamily="2" charset="-122"/>
                <a:ea typeface="方正姚体" panose="02010601030101010101" pitchFamily="2" charset="-122"/>
              </a:rPr>
              <a:t>——</a:t>
            </a:r>
            <a:r>
              <a:rPr lang="zh-CN" altLang="en-US" sz="2800" b="1" dirty="0">
                <a:latin typeface="方正姚体" panose="02010601030101010101" pitchFamily="2" charset="-122"/>
                <a:ea typeface="方正姚体" panose="02010601030101010101" pitchFamily="2" charset="-122"/>
              </a:rPr>
              <a:t>商鞅变法</a:t>
            </a:r>
            <a:endParaRPr lang="en-US" altLang="zh-CN" sz="2800" b="1" dirty="0">
              <a:latin typeface="方正姚体" panose="02010601030101010101" pitchFamily="2" charset="-122"/>
              <a:ea typeface="方正姚体" panose="02010601030101010101" pitchFamily="2" charset="-122"/>
            </a:endParaRPr>
          </a:p>
          <a:p>
            <a:r>
              <a:rPr lang="zh-CN" altLang="en-US" sz="2800" b="1" dirty="0">
                <a:latin typeface="方正姚体" panose="02010601030101010101" pitchFamily="2" charset="-122"/>
                <a:ea typeface="方正姚体" panose="02010601030101010101" pitchFamily="2" charset="-122"/>
              </a:rPr>
              <a:t>二、北魏</a:t>
            </a:r>
            <a:r>
              <a:rPr lang="en-US" altLang="zh-CN" sz="2800" b="1" dirty="0">
                <a:latin typeface="方正姚体" panose="02010601030101010101" pitchFamily="2" charset="-122"/>
                <a:ea typeface="方正姚体" panose="02010601030101010101" pitchFamily="2" charset="-122"/>
              </a:rPr>
              <a:t>——</a:t>
            </a:r>
            <a:r>
              <a:rPr lang="zh-CN" altLang="en-US" sz="2800" b="1" dirty="0">
                <a:latin typeface="方正姚体" panose="02010601030101010101" pitchFamily="2" charset="-122"/>
                <a:ea typeface="方正姚体" panose="02010601030101010101" pitchFamily="2" charset="-122"/>
              </a:rPr>
              <a:t>孝文帝改革</a:t>
            </a:r>
            <a:endParaRPr lang="en-US" altLang="zh-CN" sz="2800" b="1" dirty="0">
              <a:latin typeface="方正姚体" panose="02010601030101010101" pitchFamily="2" charset="-122"/>
              <a:ea typeface="方正姚体" panose="02010601030101010101" pitchFamily="2" charset="-122"/>
            </a:endParaRPr>
          </a:p>
          <a:p>
            <a:r>
              <a:rPr lang="zh-CN" altLang="en-US" sz="2800" b="1" dirty="0">
                <a:latin typeface="方正姚体" panose="02010601030101010101" pitchFamily="2" charset="-122"/>
                <a:ea typeface="方正姚体" panose="02010601030101010101" pitchFamily="2" charset="-122"/>
              </a:rPr>
              <a:t>三、北宋</a:t>
            </a:r>
            <a:r>
              <a:rPr lang="en-US" altLang="zh-CN" sz="2800" b="1" dirty="0">
                <a:latin typeface="方正姚体" panose="02010601030101010101" pitchFamily="2" charset="-122"/>
                <a:ea typeface="方正姚体" panose="02010601030101010101" pitchFamily="2" charset="-122"/>
              </a:rPr>
              <a:t>——</a:t>
            </a:r>
            <a:r>
              <a:rPr lang="zh-CN" altLang="en-US" sz="2800" b="1" dirty="0">
                <a:latin typeface="方正姚体" panose="02010601030101010101" pitchFamily="2" charset="-122"/>
                <a:ea typeface="方正姚体" panose="02010601030101010101" pitchFamily="2" charset="-122"/>
              </a:rPr>
              <a:t>王安石变法</a:t>
            </a:r>
            <a:endParaRPr lang="en-US" altLang="zh-CN" sz="2800" b="1" dirty="0">
              <a:latin typeface="方正姚体" panose="02010601030101010101" pitchFamily="2" charset="-122"/>
              <a:ea typeface="方正姚体" panose="02010601030101010101" pitchFamily="2" charset="-122"/>
            </a:endParaRPr>
          </a:p>
          <a:p>
            <a:r>
              <a:rPr lang="zh-CN" altLang="en-US" sz="2800" b="1" dirty="0">
                <a:latin typeface="方正姚体" panose="02010601030101010101" pitchFamily="2" charset="-122"/>
                <a:ea typeface="方正姚体" panose="02010601030101010101" pitchFamily="2" charset="-122"/>
              </a:rPr>
              <a:t>四、明朝</a:t>
            </a:r>
            <a:r>
              <a:rPr lang="en-US" altLang="zh-CN" sz="2800" b="1" dirty="0">
                <a:latin typeface="方正姚体" panose="02010601030101010101" pitchFamily="2" charset="-122"/>
                <a:ea typeface="方正姚体" panose="02010601030101010101" pitchFamily="2" charset="-122"/>
              </a:rPr>
              <a:t>——</a:t>
            </a:r>
            <a:r>
              <a:rPr lang="zh-CN" altLang="en-US" sz="2800" b="1" dirty="0">
                <a:latin typeface="方正姚体" panose="02010601030101010101" pitchFamily="2" charset="-122"/>
                <a:ea typeface="方正姚体" panose="02010601030101010101" pitchFamily="2" charset="-122"/>
              </a:rPr>
              <a:t>张居正改革</a:t>
            </a:r>
            <a:endParaRPr lang="zh-CN" altLang="en-US" sz="2800" b="1" dirty="0">
              <a:latin typeface="方正姚体" panose="02010601030101010101" pitchFamily="2" charset="-122"/>
              <a:ea typeface="方正姚体" panose="02010601030101010101" pitchFamily="2" charset="-122"/>
            </a:endParaRPr>
          </a:p>
        </p:txBody>
      </p:sp>
      <p:sp>
        <p:nvSpPr>
          <p:cNvPr id="3" name="左大括号 2"/>
          <p:cNvSpPr/>
          <p:nvPr/>
        </p:nvSpPr>
        <p:spPr>
          <a:xfrm>
            <a:off x="2823476" y="1432083"/>
            <a:ext cx="498524" cy="14716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526877" y="496553"/>
            <a:ext cx="6959994" cy="882966"/>
          </a:xfrm>
          <a:prstGeom prst="rect">
            <a:avLst/>
          </a:prstGeom>
        </p:spPr>
        <p:txBody>
          <a:bodyPr vert="horz" lIns="91440" tIns="45720" rIns="91440" bIns="45720" rtlCol="0" anchor="ctr">
            <a:noAutofit/>
          </a:bodyPr>
          <a:lstStyle/>
          <a:p>
            <a:pPr>
              <a:lnSpc>
                <a:spcPct val="90000"/>
              </a:lnSpc>
              <a:spcAft>
                <a:spcPts val="600"/>
              </a:spcAft>
            </a:pPr>
            <a:r>
              <a:rPr lang="zh-CN" altLang="en-US" sz="3200" b="1" dirty="0">
                <a:solidFill>
                  <a:srgbClr val="0000CC"/>
                </a:solidFill>
                <a:latin typeface="方正粗黑宋简体" panose="02000000000000000000" pitchFamily="2" charset="-122"/>
                <a:ea typeface="方正粗黑宋简体" panose="02000000000000000000" pitchFamily="2" charset="-122"/>
              </a:rPr>
              <a:t>◆</a:t>
            </a:r>
            <a:r>
              <a:rPr lang="zh-CN" altLang="en-US" sz="3200" b="1" dirty="0">
                <a:latin typeface="方正粗黑宋简体" panose="02000000000000000000" pitchFamily="2" charset="-122"/>
                <a:ea typeface="方正粗黑宋简体" panose="02000000000000000000" pitchFamily="2" charset="-122"/>
              </a:rPr>
              <a:t>中国</a:t>
            </a:r>
            <a:r>
              <a:rPr lang="zh-CN" altLang="en-US" sz="3200" b="1" dirty="0">
                <a:solidFill>
                  <a:srgbClr val="FF0000"/>
                </a:solidFill>
                <a:latin typeface="方正粗黑宋简体" panose="02000000000000000000" pitchFamily="2" charset="-122"/>
                <a:ea typeface="方正粗黑宋简体" panose="02000000000000000000" pitchFamily="2" charset="-122"/>
              </a:rPr>
              <a:t>古代</a:t>
            </a:r>
            <a:r>
              <a:rPr lang="zh-CN" altLang="en-US" sz="3200" b="1" dirty="0">
                <a:latin typeface="方正粗黑宋简体" panose="02000000000000000000" pitchFamily="2" charset="-122"/>
                <a:ea typeface="方正粗黑宋简体" panose="02000000000000000000" pitchFamily="2" charset="-122"/>
              </a:rPr>
              <a:t>的重要变法和改革</a:t>
            </a:r>
            <a:endParaRPr lang="en-US" altLang="zh-CN" sz="3200" b="1" dirty="0">
              <a:latin typeface="方正粗黑宋简体" panose="02000000000000000000" pitchFamily="2" charset="-122"/>
              <a:ea typeface="方正粗黑宋简体" panose="02000000000000000000" pitchFamily="2" charset="-122"/>
            </a:endParaRPr>
          </a:p>
        </p:txBody>
      </p:sp>
      <p:sp>
        <p:nvSpPr>
          <p:cNvPr id="4" name="箭头: 直角上 3"/>
          <p:cNvSpPr/>
          <p:nvPr/>
        </p:nvSpPr>
        <p:spPr>
          <a:xfrm rot="5400000">
            <a:off x="2082990" y="1396364"/>
            <a:ext cx="857250"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3023"/>
            <a:ext cx="3354369" cy="31149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000" y="3774039"/>
            <a:ext cx="44958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图片包含 文本&#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749" y="3774039"/>
            <a:ext cx="2320884" cy="311497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圆角 1"/>
          <p:cNvSpPr/>
          <p:nvPr/>
        </p:nvSpPr>
        <p:spPr>
          <a:xfrm>
            <a:off x="7011882" y="2710905"/>
            <a:ext cx="5086041" cy="3648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94889" y="812117"/>
            <a:ext cx="3397250" cy="460375"/>
          </a:xfrm>
          <a:prstGeom prst="rect">
            <a:avLst/>
          </a:prstGeom>
          <a:noFill/>
        </p:spPr>
        <p:txBody>
          <a:bodyPr wrap="non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、时代背景</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大变革</a:t>
            </a:r>
            <a:endParaRPr lang="zh-CN" altLang="en-US" sz="2400" b="1" dirty="0">
              <a:latin typeface="黑体" panose="02010609060101010101" pitchFamily="2" charset="-122"/>
              <a:ea typeface="黑体" panose="02010609060101010101" pitchFamily="2" charset="-122"/>
            </a:endParaRPr>
          </a:p>
        </p:txBody>
      </p:sp>
      <p:grpSp>
        <p:nvGrpSpPr>
          <p:cNvPr id="12" name="组合 11"/>
          <p:cNvGrpSpPr/>
          <p:nvPr/>
        </p:nvGrpSpPr>
        <p:grpSpPr>
          <a:xfrm>
            <a:off x="5409499" y="-73728"/>
            <a:ext cx="3359345" cy="2780397"/>
            <a:chOff x="6741556" y="3042940"/>
            <a:chExt cx="4926234" cy="3219478"/>
          </a:xfrm>
        </p:grpSpPr>
        <p:pic>
          <p:nvPicPr>
            <p:cNvPr id="9" name="图片 8"/>
            <p:cNvPicPr>
              <a:picLocks noChangeAspect="1"/>
            </p:cNvPicPr>
            <p:nvPr/>
          </p:nvPicPr>
          <p:blipFill>
            <a:blip r:embed="rId2"/>
            <a:stretch>
              <a:fillRect/>
            </a:stretch>
          </p:blipFill>
          <p:spPr>
            <a:xfrm>
              <a:off x="6741556" y="3471204"/>
              <a:ext cx="4926232" cy="2791214"/>
            </a:xfrm>
            <a:prstGeom prst="rect">
              <a:avLst/>
            </a:prstGeom>
          </p:spPr>
        </p:pic>
        <p:sp>
          <p:nvSpPr>
            <p:cNvPr id="11" name="文本框 10"/>
            <p:cNvSpPr txBox="1"/>
            <p:nvPr/>
          </p:nvSpPr>
          <p:spPr>
            <a:xfrm>
              <a:off x="6741557" y="3042940"/>
              <a:ext cx="4926233" cy="556307"/>
            </a:xfrm>
            <a:prstGeom prst="rect">
              <a:avLst/>
            </a:prstGeom>
            <a:solidFill>
              <a:srgbClr val="F3E3D4"/>
            </a:solidFill>
          </p:spPr>
          <p:txBody>
            <a:bodyPr wrap="square">
              <a:spAutoFit/>
            </a:bodyPr>
            <a:lstStyle>
              <a:defPPr>
                <a:defRPr lang="zh-CN"/>
              </a:defPPr>
              <a:lvl1pPr>
                <a:defRPr sz="2800" b="1" i="0">
                  <a:effectLst/>
                  <a:latin typeface="仿宋" panose="02010609060101010101" pitchFamily="49" charset="-122"/>
                  <a:ea typeface="仿宋" panose="02010609060101010101" pitchFamily="49" charset="-122"/>
                </a:defRPr>
              </a:lvl1pPr>
            </a:lstStyle>
            <a:p>
              <a:r>
                <a:rPr lang="zh-CN" altLang="en-US" sz="2400" dirty="0"/>
                <a:t>战国铁犁铧</a:t>
              </a:r>
              <a:endParaRPr lang="zh-CN" altLang="en-US" sz="2400" dirty="0"/>
            </a:p>
          </p:txBody>
        </p:sp>
      </p:grpSp>
      <p:sp>
        <p:nvSpPr>
          <p:cNvPr id="14" name="文本框 13"/>
          <p:cNvSpPr txBox="1"/>
          <p:nvPr/>
        </p:nvSpPr>
        <p:spPr>
          <a:xfrm>
            <a:off x="329632" y="5172078"/>
            <a:ext cx="3327338" cy="461665"/>
          </a:xfrm>
          <a:prstGeom prst="rect">
            <a:avLst/>
          </a:prstGeom>
          <a:noFill/>
          <a:ln>
            <a:solidFill>
              <a:srgbClr val="0070C0"/>
            </a:solidFill>
          </a:ln>
        </p:spPr>
        <p:txBody>
          <a:bodyPr wrap="square" rtlCol="0">
            <a:spAutoFit/>
          </a:bodyPr>
          <a:lstStyle/>
          <a:p>
            <a:pPr algn="ctr"/>
            <a:r>
              <a:rPr lang="zh-CN" altLang="en-US" sz="2400" b="1" dirty="0">
                <a:latin typeface="华文细黑" panose="02010600040101010101" pitchFamily="2" charset="-122"/>
                <a:ea typeface="华文细黑" panose="02010600040101010101" pitchFamily="2" charset="-122"/>
              </a:rPr>
              <a:t>百家争鸣</a:t>
            </a:r>
            <a:endParaRPr lang="zh-CN" altLang="en-US" sz="2400" b="1" dirty="0">
              <a:latin typeface="华文细黑" panose="02010600040101010101" pitchFamily="2" charset="-122"/>
              <a:ea typeface="华文细黑" panose="02010600040101010101" pitchFamily="2" charset="-122"/>
            </a:endParaRPr>
          </a:p>
        </p:txBody>
      </p:sp>
      <p:sp>
        <p:nvSpPr>
          <p:cNvPr id="16" name="文本框 15"/>
          <p:cNvSpPr txBox="1"/>
          <p:nvPr/>
        </p:nvSpPr>
        <p:spPr>
          <a:xfrm>
            <a:off x="293424" y="1589237"/>
            <a:ext cx="3359345" cy="461665"/>
          </a:xfrm>
          <a:prstGeom prst="rect">
            <a:avLst/>
          </a:prstGeom>
          <a:noFill/>
          <a:ln>
            <a:solidFill>
              <a:srgbClr val="0070C0"/>
            </a:solidFill>
          </a:ln>
        </p:spPr>
        <p:txBody>
          <a:bodyPr wrap="square">
            <a:spAutoFit/>
          </a:bodyPr>
          <a:lstStyle/>
          <a:p>
            <a:pPr algn="ctr"/>
            <a:r>
              <a:rPr lang="zh-CN" altLang="en-US" sz="2400" b="1" dirty="0">
                <a:latin typeface="华文细黑" panose="02010600040101010101" pitchFamily="2" charset="-122"/>
                <a:ea typeface="华文细黑" panose="02010600040101010101" pitchFamily="2" charset="-122"/>
              </a:rPr>
              <a:t>铁犁、牛耕使用</a:t>
            </a:r>
            <a:endParaRPr lang="en-US" altLang="zh-CN" sz="2400" b="1" dirty="0">
              <a:latin typeface="华文细黑" panose="02010600040101010101" pitchFamily="2" charset="-122"/>
              <a:ea typeface="华文细黑" panose="02010600040101010101" pitchFamily="2" charset="-122"/>
            </a:endParaRPr>
          </a:p>
        </p:txBody>
      </p:sp>
      <p:sp>
        <p:nvSpPr>
          <p:cNvPr id="18" name="文本框 17"/>
          <p:cNvSpPr txBox="1"/>
          <p:nvPr/>
        </p:nvSpPr>
        <p:spPr>
          <a:xfrm>
            <a:off x="291426" y="2355440"/>
            <a:ext cx="3361112" cy="461665"/>
          </a:xfrm>
          <a:prstGeom prst="rect">
            <a:avLst/>
          </a:prstGeom>
          <a:noFill/>
          <a:ln>
            <a:solidFill>
              <a:srgbClr val="0070C0"/>
            </a:solidFill>
          </a:ln>
        </p:spPr>
        <p:txBody>
          <a:bodyPr wrap="square">
            <a:spAutoFit/>
          </a:bodyPr>
          <a:lstStyle/>
          <a:p>
            <a:pPr algn="ctr"/>
            <a:r>
              <a:rPr lang="zh-CN" altLang="en-US" sz="2400" b="1" dirty="0">
                <a:latin typeface="华文细黑" panose="02010600040101010101" pitchFamily="2" charset="-122"/>
                <a:ea typeface="华文细黑" panose="02010600040101010101" pitchFamily="2" charset="-122"/>
              </a:rPr>
              <a:t>私田增多</a:t>
            </a:r>
            <a:endParaRPr lang="en-US" altLang="zh-CN" sz="2400" b="1" dirty="0">
              <a:latin typeface="华文细黑" panose="02010600040101010101" pitchFamily="2" charset="-122"/>
              <a:ea typeface="华文细黑" panose="02010600040101010101" pitchFamily="2" charset="-122"/>
            </a:endParaRPr>
          </a:p>
        </p:txBody>
      </p:sp>
      <p:sp>
        <p:nvSpPr>
          <p:cNvPr id="20" name="文本框 19"/>
          <p:cNvSpPr txBox="1"/>
          <p:nvPr/>
        </p:nvSpPr>
        <p:spPr>
          <a:xfrm>
            <a:off x="329633" y="3093576"/>
            <a:ext cx="3327338" cy="461665"/>
          </a:xfrm>
          <a:prstGeom prst="rect">
            <a:avLst/>
          </a:prstGeom>
          <a:noFill/>
          <a:ln>
            <a:solidFill>
              <a:srgbClr val="0070C0"/>
            </a:solidFill>
          </a:ln>
        </p:spPr>
        <p:txBody>
          <a:bodyPr wrap="square">
            <a:spAutoFit/>
          </a:bodyPr>
          <a:lstStyle/>
          <a:p>
            <a:pPr algn="ctr"/>
            <a:r>
              <a:rPr lang="zh-CN" altLang="en-US" sz="2400" b="1" dirty="0">
                <a:latin typeface="华文细黑" panose="02010600040101010101" pitchFamily="2" charset="-122"/>
                <a:ea typeface="华文细黑" panose="02010600040101010101" pitchFamily="2" charset="-122"/>
              </a:rPr>
              <a:t>井田制瓦解</a:t>
            </a:r>
            <a:endParaRPr lang="en-US" altLang="zh-CN" sz="2400" b="1" dirty="0">
              <a:latin typeface="华文细黑" panose="02010600040101010101" pitchFamily="2" charset="-122"/>
              <a:ea typeface="华文细黑" panose="02010600040101010101" pitchFamily="2" charset="-122"/>
            </a:endParaRPr>
          </a:p>
        </p:txBody>
      </p:sp>
      <p:sp>
        <p:nvSpPr>
          <p:cNvPr id="22" name="文本框 21"/>
          <p:cNvSpPr txBox="1"/>
          <p:nvPr/>
        </p:nvSpPr>
        <p:spPr>
          <a:xfrm>
            <a:off x="329632" y="3781946"/>
            <a:ext cx="3327339" cy="461665"/>
          </a:xfrm>
          <a:prstGeom prst="rect">
            <a:avLst/>
          </a:prstGeom>
          <a:noFill/>
          <a:ln>
            <a:solidFill>
              <a:srgbClr val="0070C0"/>
            </a:solidFill>
          </a:ln>
        </p:spPr>
        <p:txBody>
          <a:bodyPr wrap="square">
            <a:spAutoFit/>
          </a:bodyPr>
          <a:lstStyle/>
          <a:p>
            <a:pPr algn="ctr"/>
            <a:r>
              <a:rPr lang="zh-CN" altLang="en-US" sz="2400" b="1" dirty="0">
                <a:latin typeface="华文细黑" panose="02010600040101010101" pitchFamily="2" charset="-122"/>
                <a:ea typeface="华文细黑" panose="02010600040101010101" pitchFamily="2" charset="-122"/>
              </a:rPr>
              <a:t>封建土地私有制确立</a:t>
            </a:r>
            <a:endParaRPr lang="en-US" altLang="zh-CN" sz="2400" b="1" dirty="0">
              <a:latin typeface="华文细黑" panose="02010600040101010101" pitchFamily="2" charset="-122"/>
              <a:ea typeface="华文细黑" panose="02010600040101010101" pitchFamily="2" charset="-122"/>
            </a:endParaRPr>
          </a:p>
        </p:txBody>
      </p:sp>
      <p:sp>
        <p:nvSpPr>
          <p:cNvPr id="24" name="文本框 23"/>
          <p:cNvSpPr txBox="1"/>
          <p:nvPr/>
        </p:nvSpPr>
        <p:spPr>
          <a:xfrm>
            <a:off x="329632" y="4458498"/>
            <a:ext cx="3327339" cy="461665"/>
          </a:xfrm>
          <a:prstGeom prst="rect">
            <a:avLst/>
          </a:prstGeom>
          <a:noFill/>
          <a:ln>
            <a:solidFill>
              <a:srgbClr val="0070C0"/>
            </a:solidFill>
          </a:ln>
        </p:spPr>
        <p:txBody>
          <a:bodyPr wrap="square">
            <a:spAutoFit/>
          </a:bodyPr>
          <a:lstStyle/>
          <a:p>
            <a:pPr algn="ctr"/>
            <a:r>
              <a:rPr lang="zh-CN" altLang="en-US" sz="2400" b="1" dirty="0">
                <a:latin typeface="华文细黑" panose="02010600040101010101" pitchFamily="2" charset="-122"/>
                <a:ea typeface="华文细黑" panose="02010600040101010101" pitchFamily="2" charset="-122"/>
              </a:rPr>
              <a:t>礼崩乐坏、诸侯争霸</a:t>
            </a:r>
            <a:endParaRPr lang="en-US" altLang="zh-CN" sz="2400" b="1" dirty="0">
              <a:latin typeface="华文细黑" panose="02010600040101010101" pitchFamily="2" charset="-122"/>
              <a:ea typeface="华文细黑" panose="02010600040101010101" pitchFamily="2" charset="-122"/>
            </a:endParaRPr>
          </a:p>
        </p:txBody>
      </p:sp>
      <p:sp>
        <p:nvSpPr>
          <p:cNvPr id="25" name="箭头: 下 24"/>
          <p:cNvSpPr/>
          <p:nvPr/>
        </p:nvSpPr>
        <p:spPr>
          <a:xfrm>
            <a:off x="1273715" y="2097347"/>
            <a:ext cx="1347178" cy="25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箭头: 下 26"/>
          <p:cNvSpPr/>
          <p:nvPr/>
        </p:nvSpPr>
        <p:spPr>
          <a:xfrm>
            <a:off x="1261170" y="2868513"/>
            <a:ext cx="1347178" cy="25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箭头: 下 28"/>
          <p:cNvSpPr/>
          <p:nvPr/>
        </p:nvSpPr>
        <p:spPr>
          <a:xfrm>
            <a:off x="1261170" y="3560971"/>
            <a:ext cx="1347178" cy="25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箭头: 下 30"/>
          <p:cNvSpPr/>
          <p:nvPr/>
        </p:nvSpPr>
        <p:spPr>
          <a:xfrm>
            <a:off x="1259170" y="4252386"/>
            <a:ext cx="1347178" cy="25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箭头: 下 32"/>
          <p:cNvSpPr/>
          <p:nvPr/>
        </p:nvSpPr>
        <p:spPr>
          <a:xfrm>
            <a:off x="1259170" y="4935962"/>
            <a:ext cx="1347178" cy="25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文本框 34"/>
          <p:cNvSpPr txBox="1"/>
          <p:nvPr/>
        </p:nvSpPr>
        <p:spPr>
          <a:xfrm>
            <a:off x="5296165" y="3465240"/>
            <a:ext cx="1823934" cy="1938992"/>
          </a:xfrm>
          <a:prstGeom prst="rect">
            <a:avLst/>
          </a:prstGeom>
          <a:noFill/>
        </p:spPr>
        <p:txBody>
          <a:bodyPr wrap="square">
            <a:spAutoFit/>
          </a:bodyPr>
          <a:lstStyle>
            <a:defPPr>
              <a:defRPr lang="zh-CN"/>
            </a:defPPr>
            <a:lvl1pPr>
              <a:defRPr sz="2800" b="1">
                <a:solidFill>
                  <a:srgbClr val="FF0000"/>
                </a:solidFill>
                <a:latin typeface="微软雅黑" panose="020B0503020204020204" charset="-122"/>
                <a:ea typeface="微软雅黑" panose="020B0503020204020204" charset="-122"/>
              </a:defRPr>
            </a:lvl1pPr>
          </a:lstStyle>
          <a:p>
            <a:r>
              <a:rPr lang="zh-CN" altLang="en-US" sz="2400" dirty="0"/>
              <a:t>经济基础</a:t>
            </a:r>
            <a:endParaRPr lang="en-US" altLang="zh-CN" sz="2400" dirty="0"/>
          </a:p>
          <a:p>
            <a:endParaRPr lang="en-US" altLang="zh-CN" sz="2400" dirty="0"/>
          </a:p>
          <a:p>
            <a:r>
              <a:rPr lang="zh-CN" altLang="en-US" sz="2400" dirty="0"/>
              <a:t>     决定</a:t>
            </a:r>
            <a:endParaRPr lang="en-US" altLang="zh-CN" sz="2400" dirty="0"/>
          </a:p>
          <a:p>
            <a:endParaRPr lang="en-US" altLang="zh-CN" sz="2400" dirty="0"/>
          </a:p>
          <a:p>
            <a:r>
              <a:rPr lang="zh-CN" altLang="en-US" sz="2400" dirty="0"/>
              <a:t>上层建筑</a:t>
            </a:r>
            <a:endParaRPr lang="zh-CN" altLang="en-US" sz="2400" dirty="0"/>
          </a:p>
        </p:txBody>
      </p:sp>
      <p:sp>
        <p:nvSpPr>
          <p:cNvPr id="37" name="文本框 36"/>
          <p:cNvSpPr txBox="1"/>
          <p:nvPr/>
        </p:nvSpPr>
        <p:spPr>
          <a:xfrm>
            <a:off x="3823701" y="1589237"/>
            <a:ext cx="2059717" cy="1938992"/>
          </a:xfrm>
          <a:prstGeom prst="rect">
            <a:avLst/>
          </a:prstGeom>
          <a:noFill/>
        </p:spPr>
        <p:txBody>
          <a:bodyPr wrap="square">
            <a:spAutoFit/>
          </a:bodyPr>
          <a:lstStyle/>
          <a:p>
            <a:r>
              <a:rPr lang="zh-CN" altLang="en-US" sz="2400" b="1" dirty="0">
                <a:solidFill>
                  <a:srgbClr val="FF0000"/>
                </a:solidFill>
                <a:latin typeface="微软雅黑" panose="020B0503020204020204" charset="-122"/>
                <a:ea typeface="微软雅黑" panose="020B0503020204020204" charset="-122"/>
              </a:rPr>
              <a:t>生产力</a:t>
            </a:r>
            <a:endParaRPr lang="en-US" altLang="zh-CN" sz="2400" b="1" dirty="0">
              <a:solidFill>
                <a:srgbClr val="FF0000"/>
              </a:solidFill>
              <a:latin typeface="微软雅黑" panose="020B0503020204020204" charset="-122"/>
              <a:ea typeface="微软雅黑" panose="020B0503020204020204" charset="-122"/>
            </a:endParaRPr>
          </a:p>
          <a:p>
            <a:endParaRPr lang="en-US" altLang="zh-CN" sz="2400" b="1" dirty="0">
              <a:solidFill>
                <a:srgbClr val="FF0000"/>
              </a:solidFill>
              <a:latin typeface="微软雅黑" panose="020B0503020204020204" charset="-122"/>
              <a:ea typeface="微软雅黑" panose="020B0503020204020204" charset="-122"/>
            </a:endParaRPr>
          </a:p>
          <a:p>
            <a:r>
              <a:rPr lang="zh-CN" altLang="en-US" sz="2400" b="1" dirty="0">
                <a:solidFill>
                  <a:srgbClr val="FF0000"/>
                </a:solidFill>
                <a:latin typeface="微软雅黑" panose="020B0503020204020204" charset="-122"/>
                <a:ea typeface="微软雅黑" panose="020B0503020204020204" charset="-122"/>
              </a:rPr>
              <a:t> 决定</a:t>
            </a:r>
            <a:endParaRPr lang="en-US" altLang="zh-CN" sz="2400" b="1" dirty="0">
              <a:solidFill>
                <a:srgbClr val="FF0000"/>
              </a:solidFill>
              <a:latin typeface="微软雅黑" panose="020B0503020204020204" charset="-122"/>
              <a:ea typeface="微软雅黑" panose="020B0503020204020204" charset="-122"/>
            </a:endParaRPr>
          </a:p>
          <a:p>
            <a:endParaRPr lang="en-US" altLang="zh-CN" sz="2400" b="1" dirty="0">
              <a:solidFill>
                <a:srgbClr val="FF0000"/>
              </a:solidFill>
              <a:latin typeface="微软雅黑" panose="020B0503020204020204" charset="-122"/>
              <a:ea typeface="微软雅黑" panose="020B0503020204020204" charset="-122"/>
            </a:endParaRPr>
          </a:p>
          <a:p>
            <a:r>
              <a:rPr lang="zh-CN" altLang="en-US" sz="2400" b="1" dirty="0">
                <a:solidFill>
                  <a:srgbClr val="FF0000"/>
                </a:solidFill>
                <a:latin typeface="微软雅黑" panose="020B0503020204020204" charset="-122"/>
                <a:ea typeface="微软雅黑" panose="020B0503020204020204" charset="-122"/>
              </a:rPr>
              <a:t>生产关系</a:t>
            </a:r>
            <a:endParaRPr lang="en-US" altLang="zh-CN" sz="2400" b="1" dirty="0">
              <a:solidFill>
                <a:srgbClr val="FF0000"/>
              </a:solidFill>
              <a:latin typeface="微软雅黑" panose="020B0503020204020204" charset="-122"/>
              <a:ea typeface="微软雅黑" panose="020B0503020204020204" charset="-122"/>
            </a:endParaRPr>
          </a:p>
        </p:txBody>
      </p:sp>
      <p:sp>
        <p:nvSpPr>
          <p:cNvPr id="38" name="右大括号 37"/>
          <p:cNvSpPr/>
          <p:nvPr/>
        </p:nvSpPr>
        <p:spPr>
          <a:xfrm>
            <a:off x="3688147" y="1791333"/>
            <a:ext cx="252529" cy="24285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0" name="右大括号 39"/>
          <p:cNvSpPr/>
          <p:nvPr/>
        </p:nvSpPr>
        <p:spPr>
          <a:xfrm>
            <a:off x="4990952" y="3095666"/>
            <a:ext cx="615373" cy="3153123"/>
          </a:xfrm>
          <a:prstGeom prst="rightBrace">
            <a:avLst>
              <a:gd name="adj1" fmla="val 8333"/>
              <a:gd name="adj2" fmla="val 5045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2" name="文本框 41"/>
          <p:cNvSpPr txBox="1"/>
          <p:nvPr/>
        </p:nvSpPr>
        <p:spPr>
          <a:xfrm>
            <a:off x="329632" y="5884612"/>
            <a:ext cx="3327339" cy="461665"/>
          </a:xfrm>
          <a:prstGeom prst="rect">
            <a:avLst/>
          </a:prstGeom>
          <a:noFill/>
          <a:ln>
            <a:solidFill>
              <a:srgbClr val="0070C0"/>
            </a:solidFill>
          </a:ln>
        </p:spPr>
        <p:txBody>
          <a:bodyPr wrap="square">
            <a:spAutoFit/>
          </a:bodyPr>
          <a:lstStyle/>
          <a:p>
            <a:pPr algn="ctr"/>
            <a:r>
              <a:rPr lang="zh-CN" altLang="en-US" sz="2400" b="1" dirty="0">
                <a:latin typeface="华文细黑" panose="02010600040101010101" pitchFamily="2" charset="-122"/>
                <a:ea typeface="华文细黑" panose="02010600040101010101" pitchFamily="2" charset="-122"/>
              </a:rPr>
              <a:t>新兴地主阶级要求改革</a:t>
            </a:r>
            <a:endParaRPr lang="en-US" altLang="zh-CN" sz="2400" b="1" dirty="0">
              <a:latin typeface="华文细黑" panose="02010600040101010101" pitchFamily="2" charset="-122"/>
              <a:ea typeface="华文细黑" panose="02010600040101010101" pitchFamily="2" charset="-122"/>
            </a:endParaRPr>
          </a:p>
        </p:txBody>
      </p:sp>
      <p:sp>
        <p:nvSpPr>
          <p:cNvPr id="44" name="箭头: 下 43"/>
          <p:cNvSpPr/>
          <p:nvPr/>
        </p:nvSpPr>
        <p:spPr>
          <a:xfrm>
            <a:off x="1257170" y="5634743"/>
            <a:ext cx="1347178" cy="25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文本框 45"/>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一、春秋战国的变法</a:t>
            </a:r>
            <a:endParaRPr lang="zh-CN" altLang="en-US" sz="2800" b="1" dirty="0">
              <a:latin typeface="黑体" panose="02010609060101010101" pitchFamily="2" charset="-122"/>
              <a:ea typeface="黑体" panose="02010609060101010101" pitchFamily="2" charset="-122"/>
            </a:endParaRPr>
          </a:p>
        </p:txBody>
      </p:sp>
      <p:sp>
        <p:nvSpPr>
          <p:cNvPr id="48" name="箭头: 下 47"/>
          <p:cNvSpPr/>
          <p:nvPr/>
        </p:nvSpPr>
        <p:spPr>
          <a:xfrm>
            <a:off x="3598053" y="1948604"/>
            <a:ext cx="1446237" cy="1220258"/>
          </a:xfrm>
          <a:prstGeom prst="downArrow">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箭头: 下 50"/>
          <p:cNvSpPr/>
          <p:nvPr/>
        </p:nvSpPr>
        <p:spPr>
          <a:xfrm>
            <a:off x="5409499" y="3869410"/>
            <a:ext cx="1446237" cy="1220258"/>
          </a:xfrm>
          <a:prstGeom prst="downArrow">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27"/>
          <p:cNvSpPr txBox="1"/>
          <p:nvPr/>
        </p:nvSpPr>
        <p:spPr>
          <a:xfrm>
            <a:off x="7089685" y="3049741"/>
            <a:ext cx="5102315" cy="830997"/>
          </a:xfrm>
          <a:prstGeom prst="rect">
            <a:avLst/>
          </a:prstGeom>
          <a:noFill/>
        </p:spPr>
        <p:txBody>
          <a:bodyPr wrap="square" rtlCol="0">
            <a:spAutoFit/>
          </a:bodyPr>
          <a:lstStyle/>
          <a:p>
            <a:r>
              <a:rPr lang="zh-CN" altLang="en-US" sz="2400" b="1" dirty="0">
                <a:solidFill>
                  <a:srgbClr val="FF0000"/>
                </a:solidFill>
                <a:ea typeface="+mn-ea"/>
                <a:cs typeface="+mn-ea"/>
              </a:rPr>
              <a:t>①</a:t>
            </a:r>
            <a:r>
              <a:rPr lang="zh-CN" altLang="en-US" sz="2400" b="1" dirty="0">
                <a:solidFill>
                  <a:srgbClr val="FF0000"/>
                </a:solidFill>
                <a:latin typeface="+mn-ea"/>
                <a:ea typeface="+mn-ea"/>
                <a:cs typeface="+mn-ea"/>
              </a:rPr>
              <a:t>经济：</a:t>
            </a:r>
            <a:r>
              <a:rPr lang="zh-CN" sz="2400" b="1" dirty="0">
                <a:solidFill>
                  <a:srgbClr val="FF0000"/>
                </a:solidFill>
                <a:latin typeface="+mn-ea"/>
                <a:ea typeface="+mn-ea"/>
                <a:cs typeface="+mn-ea"/>
              </a:rPr>
              <a:t>铁器牛耕，生产力发展；</a:t>
            </a:r>
            <a:r>
              <a:rPr lang="zh-CN" sz="2400" b="1" dirty="0">
                <a:solidFill>
                  <a:srgbClr val="FF0000"/>
                </a:solidFill>
                <a:latin typeface="+mn-ea"/>
                <a:ea typeface="+mn-ea"/>
                <a:cs typeface="+mn-ea"/>
                <a:sym typeface="+mn-ea"/>
              </a:rPr>
              <a:t>井田制瓦解，封建土地私有制兴起；</a:t>
            </a:r>
            <a:endParaRPr lang="zh-CN" sz="2400" b="1" dirty="0">
              <a:solidFill>
                <a:srgbClr val="FF0000"/>
              </a:solidFill>
              <a:latin typeface="+mn-ea"/>
              <a:ea typeface="+mn-ea"/>
              <a:cs typeface="+mn-ea"/>
            </a:endParaRPr>
          </a:p>
        </p:txBody>
      </p:sp>
      <p:sp>
        <p:nvSpPr>
          <p:cNvPr id="30" name="文本框 29"/>
          <p:cNvSpPr txBox="1"/>
          <p:nvPr/>
        </p:nvSpPr>
        <p:spPr>
          <a:xfrm>
            <a:off x="7080557" y="3825924"/>
            <a:ext cx="5017366" cy="830997"/>
          </a:xfrm>
          <a:prstGeom prst="rect">
            <a:avLst/>
          </a:prstGeom>
          <a:noFill/>
        </p:spPr>
        <p:txBody>
          <a:bodyPr wrap="square" rtlCol="0">
            <a:spAutoFit/>
          </a:bodyPr>
          <a:lstStyle/>
          <a:p>
            <a:r>
              <a:rPr lang="zh-CN" altLang="en-US" sz="2400" b="1" dirty="0">
                <a:solidFill>
                  <a:srgbClr val="FF0000"/>
                </a:solidFill>
                <a:ea typeface="+mn-ea"/>
                <a:cs typeface="+mn-ea"/>
                <a:sym typeface="+mn-ea"/>
              </a:rPr>
              <a:t>②</a:t>
            </a:r>
            <a:r>
              <a:rPr lang="zh-CN" altLang="en-US" sz="2400" b="1" dirty="0">
                <a:solidFill>
                  <a:srgbClr val="FF0000"/>
                </a:solidFill>
                <a:latin typeface="+mn-ea"/>
                <a:ea typeface="+mn-ea"/>
                <a:cs typeface="+mn-ea"/>
                <a:sym typeface="+mn-ea"/>
              </a:rPr>
              <a:t>政治：</a:t>
            </a:r>
            <a:r>
              <a:rPr lang="zh-CN" altLang="en-US" sz="2400" b="1" dirty="0">
                <a:solidFill>
                  <a:srgbClr val="FF0000"/>
                </a:solidFill>
                <a:effectLst/>
                <a:latin typeface="+mn-ea"/>
                <a:ea typeface="+mn-ea"/>
                <a:cs typeface="+mn-ea"/>
              </a:rPr>
              <a:t>诸侯争霸，分封制、宗法制遭破坏；</a:t>
            </a:r>
            <a:r>
              <a:rPr lang="zh-CN" altLang="en-US" sz="2400" b="1" dirty="0">
                <a:solidFill>
                  <a:srgbClr val="FF0000"/>
                </a:solidFill>
                <a:effectLst/>
                <a:latin typeface="+mn-ea"/>
                <a:ea typeface="+mn-ea"/>
                <a:cs typeface="+mn-ea"/>
                <a:sym typeface="+mn-ea"/>
              </a:rPr>
              <a:t>新兴地主阶级要求改革；</a:t>
            </a:r>
            <a:endParaRPr lang="zh-CN" altLang="en-US" sz="2400" b="1" dirty="0">
              <a:solidFill>
                <a:srgbClr val="FF0000"/>
              </a:solidFill>
              <a:effectLst/>
              <a:latin typeface="+mn-ea"/>
              <a:ea typeface="+mn-ea"/>
              <a:cs typeface="+mn-ea"/>
            </a:endParaRPr>
          </a:p>
        </p:txBody>
      </p:sp>
      <p:sp>
        <p:nvSpPr>
          <p:cNvPr id="32" name="文本框 31"/>
          <p:cNvSpPr txBox="1"/>
          <p:nvPr/>
        </p:nvSpPr>
        <p:spPr>
          <a:xfrm>
            <a:off x="7120099" y="4602107"/>
            <a:ext cx="4977824" cy="1200329"/>
          </a:xfrm>
          <a:prstGeom prst="rect">
            <a:avLst/>
          </a:prstGeom>
          <a:noFill/>
        </p:spPr>
        <p:txBody>
          <a:bodyPr wrap="square" rtlCol="0" anchor="t">
            <a:spAutoFit/>
          </a:bodyPr>
          <a:lstStyle/>
          <a:p>
            <a:pPr algn="l">
              <a:buClrTx/>
              <a:buSzTx/>
              <a:buNone/>
            </a:pPr>
            <a:r>
              <a:rPr lang="zh-CN" altLang="en-US" sz="2400" b="1" dirty="0">
                <a:solidFill>
                  <a:srgbClr val="FF0000"/>
                </a:solidFill>
                <a:effectLst/>
                <a:ea typeface="+mn-ea"/>
                <a:cs typeface="+mn-ea"/>
                <a:sym typeface="+mn-ea"/>
              </a:rPr>
              <a:t>③</a:t>
            </a:r>
            <a:r>
              <a:rPr lang="zh-CN" altLang="en-US" sz="2400" b="1" dirty="0">
                <a:solidFill>
                  <a:srgbClr val="FF0000"/>
                </a:solidFill>
                <a:effectLst/>
                <a:latin typeface="+mn-ea"/>
                <a:ea typeface="+mn-ea"/>
                <a:cs typeface="+mn-ea"/>
                <a:sym typeface="+mn-ea"/>
              </a:rPr>
              <a:t>思想文化：士阶层活跃壮大；学术下移，百家争鸣，形成思想解放运动。</a:t>
            </a:r>
            <a:endParaRPr lang="zh-CN" altLang="en-US" sz="2400" b="1" dirty="0">
              <a:solidFill>
                <a:srgbClr val="FF0000"/>
              </a:solidFill>
              <a:effectLst/>
              <a:latin typeface="+mn-ea"/>
              <a:ea typeface="+mn-ea"/>
              <a:cs typeface="+mn-ea"/>
              <a:sym typeface="+mn-ea"/>
            </a:endParaRPr>
          </a:p>
        </p:txBody>
      </p:sp>
      <p:sp>
        <p:nvSpPr>
          <p:cNvPr id="7" name="文本框 6"/>
          <p:cNvSpPr txBox="1"/>
          <p:nvPr/>
        </p:nvSpPr>
        <p:spPr>
          <a:xfrm>
            <a:off x="8768843" y="-73728"/>
            <a:ext cx="3423157" cy="2775760"/>
          </a:xfrm>
          <a:prstGeom prst="rect">
            <a:avLst/>
          </a:prstGeom>
          <a:solidFill>
            <a:srgbClr val="E0D3C3"/>
          </a:solidFill>
        </p:spPr>
        <p:txBody>
          <a:bodyPr wrap="square">
            <a:spAutoFit/>
          </a:bodyPr>
          <a:lstStyle/>
          <a:p>
            <a:pPr>
              <a:lnSpc>
                <a:spcPct val="150000"/>
              </a:lnSpc>
            </a:pPr>
            <a:r>
              <a:rPr lang="en-US" altLang="zh-CN" sz="2400" b="1" i="0" dirty="0">
                <a:effectLst/>
                <a:latin typeface="仿宋" panose="02010609060101010101" pitchFamily="49" charset="-122"/>
                <a:ea typeface="仿宋" panose="02010609060101010101" pitchFamily="49" charset="-122"/>
              </a:rPr>
              <a:t>《</a:t>
            </a:r>
            <a:r>
              <a:rPr lang="zh-CN" altLang="en-US" sz="2400" b="1" i="0" dirty="0">
                <a:effectLst/>
                <a:latin typeface="仿宋" panose="02010609060101010101" pitchFamily="49" charset="-122"/>
                <a:ea typeface="仿宋" panose="02010609060101010101" pitchFamily="49" charset="-122"/>
              </a:rPr>
              <a:t>国语</a:t>
            </a:r>
            <a:r>
              <a:rPr lang="en-US" altLang="zh-CN" sz="2400" b="1" i="0" dirty="0">
                <a:effectLst/>
                <a:latin typeface="仿宋" panose="02010609060101010101" pitchFamily="49" charset="-122"/>
                <a:ea typeface="仿宋" panose="02010609060101010101" pitchFamily="49" charset="-122"/>
              </a:rPr>
              <a:t>·</a:t>
            </a:r>
            <a:r>
              <a:rPr lang="zh-CN" altLang="en-US" sz="2400" b="1" i="0" dirty="0">
                <a:effectLst/>
                <a:latin typeface="仿宋" panose="02010609060101010101" pitchFamily="49" charset="-122"/>
                <a:ea typeface="仿宋" panose="02010609060101010101" pitchFamily="49" charset="-122"/>
              </a:rPr>
              <a:t>晋语</a:t>
            </a:r>
            <a:r>
              <a:rPr lang="en-US" altLang="zh-CN" sz="2400" b="1" i="0" dirty="0">
                <a:effectLst/>
                <a:latin typeface="仿宋" panose="02010609060101010101" pitchFamily="49" charset="-122"/>
                <a:ea typeface="仿宋" panose="02010609060101010101" pitchFamily="49" charset="-122"/>
              </a:rPr>
              <a:t>》</a:t>
            </a:r>
            <a:r>
              <a:rPr lang="zh-CN" altLang="en-US" sz="2400" b="1" i="0" dirty="0">
                <a:effectLst/>
                <a:latin typeface="仿宋" panose="02010609060101010101" pitchFamily="49" charset="-122"/>
                <a:ea typeface="仿宋" panose="02010609060101010101" pitchFamily="49" charset="-122"/>
              </a:rPr>
              <a:t>载：“夫范、中行氏不恤庶难，欲擅晋国，今其子孙将耕于齐，宗庙之牺为畎亩之勤。”</a:t>
            </a:r>
            <a:endParaRPr lang="zh-CN" altLang="en-US" sz="24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up)">
                                      <p:cBhvr>
                                        <p:cTn id="52" dur="500"/>
                                        <p:tgtEl>
                                          <p:spTgt spid="4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inVertical)">
                                      <p:cBhvr>
                                        <p:cTn id="65" dur="500"/>
                                        <p:tgtEl>
                                          <p:spTgt spid="3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p:tgtEl>
                                          <p:spTgt spid="28"/>
                                        </p:tgtEl>
                                        <p:attrNameLst>
                                          <p:attrName>ppt_y</p:attrName>
                                        </p:attrNameLst>
                                      </p:cBhvr>
                                      <p:tavLst>
                                        <p:tav tm="0">
                                          <p:val>
                                            <p:strVal val="#ppt_y+#ppt_h*1.125000"/>
                                          </p:val>
                                        </p:tav>
                                        <p:tav tm="100000">
                                          <p:val>
                                            <p:strVal val="#ppt_y"/>
                                          </p:val>
                                        </p:tav>
                                      </p:tavLst>
                                    </p:anim>
                                    <p:animEffect transition="in" filter="wipe(up)">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ppt_y</p:attrName>
                                        </p:attrNameLst>
                                      </p:cBhvr>
                                      <p:tavLst>
                                        <p:tav tm="0">
                                          <p:val>
                                            <p:strVal val="#ppt_y+#ppt_h*1.125000"/>
                                          </p:val>
                                        </p:tav>
                                        <p:tav tm="100000">
                                          <p:val>
                                            <p:strVal val="#ppt_y"/>
                                          </p:val>
                                        </p:tav>
                                      </p:tavLst>
                                    </p:anim>
                                    <p:animEffect transition="in" filter="wipe(up)">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p:tgtEl>
                                          <p:spTgt spid="32"/>
                                        </p:tgtEl>
                                        <p:attrNameLst>
                                          <p:attrName>ppt_y</p:attrName>
                                        </p:attrNameLst>
                                      </p:cBhvr>
                                      <p:tavLst>
                                        <p:tav tm="0">
                                          <p:val>
                                            <p:strVal val="#ppt_y+#ppt_h*1.125000"/>
                                          </p:val>
                                        </p:tav>
                                        <p:tav tm="100000">
                                          <p:val>
                                            <p:strVal val="#ppt_y"/>
                                          </p:val>
                                        </p:tav>
                                      </p:tavLst>
                                    </p:anim>
                                    <p:animEffect transition="in" filter="wipe(up)">
                                      <p:cBhvr>
                                        <p:cTn id="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2" grpId="0" animBg="1"/>
      <p:bldP spid="24" grpId="0" animBg="1"/>
      <p:bldP spid="25" grpId="0" animBg="1"/>
      <p:bldP spid="27" grpId="0" animBg="1"/>
      <p:bldP spid="29" grpId="0" animBg="1"/>
      <p:bldP spid="31" grpId="0" animBg="1"/>
      <p:bldP spid="33" grpId="0" animBg="1"/>
      <p:bldP spid="35" grpId="0"/>
      <p:bldP spid="37" grpId="0"/>
      <p:bldP spid="38" grpId="0" animBg="1"/>
      <p:bldP spid="40" grpId="0" animBg="1"/>
      <p:bldP spid="42" grpId="0" animBg="1"/>
      <p:bldP spid="44" grpId="0" animBg="1"/>
      <p:bldP spid="48" grpId="0" animBg="1"/>
      <p:bldP spid="51" grpId="0" animBg="1"/>
      <p:bldP spid="28" grpId="0"/>
      <p:bldP spid="28" grpId="1"/>
      <p:bldP spid="30" grpId="0"/>
      <p:bldP spid="30" grpId="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3"/>
          <p:cNvSpPr>
            <a:spLocks noGrp="1"/>
          </p:cNvSpPr>
          <p:nvPr/>
        </p:nvSpPr>
        <p:spPr>
          <a:xfrm>
            <a:off x="739891" y="1215078"/>
            <a:ext cx="2150110" cy="478155"/>
          </a:xfrm>
          <a:prstGeom prst="rect">
            <a:avLst/>
          </a:prstGeom>
          <a:noFill/>
        </p:spPr>
        <p:txBody>
          <a:bodyPr wrap="none" rtlCol="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en-US" altLang="zh-CN" sz="2800" b="1" dirty="0">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、变法风潮</a:t>
            </a:r>
            <a:endParaRPr lang="zh-CN" altLang="en-US" sz="2800" b="1" dirty="0">
              <a:latin typeface="黑体" panose="02010609060101010101" pitchFamily="2" charset="-122"/>
              <a:ea typeface="黑体" panose="02010609060101010101" pitchFamily="2" charset="-122"/>
            </a:endParaRPr>
          </a:p>
        </p:txBody>
      </p:sp>
      <p:pic>
        <p:nvPicPr>
          <p:cNvPr id="28" name="图片 27" descr="111"/>
          <p:cNvPicPr>
            <a:picLocks noChangeAspect="1"/>
          </p:cNvPicPr>
          <p:nvPr/>
        </p:nvPicPr>
        <p:blipFill>
          <a:blip r:embed="rId2"/>
          <a:srcRect l="14489" t="1430" b="6437"/>
          <a:stretch>
            <a:fillRect/>
          </a:stretch>
        </p:blipFill>
        <p:spPr>
          <a:xfrm>
            <a:off x="5040285" y="0"/>
            <a:ext cx="7151716" cy="6858000"/>
          </a:xfrm>
          <a:prstGeom prst="rect">
            <a:avLst/>
          </a:prstGeom>
        </p:spPr>
      </p:pic>
      <p:sp>
        <p:nvSpPr>
          <p:cNvPr id="29" name="AutoShape 8"/>
          <p:cNvSpPr>
            <a:spLocks noChangeArrowheads="1"/>
          </p:cNvSpPr>
          <p:nvPr/>
        </p:nvSpPr>
        <p:spPr bwMode="auto">
          <a:xfrm>
            <a:off x="9660439" y="2430156"/>
            <a:ext cx="1536194" cy="555679"/>
          </a:xfrm>
          <a:prstGeom prst="wedgeRectCallout">
            <a:avLst>
              <a:gd name="adj1" fmla="val -75331"/>
              <a:gd name="adj2" fmla="val -19404"/>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邹忌改革</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30" name="AutoShape 10"/>
          <p:cNvSpPr>
            <a:spLocks noChangeArrowheads="1"/>
          </p:cNvSpPr>
          <p:nvPr/>
        </p:nvSpPr>
        <p:spPr bwMode="auto">
          <a:xfrm>
            <a:off x="9911992" y="659399"/>
            <a:ext cx="1832689" cy="555679"/>
          </a:xfrm>
          <a:prstGeom prst="wedgeRectCallout">
            <a:avLst>
              <a:gd name="adj1" fmla="val -82170"/>
              <a:gd name="adj2" fmla="val 12042"/>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燕昭王改革</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31" name="AutoShape 10"/>
          <p:cNvSpPr>
            <a:spLocks noChangeArrowheads="1"/>
          </p:cNvSpPr>
          <p:nvPr/>
        </p:nvSpPr>
        <p:spPr bwMode="auto">
          <a:xfrm>
            <a:off x="6096000" y="1262143"/>
            <a:ext cx="2089863" cy="514664"/>
          </a:xfrm>
          <a:prstGeom prst="wedgeRectCallout">
            <a:avLst>
              <a:gd name="adj1" fmla="val 19006"/>
              <a:gd name="adj2" fmla="val 155757"/>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赵武灵王变革</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32" name="AutoShape 6"/>
          <p:cNvSpPr>
            <a:spLocks noChangeArrowheads="1"/>
          </p:cNvSpPr>
          <p:nvPr/>
        </p:nvSpPr>
        <p:spPr bwMode="auto">
          <a:xfrm>
            <a:off x="6466022" y="3910898"/>
            <a:ext cx="1536194" cy="555679"/>
          </a:xfrm>
          <a:prstGeom prst="wedgeRectCallout">
            <a:avLst>
              <a:gd name="adj1" fmla="val 15832"/>
              <a:gd name="adj2" fmla="val -172904"/>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李悝变法</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33" name="AutoShape 7"/>
          <p:cNvSpPr>
            <a:spLocks noChangeArrowheads="1"/>
          </p:cNvSpPr>
          <p:nvPr/>
        </p:nvSpPr>
        <p:spPr bwMode="auto">
          <a:xfrm>
            <a:off x="8623509" y="3712442"/>
            <a:ext cx="2073861" cy="476296"/>
          </a:xfrm>
          <a:prstGeom prst="wedgeRectCallout">
            <a:avLst>
              <a:gd name="adj1" fmla="val -69986"/>
              <a:gd name="adj2" fmla="val -34375"/>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申不害变法</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34" name="AutoShape 11"/>
          <p:cNvSpPr>
            <a:spLocks noChangeArrowheads="1"/>
          </p:cNvSpPr>
          <p:nvPr/>
        </p:nvSpPr>
        <p:spPr bwMode="auto">
          <a:xfrm>
            <a:off x="5104935" y="2813792"/>
            <a:ext cx="1597001" cy="525910"/>
          </a:xfrm>
          <a:prstGeom prst="wedgeRectCallout">
            <a:avLst>
              <a:gd name="adj1" fmla="val -14693"/>
              <a:gd name="adj2" fmla="val 164921"/>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商鞅变法</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35" name="AutoShape 5"/>
          <p:cNvSpPr>
            <a:spLocks noChangeArrowheads="1"/>
          </p:cNvSpPr>
          <p:nvPr/>
        </p:nvSpPr>
        <p:spPr bwMode="auto">
          <a:xfrm>
            <a:off x="8964351" y="5883567"/>
            <a:ext cx="1613003" cy="555679"/>
          </a:xfrm>
          <a:prstGeom prst="wedgeRectCallout">
            <a:avLst>
              <a:gd name="adj1" fmla="val -65574"/>
              <a:gd name="adj2" fmla="val -81250"/>
            </a:avLst>
          </a:prstGeom>
          <a:solidFill>
            <a:srgbClr val="7030A0"/>
          </a:solidFill>
          <a:ln w="9525">
            <a:solidFill>
              <a:schemeClr val="tx1"/>
            </a:solidFill>
            <a:miter lim="800000"/>
          </a:ln>
          <a:effectLst/>
        </p:spPr>
        <p:txBody>
          <a:bodyPr/>
          <a:lstStyle/>
          <a:p>
            <a:pPr algn="ctr"/>
            <a:r>
              <a:rPr lang="zh-CN" altLang="en-US" sz="2400" b="1" dirty="0">
                <a:solidFill>
                  <a:schemeClr val="bg1"/>
                </a:solidFill>
                <a:latin typeface="字体管家润行" panose="02010600010101010101" charset="-122"/>
                <a:ea typeface="字体管家润行" panose="02010600010101010101" charset="-122"/>
              </a:rPr>
              <a:t>吴起变法</a:t>
            </a:r>
            <a:endParaRPr lang="zh-CN" altLang="en-US" sz="2400" b="1" dirty="0">
              <a:solidFill>
                <a:schemeClr val="bg1"/>
              </a:solidFill>
              <a:latin typeface="字体管家润行" panose="02010600010101010101" charset="-122"/>
              <a:ea typeface="字体管家润行" panose="02010600010101010101" charset="-122"/>
            </a:endParaRPr>
          </a:p>
        </p:txBody>
      </p:sp>
      <p:sp>
        <p:nvSpPr>
          <p:cNvPr id="2" name="文本框 1"/>
          <p:cNvSpPr txBox="1"/>
          <p:nvPr/>
        </p:nvSpPr>
        <p:spPr>
          <a:xfrm>
            <a:off x="291425" y="397789"/>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一、春秋战国的变法</a:t>
            </a:r>
            <a:endParaRPr lang="zh-CN" altLang="en-US" sz="2800" b="1" dirty="0">
              <a:latin typeface="黑体" panose="02010609060101010101" pitchFamily="2" charset="-122"/>
              <a:ea typeface="黑体" panose="02010609060101010101" pitchFamily="2" charset="-122"/>
            </a:endParaRPr>
          </a:p>
        </p:txBody>
      </p:sp>
      <p:sp>
        <p:nvSpPr>
          <p:cNvPr id="4" name="文本框 3"/>
          <p:cNvSpPr txBox="1"/>
          <p:nvPr/>
        </p:nvSpPr>
        <p:spPr>
          <a:xfrm>
            <a:off x="933491" y="1954707"/>
            <a:ext cx="3951167" cy="1384995"/>
          </a:xfrm>
          <a:prstGeom prst="rect">
            <a:avLst/>
          </a:prstGeom>
          <a:noFill/>
        </p:spPr>
        <p:txBody>
          <a:bodyPr wrap="square" rtlCol="0">
            <a:spAutoFit/>
          </a:bodyPr>
          <a:lstStyle/>
          <a:p>
            <a:r>
              <a:rPr lang="zh-CN" altLang="en-US" sz="2800" b="1" dirty="0">
                <a:solidFill>
                  <a:srgbClr val="0000CC"/>
                </a:solidFill>
              </a:rPr>
              <a:t>★</a:t>
            </a:r>
            <a:r>
              <a:rPr lang="zh-CN" altLang="en-US" sz="2800" b="1" dirty="0"/>
              <a:t>根据所学对照地图，说出春秋战国时期著名的变法运动有哪些？</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edge">
                                      <p:cBhvr>
                                        <p:cTn id="7" dur="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edge">
                                      <p:cBhvr>
                                        <p:cTn id="12" dur="2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edg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380" y="26670"/>
            <a:ext cx="5214620" cy="313880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95020" y="812165"/>
            <a:ext cx="6122670" cy="521970"/>
          </a:xfrm>
          <a:prstGeom prst="rect">
            <a:avLst/>
          </a:prstGeom>
          <a:noFill/>
        </p:spPr>
        <p:txBody>
          <a:bodyPr wrap="square" rtlCol="0">
            <a:spAutoFit/>
          </a:bodyPr>
          <a:lstStyle>
            <a:defPPr>
              <a:defRPr lang="zh-CN"/>
            </a:defPPr>
          </a:lstStyle>
          <a:p>
            <a:r>
              <a:rPr lang="en-US" altLang="zh-CN" sz="2800" b="1" dirty="0">
                <a:latin typeface="黑体" panose="02010609060101010101" pitchFamily="2" charset="-122"/>
                <a:ea typeface="黑体" panose="02010609060101010101" pitchFamily="2" charset="-122"/>
              </a:rPr>
              <a:t>3</a:t>
            </a:r>
            <a:r>
              <a:rPr lang="zh-CN" altLang="en-US" sz="2800" b="1" dirty="0">
                <a:latin typeface="黑体" panose="02010609060101010101" pitchFamily="2" charset="-122"/>
                <a:ea typeface="黑体" panose="02010609060101010101" pitchFamily="2" charset="-122"/>
              </a:rPr>
              <a:t>、秦国</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商鞅变法（</a:t>
            </a:r>
            <a:r>
              <a:rPr lang="en-US" altLang="zh-CN" sz="2800" b="1" dirty="0">
                <a:latin typeface="黑体" panose="02010609060101010101" pitchFamily="2" charset="-122"/>
                <a:ea typeface="黑体" panose="02010609060101010101" pitchFamily="2" charset="-122"/>
              </a:rPr>
              <a:t>BC356</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BC350</a:t>
            </a:r>
            <a:r>
              <a:rPr lang="zh-CN" altLang="en-US" sz="2800" b="1" dirty="0">
                <a:latin typeface="黑体" panose="02010609060101010101" pitchFamily="2" charset="-122"/>
                <a:ea typeface="黑体" panose="02010609060101010101" pitchFamily="2" charset="-122"/>
              </a:rPr>
              <a:t>）</a:t>
            </a:r>
            <a:endParaRPr lang="zh-CN" altLang="en-US" sz="2800" b="1" dirty="0">
              <a:latin typeface="黑体" panose="02010609060101010101" pitchFamily="2" charset="-122"/>
              <a:ea typeface="黑体" panose="02010609060101010101" pitchFamily="2" charset="-122"/>
            </a:endParaRPr>
          </a:p>
        </p:txBody>
      </p:sp>
      <p:sp>
        <p:nvSpPr>
          <p:cNvPr id="5" name="文本框 4"/>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一、春秋战国的变法</a:t>
            </a:r>
            <a:endParaRPr lang="zh-CN" altLang="en-US" sz="2800" b="1" dirty="0">
              <a:latin typeface="黑体" panose="02010609060101010101" pitchFamily="2" charset="-122"/>
              <a:ea typeface="黑体" panose="02010609060101010101" pitchFamily="2" charset="-122"/>
            </a:endParaRPr>
          </a:p>
        </p:txBody>
      </p:sp>
      <p:sp>
        <p:nvSpPr>
          <p:cNvPr id="7" name="文本框 6"/>
          <p:cNvSpPr txBox="1"/>
          <p:nvPr/>
        </p:nvSpPr>
        <p:spPr>
          <a:xfrm>
            <a:off x="1275902" y="1257891"/>
            <a:ext cx="3762824" cy="461665"/>
          </a:xfrm>
          <a:prstGeom prst="rect">
            <a:avLst/>
          </a:prstGeom>
          <a:noFill/>
        </p:spPr>
        <p:txBody>
          <a:bodyPr wrap="square" rtlCol="0">
            <a:spAutoFit/>
          </a:bodyPr>
          <a:lstStyle>
            <a:defPPr>
              <a:defRPr lang="zh-CN"/>
            </a:def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）目的：</a:t>
            </a:r>
            <a:endParaRPr lang="zh-CN" altLang="en-US" sz="2400" b="1" dirty="0">
              <a:latin typeface="黑体" panose="02010609060101010101" pitchFamily="2" charset="-122"/>
              <a:ea typeface="黑体" panose="02010609060101010101" pitchFamily="2" charset="-122"/>
            </a:endParaRPr>
          </a:p>
        </p:txBody>
      </p:sp>
      <p:graphicFrame>
        <p:nvGraphicFramePr>
          <p:cNvPr id="9" name="表格 4"/>
          <p:cNvGraphicFramePr>
            <a:graphicFrameLocks noGrp="1"/>
          </p:cNvGraphicFramePr>
          <p:nvPr/>
        </p:nvGraphicFramePr>
        <p:xfrm>
          <a:off x="172983" y="2262179"/>
          <a:ext cx="10156875" cy="4145280"/>
        </p:xfrm>
        <a:graphic>
          <a:graphicData uri="http://schemas.openxmlformats.org/drawingml/2006/table">
            <a:tbl>
              <a:tblPr firstRow="1" bandRow="1">
                <a:tableStyleId>{5C22544A-7EE6-4342-B048-85BDC9FD1C3A}</a:tableStyleId>
              </a:tblPr>
              <a:tblGrid>
                <a:gridCol w="2019755"/>
                <a:gridCol w="3336520"/>
                <a:gridCol w="4800600"/>
              </a:tblGrid>
              <a:tr h="370840">
                <a:tc>
                  <a:txBody>
                    <a:bodyPr/>
                    <a:lstStyle/>
                    <a:p>
                      <a:pPr algn="ctr"/>
                      <a:r>
                        <a:rPr lang="zh-CN" altLang="en-US" sz="2800" dirty="0"/>
                        <a:t>领域</a:t>
                      </a:r>
                      <a:endParaRPr lang="zh-CN" altLang="en-US" sz="2800" dirty="0"/>
                    </a:p>
                  </a:txBody>
                  <a:tcPr/>
                </a:tc>
                <a:tc>
                  <a:txBody>
                    <a:bodyPr/>
                    <a:lstStyle/>
                    <a:p>
                      <a:pPr algn="ctr"/>
                      <a:r>
                        <a:rPr lang="zh-CN" altLang="en-US" sz="2800" dirty="0"/>
                        <a:t>措施</a:t>
                      </a:r>
                      <a:endParaRPr lang="zh-CN" altLang="en-US" sz="2800" dirty="0"/>
                    </a:p>
                  </a:txBody>
                  <a:tcPr/>
                </a:tc>
                <a:tc>
                  <a:txBody>
                    <a:bodyPr/>
                    <a:lstStyle/>
                    <a:p>
                      <a:pPr algn="ctr"/>
                      <a:r>
                        <a:rPr lang="zh-CN" altLang="en-US" sz="2800" dirty="0"/>
                        <a:t>作用</a:t>
                      </a:r>
                      <a:endParaRPr lang="zh-CN" altLang="en-US" sz="2800" dirty="0"/>
                    </a:p>
                  </a:txBody>
                  <a:tcPr/>
                </a:tc>
              </a:tr>
              <a:tr h="370840">
                <a:tc rowSpan="2">
                  <a:txBody>
                    <a:bodyPr/>
                    <a:lstStyle/>
                    <a:p>
                      <a:r>
                        <a:rPr lang="zh-CN" altLang="en-US" sz="2800" b="1" dirty="0">
                          <a:latin typeface="黑体" panose="02010609060101010101" pitchFamily="2" charset="-122"/>
                          <a:ea typeface="黑体" panose="02010609060101010101" pitchFamily="2" charset="-122"/>
                        </a:rPr>
                        <a:t>经济</a:t>
                      </a:r>
                      <a:endParaRPr lang="zh-CN" altLang="en-US" sz="2800" b="1" dirty="0">
                        <a:latin typeface="黑体" panose="02010609060101010101" pitchFamily="2" charset="-122"/>
                        <a:ea typeface="黑体" panose="0201060906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800" b="1" dirty="0">
                        <a:solidFill>
                          <a:srgbClr val="7030A0"/>
                        </a:solidFill>
                        <a:latin typeface="华文中宋" panose="02010600040101010101" pitchFamily="2" charset="-122"/>
                        <a:ea typeface="华文中宋" panose="02010600040101010101" pitchFamily="2" charset="-122"/>
                      </a:endParaRPr>
                    </a:p>
                  </a:txBody>
                  <a:tcPr/>
                </a:tc>
              </a:tr>
              <a:tr h="370840">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800" b="1" dirty="0">
                        <a:solidFill>
                          <a:srgbClr val="7030A0"/>
                        </a:solidFill>
                        <a:latin typeface="华文中宋" panose="02010600040101010101" pitchFamily="2" charset="-122"/>
                        <a:ea typeface="华文中宋" panose="02010600040101010101" pitchFamily="2" charset="-122"/>
                        <a:sym typeface="+mn-ea"/>
                      </a:endParaRPr>
                    </a:p>
                  </a:txBody>
                  <a:tcPr/>
                </a:tc>
              </a:tr>
              <a:tr h="370840">
                <a:tc>
                  <a:txBody>
                    <a:bodyPr/>
                    <a:lstStyle/>
                    <a:p>
                      <a:r>
                        <a:rPr lang="zh-CN" altLang="en-US" sz="2800" b="1" dirty="0">
                          <a:latin typeface="黑体" panose="02010609060101010101" pitchFamily="2" charset="-122"/>
                          <a:ea typeface="黑体" panose="02010609060101010101" pitchFamily="2" charset="-122"/>
                        </a:rPr>
                        <a:t>军事（选官）</a:t>
                      </a:r>
                      <a:endParaRPr lang="zh-CN" altLang="en-US" sz="2800" b="1" dirty="0">
                        <a:latin typeface="黑体" panose="02010609060101010101" pitchFamily="2" charset="-122"/>
                        <a:ea typeface="黑体" panose="0201060906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dirty="0">
                        <a:solidFill>
                          <a:srgbClr val="7030A0"/>
                        </a:solidFill>
                      </a:endParaRPr>
                    </a:p>
                  </a:txBody>
                  <a:tcPr/>
                </a:tc>
              </a:tr>
              <a:tr h="370840">
                <a:tc rowSpan="2">
                  <a:txBody>
                    <a:bodyPr/>
                    <a:lstStyle/>
                    <a:p>
                      <a:r>
                        <a:rPr lang="zh-CN" altLang="en-US" sz="2800" b="1" dirty="0">
                          <a:latin typeface="黑体" panose="02010609060101010101" pitchFamily="2" charset="-122"/>
                          <a:ea typeface="黑体" panose="02010609060101010101" pitchFamily="2" charset="-122"/>
                        </a:rPr>
                        <a:t>政治</a:t>
                      </a:r>
                      <a:endParaRPr lang="zh-CN" altLang="en-US" sz="2800" b="1" dirty="0">
                        <a:latin typeface="黑体" panose="02010609060101010101" pitchFamily="2" charset="-122"/>
                        <a:ea typeface="黑体" panose="0201060906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dirty="0">
                        <a:solidFill>
                          <a:srgbClr val="7030A0"/>
                        </a:solidFill>
                      </a:endParaRPr>
                    </a:p>
                  </a:txBody>
                  <a:tcPr/>
                </a:tc>
              </a:tr>
              <a:tr h="370840">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800" b="1" dirty="0">
                        <a:solidFill>
                          <a:srgbClr val="7030A0"/>
                        </a:solidFill>
                        <a:latin typeface="华文中宋" panose="02010600040101010101" pitchFamily="2" charset="-122"/>
                        <a:ea typeface="华文中宋" panose="02010600040101010101" pitchFamily="2" charset="-122"/>
                      </a:endParaRPr>
                    </a:p>
                  </a:txBody>
                  <a:tcPr/>
                </a:tc>
              </a:tr>
              <a:tr h="502920">
                <a:tc>
                  <a:txBody>
                    <a:bodyPr/>
                    <a:lstStyle/>
                    <a:p>
                      <a:r>
                        <a:rPr lang="zh-CN" altLang="en-US" sz="2800" b="1" dirty="0">
                          <a:latin typeface="黑体" panose="02010609060101010101" pitchFamily="2" charset="-122"/>
                          <a:ea typeface="黑体" panose="02010609060101010101" pitchFamily="2" charset="-122"/>
                        </a:rPr>
                        <a:t>思想</a:t>
                      </a:r>
                      <a:endParaRPr lang="zh-CN" altLang="en-US" sz="2800" b="1" dirty="0">
                        <a:latin typeface="黑体" panose="02010609060101010101" pitchFamily="2" charset="-122"/>
                        <a:ea typeface="黑体" panose="0201060906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800" b="1" dirty="0">
                        <a:solidFill>
                          <a:srgbClr val="7030A0"/>
                        </a:solidFill>
                        <a:latin typeface="华文中宋" panose="02010600040101010101" pitchFamily="2" charset="-122"/>
                        <a:ea typeface="华文中宋" panose="02010600040101010101" pitchFamily="2" charset="-122"/>
                      </a:endParaRPr>
                    </a:p>
                  </a:txBody>
                  <a:tcPr/>
                </a:tc>
              </a:tr>
              <a:tr h="341630">
                <a:tc>
                  <a:txBody>
                    <a:bodyPr/>
                    <a:lstStyle/>
                    <a:p>
                      <a:r>
                        <a:rPr lang="zh-CN" altLang="en-US" sz="2800" b="1" dirty="0">
                          <a:latin typeface="黑体" panose="02010609060101010101" pitchFamily="2" charset="-122"/>
                          <a:ea typeface="黑体" panose="02010609060101010101" pitchFamily="2" charset="-122"/>
                        </a:rPr>
                        <a:t>风俗</a:t>
                      </a:r>
                      <a:endParaRPr lang="zh-CN" altLang="en-US" sz="2800" b="1" dirty="0">
                        <a:latin typeface="黑体" panose="02010609060101010101" pitchFamily="2" charset="-122"/>
                        <a:ea typeface="黑体" panose="0201060906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0000"/>
                        </a:solidFill>
                        <a:latin typeface="黑体" panose="02010609060101010101" pitchFamily="2" charset="-122"/>
                        <a:ea typeface="黑体" panose="0201060906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2800" b="1" dirty="0">
                        <a:solidFill>
                          <a:srgbClr val="7030A0"/>
                        </a:solidFill>
                        <a:latin typeface="华文中宋" panose="02010600040101010101" pitchFamily="2" charset="-122"/>
                        <a:ea typeface="华文中宋" panose="02010600040101010101" pitchFamily="2" charset="-122"/>
                      </a:endParaRPr>
                    </a:p>
                  </a:txBody>
                  <a:tcPr/>
                </a:tc>
              </a:tr>
            </a:tbl>
          </a:graphicData>
        </a:graphic>
      </p:graphicFrame>
      <p:sp>
        <p:nvSpPr>
          <p:cNvPr id="11" name="文本框 10"/>
          <p:cNvSpPr txBox="1"/>
          <p:nvPr/>
        </p:nvSpPr>
        <p:spPr>
          <a:xfrm>
            <a:off x="2203845" y="2760722"/>
            <a:ext cx="36064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rgbClr val="FF0000"/>
                </a:solidFill>
                <a:latin typeface="黑体" panose="02010609060101010101" pitchFamily="2" charset="-122"/>
                <a:ea typeface="黑体" panose="02010609060101010101" pitchFamily="2" charset="-122"/>
                <a:sym typeface="+mn-ea"/>
              </a:rPr>
              <a:t>废除井田，开阡陌</a:t>
            </a:r>
            <a:endParaRPr lang="zh-CN" altLang="en-US" sz="2400" b="1" dirty="0">
              <a:solidFill>
                <a:srgbClr val="FF0000"/>
              </a:solidFill>
              <a:latin typeface="黑体" panose="02010609060101010101" pitchFamily="2" charset="-122"/>
              <a:ea typeface="黑体" panose="02010609060101010101" pitchFamily="2" charset="-122"/>
              <a:sym typeface="+mn-ea"/>
            </a:endParaRPr>
          </a:p>
        </p:txBody>
      </p:sp>
      <p:sp>
        <p:nvSpPr>
          <p:cNvPr id="13" name="文本框 12"/>
          <p:cNvSpPr txBox="1"/>
          <p:nvPr/>
        </p:nvSpPr>
        <p:spPr>
          <a:xfrm>
            <a:off x="2233609" y="3290120"/>
            <a:ext cx="3576639"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sz="2800" b="1">
                <a:solidFill>
                  <a:srgbClr val="FF0000"/>
                </a:solidFill>
                <a:latin typeface="黑体" panose="02010609060101010101" pitchFamily="2" charset="-122"/>
                <a:ea typeface="黑体" panose="02010609060101010101" pitchFamily="2" charset="-122"/>
              </a:defRPr>
            </a:lvl1pPr>
          </a:lstStyle>
          <a:p>
            <a:r>
              <a:rPr lang="zh-CN" altLang="en-US" sz="2400" dirty="0">
                <a:sym typeface="+mn-ea"/>
              </a:rPr>
              <a:t>重农抑商，奖耕织</a:t>
            </a:r>
            <a:endParaRPr lang="zh-CN" altLang="en-US" sz="2400" dirty="0">
              <a:sym typeface="+mn-ea"/>
            </a:endParaRPr>
          </a:p>
        </p:txBody>
      </p:sp>
      <p:sp>
        <p:nvSpPr>
          <p:cNvPr id="15" name="文本框 14"/>
          <p:cNvSpPr txBox="1"/>
          <p:nvPr/>
        </p:nvSpPr>
        <p:spPr>
          <a:xfrm>
            <a:off x="2143275" y="3774790"/>
            <a:ext cx="4114492"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sz="2800" b="1">
                <a:solidFill>
                  <a:srgbClr val="FF0000"/>
                </a:solidFill>
                <a:latin typeface="黑体" panose="02010609060101010101" pitchFamily="2" charset="-122"/>
                <a:ea typeface="黑体" panose="02010609060101010101" pitchFamily="2" charset="-122"/>
              </a:defRPr>
            </a:lvl1pPr>
          </a:lstStyle>
          <a:p>
            <a:r>
              <a:rPr lang="zh-CN" altLang="en-US" sz="2400" dirty="0">
                <a:sym typeface="+mn-ea"/>
              </a:rPr>
              <a:t>废除世卿世禄奖励军功</a:t>
            </a:r>
            <a:endParaRPr lang="zh-CN" altLang="en-US" sz="2400" dirty="0">
              <a:sym typeface="+mn-ea"/>
            </a:endParaRPr>
          </a:p>
        </p:txBody>
      </p:sp>
      <p:sp>
        <p:nvSpPr>
          <p:cNvPr id="17" name="文本框 16"/>
          <p:cNvSpPr txBox="1"/>
          <p:nvPr/>
        </p:nvSpPr>
        <p:spPr>
          <a:xfrm>
            <a:off x="2143275" y="4321876"/>
            <a:ext cx="2342395"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sz="2800" b="1">
                <a:solidFill>
                  <a:srgbClr val="FF0000"/>
                </a:solidFill>
                <a:latin typeface="黑体" panose="02010609060101010101" pitchFamily="2" charset="-122"/>
                <a:ea typeface="黑体" panose="02010609060101010101" pitchFamily="2" charset="-122"/>
              </a:defRPr>
            </a:lvl1pPr>
          </a:lstStyle>
          <a:p>
            <a:r>
              <a:rPr lang="zh-CN" altLang="en-US" sz="2400" dirty="0">
                <a:sym typeface="+mn-ea"/>
              </a:rPr>
              <a:t>什伍</a:t>
            </a:r>
            <a:r>
              <a:rPr lang="zh-CN" altLang="en-US" sz="2400" dirty="0"/>
              <a:t>连坐</a:t>
            </a:r>
            <a:r>
              <a:rPr lang="zh-CN" altLang="en-US" sz="2400" dirty="0">
                <a:sym typeface="+mn-ea"/>
              </a:rPr>
              <a:t>组织</a:t>
            </a:r>
            <a:endParaRPr lang="zh-CN" altLang="en-US" sz="2400" dirty="0">
              <a:sym typeface="+mn-ea"/>
            </a:endParaRPr>
          </a:p>
        </p:txBody>
      </p:sp>
      <p:sp>
        <p:nvSpPr>
          <p:cNvPr id="19" name="文本框 18"/>
          <p:cNvSpPr txBox="1"/>
          <p:nvPr/>
        </p:nvSpPr>
        <p:spPr>
          <a:xfrm>
            <a:off x="2143275" y="4845096"/>
            <a:ext cx="1611261" cy="46037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sz="2800" b="1">
                <a:solidFill>
                  <a:srgbClr val="FF0000"/>
                </a:solidFill>
                <a:latin typeface="黑体" panose="02010609060101010101" pitchFamily="2" charset="-122"/>
                <a:ea typeface="黑体" panose="02010609060101010101" pitchFamily="2" charset="-122"/>
              </a:defRPr>
            </a:lvl1pPr>
          </a:lstStyle>
          <a:p>
            <a:r>
              <a:rPr lang="zh-CN" altLang="en-US" sz="2400" dirty="0"/>
              <a:t>郡县制</a:t>
            </a:r>
            <a:endParaRPr lang="zh-CN" altLang="en-US" sz="2400" dirty="0"/>
          </a:p>
        </p:txBody>
      </p:sp>
      <p:sp>
        <p:nvSpPr>
          <p:cNvPr id="21" name="文本框 20"/>
          <p:cNvSpPr txBox="1"/>
          <p:nvPr/>
        </p:nvSpPr>
        <p:spPr>
          <a:xfrm>
            <a:off x="2143275" y="5364667"/>
            <a:ext cx="1791314"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sz="2800" b="1">
                <a:solidFill>
                  <a:srgbClr val="FF0000"/>
                </a:solidFill>
                <a:latin typeface="黑体" panose="02010609060101010101" pitchFamily="2" charset="-122"/>
                <a:ea typeface="黑体" panose="02010609060101010101" pitchFamily="2" charset="-122"/>
              </a:defRPr>
            </a:lvl1pPr>
          </a:lstStyle>
          <a:p>
            <a:r>
              <a:rPr lang="zh-CN" altLang="en-US" sz="2400" dirty="0"/>
              <a:t>焚诗书</a:t>
            </a:r>
            <a:endParaRPr lang="zh-CN" altLang="en-US" sz="2400" dirty="0"/>
          </a:p>
        </p:txBody>
      </p:sp>
      <p:sp>
        <p:nvSpPr>
          <p:cNvPr id="23" name="文本框 22"/>
          <p:cNvSpPr txBox="1"/>
          <p:nvPr/>
        </p:nvSpPr>
        <p:spPr>
          <a:xfrm>
            <a:off x="2159869" y="5890417"/>
            <a:ext cx="1791314"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sz="2800" b="1">
                <a:solidFill>
                  <a:srgbClr val="FF0000"/>
                </a:solidFill>
                <a:latin typeface="黑体" panose="02010609060101010101" pitchFamily="2" charset="-122"/>
                <a:ea typeface="黑体" panose="02010609060101010101" pitchFamily="2" charset="-122"/>
              </a:defRPr>
            </a:lvl1pPr>
          </a:lstStyle>
          <a:p>
            <a:r>
              <a:rPr lang="zh-CN" altLang="en-US" sz="2400" dirty="0"/>
              <a:t>强分家</a:t>
            </a:r>
            <a:endParaRPr lang="zh-CN" altLang="en-US" sz="2400" dirty="0"/>
          </a:p>
        </p:txBody>
      </p:sp>
      <p:sp>
        <p:nvSpPr>
          <p:cNvPr id="27" name="文本框 26"/>
          <p:cNvSpPr txBox="1"/>
          <p:nvPr/>
        </p:nvSpPr>
        <p:spPr>
          <a:xfrm>
            <a:off x="5574713" y="2794901"/>
            <a:ext cx="49837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dirty="0">
                <a:solidFill>
                  <a:srgbClr val="7030A0"/>
                </a:solidFill>
                <a:latin typeface="华文中宋" panose="02010600040101010101" pitchFamily="2" charset="-122"/>
                <a:ea typeface="华文中宋" panose="02010600040101010101" pitchFamily="2" charset="-122"/>
              </a:rPr>
              <a:t>承认土地私有；促进小农经济发展</a:t>
            </a:r>
            <a:endParaRPr kumimoji="1" lang="zh-CN" altLang="en-US" sz="2400" b="1" dirty="0">
              <a:solidFill>
                <a:srgbClr val="7030A0"/>
              </a:solidFill>
              <a:latin typeface="华文中宋" panose="02010600040101010101" pitchFamily="2" charset="-122"/>
              <a:ea typeface="华文中宋" panose="02010600040101010101" pitchFamily="2" charset="-122"/>
            </a:endParaRPr>
          </a:p>
        </p:txBody>
      </p:sp>
      <p:sp>
        <p:nvSpPr>
          <p:cNvPr id="29" name="文本框 28"/>
          <p:cNvSpPr txBox="1"/>
          <p:nvPr/>
        </p:nvSpPr>
        <p:spPr>
          <a:xfrm>
            <a:off x="5539135" y="3307671"/>
            <a:ext cx="4729993"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1" sz="2800" b="1">
                <a:solidFill>
                  <a:srgbClr val="7030A0"/>
                </a:solidFill>
                <a:latin typeface="华文中宋" panose="02010600040101010101" pitchFamily="2" charset="-122"/>
                <a:ea typeface="华文中宋" panose="02010600040101010101" pitchFamily="2" charset="-122"/>
              </a:defRPr>
            </a:lvl1pPr>
          </a:lstStyle>
          <a:p>
            <a:r>
              <a:rPr lang="zh-CN" altLang="en-US" sz="2400" dirty="0">
                <a:sym typeface="+mn-ea"/>
              </a:rPr>
              <a:t>调动生产积极性，稳定财政收入；</a:t>
            </a:r>
            <a:endParaRPr lang="zh-CN" altLang="en-US" sz="2400" dirty="0">
              <a:sym typeface="+mn-ea"/>
            </a:endParaRPr>
          </a:p>
        </p:txBody>
      </p:sp>
      <p:sp>
        <p:nvSpPr>
          <p:cNvPr id="31" name="文本框 30"/>
          <p:cNvSpPr txBox="1"/>
          <p:nvPr/>
        </p:nvSpPr>
        <p:spPr>
          <a:xfrm>
            <a:off x="5574715" y="3825908"/>
            <a:ext cx="4904800"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1" sz="2800" b="1">
                <a:solidFill>
                  <a:srgbClr val="7030A0"/>
                </a:solidFill>
                <a:latin typeface="华文中宋" panose="02010600040101010101" pitchFamily="2" charset="-122"/>
                <a:ea typeface="华文中宋" panose="02010600040101010101" pitchFamily="2" charset="-122"/>
              </a:defRPr>
            </a:lvl1pPr>
          </a:lstStyle>
          <a:p>
            <a:r>
              <a:rPr lang="zh-CN" altLang="en-US" sz="2400" dirty="0">
                <a:sym typeface="+mn-ea"/>
              </a:rPr>
              <a:t>限制贵族特权，提高战斗力；</a:t>
            </a:r>
            <a:endParaRPr lang="zh-CN" altLang="en-US" sz="2400" dirty="0"/>
          </a:p>
        </p:txBody>
      </p:sp>
      <p:sp>
        <p:nvSpPr>
          <p:cNvPr id="33" name="文本框 32"/>
          <p:cNvSpPr txBox="1"/>
          <p:nvPr/>
        </p:nvSpPr>
        <p:spPr>
          <a:xfrm>
            <a:off x="5585909" y="4387310"/>
            <a:ext cx="4197855"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1" sz="2800" b="1">
                <a:solidFill>
                  <a:srgbClr val="7030A0"/>
                </a:solidFill>
                <a:latin typeface="华文中宋" panose="02010600040101010101" pitchFamily="2" charset="-122"/>
                <a:ea typeface="华文中宋" panose="02010600040101010101" pitchFamily="2" charset="-122"/>
              </a:defRPr>
            </a:lvl1pPr>
          </a:lstStyle>
          <a:p>
            <a:r>
              <a:rPr lang="zh-CN" altLang="en-US" sz="2400" dirty="0">
                <a:sym typeface="+mn-ea"/>
              </a:rPr>
              <a:t>严刑峻法，强化统治</a:t>
            </a:r>
            <a:endParaRPr lang="zh-CN" altLang="en-US" sz="2400" dirty="0"/>
          </a:p>
        </p:txBody>
      </p:sp>
      <p:sp>
        <p:nvSpPr>
          <p:cNvPr id="35" name="文本框 34"/>
          <p:cNvSpPr txBox="1"/>
          <p:nvPr/>
        </p:nvSpPr>
        <p:spPr>
          <a:xfrm>
            <a:off x="5539135" y="4876383"/>
            <a:ext cx="4729994"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1" sz="2800" b="1">
                <a:solidFill>
                  <a:srgbClr val="7030A0"/>
                </a:solidFill>
                <a:latin typeface="华文中宋" panose="02010600040101010101" pitchFamily="2" charset="-122"/>
                <a:ea typeface="华文中宋" panose="02010600040101010101" pitchFamily="2" charset="-122"/>
              </a:defRPr>
            </a:lvl1pPr>
          </a:lstStyle>
          <a:p>
            <a:r>
              <a:rPr lang="zh-CN" altLang="en-US" sz="2400" dirty="0"/>
              <a:t>强化中央集权；有利于国家统一</a:t>
            </a:r>
            <a:endParaRPr lang="zh-CN" altLang="en-US" sz="2400" dirty="0"/>
          </a:p>
        </p:txBody>
      </p:sp>
      <p:sp>
        <p:nvSpPr>
          <p:cNvPr id="37" name="文本框 36"/>
          <p:cNvSpPr txBox="1"/>
          <p:nvPr/>
        </p:nvSpPr>
        <p:spPr>
          <a:xfrm>
            <a:off x="5574714" y="5402385"/>
            <a:ext cx="4729994"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1" sz="2800" b="1">
                <a:solidFill>
                  <a:srgbClr val="7030A0"/>
                </a:solidFill>
                <a:latin typeface="华文中宋" panose="02010600040101010101" pitchFamily="2" charset="-122"/>
                <a:ea typeface="华文中宋" panose="02010600040101010101" pitchFamily="2" charset="-122"/>
              </a:defRPr>
            </a:lvl1pPr>
          </a:lstStyle>
          <a:p>
            <a:r>
              <a:rPr lang="zh-CN" altLang="en-US" sz="2400" dirty="0"/>
              <a:t>强化思想控制；稳定社会秩序</a:t>
            </a:r>
            <a:endParaRPr lang="zh-CN" altLang="en-US" sz="2400" dirty="0"/>
          </a:p>
        </p:txBody>
      </p:sp>
      <p:sp>
        <p:nvSpPr>
          <p:cNvPr id="39" name="文本框 38"/>
          <p:cNvSpPr txBox="1"/>
          <p:nvPr/>
        </p:nvSpPr>
        <p:spPr>
          <a:xfrm>
            <a:off x="5558199" y="5927419"/>
            <a:ext cx="4729994" cy="461665"/>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1" sz="2800" b="1">
                <a:solidFill>
                  <a:srgbClr val="7030A0"/>
                </a:solidFill>
                <a:latin typeface="华文中宋" panose="02010600040101010101" pitchFamily="2" charset="-122"/>
                <a:ea typeface="华文中宋" panose="02010600040101010101" pitchFamily="2" charset="-122"/>
              </a:defRPr>
            </a:lvl1pPr>
          </a:lstStyle>
          <a:p>
            <a:r>
              <a:rPr lang="zh-CN" altLang="en-US" sz="2400" dirty="0"/>
              <a:t>促进小农经济；提升财政收入</a:t>
            </a:r>
            <a:endParaRPr lang="zh-CN" altLang="en-US" sz="2400" dirty="0"/>
          </a:p>
        </p:txBody>
      </p:sp>
      <p:sp>
        <p:nvSpPr>
          <p:cNvPr id="41" name="文本框 40"/>
          <p:cNvSpPr txBox="1"/>
          <p:nvPr/>
        </p:nvSpPr>
        <p:spPr>
          <a:xfrm>
            <a:off x="1275902" y="1677127"/>
            <a:ext cx="3762824" cy="461665"/>
          </a:xfrm>
          <a:prstGeom prst="rect">
            <a:avLst/>
          </a:prstGeom>
          <a:noFill/>
        </p:spPr>
        <p:txBody>
          <a:bodyPr wrap="square" rtlCol="0">
            <a:spAutoFit/>
          </a:bodyPr>
          <a:lstStyle>
            <a:defPPr>
              <a:defRPr lang="zh-CN"/>
            </a:def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b="1" dirty="0">
              <a:latin typeface="黑体" panose="02010609060101010101" pitchFamily="2" charset="-122"/>
              <a:ea typeface="黑体" panose="02010609060101010101" pitchFamily="2" charset="-122"/>
            </a:endParaRPr>
          </a:p>
        </p:txBody>
      </p:sp>
      <p:sp>
        <p:nvSpPr>
          <p:cNvPr id="42" name="文本框 41"/>
          <p:cNvSpPr txBox="1"/>
          <p:nvPr/>
        </p:nvSpPr>
        <p:spPr>
          <a:xfrm>
            <a:off x="3266224" y="1255488"/>
            <a:ext cx="2084301" cy="461665"/>
          </a:xfrm>
          <a:prstGeom prst="rect">
            <a:avLst/>
          </a:prstGeom>
          <a:noFill/>
        </p:spPr>
        <p:txBody>
          <a:bodyPr wrap="square">
            <a:spAutoFit/>
          </a:bodyPr>
          <a:lstStyle/>
          <a:p>
            <a:r>
              <a:rPr lang="zh-CN" altLang="en-US" sz="2400" b="1" dirty="0">
                <a:solidFill>
                  <a:srgbClr val="FF0000"/>
                </a:solidFill>
              </a:rPr>
              <a:t>富国强兵</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barn(inVertical)">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9" grpId="0"/>
      <p:bldP spid="21" grpId="0"/>
      <p:bldP spid="23" grpId="0"/>
      <p:bldP spid="27" grpId="0"/>
      <p:bldP spid="29" grpId="0"/>
      <p:bldP spid="31" grpId="0"/>
      <p:bldP spid="33" grpId="0"/>
      <p:bldP spid="35" grpId="0"/>
      <p:bldP spid="37" grpId="0"/>
      <p:bldP spid="39"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794889" y="1083584"/>
            <a:ext cx="3762824" cy="461665"/>
          </a:xfrm>
          <a:prstGeom prst="rect">
            <a:avLst/>
          </a:prstGeom>
          <a:noFill/>
        </p:spPr>
        <p:txBody>
          <a:bodyPr wrap="square" rtlCol="0">
            <a:spAutoFit/>
          </a:bodyPr>
          <a:lstStyle>
            <a:defPPr>
              <a:defRPr lang="zh-CN"/>
            </a:defPPr>
          </a:lstStyle>
          <a:p>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、秦国</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商鞅变法</a:t>
            </a:r>
            <a:endParaRPr lang="zh-CN" altLang="en-US" sz="2400" b="1" dirty="0">
              <a:latin typeface="黑体" panose="02010609060101010101" pitchFamily="2" charset="-122"/>
              <a:ea typeface="黑体" panose="02010609060101010101" pitchFamily="2" charset="-122"/>
            </a:endParaRPr>
          </a:p>
        </p:txBody>
      </p:sp>
      <p:sp>
        <p:nvSpPr>
          <p:cNvPr id="11" name="文本框 10"/>
          <p:cNvSpPr txBox="1"/>
          <p:nvPr/>
        </p:nvSpPr>
        <p:spPr>
          <a:xfrm>
            <a:off x="214638" y="223463"/>
            <a:ext cx="3609063" cy="523220"/>
          </a:xfrm>
          <a:prstGeom prst="rect">
            <a:avLst/>
          </a:prstGeom>
          <a:noFill/>
        </p:spPr>
        <p:txBody>
          <a:bodyPr wrap="square" rtlCol="0">
            <a:spAutoFit/>
          </a:bodyPr>
          <a:lstStyle/>
          <a:p>
            <a:r>
              <a:rPr lang="zh-CN" altLang="en-US" sz="2800" b="1" dirty="0">
                <a:latin typeface="黑体" panose="02010609060101010101" pitchFamily="2" charset="-122"/>
                <a:ea typeface="黑体" panose="02010609060101010101" pitchFamily="2" charset="-122"/>
              </a:rPr>
              <a:t>一、春秋战国的变法</a:t>
            </a:r>
            <a:endParaRPr lang="zh-CN" altLang="en-US" sz="2800" b="1" dirty="0">
              <a:latin typeface="黑体" panose="02010609060101010101" pitchFamily="2" charset="-122"/>
              <a:ea typeface="黑体" panose="02010609060101010101" pitchFamily="2" charset="-122"/>
            </a:endParaRPr>
          </a:p>
        </p:txBody>
      </p:sp>
      <p:sp>
        <p:nvSpPr>
          <p:cNvPr id="12" name="文本框 11"/>
          <p:cNvSpPr txBox="1"/>
          <p:nvPr/>
        </p:nvSpPr>
        <p:spPr>
          <a:xfrm>
            <a:off x="1275902" y="1529358"/>
            <a:ext cx="3762824" cy="461665"/>
          </a:xfrm>
          <a:prstGeom prst="rect">
            <a:avLst/>
          </a:prstGeom>
          <a:noFill/>
        </p:spPr>
        <p:txBody>
          <a:bodyPr wrap="square" rtlCol="0">
            <a:spAutoFit/>
          </a:bodyPr>
          <a:lstStyle>
            <a:defPPr>
              <a:defRPr lang="zh-CN"/>
            </a:def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）目的：</a:t>
            </a:r>
            <a:endParaRPr lang="zh-CN" altLang="en-US" sz="2400" b="1" dirty="0">
              <a:latin typeface="黑体" panose="02010609060101010101" pitchFamily="2" charset="-122"/>
              <a:ea typeface="黑体" panose="02010609060101010101" pitchFamily="2" charset="-122"/>
            </a:endParaRPr>
          </a:p>
        </p:txBody>
      </p:sp>
      <p:sp>
        <p:nvSpPr>
          <p:cNvPr id="13" name="文本框 12"/>
          <p:cNvSpPr txBox="1"/>
          <p:nvPr/>
        </p:nvSpPr>
        <p:spPr>
          <a:xfrm>
            <a:off x="1275902" y="2062898"/>
            <a:ext cx="3762824" cy="461665"/>
          </a:xfrm>
          <a:prstGeom prst="rect">
            <a:avLst/>
          </a:prstGeom>
          <a:noFill/>
        </p:spPr>
        <p:txBody>
          <a:bodyPr wrap="square" rtlCol="0">
            <a:spAutoFit/>
          </a:bodyPr>
          <a:lstStyle>
            <a:defPPr>
              <a:defRPr lang="zh-CN"/>
            </a:def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）内容：</a:t>
            </a:r>
            <a:endParaRPr lang="zh-CN" altLang="en-US" sz="2400" b="1" dirty="0">
              <a:latin typeface="黑体" panose="02010609060101010101" pitchFamily="2" charset="-122"/>
              <a:ea typeface="黑体" panose="02010609060101010101" pitchFamily="2" charset="-122"/>
            </a:endParaRPr>
          </a:p>
        </p:txBody>
      </p:sp>
      <p:sp>
        <p:nvSpPr>
          <p:cNvPr id="14" name="文本框 13"/>
          <p:cNvSpPr txBox="1"/>
          <p:nvPr/>
        </p:nvSpPr>
        <p:spPr>
          <a:xfrm>
            <a:off x="2954425" y="1516532"/>
            <a:ext cx="2084301" cy="461665"/>
          </a:xfrm>
          <a:prstGeom prst="rect">
            <a:avLst/>
          </a:prstGeom>
          <a:noFill/>
        </p:spPr>
        <p:txBody>
          <a:bodyPr wrap="square">
            <a:spAutoFit/>
          </a:bodyPr>
          <a:lstStyle/>
          <a:p>
            <a:r>
              <a:rPr lang="zh-CN" altLang="en-US" sz="2400" b="1" dirty="0">
                <a:solidFill>
                  <a:srgbClr val="FF0000"/>
                </a:solidFill>
              </a:rPr>
              <a:t>富国强兵</a:t>
            </a:r>
            <a:endParaRPr lang="zh-CN" altLang="en-US" sz="2400" b="1" dirty="0">
              <a:solidFill>
                <a:srgbClr val="FF0000"/>
              </a:solidFill>
            </a:endParaRPr>
          </a:p>
        </p:txBody>
      </p:sp>
      <p:sp>
        <p:nvSpPr>
          <p:cNvPr id="16" name="文本框 15"/>
          <p:cNvSpPr txBox="1"/>
          <p:nvPr/>
        </p:nvSpPr>
        <p:spPr>
          <a:xfrm>
            <a:off x="1275902" y="3722329"/>
            <a:ext cx="3762824" cy="461665"/>
          </a:xfrm>
          <a:prstGeom prst="rect">
            <a:avLst/>
          </a:prstGeom>
          <a:noFill/>
        </p:spPr>
        <p:txBody>
          <a:bodyPr wrap="square" rtlCol="0">
            <a:spAutoFit/>
          </a:bodyPr>
          <a:lstStyle>
            <a:defPPr>
              <a:defRPr lang="zh-CN"/>
            </a:def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4</a:t>
            </a:r>
            <a:r>
              <a:rPr lang="zh-CN" altLang="en-US" sz="2400" b="1" dirty="0">
                <a:latin typeface="黑体" panose="02010609060101010101" pitchFamily="2" charset="-122"/>
                <a:ea typeface="黑体" panose="02010609060101010101" pitchFamily="2" charset="-122"/>
              </a:rPr>
              <a:t>）意义：</a:t>
            </a:r>
            <a:endParaRPr lang="zh-CN" altLang="en-US" sz="2400" b="1" dirty="0">
              <a:latin typeface="黑体" panose="02010609060101010101" pitchFamily="2" charset="-122"/>
              <a:ea typeface="黑体" panose="02010609060101010101" pitchFamily="2" charset="-122"/>
            </a:endParaRPr>
          </a:p>
        </p:txBody>
      </p:sp>
      <p:sp>
        <p:nvSpPr>
          <p:cNvPr id="18" name="文本框 17"/>
          <p:cNvSpPr txBox="1"/>
          <p:nvPr/>
        </p:nvSpPr>
        <p:spPr>
          <a:xfrm>
            <a:off x="1275902" y="2666400"/>
            <a:ext cx="3762824" cy="461665"/>
          </a:xfrm>
          <a:prstGeom prst="rect">
            <a:avLst/>
          </a:prstGeom>
          <a:noFill/>
        </p:spPr>
        <p:txBody>
          <a:bodyPr wrap="square" rtlCol="0">
            <a:spAutoFit/>
          </a:bodyPr>
          <a:lstStyle>
            <a:defPPr>
              <a:defRPr lang="zh-CN"/>
            </a:defPPr>
          </a:lstStyle>
          <a:p>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）特点：</a:t>
            </a:r>
            <a:endParaRPr lang="zh-CN" altLang="en-US" sz="2400" b="1" dirty="0">
              <a:latin typeface="黑体" panose="02010609060101010101" pitchFamily="2" charset="-122"/>
              <a:ea typeface="黑体" panose="02010609060101010101" pitchFamily="2" charset="-122"/>
            </a:endParaRPr>
          </a:p>
        </p:txBody>
      </p:sp>
      <p:sp>
        <p:nvSpPr>
          <p:cNvPr id="19" name="文本框 18"/>
          <p:cNvSpPr txBox="1"/>
          <p:nvPr/>
        </p:nvSpPr>
        <p:spPr>
          <a:xfrm>
            <a:off x="1787580" y="3200245"/>
            <a:ext cx="7125890" cy="461665"/>
          </a:xfrm>
          <a:prstGeom prst="rect">
            <a:avLst/>
          </a:prstGeom>
          <a:noFill/>
        </p:spPr>
        <p:txBody>
          <a:bodyPr wrap="square">
            <a:spAutoFit/>
          </a:bodyPr>
          <a:lstStyle/>
          <a:p>
            <a:r>
              <a:rPr lang="zh-CN" altLang="en-US" sz="2400" b="1" dirty="0">
                <a:solidFill>
                  <a:srgbClr val="FF0000"/>
                </a:solidFill>
              </a:rPr>
              <a:t>持续时间最长，涉及面最广、改革最彻底   </a:t>
            </a:r>
            <a:endParaRPr lang="zh-CN" altLang="en-US" sz="2400" b="1" dirty="0">
              <a:solidFill>
                <a:srgbClr val="FF0000"/>
              </a:solidFill>
            </a:endParaRPr>
          </a:p>
        </p:txBody>
      </p:sp>
      <p:sp>
        <p:nvSpPr>
          <p:cNvPr id="20" name="文本框 19"/>
          <p:cNvSpPr txBox="1"/>
          <p:nvPr/>
        </p:nvSpPr>
        <p:spPr>
          <a:xfrm>
            <a:off x="1787580" y="4190721"/>
            <a:ext cx="9949987" cy="461665"/>
          </a:xfrm>
          <a:prstGeom prst="rect">
            <a:avLst/>
          </a:prstGeom>
          <a:noFill/>
          <a:ln w="9525">
            <a:noFill/>
          </a:ln>
        </p:spPr>
        <p:txBody>
          <a:bodyPr wrap="square">
            <a:spAutoFit/>
          </a:bodyPr>
          <a:lstStyle/>
          <a:p>
            <a:pPr marL="342900" indent="-342900">
              <a:buFont typeface="Wingdings" panose="05000000000000000000"/>
              <a:buChar char="l"/>
            </a:pPr>
            <a:r>
              <a:rPr lang="zh-CN" altLang="en-US" sz="2400" b="1" dirty="0">
                <a:solidFill>
                  <a:srgbClr val="0000CC"/>
                </a:solidFill>
                <a:latin typeface="黑体" panose="02010609060101010101" pitchFamily="2" charset="-122"/>
                <a:ea typeface="黑体" panose="02010609060101010101" pitchFamily="2" charset="-122"/>
              </a:rPr>
              <a:t>经济：</a:t>
            </a:r>
            <a:r>
              <a:rPr lang="zh-CN" altLang="en-US" sz="2400" b="1" dirty="0">
                <a:solidFill>
                  <a:srgbClr val="FF0000"/>
                </a:solidFill>
              </a:rPr>
              <a:t>确立土地私有制，促进封建经济发展，增强国力。</a:t>
            </a:r>
            <a:endParaRPr lang="zh-CN" altLang="en-US" sz="2400" b="1" dirty="0">
              <a:solidFill>
                <a:srgbClr val="FF0000"/>
              </a:solidFill>
            </a:endParaRPr>
          </a:p>
        </p:txBody>
      </p:sp>
      <p:sp>
        <p:nvSpPr>
          <p:cNvPr id="21" name="文本框 20"/>
          <p:cNvSpPr txBox="1"/>
          <p:nvPr/>
        </p:nvSpPr>
        <p:spPr>
          <a:xfrm>
            <a:off x="1786945" y="5247046"/>
            <a:ext cx="10133691" cy="461665"/>
          </a:xfrm>
          <a:prstGeom prst="rect">
            <a:avLst/>
          </a:prstGeom>
          <a:noFill/>
          <a:ln w="9525">
            <a:noFill/>
          </a:ln>
        </p:spPr>
        <p:txBody>
          <a:bodyPr wrap="square">
            <a:spAutoFit/>
          </a:bodyPr>
          <a:lstStyle/>
          <a:p>
            <a:pPr marL="342900" indent="-342900">
              <a:buFont typeface="Wingdings" panose="05000000000000000000"/>
              <a:buChar char="l"/>
            </a:pPr>
            <a:r>
              <a:rPr lang="zh-CN" altLang="en-US" sz="2400" b="1" dirty="0">
                <a:solidFill>
                  <a:srgbClr val="0000CC"/>
                </a:solidFill>
                <a:latin typeface="黑体" panose="02010609060101010101" pitchFamily="2" charset="-122"/>
                <a:ea typeface="黑体" panose="02010609060101010101" pitchFamily="2" charset="-122"/>
              </a:rPr>
              <a:t>军事：</a:t>
            </a:r>
            <a:r>
              <a:rPr lang="zh-CN" altLang="en-US" sz="2400" b="1" dirty="0">
                <a:solidFill>
                  <a:srgbClr val="FF0000"/>
                </a:solidFill>
              </a:rPr>
              <a:t>提高军队战斗力，为秦统一奠定基础。</a:t>
            </a:r>
            <a:endParaRPr lang="zh-CN" altLang="en-US" sz="2400" b="1" dirty="0">
              <a:solidFill>
                <a:srgbClr val="FF0000"/>
              </a:solidFill>
            </a:endParaRPr>
          </a:p>
        </p:txBody>
      </p:sp>
      <p:sp>
        <p:nvSpPr>
          <p:cNvPr id="22" name="文本框 21"/>
          <p:cNvSpPr txBox="1"/>
          <p:nvPr/>
        </p:nvSpPr>
        <p:spPr>
          <a:xfrm>
            <a:off x="1787580" y="4652386"/>
            <a:ext cx="9924659" cy="461665"/>
          </a:xfrm>
          <a:prstGeom prst="rect">
            <a:avLst/>
          </a:prstGeom>
          <a:noFill/>
          <a:ln w="9525">
            <a:noFill/>
          </a:ln>
        </p:spPr>
        <p:txBody>
          <a:bodyPr wrap="square">
            <a:spAutoFit/>
          </a:bodyPr>
          <a:lstStyle/>
          <a:p>
            <a:pPr marL="342900" indent="-342900">
              <a:buFont typeface="Wingdings" panose="05000000000000000000"/>
              <a:buChar char="l"/>
            </a:pPr>
            <a:r>
              <a:rPr lang="zh-CN" altLang="en-US" sz="2400" b="1" dirty="0">
                <a:solidFill>
                  <a:srgbClr val="0000CC"/>
                </a:solidFill>
                <a:latin typeface="黑体" panose="02010609060101010101" pitchFamily="2" charset="-122"/>
                <a:ea typeface="黑体" panose="02010609060101010101" pitchFamily="2" charset="-122"/>
              </a:rPr>
              <a:t>政治：</a:t>
            </a:r>
            <a:r>
              <a:rPr lang="zh-CN" altLang="en-US" sz="2400" b="1" dirty="0">
                <a:solidFill>
                  <a:srgbClr val="FF0000"/>
                </a:solidFill>
              </a:rPr>
              <a:t>打击了血缘宗法制度，君主权力加强，中央集权制度开始产生。</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40" r="179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013" y="3451076"/>
            <a:ext cx="6309118" cy="3406924"/>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7670" y="5201920"/>
            <a:ext cx="5027930" cy="953135"/>
          </a:xfrm>
          <a:prstGeom prst="rect">
            <a:avLst/>
          </a:prstGeom>
          <a:noFill/>
        </p:spPr>
        <p:txBody>
          <a:bodyPr wrap="square">
            <a:spAutoFit/>
          </a:bodyPr>
          <a:lstStyle>
            <a:defPPr>
              <a:defRPr lang="zh-CN"/>
            </a:defPPr>
            <a:lvl1pPr>
              <a:defRPr sz="2800" b="1">
                <a:solidFill>
                  <a:srgbClr val="FF0000"/>
                </a:solidFill>
                <a:latin typeface="微软雅黑" panose="020B0503020204020204" charset="-122"/>
                <a:ea typeface="微软雅黑" panose="020B0503020204020204" charset="-122"/>
              </a:defRPr>
            </a:lvl1pPr>
          </a:lstStyle>
          <a:p>
            <a:r>
              <a:rPr lang="en-US" altLang="zh-CN" dirty="0"/>
              <a:t>2</a:t>
            </a:r>
            <a:r>
              <a:rPr lang="zh-CN" altLang="en-US" dirty="0"/>
              <a:t>、加强君权；</a:t>
            </a:r>
            <a:r>
              <a:rPr lang="zh-CN" altLang="zh-CN" dirty="0"/>
              <a:t>废分封，行县制；改革户籍制度，实行连坐法。</a:t>
            </a:r>
            <a:endParaRPr lang="zh-CN" altLang="zh-CN" dirty="0"/>
          </a:p>
        </p:txBody>
      </p:sp>
      <p:sp>
        <p:nvSpPr>
          <p:cNvPr id="5" name="文本框 4"/>
          <p:cNvSpPr txBox="1"/>
          <p:nvPr/>
        </p:nvSpPr>
        <p:spPr>
          <a:xfrm>
            <a:off x="621030" y="564515"/>
            <a:ext cx="3550920" cy="2306320"/>
          </a:xfrm>
          <a:prstGeom prst="rect">
            <a:avLst/>
          </a:prstGeom>
          <a:noFill/>
        </p:spPr>
        <p:txBody>
          <a:bodyPr wrap="square" rtlCol="0">
            <a:spAutoFit/>
          </a:bodyPr>
          <a:lstStyle>
            <a:defPPr>
              <a:defRPr lang="zh-CN"/>
            </a:defPPr>
          </a:lstStyle>
          <a:p>
            <a:pPr>
              <a:lnSpc>
                <a:spcPct val="120000"/>
              </a:lnSpc>
            </a:pPr>
            <a:r>
              <a:rPr lang="zh-CN" altLang="en-US" sz="2400" b="1" dirty="0">
                <a:solidFill>
                  <a:srgbClr val="0000CC"/>
                </a:solidFill>
              </a:rPr>
              <a:t>★</a:t>
            </a:r>
            <a:r>
              <a:rPr lang="zh-CN" altLang="en-US" sz="2400" b="1" dirty="0">
                <a:solidFill>
                  <a:srgbClr val="0000CC"/>
                </a:solidFill>
                <a:latin typeface="黑体" panose="02010609060101010101" pitchFamily="2" charset="-122"/>
                <a:ea typeface="黑体" panose="02010609060101010101" pitchFamily="2" charset="-122"/>
              </a:rPr>
              <a:t>问题探究：</a:t>
            </a:r>
            <a:r>
              <a:rPr lang="zh-CN" altLang="zh-CN" sz="2400" b="1" dirty="0"/>
              <a:t>作者从哪一方面肯定了商鞅变法</a:t>
            </a:r>
            <a:r>
              <a:rPr lang="zh-CN" altLang="en-US" sz="2400" b="1" dirty="0"/>
              <a:t>；</a:t>
            </a:r>
            <a:r>
              <a:rPr lang="zh-CN" altLang="zh-CN" sz="2400" b="1" dirty="0"/>
              <a:t>结合所学，概括商鞅变法中“使国家形态走向成熟”的具体措施。</a:t>
            </a:r>
            <a:endParaRPr lang="zh-CN" altLang="en-US" sz="2400" b="1" dirty="0">
              <a:latin typeface="黑体" panose="02010609060101010101" pitchFamily="2" charset="-122"/>
              <a:ea typeface="黑体" panose="02010609060101010101" pitchFamily="2" charset="-122"/>
            </a:endParaRPr>
          </a:p>
        </p:txBody>
      </p:sp>
      <p:sp>
        <p:nvSpPr>
          <p:cNvPr id="7" name="文本框 6"/>
          <p:cNvSpPr txBox="1"/>
          <p:nvPr/>
        </p:nvSpPr>
        <p:spPr>
          <a:xfrm>
            <a:off x="4265930" y="421640"/>
            <a:ext cx="7722235" cy="3046095"/>
          </a:xfrm>
          <a:prstGeom prst="rect">
            <a:avLst/>
          </a:prstGeom>
          <a:noFill/>
          <a:ln>
            <a:solidFill>
              <a:srgbClr val="7030A0"/>
            </a:solidFill>
            <a:prstDash val="dashDot"/>
          </a:ln>
        </p:spPr>
        <p:txBody>
          <a:bodyPr wrap="square">
            <a:spAutoFit/>
          </a:bodyPr>
          <a:lstStyle>
            <a:defPPr>
              <a:defRPr lang="zh-CN"/>
            </a:defPPr>
            <a:lvl1pPr marR="0" lvl="0" indent="0">
              <a:lnSpc>
                <a:spcPct val="100000"/>
              </a:lnSpc>
              <a:spcBef>
                <a:spcPct val="0"/>
              </a:spcBef>
              <a:spcAft>
                <a:spcPct val="0"/>
              </a:spcAft>
              <a:buClrTx/>
              <a:buSzTx/>
              <a:buFontTx/>
              <a:buNone/>
              <a:defRPr sz="2800" b="1">
                <a:ln>
                  <a:noFill/>
                </a:ln>
                <a:effectLst/>
                <a:uLnTx/>
                <a:uFillTx/>
                <a:latin typeface="华文仿宋" panose="02010600040101010101" pitchFamily="2" charset="-122"/>
                <a:ea typeface="华文仿宋" panose="02010600040101010101" pitchFamily="2" charset="-122"/>
                <a:cs typeface="楷体" panose="02010609060101010101" pitchFamily="49" charset="-122"/>
              </a:defRPr>
            </a:lvl1pPr>
          </a:lstStyle>
          <a:p>
            <a:r>
              <a:rPr lang="zh-CN" altLang="en-US" sz="2400" dirty="0">
                <a:latin typeface="楷体" panose="02010609060101010101" pitchFamily="49" charset="-122"/>
                <a:ea typeface="楷体" panose="02010609060101010101" pitchFamily="49" charset="-122"/>
              </a:rPr>
              <a:t>史</a:t>
            </a:r>
            <a:r>
              <a:rPr lang="zh-CN" altLang="zh-CN" sz="2400" dirty="0">
                <a:latin typeface="楷体" panose="02010609060101010101" pitchFamily="49" charset="-122"/>
                <a:ea typeface="楷体" panose="02010609060101010101" pitchFamily="49" charset="-122"/>
              </a:rPr>
              <a:t>料</a:t>
            </a:r>
            <a:r>
              <a:rPr lang="zh-CN" altLang="en-US"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　商鞅变法在中国历史上的意义，怎样估计也不会过高。</a:t>
            </a:r>
            <a:r>
              <a:rPr lang="zh-CN" altLang="zh-CN" sz="2400" dirty="0">
                <a:solidFill>
                  <a:srgbClr val="FF0000"/>
                </a:solidFill>
                <a:latin typeface="楷体" panose="02010609060101010101" pitchFamily="49" charset="-122"/>
                <a:ea typeface="楷体" panose="02010609060101010101" pitchFamily="49" charset="-122"/>
              </a:rPr>
              <a:t>秦国率先推行县制</a:t>
            </a:r>
            <a:r>
              <a:rPr lang="zh-CN" altLang="zh-CN" sz="2400" dirty="0">
                <a:latin typeface="楷体" panose="02010609060101010101" pitchFamily="49" charset="-122"/>
                <a:ea typeface="楷体" panose="02010609060101010101" pitchFamily="49" charset="-122"/>
              </a:rPr>
              <a:t>，按地区划分国民，加强了中央集权，使国家公共权力</a:t>
            </a:r>
            <a:r>
              <a:rPr lang="zh-CN" altLang="zh-CN" sz="2400" dirty="0">
                <a:solidFill>
                  <a:srgbClr val="FF0000"/>
                </a:solidFill>
                <a:latin typeface="楷体" panose="02010609060101010101" pitchFamily="49" charset="-122"/>
                <a:ea typeface="楷体" panose="02010609060101010101" pitchFamily="49" charset="-122"/>
              </a:rPr>
              <a:t>直接控制</a:t>
            </a:r>
            <a:r>
              <a:rPr lang="zh-CN" altLang="zh-CN" sz="2400" dirty="0">
                <a:latin typeface="楷体" panose="02010609060101010101" pitchFamily="49" charset="-122"/>
                <a:ea typeface="楷体" panose="02010609060101010101" pitchFamily="49" charset="-122"/>
              </a:rPr>
              <a:t>到基层社会的每一个人。秦统一后将秦国的制度推向了全国，建立了统一的、具有东方特色的</a:t>
            </a:r>
            <a:r>
              <a:rPr lang="zh-CN" altLang="zh-CN" sz="2400" dirty="0">
                <a:solidFill>
                  <a:srgbClr val="FF0000"/>
                </a:solidFill>
                <a:latin typeface="楷体" panose="02010609060101010101" pitchFamily="49" charset="-122"/>
                <a:ea typeface="楷体" panose="02010609060101010101" pitchFamily="49" charset="-122"/>
              </a:rPr>
              <a:t>君主专制中央集权</a:t>
            </a:r>
            <a:r>
              <a:rPr lang="zh-CN" altLang="zh-CN" sz="2400" dirty="0">
                <a:latin typeface="楷体" panose="02010609060101010101" pitchFamily="49" charset="-122"/>
                <a:ea typeface="楷体" panose="02010609060101010101" pitchFamily="49" charset="-122"/>
              </a:rPr>
              <a:t>国家。简言之，商鞅变法使国家形态走向成熟，对统一国家和中华民族具有长远影响。 </a:t>
            </a:r>
            <a:endParaRPr lang="zh-CN" altLang="zh-CN" sz="2400" dirty="0">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——摘编自任世江《通过商鞅变法让学生接触思辨》</a:t>
            </a:r>
            <a:endParaRPr lang="zh-CN" altLang="zh-CN" sz="2400" dirty="0">
              <a:latin typeface="楷体" panose="02010609060101010101" pitchFamily="49" charset="-122"/>
              <a:ea typeface="楷体" panose="02010609060101010101" pitchFamily="49" charset="-122"/>
            </a:endParaRPr>
          </a:p>
        </p:txBody>
      </p:sp>
      <p:sp>
        <p:nvSpPr>
          <p:cNvPr id="11" name="文本框 10"/>
          <p:cNvSpPr txBox="1"/>
          <p:nvPr/>
        </p:nvSpPr>
        <p:spPr>
          <a:xfrm>
            <a:off x="407670" y="4066540"/>
            <a:ext cx="5407660" cy="953135"/>
          </a:xfrm>
          <a:prstGeom prst="rect">
            <a:avLst/>
          </a:prstGeom>
          <a:noFill/>
        </p:spPr>
        <p:txBody>
          <a:bodyPr wrap="square">
            <a:spAutoFit/>
          </a:bodyPr>
          <a:lstStyle/>
          <a:p>
            <a:r>
              <a:rPr lang="en-US" altLang="zh-CN" sz="2800" b="1" dirty="0">
                <a:solidFill>
                  <a:srgbClr val="FF0000"/>
                </a:solidFill>
                <a:latin typeface="微软雅黑" panose="020B0503020204020204" charset="-122"/>
                <a:ea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rPr>
              <a:t>、</a:t>
            </a:r>
            <a:r>
              <a:rPr lang="zh-CN" altLang="zh-CN" sz="2800" b="1" dirty="0">
                <a:solidFill>
                  <a:srgbClr val="FF0000"/>
                </a:solidFill>
                <a:latin typeface="微软雅黑" panose="020B0503020204020204" charset="-122"/>
                <a:ea typeface="微软雅黑" panose="020B0503020204020204" charset="-122"/>
              </a:rPr>
              <a:t>制度建设</a:t>
            </a:r>
            <a:r>
              <a:rPr lang="en-US" altLang="zh-CN" sz="2800" b="1" dirty="0">
                <a:solidFill>
                  <a:srgbClr val="FF0000"/>
                </a:solidFill>
                <a:latin typeface="微软雅黑" panose="020B0503020204020204" charset="-122"/>
                <a:ea typeface="微软雅黑" panose="020B0503020204020204" charset="-122"/>
              </a:rPr>
              <a:t>——</a:t>
            </a:r>
            <a:r>
              <a:rPr lang="zh-CN" altLang="en-US" sz="2800" b="1" dirty="0">
                <a:solidFill>
                  <a:srgbClr val="FF0000"/>
                </a:solidFill>
                <a:latin typeface="微软雅黑" panose="020B0503020204020204" charset="-122"/>
                <a:ea typeface="微软雅黑" panose="020B0503020204020204" charset="-122"/>
              </a:rPr>
              <a:t>中央集权制度开始产生</a:t>
            </a:r>
            <a:endParaRPr lang="zh-CN" altLang="en-US" sz="28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ags/tag1.xml><?xml version="1.0" encoding="utf-8"?>
<p:tagLst xmlns:p="http://schemas.openxmlformats.org/presentationml/2006/main">
  <p:tag name="KSO_WM_UNIT_TABLE_BEAUTIFY" val="smartTable{401d38a7-2e25-42bd-a632-560093ff3598}"/>
  <p:tag name="TABLE_COLORIDX" val="l"/>
  <p:tag name="TABLE_EMPHASIZE_COLOR" val="6579300"/>
  <p:tag name="TABLE_ONEKEY_SKIN_IDX" val="0"/>
  <p:tag name="TABLE_RECT" val="223.25*129*671.8*150"/>
  <p:tag name="TABLE_SKINIDX" val="-1"/>
  <p:tag name="TABLE_ENDDRAG_ORIGIN_RECT" val="756*339"/>
  <p:tag name="TABLE_ENDDRAG_RECT" val="112*141*756*339"/>
</p:tagLst>
</file>

<file path=ppt/tags/tag2.xml><?xml version="1.0" encoding="utf-8"?>
<p:tagLst xmlns:p="http://schemas.openxmlformats.org/presentationml/2006/main">
  <p:tag name="KSO_WM_TEMPLATE_CATEGORY" val="custom"/>
  <p:tag name="KSO_WM_TEMPLATE_INDEX" val="20202617"/>
</p:tagLst>
</file>

<file path=ppt/tags/tag3.xml><?xml version="1.0" encoding="utf-8"?>
<p:tagLst xmlns:p="http://schemas.openxmlformats.org/presentationml/2006/main">
  <p:tag name="KSO_WM_UNIT_TABLE_BEAUTIFY" val="smartTable{81c8fdad-f98c-4838-93b4-2a65babd9c10}"/>
</p:tagLst>
</file>

<file path=ppt/tags/tag4.xml><?xml version="1.0" encoding="utf-8"?>
<p:tagLst xmlns:p="http://schemas.openxmlformats.org/presentationml/2006/main">
  <p:tag name="KSO_WM_UNIT_TABLE_BEAUTIFY" val="smartTable{c2b3cb2e-fd14-4221-b823-77eb341373f4}"/>
</p:tagLst>
</file>

<file path=ppt/tags/tag5.xml><?xml version="1.0" encoding="utf-8"?>
<p:tagLst xmlns:p="http://schemas.openxmlformats.org/presentationml/2006/main">
  <p:tag name="KSO_WM_BEAUTIFY_FLAG" val="#wm#"/>
  <p:tag name="KSO_WM_TEMPLATE_CATEGORY" val="custom"/>
  <p:tag name="KSO_WM_TEMPLATE_INDEX" val="2019158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5736</Words>
  <PresentationFormat>宽屏</PresentationFormat>
  <Paragraphs>637</Paragraphs>
  <Slides>32</Slides>
  <Notes>2</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32</vt:i4>
      </vt:variant>
    </vt:vector>
  </HeadingPairs>
  <TitlesOfParts>
    <vt:vector size="62" baseType="lpstr">
      <vt:lpstr>Arial</vt:lpstr>
      <vt:lpstr>宋体</vt:lpstr>
      <vt:lpstr>Wingdings</vt:lpstr>
      <vt:lpstr>黑体</vt:lpstr>
      <vt:lpstr>方正粗黑宋简体</vt:lpstr>
      <vt:lpstr>华文琥珀</vt:lpstr>
      <vt:lpstr>方正姚体</vt:lpstr>
      <vt:lpstr>仿宋</vt:lpstr>
      <vt:lpstr>华文细黑</vt:lpstr>
      <vt:lpstr>微软雅黑</vt:lpstr>
      <vt:lpstr>Calibri</vt:lpstr>
      <vt:lpstr>字体管家润行</vt:lpstr>
      <vt:lpstr>华文中宋</vt:lpstr>
      <vt:lpstr>Wingdings</vt:lpstr>
      <vt:lpstr>华文仿宋</vt:lpstr>
      <vt:lpstr>楷体</vt:lpstr>
      <vt:lpstr>等线</vt:lpstr>
      <vt:lpstr>等线 Light</vt:lpstr>
      <vt:lpstr>Arial Unicode MS</vt:lpstr>
      <vt:lpstr>新宋体</vt:lpstr>
      <vt:lpstr>Calibri</vt:lpstr>
      <vt:lpstr>楷体_GB2312</vt:lpstr>
      <vt:lpstr>DFKai-SB</vt:lpstr>
      <vt:lpstr>MingLiU-ExtB</vt:lpstr>
      <vt:lpstr>Garamond</vt:lpstr>
      <vt:lpstr>PMingLiU-ExtB</vt:lpstr>
      <vt:lpstr>方正舒体</vt:lpstr>
      <vt:lpstr>Wingdings 2</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2020-09-13T00:58:00Z</dcterms:created>
  <dcterms:modified xsi:type="dcterms:W3CDTF">2021-07-12T05:37:32Z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269611277_btnclosed</vt:lpwstr>
  </property>
  <property fmtid="{D5CDD505-2E9C-101B-9397-08002B2CF9AE}" pid="3" name="ICV">
    <vt:lpwstr>E69A28A65C744B809724BF3C402E5C3F</vt:lpwstr>
  </property>
  <property fmtid="{D5CDD505-2E9C-101B-9397-08002B2CF9AE}" pid="4" name="KSOProductBuildVer">
    <vt:lpwstr>2052-11.1.0.10578</vt:lpwstr>
  </property>
</Properties>
</file>