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slideLayouts/slideLayout43.xml" ContentType="application/vnd.openxmlformats-officedocument.presentationml.slideLayout+xml"/>
  <Default Extension="emf" ContentType="image/x-emf"/>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slideLayouts/slideLayout32.xml" ContentType="application/vnd.openxmlformats-officedocument.presentationml.slideLayout+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287.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Layouts/slideLayout48.xml" ContentType="application/vnd.openxmlformats-officedocument.presentationml.slideLayout+xml"/>
  <Override PartName="/ppt/tags/tag229.xml" ContentType="application/vnd.openxmlformats-officedocument.presentationml.tags+xml"/>
  <Override PartName="/ppt/diagrams/colors1.xml" ContentType="application/vnd.openxmlformats-officedocument.drawingml.diagramColor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Layouts/slideLayout40.xml" ContentType="application/vnd.openxmlformats-officedocument.presentationml.slideLayout+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248.xml" ContentType="application/vnd.openxmlformats-officedocument.presentationml.tags+xml"/>
  <Override PartName="/ppt/slideLayouts/slideLayout45.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notesSlides/notesSlide15.xml" ContentType="application/vnd.openxmlformats-officedocument.presentationml.notesSlide+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diagrams/data1.xml" ContentType="application/vnd.openxmlformats-officedocument.drawingml.diagramData+xml"/>
  <Override PartName="/ppt/tags/tag278.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Layouts/slideLayout39.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Layouts/slideLayout42.xml" ContentType="application/vnd.openxmlformats-officedocument.presentationml.slideLayout+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slideLayouts/slideLayout31.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slideLayouts/slideLayout44.xml" ContentType="application/vnd.openxmlformats-officedocument.presentationml.slideLayout+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33.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diagrams/drawing1.xml" ContentType="application/vnd.ms-office.drawingml.diagramDrawing+xml"/>
  <Override PartName="/ppt/tags/tag255.xml" ContentType="application/vnd.openxmlformats-officedocument.presentationml.tags+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tags/tag233.xml" ContentType="application/vnd.openxmlformats-officedocument.presentationml.tags+xml"/>
  <Override PartName="/ppt/diagrams/quickStyle1.xml" ContentType="application/vnd.openxmlformats-officedocument.drawingml.diagramStyle+xml"/>
  <Override PartName="/ppt/tags/tag244.xml" ContentType="application/vnd.openxmlformats-officedocument.presentationml.tags+xml"/>
  <Override PartName="/ppt/tags/tag280.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26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9" r:id="rId3"/>
    <p:sldMasterId id="2147483691" r:id="rId4"/>
  </p:sldMasterIdLst>
  <p:notesMasterIdLst>
    <p:notesMasterId r:id="rId43"/>
  </p:notesMasterIdLst>
  <p:sldIdLst>
    <p:sldId id="474" r:id="rId5"/>
    <p:sldId id="265" r:id="rId6"/>
    <p:sldId id="257" r:id="rId7"/>
    <p:sldId id="465" r:id="rId8"/>
    <p:sldId id="262" r:id="rId9"/>
    <p:sldId id="258" r:id="rId10"/>
    <p:sldId id="469" r:id="rId11"/>
    <p:sldId id="478" r:id="rId12"/>
    <p:sldId id="318" r:id="rId13"/>
    <p:sldId id="317" r:id="rId14"/>
    <p:sldId id="267" r:id="rId15"/>
    <p:sldId id="435" r:id="rId16"/>
    <p:sldId id="467" r:id="rId17"/>
    <p:sldId id="468" r:id="rId18"/>
    <p:sldId id="480" r:id="rId19"/>
    <p:sldId id="270" r:id="rId20"/>
    <p:sldId id="482" r:id="rId21"/>
    <p:sldId id="271" r:id="rId22"/>
    <p:sldId id="493" r:id="rId23"/>
    <p:sldId id="492" r:id="rId24"/>
    <p:sldId id="491" r:id="rId25"/>
    <p:sldId id="494" r:id="rId26"/>
    <p:sldId id="496" r:id="rId27"/>
    <p:sldId id="447" r:id="rId28"/>
    <p:sldId id="442" r:id="rId29"/>
    <p:sldId id="490" r:id="rId30"/>
    <p:sldId id="489" r:id="rId31"/>
    <p:sldId id="488" r:id="rId32"/>
    <p:sldId id="495" r:id="rId33"/>
    <p:sldId id="485" r:id="rId34"/>
    <p:sldId id="486" r:id="rId35"/>
    <p:sldId id="275" r:id="rId36"/>
    <p:sldId id="470" r:id="rId37"/>
    <p:sldId id="278" r:id="rId38"/>
    <p:sldId id="279" r:id="rId39"/>
    <p:sldId id="462" r:id="rId40"/>
    <p:sldId id="483" r:id="rId41"/>
    <p:sldId id="476"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568"/>
    <a:srgbClr val="5319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184"/>
      </p:cViewPr>
      <p:guideLst>
        <p:guide orient="horz" pos="2160"/>
        <p:guide pos="384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D2A7BF6-C5C4-4205-9124-9156D5A0FF62}" type="doc">
      <dgm:prSet loTypeId="urn:microsoft.com/office/officeart/2005/8/layout/chart3#2" loCatId="relationship" qsTypeId="urn:microsoft.com/office/officeart/2005/8/quickstyle/simple1#4" qsCatId="simple" csTypeId="urn:microsoft.com/office/officeart/2005/8/colors/accent1_2#4" csCatId="accent1" phldr="1"/>
      <dgm:spPr/>
    </dgm:pt>
    <dgm:pt modelId="{65F48770-481A-4163-AFC7-D503548ED498}">
      <dgm:prSet phldrT="[文本]" phldr="0" custT="1"/>
      <dgm:spPr/>
      <dgm:t>
        <a:bodyPr vert="horz" wrap="square"/>
        <a:lstStyle/>
        <a:p>
          <a:pPr>
            <a:lnSpc>
              <a:spcPct val="100000"/>
            </a:lnSpc>
            <a:spcBef>
              <a:spcPct val="0"/>
            </a:spcBef>
            <a:spcAft>
              <a:spcPct val="35000"/>
            </a:spcAft>
          </a:pPr>
          <a:r>
            <a:rPr lang="zh-CN" altLang="en-US" sz="2000" b="1" dirty="0"/>
            <a:t>共产党员</a:t>
          </a:r>
        </a:p>
      </dgm:t>
    </dgm:pt>
    <dgm:pt modelId="{B0F50286-39B7-44BA-B5D7-218AF3B2E4E5}" type="parTrans" cxnId="{6260543F-7345-47BF-B176-A05DEAF73B97}">
      <dgm:prSet/>
      <dgm:spPr/>
      <dgm:t>
        <a:bodyPr/>
        <a:lstStyle/>
        <a:p>
          <a:endParaRPr lang="zh-CN" altLang="en-US"/>
        </a:p>
      </dgm:t>
    </dgm:pt>
    <dgm:pt modelId="{1EAF902D-B9E5-4236-8885-C26B25E2D413}" type="sibTrans" cxnId="{6260543F-7345-47BF-B176-A05DEAF73B97}">
      <dgm:prSet/>
      <dgm:spPr/>
      <dgm:t>
        <a:bodyPr/>
        <a:lstStyle/>
        <a:p>
          <a:endParaRPr lang="zh-CN" altLang="en-US"/>
        </a:p>
      </dgm:t>
    </dgm:pt>
    <dgm:pt modelId="{8FC2087B-DBAB-4B99-92CD-E346FD81DB06}">
      <dgm:prSet phldrT="[文本]" phldr="0" custT="1"/>
      <dgm:spPr/>
      <dgm:t>
        <a:bodyPr vert="horz" wrap="square"/>
        <a:lstStyle/>
        <a:p>
          <a:pPr>
            <a:lnSpc>
              <a:spcPct val="100000"/>
            </a:lnSpc>
            <a:spcBef>
              <a:spcPct val="0"/>
            </a:spcBef>
            <a:spcAft>
              <a:spcPct val="35000"/>
            </a:spcAft>
          </a:pPr>
          <a:r>
            <a:rPr lang="zh-CN" altLang="en-US" sz="2000" b="1" dirty="0"/>
            <a:t>中间人士</a:t>
          </a:r>
        </a:p>
      </dgm:t>
    </dgm:pt>
    <dgm:pt modelId="{7BA47608-A888-42CD-AE60-06756AF5F262}" type="parTrans" cxnId="{7F28A42D-ED87-4D8E-9843-8093F8418B81}">
      <dgm:prSet/>
      <dgm:spPr/>
      <dgm:t>
        <a:bodyPr/>
        <a:lstStyle/>
        <a:p>
          <a:endParaRPr lang="zh-CN" altLang="en-US"/>
        </a:p>
      </dgm:t>
    </dgm:pt>
    <dgm:pt modelId="{D4AA31C8-39A3-42E7-885F-549031C4BE38}" type="sibTrans" cxnId="{7F28A42D-ED87-4D8E-9843-8093F8418B81}">
      <dgm:prSet/>
      <dgm:spPr/>
      <dgm:t>
        <a:bodyPr/>
        <a:lstStyle/>
        <a:p>
          <a:endParaRPr lang="zh-CN" altLang="en-US"/>
        </a:p>
      </dgm:t>
    </dgm:pt>
    <dgm:pt modelId="{9DD32921-4C93-4755-8DBC-C93D5A9C26AA}">
      <dgm:prSet phldrT="[文本]" phldr="0" custT="1"/>
      <dgm:spPr/>
      <dgm:t>
        <a:bodyPr vert="horz" wrap="square"/>
        <a:lstStyle/>
        <a:p>
          <a:pPr>
            <a:lnSpc>
              <a:spcPct val="100000"/>
            </a:lnSpc>
            <a:spcBef>
              <a:spcPct val="0"/>
            </a:spcBef>
            <a:spcAft>
              <a:spcPct val="35000"/>
            </a:spcAft>
          </a:pPr>
          <a:r>
            <a:rPr lang="zh-CN" altLang="en-US" sz="2000" b="1" dirty="0"/>
            <a:t>非党进步人士</a:t>
          </a:r>
        </a:p>
      </dgm:t>
    </dgm:pt>
    <dgm:pt modelId="{E7BC373D-5454-4F08-B23A-12FA48E32AB9}" type="parTrans" cxnId="{5330C248-FB63-412C-B519-1DD3994D7726}">
      <dgm:prSet/>
      <dgm:spPr/>
      <dgm:t>
        <a:bodyPr/>
        <a:lstStyle/>
        <a:p>
          <a:endParaRPr lang="zh-CN" altLang="en-US"/>
        </a:p>
      </dgm:t>
    </dgm:pt>
    <dgm:pt modelId="{7C979ACF-5070-4EAA-8EBC-4F3FA84673AE}" type="sibTrans" cxnId="{5330C248-FB63-412C-B519-1DD3994D7726}">
      <dgm:prSet/>
      <dgm:spPr/>
      <dgm:t>
        <a:bodyPr/>
        <a:lstStyle/>
        <a:p>
          <a:endParaRPr lang="zh-CN" altLang="en-US"/>
        </a:p>
      </dgm:t>
    </dgm:pt>
    <dgm:pt modelId="{389ABB26-7898-463D-9239-33CEB89F6AF7}" type="pres">
      <dgm:prSet presAssocID="{7D2A7BF6-C5C4-4205-9124-9156D5A0FF62}" presName="compositeShape" presStyleCnt="0">
        <dgm:presLayoutVars>
          <dgm:chMax val="7"/>
          <dgm:dir/>
          <dgm:resizeHandles val="exact"/>
        </dgm:presLayoutVars>
      </dgm:prSet>
      <dgm:spPr/>
    </dgm:pt>
    <dgm:pt modelId="{9D0F1FAC-E2B7-47D9-AF9E-8567148D7A1D}" type="pres">
      <dgm:prSet presAssocID="{7D2A7BF6-C5C4-4205-9124-9156D5A0FF62}" presName="wedge1" presStyleLbl="node1" presStyleIdx="0" presStyleCnt="3" custScaleY="105149" custLinFactNeighborX="-409" custLinFactNeighborY="2372"/>
      <dgm:spPr/>
      <dgm:t>
        <a:bodyPr/>
        <a:lstStyle/>
        <a:p>
          <a:endParaRPr lang="zh-CN" altLang="en-US"/>
        </a:p>
      </dgm:t>
    </dgm:pt>
    <dgm:pt modelId="{170B9FDA-8349-46CB-AD74-A643C221A342}" type="pres">
      <dgm:prSet presAssocID="{7D2A7BF6-C5C4-4205-9124-9156D5A0FF62}" presName="wedge1Tx" presStyleLbl="node1" presStyleIdx="0" presStyleCnt="3">
        <dgm:presLayoutVars>
          <dgm:chMax val="0"/>
          <dgm:chPref val="0"/>
          <dgm:bulletEnabled val="1"/>
        </dgm:presLayoutVars>
      </dgm:prSet>
      <dgm:spPr/>
      <dgm:t>
        <a:bodyPr/>
        <a:lstStyle/>
        <a:p>
          <a:endParaRPr lang="zh-CN" altLang="en-US"/>
        </a:p>
      </dgm:t>
    </dgm:pt>
    <dgm:pt modelId="{E39900BC-8280-4B85-BA2D-D2EC42E5E3C8}" type="pres">
      <dgm:prSet presAssocID="{7D2A7BF6-C5C4-4205-9124-9156D5A0FF62}" presName="wedge2" presStyleLbl="node1" presStyleIdx="1" presStyleCnt="3"/>
      <dgm:spPr/>
      <dgm:t>
        <a:bodyPr/>
        <a:lstStyle/>
        <a:p>
          <a:endParaRPr lang="zh-CN" altLang="en-US"/>
        </a:p>
      </dgm:t>
    </dgm:pt>
    <dgm:pt modelId="{D228BC7F-53A7-491C-8EEB-093E1438ECD9}" type="pres">
      <dgm:prSet presAssocID="{7D2A7BF6-C5C4-4205-9124-9156D5A0FF62}" presName="wedge2Tx" presStyleLbl="node1" presStyleIdx="1" presStyleCnt="3">
        <dgm:presLayoutVars>
          <dgm:chMax val="0"/>
          <dgm:chPref val="0"/>
          <dgm:bulletEnabled val="1"/>
        </dgm:presLayoutVars>
      </dgm:prSet>
      <dgm:spPr/>
      <dgm:t>
        <a:bodyPr/>
        <a:lstStyle/>
        <a:p>
          <a:endParaRPr lang="zh-CN" altLang="en-US"/>
        </a:p>
      </dgm:t>
    </dgm:pt>
    <dgm:pt modelId="{5CA0BC8A-FE97-4043-AD4F-D6CB2A4406DC}" type="pres">
      <dgm:prSet presAssocID="{7D2A7BF6-C5C4-4205-9124-9156D5A0FF62}" presName="wedge3" presStyleLbl="node1" presStyleIdx="2" presStyleCnt="3" custScaleY="106098" custLinFactNeighborY="-604"/>
      <dgm:spPr/>
      <dgm:t>
        <a:bodyPr/>
        <a:lstStyle/>
        <a:p>
          <a:endParaRPr lang="zh-CN" altLang="en-US"/>
        </a:p>
      </dgm:t>
    </dgm:pt>
    <dgm:pt modelId="{B8E19202-8549-46AE-8EC0-72F2657E12EA}" type="pres">
      <dgm:prSet presAssocID="{7D2A7BF6-C5C4-4205-9124-9156D5A0FF62}" presName="wedge3Tx" presStyleLbl="node1" presStyleIdx="2" presStyleCnt="3">
        <dgm:presLayoutVars>
          <dgm:chMax val="0"/>
          <dgm:chPref val="0"/>
          <dgm:bulletEnabled val="1"/>
        </dgm:presLayoutVars>
      </dgm:prSet>
      <dgm:spPr/>
      <dgm:t>
        <a:bodyPr/>
        <a:lstStyle/>
        <a:p>
          <a:endParaRPr lang="zh-CN" altLang="en-US"/>
        </a:p>
      </dgm:t>
    </dgm:pt>
  </dgm:ptLst>
  <dgm:cxnLst>
    <dgm:cxn modelId="{7F28A42D-ED87-4D8E-9843-8093F8418B81}" srcId="{7D2A7BF6-C5C4-4205-9124-9156D5A0FF62}" destId="{8FC2087B-DBAB-4B99-92CD-E346FD81DB06}" srcOrd="1" destOrd="0" parTransId="{7BA47608-A888-42CD-AE60-06756AF5F262}" sibTransId="{D4AA31C8-39A3-42E7-885F-549031C4BE38}"/>
    <dgm:cxn modelId="{6260543F-7345-47BF-B176-A05DEAF73B97}" srcId="{7D2A7BF6-C5C4-4205-9124-9156D5A0FF62}" destId="{65F48770-481A-4163-AFC7-D503548ED498}" srcOrd="0" destOrd="0" parTransId="{B0F50286-39B7-44BA-B5D7-218AF3B2E4E5}" sibTransId="{1EAF902D-B9E5-4236-8885-C26B25E2D413}"/>
    <dgm:cxn modelId="{5DD7DA3C-6391-419B-ACA4-836BC837D9FF}" type="presOf" srcId="{9DD32921-4C93-4755-8DBC-C93D5A9C26AA}" destId="{B8E19202-8549-46AE-8EC0-72F2657E12EA}" srcOrd="1" destOrd="0" presId="urn:microsoft.com/office/officeart/2005/8/layout/chart3#2"/>
    <dgm:cxn modelId="{16FCC61A-0066-44F7-8521-C720113F89AE}" type="presOf" srcId="{65F48770-481A-4163-AFC7-D503548ED498}" destId="{170B9FDA-8349-46CB-AD74-A643C221A342}" srcOrd="1" destOrd="0" presId="urn:microsoft.com/office/officeart/2005/8/layout/chart3#2"/>
    <dgm:cxn modelId="{2DA8E31C-9342-4E41-9E7C-519035E56110}" type="presOf" srcId="{8FC2087B-DBAB-4B99-92CD-E346FD81DB06}" destId="{E39900BC-8280-4B85-BA2D-D2EC42E5E3C8}" srcOrd="0" destOrd="0" presId="urn:microsoft.com/office/officeart/2005/8/layout/chart3#2"/>
    <dgm:cxn modelId="{1BDC59B9-DC0D-4983-B019-04F47D83FAC0}" type="presOf" srcId="{9DD32921-4C93-4755-8DBC-C93D5A9C26AA}" destId="{5CA0BC8A-FE97-4043-AD4F-D6CB2A4406DC}" srcOrd="0" destOrd="0" presId="urn:microsoft.com/office/officeart/2005/8/layout/chart3#2"/>
    <dgm:cxn modelId="{C1DE60F2-E8A1-4C2C-950B-170FAF0DC2C5}" type="presOf" srcId="{7D2A7BF6-C5C4-4205-9124-9156D5A0FF62}" destId="{389ABB26-7898-463D-9239-33CEB89F6AF7}" srcOrd="0" destOrd="0" presId="urn:microsoft.com/office/officeart/2005/8/layout/chart3#2"/>
    <dgm:cxn modelId="{5330C248-FB63-412C-B519-1DD3994D7726}" srcId="{7D2A7BF6-C5C4-4205-9124-9156D5A0FF62}" destId="{9DD32921-4C93-4755-8DBC-C93D5A9C26AA}" srcOrd="2" destOrd="0" parTransId="{E7BC373D-5454-4F08-B23A-12FA48E32AB9}" sibTransId="{7C979ACF-5070-4EAA-8EBC-4F3FA84673AE}"/>
    <dgm:cxn modelId="{18AB6B82-753D-4894-AEDB-B960F8AAC630}" type="presOf" srcId="{8FC2087B-DBAB-4B99-92CD-E346FD81DB06}" destId="{D228BC7F-53A7-491C-8EEB-093E1438ECD9}" srcOrd="1" destOrd="0" presId="urn:microsoft.com/office/officeart/2005/8/layout/chart3#2"/>
    <dgm:cxn modelId="{6268CA83-2652-4CD4-9FBF-CD9AA95059B1}" type="presOf" srcId="{65F48770-481A-4163-AFC7-D503548ED498}" destId="{9D0F1FAC-E2B7-47D9-AF9E-8567148D7A1D}" srcOrd="0" destOrd="0" presId="urn:microsoft.com/office/officeart/2005/8/layout/chart3#2"/>
    <dgm:cxn modelId="{4EEFE8F7-A2CF-4ABD-904A-A9B8075B1829}" type="presParOf" srcId="{389ABB26-7898-463D-9239-33CEB89F6AF7}" destId="{9D0F1FAC-E2B7-47D9-AF9E-8567148D7A1D}" srcOrd="0" destOrd="0" presId="urn:microsoft.com/office/officeart/2005/8/layout/chart3#2"/>
    <dgm:cxn modelId="{E09389AE-8CE9-4E3F-A86A-6C5000E18498}" type="presParOf" srcId="{389ABB26-7898-463D-9239-33CEB89F6AF7}" destId="{170B9FDA-8349-46CB-AD74-A643C221A342}" srcOrd="1" destOrd="0" presId="urn:microsoft.com/office/officeart/2005/8/layout/chart3#2"/>
    <dgm:cxn modelId="{2C343098-0B9D-4A42-A3CE-2E7BBA4F3894}" type="presParOf" srcId="{389ABB26-7898-463D-9239-33CEB89F6AF7}" destId="{E39900BC-8280-4B85-BA2D-D2EC42E5E3C8}" srcOrd="2" destOrd="0" presId="urn:microsoft.com/office/officeart/2005/8/layout/chart3#2"/>
    <dgm:cxn modelId="{F7AD6B10-E4DE-4FE6-A51B-34274FCCFFDD}" type="presParOf" srcId="{389ABB26-7898-463D-9239-33CEB89F6AF7}" destId="{D228BC7F-53A7-491C-8EEB-093E1438ECD9}" srcOrd="3" destOrd="0" presId="urn:microsoft.com/office/officeart/2005/8/layout/chart3#2"/>
    <dgm:cxn modelId="{508E13A5-6F23-4B87-9AE1-52D075E27AA8}" type="presParOf" srcId="{389ABB26-7898-463D-9239-33CEB89F6AF7}" destId="{5CA0BC8A-FE97-4043-AD4F-D6CB2A4406DC}" srcOrd="4" destOrd="0" presId="urn:microsoft.com/office/officeart/2005/8/layout/chart3#2"/>
    <dgm:cxn modelId="{B21641D2-FDC8-4367-9982-D2F307C5BE0F}" type="presParOf" srcId="{389ABB26-7898-463D-9239-33CEB89F6AF7}" destId="{B8E19202-8549-46AE-8EC0-72F2657E12EA}" srcOrd="5" destOrd="0" presId="urn:microsoft.com/office/officeart/2005/8/layout/chart3#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0F1FAC-E2B7-47D9-AF9E-8567148D7A1D}">
      <dsp:nvSpPr>
        <dsp:cNvPr id="0" name=""/>
        <dsp:cNvSpPr/>
      </dsp:nvSpPr>
      <dsp:spPr>
        <a:xfrm>
          <a:off x="798171" y="189418"/>
          <a:ext cx="2493674" cy="262207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zh-CN" altLang="en-US" sz="2000" b="1" kern="1200" dirty="0"/>
            <a:t>共产党员</a:t>
          </a:r>
        </a:p>
      </dsp:txBody>
      <dsp:txXfrm>
        <a:off x="2153958" y="673253"/>
        <a:ext cx="846068" cy="874024"/>
      </dsp:txXfrm>
    </dsp:sp>
    <dsp:sp modelId="{E39900BC-8280-4B85-BA2D-D2EC42E5E3C8}">
      <dsp:nvSpPr>
        <dsp:cNvPr id="0" name=""/>
        <dsp:cNvSpPr/>
      </dsp:nvSpPr>
      <dsp:spPr>
        <a:xfrm>
          <a:off x="679827" y="268684"/>
          <a:ext cx="2493674" cy="249367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zh-CN" altLang="en-US" sz="2000" b="1" kern="1200" dirty="0"/>
            <a:t>中间人士</a:t>
          </a:r>
        </a:p>
      </dsp:txBody>
      <dsp:txXfrm>
        <a:off x="1362619" y="1842074"/>
        <a:ext cx="1128090" cy="771851"/>
      </dsp:txXfrm>
    </dsp:sp>
    <dsp:sp modelId="{5CA0BC8A-FE97-4043-AD4F-D6CB2A4406DC}">
      <dsp:nvSpPr>
        <dsp:cNvPr id="0" name=""/>
        <dsp:cNvSpPr/>
      </dsp:nvSpPr>
      <dsp:spPr>
        <a:xfrm>
          <a:off x="679827" y="177590"/>
          <a:ext cx="2493674" cy="264573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zh-CN" altLang="en-US" sz="2000" b="1" kern="1200" dirty="0"/>
            <a:t>非党进步人士</a:t>
          </a:r>
        </a:p>
      </dsp:txBody>
      <dsp:txXfrm>
        <a:off x="947007" y="697289"/>
        <a:ext cx="846068" cy="881912"/>
      </dsp:txXfrm>
    </dsp:sp>
  </dsp:spTree>
</dsp:drawing>
</file>

<file path=ppt/diagrams/layout1.xml><?xml version="1.0" encoding="utf-8"?>
<dgm:layoutDef xmlns:dgm="http://schemas.openxmlformats.org/drawingml/2006/diagram" xmlns:a="http://schemas.openxmlformats.org/drawingml/2006/main" uniqueId="urn:microsoft.com/office/officeart/2005/8/layout/chart3#2">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465A0-8D4B-42B1-8980-105A349685F4}" type="datetimeFigureOut">
              <a:rPr lang="zh-CN" altLang="en-US" smtClean="0"/>
              <a:pPr/>
              <a:t>2021/8/20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177C0-74A9-43CE-BA36-177E2E57A2BD}" type="slidenum">
              <a:rPr lang="zh-CN" altLang="en-US" smtClean="0"/>
              <a:pPr/>
              <a:t>‹#›</a:t>
            </a:fld>
            <a:endParaRPr lang="zh-CN" altLang="en-US"/>
          </a:p>
        </p:txBody>
      </p:sp>
    </p:spTree>
    <p:extLst>
      <p:ext uri="{BB962C8B-B14F-4D97-AF65-F5344CB8AC3E}">
        <p14:creationId xmlns:p14="http://schemas.microsoft.com/office/powerpoint/2010/main" xmlns="" val="144076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DC58DA-FD46-43F5-9D4A-8F71B0591444}"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BF9D954A-2042-45FF-81D6-D28F7F04EB22}"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19</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47F3625A-7F46-46B2-A189-7B497366AE3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2CE4646B-BFB3-4302-9465-1BD1678DD853}"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BB5140C1-2D8E-4A9B-93E0-B4EEE70D0AE0}" type="slidenum">
              <a:rPr lang="zh-CN" altLang="en-US" smtClean="0"/>
              <a:pPr/>
              <a:t>30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custDataLst>
              <p:tags r:id="rId3"/>
            </p:custDataLst>
          </p:nvPr>
        </p:nvSpPr>
        <p:spPr/>
        <p:txBody>
          <a:bodyPr/>
          <a:lstStyle>
            <a:defPPr/>
          </a:lstStyle>
          <a:p>
            <a:fld id="{F9E1B693-632D-4080-9CF6-EA28B66DC801}" type="slidenum">
              <a:rPr lang="zh-CN" altLang="en-US" smtClean="0"/>
              <a:pPr/>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custDataLst>
              <p:tags r:id="rId3"/>
            </p:custDataLst>
          </p:nvPr>
        </p:nvSpPr>
        <p:spPr/>
        <p:txBody>
          <a:bodyPr/>
          <a:lstStyle>
            <a:defPPr/>
          </a:lstStyle>
          <a:p>
            <a:fld id="{F9E1B693-632D-4080-9CF6-EA28B66DC801}" type="slidenum">
              <a:rPr lang="zh-CN" altLang="en-US" smtClean="0"/>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custDataLst>
              <p:tags r:id="rId3"/>
            </p:custDataLst>
          </p:nvPr>
        </p:nvSpPr>
        <p:spPr/>
        <p:txBody>
          <a:bodyPr/>
          <a:lstStyle>
            <a:defPPr/>
          </a:lstStyle>
          <a:p>
            <a:fld id="{F9E1B693-632D-4080-9CF6-EA28B66DC80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custDataLst>
              <p:tags r:id="rId3"/>
            </p:custDataLst>
          </p:nvPr>
        </p:nvSpPr>
        <p:spPr/>
        <p:txBody>
          <a:bodyPr/>
          <a:lstStyle>
            <a:defPPr/>
          </a:lstStyle>
          <a:p>
            <a:fld id="{F9E1B693-632D-4080-9CF6-EA28B66DC801}" type="slidenum">
              <a:rPr lang="zh-CN" altLang="en-US" smtClean="0"/>
              <a:pPr/>
              <a:t>36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a:ln>
            <a:solidFill>
              <a:srgbClr val="000000"/>
            </a:solidFill>
            <a:miter/>
          </a:ln>
        </p:spPr>
      </p:sp>
      <p:sp>
        <p:nvSpPr>
          <p:cNvPr id="58370" name="备注占位符 2"/>
          <p:cNvSpPr>
            <a:spLocks noGrp="1"/>
          </p:cNvSpPr>
          <p:nvPr>
            <p:ph type="body"/>
          </p:nvPr>
        </p:nvSpPr>
        <p:spPr>
          <a:noFill/>
          <a:ln>
            <a:noFill/>
          </a:ln>
        </p:spPr>
        <p:txBody>
          <a:bodyPr wrap="square" lIns="91440" tIns="45720" rIns="91440" bIns="45720" anchor="t"/>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BB706B50-2310-4DA5-9AE6-BA6DD27177A6}"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37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pPr/>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3.png"/><Relationship Id="rId5" Type="http://schemas.openxmlformats.org/officeDocument/2006/relationships/tags" Target="../tags/tag11.xml"/><Relationship Id="rId10" Type="http://schemas.openxmlformats.org/officeDocument/2006/relationships/image" Target="file:///C:\Users\1V994W2\Documents\Tencent%20Files\574576071\FileRecv\&#25340;&#35013;&#32032;&#26448;\&#24180;&#20250;-3\\31\subject_holdright_150,0,0_0_staid_full_0.png" TargetMode="External"/><Relationship Id="rId4" Type="http://schemas.openxmlformats.org/officeDocument/2006/relationships/tags" Target="../tags/tag10.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17.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file:///C:\Users\1V994W2\PycharmProjects\PPT_Background_Generation/pic_temp/pic_half_right.png"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31.xml"/><Relationship Id="rId10" Type="http://schemas.openxmlformats.org/officeDocument/2006/relationships/image" Target="../media/image3.png"/><Relationship Id="rId4" Type="http://schemas.openxmlformats.org/officeDocument/2006/relationships/tags" Target="../tags/tag3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2.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file:///C:\Users\1V994W2\Documents\Tencent%20Files\574576071\FileRecv\&#25340;&#35013;&#32032;&#26448;\&#24180;&#20250;-3\\31\subject_holdright_150,0,0_0_staid_full_0.pn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58.xml"/><Relationship Id="rId10" Type="http://schemas.openxmlformats.org/officeDocument/2006/relationships/image" Target="../media/image3.png"/><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65.xml"/><Relationship Id="rId9"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file:///C:\Users\1V994W2\PycharmProjects\PPT_Background_Generation/pic_temp/1_pic_quater_left_down.png"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file:///C:\Users\1V994W2\Documents\Tencent%20Files\574576071\FileRecv\&#25340;&#35013;&#32032;&#26448;\&#24180;&#20250;-3\\31\subject_holdright_150,0,0_0_staid_full_0.png" TargetMode="External"/><Relationship Id="rId5" Type="http://schemas.openxmlformats.org/officeDocument/2006/relationships/tags" Target="../tags/tag79.xml"/><Relationship Id="rId10" Type="http://schemas.openxmlformats.org/officeDocument/2006/relationships/image" Target="../media/image2.png"/><Relationship Id="rId4" Type="http://schemas.openxmlformats.org/officeDocument/2006/relationships/tags" Target="../tags/tag78.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file:///C:\Users\1V994W2\PycharmProjects\PPT_Background_Generation/pic_temp/1_pic_quater_left_down.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93.xml"/><Relationship Id="rId10" Type="http://schemas.openxmlformats.org/officeDocument/2006/relationships/image" Target="../media/image3.png"/><Relationship Id="rId4" Type="http://schemas.openxmlformats.org/officeDocument/2006/relationships/tags" Target="../tags/tag92.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101.xml"/><Relationship Id="rId10" Type="http://schemas.openxmlformats.org/officeDocument/2006/relationships/image" Target="../media/image3.png"/><Relationship Id="rId4" Type="http://schemas.openxmlformats.org/officeDocument/2006/relationships/tags" Target="../tags/tag100.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3.png"/><Relationship Id="rId5" Type="http://schemas.openxmlformats.org/officeDocument/2006/relationships/tags" Target="../tags/tag109.xml"/><Relationship Id="rId10" Type="http://schemas.openxmlformats.org/officeDocument/2006/relationships/slideMaster" Target="../slideMasters/slideMaster2.xml"/><Relationship Id="rId4" Type="http://schemas.openxmlformats.org/officeDocument/2006/relationships/tags" Target="../tags/tag108.xml"/><Relationship Id="rId9" Type="http://schemas.openxmlformats.org/officeDocument/2006/relationships/tags" Target="../tags/tag11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3.png"/><Relationship Id="rId5" Type="http://schemas.openxmlformats.org/officeDocument/2006/relationships/tags" Target="../tags/tag118.xml"/><Relationship Id="rId10" Type="http://schemas.openxmlformats.org/officeDocument/2006/relationships/slideMaster" Target="../slideMasters/slideMaster2.xml"/><Relationship Id="rId4" Type="http://schemas.openxmlformats.org/officeDocument/2006/relationships/tags" Target="../tags/tag117.xml"/><Relationship Id="rId9" Type="http://schemas.openxmlformats.org/officeDocument/2006/relationships/tags" Target="../tags/tag12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slideMaster" Target="../slideMasters/slideMaster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image" Target="file:///C:\Users\1V994W2\PycharmProjects\PPT_Background_Generation/pic_temp/1_pic_quater_left_down.png"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138.xml"/><Relationship Id="rId10" Type="http://schemas.openxmlformats.org/officeDocument/2006/relationships/image" Target="../media/image6.png"/><Relationship Id="rId4" Type="http://schemas.openxmlformats.org/officeDocument/2006/relationships/tags" Target="../tags/tag137.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Master" Target="../slideMasters/slideMaster3.xml"/><Relationship Id="rId5" Type="http://schemas.openxmlformats.org/officeDocument/2006/relationships/tags" Target="../tags/tag152.xml"/><Relationship Id="rId4" Type="http://schemas.openxmlformats.org/officeDocument/2006/relationships/tags" Target="../tags/tag15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3.xml"/><Relationship Id="rId5" Type="http://schemas.openxmlformats.org/officeDocument/2006/relationships/tags" Target="../tags/tag157.xml"/><Relationship Id="rId4" Type="http://schemas.openxmlformats.org/officeDocument/2006/relationships/tags" Target="../tags/tag15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3.xml"/><Relationship Id="rId5" Type="http://schemas.openxmlformats.org/officeDocument/2006/relationships/tags" Target="../tags/tag162.xml"/><Relationship Id="rId4" Type="http://schemas.openxmlformats.org/officeDocument/2006/relationships/tags" Target="../tags/tag16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3.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Master" Target="../slideMasters/slideMaster3.xml"/><Relationship Id="rId4" Type="http://schemas.openxmlformats.org/officeDocument/2006/relationships/tags" Target="../tags/tag18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slideMaster" Target="../slideMasters/slideMaster3.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Master" Target="../slideMasters/slideMaster3.xml"/><Relationship Id="rId5" Type="http://schemas.openxmlformats.org/officeDocument/2006/relationships/tags" Target="../tags/tag194.xml"/><Relationship Id="rId4" Type="http://schemas.openxmlformats.org/officeDocument/2006/relationships/tags" Target="../tags/tag19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Master" Target="../slideMasters/slideMaster3.xml"/><Relationship Id="rId4" Type="http://schemas.openxmlformats.org/officeDocument/2006/relationships/tags" Target="../tags/tag19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Master" Target="../slideMasters/slideMaster3.xml"/><Relationship Id="rId4" Type="http://schemas.openxmlformats.org/officeDocument/2006/relationships/tags" Target="../tags/tag20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9" r:link="rId10" cstate="email"/>
          <a:stretch>
            <a:fillRect/>
          </a:stretch>
        </p:blipFill>
        <p:spPr>
          <a:xfrm>
            <a:off x="609600" y="685800"/>
            <a:ext cx="4559991" cy="5486400"/>
          </a:xfrm>
          <a:prstGeom prst="rect">
            <a:avLst/>
          </a:prstGeom>
        </p:spPr>
      </p:pic>
      <p:pic>
        <p:nvPicPr>
          <p:cNvPr id="5" name="图片 4"/>
          <p:cNvPicPr/>
          <p:nvPr>
            <p:custDataLst>
              <p:tags r:id="rId2"/>
            </p:custDataLst>
          </p:nvPr>
        </p:nvPicPr>
        <p:blipFill>
          <a:blip r:embed="rId11" r:link="rId12" cstate="email"/>
          <a:stretch>
            <a:fillRect/>
          </a:stretch>
        </p:blipFill>
        <p:spPr>
          <a:xfrm>
            <a:off x="11471910" y="0"/>
            <a:ext cx="720090" cy="760710"/>
          </a:xfrm>
          <a:prstGeom prst="rect">
            <a:avLst/>
          </a:prstGeom>
        </p:spPr>
      </p:pic>
      <p:sp>
        <p:nvSpPr>
          <p:cNvPr id="16" name="日期占位符 15"/>
          <p:cNvSpPr>
            <a:spLocks noGrp="1"/>
          </p:cNvSpPr>
          <p:nvPr>
            <p:ph type="dt" sz="half" idx="10"/>
            <p:custDataLst>
              <p:tags r:id="rId3"/>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3" name="副标题 2"/>
          <p:cNvSpPr>
            <a:spLocks noGrp="1"/>
          </p:cNvSpPr>
          <p:nvPr>
            <p:ph type="subTitle" idx="14" hasCustomPrompt="1"/>
            <p:custDataLst>
              <p:tags r:id="rId6"/>
            </p:custDataLst>
          </p:nvPr>
        </p:nvSpPr>
        <p:spPr>
          <a:xfrm>
            <a:off x="6437972" y="3903725"/>
            <a:ext cx="5043147" cy="478704"/>
          </a:xfrm>
        </p:spPr>
        <p:txBody>
          <a:bodyPr vert="horz" wrap="squar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800" b="0" spc="200">
                <a:solidFill>
                  <a:schemeClr val="accent6"/>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387809" y="2556973"/>
            <a:ext cx="5093310" cy="125793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8000" b="0" spc="600">
                <a:solidFill>
                  <a:schemeClr val="accent6"/>
                </a:solidFill>
                <a:latin typeface="Arial" panose="020B0604020202020204" pitchFamily="34" charset="0"/>
                <a:ea typeface="汉仪尚巍手书W"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email"/>
          <a:stretch>
            <a:fillRect/>
          </a:stretch>
        </p:blipFill>
        <p:spPr>
          <a:xfrm>
            <a:off x="0" y="0"/>
            <a:ext cx="720090" cy="760710"/>
          </a:xfrm>
          <a:prstGeom prst="rect">
            <a:avLst/>
          </a:prstGeom>
        </p:spPr>
      </p:pic>
      <p:pic>
        <p:nvPicPr>
          <p:cNvPr id="7" name="图片 6"/>
          <p:cNvPicPr/>
          <p:nvPr>
            <p:custDataLst>
              <p:tags r:id="rId2"/>
            </p:custDataLst>
          </p:nvPr>
        </p:nvPicPr>
        <p:blipFill>
          <a:blip r:embed="rId9" r:link="rId10" cstate="email"/>
          <a:stretch>
            <a:fillRect/>
          </a:stretch>
        </p:blipFill>
        <p:spPr>
          <a:xfrm>
            <a:off x="11471910" y="0"/>
            <a:ext cx="720090" cy="76071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email"/>
          <a:stretch>
            <a:fillRect/>
          </a:stretch>
        </p:blipFill>
        <p:spPr>
          <a:xfrm>
            <a:off x="10503115" y="1397000"/>
            <a:ext cx="1688885" cy="4064000"/>
          </a:xfrm>
          <a:prstGeom prst="rect">
            <a:avLst/>
          </a:prstGeom>
        </p:spPr>
      </p:pic>
      <p:sp>
        <p:nvSpPr>
          <p:cNvPr id="4" name="日期占位符 3"/>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
        <p:nvSpPr>
          <p:cNvPr id="3" name="标题 2"/>
          <p:cNvSpPr>
            <a:spLocks noGrp="1"/>
          </p:cNvSpPr>
          <p:nvPr>
            <p:ph type="ctrTitle" idx="14" hasCustomPrompt="1"/>
            <p:custDataLst>
              <p:tags r:id="rId5"/>
            </p:custDataLst>
          </p:nvPr>
        </p:nvSpPr>
        <p:spPr>
          <a:xfrm>
            <a:off x="3312160" y="2907134"/>
            <a:ext cx="5567680" cy="83566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accent6"/>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3312160" y="3945995"/>
            <a:ext cx="5567680" cy="734695"/>
          </a:xfrm>
        </p:spPr>
        <p:txBody>
          <a:bodyPr vert="horz" wrap="square" lIns="0" tIns="0" rIns="0" bIns="0" anchor="t" anchorCtr="0">
            <a:normAutofit/>
          </a:bodyPr>
          <a:lstStyle>
            <a:lvl1pPr marL="0" marR="0" indent="0" algn="ctr"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accent6"/>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email"/>
          <a:stretch>
            <a:fillRect/>
          </a:stretch>
        </p:blipFill>
        <p:spPr>
          <a:xfrm>
            <a:off x="0" y="0"/>
            <a:ext cx="720090" cy="760710"/>
          </a:xfrm>
          <a:prstGeom prst="rect">
            <a:avLst/>
          </a:prstGeom>
        </p:spPr>
      </p:pic>
      <p:pic>
        <p:nvPicPr>
          <p:cNvPr id="8" name="图片 7"/>
          <p:cNvPicPr/>
          <p:nvPr>
            <p:custDataLst>
              <p:tags r:id="rId2"/>
            </p:custDataLst>
          </p:nvPr>
        </p:nvPicPr>
        <p:blipFill>
          <a:blip r:embed="rId10" r:link="rId11" cstate="email"/>
          <a:stretch>
            <a:fillRect/>
          </a:stretch>
        </p:blipFill>
        <p:spPr>
          <a:xfrm>
            <a:off x="11471910" y="0"/>
            <a:ext cx="720090" cy="76071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pitchFamily="49" charset="-122"/>
              </a:defRPr>
            </a:lvl1pPr>
            <a:lvl2pPr eaLnBrk="1" fontAlgn="auto" latinLnBrk="0" hangingPunct="1">
              <a:defRPr sz="1600">
                <a:solidFill>
                  <a:schemeClr val="tx1"/>
                </a:solidFill>
                <a:latin typeface="Arial" panose="020B0604020202020204" pitchFamily="34" charset="0"/>
                <a:ea typeface="隶书" panose="02010509060101010101" pitchFamily="49" charset="-122"/>
              </a:defRPr>
            </a:lvl2pPr>
            <a:lvl3pPr eaLnBrk="1" fontAlgn="auto" latinLnBrk="0" hangingPunct="1">
              <a:defRPr sz="1600">
                <a:solidFill>
                  <a:schemeClr val="tx1"/>
                </a:solidFill>
                <a:latin typeface="Arial" panose="020B0604020202020204" pitchFamily="34" charset="0"/>
                <a:ea typeface="隶书" panose="02010509060101010101" pitchFamily="49" charset="-122"/>
              </a:defRPr>
            </a:lvl3pPr>
            <a:lvl4pPr eaLnBrk="1" fontAlgn="auto" latinLnBrk="0" hangingPunct="1">
              <a:defRPr sz="1600">
                <a:solidFill>
                  <a:schemeClr val="tx1"/>
                </a:solidFill>
                <a:latin typeface="Arial" panose="020B0604020202020204" pitchFamily="34" charset="0"/>
                <a:ea typeface="隶书" panose="02010509060101010101" pitchFamily="49" charset="-122"/>
              </a:defRPr>
            </a:lvl4pPr>
            <a:lvl5pPr eaLnBrk="1" fontAlgn="auto" latinLnBrk="0" hangingPunct="1">
              <a:defRPr sz="16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6" name="页脚占位符 5"/>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12" r:link="rId13" cstate="email"/>
          <a:stretch>
            <a:fillRect/>
          </a:stretch>
        </p:blipFill>
        <p:spPr>
          <a:xfrm>
            <a:off x="0" y="0"/>
            <a:ext cx="720090" cy="760710"/>
          </a:xfrm>
          <a:prstGeom prst="rect">
            <a:avLst/>
          </a:prstGeom>
        </p:spPr>
      </p:pic>
      <p:pic>
        <p:nvPicPr>
          <p:cNvPr id="10" name="图片 9"/>
          <p:cNvPicPr/>
          <p:nvPr>
            <p:custDataLst>
              <p:tags r:id="rId2"/>
            </p:custDataLst>
          </p:nvPr>
        </p:nvPicPr>
        <p:blipFill>
          <a:blip r:embed="rId12" r:link="rId13" cstate="email"/>
          <a:stretch>
            <a:fillRect/>
          </a:stretch>
        </p:blipFill>
        <p:spPr>
          <a:xfrm>
            <a:off x="11471910" y="0"/>
            <a:ext cx="720090" cy="76071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8" name="页脚占位符 7"/>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email"/>
          <a:stretch>
            <a:fillRect/>
          </a:stretch>
        </p:blipFill>
        <p:spPr>
          <a:xfrm>
            <a:off x="8239207" y="1234440"/>
            <a:ext cx="3647993" cy="4389120"/>
          </a:xfrm>
          <a:prstGeom prst="rect">
            <a:avLst/>
          </a:prstGeom>
        </p:spPr>
      </p:pic>
      <p:sp>
        <p:nvSpPr>
          <p:cNvPr id="6" name="任意多边形 6"/>
          <p:cNvSpPr/>
          <p:nvPr>
            <p:custDataLst>
              <p:tags r:id="rId2"/>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3"/>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email"/>
          <a:stretch>
            <a:fillRect/>
          </a:stretch>
        </p:blipFill>
        <p:spPr>
          <a:xfrm>
            <a:off x="0" y="0"/>
            <a:ext cx="720090" cy="760710"/>
          </a:xfrm>
          <a:prstGeom prst="rect">
            <a:avLst/>
          </a:prstGeom>
        </p:spPr>
      </p:pic>
      <p:pic>
        <p:nvPicPr>
          <p:cNvPr id="8" name="图片 7"/>
          <p:cNvPicPr/>
          <p:nvPr>
            <p:custDataLst>
              <p:tags r:id="rId2"/>
            </p:custDataLst>
          </p:nvPr>
        </p:nvPicPr>
        <p:blipFill>
          <a:blip r:embed="rId10" r:link="rId11" cstate="email"/>
          <a:stretch>
            <a:fillRect/>
          </a:stretch>
        </p:blipFill>
        <p:spPr>
          <a:xfrm>
            <a:off x="11471910" y="0"/>
            <a:ext cx="720090" cy="760710"/>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9EFD9D74-47D9-4702-A33C-335B63B48DBF}" type="datetimeFigureOut">
              <a:rPr lang="zh-CN" altLang="en-US" smtClean="0"/>
              <a:pPr/>
              <a:t>2021/8/20</a:t>
            </a:fld>
            <a:endParaRPr lang="zh-CN" altLang="en-US" dirty="0"/>
          </a:p>
        </p:txBody>
      </p:sp>
      <p:sp>
        <p:nvSpPr>
          <p:cNvPr id="6" name="页脚占位符 5"/>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email"/>
          <a:stretch>
            <a:fillRect/>
          </a:stretch>
        </p:blipFill>
        <p:spPr>
          <a:xfrm>
            <a:off x="0" y="0"/>
            <a:ext cx="720090" cy="760710"/>
          </a:xfrm>
          <a:prstGeom prst="rect">
            <a:avLst/>
          </a:prstGeom>
        </p:spPr>
      </p:pic>
      <p:pic>
        <p:nvPicPr>
          <p:cNvPr id="7" name="图片 6"/>
          <p:cNvPicPr/>
          <p:nvPr>
            <p:custDataLst>
              <p:tags r:id="rId2"/>
            </p:custDataLst>
          </p:nvPr>
        </p:nvPicPr>
        <p:blipFill>
          <a:blip r:embed="rId9" r:link="rId10" cstate="email"/>
          <a:stretch>
            <a:fillRect/>
          </a:stretch>
        </p:blipFill>
        <p:spPr>
          <a:xfrm>
            <a:off x="11471910" y="0"/>
            <a:ext cx="720090" cy="760710"/>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8" r:link="rId9" cstate="email"/>
          <a:stretch>
            <a:fillRect/>
          </a:stretch>
        </p:blipFill>
        <p:spPr>
          <a:xfrm>
            <a:off x="0" y="0"/>
            <a:ext cx="720090" cy="760710"/>
          </a:xfrm>
          <a:prstGeom prst="rect">
            <a:avLst/>
          </a:prstGeom>
        </p:spPr>
      </p:pic>
      <p:pic>
        <p:nvPicPr>
          <p:cNvPr id="6" name="图片 5"/>
          <p:cNvPicPr/>
          <p:nvPr>
            <p:custDataLst>
              <p:tags r:id="rId2"/>
            </p:custDataLst>
          </p:nvPr>
        </p:nvPicPr>
        <p:blipFill>
          <a:blip r:embed="rId8" r:link="rId9" cstate="email"/>
          <a:stretch>
            <a:fillRect/>
          </a:stretch>
        </p:blipFill>
        <p:spPr>
          <a:xfrm>
            <a:off x="11471910" y="0"/>
            <a:ext cx="720090" cy="760710"/>
          </a:xfrm>
          <a:prstGeom prst="rect">
            <a:avLst/>
          </a:prstGeom>
        </p:spPr>
      </p:pic>
      <p:sp>
        <p:nvSpPr>
          <p:cNvPr id="3" name="日期占位符 2"/>
          <p:cNvSpPr>
            <a:spLocks noGrp="1"/>
          </p:cNvSpPr>
          <p:nvPr>
            <p:ph type="dt" sz="half" idx="10"/>
            <p:custDataLst>
              <p:tags r:id="rId3"/>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10" r:link="rId11" cstate="email"/>
          <a:stretch>
            <a:fillRect/>
          </a:stretch>
        </p:blipFill>
        <p:spPr>
          <a:xfrm>
            <a:off x="7022409" y="685800"/>
            <a:ext cx="4559991" cy="5486400"/>
          </a:xfrm>
          <a:prstGeom prst="rect">
            <a:avLst/>
          </a:prstGeom>
        </p:spPr>
      </p:pic>
      <p:pic>
        <p:nvPicPr>
          <p:cNvPr id="6" name="图片 5"/>
          <p:cNvPicPr/>
          <p:nvPr>
            <p:custDataLst>
              <p:tags r:id="rId2"/>
            </p:custDataLst>
          </p:nvPr>
        </p:nvPicPr>
        <p:blipFill>
          <a:blip r:embed="rId12" r:link="rId13" cstate="email"/>
          <a:stretch>
            <a:fillRect/>
          </a:stretch>
        </p:blipFill>
        <p:spPr>
          <a:xfrm>
            <a:off x="0" y="0"/>
            <a:ext cx="720090" cy="760710"/>
          </a:xfrm>
          <a:prstGeom prst="rect">
            <a:avLst/>
          </a:prstGeom>
        </p:spPr>
      </p:pic>
      <p:sp>
        <p:nvSpPr>
          <p:cNvPr id="3" name="日期占位符 2"/>
          <p:cNvSpPr>
            <a:spLocks noGrp="1"/>
          </p:cNvSpPr>
          <p:nvPr>
            <p:ph type="dt" sz="half" idx="10"/>
            <p:custDataLst>
              <p:tags r:id="rId3"/>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a:p>
        </p:txBody>
      </p:sp>
      <p:cxnSp>
        <p:nvCxnSpPr>
          <p:cNvPr id="9" name="直接连接符 8"/>
          <p:cNvCxnSpPr/>
          <p:nvPr>
            <p:custDataLst>
              <p:tags r:id="rId6"/>
            </p:custDataLst>
          </p:nvPr>
        </p:nvCxnSpPr>
        <p:spPr>
          <a:xfrm>
            <a:off x="1255351" y="3797708"/>
            <a:ext cx="4408538" cy="0"/>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idx="14" hasCustomPrompt="1"/>
            <p:custDataLst>
              <p:tags r:id="rId7"/>
            </p:custDataLst>
          </p:nvPr>
        </p:nvSpPr>
        <p:spPr>
          <a:xfrm>
            <a:off x="868369" y="4000908"/>
            <a:ext cx="5365115" cy="499583"/>
          </a:xfrm>
        </p:spPr>
        <p:txBody>
          <a:bodyPr vert="horz" wrap="square" lIns="0" tIns="0" rIns="0" bIns="0" anchor="t" anchorCtr="0">
            <a:noAutofit/>
          </a:bodyPr>
          <a:lstStyle>
            <a:lvl1pPr marL="457200" marR="0" indent="-457200" algn="ctr" rtl="0" eaLnBrk="1" fontAlgn="auto">
              <a:lnSpc>
                <a:spcPct val="100000"/>
              </a:lnSpc>
              <a:spcBef>
                <a:spcPts val="0"/>
              </a:spcBef>
              <a:spcAft>
                <a:spcPts val="0"/>
              </a:spcAft>
              <a:buClrTx/>
              <a:buSzPts val="2000"/>
              <a:buFont typeface="Arial" panose="020B0604020202020204" pitchFamily="34" charset="0"/>
              <a:buNone/>
              <a:defRPr sz="2800" b="0" spc="200">
                <a:solidFill>
                  <a:schemeClr val="accent6"/>
                </a:solidFill>
                <a:latin typeface="Arial" panose="020B0604020202020204" pitchFamily="34" charset="0"/>
                <a:ea typeface="隶书" panose="02010509060101010101" pitchFamily="49"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8"/>
            </p:custDataLst>
          </p:nvPr>
        </p:nvSpPr>
        <p:spPr>
          <a:xfrm>
            <a:off x="867734" y="2263549"/>
            <a:ext cx="536575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8000"/>
              <a:buNone/>
              <a:defRPr sz="8000" b="0" spc="1000">
                <a:solidFill>
                  <a:schemeClr val="accent6"/>
                </a:solidFill>
                <a:latin typeface="Arial" panose="020B0604020202020204" pitchFamily="34" charset="0"/>
                <a:ea typeface="汉仪尚巍手书W" panose="00020600040101010101" pitchFamily="18" charset="-122"/>
              </a:defRPr>
            </a:lvl1pPr>
          </a:lstStyle>
          <a:p>
            <a:r>
              <a:rPr lang="zh-CN" altLang="en-US" dirty="0"/>
              <a:t>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通用">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email"/>
          <a:stretch>
            <a:fillRect/>
          </a:stretch>
        </p:blipFill>
        <p:spPr>
          <a:xfrm>
            <a:off x="0" y="0"/>
            <a:ext cx="720090" cy="760730"/>
          </a:xfrm>
          <a:prstGeom prst="rect">
            <a:avLst/>
          </a:prstGeom>
        </p:spPr>
      </p:pic>
      <p:pic>
        <p:nvPicPr>
          <p:cNvPr id="6" name="图片 5"/>
          <p:cNvPicPr/>
          <p:nvPr>
            <p:custDataLst>
              <p:tags r:id="rId2"/>
            </p:custDataLst>
          </p:nvPr>
        </p:nvPicPr>
        <p:blipFill>
          <a:blip r:embed="rId8" r:link="rId9" cstate="email"/>
          <a:stretch>
            <a:fillRect/>
          </a:stretch>
        </p:blipFill>
        <p:spPr>
          <a:xfrm>
            <a:off x="11471910" y="0"/>
            <a:ext cx="720090" cy="760730"/>
          </a:xfrm>
          <a:prstGeom prst="rect">
            <a:avLst/>
          </a:prstGeom>
        </p:spPr>
      </p:pic>
      <p:sp>
        <p:nvSpPr>
          <p:cNvPr id="2" name="标题 1"/>
          <p:cNvSpPr>
            <a:spLocks noGrp="1"/>
          </p:cNvSpPr>
          <p:nvPr>
            <p:ph type="title"/>
            <p:custDataLst>
              <p:tags r:id="rId3"/>
            </p:custDataLst>
          </p:nvPr>
        </p:nvSpPr>
        <p:spPr>
          <a:xfrm>
            <a:off x="669882" y="443230"/>
            <a:ext cx="10852237" cy="441964"/>
          </a:xfrm>
        </p:spPr>
        <p:txBody>
          <a:bodyPr wrap="square">
            <a:normAutofit/>
          </a:bodyPr>
          <a:lstStyle>
            <a:lvl1pPr>
              <a:defRPr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2"/>
            </p:custDataLst>
          </p:nvPr>
        </p:nvPicPr>
        <p:blipFill>
          <a:blip r:embed="rId10" r:link="rId11" cstate="email"/>
          <a:stretch>
            <a:fillRect/>
          </a:stretch>
        </p:blipFill>
        <p:spPr>
          <a:xfrm>
            <a:off x="0" y="0"/>
            <a:ext cx="720090" cy="760730"/>
          </a:xfrm>
          <a:prstGeom prst="rect">
            <a:avLst/>
          </a:prstGeom>
        </p:spPr>
      </p:pic>
      <p:pic>
        <p:nvPicPr>
          <p:cNvPr id="8" name="图片 7"/>
          <p:cNvPicPr/>
          <p:nvPr>
            <p:custDataLst>
              <p:tags r:id="rId3"/>
            </p:custDataLst>
          </p:nvPr>
        </p:nvPicPr>
        <p:blipFill>
          <a:blip r:embed="rId10" r:link="rId11" cstate="email"/>
          <a:stretch>
            <a:fillRect/>
          </a:stretch>
        </p:blipFill>
        <p:spPr>
          <a:xfrm>
            <a:off x="11471910" y="0"/>
            <a:ext cx="720090" cy="76073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wrap="square" anchor="ctr">
            <a:normAutofit/>
          </a:bodyPr>
          <a:lstStyle>
            <a:lvl1pPr>
              <a:defRPr sz="32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p:custDataLst>
              <p:tags r:id="rId2"/>
            </p:custDataLst>
          </p:nvPr>
        </p:nvPicPr>
        <p:blipFill>
          <a:blip r:embed="rId10" r:link="rId11" cstate="email"/>
          <a:stretch>
            <a:fillRect/>
          </a:stretch>
        </p:blipFill>
        <p:spPr>
          <a:xfrm>
            <a:off x="11471910" y="0"/>
            <a:ext cx="720090" cy="760710"/>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2"/>
            </p:custDataLst>
          </p:nvPr>
        </p:nvPicPr>
        <p:blipFill>
          <a:blip r:embed="rId11" r:link="rId12" cstate="email"/>
          <a:stretch>
            <a:fillRect/>
          </a:stretch>
        </p:blipFill>
        <p:spPr>
          <a:xfrm>
            <a:off x="0" y="0"/>
            <a:ext cx="720090" cy="760730"/>
          </a:xfrm>
          <a:prstGeom prst="rect">
            <a:avLst/>
          </a:prstGeom>
        </p:spPr>
      </p:pic>
      <p:pic>
        <p:nvPicPr>
          <p:cNvPr id="8" name="图片 7"/>
          <p:cNvPicPr/>
          <p:nvPr>
            <p:custDataLst>
              <p:tags r:id="rId3"/>
            </p:custDataLst>
          </p:nvPr>
        </p:nvPicPr>
        <p:blipFill>
          <a:blip r:embed="rId11" r:link="rId12" cstate="email"/>
          <a:stretch>
            <a:fillRect/>
          </a:stretch>
        </p:blipFill>
        <p:spPr>
          <a:xfrm>
            <a:off x="11471910" y="0"/>
            <a:ext cx="720090" cy="76073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2"/>
            </p:custDataLst>
          </p:nvPr>
        </p:nvPicPr>
        <p:blipFill>
          <a:blip r:embed="rId11" r:link="rId12" cstate="email"/>
          <a:stretch>
            <a:fillRect/>
          </a:stretch>
        </p:blipFill>
        <p:spPr>
          <a:xfrm>
            <a:off x="0" y="0"/>
            <a:ext cx="720090" cy="760730"/>
          </a:xfrm>
          <a:prstGeom prst="rect">
            <a:avLst/>
          </a:prstGeom>
        </p:spPr>
      </p:pic>
      <p:pic>
        <p:nvPicPr>
          <p:cNvPr id="8" name="图片 7"/>
          <p:cNvPicPr/>
          <p:nvPr>
            <p:custDataLst>
              <p:tags r:id="rId3"/>
            </p:custDataLst>
          </p:nvPr>
        </p:nvPicPr>
        <p:blipFill>
          <a:blip r:embed="rId11" r:link="rId12" cstate="email"/>
          <a:stretch>
            <a:fillRect/>
          </a:stretch>
        </p:blipFill>
        <p:spPr>
          <a:xfrm>
            <a:off x="11471910" y="0"/>
            <a:ext cx="720090" cy="76073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p:custDataLst>
              <p:tags r:id="rId2"/>
            </p:custDataLst>
          </p:nvPr>
        </p:nvPicPr>
        <p:blipFill>
          <a:blip r:embed="rId13" r:link="rId14" cstate="email"/>
          <a:stretch>
            <a:fillRect/>
          </a:stretch>
        </p:blipFill>
        <p:spPr>
          <a:xfrm>
            <a:off x="11471910" y="6097270"/>
            <a:ext cx="720090" cy="760730"/>
          </a:xfrm>
          <a:prstGeom prst="rect">
            <a:avLst/>
          </a:prstGeom>
        </p:spPr>
      </p:pic>
      <p:pic>
        <p:nvPicPr>
          <p:cNvPr id="10" name="图片 9"/>
          <p:cNvPicPr/>
          <p:nvPr>
            <p:custDataLst>
              <p:tags r:id="rId3"/>
            </p:custDataLst>
          </p:nvPr>
        </p:nvPicPr>
        <p:blipFill>
          <a:blip r:embed="rId13" r:link="rId14" cstate="email"/>
          <a:stretch>
            <a:fillRect/>
          </a:stretch>
        </p:blipFill>
        <p:spPr>
          <a:xfrm>
            <a:off x="0" y="6097270"/>
            <a:ext cx="720090" cy="76073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2"/>
            </p:custDataLst>
          </p:nvPr>
        </p:nvPicPr>
        <p:blipFill>
          <a:blip r:embed="rId10" r:link="rId11" cstate="email"/>
          <a:stretch>
            <a:fillRect/>
          </a:stretch>
        </p:blipFill>
        <p:spPr>
          <a:xfrm>
            <a:off x="10571480" y="5146675"/>
            <a:ext cx="1619885" cy="1711325"/>
          </a:xfrm>
          <a:prstGeom prst="rect">
            <a:avLst/>
          </a:prstGeom>
        </p:spPr>
      </p:pic>
      <p:pic>
        <p:nvPicPr>
          <p:cNvPr id="8" name="图片 7"/>
          <p:cNvPicPr/>
          <p:nvPr>
            <p:custDataLst>
              <p:tags r:id="rId3"/>
            </p:custDataLst>
          </p:nvPr>
        </p:nvPicPr>
        <p:blipFill>
          <a:blip r:embed="rId10" r:link="rId11" cstate="email"/>
          <a:stretch>
            <a:fillRect/>
          </a:stretch>
        </p:blipFill>
        <p:spPr>
          <a:xfrm>
            <a:off x="0" y="5146675"/>
            <a:ext cx="1619885" cy="1711325"/>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汉仪尚巍手书W" panose="00020600040101010101" pitchFamily="18" charset="-122"/>
                <a:ea typeface="汉仪尚巍手书W" panose="00020600040101010101" pitchFamily="18"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2021/8/20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2021/8/20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2021/8/20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2021/8/20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2021/8/20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09694E-E86F-41FD-A5F6-40E3C47E655D}" type="datetimeFigureOut">
              <a:rPr lang="zh-CN" altLang="en-US" smtClean="0"/>
              <a:pPr/>
              <a:t>2021/8/20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4DB25-1F4D-473A-A058-9A0E2D248E0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2.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17" Type="http://schemas.openxmlformats.org/officeDocument/2006/relationships/tags" Target="../tags/tag146.xml"/><Relationship Id="rId2" Type="http://schemas.openxmlformats.org/officeDocument/2006/relationships/slideLayout" Target="../slideLayouts/slideLayout32.xml"/><Relationship Id="rId16" Type="http://schemas.openxmlformats.org/officeDocument/2006/relationships/tags" Target="../tags/tag14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144.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1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9694E-E86F-41FD-A5F6-40E3C47E655D}" type="datetimeFigureOut">
              <a:rPr lang="zh-CN" altLang="en-US" smtClean="0"/>
              <a:pPr/>
              <a:t>2021/8/20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4DB25-1F4D-473A-A058-9A0E2D248E0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03"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汉仪尚巍手书W" panose="00020600040101010101" pitchFamily="18" charset="-122"/>
          <a:ea typeface="汉仪尚巍手书W"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2021/8/20</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2021/8/20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14" cstate="print">
            <a:lum bright="-1000"/>
          </a:blip>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9.png"/><Relationship Id="rId2" Type="http://schemas.openxmlformats.org/officeDocument/2006/relationships/tags" Target="../tags/tag204.xml"/><Relationship Id="rId1" Type="http://schemas.openxmlformats.org/officeDocument/2006/relationships/tags" Target="../tags/tag20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2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24.xml"/><Relationship Id="rId7" Type="http://schemas.openxmlformats.org/officeDocument/2006/relationships/image" Target="../media/image12.pn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225.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6.xml"/></Relationships>
</file>

<file path=ppt/slides/_rels/slide13.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15.jpeg"/><Relationship Id="rId5" Type="http://schemas.openxmlformats.org/officeDocument/2006/relationships/notesSlide" Target="../notesSlides/notesSlide7.xml"/><Relationship Id="rId4"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8.xml"/><Relationship Id="rId7" Type="http://schemas.openxmlformats.org/officeDocument/2006/relationships/diagramQuickStyle" Target="../diagrams/quickStyle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9.xm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2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39.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1.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10.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240.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4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24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4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2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1.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51.xml"/><Relationship Id="rId7" Type="http://schemas.openxmlformats.org/officeDocument/2006/relationships/notesSlide" Target="../notesSlides/notesSlide17.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18.xml"/><Relationship Id="rId5" Type="http://schemas.openxmlformats.org/officeDocument/2006/relationships/tags" Target="../tags/tag253.xml"/><Relationship Id="rId4" Type="http://schemas.openxmlformats.org/officeDocument/2006/relationships/tags" Target="../tags/tag252.xml"/><Relationship Id="rId9"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9.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26.png"/><Relationship Id="rId5" Type="http://schemas.openxmlformats.org/officeDocument/2006/relationships/slideLayout" Target="../slideLayouts/slideLayout18.xml"/><Relationship Id="rId4" Type="http://schemas.openxmlformats.org/officeDocument/2006/relationships/tags" Target="../tags/tag26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62.xml"/><Relationship Id="rId1" Type="http://schemas.openxmlformats.org/officeDocument/2006/relationships/tags" Target="../tags/tag2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265.xml"/><Relationship Id="rId7" Type="http://schemas.openxmlformats.org/officeDocument/2006/relationships/slideLayout" Target="../slideLayouts/slideLayout18.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274.xml"/><Relationship Id="rId7" Type="http://schemas.openxmlformats.org/officeDocument/2006/relationships/slideLayout" Target="../slideLayouts/slideLayout18.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283.xml"/><Relationship Id="rId7" Type="http://schemas.openxmlformats.org/officeDocument/2006/relationships/slideLayout" Target="../slideLayouts/slideLayout18.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4.xml"/><Relationship Id="rId1" Type="http://schemas.openxmlformats.org/officeDocument/2006/relationships/tags" Target="../tags/tag2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535554" y="3738282"/>
            <a:ext cx="11004534" cy="2221121"/>
          </a:xfrm>
          <a:prstGeom prst="rect">
            <a:avLst/>
          </a:prstGeom>
          <a:noFill/>
          <a:extLst>
            <a:ext uri="{909E8E84-426E-40DD-AFC4-6F175D3DCCD1}">
              <a14:hiddenFill xmlns:a14="http://schemas.microsoft.com/office/drawing/2010/main" xmlns="">
                <a:solidFill>
                  <a:schemeClr val="accent6"/>
                </a:solidFill>
              </a14:hiddenFill>
            </a:ext>
          </a:extLst>
        </p:spPr>
        <p:txBody>
          <a:bodyPr wrap="square" rtlCol="0">
            <a:spAutoFit/>
          </a:bodyPr>
          <a:lstStyle/>
          <a:p>
            <a:pPr>
              <a:lnSpc>
                <a:spcPct val="150000"/>
              </a:lnSpc>
            </a:pPr>
            <a:r>
              <a:rPr lang="zh-CN" altLang="en-US" sz="3200" b="1" dirty="0">
                <a:solidFill>
                  <a:srgbClr val="002060"/>
                </a:solidFill>
                <a:latin typeface="华文中宋" panose="02010600040101010101" pitchFamily="2" charset="-122"/>
                <a:ea typeface="华文中宋" panose="02010600040101010101" pitchFamily="2" charset="-122"/>
              </a:rPr>
              <a:t>课标要求：</a:t>
            </a:r>
            <a:endParaRPr lang="en-US" altLang="zh-CN" sz="3200" b="1" dirty="0">
              <a:solidFill>
                <a:srgbClr val="002060"/>
              </a:solidFill>
              <a:latin typeface="华文中宋" panose="02010600040101010101" pitchFamily="2" charset="-122"/>
              <a:ea typeface="华文中宋" panose="02010600040101010101" pitchFamily="2" charset="-122"/>
            </a:endParaRPr>
          </a:p>
          <a:p>
            <a:pPr>
              <a:lnSpc>
                <a:spcPct val="150000"/>
              </a:lnSpc>
            </a:pPr>
            <a:r>
              <a:rPr lang="en-US" altLang="zh-CN" sz="3200" b="1" dirty="0">
                <a:solidFill>
                  <a:srgbClr val="002060"/>
                </a:solidFill>
                <a:latin typeface="华文中宋" panose="02010600040101010101" pitchFamily="2" charset="-122"/>
                <a:ea typeface="华文中宋" panose="02010600040101010101" pitchFamily="2" charset="-122"/>
              </a:rPr>
              <a:t>     </a:t>
            </a:r>
            <a:r>
              <a:rPr lang="zh-CN" altLang="en-US" sz="3200" b="1" dirty="0">
                <a:solidFill>
                  <a:srgbClr val="002060"/>
                </a:solidFill>
                <a:latin typeface="华文中宋" panose="02010600040101010101" pitchFamily="2" charset="-122"/>
                <a:ea typeface="华文中宋" panose="02010600040101010101" pitchFamily="2" charset="-122"/>
              </a:rPr>
              <a:t>了解共和制在中国确立的曲折过程，理解中国政治发展道路的</a:t>
            </a:r>
            <a:r>
              <a:rPr lang="zh-CN" altLang="en-US" sz="3200" b="1" dirty="0" smtClean="0">
                <a:solidFill>
                  <a:srgbClr val="002060"/>
                </a:solidFill>
                <a:latin typeface="华文中宋" panose="02010600040101010101" pitchFamily="2" charset="-122"/>
                <a:ea typeface="华文中宋" panose="02010600040101010101" pitchFamily="2" charset="-122"/>
              </a:rPr>
              <a:t>独特性。</a:t>
            </a:r>
            <a:endParaRPr lang="zh-CN" altLang="en-US" sz="3200" b="1" dirty="0">
              <a:solidFill>
                <a:srgbClr val="002060"/>
              </a:solidFill>
              <a:latin typeface="华文中宋" panose="02010600040101010101" pitchFamily="2" charset="-122"/>
              <a:ea typeface="华文中宋" panose="02010600040101010101" pitchFamily="2" charset="-122"/>
            </a:endParaRPr>
          </a:p>
        </p:txBody>
      </p:sp>
      <p:grpSp>
        <p:nvGrpSpPr>
          <p:cNvPr id="9" name="组合 8"/>
          <p:cNvGrpSpPr/>
          <p:nvPr/>
        </p:nvGrpSpPr>
        <p:grpSpPr>
          <a:xfrm>
            <a:off x="4360250" y="932771"/>
            <a:ext cx="1435432" cy="2321417"/>
            <a:chOff x="10519947" y="1292095"/>
            <a:chExt cx="1076840" cy="1741493"/>
          </a:xfrm>
        </p:grpSpPr>
        <p:pic>
          <p:nvPicPr>
            <p:cNvPr id="10" name="PA_图片 27"/>
            <p:cNvPicPr>
              <a:picLocks noChangeAspect="1"/>
            </p:cNvPicPr>
            <p:nvPr>
              <p:custDataLst>
                <p:tags r:id="rId2"/>
              </p:custDataLst>
            </p:nvPr>
          </p:nvPicPr>
          <p:blipFill>
            <a:blip r:embed="rId5" cstate="print">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10519947" y="1292095"/>
              <a:ext cx="1076840" cy="1741493"/>
            </a:xfrm>
            <a:prstGeom prst="rect">
              <a:avLst/>
            </a:prstGeom>
          </p:spPr>
        </p:pic>
        <p:sp>
          <p:nvSpPr>
            <p:cNvPr id="11" name="矩形 10"/>
            <p:cNvSpPr/>
            <p:nvPr/>
          </p:nvSpPr>
          <p:spPr>
            <a:xfrm>
              <a:off x="10735122" y="1506973"/>
              <a:ext cx="646490" cy="1321121"/>
            </a:xfrm>
            <a:prstGeom prst="rect">
              <a:avLst/>
            </a:prstGeom>
          </p:spPr>
          <p:txBody>
            <a:bodyPr vert="eaVert" wrap="none" anchor="ctr">
              <a:spAutoFit/>
            </a:bodyPr>
            <a:lstStyle/>
            <a:p>
              <a:r>
                <a:rPr lang="zh-CN" altLang="en-US" sz="4400" b="1" dirty="0" smtClean="0">
                  <a:solidFill>
                    <a:schemeClr val="bg1"/>
                  </a:solidFill>
                  <a:latin typeface="方正姚体" pitchFamily="2" charset="-122"/>
                  <a:ea typeface="方正姚体" pitchFamily="2" charset="-122"/>
                </a:rPr>
                <a:t>第三课</a:t>
              </a:r>
              <a:endParaRPr lang="zh-CN" altLang="en-US" sz="4400" b="1" dirty="0">
                <a:solidFill>
                  <a:schemeClr val="bg1"/>
                </a:solidFill>
                <a:latin typeface="方正姚体" pitchFamily="2" charset="-122"/>
                <a:ea typeface="方正姚体" pitchFamily="2" charset="-122"/>
              </a:endParaRPr>
            </a:p>
          </p:txBody>
        </p:sp>
      </p:grpSp>
      <p:sp>
        <p:nvSpPr>
          <p:cNvPr id="12" name="Rectangle 18"/>
          <p:cNvSpPr>
            <a:spLocks noChangeArrowheads="1"/>
          </p:cNvSpPr>
          <p:nvPr/>
        </p:nvSpPr>
        <p:spPr bwMode="auto">
          <a:xfrm>
            <a:off x="5647765" y="2263306"/>
            <a:ext cx="6387352" cy="1640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defRPr/>
            </a:pPr>
            <a:r>
              <a:rPr lang="zh-CN" altLang="en-US" sz="5330" b="1" dirty="0" smtClean="0">
                <a:solidFill>
                  <a:srgbClr val="002060"/>
                </a:solidFill>
                <a:latin typeface="方正姚体" pitchFamily="2" charset="-122"/>
                <a:ea typeface="方正姚体" pitchFamily="2" charset="-122"/>
                <a:sym typeface="微软雅黑" panose="020B0503020204020204" charset="-122"/>
              </a:rPr>
              <a:t>中国近代至当代政治制度的演变</a:t>
            </a:r>
            <a:endParaRPr lang="zh-CN" altLang="en-US" sz="5330" b="1" dirty="0">
              <a:solidFill>
                <a:srgbClr val="002060"/>
              </a:solidFill>
              <a:effectLst/>
              <a:latin typeface="方正姚体" pitchFamily="2" charset="-122"/>
              <a:ea typeface="方正姚体" pitchFamily="2" charset="-122"/>
              <a:sym typeface="微软雅黑" panose="020B0503020204020204" charset="-122"/>
            </a:endParaRPr>
          </a:p>
        </p:txBody>
      </p:sp>
      <p:pic>
        <p:nvPicPr>
          <p:cNvPr id="7" name="图片 6"/>
          <p:cNvPicPr>
            <a:picLocks noChangeAspect="1"/>
          </p:cNvPicPr>
          <p:nvPr>
            <p:custDataLst>
              <p:tags r:id="rId1"/>
            </p:custDataLst>
          </p:nvPr>
        </p:nvPicPr>
        <p:blipFill>
          <a:blip r:embed="rId7" cstate="print"/>
          <a:stretch>
            <a:fillRect/>
          </a:stretch>
        </p:blipFill>
        <p:spPr>
          <a:xfrm>
            <a:off x="535553" y="1134726"/>
            <a:ext cx="3783655" cy="259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任意多边形: 形状 49"/>
          <p:cNvSpPr/>
          <p:nvPr>
            <p:custDataLst>
              <p:tags r:id="rId2"/>
            </p:custDataLst>
          </p:nvPr>
        </p:nvSpPr>
        <p:spPr>
          <a:xfrm rot="10800000">
            <a:off x="0" y="1587498"/>
            <a:ext cx="6164580" cy="3916047"/>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600" b="1" dirty="0">
              <a:solidFill>
                <a:schemeClr val="bg1"/>
              </a:solidFill>
              <a:latin typeface="+mn-ea"/>
            </a:endParaRPr>
          </a:p>
        </p:txBody>
      </p:sp>
      <p:sp>
        <p:nvSpPr>
          <p:cNvPr id="50" name="任意多边形: 形状 49"/>
          <p:cNvSpPr/>
          <p:nvPr>
            <p:custDataLst>
              <p:tags r:id="rId3"/>
            </p:custDataLst>
          </p:nvPr>
        </p:nvSpPr>
        <p:spPr>
          <a:xfrm>
            <a:off x="5763634" y="1593511"/>
            <a:ext cx="6295390" cy="391003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600" b="1" dirty="0">
              <a:solidFill>
                <a:schemeClr val="bg1"/>
              </a:solidFill>
              <a:latin typeface="+mn-ea"/>
            </a:endParaRPr>
          </a:p>
        </p:txBody>
      </p:sp>
      <p:sp>
        <p:nvSpPr>
          <p:cNvPr id="49" name="文本框 48"/>
          <p:cNvSpPr txBox="1"/>
          <p:nvPr>
            <p:custDataLst>
              <p:tags r:id="rId4"/>
            </p:custDataLst>
          </p:nvPr>
        </p:nvSpPr>
        <p:spPr>
          <a:xfrm>
            <a:off x="23495" y="902591"/>
            <a:ext cx="762508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南京国民政府时期的政治制度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 </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一党专政</a:t>
            </a:r>
          </a:p>
        </p:txBody>
      </p:sp>
      <p:sp>
        <p:nvSpPr>
          <p:cNvPr id="45063" name="Text Box 6"/>
          <p:cNvSpPr txBox="1">
            <a:spLocks noChangeArrowheads="1"/>
          </p:cNvSpPr>
          <p:nvPr/>
        </p:nvSpPr>
        <p:spPr bwMode="auto">
          <a:xfrm>
            <a:off x="6234097" y="2377382"/>
            <a:ext cx="5725825" cy="3046988"/>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kumimoji="1" sz="3200">
                <a:solidFill>
                  <a:schemeClr val="bg1"/>
                </a:solidFill>
                <a:latin typeface="Times New Roman" panose="02020603050405020304" pitchFamily="18" charset="0"/>
                <a:ea typeface="华文新魏" panose="02010800040101010101" pitchFamily="2"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pitchFamily="2"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pitchFamily="2"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pitchFamily="2"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9pPr>
          </a:lstStyle>
          <a:p>
            <a:pPr eaLnBrk="1" hangingPunct="1"/>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在训政时期，由中国国民党全国代表大会代表国民大会领导行使政权；大会闭会期间，把政权付托国民党中央执行委员会；治权之行政、立法、司法、考试和监察五权，由国民党政府独揽执行；国民党中央执行委员会政治会议负责指导监督国民政府的重大国务。</a:t>
            </a:r>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              </a:t>
            </a:r>
          </a:p>
          <a:p>
            <a:pPr eaLnBrk="1" hangingPunct="1"/>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训政纲领</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1928</a:t>
            </a:r>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a:t>
            </a:r>
          </a:p>
        </p:txBody>
      </p:sp>
      <p:sp>
        <p:nvSpPr>
          <p:cNvPr id="10" name="Text Box 7"/>
          <p:cNvSpPr txBox="1">
            <a:spLocks noChangeArrowheads="1"/>
          </p:cNvSpPr>
          <p:nvPr/>
        </p:nvSpPr>
        <p:spPr bwMode="auto">
          <a:xfrm>
            <a:off x="321945" y="2364776"/>
            <a:ext cx="4954905" cy="2676525"/>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kumimoji="1" sz="3200">
                <a:solidFill>
                  <a:schemeClr val="bg1"/>
                </a:solidFill>
                <a:latin typeface="Times New Roman" panose="02020603050405020304" pitchFamily="18" charset="0"/>
                <a:ea typeface="华文新魏" panose="02010800040101010101" pitchFamily="2"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pitchFamily="2"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pitchFamily="2"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pitchFamily="2"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9pPr>
          </a:lstStyle>
          <a:p>
            <a:pPr eaLnBrk="1" hangingPunct="1"/>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九、一完全自治之县，其国民有直接选举官员之权，有直接罢免官员之权。</a:t>
            </a:r>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a:t>
            </a:r>
          </a:p>
          <a:p>
            <a:pPr eaLnBrk="1" hangingPunct="1"/>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十四、每县地方自治政府成立之后，得选国民代表一员，以组织代表会，参预中央政事。</a:t>
            </a:r>
            <a:endPar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endParaRPr>
          </a:p>
          <a:p>
            <a:pPr eaLnBrk="1" hangingPunct="1"/>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chemeClr val="bg1"/>
                </a:solidFill>
                <a:latin typeface="楷体" panose="02010609060101010101" pitchFamily="49" charset="-122"/>
                <a:ea typeface="楷体" panose="02010609060101010101" pitchFamily="49" charset="-122"/>
                <a:cs typeface="楷体" panose="02010609060101010101" pitchFamily="49" charset="-122"/>
              </a:rPr>
              <a:t>国民政府建国大纲</a:t>
            </a:r>
            <a:r>
              <a:rPr lang="en-US" altLang="zh-CN" sz="2400" dirty="0">
                <a:solidFill>
                  <a:schemeClr val="bg1"/>
                </a:solidFill>
                <a:latin typeface="楷体" panose="02010609060101010101" pitchFamily="49" charset="-122"/>
                <a:ea typeface="楷体" panose="02010609060101010101" pitchFamily="49" charset="-122"/>
                <a:cs typeface="楷体" panose="02010609060101010101" pitchFamily="49" charset="-122"/>
              </a:rPr>
              <a:t>(1924)</a:t>
            </a:r>
          </a:p>
        </p:txBody>
      </p:sp>
      <p:sp>
        <p:nvSpPr>
          <p:cNvPr id="11" name="矩形 10"/>
          <p:cNvSpPr/>
          <p:nvPr/>
        </p:nvSpPr>
        <p:spPr>
          <a:xfrm>
            <a:off x="1439545" y="1839667"/>
            <a:ext cx="2396490" cy="521970"/>
          </a:xfrm>
          <a:prstGeom prst="rect">
            <a:avLst/>
          </a:prstGeom>
        </p:spPr>
        <p:txBody>
          <a:bodyPr wrap="square">
            <a:spAutoFit/>
          </a:bodyPr>
          <a:lstStyle/>
          <a:p>
            <a:r>
              <a:rPr lang="zh-CN" altLang="en-US" sz="2800" b="1" dirty="0">
                <a:solidFill>
                  <a:schemeClr val="accent4"/>
                </a:solidFill>
                <a:latin typeface="微软雅黑" panose="020B0503020204020204" charset="-122"/>
                <a:ea typeface="微软雅黑" panose="020B0503020204020204" charset="-122"/>
              </a:rPr>
              <a:t>孙中山的理想</a:t>
            </a:r>
          </a:p>
        </p:txBody>
      </p:sp>
      <p:sp>
        <p:nvSpPr>
          <p:cNvPr id="13" name="矩形 12"/>
          <p:cNvSpPr/>
          <p:nvPr/>
        </p:nvSpPr>
        <p:spPr>
          <a:xfrm>
            <a:off x="7713345" y="1839667"/>
            <a:ext cx="2578100" cy="521970"/>
          </a:xfrm>
          <a:prstGeom prst="rect">
            <a:avLst/>
          </a:prstGeom>
        </p:spPr>
        <p:txBody>
          <a:bodyPr wrap="square">
            <a:spAutoFit/>
          </a:bodyPr>
          <a:lstStyle/>
          <a:p>
            <a:r>
              <a:rPr lang="zh-CN" altLang="en-US" sz="2800" b="1" dirty="0">
                <a:solidFill>
                  <a:schemeClr val="accent4"/>
                </a:solidFill>
                <a:latin typeface="微软雅黑" panose="020B0503020204020204" charset="-122"/>
                <a:ea typeface="微软雅黑" panose="020B0503020204020204" charset="-122"/>
                <a:cs typeface="微软雅黑" panose="020B0503020204020204" charset="-122"/>
              </a:rPr>
              <a:t>国民党的现实 </a:t>
            </a:r>
          </a:p>
        </p:txBody>
      </p:sp>
      <p:sp>
        <p:nvSpPr>
          <p:cNvPr id="16" name="矩形 15"/>
          <p:cNvSpPr/>
          <p:nvPr/>
        </p:nvSpPr>
        <p:spPr>
          <a:xfrm>
            <a:off x="4884420" y="2875915"/>
            <a:ext cx="1924050" cy="1106805"/>
          </a:xfrm>
          <a:prstGeom prst="rect">
            <a:avLst/>
          </a:prstGeom>
          <a:noFill/>
          <a:ln>
            <a:noFill/>
          </a:ln>
        </p:spPr>
        <p:txBody>
          <a:bodyPr wrap="square" rtlCol="0" anchor="t">
            <a:spAutoFit/>
            <a:scene3d>
              <a:camera prst="orthographicFront"/>
              <a:lightRig rig="threePt" dir="t"/>
            </a:scene3d>
          </a:bodyPr>
          <a:lstStyle/>
          <a:p>
            <a:pPr algn="ctr"/>
            <a:r>
              <a:rPr lang="en-US" altLang="zh-CN" sz="6600" b="1">
                <a:ln w="9525" cmpd="sng">
                  <a:solidFill>
                    <a:schemeClr val="accent1"/>
                  </a:solidFill>
                  <a:prstDash val="solid"/>
                </a:ln>
                <a:solidFill>
                  <a:srgbClr val="FFFF00"/>
                </a:solidFill>
                <a:effectLst>
                  <a:glow rad="38100">
                    <a:schemeClr val="accent1">
                      <a:alpha val="40000"/>
                    </a:schemeClr>
                  </a:glow>
                </a:effectLst>
              </a:rPr>
              <a:t>VS</a:t>
            </a:r>
          </a:p>
        </p:txBody>
      </p:sp>
      <p:sp>
        <p:nvSpPr>
          <p:cNvPr id="17" name="文本框 16"/>
          <p:cNvSpPr txBox="1"/>
          <p:nvPr/>
        </p:nvSpPr>
        <p:spPr>
          <a:xfrm>
            <a:off x="142239" y="5630535"/>
            <a:ext cx="11917045" cy="829945"/>
          </a:xfrm>
          <a:prstGeom prst="rect">
            <a:avLst/>
          </a:prstGeom>
          <a:noFill/>
        </p:spPr>
        <p:txBody>
          <a:bodyPr wrap="square" rtlCol="0" anchor="t">
            <a:spAutoFit/>
          </a:bodyPr>
          <a:lstStyle/>
          <a:p>
            <a:pPr defTabSz="914400">
              <a:buSzTx/>
            </a:pPr>
            <a:r>
              <a:rPr lang="zh-CN" altLang="en-US" sz="2400" b="1" dirty="0">
                <a:solidFill>
                  <a:srgbClr val="002060"/>
                </a:solidFill>
                <a:latin typeface="黑体" panose="02010609060101010101" charset="-122"/>
                <a:ea typeface="黑体" panose="02010609060101010101" charset="-122"/>
                <a:cs typeface="黑体" panose="02010609060101010101" charset="-122"/>
                <a:sym typeface="+mn-ea"/>
              </a:rPr>
              <a:t>孙中山的“训政”理论体现了怎样的民主政治原则？《训政纲领》反映出国民党的“训政”实质是什么？</a:t>
            </a:r>
          </a:p>
        </p:txBody>
      </p:sp>
      <p:sp>
        <p:nvSpPr>
          <p:cNvPr id="18" name="文本框 17"/>
          <p:cNvSpPr txBox="1"/>
          <p:nvPr/>
        </p:nvSpPr>
        <p:spPr>
          <a:xfrm>
            <a:off x="2597150" y="6168717"/>
            <a:ext cx="3268345" cy="521970"/>
          </a:xfrm>
          <a:prstGeom prst="rect">
            <a:avLst/>
          </a:prstGeom>
          <a:solidFill>
            <a:schemeClr val="bg2">
              <a:lumMod val="90000"/>
            </a:schemeClr>
          </a:solidFill>
        </p:spPr>
        <p:txBody>
          <a:bodyPr wrap="square" rtlCol="0">
            <a:spAutoFit/>
          </a:bodyPr>
          <a:lstStyle/>
          <a:p>
            <a:r>
              <a:rPr lang="en-US" altLang="zh-CN" dirty="0"/>
              <a:t>  </a:t>
            </a:r>
            <a:r>
              <a:rPr lang="zh-CN" altLang="en-US" sz="2800" b="1" dirty="0">
                <a:solidFill>
                  <a:srgbClr val="FF0000"/>
                </a:solidFill>
                <a:latin typeface="方正兰亭超细黑简体" panose="02000000000000000000" charset="-122"/>
                <a:ea typeface="方正兰亭超细黑简体" panose="02000000000000000000" charset="-122"/>
              </a:rPr>
              <a:t>主权在民原则</a:t>
            </a:r>
          </a:p>
        </p:txBody>
      </p:sp>
      <p:sp>
        <p:nvSpPr>
          <p:cNvPr id="19" name="文本框 18"/>
          <p:cNvSpPr txBox="1"/>
          <p:nvPr/>
        </p:nvSpPr>
        <p:spPr>
          <a:xfrm>
            <a:off x="6481482" y="6198870"/>
            <a:ext cx="5478440" cy="523220"/>
          </a:xfrm>
          <a:prstGeom prst="rect">
            <a:avLst/>
          </a:prstGeom>
          <a:solidFill>
            <a:schemeClr val="bg2">
              <a:lumMod val="90000"/>
            </a:schemeClr>
          </a:solidFill>
        </p:spPr>
        <p:txBody>
          <a:bodyPr wrap="square" rtlCol="0">
            <a:spAutoFit/>
          </a:bodyPr>
          <a:lstStyle/>
          <a:p>
            <a:r>
              <a:rPr lang="en-US" altLang="zh-CN" sz="2000" b="1" dirty="0">
                <a:solidFill>
                  <a:srgbClr val="FF0000"/>
                </a:solidFill>
                <a:latin typeface="方正兰亭超细黑简体" panose="02000000000000000000" charset="-122"/>
                <a:ea typeface="方正兰亭超细黑简体" panose="02000000000000000000" charset="-122"/>
              </a:rPr>
              <a:t>   </a:t>
            </a:r>
            <a:r>
              <a:rPr lang="zh-CN" altLang="en-US" sz="2800" b="1" dirty="0" smtClean="0">
                <a:solidFill>
                  <a:srgbClr val="FF0000"/>
                </a:solidFill>
                <a:latin typeface="方正兰亭超细黑简体" panose="02000000000000000000" charset="-122"/>
                <a:ea typeface="方正兰亭超细黑简体" panose="02000000000000000000" charset="-122"/>
              </a:rPr>
              <a:t>剥夺人民权利的一</a:t>
            </a:r>
            <a:r>
              <a:rPr lang="zh-CN" altLang="en-US" sz="2800" b="1" dirty="0">
                <a:solidFill>
                  <a:srgbClr val="FF0000"/>
                </a:solidFill>
                <a:latin typeface="方正兰亭超细黑简体" panose="02000000000000000000" charset="-122"/>
                <a:ea typeface="方正兰亭超细黑简体" panose="02000000000000000000" charset="-122"/>
              </a:rPr>
              <a:t>党</a:t>
            </a:r>
            <a:r>
              <a:rPr lang="zh-CN" altLang="en-US" sz="2800" b="1" dirty="0" smtClean="0">
                <a:solidFill>
                  <a:srgbClr val="FF0000"/>
                </a:solidFill>
                <a:latin typeface="方正兰亭超细黑简体" panose="02000000000000000000" charset="-122"/>
                <a:ea typeface="方正兰亭超细黑简体" panose="02000000000000000000" charset="-122"/>
              </a:rPr>
              <a:t>专政</a:t>
            </a:r>
            <a:endParaRPr lang="zh-CN" altLang="en-US" sz="2800" b="1" dirty="0">
              <a:solidFill>
                <a:srgbClr val="FF0000"/>
              </a:solidFill>
              <a:latin typeface="方正兰亭超细黑简体" panose="02000000000000000000" charset="-122"/>
              <a:ea typeface="方正兰亭超细黑简体" panose="02000000000000000000" charset="-122"/>
            </a:endParaRPr>
          </a:p>
        </p:txBody>
      </p:sp>
      <p:sp>
        <p:nvSpPr>
          <p:cNvPr id="20"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21" name="直接连接符 2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descr="timg__1_-removebg-preview (2)"/>
          <p:cNvPicPr>
            <a:picLocks noChangeAspect="1"/>
          </p:cNvPicPr>
          <p:nvPr/>
        </p:nvPicPr>
        <p:blipFill>
          <a:blip r:embed="rId7" cstate="print"/>
          <a:stretch>
            <a:fillRect/>
          </a:stretch>
        </p:blipFill>
        <p:spPr>
          <a:xfrm>
            <a:off x="5945700" y="2778550"/>
            <a:ext cx="5878354" cy="3653314"/>
          </a:xfrm>
          <a:prstGeom prst="rect">
            <a:avLst/>
          </a:prstGeom>
        </p:spPr>
      </p:pic>
      <p:sp>
        <p:nvSpPr>
          <p:cNvPr id="7" name="文本框 6"/>
          <p:cNvSpPr txBox="1"/>
          <p:nvPr/>
        </p:nvSpPr>
        <p:spPr>
          <a:xfrm>
            <a:off x="84455" y="1482725"/>
            <a:ext cx="7364095" cy="521970"/>
          </a:xfrm>
          <a:prstGeom prst="rect">
            <a:avLst/>
          </a:prstGeom>
          <a:noFill/>
        </p:spPr>
        <p:txBody>
          <a:bodyPr wrap="square" rtlCol="0">
            <a:spAutoFit/>
          </a:bodyPr>
          <a:lstStyle/>
          <a:p>
            <a:r>
              <a:rPr lang="zh-CN" altLang="en-US" sz="2800" b="1" dirty="0">
                <a:solidFill>
                  <a:srgbClr val="FF0000"/>
                </a:solidFill>
                <a:latin typeface="黑体" panose="02010609060101010101" charset="-122"/>
                <a:ea typeface="黑体" panose="02010609060101010101" charset="-122"/>
                <a:cs typeface="黑体" panose="02010609060101010101" charset="-122"/>
              </a:rPr>
              <a:t>（2）国民政府时期的宪政</a:t>
            </a:r>
          </a:p>
        </p:txBody>
      </p:sp>
      <p:sp>
        <p:nvSpPr>
          <p:cNvPr id="8" name="文本框 7"/>
          <p:cNvSpPr txBox="1"/>
          <p:nvPr/>
        </p:nvSpPr>
        <p:spPr>
          <a:xfrm>
            <a:off x="84455" y="1793875"/>
            <a:ext cx="12107545" cy="1753235"/>
          </a:xfrm>
          <a:prstGeom prst="rect">
            <a:avLst/>
          </a:prstGeom>
          <a:noFill/>
        </p:spPr>
        <p:txBody>
          <a:bodyPr wrap="square" rtlCol="0">
            <a:spAutoFit/>
          </a:bodyPr>
          <a:lstStyle/>
          <a:p>
            <a:pPr>
              <a:lnSpc>
                <a:spcPct val="150000"/>
              </a:lnSpc>
            </a:pPr>
            <a:r>
              <a:rPr lang="en-US" altLang="zh-CN" sz="2400" b="1" dirty="0" smtClean="0">
                <a:solidFill>
                  <a:srgbClr val="FF0000"/>
                </a:solidFill>
                <a:latin typeface="宋体" panose="02010600030101010101" pitchFamily="2" charset="-122"/>
                <a:ea typeface="宋体" panose="02010600030101010101" pitchFamily="2" charset="-122"/>
                <a:cs typeface="黑体" panose="02010609060101010101" charset="-122"/>
                <a:sym typeface="Wingdings" panose="05000000000000000000" charset="0"/>
              </a:rPr>
              <a:t></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sym typeface="Wingdings" panose="05000000000000000000" charset="0"/>
              </a:rPr>
              <a:t>内容：</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1948</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年，</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国民党打出</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行宪</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的招牌 </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，召开</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国民大会</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，选举蒋介石、李宗仁为总统、副总统，建立总统府，取代国民政府，</a:t>
            </a: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sym typeface="Wingdings" panose="05000000000000000000" charset="0"/>
              </a:rPr>
              <a:t>评价：</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为其</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独裁统治披上</a:t>
            </a:r>
            <a:r>
              <a:rPr lang="en-US" altLang="zh-CN"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宪政</a:t>
            </a:r>
            <a:r>
              <a:rPr lang="en-US" altLang="zh-CN"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的外衣，</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最终逃脱不了崩溃的命运</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endPar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endParaRPr>
          </a:p>
        </p:txBody>
      </p:sp>
      <p:cxnSp>
        <p:nvCxnSpPr>
          <p:cNvPr id="12" name="直接连接符 11"/>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48"/>
          <p:cNvSpPr txBox="1"/>
          <p:nvPr>
            <p:custDataLst>
              <p:tags r:id="rId2"/>
            </p:custDataLst>
          </p:nvPr>
        </p:nvSpPr>
        <p:spPr>
          <a:xfrm>
            <a:off x="23495" y="902591"/>
            <a:ext cx="762508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南京国民政府时期的政治制度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 </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一党专政</a:t>
            </a:r>
          </a:p>
        </p:txBody>
      </p:sp>
      <p:sp>
        <p:nvSpPr>
          <p:cNvPr id="14"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16" name="TextBox 12"/>
          <p:cNvSpPr txBox="1"/>
          <p:nvPr>
            <p:custDataLst>
              <p:tags r:id="rId3"/>
            </p:custDataLst>
          </p:nvPr>
        </p:nvSpPr>
        <p:spPr>
          <a:xfrm>
            <a:off x="4920191" y="3661576"/>
            <a:ext cx="3587842" cy="461665"/>
          </a:xfrm>
          <a:prstGeom prst="rect">
            <a:avLst/>
          </a:prstGeom>
          <a:solidFill>
            <a:schemeClr val="accent2">
              <a:lumMod val="20000"/>
              <a:lumOff val="80000"/>
            </a:schemeClr>
          </a:solidFill>
          <a:ln w="19050">
            <a:solidFill>
              <a:srgbClr val="FF0000"/>
            </a:solidFill>
          </a:ln>
        </p:spPr>
        <p:txBody>
          <a:bodyPr wrap="none" rtlCol="0">
            <a:spAutoFit/>
          </a:bodyPr>
          <a:lstStyle/>
          <a:p>
            <a:r>
              <a:rPr lang="zh-CN" altLang="en-US" sz="2400" b="1" dirty="0">
                <a:solidFill>
                  <a:srgbClr val="002060"/>
                </a:solidFill>
              </a:rPr>
              <a:t>中国宪政为何如此艰难？</a:t>
            </a:r>
          </a:p>
        </p:txBody>
      </p:sp>
      <p:grpSp>
        <p:nvGrpSpPr>
          <p:cNvPr id="17" name="组合 16"/>
          <p:cNvGrpSpPr/>
          <p:nvPr/>
        </p:nvGrpSpPr>
        <p:grpSpPr>
          <a:xfrm>
            <a:off x="192881" y="3826193"/>
            <a:ext cx="4459801" cy="2695631"/>
            <a:chOff x="631117" y="1746416"/>
            <a:chExt cx="3338169" cy="3393888"/>
          </a:xfrm>
        </p:grpSpPr>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3906" y="3070336"/>
              <a:ext cx="3092630" cy="2069968"/>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1117" y="1746416"/>
              <a:ext cx="3338169" cy="1323920"/>
            </a:xfrm>
            <a:prstGeom prst="rect">
              <a:avLst/>
            </a:prstGeom>
          </p:spPr>
        </p:pic>
      </p:grpSp>
      <p:sp>
        <p:nvSpPr>
          <p:cNvPr id="15" name="TextBox 13"/>
          <p:cNvSpPr txBox="1"/>
          <p:nvPr>
            <p:custDataLst>
              <p:tags r:id="rId4"/>
            </p:custDataLst>
          </p:nvPr>
        </p:nvSpPr>
        <p:spPr>
          <a:xfrm>
            <a:off x="4920191" y="4244265"/>
            <a:ext cx="6213974" cy="2515235"/>
          </a:xfrm>
          <a:prstGeom prst="rect">
            <a:avLst/>
          </a:prstGeom>
          <a:solidFill>
            <a:schemeClr val="accent2">
              <a:lumMod val="20000"/>
              <a:lumOff val="80000"/>
            </a:schemeClr>
          </a:solidFill>
          <a:ln w="19050">
            <a:solidFill>
              <a:srgbClr val="FF0000"/>
            </a:solidFill>
          </a:ln>
        </p:spPr>
        <p:txBody>
          <a:bodyPr wrap="square" rtlCol="0">
            <a:spAutoFit/>
          </a:bodyPr>
          <a:lstStyle/>
          <a:p>
            <a:pPr>
              <a:lnSpc>
                <a:spcPct val="150000"/>
              </a:lnSpc>
            </a:pP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1</a:t>
            </a: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）半殖民地</a:t>
            </a:r>
            <a:r>
              <a:rPr lang="zh-CN" altLang="en-US" sz="2100" b="1" dirty="0">
                <a:solidFill>
                  <a:srgbClr val="002060"/>
                </a:solidFill>
                <a:latin typeface="宋体" panose="02010600030101010101" pitchFamily="2" charset="-122"/>
                <a:ea typeface="宋体" panose="02010600030101010101" pitchFamily="2" charset="-122"/>
                <a:cs typeface="宋体" panose="02010600030101010101" pitchFamily="2" charset="-122"/>
              </a:rPr>
              <a:t>半封建社会决定；</a:t>
            </a:r>
            <a:endParaRPr lang="en-US" altLang="zh-CN" sz="21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2</a:t>
            </a: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）列强</a:t>
            </a:r>
            <a:r>
              <a:rPr lang="zh-CN" altLang="en-US" sz="2100" b="1" dirty="0">
                <a:solidFill>
                  <a:srgbClr val="002060"/>
                </a:solidFill>
                <a:latin typeface="宋体" panose="02010600030101010101" pitchFamily="2" charset="-122"/>
                <a:ea typeface="宋体" panose="02010600030101010101" pitchFamily="2" charset="-122"/>
                <a:cs typeface="宋体" panose="02010600030101010101" pitchFamily="2" charset="-122"/>
              </a:rPr>
              <a:t>侵略，民族危机深重；</a:t>
            </a:r>
            <a:endParaRPr lang="en-US" altLang="zh-CN" sz="21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3</a:t>
            </a: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）军阀</a:t>
            </a:r>
            <a:r>
              <a:rPr lang="zh-CN" altLang="en-US" sz="2100" b="1" dirty="0">
                <a:solidFill>
                  <a:srgbClr val="002060"/>
                </a:solidFill>
                <a:latin typeface="宋体" panose="02010600030101010101" pitchFamily="2" charset="-122"/>
                <a:ea typeface="宋体" panose="02010600030101010101" pitchFamily="2" charset="-122"/>
                <a:cs typeface="宋体" panose="02010600030101010101" pitchFamily="2" charset="-122"/>
              </a:rPr>
              <a:t>混战，政局动荡；</a:t>
            </a:r>
            <a:endParaRPr lang="en-US" altLang="zh-CN" sz="21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4</a:t>
            </a: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）资本主义</a:t>
            </a:r>
            <a:r>
              <a:rPr lang="zh-CN" altLang="en-US" sz="2100" b="1" dirty="0">
                <a:solidFill>
                  <a:srgbClr val="002060"/>
                </a:solidFill>
                <a:latin typeface="宋体" panose="02010600030101010101" pitchFamily="2" charset="-122"/>
                <a:ea typeface="宋体" panose="02010600030101010101" pitchFamily="2" charset="-122"/>
                <a:cs typeface="宋体" panose="02010600030101010101" pitchFamily="2" charset="-122"/>
              </a:rPr>
              <a:t>发展不充分，资产阶级力量弱小；</a:t>
            </a:r>
            <a:endParaRPr lang="en-US" altLang="zh-CN" sz="21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5</a:t>
            </a:r>
            <a:r>
              <a:rPr lang="zh-CN" altLang="en-US" sz="21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）传统</a:t>
            </a:r>
            <a:r>
              <a:rPr lang="zh-CN" altLang="en-US" sz="2100" b="1" dirty="0">
                <a:solidFill>
                  <a:srgbClr val="002060"/>
                </a:solidFill>
                <a:latin typeface="宋体" panose="02010600030101010101" pitchFamily="2" charset="-122"/>
                <a:ea typeface="宋体" panose="02010600030101010101" pitchFamily="2" charset="-122"/>
                <a:cs typeface="宋体" panose="02010600030101010101" pitchFamily="2" charset="-122"/>
              </a:rPr>
              <a:t>守旧思想根深蒂固。</a:t>
            </a:r>
          </a:p>
        </p:txBody>
      </p:sp>
      <p:sp>
        <p:nvSpPr>
          <p:cNvPr id="21" name="文本框 10"/>
          <p:cNvSpPr txBox="1"/>
          <p:nvPr/>
        </p:nvSpPr>
        <p:spPr>
          <a:xfrm>
            <a:off x="336709" y="2635885"/>
            <a:ext cx="4433411" cy="461665"/>
          </a:xfrm>
          <a:prstGeom prst="rect">
            <a:avLst/>
          </a:prstGeom>
          <a:noFill/>
        </p:spPr>
        <p:txBody>
          <a:bodyPr wrap="square" rtlCol="0" anchor="t">
            <a:spAutoFit/>
          </a:bodyPr>
          <a:lstStyle/>
          <a:p>
            <a:r>
              <a:rPr lang="en-US" altLang="zh-CN" sz="1500" dirty="0"/>
              <a:t> </a:t>
            </a:r>
            <a:r>
              <a:rPr lang="en-US" altLang="zh-CN" sz="1500" dirty="0">
                <a:latin typeface="黑体" panose="02010609060101010101" charset="-122"/>
                <a:ea typeface="黑体" panose="02010609060101010101" charset="-122"/>
                <a:cs typeface="黑体" panose="02010609060101010101" charset="-122"/>
              </a:rPr>
              <a:t>   </a:t>
            </a:r>
            <a:r>
              <a:rPr lang="en-US" altLang="zh-CN" sz="2400" b="1" dirty="0">
                <a:latin typeface="黑体" panose="02010609060101010101" charset="-122"/>
                <a:ea typeface="黑体" panose="02010609060101010101" charset="-122"/>
                <a:cs typeface="黑体" panose="02010609060101010101" charset="-122"/>
              </a:rPr>
              <a:t> </a:t>
            </a:r>
            <a:endParaRPr lang="zh-CN" altLang="en-US" sz="2400" b="1" dirty="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par>
                                <p:cTn id="15" presetID="1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up)">
                                      <p:cBhvr>
                                        <p:cTn id="18" dur="500"/>
                                        <p:tgtEl>
                                          <p:spTgt spid="17"/>
                                        </p:tgtEl>
                                      </p:cBhvr>
                                    </p:animEffec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6479" y="995036"/>
          <a:ext cx="12048566" cy="5486400"/>
        </p:xfrm>
        <a:graphic>
          <a:graphicData uri="http://schemas.openxmlformats.org/drawingml/2006/table">
            <a:tbl>
              <a:tblPr firstRow="1" bandRow="1">
                <a:tableStyleId>{5940675A-B579-460E-94D1-54222C63F5DA}</a:tableStyleId>
              </a:tblPr>
              <a:tblGrid>
                <a:gridCol w="979938"/>
                <a:gridCol w="3182665"/>
                <a:gridCol w="3815706"/>
                <a:gridCol w="4070257"/>
              </a:tblGrid>
              <a:tr h="304800">
                <a:tc>
                  <a:txBody>
                    <a:bodyPr/>
                    <a:lstStyle/>
                    <a:p>
                      <a:pPr indent="0" algn="ctr">
                        <a:buNone/>
                      </a:pPr>
                      <a:r>
                        <a:rPr lang="en-US" sz="2000" b="1" dirty="0" err="1">
                          <a:solidFill>
                            <a:srgbClr val="00B050"/>
                          </a:solidFill>
                          <a:latin typeface="楷体" panose="02010609060101010101" pitchFamily="49" charset="-122"/>
                          <a:ea typeface="楷体" panose="02010609060101010101" pitchFamily="49" charset="-122"/>
                          <a:cs typeface="宋体" panose="02010600030101010101" pitchFamily="2" charset="-122"/>
                        </a:rPr>
                        <a:t>角度</a:t>
                      </a:r>
                      <a:endParaRPr lang="en-US" altLang="en-US" sz="2000" b="1" dirty="0">
                        <a:solidFill>
                          <a:srgbClr val="00B05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a:solidFill>
                            <a:srgbClr val="00B050"/>
                          </a:solidFill>
                          <a:latin typeface="楷体" panose="02010609060101010101" pitchFamily="49" charset="-122"/>
                          <a:ea typeface="楷体" panose="02010609060101010101" pitchFamily="49" charset="-122"/>
                          <a:cs typeface="宋体" panose="02010600030101010101" pitchFamily="2" charset="-122"/>
                        </a:rPr>
                        <a:t>南京临时政府</a:t>
                      </a:r>
                      <a:endParaRPr lang="en-US" altLang="en-US" sz="2000" b="1" dirty="0">
                        <a:solidFill>
                          <a:srgbClr val="00B05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B050"/>
                          </a:solidFill>
                          <a:latin typeface="楷体" panose="02010609060101010101" pitchFamily="49" charset="-122"/>
                          <a:ea typeface="楷体" panose="02010609060101010101" pitchFamily="49" charset="-122"/>
                          <a:cs typeface="宋体" panose="02010600030101010101" pitchFamily="2" charset="-122"/>
                        </a:rPr>
                        <a:t>北洋</a:t>
                      </a:r>
                      <a:r>
                        <a:rPr lang="zh-CN" altLang="en-US" sz="2000" b="1">
                          <a:solidFill>
                            <a:srgbClr val="00B050"/>
                          </a:solidFill>
                          <a:latin typeface="楷体" panose="02010609060101010101" pitchFamily="49" charset="-122"/>
                          <a:ea typeface="楷体" panose="02010609060101010101" pitchFamily="49" charset="-122"/>
                          <a:cs typeface="宋体" panose="02010600030101010101" pitchFamily="2" charset="-122"/>
                        </a:rPr>
                        <a:t>军阀</a:t>
                      </a:r>
                      <a:r>
                        <a:rPr lang="en-US" sz="2000" b="1">
                          <a:solidFill>
                            <a:srgbClr val="00B050"/>
                          </a:solidFill>
                          <a:latin typeface="楷体" panose="02010609060101010101" pitchFamily="49" charset="-122"/>
                          <a:ea typeface="楷体" panose="02010609060101010101" pitchFamily="49" charset="-122"/>
                          <a:cs typeface="宋体" panose="02010600030101010101" pitchFamily="2" charset="-122"/>
                        </a:rPr>
                        <a:t>政府</a:t>
                      </a:r>
                      <a:endParaRPr lang="en-US" altLang="en-US" sz="2000" b="1">
                        <a:solidFill>
                          <a:srgbClr val="00B05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B050"/>
                          </a:solidFill>
                          <a:latin typeface="楷体" panose="02010609060101010101" pitchFamily="49" charset="-122"/>
                          <a:ea typeface="楷体" panose="02010609060101010101" pitchFamily="49" charset="-122"/>
                          <a:cs typeface="宋体" panose="02010600030101010101" pitchFamily="2" charset="-122"/>
                        </a:rPr>
                        <a:t>南京国民政府</a:t>
                      </a:r>
                      <a:endParaRPr lang="en-US" altLang="en-US" sz="2000" b="1">
                        <a:solidFill>
                          <a:srgbClr val="00B05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0">
                <a:tc>
                  <a:txBody>
                    <a:bodyPr/>
                    <a:lstStyle/>
                    <a:p>
                      <a:pPr indent="0" algn="ctr">
                        <a:buNone/>
                      </a:pP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政权</a:t>
                      </a:r>
                    </a:p>
                    <a:p>
                      <a:pPr indent="0" algn="ctr">
                        <a:buNone/>
                      </a:pP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与</a:t>
                      </a:r>
                    </a:p>
                    <a:p>
                      <a:pPr indent="0" algn="ctr">
                        <a:buNone/>
                      </a:pP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制度</a:t>
                      </a:r>
                    </a:p>
                    <a:p>
                      <a:pPr indent="0" algn="ctr">
                        <a:buNone/>
                      </a:pP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建设</a:t>
                      </a:r>
                      <a:endParaRPr lang="en-US"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⑴1912年元旦，孙中山就任中华民国临时大总统，南京临时政府正式成立，这标志着</a:t>
                      </a:r>
                      <a:r>
                        <a:rPr 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资产阶级共和制度在中国的诞生；</a:t>
                      </a:r>
                    </a:p>
                    <a:p>
                      <a:pPr indent="0">
                        <a:buNone/>
                      </a:pP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⑵1912年3月，孙中山颁布了临时参议院制定的</a:t>
                      </a:r>
                      <a:r>
                        <a:rPr 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《中华民国临时约法》</a:t>
                      </a: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这是中国第一部资产阶级民主宪法，具有反对专制制度的进步意义</a:t>
                      </a:r>
                      <a:endParaRPr lang="en-US" alt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⑴1912年8月，同盟会与几个党派合并，</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改组为国民党</a:t>
                      </a: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，推举孙中山为理事长，实际由宋教仁主持党务；⑵1913年，国民党在国会选举中获胜；⑶（1913年春，袁世凯制造</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“宋案”</a:t>
                      </a: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，并镇压二次革命）</a:t>
                      </a:r>
                      <a:r>
                        <a:rPr lang="zh-CN" alt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en-US" altLang="zh-CN" sz="2000" b="1">
                          <a:solidFill>
                            <a:srgbClr val="002060"/>
                          </a:solidFill>
                          <a:latin typeface="楷体" panose="02010609060101010101" pitchFamily="49" charset="-122"/>
                          <a:ea typeface="楷体" panose="02010609060101010101" pitchFamily="49" charset="-122"/>
                          <a:cs typeface="楷体" panose="02010609060101010101" pitchFamily="49" charset="-122"/>
                        </a:rPr>
                        <a:t>4</a:t>
                      </a:r>
                      <a:r>
                        <a:rPr lang="zh-CN" alt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1914年，</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袁世凯强迫国会选举他为正式大总统</a:t>
                      </a: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，随后</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解散国民党和国会</a:t>
                      </a:r>
                      <a:r>
                        <a:rPr lang="en-US" sz="2000" b="1">
                          <a:solidFill>
                            <a:srgbClr val="002060"/>
                          </a:solidFill>
                          <a:latin typeface="楷体" panose="02010609060101010101" pitchFamily="49" charset="-122"/>
                          <a:ea typeface="楷体" panose="02010609060101010101" pitchFamily="49" charset="-122"/>
                          <a:cs typeface="楷体" panose="02010609060101010101" pitchFamily="49" charset="-122"/>
                        </a:rPr>
                        <a:t>。5月，公布《中华民国约法》</a:t>
                      </a:r>
                      <a:endParaRPr lang="en-US" altLang="en-US" sz="2000" b="1">
                        <a:solidFill>
                          <a:srgbClr val="00206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⑴1928年，国民党中央常务委员会通过</a:t>
                      </a:r>
                      <a:r>
                        <a:rPr 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《训政纲领》</a:t>
                      </a: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宣告军政时期结束，训政时期开始</a:t>
                      </a:r>
                      <a:r>
                        <a:rPr lang="en-US" sz="2000" b="1" dirty="0" smtClean="0">
                          <a:solidFill>
                            <a:srgbClr val="002060"/>
                          </a:solidFill>
                          <a:latin typeface="楷体" panose="02010609060101010101" pitchFamily="49" charset="-122"/>
                          <a:ea typeface="楷体" panose="02010609060101010101" pitchFamily="49" charset="-122"/>
                          <a:cs typeface="楷体" panose="02010609060101010101" pitchFamily="49" charset="-122"/>
                        </a:rPr>
                        <a:t>；</a:t>
                      </a:r>
                    </a:p>
                    <a:p>
                      <a:pPr indent="0">
                        <a:buNone/>
                      </a:pPr>
                      <a:r>
                        <a:rPr lang="en-US" sz="2000" b="1" dirty="0" smtClean="0">
                          <a:solidFill>
                            <a:srgbClr val="002060"/>
                          </a:solidFill>
                          <a:latin typeface="楷体" panose="02010609060101010101" pitchFamily="49" charset="-122"/>
                          <a:ea typeface="楷体" panose="02010609060101010101" pitchFamily="49" charset="-122"/>
                          <a:cs typeface="楷体" panose="02010609060101010101" pitchFamily="49" charset="-122"/>
                        </a:rPr>
                        <a:t>⑵</a:t>
                      </a: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1946年11月，国民党包办的“国民大会”在南京召开，通过了国民党一党专制的</a:t>
                      </a:r>
                      <a:r>
                        <a:rPr 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《中华民国宪法》</a:t>
                      </a:r>
                      <a:r>
                        <a:rPr lang="en-US" sz="2000" b="1" dirty="0">
                          <a:solidFill>
                            <a:srgbClr val="002060"/>
                          </a:solidFill>
                          <a:latin typeface="楷体" panose="02010609060101010101" pitchFamily="49" charset="-122"/>
                          <a:ea typeface="楷体" panose="02010609060101010101" pitchFamily="49" charset="-122"/>
                          <a:cs typeface="楷体" panose="02010609060101010101" pitchFamily="49" charset="-122"/>
                        </a:rPr>
                        <a:t>；⑶1948年，国民党打出“行宪”招牌，召开“国民大会”，选举蒋介石、李宗仁为总统、副总统，</a:t>
                      </a:r>
                      <a:r>
                        <a:rPr 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建立总统府，取代国民政府</a:t>
                      </a:r>
                      <a:endParaRPr lang="en-US"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lstStyle/>
                    <a:p>
                      <a:pPr indent="0">
                        <a:buNone/>
                      </a:pPr>
                      <a:r>
                        <a:rPr lang="en-US" sz="2000" b="1">
                          <a:solidFill>
                            <a:srgbClr val="FF0000"/>
                          </a:solidFill>
                          <a:latin typeface="楷体" panose="02010609060101010101" pitchFamily="49" charset="-122"/>
                          <a:ea typeface="楷体" panose="02010609060101010101" pitchFamily="49" charset="-122"/>
                          <a:cs typeface="宋体" panose="02010600030101010101" pitchFamily="2" charset="-122"/>
                        </a:rPr>
                        <a:t>宪法性文件</a:t>
                      </a:r>
                      <a:endParaRPr lang="en-US" altLang="en-US" sz="2000" b="1">
                        <a:solidFill>
                          <a:srgbClr val="FF000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中华民国临时约法</a:t>
                      </a: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endParaRPr lang="en-US" alt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中华民国约法</a:t>
                      </a: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endParaRPr lang="en-US" alt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训政纲领</a:t>
                      </a:r>
                      <a:r>
                        <a:rPr lang="en-US" sz="2000" b="1" dirty="0" smtClean="0">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smtClean="0">
                          <a:solidFill>
                            <a:srgbClr val="002060"/>
                          </a:solidFill>
                          <a:latin typeface="楷体" panose="02010609060101010101" pitchFamily="49" charset="-122"/>
                          <a:ea typeface="楷体" panose="02010609060101010101" pitchFamily="49" charset="-122"/>
                          <a:cs typeface="宋体" panose="02010600030101010101" pitchFamily="2" charset="-122"/>
                        </a:rPr>
                        <a:t>和</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中华民国宪法</a:t>
                      </a: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endParaRPr lang="en-US" alt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9200">
                <a:tc>
                  <a:txBody>
                    <a:bodyPr/>
                    <a:lstStyle/>
                    <a:p>
                      <a:pPr indent="0" algn="ctr">
                        <a:buNone/>
                      </a:pPr>
                      <a:r>
                        <a:rPr lang="en-US" sz="2000" b="1">
                          <a:solidFill>
                            <a:srgbClr val="FF0000"/>
                          </a:solidFill>
                          <a:latin typeface="楷体" panose="02010609060101010101" pitchFamily="49" charset="-122"/>
                          <a:ea typeface="楷体" panose="02010609060101010101" pitchFamily="49" charset="-122"/>
                          <a:cs typeface="宋体" panose="02010600030101010101" pitchFamily="2" charset="-122"/>
                        </a:rPr>
                        <a:t>政治</a:t>
                      </a:r>
                    </a:p>
                    <a:p>
                      <a:pPr indent="0" algn="ctr">
                        <a:buNone/>
                      </a:pPr>
                      <a:r>
                        <a:rPr lang="en-US" sz="2000" b="1">
                          <a:solidFill>
                            <a:srgbClr val="FF0000"/>
                          </a:solidFill>
                          <a:latin typeface="楷体" panose="02010609060101010101" pitchFamily="49" charset="-122"/>
                          <a:ea typeface="楷体" panose="02010609060101010101" pitchFamily="49" charset="-122"/>
                          <a:cs typeface="宋体" panose="02010600030101010101" pitchFamily="2" charset="-122"/>
                        </a:rPr>
                        <a:t>特征</a:t>
                      </a:r>
                      <a:endParaRPr lang="en-US" altLang="en-US" sz="2000" b="1">
                        <a:solidFill>
                          <a:srgbClr val="FF000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孙中山缔造了</a:t>
                      </a: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民主共和制</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（三权分立和内阁制</a:t>
                      </a: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endParaRPr lang="en-US" alt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rgbClr val="002060"/>
                          </a:solidFill>
                          <a:latin typeface="楷体" panose="02010609060101010101" pitchFamily="49" charset="-122"/>
                          <a:ea typeface="楷体" panose="02010609060101010101" pitchFamily="49" charset="-122"/>
                          <a:cs typeface="宋体" panose="02010600030101010101" pitchFamily="2" charset="-122"/>
                        </a:rPr>
                        <a:t>⑴</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各类</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政党</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社团</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纷纷建立；⑵各党派展开激烈竞争，开始</a:t>
                      </a:r>
                      <a:r>
                        <a:rPr lang="en-US" sz="20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政党政治</a:t>
                      </a: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的尝试</a:t>
                      </a:r>
                      <a:r>
                        <a:rPr lang="en-US" sz="2000" b="1" dirty="0" err="1">
                          <a:solidFill>
                            <a:srgbClr val="002060"/>
                          </a:solidFill>
                          <a:latin typeface="楷体" panose="02010609060101010101" pitchFamily="49" charset="-122"/>
                          <a:ea typeface="楷体" panose="02010609060101010101" pitchFamily="49" charset="-122"/>
                          <a:cs typeface="宋体" panose="02010600030101010101" pitchFamily="2" charset="-122"/>
                        </a:rPr>
                        <a:t>；⑶袁世凯与北洋军阀</a:t>
                      </a: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破坏</a:t>
                      </a:r>
                      <a:r>
                        <a:rPr lang="en-US" sz="20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民主共和</a:t>
                      </a: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，实行</a:t>
                      </a:r>
                      <a:r>
                        <a:rPr lang="en-US" sz="20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独裁</a:t>
                      </a:r>
                      <a:r>
                        <a:rPr 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rPr>
                        <a:t>统治</a:t>
                      </a:r>
                      <a:endParaRPr lang="en-US" altLang="en-US" sz="2000" b="1" dirty="0" err="1">
                        <a:solidFill>
                          <a:srgbClr val="FF0000"/>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err="1">
                          <a:solidFill>
                            <a:srgbClr val="002060"/>
                          </a:solidFill>
                          <a:latin typeface="楷体" panose="02010609060101010101" pitchFamily="49" charset="-122"/>
                          <a:ea typeface="楷体" panose="02010609060101010101" pitchFamily="49" charset="-122"/>
                          <a:cs typeface="楷体" panose="02010609060101010101" pitchFamily="49" charset="-122"/>
                        </a:rPr>
                        <a:t>披着“训政”“宪政”的外衣，实行</a:t>
                      </a:r>
                      <a:r>
                        <a:rPr lang="en-US" sz="20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国民党专制和蒋介石独裁统治</a:t>
                      </a:r>
                      <a:endParaRPr lang="en-US" altLang="en-US" sz="2000" b="1" dirty="0" err="1">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5" name="组合 4"/>
          <p:cNvGrpSpPr/>
          <p:nvPr/>
        </p:nvGrpSpPr>
        <p:grpSpPr>
          <a:xfrm>
            <a:off x="2312670" y="239395"/>
            <a:ext cx="7567295" cy="615315"/>
            <a:chOff x="3493" y="592"/>
            <a:chExt cx="11917" cy="969"/>
          </a:xfrm>
        </p:grpSpPr>
        <p:sp>
          <p:nvSpPr>
            <p:cNvPr id="52" name="文本框 51"/>
            <p:cNvSpPr txBox="1"/>
            <p:nvPr/>
          </p:nvSpPr>
          <p:spPr>
            <a:xfrm>
              <a:off x="6246" y="592"/>
              <a:ext cx="6416" cy="8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threePt" dir="t"/>
              </a:scene3d>
            </a:bodyPr>
            <a:lstStyle/>
            <a:p>
              <a:pPr algn="dist"/>
              <a:r>
                <a:rPr lang="zh-CN" altLang="en-US" sz="2800" b="1" dirty="0">
                  <a:solidFill>
                    <a:schemeClr val="bg1"/>
                  </a:solidFill>
                  <a:effectLst>
                    <a:outerShdw blurRad="38100" dist="25400" dir="5400000" algn="ctr" rotWithShape="0">
                      <a:srgbClr val="6E747A">
                        <a:alpha val="43000"/>
                      </a:srgbClr>
                    </a:outerShdw>
                  </a:effectLst>
                  <a:latin typeface="方正姚体" pitchFamily="2" charset="-122"/>
                  <a:ea typeface="方正姚体" pitchFamily="2" charset="-122"/>
                </a:rPr>
                <a:t>民国时期的政治制度</a:t>
              </a:r>
            </a:p>
          </p:txBody>
        </p:sp>
        <p:grpSp>
          <p:nvGrpSpPr>
            <p:cNvPr id="53" name="组合 52"/>
            <p:cNvGrpSpPr/>
            <p:nvPr/>
          </p:nvGrpSpPr>
          <p:grpSpPr>
            <a:xfrm>
              <a:off x="3493" y="592"/>
              <a:ext cx="2753" cy="828"/>
              <a:chOff x="4829105" y="817220"/>
              <a:chExt cx="1143772" cy="435035"/>
            </a:xfrm>
          </p:grpSpPr>
          <p:sp>
            <p:nvSpPr>
              <p:cNvPr id="54" name="Freeform 32"/>
              <p:cNvSpPr/>
              <p:nvPr/>
            </p:nvSpPr>
            <p:spPr bwMode="auto">
              <a:xfrm rot="20700000">
                <a:off x="4829105" y="817220"/>
                <a:ext cx="764541" cy="435035"/>
              </a:xfrm>
              <a:custGeom>
                <a:avLst/>
                <a:gdLst>
                  <a:gd name="T0" fmla="*/ 0 w 149"/>
                  <a:gd name="T1" fmla="*/ 12 h 82"/>
                  <a:gd name="T2" fmla="*/ 48 w 149"/>
                  <a:gd name="T3" fmla="*/ 37 h 82"/>
                  <a:gd name="T4" fmla="*/ 71 w 149"/>
                  <a:gd name="T5" fmla="*/ 18 h 82"/>
                  <a:gd name="T6" fmla="*/ 103 w 149"/>
                  <a:gd name="T7" fmla="*/ 45 h 82"/>
                  <a:gd name="T8" fmla="*/ 114 w 149"/>
                  <a:gd name="T9" fmla="*/ 65 h 82"/>
                  <a:gd name="T10" fmla="*/ 149 w 149"/>
                  <a:gd name="T11" fmla="*/ 70 h 82"/>
                  <a:gd name="T12" fmla="*/ 110 w 149"/>
                  <a:gd name="T13" fmla="*/ 68 h 82"/>
                  <a:gd name="T14" fmla="*/ 100 w 149"/>
                  <a:gd name="T15" fmla="*/ 55 h 82"/>
                  <a:gd name="T16" fmla="*/ 75 w 149"/>
                  <a:gd name="T17" fmla="*/ 25 h 82"/>
                  <a:gd name="T18" fmla="*/ 54 w 149"/>
                  <a:gd name="T19" fmla="*/ 35 h 82"/>
                  <a:gd name="T20" fmla="*/ 61 w 149"/>
                  <a:gd name="T21" fmla="*/ 52 h 82"/>
                  <a:gd name="T22" fmla="*/ 74 w 149"/>
                  <a:gd name="T23" fmla="*/ 49 h 82"/>
                  <a:gd name="T24" fmla="*/ 73 w 149"/>
                  <a:gd name="T25" fmla="*/ 43 h 82"/>
                  <a:gd name="T26" fmla="*/ 65 w 149"/>
                  <a:gd name="T27" fmla="*/ 46 h 82"/>
                  <a:gd name="T28" fmla="*/ 70 w 149"/>
                  <a:gd name="T29" fmla="*/ 36 h 82"/>
                  <a:gd name="T30" fmla="*/ 81 w 149"/>
                  <a:gd name="T31" fmla="*/ 48 h 82"/>
                  <a:gd name="T32" fmla="*/ 67 w 149"/>
                  <a:gd name="T33" fmla="*/ 59 h 82"/>
                  <a:gd name="T34" fmla="*/ 48 w 149"/>
                  <a:gd name="T35" fmla="*/ 46 h 82"/>
                  <a:gd name="T36" fmla="*/ 0 w 149"/>
                  <a:gd name="T37"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82">
                    <a:moveTo>
                      <a:pt x="0" y="12"/>
                    </a:moveTo>
                    <a:cubicBezTo>
                      <a:pt x="0" y="12"/>
                      <a:pt x="36" y="0"/>
                      <a:pt x="48" y="37"/>
                    </a:cubicBezTo>
                    <a:cubicBezTo>
                      <a:pt x="48" y="37"/>
                      <a:pt x="47" y="15"/>
                      <a:pt x="71" y="18"/>
                    </a:cubicBezTo>
                    <a:cubicBezTo>
                      <a:pt x="92" y="20"/>
                      <a:pt x="103" y="45"/>
                      <a:pt x="103" y="45"/>
                    </a:cubicBezTo>
                    <a:cubicBezTo>
                      <a:pt x="103" y="45"/>
                      <a:pt x="109" y="59"/>
                      <a:pt x="114" y="65"/>
                    </a:cubicBezTo>
                    <a:cubicBezTo>
                      <a:pt x="116" y="67"/>
                      <a:pt x="123" y="75"/>
                      <a:pt x="149" y="70"/>
                    </a:cubicBezTo>
                    <a:cubicBezTo>
                      <a:pt x="149" y="70"/>
                      <a:pt x="125" y="82"/>
                      <a:pt x="110" y="68"/>
                    </a:cubicBezTo>
                    <a:cubicBezTo>
                      <a:pt x="110" y="68"/>
                      <a:pt x="103" y="60"/>
                      <a:pt x="100" y="55"/>
                    </a:cubicBezTo>
                    <a:cubicBezTo>
                      <a:pt x="98" y="51"/>
                      <a:pt x="92" y="31"/>
                      <a:pt x="75" y="25"/>
                    </a:cubicBezTo>
                    <a:cubicBezTo>
                      <a:pt x="65" y="22"/>
                      <a:pt x="56" y="25"/>
                      <a:pt x="54" y="35"/>
                    </a:cubicBezTo>
                    <a:cubicBezTo>
                      <a:pt x="51" y="45"/>
                      <a:pt x="61" y="52"/>
                      <a:pt x="61" y="52"/>
                    </a:cubicBezTo>
                    <a:cubicBezTo>
                      <a:pt x="61" y="52"/>
                      <a:pt x="71" y="56"/>
                      <a:pt x="74" y="49"/>
                    </a:cubicBezTo>
                    <a:cubicBezTo>
                      <a:pt x="74" y="49"/>
                      <a:pt x="76" y="44"/>
                      <a:pt x="73" y="43"/>
                    </a:cubicBezTo>
                    <a:cubicBezTo>
                      <a:pt x="73" y="43"/>
                      <a:pt x="70" y="49"/>
                      <a:pt x="65" y="46"/>
                    </a:cubicBezTo>
                    <a:cubicBezTo>
                      <a:pt x="61" y="43"/>
                      <a:pt x="65" y="36"/>
                      <a:pt x="70" y="36"/>
                    </a:cubicBezTo>
                    <a:cubicBezTo>
                      <a:pt x="76" y="36"/>
                      <a:pt x="82" y="39"/>
                      <a:pt x="81" y="48"/>
                    </a:cubicBezTo>
                    <a:cubicBezTo>
                      <a:pt x="79" y="57"/>
                      <a:pt x="73" y="60"/>
                      <a:pt x="67" y="59"/>
                    </a:cubicBezTo>
                    <a:cubicBezTo>
                      <a:pt x="56" y="58"/>
                      <a:pt x="53" y="54"/>
                      <a:pt x="48" y="46"/>
                    </a:cubicBezTo>
                    <a:cubicBezTo>
                      <a:pt x="38" y="27"/>
                      <a:pt x="34" y="12"/>
                      <a:pt x="0" y="12"/>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solidFill>
                    <a:schemeClr val="bg1"/>
                  </a:solidFill>
                  <a:effectLst/>
                </a:endParaRPr>
              </a:p>
            </p:txBody>
          </p:sp>
          <p:sp>
            <p:nvSpPr>
              <p:cNvPr id="55" name="Freeform 33"/>
              <p:cNvSpPr/>
              <p:nvPr/>
            </p:nvSpPr>
            <p:spPr bwMode="auto">
              <a:xfrm rot="20700000">
                <a:off x="5460312" y="989131"/>
                <a:ext cx="512565" cy="159369"/>
              </a:xfrm>
              <a:custGeom>
                <a:avLst/>
                <a:gdLst>
                  <a:gd name="T0" fmla="*/ 0 w 100"/>
                  <a:gd name="T1" fmla="*/ 18 h 30"/>
                  <a:gd name="T2" fmla="*/ 39 w 100"/>
                  <a:gd name="T3" fmla="*/ 13 h 30"/>
                  <a:gd name="T4" fmla="*/ 49 w 100"/>
                  <a:gd name="T5" fmla="*/ 27 h 30"/>
                  <a:gd name="T6" fmla="*/ 71 w 100"/>
                  <a:gd name="T7" fmla="*/ 17 h 30"/>
                  <a:gd name="T8" fmla="*/ 80 w 100"/>
                  <a:gd name="T9" fmla="*/ 8 h 30"/>
                  <a:gd name="T10" fmla="*/ 100 w 100"/>
                  <a:gd name="T11" fmla="*/ 10 h 30"/>
                  <a:gd name="T12" fmla="*/ 78 w 100"/>
                  <a:gd name="T13" fmla="*/ 5 h 30"/>
                  <a:gd name="T14" fmla="*/ 71 w 100"/>
                  <a:gd name="T15" fmla="*/ 11 h 30"/>
                  <a:gd name="T16" fmla="*/ 52 w 100"/>
                  <a:gd name="T17" fmla="*/ 24 h 30"/>
                  <a:gd name="T18" fmla="*/ 42 w 100"/>
                  <a:gd name="T19" fmla="*/ 15 h 30"/>
                  <a:gd name="T20" fmla="*/ 49 w 100"/>
                  <a:gd name="T21" fmla="*/ 7 h 30"/>
                  <a:gd name="T22" fmla="*/ 56 w 100"/>
                  <a:gd name="T23" fmla="*/ 10 h 30"/>
                  <a:gd name="T24" fmla="*/ 54 w 100"/>
                  <a:gd name="T25" fmla="*/ 13 h 30"/>
                  <a:gd name="T26" fmla="*/ 50 w 100"/>
                  <a:gd name="T27" fmla="*/ 11 h 30"/>
                  <a:gd name="T28" fmla="*/ 51 w 100"/>
                  <a:gd name="T29" fmla="*/ 17 h 30"/>
                  <a:gd name="T30" fmla="*/ 59 w 100"/>
                  <a:gd name="T31" fmla="*/ 12 h 30"/>
                  <a:gd name="T32" fmla="*/ 54 w 100"/>
                  <a:gd name="T33" fmla="*/ 4 h 30"/>
                  <a:gd name="T34" fmla="*/ 41 w 100"/>
                  <a:gd name="T35" fmla="*/ 8 h 30"/>
                  <a:gd name="T36" fmla="*/ 0 w 100"/>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30">
                    <a:moveTo>
                      <a:pt x="0" y="18"/>
                    </a:moveTo>
                    <a:cubicBezTo>
                      <a:pt x="0" y="18"/>
                      <a:pt x="21" y="30"/>
                      <a:pt x="39" y="13"/>
                    </a:cubicBezTo>
                    <a:cubicBezTo>
                      <a:pt x="39" y="13"/>
                      <a:pt x="36" y="25"/>
                      <a:pt x="49" y="27"/>
                    </a:cubicBezTo>
                    <a:cubicBezTo>
                      <a:pt x="62" y="29"/>
                      <a:pt x="71" y="17"/>
                      <a:pt x="71" y="17"/>
                    </a:cubicBezTo>
                    <a:cubicBezTo>
                      <a:pt x="71" y="17"/>
                      <a:pt x="76" y="10"/>
                      <a:pt x="80" y="8"/>
                    </a:cubicBezTo>
                    <a:cubicBezTo>
                      <a:pt x="81" y="7"/>
                      <a:pt x="86" y="3"/>
                      <a:pt x="100" y="10"/>
                    </a:cubicBezTo>
                    <a:cubicBezTo>
                      <a:pt x="100" y="10"/>
                      <a:pt x="89" y="0"/>
                      <a:pt x="78" y="5"/>
                    </a:cubicBezTo>
                    <a:cubicBezTo>
                      <a:pt x="78" y="5"/>
                      <a:pt x="73" y="8"/>
                      <a:pt x="71" y="11"/>
                    </a:cubicBezTo>
                    <a:cubicBezTo>
                      <a:pt x="69" y="13"/>
                      <a:pt x="63" y="23"/>
                      <a:pt x="52" y="24"/>
                    </a:cubicBezTo>
                    <a:cubicBezTo>
                      <a:pt x="47" y="24"/>
                      <a:pt x="42" y="21"/>
                      <a:pt x="42" y="15"/>
                    </a:cubicBezTo>
                    <a:cubicBezTo>
                      <a:pt x="42" y="9"/>
                      <a:pt x="49" y="7"/>
                      <a:pt x="49" y="7"/>
                    </a:cubicBezTo>
                    <a:cubicBezTo>
                      <a:pt x="49" y="7"/>
                      <a:pt x="55" y="6"/>
                      <a:pt x="56" y="10"/>
                    </a:cubicBezTo>
                    <a:cubicBezTo>
                      <a:pt x="56" y="10"/>
                      <a:pt x="56" y="13"/>
                      <a:pt x="54" y="13"/>
                    </a:cubicBezTo>
                    <a:cubicBezTo>
                      <a:pt x="54" y="13"/>
                      <a:pt x="53" y="9"/>
                      <a:pt x="50" y="11"/>
                    </a:cubicBezTo>
                    <a:cubicBezTo>
                      <a:pt x="48" y="12"/>
                      <a:pt x="48" y="16"/>
                      <a:pt x="51" y="17"/>
                    </a:cubicBezTo>
                    <a:cubicBezTo>
                      <a:pt x="54" y="18"/>
                      <a:pt x="58" y="17"/>
                      <a:pt x="59" y="12"/>
                    </a:cubicBezTo>
                    <a:cubicBezTo>
                      <a:pt x="60" y="7"/>
                      <a:pt x="56" y="4"/>
                      <a:pt x="54" y="4"/>
                    </a:cubicBezTo>
                    <a:cubicBezTo>
                      <a:pt x="47" y="3"/>
                      <a:pt x="45" y="4"/>
                      <a:pt x="41" y="8"/>
                    </a:cubicBezTo>
                    <a:cubicBezTo>
                      <a:pt x="33" y="16"/>
                      <a:pt x="19" y="24"/>
                      <a:pt x="0" y="18"/>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solidFill>
                    <a:schemeClr val="bg1"/>
                  </a:solidFill>
                  <a:effectLst/>
                </a:endParaRPr>
              </a:p>
            </p:txBody>
          </p:sp>
        </p:grpSp>
        <p:grpSp>
          <p:nvGrpSpPr>
            <p:cNvPr id="56" name="组合 55"/>
            <p:cNvGrpSpPr/>
            <p:nvPr/>
          </p:nvGrpSpPr>
          <p:grpSpPr>
            <a:xfrm>
              <a:off x="12662" y="592"/>
              <a:ext cx="2748" cy="969"/>
              <a:chOff x="6221314" y="817220"/>
              <a:chExt cx="1141581" cy="435035"/>
            </a:xfrm>
          </p:grpSpPr>
          <p:sp>
            <p:nvSpPr>
              <p:cNvPr id="57" name="Freeform 34"/>
              <p:cNvSpPr/>
              <p:nvPr/>
            </p:nvSpPr>
            <p:spPr bwMode="auto">
              <a:xfrm rot="900000">
                <a:off x="6600508" y="817220"/>
                <a:ext cx="762387" cy="435035"/>
              </a:xfrm>
              <a:custGeom>
                <a:avLst/>
                <a:gdLst>
                  <a:gd name="T0" fmla="*/ 149 w 149"/>
                  <a:gd name="T1" fmla="*/ 12 h 82"/>
                  <a:gd name="T2" fmla="*/ 101 w 149"/>
                  <a:gd name="T3" fmla="*/ 37 h 82"/>
                  <a:gd name="T4" fmla="*/ 78 w 149"/>
                  <a:gd name="T5" fmla="*/ 18 h 82"/>
                  <a:gd name="T6" fmla="*/ 46 w 149"/>
                  <a:gd name="T7" fmla="*/ 45 h 82"/>
                  <a:gd name="T8" fmla="*/ 35 w 149"/>
                  <a:gd name="T9" fmla="*/ 65 h 82"/>
                  <a:gd name="T10" fmla="*/ 0 w 149"/>
                  <a:gd name="T11" fmla="*/ 70 h 82"/>
                  <a:gd name="T12" fmla="*/ 39 w 149"/>
                  <a:gd name="T13" fmla="*/ 68 h 82"/>
                  <a:gd name="T14" fmla="*/ 48 w 149"/>
                  <a:gd name="T15" fmla="*/ 55 h 82"/>
                  <a:gd name="T16" fmla="*/ 74 w 149"/>
                  <a:gd name="T17" fmla="*/ 25 h 82"/>
                  <a:gd name="T18" fmla="*/ 95 w 149"/>
                  <a:gd name="T19" fmla="*/ 35 h 82"/>
                  <a:gd name="T20" fmla="*/ 88 w 149"/>
                  <a:gd name="T21" fmla="*/ 52 h 82"/>
                  <a:gd name="T22" fmla="*/ 75 w 149"/>
                  <a:gd name="T23" fmla="*/ 49 h 82"/>
                  <a:gd name="T24" fmla="*/ 76 w 149"/>
                  <a:gd name="T25" fmla="*/ 43 h 82"/>
                  <a:gd name="T26" fmla="*/ 83 w 149"/>
                  <a:gd name="T27" fmla="*/ 46 h 82"/>
                  <a:gd name="T28" fmla="*/ 79 w 149"/>
                  <a:gd name="T29" fmla="*/ 36 h 82"/>
                  <a:gd name="T30" fmla="*/ 68 w 149"/>
                  <a:gd name="T31" fmla="*/ 48 h 82"/>
                  <a:gd name="T32" fmla="*/ 81 w 149"/>
                  <a:gd name="T33" fmla="*/ 59 h 82"/>
                  <a:gd name="T34" fmla="*/ 101 w 149"/>
                  <a:gd name="T35" fmla="*/ 46 h 82"/>
                  <a:gd name="T36" fmla="*/ 149 w 149"/>
                  <a:gd name="T37"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82">
                    <a:moveTo>
                      <a:pt x="149" y="12"/>
                    </a:moveTo>
                    <a:cubicBezTo>
                      <a:pt x="149" y="12"/>
                      <a:pt x="113" y="0"/>
                      <a:pt x="101" y="37"/>
                    </a:cubicBezTo>
                    <a:cubicBezTo>
                      <a:pt x="101" y="37"/>
                      <a:pt x="102" y="15"/>
                      <a:pt x="78" y="18"/>
                    </a:cubicBezTo>
                    <a:cubicBezTo>
                      <a:pt x="56" y="20"/>
                      <a:pt x="46" y="45"/>
                      <a:pt x="46" y="45"/>
                    </a:cubicBezTo>
                    <a:cubicBezTo>
                      <a:pt x="46" y="45"/>
                      <a:pt x="40" y="59"/>
                      <a:pt x="35" y="65"/>
                    </a:cubicBezTo>
                    <a:cubicBezTo>
                      <a:pt x="33" y="67"/>
                      <a:pt x="26" y="75"/>
                      <a:pt x="0" y="70"/>
                    </a:cubicBezTo>
                    <a:cubicBezTo>
                      <a:pt x="0" y="70"/>
                      <a:pt x="24" y="82"/>
                      <a:pt x="39" y="68"/>
                    </a:cubicBezTo>
                    <a:cubicBezTo>
                      <a:pt x="39" y="68"/>
                      <a:pt x="46" y="60"/>
                      <a:pt x="48" y="55"/>
                    </a:cubicBezTo>
                    <a:cubicBezTo>
                      <a:pt x="51" y="51"/>
                      <a:pt x="57" y="31"/>
                      <a:pt x="74" y="25"/>
                    </a:cubicBezTo>
                    <a:cubicBezTo>
                      <a:pt x="83" y="22"/>
                      <a:pt x="92" y="25"/>
                      <a:pt x="95" y="35"/>
                    </a:cubicBezTo>
                    <a:cubicBezTo>
                      <a:pt x="98" y="45"/>
                      <a:pt x="88" y="52"/>
                      <a:pt x="88" y="52"/>
                    </a:cubicBezTo>
                    <a:cubicBezTo>
                      <a:pt x="88" y="52"/>
                      <a:pt x="78" y="56"/>
                      <a:pt x="75" y="49"/>
                    </a:cubicBezTo>
                    <a:cubicBezTo>
                      <a:pt x="75" y="49"/>
                      <a:pt x="73" y="44"/>
                      <a:pt x="76" y="43"/>
                    </a:cubicBezTo>
                    <a:cubicBezTo>
                      <a:pt x="76" y="43"/>
                      <a:pt x="79" y="49"/>
                      <a:pt x="83" y="46"/>
                    </a:cubicBezTo>
                    <a:cubicBezTo>
                      <a:pt x="88" y="43"/>
                      <a:pt x="84" y="36"/>
                      <a:pt x="79" y="36"/>
                    </a:cubicBezTo>
                    <a:cubicBezTo>
                      <a:pt x="73" y="36"/>
                      <a:pt x="67" y="39"/>
                      <a:pt x="68" y="48"/>
                    </a:cubicBezTo>
                    <a:cubicBezTo>
                      <a:pt x="69" y="57"/>
                      <a:pt x="76" y="60"/>
                      <a:pt x="81" y="59"/>
                    </a:cubicBezTo>
                    <a:cubicBezTo>
                      <a:pt x="92" y="58"/>
                      <a:pt x="96" y="54"/>
                      <a:pt x="101" y="46"/>
                    </a:cubicBezTo>
                    <a:cubicBezTo>
                      <a:pt x="111" y="27"/>
                      <a:pt x="115" y="12"/>
                      <a:pt x="149" y="12"/>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solidFill>
                    <a:schemeClr val="bg1"/>
                  </a:solidFill>
                  <a:effectLst/>
                </a:endParaRPr>
              </a:p>
            </p:txBody>
          </p:sp>
          <p:sp>
            <p:nvSpPr>
              <p:cNvPr id="58" name="Freeform 35"/>
              <p:cNvSpPr/>
              <p:nvPr/>
            </p:nvSpPr>
            <p:spPr bwMode="auto">
              <a:xfrm rot="900000">
                <a:off x="6221314" y="988852"/>
                <a:ext cx="508258" cy="159369"/>
              </a:xfrm>
              <a:custGeom>
                <a:avLst/>
                <a:gdLst>
                  <a:gd name="T0" fmla="*/ 99 w 99"/>
                  <a:gd name="T1" fmla="*/ 18 h 30"/>
                  <a:gd name="T2" fmla="*/ 61 w 99"/>
                  <a:gd name="T3" fmla="*/ 13 h 30"/>
                  <a:gd name="T4" fmla="*/ 51 w 99"/>
                  <a:gd name="T5" fmla="*/ 27 h 30"/>
                  <a:gd name="T6" fmla="*/ 29 w 99"/>
                  <a:gd name="T7" fmla="*/ 17 h 30"/>
                  <a:gd name="T8" fmla="*/ 20 w 99"/>
                  <a:gd name="T9" fmla="*/ 8 h 30"/>
                  <a:gd name="T10" fmla="*/ 0 w 99"/>
                  <a:gd name="T11" fmla="*/ 10 h 30"/>
                  <a:gd name="T12" fmla="*/ 22 w 99"/>
                  <a:gd name="T13" fmla="*/ 5 h 30"/>
                  <a:gd name="T14" fmla="*/ 29 w 99"/>
                  <a:gd name="T15" fmla="*/ 11 h 30"/>
                  <a:gd name="T16" fmla="*/ 47 w 99"/>
                  <a:gd name="T17" fmla="*/ 24 h 30"/>
                  <a:gd name="T18" fmla="*/ 58 w 99"/>
                  <a:gd name="T19" fmla="*/ 15 h 30"/>
                  <a:gd name="T20" fmla="*/ 51 w 99"/>
                  <a:gd name="T21" fmla="*/ 7 h 30"/>
                  <a:gd name="T22" fmla="*/ 44 w 99"/>
                  <a:gd name="T23" fmla="*/ 10 h 30"/>
                  <a:gd name="T24" fmla="*/ 46 w 99"/>
                  <a:gd name="T25" fmla="*/ 13 h 30"/>
                  <a:gd name="T26" fmla="*/ 50 w 99"/>
                  <a:gd name="T27" fmla="*/ 11 h 30"/>
                  <a:gd name="T28" fmla="*/ 49 w 99"/>
                  <a:gd name="T29" fmla="*/ 17 h 30"/>
                  <a:gd name="T30" fmla="*/ 41 w 99"/>
                  <a:gd name="T31" fmla="*/ 12 h 30"/>
                  <a:gd name="T32" fmla="*/ 47 w 99"/>
                  <a:gd name="T33" fmla="*/ 4 h 30"/>
                  <a:gd name="T34" fmla="*/ 59 w 99"/>
                  <a:gd name="T35" fmla="*/ 8 h 30"/>
                  <a:gd name="T36" fmla="*/ 99 w 99"/>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99" y="18"/>
                    </a:moveTo>
                    <a:cubicBezTo>
                      <a:pt x="99" y="18"/>
                      <a:pt x="79" y="30"/>
                      <a:pt x="61" y="13"/>
                    </a:cubicBezTo>
                    <a:cubicBezTo>
                      <a:pt x="61" y="13"/>
                      <a:pt x="64" y="25"/>
                      <a:pt x="51" y="27"/>
                    </a:cubicBezTo>
                    <a:cubicBezTo>
                      <a:pt x="39" y="29"/>
                      <a:pt x="29" y="17"/>
                      <a:pt x="29" y="17"/>
                    </a:cubicBezTo>
                    <a:cubicBezTo>
                      <a:pt x="29" y="17"/>
                      <a:pt x="24" y="10"/>
                      <a:pt x="20" y="8"/>
                    </a:cubicBezTo>
                    <a:cubicBezTo>
                      <a:pt x="19" y="7"/>
                      <a:pt x="14" y="3"/>
                      <a:pt x="0" y="10"/>
                    </a:cubicBezTo>
                    <a:cubicBezTo>
                      <a:pt x="0" y="10"/>
                      <a:pt x="11" y="0"/>
                      <a:pt x="22" y="5"/>
                    </a:cubicBezTo>
                    <a:cubicBezTo>
                      <a:pt x="22" y="5"/>
                      <a:pt x="26" y="8"/>
                      <a:pt x="29" y="11"/>
                    </a:cubicBezTo>
                    <a:cubicBezTo>
                      <a:pt x="31" y="13"/>
                      <a:pt x="37" y="23"/>
                      <a:pt x="47" y="24"/>
                    </a:cubicBezTo>
                    <a:cubicBezTo>
                      <a:pt x="53" y="24"/>
                      <a:pt x="58" y="21"/>
                      <a:pt x="58" y="15"/>
                    </a:cubicBezTo>
                    <a:cubicBezTo>
                      <a:pt x="58" y="9"/>
                      <a:pt x="51" y="7"/>
                      <a:pt x="51" y="7"/>
                    </a:cubicBezTo>
                    <a:cubicBezTo>
                      <a:pt x="51" y="7"/>
                      <a:pt x="45" y="6"/>
                      <a:pt x="44" y="10"/>
                    </a:cubicBezTo>
                    <a:cubicBezTo>
                      <a:pt x="44" y="10"/>
                      <a:pt x="44" y="13"/>
                      <a:pt x="46" y="13"/>
                    </a:cubicBezTo>
                    <a:cubicBezTo>
                      <a:pt x="46" y="13"/>
                      <a:pt x="47" y="9"/>
                      <a:pt x="50" y="11"/>
                    </a:cubicBezTo>
                    <a:cubicBezTo>
                      <a:pt x="52" y="12"/>
                      <a:pt x="51" y="16"/>
                      <a:pt x="49" y="17"/>
                    </a:cubicBezTo>
                    <a:cubicBezTo>
                      <a:pt x="45" y="18"/>
                      <a:pt x="42" y="17"/>
                      <a:pt x="41" y="12"/>
                    </a:cubicBezTo>
                    <a:cubicBezTo>
                      <a:pt x="40" y="7"/>
                      <a:pt x="44" y="4"/>
                      <a:pt x="47" y="4"/>
                    </a:cubicBezTo>
                    <a:cubicBezTo>
                      <a:pt x="52" y="3"/>
                      <a:pt x="55" y="4"/>
                      <a:pt x="59" y="8"/>
                    </a:cubicBezTo>
                    <a:cubicBezTo>
                      <a:pt x="67" y="16"/>
                      <a:pt x="81" y="24"/>
                      <a:pt x="99" y="18"/>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solidFill>
                    <a:schemeClr val="bg1"/>
                  </a:solidFill>
                  <a:effectLst/>
                </a:endParaRPr>
              </a:p>
            </p:txBody>
          </p:sp>
        </p:grpSp>
      </p:grpSp>
      <p:cxnSp>
        <p:nvCxnSpPr>
          <p:cNvPr id="11" name="直接连接符 1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123190" y="927350"/>
            <a:ext cx="671703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土地革命时期苏维埃政权的建立</a:t>
            </a:r>
          </a:p>
        </p:txBody>
      </p:sp>
      <p:pic>
        <p:nvPicPr>
          <p:cNvPr id="46082" name="Picture 2" descr="D0308"/>
          <p:cNvPicPr>
            <a:picLocks noChangeAspect="1"/>
          </p:cNvPicPr>
          <p:nvPr/>
        </p:nvPicPr>
        <p:blipFill>
          <a:blip r:embed="rId6" cstate="print"/>
          <a:stretch>
            <a:fillRect/>
          </a:stretch>
        </p:blipFill>
        <p:spPr>
          <a:xfrm>
            <a:off x="7569199" y="1393179"/>
            <a:ext cx="4506260" cy="4061946"/>
          </a:xfrm>
          <a:prstGeom prst="rect">
            <a:avLst/>
          </a:prstGeom>
          <a:noFill/>
          <a:ln w="9525">
            <a:noFill/>
          </a:ln>
        </p:spPr>
      </p:pic>
      <p:sp>
        <p:nvSpPr>
          <p:cNvPr id="7" name="文本框 6"/>
          <p:cNvSpPr txBox="1"/>
          <p:nvPr>
            <p:custDataLst>
              <p:tags r:id="rId3"/>
            </p:custDataLst>
          </p:nvPr>
        </p:nvSpPr>
        <p:spPr>
          <a:xfrm>
            <a:off x="123190" y="1520810"/>
            <a:ext cx="6990304" cy="978729"/>
          </a:xfrm>
          <a:prstGeom prst="rect">
            <a:avLst/>
          </a:prstGeom>
          <a:noFill/>
        </p:spPr>
        <p:txBody>
          <a:bodyPr wrap="square" rtlCol="0" anchor="t">
            <a:spAutoFit/>
          </a:bodyPr>
          <a:lstStyle/>
          <a:p>
            <a:pPr>
              <a:lnSpc>
                <a:spcPct val="12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）背景</a:t>
            </a:r>
            <a:r>
              <a:rPr lang="zh-CN" altLang="en-US"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1927—1930年夏，全国建立起大小十几块农村革命根据地，各级苏维埃政权陆续建立。</a:t>
            </a:r>
          </a:p>
        </p:txBody>
      </p:sp>
      <p:sp>
        <p:nvSpPr>
          <p:cNvPr id="17" name="文本框 16"/>
          <p:cNvSpPr txBox="1"/>
          <p:nvPr/>
        </p:nvSpPr>
        <p:spPr>
          <a:xfrm>
            <a:off x="123188" y="2582822"/>
            <a:ext cx="7446011" cy="2968625"/>
          </a:xfrm>
          <a:prstGeom prst="rect">
            <a:avLst/>
          </a:prstGeom>
          <a:noFill/>
        </p:spPr>
        <p:txBody>
          <a:bodyPr wrap="square">
            <a:spAutoFit/>
          </a:bodyPr>
          <a:lstStyle/>
          <a:p>
            <a:pPr>
              <a:lnSpc>
                <a:spcPct val="13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）建立：</a:t>
            </a:r>
            <a:r>
              <a:rPr lang="zh-CN" altLang="en-US" sz="2400" b="1" dirty="0" smtClean="0">
                <a:solidFill>
                  <a:srgbClr val="002060"/>
                </a:solidFill>
                <a:latin typeface="宋体" panose="02010600030101010101" pitchFamily="2" charset="-122"/>
                <a:ea typeface="宋体" panose="02010600030101010101" pitchFamily="2" charset="-122"/>
              </a:rPr>
              <a:t>1931年11月</a:t>
            </a:r>
            <a:r>
              <a:rPr lang="en-US" altLang="zh-CN" sz="2400" b="1" dirty="0" smtClean="0">
                <a:solidFill>
                  <a:srgbClr val="002060"/>
                </a:solidFill>
                <a:latin typeface="宋体" panose="02010600030101010101" pitchFamily="2" charset="-122"/>
                <a:ea typeface="宋体" panose="02010600030101010101" pitchFamily="2" charset="-122"/>
              </a:rPr>
              <a:t>7</a:t>
            </a:r>
            <a:r>
              <a:rPr lang="zh-CN" altLang="en-US" sz="2400" b="1" dirty="0" smtClean="0">
                <a:solidFill>
                  <a:srgbClr val="002060"/>
                </a:solidFill>
                <a:latin typeface="宋体" panose="02010600030101010101" pitchFamily="2" charset="-122"/>
                <a:ea typeface="宋体" panose="02010600030101010101" pitchFamily="2" charset="-122"/>
              </a:rPr>
              <a:t>日至</a:t>
            </a:r>
            <a:r>
              <a:rPr lang="en-US" altLang="zh-CN" sz="2400" b="1" dirty="0" smtClean="0">
                <a:solidFill>
                  <a:srgbClr val="002060"/>
                </a:solidFill>
                <a:latin typeface="宋体" panose="02010600030101010101" pitchFamily="2" charset="-122"/>
                <a:ea typeface="宋体" panose="02010600030101010101" pitchFamily="2" charset="-122"/>
              </a:rPr>
              <a:t>20</a:t>
            </a:r>
            <a:r>
              <a:rPr lang="zh-CN" altLang="en-US" sz="2400" b="1" dirty="0" smtClean="0">
                <a:solidFill>
                  <a:srgbClr val="002060"/>
                </a:solidFill>
                <a:latin typeface="宋体" panose="02010600030101010101" pitchFamily="2" charset="-122"/>
                <a:ea typeface="宋体" panose="02010600030101010101" pitchFamily="2" charset="-122"/>
              </a:rPr>
              <a:t>日，中华苏维埃第一次全国代表大会在江西瑞金召开。主要内容：</a:t>
            </a:r>
            <a:endParaRPr lang="zh-CN" altLang="en-US" sz="24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400" b="1" dirty="0">
                <a:solidFill>
                  <a:srgbClr val="002060"/>
                </a:solidFill>
                <a:latin typeface="宋体" panose="02010600030101010101" pitchFamily="2" charset="-122"/>
                <a:ea typeface="宋体" panose="02010600030101010101" pitchFamily="2" charset="-122"/>
              </a:rPr>
              <a:t>①制定宪法大纲：苏维埃政权属于工人、农民、红军士兵及一切劳苦民众</a:t>
            </a:r>
            <a:r>
              <a:rPr lang="zh-CN" altLang="en-US" sz="2400" b="1" dirty="0" smtClean="0">
                <a:solidFill>
                  <a:srgbClr val="002060"/>
                </a:solidFill>
                <a:latin typeface="宋体" panose="02010600030101010101" pitchFamily="2" charset="-122"/>
                <a:ea typeface="宋体" panose="02010600030101010101" pitchFamily="2" charset="-122"/>
              </a:rPr>
              <a:t>；</a:t>
            </a:r>
            <a:endParaRPr lang="en-US" altLang="zh-CN" sz="2400" b="1" dirty="0" smtClean="0">
              <a:solidFill>
                <a:srgbClr val="002060"/>
              </a:solidFill>
              <a:latin typeface="宋体" panose="02010600030101010101" pitchFamily="2" charset="-122"/>
              <a:ea typeface="宋体" panose="02010600030101010101" pitchFamily="2" charset="-122"/>
            </a:endParaRPr>
          </a:p>
          <a:p>
            <a:pPr>
              <a:lnSpc>
                <a:spcPct val="130000"/>
              </a:lnSpc>
            </a:pPr>
            <a:r>
              <a:rPr lang="zh-CN" altLang="en-US" sz="2400" b="1" dirty="0">
                <a:solidFill>
                  <a:srgbClr val="002060"/>
                </a:solidFill>
                <a:latin typeface="宋体" panose="02010600030101010101" pitchFamily="2" charset="-122"/>
                <a:ea typeface="宋体" panose="02010600030101010101" pitchFamily="2" charset="-122"/>
              </a:rPr>
              <a:t>②</a:t>
            </a:r>
            <a:r>
              <a:rPr lang="zh-CN" altLang="en-US" sz="2400" b="1" dirty="0" smtClean="0">
                <a:solidFill>
                  <a:srgbClr val="002060"/>
                </a:solidFill>
                <a:latin typeface="宋体" panose="02010600030101010101" pitchFamily="2" charset="-122"/>
                <a:ea typeface="宋体" panose="02010600030101010101" pitchFamily="2" charset="-122"/>
              </a:rPr>
              <a:t>宣布中华</a:t>
            </a:r>
            <a:r>
              <a:rPr lang="zh-CN" altLang="en-US" sz="2400" b="1" dirty="0">
                <a:solidFill>
                  <a:srgbClr val="002060"/>
                </a:solidFill>
                <a:latin typeface="宋体" panose="02010600030101010101" pitchFamily="2" charset="-122"/>
                <a:ea typeface="宋体" panose="02010600030101010101" pitchFamily="2" charset="-122"/>
              </a:rPr>
              <a:t>苏维埃共和国临时</a:t>
            </a:r>
            <a:r>
              <a:rPr lang="zh-CN" altLang="en-US" sz="2400" b="1" dirty="0" smtClean="0">
                <a:solidFill>
                  <a:srgbClr val="002060"/>
                </a:solidFill>
                <a:latin typeface="宋体" panose="02010600030101010101" pitchFamily="2" charset="-122"/>
                <a:ea typeface="宋体" panose="02010600030101010101" pitchFamily="2" charset="-122"/>
              </a:rPr>
              <a:t>中央政府正式成立。</a:t>
            </a:r>
            <a:endParaRPr lang="en-US" altLang="zh-CN" sz="2400" b="1" dirty="0" smtClean="0">
              <a:solidFill>
                <a:srgbClr val="002060"/>
              </a:solidFill>
              <a:latin typeface="宋体" panose="02010600030101010101" pitchFamily="2" charset="-122"/>
              <a:ea typeface="宋体" panose="02010600030101010101" pitchFamily="2" charset="-122"/>
            </a:endParaRPr>
          </a:p>
          <a:p>
            <a:pPr>
              <a:lnSpc>
                <a:spcPct val="130000"/>
              </a:lnSpc>
            </a:pPr>
            <a:r>
              <a:rPr lang="zh-CN" altLang="en-US" sz="2400" b="1" dirty="0" smtClean="0">
                <a:solidFill>
                  <a:srgbClr val="002060"/>
                </a:solidFill>
                <a:latin typeface="宋体" panose="02010600030101010101" pitchFamily="2" charset="-122"/>
                <a:ea typeface="宋体" panose="02010600030101010101" pitchFamily="2" charset="-122"/>
              </a:rPr>
              <a:t>③大会推选毛泽东</a:t>
            </a:r>
            <a:r>
              <a:rPr lang="zh-CN" altLang="en-US" sz="2400" b="1" dirty="0">
                <a:solidFill>
                  <a:srgbClr val="002060"/>
                </a:solidFill>
                <a:latin typeface="宋体" panose="02010600030101010101" pitchFamily="2" charset="-122"/>
                <a:ea typeface="宋体" panose="02010600030101010101" pitchFamily="2" charset="-122"/>
              </a:rPr>
              <a:t>临时政府主席</a:t>
            </a:r>
            <a:endParaRPr lang="en-US" altLang="zh-CN" sz="2400" b="1" dirty="0">
              <a:solidFill>
                <a:srgbClr val="002060"/>
              </a:solidFill>
              <a:latin typeface="宋体" panose="02010600030101010101" pitchFamily="2" charset="-122"/>
              <a:ea typeface="宋体" panose="02010600030101010101" pitchFamily="2" charset="-122"/>
            </a:endParaRPr>
          </a:p>
        </p:txBody>
      </p:sp>
      <p:sp>
        <p:nvSpPr>
          <p:cNvPr id="8" name="文本框 7"/>
          <p:cNvSpPr txBox="1"/>
          <p:nvPr/>
        </p:nvSpPr>
        <p:spPr>
          <a:xfrm>
            <a:off x="123188" y="5726748"/>
            <a:ext cx="7262178" cy="1050290"/>
          </a:xfrm>
          <a:prstGeom prst="rect">
            <a:avLst/>
          </a:prstGeom>
          <a:noFill/>
        </p:spPr>
        <p:txBody>
          <a:bodyPr wrap="square">
            <a:spAutoFit/>
          </a:bodyPr>
          <a:lstStyle/>
          <a:p>
            <a:pPr>
              <a:lnSpc>
                <a:spcPct val="13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3</a:t>
            </a:r>
            <a:r>
              <a:rPr lang="zh-CN" altLang="en-US" sz="2400" b="1" dirty="0">
                <a:solidFill>
                  <a:srgbClr val="FF0000"/>
                </a:solidFill>
                <a:latin typeface="宋体" panose="02010600030101010101" pitchFamily="2" charset="-122"/>
                <a:ea typeface="宋体" panose="02010600030101010101" pitchFamily="2" charset="-122"/>
              </a:rPr>
              <a:t>）评价：</a:t>
            </a:r>
            <a:r>
              <a:rPr lang="zh-CN" altLang="en-US" sz="2400" b="1" dirty="0">
                <a:solidFill>
                  <a:srgbClr val="002060"/>
                </a:solidFill>
                <a:latin typeface="宋体" panose="02010600030101010101" pitchFamily="2" charset="-122"/>
                <a:ea typeface="宋体" panose="02010600030101010101" pitchFamily="2" charset="-122"/>
              </a:rPr>
              <a:t>中华苏维埃共和国临时中央政府的成立，是创建</a:t>
            </a:r>
            <a:r>
              <a:rPr lang="zh-CN" altLang="en-US" sz="2400" b="1" dirty="0">
                <a:solidFill>
                  <a:srgbClr val="FF0000"/>
                </a:solidFill>
                <a:latin typeface="宋体" panose="02010600030101010101" pitchFamily="2" charset="-122"/>
                <a:ea typeface="宋体" panose="02010600030101010101" pitchFamily="2" charset="-122"/>
              </a:rPr>
              <a:t>人民革命政权</a:t>
            </a:r>
            <a:r>
              <a:rPr lang="zh-CN" altLang="en-US" sz="2400" b="1" dirty="0">
                <a:solidFill>
                  <a:srgbClr val="002060"/>
                </a:solidFill>
                <a:latin typeface="宋体" panose="02010600030101010101" pitchFamily="2" charset="-122"/>
                <a:ea typeface="宋体" panose="02010600030101010101" pitchFamily="2" charset="-122"/>
              </a:rPr>
              <a:t>的尝试。</a:t>
            </a:r>
            <a:endParaRPr lang="en-US" altLang="zh-CN" sz="2400" b="1" dirty="0">
              <a:solidFill>
                <a:srgbClr val="002060"/>
              </a:solidFill>
              <a:latin typeface="宋体" panose="02010600030101010101" pitchFamily="2" charset="-122"/>
              <a:ea typeface="宋体" panose="02010600030101010101" pitchFamily="2" charset="-122"/>
            </a:endParaRPr>
          </a:p>
        </p:txBody>
      </p:sp>
      <p:cxnSp>
        <p:nvCxnSpPr>
          <p:cNvPr id="11" name="直接连接符 1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二</a:t>
            </a:r>
            <a:r>
              <a:rPr lang="zh-CN" altLang="en-US" sz="3200" b="1" dirty="0" smtClean="0">
                <a:solidFill>
                  <a:srgbClr val="FF0000"/>
                </a:solidFill>
                <a:latin typeface="微软雅黑" panose="020B0503020204020204" charset="-122"/>
                <a:ea typeface="微软雅黑" panose="020B0503020204020204" charset="-122"/>
                <a:sym typeface="+mn-ea"/>
              </a:rPr>
              <a:t>、中国共产党在根据地和解放区的制度探索</a:t>
            </a:r>
            <a:endParaRPr lang="zh-CN" altLang="en-US" sz="3200" b="1"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fade">
                                      <p:cBhvr>
                                        <p:cTn id="13" dur="1000"/>
                                        <p:tgtEl>
                                          <p:spTgt spid="46082"/>
                                        </p:tgtEl>
                                      </p:cBhvr>
                                    </p:animEffect>
                                    <p:anim calcmode="lin" valueType="num">
                                      <p:cBhvr>
                                        <p:cTn id="14" dur="1000" fill="hold"/>
                                        <p:tgtEl>
                                          <p:spTgt spid="46082"/>
                                        </p:tgtEl>
                                        <p:attrNameLst>
                                          <p:attrName>ppt_x</p:attrName>
                                        </p:attrNameLst>
                                      </p:cBhvr>
                                      <p:tavLst>
                                        <p:tav tm="0">
                                          <p:val>
                                            <p:strVal val="#ppt_x"/>
                                          </p:val>
                                        </p:tav>
                                        <p:tav tm="100000">
                                          <p:val>
                                            <p:strVal val="#ppt_x"/>
                                          </p:val>
                                        </p:tav>
                                      </p:tavLst>
                                    </p:anim>
                                    <p:anim calcmode="lin" valueType="num">
                                      <p:cBhvr>
                                        <p:cTn id="15"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203835" y="896489"/>
            <a:ext cx="9491494"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marR="0" lvl="0" indent="0" algn="l" defTabSz="914400" rtl="0" eaLnBrk="1" fontAlgn="auto" latinLnBrk="0" hangingPunct="1">
              <a:lnSpc>
                <a:spcPct val="130000"/>
              </a:lnSpc>
              <a:spcBef>
                <a:spcPts val="0"/>
              </a:spcBef>
              <a:spcAft>
                <a:spcPts val="0"/>
              </a:spcAft>
              <a:buClrTx/>
              <a:buSzPct val="100000"/>
              <a:buFontTx/>
              <a:buNone/>
              <a:defRPr/>
            </a:pPr>
            <a:r>
              <a:rPr kumimoji="0" lang="en-US" altLang="zh-CN"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2.</a:t>
            </a:r>
            <a:r>
              <a:rPr kumimoji="0" lang="zh-CN" altLang="en-US"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抗日战争时期抗日民主政权的建设</a:t>
            </a:r>
          </a:p>
          <a:p>
            <a:pPr marL="0" marR="0" lvl="0" indent="0" algn="l" defTabSz="914400" rtl="0" eaLnBrk="1" fontAlgn="auto" latinLnBrk="0" hangingPunct="1">
              <a:lnSpc>
                <a:spcPct val="130000"/>
              </a:lnSpc>
              <a:spcBef>
                <a:spcPts val="0"/>
              </a:spcBef>
              <a:spcAft>
                <a:spcPts val="0"/>
              </a:spcAft>
              <a:buClrTx/>
              <a:buSzPct val="100000"/>
              <a:buFontTx/>
              <a:buNone/>
              <a:defRPr/>
            </a:pPr>
            <a:endParaRPr kumimoji="0" lang="en-US" altLang="zh-CN" sz="2400" b="1" i="0" u="none" strike="noStrike" kern="1200" cap="none" spc="0" normalizeH="0" baseline="0" noProof="0" dirty="0">
              <a:ln>
                <a:noFill/>
              </a:ln>
              <a:solidFill>
                <a:srgbClr val="0E5572"/>
              </a:solidFill>
              <a:effectLst/>
              <a:uLnTx/>
              <a:uFillTx/>
              <a:latin typeface="黑体" panose="02010609060101010101" charset="-122"/>
              <a:ea typeface="黑体" panose="02010609060101010101" charset="-122"/>
              <a:cs typeface="黑体" panose="02010609060101010101" charset="-122"/>
            </a:endParaRPr>
          </a:p>
        </p:txBody>
      </p:sp>
      <p:sp>
        <p:nvSpPr>
          <p:cNvPr id="12" name="内容占位符 2"/>
          <p:cNvSpPr txBox="1">
            <a:spLocks noChangeArrowheads="1"/>
          </p:cNvSpPr>
          <p:nvPr>
            <p:custDataLst>
              <p:tags r:id="rId3"/>
            </p:custDataLst>
          </p:nvPr>
        </p:nvSpPr>
        <p:spPr>
          <a:xfrm>
            <a:off x="241300" y="1377184"/>
            <a:ext cx="11666220" cy="3127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）背景</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1937</a:t>
            </a:r>
            <a:r>
              <a:rPr lang="zh-CN" altLang="en-US" sz="2400" b="1" dirty="0" smtClean="0">
                <a:solidFill>
                  <a:srgbClr val="002060"/>
                </a:solidFill>
                <a:latin typeface="宋体" panose="02010600030101010101" pitchFamily="2" charset="-122"/>
                <a:ea typeface="宋体" panose="02010600030101010101" pitchFamily="2" charset="-122"/>
              </a:rPr>
              <a:t>年全面抗战爆发后，中共领导的抗日</a:t>
            </a:r>
            <a:r>
              <a:rPr lang="zh-CN" altLang="en-US" sz="2400" b="1" dirty="0">
                <a:solidFill>
                  <a:srgbClr val="002060"/>
                </a:solidFill>
                <a:latin typeface="宋体" panose="02010600030101010101" pitchFamily="2" charset="-122"/>
                <a:ea typeface="宋体" panose="02010600030101010101" pitchFamily="2" charset="-122"/>
              </a:rPr>
              <a:t>根据地的不断</a:t>
            </a:r>
            <a:r>
              <a:rPr lang="zh-CN" altLang="en-US" sz="2400" b="1" dirty="0" smtClean="0">
                <a:solidFill>
                  <a:srgbClr val="002060"/>
                </a:solidFill>
                <a:latin typeface="宋体" panose="02010600030101010101" pitchFamily="2" charset="-122"/>
                <a:ea typeface="宋体" panose="02010600030101010101" pitchFamily="2" charset="-122"/>
              </a:rPr>
              <a:t>扩大；适应</a:t>
            </a:r>
            <a:r>
              <a:rPr lang="zh-CN" altLang="en-US" sz="2400" b="1" dirty="0">
                <a:solidFill>
                  <a:srgbClr val="002060"/>
                </a:solidFill>
                <a:latin typeface="宋体" panose="02010600030101010101" pitchFamily="2" charset="-122"/>
                <a:ea typeface="宋体" panose="02010600030101010101" pitchFamily="2" charset="-122"/>
              </a:rPr>
              <a:t>建立抗日民族统一战线的需要。</a:t>
            </a:r>
          </a:p>
          <a:p>
            <a:pPr marL="0" indent="0">
              <a:lnSpc>
                <a:spcPct val="150000"/>
              </a:lnSpc>
              <a:buNone/>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）措施</a:t>
            </a:r>
            <a:r>
              <a:rPr lang="zh-CN" altLang="en-US" sz="2400" b="1" dirty="0" smtClean="0">
                <a:solidFill>
                  <a:srgbClr val="002060"/>
                </a:solidFill>
                <a:latin typeface="宋体" panose="02010600030101010101" pitchFamily="2" charset="-122"/>
                <a:ea typeface="宋体" panose="02010600030101010101" pitchFamily="2" charset="-122"/>
              </a:rPr>
              <a:t>：①设立</a:t>
            </a:r>
            <a:r>
              <a:rPr lang="zh-CN" altLang="en-US" sz="2400" b="1" dirty="0">
                <a:solidFill>
                  <a:srgbClr val="FF0000"/>
                </a:solidFill>
                <a:latin typeface="宋体" panose="02010600030101010101" pitchFamily="2" charset="-122"/>
                <a:ea typeface="宋体" panose="02010600030101010101" pitchFamily="2" charset="-122"/>
              </a:rPr>
              <a:t>边区政府</a:t>
            </a:r>
            <a:r>
              <a:rPr lang="zh-CN" altLang="en-US" sz="2400" b="1" dirty="0">
                <a:solidFill>
                  <a:srgbClr val="002060"/>
                </a:solidFill>
                <a:latin typeface="宋体" panose="02010600030101010101" pitchFamily="2" charset="-122"/>
                <a:ea typeface="宋体" panose="02010600030101010101" pitchFamily="2" charset="-122"/>
              </a:rPr>
              <a:t>，作为民国地方政府</a:t>
            </a:r>
            <a:r>
              <a:rPr lang="zh-CN" altLang="en-US" sz="2400" b="1" dirty="0" smtClean="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②</a:t>
            </a:r>
            <a:r>
              <a:rPr lang="zh-CN" altLang="en-US" sz="2400" b="1" dirty="0" smtClean="0">
                <a:solidFill>
                  <a:srgbClr val="002060"/>
                </a:solidFill>
                <a:latin typeface="宋体" panose="02010600030101010101" pitchFamily="2" charset="-122"/>
                <a:ea typeface="宋体" panose="02010600030101010101" pitchFamily="2" charset="-122"/>
              </a:rPr>
              <a:t>设置</a:t>
            </a:r>
            <a:r>
              <a:rPr lang="zh-CN" altLang="en-US" sz="2400" b="1" dirty="0">
                <a:solidFill>
                  <a:srgbClr val="002060"/>
                </a:solidFill>
                <a:latin typeface="宋体" panose="02010600030101010101" pitchFamily="2" charset="-122"/>
                <a:ea typeface="宋体" panose="02010600030101010101" pitchFamily="2" charset="-122"/>
              </a:rPr>
              <a:t>各级</a:t>
            </a:r>
            <a:r>
              <a:rPr lang="zh-CN" altLang="en-US" sz="2400" b="1" dirty="0">
                <a:solidFill>
                  <a:srgbClr val="FF0000"/>
                </a:solidFill>
                <a:latin typeface="宋体" panose="02010600030101010101" pitchFamily="2" charset="-122"/>
                <a:ea typeface="宋体" panose="02010600030101010101" pitchFamily="2" charset="-122"/>
              </a:rPr>
              <a:t>参议会</a:t>
            </a:r>
            <a:r>
              <a:rPr lang="zh-CN" altLang="en-US" sz="2400" b="1" dirty="0" smtClean="0">
                <a:solidFill>
                  <a:srgbClr val="002060"/>
                </a:solidFill>
                <a:latin typeface="宋体" panose="02010600030101010101" pitchFamily="2" charset="-122"/>
                <a:ea typeface="宋体" panose="02010600030101010101" pitchFamily="2" charset="-122"/>
              </a:rPr>
              <a:t>，推行抗日民主制度，边区政府委员由边区参议会选举产生；</a:t>
            </a:r>
            <a:r>
              <a:rPr lang="zh-CN" altLang="en-US" sz="2400" b="1" dirty="0">
                <a:solidFill>
                  <a:srgbClr val="002060"/>
                </a:solidFill>
                <a:latin typeface="宋体" panose="02010600030101010101" pitchFamily="2" charset="-122"/>
                <a:ea typeface="宋体" panose="02010600030101010101" pitchFamily="2" charset="-122"/>
              </a:rPr>
              <a:t>③</a:t>
            </a:r>
            <a:r>
              <a:rPr lang="zh-CN" altLang="en-US" sz="2400" b="1" dirty="0" smtClean="0">
                <a:solidFill>
                  <a:srgbClr val="002060"/>
                </a:solidFill>
                <a:latin typeface="宋体" panose="02010600030101010101" pitchFamily="2" charset="-122"/>
                <a:ea typeface="宋体" panose="02010600030101010101" pitchFamily="2" charset="-122"/>
              </a:rPr>
              <a:t>实行</a:t>
            </a:r>
            <a:r>
              <a:rPr lang="zh-CN" altLang="en-US" sz="2400" b="1" dirty="0">
                <a:solidFill>
                  <a:srgbClr val="FF0000"/>
                </a:solidFill>
                <a:latin typeface="宋体" panose="02010600030101010101" pitchFamily="2" charset="-122"/>
                <a:ea typeface="宋体" panose="02010600030101010101" pitchFamily="2" charset="-122"/>
              </a:rPr>
              <a:t>三三制原则</a:t>
            </a:r>
            <a:r>
              <a:rPr lang="zh-CN" altLang="en-US" sz="2400" b="1" dirty="0">
                <a:solidFill>
                  <a:srgbClr val="002060"/>
                </a:solidFill>
                <a:latin typeface="宋体" panose="02010600030101010101" pitchFamily="2" charset="-122"/>
                <a:ea typeface="宋体" panose="02010600030101010101" pitchFamily="2" charset="-122"/>
              </a:rPr>
              <a:t>。</a:t>
            </a:r>
          </a:p>
          <a:p>
            <a:pPr marL="0" indent="0">
              <a:lnSpc>
                <a:spcPct val="150000"/>
              </a:lnSpc>
              <a:buNone/>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rPr>
              <a:t>）评价：进一步巩固和扩大了抗日民族统一战线，加强了抗日民主政权的建设。</a:t>
            </a:r>
          </a:p>
          <a:p>
            <a:pPr marL="0" indent="0">
              <a:lnSpc>
                <a:spcPct val="150000"/>
              </a:lnSpc>
              <a:buNone/>
            </a:pPr>
            <a:endParaRPr lang="zh-CN" altLang="en-US" sz="3200" b="1" dirty="0">
              <a:solidFill>
                <a:srgbClr val="002060"/>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6" cstate="print"/>
          <a:stretch>
            <a:fillRect/>
          </a:stretch>
        </p:blipFill>
        <p:spPr>
          <a:xfrm>
            <a:off x="1223681" y="4504763"/>
            <a:ext cx="8471648" cy="2245661"/>
          </a:xfrm>
          <a:prstGeom prst="rect">
            <a:avLst/>
          </a:prstGeom>
        </p:spPr>
      </p:pic>
      <p:cxnSp>
        <p:nvCxnSpPr>
          <p:cNvPr id="13" name="直接连接符 1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二</a:t>
            </a:r>
            <a:r>
              <a:rPr lang="zh-CN" altLang="en-US" sz="3200" b="1" dirty="0" smtClean="0">
                <a:solidFill>
                  <a:srgbClr val="FF0000"/>
                </a:solidFill>
                <a:latin typeface="微软雅黑" panose="020B0503020204020204" charset="-122"/>
                <a:ea typeface="微软雅黑" panose="020B0503020204020204" charset="-122"/>
                <a:sym typeface="+mn-ea"/>
              </a:rPr>
              <a:t>、中国共产党在根据地和解放区的制度探索</a:t>
            </a:r>
            <a:endParaRPr lang="zh-CN" altLang="en-US" sz="3200" b="1"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76952" y="1416385"/>
            <a:ext cx="8899813" cy="1692771"/>
          </a:xfrm>
          <a:prstGeom prst="rect">
            <a:avLst/>
          </a:prstGeom>
          <a:noFill/>
          <a:ln>
            <a:noFill/>
          </a:ln>
        </p:spPr>
        <p:txBody>
          <a:bodyPr wrap="square">
            <a:spAutoFit/>
          </a:bodyPr>
          <a:lstStyle>
            <a:defPPr>
              <a:defRPr lang="zh-CN"/>
            </a:defPPr>
            <a:lvl1pPr>
              <a:defRPr sz="3200" b="1">
                <a:effectLst>
                  <a:outerShdw blurRad="38100" dist="38100" dir="2700000" algn="tl">
                    <a:srgbClr val="000000">
                      <a:alpha val="43137"/>
                    </a:srgbClr>
                  </a:outerShdw>
                </a:effectLst>
                <a:latin typeface="DFKai-SB" panose="03000509000000000000" charset="-120"/>
                <a:ea typeface="DFKai-SB" panose="03000509000000000000" charset="-120"/>
              </a:defRPr>
            </a:lvl1pPr>
          </a:lstStyle>
          <a:p>
            <a:pPr marL="0" marR="0" lvl="0" indent="0" defTabSz="914400" eaLnBrk="1" fontAlgn="auto" latinLnBrk="0" hangingPunct="1">
              <a:lnSpc>
                <a:spcPct val="100000"/>
              </a:lnSpc>
              <a:spcBef>
                <a:spcPct val="0"/>
              </a:spcBef>
              <a:spcAft>
                <a:spcPct val="0"/>
              </a:spcAft>
              <a:buClrTx/>
              <a:buSzTx/>
              <a:buFontTx/>
              <a:buNone/>
              <a:defRPr/>
            </a:pPr>
            <a:r>
              <a:rPr lang="en-US" altLang="zh-CN" sz="2400" spc="-113" dirty="0">
                <a:solidFill>
                  <a:srgbClr val="002060"/>
                </a:solidFill>
                <a:effectLst/>
                <a:cs typeface="Times New Roman" panose="02020603050405020304" pitchFamily="18" charset="0"/>
              </a:rPr>
              <a:t> </a:t>
            </a:r>
            <a:r>
              <a:rPr lang="zh-CN" altLang="en-US" sz="2400" spc="-113" dirty="0" smtClean="0">
                <a:solidFill>
                  <a:srgbClr val="002060"/>
                </a:solidFill>
                <a:effectLst/>
                <a:cs typeface="Times New Roman" panose="02020603050405020304" pitchFamily="18" charset="0"/>
              </a:rPr>
              <a:t>材料</a:t>
            </a:r>
            <a:r>
              <a:rPr lang="en-US" altLang="zh-CN" sz="2400" spc="-113" dirty="0" smtClean="0">
                <a:solidFill>
                  <a:srgbClr val="002060"/>
                </a:solidFill>
                <a:effectLst/>
                <a:cs typeface="Times New Roman" panose="02020603050405020304" pitchFamily="18" charset="0"/>
              </a:rPr>
              <a:t>1</a:t>
            </a:r>
            <a:r>
              <a:rPr lang="zh-CN" altLang="en-US" sz="2400" spc="-113" dirty="0" smtClean="0">
                <a:solidFill>
                  <a:srgbClr val="002060"/>
                </a:solidFill>
                <a:effectLst/>
                <a:cs typeface="Times New Roman" panose="02020603050405020304" pitchFamily="18" charset="0"/>
              </a:rPr>
              <a:t>：</a:t>
            </a:r>
            <a:r>
              <a:rPr lang="en-US" altLang="zh-CN" spc="-113" dirty="0" smtClean="0">
                <a:solidFill>
                  <a:srgbClr val="002060"/>
                </a:solidFill>
                <a:effectLst/>
                <a:cs typeface="Times New Roman" panose="02020603050405020304" pitchFamily="18" charset="0"/>
              </a:rPr>
              <a:t> </a:t>
            </a: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本</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党愿与各党各派及一切群众团体进行选举联盟，并在候选名单中确定共产党员只占三分之一，以便各党各派及无党无派人士均能参加边区民意机关之活动与边区行政之管理</a:t>
            </a: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a:t>
            </a: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p>
          <a:p>
            <a:pPr marL="0" marR="0" lvl="0" indent="0" defTabSz="914400" eaLnBrk="1" fontAlgn="auto" latinLnBrk="0" hangingPunct="1">
              <a:lnSpc>
                <a:spcPct val="100000"/>
              </a:lnSpc>
              <a:spcBef>
                <a:spcPct val="0"/>
              </a:spcBef>
              <a:spcAft>
                <a:spcPct val="0"/>
              </a:spcAft>
              <a:buClrTx/>
              <a:buSzTx/>
              <a:buFontTx/>
              <a:buNone/>
              <a:defRPr/>
            </a:pP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陕甘宁边区施政纲领</a:t>
            </a: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a:t>
            </a:r>
          </a:p>
        </p:txBody>
      </p:sp>
      <p:sp>
        <p:nvSpPr>
          <p:cNvPr id="11" name="TextBox 6"/>
          <p:cNvSpPr txBox="1"/>
          <p:nvPr/>
        </p:nvSpPr>
        <p:spPr>
          <a:xfrm>
            <a:off x="176952" y="3219381"/>
            <a:ext cx="8617424" cy="1569660"/>
          </a:xfrm>
          <a:prstGeom prst="rect">
            <a:avLst/>
          </a:prstGeom>
          <a:noFill/>
          <a:ln>
            <a:noFill/>
          </a:ln>
        </p:spPr>
        <p:txBody>
          <a:bodyPr wrap="square">
            <a:spAutoFit/>
          </a:bodyPr>
          <a:lstStyle>
            <a:defPPr>
              <a:defRPr lang="zh-CN"/>
            </a:defPPr>
            <a:lvl1pPr>
              <a:defRPr sz="3200" b="1">
                <a:effectLst>
                  <a:outerShdw blurRad="38100" dist="38100" dir="2700000" algn="tl">
                    <a:srgbClr val="000000">
                      <a:alpha val="43137"/>
                    </a:srgbClr>
                  </a:outerShdw>
                </a:effectLst>
                <a:latin typeface="DFKai-SB" panose="03000509000000000000" charset="-120"/>
                <a:ea typeface="DFKai-SB" panose="03000509000000000000" charset="-120"/>
              </a:defRPr>
            </a:lvl1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材料</a:t>
            </a: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2</a:t>
            </a: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 凡</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居住在边区境内的人民</a:t>
            </a:r>
            <a:r>
              <a:rPr lang="en-US" altLang="zh-CN"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年满十八岁</a:t>
            </a:r>
            <a:r>
              <a:rPr lang="en-US" altLang="zh-CN"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不分阶级、党派、职业、男女、宗教、民族、财产及文化程度的差别</a:t>
            </a:r>
            <a:r>
              <a:rPr lang="en-US" altLang="zh-CN"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r>
              <a:rPr lang="zh-CN" altLang="en-US" sz="2400" spc="-113" dirty="0">
                <a:solidFill>
                  <a:srgbClr val="002060"/>
                </a:solidFill>
                <a:effectLst/>
                <a:latin typeface="宋体" panose="02010600030101010101" pitchFamily="2" charset="-122"/>
                <a:ea typeface="宋体" panose="02010600030101010101" pitchFamily="2" charset="-122"/>
                <a:cs typeface="楷体" panose="02010609060101010101" pitchFamily="49" charset="-122"/>
              </a:rPr>
              <a:t>都有选举权和被选举</a:t>
            </a: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权。</a:t>
            </a:r>
            <a:endPar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endParaRPr>
          </a:p>
          <a:p>
            <a:pPr marL="0" marR="0" lvl="0" indent="0" defTabSz="914400" eaLnBrk="1" fontAlgn="auto" latinLnBrk="0" hangingPunct="1">
              <a:lnSpc>
                <a:spcPct val="100000"/>
              </a:lnSpc>
              <a:spcBef>
                <a:spcPct val="0"/>
              </a:spcBef>
              <a:spcAft>
                <a:spcPct val="0"/>
              </a:spcAft>
              <a:buClrTx/>
              <a:buSzTx/>
              <a:buFontTx/>
              <a:buNone/>
              <a:defRPr/>
            </a:pP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                  ---《</a:t>
            </a:r>
            <a:r>
              <a:rPr lang="zh-CN" altLang="en-US"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陕甘宁边区各级参议会选举条例</a:t>
            </a:r>
            <a:r>
              <a:rPr lang="en-US" altLang="zh-CN" sz="2400" spc="-113" dirty="0" smtClean="0">
                <a:solidFill>
                  <a:srgbClr val="002060"/>
                </a:solidFill>
                <a:effectLst/>
                <a:latin typeface="宋体" panose="02010600030101010101" pitchFamily="2" charset="-122"/>
                <a:ea typeface="宋体" panose="02010600030101010101" pitchFamily="2" charset="-122"/>
                <a:cs typeface="楷体" panose="02010609060101010101" pitchFamily="49" charset="-122"/>
              </a:rPr>
              <a:t>》</a:t>
            </a:r>
          </a:p>
        </p:txBody>
      </p:sp>
      <p:sp>
        <p:nvSpPr>
          <p:cNvPr id="8" name="文本框 7"/>
          <p:cNvSpPr txBox="1"/>
          <p:nvPr/>
        </p:nvSpPr>
        <p:spPr>
          <a:xfrm>
            <a:off x="-1" y="4841832"/>
            <a:ext cx="11846860" cy="461665"/>
          </a:xfrm>
          <a:prstGeom prst="rect">
            <a:avLst/>
          </a:prstGeom>
          <a:noFill/>
        </p:spPr>
        <p:txBody>
          <a:bodyPr wrap="square" rtlCol="0">
            <a:spAutoFit/>
          </a:bodyPr>
          <a:lstStyle/>
          <a:p>
            <a:r>
              <a:rPr lang="zh-CN" altLang="en-US" sz="2400" b="1" dirty="0" smtClean="0">
                <a:solidFill>
                  <a:srgbClr val="FF0000"/>
                </a:solidFill>
                <a:latin typeface="黑体" panose="02010609060101010101" charset="-122"/>
                <a:ea typeface="黑体" panose="02010609060101010101" charset="-122"/>
              </a:rPr>
              <a:t>【探究】</a:t>
            </a:r>
            <a:r>
              <a:rPr lang="zh-CN" altLang="en-US" sz="2400" b="1" dirty="0">
                <a:solidFill>
                  <a:srgbClr val="FF0000"/>
                </a:solidFill>
                <a:latin typeface="黑体" panose="02010609060101010101" charset="-122"/>
                <a:ea typeface="黑体" panose="02010609060101010101" charset="-122"/>
              </a:rPr>
              <a:t>中</a:t>
            </a:r>
            <a:r>
              <a:rPr lang="zh-CN" altLang="en-US" sz="2400" b="1" dirty="0" smtClean="0">
                <a:solidFill>
                  <a:srgbClr val="FF0000"/>
                </a:solidFill>
                <a:latin typeface="黑体" panose="02010609060101010101" charset="-122"/>
                <a:ea typeface="黑体" panose="02010609060101010101" charset="-122"/>
                <a:cs typeface="Times New Roman" panose="02020603050405020304" pitchFamily="18" charset="0"/>
                <a:sym typeface="+mn-ea"/>
              </a:rPr>
              <a:t>国共产党</a:t>
            </a:r>
            <a:r>
              <a:rPr lang="zh-CN" altLang="en-US" sz="2400" b="1" dirty="0">
                <a:solidFill>
                  <a:srgbClr val="FF0000"/>
                </a:solidFill>
                <a:latin typeface="黑体" panose="02010609060101010101" charset="-122"/>
                <a:ea typeface="黑体" panose="02010609060101010101" charset="-122"/>
                <a:cs typeface="Times New Roman" panose="02020603050405020304" pitchFamily="18" charset="0"/>
                <a:sym typeface="+mn-ea"/>
              </a:rPr>
              <a:t>在抗日</a:t>
            </a:r>
            <a:r>
              <a:rPr lang="zh-CN" altLang="en-US" sz="2400" b="1" dirty="0" smtClean="0">
                <a:solidFill>
                  <a:srgbClr val="FF0000"/>
                </a:solidFill>
                <a:latin typeface="黑体" panose="02010609060101010101" charset="-122"/>
                <a:ea typeface="黑体" panose="02010609060101010101" charset="-122"/>
                <a:cs typeface="Times New Roman" panose="02020603050405020304" pitchFamily="18" charset="0"/>
                <a:sym typeface="+mn-ea"/>
              </a:rPr>
              <a:t>根据地的政权建设上采取了什么措施？原因和意义是什么？</a:t>
            </a:r>
          </a:p>
        </p:txBody>
      </p:sp>
      <p:sp>
        <p:nvSpPr>
          <p:cNvPr id="10" name="矩形 9"/>
          <p:cNvSpPr/>
          <p:nvPr/>
        </p:nvSpPr>
        <p:spPr>
          <a:xfrm>
            <a:off x="106390" y="5472675"/>
            <a:ext cx="12085609" cy="1200329"/>
          </a:xfrm>
          <a:prstGeom prst="rect">
            <a:avLst/>
          </a:prstGeom>
          <a:solidFill>
            <a:schemeClr val="bg2">
              <a:lumMod val="90000"/>
            </a:schemeClr>
          </a:solidFill>
        </p:spPr>
        <p:txBody>
          <a:bodyPr wrap="square">
            <a:spAutoFit/>
          </a:bodyPr>
          <a:lstStyle/>
          <a:p>
            <a:r>
              <a:rPr lang="zh-CN" altLang="en-US" sz="2400" b="1" dirty="0" smtClean="0">
                <a:solidFill>
                  <a:srgbClr val="FF0000"/>
                </a:solidFill>
                <a:latin typeface="宋体" panose="02010600030101010101" pitchFamily="2" charset="-122"/>
                <a:ea typeface="宋体" panose="02010600030101010101" pitchFamily="2" charset="-122"/>
              </a:rPr>
              <a:t>措施：</a:t>
            </a:r>
            <a:r>
              <a:rPr lang="zh-CN" altLang="en-US" sz="2400" b="1" dirty="0" smtClean="0">
                <a:solidFill>
                  <a:srgbClr val="002060"/>
                </a:solidFill>
                <a:latin typeface="宋体" panose="02010600030101010101" pitchFamily="2" charset="-122"/>
                <a:ea typeface="宋体" panose="02010600030101010101" pitchFamily="2" charset="-122"/>
              </a:rPr>
              <a:t>设边区政府、参议会；实施三三制；</a:t>
            </a:r>
            <a:endParaRPr lang="en-US" altLang="zh-CN" sz="2400" b="1" dirty="0" smtClean="0">
              <a:solidFill>
                <a:srgbClr val="002060"/>
              </a:solidFill>
              <a:latin typeface="宋体" panose="02010600030101010101" pitchFamily="2" charset="-122"/>
              <a:ea typeface="宋体" panose="02010600030101010101" pitchFamily="2" charset="-122"/>
            </a:endParaRPr>
          </a:p>
          <a:p>
            <a:r>
              <a:rPr lang="zh-CN" altLang="en-US" sz="2400" b="1" dirty="0" smtClean="0">
                <a:solidFill>
                  <a:srgbClr val="FF0000"/>
                </a:solidFill>
                <a:latin typeface="宋体" panose="02010600030101010101" pitchFamily="2" charset="-122"/>
                <a:ea typeface="宋体" panose="02010600030101010101" pitchFamily="2" charset="-122"/>
              </a:rPr>
              <a:t>原因</a:t>
            </a:r>
            <a:r>
              <a:rPr lang="zh-CN" altLang="en-US" sz="2400" b="1" dirty="0" smtClean="0">
                <a:solidFill>
                  <a:srgbClr val="002060"/>
                </a:solidFill>
                <a:latin typeface="宋体" panose="02010600030101010101" pitchFamily="2" charset="-122"/>
                <a:ea typeface="宋体" panose="02010600030101010101" pitchFamily="2" charset="-122"/>
              </a:rPr>
              <a:t>：适应抗日民族统一战线的需要；</a:t>
            </a:r>
            <a:endParaRPr lang="en-US" altLang="zh-CN" sz="2400" b="1" dirty="0" smtClean="0">
              <a:solidFill>
                <a:srgbClr val="002060"/>
              </a:solidFill>
              <a:latin typeface="宋体" panose="02010600030101010101" pitchFamily="2" charset="-122"/>
              <a:ea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rPr>
              <a:t>意义：</a:t>
            </a:r>
            <a:r>
              <a:rPr lang="zh-CN" altLang="en-US" sz="2400" b="1" dirty="0">
                <a:solidFill>
                  <a:srgbClr val="002060"/>
                </a:solidFill>
                <a:latin typeface="宋体" panose="02010600030101010101" pitchFamily="2" charset="-122"/>
                <a:ea typeface="宋体" panose="02010600030101010101" pitchFamily="2" charset="-122"/>
              </a:rPr>
              <a:t>进一步巩固和扩大了抗日民族统一战线，加强了抗日民主政权的</a:t>
            </a:r>
            <a:r>
              <a:rPr lang="zh-CN" altLang="en-US" sz="2400" b="1" dirty="0" smtClean="0">
                <a:solidFill>
                  <a:srgbClr val="002060"/>
                </a:solidFill>
                <a:latin typeface="宋体" panose="02010600030101010101" pitchFamily="2" charset="-122"/>
                <a:ea typeface="宋体" panose="02010600030101010101" pitchFamily="2" charset="-122"/>
              </a:rPr>
              <a:t>建设</a:t>
            </a:r>
            <a:endParaRPr lang="zh-CN" altLang="en-US" sz="2400" b="1" dirty="0">
              <a:solidFill>
                <a:srgbClr val="002060"/>
              </a:solidFill>
              <a:latin typeface="宋体" panose="02010600030101010101" pitchFamily="2" charset="-122"/>
              <a:ea typeface="宋体" panose="02010600030101010101" pitchFamily="2" charset="-122"/>
            </a:endParaRPr>
          </a:p>
        </p:txBody>
      </p:sp>
      <p:graphicFrame>
        <p:nvGraphicFramePr>
          <p:cNvPr id="9" name="图示 8"/>
          <p:cNvGraphicFramePr/>
          <p:nvPr/>
        </p:nvGraphicFramePr>
        <p:xfrm>
          <a:off x="8171181" y="2126150"/>
          <a:ext cx="3981873" cy="2968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二</a:t>
            </a:r>
            <a:r>
              <a:rPr lang="zh-CN" altLang="en-US" sz="3200" b="1" dirty="0" smtClean="0">
                <a:solidFill>
                  <a:srgbClr val="FF0000"/>
                </a:solidFill>
                <a:latin typeface="微软雅黑" panose="020B0503020204020204" charset="-122"/>
                <a:ea typeface="微软雅黑" panose="020B0503020204020204" charset="-122"/>
                <a:sym typeface="+mn-ea"/>
              </a:rPr>
              <a:t>、中国共产党在根据地和解放区的制度探索</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13" name="直接连接符 1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文本框 48"/>
          <p:cNvSpPr txBox="1"/>
          <p:nvPr>
            <p:custDataLst>
              <p:tags r:id="rId2"/>
            </p:custDataLst>
          </p:nvPr>
        </p:nvSpPr>
        <p:spPr>
          <a:xfrm>
            <a:off x="203835" y="896489"/>
            <a:ext cx="9491494"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marR="0" lvl="0" indent="0" algn="l" defTabSz="914400" rtl="0" eaLnBrk="1" fontAlgn="auto" latinLnBrk="0" hangingPunct="1">
              <a:lnSpc>
                <a:spcPct val="130000"/>
              </a:lnSpc>
              <a:spcBef>
                <a:spcPts val="0"/>
              </a:spcBef>
              <a:spcAft>
                <a:spcPts val="0"/>
              </a:spcAft>
              <a:buClrTx/>
              <a:buSzPct val="100000"/>
              <a:buFontTx/>
              <a:buNone/>
              <a:defRPr/>
            </a:pPr>
            <a:r>
              <a:rPr kumimoji="0" lang="en-US" altLang="zh-CN"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2.</a:t>
            </a:r>
            <a:r>
              <a:rPr kumimoji="0" lang="zh-CN" altLang="en-US"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抗日战争时期抗日民主政权的</a:t>
            </a:r>
            <a:r>
              <a:rPr kumimoji="0" lang="zh-CN" altLang="en-US" sz="2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建设</a:t>
            </a:r>
            <a:endParaRPr kumimoji="0" lang="zh-CN" altLang="en-US" sz="2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120650" y="918210"/>
            <a:ext cx="642366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解放战争时期解放区政权的</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建立</a:t>
            </a:r>
            <a:endParaRPr lang="zh-CN" altLang="en-US" sz="2800" b="1" spc="0" dirty="0">
              <a:solidFill>
                <a:srgbClr val="FF0000"/>
              </a:solidFill>
              <a:uFillTx/>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120796" y="1972039"/>
            <a:ext cx="7127167" cy="1476375"/>
          </a:xfrm>
          <a:prstGeom prst="rect">
            <a:avLst/>
          </a:prstGeom>
          <a:noFill/>
        </p:spPr>
        <p:txBody>
          <a:bodyPr wrap="square" rtlCol="0">
            <a:spAutoFit/>
          </a:bodyPr>
          <a:lstStyle/>
          <a:p>
            <a:pPr>
              <a:lnSpc>
                <a:spcPct val="125000"/>
              </a:lnSpc>
              <a:spcBef>
                <a:spcPts val="0"/>
              </a:spcBef>
              <a:spcAft>
                <a:spcPts val="0"/>
              </a:spcAft>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①</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背景：</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解放战争期间，随着战局的发展变化和解放区的日益扩大，中共</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制定了适合新形势下的民主政权建设。</a:t>
            </a:r>
            <a:endParaRPr lang="zh-CN" altLang="en-US" sz="2400" b="1" kern="1200" dirty="0">
              <a:solidFill>
                <a:srgbClr val="002060"/>
              </a:solidFill>
              <a:latin typeface="宋体" panose="02010600030101010101" pitchFamily="2" charset="-122"/>
              <a:ea typeface="宋体" panose="02010600030101010101" pitchFamily="2" charset="-122"/>
              <a:cs typeface="黑体" panose="02010609060101010101" charset="-122"/>
            </a:endParaRPr>
          </a:p>
        </p:txBody>
      </p:sp>
      <p:sp>
        <p:nvSpPr>
          <p:cNvPr id="7" name="文本框 6"/>
          <p:cNvSpPr txBox="1"/>
          <p:nvPr/>
        </p:nvSpPr>
        <p:spPr>
          <a:xfrm>
            <a:off x="20320" y="3489931"/>
            <a:ext cx="7357670" cy="1476375"/>
          </a:xfrm>
          <a:prstGeom prst="rect">
            <a:avLst/>
          </a:prstGeom>
          <a:noFill/>
        </p:spPr>
        <p:txBody>
          <a:bodyPr wrap="square" rtlCol="0">
            <a:spAutoFit/>
          </a:bodyPr>
          <a:lstStyle/>
          <a:p>
            <a:pPr>
              <a:lnSpc>
                <a:spcPct val="125000"/>
              </a:lnSpc>
              <a:spcBef>
                <a:spcPts val="0"/>
              </a:spcBef>
              <a:spcAft>
                <a:spcPts val="0"/>
              </a:spcAft>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②措施：</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在解放区设置</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sym typeface="+mn-ea"/>
              </a:rPr>
              <a:t>行政区</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，在行政区设置</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sym typeface="+mn-ea"/>
              </a:rPr>
              <a:t>军政委员会或</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sym typeface="+mn-ea"/>
              </a:rPr>
              <a:t>人民政府</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，作为最高一级的地方政府机关，</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各自管辖若干省级及以下行政单位。</a:t>
            </a:r>
          </a:p>
        </p:txBody>
      </p:sp>
      <p:sp>
        <p:nvSpPr>
          <p:cNvPr id="8" name="文本框 7"/>
          <p:cNvSpPr txBox="1"/>
          <p:nvPr/>
        </p:nvSpPr>
        <p:spPr>
          <a:xfrm>
            <a:off x="20468" y="4998860"/>
            <a:ext cx="6844777" cy="553998"/>
          </a:xfrm>
          <a:prstGeom prst="rect">
            <a:avLst/>
          </a:prstGeom>
          <a:noFill/>
        </p:spPr>
        <p:txBody>
          <a:bodyPr wrap="square" rtlCol="0">
            <a:spAutoFit/>
          </a:bodyPr>
          <a:lstStyle/>
          <a:p>
            <a:pPr>
              <a:lnSpc>
                <a:spcPct val="125000"/>
              </a:lnSpc>
              <a:spcBef>
                <a:spcPts val="0"/>
              </a:spcBef>
              <a:spcAft>
                <a:spcPts val="0"/>
              </a:spcAft>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③意义：</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为新中国的政权建设奠定了坚实基础。</a:t>
            </a:r>
          </a:p>
        </p:txBody>
      </p:sp>
      <p:pic>
        <p:nvPicPr>
          <p:cNvPr id="11" name="图片 10" descr="96dda144ad345982e407dab302f431adcbef8405"/>
          <p:cNvPicPr>
            <a:picLocks noChangeAspect="1"/>
          </p:cNvPicPr>
          <p:nvPr/>
        </p:nvPicPr>
        <p:blipFill>
          <a:blip r:embed="rId5" cstate="print"/>
          <a:stretch>
            <a:fillRect/>
          </a:stretch>
        </p:blipFill>
        <p:spPr>
          <a:xfrm>
            <a:off x="7377991" y="2069380"/>
            <a:ext cx="4814010" cy="3483274"/>
          </a:xfrm>
          <a:prstGeom prst="rect">
            <a:avLst/>
          </a:prstGeom>
        </p:spPr>
      </p:pic>
      <p:sp>
        <p:nvSpPr>
          <p:cNvPr id="12" name="文本框 11"/>
          <p:cNvSpPr txBox="1"/>
          <p:nvPr/>
        </p:nvSpPr>
        <p:spPr>
          <a:xfrm>
            <a:off x="20320" y="5809615"/>
            <a:ext cx="12049484" cy="830997"/>
          </a:xfrm>
          <a:prstGeom prst="rect">
            <a:avLst/>
          </a:prstGeom>
          <a:noFill/>
        </p:spPr>
        <p:txBody>
          <a:bodyPr wrap="square" rtlCol="0" anchor="t">
            <a:spAutoFit/>
          </a:bodyPr>
          <a:lstStyle/>
          <a:p>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en-US" altLang="zh-CN" sz="2400" b="1" dirty="0">
                <a:solidFill>
                  <a:srgbClr val="FF0000"/>
                </a:solidFill>
                <a:latin typeface="宋体" panose="02010600030101010101" pitchFamily="2" charset="-122"/>
                <a:ea typeface="宋体" panose="02010600030101010101" pitchFamily="2" charset="-122"/>
                <a:cs typeface="黑体" panose="02010609060101010101" charset="-122"/>
              </a:rPr>
              <a:t>2</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）新中国成立</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前夕：</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毛泽东</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发表《论人民民主专政》，</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指出要“</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建立工人阶级领导的以</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工农联盟为基础</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的</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人民民主专政</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的国家”，为建立人民共和国奠定了理论基础。</a:t>
            </a:r>
          </a:p>
        </p:txBody>
      </p:sp>
      <p:pic>
        <p:nvPicPr>
          <p:cNvPr id="9" name="图片 8"/>
          <p:cNvPicPr>
            <a:picLocks noChangeAspect="1"/>
          </p:cNvPicPr>
          <p:nvPr/>
        </p:nvPicPr>
        <p:blipFill>
          <a:blip r:embed="rId6" cstate="print"/>
          <a:stretch>
            <a:fillRect/>
          </a:stretch>
        </p:blipFill>
        <p:spPr>
          <a:xfrm>
            <a:off x="6544945" y="809652"/>
            <a:ext cx="5524859" cy="1341501"/>
          </a:xfrm>
          <a:prstGeom prst="rect">
            <a:avLst/>
          </a:prstGeom>
        </p:spPr>
      </p:pic>
      <p:cxnSp>
        <p:nvCxnSpPr>
          <p:cNvPr id="13" name="直接连接符 1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二</a:t>
            </a:r>
            <a:r>
              <a:rPr lang="zh-CN" altLang="en-US" sz="3200" b="1" dirty="0" smtClean="0">
                <a:solidFill>
                  <a:srgbClr val="FF0000"/>
                </a:solidFill>
                <a:latin typeface="微软雅黑" panose="020B0503020204020204" charset="-122"/>
                <a:ea typeface="微软雅黑" panose="020B0503020204020204" charset="-122"/>
                <a:sym typeface="+mn-ea"/>
              </a:rPr>
              <a:t>、中国共产党在根据地和解放区的制度探索</a:t>
            </a:r>
            <a:endParaRPr lang="zh-CN" altLang="en-US" sz="3200" b="1"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203835" y="1480185"/>
            <a:ext cx="3295015" cy="521970"/>
          </a:xfrm>
          <a:prstGeom prst="rect">
            <a:avLst/>
          </a:prstGeom>
        </p:spPr>
        <p:txBody>
          <a:bodyPr wrap="square">
            <a:spAutoFit/>
          </a:bodyPr>
          <a:lstStyle/>
          <a:p>
            <a:pPr lvl="0">
              <a:buSzPct val="100000"/>
            </a:pPr>
            <a:r>
              <a:rPr lang="zh-CN" altLang="en-US" sz="2800" b="1" dirty="0">
                <a:solidFill>
                  <a:srgbClr val="FF0000"/>
                </a:solidFill>
                <a:latin typeface="宋体" panose="02010600030101010101" pitchFamily="2" charset="-122"/>
                <a:ea typeface="宋体" panose="02010600030101010101" pitchFamily="2" charset="-122"/>
                <a:cs typeface="黑体" panose="02010609060101010101" charset="-122"/>
              </a:rPr>
              <a:t>（</a:t>
            </a:r>
            <a:r>
              <a:rPr lang="en-US" altLang="zh-CN" sz="2800" b="1" dirty="0">
                <a:solidFill>
                  <a:srgbClr val="FF0000"/>
                </a:solidFill>
                <a:latin typeface="宋体" panose="02010600030101010101" pitchFamily="2" charset="-122"/>
                <a:ea typeface="宋体" panose="02010600030101010101" pitchFamily="2" charset="-122"/>
                <a:cs typeface="黑体" panose="02010609060101010101" charset="-122"/>
              </a:rPr>
              <a:t>1</a:t>
            </a:r>
            <a:r>
              <a:rPr lang="zh-CN" altLang="en-US" sz="2800" b="1" dirty="0">
                <a:solidFill>
                  <a:srgbClr val="FF0000"/>
                </a:solidFill>
                <a:latin typeface="宋体" panose="02010600030101010101" pitchFamily="2" charset="-122"/>
                <a:ea typeface="宋体" panose="02010600030101010101" pitchFamily="2" charset="-122"/>
                <a:cs typeface="黑体" panose="02010609060101010101" charset="-122"/>
              </a:rPr>
              <a:t>）行政区</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92020"/>
            <a:ext cx="9309100" cy="521970"/>
          </a:xfrm>
          <a:prstGeom prst="rect">
            <a:avLst/>
          </a:prstGeom>
          <a:noFill/>
          <a:ln w="15875">
            <a:noFill/>
          </a:ln>
        </p:spPr>
        <p:txBody>
          <a:bodyPr wrap="square">
            <a:spAutoFit/>
          </a:bodyPr>
          <a:lstStyle/>
          <a:p>
            <a:r>
              <a:rPr lang="en-US" altLang="zh-CN" sz="2800" b="1" dirty="0" smtClean="0">
                <a:solidFill>
                  <a:srgbClr val="FF0000"/>
                </a:solidFill>
                <a:latin typeface="黑体" panose="02010609060101010101" charset="-122"/>
                <a:ea typeface="黑体" panose="02010609060101010101" charset="-122"/>
              </a:rPr>
              <a:t>【</a:t>
            </a:r>
            <a:r>
              <a:rPr lang="zh-CN" altLang="en-US" sz="2800" b="1" dirty="0" smtClean="0">
                <a:solidFill>
                  <a:srgbClr val="FF0000"/>
                </a:solidFill>
                <a:latin typeface="黑体" panose="02010609060101010101" charset="-122"/>
                <a:ea typeface="黑体" panose="02010609060101010101" charset="-122"/>
              </a:rPr>
              <a:t>探究</a:t>
            </a:r>
            <a:r>
              <a:rPr lang="en-US" altLang="zh-CN" sz="2800" b="1" dirty="0" smtClean="0">
                <a:solidFill>
                  <a:srgbClr val="FF0000"/>
                </a:solidFill>
                <a:latin typeface="黑体" panose="02010609060101010101" charset="-122"/>
                <a:ea typeface="黑体" panose="02010609060101010101" charset="-122"/>
              </a:rPr>
              <a:t>】</a:t>
            </a:r>
            <a:r>
              <a:rPr lang="zh-CN" altLang="en-US" sz="2800" b="1" dirty="0" smtClean="0">
                <a:solidFill>
                  <a:srgbClr val="FF0000"/>
                </a:solidFill>
                <a:latin typeface="黑体" panose="02010609060101010101" charset="-122"/>
                <a:ea typeface="黑体" panose="02010609060101010101" charset="-122"/>
              </a:rPr>
              <a:t>比较中共在革命时期的制度建设</a:t>
            </a:r>
            <a:endParaRPr lang="zh-CN" altLang="en-US" sz="2800" b="1" dirty="0">
              <a:solidFill>
                <a:srgbClr val="FF0000"/>
              </a:solidFill>
              <a:latin typeface="黑体" panose="02010609060101010101" charset="-122"/>
              <a:ea typeface="黑体" panose="02010609060101010101" charset="-122"/>
            </a:endParaRPr>
          </a:p>
        </p:txBody>
      </p:sp>
      <p:graphicFrame>
        <p:nvGraphicFramePr>
          <p:cNvPr id="3" name="表格 2"/>
          <p:cNvGraphicFramePr>
            <a:graphicFrameLocks noGrp="1"/>
          </p:cNvGraphicFramePr>
          <p:nvPr>
            <p:custDataLst>
              <p:tags r:id="rId1"/>
            </p:custDataLst>
          </p:nvPr>
        </p:nvGraphicFramePr>
        <p:xfrm>
          <a:off x="0" y="1621193"/>
          <a:ext cx="12035118" cy="5110704"/>
        </p:xfrm>
        <a:graphic>
          <a:graphicData uri="http://schemas.openxmlformats.org/drawingml/2006/table">
            <a:tbl>
              <a:tblPr/>
              <a:tblGrid>
                <a:gridCol w="1474545"/>
                <a:gridCol w="2097741"/>
                <a:gridCol w="1741170"/>
                <a:gridCol w="6721662"/>
              </a:tblGrid>
              <a:tr h="673735">
                <a:tc>
                  <a:txBody>
                    <a:bodyPr/>
                    <a:lstStyle/>
                    <a:p>
                      <a:pPr algn="ctr" fontAlgn="auto">
                        <a:lnSpc>
                          <a:spcPct val="100000"/>
                        </a:lnSpc>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时期</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100000"/>
                        </a:lnSpc>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制度建设</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100000"/>
                        </a:lnSpc>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地区</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100000"/>
                        </a:lnSpc>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意义</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014">
                <a:tc>
                  <a:txBody>
                    <a:bodyPr/>
                    <a:lstStyle/>
                    <a:p>
                      <a:pPr algn="ctr" fontAlgn="auto">
                        <a:lnSpc>
                          <a:spcPct val="100000"/>
                        </a:lnSpc>
                        <a:spcBef>
                          <a:spcPts val="1200"/>
                        </a:spcBef>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土地革命</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苏维埃政权</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农村革命</a:t>
                      </a:r>
                    </a:p>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根据地</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创建人民革命政权的尝试，开辟人民政权的重要实践，积累了治国安民的宝贵经验。</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7035">
                <a:tc>
                  <a:txBody>
                    <a:bodyPr/>
                    <a:lstStyle/>
                    <a:p>
                      <a:pPr algn="ctr" fontAlgn="auto">
                        <a:lnSpc>
                          <a:spcPct val="100000"/>
                        </a:lnSpc>
                        <a:spcBef>
                          <a:spcPts val="1200"/>
                        </a:spcBef>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抗日战争</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边区政府</a:t>
                      </a:r>
                      <a:r>
                        <a:rPr lang="zh-CN" sz="2800" b="1" kern="100" dirty="0" smtClean="0">
                          <a:solidFill>
                            <a:srgbClr val="002060"/>
                          </a:solidFill>
                          <a:latin typeface="宋体" panose="02010600030101010101" pitchFamily="2" charset="-122"/>
                          <a:ea typeface="宋体" panose="02010600030101010101" pitchFamily="2" charset="-122"/>
                          <a:cs typeface="Times New Roman" panose="02020603050405020304"/>
                        </a:rPr>
                        <a:t>、</a:t>
                      </a:r>
                      <a:endParaRPr lang="en-US" altLang="zh-CN" sz="2800" b="1" kern="100" dirty="0" smtClean="0">
                        <a:solidFill>
                          <a:srgbClr val="002060"/>
                        </a:solidFill>
                        <a:latin typeface="宋体" panose="02010600030101010101" pitchFamily="2" charset="-122"/>
                        <a:ea typeface="宋体" panose="02010600030101010101" pitchFamily="2" charset="-122"/>
                        <a:cs typeface="Times New Roman" panose="02020603050405020304"/>
                      </a:endParaRPr>
                    </a:p>
                    <a:p>
                      <a:pPr algn="l" fontAlgn="auto">
                        <a:lnSpc>
                          <a:spcPct val="100000"/>
                        </a:lnSpc>
                        <a:spcBef>
                          <a:spcPts val="1200"/>
                        </a:spcBef>
                        <a:spcAft>
                          <a:spcPts val="0"/>
                        </a:spcAft>
                      </a:pPr>
                      <a:r>
                        <a:rPr lang="zh-CN" sz="2800" b="1" kern="100" dirty="0" smtClean="0">
                          <a:solidFill>
                            <a:srgbClr val="002060"/>
                          </a:solidFill>
                          <a:latin typeface="宋体" panose="02010600030101010101" pitchFamily="2" charset="-122"/>
                          <a:ea typeface="宋体" panose="02010600030101010101" pitchFamily="2" charset="-122"/>
                          <a:cs typeface="Times New Roman" panose="02020603050405020304"/>
                        </a:rPr>
                        <a:t>参议会</a:t>
                      </a:r>
                      <a:r>
                        <a:rPr lang="zh-CN" altLang="en-US" sz="2800" b="1" kern="100" dirty="0" smtClean="0">
                          <a:solidFill>
                            <a:srgbClr val="002060"/>
                          </a:solidFill>
                          <a:latin typeface="宋体" panose="02010600030101010101" pitchFamily="2" charset="-122"/>
                          <a:ea typeface="宋体" panose="02010600030101010101" pitchFamily="2" charset="-122"/>
                          <a:cs typeface="Times New Roman" panose="02020603050405020304"/>
                        </a:rPr>
                        <a:t>、</a:t>
                      </a:r>
                      <a:endParaRPr lang="en-US" altLang="zh-CN" sz="2800" b="1" kern="100" dirty="0" smtClean="0">
                        <a:solidFill>
                          <a:srgbClr val="002060"/>
                        </a:solidFill>
                        <a:latin typeface="宋体" panose="02010600030101010101" pitchFamily="2" charset="-122"/>
                        <a:ea typeface="宋体" panose="02010600030101010101" pitchFamily="2" charset="-122"/>
                        <a:cs typeface="Times New Roman" panose="02020603050405020304"/>
                      </a:endParaRPr>
                    </a:p>
                    <a:p>
                      <a:pPr algn="l" fontAlgn="auto">
                        <a:lnSpc>
                          <a:spcPct val="100000"/>
                        </a:lnSpc>
                        <a:spcBef>
                          <a:spcPts val="1200"/>
                        </a:spcBef>
                        <a:spcAft>
                          <a:spcPts val="0"/>
                        </a:spcAft>
                      </a:pPr>
                      <a:r>
                        <a:rPr lang="zh-CN" sz="2800" b="1" kern="100" dirty="0" smtClean="0">
                          <a:solidFill>
                            <a:srgbClr val="002060"/>
                          </a:solidFill>
                          <a:latin typeface="宋体" panose="02010600030101010101" pitchFamily="2" charset="-122"/>
                          <a:ea typeface="宋体" panose="02010600030101010101" pitchFamily="2" charset="-122"/>
                          <a:cs typeface="Times New Roman" panose="02020603050405020304"/>
                        </a:rPr>
                        <a:t>三三制</a:t>
                      </a: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原则</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抗日</a:t>
                      </a:r>
                    </a:p>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根据地</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巩固和扩大了抗日民族统一战线，加强了抗日民主政权建设，为抗战胜利奠定了政治基础。</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920">
                <a:tc>
                  <a:txBody>
                    <a:bodyPr/>
                    <a:lstStyle/>
                    <a:p>
                      <a:pPr algn="ctr" fontAlgn="auto">
                        <a:lnSpc>
                          <a:spcPct val="100000"/>
                        </a:lnSpc>
                        <a:spcBef>
                          <a:spcPts val="1200"/>
                        </a:spcBef>
                        <a:spcAft>
                          <a:spcPts val="0"/>
                        </a:spcAft>
                      </a:pPr>
                      <a:r>
                        <a:rPr lang="zh-CN" sz="2400" b="1" kern="100" dirty="0">
                          <a:solidFill>
                            <a:srgbClr val="FF0000"/>
                          </a:solidFill>
                          <a:latin typeface="黑体" panose="02010609060101010101" charset="-122"/>
                          <a:ea typeface="黑体" panose="02010609060101010101" charset="-122"/>
                          <a:cs typeface="Times New Roman" panose="02020603050405020304"/>
                        </a:rPr>
                        <a:t>解放战争</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行政区</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解放区</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00000"/>
                        </a:lnSpc>
                        <a:spcBef>
                          <a:spcPts val="1200"/>
                        </a:spcBef>
                        <a:spcAft>
                          <a:spcPts val="0"/>
                        </a:spcAft>
                      </a:pPr>
                      <a:r>
                        <a:rPr lang="zh-CN" sz="2800" b="1" kern="100" dirty="0">
                          <a:solidFill>
                            <a:srgbClr val="002060"/>
                          </a:solidFill>
                          <a:latin typeface="宋体" panose="02010600030101010101" pitchFamily="2" charset="-122"/>
                          <a:ea typeface="宋体" panose="02010600030101010101" pitchFamily="2" charset="-122"/>
                          <a:cs typeface="Times New Roman" panose="02020603050405020304"/>
                        </a:rPr>
                        <a:t>加速了解放战争的胜利，巩固了人民政权，为新中国的政权建设奠定了坚定基础。</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直接连接符 3"/>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二</a:t>
            </a:r>
            <a:r>
              <a:rPr lang="zh-CN" altLang="en-US" sz="3200" b="1" dirty="0" smtClean="0">
                <a:solidFill>
                  <a:srgbClr val="FF0000"/>
                </a:solidFill>
                <a:latin typeface="微软雅黑" panose="020B0503020204020204" charset="-122"/>
                <a:ea typeface="微软雅黑" panose="020B0503020204020204" charset="-122"/>
                <a:sym typeface="+mn-ea"/>
              </a:rPr>
              <a:t>、中国共产党在根据地和解放区的制度探索</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直接连接符 11"/>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2" name="TextBox 1"/>
          <p:cNvSpPr txBox="1"/>
          <p:nvPr/>
        </p:nvSpPr>
        <p:spPr>
          <a:xfrm>
            <a:off x="191844" y="1801906"/>
            <a:ext cx="11817836" cy="4615815"/>
          </a:xfrm>
          <a:prstGeom prst="rect">
            <a:avLst/>
          </a:prstGeom>
          <a:noFill/>
          <a:ln w="25400">
            <a:solidFill>
              <a:srgbClr val="00B050"/>
            </a:solidFill>
          </a:ln>
        </p:spPr>
        <p:txBody>
          <a:bodyPr wrap="square" rtlCol="0">
            <a:spAutoFit/>
          </a:bodyPr>
          <a:lstStyle/>
          <a:p>
            <a:pPr>
              <a:lnSpc>
                <a:spcPct val="150000"/>
              </a:lnSpc>
            </a:pPr>
            <a:r>
              <a:rPr lang="en-US" altLang="zh-CN" sz="2800" b="1" dirty="0" smtClean="0">
                <a:solidFill>
                  <a:srgbClr val="002060"/>
                </a:solidFill>
                <a:latin typeface="宋体" panose="02010600030101010101" pitchFamily="2" charset="-122"/>
                <a:ea typeface="宋体" panose="02010600030101010101" pitchFamily="2" charset="-122"/>
              </a:rPr>
              <a:t>    1949</a:t>
            </a:r>
            <a:r>
              <a:rPr lang="zh-CN" altLang="en-US" sz="2800" b="1" dirty="0" smtClean="0">
                <a:solidFill>
                  <a:srgbClr val="002060"/>
                </a:solidFill>
                <a:latin typeface="宋体" panose="02010600030101010101" pitchFamily="2" charset="-122"/>
                <a:ea typeface="宋体" panose="02010600030101010101" pitchFamily="2" charset="-122"/>
              </a:rPr>
              <a:t>年成立的中华人民共和国，是中国共产党领导下的人民共和国。中华人民共和国的政治制度有</a:t>
            </a:r>
            <a:r>
              <a:rPr lang="zh-CN" altLang="en-US" sz="2800" b="1" dirty="0" smtClean="0">
                <a:solidFill>
                  <a:srgbClr val="FF0000"/>
                </a:solidFill>
                <a:latin typeface="宋体" panose="02010600030101010101" pitchFamily="2" charset="-122"/>
                <a:ea typeface="宋体" panose="02010600030101010101" pitchFamily="2" charset="-122"/>
              </a:rPr>
              <a:t>根本政治制度</a:t>
            </a:r>
            <a:r>
              <a:rPr lang="zh-CN" altLang="en-US" sz="2800" b="1" dirty="0" smtClean="0">
                <a:solidFill>
                  <a:srgbClr val="002060"/>
                </a:solidFill>
                <a:latin typeface="宋体" panose="02010600030101010101" pitchFamily="2" charset="-122"/>
                <a:ea typeface="宋体" panose="02010600030101010101" pitchFamily="2" charset="-122"/>
              </a:rPr>
              <a:t>和</a:t>
            </a:r>
            <a:r>
              <a:rPr lang="zh-CN" altLang="en-US" sz="2800" b="1" dirty="0" smtClean="0">
                <a:solidFill>
                  <a:srgbClr val="FF0000"/>
                </a:solidFill>
                <a:latin typeface="宋体" panose="02010600030101010101" pitchFamily="2" charset="-122"/>
                <a:ea typeface="宋体" panose="02010600030101010101" pitchFamily="2" charset="-122"/>
              </a:rPr>
              <a:t>基本政治制度</a:t>
            </a:r>
            <a:r>
              <a:rPr lang="zh-CN" altLang="en-US" sz="2800" b="1" dirty="0" smtClean="0">
                <a:solidFill>
                  <a:srgbClr val="002060"/>
                </a:solidFill>
                <a:latin typeface="宋体" panose="02010600030101010101" pitchFamily="2" charset="-122"/>
                <a:ea typeface="宋体" panose="02010600030101010101" pitchFamily="2" charset="-122"/>
              </a:rPr>
              <a:t>。</a:t>
            </a:r>
            <a:endParaRPr lang="en-US" altLang="zh-CN" sz="2800" b="1" dirty="0" smtClean="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smtClean="0">
                <a:solidFill>
                  <a:srgbClr val="FF0000"/>
                </a:solidFill>
                <a:latin typeface="宋体" panose="02010600030101010101" pitchFamily="2" charset="-122"/>
                <a:ea typeface="宋体" panose="02010600030101010101" pitchFamily="2" charset="-122"/>
              </a:rPr>
              <a:t>根本政治制度：</a:t>
            </a:r>
            <a:r>
              <a:rPr lang="zh-CN" altLang="en-US" sz="2800" b="1" dirty="0" smtClean="0">
                <a:solidFill>
                  <a:srgbClr val="002060"/>
                </a:solidFill>
                <a:latin typeface="宋体" panose="02010600030101010101" pitchFamily="2" charset="-122"/>
                <a:ea typeface="宋体" panose="02010600030101010101" pitchFamily="2" charset="-122"/>
              </a:rPr>
              <a:t>人民代表大会制度；</a:t>
            </a:r>
            <a:endParaRPr lang="en-US" altLang="zh-CN" sz="2800" b="1" dirty="0" smtClean="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smtClean="0">
                <a:solidFill>
                  <a:srgbClr val="FF0000"/>
                </a:solidFill>
                <a:latin typeface="宋体" panose="02010600030101010101" pitchFamily="2" charset="-122"/>
                <a:ea typeface="宋体" panose="02010600030101010101" pitchFamily="2" charset="-122"/>
              </a:rPr>
              <a:t>基本政治制度</a:t>
            </a:r>
            <a:r>
              <a:rPr lang="zh-CN" altLang="en-US" sz="2800" b="1" dirty="0" smtClean="0">
                <a:solidFill>
                  <a:srgbClr val="FF0000"/>
                </a:solidFill>
                <a:latin typeface="宋体" panose="02010600030101010101" pitchFamily="2" charset="-122"/>
                <a:ea typeface="宋体" panose="02010600030101010101" pitchFamily="2" charset="-122"/>
                <a:sym typeface="Wingdings" panose="05000000000000000000" pitchFamily="2" charset="2"/>
              </a:rPr>
              <a:t>：</a:t>
            </a:r>
            <a:endParaRPr lang="en-US" altLang="zh-CN" sz="2800" b="1" dirty="0" smtClean="0">
              <a:solidFill>
                <a:srgbClr val="FF0000"/>
              </a:solidFill>
              <a:latin typeface="宋体" panose="02010600030101010101" pitchFamily="2" charset="-122"/>
              <a:ea typeface="宋体" panose="02010600030101010101" pitchFamily="2" charset="-122"/>
              <a:sym typeface="Wingdings" panose="05000000000000000000" pitchFamily="2" charset="2"/>
            </a:endParaRPr>
          </a:p>
          <a:p>
            <a:pPr>
              <a:lnSpc>
                <a:spcPct val="150000"/>
              </a:lnSpc>
            </a:pP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           （</a:t>
            </a:r>
            <a:r>
              <a:rPr lang="en-US" altLang="zh-CN"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1</a:t>
            </a: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）中国共产党领导的多党合作和政治协商制度；</a:t>
            </a:r>
            <a:endParaRPr lang="en-US" altLang="zh-CN"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endParaRPr>
          </a:p>
          <a:p>
            <a:pPr>
              <a:lnSpc>
                <a:spcPct val="150000"/>
              </a:lnSpc>
            </a:pP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           （</a:t>
            </a:r>
            <a:r>
              <a:rPr lang="en-US" altLang="zh-CN"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2</a:t>
            </a: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）民族区域自治制度；</a:t>
            </a:r>
            <a:endParaRPr lang="en-US" altLang="zh-CN"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endParaRPr>
          </a:p>
          <a:p>
            <a:pPr>
              <a:lnSpc>
                <a:spcPct val="150000"/>
              </a:lnSpc>
            </a:pP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           （</a:t>
            </a:r>
            <a:r>
              <a:rPr lang="en-US" altLang="zh-CN"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3</a:t>
            </a:r>
            <a:r>
              <a:rPr lang="zh-CN" altLang="en-US" sz="2800" b="1" dirty="0" smtClean="0">
                <a:solidFill>
                  <a:srgbClr val="002060"/>
                </a:solidFill>
                <a:latin typeface="宋体" panose="02010600030101010101" pitchFamily="2" charset="-122"/>
                <a:ea typeface="宋体" panose="02010600030101010101" pitchFamily="2" charset="-122"/>
                <a:sym typeface="Wingdings" panose="05000000000000000000" pitchFamily="2" charset="2"/>
              </a:rPr>
              <a:t>）基层群众自治制度。</a:t>
            </a:r>
            <a:endParaRPr lang="zh-CN" altLang="en-US" sz="2800" b="1" dirty="0">
              <a:solidFill>
                <a:srgbClr val="002060"/>
              </a:solidFill>
              <a:latin typeface="宋体" panose="02010600030101010101" pitchFamily="2" charset="-122"/>
              <a:ea typeface="宋体" panose="02010600030101010101" pitchFamily="2" charset="-122"/>
            </a:endParaRPr>
          </a:p>
        </p:txBody>
      </p:sp>
      <p:sp>
        <p:nvSpPr>
          <p:cNvPr id="3" name="TextBox 2"/>
          <p:cNvSpPr txBox="1"/>
          <p:nvPr/>
        </p:nvSpPr>
        <p:spPr>
          <a:xfrm>
            <a:off x="191844" y="1002414"/>
            <a:ext cx="7003789" cy="523220"/>
          </a:xfrm>
          <a:prstGeom prst="rect">
            <a:avLst/>
          </a:prstGeom>
          <a:noFill/>
        </p:spPr>
        <p:txBody>
          <a:bodyPr wrap="square" rtlCol="0">
            <a:spAutoFit/>
          </a:bodyPr>
          <a:lstStyle/>
          <a:p>
            <a:r>
              <a:rPr lang="zh-CN" altLang="en-US" sz="2800" b="1" dirty="0" smtClean="0">
                <a:solidFill>
                  <a:srgbClr val="FF0000"/>
                </a:solidFill>
                <a:latin typeface="+mn-ea"/>
              </a:rPr>
              <a:t>中华人民共和国的政治制度的基本概况</a:t>
            </a:r>
            <a:endParaRPr lang="zh-CN" altLang="en-US" sz="2800" b="1" dirty="0">
              <a:solidFill>
                <a:srgbClr val="FF0000"/>
              </a:solidFill>
              <a:latin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文本框 5"/>
          <p:cNvSpPr txBox="1"/>
          <p:nvPr/>
        </p:nvSpPr>
        <p:spPr>
          <a:xfrm>
            <a:off x="203835" y="1498600"/>
            <a:ext cx="6906260" cy="521970"/>
          </a:xfrm>
          <a:prstGeom prst="rect">
            <a:avLst/>
          </a:prstGeom>
          <a:noFill/>
          <a:ln w="9525">
            <a:noFill/>
          </a:ln>
        </p:spPr>
        <p:txBody>
          <a:bodyPr wrap="square" anchor="t">
            <a:spAutoFit/>
          </a:bodyPr>
          <a:lstStyle/>
          <a:p>
            <a:r>
              <a:rPr lang="zh-CN" altLang="en-US" sz="2800" b="1" dirty="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1</a:t>
            </a:r>
            <a:r>
              <a:rPr lang="zh-CN" altLang="en-US" sz="2800" b="1" dirty="0">
                <a:solidFill>
                  <a:srgbClr val="FF0000"/>
                </a:solidFill>
                <a:latin typeface="黑体" panose="02010609060101010101" charset="-122"/>
                <a:ea typeface="黑体" panose="02010609060101010101" charset="-122"/>
              </a:rPr>
              <a:t>）人民代表大会制度建立的法律依据</a:t>
            </a:r>
          </a:p>
        </p:txBody>
      </p:sp>
      <p:pic>
        <p:nvPicPr>
          <p:cNvPr id="8" name="图片 7"/>
          <p:cNvPicPr>
            <a:picLocks noChangeAspect="1"/>
          </p:cNvPicPr>
          <p:nvPr/>
        </p:nvPicPr>
        <p:blipFill>
          <a:blip r:embed="rId4" cstate="print"/>
          <a:stretch>
            <a:fillRect/>
          </a:stretch>
        </p:blipFill>
        <p:spPr>
          <a:xfrm>
            <a:off x="7355692" y="1031875"/>
            <a:ext cx="4627033" cy="2684145"/>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5" cstate="print"/>
          <a:stretch>
            <a:fillRect/>
          </a:stretch>
        </p:blipFill>
        <p:spPr>
          <a:xfrm>
            <a:off x="7355691" y="4033071"/>
            <a:ext cx="4627033" cy="2573655"/>
          </a:xfrm>
          <a:prstGeom prst="rect">
            <a:avLst/>
          </a:prstGeom>
          <a:ln>
            <a:noFill/>
          </a:ln>
          <a:effectLst>
            <a:outerShdw blurRad="190500" algn="tl" rotWithShape="0">
              <a:srgbClr val="000000">
                <a:alpha val="70000"/>
              </a:srgbClr>
            </a:outerShdw>
          </a:effectLst>
        </p:spPr>
      </p:pic>
      <p:sp>
        <p:nvSpPr>
          <p:cNvPr id="43015" name="文本框 9"/>
          <p:cNvSpPr txBox="1"/>
          <p:nvPr/>
        </p:nvSpPr>
        <p:spPr>
          <a:xfrm>
            <a:off x="70121" y="2021821"/>
            <a:ext cx="7151856" cy="4892675"/>
          </a:xfrm>
          <a:prstGeom prst="rect">
            <a:avLst/>
          </a:prstGeom>
          <a:noFill/>
          <a:ln w="9525">
            <a:noFill/>
          </a:ln>
        </p:spPr>
        <p:txBody>
          <a:bodyPr wrap="square" anchor="t">
            <a:spAutoFit/>
          </a:bodyPr>
          <a:lstStyle/>
          <a:p>
            <a:pPr indent="457200">
              <a:lnSpc>
                <a:spcPct val="150000"/>
              </a:lnSpc>
            </a:pPr>
            <a:r>
              <a:rPr lang="en-US" altLang="zh-CN" sz="2600" b="1" dirty="0" smtClean="0">
                <a:solidFill>
                  <a:srgbClr val="002060"/>
                </a:solidFill>
                <a:uFillTx/>
                <a:latin typeface="宋体" panose="02010600030101010101" pitchFamily="2" charset="-122"/>
                <a:ea typeface="宋体" panose="02010600030101010101" pitchFamily="2" charset="-122"/>
              </a:rPr>
              <a:t>①1949</a:t>
            </a:r>
            <a:r>
              <a:rPr lang="zh-CN" altLang="en-US" sz="2600" b="1" dirty="0" smtClean="0">
                <a:solidFill>
                  <a:srgbClr val="002060"/>
                </a:solidFill>
                <a:uFillTx/>
                <a:latin typeface="宋体" panose="02010600030101010101" pitchFamily="2" charset="-122"/>
                <a:ea typeface="宋体" panose="02010600030101010101" pitchFamily="2" charset="-122"/>
              </a:rPr>
              <a:t>年</a:t>
            </a:r>
            <a:r>
              <a:rPr lang="en-US" altLang="zh-CN" sz="2600" b="1" dirty="0" smtClean="0">
                <a:solidFill>
                  <a:srgbClr val="002060"/>
                </a:solidFill>
                <a:uFillTx/>
                <a:latin typeface="宋体" panose="02010600030101010101" pitchFamily="2" charset="-122"/>
                <a:ea typeface="宋体" panose="02010600030101010101" pitchFamily="2" charset="-122"/>
              </a:rPr>
              <a:t>9</a:t>
            </a:r>
            <a:r>
              <a:rPr lang="zh-CN" altLang="en-US" sz="2600" b="1" dirty="0" smtClean="0">
                <a:solidFill>
                  <a:srgbClr val="002060"/>
                </a:solidFill>
                <a:uFillTx/>
                <a:latin typeface="宋体" panose="02010600030101010101" pitchFamily="2" charset="-122"/>
                <a:ea typeface="宋体" panose="02010600030101010101" pitchFamily="2" charset="-122"/>
              </a:rPr>
              <a:t>月，中国人民政治协商会议第一</a:t>
            </a:r>
            <a:r>
              <a:rPr lang="zh-CN" altLang="en-US" sz="2600" b="1" dirty="0">
                <a:solidFill>
                  <a:srgbClr val="002060"/>
                </a:solidFill>
                <a:uFillTx/>
                <a:latin typeface="宋体" panose="02010600030101010101" pitchFamily="2" charset="-122"/>
                <a:ea typeface="宋体" panose="02010600030101010101" pitchFamily="2" charset="-122"/>
              </a:rPr>
              <a:t>届全体会议</a:t>
            </a:r>
            <a:r>
              <a:rPr lang="zh-CN" altLang="en-US" sz="2600" b="1" dirty="0" smtClean="0">
                <a:solidFill>
                  <a:srgbClr val="002060"/>
                </a:solidFill>
                <a:uFillTx/>
                <a:latin typeface="宋体" panose="02010600030101010101" pitchFamily="2" charset="-122"/>
                <a:ea typeface="宋体" panose="02010600030101010101" pitchFamily="2" charset="-122"/>
              </a:rPr>
              <a:t>通过了具有</a:t>
            </a:r>
            <a:r>
              <a:rPr lang="zh-CN" altLang="en-US" sz="2600" b="1" dirty="0" smtClean="0">
                <a:solidFill>
                  <a:srgbClr val="FF0000"/>
                </a:solidFill>
                <a:uFillTx/>
                <a:latin typeface="宋体" panose="02010600030101010101" pitchFamily="2" charset="-122"/>
                <a:ea typeface="宋体" panose="02010600030101010101" pitchFamily="2" charset="-122"/>
              </a:rPr>
              <a:t>临时宪法的</a:t>
            </a:r>
            <a:r>
              <a:rPr lang="en-US" altLang="zh-CN" sz="2600" b="1" dirty="0" smtClean="0">
                <a:solidFill>
                  <a:srgbClr val="FF0000"/>
                </a:solidFill>
                <a:uFillTx/>
                <a:latin typeface="宋体" panose="02010600030101010101" pitchFamily="2" charset="-122"/>
                <a:ea typeface="宋体" panose="02010600030101010101" pitchFamily="2" charset="-122"/>
              </a:rPr>
              <a:t>《</a:t>
            </a:r>
            <a:r>
              <a:rPr lang="zh-CN" altLang="en-US" sz="2600" b="1" dirty="0">
                <a:solidFill>
                  <a:srgbClr val="FF0000"/>
                </a:solidFill>
                <a:uFillTx/>
                <a:latin typeface="宋体" panose="02010600030101010101" pitchFamily="2" charset="-122"/>
                <a:ea typeface="宋体" panose="02010600030101010101" pitchFamily="2" charset="-122"/>
              </a:rPr>
              <a:t>共同纲领</a:t>
            </a:r>
            <a:r>
              <a:rPr lang="en-US" altLang="zh-CN" sz="2600" b="1" dirty="0">
                <a:solidFill>
                  <a:srgbClr val="FF0000"/>
                </a:solidFill>
                <a:uFillTx/>
                <a:latin typeface="宋体" panose="02010600030101010101" pitchFamily="2" charset="-122"/>
                <a:ea typeface="宋体" panose="02010600030101010101" pitchFamily="2" charset="-122"/>
              </a:rPr>
              <a:t>》</a:t>
            </a:r>
            <a:r>
              <a:rPr lang="zh-CN" altLang="en-US" sz="2600" b="1" dirty="0">
                <a:solidFill>
                  <a:srgbClr val="002060"/>
                </a:solidFill>
                <a:uFillTx/>
                <a:latin typeface="宋体" panose="02010600030101010101" pitchFamily="2" charset="-122"/>
                <a:ea typeface="宋体" panose="02010600030101010101" pitchFamily="2" charset="-122"/>
              </a:rPr>
              <a:t>，规定</a:t>
            </a:r>
            <a:r>
              <a:rPr lang="zh-CN" altLang="en-US" sz="2600" b="1" dirty="0">
                <a:solidFill>
                  <a:srgbClr val="FF0000"/>
                </a:solidFill>
                <a:uFillTx/>
                <a:latin typeface="宋体" panose="02010600030101010101" pitchFamily="2" charset="-122"/>
                <a:ea typeface="宋体" panose="02010600030101010101" pitchFamily="2" charset="-122"/>
              </a:rPr>
              <a:t>“人民行使国家政权的机关为各级人民代表大会和各级人民政府”</a:t>
            </a:r>
            <a:r>
              <a:rPr lang="zh-CN" altLang="en-US" sz="2600" b="1" dirty="0">
                <a:solidFill>
                  <a:srgbClr val="002060"/>
                </a:solidFill>
                <a:uFillTx/>
                <a:latin typeface="宋体" panose="02010600030101010101" pitchFamily="2" charset="-122"/>
                <a:ea typeface="宋体" panose="02010600030101010101" pitchFamily="2" charset="-122"/>
              </a:rPr>
              <a:t>。</a:t>
            </a:r>
            <a:endParaRPr lang="en-US" altLang="zh-CN" sz="2600" b="1" dirty="0">
              <a:solidFill>
                <a:srgbClr val="002060"/>
              </a:solidFill>
              <a:uFillTx/>
              <a:latin typeface="宋体" panose="02010600030101010101" pitchFamily="2" charset="-122"/>
              <a:ea typeface="宋体" panose="02010600030101010101" pitchFamily="2" charset="-122"/>
            </a:endParaRPr>
          </a:p>
          <a:p>
            <a:pPr indent="457200">
              <a:lnSpc>
                <a:spcPct val="150000"/>
              </a:lnSpc>
            </a:pPr>
            <a:r>
              <a:rPr lang="en-US" altLang="zh-CN" sz="2600" b="1" dirty="0" smtClean="0">
                <a:solidFill>
                  <a:srgbClr val="002060"/>
                </a:solidFill>
                <a:latin typeface="宋体" panose="02010600030101010101" pitchFamily="2" charset="-122"/>
                <a:ea typeface="宋体" panose="02010600030101010101" pitchFamily="2" charset="-122"/>
              </a:rPr>
              <a:t>②</a:t>
            </a:r>
            <a:r>
              <a:rPr lang="en-US" altLang="zh-CN" sz="2600" b="1" dirty="0" smtClean="0">
                <a:solidFill>
                  <a:srgbClr val="002060"/>
                </a:solidFill>
                <a:uFillTx/>
                <a:latin typeface="宋体" panose="02010600030101010101" pitchFamily="2" charset="-122"/>
                <a:ea typeface="宋体" panose="02010600030101010101" pitchFamily="2" charset="-122"/>
              </a:rPr>
              <a:t>1954</a:t>
            </a:r>
            <a:r>
              <a:rPr lang="zh-CN" altLang="en-US" sz="2600" b="1" dirty="0" smtClean="0">
                <a:solidFill>
                  <a:srgbClr val="002060"/>
                </a:solidFill>
                <a:uFillTx/>
                <a:latin typeface="宋体" panose="02010600030101010101" pitchFamily="2" charset="-122"/>
                <a:ea typeface="宋体" panose="02010600030101010101" pitchFamily="2" charset="-122"/>
              </a:rPr>
              <a:t>年</a:t>
            </a:r>
            <a:r>
              <a:rPr lang="en-US" altLang="zh-CN" sz="2600" b="1" dirty="0" smtClean="0">
                <a:solidFill>
                  <a:srgbClr val="002060"/>
                </a:solidFill>
                <a:uFillTx/>
                <a:latin typeface="宋体" panose="02010600030101010101" pitchFamily="2" charset="-122"/>
                <a:ea typeface="宋体" panose="02010600030101010101" pitchFamily="2" charset="-122"/>
              </a:rPr>
              <a:t>9</a:t>
            </a:r>
            <a:r>
              <a:rPr lang="zh-CN" altLang="en-US" sz="2600" b="1" dirty="0" smtClean="0">
                <a:solidFill>
                  <a:srgbClr val="002060"/>
                </a:solidFill>
                <a:uFillTx/>
                <a:latin typeface="宋体" panose="02010600030101010101" pitchFamily="2" charset="-122"/>
                <a:ea typeface="宋体" panose="02010600030101010101" pitchFamily="2" charset="-122"/>
              </a:rPr>
              <a:t>月，</a:t>
            </a:r>
            <a:r>
              <a:rPr lang="zh-CN" altLang="en-US" sz="2600" b="1" dirty="0">
                <a:solidFill>
                  <a:srgbClr val="002060"/>
                </a:solidFill>
                <a:uFillTx/>
                <a:latin typeface="宋体" panose="02010600030101010101" pitchFamily="2" charset="-122"/>
                <a:ea typeface="宋体" panose="02010600030101010101" pitchFamily="2" charset="-122"/>
              </a:rPr>
              <a:t>第一届全国人大第一次</a:t>
            </a:r>
            <a:r>
              <a:rPr lang="zh-CN" altLang="en-US" sz="2600" b="1" dirty="0" smtClean="0">
                <a:solidFill>
                  <a:srgbClr val="002060"/>
                </a:solidFill>
                <a:uFillTx/>
                <a:latin typeface="宋体" panose="02010600030101010101" pitchFamily="2" charset="-122"/>
                <a:ea typeface="宋体" panose="02010600030101010101" pitchFamily="2" charset="-122"/>
              </a:rPr>
              <a:t>会议召开，通过</a:t>
            </a:r>
            <a:r>
              <a:rPr lang="zh-CN" altLang="en-US" sz="2600" b="1" dirty="0">
                <a:solidFill>
                  <a:srgbClr val="002060"/>
                </a:solidFill>
                <a:uFillTx/>
                <a:latin typeface="宋体" panose="02010600030101010101" pitchFamily="2" charset="-122"/>
                <a:ea typeface="宋体" panose="02010600030101010101" pitchFamily="2" charset="-122"/>
              </a:rPr>
              <a:t>了</a:t>
            </a:r>
            <a:r>
              <a:rPr lang="en-US" altLang="zh-CN" sz="2600" b="1" dirty="0" smtClean="0">
                <a:solidFill>
                  <a:srgbClr val="002060"/>
                </a:solidFill>
                <a:uFillTx/>
                <a:latin typeface="宋体" panose="02010600030101010101" pitchFamily="2" charset="-122"/>
                <a:ea typeface="宋体" panose="02010600030101010101" pitchFamily="2" charset="-122"/>
              </a:rPr>
              <a:t>《</a:t>
            </a:r>
            <a:r>
              <a:rPr lang="zh-CN" altLang="en-US" sz="2600" b="1" dirty="0" smtClean="0">
                <a:solidFill>
                  <a:srgbClr val="002060"/>
                </a:solidFill>
                <a:uFillTx/>
                <a:latin typeface="宋体" panose="02010600030101010101" pitchFamily="2" charset="-122"/>
                <a:ea typeface="宋体" panose="02010600030101010101" pitchFamily="2" charset="-122"/>
              </a:rPr>
              <a:t>中华人民共和国宪法</a:t>
            </a:r>
            <a:r>
              <a:rPr lang="en-US" altLang="zh-CN" sz="2600" b="1" dirty="0">
                <a:solidFill>
                  <a:srgbClr val="002060"/>
                </a:solidFill>
                <a:uFillTx/>
                <a:latin typeface="宋体" panose="02010600030101010101" pitchFamily="2" charset="-122"/>
                <a:ea typeface="宋体" panose="02010600030101010101" pitchFamily="2" charset="-122"/>
              </a:rPr>
              <a:t>》</a:t>
            </a:r>
            <a:r>
              <a:rPr lang="zh-CN" altLang="en-US" sz="2600" b="1" dirty="0" smtClean="0">
                <a:solidFill>
                  <a:srgbClr val="002060"/>
                </a:solidFill>
                <a:uFillTx/>
                <a:latin typeface="宋体" panose="02010600030101010101" pitchFamily="2" charset="-122"/>
                <a:ea typeface="宋体" panose="02010600030101010101" pitchFamily="2" charset="-122"/>
              </a:rPr>
              <a:t>，以根本大法的形式规定了我国</a:t>
            </a:r>
            <a:r>
              <a:rPr lang="zh-CN" altLang="en-US" sz="2600" b="1" dirty="0">
                <a:solidFill>
                  <a:srgbClr val="002060"/>
                </a:solidFill>
                <a:uFillTx/>
                <a:latin typeface="宋体" panose="02010600030101010101" pitchFamily="2" charset="-122"/>
                <a:ea typeface="宋体" panose="02010600030101010101" pitchFamily="2" charset="-122"/>
              </a:rPr>
              <a:t>实行</a:t>
            </a:r>
            <a:r>
              <a:rPr lang="zh-CN" altLang="en-US" sz="2600" b="1" dirty="0" smtClean="0">
                <a:solidFill>
                  <a:srgbClr val="002060"/>
                </a:solidFill>
                <a:uFillTx/>
                <a:latin typeface="宋体" panose="02010600030101010101" pitchFamily="2" charset="-122"/>
                <a:ea typeface="宋体" panose="02010600030101010101" pitchFamily="2" charset="-122"/>
              </a:rPr>
              <a:t>人民代表大会制度。</a:t>
            </a:r>
            <a:r>
              <a:rPr lang="zh-CN" altLang="en-US" sz="2600" b="1" dirty="0" smtClean="0">
                <a:solidFill>
                  <a:srgbClr val="FF0000"/>
                </a:solidFill>
                <a:uFillTx/>
                <a:latin typeface="宋体" panose="02010600030101010101" pitchFamily="2" charset="-122"/>
                <a:ea typeface="宋体" panose="02010600030101010101" pitchFamily="2" charset="-122"/>
              </a:rPr>
              <a:t>（标志着人民代表大会制度正式建立起来）</a:t>
            </a:r>
            <a:endParaRPr lang="zh-CN" altLang="en-US" sz="2600" b="1" dirty="0">
              <a:solidFill>
                <a:srgbClr val="002060"/>
              </a:solidFill>
              <a:uFillTx/>
              <a:latin typeface="宋体" panose="02010600030101010101" pitchFamily="2" charset="-122"/>
              <a:ea typeface="宋体" panose="02010600030101010101" pitchFamily="2" charset="-122"/>
            </a:endParaRPr>
          </a:p>
        </p:txBody>
      </p:sp>
      <p:sp>
        <p:nvSpPr>
          <p:cNvPr id="10"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11" name="直接连接符 1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48"/>
          <p:cNvSpPr txBox="1"/>
          <p:nvPr>
            <p:custDataLst>
              <p:tags r:id="rId1"/>
            </p:custDataLst>
          </p:nvPr>
        </p:nvSpPr>
        <p:spPr>
          <a:xfrm>
            <a:off x="70121" y="870436"/>
            <a:ext cx="10660632"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人民代表大会制度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根本政治制度</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fade">
                                      <p:cBhvr>
                                        <p:cTn id="7" dur="1000"/>
                                        <p:tgtEl>
                                          <p:spTgt spid="43015"/>
                                        </p:tgtEl>
                                      </p:cBhvr>
                                    </p:animEffect>
                                    <p:anim calcmode="lin" valueType="num">
                                      <p:cBhvr>
                                        <p:cTn id="8" dur="1000" fill="hold"/>
                                        <p:tgtEl>
                                          <p:spTgt spid="43015"/>
                                        </p:tgtEl>
                                        <p:attrNameLst>
                                          <p:attrName>ppt_x</p:attrName>
                                        </p:attrNameLst>
                                      </p:cBhvr>
                                      <p:tavLst>
                                        <p:tav tm="0">
                                          <p:val>
                                            <p:strVal val="#ppt_x"/>
                                          </p:val>
                                        </p:tav>
                                        <p:tav tm="100000">
                                          <p:val>
                                            <p:strVal val="#ppt_x"/>
                                          </p:val>
                                        </p:tav>
                                      </p:tavLst>
                                    </p:anim>
                                    <p:anim calcmode="lin" valueType="num">
                                      <p:cBhvr>
                                        <p:cTn id="9" dur="1000" fill="hold"/>
                                        <p:tgtEl>
                                          <p:spTgt spid="430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直接连接符 7"/>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13" name="文本框 48"/>
          <p:cNvSpPr txBox="1"/>
          <p:nvPr>
            <p:custDataLst>
              <p:tags r:id="rId2"/>
            </p:custDataLst>
          </p:nvPr>
        </p:nvSpPr>
        <p:spPr>
          <a:xfrm>
            <a:off x="37849" y="1001859"/>
            <a:ext cx="8689291"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中华民国的</a:t>
            </a:r>
            <a:r>
              <a:rPr lang="zh-CN" altLang="en-US" sz="2800" b="1" spc="0" dirty="0" smtClean="0">
                <a:solidFill>
                  <a:srgbClr val="FF0000"/>
                </a:solidFill>
                <a:latin typeface="黑体" panose="02010609060101010101" charset="-122"/>
                <a:ea typeface="黑体" panose="02010609060101010101" charset="-122"/>
                <a:cs typeface="黑体" panose="02010609060101010101" charset="-122"/>
              </a:rPr>
              <a:t>成立以及</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资产阶级</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民主共和制</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度诞生</a:t>
            </a:r>
            <a:endParaRPr lang="zh-CN" altLang="en-US" sz="2800" b="1" spc="0" dirty="0">
              <a:solidFill>
                <a:srgbClr val="FF0000"/>
              </a:solidFill>
              <a:uFillTx/>
              <a:latin typeface="黑体" panose="02010609060101010101" charset="-122"/>
              <a:ea typeface="黑体" panose="02010609060101010101" charset="-122"/>
              <a:cs typeface="黑体" panose="02010609060101010101" charset="-122"/>
            </a:endParaRPr>
          </a:p>
        </p:txBody>
      </p:sp>
      <p:grpSp>
        <p:nvGrpSpPr>
          <p:cNvPr id="14" name="组合 13"/>
          <p:cNvGrpSpPr/>
          <p:nvPr/>
        </p:nvGrpSpPr>
        <p:grpSpPr>
          <a:xfrm>
            <a:off x="351314" y="2357465"/>
            <a:ext cx="5749447" cy="4123055"/>
            <a:chOff x="177" y="2079"/>
            <a:chExt cx="9580" cy="6905"/>
          </a:xfrm>
        </p:grpSpPr>
        <p:pic>
          <p:nvPicPr>
            <p:cNvPr id="15" name="图片 14"/>
            <p:cNvPicPr>
              <a:picLocks noChangeAspect="1"/>
            </p:cNvPicPr>
            <p:nvPr/>
          </p:nvPicPr>
          <p:blipFill rotWithShape="1">
            <a:blip r:embed="rId6" cstate="print"/>
            <a:srcRect t="13814" r="44303"/>
            <a:stretch>
              <a:fillRect/>
            </a:stretch>
          </p:blipFill>
          <p:spPr>
            <a:xfrm>
              <a:off x="177" y="2079"/>
              <a:ext cx="5729" cy="5790"/>
            </a:xfrm>
            <a:prstGeom prst="rect">
              <a:avLst/>
            </a:prstGeom>
            <a:ln>
              <a:noFill/>
            </a:ln>
            <a:effectLst>
              <a:outerShdw blurRad="190500" algn="tl" rotWithShape="0">
                <a:srgbClr val="000000">
                  <a:alpha val="70000"/>
                </a:srgbClr>
              </a:outerShdw>
            </a:effectLst>
          </p:spPr>
        </p:pic>
        <p:sp>
          <p:nvSpPr>
            <p:cNvPr id="17" name="文本框 8"/>
            <p:cNvSpPr txBox="1"/>
            <p:nvPr/>
          </p:nvSpPr>
          <p:spPr>
            <a:xfrm>
              <a:off x="177" y="7697"/>
              <a:ext cx="5318" cy="1287"/>
            </a:xfrm>
            <a:prstGeom prst="rect">
              <a:avLst/>
            </a:prstGeom>
            <a:solidFill>
              <a:schemeClr val="accent3">
                <a:lumMod val="60000"/>
                <a:lumOff val="40000"/>
              </a:schemeClr>
            </a:solidFill>
            <a:ln w="9525">
              <a:solidFill>
                <a:srgbClr val="FF0000"/>
              </a:solid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200" b="1" dirty="0">
                  <a:solidFill>
                    <a:schemeClr val="tx1"/>
                  </a:solidFill>
                  <a:uFillTx/>
                  <a:latin typeface="楷体" panose="02010609060101010101" pitchFamily="49" charset="-122"/>
                  <a:ea typeface="楷体" panose="02010609060101010101" pitchFamily="49" charset="-122"/>
                </a:rPr>
                <a:t>孙中山就职临时大总统 全体职员合影</a:t>
              </a:r>
            </a:p>
          </p:txBody>
        </p:sp>
        <p:pic>
          <p:nvPicPr>
            <p:cNvPr id="18" name="图片 17"/>
            <p:cNvPicPr>
              <a:picLocks noChangeAspect="1"/>
            </p:cNvPicPr>
            <p:nvPr/>
          </p:nvPicPr>
          <p:blipFill rotWithShape="1">
            <a:blip r:embed="rId6" cstate="print"/>
            <a:srcRect l="56207"/>
            <a:stretch>
              <a:fillRect/>
            </a:stretch>
          </p:blipFill>
          <p:spPr>
            <a:xfrm>
              <a:off x="5712" y="2108"/>
              <a:ext cx="4045" cy="5733"/>
            </a:xfrm>
            <a:prstGeom prst="rect">
              <a:avLst/>
            </a:prstGeom>
            <a:ln>
              <a:noFill/>
            </a:ln>
            <a:effectLst>
              <a:outerShdw blurRad="190500" algn="tl" rotWithShape="0">
                <a:srgbClr val="000000">
                  <a:alpha val="70000"/>
                </a:srgbClr>
              </a:outerShdw>
            </a:effectLst>
          </p:spPr>
        </p:pic>
        <p:sp>
          <p:nvSpPr>
            <p:cNvPr id="19" name="文本框 9"/>
            <p:cNvSpPr txBox="1"/>
            <p:nvPr/>
          </p:nvSpPr>
          <p:spPr>
            <a:xfrm>
              <a:off x="5495" y="7646"/>
              <a:ext cx="4199" cy="1338"/>
            </a:xfrm>
            <a:prstGeom prst="rect">
              <a:avLst/>
            </a:prstGeom>
            <a:solidFill>
              <a:schemeClr val="accent3">
                <a:lumMod val="60000"/>
                <a:lumOff val="40000"/>
              </a:schemeClr>
            </a:solidFill>
            <a:ln w="9525">
              <a:solidFill>
                <a:srgbClr val="FF0000"/>
              </a:solid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dirty="0">
                  <a:latin typeface="楷体" panose="02010609060101010101" pitchFamily="49" charset="-122"/>
                  <a:ea typeface="楷体" panose="02010609060101010101" pitchFamily="49" charset="-122"/>
                </a:rPr>
                <a:t>  </a:t>
              </a:r>
              <a:r>
                <a:rPr lang="zh-CN" altLang="en-US" sz="2200" b="1" dirty="0">
                  <a:solidFill>
                    <a:schemeClr val="tx1"/>
                  </a:solidFill>
                  <a:uFillTx/>
                  <a:latin typeface="楷体" panose="02010609060101010101" pitchFamily="49" charset="-122"/>
                  <a:ea typeface="楷体" panose="02010609060101010101" pitchFamily="49" charset="-122"/>
                </a:rPr>
                <a:t>孙中山就职</a:t>
              </a:r>
              <a:endParaRPr lang="en-US" altLang="zh-CN" sz="2200" b="1" dirty="0">
                <a:solidFill>
                  <a:schemeClr val="tx1"/>
                </a:solidFill>
                <a:uFillTx/>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200" b="1" dirty="0">
                  <a:solidFill>
                    <a:schemeClr val="tx1"/>
                  </a:solidFill>
                  <a:uFillTx/>
                  <a:latin typeface="楷体" panose="02010609060101010101" pitchFamily="49" charset="-122"/>
                  <a:ea typeface="楷体" panose="02010609060101010101" pitchFamily="49" charset="-122"/>
                </a:rPr>
                <a:t>临时大总统誓词</a:t>
              </a:r>
            </a:p>
          </p:txBody>
        </p:sp>
      </p:grpSp>
      <p:sp>
        <p:nvSpPr>
          <p:cNvPr id="21" name="文本框 3"/>
          <p:cNvSpPr txBox="1"/>
          <p:nvPr/>
        </p:nvSpPr>
        <p:spPr>
          <a:xfrm>
            <a:off x="7212107" y="3065490"/>
            <a:ext cx="4722905" cy="3415030"/>
          </a:xfrm>
          <a:prstGeom prst="rect">
            <a:avLst/>
          </a:prstGeom>
          <a:noFill/>
          <a:ln w="25400">
            <a:solidFill>
              <a:srgbClr val="00B050"/>
            </a:solidFill>
          </a:ln>
        </p:spPr>
        <p:txBody>
          <a:bodyPr wrap="square" rtlCol="0">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时间</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1912年1月1日</a:t>
            </a: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临时</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大总统：</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孙中山</a:t>
            </a: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国旗</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五色旗</a:t>
            </a: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纪元</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中华民国纪年</a:t>
            </a:r>
            <a:endPar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endParaRP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意义</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标志着</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资产阶级共和制度</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在中国的诞生。</a:t>
            </a:r>
          </a:p>
        </p:txBody>
      </p:sp>
      <p:sp>
        <p:nvSpPr>
          <p:cNvPr id="22" name="文本框 1"/>
          <p:cNvSpPr txBox="1"/>
          <p:nvPr/>
        </p:nvSpPr>
        <p:spPr>
          <a:xfrm>
            <a:off x="356235" y="1482554"/>
            <a:ext cx="3637534" cy="523220"/>
          </a:xfrm>
          <a:prstGeom prst="rect">
            <a:avLst/>
          </a:prstGeom>
          <a:noFill/>
          <a:ln>
            <a:noFill/>
          </a:ln>
        </p:spPr>
        <p:txBody>
          <a:bodyPr wrap="none" rtlCol="0" anchor="t">
            <a:spAutoFit/>
          </a:bodyPr>
          <a:lstStyle/>
          <a:p>
            <a:r>
              <a:rPr lang="zh-CN" altLang="en-US" sz="2800" b="1" dirty="0" smtClean="0">
                <a:solidFill>
                  <a:srgbClr val="FF0000"/>
                </a:solidFill>
                <a:latin typeface="黑体" panose="02010609060101010101" charset="-122"/>
                <a:ea typeface="黑体" panose="02010609060101010101" charset="-122"/>
                <a:sym typeface="+mn-ea"/>
              </a:rPr>
              <a:t>（</a:t>
            </a:r>
            <a:r>
              <a:rPr lang="en-US" altLang="zh-CN" sz="2800" b="1" dirty="0" smtClean="0">
                <a:solidFill>
                  <a:srgbClr val="FF0000"/>
                </a:solidFill>
                <a:latin typeface="黑体" panose="02010609060101010101" charset="-122"/>
                <a:ea typeface="黑体" panose="02010609060101010101" charset="-122"/>
                <a:sym typeface="+mn-ea"/>
              </a:rPr>
              <a:t>1</a:t>
            </a:r>
            <a:r>
              <a:rPr lang="zh-CN" altLang="en-US" sz="2800" b="1" dirty="0" smtClean="0">
                <a:solidFill>
                  <a:srgbClr val="FF0000"/>
                </a:solidFill>
                <a:latin typeface="黑体" panose="02010609060101010101" charset="-122"/>
                <a:ea typeface="黑体" panose="02010609060101010101" charset="-122"/>
                <a:sym typeface="+mn-ea"/>
              </a:rPr>
              <a:t>）中华民国的成立</a:t>
            </a:r>
            <a:endParaRPr lang="zh-CN" altLang="en-US" sz="2800" b="1" dirty="0">
              <a:solidFill>
                <a:srgbClr val="FF0000"/>
              </a:solidFill>
              <a:latin typeface="黑体" panose="02010609060101010101" charset="-122"/>
              <a:ea typeface="黑体" panose="02010609060101010101" charset="-122"/>
            </a:endParaRPr>
          </a:p>
        </p:txBody>
      </p:sp>
      <p:pic>
        <p:nvPicPr>
          <p:cNvPr id="23" name="图片 22"/>
          <p:cNvPicPr>
            <a:picLocks noChangeAspect="1"/>
          </p:cNvPicPr>
          <p:nvPr>
            <p:custDataLst>
              <p:tags r:id="rId3"/>
            </p:custDataLst>
          </p:nvPr>
        </p:nvPicPr>
        <p:blipFill>
          <a:blip r:embed="rId7" cstate="print"/>
          <a:stretch>
            <a:fillRect/>
          </a:stretch>
        </p:blipFill>
        <p:spPr>
          <a:xfrm>
            <a:off x="8499662" y="905772"/>
            <a:ext cx="3435350" cy="1998345"/>
          </a:xfrm>
          <a:prstGeom prst="rect">
            <a:avLst/>
          </a:prstGeom>
          <a:ln w="12700" cmpd="sng">
            <a:solidFill>
              <a:schemeClr val="accent1">
                <a:shade val="50000"/>
              </a:schemeClr>
            </a:solidFill>
            <a:prstDash val="soli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文本框 6"/>
          <p:cNvSpPr txBox="1"/>
          <p:nvPr/>
        </p:nvSpPr>
        <p:spPr>
          <a:xfrm>
            <a:off x="69850" y="2250440"/>
            <a:ext cx="8168005" cy="3415030"/>
          </a:xfrm>
          <a:prstGeom prst="rect">
            <a:avLst/>
          </a:prstGeom>
          <a:noFill/>
          <a:ln w="9525">
            <a:noFill/>
          </a:ln>
        </p:spPr>
        <p:txBody>
          <a:bodyPr wrap="square" anchor="t">
            <a:spAutoFit/>
          </a:bodyPr>
          <a:lstStyle/>
          <a:p>
            <a:pPr>
              <a:lnSpc>
                <a:spcPct val="150000"/>
              </a:lnSpc>
            </a:pPr>
            <a:r>
              <a:rPr lang="en-US" altLang="zh-CN" sz="2400" b="1" dirty="0" smtClean="0">
                <a:solidFill>
                  <a:srgbClr val="FF0000"/>
                </a:solidFill>
                <a:uFillTx/>
                <a:latin typeface="宋体" panose="02010600030101010101" pitchFamily="2" charset="-122"/>
                <a:ea typeface="宋体" panose="02010600030101010101" pitchFamily="2" charset="-122"/>
              </a:rPr>
              <a:t>①</a:t>
            </a:r>
            <a:r>
              <a:rPr lang="zh-CN" altLang="en-US" sz="2400" b="1" dirty="0" smtClean="0">
                <a:solidFill>
                  <a:srgbClr val="FF0000"/>
                </a:solidFill>
                <a:uFillTx/>
                <a:latin typeface="宋体" panose="02010600030101010101" pitchFamily="2" charset="-122"/>
                <a:ea typeface="宋体" panose="02010600030101010101" pitchFamily="2" charset="-122"/>
              </a:rPr>
              <a:t>遭到破坏：</a:t>
            </a:r>
            <a:r>
              <a:rPr lang="en-US" altLang="zh-CN" sz="2400" b="1" dirty="0" smtClean="0">
                <a:solidFill>
                  <a:srgbClr val="002060"/>
                </a:solidFill>
                <a:uFillTx/>
                <a:latin typeface="宋体" panose="02010600030101010101" pitchFamily="2" charset="-122"/>
                <a:ea typeface="宋体" panose="02010600030101010101" pitchFamily="2" charset="-122"/>
              </a:rPr>
              <a:t>1957</a:t>
            </a:r>
            <a:r>
              <a:rPr lang="zh-CN" altLang="en-US" sz="2400" b="1" dirty="0" smtClean="0">
                <a:solidFill>
                  <a:srgbClr val="002060"/>
                </a:solidFill>
                <a:uFillTx/>
                <a:latin typeface="宋体" panose="02010600030101010101" pitchFamily="2" charset="-122"/>
                <a:ea typeface="宋体" panose="02010600030101010101" pitchFamily="2" charset="-122"/>
              </a:rPr>
              <a:t>年以后，由于受反右派斗争扩大化和“左”倾指导思想的影响，民主集中制遭到</a:t>
            </a:r>
            <a:r>
              <a:rPr lang="zh-CN" altLang="en-US" sz="2400" b="1" dirty="0" smtClean="0">
                <a:solidFill>
                  <a:srgbClr val="FF0000"/>
                </a:solidFill>
                <a:uFillTx/>
                <a:latin typeface="宋体" panose="02010600030101010101" pitchFamily="2" charset="-122"/>
                <a:ea typeface="宋体" panose="02010600030101010101" pitchFamily="2" charset="-122"/>
              </a:rPr>
              <a:t>破坏</a:t>
            </a:r>
            <a:r>
              <a:rPr lang="zh-CN" altLang="en-US" sz="2400" b="1" dirty="0" smtClean="0">
                <a:solidFill>
                  <a:srgbClr val="002060"/>
                </a:solidFill>
                <a:uFillTx/>
                <a:latin typeface="宋体" panose="02010600030101010101" pitchFamily="2" charset="-122"/>
                <a:ea typeface="宋体" panose="02010600030101010101" pitchFamily="2" charset="-122"/>
              </a:rPr>
              <a:t>，人民代表大会制度在国家政治生活中的</a:t>
            </a:r>
            <a:r>
              <a:rPr lang="zh-CN" altLang="en-US" sz="2400" b="1" dirty="0" smtClean="0">
                <a:solidFill>
                  <a:srgbClr val="FF0000"/>
                </a:solidFill>
                <a:uFillTx/>
                <a:latin typeface="宋体" panose="02010600030101010101" pitchFamily="2" charset="-122"/>
                <a:ea typeface="宋体" panose="02010600030101010101" pitchFamily="2" charset="-122"/>
              </a:rPr>
              <a:t>地位和作用被削弱</a:t>
            </a:r>
            <a:r>
              <a:rPr lang="zh-CN" altLang="en-US" sz="2400" b="1" dirty="0" smtClean="0">
                <a:solidFill>
                  <a:srgbClr val="002060"/>
                </a:solidFill>
                <a:uFillTx/>
                <a:latin typeface="宋体" panose="02010600030101010101" pitchFamily="2" charset="-122"/>
                <a:ea typeface="宋体" panose="02010600030101010101" pitchFamily="2" charset="-122"/>
              </a:rPr>
              <a:t>；“文革”十年，人民代表大会制度更是遭受</a:t>
            </a:r>
            <a:r>
              <a:rPr lang="zh-CN" altLang="en-US" sz="2400" b="1" dirty="0" smtClean="0">
                <a:solidFill>
                  <a:srgbClr val="FF0000"/>
                </a:solidFill>
                <a:uFillTx/>
                <a:latin typeface="宋体" panose="02010600030101010101" pitchFamily="2" charset="-122"/>
                <a:ea typeface="宋体" panose="02010600030101010101" pitchFamily="2" charset="-122"/>
              </a:rPr>
              <a:t>严重破坏和挫折</a:t>
            </a:r>
            <a:r>
              <a:rPr lang="zh-CN" altLang="en-US" sz="2400" b="1" dirty="0" smtClean="0">
                <a:solidFill>
                  <a:srgbClr val="002060"/>
                </a:solidFill>
                <a:uFillTx/>
                <a:latin typeface="宋体" panose="02010600030101010101" pitchFamily="2" charset="-122"/>
                <a:ea typeface="宋体" panose="02010600030101010101" pitchFamily="2" charset="-122"/>
              </a:rPr>
              <a:t>；</a:t>
            </a:r>
          </a:p>
          <a:p>
            <a:pPr>
              <a:lnSpc>
                <a:spcPct val="150000"/>
              </a:lnSpc>
            </a:pPr>
            <a:endParaRPr lang="en-US" altLang="zh-CN" sz="2400" b="1" dirty="0">
              <a:solidFill>
                <a:srgbClr val="002060"/>
              </a:solidFill>
              <a:uFillTx/>
              <a:latin typeface="宋体" panose="02010600030101010101" pitchFamily="2" charset="-122"/>
              <a:ea typeface="宋体" panose="02010600030101010101" pitchFamily="2" charset="-122"/>
            </a:endParaRPr>
          </a:p>
          <a:p>
            <a:pPr>
              <a:lnSpc>
                <a:spcPct val="150000"/>
              </a:lnSpc>
            </a:pPr>
            <a:r>
              <a:rPr lang="en-US" altLang="zh-CN" sz="2400" b="1" dirty="0">
                <a:solidFill>
                  <a:srgbClr val="FF0000"/>
                </a:solidFill>
                <a:latin typeface="宋体" panose="02010600030101010101" pitchFamily="2" charset="-122"/>
                <a:ea typeface="宋体" panose="02010600030101010101" pitchFamily="2" charset="-122"/>
                <a:sym typeface="+mn-ea"/>
              </a:rPr>
              <a:t>②</a:t>
            </a:r>
            <a:r>
              <a:rPr lang="zh-CN" altLang="en-US" sz="2400" b="1" dirty="0">
                <a:solidFill>
                  <a:srgbClr val="FF0000"/>
                </a:solidFill>
                <a:latin typeface="宋体" panose="02010600030101010101" pitchFamily="2" charset="-122"/>
                <a:ea typeface="宋体" panose="02010600030101010101" pitchFamily="2" charset="-122"/>
                <a:sym typeface="+mn-ea"/>
              </a:rPr>
              <a:t>恢复：</a:t>
            </a:r>
            <a:r>
              <a:rPr lang="zh-CN" altLang="en-US" sz="2400" b="1" dirty="0">
                <a:solidFill>
                  <a:srgbClr val="002060"/>
                </a:solidFill>
                <a:latin typeface="宋体" panose="02010600030101010101" pitchFamily="2" charset="-122"/>
                <a:ea typeface="宋体" panose="02010600030101010101" pitchFamily="2" charset="-122"/>
                <a:sym typeface="+mn-ea"/>
              </a:rPr>
              <a:t>文革结束后，人民代表大会制度</a:t>
            </a:r>
            <a:r>
              <a:rPr lang="zh-CN" altLang="en-US" sz="2400" b="1" dirty="0">
                <a:solidFill>
                  <a:srgbClr val="FF0000"/>
                </a:solidFill>
                <a:latin typeface="宋体" panose="02010600030101010101" pitchFamily="2" charset="-122"/>
                <a:ea typeface="宋体" panose="02010600030101010101" pitchFamily="2" charset="-122"/>
                <a:sym typeface="+mn-ea"/>
              </a:rPr>
              <a:t>逐渐恢复</a:t>
            </a:r>
            <a:r>
              <a:rPr lang="zh-CN" altLang="en-US" sz="2400" b="1" dirty="0">
                <a:solidFill>
                  <a:srgbClr val="002060"/>
                </a:solidFill>
                <a:latin typeface="宋体" panose="02010600030101010101" pitchFamily="2" charset="-122"/>
                <a:ea typeface="宋体" panose="02010600030101010101" pitchFamily="2" charset="-122"/>
                <a:sym typeface="+mn-ea"/>
              </a:rPr>
              <a:t>；</a:t>
            </a:r>
            <a:endParaRPr lang="zh-CN" altLang="en-US" sz="2400" b="1" dirty="0">
              <a:solidFill>
                <a:srgbClr val="002060"/>
              </a:solidFill>
              <a:uFillTx/>
              <a:latin typeface="宋体" panose="02010600030101010101" pitchFamily="2" charset="-122"/>
              <a:ea typeface="宋体" panose="02010600030101010101" pitchFamily="2" charset="-122"/>
            </a:endParaRPr>
          </a:p>
        </p:txBody>
      </p:sp>
      <p:grpSp>
        <p:nvGrpSpPr>
          <p:cNvPr id="5" name="组合 4"/>
          <p:cNvGrpSpPr/>
          <p:nvPr/>
        </p:nvGrpSpPr>
        <p:grpSpPr>
          <a:xfrm>
            <a:off x="8385175" y="1351280"/>
            <a:ext cx="3947795" cy="4412866"/>
            <a:chOff x="8461" y="1394"/>
            <a:chExt cx="6047" cy="4331"/>
          </a:xfrm>
        </p:grpSpPr>
        <p:sp>
          <p:nvSpPr>
            <p:cNvPr id="45062" name="文本框 8"/>
            <p:cNvSpPr txBox="1"/>
            <p:nvPr/>
          </p:nvSpPr>
          <p:spPr>
            <a:xfrm>
              <a:off x="8461" y="4548"/>
              <a:ext cx="6047" cy="1177"/>
            </a:xfrm>
            <a:prstGeom prst="rect">
              <a:avLst/>
            </a:prstGeom>
            <a:noFill/>
            <a:ln w="9525">
              <a:noFill/>
            </a:ln>
          </p:spPr>
          <p:txBody>
            <a:bodyPr anchor="t">
              <a:spAutoFit/>
            </a:bodyPr>
            <a:lstStyle/>
            <a:p>
              <a:r>
                <a:rPr lang="zh-CN" altLang="en-US" sz="2400" b="1" dirty="0">
                  <a:solidFill>
                    <a:srgbClr val="002060"/>
                  </a:solidFill>
                  <a:latin typeface="楷体" panose="02010609060101010101" pitchFamily="49" charset="-122"/>
                  <a:ea typeface="楷体" panose="02010609060101010101" pitchFamily="49" charset="-122"/>
                </a:rPr>
                <a:t>五届全国人大五次会议以无记名投票方式通过宪法后，代表们热烈鼓掌</a:t>
              </a:r>
            </a:p>
          </p:txBody>
        </p:sp>
        <p:pic>
          <p:nvPicPr>
            <p:cNvPr id="45063" name="图片 10"/>
            <p:cNvPicPr>
              <a:picLocks noChangeAspect="1"/>
            </p:cNvPicPr>
            <p:nvPr/>
          </p:nvPicPr>
          <p:blipFill>
            <a:blip r:embed="rId4" cstate="print"/>
            <a:stretch>
              <a:fillRect/>
            </a:stretch>
          </p:blipFill>
          <p:spPr>
            <a:xfrm>
              <a:off x="8616" y="1394"/>
              <a:ext cx="5520" cy="3153"/>
            </a:xfrm>
            <a:prstGeom prst="rect">
              <a:avLst/>
            </a:prstGeom>
            <a:noFill/>
            <a:ln w="9525">
              <a:noFill/>
            </a:ln>
          </p:spPr>
        </p:pic>
      </p:grpSp>
      <p:sp>
        <p:nvSpPr>
          <p:cNvPr id="10"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11" name="直接连接符 1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48"/>
          <p:cNvSpPr txBox="1"/>
          <p:nvPr>
            <p:custDataLst>
              <p:tags r:id="rId1"/>
            </p:custDataLst>
          </p:nvPr>
        </p:nvSpPr>
        <p:spPr>
          <a:xfrm>
            <a:off x="70121" y="870436"/>
            <a:ext cx="10660632"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人民代表大会制度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根本政治制度</a:t>
            </a:r>
          </a:p>
        </p:txBody>
      </p:sp>
      <p:sp>
        <p:nvSpPr>
          <p:cNvPr id="13" name="文本框 5"/>
          <p:cNvSpPr txBox="1"/>
          <p:nvPr/>
        </p:nvSpPr>
        <p:spPr>
          <a:xfrm>
            <a:off x="69850" y="1647191"/>
            <a:ext cx="7111365" cy="521970"/>
          </a:xfrm>
          <a:prstGeom prst="rect">
            <a:avLst/>
          </a:prstGeom>
          <a:noFill/>
          <a:ln w="9525">
            <a:noFill/>
          </a:ln>
        </p:spPr>
        <p:txBody>
          <a:bodyPr wrap="square" anchor="t">
            <a:spAutoFit/>
          </a:bodyPr>
          <a:lstStyle/>
          <a:p>
            <a:r>
              <a:rPr lang="zh-CN" altLang="en-US" sz="2800" b="1" dirty="0" smtClean="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2</a:t>
            </a:r>
            <a:r>
              <a:rPr lang="zh-CN" altLang="en-US" sz="2800" b="1" dirty="0" smtClean="0">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人民代表大会制度</a:t>
            </a:r>
            <a:r>
              <a:rPr lang="zh-CN" altLang="en-US" sz="2800" b="1" dirty="0" smtClean="0">
                <a:solidFill>
                  <a:srgbClr val="FF0000"/>
                </a:solidFill>
                <a:latin typeface="黑体" panose="02010609060101010101" charset="-122"/>
                <a:ea typeface="黑体" panose="02010609060101010101" charset="-122"/>
              </a:rPr>
              <a:t>的曲折发展</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1000"/>
                                        <p:tgtEl>
                                          <p:spTgt spid="45061"/>
                                        </p:tgtEl>
                                      </p:cBhvr>
                                    </p:animEffect>
                                    <p:anim calcmode="lin" valueType="num">
                                      <p:cBhvr>
                                        <p:cTn id="8" dur="1000" fill="hold"/>
                                        <p:tgtEl>
                                          <p:spTgt spid="45061"/>
                                        </p:tgtEl>
                                        <p:attrNameLst>
                                          <p:attrName>ppt_x</p:attrName>
                                        </p:attrNameLst>
                                      </p:cBhvr>
                                      <p:tavLst>
                                        <p:tav tm="0">
                                          <p:val>
                                            <p:strVal val="#ppt_x"/>
                                          </p:val>
                                        </p:tav>
                                        <p:tav tm="100000">
                                          <p:val>
                                            <p:strVal val="#ppt_x"/>
                                          </p:val>
                                        </p:tav>
                                      </p:tavLst>
                                    </p:anim>
                                    <p:anim calcmode="lin" valueType="num">
                                      <p:cBhvr>
                                        <p:cTn id="9" dur="1000" fill="hold"/>
                                        <p:tgtEl>
                                          <p:spTgt spid="450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250" y="1818005"/>
            <a:ext cx="12011025" cy="4616648"/>
          </a:xfrm>
          <a:prstGeom prst="rect">
            <a:avLst/>
          </a:prstGeom>
        </p:spPr>
        <p:txBody>
          <a:bodyPr wrap="square">
            <a:spAutoFit/>
          </a:bodyPr>
          <a:lstStyle/>
          <a:p>
            <a:pPr>
              <a:lnSpc>
                <a:spcPct val="150000"/>
              </a:lnSpc>
            </a:pPr>
            <a:r>
              <a:rPr lang="en-US" altLang="zh-CN" sz="2800" b="1" dirty="0" smtClean="0">
                <a:solidFill>
                  <a:srgbClr val="002060"/>
                </a:solidFill>
                <a:uFillTx/>
                <a:latin typeface="宋体" panose="02010600030101010101" pitchFamily="2" charset="-122"/>
                <a:ea typeface="宋体" panose="02010600030101010101" pitchFamily="2" charset="-122"/>
                <a:sym typeface="+mn-ea"/>
              </a:rPr>
              <a:t> </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Wingdings" panose="05000000000000000000" charset="0"/>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人民代表大会制度的</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完善</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800" b="1" dirty="0" smtClean="0">
                <a:solidFill>
                  <a:srgbClr val="002060"/>
                </a:solidFill>
                <a:uFillTx/>
                <a:latin typeface="宋体" panose="02010600030101010101" pitchFamily="2" charset="-122"/>
                <a:ea typeface="宋体" panose="02010600030101010101" pitchFamily="2" charset="-122"/>
                <a:sym typeface="+mn-ea"/>
              </a:rPr>
              <a:t>1982</a:t>
            </a:r>
            <a:r>
              <a:rPr lang="zh-CN" altLang="en-US" sz="2800" b="1" dirty="0">
                <a:solidFill>
                  <a:srgbClr val="002060"/>
                </a:solidFill>
                <a:uFillTx/>
                <a:latin typeface="宋体" panose="02010600030101010101" pitchFamily="2" charset="-122"/>
                <a:ea typeface="宋体" panose="02010600030101010101" pitchFamily="2" charset="-122"/>
                <a:sym typeface="+mn-ea"/>
              </a:rPr>
              <a:t>年</a:t>
            </a:r>
            <a:r>
              <a:rPr lang="zh-CN" altLang="en-US" sz="2800" b="1" dirty="0" smtClean="0">
                <a:solidFill>
                  <a:srgbClr val="002060"/>
                </a:solidFill>
                <a:uFillTx/>
                <a:latin typeface="宋体" panose="02010600030101010101" pitchFamily="2" charset="-122"/>
                <a:ea typeface="宋体" panose="02010600030101010101" pitchFamily="2" charset="-122"/>
                <a:sym typeface="+mn-ea"/>
              </a:rPr>
              <a:t>通过的</a:t>
            </a:r>
            <a:r>
              <a:rPr lang="en-US" altLang="zh-CN" sz="2800" b="1" dirty="0" smtClean="0">
                <a:solidFill>
                  <a:srgbClr val="002060"/>
                </a:solidFill>
                <a:uFillTx/>
                <a:latin typeface="宋体" panose="02010600030101010101" pitchFamily="2" charset="-122"/>
                <a:ea typeface="宋体" panose="02010600030101010101" pitchFamily="2" charset="-122"/>
                <a:sym typeface="+mn-ea"/>
              </a:rPr>
              <a:t>《</a:t>
            </a:r>
            <a:r>
              <a:rPr lang="zh-CN" altLang="en-US" sz="2800" b="1" dirty="0" smtClean="0">
                <a:solidFill>
                  <a:srgbClr val="002060"/>
                </a:solidFill>
                <a:uFillTx/>
                <a:latin typeface="宋体" panose="02010600030101010101" pitchFamily="2" charset="-122"/>
                <a:ea typeface="宋体" panose="02010600030101010101" pitchFamily="2" charset="-122"/>
                <a:sym typeface="+mn-ea"/>
              </a:rPr>
              <a:t>中华人民共和国宪法</a:t>
            </a:r>
            <a:r>
              <a:rPr lang="en-US" altLang="zh-CN" sz="2800" b="1" dirty="0">
                <a:solidFill>
                  <a:srgbClr val="002060"/>
                </a:solidFill>
                <a:uFillTx/>
                <a:latin typeface="宋体" panose="02010600030101010101" pitchFamily="2" charset="-122"/>
                <a:ea typeface="宋体" panose="02010600030101010101" pitchFamily="2" charset="-122"/>
                <a:sym typeface="+mn-ea"/>
              </a:rPr>
              <a:t>》</a:t>
            </a:r>
            <a:r>
              <a:rPr lang="zh-CN" altLang="en-US" sz="2800" b="1" dirty="0">
                <a:solidFill>
                  <a:srgbClr val="002060"/>
                </a:solidFill>
                <a:uFillTx/>
                <a:latin typeface="宋体" panose="02010600030101010101" pitchFamily="2" charset="-122"/>
                <a:ea typeface="宋体" panose="02010600030101010101" pitchFamily="2" charset="-122"/>
                <a:sym typeface="+mn-ea"/>
              </a:rPr>
              <a:t>，进一步</a:t>
            </a:r>
            <a:r>
              <a:rPr lang="zh-CN" altLang="en-US" sz="2800" b="1" dirty="0">
                <a:solidFill>
                  <a:srgbClr val="FF0000"/>
                </a:solidFill>
                <a:uFillTx/>
                <a:latin typeface="宋体" panose="02010600030101010101" pitchFamily="2" charset="-122"/>
                <a:ea typeface="宋体" panose="02010600030101010101" pitchFamily="2" charset="-122"/>
                <a:sym typeface="+mn-ea"/>
              </a:rPr>
              <a:t>完善</a:t>
            </a:r>
            <a:r>
              <a:rPr lang="zh-CN" altLang="en-US" sz="2800" b="1" dirty="0">
                <a:solidFill>
                  <a:srgbClr val="002060"/>
                </a:solidFill>
                <a:uFillTx/>
                <a:latin typeface="宋体" panose="02010600030101010101" pitchFamily="2" charset="-122"/>
                <a:ea typeface="宋体" panose="02010600030101010101" pitchFamily="2" charset="-122"/>
                <a:sym typeface="+mn-ea"/>
              </a:rPr>
              <a:t>了</a:t>
            </a:r>
            <a:r>
              <a:rPr lang="zh-CN" altLang="en-US" sz="2800" b="1" dirty="0" smtClean="0">
                <a:solidFill>
                  <a:srgbClr val="002060"/>
                </a:solidFill>
                <a:uFillTx/>
                <a:latin typeface="宋体" panose="02010600030101010101" pitchFamily="2" charset="-122"/>
                <a:ea typeface="宋体" panose="02010600030101010101" pitchFamily="2" charset="-122"/>
                <a:sym typeface="+mn-ea"/>
              </a:rPr>
              <a:t>人民代表大会制度，使我国社会主义民主政治建设进入</a:t>
            </a:r>
            <a:r>
              <a:rPr lang="zh-CN" altLang="en-US" sz="2800" b="1" dirty="0" smtClean="0">
                <a:solidFill>
                  <a:srgbClr val="FF0000"/>
                </a:solidFill>
                <a:uFillTx/>
                <a:latin typeface="宋体" panose="02010600030101010101" pitchFamily="2" charset="-122"/>
                <a:ea typeface="宋体" panose="02010600030101010101" pitchFamily="2" charset="-122"/>
                <a:sym typeface="+mn-ea"/>
              </a:rPr>
              <a:t>新阶段</a:t>
            </a:r>
            <a:r>
              <a:rPr lang="zh-CN" altLang="en-US" sz="2800" b="1" dirty="0" smtClean="0">
                <a:solidFill>
                  <a:srgbClr val="002060"/>
                </a:solidFill>
                <a:uFillTx/>
                <a:latin typeface="宋体" panose="02010600030101010101" pitchFamily="2" charset="-122"/>
                <a:ea typeface="宋体" panose="02010600030101010101" pitchFamily="2" charset="-122"/>
                <a:sym typeface="+mn-ea"/>
              </a:rPr>
              <a:t>。</a:t>
            </a:r>
            <a:endParaRPr lang="en-US" altLang="zh-CN" sz="2800" b="1" dirty="0" smtClean="0">
              <a:solidFill>
                <a:srgbClr val="002060"/>
              </a:solidFill>
              <a:uFillTx/>
              <a:latin typeface="宋体" panose="02010600030101010101" pitchFamily="2" charset="-122"/>
              <a:ea typeface="宋体" panose="02010600030101010101" pitchFamily="2" charset="-122"/>
              <a:sym typeface="+mn-ea"/>
            </a:endParaRPr>
          </a:p>
          <a:p>
            <a:pPr>
              <a:lnSpc>
                <a:spcPct val="150000"/>
              </a:lnSpc>
            </a:pPr>
            <a:r>
              <a:rPr lang="zh-CN" altLang="en-US" sz="2800" b="1" dirty="0" smtClean="0">
                <a:solidFill>
                  <a:srgbClr val="002060"/>
                </a:solidFill>
                <a:uFillTx/>
                <a:latin typeface="宋体" panose="02010600030101010101" pitchFamily="2" charset="-122"/>
                <a:ea typeface="宋体" panose="02010600030101010101" pitchFamily="2" charset="-122"/>
                <a:sym typeface="+mn-ea"/>
              </a:rPr>
              <a:t>完善</a:t>
            </a:r>
            <a:r>
              <a:rPr lang="zh-CN" altLang="en-US" sz="2800" b="1" dirty="0" smtClean="0">
                <a:solidFill>
                  <a:srgbClr val="002060"/>
                </a:solidFill>
                <a:uFillTx/>
                <a:latin typeface="宋体" panose="02010600030101010101" pitchFamily="2" charset="-122"/>
                <a:ea typeface="宋体" panose="02010600030101010101" pitchFamily="2" charset="-122"/>
                <a:sym typeface="+mn-ea"/>
              </a:rPr>
              <a:t>的表现：</a:t>
            </a:r>
            <a:endParaRPr lang="zh-CN" altLang="en-US" sz="2800" b="1" dirty="0">
              <a:solidFill>
                <a:srgbClr val="002060"/>
              </a:solidFill>
              <a:uFillTx/>
              <a:latin typeface="宋体" panose="02010600030101010101" pitchFamily="2" charset="-122"/>
              <a:ea typeface="宋体" panose="02010600030101010101" pitchFamily="2" charset="-122"/>
            </a:endParaRPr>
          </a:p>
          <a:p>
            <a:pPr>
              <a:lnSpc>
                <a:spcPct val="150000"/>
              </a:lnSpc>
            </a:pPr>
            <a:r>
              <a:rPr lang="zh-CN" altLang="en-US" sz="2800" b="1" dirty="0" smtClean="0">
                <a:solidFill>
                  <a:srgbClr val="FF0000"/>
                </a:solidFill>
                <a:latin typeface="宋体" panose="02010600030101010101" pitchFamily="2" charset="-122"/>
                <a:ea typeface="宋体" panose="02010600030101010101" pitchFamily="2" charset="-122"/>
                <a:sym typeface="+mn-ea"/>
              </a:rPr>
              <a:t>  改进</a:t>
            </a:r>
            <a:r>
              <a:rPr lang="zh-CN" altLang="en-US" sz="2800" b="1" dirty="0" smtClean="0">
                <a:solidFill>
                  <a:srgbClr val="FF0000"/>
                </a:solidFill>
                <a:latin typeface="宋体" panose="02010600030101010101" pitchFamily="2" charset="-122"/>
                <a:ea typeface="宋体" panose="02010600030101010101" pitchFamily="2" charset="-122"/>
                <a:sym typeface="+mn-ea"/>
              </a:rPr>
              <a:t>选举制度，</a:t>
            </a:r>
            <a:r>
              <a:rPr lang="zh-CN" altLang="en-US" sz="2800" b="1" dirty="0" smtClean="0">
                <a:solidFill>
                  <a:srgbClr val="002060"/>
                </a:solidFill>
                <a:latin typeface="宋体" panose="02010600030101010101" pitchFamily="2" charset="-122"/>
                <a:ea typeface="宋体" panose="02010600030101010101" pitchFamily="2" charset="-122"/>
                <a:sym typeface="+mn-ea"/>
              </a:rPr>
              <a:t>把直接选举人大代表的范围扩大</a:t>
            </a:r>
            <a:r>
              <a:rPr lang="zh-CN" altLang="en-US" sz="2800" b="1" dirty="0">
                <a:solidFill>
                  <a:srgbClr val="002060"/>
                </a:solidFill>
                <a:latin typeface="宋体" panose="02010600030101010101" pitchFamily="2" charset="-122"/>
                <a:ea typeface="宋体" panose="02010600030101010101" pitchFamily="2" charset="-122"/>
                <a:sym typeface="+mn-ea"/>
              </a:rPr>
              <a:t>到县一级</a:t>
            </a:r>
            <a:r>
              <a:rPr lang="zh-CN" altLang="en-US" sz="2800" b="1" dirty="0" smtClean="0">
                <a:solidFill>
                  <a:srgbClr val="002060"/>
                </a:solidFill>
                <a:latin typeface="宋体" panose="02010600030101010101" pitchFamily="2" charset="-122"/>
                <a:ea typeface="宋体" panose="02010600030101010101" pitchFamily="2" charset="-122"/>
                <a:sym typeface="+mn-ea"/>
              </a:rPr>
              <a:t>，实行差额选举；</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smtClean="0">
                <a:solidFill>
                  <a:srgbClr val="FF0000"/>
                </a:solidFill>
                <a:latin typeface="宋体" panose="02010600030101010101" pitchFamily="2" charset="-122"/>
                <a:ea typeface="宋体" panose="02010600030101010101" pitchFamily="2" charset="-122"/>
                <a:sym typeface="+mn-ea"/>
              </a:rPr>
              <a:t>  扩大</a:t>
            </a:r>
            <a:r>
              <a:rPr lang="zh-CN" altLang="en-US" sz="2800" b="1" dirty="0">
                <a:solidFill>
                  <a:srgbClr val="FF0000"/>
                </a:solidFill>
                <a:latin typeface="宋体" panose="02010600030101010101" pitchFamily="2" charset="-122"/>
                <a:ea typeface="宋体" panose="02010600030101010101" pitchFamily="2" charset="-122"/>
                <a:sym typeface="+mn-ea"/>
              </a:rPr>
              <a:t>全国人大常委会职权</a:t>
            </a:r>
            <a:r>
              <a:rPr lang="zh-CN" altLang="en-US" sz="2800" b="1" dirty="0">
                <a:solidFill>
                  <a:srgbClr val="002060"/>
                </a:solidFill>
                <a:latin typeface="宋体" panose="02010600030101010101" pitchFamily="2" charset="-122"/>
                <a:ea typeface="宋体" panose="02010600030101010101" pitchFamily="2" charset="-122"/>
                <a:sym typeface="+mn-ea"/>
              </a:rPr>
              <a:t>，固定</a:t>
            </a:r>
            <a:r>
              <a:rPr lang="zh-CN" altLang="en-US" sz="2800" b="1" dirty="0" smtClean="0">
                <a:solidFill>
                  <a:srgbClr val="002060"/>
                </a:solidFill>
                <a:latin typeface="宋体" panose="02010600030101010101" pitchFamily="2" charset="-122"/>
                <a:ea typeface="宋体" panose="02010600030101010101" pitchFamily="2" charset="-122"/>
                <a:sym typeface="+mn-ea"/>
              </a:rPr>
              <a:t>任期，每届五年；</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smtClean="0">
                <a:solidFill>
                  <a:srgbClr val="002060"/>
                </a:solidFill>
                <a:latin typeface="宋体" panose="02010600030101010101" pitchFamily="2" charset="-122"/>
                <a:ea typeface="宋体" panose="02010600030101010101" pitchFamily="2" charset="-122"/>
                <a:sym typeface="+mn-ea"/>
              </a:rPr>
              <a:t>  赋予</a:t>
            </a:r>
            <a:r>
              <a:rPr lang="zh-CN" altLang="en-US" sz="2800" b="1" dirty="0" smtClean="0">
                <a:solidFill>
                  <a:srgbClr val="002060"/>
                </a:solidFill>
                <a:latin typeface="宋体" panose="02010600030101010101" pitchFamily="2" charset="-122"/>
                <a:ea typeface="宋体" panose="02010600030101010101" pitchFamily="2" charset="-122"/>
                <a:sym typeface="+mn-ea"/>
              </a:rPr>
              <a:t>省级</a:t>
            </a:r>
            <a:r>
              <a:rPr lang="zh-CN" altLang="en-US" sz="2800" b="1" dirty="0">
                <a:solidFill>
                  <a:srgbClr val="002060"/>
                </a:solidFill>
                <a:latin typeface="宋体" panose="02010600030101010101" pitchFamily="2" charset="-122"/>
                <a:ea typeface="宋体" panose="02010600030101010101" pitchFamily="2" charset="-122"/>
                <a:sym typeface="+mn-ea"/>
              </a:rPr>
              <a:t>地方人大及其常委会有权制定</a:t>
            </a:r>
            <a:r>
              <a:rPr lang="zh-CN" altLang="en-US" sz="2800" b="1" dirty="0">
                <a:solidFill>
                  <a:srgbClr val="FF0000"/>
                </a:solidFill>
                <a:latin typeface="宋体" panose="02010600030101010101" pitchFamily="2" charset="-122"/>
                <a:ea typeface="宋体" panose="02010600030101010101" pitchFamily="2" charset="-122"/>
                <a:sym typeface="+mn-ea"/>
              </a:rPr>
              <a:t>地方性</a:t>
            </a:r>
            <a:r>
              <a:rPr lang="zh-CN" altLang="en-US" sz="2800" b="1" dirty="0" smtClean="0">
                <a:solidFill>
                  <a:srgbClr val="FF0000"/>
                </a:solidFill>
                <a:latin typeface="宋体" panose="02010600030101010101" pitchFamily="2" charset="-122"/>
                <a:ea typeface="宋体" panose="02010600030101010101" pitchFamily="2" charset="-122"/>
                <a:sym typeface="+mn-ea"/>
              </a:rPr>
              <a:t>法规</a:t>
            </a:r>
            <a:r>
              <a:rPr lang="zh-CN" altLang="en-US" sz="2800" b="1" dirty="0" smtClean="0">
                <a:solidFill>
                  <a:srgbClr val="002060"/>
                </a:solidFill>
                <a:latin typeface="宋体" panose="02010600030101010101" pitchFamily="2" charset="-122"/>
                <a:ea typeface="宋体" panose="02010600030101010101" pitchFamily="2" charset="-122"/>
                <a:sym typeface="+mn-ea"/>
              </a:rPr>
              <a:t>的权力；等等。</a:t>
            </a:r>
            <a:endParaRPr lang="zh-CN" altLang="en-US" sz="2800" dirty="0">
              <a:solidFill>
                <a:srgbClr val="002060"/>
              </a:solidFill>
              <a:latin typeface="宋体" panose="02010600030101010101" pitchFamily="2" charset="-122"/>
              <a:ea typeface="宋体" panose="02010600030101010101" pitchFamily="2" charset="-122"/>
            </a:endParaRPr>
          </a:p>
        </p:txBody>
      </p:sp>
      <p:sp>
        <p:nvSpPr>
          <p:cNvPr id="12"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13" name="直接连接符 1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48"/>
          <p:cNvSpPr txBox="1"/>
          <p:nvPr>
            <p:custDataLst>
              <p:tags r:id="rId1"/>
            </p:custDataLst>
          </p:nvPr>
        </p:nvSpPr>
        <p:spPr>
          <a:xfrm>
            <a:off x="69850" y="787400"/>
            <a:ext cx="735965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人民代表大会制度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根本政治制度</a:t>
            </a:r>
          </a:p>
        </p:txBody>
      </p:sp>
      <p:sp>
        <p:nvSpPr>
          <p:cNvPr id="2" name="文本框 5"/>
          <p:cNvSpPr txBox="1"/>
          <p:nvPr/>
        </p:nvSpPr>
        <p:spPr>
          <a:xfrm>
            <a:off x="69850" y="1390651"/>
            <a:ext cx="7111365" cy="521970"/>
          </a:xfrm>
          <a:prstGeom prst="rect">
            <a:avLst/>
          </a:prstGeom>
          <a:noFill/>
          <a:ln w="9525">
            <a:noFill/>
          </a:ln>
        </p:spPr>
        <p:txBody>
          <a:bodyPr wrap="square" anchor="t">
            <a:spAutoFit/>
          </a:bodyPr>
          <a:lstStyle/>
          <a:p>
            <a:r>
              <a:rPr lang="zh-CN" altLang="en-US" sz="2800" b="1" dirty="0" smtClean="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2</a:t>
            </a:r>
            <a:r>
              <a:rPr lang="zh-CN" altLang="en-US" sz="2800" b="1" dirty="0" smtClean="0">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人民代表大会制度</a:t>
            </a:r>
            <a:r>
              <a:rPr lang="zh-CN" altLang="en-US" sz="2800" b="1" dirty="0" smtClean="0">
                <a:solidFill>
                  <a:srgbClr val="FF0000"/>
                </a:solidFill>
                <a:latin typeface="黑体" panose="02010609060101010101" charset="-122"/>
                <a:ea typeface="黑体" panose="02010609060101010101" charset="-122"/>
              </a:rPr>
              <a:t>的曲折发展</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03834" y="2246382"/>
            <a:ext cx="9141872" cy="3415030"/>
          </a:xfrm>
          <a:prstGeom prst="rect">
            <a:avLst/>
          </a:prstGeom>
          <a:noFill/>
          <a:ln w="9525">
            <a:noFill/>
          </a:ln>
        </p:spPr>
        <p:txBody>
          <a:bodyPr wrap="square" anchor="t">
            <a:spAutoFit/>
          </a:bodyPr>
          <a:lstStyle/>
          <a:p>
            <a:pPr>
              <a:lnSpc>
                <a:spcPct val="150000"/>
              </a:lnSpc>
            </a:pPr>
            <a:r>
              <a:rPr lang="en-US" altLang="zh-CN" sz="2400" b="1" dirty="0" smtClean="0">
                <a:solidFill>
                  <a:srgbClr val="002060"/>
                </a:solidFill>
                <a:latin typeface="宋体" panose="02010600030101010101" pitchFamily="2" charset="-122"/>
                <a:ea typeface="宋体" panose="02010600030101010101" pitchFamily="2" charset="-122"/>
              </a:rPr>
              <a:t>①1982</a:t>
            </a:r>
            <a:r>
              <a:rPr lang="zh-CN" altLang="en-US" sz="2400" b="1" dirty="0">
                <a:solidFill>
                  <a:srgbClr val="002060"/>
                </a:solidFill>
                <a:latin typeface="宋体" panose="02010600030101010101" pitchFamily="2" charset="-122"/>
                <a:ea typeface="宋体" panose="02010600030101010101" pitchFamily="2" charset="-122"/>
              </a:rPr>
              <a:t>年宪法是社会主义民主和法治建设的重要成果，</a:t>
            </a:r>
            <a:r>
              <a:rPr lang="zh-CN" altLang="en-US" sz="2400" b="1" dirty="0">
                <a:solidFill>
                  <a:srgbClr val="FF0000"/>
                </a:solidFill>
                <a:latin typeface="宋体" panose="02010600030101010101" pitchFamily="2" charset="-122"/>
                <a:ea typeface="宋体" panose="02010600030101010101" pitchFamily="2" charset="-122"/>
              </a:rPr>
              <a:t>是一部具有民族特色和时代特色的社会主义</a:t>
            </a:r>
            <a:r>
              <a:rPr lang="zh-CN" altLang="en-US" sz="2400" b="1" dirty="0" smtClean="0">
                <a:solidFill>
                  <a:srgbClr val="FF0000"/>
                </a:solidFill>
                <a:latin typeface="宋体" panose="02010600030101010101" pitchFamily="2" charset="-122"/>
                <a:ea typeface="宋体" panose="02010600030101010101" pitchFamily="2" charset="-122"/>
              </a:rPr>
              <a:t>宪法；</a:t>
            </a:r>
            <a:endParaRPr lang="en-US" altLang="zh-CN" sz="2400" b="1" dirty="0" smtClean="0">
              <a:solidFill>
                <a:srgbClr val="FF0000"/>
              </a:solidFill>
              <a:latin typeface="宋体" panose="02010600030101010101" pitchFamily="2" charset="-122"/>
              <a:ea typeface="宋体" panose="02010600030101010101" pitchFamily="2" charset="-122"/>
            </a:endParaRPr>
          </a:p>
          <a:p>
            <a:pPr>
              <a:lnSpc>
                <a:spcPct val="150000"/>
              </a:lnSpc>
            </a:pPr>
            <a:endParaRPr lang="en-US" altLang="zh-CN" sz="2400" b="1" dirty="0" smtClean="0">
              <a:solidFill>
                <a:srgbClr val="002060"/>
              </a:solidFill>
              <a:latin typeface="宋体" panose="02010600030101010101" pitchFamily="2" charset="-122"/>
              <a:ea typeface="宋体" panose="02010600030101010101" pitchFamily="2" charset="-122"/>
            </a:endParaRPr>
          </a:p>
          <a:p>
            <a:pPr>
              <a:lnSpc>
                <a:spcPct val="150000"/>
              </a:lnSpc>
            </a:pPr>
            <a:r>
              <a:rPr lang="en-US" altLang="zh-CN" sz="2400" b="1" dirty="0" smtClean="0">
                <a:solidFill>
                  <a:srgbClr val="002060"/>
                </a:solidFill>
                <a:latin typeface="宋体" panose="02010600030101010101" pitchFamily="2" charset="-122"/>
                <a:ea typeface="宋体" panose="02010600030101010101" pitchFamily="2" charset="-122"/>
              </a:rPr>
              <a:t>②</a:t>
            </a:r>
            <a:r>
              <a:rPr lang="zh-CN" altLang="en-US" sz="2400" b="1" dirty="0" smtClean="0">
                <a:solidFill>
                  <a:srgbClr val="002060"/>
                </a:solidFill>
                <a:latin typeface="宋体" panose="02010600030101010101" pitchFamily="2" charset="-122"/>
                <a:ea typeface="宋体" panose="02010600030101010101" pitchFamily="2" charset="-122"/>
              </a:rPr>
              <a:t>集中</a:t>
            </a:r>
            <a:r>
              <a:rPr lang="zh-CN" altLang="en-US" sz="2400" b="1" dirty="0">
                <a:solidFill>
                  <a:srgbClr val="002060"/>
                </a:solidFill>
                <a:latin typeface="宋体" panose="02010600030101010101" pitchFamily="2" charset="-122"/>
                <a:ea typeface="宋体" panose="02010600030101010101" pitchFamily="2" charset="-122"/>
              </a:rPr>
              <a:t>反映了全国各族人民的</a:t>
            </a:r>
            <a:r>
              <a:rPr lang="zh-CN" altLang="en-US" sz="2400" b="1" dirty="0">
                <a:solidFill>
                  <a:srgbClr val="FF0000"/>
                </a:solidFill>
                <a:latin typeface="宋体" panose="02010600030101010101" pitchFamily="2" charset="-122"/>
                <a:ea typeface="宋体" panose="02010600030101010101" pitchFamily="2" charset="-122"/>
              </a:rPr>
              <a:t>共同意志</a:t>
            </a:r>
            <a:r>
              <a:rPr lang="zh-CN" altLang="en-US" sz="2400" b="1" dirty="0">
                <a:solidFill>
                  <a:srgbClr val="002060"/>
                </a:solidFill>
                <a:latin typeface="宋体" panose="02010600030101010101" pitchFamily="2" charset="-122"/>
                <a:ea typeface="宋体" panose="02010600030101010101" pitchFamily="2" charset="-122"/>
              </a:rPr>
              <a:t>和</a:t>
            </a:r>
            <a:r>
              <a:rPr lang="zh-CN" altLang="en-US" sz="2400" b="1" dirty="0">
                <a:solidFill>
                  <a:srgbClr val="FF0000"/>
                </a:solidFill>
                <a:latin typeface="宋体" panose="02010600030101010101" pitchFamily="2" charset="-122"/>
                <a:ea typeface="宋体" panose="02010600030101010101" pitchFamily="2" charset="-122"/>
              </a:rPr>
              <a:t>根本利益</a:t>
            </a:r>
            <a:r>
              <a:rPr lang="zh-CN" altLang="en-US" sz="2400" b="1" dirty="0">
                <a:solidFill>
                  <a:srgbClr val="002060"/>
                </a:solidFill>
                <a:latin typeface="宋体" panose="02010600030101010101" pitchFamily="2" charset="-122"/>
                <a:ea typeface="宋体" panose="02010600030101010101" pitchFamily="2" charset="-122"/>
              </a:rPr>
              <a:t>，为全面开创社会主义现代化建设新局面提供了坚实的</a:t>
            </a:r>
            <a:r>
              <a:rPr lang="zh-CN" altLang="en-US" sz="2400" b="1" dirty="0">
                <a:solidFill>
                  <a:srgbClr val="FF0000"/>
                </a:solidFill>
                <a:latin typeface="宋体" panose="02010600030101010101" pitchFamily="2" charset="-122"/>
                <a:ea typeface="宋体" panose="02010600030101010101" pitchFamily="2" charset="-122"/>
              </a:rPr>
              <a:t>法律基础</a:t>
            </a:r>
            <a:r>
              <a:rPr lang="zh-CN" altLang="en-US" sz="2400" b="1" dirty="0">
                <a:solidFill>
                  <a:srgbClr val="002060"/>
                </a:solidFill>
                <a:latin typeface="宋体" panose="02010600030101010101" pitchFamily="2" charset="-122"/>
                <a:ea typeface="宋体" panose="02010600030101010101" pitchFamily="2" charset="-122"/>
              </a:rPr>
              <a:t>，成为新时期治国安邦的</a:t>
            </a:r>
            <a:r>
              <a:rPr lang="zh-CN" altLang="en-US" sz="2400" b="1" dirty="0">
                <a:solidFill>
                  <a:srgbClr val="FF0000"/>
                </a:solidFill>
                <a:latin typeface="宋体" panose="02010600030101010101" pitchFamily="2" charset="-122"/>
                <a:ea typeface="宋体" panose="02010600030101010101" pitchFamily="2" charset="-122"/>
              </a:rPr>
              <a:t>总章程。</a:t>
            </a:r>
          </a:p>
        </p:txBody>
      </p:sp>
      <p:pic>
        <p:nvPicPr>
          <p:cNvPr id="3" name="图片 2"/>
          <p:cNvPicPr>
            <a:picLocks noChangeAspect="1"/>
          </p:cNvPicPr>
          <p:nvPr/>
        </p:nvPicPr>
        <p:blipFill>
          <a:blip r:embed="rId3" cstate="print"/>
          <a:stretch>
            <a:fillRect/>
          </a:stretch>
        </p:blipFill>
        <p:spPr>
          <a:xfrm>
            <a:off x="9654989" y="2021821"/>
            <a:ext cx="2151528" cy="3010582"/>
          </a:xfrm>
          <a:prstGeom prst="rect">
            <a:avLst/>
          </a:prstGeom>
          <a:noFill/>
          <a:ln w="9525">
            <a:noFill/>
          </a:ln>
        </p:spPr>
      </p:pic>
      <p:sp>
        <p:nvSpPr>
          <p:cNvPr id="4"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5" name="直接连接符 4"/>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48"/>
          <p:cNvSpPr txBox="1"/>
          <p:nvPr>
            <p:custDataLst>
              <p:tags r:id="rId1"/>
            </p:custDataLst>
          </p:nvPr>
        </p:nvSpPr>
        <p:spPr>
          <a:xfrm>
            <a:off x="70121" y="870436"/>
            <a:ext cx="10660632"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人民代表大会制度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根本政治制度</a:t>
            </a:r>
          </a:p>
        </p:txBody>
      </p:sp>
      <p:sp>
        <p:nvSpPr>
          <p:cNvPr id="7" name="文本框 5"/>
          <p:cNvSpPr txBox="1"/>
          <p:nvPr/>
        </p:nvSpPr>
        <p:spPr>
          <a:xfrm>
            <a:off x="203833" y="1620521"/>
            <a:ext cx="5878407" cy="523220"/>
          </a:xfrm>
          <a:prstGeom prst="rect">
            <a:avLst/>
          </a:prstGeom>
          <a:noFill/>
          <a:ln w="9525">
            <a:noFill/>
          </a:ln>
        </p:spPr>
        <p:txBody>
          <a:bodyPr wrap="square" anchor="t">
            <a:spAutoFit/>
          </a:bodyPr>
          <a:lstStyle/>
          <a:p>
            <a:r>
              <a:rPr lang="en-US" altLang="zh-CN" sz="2800" b="1" dirty="0" smtClean="0">
                <a:solidFill>
                  <a:srgbClr val="FF0000"/>
                </a:solidFill>
                <a:latin typeface="黑体" panose="02010609060101010101" charset="-122"/>
                <a:ea typeface="黑体" panose="02010609060101010101" charset="-122"/>
              </a:rPr>
              <a:t>1982</a:t>
            </a:r>
            <a:r>
              <a:rPr lang="zh-CN" altLang="en-US" sz="2800" b="1" dirty="0" smtClean="0">
                <a:solidFill>
                  <a:srgbClr val="FF0000"/>
                </a:solidFill>
                <a:latin typeface="黑体" panose="02010609060101010101" charset="-122"/>
                <a:ea typeface="黑体" panose="02010609060101010101" charset="-122"/>
              </a:rPr>
              <a:t>年宪法的地位和作用</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深圳高级中学标志"/>
          <p:cNvPicPr>
            <a:picLocks noChangeAspect="1"/>
          </p:cNvPicPr>
          <p:nvPr/>
        </p:nvPicPr>
        <p:blipFill>
          <a:blip r:embed="rId2" cstate="print"/>
          <a:stretch>
            <a:fillRect/>
          </a:stretch>
        </p:blipFill>
        <p:spPr>
          <a:xfrm>
            <a:off x="9137650" y="360045"/>
            <a:ext cx="2868295" cy="572135"/>
          </a:xfrm>
          <a:prstGeom prst="rect">
            <a:avLst/>
          </a:prstGeom>
        </p:spPr>
      </p:pic>
      <p:sp>
        <p:nvSpPr>
          <p:cNvPr id="2" name="任意多边形: 形状 14"/>
          <p:cNvSpPr/>
          <p:nvPr/>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17" name="任意多边形: 形状 16"/>
          <p:cNvSpPr/>
          <p:nvPr/>
        </p:nvSpPr>
        <p:spPr>
          <a:xfrm>
            <a:off x="8741410" y="286385"/>
            <a:ext cx="3475355" cy="683895"/>
          </a:xfrm>
          <a:custGeom>
            <a:avLst/>
            <a:gdLst>
              <a:gd name="connsiteX0" fmla="*/ 0 w 3450905"/>
              <a:gd name="connsiteY0" fmla="*/ 0 h 684000"/>
              <a:gd name="connsiteX1" fmla="*/ 3450905 w 3450905"/>
              <a:gd name="connsiteY1" fmla="*/ 0 h 684000"/>
              <a:gd name="connsiteX2" fmla="*/ 3450905 w 3450905"/>
              <a:gd name="connsiteY2" fmla="*/ 684000 h 684000"/>
              <a:gd name="connsiteX3" fmla="*/ 0 w 3450905"/>
              <a:gd name="connsiteY3" fmla="*/ 684000 h 684000"/>
              <a:gd name="connsiteX4" fmla="*/ 204366 w 3450905"/>
              <a:gd name="connsiteY4" fmla="*/ 342000 h 684000"/>
              <a:gd name="connsiteX5" fmla="*/ 0 w 3450905"/>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05" h="684000">
                <a:moveTo>
                  <a:pt x="0" y="0"/>
                </a:moveTo>
                <a:lnTo>
                  <a:pt x="3450905" y="0"/>
                </a:lnTo>
                <a:lnTo>
                  <a:pt x="3450905" y="684000"/>
                </a:lnTo>
                <a:lnTo>
                  <a:pt x="0" y="684000"/>
                </a:lnTo>
                <a:lnTo>
                  <a:pt x="204366" y="342000"/>
                </a:lnTo>
                <a:lnTo>
                  <a:pt x="0" y="0"/>
                </a:lnTo>
                <a:close/>
              </a:path>
            </a:pathLst>
          </a:custGeom>
          <a:noFill/>
          <a:ln w="28575">
            <a:solidFill>
              <a:srgbClr val="0070C0"/>
            </a:solidFill>
          </a:ln>
          <a:extLst>
            <a:ext uri="{909E8E84-426E-40DD-AFC4-6F175D3DCCD1}">
              <a14:hiddenFill xmlns:a14="http://schemas.microsoft.com/office/drawing/2010/main" xmlns="">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3" name="文本框 2"/>
          <p:cNvSpPr txBox="1"/>
          <p:nvPr/>
        </p:nvSpPr>
        <p:spPr>
          <a:xfrm>
            <a:off x="407670" y="347345"/>
            <a:ext cx="6286500" cy="583565"/>
          </a:xfrm>
          <a:prstGeom prst="rect">
            <a:avLst/>
          </a:prstGeom>
          <a:noFill/>
        </p:spPr>
        <p:txBody>
          <a:bodyPr wrap="square" rtlCol="0">
            <a:spAutoFit/>
          </a:bodyPr>
          <a:lstStyle/>
          <a:p>
            <a:r>
              <a:rPr lang="zh-CN" altLang="en-US" sz="3200" dirty="0">
                <a:solidFill>
                  <a:schemeClr val="bg1"/>
                </a:solidFill>
                <a:latin typeface="方正北魏楷书简体" panose="03000509000000000000" charset="-122"/>
                <a:ea typeface="方正北魏楷书简体" panose="03000509000000000000" charset="-122"/>
              </a:rPr>
              <a:t>三、中华人民共和国的政治制度</a:t>
            </a:r>
            <a:endParaRPr lang="en-US" altLang="zh-CN" sz="3200" dirty="0">
              <a:solidFill>
                <a:schemeClr val="bg1"/>
              </a:solidFill>
              <a:latin typeface="方正北魏楷书简体" panose="03000509000000000000" charset="-122"/>
              <a:ea typeface="方正北魏楷书简体" panose="03000509000000000000" charset="-122"/>
            </a:endParaRPr>
          </a:p>
        </p:txBody>
      </p:sp>
      <p:sp>
        <p:nvSpPr>
          <p:cNvPr id="4" name="矩形 3"/>
          <p:cNvSpPr/>
          <p:nvPr/>
        </p:nvSpPr>
        <p:spPr>
          <a:xfrm>
            <a:off x="12005310" y="281305"/>
            <a:ext cx="233680" cy="688975"/>
          </a:xfrm>
          <a:prstGeom prst="rect">
            <a:avLst/>
          </a:prstGeom>
          <a:solidFill>
            <a:srgbClr val="1F7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0200" y="1111885"/>
            <a:ext cx="9693275" cy="521970"/>
          </a:xfrm>
          <a:prstGeom prst="rect">
            <a:avLst/>
          </a:prstGeom>
          <a:noFill/>
        </p:spPr>
        <p:txBody>
          <a:bodyPr wrap="square" rtlCol="0">
            <a:spAutoFit/>
          </a:bodyPr>
          <a:lstStyle/>
          <a:p>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1.</a:t>
            </a:r>
            <a:r>
              <a:rPr lang="zh-CN" sz="2800" b="1">
                <a:solidFill>
                  <a:schemeClr val="accent2"/>
                </a:solidFill>
                <a:latin typeface="微软雅黑" panose="020B0503020204020204" charset="-122"/>
                <a:ea typeface="微软雅黑" panose="020B0503020204020204" charset="-122"/>
                <a:cs typeface="微软雅黑" panose="020B0503020204020204" charset="-122"/>
              </a:rPr>
              <a:t>人民代表大会制度</a:t>
            </a:r>
          </a:p>
        </p:txBody>
      </p:sp>
      <p:sp>
        <p:nvSpPr>
          <p:cNvPr id="6" name="文本框 5"/>
          <p:cNvSpPr txBox="1"/>
          <p:nvPr/>
        </p:nvSpPr>
        <p:spPr>
          <a:xfrm>
            <a:off x="330200" y="1551305"/>
            <a:ext cx="11520805" cy="1014730"/>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dirty="0" smtClean="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dirty="0" smtClean="0">
                <a:solidFill>
                  <a:srgbClr val="326185"/>
                </a:solidFill>
                <a:latin typeface="微软雅黑" panose="020B0503020204020204" charset="-122"/>
                <a:ea typeface="微软雅黑" panose="020B0503020204020204" charset="-122"/>
                <a:cs typeface="微软雅黑" panose="020B0503020204020204" charset="-122"/>
              </a:rPr>
              <a:t>3</a:t>
            </a:r>
            <a:r>
              <a:rPr lang="zh-CN" altLang="en-US" sz="2400" dirty="0" smtClean="0">
                <a:solidFill>
                  <a:srgbClr val="326185"/>
                </a:solidFill>
                <a:latin typeface="微软雅黑" panose="020B0503020204020204" charset="-122"/>
                <a:ea typeface="微软雅黑" panose="020B0503020204020204" charset="-122"/>
                <a:cs typeface="微软雅黑" panose="020B0503020204020204" charset="-122"/>
              </a:rPr>
              <a:t>）优越性（历史和地位）：</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已成为中国社会主义政治文明的重要载体；是坚持党的领导、人民当家作主、依法治国有机统一的根本制度安排。</a:t>
            </a:r>
          </a:p>
        </p:txBody>
      </p:sp>
      <p:grpSp>
        <p:nvGrpSpPr>
          <p:cNvPr id="7" name="组合 68"/>
          <p:cNvGrpSpPr/>
          <p:nvPr/>
        </p:nvGrpSpPr>
        <p:grpSpPr>
          <a:xfrm>
            <a:off x="299085" y="2639060"/>
            <a:ext cx="11539220" cy="706120"/>
            <a:chOff x="471" y="4156"/>
            <a:chExt cx="18172" cy="1112"/>
          </a:xfrm>
          <a:effectLst>
            <a:outerShdw blurRad="50800" dist="38100" dir="2700000" algn="tl" rotWithShape="0">
              <a:prstClr val="black">
                <a:alpha val="40000"/>
              </a:prstClr>
            </a:outerShdw>
          </a:effectLst>
        </p:grpSpPr>
        <p:sp>
          <p:nvSpPr>
            <p:cNvPr id="46" name="矩形 45"/>
            <p:cNvSpPr/>
            <p:nvPr/>
          </p:nvSpPr>
          <p:spPr>
            <a:xfrm>
              <a:off x="471" y="4156"/>
              <a:ext cx="18172" cy="1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471" y="4398"/>
              <a:ext cx="4706" cy="628"/>
            </a:xfrm>
            <a:prstGeom prst="rect">
              <a:avLst/>
            </a:prstGeom>
            <a:noFill/>
            <a:ln>
              <a:noFill/>
            </a:ln>
          </p:spPr>
          <p:txBody>
            <a:bodyPr wrap="square" rtlCol="0" anchor="t">
              <a:spAutoFit/>
            </a:bodyPr>
            <a:lstStyle/>
            <a:p>
              <a:r>
                <a:rPr lang="zh-CN" altLang="en-US" sz="2000" b="1" dirty="0">
                  <a:solidFill>
                    <a:schemeClr val="bg1"/>
                  </a:solidFill>
                  <a:latin typeface="微软雅黑" panose="020B0503020204020204" charset="-122"/>
                  <a:ea typeface="微软雅黑" panose="020B0503020204020204" charset="-122"/>
                  <a:sym typeface="+mn-ea"/>
                </a:rPr>
                <a:t>有利于保障人民当家做主</a:t>
              </a:r>
            </a:p>
          </p:txBody>
        </p:sp>
        <p:sp>
          <p:nvSpPr>
            <p:cNvPr id="51" name="文本框 50"/>
            <p:cNvSpPr txBox="1"/>
            <p:nvPr/>
          </p:nvSpPr>
          <p:spPr>
            <a:xfrm>
              <a:off x="5391" y="4156"/>
              <a:ext cx="13252" cy="1113"/>
            </a:xfrm>
            <a:prstGeom prst="rect">
              <a:avLst/>
            </a:prstGeom>
            <a:noFill/>
            <a:ln>
              <a:noFill/>
            </a:ln>
          </p:spPr>
          <p:txBody>
            <a:bodyPr wrap="square" rtlCol="0" anchor="t">
              <a:spAutoFit/>
            </a:bodyPr>
            <a:lstStyle/>
            <a:p>
              <a:r>
                <a:rPr lang="zh-CN" altLang="en-US" sz="2000" b="1" dirty="0">
                  <a:solidFill>
                    <a:schemeClr val="bg1"/>
                  </a:solidFill>
                  <a:latin typeface="方正宋刻本秀楷简体" panose="02000000000000000000" charset="-122"/>
                  <a:ea typeface="方正宋刻本秀楷简体" panose="02000000000000000000" charset="-122"/>
                  <a:sym typeface="+mn-ea"/>
                </a:rPr>
                <a:t>在我们国家，一切权利属于人民。国家权利机关的权力是人民授予的，人民代表大会及其常委会，反映人民的意志，代表人民的利益。</a:t>
              </a:r>
            </a:p>
          </p:txBody>
        </p:sp>
        <p:cxnSp>
          <p:nvCxnSpPr>
            <p:cNvPr id="53" name="直接连接符 52"/>
            <p:cNvCxnSpPr/>
            <p:nvPr/>
          </p:nvCxnSpPr>
          <p:spPr>
            <a:xfrm>
              <a:off x="5271" y="4285"/>
              <a:ext cx="0" cy="835"/>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grpSp>
        <p:nvGrpSpPr>
          <p:cNvPr id="8" name="组合 67"/>
          <p:cNvGrpSpPr/>
          <p:nvPr/>
        </p:nvGrpSpPr>
        <p:grpSpPr>
          <a:xfrm>
            <a:off x="282575" y="3514090"/>
            <a:ext cx="11555730" cy="1014730"/>
            <a:chOff x="445" y="5436"/>
            <a:chExt cx="18198" cy="1598"/>
          </a:xfrm>
          <a:effectLst>
            <a:outerShdw blurRad="50800" dist="38100" dir="2700000" algn="tl" rotWithShape="0">
              <a:prstClr val="black">
                <a:alpha val="40000"/>
              </a:prstClr>
            </a:outerShdw>
          </a:effectLst>
        </p:grpSpPr>
        <p:sp>
          <p:nvSpPr>
            <p:cNvPr id="54" name="矩形 53"/>
            <p:cNvSpPr/>
            <p:nvPr/>
          </p:nvSpPr>
          <p:spPr>
            <a:xfrm>
              <a:off x="471" y="5436"/>
              <a:ext cx="18172" cy="1598"/>
            </a:xfrm>
            <a:prstGeom prst="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45" y="5678"/>
              <a:ext cx="4706" cy="1113"/>
            </a:xfrm>
            <a:prstGeom prst="rect">
              <a:avLst/>
            </a:prstGeom>
            <a:noFill/>
            <a:ln>
              <a:noFill/>
            </a:ln>
          </p:spPr>
          <p:txBody>
            <a:bodyPr wrap="square" rtlCol="0" anchor="t">
              <a:spAutoFit/>
            </a:bodyPr>
            <a:lstStyle/>
            <a:p>
              <a:r>
                <a:rPr lang="zh-CN" altLang="en-US" sz="2000" b="1" dirty="0">
                  <a:solidFill>
                    <a:schemeClr val="bg1"/>
                  </a:solidFill>
                  <a:latin typeface="微软雅黑" panose="020B0503020204020204" charset="-122"/>
                  <a:ea typeface="微软雅黑" panose="020B0503020204020204" charset="-122"/>
                  <a:sym typeface="+mn-ea"/>
                </a:rPr>
                <a:t>有利于国家机关协调高效运转</a:t>
              </a:r>
            </a:p>
          </p:txBody>
        </p:sp>
        <p:sp>
          <p:nvSpPr>
            <p:cNvPr id="56" name="文本框 55"/>
            <p:cNvSpPr txBox="1"/>
            <p:nvPr/>
          </p:nvSpPr>
          <p:spPr>
            <a:xfrm>
              <a:off x="5391" y="5436"/>
              <a:ext cx="13251" cy="1598"/>
            </a:xfrm>
            <a:prstGeom prst="rect">
              <a:avLst/>
            </a:prstGeom>
            <a:noFill/>
            <a:ln>
              <a:noFill/>
            </a:ln>
          </p:spPr>
          <p:txBody>
            <a:bodyPr wrap="square" rtlCol="0" anchor="t">
              <a:spAutoFit/>
            </a:bodyPr>
            <a:lstStyle/>
            <a:p>
              <a:r>
                <a:rPr lang="zh-CN" altLang="en-US" sz="2000" b="1" dirty="0">
                  <a:solidFill>
                    <a:schemeClr val="bg1"/>
                  </a:solidFill>
                  <a:latin typeface="方正宋刻本秀楷简体" panose="02000000000000000000" charset="-122"/>
                  <a:ea typeface="方正宋刻本秀楷简体" panose="02000000000000000000" charset="-122"/>
                  <a:sym typeface="+mn-ea"/>
                </a:rPr>
                <a:t>实行民主集中制原则，集体行使职权，集体决定问题，各国家机关由人民代表大会产生，对它负责，受它监督，既有利于发扬民主，避免权力过分集中，又可以集中力量办大事，提高工作效率。</a:t>
              </a:r>
            </a:p>
          </p:txBody>
        </p:sp>
        <p:cxnSp>
          <p:nvCxnSpPr>
            <p:cNvPr id="57" name="直接连接符 56"/>
            <p:cNvCxnSpPr/>
            <p:nvPr/>
          </p:nvCxnSpPr>
          <p:spPr>
            <a:xfrm>
              <a:off x="5271" y="5607"/>
              <a:ext cx="0" cy="1280"/>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grpSp>
        <p:nvGrpSpPr>
          <p:cNvPr id="9" name="组合 66"/>
          <p:cNvGrpSpPr/>
          <p:nvPr/>
        </p:nvGrpSpPr>
        <p:grpSpPr>
          <a:xfrm>
            <a:off x="266065" y="4697730"/>
            <a:ext cx="11555730" cy="1014730"/>
            <a:chOff x="419" y="7320"/>
            <a:chExt cx="18198" cy="1598"/>
          </a:xfrm>
          <a:effectLst>
            <a:outerShdw blurRad="50800" dist="38100" dir="2700000" algn="tl" rotWithShape="0">
              <a:prstClr val="black">
                <a:alpha val="40000"/>
              </a:prstClr>
            </a:outerShdw>
          </a:effectLst>
        </p:grpSpPr>
        <p:sp>
          <p:nvSpPr>
            <p:cNvPr id="58" name="矩形 57"/>
            <p:cNvSpPr/>
            <p:nvPr/>
          </p:nvSpPr>
          <p:spPr>
            <a:xfrm>
              <a:off x="445" y="7320"/>
              <a:ext cx="18172" cy="159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419" y="7562"/>
              <a:ext cx="4706" cy="1113"/>
            </a:xfrm>
            <a:prstGeom prst="rect">
              <a:avLst/>
            </a:prstGeom>
            <a:noFill/>
            <a:ln>
              <a:noFill/>
            </a:ln>
          </p:spPr>
          <p:txBody>
            <a:bodyPr wrap="square" rtlCol="0" anchor="t">
              <a:spAutoFit/>
            </a:bodyPr>
            <a:lstStyle/>
            <a:p>
              <a:r>
                <a:rPr lang="zh-CN" altLang="en-US" sz="2000" b="1" dirty="0">
                  <a:solidFill>
                    <a:schemeClr val="bg1"/>
                  </a:solidFill>
                  <a:latin typeface="微软雅黑" panose="020B0503020204020204" charset="-122"/>
                  <a:ea typeface="微软雅黑" panose="020B0503020204020204" charset="-122"/>
                  <a:sym typeface="+mn-ea"/>
                </a:rPr>
                <a:t>有利于加强和改善党对国家事务的领导</a:t>
              </a:r>
            </a:p>
          </p:txBody>
        </p:sp>
        <p:sp>
          <p:nvSpPr>
            <p:cNvPr id="60" name="文本框 59"/>
            <p:cNvSpPr txBox="1"/>
            <p:nvPr/>
          </p:nvSpPr>
          <p:spPr>
            <a:xfrm>
              <a:off x="5365" y="7320"/>
              <a:ext cx="13251" cy="1598"/>
            </a:xfrm>
            <a:prstGeom prst="rect">
              <a:avLst/>
            </a:prstGeom>
            <a:noFill/>
            <a:ln>
              <a:noFill/>
            </a:ln>
          </p:spPr>
          <p:txBody>
            <a:bodyPr wrap="square" rtlCol="0" anchor="t">
              <a:spAutoFit/>
            </a:bodyPr>
            <a:lstStyle/>
            <a:p>
              <a:r>
                <a:rPr lang="zh-CN" altLang="en-US" sz="2000" b="1" dirty="0">
                  <a:solidFill>
                    <a:schemeClr val="bg1"/>
                  </a:solidFill>
                  <a:latin typeface="方正宋刻本秀楷简体" panose="02000000000000000000" charset="-122"/>
                  <a:ea typeface="方正宋刻本秀楷简体" panose="02000000000000000000" charset="-122"/>
                  <a:sym typeface="+mn-ea"/>
                </a:rPr>
                <a:t>人民代表大会作为民主的主要平台和渠道，依照法定程序把党的主张和人民的一致同意起来，动员和组织全国人民一起行动，有利于加强和改善党的领导，巩固党的执政地位。</a:t>
              </a:r>
            </a:p>
          </p:txBody>
        </p:sp>
        <p:cxnSp>
          <p:nvCxnSpPr>
            <p:cNvPr id="61" name="直接连接符 60"/>
            <p:cNvCxnSpPr/>
            <p:nvPr/>
          </p:nvCxnSpPr>
          <p:spPr>
            <a:xfrm>
              <a:off x="5245" y="7491"/>
              <a:ext cx="0" cy="1280"/>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grpSp>
        <p:nvGrpSpPr>
          <p:cNvPr id="10" name="组合 65"/>
          <p:cNvGrpSpPr/>
          <p:nvPr/>
        </p:nvGrpSpPr>
        <p:grpSpPr>
          <a:xfrm>
            <a:off x="281940" y="5876290"/>
            <a:ext cx="11539220" cy="711200"/>
            <a:chOff x="445" y="9262"/>
            <a:chExt cx="18172" cy="1120"/>
          </a:xfrm>
          <a:effectLst>
            <a:outerShdw blurRad="50800" dist="38100" dir="2700000" algn="tl" rotWithShape="0">
              <a:prstClr val="black">
                <a:alpha val="40000"/>
              </a:prstClr>
            </a:outerShdw>
          </a:effectLst>
        </p:grpSpPr>
        <p:sp>
          <p:nvSpPr>
            <p:cNvPr id="62" name="矩形 61"/>
            <p:cNvSpPr/>
            <p:nvPr/>
          </p:nvSpPr>
          <p:spPr>
            <a:xfrm>
              <a:off x="445" y="9270"/>
              <a:ext cx="18172" cy="1113"/>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445" y="9262"/>
              <a:ext cx="4706" cy="1113"/>
            </a:xfrm>
            <a:prstGeom prst="rect">
              <a:avLst/>
            </a:prstGeom>
            <a:noFill/>
            <a:ln>
              <a:noFill/>
            </a:ln>
          </p:spPr>
          <p:txBody>
            <a:bodyPr wrap="square" rtlCol="0" anchor="t">
              <a:spAutoFit/>
            </a:bodyPr>
            <a:lstStyle/>
            <a:p>
              <a:r>
                <a:rPr lang="zh-CN" altLang="en-US" sz="2000" b="1" dirty="0">
                  <a:solidFill>
                    <a:schemeClr val="bg1"/>
                  </a:solidFill>
                  <a:latin typeface="微软雅黑" panose="020B0503020204020204" charset="-122"/>
                  <a:ea typeface="微软雅黑" panose="020B0503020204020204" charset="-122"/>
                  <a:sym typeface="+mn-ea"/>
                </a:rPr>
                <a:t>有利于维护国家统一和民族团结</a:t>
              </a:r>
            </a:p>
          </p:txBody>
        </p:sp>
        <p:sp>
          <p:nvSpPr>
            <p:cNvPr id="64" name="文本框 63"/>
            <p:cNvSpPr txBox="1"/>
            <p:nvPr/>
          </p:nvSpPr>
          <p:spPr>
            <a:xfrm>
              <a:off x="5365" y="9270"/>
              <a:ext cx="13252" cy="1113"/>
            </a:xfrm>
            <a:prstGeom prst="rect">
              <a:avLst/>
            </a:prstGeom>
            <a:noFill/>
            <a:ln>
              <a:noFill/>
            </a:ln>
          </p:spPr>
          <p:txBody>
            <a:bodyPr wrap="square" rtlCol="0" anchor="t">
              <a:spAutoFit/>
            </a:bodyPr>
            <a:lstStyle/>
            <a:p>
              <a:r>
                <a:rPr lang="zh-CN" altLang="en-US" sz="2000" b="1" dirty="0">
                  <a:solidFill>
                    <a:schemeClr val="bg1"/>
                  </a:solidFill>
                  <a:latin typeface="方正宋刻本秀楷简体" panose="02000000000000000000" charset="-122"/>
                  <a:ea typeface="方正宋刻本秀楷简体" panose="02000000000000000000" charset="-122"/>
                  <a:sym typeface="+mn-ea"/>
                </a:rPr>
                <a:t>实行在中央统一领导下，充分发挥地方的主动性、积极性，有利于巩固和发展平等团结互助和谐的社会主义民族关系，实现全国各族人民的大团结。</a:t>
              </a:r>
            </a:p>
          </p:txBody>
        </p:sp>
        <p:cxnSp>
          <p:nvCxnSpPr>
            <p:cNvPr id="65" name="直接连接符 64"/>
            <p:cNvCxnSpPr/>
            <p:nvPr/>
          </p:nvCxnSpPr>
          <p:spPr>
            <a:xfrm>
              <a:off x="5245" y="9399"/>
              <a:ext cx="0" cy="835"/>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073910" y="222250"/>
            <a:ext cx="8043545" cy="632460"/>
            <a:chOff x="3493" y="565"/>
            <a:chExt cx="11917" cy="996"/>
          </a:xfrm>
        </p:grpSpPr>
        <p:sp>
          <p:nvSpPr>
            <p:cNvPr id="52" name="文本框 51"/>
            <p:cNvSpPr txBox="1"/>
            <p:nvPr/>
          </p:nvSpPr>
          <p:spPr>
            <a:xfrm>
              <a:off x="6129" y="565"/>
              <a:ext cx="6646" cy="822"/>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scene3d>
                <a:camera prst="orthographicFront"/>
                <a:lightRig rig="threePt" dir="t"/>
              </a:scene3d>
            </a:bodyPr>
            <a:lstStyle/>
            <a:p>
              <a:pPr algn="dist"/>
              <a:r>
                <a:rPr lang="zh-CN" alt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华文行楷" panose="02010800040101010101" charset="-122"/>
                  <a:ea typeface="华文行楷" panose="02010800040101010101" charset="-122"/>
                </a:rPr>
                <a:t>中华人民共和国的政治制度</a:t>
              </a:r>
            </a:p>
          </p:txBody>
        </p:sp>
        <p:grpSp>
          <p:nvGrpSpPr>
            <p:cNvPr id="53" name="组合 52"/>
            <p:cNvGrpSpPr/>
            <p:nvPr/>
          </p:nvGrpSpPr>
          <p:grpSpPr>
            <a:xfrm>
              <a:off x="3493" y="592"/>
              <a:ext cx="2753" cy="828"/>
              <a:chOff x="4829105" y="817220"/>
              <a:chExt cx="1143772" cy="435035"/>
            </a:xfrm>
          </p:grpSpPr>
          <p:sp>
            <p:nvSpPr>
              <p:cNvPr id="54" name="Freeform 32"/>
              <p:cNvSpPr/>
              <p:nvPr/>
            </p:nvSpPr>
            <p:spPr bwMode="auto">
              <a:xfrm rot="20700000">
                <a:off x="4829105" y="817220"/>
                <a:ext cx="764541" cy="435035"/>
              </a:xfrm>
              <a:custGeom>
                <a:avLst/>
                <a:gdLst>
                  <a:gd name="T0" fmla="*/ 0 w 149"/>
                  <a:gd name="T1" fmla="*/ 12 h 82"/>
                  <a:gd name="T2" fmla="*/ 48 w 149"/>
                  <a:gd name="T3" fmla="*/ 37 h 82"/>
                  <a:gd name="T4" fmla="*/ 71 w 149"/>
                  <a:gd name="T5" fmla="*/ 18 h 82"/>
                  <a:gd name="T6" fmla="*/ 103 w 149"/>
                  <a:gd name="T7" fmla="*/ 45 h 82"/>
                  <a:gd name="T8" fmla="*/ 114 w 149"/>
                  <a:gd name="T9" fmla="*/ 65 h 82"/>
                  <a:gd name="T10" fmla="*/ 149 w 149"/>
                  <a:gd name="T11" fmla="*/ 70 h 82"/>
                  <a:gd name="T12" fmla="*/ 110 w 149"/>
                  <a:gd name="T13" fmla="*/ 68 h 82"/>
                  <a:gd name="T14" fmla="*/ 100 w 149"/>
                  <a:gd name="T15" fmla="*/ 55 h 82"/>
                  <a:gd name="T16" fmla="*/ 75 w 149"/>
                  <a:gd name="T17" fmla="*/ 25 h 82"/>
                  <a:gd name="T18" fmla="*/ 54 w 149"/>
                  <a:gd name="T19" fmla="*/ 35 h 82"/>
                  <a:gd name="T20" fmla="*/ 61 w 149"/>
                  <a:gd name="T21" fmla="*/ 52 h 82"/>
                  <a:gd name="T22" fmla="*/ 74 w 149"/>
                  <a:gd name="T23" fmla="*/ 49 h 82"/>
                  <a:gd name="T24" fmla="*/ 73 w 149"/>
                  <a:gd name="T25" fmla="*/ 43 h 82"/>
                  <a:gd name="T26" fmla="*/ 65 w 149"/>
                  <a:gd name="T27" fmla="*/ 46 h 82"/>
                  <a:gd name="T28" fmla="*/ 70 w 149"/>
                  <a:gd name="T29" fmla="*/ 36 h 82"/>
                  <a:gd name="T30" fmla="*/ 81 w 149"/>
                  <a:gd name="T31" fmla="*/ 48 h 82"/>
                  <a:gd name="T32" fmla="*/ 67 w 149"/>
                  <a:gd name="T33" fmla="*/ 59 h 82"/>
                  <a:gd name="T34" fmla="*/ 48 w 149"/>
                  <a:gd name="T35" fmla="*/ 46 h 82"/>
                  <a:gd name="T36" fmla="*/ 0 w 149"/>
                  <a:gd name="T37"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82">
                    <a:moveTo>
                      <a:pt x="0" y="12"/>
                    </a:moveTo>
                    <a:cubicBezTo>
                      <a:pt x="0" y="12"/>
                      <a:pt x="36" y="0"/>
                      <a:pt x="48" y="37"/>
                    </a:cubicBezTo>
                    <a:cubicBezTo>
                      <a:pt x="48" y="37"/>
                      <a:pt x="47" y="15"/>
                      <a:pt x="71" y="18"/>
                    </a:cubicBezTo>
                    <a:cubicBezTo>
                      <a:pt x="92" y="20"/>
                      <a:pt x="103" y="45"/>
                      <a:pt x="103" y="45"/>
                    </a:cubicBezTo>
                    <a:cubicBezTo>
                      <a:pt x="103" y="45"/>
                      <a:pt x="109" y="59"/>
                      <a:pt x="114" y="65"/>
                    </a:cubicBezTo>
                    <a:cubicBezTo>
                      <a:pt x="116" y="67"/>
                      <a:pt x="123" y="75"/>
                      <a:pt x="149" y="70"/>
                    </a:cubicBezTo>
                    <a:cubicBezTo>
                      <a:pt x="149" y="70"/>
                      <a:pt x="125" y="82"/>
                      <a:pt x="110" y="68"/>
                    </a:cubicBezTo>
                    <a:cubicBezTo>
                      <a:pt x="110" y="68"/>
                      <a:pt x="103" y="60"/>
                      <a:pt x="100" y="55"/>
                    </a:cubicBezTo>
                    <a:cubicBezTo>
                      <a:pt x="98" y="51"/>
                      <a:pt x="92" y="31"/>
                      <a:pt x="75" y="25"/>
                    </a:cubicBezTo>
                    <a:cubicBezTo>
                      <a:pt x="65" y="22"/>
                      <a:pt x="56" y="25"/>
                      <a:pt x="54" y="35"/>
                    </a:cubicBezTo>
                    <a:cubicBezTo>
                      <a:pt x="51" y="45"/>
                      <a:pt x="61" y="52"/>
                      <a:pt x="61" y="52"/>
                    </a:cubicBezTo>
                    <a:cubicBezTo>
                      <a:pt x="61" y="52"/>
                      <a:pt x="71" y="56"/>
                      <a:pt x="74" y="49"/>
                    </a:cubicBezTo>
                    <a:cubicBezTo>
                      <a:pt x="74" y="49"/>
                      <a:pt x="76" y="44"/>
                      <a:pt x="73" y="43"/>
                    </a:cubicBezTo>
                    <a:cubicBezTo>
                      <a:pt x="73" y="43"/>
                      <a:pt x="70" y="49"/>
                      <a:pt x="65" y="46"/>
                    </a:cubicBezTo>
                    <a:cubicBezTo>
                      <a:pt x="61" y="43"/>
                      <a:pt x="65" y="36"/>
                      <a:pt x="70" y="36"/>
                    </a:cubicBezTo>
                    <a:cubicBezTo>
                      <a:pt x="76" y="36"/>
                      <a:pt x="82" y="39"/>
                      <a:pt x="81" y="48"/>
                    </a:cubicBezTo>
                    <a:cubicBezTo>
                      <a:pt x="79" y="57"/>
                      <a:pt x="73" y="60"/>
                      <a:pt x="67" y="59"/>
                    </a:cubicBezTo>
                    <a:cubicBezTo>
                      <a:pt x="56" y="58"/>
                      <a:pt x="53" y="54"/>
                      <a:pt x="48" y="46"/>
                    </a:cubicBezTo>
                    <a:cubicBezTo>
                      <a:pt x="38" y="27"/>
                      <a:pt x="34" y="12"/>
                      <a:pt x="0" y="12"/>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gradFill>
                    <a:gsLst>
                      <a:gs pos="0">
                        <a:srgbClr val="14CD68"/>
                      </a:gs>
                      <a:gs pos="100000">
                        <a:srgbClr val="035C7D"/>
                      </a:gs>
                    </a:gsLst>
                    <a:lin scaled="0"/>
                  </a:gradFill>
                  <a:effectLst/>
                </a:endParaRPr>
              </a:p>
            </p:txBody>
          </p:sp>
          <p:sp>
            <p:nvSpPr>
              <p:cNvPr id="55" name="Freeform 33"/>
              <p:cNvSpPr/>
              <p:nvPr/>
            </p:nvSpPr>
            <p:spPr bwMode="auto">
              <a:xfrm rot="20700000">
                <a:off x="5460312" y="989131"/>
                <a:ext cx="512565" cy="159369"/>
              </a:xfrm>
              <a:custGeom>
                <a:avLst/>
                <a:gdLst>
                  <a:gd name="T0" fmla="*/ 0 w 100"/>
                  <a:gd name="T1" fmla="*/ 18 h 30"/>
                  <a:gd name="T2" fmla="*/ 39 w 100"/>
                  <a:gd name="T3" fmla="*/ 13 h 30"/>
                  <a:gd name="T4" fmla="*/ 49 w 100"/>
                  <a:gd name="T5" fmla="*/ 27 h 30"/>
                  <a:gd name="T6" fmla="*/ 71 w 100"/>
                  <a:gd name="T7" fmla="*/ 17 h 30"/>
                  <a:gd name="T8" fmla="*/ 80 w 100"/>
                  <a:gd name="T9" fmla="*/ 8 h 30"/>
                  <a:gd name="T10" fmla="*/ 100 w 100"/>
                  <a:gd name="T11" fmla="*/ 10 h 30"/>
                  <a:gd name="T12" fmla="*/ 78 w 100"/>
                  <a:gd name="T13" fmla="*/ 5 h 30"/>
                  <a:gd name="T14" fmla="*/ 71 w 100"/>
                  <a:gd name="T15" fmla="*/ 11 h 30"/>
                  <a:gd name="T16" fmla="*/ 52 w 100"/>
                  <a:gd name="T17" fmla="*/ 24 h 30"/>
                  <a:gd name="T18" fmla="*/ 42 w 100"/>
                  <a:gd name="T19" fmla="*/ 15 h 30"/>
                  <a:gd name="T20" fmla="*/ 49 w 100"/>
                  <a:gd name="T21" fmla="*/ 7 h 30"/>
                  <a:gd name="T22" fmla="*/ 56 w 100"/>
                  <a:gd name="T23" fmla="*/ 10 h 30"/>
                  <a:gd name="T24" fmla="*/ 54 w 100"/>
                  <a:gd name="T25" fmla="*/ 13 h 30"/>
                  <a:gd name="T26" fmla="*/ 50 w 100"/>
                  <a:gd name="T27" fmla="*/ 11 h 30"/>
                  <a:gd name="T28" fmla="*/ 51 w 100"/>
                  <a:gd name="T29" fmla="*/ 17 h 30"/>
                  <a:gd name="T30" fmla="*/ 59 w 100"/>
                  <a:gd name="T31" fmla="*/ 12 h 30"/>
                  <a:gd name="T32" fmla="*/ 54 w 100"/>
                  <a:gd name="T33" fmla="*/ 4 h 30"/>
                  <a:gd name="T34" fmla="*/ 41 w 100"/>
                  <a:gd name="T35" fmla="*/ 8 h 30"/>
                  <a:gd name="T36" fmla="*/ 0 w 100"/>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30">
                    <a:moveTo>
                      <a:pt x="0" y="18"/>
                    </a:moveTo>
                    <a:cubicBezTo>
                      <a:pt x="0" y="18"/>
                      <a:pt x="21" y="30"/>
                      <a:pt x="39" y="13"/>
                    </a:cubicBezTo>
                    <a:cubicBezTo>
                      <a:pt x="39" y="13"/>
                      <a:pt x="36" y="25"/>
                      <a:pt x="49" y="27"/>
                    </a:cubicBezTo>
                    <a:cubicBezTo>
                      <a:pt x="62" y="29"/>
                      <a:pt x="71" y="17"/>
                      <a:pt x="71" y="17"/>
                    </a:cubicBezTo>
                    <a:cubicBezTo>
                      <a:pt x="71" y="17"/>
                      <a:pt x="76" y="10"/>
                      <a:pt x="80" y="8"/>
                    </a:cubicBezTo>
                    <a:cubicBezTo>
                      <a:pt x="81" y="7"/>
                      <a:pt x="86" y="3"/>
                      <a:pt x="100" y="10"/>
                    </a:cubicBezTo>
                    <a:cubicBezTo>
                      <a:pt x="100" y="10"/>
                      <a:pt x="89" y="0"/>
                      <a:pt x="78" y="5"/>
                    </a:cubicBezTo>
                    <a:cubicBezTo>
                      <a:pt x="78" y="5"/>
                      <a:pt x="73" y="8"/>
                      <a:pt x="71" y="11"/>
                    </a:cubicBezTo>
                    <a:cubicBezTo>
                      <a:pt x="69" y="13"/>
                      <a:pt x="63" y="23"/>
                      <a:pt x="52" y="24"/>
                    </a:cubicBezTo>
                    <a:cubicBezTo>
                      <a:pt x="47" y="24"/>
                      <a:pt x="42" y="21"/>
                      <a:pt x="42" y="15"/>
                    </a:cubicBezTo>
                    <a:cubicBezTo>
                      <a:pt x="42" y="9"/>
                      <a:pt x="49" y="7"/>
                      <a:pt x="49" y="7"/>
                    </a:cubicBezTo>
                    <a:cubicBezTo>
                      <a:pt x="49" y="7"/>
                      <a:pt x="55" y="6"/>
                      <a:pt x="56" y="10"/>
                    </a:cubicBezTo>
                    <a:cubicBezTo>
                      <a:pt x="56" y="10"/>
                      <a:pt x="56" y="13"/>
                      <a:pt x="54" y="13"/>
                    </a:cubicBezTo>
                    <a:cubicBezTo>
                      <a:pt x="54" y="13"/>
                      <a:pt x="53" y="9"/>
                      <a:pt x="50" y="11"/>
                    </a:cubicBezTo>
                    <a:cubicBezTo>
                      <a:pt x="48" y="12"/>
                      <a:pt x="48" y="16"/>
                      <a:pt x="51" y="17"/>
                    </a:cubicBezTo>
                    <a:cubicBezTo>
                      <a:pt x="54" y="18"/>
                      <a:pt x="58" y="17"/>
                      <a:pt x="59" y="12"/>
                    </a:cubicBezTo>
                    <a:cubicBezTo>
                      <a:pt x="60" y="7"/>
                      <a:pt x="56" y="4"/>
                      <a:pt x="54" y="4"/>
                    </a:cubicBezTo>
                    <a:cubicBezTo>
                      <a:pt x="47" y="3"/>
                      <a:pt x="45" y="4"/>
                      <a:pt x="41" y="8"/>
                    </a:cubicBezTo>
                    <a:cubicBezTo>
                      <a:pt x="33" y="16"/>
                      <a:pt x="19" y="24"/>
                      <a:pt x="0" y="18"/>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gradFill>
                    <a:gsLst>
                      <a:gs pos="0">
                        <a:srgbClr val="14CD68"/>
                      </a:gs>
                      <a:gs pos="100000">
                        <a:srgbClr val="035C7D"/>
                      </a:gs>
                    </a:gsLst>
                    <a:lin scaled="0"/>
                  </a:gradFill>
                  <a:effectLst/>
                </a:endParaRPr>
              </a:p>
            </p:txBody>
          </p:sp>
        </p:grpSp>
        <p:grpSp>
          <p:nvGrpSpPr>
            <p:cNvPr id="56" name="组合 55"/>
            <p:cNvGrpSpPr/>
            <p:nvPr/>
          </p:nvGrpSpPr>
          <p:grpSpPr>
            <a:xfrm>
              <a:off x="12662" y="592"/>
              <a:ext cx="2748" cy="969"/>
              <a:chOff x="6221314" y="817220"/>
              <a:chExt cx="1141581" cy="435035"/>
            </a:xfrm>
          </p:grpSpPr>
          <p:sp>
            <p:nvSpPr>
              <p:cNvPr id="57" name="Freeform 34"/>
              <p:cNvSpPr/>
              <p:nvPr/>
            </p:nvSpPr>
            <p:spPr bwMode="auto">
              <a:xfrm rot="900000">
                <a:off x="6600508" y="817220"/>
                <a:ext cx="762387" cy="435035"/>
              </a:xfrm>
              <a:custGeom>
                <a:avLst/>
                <a:gdLst>
                  <a:gd name="T0" fmla="*/ 149 w 149"/>
                  <a:gd name="T1" fmla="*/ 12 h 82"/>
                  <a:gd name="T2" fmla="*/ 101 w 149"/>
                  <a:gd name="T3" fmla="*/ 37 h 82"/>
                  <a:gd name="T4" fmla="*/ 78 w 149"/>
                  <a:gd name="T5" fmla="*/ 18 h 82"/>
                  <a:gd name="T6" fmla="*/ 46 w 149"/>
                  <a:gd name="T7" fmla="*/ 45 h 82"/>
                  <a:gd name="T8" fmla="*/ 35 w 149"/>
                  <a:gd name="T9" fmla="*/ 65 h 82"/>
                  <a:gd name="T10" fmla="*/ 0 w 149"/>
                  <a:gd name="T11" fmla="*/ 70 h 82"/>
                  <a:gd name="T12" fmla="*/ 39 w 149"/>
                  <a:gd name="T13" fmla="*/ 68 h 82"/>
                  <a:gd name="T14" fmla="*/ 48 w 149"/>
                  <a:gd name="T15" fmla="*/ 55 h 82"/>
                  <a:gd name="T16" fmla="*/ 74 w 149"/>
                  <a:gd name="T17" fmla="*/ 25 h 82"/>
                  <a:gd name="T18" fmla="*/ 95 w 149"/>
                  <a:gd name="T19" fmla="*/ 35 h 82"/>
                  <a:gd name="T20" fmla="*/ 88 w 149"/>
                  <a:gd name="T21" fmla="*/ 52 h 82"/>
                  <a:gd name="T22" fmla="*/ 75 w 149"/>
                  <a:gd name="T23" fmla="*/ 49 h 82"/>
                  <a:gd name="T24" fmla="*/ 76 w 149"/>
                  <a:gd name="T25" fmla="*/ 43 h 82"/>
                  <a:gd name="T26" fmla="*/ 83 w 149"/>
                  <a:gd name="T27" fmla="*/ 46 h 82"/>
                  <a:gd name="T28" fmla="*/ 79 w 149"/>
                  <a:gd name="T29" fmla="*/ 36 h 82"/>
                  <a:gd name="T30" fmla="*/ 68 w 149"/>
                  <a:gd name="T31" fmla="*/ 48 h 82"/>
                  <a:gd name="T32" fmla="*/ 81 w 149"/>
                  <a:gd name="T33" fmla="*/ 59 h 82"/>
                  <a:gd name="T34" fmla="*/ 101 w 149"/>
                  <a:gd name="T35" fmla="*/ 46 h 82"/>
                  <a:gd name="T36" fmla="*/ 149 w 149"/>
                  <a:gd name="T37"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82">
                    <a:moveTo>
                      <a:pt x="149" y="12"/>
                    </a:moveTo>
                    <a:cubicBezTo>
                      <a:pt x="149" y="12"/>
                      <a:pt x="113" y="0"/>
                      <a:pt x="101" y="37"/>
                    </a:cubicBezTo>
                    <a:cubicBezTo>
                      <a:pt x="101" y="37"/>
                      <a:pt x="102" y="15"/>
                      <a:pt x="78" y="18"/>
                    </a:cubicBezTo>
                    <a:cubicBezTo>
                      <a:pt x="56" y="20"/>
                      <a:pt x="46" y="45"/>
                      <a:pt x="46" y="45"/>
                    </a:cubicBezTo>
                    <a:cubicBezTo>
                      <a:pt x="46" y="45"/>
                      <a:pt x="40" y="59"/>
                      <a:pt x="35" y="65"/>
                    </a:cubicBezTo>
                    <a:cubicBezTo>
                      <a:pt x="33" y="67"/>
                      <a:pt x="26" y="75"/>
                      <a:pt x="0" y="70"/>
                    </a:cubicBezTo>
                    <a:cubicBezTo>
                      <a:pt x="0" y="70"/>
                      <a:pt x="24" y="82"/>
                      <a:pt x="39" y="68"/>
                    </a:cubicBezTo>
                    <a:cubicBezTo>
                      <a:pt x="39" y="68"/>
                      <a:pt x="46" y="60"/>
                      <a:pt x="48" y="55"/>
                    </a:cubicBezTo>
                    <a:cubicBezTo>
                      <a:pt x="51" y="51"/>
                      <a:pt x="57" y="31"/>
                      <a:pt x="74" y="25"/>
                    </a:cubicBezTo>
                    <a:cubicBezTo>
                      <a:pt x="83" y="22"/>
                      <a:pt x="92" y="25"/>
                      <a:pt x="95" y="35"/>
                    </a:cubicBezTo>
                    <a:cubicBezTo>
                      <a:pt x="98" y="45"/>
                      <a:pt x="88" y="52"/>
                      <a:pt x="88" y="52"/>
                    </a:cubicBezTo>
                    <a:cubicBezTo>
                      <a:pt x="88" y="52"/>
                      <a:pt x="78" y="56"/>
                      <a:pt x="75" y="49"/>
                    </a:cubicBezTo>
                    <a:cubicBezTo>
                      <a:pt x="75" y="49"/>
                      <a:pt x="73" y="44"/>
                      <a:pt x="76" y="43"/>
                    </a:cubicBezTo>
                    <a:cubicBezTo>
                      <a:pt x="76" y="43"/>
                      <a:pt x="79" y="49"/>
                      <a:pt x="83" y="46"/>
                    </a:cubicBezTo>
                    <a:cubicBezTo>
                      <a:pt x="88" y="43"/>
                      <a:pt x="84" y="36"/>
                      <a:pt x="79" y="36"/>
                    </a:cubicBezTo>
                    <a:cubicBezTo>
                      <a:pt x="73" y="36"/>
                      <a:pt x="67" y="39"/>
                      <a:pt x="68" y="48"/>
                    </a:cubicBezTo>
                    <a:cubicBezTo>
                      <a:pt x="69" y="57"/>
                      <a:pt x="76" y="60"/>
                      <a:pt x="81" y="59"/>
                    </a:cubicBezTo>
                    <a:cubicBezTo>
                      <a:pt x="92" y="58"/>
                      <a:pt x="96" y="54"/>
                      <a:pt x="101" y="46"/>
                    </a:cubicBezTo>
                    <a:cubicBezTo>
                      <a:pt x="111" y="27"/>
                      <a:pt x="115" y="12"/>
                      <a:pt x="149" y="12"/>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gradFill>
                    <a:gsLst>
                      <a:gs pos="0">
                        <a:srgbClr val="14CD68"/>
                      </a:gs>
                      <a:gs pos="100000">
                        <a:srgbClr val="035C7D"/>
                      </a:gs>
                    </a:gsLst>
                    <a:lin scaled="0"/>
                  </a:gradFill>
                  <a:effectLst/>
                </a:endParaRPr>
              </a:p>
            </p:txBody>
          </p:sp>
          <p:sp>
            <p:nvSpPr>
              <p:cNvPr id="58" name="Freeform 35"/>
              <p:cNvSpPr/>
              <p:nvPr/>
            </p:nvSpPr>
            <p:spPr bwMode="auto">
              <a:xfrm rot="900000">
                <a:off x="6221314" y="988852"/>
                <a:ext cx="508258" cy="159369"/>
              </a:xfrm>
              <a:custGeom>
                <a:avLst/>
                <a:gdLst>
                  <a:gd name="T0" fmla="*/ 99 w 99"/>
                  <a:gd name="T1" fmla="*/ 18 h 30"/>
                  <a:gd name="T2" fmla="*/ 61 w 99"/>
                  <a:gd name="T3" fmla="*/ 13 h 30"/>
                  <a:gd name="T4" fmla="*/ 51 w 99"/>
                  <a:gd name="T5" fmla="*/ 27 h 30"/>
                  <a:gd name="T6" fmla="*/ 29 w 99"/>
                  <a:gd name="T7" fmla="*/ 17 h 30"/>
                  <a:gd name="T8" fmla="*/ 20 w 99"/>
                  <a:gd name="T9" fmla="*/ 8 h 30"/>
                  <a:gd name="T10" fmla="*/ 0 w 99"/>
                  <a:gd name="T11" fmla="*/ 10 h 30"/>
                  <a:gd name="T12" fmla="*/ 22 w 99"/>
                  <a:gd name="T13" fmla="*/ 5 h 30"/>
                  <a:gd name="T14" fmla="*/ 29 w 99"/>
                  <a:gd name="T15" fmla="*/ 11 h 30"/>
                  <a:gd name="T16" fmla="*/ 47 w 99"/>
                  <a:gd name="T17" fmla="*/ 24 h 30"/>
                  <a:gd name="T18" fmla="*/ 58 w 99"/>
                  <a:gd name="T19" fmla="*/ 15 h 30"/>
                  <a:gd name="T20" fmla="*/ 51 w 99"/>
                  <a:gd name="T21" fmla="*/ 7 h 30"/>
                  <a:gd name="T22" fmla="*/ 44 w 99"/>
                  <a:gd name="T23" fmla="*/ 10 h 30"/>
                  <a:gd name="T24" fmla="*/ 46 w 99"/>
                  <a:gd name="T25" fmla="*/ 13 h 30"/>
                  <a:gd name="T26" fmla="*/ 50 w 99"/>
                  <a:gd name="T27" fmla="*/ 11 h 30"/>
                  <a:gd name="T28" fmla="*/ 49 w 99"/>
                  <a:gd name="T29" fmla="*/ 17 h 30"/>
                  <a:gd name="T30" fmla="*/ 41 w 99"/>
                  <a:gd name="T31" fmla="*/ 12 h 30"/>
                  <a:gd name="T32" fmla="*/ 47 w 99"/>
                  <a:gd name="T33" fmla="*/ 4 h 30"/>
                  <a:gd name="T34" fmla="*/ 59 w 99"/>
                  <a:gd name="T35" fmla="*/ 8 h 30"/>
                  <a:gd name="T36" fmla="*/ 99 w 99"/>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99" y="18"/>
                    </a:moveTo>
                    <a:cubicBezTo>
                      <a:pt x="99" y="18"/>
                      <a:pt x="79" y="30"/>
                      <a:pt x="61" y="13"/>
                    </a:cubicBezTo>
                    <a:cubicBezTo>
                      <a:pt x="61" y="13"/>
                      <a:pt x="64" y="25"/>
                      <a:pt x="51" y="27"/>
                    </a:cubicBezTo>
                    <a:cubicBezTo>
                      <a:pt x="39" y="29"/>
                      <a:pt x="29" y="17"/>
                      <a:pt x="29" y="17"/>
                    </a:cubicBezTo>
                    <a:cubicBezTo>
                      <a:pt x="29" y="17"/>
                      <a:pt x="24" y="10"/>
                      <a:pt x="20" y="8"/>
                    </a:cubicBezTo>
                    <a:cubicBezTo>
                      <a:pt x="19" y="7"/>
                      <a:pt x="14" y="3"/>
                      <a:pt x="0" y="10"/>
                    </a:cubicBezTo>
                    <a:cubicBezTo>
                      <a:pt x="0" y="10"/>
                      <a:pt x="11" y="0"/>
                      <a:pt x="22" y="5"/>
                    </a:cubicBezTo>
                    <a:cubicBezTo>
                      <a:pt x="22" y="5"/>
                      <a:pt x="26" y="8"/>
                      <a:pt x="29" y="11"/>
                    </a:cubicBezTo>
                    <a:cubicBezTo>
                      <a:pt x="31" y="13"/>
                      <a:pt x="37" y="23"/>
                      <a:pt x="47" y="24"/>
                    </a:cubicBezTo>
                    <a:cubicBezTo>
                      <a:pt x="53" y="24"/>
                      <a:pt x="58" y="21"/>
                      <a:pt x="58" y="15"/>
                    </a:cubicBezTo>
                    <a:cubicBezTo>
                      <a:pt x="58" y="9"/>
                      <a:pt x="51" y="7"/>
                      <a:pt x="51" y="7"/>
                    </a:cubicBezTo>
                    <a:cubicBezTo>
                      <a:pt x="51" y="7"/>
                      <a:pt x="45" y="6"/>
                      <a:pt x="44" y="10"/>
                    </a:cubicBezTo>
                    <a:cubicBezTo>
                      <a:pt x="44" y="10"/>
                      <a:pt x="44" y="13"/>
                      <a:pt x="46" y="13"/>
                    </a:cubicBezTo>
                    <a:cubicBezTo>
                      <a:pt x="46" y="13"/>
                      <a:pt x="47" y="9"/>
                      <a:pt x="50" y="11"/>
                    </a:cubicBezTo>
                    <a:cubicBezTo>
                      <a:pt x="52" y="12"/>
                      <a:pt x="51" y="16"/>
                      <a:pt x="49" y="17"/>
                    </a:cubicBezTo>
                    <a:cubicBezTo>
                      <a:pt x="45" y="18"/>
                      <a:pt x="42" y="17"/>
                      <a:pt x="41" y="12"/>
                    </a:cubicBezTo>
                    <a:cubicBezTo>
                      <a:pt x="40" y="7"/>
                      <a:pt x="44" y="4"/>
                      <a:pt x="47" y="4"/>
                    </a:cubicBezTo>
                    <a:cubicBezTo>
                      <a:pt x="52" y="3"/>
                      <a:pt x="55" y="4"/>
                      <a:pt x="59" y="8"/>
                    </a:cubicBezTo>
                    <a:cubicBezTo>
                      <a:pt x="67" y="16"/>
                      <a:pt x="81" y="24"/>
                      <a:pt x="99" y="18"/>
                    </a:cubicBezTo>
                    <a:close/>
                  </a:path>
                </a:pathLst>
              </a:custGeom>
              <a:extLst>
                <a:ext uri="{91240B29-F687-4F45-9708-019B960494DF}">
                  <a14:hiddenLine xmlns:a14="http://schemas.microsoft.com/office/drawing/2010/main" xmlns=""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scene3d>
                  <a:camera prst="orthographicFront"/>
                  <a:lightRig rig="threePt" dir="t"/>
                </a:scene3d>
              </a:bodyPr>
              <a:lstStyle/>
              <a:p>
                <a:endParaRPr lang="zh-CN" altLang="en-US" sz="2800">
                  <a:ln w="22225">
                    <a:solidFill>
                      <a:schemeClr val="accent2"/>
                    </a:solidFill>
                    <a:prstDash val="solid"/>
                  </a:ln>
                  <a:gradFill>
                    <a:gsLst>
                      <a:gs pos="0">
                        <a:srgbClr val="14CD68"/>
                      </a:gs>
                      <a:gs pos="100000">
                        <a:srgbClr val="035C7D"/>
                      </a:gs>
                    </a:gsLst>
                    <a:lin scaled="0"/>
                  </a:gradFill>
                  <a:effectLst/>
                </a:endParaRPr>
              </a:p>
            </p:txBody>
          </p:sp>
        </p:grpSp>
      </p:grpSp>
      <p:graphicFrame>
        <p:nvGraphicFramePr>
          <p:cNvPr id="4" name="表格 3"/>
          <p:cNvGraphicFramePr/>
          <p:nvPr>
            <p:custDataLst>
              <p:tags r:id="rId1"/>
            </p:custDataLst>
          </p:nvPr>
        </p:nvGraphicFramePr>
        <p:xfrm>
          <a:off x="366993" y="1240747"/>
          <a:ext cx="11122025" cy="5208014"/>
        </p:xfrm>
        <a:graphic>
          <a:graphicData uri="http://schemas.openxmlformats.org/drawingml/2006/table">
            <a:tbl>
              <a:tblPr firstRow="1" bandRow="1">
                <a:tableStyleId>{5940675A-B579-460E-94D1-54222C63F5DA}</a:tableStyleId>
              </a:tblPr>
              <a:tblGrid>
                <a:gridCol w="1217930"/>
                <a:gridCol w="5025390"/>
                <a:gridCol w="4878705"/>
              </a:tblGrid>
              <a:tr h="445770">
                <a:tc>
                  <a:txBody>
                    <a:bodyPr/>
                    <a:lstStyle/>
                    <a:p>
                      <a:pPr indent="0" algn="ctr">
                        <a:buNone/>
                      </a:pPr>
                      <a:endParaRPr lang="en-US"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1" dirty="0" err="1">
                          <a:solidFill>
                            <a:srgbClr val="FF0000"/>
                          </a:solidFill>
                          <a:latin typeface="Times New Roman" panose="02020603050405020304" pitchFamily="18" charset="0"/>
                          <a:cs typeface="Times New Roman" panose="02020603050405020304" pitchFamily="18" charset="0"/>
                        </a:rPr>
                        <a:t>人民代表大会制度</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1" dirty="0" err="1">
                          <a:solidFill>
                            <a:srgbClr val="FF0000"/>
                          </a:solidFill>
                          <a:latin typeface="Times New Roman" panose="02020603050405020304" pitchFamily="18" charset="0"/>
                          <a:cs typeface="Times New Roman" panose="02020603050405020304" pitchFamily="18" charset="0"/>
                        </a:rPr>
                        <a:t>西方资本主义国家的议会制</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1440777">
                <a:tc>
                  <a:txBody>
                    <a:bodyPr/>
                    <a:lstStyle/>
                    <a:p>
                      <a:pPr indent="0" algn="ctr">
                        <a:buNone/>
                      </a:pPr>
                      <a:r>
                        <a:rPr lang="en-US" sz="2000" b="1" dirty="0" err="1">
                          <a:solidFill>
                            <a:srgbClr val="FF0000"/>
                          </a:solidFill>
                          <a:latin typeface="Times New Roman" panose="02020603050405020304" pitchFamily="18" charset="0"/>
                          <a:cs typeface="Times New Roman" panose="02020603050405020304" pitchFamily="18" charset="0"/>
                        </a:rPr>
                        <a:t>经济基础</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0">
                        <a:buNone/>
                      </a:pP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建立在</a:t>
                      </a:r>
                      <a:r>
                        <a:rPr lang="en-US" sz="2000" b="1" dirty="0" err="1"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社会主义公有制</a:t>
                      </a: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基础之上</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为维护社</a:t>
                      </a: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0">
                        <a:buNone/>
                      </a:pP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0">
                        <a:buNone/>
                      </a:pP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会主义经济基础服务</a:t>
                      </a: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buNone/>
                      </a:pP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建立在</a:t>
                      </a:r>
                      <a:r>
                        <a:rPr lang="en-US" sz="20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资本主义私有制</a:t>
                      </a: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基础之上</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是维护</a:t>
                      </a: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0">
                        <a:buNone/>
                      </a:pPr>
                      <a:endParaRPr lang="en-US" sz="2000" b="1"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0">
                        <a:buNone/>
                      </a:pPr>
                      <a:r>
                        <a:rPr lang="en-US" sz="2000" b="1" dirty="0" err="1" smtClean="0">
                          <a:solidFill>
                            <a:srgbClr val="002060"/>
                          </a:solidFill>
                          <a:latin typeface="宋体" panose="02010600030101010101" pitchFamily="2" charset="-122"/>
                          <a:ea typeface="宋体" panose="02010600030101010101" pitchFamily="2" charset="-122"/>
                          <a:cs typeface="Times New Roman" panose="02020603050405020304" pitchFamily="18" charset="0"/>
                        </a:rPr>
                        <a:t>资本主义私有财产的工具</a:t>
                      </a:r>
                      <a:endParaRPr lang="en-US" alt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1780540">
                <a:tc>
                  <a:txBody>
                    <a:bodyPr/>
                    <a:lstStyle/>
                    <a:p>
                      <a:pPr indent="0" algn="l">
                        <a:buNone/>
                      </a:pPr>
                      <a:r>
                        <a:rPr lang="en-US" sz="2000" b="1" dirty="0" err="1">
                          <a:solidFill>
                            <a:srgbClr val="FF0000"/>
                          </a:solidFill>
                          <a:latin typeface="Times New Roman" panose="02020603050405020304" pitchFamily="18" charset="0"/>
                          <a:cs typeface="Times New Roman" panose="02020603050405020304" pitchFamily="18" charset="0"/>
                        </a:rPr>
                        <a:t>行使权力主体</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是通过选举产生的代表组成行使国家权力的机关</a:t>
                      </a: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a:t>
                      </a:r>
                      <a:r>
                        <a:rPr lang="en-US" sz="20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人民代表代表人民利益</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受人民监督</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对人民负责</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rPr>
                        <a:t>人民代表大会的权力主体是人民</a:t>
                      </a:r>
                      <a:endParaRPr lang="en-US" alt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buNone/>
                      </a:pP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协调资产阶级内部利益关系的场所。议员由竞选产生</a:t>
                      </a:r>
                      <a:r>
                        <a:rPr 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竞选则以金钱为后盾。议员不对选民负责</a:t>
                      </a:r>
                      <a:r>
                        <a:rPr 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不受选民监督</a:t>
                      </a:r>
                      <a:r>
                        <a:rPr 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选民无权撤换议员。议员都是</a:t>
                      </a:r>
                      <a:r>
                        <a:rPr 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维护资产阶级利益</a:t>
                      </a:r>
                      <a:r>
                        <a:rPr 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的</a:t>
                      </a:r>
                      <a:endParaRPr lang="en-US" altLang="en-US" sz="2000" b="1"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626527">
                <a:tc>
                  <a:txBody>
                    <a:bodyPr/>
                    <a:lstStyle/>
                    <a:p>
                      <a:pPr indent="0" algn="l">
                        <a:buNone/>
                      </a:pPr>
                      <a:r>
                        <a:rPr lang="en-US" sz="2000" b="1" dirty="0" err="1">
                          <a:solidFill>
                            <a:srgbClr val="FF0000"/>
                          </a:solidFill>
                          <a:latin typeface="Times New Roman" panose="02020603050405020304" pitchFamily="18" charset="0"/>
                          <a:cs typeface="Times New Roman" panose="02020603050405020304" pitchFamily="18" charset="0"/>
                        </a:rPr>
                        <a:t>权力机关原则</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r>
                        <a:rPr lang="en-US" sz="20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实行民主集中制原则</a:t>
                      </a:r>
                      <a:r>
                        <a:rPr 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dirty="0">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buNone/>
                      </a:pPr>
                      <a:r>
                        <a:rPr lang="zh-CN" altLang="en-US" sz="20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实行分权制衡</a:t>
                      </a:r>
                      <a:r>
                        <a:rPr lang="en-US" sz="20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原则</a:t>
                      </a:r>
                      <a:r>
                        <a:rPr 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668020">
                <a:tc>
                  <a:txBody>
                    <a:bodyPr/>
                    <a:lstStyle/>
                    <a:p>
                      <a:pPr indent="0" algn="ctr">
                        <a:buNone/>
                      </a:pPr>
                      <a:r>
                        <a:rPr lang="en-US" sz="2000" b="1" dirty="0" err="1">
                          <a:solidFill>
                            <a:srgbClr val="FF0000"/>
                          </a:solidFill>
                          <a:latin typeface="Times New Roman" panose="02020603050405020304" pitchFamily="18" charset="0"/>
                          <a:cs typeface="Times New Roman" panose="02020603050405020304" pitchFamily="18" charset="0"/>
                        </a:rPr>
                        <a:t>相似点</a:t>
                      </a:r>
                      <a:endParaRPr lang="en-US" alt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gridSpan="2">
                  <a:txBody>
                    <a:bodyPr/>
                    <a:lstStyle/>
                    <a:p>
                      <a:pPr indent="0" fontAlgn="auto">
                        <a:lnSpc>
                          <a:spcPct val="150000"/>
                        </a:lnSpc>
                        <a:buNone/>
                      </a:pPr>
                      <a:r>
                        <a:rPr lang="en-US" sz="2000" b="1" dirty="0" err="1">
                          <a:solidFill>
                            <a:srgbClr val="FF0000"/>
                          </a:solidFill>
                          <a:latin typeface="宋体" panose="02010600030101010101" pitchFamily="2" charset="-122"/>
                          <a:ea typeface="宋体" panose="02010600030101010101" pitchFamily="2" charset="-122"/>
                          <a:cs typeface="宋体" panose="02010600030101010101" pitchFamily="2" charset="-122"/>
                        </a:rPr>
                        <a:t>都是国家政权的组织形式。</a:t>
                      </a:r>
                    </a:p>
                    <a:p>
                      <a:pPr indent="0" fontAlgn="auto">
                        <a:lnSpc>
                          <a:spcPct val="150000"/>
                        </a:lnSpc>
                        <a:buNone/>
                      </a:pPr>
                      <a:r>
                        <a:rPr lang="en-US" sz="2000" b="1" dirty="0" err="1" smtClean="0">
                          <a:solidFill>
                            <a:srgbClr val="002060"/>
                          </a:solidFill>
                          <a:latin typeface="宋体" panose="02010600030101010101" pitchFamily="2" charset="-122"/>
                          <a:ea typeface="宋体" panose="02010600030101010101" pitchFamily="2" charset="-122"/>
                          <a:cs typeface="宋体" panose="02010600030101010101" pitchFamily="2" charset="-122"/>
                        </a:rPr>
                        <a:t>都是由定期选举产生的代表或议员组成</a:t>
                      </a:r>
                      <a:r>
                        <a:rPr lang="en-US" sz="2000" b="1" dirty="0" err="1">
                          <a:solidFill>
                            <a:srgbClr val="002060"/>
                          </a:solidFill>
                          <a:latin typeface="宋体" panose="02010600030101010101" pitchFamily="2" charset="-122"/>
                          <a:ea typeface="宋体" panose="02010600030101010101" pitchFamily="2" charset="-122"/>
                          <a:cs typeface="宋体" panose="02010600030101010101" pitchFamily="2" charset="-122"/>
                        </a:rPr>
                        <a:t>，都属于一种间接民主</a:t>
                      </a:r>
                      <a:r>
                        <a:rPr 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20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代议制民主</a:t>
                      </a:r>
                      <a:r>
                        <a:rPr lang="en-US" sz="2000" b="0" dirty="0">
                          <a:latin typeface="宋体" panose="02010600030101010101" pitchFamily="2" charset="-122"/>
                          <a:ea typeface="宋体" panose="02010600030101010101" pitchFamily="2" charset="-122"/>
                          <a:cs typeface="宋体" panose="02010600030101010101" pitchFamily="2" charset="-122"/>
                        </a:rPr>
                        <a:t>)</a:t>
                      </a:r>
                      <a:endParaRPr lang="en-US"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cxnSp>
        <p:nvCxnSpPr>
          <p:cNvPr id="12" name="直接连接符 11"/>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62230" y="805591"/>
            <a:ext cx="12129770" cy="463550"/>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2.</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中国共产党领导的多党合作和政治协商</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制度</a:t>
            </a:r>
            <a:r>
              <a:rPr lang="en-US" altLang="zh-CN" sz="2800" b="1" spc="0" dirty="0" smtClean="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基本政治</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制度</a:t>
            </a:r>
            <a:endParaRPr lang="zh-CN" altLang="en-US" sz="2800" dirty="0">
              <a:latin typeface="黑体" panose="02010609060101010101" charset="-122"/>
              <a:ea typeface="黑体" panose="02010609060101010101" charset="-122"/>
            </a:endParaRPr>
          </a:p>
        </p:txBody>
      </p:sp>
      <p:sp>
        <p:nvSpPr>
          <p:cNvPr id="7" name="文本框 6"/>
          <p:cNvSpPr txBox="1"/>
          <p:nvPr/>
        </p:nvSpPr>
        <p:spPr>
          <a:xfrm>
            <a:off x="0" y="1815296"/>
            <a:ext cx="6038532" cy="5077460"/>
          </a:xfrm>
          <a:prstGeom prst="rect">
            <a:avLst/>
          </a:prstGeom>
          <a:noFill/>
        </p:spPr>
        <p:txBody>
          <a:bodyPr wrap="square" rtlCol="0">
            <a:spAutoFit/>
          </a:bodyPr>
          <a:lstStyle/>
          <a:p>
            <a:pPr>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①</a:t>
            </a:r>
            <a:r>
              <a:rPr lang="zh-CN" altLang="en-US" sz="2400" b="1" dirty="0">
                <a:solidFill>
                  <a:srgbClr val="002060"/>
                </a:solidFill>
                <a:latin typeface="宋体" panose="02010600030101010101" pitchFamily="2" charset="-122"/>
                <a:ea typeface="宋体" panose="02010600030101010101" pitchFamily="2" charset="-122"/>
              </a:rPr>
              <a:t>民主革命时期</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民主党派与中共</a:t>
            </a:r>
            <a:r>
              <a:rPr lang="zh-CN" altLang="en-US" sz="2400" b="1" dirty="0">
                <a:solidFill>
                  <a:srgbClr val="FF0000"/>
                </a:solidFill>
                <a:latin typeface="宋体" panose="02010600030101010101" pitchFamily="2" charset="-122"/>
                <a:ea typeface="宋体" panose="02010600030101010101" pitchFamily="2" charset="-122"/>
              </a:rPr>
              <a:t>并肩合作</a:t>
            </a:r>
            <a:r>
              <a:rPr lang="zh-CN" altLang="en-US" sz="2400" b="1" dirty="0">
                <a:solidFill>
                  <a:srgbClr val="002060"/>
                </a:solidFill>
                <a:latin typeface="宋体" panose="02010600030101010101" pitchFamily="2" charset="-122"/>
                <a:ea typeface="宋体" panose="02010600030101010101" pitchFamily="2" charset="-122"/>
              </a:rPr>
              <a:t>战斗</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为新中国的建立</a:t>
            </a:r>
            <a:r>
              <a:rPr lang="zh-CN" altLang="en-US" sz="2400" b="1" dirty="0">
                <a:solidFill>
                  <a:srgbClr val="FF0000"/>
                </a:solidFill>
                <a:latin typeface="宋体" panose="02010600030101010101" pitchFamily="2" charset="-122"/>
                <a:ea typeface="宋体" panose="02010600030101010101" pitchFamily="2" charset="-122"/>
              </a:rPr>
              <a:t>做过巨大贡献</a:t>
            </a:r>
            <a:r>
              <a:rPr lang="zh-CN" altLang="en-US" sz="2400" b="1" dirty="0">
                <a:solidFill>
                  <a:srgbClr val="002060"/>
                </a:solidFill>
                <a:latin typeface="宋体" panose="02010600030101010101" pitchFamily="2" charset="-122"/>
                <a:ea typeface="宋体" panose="02010600030101010101" pitchFamily="2" charset="-122"/>
              </a:rPr>
              <a:t>。</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②利于党和国家的集中统一和全国人民的团结，利于发扬社会主义民主</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充分调动各民主党派建设社会主义的积极性。</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③利于党和政府兼听各种意见</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做出科学的决策；利于发扬共产党的优良传统和作风</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克服官僚主义；有利于形成对共产党监督机制和党风廉政建设。</a:t>
            </a:r>
            <a:endParaRPr lang="en-US" altLang="zh-CN" sz="2400" b="1" dirty="0">
              <a:solidFill>
                <a:srgbClr val="002060"/>
              </a:solidFill>
              <a:latin typeface="宋体" panose="02010600030101010101" pitchFamily="2" charset="-122"/>
              <a:ea typeface="宋体" panose="02010600030101010101" pitchFamily="2" charset="-122"/>
            </a:endParaRPr>
          </a:p>
        </p:txBody>
      </p:sp>
      <p:graphicFrame>
        <p:nvGraphicFramePr>
          <p:cNvPr id="9" name="表格 8"/>
          <p:cNvGraphicFramePr>
            <a:graphicFrameLocks noGrp="1"/>
          </p:cNvGraphicFramePr>
          <p:nvPr/>
        </p:nvGraphicFramePr>
        <p:xfrm>
          <a:off x="6127115" y="953509"/>
          <a:ext cx="5907368" cy="5654558"/>
        </p:xfrm>
        <a:graphic>
          <a:graphicData uri="http://schemas.openxmlformats.org/drawingml/2006/table">
            <a:tbl>
              <a:tblPr/>
              <a:tblGrid>
                <a:gridCol w="1403238"/>
                <a:gridCol w="1196788"/>
                <a:gridCol w="3307342"/>
              </a:tblGrid>
              <a:tr h="39623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政党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建立时间</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备注</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587332">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中国民主同盟</a:t>
                      </a:r>
                      <a:endPar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endParaRP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1941</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1949</a:t>
                      </a: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年参加政协会议</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r>
              <a:tr h="67055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中国民主建国会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1945</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rowSpan="4">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它们都因主张民主建国、结束国民党一党专政而遭到迫害，一度被迫转入地下。</a:t>
                      </a:r>
                      <a:r>
                        <a:rPr kumimoji="0" lang="en-US" altLang="zh-CN" sz="1800" b="1" i="0" u="none" strike="noStrike" cap="none" normalizeH="0" baseline="0" dirty="0" smtClean="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1949</a:t>
                      </a:r>
                      <a:r>
                        <a:rPr kumimoji="0" lang="zh-CN" altLang="en-US" sz="1800" b="1" i="0" u="none" strike="noStrike" cap="none" normalizeH="0" baseline="0" dirty="0" smtClean="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年参加政协会议</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endParaRP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67055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中国民主促进会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1945</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vMerge="1">
                  <a:txBody>
                    <a:bodyPr/>
                    <a:lstStyle/>
                    <a:p>
                      <a:endParaRPr lang="zh-CN"/>
                    </a:p>
                  </a:txBody>
                  <a:tcPr/>
                </a:tc>
              </a:tr>
              <a:tr h="39623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九三学社</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1945</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CN"/>
                    </a:p>
                  </a:txBody>
                  <a:tcPr/>
                </a:tc>
              </a:tr>
              <a:tr h="67055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中国农工民主党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1947</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vMerge="1">
                  <a:txBody>
                    <a:bodyPr/>
                    <a:lstStyle/>
                    <a:p>
                      <a:endParaRPr lang="zh-CN"/>
                    </a:p>
                  </a:txBody>
                  <a:tcPr/>
                </a:tc>
              </a:tr>
              <a:tr h="67055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中国致公党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1925</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海外华侨的爱国组织，</a:t>
                      </a:r>
                      <a:endPar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1949</a:t>
                      </a: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年参加政协会议</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670551">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台湾民主自治同盟</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1947</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积极开展爱国民主运动，</a:t>
                      </a:r>
                      <a:endPar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1949</a:t>
                      </a: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年参加政协会议</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r>
              <a:tr h="838782">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中国国民党革命委员会</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1948</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Tx/>
                        <a:buFont typeface="Arial" panose="020B0604020202020204" pitchFamily="34" charset="0"/>
                        <a:defRPr sz="58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爱国民主人士建立，名誉主席宋庆龄，</a:t>
                      </a:r>
                      <a:r>
                        <a:rPr kumimoji="0" lang="en-US" altLang="zh-CN"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1949</a:t>
                      </a:r>
                      <a:r>
                        <a:rPr kumimoji="0" lang="zh-CN" altLang="en-US" sz="1800" b="1" i="0" u="none" strike="noStrike" cap="none" normalizeH="0" baseline="0" dirty="0">
                          <a:ln>
                            <a:noFill/>
                          </a:ln>
                          <a:solidFill>
                            <a:srgbClr val="002060"/>
                          </a:solidFill>
                          <a:effectLst/>
                          <a:latin typeface="Times New Roman" panose="02020603050405020304" pitchFamily="18" charset="0"/>
                          <a:ea typeface="黑体" panose="02010609060101010101" charset="-122"/>
                          <a:cs typeface="Helvetica" pitchFamily="34" charset="0"/>
                          <a:sym typeface="Calibri" panose="020F0502020204030204" pitchFamily="34" charset="0"/>
                        </a:rPr>
                        <a:t>年参加政协会议</a:t>
                      </a:r>
                    </a:p>
                  </a:txBody>
                  <a:tcPr marL="121916" marR="121916" marT="60956" marB="609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cxnSp>
        <p:nvCxnSpPr>
          <p:cNvPr id="10" name="直接连接符 9"/>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62230" y="1422410"/>
            <a:ext cx="2890535" cy="523220"/>
          </a:xfrm>
          <a:prstGeom prst="rect">
            <a:avLst/>
          </a:prstGeom>
        </p:spPr>
        <p:txBody>
          <a:bodyPr wrap="none">
            <a:spAutoFit/>
          </a:bodyPr>
          <a:lstStyle/>
          <a:p>
            <a:r>
              <a:rPr lang="zh-CN" altLang="en-US" sz="2800" b="1" dirty="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1</a:t>
            </a:r>
            <a:r>
              <a:rPr lang="zh-CN" altLang="en-US" sz="2800" b="1" dirty="0">
                <a:solidFill>
                  <a:srgbClr val="FF0000"/>
                </a:solidFill>
                <a:latin typeface="黑体" panose="02010609060101010101" charset="-122"/>
                <a:ea typeface="黑体" panose="02010609060101010101" charset="-122"/>
              </a:rPr>
              <a:t>）实行原因：</a:t>
            </a:r>
            <a:endParaRPr lang="zh-CN" altLang="en-US"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0226" y="1884540"/>
            <a:ext cx="11968799" cy="4617466"/>
            <a:chOff x="4713" y="1524"/>
            <a:chExt cx="22248" cy="8162"/>
          </a:xfrm>
        </p:grpSpPr>
        <p:sp>
          <p:nvSpPr>
            <p:cNvPr id="22" name="Text Box 30"/>
            <p:cNvSpPr txBox="1">
              <a:spLocks noChangeArrowheads="1"/>
            </p:cNvSpPr>
            <p:nvPr/>
          </p:nvSpPr>
          <p:spPr bwMode="auto">
            <a:xfrm>
              <a:off x="10824" y="5538"/>
              <a:ext cx="15853" cy="2119"/>
            </a:xfrm>
            <a:prstGeom prst="rect">
              <a:avLst/>
            </a:prstGeom>
            <a:noFill/>
            <a:ln w="9525">
              <a:noFill/>
              <a:miter lim="800000"/>
            </a:ln>
          </p:spPr>
          <p:txBody>
            <a:bodyPr wrap="square">
              <a:spAutoFit/>
            </a:bodyPr>
            <a:lstStyle/>
            <a:p>
              <a:pPr marL="0" marR="0" lvl="0" indent="0" defTabSz="914400" eaLnBrk="1" fontAlgn="auto" latinLnBrk="1" hangingPunct="1">
                <a:lnSpc>
                  <a:spcPct val="150000"/>
                </a:lnSpc>
                <a:spcBef>
                  <a:spcPts val="0"/>
                </a:spcBef>
                <a:spcAft>
                  <a:spcPts val="0"/>
                </a:spcAft>
                <a:buClr>
                  <a:srgbClr val="FF0000"/>
                </a:buClr>
                <a:buSzPct val="70000"/>
                <a:buFontTx/>
                <a:buNone/>
                <a:defRPr/>
              </a:pPr>
              <a:r>
                <a:rPr kumimoji="1" lang="en-US" altLang="zh-CN"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1956</a:t>
              </a:r>
              <a:r>
                <a:rPr kumimoji="1" lang="zh-CN" altLang="en-US"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年社会主义改造基本完成后，中共中央提出了</a:t>
              </a:r>
              <a:r>
                <a:rPr kumimoji="1" lang="en-US" altLang="zh-CN"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a:t>
              </a:r>
              <a:r>
                <a:rPr kumimoji="1" lang="zh-CN" altLang="en-US"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长期共存、互相监督</a:t>
              </a:r>
              <a:r>
                <a:rPr kumimoji="1" lang="en-US" altLang="zh-CN"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a:t>
              </a:r>
              <a:r>
                <a:rPr kumimoji="1" lang="zh-CN" altLang="en-US"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rPr>
                <a:t>的</a:t>
              </a:r>
              <a:r>
                <a:rPr kumimoji="1" lang="zh-CN" altLang="en-US" sz="2400" b="1" kern="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sym typeface="+mn-ea"/>
                </a:rPr>
                <a:t>八字方针 ，进一步明确了多党合作的基本格局。 </a:t>
              </a:r>
              <a:endParaRPr kumimoji="1" lang="zh-CN" altLang="en-US" sz="2400" b="1" i="0" u="none" strike="noStrike" kern="0" cap="none" spc="0" normalizeH="0" baseline="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sym typeface="+mn-ea"/>
              </a:endParaRPr>
            </a:p>
          </p:txBody>
        </p:sp>
        <p:sp>
          <p:nvSpPr>
            <p:cNvPr id="23" name="Freeform 7"/>
            <p:cNvSpPr/>
            <p:nvPr/>
          </p:nvSpPr>
          <p:spPr bwMode="auto">
            <a:xfrm>
              <a:off x="5857" y="1524"/>
              <a:ext cx="10655" cy="7425"/>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flip="none" rotWithShape="1">
              <a:gsLst>
                <a:gs pos="0">
                  <a:srgbClr val="002774"/>
                </a:gs>
                <a:gs pos="100000">
                  <a:srgbClr val="00DFF6"/>
                </a:gs>
              </a:gsLst>
              <a:lin ang="16200000" scaled="1"/>
              <a:tileRect/>
            </a:gradFill>
            <a:ln w="12700" cap="flat" cmpd="sng" algn="ctr">
              <a:noFill/>
              <a:prstDash val="solid"/>
            </a:ln>
            <a:effectLst>
              <a:outerShdw blurRad="184150" dist="241300" dir="11520000" sx="110000" sy="110000" algn="ctr">
                <a:srgbClr val="000000">
                  <a:alpha val="18000"/>
                </a:srgbClr>
              </a:outerShdw>
            </a:effectLst>
            <a:scene3d>
              <a:camera prst="perspectiveFront" fov="5100000">
                <a:rot lat="0" lon="0" rev="0"/>
              </a:camera>
              <a:lightRig rig="threePt" dir="t">
                <a:rot lat="0" lon="0" rev="0"/>
              </a:lightRig>
            </a:scene3d>
            <a:sp3d extrusionH="107950" prstMaterial="plastic">
              <a:bevelT w="127000" h="63500" prst="divo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24" name="组合 19"/>
            <p:cNvGrpSpPr/>
            <p:nvPr/>
          </p:nvGrpSpPr>
          <p:grpSpPr bwMode="auto">
            <a:xfrm>
              <a:off x="4713" y="7197"/>
              <a:ext cx="3595" cy="865"/>
              <a:chOff x="-586476" y="4763920"/>
              <a:chExt cx="2280704" cy="549420"/>
            </a:xfrm>
          </p:grpSpPr>
          <p:sp>
            <p:nvSpPr>
              <p:cNvPr id="25" name="矩形 8"/>
              <p:cNvSpPr>
                <a:spLocks noChangeArrowheads="1"/>
              </p:cNvSpPr>
              <p:nvPr/>
            </p:nvSpPr>
            <p:spPr bwMode="auto">
              <a:xfrm>
                <a:off x="-586476" y="4763920"/>
                <a:ext cx="2280704" cy="517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kumimoji="1" lang="en-US" altLang="zh-CN" sz="2400" b="1" dirty="0" smtClean="0">
                    <a:solidFill>
                      <a:srgbClr val="FF0000"/>
                    </a:solidFill>
                    <a:latin typeface="黑体" panose="02010609060101010101" charset="-122"/>
                    <a:ea typeface="黑体" panose="02010609060101010101" charset="-122"/>
                    <a:cs typeface="黑体" panose="02010609060101010101" charset="-122"/>
                  </a:rPr>
                  <a:t>1949</a:t>
                </a:r>
                <a:r>
                  <a:rPr kumimoji="1" lang="zh-CN" altLang="en-US" sz="2400" b="1" dirty="0" smtClean="0">
                    <a:solidFill>
                      <a:srgbClr val="FF0000"/>
                    </a:solidFill>
                    <a:latin typeface="黑体" panose="02010609060101010101" charset="-122"/>
                    <a:ea typeface="黑体" panose="02010609060101010101" charset="-122"/>
                    <a:cs typeface="黑体" panose="02010609060101010101" charset="-122"/>
                  </a:rPr>
                  <a:t>年</a:t>
                </a:r>
              </a:p>
            </p:txBody>
          </p:sp>
          <p:cxnSp>
            <p:nvCxnSpPr>
              <p:cNvPr id="26" name="直接连接符 25"/>
              <p:cNvCxnSpPr/>
              <p:nvPr/>
            </p:nvCxnSpPr>
            <p:spPr>
              <a:xfrm>
                <a:off x="142844" y="5311788"/>
                <a:ext cx="1044000" cy="1552"/>
              </a:xfrm>
              <a:prstGeom prst="line">
                <a:avLst/>
              </a:prstGeom>
              <a:noFill/>
              <a:ln w="63500" algn="ctr">
                <a:gradFill>
                  <a:gsLst>
                    <a:gs pos="0">
                      <a:srgbClr val="FFC000"/>
                    </a:gs>
                    <a:gs pos="100000">
                      <a:srgbClr val="E66C08"/>
                    </a:gs>
                  </a:gsLst>
                  <a:lin ang="2700000" scaled="0"/>
                </a:gradFill>
                <a:miter lim="800000"/>
              </a:ln>
              <a:effectLst>
                <a:outerShdw blurRad="50800" dist="38100" dir="2700000" algn="tl" rotWithShape="0">
                  <a:prstClr val="black">
                    <a:alpha val="40000"/>
                  </a:prstClr>
                </a:outerShdw>
              </a:effectLst>
            </p:spPr>
          </p:cxnSp>
        </p:grpSp>
        <p:grpSp>
          <p:nvGrpSpPr>
            <p:cNvPr id="27" name="组合 18"/>
            <p:cNvGrpSpPr/>
            <p:nvPr/>
          </p:nvGrpSpPr>
          <p:grpSpPr bwMode="auto">
            <a:xfrm>
              <a:off x="7310" y="5294"/>
              <a:ext cx="2511" cy="1020"/>
              <a:chOff x="1061474" y="3555808"/>
              <a:chExt cx="1593399" cy="647862"/>
            </a:xfrm>
          </p:grpSpPr>
          <p:sp>
            <p:nvSpPr>
              <p:cNvPr id="28" name="矩形 9"/>
              <p:cNvSpPr>
                <a:spLocks noChangeArrowheads="1"/>
              </p:cNvSpPr>
              <p:nvPr/>
            </p:nvSpPr>
            <p:spPr bwMode="auto">
              <a:xfrm>
                <a:off x="1061474" y="3555808"/>
                <a:ext cx="1593399" cy="51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latinLnBrk="1" hangingPunct="1">
                  <a:spcBef>
                    <a:spcPct val="0"/>
                  </a:spcBef>
                  <a:spcAft>
                    <a:spcPct val="0"/>
                  </a:spcAft>
                  <a:buClr>
                    <a:srgbClr val="FF0000"/>
                  </a:buClr>
                  <a:buSzPct val="70000"/>
                </a:pPr>
                <a:r>
                  <a:rPr kumimoji="1" lang="en-US" altLang="zh-CN" sz="2400" b="1" kern="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sym typeface="+mn-ea"/>
                  </a:rPr>
                  <a:t>1956</a:t>
                </a:r>
                <a:r>
                  <a:rPr kumimoji="1" lang="zh-CN" altLang="en-US" sz="2400" b="1" kern="0" noProof="0" dirty="0" smtClean="0">
                    <a:ln>
                      <a:noFill/>
                    </a:ln>
                    <a:gradFill>
                      <a:gsLst>
                        <a:gs pos="0">
                          <a:srgbClr val="D31FE1"/>
                        </a:gs>
                        <a:gs pos="90000">
                          <a:srgbClr val="7A0C72"/>
                        </a:gs>
                      </a:gsLst>
                      <a:lin ang="2700000" scaled="1"/>
                    </a:gradFill>
                    <a:effectLst/>
                    <a:uLnTx/>
                    <a:uFillTx/>
                    <a:latin typeface="黑体" panose="02010609060101010101" charset="-122"/>
                    <a:ea typeface="黑体" panose="02010609060101010101" charset="-122"/>
                    <a:cs typeface="黑体" panose="02010609060101010101" charset="-122"/>
                    <a:sym typeface="+mn-ea"/>
                  </a:rPr>
                  <a:t>年</a:t>
                </a:r>
                <a:endParaRPr kumimoji="1" lang="zh-CN" altLang="en-US" sz="2400" b="1" dirty="0" smtClean="0">
                  <a:solidFill>
                    <a:srgbClr val="5B0568"/>
                  </a:solidFill>
                  <a:latin typeface="黑体" panose="02010609060101010101" charset="-122"/>
                  <a:ea typeface="黑体" panose="02010609060101010101" charset="-122"/>
                  <a:cs typeface="黑体" panose="02010609060101010101" charset="-122"/>
                </a:endParaRPr>
              </a:p>
            </p:txBody>
          </p:sp>
          <p:cxnSp>
            <p:nvCxnSpPr>
              <p:cNvPr id="29" name="直接连接符 28"/>
              <p:cNvCxnSpPr/>
              <p:nvPr/>
            </p:nvCxnSpPr>
            <p:spPr>
              <a:xfrm>
                <a:off x="1418198" y="4202118"/>
                <a:ext cx="1044000" cy="1552"/>
              </a:xfrm>
              <a:prstGeom prst="line">
                <a:avLst/>
              </a:prstGeom>
              <a:noFill/>
              <a:ln w="63500" algn="ctr">
                <a:gradFill>
                  <a:gsLst>
                    <a:gs pos="0">
                      <a:srgbClr val="7CFF05"/>
                    </a:gs>
                    <a:gs pos="100000">
                      <a:srgbClr val="46720C"/>
                    </a:gs>
                  </a:gsLst>
                  <a:lin ang="2700000" scaled="0"/>
                </a:gradFill>
                <a:miter lim="800000"/>
              </a:ln>
              <a:effectLst>
                <a:outerShdw blurRad="50800" dist="38100" dir="2700000" algn="tl" rotWithShape="0">
                  <a:prstClr val="black">
                    <a:alpha val="40000"/>
                  </a:prstClr>
                </a:outerShdw>
              </a:effectLst>
            </p:spPr>
          </p:cxnSp>
        </p:grpSp>
        <p:grpSp>
          <p:nvGrpSpPr>
            <p:cNvPr id="30" name="组合 17"/>
            <p:cNvGrpSpPr/>
            <p:nvPr/>
          </p:nvGrpSpPr>
          <p:grpSpPr bwMode="auto">
            <a:xfrm>
              <a:off x="9403" y="3569"/>
              <a:ext cx="2481" cy="986"/>
              <a:chOff x="2389469" y="2460038"/>
              <a:chExt cx="1574694" cy="626024"/>
            </a:xfrm>
          </p:grpSpPr>
          <p:sp>
            <p:nvSpPr>
              <p:cNvPr id="31" name="矩形 10"/>
              <p:cNvSpPr>
                <a:spLocks noChangeArrowheads="1"/>
              </p:cNvSpPr>
              <p:nvPr/>
            </p:nvSpPr>
            <p:spPr bwMode="auto">
              <a:xfrm>
                <a:off x="2389469" y="2460038"/>
                <a:ext cx="1574694" cy="51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1" hangingPunct="1">
                  <a:lnSpc>
                    <a:spcPct val="100000"/>
                  </a:lnSpc>
                  <a:spcBef>
                    <a:spcPct val="0"/>
                  </a:spcBef>
                  <a:spcAft>
                    <a:spcPct val="0"/>
                  </a:spcAft>
                  <a:buClr>
                    <a:srgbClr val="FF0000"/>
                  </a:buClr>
                  <a:buSzPct val="70000"/>
                  <a:buFontTx/>
                  <a:buNone/>
                  <a:defRPr/>
                </a:pPr>
                <a:r>
                  <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1982</a:t>
                </a:r>
                <a:r>
                  <a:rPr kumimoji="1" lang="zh-CN" altLang="en-US"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年</a:t>
                </a:r>
              </a:p>
            </p:txBody>
          </p:sp>
          <p:cxnSp>
            <p:nvCxnSpPr>
              <p:cNvPr id="32" name="直接连接符 31"/>
              <p:cNvCxnSpPr/>
              <p:nvPr/>
            </p:nvCxnSpPr>
            <p:spPr>
              <a:xfrm>
                <a:off x="2655030" y="3084510"/>
                <a:ext cx="1044000" cy="1552"/>
              </a:xfrm>
              <a:prstGeom prst="line">
                <a:avLst/>
              </a:prstGeom>
              <a:noFill/>
              <a:ln w="63500" algn="ctr">
                <a:gradFill>
                  <a:gsLst>
                    <a:gs pos="0">
                      <a:srgbClr val="9729DB"/>
                    </a:gs>
                    <a:gs pos="100000">
                      <a:srgbClr val="8064A2">
                        <a:lumMod val="50000"/>
                      </a:srgbClr>
                    </a:gs>
                  </a:gsLst>
                  <a:lin ang="2700000" scaled="0"/>
                </a:gradFill>
                <a:miter lim="800000"/>
              </a:ln>
              <a:effectLst>
                <a:outerShdw blurRad="50800" dist="38100" dir="2700000" algn="tl" rotWithShape="0">
                  <a:prstClr val="black">
                    <a:alpha val="40000"/>
                  </a:prstClr>
                </a:outerShdw>
              </a:effectLst>
            </p:spPr>
          </p:cxnSp>
        </p:grpSp>
        <p:grpSp>
          <p:nvGrpSpPr>
            <p:cNvPr id="33" name="组合 16"/>
            <p:cNvGrpSpPr/>
            <p:nvPr/>
          </p:nvGrpSpPr>
          <p:grpSpPr bwMode="auto">
            <a:xfrm>
              <a:off x="11053" y="2030"/>
              <a:ext cx="3331" cy="818"/>
              <a:chOff x="3439216" y="1483386"/>
              <a:chExt cx="2113800" cy="519638"/>
            </a:xfrm>
          </p:grpSpPr>
          <p:sp>
            <p:nvSpPr>
              <p:cNvPr id="34" name="矩形 11"/>
              <p:cNvSpPr>
                <a:spLocks noChangeArrowheads="1"/>
              </p:cNvSpPr>
              <p:nvPr/>
            </p:nvSpPr>
            <p:spPr bwMode="auto">
              <a:xfrm>
                <a:off x="3439216" y="1483386"/>
                <a:ext cx="2113800" cy="51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latinLnBrk="1" hangingPunct="1">
                  <a:spcBef>
                    <a:spcPct val="0"/>
                  </a:spcBef>
                  <a:spcAft>
                    <a:spcPct val="0"/>
                  </a:spcAft>
                  <a:buClr>
                    <a:srgbClr val="FF0000"/>
                  </a:buClr>
                  <a:buSzPct val="70000"/>
                  <a:buFont typeface="Wingdings" panose="05000000000000000000" pitchFamily="2" charset="2"/>
                  <a:buNone/>
                </a:pPr>
                <a:r>
                  <a:rPr kumimoji="1" lang="en-US" altLang="zh-CN" sz="2400" b="1" dirty="0" smtClean="0">
                    <a:solidFill>
                      <a:srgbClr val="002060"/>
                    </a:solidFill>
                    <a:latin typeface="黑体" panose="02010609060101010101" charset="-122"/>
                    <a:ea typeface="黑体" panose="02010609060101010101" charset="-122"/>
                  </a:rPr>
                  <a:t>1993</a:t>
                </a:r>
                <a:r>
                  <a:rPr kumimoji="1" lang="zh-CN" altLang="en-US" sz="2400" b="1" dirty="0" smtClean="0">
                    <a:solidFill>
                      <a:srgbClr val="002060"/>
                    </a:solidFill>
                    <a:latin typeface="黑体" panose="02010609060101010101" charset="-122"/>
                    <a:ea typeface="黑体" panose="02010609060101010101" charset="-122"/>
                  </a:rPr>
                  <a:t>年</a:t>
                </a:r>
              </a:p>
            </p:txBody>
          </p:sp>
          <p:cxnSp>
            <p:nvCxnSpPr>
              <p:cNvPr id="35" name="直接连接符 34"/>
              <p:cNvCxnSpPr/>
              <p:nvPr/>
            </p:nvCxnSpPr>
            <p:spPr>
              <a:xfrm>
                <a:off x="3926278" y="1987540"/>
                <a:ext cx="1044000" cy="1552"/>
              </a:xfrm>
              <a:prstGeom prst="line">
                <a:avLst/>
              </a:prstGeom>
              <a:noFill/>
              <a:ln w="63500" algn="ctr">
                <a:gradFill>
                  <a:gsLst>
                    <a:gs pos="0">
                      <a:srgbClr val="FF0000"/>
                    </a:gs>
                    <a:gs pos="100000">
                      <a:srgbClr val="A20000"/>
                    </a:gs>
                  </a:gsLst>
                  <a:lin ang="2700000" scaled="0"/>
                </a:gradFill>
                <a:miter lim="800000"/>
              </a:ln>
              <a:effectLst>
                <a:outerShdw blurRad="50800" dist="38100" dir="2700000" algn="tl" rotWithShape="0">
                  <a:prstClr val="black">
                    <a:alpha val="40000"/>
                  </a:prstClr>
                </a:outerShdw>
              </a:effectLst>
            </p:spPr>
          </p:cxnSp>
        </p:grpSp>
        <p:sp>
          <p:nvSpPr>
            <p:cNvPr id="36" name="Text Box 30"/>
            <p:cNvSpPr txBox="1">
              <a:spLocks noChangeArrowheads="1"/>
            </p:cNvSpPr>
            <p:nvPr/>
          </p:nvSpPr>
          <p:spPr bwMode="auto">
            <a:xfrm>
              <a:off x="12733" y="3568"/>
              <a:ext cx="14228" cy="2119"/>
            </a:xfrm>
            <a:prstGeom prst="rect">
              <a:avLst/>
            </a:prstGeom>
            <a:noFill/>
            <a:ln w="9525">
              <a:noFill/>
              <a:miter lim="800000"/>
            </a:ln>
          </p:spPr>
          <p:txBody>
            <a:bodyPr wrap="square">
              <a:spAutoFit/>
            </a:bodyPr>
            <a:lstStyle/>
            <a:p>
              <a:pPr marL="0" marR="0" lvl="0" indent="0" defTabSz="914400" eaLnBrk="1" fontAlgn="auto" latinLnBrk="1" hangingPunct="1">
                <a:lnSpc>
                  <a:spcPct val="150000"/>
                </a:lnSpc>
                <a:spcBef>
                  <a:spcPts val="0"/>
                </a:spcBef>
                <a:spcAft>
                  <a:spcPts val="0"/>
                </a:spcAft>
                <a:buClr>
                  <a:srgbClr val="FF0000"/>
                </a:buClr>
                <a:buSzPct val="70000"/>
                <a:buFontTx/>
                <a:buNone/>
                <a:defRPr/>
              </a:pPr>
              <a:r>
                <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1982</a:t>
              </a:r>
              <a:r>
                <a:rPr kumimoji="1" lang="zh-CN" altLang="en-US"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年，十六字方针：</a:t>
              </a:r>
              <a:endPar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defTabSz="914400" eaLnBrk="1" fontAlgn="auto" latinLnBrk="1" hangingPunct="1">
                <a:lnSpc>
                  <a:spcPct val="150000"/>
                </a:lnSpc>
                <a:spcBef>
                  <a:spcPts val="0"/>
                </a:spcBef>
                <a:spcAft>
                  <a:spcPts val="0"/>
                </a:spcAft>
                <a:buClr>
                  <a:srgbClr val="FF0000"/>
                </a:buClr>
                <a:buSzPct val="70000"/>
                <a:buFontTx/>
                <a:buNone/>
                <a:defRPr/>
              </a:pPr>
              <a:r>
                <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a:t>
              </a:r>
              <a:r>
                <a:rPr kumimoji="1" lang="zh-CN" altLang="en-US"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长期共存、互相监督、肝胆相照、荣辱与共</a:t>
              </a:r>
              <a:r>
                <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rPr>
                <a:t>”</a:t>
              </a:r>
            </a:p>
          </p:txBody>
        </p:sp>
        <p:sp>
          <p:nvSpPr>
            <p:cNvPr id="38" name="Text Box 30"/>
            <p:cNvSpPr txBox="1">
              <a:spLocks noChangeArrowheads="1"/>
            </p:cNvSpPr>
            <p:nvPr/>
          </p:nvSpPr>
          <p:spPr bwMode="auto">
            <a:xfrm>
              <a:off x="8764" y="7567"/>
              <a:ext cx="12598" cy="2119"/>
            </a:xfrm>
            <a:prstGeom prst="rect">
              <a:avLst/>
            </a:prstGeom>
            <a:noFill/>
            <a:ln w="9525">
              <a:noFill/>
              <a:miter lim="800000"/>
            </a:ln>
          </p:spPr>
          <p:txBody>
            <a:bodyPr wrap="square">
              <a:spAutoFit/>
            </a:bodyPr>
            <a:lstStyle/>
            <a:p>
              <a:pPr marL="0" marR="0" lvl="0" indent="0" defTabSz="914400" eaLnBrk="1" fontAlgn="auto" latinLnBrk="1" hangingPunct="1">
                <a:lnSpc>
                  <a:spcPct val="150000"/>
                </a:lnSpc>
                <a:spcBef>
                  <a:spcPts val="0"/>
                </a:spcBef>
                <a:spcAft>
                  <a:spcPts val="0"/>
                </a:spcAft>
                <a:buClr>
                  <a:srgbClr val="FF0000"/>
                </a:buClr>
                <a:buSzPct val="70000"/>
                <a:buFontTx/>
                <a:buNone/>
                <a:defRPr/>
              </a:pPr>
              <a:r>
                <a:rPr kumimoji="1" lang="en-US" altLang="zh-CN"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rPr>
                <a:t>1949</a:t>
              </a:r>
              <a:r>
                <a:rPr kumimoji="1" lang="zh-CN" altLang="en-US" sz="24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rPr>
                <a:t>年新政协召开，标志着中国共产党领导的多党合作和政治协商制度确立</a:t>
              </a:r>
            </a:p>
          </p:txBody>
        </p:sp>
      </p:grpSp>
      <p:sp>
        <p:nvSpPr>
          <p:cNvPr id="5" name="Text Box 30"/>
          <p:cNvSpPr txBox="1">
            <a:spLocks noChangeArrowheads="1"/>
          </p:cNvSpPr>
          <p:nvPr/>
        </p:nvSpPr>
        <p:spPr bwMode="auto">
          <a:xfrm>
            <a:off x="6313970" y="2170798"/>
            <a:ext cx="5525590" cy="646331"/>
          </a:xfrm>
          <a:prstGeom prst="rect">
            <a:avLst/>
          </a:prstGeom>
          <a:noFill/>
          <a:ln w="9525">
            <a:noFill/>
            <a:miter lim="800000"/>
          </a:ln>
        </p:spPr>
        <p:txBody>
          <a:bodyPr wrap="square">
            <a:spAutoFit/>
          </a:bodyPr>
          <a:lstStyle/>
          <a:p>
            <a:pPr marL="0" marR="0" lvl="0" indent="0" defTabSz="914400" eaLnBrk="1" fontAlgn="auto" latinLnBrk="1" hangingPunct="1">
              <a:lnSpc>
                <a:spcPct val="150000"/>
              </a:lnSpc>
              <a:spcBef>
                <a:spcPts val="0"/>
              </a:spcBef>
              <a:spcAft>
                <a:spcPts val="0"/>
              </a:spcAft>
              <a:buClr>
                <a:srgbClr val="FF0000"/>
              </a:buClr>
              <a:buSzPct val="70000"/>
              <a:buFontTx/>
              <a:buNone/>
              <a:defRPr/>
            </a:pPr>
            <a:r>
              <a:rPr kumimoji="1" lang="en-US" altLang="zh-CN" sz="2400" b="1" i="0" u="none" strike="noStrike" kern="0" cap="none" spc="0" normalizeH="0" baseline="0" noProof="0" dirty="0" smtClean="0">
                <a:ln>
                  <a:noFill/>
                </a:ln>
                <a:solidFill>
                  <a:srgbClr val="002060"/>
                </a:solidFill>
                <a:effectLst/>
                <a:uLnTx/>
                <a:uFillTx/>
                <a:latin typeface="黑体" panose="02010609060101010101" charset="-122"/>
                <a:ea typeface="黑体" panose="02010609060101010101" charset="-122"/>
              </a:rPr>
              <a:t>1993</a:t>
            </a:r>
            <a:r>
              <a:rPr kumimoji="1" lang="zh-CN" altLang="en-US" sz="2400" b="1" i="0" u="none" strike="noStrike" kern="0" cap="none" spc="0" normalizeH="0" baseline="0" noProof="0" dirty="0" smtClean="0">
                <a:ln>
                  <a:noFill/>
                </a:ln>
                <a:solidFill>
                  <a:srgbClr val="002060"/>
                </a:solidFill>
                <a:effectLst/>
                <a:uLnTx/>
                <a:uFillTx/>
                <a:latin typeface="黑体" panose="02010609060101010101" charset="-122"/>
                <a:ea typeface="黑体" panose="02010609060101010101" charset="-122"/>
              </a:rPr>
              <a:t>年，写入宪法，走向制度化轨道</a:t>
            </a:r>
          </a:p>
        </p:txBody>
      </p:sp>
      <p:sp>
        <p:nvSpPr>
          <p:cNvPr id="37"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39" name="直接连接符 38"/>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矩形 2"/>
          <p:cNvSpPr/>
          <p:nvPr/>
        </p:nvSpPr>
        <p:spPr>
          <a:xfrm>
            <a:off x="120226" y="915842"/>
            <a:ext cx="11510447" cy="523220"/>
          </a:xfrm>
          <a:prstGeom prst="rect">
            <a:avLst/>
          </a:prstGeom>
        </p:spPr>
        <p:txBody>
          <a:bodyPr wrap="square">
            <a:spAutoFit/>
          </a:bodyPr>
          <a:lstStyle/>
          <a:p>
            <a:pPr>
              <a:buSzPct val="100000"/>
            </a:pPr>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中国共产党领导的多党合作和政治协商制度</a:t>
            </a:r>
            <a:r>
              <a:rPr lang="en-US" altLang="zh-CN" sz="2800" b="1" dirty="0">
                <a:solidFill>
                  <a:srgbClr val="FF0000"/>
                </a:solidFill>
                <a:latin typeface="黑体" panose="02010609060101010101" charset="-122"/>
                <a:ea typeface="黑体" panose="02010609060101010101" charset="-122"/>
                <a:cs typeface="黑体" panose="02010609060101010101" charset="-122"/>
              </a:rPr>
              <a:t>——</a:t>
            </a:r>
            <a:r>
              <a:rPr lang="zh-CN" altLang="en-US" sz="2800" b="1" dirty="0">
                <a:solidFill>
                  <a:srgbClr val="FF0000"/>
                </a:solidFill>
                <a:latin typeface="黑体" panose="02010609060101010101" charset="-122"/>
                <a:ea typeface="黑体" panose="02010609060101010101" charset="-122"/>
                <a:cs typeface="黑体" panose="02010609060101010101" charset="-122"/>
              </a:rPr>
              <a:t>基本政治制度</a:t>
            </a:r>
            <a:endParaRPr lang="zh-CN" altLang="en-US" sz="2800" dirty="0">
              <a:latin typeface="黑体" panose="02010609060101010101" charset="-122"/>
              <a:ea typeface="黑体" panose="02010609060101010101" charset="-122"/>
            </a:endParaRPr>
          </a:p>
        </p:txBody>
      </p:sp>
      <p:sp>
        <p:nvSpPr>
          <p:cNvPr id="40" name="矩形 39"/>
          <p:cNvSpPr/>
          <p:nvPr/>
        </p:nvSpPr>
        <p:spPr>
          <a:xfrm>
            <a:off x="62230" y="1422410"/>
            <a:ext cx="4333238" cy="523220"/>
          </a:xfrm>
          <a:prstGeom prst="rect">
            <a:avLst/>
          </a:prstGeom>
        </p:spPr>
        <p:txBody>
          <a:bodyPr wrap="none">
            <a:spAutoFit/>
          </a:bodyPr>
          <a:lstStyle/>
          <a:p>
            <a:r>
              <a:rPr lang="zh-CN" altLang="en-US" sz="2800" b="1" dirty="0" smtClean="0">
                <a:solidFill>
                  <a:srgbClr val="FF0000"/>
                </a:solidFill>
                <a:latin typeface="黑体" panose="02010609060101010101" charset="-122"/>
                <a:ea typeface="黑体" panose="02010609060101010101" charset="-122"/>
              </a:rPr>
              <a:t>（</a:t>
            </a:r>
            <a:r>
              <a:rPr lang="en-US" altLang="zh-CN" sz="2800" b="1" dirty="0" smtClean="0">
                <a:solidFill>
                  <a:srgbClr val="FF0000"/>
                </a:solidFill>
                <a:latin typeface="黑体" panose="02010609060101010101" charset="-122"/>
                <a:ea typeface="黑体" panose="02010609060101010101" charset="-122"/>
              </a:rPr>
              <a:t>2</a:t>
            </a:r>
            <a:r>
              <a:rPr lang="zh-CN" altLang="en-US" sz="2800" b="1" dirty="0" smtClean="0">
                <a:solidFill>
                  <a:srgbClr val="FF0000"/>
                </a:solidFill>
                <a:latin typeface="黑体" panose="02010609060101010101" charset="-122"/>
                <a:ea typeface="黑体" panose="02010609060101010101" charset="-122"/>
              </a:rPr>
              <a:t>）建立、发展的过程：</a:t>
            </a:r>
            <a:endParaRPr lang="zh-CN" altLang="en-US" b="1"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099" y="1976138"/>
            <a:ext cx="12036425" cy="2862322"/>
          </a:xfrm>
          <a:prstGeom prst="rect">
            <a:avLst/>
          </a:prstGeom>
          <a:noFill/>
        </p:spPr>
        <p:txBody>
          <a:bodyPr wrap="square" rtlCol="0">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①政党关系：</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中国共产党</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是执政党，是中国革命和建设事业的领导核心；各民主党派是参政党，与中国共产党长期共存、互相监督、肝胆相照、荣辱与共；</a:t>
            </a: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②政协性质：</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人民政协</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是各民主党派、各人民团体和社会各方面代表人士组成的爱国统一战线组织</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endPar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endParaRP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③基本职能：</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是</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政治协商、民主监督和参政议政</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endPar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endParaRPr>
          </a:p>
        </p:txBody>
      </p:sp>
      <p:sp>
        <p:nvSpPr>
          <p:cNvPr id="3" name="文本框 2"/>
          <p:cNvSpPr txBox="1"/>
          <p:nvPr/>
        </p:nvSpPr>
        <p:spPr>
          <a:xfrm>
            <a:off x="120226" y="1450417"/>
            <a:ext cx="2890535" cy="525721"/>
          </a:xfrm>
          <a:prstGeom prst="rect">
            <a:avLst/>
          </a:prstGeom>
          <a:noFill/>
          <a:ln w="15875">
            <a:noFill/>
          </a:ln>
        </p:spPr>
        <p:txBody>
          <a:bodyPr wrap="none" rtlCol="0" anchor="t">
            <a:spAutoFit/>
          </a:bodyPr>
          <a:lstStyle/>
          <a:p>
            <a:pPr>
              <a:lnSpc>
                <a:spcPct val="110000"/>
              </a:lnSpc>
            </a:pPr>
            <a:r>
              <a:rPr lang="zh-CN" altLang="en-US" sz="2800" b="1" dirty="0" smtClean="0">
                <a:solidFill>
                  <a:srgbClr val="FF0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FF0000"/>
                </a:solidFill>
                <a:latin typeface="黑体" panose="02010609060101010101" charset="-122"/>
                <a:ea typeface="黑体" panose="02010609060101010101" charset="-122"/>
                <a:cs typeface="黑体" panose="02010609060101010101" charset="-122"/>
                <a:sym typeface="+mn-ea"/>
              </a:rPr>
              <a:t>3</a:t>
            </a:r>
            <a:r>
              <a:rPr lang="zh-CN" altLang="en-US" sz="2800" b="1" dirty="0" smtClean="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基本内容：</a:t>
            </a:r>
            <a:endParaRPr lang="zh-CN" altLang="en-US" sz="2800" dirty="0">
              <a:solidFill>
                <a:srgbClr val="FF0000"/>
              </a:solidFill>
            </a:endParaRPr>
          </a:p>
        </p:txBody>
      </p:sp>
      <p:sp>
        <p:nvSpPr>
          <p:cNvPr id="4" name="文本框 3"/>
          <p:cNvSpPr txBox="1"/>
          <p:nvPr/>
        </p:nvSpPr>
        <p:spPr>
          <a:xfrm>
            <a:off x="203835" y="4867782"/>
            <a:ext cx="2169184" cy="525721"/>
          </a:xfrm>
          <a:prstGeom prst="rect">
            <a:avLst/>
          </a:prstGeom>
          <a:noFill/>
          <a:ln w="15875">
            <a:noFill/>
          </a:ln>
        </p:spPr>
        <p:txBody>
          <a:bodyPr wrap="none" rtlCol="0" anchor="t">
            <a:spAutoFit/>
          </a:bodyPr>
          <a:lstStyle/>
          <a:p>
            <a:pPr>
              <a:lnSpc>
                <a:spcPct val="110000"/>
              </a:lnSpc>
            </a:pPr>
            <a:r>
              <a:rPr lang="zh-CN" altLang="en-US" sz="2800" b="1" dirty="0" smtClean="0">
                <a:solidFill>
                  <a:srgbClr val="FF0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FF0000"/>
                </a:solidFill>
                <a:latin typeface="黑体" panose="02010609060101010101" charset="-122"/>
                <a:ea typeface="黑体" panose="02010609060101010101" charset="-122"/>
                <a:cs typeface="黑体" panose="02010609060101010101" charset="-122"/>
                <a:sym typeface="+mn-ea"/>
              </a:rPr>
              <a:t>4</a:t>
            </a:r>
            <a:r>
              <a:rPr lang="zh-CN" altLang="en-US" sz="2800" b="1" dirty="0" smtClean="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意义：</a:t>
            </a:r>
            <a:endParaRPr lang="zh-CN" altLang="en-US" sz="2800" dirty="0">
              <a:solidFill>
                <a:srgbClr val="FF0000"/>
              </a:solidFill>
            </a:endParaRPr>
          </a:p>
        </p:txBody>
      </p:sp>
      <p:sp>
        <p:nvSpPr>
          <p:cNvPr id="5" name="文本框 4"/>
          <p:cNvSpPr txBox="1"/>
          <p:nvPr/>
        </p:nvSpPr>
        <p:spPr>
          <a:xfrm>
            <a:off x="399732" y="5423199"/>
            <a:ext cx="11402060" cy="1198854"/>
          </a:xfrm>
          <a:prstGeom prst="rect">
            <a:avLst/>
          </a:prstGeom>
          <a:noFill/>
        </p:spPr>
        <p:txBody>
          <a:bodyPr wrap="square" rtlCol="0">
            <a:spAutoFit/>
          </a:bodyPr>
          <a:lstStyle/>
          <a:p>
            <a:pPr>
              <a:lnSpc>
                <a:spcPct val="150000"/>
              </a:lnSpc>
            </a:pPr>
            <a:r>
              <a:rPr lang="zh-CN" altLang="en-US" sz="2600" b="1" dirty="0">
                <a:solidFill>
                  <a:srgbClr val="002060"/>
                </a:solidFill>
                <a:uFillTx/>
                <a:latin typeface="宋体" panose="02010600030101010101" pitchFamily="2" charset="-122"/>
                <a:ea typeface="宋体" panose="02010600030101010101" pitchFamily="2" charset="-122"/>
                <a:cs typeface="黑体" panose="02010609060101010101" charset="-122"/>
                <a:sym typeface="+mn-ea"/>
              </a:rPr>
              <a:t>形成了广泛的爱国统一战线组织，</a:t>
            </a:r>
            <a:r>
              <a:rPr lang="zh-CN" altLang="en-US" sz="2600" b="1" dirty="0">
                <a:solidFill>
                  <a:srgbClr val="002060"/>
                </a:solidFill>
                <a:uFillTx/>
                <a:latin typeface="宋体" panose="02010600030101010101" pitchFamily="2" charset="-122"/>
                <a:ea typeface="宋体" panose="02010600030101010101" pitchFamily="2" charset="-122"/>
              </a:rPr>
              <a:t>调动了民主人士参政议政的热情，开创了群策群力，共同建设国家的局面。</a:t>
            </a:r>
          </a:p>
        </p:txBody>
      </p:sp>
      <p:cxnSp>
        <p:nvCxnSpPr>
          <p:cNvPr id="6" name="直接连接符 5"/>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8" name="矩形 7"/>
          <p:cNvSpPr/>
          <p:nvPr/>
        </p:nvSpPr>
        <p:spPr>
          <a:xfrm>
            <a:off x="120226" y="915842"/>
            <a:ext cx="11510447" cy="523220"/>
          </a:xfrm>
          <a:prstGeom prst="rect">
            <a:avLst/>
          </a:prstGeom>
        </p:spPr>
        <p:txBody>
          <a:bodyPr wrap="square">
            <a:spAutoFit/>
          </a:bodyPr>
          <a:lstStyle/>
          <a:p>
            <a:pPr>
              <a:buSzPct val="100000"/>
            </a:pPr>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中国共产党领导的多党合作和政治协商制度</a:t>
            </a:r>
            <a:r>
              <a:rPr lang="en-US" altLang="zh-CN" sz="2800" b="1" dirty="0">
                <a:solidFill>
                  <a:srgbClr val="FF0000"/>
                </a:solidFill>
                <a:latin typeface="黑体" panose="02010609060101010101" charset="-122"/>
                <a:ea typeface="黑体" panose="02010609060101010101" charset="-122"/>
                <a:cs typeface="黑体" panose="02010609060101010101" charset="-122"/>
              </a:rPr>
              <a:t>——</a:t>
            </a:r>
            <a:r>
              <a:rPr lang="zh-CN" altLang="en-US" sz="2800" b="1" dirty="0">
                <a:solidFill>
                  <a:srgbClr val="FF0000"/>
                </a:solidFill>
                <a:latin typeface="黑体" panose="02010609060101010101" charset="-122"/>
                <a:ea typeface="黑体" panose="02010609060101010101" charset="-122"/>
                <a:cs typeface="黑体" panose="02010609060101010101" charset="-122"/>
              </a:rPr>
              <a:t>基本政治制度</a:t>
            </a:r>
            <a:endParaRPr lang="zh-CN" altLang="en-US" sz="28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8564" y="992393"/>
            <a:ext cx="9841653" cy="521970"/>
          </a:xfrm>
          <a:prstGeom prst="rect">
            <a:avLst/>
          </a:prstGeom>
          <a:noFill/>
          <a:ln w="9525">
            <a:noFill/>
          </a:ln>
        </p:spPr>
        <p:txBody>
          <a:bodyPr wrap="square">
            <a:spAutoFit/>
          </a:bodyPr>
          <a:lstStyle/>
          <a:p>
            <a:pPr indent="0"/>
            <a:r>
              <a:rPr lang="zh-CN" sz="2800" b="1" dirty="0">
                <a:solidFill>
                  <a:srgbClr val="FF0000"/>
                </a:solidFill>
                <a:latin typeface="黑体" panose="02010609060101010101" charset="-122"/>
                <a:ea typeface="黑体" panose="02010609060101010101" charset="-122"/>
                <a:cs typeface="黑体" panose="02010609060101010101" charset="-122"/>
              </a:rPr>
              <a:t>辨析比较：人民代表大会制度和人民政协</a:t>
            </a:r>
            <a:r>
              <a:rPr lang="zh-CN" sz="2800" b="1" dirty="0" smtClean="0">
                <a:solidFill>
                  <a:srgbClr val="FF0000"/>
                </a:solidFill>
                <a:latin typeface="黑体" panose="02010609060101010101" charset="-122"/>
                <a:ea typeface="黑体" panose="02010609060101010101" charset="-122"/>
                <a:cs typeface="黑体" panose="02010609060101010101" charset="-122"/>
              </a:rPr>
              <a:t>制度</a:t>
            </a:r>
            <a:r>
              <a:rPr lang="zh-CN" altLang="en-US" sz="2800" b="1" dirty="0" smtClean="0">
                <a:solidFill>
                  <a:srgbClr val="FF0000"/>
                </a:solidFill>
                <a:latin typeface="黑体" panose="02010609060101010101" charset="-122"/>
                <a:ea typeface="黑体" panose="02010609060101010101" charset="-122"/>
                <a:cs typeface="黑体" panose="02010609060101010101" charset="-122"/>
              </a:rPr>
              <a:t>不同点</a:t>
            </a:r>
            <a:endParaRPr lang="zh-CN" altLang="en-US" sz="2800" b="1" dirty="0">
              <a:solidFill>
                <a:srgbClr val="FF0000"/>
              </a:solidFill>
              <a:latin typeface="黑体" panose="02010609060101010101" charset="-122"/>
              <a:ea typeface="黑体" panose="02010609060101010101" charset="-122"/>
              <a:cs typeface="黑体" panose="02010609060101010101" charset="-122"/>
            </a:endParaRPr>
          </a:p>
        </p:txBody>
      </p:sp>
      <p:graphicFrame>
        <p:nvGraphicFramePr>
          <p:cNvPr id="5" name="表格 4"/>
          <p:cNvGraphicFramePr/>
          <p:nvPr>
            <p:custDataLst>
              <p:tags r:id="rId1"/>
            </p:custDataLst>
          </p:nvPr>
        </p:nvGraphicFramePr>
        <p:xfrm>
          <a:off x="148564" y="1632824"/>
          <a:ext cx="11658600" cy="4947858"/>
        </p:xfrm>
        <a:graphic>
          <a:graphicData uri="http://schemas.openxmlformats.org/drawingml/2006/table">
            <a:tbl>
              <a:tblPr firstRow="1" bandRow="1">
                <a:tableStyleId>{5940675A-B579-460E-94D1-54222C63F5DA}</a:tableStyleId>
              </a:tblPr>
              <a:tblGrid>
                <a:gridCol w="2097094"/>
                <a:gridCol w="4921773"/>
                <a:gridCol w="4639733"/>
              </a:tblGrid>
              <a:tr h="429892">
                <a:tc>
                  <a:txBody>
                    <a:bodyPr/>
                    <a:lstStyle/>
                    <a:p>
                      <a:pPr indent="0" algn="l">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比较项</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ctr">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人民大表大会制度</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ctr">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人民政协</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r>
              <a:tr h="0">
                <a:tc>
                  <a:txBody>
                    <a:bodyPr/>
                    <a:lstStyle/>
                    <a:p>
                      <a:pPr indent="0" algn="l">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性质</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国家权力机关</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a:solidFill>
                            <a:srgbClr val="002060"/>
                          </a:solidFill>
                          <a:latin typeface="黑体" panose="02010609060101010101" charset="-122"/>
                          <a:ea typeface="黑体" panose="02010609060101010101" charset="-122"/>
                        </a:rPr>
                        <a:t>统一战线组织</a:t>
                      </a: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chemeClr val="accent6">
                        <a:lumMod val="20000"/>
                        <a:lumOff val="80000"/>
                      </a:schemeClr>
                    </a:solidFill>
                  </a:tcPr>
                </a:tc>
              </a:tr>
              <a:tr h="0">
                <a:tc>
                  <a:txBody>
                    <a:bodyPr/>
                    <a:lstStyle/>
                    <a:p>
                      <a:pPr indent="0" algn="l">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职能</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决定国家和地方的重大事务</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a:solidFill>
                            <a:srgbClr val="002060"/>
                          </a:solidFill>
                          <a:latin typeface="黑体" panose="02010609060101010101" charset="-122"/>
                          <a:ea typeface="黑体" panose="02010609060101010101" charset="-122"/>
                        </a:rPr>
                        <a:t>政治协商、民主监督</a:t>
                      </a:r>
                    </a:p>
                    <a:p>
                      <a:pPr indent="0" algn="l">
                        <a:lnSpc>
                          <a:spcPct val="120000"/>
                        </a:lnSpc>
                        <a:spcBef>
                          <a:spcPts val="0"/>
                        </a:spcBef>
                        <a:spcAft>
                          <a:spcPts val="0"/>
                        </a:spcAft>
                        <a:buNone/>
                      </a:pPr>
                      <a:r>
                        <a:rPr lang="en-US" sz="2600" b="1" spc="130">
                          <a:solidFill>
                            <a:srgbClr val="002060"/>
                          </a:solidFill>
                          <a:latin typeface="黑体" panose="02010609060101010101" charset="-122"/>
                          <a:ea typeface="黑体" panose="02010609060101010101" charset="-122"/>
                        </a:rPr>
                        <a:t>和参政议政</a:t>
                      </a: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r>
              <a:tr h="1080352">
                <a:tc>
                  <a:txBody>
                    <a:bodyPr/>
                    <a:lstStyle/>
                    <a:p>
                      <a:pPr indent="0" algn="l">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监督权</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运用国家权力实行监督</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一种民主监督，</a:t>
                      </a:r>
                    </a:p>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不具有法律约束力</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chemeClr val="accent6">
                        <a:lumMod val="20000"/>
                        <a:lumOff val="80000"/>
                      </a:schemeClr>
                    </a:solidFill>
                  </a:tcPr>
                </a:tc>
              </a:tr>
              <a:tr h="1082305">
                <a:tc>
                  <a:txBody>
                    <a:bodyPr/>
                    <a:lstStyle/>
                    <a:p>
                      <a:pPr indent="0" algn="l">
                        <a:lnSpc>
                          <a:spcPct val="120000"/>
                        </a:lnSpc>
                        <a:spcBef>
                          <a:spcPts val="0"/>
                        </a:spcBef>
                        <a:spcAft>
                          <a:spcPts val="0"/>
                        </a:spcAft>
                        <a:buNone/>
                      </a:pPr>
                      <a:r>
                        <a:rPr lang="en-US" sz="2600" b="1" spc="130" dirty="0" err="1">
                          <a:solidFill>
                            <a:srgbClr val="FF0000"/>
                          </a:solidFill>
                          <a:latin typeface="黑体" panose="02010609060101010101" charset="-122"/>
                          <a:ea typeface="黑体" panose="02010609060101010101" charset="-122"/>
                        </a:rPr>
                        <a:t>产生与组织方式</a:t>
                      </a:r>
                      <a:endParaRPr lang="en-US" sz="2600" b="1" spc="130" dirty="0">
                        <a:solidFill>
                          <a:srgbClr val="FF000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人大代表由人民选举产生</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l">
                        <a:lnSpc>
                          <a:spcPct val="120000"/>
                        </a:lnSpc>
                        <a:spcBef>
                          <a:spcPts val="0"/>
                        </a:spcBef>
                        <a:spcAft>
                          <a:spcPts val="0"/>
                        </a:spcAft>
                        <a:buNone/>
                      </a:pPr>
                      <a:r>
                        <a:rPr lang="en-US" sz="2600" b="1" spc="130" dirty="0" err="1">
                          <a:solidFill>
                            <a:srgbClr val="002060"/>
                          </a:solidFill>
                          <a:latin typeface="黑体" panose="02010609060101010101" charset="-122"/>
                          <a:ea typeface="黑体" panose="02010609060101010101" charset="-122"/>
                        </a:rPr>
                        <a:t>政协委员由各方协商产生</a:t>
                      </a: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chemeClr val="accent6">
                        <a:lumMod val="20000"/>
                        <a:lumOff val="80000"/>
                      </a:schemeClr>
                    </a:solidFill>
                  </a:tcPr>
                </a:tc>
              </a:tr>
            </a:tbl>
          </a:graphicData>
        </a:graphic>
      </p:graphicFrame>
      <p:cxnSp>
        <p:nvCxnSpPr>
          <p:cNvPr id="4" name="直接连接符 3"/>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8564" y="992393"/>
            <a:ext cx="9841653" cy="521970"/>
          </a:xfrm>
          <a:prstGeom prst="rect">
            <a:avLst/>
          </a:prstGeom>
          <a:noFill/>
          <a:ln w="9525">
            <a:noFill/>
          </a:ln>
        </p:spPr>
        <p:txBody>
          <a:bodyPr wrap="square">
            <a:spAutoFit/>
          </a:bodyPr>
          <a:lstStyle/>
          <a:p>
            <a:pPr indent="0"/>
            <a:r>
              <a:rPr lang="zh-CN" sz="2800" b="1" dirty="0">
                <a:solidFill>
                  <a:srgbClr val="0070C0"/>
                </a:solidFill>
                <a:latin typeface="黑体" panose="02010609060101010101" charset="-122"/>
                <a:ea typeface="黑体" panose="02010609060101010101" charset="-122"/>
                <a:cs typeface="黑体" panose="02010609060101010101" charset="-122"/>
              </a:rPr>
              <a:t>辨析比较：人民代表大会制度和人民政协</a:t>
            </a:r>
            <a:r>
              <a:rPr lang="zh-CN" sz="2800" b="1" dirty="0" smtClean="0">
                <a:solidFill>
                  <a:srgbClr val="0070C0"/>
                </a:solidFill>
                <a:latin typeface="黑体" panose="02010609060101010101" charset="-122"/>
                <a:ea typeface="黑体" panose="02010609060101010101" charset="-122"/>
                <a:cs typeface="黑体" panose="02010609060101010101" charset="-122"/>
              </a:rPr>
              <a:t>制度</a:t>
            </a:r>
            <a:r>
              <a:rPr lang="zh-CN" altLang="en-US" sz="2800" b="1" dirty="0" smtClean="0">
                <a:solidFill>
                  <a:srgbClr val="0070C0"/>
                </a:solidFill>
                <a:latin typeface="黑体" panose="02010609060101010101" charset="-122"/>
                <a:ea typeface="黑体" panose="02010609060101010101" charset="-122"/>
                <a:cs typeface="黑体" panose="02010609060101010101" charset="-122"/>
              </a:rPr>
              <a:t>相同点</a:t>
            </a:r>
            <a:endParaRPr lang="zh-CN" altLang="en-US" sz="2800" b="1" dirty="0">
              <a:solidFill>
                <a:srgbClr val="0070C0"/>
              </a:solidFill>
              <a:latin typeface="黑体" panose="02010609060101010101" charset="-122"/>
              <a:ea typeface="黑体" panose="02010609060101010101" charset="-122"/>
              <a:cs typeface="黑体" panose="02010609060101010101" charset="-122"/>
            </a:endParaRPr>
          </a:p>
        </p:txBody>
      </p:sp>
      <p:graphicFrame>
        <p:nvGraphicFramePr>
          <p:cNvPr id="5" name="表格 4"/>
          <p:cNvGraphicFramePr/>
          <p:nvPr>
            <p:custDataLst>
              <p:tags r:id="rId1"/>
            </p:custDataLst>
          </p:nvPr>
        </p:nvGraphicFramePr>
        <p:xfrm>
          <a:off x="148564" y="1632824"/>
          <a:ext cx="11658600" cy="4332041"/>
        </p:xfrm>
        <a:graphic>
          <a:graphicData uri="http://schemas.openxmlformats.org/drawingml/2006/table">
            <a:tbl>
              <a:tblPr firstRow="1" bandRow="1">
                <a:tableStyleId>{5940675A-B579-460E-94D1-54222C63F5DA}</a:tableStyleId>
              </a:tblPr>
              <a:tblGrid>
                <a:gridCol w="2328822"/>
                <a:gridCol w="4690045"/>
                <a:gridCol w="4639733"/>
              </a:tblGrid>
              <a:tr h="429892">
                <a:tc>
                  <a:txBody>
                    <a:bodyPr/>
                    <a:lstStyle/>
                    <a:p>
                      <a:pPr indent="0" algn="l">
                        <a:lnSpc>
                          <a:spcPct val="120000"/>
                        </a:lnSpc>
                        <a:spcBef>
                          <a:spcPts val="0"/>
                        </a:spcBef>
                        <a:spcAft>
                          <a:spcPts val="0"/>
                        </a:spcAft>
                        <a:buNone/>
                      </a:pPr>
                      <a:r>
                        <a:rPr lang="en-US" sz="2600" b="1" spc="130" dirty="0" err="1">
                          <a:solidFill>
                            <a:srgbClr val="0070C0"/>
                          </a:solidFill>
                          <a:latin typeface="黑体" panose="02010609060101010101" charset="-122"/>
                          <a:ea typeface="黑体" panose="02010609060101010101" charset="-122"/>
                        </a:rPr>
                        <a:t>比较项</a:t>
                      </a:r>
                      <a:endParaRPr lang="en-US" sz="2600" b="1" spc="130" dirty="0">
                        <a:solidFill>
                          <a:srgbClr val="0070C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ctr">
                        <a:lnSpc>
                          <a:spcPct val="120000"/>
                        </a:lnSpc>
                        <a:spcBef>
                          <a:spcPts val="0"/>
                        </a:spcBef>
                        <a:spcAft>
                          <a:spcPts val="0"/>
                        </a:spcAft>
                        <a:buNone/>
                      </a:pPr>
                      <a:r>
                        <a:rPr lang="en-US" sz="2600" b="1" spc="130" dirty="0" err="1">
                          <a:solidFill>
                            <a:srgbClr val="0070C0"/>
                          </a:solidFill>
                          <a:latin typeface="黑体" panose="02010609060101010101" charset="-122"/>
                          <a:ea typeface="黑体" panose="02010609060101010101" charset="-122"/>
                        </a:rPr>
                        <a:t>人民大表大会制度</a:t>
                      </a:r>
                      <a:endParaRPr lang="en-US" sz="2600" b="1" spc="130" dirty="0">
                        <a:solidFill>
                          <a:srgbClr val="0070C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c>
                  <a:txBody>
                    <a:bodyPr/>
                    <a:lstStyle/>
                    <a:p>
                      <a:pPr indent="0" algn="ctr">
                        <a:lnSpc>
                          <a:spcPct val="120000"/>
                        </a:lnSpc>
                        <a:spcBef>
                          <a:spcPts val="0"/>
                        </a:spcBef>
                        <a:spcAft>
                          <a:spcPts val="0"/>
                        </a:spcAft>
                        <a:buNone/>
                      </a:pPr>
                      <a:r>
                        <a:rPr lang="en-US" sz="2600" b="1" spc="130" dirty="0" err="1">
                          <a:solidFill>
                            <a:srgbClr val="0070C0"/>
                          </a:solidFill>
                          <a:latin typeface="黑体" panose="02010609060101010101" charset="-122"/>
                          <a:ea typeface="黑体" panose="02010609060101010101" charset="-122"/>
                        </a:rPr>
                        <a:t>人民政协</a:t>
                      </a:r>
                      <a:endParaRPr lang="en-US" sz="2600" b="1" spc="130" dirty="0">
                        <a:solidFill>
                          <a:srgbClr val="0070C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chemeClr val="accent6">
                        <a:lumMod val="20000"/>
                        <a:lumOff val="80000"/>
                      </a:schemeClr>
                    </a:solidFill>
                  </a:tcPr>
                </a:tc>
              </a:tr>
              <a:tr h="3589853">
                <a:tc>
                  <a:txBody>
                    <a:bodyPr/>
                    <a:lstStyle/>
                    <a:p>
                      <a:pPr indent="0" algn="l">
                        <a:lnSpc>
                          <a:spcPct val="120000"/>
                        </a:lnSpc>
                        <a:spcBef>
                          <a:spcPts val="0"/>
                        </a:spcBef>
                        <a:spcAft>
                          <a:spcPts val="0"/>
                        </a:spcAft>
                        <a:buNone/>
                      </a:pPr>
                      <a:r>
                        <a:rPr lang="zh-CN" altLang="en-US" sz="4000" b="1" spc="130" dirty="0" smtClean="0">
                          <a:solidFill>
                            <a:srgbClr val="0070C0"/>
                          </a:solidFill>
                          <a:latin typeface="黑体" panose="02010609060101010101" charset="-122"/>
                          <a:ea typeface="黑体" panose="02010609060101010101" charset="-122"/>
                        </a:rPr>
                        <a:t>相同点</a:t>
                      </a:r>
                      <a:endParaRPr lang="en-US" sz="4000" b="1" spc="130" dirty="0">
                        <a:solidFill>
                          <a:srgbClr val="0070C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chemeClr val="accent6">
                        <a:lumMod val="20000"/>
                        <a:lumOff val="80000"/>
                      </a:schemeClr>
                    </a:solidFill>
                  </a:tcPr>
                </a:tc>
                <a:tc gridSpan="2">
                  <a:txBody>
                    <a:bodyPr/>
                    <a:lstStyle/>
                    <a:p>
                      <a:pPr marL="0" algn="just" fontAlgn="auto">
                        <a:lnSpc>
                          <a:spcPct val="105000"/>
                        </a:lnSpc>
                        <a:spcBef>
                          <a:spcPts val="0"/>
                        </a:spcBef>
                        <a:spcAft>
                          <a:spcPts val="0"/>
                        </a:spcAft>
                        <a:extLst>
                          <a:ext uri="{35155182-B16C-46BC-9424-99874614C6A1}">
                            <wpsdc:marlchars xmlns="" xmlns:wpsdc="http://www.wps.cn/officeDocument/2017/drawingmlCustomData" xmlns:lc="http://schemas.openxmlformats.org/drawingml/2006/lockedCanvas" val="0" checksum="0"/>
                          </a:ext>
                        </a:extLst>
                      </a:pPr>
                      <a:r>
                        <a:rPr lang="zh-CN" altLang="en-US" sz="4000" b="1" kern="1200" spc="130" dirty="0" smtClean="0">
                          <a:solidFill>
                            <a:srgbClr val="0070C0"/>
                          </a:solidFill>
                          <a:latin typeface="黑体" panose="02010609060101010101" charset="-122"/>
                          <a:ea typeface="黑体" panose="02010609060101010101" charset="-122"/>
                          <a:cs typeface="+mn-cs"/>
                        </a:rPr>
                        <a:t>①都从不同方面反映了人民群众的意愿和要求，是中国特色社会主义民主的重要形式；</a:t>
                      </a:r>
                    </a:p>
                    <a:p>
                      <a:pPr marL="0" algn="just" fontAlgn="auto">
                        <a:lnSpc>
                          <a:spcPct val="105000"/>
                        </a:lnSpc>
                        <a:spcBef>
                          <a:spcPts val="0"/>
                        </a:spcBef>
                        <a:spcAft>
                          <a:spcPts val="0"/>
                        </a:spcAft>
                        <a:extLst>
                          <a:ext uri="{35155182-B16C-46BC-9424-99874614C6A1}">
                            <wpsdc:marlchars xmlns="" xmlns:wpsdc="http://www.wps.cn/officeDocument/2017/drawingmlCustomData" xmlns:lc="http://schemas.openxmlformats.org/drawingml/2006/lockedCanvas" val="0" checksum="0"/>
                          </a:ext>
                        </a:extLst>
                      </a:pPr>
                      <a:r>
                        <a:rPr lang="zh-CN" altLang="en-US" sz="4000" b="1" kern="1200" spc="130" dirty="0" smtClean="0">
                          <a:solidFill>
                            <a:srgbClr val="0070C0"/>
                          </a:solidFill>
                          <a:latin typeface="黑体" panose="02010609060101010101" charset="-122"/>
                          <a:ea typeface="黑体" panose="02010609060101010101" charset="-122"/>
                          <a:cs typeface="+mn-cs"/>
                        </a:rPr>
                        <a:t>②都有利于监督国家机关开展工作，提高了国家机关的工作效率</a:t>
                      </a:r>
                      <a:endParaRPr lang="en-US" sz="4000" b="1" kern="1200" spc="130" dirty="0">
                        <a:solidFill>
                          <a:srgbClr val="0070C0"/>
                        </a:solidFill>
                        <a:latin typeface="黑体" panose="02010609060101010101" charset="-122"/>
                        <a:ea typeface="黑体" panose="02010609060101010101" charset="-122"/>
                        <a:cs typeface="+mn-cs"/>
                      </a:endParaRPr>
                    </a:p>
                  </a:txBody>
                  <a:tcPr marL="287867" marR="287867" marT="133350" marB="133350" anchor="ctr">
                    <a:lnL w="9525">
                      <a:solidFill>
                        <a:srgbClr val="646464"/>
                      </a:solidFill>
                      <a:prstDash val="sysDash"/>
                    </a:lnL>
                    <a:lnR w="9525" cap="flat" cmpd="sng" algn="ctr">
                      <a:solidFill>
                        <a:srgbClr val="646464"/>
                      </a:solidFill>
                      <a:prstDash val="sysDash"/>
                      <a:round/>
                      <a:headEnd type="none" w="med" len="med"/>
                      <a:tailEnd type="none" w="med" len="med"/>
                    </a:lnR>
                    <a:lnT w="28575">
                      <a:solidFill>
                        <a:srgbClr val="646464"/>
                      </a:solidFill>
                      <a:prstDash val="solid"/>
                    </a:lnT>
                    <a:lnB w="9525" cap="flat" cmpd="sng" algn="ctr">
                      <a:solidFill>
                        <a:srgbClr val="646464"/>
                      </a:solidFill>
                      <a:prstDash val="sysDash"/>
                      <a:round/>
                      <a:headEnd type="none" w="med" len="med"/>
                      <a:tailEnd type="none" w="med" len="med"/>
                    </a:lnB>
                    <a:lnTlToBr>
                      <a:noFill/>
                    </a:lnTlToBr>
                    <a:lnBlToTr>
                      <a:noFill/>
                    </a:lnBlToTr>
                    <a:solidFill>
                      <a:schemeClr val="accent6">
                        <a:lumMod val="20000"/>
                        <a:lumOff val="80000"/>
                      </a:schemeClr>
                    </a:solidFill>
                  </a:tcPr>
                </a:tc>
                <a:tc hMerge="1">
                  <a:txBody>
                    <a:bodyPr/>
                    <a:lstStyle/>
                    <a:p>
                      <a:pPr indent="0" algn="l">
                        <a:lnSpc>
                          <a:spcPct val="120000"/>
                        </a:lnSpc>
                        <a:spcBef>
                          <a:spcPts val="0"/>
                        </a:spcBef>
                        <a:spcAft>
                          <a:spcPts val="0"/>
                        </a:spcAft>
                        <a:buNone/>
                      </a:pPr>
                      <a:endParaRPr lang="en-US" sz="2600" b="1" spc="130" dirty="0">
                        <a:solidFill>
                          <a:srgbClr val="002060"/>
                        </a:solidFill>
                        <a:latin typeface="黑体" panose="02010609060101010101" charset="-122"/>
                        <a:ea typeface="黑体" panose="02010609060101010101" charset="-122"/>
                      </a:endParaRPr>
                    </a:p>
                  </a:txBody>
                  <a:tcPr marL="287867" marR="287867"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chemeClr val="accent6">
                        <a:lumMod val="20000"/>
                        <a:lumOff val="80000"/>
                      </a:schemeClr>
                    </a:solidFill>
                  </a:tcPr>
                </a:tc>
              </a:tr>
            </a:tbl>
          </a:graphicData>
        </a:graphic>
      </p:graphicFrame>
      <p:cxnSp>
        <p:nvCxnSpPr>
          <p:cNvPr id="4" name="直接连接符 3"/>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0070C0"/>
                </a:solidFill>
                <a:latin typeface="微软雅黑" panose="020B0503020204020204" charset="-122"/>
                <a:ea typeface="微软雅黑" panose="020B0503020204020204" charset="-122"/>
                <a:sym typeface="+mn-ea"/>
              </a:rPr>
              <a:t>三</a:t>
            </a:r>
            <a:r>
              <a:rPr lang="zh-CN" altLang="en-US" sz="3200" b="1" dirty="0" smtClean="0">
                <a:solidFill>
                  <a:srgbClr val="0070C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0070C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25730" y="1782890"/>
            <a:ext cx="5975031" cy="3970318"/>
          </a:xfrm>
          <a:prstGeom prst="rect">
            <a:avLst/>
          </a:prstGeom>
          <a:noFill/>
          <a:ln w="9525">
            <a:noFill/>
          </a:ln>
        </p:spPr>
        <p:txBody>
          <a:bodyPr wrap="square">
            <a:spAutoFit/>
          </a:bodyPr>
          <a:lstStyle/>
          <a:p>
            <a:pPr indent="0" algn="just">
              <a:lnSpc>
                <a:spcPct val="150000"/>
              </a:lnSpc>
              <a:spcBef>
                <a:spcPts val="0"/>
              </a:spcBef>
              <a:spcAft>
                <a:spcPts val="0"/>
              </a:spcAft>
            </a:pP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①时间：</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1912</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年</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rPr>
              <a:t>3</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月</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rPr>
              <a:t>11</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日</a:t>
            </a:r>
            <a:endParaRPr lang="zh-CN" sz="2400" b="1" dirty="0">
              <a:solidFill>
                <a:srgbClr val="002060"/>
              </a:solidFill>
              <a:latin typeface="宋体" panose="02010600030101010101" pitchFamily="2" charset="-122"/>
              <a:ea typeface="宋体" panose="02010600030101010101" pitchFamily="2" charset="-122"/>
              <a:cs typeface="黑体" panose="02010609060101010101" charset="-122"/>
            </a:endParaRPr>
          </a:p>
          <a:p>
            <a:pPr indent="0" algn="just">
              <a:lnSpc>
                <a:spcPct val="150000"/>
              </a:lnSpc>
              <a:spcBef>
                <a:spcPts val="0"/>
              </a:spcBef>
              <a:spcAft>
                <a:spcPts val="0"/>
              </a:spcAft>
            </a:pP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②</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目的</a:t>
            </a:r>
            <a:r>
              <a:rPr 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防止袁世凯独裁，维护民主共和；</a:t>
            </a:r>
            <a:endParaRPr lang="zh-CN" sz="2400" b="1" dirty="0">
              <a:solidFill>
                <a:srgbClr val="002060"/>
              </a:solidFill>
              <a:latin typeface="宋体" panose="02010600030101010101" pitchFamily="2" charset="-122"/>
              <a:ea typeface="宋体" panose="02010600030101010101" pitchFamily="2" charset="-122"/>
              <a:cs typeface="黑体" panose="02010609060101010101" charset="-122"/>
            </a:endParaRPr>
          </a:p>
          <a:p>
            <a:pPr indent="0" algn="just">
              <a:lnSpc>
                <a:spcPct val="150000"/>
              </a:lnSpc>
              <a:spcBef>
                <a:spcPts val="0"/>
              </a:spcBef>
              <a:spcAft>
                <a:spcPts val="0"/>
              </a:spcAft>
            </a:pP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③</a:t>
            </a:r>
            <a:r>
              <a:rPr 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内容：</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以</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主权在民</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平等自由</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为原则，确立</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三权分立</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的政治制度，实行</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责任内阁。</a:t>
            </a:r>
            <a:r>
              <a:rPr 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                        </a:t>
            </a:r>
            <a:endPar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endParaRPr>
          </a:p>
          <a:p>
            <a:pPr algn="just">
              <a:lnSpc>
                <a:spcPct val="150000"/>
              </a:lnSpc>
            </a:pP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④</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地位：</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是</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中国</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历史上第一部具有资产阶级共和国宪法性质的重要文件，具有反对君主专制制度的进步意义</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a:t>
            </a:r>
            <a:endPar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sym typeface="+mn-ea"/>
            </a:endParaRPr>
          </a:p>
        </p:txBody>
      </p:sp>
      <p:cxnSp>
        <p:nvCxnSpPr>
          <p:cNvPr id="14" name="直接连接符 13"/>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7" name="矩形 6"/>
          <p:cNvSpPr/>
          <p:nvPr/>
        </p:nvSpPr>
        <p:spPr>
          <a:xfrm>
            <a:off x="147637" y="999609"/>
            <a:ext cx="5371465" cy="521970"/>
          </a:xfrm>
          <a:prstGeom prst="rect">
            <a:avLst/>
          </a:prstGeom>
        </p:spPr>
        <p:txBody>
          <a:bodyPr wrap="square">
            <a:spAutoFit/>
          </a:bodyPr>
          <a:lstStyle/>
          <a:p>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中华民国临时约法</a:t>
            </a:r>
            <a:r>
              <a:rPr lang="en-US" altLang="zh-CN" sz="2800" b="1" dirty="0">
                <a:solidFill>
                  <a:srgbClr val="FF0000"/>
                </a:solidFill>
                <a:latin typeface="黑体" panose="02010609060101010101" charset="-122"/>
                <a:ea typeface="黑体" panose="02010609060101010101" charset="-122"/>
                <a:cs typeface="黑体" panose="02010609060101010101" charset="-122"/>
              </a:rPr>
              <a:t>》</a:t>
            </a:r>
            <a:r>
              <a:rPr lang="zh-CN" altLang="en-US" sz="2800" b="1" dirty="0">
                <a:solidFill>
                  <a:srgbClr val="FF0000"/>
                </a:solidFill>
                <a:latin typeface="黑体" panose="02010609060101010101" charset="-122"/>
                <a:ea typeface="黑体" panose="02010609060101010101" charset="-122"/>
                <a:cs typeface="黑体" panose="02010609060101010101" charset="-122"/>
              </a:rPr>
              <a:t>颁布：</a:t>
            </a:r>
            <a:endParaRPr lang="zh-CN" altLang="en-US" sz="2000" b="1" dirty="0">
              <a:solidFill>
                <a:srgbClr val="FF0000"/>
              </a:solidFill>
            </a:endParaRPr>
          </a:p>
        </p:txBody>
      </p:sp>
      <p:sp>
        <p:nvSpPr>
          <p:cNvPr id="17" name="矩形 5"/>
          <p:cNvSpPr/>
          <p:nvPr/>
        </p:nvSpPr>
        <p:spPr>
          <a:xfrm>
            <a:off x="6100762" y="994040"/>
            <a:ext cx="5988984" cy="5262245"/>
          </a:xfrm>
          <a:prstGeom prst="rect">
            <a:avLst/>
          </a:prstGeom>
          <a:noFill/>
          <a:ln w="25400">
            <a:solidFill>
              <a:srgbClr val="00B050"/>
            </a:solid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第二条 中华民国之主权属于国民全体。</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第六条 人民得享有下列各项之自由权。</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第十六条 中华民国之立法权以参议院行之。</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第二十九条 临时大总统、副总统由参议院选举之。</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第三十条 临时大总统代表临时政府，总揽政务，公布法律。</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第四十四条 国务员辅佐临时大总统负其责任。</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第四十五条 国务员于临时大总统提出法律案公布法律及发布命令时须副署之。</a:t>
            </a:r>
            <a:endParaRPr lang="en-US" altLang="zh-CN" sz="2400" b="1" dirty="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zh-CN" altLang="en-US" sz="2400" b="1" dirty="0">
                <a:solidFill>
                  <a:srgbClr val="002060"/>
                </a:solidFill>
                <a:latin typeface="楷体" panose="02010609060101010101" pitchFamily="49" charset="-122"/>
                <a:ea typeface="楷体" panose="02010609060101010101" pitchFamily="49" charset="-122"/>
              </a:rPr>
              <a:t>第四十八条 法院以临时大总统及司法总长分别任命之法官组织之。      </a:t>
            </a:r>
            <a:endParaRPr lang="en-US" altLang="zh-CN" sz="2400" b="1" dirty="0" smtClean="0">
              <a:solidFill>
                <a:srgbClr val="002060"/>
              </a:solidFill>
              <a:latin typeface="楷体" panose="02010609060101010101" pitchFamily="49" charset="-122"/>
              <a:ea typeface="楷体" panose="02010609060101010101" pitchFamily="49" charset="-122"/>
            </a:endParaRPr>
          </a:p>
          <a:p>
            <a:pPr marL="0" lvl="0" indent="0" eaLnBrk="1" hangingPunct="1">
              <a:spcBef>
                <a:spcPct val="0"/>
              </a:spcBef>
              <a:buFontTx/>
              <a:buNone/>
            </a:pPr>
            <a:r>
              <a:rPr lang="en-US" altLang="zh-CN" sz="2400" b="1" dirty="0">
                <a:solidFill>
                  <a:srgbClr val="002060"/>
                </a:solidFill>
                <a:latin typeface="楷体" panose="02010609060101010101" pitchFamily="49" charset="-122"/>
                <a:ea typeface="楷体" panose="02010609060101010101" pitchFamily="49" charset="-122"/>
              </a:rPr>
              <a:t> </a:t>
            </a:r>
            <a:r>
              <a:rPr lang="en-US" altLang="zh-CN" sz="2400" b="1" dirty="0" smtClean="0">
                <a:solidFill>
                  <a:srgbClr val="002060"/>
                </a:solidFill>
                <a:latin typeface="楷体" panose="02010609060101010101" pitchFamily="49" charset="-122"/>
                <a:ea typeface="楷体" panose="02010609060101010101" pitchFamily="49" charset="-122"/>
              </a:rPr>
              <a:t>        ——《</a:t>
            </a:r>
            <a:r>
              <a:rPr lang="zh-CN" altLang="en-US" sz="2400" b="1" dirty="0">
                <a:solidFill>
                  <a:srgbClr val="002060"/>
                </a:solidFill>
                <a:latin typeface="楷体" panose="02010609060101010101" pitchFamily="49" charset="-122"/>
                <a:ea typeface="楷体" panose="02010609060101010101" pitchFamily="49" charset="-122"/>
              </a:rPr>
              <a:t>中华民国临时约法</a:t>
            </a:r>
            <a:r>
              <a:rPr lang="en-US" altLang="zh-CN" sz="2400" b="1" dirty="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8" cstate="print">
            <a:extLst>
              <a:ext uri="{28A0092B-C50C-407E-A947-70E740481C1C}">
                <a14:useLocalDpi xmlns:a14="http://schemas.microsoft.com/office/drawing/2010/main" xmlns="" val="0"/>
              </a:ext>
            </a:extLst>
          </a:blip>
          <a:stretch>
            <a:fillRect/>
          </a:stretch>
        </p:blipFill>
        <p:spPr>
          <a:xfrm>
            <a:off x="203834" y="3703140"/>
            <a:ext cx="5726319" cy="2977573"/>
          </a:xfrm>
          <a:prstGeom prst="rect">
            <a:avLst/>
          </a:prstGeom>
        </p:spPr>
      </p:pic>
      <p:sp>
        <p:nvSpPr>
          <p:cNvPr id="5" name="文本框 4"/>
          <p:cNvSpPr txBox="1"/>
          <p:nvPr>
            <p:custDataLst>
              <p:tags r:id="rId2"/>
            </p:custDataLst>
          </p:nvPr>
        </p:nvSpPr>
        <p:spPr>
          <a:xfrm>
            <a:off x="176107" y="1475991"/>
            <a:ext cx="5851313" cy="1667764"/>
          </a:xfrm>
          <a:prstGeom prst="rect">
            <a:avLst/>
          </a:prstGeom>
          <a:noFill/>
        </p:spPr>
        <p:txBody>
          <a:bodyPr wrap="square" rtlCol="0">
            <a:spAutoFit/>
          </a:bodyPr>
          <a:lstStyle/>
          <a:p>
            <a:pPr>
              <a:lnSpc>
                <a:spcPct val="150000"/>
              </a:lnSpc>
            </a:pPr>
            <a:r>
              <a:rPr lang="zh-CN" altLang="en-US" sz="2400" b="1" dirty="0" smtClean="0">
                <a:solidFill>
                  <a:srgbClr val="002060"/>
                </a:solidFill>
                <a:uFillTx/>
                <a:latin typeface="宋体" panose="02010600030101010101" pitchFamily="2" charset="-122"/>
                <a:ea typeface="宋体" panose="02010600030101010101" pitchFamily="2" charset="-122"/>
              </a:rPr>
              <a:t>（</a:t>
            </a:r>
            <a:r>
              <a:rPr lang="en-US" altLang="zh-CN" sz="2400" b="1" dirty="0" smtClean="0">
                <a:solidFill>
                  <a:srgbClr val="002060"/>
                </a:solidFill>
                <a:uFillTx/>
                <a:latin typeface="宋体" panose="02010600030101010101" pitchFamily="2" charset="-122"/>
                <a:ea typeface="宋体" panose="02010600030101010101" pitchFamily="2" charset="-122"/>
              </a:rPr>
              <a:t>1</a:t>
            </a:r>
            <a:r>
              <a:rPr lang="zh-CN" altLang="en-US" sz="2400" b="1" dirty="0" smtClean="0">
                <a:solidFill>
                  <a:srgbClr val="002060"/>
                </a:solidFill>
                <a:uFillTx/>
                <a:latin typeface="宋体" panose="02010600030101010101" pitchFamily="2" charset="-122"/>
                <a:ea typeface="宋体" panose="02010600030101010101" pitchFamily="2" charset="-122"/>
              </a:rPr>
              <a:t>）</a:t>
            </a:r>
            <a:r>
              <a:rPr lang="zh-CN" altLang="en-US" sz="2400" b="1" dirty="0" smtClean="0">
                <a:solidFill>
                  <a:srgbClr val="FF0000"/>
                </a:solidFill>
                <a:uFillTx/>
                <a:latin typeface="宋体" panose="02010600030101010101" pitchFamily="2" charset="-122"/>
                <a:ea typeface="宋体" panose="02010600030101010101" pitchFamily="2" charset="-122"/>
              </a:rPr>
              <a:t>民族区域自治</a:t>
            </a:r>
            <a:r>
              <a:rPr lang="zh-CN" altLang="en-US" sz="2400" b="1" dirty="0">
                <a:solidFill>
                  <a:srgbClr val="FF0000"/>
                </a:solidFill>
                <a:uFillTx/>
                <a:latin typeface="宋体" panose="02010600030101010101" pitchFamily="2" charset="-122"/>
                <a:ea typeface="宋体" panose="02010600030101010101" pitchFamily="2" charset="-122"/>
              </a:rPr>
              <a:t>制度</a:t>
            </a:r>
            <a:r>
              <a:rPr lang="zh-CN" altLang="en-US" sz="2400" b="1" dirty="0">
                <a:solidFill>
                  <a:srgbClr val="002060"/>
                </a:solidFill>
                <a:uFillTx/>
                <a:latin typeface="宋体" panose="02010600030101010101" pitchFamily="2" charset="-122"/>
                <a:ea typeface="宋体" panose="02010600030101010101" pitchFamily="2" charset="-122"/>
              </a:rPr>
              <a:t>是指在国家统一领导下，各少数民族聚居的地方实行区域自治，设立自治机关，行使自治权的制度。</a:t>
            </a:r>
          </a:p>
        </p:txBody>
      </p:sp>
      <p:pic>
        <p:nvPicPr>
          <p:cNvPr id="7" name="图片 6"/>
          <p:cNvPicPr>
            <a:picLocks noChangeAspect="1"/>
          </p:cNvPicPr>
          <p:nvPr>
            <p:custDataLst>
              <p:tags r:id="rId3"/>
            </p:custDataLst>
          </p:nvPr>
        </p:nvPicPr>
        <p:blipFill>
          <a:blip r:embed="rId9" cstate="print">
            <a:extLst>
              <a:ext uri="{28A0092B-C50C-407E-A947-70E740481C1C}">
                <a14:useLocalDpi xmlns:a14="http://schemas.microsoft.com/office/drawing/2010/main" xmlns="" val="0"/>
              </a:ext>
            </a:extLst>
          </a:blip>
          <a:stretch>
            <a:fillRect/>
          </a:stretch>
        </p:blipFill>
        <p:spPr>
          <a:xfrm>
            <a:off x="6501765" y="3703141"/>
            <a:ext cx="5459095" cy="2962333"/>
          </a:xfrm>
          <a:prstGeom prst="rect">
            <a:avLst/>
          </a:prstGeom>
        </p:spPr>
      </p:pic>
      <p:sp>
        <p:nvSpPr>
          <p:cNvPr id="8" name="文本框 7"/>
          <p:cNvSpPr txBox="1"/>
          <p:nvPr>
            <p:custDataLst>
              <p:tags r:id="rId4"/>
            </p:custDataLst>
          </p:nvPr>
        </p:nvSpPr>
        <p:spPr>
          <a:xfrm>
            <a:off x="6388250" y="1438964"/>
            <a:ext cx="5699760" cy="2308324"/>
          </a:xfrm>
          <a:prstGeom prst="rect">
            <a:avLst/>
          </a:prstGeom>
          <a:noFill/>
        </p:spPr>
        <p:txBody>
          <a:bodyPr wrap="square" rtlCol="0">
            <a:spAutoFit/>
          </a:bodyPr>
          <a:lstStyle/>
          <a:p>
            <a:pPr>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FF0000"/>
                </a:solidFill>
                <a:latin typeface="宋体" panose="02010600030101010101" pitchFamily="2" charset="-122"/>
                <a:ea typeface="宋体" panose="02010600030101010101" pitchFamily="2" charset="-122"/>
              </a:rPr>
              <a:t>基层</a:t>
            </a:r>
            <a:r>
              <a:rPr lang="zh-CN" altLang="en-US" sz="2400" b="1" dirty="0">
                <a:solidFill>
                  <a:srgbClr val="FF0000"/>
                </a:solidFill>
                <a:latin typeface="宋体" panose="02010600030101010101" pitchFamily="2" charset="-122"/>
                <a:ea typeface="宋体" panose="02010600030101010101" pitchFamily="2" charset="-122"/>
              </a:rPr>
              <a:t>群众自治制度</a:t>
            </a:r>
            <a:r>
              <a:rPr lang="zh-CN" altLang="en-US" sz="2400" b="1" dirty="0">
                <a:solidFill>
                  <a:srgbClr val="002060"/>
                </a:solidFill>
                <a:latin typeface="宋体" panose="02010600030101010101" pitchFamily="2" charset="-122"/>
                <a:ea typeface="宋体" panose="02010600030101010101" pitchFamily="2" charset="-122"/>
              </a:rPr>
              <a:t>是指依照</a:t>
            </a:r>
            <a:r>
              <a:rPr lang="zh-CN" altLang="en-US" sz="2400" b="1" dirty="0">
                <a:solidFill>
                  <a:srgbClr val="FF0000"/>
                </a:solidFill>
                <a:latin typeface="宋体" panose="02010600030101010101" pitchFamily="2" charset="-122"/>
                <a:ea typeface="宋体" panose="02010600030101010101" pitchFamily="2" charset="-122"/>
              </a:rPr>
              <a:t>宪法和法律</a:t>
            </a:r>
            <a:r>
              <a:rPr lang="zh-CN" altLang="en-US" sz="2400" b="1" dirty="0">
                <a:solidFill>
                  <a:srgbClr val="002060"/>
                </a:solidFill>
                <a:latin typeface="宋体" panose="02010600030101010101" pitchFamily="2" charset="-122"/>
                <a:ea typeface="宋体" panose="02010600030101010101" pitchFamily="2" charset="-122"/>
              </a:rPr>
              <a:t>，由居民（村民）选举的成员组成居民（村民）委员会，实行自我管理、自我教育、自我服务、自我监督的制度。</a:t>
            </a:r>
          </a:p>
        </p:txBody>
      </p:sp>
      <p:cxnSp>
        <p:nvCxnSpPr>
          <p:cNvPr id="9" name="直接连接符 8"/>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48"/>
          <p:cNvSpPr txBox="1"/>
          <p:nvPr>
            <p:custDataLst>
              <p:tags r:id="rId5"/>
            </p:custDataLst>
          </p:nvPr>
        </p:nvSpPr>
        <p:spPr>
          <a:xfrm>
            <a:off x="93980" y="874274"/>
            <a:ext cx="11866880" cy="564690"/>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民族区域自治制度和基层群众自治</a:t>
            </a:r>
            <a:r>
              <a:rPr lang="zh-CN" altLang="en-US" sz="2800" b="1" spc="0" dirty="0" smtClean="0">
                <a:solidFill>
                  <a:srgbClr val="FF0000"/>
                </a:solidFill>
                <a:uFillTx/>
                <a:latin typeface="黑体" panose="02010609060101010101" charset="-122"/>
                <a:ea typeface="黑体" panose="02010609060101010101" charset="-122"/>
                <a:cs typeface="黑体" panose="02010609060101010101" charset="-122"/>
              </a:rPr>
              <a:t>制度</a:t>
            </a:r>
            <a:r>
              <a:rPr lang="en-US" altLang="zh-CN" sz="2800" b="1" spc="0" dirty="0" smtClean="0">
                <a:solidFill>
                  <a:srgbClr val="FF0000"/>
                </a:solidFill>
                <a:uFillTx/>
                <a:latin typeface="黑体" panose="02010609060101010101" charset="-122"/>
                <a:ea typeface="黑体" panose="02010609060101010101" charset="-122"/>
                <a:cs typeface="黑体" panose="02010609060101010101" charset="-122"/>
              </a:rPr>
              <a:t>——</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基本政治制度</a:t>
            </a:r>
          </a:p>
        </p:txBody>
      </p:sp>
      <p:sp>
        <p:nvSpPr>
          <p:cNvPr id="11"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6" name="直接连接符 5"/>
          <p:cNvCxnSpPr/>
          <p:nvPr/>
        </p:nvCxnSpPr>
        <p:spPr>
          <a:xfrm>
            <a:off x="6177242" y="1475991"/>
            <a:ext cx="0" cy="520472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0" fill="hold"/>
                                        <p:tgtEl>
                                          <p:spTgt spid="8"/>
                                        </p:tgtEl>
                                        <p:attrNameLst>
                                          <p:attrName>ppt_x</p:attrName>
                                        </p:attrNameLst>
                                      </p:cBhvr>
                                      <p:tavLst>
                                        <p:tav tm="0">
                                          <p:val>
                                            <p:strVal val="#ppt_x"/>
                                          </p:val>
                                        </p:tav>
                                        <p:tav tm="100000">
                                          <p:val>
                                            <p:strVal val="#ppt_x"/>
                                          </p:val>
                                        </p:tav>
                                      </p:tavLst>
                                    </p:anim>
                                    <p:anim calcmode="lin" valueType="num">
                                      <p:cBhvr additive="base">
                                        <p:cTn id="21" dur="50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6" cstate="print"/>
          <a:stretch>
            <a:fillRect/>
          </a:stretch>
        </p:blipFill>
        <p:spPr>
          <a:xfrm>
            <a:off x="15579" y="1471238"/>
            <a:ext cx="12170365" cy="5386762"/>
          </a:xfrm>
          <a:prstGeom prst="rect">
            <a:avLst/>
          </a:prstGeom>
        </p:spPr>
      </p:pic>
      <p:sp>
        <p:nvSpPr>
          <p:cNvPr id="14" name="文本框 13"/>
          <p:cNvSpPr txBox="1"/>
          <p:nvPr>
            <p:custDataLst>
              <p:tags r:id="rId2"/>
            </p:custDataLst>
          </p:nvPr>
        </p:nvSpPr>
        <p:spPr>
          <a:xfrm>
            <a:off x="4173434" y="1835448"/>
            <a:ext cx="7629313" cy="3969385"/>
          </a:xfrm>
          <a:prstGeom prst="rect">
            <a:avLst/>
          </a:prstGeom>
          <a:noFill/>
          <a:ln w="25400">
            <a:solidFill>
              <a:srgbClr val="00B050"/>
            </a:solidFill>
          </a:ln>
        </p:spPr>
        <p:txBody>
          <a:bodyPr wrap="square" rtlCol="0">
            <a:spAutoFit/>
          </a:bodyPr>
          <a:lstStyle/>
          <a:p>
            <a:pPr fontAlgn="auto">
              <a:lnSpc>
                <a:spcPct val="150000"/>
              </a:lnSpc>
            </a:pPr>
            <a:r>
              <a:rPr lang="zh-CN" altLang="en-US" sz="2400" b="1" dirty="0">
                <a:solidFill>
                  <a:srgbClr val="FF0000"/>
                </a:solidFill>
                <a:latin typeface="等线" panose="02010600030101010101" charset="-122"/>
                <a:ea typeface="等线" panose="02010600030101010101" charset="-122"/>
                <a:sym typeface="+mn-ea"/>
              </a:rPr>
              <a:t>（</a:t>
            </a:r>
            <a:r>
              <a:rPr lang="en-US" altLang="zh-CN" sz="2400" b="1" dirty="0">
                <a:solidFill>
                  <a:srgbClr val="FF0000"/>
                </a:solidFill>
                <a:latin typeface="等线" panose="02010600030101010101" charset="-122"/>
                <a:ea typeface="等线" panose="02010600030101010101" charset="-122"/>
                <a:sym typeface="+mn-ea"/>
              </a:rPr>
              <a:t>1</a:t>
            </a:r>
            <a:r>
              <a:rPr lang="zh-CN" altLang="en-US" sz="2400" b="1" dirty="0">
                <a:solidFill>
                  <a:srgbClr val="FF0000"/>
                </a:solidFill>
                <a:latin typeface="等线" panose="02010600030101010101" charset="-122"/>
                <a:ea typeface="等线" panose="02010600030101010101" charset="-122"/>
                <a:sym typeface="+mn-ea"/>
              </a:rPr>
              <a:t>）</a:t>
            </a:r>
            <a:r>
              <a:rPr lang="en-US" altLang="zh-CN" sz="2400" b="1" dirty="0">
                <a:solidFill>
                  <a:srgbClr val="FF0000"/>
                </a:solidFill>
                <a:latin typeface="等线" panose="02010600030101010101" charset="-122"/>
                <a:ea typeface="等线" panose="02010600030101010101" charset="-122"/>
                <a:sym typeface="+mn-ea"/>
              </a:rPr>
              <a:t>2013</a:t>
            </a:r>
            <a:r>
              <a:rPr lang="zh-CN" altLang="en-US" sz="2400" b="1" dirty="0">
                <a:solidFill>
                  <a:srgbClr val="FF0000"/>
                </a:solidFill>
                <a:latin typeface="等线" panose="02010600030101010101" charset="-122"/>
                <a:ea typeface="等线" panose="02010600030101010101" charset="-122"/>
                <a:sym typeface="+mn-ea"/>
              </a:rPr>
              <a:t>年</a:t>
            </a:r>
            <a:r>
              <a:rPr lang="en-US" altLang="zh-CN" sz="2400" b="1" dirty="0">
                <a:solidFill>
                  <a:srgbClr val="FF0000"/>
                </a:solidFill>
                <a:latin typeface="等线" panose="02010600030101010101" charset="-122"/>
                <a:ea typeface="等线" panose="02010600030101010101" charset="-122"/>
                <a:sym typeface="+mn-ea"/>
              </a:rPr>
              <a:t>11</a:t>
            </a:r>
            <a:r>
              <a:rPr lang="zh-CN" altLang="en-US" sz="2400" b="1" dirty="0">
                <a:solidFill>
                  <a:srgbClr val="FF0000"/>
                </a:solidFill>
                <a:latin typeface="等线" panose="02010600030101010101" charset="-122"/>
                <a:ea typeface="等线" panose="02010600030101010101" charset="-122"/>
                <a:sym typeface="+mn-ea"/>
              </a:rPr>
              <a:t>月，</a:t>
            </a:r>
            <a:r>
              <a:rPr lang="zh-CN" altLang="en-US" sz="2400" b="1" dirty="0">
                <a:solidFill>
                  <a:srgbClr val="FF0000"/>
                </a:solidFill>
                <a:latin typeface="宋体" panose="02010600030101010101" pitchFamily="2" charset="-122"/>
                <a:ea typeface="宋体" panose="02010600030101010101" pitchFamily="2" charset="-122"/>
              </a:rPr>
              <a:t>党的十八届三中全会：</a:t>
            </a:r>
            <a:r>
              <a:rPr lang="zh-CN" altLang="en-US" sz="2400" b="1" dirty="0">
                <a:solidFill>
                  <a:srgbClr val="002060"/>
                </a:solidFill>
                <a:latin typeface="宋体" panose="02010600030101010101" pitchFamily="2" charset="-122"/>
                <a:ea typeface="宋体" panose="02010600030101010101" pitchFamily="2" charset="-122"/>
              </a:rPr>
              <a:t>把完善和发展中国特色社会主义制度、推进国家治理体系和治理能力现代化作为全面深化改革的总目标。</a:t>
            </a:r>
          </a:p>
          <a:p>
            <a:pPr fontAlgn="auto">
              <a:lnSpc>
                <a:spcPct val="150000"/>
              </a:lnSpc>
            </a:pPr>
            <a:endParaRPr lang="en-US" altLang="zh-CN" sz="2400" b="1" dirty="0" smtClean="0">
              <a:solidFill>
                <a:srgbClr val="FF0000"/>
              </a:solidFill>
              <a:latin typeface="等线" panose="02010600030101010101" charset="-122"/>
              <a:ea typeface="等线" panose="02010600030101010101" charset="-122"/>
              <a:sym typeface="+mn-ea"/>
            </a:endParaRPr>
          </a:p>
          <a:p>
            <a:pPr fontAlgn="auto">
              <a:lnSpc>
                <a:spcPct val="150000"/>
              </a:lnSpc>
            </a:pPr>
            <a:r>
              <a:rPr lang="zh-CN" altLang="en-US" sz="2400" b="1" dirty="0" smtClean="0">
                <a:solidFill>
                  <a:srgbClr val="FF0000"/>
                </a:solidFill>
                <a:latin typeface="等线" panose="02010600030101010101" charset="-122"/>
                <a:ea typeface="等线" panose="02010600030101010101" charset="-122"/>
                <a:sym typeface="+mn-ea"/>
              </a:rPr>
              <a:t>（</a:t>
            </a:r>
            <a:r>
              <a:rPr lang="en-US" altLang="zh-CN" sz="2400" b="1" dirty="0" smtClean="0">
                <a:solidFill>
                  <a:srgbClr val="FF0000"/>
                </a:solidFill>
                <a:latin typeface="等线" panose="02010600030101010101" charset="-122"/>
                <a:ea typeface="等线" panose="02010600030101010101" charset="-122"/>
                <a:sym typeface="+mn-ea"/>
              </a:rPr>
              <a:t>2</a:t>
            </a:r>
            <a:r>
              <a:rPr lang="zh-CN" altLang="en-US" sz="2400" b="1" dirty="0" smtClean="0">
                <a:solidFill>
                  <a:srgbClr val="FF0000"/>
                </a:solidFill>
                <a:latin typeface="等线" panose="02010600030101010101" charset="-122"/>
                <a:ea typeface="等线" panose="02010600030101010101" charset="-122"/>
                <a:sym typeface="+mn-ea"/>
              </a:rPr>
              <a:t>）</a:t>
            </a:r>
            <a:r>
              <a:rPr lang="en-US" altLang="zh-CN" sz="2400" b="1" dirty="0" smtClean="0">
                <a:solidFill>
                  <a:srgbClr val="FF0000"/>
                </a:solidFill>
                <a:latin typeface="等线" panose="02010600030101010101" charset="-122"/>
                <a:ea typeface="等线" panose="02010600030101010101" charset="-122"/>
                <a:sym typeface="+mn-ea"/>
              </a:rPr>
              <a:t>2019</a:t>
            </a:r>
            <a:r>
              <a:rPr lang="zh-CN" altLang="en-US" sz="2400" b="1" dirty="0" smtClean="0">
                <a:solidFill>
                  <a:srgbClr val="FF0000"/>
                </a:solidFill>
                <a:latin typeface="等线" panose="02010600030101010101" charset="-122"/>
                <a:ea typeface="等线" panose="02010600030101010101" charset="-122"/>
                <a:sym typeface="+mn-ea"/>
              </a:rPr>
              <a:t>年</a:t>
            </a:r>
            <a:r>
              <a:rPr lang="en-US" altLang="zh-CN" sz="2400" b="1" dirty="0" smtClean="0">
                <a:solidFill>
                  <a:srgbClr val="FF0000"/>
                </a:solidFill>
                <a:latin typeface="等线" panose="02010600030101010101" charset="-122"/>
                <a:ea typeface="等线" panose="02010600030101010101" charset="-122"/>
                <a:sym typeface="+mn-ea"/>
              </a:rPr>
              <a:t>10</a:t>
            </a:r>
            <a:r>
              <a:rPr lang="zh-CN" altLang="en-US" sz="2400" b="1" dirty="0" smtClean="0">
                <a:solidFill>
                  <a:srgbClr val="FF0000"/>
                </a:solidFill>
                <a:latin typeface="等线" panose="02010600030101010101" charset="-122"/>
                <a:ea typeface="等线" panose="02010600030101010101" charset="-122"/>
                <a:sym typeface="+mn-ea"/>
              </a:rPr>
              <a:t>月，</a:t>
            </a:r>
            <a:r>
              <a:rPr lang="zh-CN" altLang="en-US" sz="2400" b="1" dirty="0">
                <a:solidFill>
                  <a:srgbClr val="FF0000"/>
                </a:solidFill>
                <a:latin typeface="宋体" panose="02010600030101010101" pitchFamily="2" charset="-122"/>
                <a:ea typeface="宋体" panose="02010600030101010101" pitchFamily="2" charset="-122"/>
              </a:rPr>
              <a:t>党的十九届四中全会：</a:t>
            </a:r>
            <a:r>
              <a:rPr lang="zh-CN" altLang="en-US" sz="2400" b="1" dirty="0">
                <a:solidFill>
                  <a:srgbClr val="002060"/>
                </a:solidFill>
                <a:latin typeface="宋体" panose="02010600030101010101" pitchFamily="2" charset="-122"/>
                <a:ea typeface="宋体" panose="02010600030101010101" pitchFamily="2" charset="-122"/>
              </a:rPr>
              <a:t>通过了《中共中央关于坚持和完善中国特色社会主义制度、推进国家治理体系和治理能力现代化若干重大问题的决定》</a:t>
            </a:r>
          </a:p>
        </p:txBody>
      </p:sp>
      <p:pic>
        <p:nvPicPr>
          <p:cNvPr id="11" name="图片 10"/>
          <p:cNvPicPr>
            <a:picLocks noChangeAspect="1"/>
          </p:cNvPicPr>
          <p:nvPr>
            <p:custDataLst>
              <p:tags r:id="rId3"/>
            </p:custDataLst>
          </p:nvPr>
        </p:nvPicPr>
        <p:blipFill>
          <a:blip r:embed="rId7" cstate="print"/>
          <a:stretch>
            <a:fillRect/>
          </a:stretch>
        </p:blipFill>
        <p:spPr>
          <a:xfrm>
            <a:off x="104973" y="1700193"/>
            <a:ext cx="3783655" cy="2594984"/>
          </a:xfrm>
          <a:prstGeom prst="rect">
            <a:avLst/>
          </a:prstGeom>
        </p:spPr>
      </p:pic>
      <p:sp>
        <p:nvSpPr>
          <p:cNvPr id="2" name="文本框 1"/>
          <p:cNvSpPr txBox="1"/>
          <p:nvPr>
            <p:custDataLst>
              <p:tags r:id="rId4"/>
            </p:custDataLst>
          </p:nvPr>
        </p:nvSpPr>
        <p:spPr>
          <a:xfrm>
            <a:off x="0" y="948018"/>
            <a:ext cx="7692813" cy="523220"/>
          </a:xfrm>
          <a:prstGeom prst="rect">
            <a:avLst/>
          </a:prstGeom>
          <a:noFill/>
          <a:ln w="15875">
            <a:noFill/>
          </a:ln>
        </p:spPr>
        <p:txBody>
          <a:bodyPr wrap="square" rtlCol="0">
            <a:spAutoFit/>
          </a:bodyPr>
          <a:lstStyle/>
          <a:p>
            <a:r>
              <a:rPr lang="en-US" altLang="zh-CN" sz="2800" b="1" dirty="0">
                <a:solidFill>
                  <a:srgbClr val="FF0000"/>
                </a:solidFill>
                <a:latin typeface="黑体" panose="02010609060101010101" charset="-122"/>
                <a:ea typeface="黑体" panose="02010609060101010101" charset="-122"/>
                <a:cs typeface="黑体" panose="02010609060101010101" charset="-122"/>
              </a:rPr>
              <a:t>4</a:t>
            </a:r>
            <a:r>
              <a:rPr lang="zh-CN" altLang="en-US" sz="2800" b="1" dirty="0">
                <a:solidFill>
                  <a:srgbClr val="FF0000"/>
                </a:solidFill>
                <a:latin typeface="黑体" panose="02010609060101010101" charset="-122"/>
                <a:ea typeface="黑体" panose="02010609060101010101" charset="-122"/>
                <a:cs typeface="黑体" panose="02010609060101010101" charset="-122"/>
              </a:rPr>
              <a:t>、国家治理体系和治理</a:t>
            </a:r>
            <a:r>
              <a:rPr lang="zh-CN" altLang="en-US" sz="2800" b="1" dirty="0" smtClean="0">
                <a:solidFill>
                  <a:srgbClr val="FF0000"/>
                </a:solidFill>
                <a:latin typeface="黑体" panose="02010609060101010101" charset="-122"/>
                <a:ea typeface="黑体" panose="02010609060101010101" charset="-122"/>
                <a:cs typeface="黑体" panose="02010609060101010101" charset="-122"/>
              </a:rPr>
              <a:t>能力建设</a:t>
            </a:r>
            <a:endParaRPr lang="zh-CN" altLang="en-US" sz="2800" b="1" dirty="0">
              <a:solidFill>
                <a:srgbClr val="FF0000"/>
              </a:solidFill>
              <a:latin typeface="黑体" panose="02010609060101010101" charset="-122"/>
              <a:ea typeface="黑体" panose="02010609060101010101" charset="-122"/>
              <a:cs typeface="黑体" panose="02010609060101010101" charset="-122"/>
            </a:endParaRPr>
          </a:p>
        </p:txBody>
      </p:sp>
      <p:cxnSp>
        <p:nvCxnSpPr>
          <p:cNvPr id="13" name="直接连接符 1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109855" y="1226820"/>
            <a:ext cx="11938635" cy="5631180"/>
          </a:xfrm>
          <a:prstGeom prst="rect">
            <a:avLst/>
          </a:prstGeom>
          <a:noFill/>
        </p:spPr>
        <p:txBody>
          <a:bodyPr wrap="square" rtlCol="0" anchor="t">
            <a:spAutoFit/>
          </a:bodyPr>
          <a:lstStyle/>
          <a:p>
            <a:pPr>
              <a:lnSpc>
                <a:spcPct val="200000"/>
              </a:lnSpc>
              <a:spcBef>
                <a:spcPts val="0"/>
              </a:spcBef>
              <a:spcAft>
                <a:spcPts val="0"/>
              </a:spcAft>
            </a:pP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rPr>
              <a:t>①内容：</a:t>
            </a:r>
            <a:r>
              <a:rPr lang="zh-CN" altLang="zh-CN" sz="2000" b="1" kern="100"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坚持</a:t>
            </a:r>
            <a:r>
              <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把根本政治制度、基本政治制度同法律体系、基本经济制度以及各方面体制机制等具体制度有机结合起来；坚持把国家层面民主制度同基层民主制度有机结合起来；坚持把党的领导、人民当家作主、依法治国有机结合起来</a:t>
            </a:r>
            <a:r>
              <a:rPr lang="zh-CN" altLang="zh-CN" sz="2000" b="1" kern="100"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（这是十八大以来对民主制度的进一步发展、完善的表现）</a:t>
            </a:r>
            <a:endParaRPr lang="zh-CN" altLang="zh-CN"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endParaRPr>
          </a:p>
          <a:p>
            <a:pPr>
              <a:lnSpc>
                <a:spcPct val="200000"/>
              </a:lnSpc>
              <a:spcBef>
                <a:spcPts val="0"/>
              </a:spcBef>
              <a:spcAft>
                <a:spcPts val="0"/>
              </a:spcAft>
            </a:pP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②评价：既</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坚持了社会主义的根本性质，又借鉴了古今中外制度建设的有益成果，符合我国国情，集中体现了中国特色社会主义的特点和优势；</a:t>
            </a:r>
          </a:p>
          <a:p>
            <a:pPr>
              <a:lnSpc>
                <a:spcPct val="200000"/>
              </a:lnSpc>
              <a:spcBef>
                <a:spcPts val="0"/>
              </a:spcBef>
              <a:spcAft>
                <a:spcPts val="0"/>
              </a:spcAft>
            </a:pP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sym typeface="Wingdings" panose="05000000000000000000" charset="0"/>
              </a:rPr>
              <a:t>意义：</a:t>
            </a: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rPr>
              <a:t>中国</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特色社会主义制度和国家治理体系具有强大生命力和巨大优越性，为党和国家事业发展、人民幸福安康、社会和谐稳定和国家长治久安提供了</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有力制度</a:t>
            </a:r>
            <a:r>
              <a:rPr lang="zh-CN" altLang="en-US" sz="2000" b="1" dirty="0" smtClean="0">
                <a:solidFill>
                  <a:srgbClr val="FF0000"/>
                </a:solidFill>
                <a:latin typeface="宋体" panose="02010600030101010101" pitchFamily="2" charset="-122"/>
                <a:ea typeface="宋体" panose="02010600030101010101" pitchFamily="2" charset="-122"/>
                <a:cs typeface="黑体" panose="02010609060101010101" charset="-122"/>
              </a:rPr>
              <a:t>保障</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a:t>
            </a:r>
            <a:endParaRPr lang="en-US" altLang="zh-CN" sz="2000" b="1" dirty="0" smtClean="0">
              <a:solidFill>
                <a:srgbClr val="002060"/>
              </a:solidFill>
              <a:latin typeface="宋体" panose="02010600030101010101" pitchFamily="2" charset="-122"/>
              <a:ea typeface="宋体" panose="02010600030101010101" pitchFamily="2" charset="-122"/>
              <a:cs typeface="黑体" panose="02010609060101010101" charset="-122"/>
            </a:endParaRPr>
          </a:p>
          <a:p>
            <a:pPr>
              <a:lnSpc>
                <a:spcPct val="200000"/>
              </a:lnSpc>
              <a:spcBef>
                <a:spcPts val="0"/>
              </a:spcBef>
              <a:spcAft>
                <a:spcPts val="0"/>
              </a:spcAft>
            </a:pP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rPr>
              <a:t>确保</a:t>
            </a: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rPr>
              <a:t>实现“两</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个</a:t>
            </a: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rPr>
              <a:t>一百年”奋斗</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目标，实现中华民族伟大复兴，使中国特色社会主义制度更加巩固、优越性充分展现。</a:t>
            </a:r>
          </a:p>
        </p:txBody>
      </p:sp>
      <p:cxnSp>
        <p:nvCxnSpPr>
          <p:cNvPr id="12" name="直接连接符 11"/>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14" name="文本框 1"/>
          <p:cNvSpPr txBox="1"/>
          <p:nvPr>
            <p:custDataLst>
              <p:tags r:id="rId2"/>
            </p:custDataLst>
          </p:nvPr>
        </p:nvSpPr>
        <p:spPr>
          <a:xfrm>
            <a:off x="0" y="787363"/>
            <a:ext cx="7692813" cy="521970"/>
          </a:xfrm>
          <a:prstGeom prst="rect">
            <a:avLst/>
          </a:prstGeom>
          <a:noFill/>
          <a:ln w="15875">
            <a:noFill/>
          </a:ln>
        </p:spPr>
        <p:txBody>
          <a:bodyPr wrap="square" rtlCol="0">
            <a:spAutoFit/>
          </a:bodyPr>
          <a:lstStyle/>
          <a:p>
            <a:r>
              <a:rPr lang="en-US" altLang="zh-CN" sz="2800" b="1" dirty="0">
                <a:solidFill>
                  <a:srgbClr val="FF0000"/>
                </a:solidFill>
                <a:latin typeface="黑体" panose="02010609060101010101" charset="-122"/>
                <a:ea typeface="黑体" panose="02010609060101010101" charset="-122"/>
                <a:cs typeface="黑体" panose="02010609060101010101" charset="-122"/>
              </a:rPr>
              <a:t>4</a:t>
            </a:r>
            <a:r>
              <a:rPr lang="zh-CN" altLang="en-US" sz="2800" b="1" dirty="0">
                <a:solidFill>
                  <a:srgbClr val="FF0000"/>
                </a:solidFill>
                <a:latin typeface="黑体" panose="02010609060101010101" charset="-122"/>
                <a:ea typeface="黑体" panose="02010609060101010101" charset="-122"/>
                <a:cs typeface="黑体" panose="02010609060101010101" charset="-122"/>
              </a:rPr>
              <a:t>、中国特色社会主义制度的评价</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71524" y="1019885"/>
            <a:ext cx="11740757" cy="2775760"/>
          </a:xfrm>
          <a:prstGeom prst="rect">
            <a:avLst/>
          </a:prstGeom>
          <a:noFill/>
          <a:ln w="25400">
            <a:solidFill>
              <a:srgbClr val="00B050"/>
            </a:solidFill>
          </a:ln>
        </p:spPr>
        <p:txBody>
          <a:bodyPr wrap="square" rtlCol="0">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材料　新中国</a:t>
            </a:r>
            <a:r>
              <a:rPr lang="en-US" altLang="zh-CN" sz="2400" b="1" dirty="0">
                <a:solidFill>
                  <a:srgbClr val="002060"/>
                </a:solidFill>
                <a:latin typeface="宋体" panose="02010600030101010101" pitchFamily="2" charset="-122"/>
                <a:ea typeface="宋体" panose="02010600030101010101" pitchFamily="2" charset="-122"/>
              </a:rPr>
              <a:t>60</a:t>
            </a:r>
            <a:r>
              <a:rPr lang="zh-CN" altLang="en-US" sz="2400" b="1" dirty="0">
                <a:solidFill>
                  <a:srgbClr val="002060"/>
                </a:solidFill>
                <a:latin typeface="宋体" panose="02010600030101010101" pitchFamily="2" charset="-122"/>
                <a:ea typeface="宋体" panose="02010600030101010101" pitchFamily="2" charset="-122"/>
              </a:rPr>
              <a:t>年民主政治的发展是一个不可分割的延续过程。改革开放后</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年我们在民主政治方面取得的巨大成就，是在前</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年民主建设成就的基础上和前</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年奠定的民主制度框架内取得的。没有前</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年的民主存量，就不可能有后</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年的民主增量。</a:t>
            </a:r>
          </a:p>
          <a:p>
            <a:pPr algn="r">
              <a:lnSpc>
                <a:spcPct val="150000"/>
              </a:lnSpc>
            </a:pP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中华人民共和国史</a:t>
            </a:r>
            <a:r>
              <a:rPr lang="en-US" altLang="zh-CN" sz="2400" b="1" dirty="0">
                <a:solidFill>
                  <a:srgbClr val="002060"/>
                </a:solidFill>
                <a:latin typeface="宋体" panose="02010600030101010101" pitchFamily="2" charset="-122"/>
                <a:ea typeface="宋体" panose="02010600030101010101" pitchFamily="2" charset="-122"/>
              </a:rPr>
              <a:t>》</a:t>
            </a: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思考</a:t>
            </a:r>
            <a:r>
              <a:rPr lang="zh-CN" altLang="en-US" sz="2400" b="1" dirty="0">
                <a:solidFill>
                  <a:srgbClr val="FF0000"/>
                </a:solidFill>
                <a:latin typeface="宋体" panose="02010600030101010101" pitchFamily="2" charset="-122"/>
                <a:ea typeface="宋体" panose="02010600030101010101" pitchFamily="2" charset="-122"/>
              </a:rPr>
              <a:t>：改革开放三十多年，我国实现“民主增量”的主要表现有哪些？</a:t>
            </a:r>
          </a:p>
        </p:txBody>
      </p:sp>
      <p:sp>
        <p:nvSpPr>
          <p:cNvPr id="3" name="文本框 2"/>
          <p:cNvSpPr txBox="1"/>
          <p:nvPr/>
        </p:nvSpPr>
        <p:spPr>
          <a:xfrm>
            <a:off x="289242" y="4034117"/>
            <a:ext cx="11623040" cy="2861310"/>
          </a:xfrm>
          <a:prstGeom prst="rect">
            <a:avLst/>
          </a:prstGeom>
          <a:noFill/>
          <a:ln w="25400">
            <a:solidFill>
              <a:srgbClr val="00B050"/>
            </a:solidFill>
          </a:ln>
        </p:spPr>
        <p:txBody>
          <a:bodyPr wrap="square" rtlCol="0">
            <a:spAutoFit/>
          </a:bodyPr>
          <a:lstStyle/>
          <a:p>
            <a:pPr>
              <a:lnSpc>
                <a:spcPct val="150000"/>
              </a:lnSpc>
            </a:pP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逐步完善与发展人民代表大会制度、政治协商制度和民族区域自治制度；</a:t>
            </a:r>
            <a:r>
              <a:rPr lang="zh-CN" altLang="en-US" sz="2400" b="1" dirty="0">
                <a:solidFill>
                  <a:srgbClr val="FF0000"/>
                </a:solidFill>
                <a:latin typeface="宋体" panose="02010600030101010101" pitchFamily="2" charset="-122"/>
                <a:ea typeface="宋体" panose="02010600030101010101" pitchFamily="2" charset="-122"/>
                <a:sym typeface="+mn-ea"/>
              </a:rPr>
              <a:t>加强基层民主建设</a:t>
            </a:r>
            <a:r>
              <a:rPr lang="zh-CN" altLang="en-US" sz="2400" b="1" dirty="0">
                <a:solidFill>
                  <a:srgbClr val="002060"/>
                </a:solidFill>
                <a:latin typeface="宋体" panose="02010600030101010101" pitchFamily="2" charset="-122"/>
                <a:ea typeface="宋体" panose="02010600030101010101" pitchFamily="2" charset="-122"/>
                <a:sym typeface="+mn-ea"/>
              </a:rPr>
              <a:t>。</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制定法制建设方针，健全法制，逐渐形成了比较完备的社会主义法律体系，实行依法治国；</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rPr>
              <a:t>完善和发展中国特色社会主义制度、推进国家治理体系和治理能力</a:t>
            </a:r>
            <a:r>
              <a:rPr lang="zh-CN" altLang="en-US" sz="2400" b="1" dirty="0" smtClean="0">
                <a:solidFill>
                  <a:srgbClr val="002060"/>
                </a:solidFill>
                <a:latin typeface="宋体" panose="02010600030101010101" pitchFamily="2" charset="-122"/>
                <a:ea typeface="宋体" panose="02010600030101010101" pitchFamily="2" charset="-122"/>
              </a:rPr>
              <a:t>现代化。</a:t>
            </a:r>
            <a:endParaRPr lang="zh-CN" altLang="en-US" sz="2400" b="1" dirty="0">
              <a:solidFill>
                <a:srgbClr val="002060"/>
              </a:solidFill>
              <a:latin typeface="宋体" panose="02010600030101010101" pitchFamily="2" charset="-122"/>
              <a:ea typeface="宋体" panose="02010600030101010101" pitchFamily="2" charset="-122"/>
            </a:endParaRPr>
          </a:p>
        </p:txBody>
      </p:sp>
      <p:cxnSp>
        <p:nvCxnSpPr>
          <p:cNvPr id="4" name="直接连接符 3"/>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nvSpPr>
        <p:spPr>
          <a:xfrm>
            <a:off x="203835" y="160020"/>
            <a:ext cx="8872930" cy="584775"/>
          </a:xfrm>
          <a:prstGeom prst="rect">
            <a:avLst/>
          </a:prstGeom>
          <a:noFill/>
          <a:ln>
            <a:noFill/>
          </a:ln>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三</a:t>
            </a:r>
            <a:r>
              <a:rPr lang="zh-CN" altLang="en-US" sz="3200" b="1" dirty="0" smtClean="0">
                <a:solidFill>
                  <a:srgbClr val="FF0000"/>
                </a:solidFill>
                <a:latin typeface="微软雅黑" panose="020B0503020204020204" charset="-122"/>
                <a:ea typeface="微软雅黑" panose="020B0503020204020204" charset="-122"/>
                <a:sym typeface="+mn-ea"/>
              </a:rPr>
              <a:t>、中华人民共和国的政治制度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平行四边形 3"/>
          <p:cNvSpPr/>
          <p:nvPr>
            <p:custDataLst>
              <p:tags r:id="rId2"/>
            </p:custDataLst>
          </p:nvPr>
        </p:nvSpPr>
        <p:spPr>
          <a:xfrm>
            <a:off x="342900" y="317500"/>
            <a:ext cx="3911600" cy="495300"/>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3" name="平行四边形 2"/>
          <p:cNvSpPr/>
          <p:nvPr>
            <p:custDataLst>
              <p:tags r:id="rId3"/>
            </p:custDataLst>
          </p:nvPr>
        </p:nvSpPr>
        <p:spPr>
          <a:xfrm>
            <a:off x="254000" y="177800"/>
            <a:ext cx="3928745" cy="495300"/>
          </a:xfrm>
          <a:prstGeom prst="parallelogram">
            <a:avLst>
              <a:gd name="adj" fmla="val 30611"/>
            </a:avLst>
          </a:prstGeom>
          <a:solidFill>
            <a:srgbClr val="0E557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2" name="文本框 1"/>
          <p:cNvSpPr txBox="1"/>
          <p:nvPr>
            <p:custDataLst>
              <p:tags r:id="rId4"/>
            </p:custDataLst>
          </p:nvPr>
        </p:nvSpPr>
        <p:spPr>
          <a:xfrm>
            <a:off x="1094105" y="186690"/>
            <a:ext cx="2115820" cy="405765"/>
          </a:xfrm>
          <a:prstGeom prst="rect">
            <a:avLst/>
          </a:prstGeom>
          <a:noFill/>
          <a:ln>
            <a:noFill/>
          </a:ln>
        </p:spPr>
        <p:txBody>
          <a:bodyPr wrap="square" lIns="0" tIns="0" rIns="0" bIns="0" rtlCol="0">
            <a:spAutoFit/>
          </a:bodyPr>
          <a:lstStyle>
            <a:defPPr/>
          </a:lstStyle>
          <a:p>
            <a:pPr algn="dist">
              <a:lnSpc>
                <a:spcPct val="110000"/>
              </a:lnSpc>
            </a:pPr>
            <a:r>
              <a:rPr lang="zh-CN" altLang="en-US" sz="2400" b="1">
                <a:solidFill>
                  <a:schemeClr val="bg1"/>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rPr>
              <a:t>重难拓展</a:t>
            </a:r>
          </a:p>
        </p:txBody>
      </p:sp>
      <p:sp>
        <p:nvSpPr>
          <p:cNvPr id="5" name="文本框 4"/>
          <p:cNvSpPr txBox="1"/>
          <p:nvPr>
            <p:custDataLst>
              <p:tags r:id="rId5"/>
            </p:custDataLst>
          </p:nvPr>
        </p:nvSpPr>
        <p:spPr>
          <a:xfrm>
            <a:off x="254000" y="855477"/>
            <a:ext cx="6279029" cy="523220"/>
          </a:xfrm>
          <a:prstGeom prst="rect">
            <a:avLst/>
          </a:prstGeom>
          <a:noFill/>
        </p:spPr>
        <p:txBody>
          <a:bodyPr wrap="square" rtlCol="0">
            <a:spAutoFit/>
          </a:bodyPr>
          <a:lstStyle>
            <a:defPPr/>
          </a:lstStyle>
          <a:p>
            <a:r>
              <a:rPr lang="en-US" altLang="zh-CN" sz="2800" b="1" dirty="0">
                <a:solidFill>
                  <a:srgbClr val="FF0000"/>
                </a:solidFill>
                <a:uFillTx/>
                <a:latin typeface="黑体" panose="02010609060101010101" charset="-122"/>
                <a:ea typeface="黑体" panose="02010609060101010101" charset="-122"/>
                <a:cs typeface="黑体" panose="02010609060101010101" charset="-122"/>
              </a:rPr>
              <a:t>1</a:t>
            </a:r>
            <a:r>
              <a:rPr lang="zh-CN" altLang="en-US" sz="2800" b="1" dirty="0">
                <a:solidFill>
                  <a:srgbClr val="FF0000"/>
                </a:solidFill>
                <a:uFillTx/>
                <a:latin typeface="黑体" panose="02010609060101010101" charset="-122"/>
                <a:ea typeface="黑体" panose="02010609060101010101" charset="-122"/>
                <a:cs typeface="黑体" panose="02010609060101010101" charset="-122"/>
              </a:rPr>
              <a:t>、民主共和制在中国建立的历程</a:t>
            </a:r>
            <a:endParaRPr lang="zh-CN" altLang="en-US" sz="2000" dirty="0">
              <a:solidFill>
                <a:srgbClr val="FF0000"/>
              </a:solidFill>
            </a:endParaRPr>
          </a:p>
        </p:txBody>
      </p:sp>
      <p:sp>
        <p:nvSpPr>
          <p:cNvPr id="12" name="AutoShape 5"/>
          <p:cNvSpPr>
            <a:spLocks noChangeArrowheads="1"/>
          </p:cNvSpPr>
          <p:nvPr>
            <p:custDataLst>
              <p:tags r:id="rId6"/>
            </p:custDataLst>
          </p:nvPr>
        </p:nvSpPr>
        <p:spPr bwMode="auto">
          <a:xfrm>
            <a:off x="6350" y="1375709"/>
            <a:ext cx="12195175" cy="5374715"/>
          </a:xfrm>
          <a:prstGeom prst="roundRect">
            <a:avLst>
              <a:gd name="adj" fmla="val 8185"/>
            </a:avLst>
          </a:prstGeom>
          <a:solidFill>
            <a:schemeClr val="accent6">
              <a:lumMod val="20000"/>
              <a:lumOff val="80000"/>
            </a:schemeClr>
          </a:solidFill>
          <a:ln w="9525">
            <a:solidFill>
              <a:srgbClr val="000000"/>
            </a:solidFill>
            <a:round/>
          </a:ln>
        </p:spPr>
        <p:txBody>
          <a:bodyPr/>
          <a:lstStyle>
            <a:defPPr/>
          </a:lstStyle>
          <a:p>
            <a:pPr algn="just">
              <a:lnSpc>
                <a:spcPct val="168000"/>
              </a:lnSpc>
            </a:pPr>
            <a:r>
              <a:rPr lang="en-US"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1</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辛亥革命后，</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建立了</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中华民国南京临时政府</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，颁布了《中华民国临时约法》，构建了</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民主共和制的雏形</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p>
          <a:p>
            <a:pPr algn="just">
              <a:lnSpc>
                <a:spcPct val="168000"/>
              </a:lnSpc>
            </a:pPr>
            <a:r>
              <a:rPr lang="en-US"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2</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北洋政府建立后，</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实行专制，独裁，甚至两次复辟帝制，政党政治</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名存实亡</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，民主共和国</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徒有虚名</a:t>
            </a:r>
            <a:r>
              <a:rPr lang="zh-CN" altLang="zh-CN" sz="2000" b="1" kern="1200" dirty="0">
                <a:gradFill>
                  <a:gsLst>
                    <a:gs pos="0">
                      <a:srgbClr val="007BD3"/>
                    </a:gs>
                    <a:gs pos="100000">
                      <a:srgbClr val="034373"/>
                    </a:gs>
                  </a:gsLst>
                  <a:lin scaled="0"/>
                </a:gradFill>
                <a:latin typeface="宋体" panose="02010600030101010101" pitchFamily="2" charset="-122"/>
                <a:ea typeface="宋体" panose="02010600030101010101" pitchFamily="2" charset="-122"/>
                <a:cs typeface="DFKai-SB" panose="03000509000000000000" charset="-120"/>
                <a:sym typeface="+mn-ea"/>
              </a:rPr>
              <a:t>。</a:t>
            </a:r>
          </a:p>
          <a:p>
            <a:pPr algn="just">
              <a:lnSpc>
                <a:spcPct val="168000"/>
              </a:lnSpc>
            </a:pPr>
            <a:r>
              <a:rPr lang="en-US"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3</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南京国民政府建立后，</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蒋介石表面上以孙中山先生所设想的</a:t>
            </a: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以党治国</a:t>
            </a: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五权宪法</a:t>
            </a: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等思想为指导来组建政府，实质上其完全背离了孙中山先生的设想，</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借“训政”之名实行一党专政的独裁统治。</a:t>
            </a:r>
          </a:p>
          <a:p>
            <a:pPr algn="just">
              <a:lnSpc>
                <a:spcPct val="168000"/>
              </a:lnSpc>
            </a:pP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4、中共在革命根据地建立的</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苏维埃政权，</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在抗日根据地建立的</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边区政府，</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在解放区建立的</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人民民主政权</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得到了人民的支持和拥护，这为其在全国范围内建立无产阶级领导的以工农联盟为基础的</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人民民主专政的共和国</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奠定了基础。</a:t>
            </a:r>
          </a:p>
          <a:p>
            <a:pPr algn="just">
              <a:lnSpc>
                <a:spcPct val="168000"/>
              </a:lnSpc>
            </a:pPr>
            <a:r>
              <a:rPr lang="en-US"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5</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1949年，中华人民共和国成立，</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民主共和制</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在中国真正建立起来，人民当家做主得以实现，人民代表大会制度和中国共产党领导的多党合作和政治协商制度，确保了中国特色社会主义制度体系的完善运行</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p>
        </p:txBody>
      </p:sp>
      <p:cxnSp>
        <p:nvCxnSpPr>
          <p:cNvPr id="8" name="直接连接符 7"/>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254000" y="1105647"/>
            <a:ext cx="671703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ct val="0"/>
              </a:spcBef>
              <a:spcAft>
                <a:spcPct val="0"/>
              </a:spcAft>
              <a:buSzTx/>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2.</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民主共和制在中国建立的特点</a:t>
            </a:r>
          </a:p>
        </p:txBody>
      </p:sp>
      <p:sp>
        <p:nvSpPr>
          <p:cNvPr id="4" name="平行四边形 3"/>
          <p:cNvSpPr/>
          <p:nvPr>
            <p:custDataLst>
              <p:tags r:id="rId3"/>
            </p:custDataLst>
          </p:nvPr>
        </p:nvSpPr>
        <p:spPr>
          <a:xfrm>
            <a:off x="342900" y="317500"/>
            <a:ext cx="3911600" cy="495300"/>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3" name="平行四边形 2"/>
          <p:cNvSpPr/>
          <p:nvPr>
            <p:custDataLst>
              <p:tags r:id="rId4"/>
            </p:custDataLst>
          </p:nvPr>
        </p:nvSpPr>
        <p:spPr>
          <a:xfrm>
            <a:off x="254000" y="177800"/>
            <a:ext cx="3928745" cy="495300"/>
          </a:xfrm>
          <a:prstGeom prst="parallelogram">
            <a:avLst>
              <a:gd name="adj" fmla="val 30611"/>
            </a:avLst>
          </a:prstGeom>
          <a:solidFill>
            <a:srgbClr val="0E557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2" name="文本框 1"/>
          <p:cNvSpPr txBox="1"/>
          <p:nvPr>
            <p:custDataLst>
              <p:tags r:id="rId5"/>
            </p:custDataLst>
          </p:nvPr>
        </p:nvSpPr>
        <p:spPr>
          <a:xfrm>
            <a:off x="1597690" y="186688"/>
            <a:ext cx="1224280" cy="405765"/>
          </a:xfrm>
          <a:prstGeom prst="rect">
            <a:avLst/>
          </a:prstGeom>
          <a:noFill/>
          <a:ln>
            <a:noFill/>
          </a:ln>
        </p:spPr>
        <p:txBody>
          <a:bodyPr wrap="none" lIns="0" tIns="0" rIns="0" bIns="0" rtlCol="0">
            <a:spAutoFit/>
          </a:bodyPr>
          <a:lstStyle>
            <a:defPPr/>
          </a:lstStyle>
          <a:p>
            <a:pPr algn="dist">
              <a:lnSpc>
                <a:spcPct val="110000"/>
              </a:lnSpc>
            </a:pPr>
            <a:r>
              <a:rPr lang="zh-CN" altLang="en-US" sz="2400" b="1">
                <a:solidFill>
                  <a:schemeClr val="bg1"/>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rPr>
              <a:t>重难拓展</a:t>
            </a:r>
          </a:p>
        </p:txBody>
      </p:sp>
      <p:sp>
        <p:nvSpPr>
          <p:cNvPr id="12" name="AutoShape 5"/>
          <p:cNvSpPr>
            <a:spLocks noChangeArrowheads="1"/>
          </p:cNvSpPr>
          <p:nvPr>
            <p:custDataLst>
              <p:tags r:id="rId6"/>
            </p:custDataLst>
          </p:nvPr>
        </p:nvSpPr>
        <p:spPr bwMode="auto">
          <a:xfrm>
            <a:off x="0" y="1707776"/>
            <a:ext cx="12228830" cy="4693025"/>
          </a:xfrm>
          <a:prstGeom prst="roundRect">
            <a:avLst>
              <a:gd name="adj" fmla="val 8185"/>
            </a:avLst>
          </a:prstGeom>
          <a:solidFill>
            <a:schemeClr val="accent6">
              <a:lumMod val="20000"/>
              <a:lumOff val="80000"/>
            </a:schemeClr>
          </a:solidFill>
          <a:ln w="9525">
            <a:solidFill>
              <a:srgbClr val="000000"/>
            </a:solidFill>
            <a:round/>
          </a:ln>
        </p:spPr>
        <p:txBody>
          <a:bodyPr/>
          <a:lstStyle>
            <a:defPPr/>
          </a:lstStyle>
          <a:p>
            <a:pPr algn="just">
              <a:lnSpc>
                <a:spcPct val="168000"/>
              </a:lnSpc>
            </a:pP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1、发展历程曲折、</a:t>
            </a:r>
            <a:r>
              <a:rPr lang="zh-CN" altLang="zh-CN" sz="2000" b="1" kern="1200"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艰难</a:t>
            </a:r>
            <a:r>
              <a:rPr lang="zh-CN" altLang="en-US" sz="2000" b="1" kern="1200"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受到</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国外帝国主义势力、国内封建势力、国民党反对派等政治力量的阻挠</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经历由追求资产阶级民主政治到社会主义民主政治的发展历程</a:t>
            </a:r>
            <a:r>
              <a:rPr lang="zh-CN" altLang="en-US"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endParaRPr lang="en-US" altLang="zh-CN" sz="2000" b="1" dirty="0">
              <a:solidFill>
                <a:srgbClr val="002060"/>
              </a:solidFill>
              <a:latin typeface="宋体" panose="02010600030101010101" pitchFamily="2" charset="-122"/>
              <a:ea typeface="宋体" panose="02010600030101010101" pitchFamily="2" charset="-122"/>
              <a:cs typeface="DFKai-SB" panose="03000509000000000000" charset="-120"/>
              <a:sym typeface="+mn-ea"/>
            </a:endParaRPr>
          </a:p>
          <a:p>
            <a:pPr algn="just">
              <a:lnSpc>
                <a:spcPct val="168000"/>
              </a:lnSpc>
            </a:pP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2、</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从盲目照搬、学习借鉴西方国家政治制度到逐渐结合自身国情，建立起适合中国国情的共和制。</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辛亥革命后模仿美国建立三权分立的民主共和执政府，但最终失败，后经中国共产党在根据地建立政权的尝试，最终建立起适合中国国情的人民民主专政的共和国。</a:t>
            </a:r>
            <a:endParaRPr lang="en-US"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endParaRPr>
          </a:p>
          <a:p>
            <a:pPr algn="just">
              <a:lnSpc>
                <a:spcPct val="168000"/>
              </a:lnSpc>
            </a:pPr>
            <a:r>
              <a:rPr lang="en-US"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3</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、民主共和制具有中国基本特色。</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中华人民共和国的政治制度是在历史发展的基础上，在一定思想的指导下缔造起来的，它没有采用许多国家实行的“三权分立”体制，而是实行</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“议行合一”</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的人民代表大会制度，实行的并非多党制或一党制，而是</a:t>
            </a:r>
            <a:r>
              <a:rPr lang="zh-CN" altLang="zh-CN" sz="2000" b="1" kern="1200" dirty="0">
                <a:solidFill>
                  <a:srgbClr val="FF0000"/>
                </a:solidFill>
                <a:latin typeface="宋体" panose="02010600030101010101" pitchFamily="2" charset="-122"/>
                <a:ea typeface="宋体" panose="02010600030101010101" pitchFamily="2" charset="-122"/>
                <a:cs typeface="DFKai-SB" panose="03000509000000000000" charset="-120"/>
                <a:sym typeface="+mn-ea"/>
              </a:rPr>
              <a:t>共产党领导下的多党合作制</a:t>
            </a:r>
            <a:r>
              <a:rPr lang="zh-CN" altLang="zh-CN" sz="2000" b="1" kern="1200"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p>
          <a:p>
            <a:pPr algn="just">
              <a:lnSpc>
                <a:spcPct val="168000"/>
              </a:lnSpc>
            </a:pPr>
            <a:endParaRPr lang="zh-CN" altLang="zh-CN" sz="2400" b="1" kern="1200" dirty="0">
              <a:gradFill>
                <a:gsLst>
                  <a:gs pos="0">
                    <a:srgbClr val="007BD3"/>
                  </a:gs>
                  <a:gs pos="100000">
                    <a:srgbClr val="034373"/>
                  </a:gs>
                </a:gsLst>
                <a:lin scaled="0"/>
              </a:gradFill>
              <a:latin typeface="DFKai-SB" panose="03000509000000000000" charset="-120"/>
              <a:ea typeface="DFKai-SB" panose="03000509000000000000" charset="-120"/>
              <a:cs typeface="DFKai-SB" panose="03000509000000000000" charset="-120"/>
              <a:sym typeface="+mn-ea"/>
            </a:endParaRPr>
          </a:p>
        </p:txBody>
      </p:sp>
      <p:cxnSp>
        <p:nvCxnSpPr>
          <p:cNvPr id="8" name="直接连接符 7"/>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254000" y="1079351"/>
            <a:ext cx="671703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ct val="0"/>
              </a:spcBef>
              <a:spcAft>
                <a:spcPct val="0"/>
              </a:spcAft>
              <a:buSzTx/>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中国不采取西方民主制度的原因</a:t>
            </a:r>
          </a:p>
        </p:txBody>
      </p:sp>
      <p:sp>
        <p:nvSpPr>
          <p:cNvPr id="4" name="平行四边形 3"/>
          <p:cNvSpPr/>
          <p:nvPr>
            <p:custDataLst>
              <p:tags r:id="rId3"/>
            </p:custDataLst>
          </p:nvPr>
        </p:nvSpPr>
        <p:spPr>
          <a:xfrm>
            <a:off x="342900" y="317500"/>
            <a:ext cx="3911600" cy="495300"/>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3" name="平行四边形 2"/>
          <p:cNvSpPr/>
          <p:nvPr>
            <p:custDataLst>
              <p:tags r:id="rId4"/>
            </p:custDataLst>
          </p:nvPr>
        </p:nvSpPr>
        <p:spPr>
          <a:xfrm>
            <a:off x="254000" y="177800"/>
            <a:ext cx="3928745" cy="495300"/>
          </a:xfrm>
          <a:prstGeom prst="parallelogram">
            <a:avLst>
              <a:gd name="adj" fmla="val 30611"/>
            </a:avLst>
          </a:prstGeom>
          <a:solidFill>
            <a:srgbClr val="0E557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lstStyle>
          <a:p>
            <a:pPr algn="ctr"/>
            <a:endParaRPr kumimoji="1" lang="zh-CN" altLang="en-US"/>
          </a:p>
        </p:txBody>
      </p:sp>
      <p:sp>
        <p:nvSpPr>
          <p:cNvPr id="2" name="文本框 1"/>
          <p:cNvSpPr txBox="1"/>
          <p:nvPr>
            <p:custDataLst>
              <p:tags r:id="rId5"/>
            </p:custDataLst>
          </p:nvPr>
        </p:nvSpPr>
        <p:spPr>
          <a:xfrm>
            <a:off x="1597690" y="186688"/>
            <a:ext cx="1224280" cy="405765"/>
          </a:xfrm>
          <a:prstGeom prst="rect">
            <a:avLst/>
          </a:prstGeom>
          <a:noFill/>
          <a:ln>
            <a:noFill/>
          </a:ln>
        </p:spPr>
        <p:txBody>
          <a:bodyPr wrap="none" lIns="0" tIns="0" rIns="0" bIns="0" rtlCol="0">
            <a:spAutoFit/>
          </a:bodyPr>
          <a:lstStyle>
            <a:defPPr/>
          </a:lstStyle>
          <a:p>
            <a:pPr algn="dist">
              <a:lnSpc>
                <a:spcPct val="110000"/>
              </a:lnSpc>
            </a:pPr>
            <a:r>
              <a:rPr lang="zh-CN" altLang="en-US" sz="2400" b="1">
                <a:solidFill>
                  <a:schemeClr val="bg1"/>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rPr>
              <a:t>重难拓展</a:t>
            </a:r>
          </a:p>
        </p:txBody>
      </p:sp>
      <p:sp>
        <p:nvSpPr>
          <p:cNvPr id="12" name="AutoShape 5"/>
          <p:cNvSpPr>
            <a:spLocks noChangeArrowheads="1"/>
          </p:cNvSpPr>
          <p:nvPr>
            <p:custDataLst>
              <p:tags r:id="rId6"/>
            </p:custDataLst>
          </p:nvPr>
        </p:nvSpPr>
        <p:spPr bwMode="auto">
          <a:xfrm>
            <a:off x="0" y="1832909"/>
            <a:ext cx="12228830" cy="4473761"/>
          </a:xfrm>
          <a:prstGeom prst="roundRect">
            <a:avLst>
              <a:gd name="adj" fmla="val 8185"/>
            </a:avLst>
          </a:prstGeom>
          <a:solidFill>
            <a:schemeClr val="accent6">
              <a:lumMod val="20000"/>
              <a:lumOff val="80000"/>
            </a:schemeClr>
          </a:solidFill>
          <a:ln w="9525">
            <a:solidFill>
              <a:srgbClr val="000000"/>
            </a:solidFill>
            <a:round/>
          </a:ln>
        </p:spPr>
        <p:txBody>
          <a:bodyPr/>
          <a:lstStyle>
            <a:defPPr/>
          </a:lstStyle>
          <a:p>
            <a:pPr algn="just">
              <a:lnSpc>
                <a:spcPct val="168000"/>
              </a:lnSpc>
            </a:pP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1</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）从</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历史</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看</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西方</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民主制度不适合中国国情</a:t>
            </a:r>
            <a:r>
              <a:rPr lang="en-US" altLang="zh-CN"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在中国行不通；戊戌变法、辛亥革命的教训</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a:t>
            </a:r>
            <a:endParaRPr lang="en-US" altLang="zh-CN"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endParaRPr>
          </a:p>
          <a:p>
            <a:pPr algn="just">
              <a:lnSpc>
                <a:spcPct val="168000"/>
              </a:lnSpc>
            </a:pP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2</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）从</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国家性质</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看</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人民民主专政</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决定了中国实行人民代表大会制度而不能实行三权分立的西方民主制度。</a:t>
            </a:r>
          </a:p>
          <a:p>
            <a:pPr algn="just">
              <a:lnSpc>
                <a:spcPct val="168000"/>
              </a:lnSpc>
            </a:pP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3</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）从</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代表阶级利益</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看</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西方</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民主制度同广大劳动者的利益要求相抵触</a:t>
            </a:r>
            <a:r>
              <a:rPr lang="en-US" altLang="zh-CN"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而人民代表大会制度维护了广大人民的根本利益。</a:t>
            </a:r>
          </a:p>
          <a:p>
            <a:pPr algn="just">
              <a:lnSpc>
                <a:spcPct val="168000"/>
              </a:lnSpc>
            </a:pP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4</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）从</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经济基础</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看</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西方</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民主制度与私有制经济基础相适应</a:t>
            </a:r>
            <a:r>
              <a:rPr lang="en-US" altLang="zh-CN"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而人民代表大会制度是与公有制经济基础相适应</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a:t>
            </a:r>
            <a:endParaRPr lang="en-US" altLang="zh-CN"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endParaRPr>
          </a:p>
          <a:p>
            <a:pPr algn="just">
              <a:lnSpc>
                <a:spcPct val="168000"/>
              </a:lnSpc>
            </a:pP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5</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）从</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历史发展规律</a:t>
            </a:r>
            <a:r>
              <a:rPr lang="zh-CN" altLang="en-US" sz="20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看</a:t>
            </a:r>
            <a:r>
              <a:rPr lang="zh-CN" altLang="en-US" sz="20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smtClean="0">
                <a:solidFill>
                  <a:srgbClr val="002060"/>
                </a:solidFill>
                <a:latin typeface="宋体" panose="02010600030101010101" pitchFamily="2" charset="-122"/>
                <a:ea typeface="宋体" panose="02010600030101010101" pitchFamily="2" charset="-122"/>
                <a:cs typeface="DFKai-SB" panose="03000509000000000000" charset="-120"/>
                <a:sym typeface="+mn-ea"/>
              </a:rPr>
              <a:t>社会主义</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民主制度比西方民主制度具有更大的优越性</a:t>
            </a:r>
            <a:r>
              <a:rPr lang="en-US" altLang="zh-CN"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a:t>
            </a:r>
            <a:r>
              <a:rPr lang="zh-CN" altLang="en-US" sz="20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更符合社会发展规律。</a:t>
            </a:r>
          </a:p>
          <a:p>
            <a:pPr algn="just">
              <a:lnSpc>
                <a:spcPct val="168000"/>
              </a:lnSpc>
            </a:pPr>
            <a:endParaRPr lang="zh-CN" altLang="zh-CN" sz="2400" b="1" kern="1200" dirty="0">
              <a:gradFill>
                <a:gsLst>
                  <a:gs pos="0">
                    <a:srgbClr val="007BD3"/>
                  </a:gs>
                  <a:gs pos="100000">
                    <a:srgbClr val="034373"/>
                  </a:gs>
                </a:gsLst>
                <a:lin scaled="0"/>
              </a:gradFill>
              <a:latin typeface="DFKai-SB" panose="03000509000000000000" charset="-120"/>
              <a:ea typeface="DFKai-SB" panose="03000509000000000000" charset="-120"/>
              <a:cs typeface="DFKai-SB" panose="03000509000000000000" charset="-120"/>
              <a:sym typeface="+mn-ea"/>
            </a:endParaRPr>
          </a:p>
        </p:txBody>
      </p:sp>
      <p:cxnSp>
        <p:nvCxnSpPr>
          <p:cNvPr id="8" name="直接连接符 7"/>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3673" y="55245"/>
            <a:ext cx="1627369" cy="523220"/>
          </a:xfrm>
          <a:prstGeom prst="rect">
            <a:avLst/>
          </a:prstGeom>
          <a:noFill/>
          <a:ln w="19050">
            <a:noFill/>
          </a:ln>
        </p:spPr>
        <p:txBody>
          <a:bodyPr wrap="none" rtlCol="0" anchor="t">
            <a:spAutoFit/>
          </a:bodyPr>
          <a:lstStyle/>
          <a:p>
            <a:r>
              <a:rPr lang="zh-CN" altLang="en-US" sz="2800" b="1" dirty="0">
                <a:solidFill>
                  <a:srgbClr val="FF0000"/>
                </a:solidFill>
                <a:latin typeface="黑体" panose="02010609060101010101" charset="-122"/>
                <a:ea typeface="黑体" panose="02010609060101010101" charset="-122"/>
                <a:sym typeface="+mn-ea"/>
              </a:rPr>
              <a:t>课堂小结</a:t>
            </a:r>
            <a:endParaRPr lang="zh-CN" altLang="en-US" sz="2800" b="1" dirty="0">
              <a:solidFill>
                <a:srgbClr val="FF0000"/>
              </a:solidFill>
              <a:latin typeface="黑体" panose="02010609060101010101" charset="-122"/>
              <a:ea typeface="黑体" panose="02010609060101010101" charset="-122"/>
            </a:endParaRPr>
          </a:p>
        </p:txBody>
      </p:sp>
      <p:grpSp>
        <p:nvGrpSpPr>
          <p:cNvPr id="5" name="组合 4"/>
          <p:cNvGrpSpPr/>
          <p:nvPr/>
        </p:nvGrpSpPr>
        <p:grpSpPr>
          <a:xfrm>
            <a:off x="292947" y="752431"/>
            <a:ext cx="11018520" cy="5528310"/>
            <a:chOff x="345" y="1155"/>
            <a:chExt cx="13014" cy="8706"/>
          </a:xfrm>
        </p:grpSpPr>
        <p:grpSp>
          <p:nvGrpSpPr>
            <p:cNvPr id="57346" name="组合 22"/>
            <p:cNvGrpSpPr/>
            <p:nvPr/>
          </p:nvGrpSpPr>
          <p:grpSpPr>
            <a:xfrm>
              <a:off x="345" y="1155"/>
              <a:ext cx="13014" cy="8430"/>
              <a:chOff x="346317" y="790508"/>
              <a:chExt cx="11018218" cy="6457549"/>
            </a:xfrm>
          </p:grpSpPr>
          <p:grpSp>
            <p:nvGrpSpPr>
              <p:cNvPr id="57347" name="组合 20"/>
              <p:cNvGrpSpPr/>
              <p:nvPr/>
            </p:nvGrpSpPr>
            <p:grpSpPr>
              <a:xfrm>
                <a:off x="346317" y="790508"/>
                <a:ext cx="11018218" cy="6457549"/>
                <a:chOff x="123680" y="456553"/>
                <a:chExt cx="11018218" cy="6457549"/>
              </a:xfrm>
            </p:grpSpPr>
            <p:grpSp>
              <p:nvGrpSpPr>
                <p:cNvPr id="57348" name="组合 4"/>
                <p:cNvGrpSpPr/>
                <p:nvPr/>
              </p:nvGrpSpPr>
              <p:grpSpPr>
                <a:xfrm>
                  <a:off x="123680" y="456553"/>
                  <a:ext cx="11011509" cy="6457549"/>
                  <a:chOff x="366" y="1287"/>
                  <a:chExt cx="11738" cy="9385"/>
                </a:xfrm>
              </p:grpSpPr>
              <p:sp>
                <p:nvSpPr>
                  <p:cNvPr id="6" name="文本框 5"/>
                  <p:cNvSpPr txBox="1"/>
                  <p:nvPr/>
                </p:nvSpPr>
                <p:spPr>
                  <a:xfrm>
                    <a:off x="366" y="2570"/>
                    <a:ext cx="663" cy="7729"/>
                  </a:xfrm>
                  <a:prstGeom prst="rect">
                    <a:avLst/>
                  </a:prstGeom>
                  <a:noFill/>
                  <a:ln>
                    <a:solidFill>
                      <a:schemeClr val="accent1"/>
                    </a:solidFill>
                  </a:ln>
                </p:spPr>
                <p:txBody>
                  <a:bodyPr>
                    <a:spAutoFit/>
                  </a:bodyPr>
                  <a:lstStyle/>
                  <a:p>
                    <a:pPr marR="0" algn="ctr" defTabSz="914400" fontAlgn="auto">
                      <a:lnSpc>
                        <a:spcPct val="90000"/>
                      </a:lnSpc>
                      <a:spcBef>
                        <a:spcPts val="0"/>
                      </a:spcBef>
                      <a:spcAft>
                        <a:spcPts val="0"/>
                      </a:spcAft>
                      <a:buClrTx/>
                      <a:buSzTx/>
                      <a:buFontTx/>
                      <a:defRPr/>
                    </a:pPr>
                    <a:r>
                      <a:rPr kumimoji="0" lang="zh-CN" altLang="en-US" sz="2400" b="1" kern="1200" cap="none" spc="80" normalizeH="0" baseline="0" noProof="0" dirty="0">
                        <a:solidFill>
                          <a:srgbClr val="FF0000"/>
                        </a:solidFill>
                        <a:latin typeface="黑体" panose="02010609060101010101" charset="-122"/>
                        <a:ea typeface="黑体" panose="02010609060101010101" charset="-122"/>
                        <a:cs typeface="Arial" panose="020B0604020202020204" pitchFamily="34" charset="0"/>
                        <a:sym typeface="+mn-ea"/>
                      </a:rPr>
                      <a:t>共和制在中国建立的曲折过程</a:t>
                    </a:r>
                  </a:p>
                </p:txBody>
              </p:sp>
              <p:sp>
                <p:nvSpPr>
                  <p:cNvPr id="57350" name="文本框 6"/>
                  <p:cNvSpPr txBox="1"/>
                  <p:nvPr/>
                </p:nvSpPr>
                <p:spPr>
                  <a:xfrm>
                    <a:off x="1593" y="2836"/>
                    <a:ext cx="3264" cy="625"/>
                  </a:xfrm>
                  <a:prstGeom prst="rect">
                    <a:avLst/>
                  </a:prstGeom>
                  <a:noFill/>
                  <a:ln w="19050">
                    <a:solidFill>
                      <a:srgbClr val="FF0000"/>
                    </a:solidFill>
                  </a:ln>
                </p:spPr>
                <p:txBody>
                  <a:bodyPr wrap="square" lIns="0" tIns="0" rIns="0" bIns="0" anchor="t">
                    <a:spAutoFit/>
                  </a:bodyPr>
                  <a:lstStyle/>
                  <a:p>
                    <a:pPr algn="just">
                      <a:lnSpc>
                        <a:spcPct val="110000"/>
                      </a:lnSpc>
                    </a:pPr>
                    <a:r>
                      <a:rPr lang="zh-CN" altLang="en-US" sz="2400" b="1" dirty="0">
                        <a:solidFill>
                          <a:srgbClr val="FF0000"/>
                        </a:solidFill>
                        <a:latin typeface="黑体" panose="02010609060101010101" charset="-122"/>
                        <a:ea typeface="黑体" panose="02010609060101010101" charset="-122"/>
                      </a:rPr>
                      <a:t>民国时期的政治制度</a:t>
                    </a:r>
                  </a:p>
                </p:txBody>
              </p:sp>
              <p:sp>
                <p:nvSpPr>
                  <p:cNvPr id="57351" name="文本框 7"/>
                  <p:cNvSpPr txBox="1"/>
                  <p:nvPr/>
                </p:nvSpPr>
                <p:spPr>
                  <a:xfrm>
                    <a:off x="1545" y="5245"/>
                    <a:ext cx="3687" cy="625"/>
                  </a:xfrm>
                  <a:prstGeom prst="rect">
                    <a:avLst/>
                  </a:prstGeom>
                  <a:noFill/>
                  <a:ln w="19050">
                    <a:solidFill>
                      <a:srgbClr val="FF0000"/>
                    </a:solidFill>
                  </a:ln>
                </p:spPr>
                <p:txBody>
                  <a:bodyPr wrap="square" lIns="0" tIns="0" rIns="0" bIns="0" anchor="t">
                    <a:spAutoFit/>
                  </a:bodyPr>
                  <a:lstStyle/>
                  <a:p>
                    <a:pPr algn="just">
                      <a:lnSpc>
                        <a:spcPct val="110000"/>
                      </a:lnSpc>
                    </a:pPr>
                    <a:r>
                      <a:rPr lang="zh-CN" altLang="en-US" sz="2400" b="1" dirty="0">
                        <a:solidFill>
                          <a:srgbClr val="FF0000"/>
                        </a:solidFill>
                        <a:latin typeface="黑体" panose="02010609060101010101" charset="-122"/>
                        <a:ea typeface="黑体" panose="02010609060101010101" charset="-122"/>
                      </a:rPr>
                      <a:t>中共在根据地的制度探索</a:t>
                    </a:r>
                  </a:p>
                </p:txBody>
              </p:sp>
              <p:sp>
                <p:nvSpPr>
                  <p:cNvPr id="57352" name="文本框 8"/>
                  <p:cNvSpPr txBox="1"/>
                  <p:nvPr/>
                </p:nvSpPr>
                <p:spPr>
                  <a:xfrm>
                    <a:off x="1408" y="9249"/>
                    <a:ext cx="4011" cy="712"/>
                  </a:xfrm>
                  <a:prstGeom prst="rect">
                    <a:avLst/>
                  </a:prstGeom>
                  <a:noFill/>
                  <a:ln w="19050">
                    <a:solidFill>
                      <a:srgbClr val="FF0000"/>
                    </a:solidFill>
                  </a:ln>
                </p:spPr>
                <p:txBody>
                  <a:bodyPr lIns="0" tIns="0" rIns="0" bIns="0" anchor="t">
                    <a:spAutoFit/>
                  </a:bodyPr>
                  <a:lstStyle/>
                  <a:p>
                    <a:pPr algn="just">
                      <a:lnSpc>
                        <a:spcPct val="110000"/>
                      </a:lnSpc>
                    </a:pPr>
                    <a:r>
                      <a:rPr lang="zh-CN" altLang="en-US" sz="2400" b="1" dirty="0">
                        <a:solidFill>
                          <a:srgbClr val="FF0000"/>
                        </a:solidFill>
                        <a:latin typeface="黑体" panose="02010609060101010101" charset="-122"/>
                        <a:ea typeface="黑体" panose="02010609060101010101" charset="-122"/>
                      </a:rPr>
                      <a:t>中华人民共和国的政治制度</a:t>
                    </a:r>
                  </a:p>
                </p:txBody>
              </p:sp>
              <p:sp>
                <p:nvSpPr>
                  <p:cNvPr id="57353" name="文本框 9"/>
                  <p:cNvSpPr txBox="1"/>
                  <p:nvPr/>
                </p:nvSpPr>
                <p:spPr>
                  <a:xfrm>
                    <a:off x="5328" y="1288"/>
                    <a:ext cx="6776" cy="625"/>
                  </a:xfrm>
                  <a:prstGeom prst="rect">
                    <a:avLst/>
                  </a:prstGeom>
                  <a:solidFill>
                    <a:srgbClr val="FFFF00"/>
                  </a:solidFill>
                  <a:ln w="19050">
                    <a:solidFill>
                      <a:srgbClr val="FF0000"/>
                    </a:solidFill>
                  </a:ln>
                </p:spPr>
                <p:txBody>
                  <a:bodyPr wrap="square"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南京临时政府：初建民主共和制度</a:t>
                    </a:r>
                    <a:endParaRPr lang="en-US" altLang="zh-CN" sz="2400" b="1" dirty="0">
                      <a:solidFill>
                        <a:srgbClr val="002060"/>
                      </a:solidFill>
                      <a:latin typeface="黑体" panose="02010609060101010101" charset="-122"/>
                      <a:ea typeface="黑体" panose="02010609060101010101" charset="-122"/>
                    </a:endParaRPr>
                  </a:p>
                </p:txBody>
              </p:sp>
              <p:sp>
                <p:nvSpPr>
                  <p:cNvPr id="57354" name="文本框 10"/>
                  <p:cNvSpPr txBox="1"/>
                  <p:nvPr/>
                </p:nvSpPr>
                <p:spPr>
                  <a:xfrm>
                    <a:off x="5281" y="3313"/>
                    <a:ext cx="5711" cy="625"/>
                  </a:xfrm>
                  <a:prstGeom prst="rect">
                    <a:avLst/>
                  </a:prstGeom>
                  <a:solidFill>
                    <a:srgbClr val="FFFF00"/>
                  </a:solidFill>
                  <a:ln w="19050">
                    <a:solidFill>
                      <a:srgbClr val="FF0000"/>
                    </a:solidFill>
                  </a:ln>
                </p:spPr>
                <p:txBody>
                  <a:bodyPr wrap="square"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南京国民民政府：一党专制</a:t>
                    </a:r>
                  </a:p>
                </p:txBody>
              </p:sp>
              <p:sp>
                <p:nvSpPr>
                  <p:cNvPr id="57355" name="文本框 11"/>
                  <p:cNvSpPr txBox="1"/>
                  <p:nvPr/>
                </p:nvSpPr>
                <p:spPr>
                  <a:xfrm>
                    <a:off x="5944" y="4377"/>
                    <a:ext cx="5852" cy="625"/>
                  </a:xfrm>
                  <a:prstGeom prst="rect">
                    <a:avLst/>
                  </a:prstGeom>
                  <a:solidFill>
                    <a:srgbClr val="FFFF00"/>
                  </a:solidFill>
                  <a:ln w="19050">
                    <a:solidFill>
                      <a:srgbClr val="FF0000"/>
                    </a:solidFill>
                  </a:ln>
                </p:spPr>
                <p:txBody>
                  <a:bodyPr wrap="square"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革命根据地：建立苏维埃政权</a:t>
                    </a:r>
                  </a:p>
                </p:txBody>
              </p:sp>
              <p:sp>
                <p:nvSpPr>
                  <p:cNvPr id="57356" name="文本框 12"/>
                  <p:cNvSpPr txBox="1"/>
                  <p:nvPr/>
                </p:nvSpPr>
                <p:spPr>
                  <a:xfrm>
                    <a:off x="5769" y="5244"/>
                    <a:ext cx="5280" cy="625"/>
                  </a:xfrm>
                  <a:prstGeom prst="rect">
                    <a:avLst/>
                  </a:prstGeom>
                  <a:solidFill>
                    <a:srgbClr val="FFFF00"/>
                  </a:solidFill>
                  <a:ln w="19050">
                    <a:solidFill>
                      <a:srgbClr val="FF0000"/>
                    </a:solidFill>
                  </a:ln>
                </p:spPr>
                <p:txBody>
                  <a:bodyPr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抗日根据地：建立边区政府</a:t>
                    </a:r>
                  </a:p>
                </p:txBody>
              </p:sp>
              <p:sp>
                <p:nvSpPr>
                  <p:cNvPr id="57357" name="文本框 13"/>
                  <p:cNvSpPr txBox="1"/>
                  <p:nvPr/>
                </p:nvSpPr>
                <p:spPr>
                  <a:xfrm>
                    <a:off x="5769" y="6117"/>
                    <a:ext cx="5280" cy="625"/>
                  </a:xfrm>
                  <a:prstGeom prst="rect">
                    <a:avLst/>
                  </a:prstGeom>
                  <a:solidFill>
                    <a:srgbClr val="FFFF00"/>
                  </a:solidFill>
                  <a:ln w="19050">
                    <a:solidFill>
                      <a:srgbClr val="FF0000"/>
                    </a:solidFill>
                  </a:ln>
                </p:spPr>
                <p:txBody>
                  <a:bodyPr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解放区：建立人民民主政权</a:t>
                    </a:r>
                  </a:p>
                </p:txBody>
              </p:sp>
              <p:sp>
                <p:nvSpPr>
                  <p:cNvPr id="57358" name="文本框 14"/>
                  <p:cNvSpPr txBox="1"/>
                  <p:nvPr/>
                </p:nvSpPr>
                <p:spPr>
                  <a:xfrm>
                    <a:off x="5769" y="7114"/>
                    <a:ext cx="4320" cy="722"/>
                  </a:xfrm>
                  <a:prstGeom prst="rect">
                    <a:avLst/>
                  </a:prstGeom>
                  <a:solidFill>
                    <a:srgbClr val="FFFF00"/>
                  </a:solidFill>
                  <a:ln w="19050">
                    <a:solidFill>
                      <a:srgbClr val="FF0000"/>
                    </a:solidFill>
                  </a:ln>
                </p:spPr>
                <p:txBody>
                  <a:bodyPr lIns="0" tIns="0" rIns="0" bIns="0" anchor="t">
                    <a:spAutoFit/>
                  </a:bodyPr>
                  <a:lstStyle/>
                  <a:p>
                    <a:pPr algn="just">
                      <a:lnSpc>
                        <a:spcPct val="130000"/>
                      </a:lnSpc>
                    </a:pPr>
                    <a:r>
                      <a:rPr lang="zh-CN" altLang="en-US" sz="2400" b="1" dirty="0">
                        <a:solidFill>
                          <a:srgbClr val="002060"/>
                        </a:solidFill>
                        <a:latin typeface="黑体" panose="02010609060101010101" charset="-122"/>
                        <a:ea typeface="黑体" panose="02010609060101010101" charset="-122"/>
                      </a:rPr>
                      <a:t>人民代表大会制度</a:t>
                    </a:r>
                  </a:p>
                </p:txBody>
              </p:sp>
              <p:sp>
                <p:nvSpPr>
                  <p:cNvPr id="16" name="左大括号 15"/>
                  <p:cNvSpPr/>
                  <p:nvPr/>
                </p:nvSpPr>
                <p:spPr>
                  <a:xfrm>
                    <a:off x="4970" y="1287"/>
                    <a:ext cx="199" cy="3420"/>
                  </a:xfrm>
                  <a:prstGeom prst="leftBrace">
                    <a:avLst>
                      <a:gd name="adj1" fmla="val 44805"/>
                      <a:gd name="adj2" fmla="val 50000"/>
                    </a:avLst>
                  </a:prstGeom>
                  <a:ln w="2222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endParaRPr>
                  </a:p>
                </p:txBody>
              </p:sp>
              <p:sp>
                <p:nvSpPr>
                  <p:cNvPr id="17" name="左大括号 16"/>
                  <p:cNvSpPr/>
                  <p:nvPr/>
                </p:nvSpPr>
                <p:spPr>
                  <a:xfrm>
                    <a:off x="5419" y="4539"/>
                    <a:ext cx="350" cy="2405"/>
                  </a:xfrm>
                  <a:prstGeom prst="leftBrace">
                    <a:avLst>
                      <a:gd name="adj1" fmla="val 44805"/>
                      <a:gd name="adj2" fmla="val 50000"/>
                    </a:avLst>
                  </a:prstGeom>
                  <a:ln w="2222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endParaRPr>
                  </a:p>
                </p:txBody>
              </p:sp>
              <p:sp>
                <p:nvSpPr>
                  <p:cNvPr id="18" name="左大括号 17"/>
                  <p:cNvSpPr/>
                  <p:nvPr/>
                </p:nvSpPr>
                <p:spPr>
                  <a:xfrm>
                    <a:off x="5556" y="7339"/>
                    <a:ext cx="213" cy="3333"/>
                  </a:xfrm>
                  <a:prstGeom prst="leftBrace">
                    <a:avLst>
                      <a:gd name="adj1" fmla="val 44805"/>
                      <a:gd name="adj2" fmla="val 50000"/>
                    </a:avLst>
                  </a:prstGeom>
                  <a:ln w="2222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endParaRPr>
                  </a:p>
                </p:txBody>
              </p:sp>
              <p:sp>
                <p:nvSpPr>
                  <p:cNvPr id="19" name="左大括号 18"/>
                  <p:cNvSpPr/>
                  <p:nvPr/>
                </p:nvSpPr>
                <p:spPr>
                  <a:xfrm>
                    <a:off x="1075" y="2835"/>
                    <a:ext cx="301" cy="7274"/>
                  </a:xfrm>
                  <a:prstGeom prst="leftBrace">
                    <a:avLst>
                      <a:gd name="adj1" fmla="val 44805"/>
                      <a:gd name="adj2" fmla="val 50000"/>
                    </a:avLst>
                  </a:prstGeom>
                  <a:ln w="3175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endParaRPr>
                  </a:p>
                </p:txBody>
              </p:sp>
            </p:grpSp>
            <p:sp>
              <p:nvSpPr>
                <p:cNvPr id="57363" name="文本框 19"/>
                <p:cNvSpPr txBox="1"/>
                <p:nvPr/>
              </p:nvSpPr>
              <p:spPr>
                <a:xfrm>
                  <a:off x="5192583" y="5267038"/>
                  <a:ext cx="5949315" cy="445537"/>
                </a:xfrm>
                <a:prstGeom prst="rect">
                  <a:avLst/>
                </a:prstGeom>
                <a:solidFill>
                  <a:srgbClr val="FFFF00"/>
                </a:solidFill>
                <a:ln w="19050">
                  <a:solidFill>
                    <a:srgbClr val="FF0000"/>
                  </a:solidFill>
                </a:ln>
              </p:spPr>
              <p:txBody>
                <a:bodyPr lIns="0" tIns="0" rIns="0" bIns="0" anchor="t">
                  <a:spAutoFit/>
                </a:bodyPr>
                <a:lstStyle/>
                <a:p>
                  <a:pPr algn="just">
                    <a:lnSpc>
                      <a:spcPct val="100000"/>
                    </a:lnSpc>
                  </a:pPr>
                  <a:r>
                    <a:rPr lang="zh-CN" altLang="en-US" sz="2400" b="1" dirty="0">
                      <a:solidFill>
                        <a:srgbClr val="002060"/>
                      </a:solidFill>
                      <a:latin typeface="黑体" panose="02010609060101010101" charset="-122"/>
                      <a:ea typeface="黑体" panose="02010609060101010101" charset="-122"/>
                    </a:rPr>
                    <a:t>中国共产党领导的多党合作和政治协商制度</a:t>
                  </a:r>
                </a:p>
              </p:txBody>
            </p:sp>
          </p:grpSp>
          <p:sp>
            <p:nvSpPr>
              <p:cNvPr id="57364" name="文本框 21"/>
              <p:cNvSpPr txBox="1"/>
              <p:nvPr/>
            </p:nvSpPr>
            <p:spPr>
              <a:xfrm>
                <a:off x="5085745" y="1487910"/>
                <a:ext cx="3780155" cy="430221"/>
              </a:xfrm>
              <a:prstGeom prst="rect">
                <a:avLst/>
              </a:prstGeom>
              <a:solidFill>
                <a:srgbClr val="FFFF00"/>
              </a:solidFill>
              <a:ln w="19050">
                <a:solidFill>
                  <a:srgbClr val="FF0000"/>
                </a:solidFill>
              </a:ln>
            </p:spPr>
            <p:txBody>
              <a:bodyPr lIns="0" tIns="0" rIns="0" bIns="0" anchor="t">
                <a:spAutoFit/>
              </a:bodyPr>
              <a:lstStyle/>
              <a:p>
                <a:pPr algn="just">
                  <a:lnSpc>
                    <a:spcPct val="110000"/>
                  </a:lnSpc>
                </a:pPr>
                <a:r>
                  <a:rPr lang="zh-CN" altLang="en-US" sz="2400" b="1" dirty="0">
                    <a:solidFill>
                      <a:srgbClr val="002060"/>
                    </a:solidFill>
                    <a:latin typeface="黑体" panose="02010609060101010101" charset="-122"/>
                    <a:ea typeface="黑体" panose="02010609060101010101" charset="-122"/>
                  </a:rPr>
                  <a:t>北洋政府：政党政治</a:t>
                </a:r>
              </a:p>
            </p:txBody>
          </p:sp>
        </p:grpSp>
        <p:sp>
          <p:nvSpPr>
            <p:cNvPr id="3" name="文本框 14"/>
            <p:cNvSpPr txBox="1"/>
            <p:nvPr/>
          </p:nvSpPr>
          <p:spPr>
            <a:xfrm>
              <a:off x="6332" y="8325"/>
              <a:ext cx="4787" cy="649"/>
            </a:xfrm>
            <a:prstGeom prst="rect">
              <a:avLst/>
            </a:prstGeom>
            <a:solidFill>
              <a:srgbClr val="FFFF00"/>
            </a:solidFill>
            <a:ln w="19050">
              <a:solidFill>
                <a:srgbClr val="FF0000"/>
              </a:solidFill>
            </a:ln>
          </p:spPr>
          <p:txBody>
            <a:bodyPr lIns="0" tIns="0" rIns="0" bIns="0" anchor="t">
              <a:spAutoFit/>
            </a:bodyPr>
            <a:lstStyle/>
            <a:p>
              <a:pPr algn="just">
                <a:lnSpc>
                  <a:spcPct val="130000"/>
                </a:lnSpc>
              </a:pPr>
              <a:r>
                <a:rPr lang="zh-CN" altLang="en-US" sz="2400" b="1" dirty="0">
                  <a:solidFill>
                    <a:srgbClr val="002060"/>
                  </a:solidFill>
                  <a:latin typeface="黑体" panose="02010609060101010101" charset="-122"/>
                  <a:ea typeface="黑体" panose="02010609060101010101" charset="-122"/>
                </a:rPr>
                <a:t>民族区域自治制度</a:t>
              </a:r>
            </a:p>
          </p:txBody>
        </p:sp>
        <p:sp>
          <p:nvSpPr>
            <p:cNvPr id="4" name="文本框 14"/>
            <p:cNvSpPr txBox="1"/>
            <p:nvPr/>
          </p:nvSpPr>
          <p:spPr>
            <a:xfrm>
              <a:off x="6403" y="9212"/>
              <a:ext cx="4716" cy="649"/>
            </a:xfrm>
            <a:prstGeom prst="rect">
              <a:avLst/>
            </a:prstGeom>
            <a:solidFill>
              <a:srgbClr val="FFFF00"/>
            </a:solidFill>
            <a:ln w="19050">
              <a:solidFill>
                <a:srgbClr val="FF0000"/>
              </a:solidFill>
            </a:ln>
          </p:spPr>
          <p:txBody>
            <a:bodyPr wrap="square" lIns="0" tIns="0" rIns="0" bIns="0" anchor="t">
              <a:spAutoFit/>
            </a:bodyPr>
            <a:lstStyle/>
            <a:p>
              <a:pPr algn="just">
                <a:lnSpc>
                  <a:spcPct val="130000"/>
                </a:lnSpc>
              </a:pPr>
              <a:r>
                <a:rPr lang="zh-CN" altLang="en-US" sz="2400" b="1" dirty="0">
                  <a:solidFill>
                    <a:srgbClr val="002060"/>
                  </a:solidFill>
                  <a:latin typeface="黑体" panose="02010609060101010101" charset="-122"/>
                  <a:ea typeface="黑体" panose="02010609060101010101" charset="-122"/>
                </a:rPr>
                <a:t>基层民主制度</a:t>
              </a:r>
            </a:p>
          </p:txBody>
        </p:sp>
      </p:grpSp>
      <p:cxnSp>
        <p:nvCxnSpPr>
          <p:cNvPr id="25" name="直接连接符 24"/>
          <p:cNvCxnSpPr/>
          <p:nvPr/>
        </p:nvCxnSpPr>
        <p:spPr>
          <a:xfrm>
            <a:off x="0" y="708037"/>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190845" y="3495843"/>
            <a:ext cx="56896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defRPr/>
            </a:pPr>
            <a:r>
              <a:rPr lang="zh-CN" altLang="en-US" sz="6400" b="1" dirty="0">
                <a:solidFill>
                  <a:srgbClr val="002060"/>
                </a:solidFill>
                <a:effectLst/>
                <a:latin typeface="微软雅黑" panose="020B0503020204020204" charset="-122"/>
                <a:ea typeface="微软雅黑" panose="020B0503020204020204" charset="-122"/>
                <a:sym typeface="微软雅黑" panose="020B0503020204020204" charset="-122"/>
              </a:rPr>
              <a:t>感谢您的观看！</a:t>
            </a:r>
          </a:p>
        </p:txBody>
      </p:sp>
      <p:sp>
        <p:nvSpPr>
          <p:cNvPr id="11" name="Rectangle 18"/>
          <p:cNvSpPr>
            <a:spLocks noChangeArrowheads="1"/>
          </p:cNvSpPr>
          <p:nvPr/>
        </p:nvSpPr>
        <p:spPr bwMode="auto">
          <a:xfrm>
            <a:off x="1324586" y="1976225"/>
            <a:ext cx="2165657"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800" dirty="0" smtClean="0">
                <a:solidFill>
                  <a:srgbClr val="002060"/>
                </a:solidFill>
                <a:latin typeface="Impact" panose="020B0806030902050204" pitchFamily="34" charset="0"/>
                <a:ea typeface="微软雅黑" panose="020B0503020204020204" charset="-122"/>
                <a:cs typeface="宋体" panose="02010600030101010101" pitchFamily="2" charset="-122"/>
              </a:rPr>
              <a:t>20</a:t>
            </a:r>
            <a:r>
              <a:rPr lang="en-US" altLang="zh-CN" sz="8800" dirty="0" smtClean="0">
                <a:solidFill>
                  <a:srgbClr val="C00000"/>
                </a:solidFill>
                <a:latin typeface="Impact" panose="020B0806030902050204" pitchFamily="34" charset="0"/>
                <a:ea typeface="微软雅黑" panose="020B0503020204020204" charset="-122"/>
                <a:cs typeface="宋体" panose="02010600030101010101" pitchFamily="2" charset="-122"/>
              </a:rPr>
              <a:t>21</a:t>
            </a:r>
            <a:endParaRPr lang="en-US" altLang="zh-CN" sz="8800" dirty="0">
              <a:solidFill>
                <a:srgbClr val="C00000"/>
              </a:solidFill>
              <a:latin typeface="Impact" panose="020B0806030902050204" pitchFamily="34" charset="0"/>
              <a:ea typeface="微软雅黑" panose="020B0503020204020204" charset="-122"/>
              <a:cs typeface="宋体" panose="02010600030101010101" pitchFamily="2" charset="-122"/>
            </a:endParaRPr>
          </a:p>
        </p:txBody>
      </p:sp>
      <p:sp>
        <p:nvSpPr>
          <p:cNvPr id="3" name="文本框 2"/>
          <p:cNvSpPr txBox="1"/>
          <p:nvPr/>
        </p:nvSpPr>
        <p:spPr>
          <a:xfrm>
            <a:off x="1068394" y="4795034"/>
            <a:ext cx="5811778" cy="584775"/>
          </a:xfrm>
          <a:prstGeom prst="rect">
            <a:avLst/>
          </a:prstGeom>
          <a:noFill/>
        </p:spPr>
        <p:txBody>
          <a:bodyPr wrap="square" rtlCol="0">
            <a:spAutoFit/>
          </a:bodyPr>
          <a:lstStyle/>
          <a:p>
            <a:r>
              <a:rPr lang="en-US" altLang="zh-CN" sz="3200" b="1" dirty="0">
                <a:solidFill>
                  <a:srgbClr val="FF0000"/>
                </a:solidFill>
                <a:latin typeface="微软雅黑" panose="020B0503020204020204" charset="-122"/>
                <a:ea typeface="微软雅黑" panose="020B0503020204020204" charset="-122"/>
              </a:rPr>
              <a:t>Thank you for watching</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44804" y="1154652"/>
            <a:ext cx="11511915" cy="3108543"/>
          </a:xfrm>
          <a:prstGeom prst="rect">
            <a:avLst/>
          </a:prstGeom>
          <a:solidFill>
            <a:schemeClr val="bg2">
              <a:alpha val="40000"/>
            </a:schemeClr>
          </a:solidFill>
        </p:spPr>
        <p:txBody>
          <a:bodyPr wrap="square">
            <a:spAutoFit/>
          </a:bodyPr>
          <a:lstStyle/>
          <a:p>
            <a:pPr algn="just">
              <a:spcBef>
                <a:spcPts val="0"/>
              </a:spcBef>
              <a:spcAft>
                <a:spcPts val="0"/>
              </a:spcAft>
            </a:pPr>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材料： </a:t>
            </a:r>
            <a:r>
              <a:rPr lang="zh-CN" altLang="zh-CN"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在总统之外复设总理，是为总统制改为责任内阁制的标志。但规定的责任内阁制并不完备，其要害在于改制之后，未能确定总统府与国务院孰为最高行政中枢。由于总统府和国务院都被赋予了相当的行政权，而《临时约法》又</a:t>
            </a:r>
            <a:r>
              <a:rPr lang="en-US" altLang="zh-CN"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并未说明内阁是对总统或是对议会承担责任</a:t>
            </a:r>
            <a:r>
              <a:rPr lang="en-US" altLang="zh-CN"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，于是导致了一国之内同时具有两个行政中枢的二元化政体格局。</a:t>
            </a:r>
            <a:r>
              <a:rPr lang="en-US" altLang="zh-CN"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rPr>
              <a:t>从民初政治的实践上看，斯时真可谓政争不断。</a:t>
            </a:r>
            <a:endParaRPr lang="zh-CN" altLang="en-US" sz="2800" b="1" dirty="0">
              <a:solidFill>
                <a:srgbClr val="002060"/>
              </a:solidFill>
              <a:latin typeface="楷体" panose="02010609060101010101" pitchFamily="49" charset="-122"/>
              <a:ea typeface="楷体" panose="02010609060101010101" pitchFamily="49" charset="-122"/>
              <a:cs typeface="黑体" panose="02010609060101010101" charset="-122"/>
            </a:endParaRPr>
          </a:p>
          <a:p>
            <a:pPr algn="r">
              <a:spcBef>
                <a:spcPts val="0"/>
              </a:spcBef>
              <a:spcAft>
                <a:spcPts val="0"/>
              </a:spcAft>
            </a:pPr>
            <a:r>
              <a:rPr lang="en-US" altLang="zh-CN"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r>
              <a:rPr lang="zh-CN" altLang="en-US"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杨天宏《论</a:t>
            </a:r>
            <a:r>
              <a:rPr lang="en-US" altLang="zh-CN"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&lt;</a:t>
            </a:r>
            <a:r>
              <a:rPr lang="zh-CN" altLang="en-US"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临时约法</a:t>
            </a:r>
            <a:r>
              <a:rPr lang="en-US" altLang="zh-CN"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&gt;</a:t>
            </a:r>
            <a:r>
              <a:rPr lang="zh-CN" altLang="en-US"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对民国政体的设计规划</a:t>
            </a:r>
            <a:r>
              <a:rPr lang="en-US" altLang="zh-CN" sz="2800" b="1" dirty="0">
                <a:solidFill>
                  <a:srgbClr val="002060"/>
                </a:solidFill>
                <a:latin typeface="楷体" panose="02010609060101010101" pitchFamily="49" charset="-122"/>
                <a:ea typeface="楷体" panose="02010609060101010101" pitchFamily="49" charset="-122"/>
                <a:cs typeface="宋体" panose="02010600030101010101" pitchFamily="2" charset="-122"/>
              </a:rPr>
              <a:t>》</a:t>
            </a:r>
            <a:endParaRPr lang="zh-CN" altLang="en-US" sz="2800" b="1" dirty="0">
              <a:solidFill>
                <a:srgbClr val="002060"/>
              </a:solidFill>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44804" y="4360853"/>
            <a:ext cx="10373995" cy="461665"/>
          </a:xfrm>
          <a:prstGeom prst="rect">
            <a:avLst/>
          </a:prstGeom>
          <a:noFill/>
        </p:spPr>
        <p:txBody>
          <a:bodyPr wrap="square" rtlCol="0" anchor="t">
            <a:spAutoFit/>
          </a:bodyPr>
          <a:lstStyle/>
          <a:p>
            <a:pPr defTabSz="914400">
              <a:buSzTx/>
            </a:pPr>
            <a:r>
              <a:rPr lang="zh-CN" altLang="en-US" sz="2400" b="1" dirty="0">
                <a:solidFill>
                  <a:srgbClr val="FF0000"/>
                </a:solidFill>
                <a:latin typeface="黑体" panose="02010609060101010101" charset="-122"/>
                <a:ea typeface="黑体" panose="02010609060101010101" charset="-122"/>
                <a:cs typeface="方正兰亭超细黑简体" panose="02000000000000000000" charset="-122"/>
                <a:sym typeface="+mn-ea"/>
              </a:rPr>
              <a:t>【课堂探究】</a:t>
            </a:r>
            <a:r>
              <a:rPr lang="zh-CN" altLang="en-US" sz="2400" dirty="0">
                <a:solidFill>
                  <a:srgbClr val="FF0000"/>
                </a:solidFill>
                <a:latin typeface="黑体" panose="02010609060101010101" charset="-122"/>
                <a:ea typeface="黑体" panose="02010609060101010101" charset="-122"/>
                <a:cs typeface="黑体" panose="02010609060101010101" charset="-122"/>
                <a:sym typeface="+mn-ea"/>
              </a:rPr>
              <a:t>材料反映了</a:t>
            </a:r>
            <a:r>
              <a:rPr lang="en-US" altLang="zh-CN" sz="2400" dirty="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FF0000"/>
                </a:solidFill>
                <a:latin typeface="黑体" panose="02010609060101010101" charset="-122"/>
                <a:ea typeface="黑体" panose="02010609060101010101" charset="-122"/>
                <a:cs typeface="黑体" panose="02010609060101010101" charset="-122"/>
                <a:sym typeface="+mn-ea"/>
              </a:rPr>
              <a:t>中华民国临时约法</a:t>
            </a:r>
            <a:r>
              <a:rPr lang="en-US" altLang="zh-CN" sz="2400" dirty="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FF0000"/>
                </a:solidFill>
                <a:latin typeface="黑体" panose="02010609060101010101" charset="-122"/>
                <a:ea typeface="黑体" panose="02010609060101010101" charset="-122"/>
                <a:cs typeface="黑体" panose="02010609060101010101" charset="-122"/>
                <a:sym typeface="+mn-ea"/>
              </a:rPr>
              <a:t>在政体设计上有什么不足？</a:t>
            </a:r>
          </a:p>
        </p:txBody>
      </p:sp>
      <p:sp>
        <p:nvSpPr>
          <p:cNvPr id="6" name="文本框 5"/>
          <p:cNvSpPr txBox="1"/>
          <p:nvPr/>
        </p:nvSpPr>
        <p:spPr>
          <a:xfrm>
            <a:off x="344804" y="4822293"/>
            <a:ext cx="10931593" cy="1814830"/>
          </a:xfrm>
          <a:prstGeom prst="rect">
            <a:avLst/>
          </a:prstGeom>
          <a:noFill/>
        </p:spPr>
        <p:txBody>
          <a:bodyPr wrap="square">
            <a:spAutoFit/>
          </a:bodyPr>
          <a:lstStyle/>
          <a:p>
            <a:r>
              <a:rPr lang="zh-CN" altLang="en-US" sz="2800" b="1" dirty="0">
                <a:solidFill>
                  <a:srgbClr val="002060"/>
                </a:solidFill>
                <a:latin typeface="楷体" panose="02010609060101010101" pitchFamily="49" charset="-122"/>
                <a:ea typeface="楷体" panose="02010609060101010101" pitchFamily="49" charset="-122"/>
              </a:rPr>
              <a:t>局限性：</a:t>
            </a:r>
          </a:p>
          <a:p>
            <a:r>
              <a:rPr lang="en-US" altLang="zh-CN" sz="2800" b="1" dirty="0">
                <a:solidFill>
                  <a:srgbClr val="002060"/>
                </a:solidFill>
                <a:latin typeface="楷体" panose="02010609060101010101" pitchFamily="49" charset="-122"/>
                <a:ea typeface="楷体" panose="02010609060101010101" pitchFamily="49" charset="-122"/>
              </a:rPr>
              <a:t>(1)</a:t>
            </a:r>
            <a:r>
              <a:rPr lang="zh-CN" altLang="en-US" sz="2800" b="1" dirty="0">
                <a:solidFill>
                  <a:srgbClr val="002060"/>
                </a:solidFill>
                <a:latin typeface="楷体" panose="02010609060101010101" pitchFamily="49" charset="-122"/>
                <a:ea typeface="楷体" panose="02010609060101010101" pitchFamily="49" charset="-122"/>
              </a:rPr>
              <a:t>存在“因人设法”的局限；</a:t>
            </a:r>
          </a:p>
          <a:p>
            <a:r>
              <a:rPr lang="en-US" altLang="zh-CN" sz="2800" b="1" dirty="0">
                <a:solidFill>
                  <a:srgbClr val="002060"/>
                </a:solidFill>
                <a:latin typeface="楷体" panose="02010609060101010101" pitchFamily="49" charset="-122"/>
                <a:ea typeface="楷体" panose="02010609060101010101" pitchFamily="49" charset="-122"/>
              </a:rPr>
              <a:t>(2)</a:t>
            </a:r>
            <a:r>
              <a:rPr lang="zh-CN" altLang="en-US" sz="2800" b="1" dirty="0">
                <a:solidFill>
                  <a:srgbClr val="002060"/>
                </a:solidFill>
                <a:latin typeface="楷体" panose="02010609060101010101" pitchFamily="49" charset="-122"/>
                <a:ea typeface="楷体" panose="02010609060101010101" pitchFamily="49" charset="-122"/>
              </a:rPr>
              <a:t>职权不明，未能真正限制袁世凯权力；</a:t>
            </a:r>
          </a:p>
          <a:p>
            <a:r>
              <a:rPr lang="en-US" altLang="zh-CN" sz="2800" b="1" dirty="0">
                <a:solidFill>
                  <a:srgbClr val="002060"/>
                </a:solidFill>
                <a:latin typeface="楷体" panose="02010609060101010101" pitchFamily="49" charset="-122"/>
                <a:ea typeface="楷体" panose="02010609060101010101" pitchFamily="49" charset="-122"/>
              </a:rPr>
              <a:t>(3)</a:t>
            </a:r>
            <a:r>
              <a:rPr lang="zh-CN" altLang="en-US" sz="2800" b="1" dirty="0">
                <a:solidFill>
                  <a:srgbClr val="002060"/>
                </a:solidFill>
                <a:latin typeface="楷体" panose="02010609060101010101" pitchFamily="49" charset="-122"/>
                <a:ea typeface="楷体" panose="02010609060101010101" pitchFamily="49" charset="-122"/>
              </a:rPr>
              <a:t>导致政争不断、政局动荡。</a:t>
            </a:r>
          </a:p>
        </p:txBody>
      </p:sp>
      <p:cxnSp>
        <p:nvCxnSpPr>
          <p:cNvPr id="5" name="直接连接符 4"/>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平行四边形 4"/>
          <p:cNvSpPr/>
          <p:nvPr/>
        </p:nvSpPr>
        <p:spPr>
          <a:xfrm>
            <a:off x="172720" y="1051560"/>
            <a:ext cx="3692525" cy="483235"/>
          </a:xfrm>
          <a:prstGeom prst="parallelogram">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方正粗黑宋简体" panose="02000000000000000000" charset="-122"/>
                <a:ea typeface="方正粗黑宋简体" panose="02000000000000000000" charset="-122"/>
              </a:rPr>
              <a:t>概念解析</a:t>
            </a:r>
          </a:p>
        </p:txBody>
      </p:sp>
      <p:sp>
        <p:nvSpPr>
          <p:cNvPr id="12" name="AutoShape 5"/>
          <p:cNvSpPr>
            <a:spLocks noChangeArrowheads="1"/>
          </p:cNvSpPr>
          <p:nvPr/>
        </p:nvSpPr>
        <p:spPr bwMode="auto">
          <a:xfrm>
            <a:off x="342900" y="1773555"/>
            <a:ext cx="11625580" cy="4618990"/>
          </a:xfrm>
          <a:prstGeom prst="roundRect">
            <a:avLst>
              <a:gd name="adj" fmla="val 8185"/>
            </a:avLst>
          </a:prstGeom>
          <a:solidFill>
            <a:schemeClr val="accent2">
              <a:lumMod val="20000"/>
              <a:lumOff val="80000"/>
            </a:schemeClr>
          </a:solidFill>
          <a:ln w="9525">
            <a:solidFill>
              <a:srgbClr val="000000"/>
            </a:solidFill>
            <a:round/>
          </a:ln>
        </p:spPr>
        <p:txBody>
          <a:bodyPr/>
          <a:lstStyle/>
          <a:p>
            <a:pPr algn="just">
              <a:lnSpc>
                <a:spcPct val="168000"/>
              </a:lnSpc>
            </a:pPr>
            <a:r>
              <a:rPr lang="zh-CN" altLang="zh-CN"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北洋政府：</a:t>
            </a:r>
            <a:r>
              <a:rPr lang="zh-CN" altLang="en-US"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a:t>
            </a:r>
            <a:r>
              <a:rPr lang="en-US" altLang="zh-CN"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1912</a:t>
            </a:r>
            <a:r>
              <a:rPr lang="zh-CN" altLang="en-US" sz="28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年</a:t>
            </a:r>
            <a:r>
              <a:rPr lang="en-US" altLang="zh-CN" sz="2800" b="1" dirty="0" smtClean="0">
                <a:solidFill>
                  <a:srgbClr val="FF0000"/>
                </a:solidFill>
                <a:latin typeface="宋体" panose="02010600030101010101" pitchFamily="2" charset="-122"/>
                <a:ea typeface="宋体" panose="02010600030101010101" pitchFamily="2" charset="-122"/>
                <a:cs typeface="DFKai-SB" panose="03000509000000000000" charset="-120"/>
                <a:sym typeface="+mn-ea"/>
              </a:rPr>
              <a:t>—1928</a:t>
            </a:r>
            <a:r>
              <a:rPr lang="zh-CN" altLang="en-US"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年）</a:t>
            </a:r>
            <a:r>
              <a:rPr lang="zh-CN" altLang="zh-CN" sz="28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是指中华民国前期以袁世凯为首的晚清北洋军阀在政治格局中占主导地位的中央政府</a:t>
            </a:r>
            <a:r>
              <a:rPr lang="zh-CN" altLang="en-US" sz="28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，代表</a:t>
            </a:r>
            <a:r>
              <a:rPr lang="zh-CN" altLang="en-US"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大买办和大地主阶级</a:t>
            </a:r>
            <a:r>
              <a:rPr lang="zh-CN" altLang="en-US" sz="28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的利益，对内独裁对外卖国。</a:t>
            </a:r>
          </a:p>
          <a:p>
            <a:pPr algn="just">
              <a:lnSpc>
                <a:spcPct val="168000"/>
              </a:lnSpc>
            </a:pPr>
            <a:endParaRPr lang="zh-CN" altLang="en-US" sz="2800" b="1" dirty="0">
              <a:solidFill>
                <a:srgbClr val="002060"/>
              </a:solidFill>
              <a:latin typeface="宋体" panose="02010600030101010101" pitchFamily="2" charset="-122"/>
              <a:ea typeface="宋体" panose="02010600030101010101" pitchFamily="2" charset="-122"/>
              <a:cs typeface="DFKai-SB" panose="03000509000000000000" charset="-120"/>
              <a:sym typeface="+mn-ea"/>
            </a:endParaRPr>
          </a:p>
          <a:p>
            <a:pPr algn="just">
              <a:lnSpc>
                <a:spcPct val="168000"/>
              </a:lnSpc>
            </a:pPr>
            <a:r>
              <a:rPr lang="zh-CN" altLang="zh-CN"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政党政治：</a:t>
            </a:r>
            <a:r>
              <a:rPr lang="zh-CN" altLang="zh-CN" sz="28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通常指一个国家</a:t>
            </a:r>
            <a:r>
              <a:rPr lang="zh-CN" altLang="zh-CN" sz="2800" b="1" dirty="0">
                <a:solidFill>
                  <a:srgbClr val="FF0000"/>
                </a:solidFill>
                <a:latin typeface="宋体" panose="02010600030101010101" pitchFamily="2" charset="-122"/>
                <a:ea typeface="宋体" panose="02010600030101010101" pitchFamily="2" charset="-122"/>
                <a:cs typeface="DFKai-SB" panose="03000509000000000000" charset="-120"/>
                <a:sym typeface="+mn-ea"/>
              </a:rPr>
              <a:t>通过政党行使国家政权</a:t>
            </a:r>
            <a:r>
              <a:rPr lang="zh-CN" altLang="zh-CN" sz="2800" b="1" dirty="0">
                <a:solidFill>
                  <a:srgbClr val="002060"/>
                </a:solidFill>
                <a:latin typeface="宋体" panose="02010600030101010101" pitchFamily="2" charset="-122"/>
                <a:ea typeface="宋体" panose="02010600030101010101" pitchFamily="2" charset="-122"/>
                <a:cs typeface="DFKai-SB" panose="03000509000000000000" charset="-120"/>
                <a:sym typeface="+mn-ea"/>
              </a:rPr>
              <a:t>的形式。广义包括各国政党为实现其政纲和主张而展开的一切政治活动和斗争。</a:t>
            </a:r>
            <a:endParaRPr lang="zh-CN" altLang="en-US" sz="2800" b="1" kern="1200" dirty="0">
              <a:solidFill>
                <a:srgbClr val="002060"/>
              </a:solidFill>
              <a:latin typeface="宋体" panose="02010600030101010101" pitchFamily="2" charset="-122"/>
              <a:ea typeface="宋体" panose="02010600030101010101" pitchFamily="2" charset="-122"/>
            </a:endParaRPr>
          </a:p>
          <a:p>
            <a:pPr algn="just">
              <a:lnSpc>
                <a:spcPct val="168000"/>
              </a:lnSpc>
            </a:pPr>
            <a:endParaRPr lang="zh-CN" altLang="en-US" sz="2800" b="1" kern="1200" dirty="0">
              <a:latin typeface="宋体" panose="02010600030101010101" pitchFamily="2" charset="-122"/>
              <a:ea typeface="宋体" panose="02010600030101010101" pitchFamily="2" charset="-122"/>
              <a:sym typeface="+mn-ea"/>
            </a:endParaRPr>
          </a:p>
        </p:txBody>
      </p:sp>
      <p:cxnSp>
        <p:nvCxnSpPr>
          <p:cNvPr id="10" name="直接连接符 9"/>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203835" y="882277"/>
            <a:ext cx="751332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2.</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北洋政府时期政党政治的尝试</a:t>
            </a:r>
          </a:p>
        </p:txBody>
      </p:sp>
      <p:sp>
        <p:nvSpPr>
          <p:cNvPr id="7" name="文本框 6"/>
          <p:cNvSpPr txBox="1"/>
          <p:nvPr/>
        </p:nvSpPr>
        <p:spPr>
          <a:xfrm>
            <a:off x="162037" y="1395731"/>
            <a:ext cx="11384915" cy="1106805"/>
          </a:xfrm>
          <a:prstGeom prst="rect">
            <a:avLst/>
          </a:prstGeom>
          <a:noFill/>
        </p:spPr>
        <p:txBody>
          <a:bodyPr wrap="square" rtlCol="0">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en-US" altLang="zh-CN" sz="2000" b="1" dirty="0">
                <a:solidFill>
                  <a:srgbClr val="FF0000"/>
                </a:solidFill>
                <a:latin typeface="宋体" panose="02010600030101010101" pitchFamily="2" charset="-122"/>
                <a:ea typeface="宋体" panose="02010600030101010101" pitchFamily="2" charset="-122"/>
                <a:cs typeface="黑体" panose="02010609060101010101" charset="-122"/>
              </a:rPr>
              <a:t>1</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）背景：</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辛亥革命后，随着专制政权土崩瓦解，各类政党社团成立，各派政治力量迅速分化和重组。为谋求议会席位，展开激烈竞争，开始</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政党政治的尝试</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a:t>
            </a:r>
          </a:p>
        </p:txBody>
      </p:sp>
      <p:sp>
        <p:nvSpPr>
          <p:cNvPr id="5" name="文本框 4"/>
          <p:cNvSpPr txBox="1"/>
          <p:nvPr/>
        </p:nvSpPr>
        <p:spPr>
          <a:xfrm>
            <a:off x="171450" y="2363470"/>
            <a:ext cx="12030075" cy="1938020"/>
          </a:xfrm>
          <a:prstGeom prst="rect">
            <a:avLst/>
          </a:prstGeom>
          <a:noFill/>
        </p:spPr>
        <p:txBody>
          <a:bodyPr wrap="square" rtlCol="0">
            <a:spAutoFit/>
          </a:bodyPr>
          <a:lstStyle/>
          <a:p>
            <a:pPr>
              <a:lnSpc>
                <a:spcPct val="150000"/>
              </a:lnSpc>
            </a:pP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（2）政党</a:t>
            </a:r>
            <a:r>
              <a:rPr lang="zh-CN" altLang="en-US" sz="2000" b="1" dirty="0" smtClean="0">
                <a:solidFill>
                  <a:srgbClr val="FF0000"/>
                </a:solidFill>
                <a:latin typeface="宋体" panose="02010600030101010101" pitchFamily="2" charset="-122"/>
                <a:ea typeface="宋体" panose="02010600030101010101" pitchFamily="2" charset="-122"/>
                <a:cs typeface="黑体" panose="02010609060101010101" charset="-122"/>
              </a:rPr>
              <a:t>政治曲折历程</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a:t>
            </a:r>
            <a:endParaRPr lang="en-US" altLang="zh-CN" sz="2000" b="1" dirty="0">
              <a:solidFill>
                <a:srgbClr val="FF0000"/>
              </a:solidFill>
              <a:latin typeface="宋体" panose="02010600030101010101" pitchFamily="2" charset="-122"/>
              <a:ea typeface="宋体" panose="02010600030101010101" pitchFamily="2" charset="-122"/>
              <a:cs typeface="黑体" panose="02010609060101010101" charset="-122"/>
            </a:endParaRP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①</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国民党成立：</a:t>
            </a:r>
            <a:r>
              <a:rPr lang="en-US" altLang="zh-CN" sz="2000" b="1" dirty="0">
                <a:solidFill>
                  <a:srgbClr val="002060"/>
                </a:solidFill>
                <a:latin typeface="宋体" panose="02010600030101010101" pitchFamily="2" charset="-122"/>
                <a:ea typeface="宋体" panose="02010600030101010101" pitchFamily="2" charset="-122"/>
                <a:cs typeface="黑体" panose="02010609060101010101" charset="-122"/>
              </a:rPr>
              <a:t>1912</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年</a:t>
            </a:r>
            <a:r>
              <a:rPr lang="en-US" altLang="zh-CN" sz="2000" b="1" dirty="0">
                <a:solidFill>
                  <a:srgbClr val="002060"/>
                </a:solidFill>
                <a:latin typeface="宋体" panose="02010600030101010101" pitchFamily="2" charset="-122"/>
                <a:ea typeface="宋体" panose="02010600030101010101" pitchFamily="2" charset="-122"/>
                <a:cs typeface="黑体" panose="02010609060101010101" charset="-122"/>
              </a:rPr>
              <a:t>8</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月</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国民党成立</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，宋教仁等想通过</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议会斗争</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实现资产阶级民主政治。</a:t>
            </a:r>
            <a:endParaRPr lang="en-US" altLang="zh-CN" sz="2000" b="1" dirty="0">
              <a:solidFill>
                <a:srgbClr val="002060"/>
              </a:solidFill>
              <a:latin typeface="宋体" panose="02010600030101010101" pitchFamily="2" charset="-122"/>
              <a:ea typeface="宋体" panose="02010600030101010101" pitchFamily="2" charset="-122"/>
              <a:cs typeface="黑体" panose="02010609060101010101" charset="-122"/>
            </a:endParaRP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②</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rPr>
              <a:t>国民党国会选举获胜</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：宋教仁成为国会中多数党的领袖，将负责组织责任内阁。</a:t>
            </a: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sym typeface="+mn-ea"/>
              </a:rPr>
              <a:t>③</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“宋案”出现：</a:t>
            </a:r>
            <a:r>
              <a:rPr lang="en-US" altLang="zh-CN" sz="2000" b="1" dirty="0">
                <a:solidFill>
                  <a:srgbClr val="002060"/>
                </a:solidFill>
                <a:latin typeface="宋体" panose="02010600030101010101" pitchFamily="2" charset="-122"/>
                <a:ea typeface="宋体" panose="02010600030101010101" pitchFamily="2" charset="-122"/>
                <a:cs typeface="黑体" panose="02010609060101010101" charset="-122"/>
              </a:rPr>
              <a:t>1913</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rPr>
              <a:t>年春，宋教仁在上海火车站被刺杀。</a:t>
            </a:r>
          </a:p>
        </p:txBody>
      </p:sp>
      <p:cxnSp>
        <p:nvCxnSpPr>
          <p:cNvPr id="10" name="直接连接符 9"/>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234315" y="4458335"/>
            <a:ext cx="11723370" cy="2399665"/>
          </a:xfrm>
          <a:prstGeom prst="rect">
            <a:avLst/>
          </a:prstGeom>
          <a:noFill/>
        </p:spPr>
        <p:txBody>
          <a:bodyPr wrap="square" rtlCol="0" anchor="t">
            <a:spAutoFit/>
          </a:bodyPr>
          <a:lstStyle/>
          <a:p>
            <a:pPr>
              <a:lnSpc>
                <a:spcPct val="150000"/>
              </a:lnSpc>
            </a:pP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a:t>
            </a:r>
            <a:r>
              <a:rPr lang="en-US" altLang="zh-CN"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3</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）结果：</a:t>
            </a:r>
          </a:p>
          <a:p>
            <a:pPr>
              <a:lnSpc>
                <a:spcPct val="150000"/>
              </a:lnSpc>
            </a:pP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Wingdings" panose="05000000000000000000" charset="0"/>
              </a:rPr>
              <a:t></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二次革命：</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sym typeface="+mn-ea"/>
              </a:rPr>
              <a:t>宋教仁被杀，国民党发动 “二次革命”武装讨袁。由于民族资产阶级自身的局限性和国民党内部力量涣散，二次革命失很快被镇压下去</a:t>
            </a:r>
            <a:r>
              <a:rPr lang="zh-CN" altLang="en-US" sz="2000" b="1" dirty="0" smtClean="0">
                <a:solidFill>
                  <a:srgbClr val="002060"/>
                </a:solidFill>
                <a:latin typeface="宋体" panose="02010600030101010101" pitchFamily="2" charset="-122"/>
                <a:ea typeface="宋体" panose="02010600030101010101" pitchFamily="2" charset="-122"/>
                <a:cs typeface="黑体" panose="02010609060101010101" charset="-122"/>
                <a:sym typeface="+mn-ea"/>
              </a:rPr>
              <a:t>。</a:t>
            </a:r>
            <a:endParaRPr lang="en-US" altLang="zh-CN" sz="2000" b="1" dirty="0" smtClean="0">
              <a:solidFill>
                <a:srgbClr val="002060"/>
              </a:solidFill>
              <a:latin typeface="宋体" panose="02010600030101010101" pitchFamily="2" charset="-122"/>
              <a:ea typeface="宋体" panose="02010600030101010101" pitchFamily="2" charset="-122"/>
              <a:cs typeface="黑体" panose="02010609060101010101" charset="-122"/>
            </a:endParaRPr>
          </a:p>
          <a:p>
            <a:pPr>
              <a:lnSpc>
                <a:spcPct val="150000"/>
              </a:lnSpc>
            </a:pP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Wingdings" panose="05000000000000000000" charset="0"/>
              </a:rPr>
              <a:t></a:t>
            </a:r>
            <a:r>
              <a:rPr lang="zh-CN" altLang="en-US" sz="2000" b="1" dirty="0" smtClean="0">
                <a:solidFill>
                  <a:srgbClr val="FF0000"/>
                </a:solidFill>
                <a:latin typeface="宋体" panose="02010600030101010101" pitchFamily="2" charset="-122"/>
                <a:ea typeface="宋体" panose="02010600030101010101" pitchFamily="2" charset="-122"/>
                <a:cs typeface="黑体" panose="02010609060101010101" charset="-122"/>
                <a:sym typeface="+mn-ea"/>
              </a:rPr>
              <a:t>名存实亡</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charset="-122"/>
                <a:sym typeface="+mn-ea"/>
              </a:rPr>
              <a:t>：</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charset="-122"/>
                <a:sym typeface="+mn-ea"/>
              </a:rPr>
              <a:t>镇压“二次革命”后，袁世凯强迫国会议员选举他为正式大总统。正式大总统后，先后下令解散国民党和国会。政党政治名存实亡。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直接连接符 11"/>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1"/>
          <p:cNvSpPr txBox="1"/>
          <p:nvPr/>
        </p:nvSpPr>
        <p:spPr>
          <a:xfrm>
            <a:off x="0" y="888813"/>
            <a:ext cx="12044680" cy="5170646"/>
          </a:xfrm>
          <a:prstGeom prst="rect">
            <a:avLst/>
          </a:prstGeom>
          <a:noFill/>
        </p:spPr>
        <p:txBody>
          <a:bodyPr wrap="square" rtlCol="0">
            <a:spAutoFit/>
          </a:bodyPr>
          <a:lstStyle/>
          <a:p>
            <a:pPr indent="457200">
              <a:lnSpc>
                <a:spcPct val="150000"/>
              </a:lnSpc>
            </a:pPr>
            <a:r>
              <a:rPr lang="zh-CN" altLang="en-US" sz="2000" b="1" dirty="0">
                <a:solidFill>
                  <a:srgbClr val="002060"/>
                </a:solidFill>
                <a:latin typeface="宋体" panose="02010600030101010101" pitchFamily="2" charset="-122"/>
                <a:ea typeface="宋体" panose="02010600030101010101" pitchFamily="2" charset="-122"/>
              </a:rPr>
              <a:t>材料一：</a:t>
            </a:r>
            <a:r>
              <a:rPr lang="zh-CN" altLang="en-US" sz="2000" b="1" dirty="0">
                <a:solidFill>
                  <a:srgbClr val="002060"/>
                </a:solidFill>
                <a:uFillTx/>
                <a:latin typeface="宋体" panose="02010600030101010101" pitchFamily="2" charset="-122"/>
                <a:ea typeface="宋体" panose="02010600030101010101" pitchFamily="2" charset="-122"/>
                <a:sym typeface="+mn-ea"/>
              </a:rPr>
              <a:t>时人评价某些政客“朝进党而暮脱党，暮进党又朝脱党，朝秦暮楚，一人一日数变，恬不为怪，党德政德荡然无存</a:t>
            </a:r>
            <a:r>
              <a:rPr lang="zh-CN" altLang="en-US" sz="2000" b="1" dirty="0" smtClean="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sym typeface="+mn-ea"/>
              </a:rPr>
              <a:t>。</a:t>
            </a:r>
            <a:r>
              <a:rPr lang="zh-CN" altLang="en-US" sz="2000" b="1" dirty="0" smtClean="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收买选票，或一二元、或四五元一张，出资数百元即可当选。复选时乃有数百元即俨然可为国会议员矣！”更有以暴力胁迫投票者的情况</a:t>
            </a:r>
            <a:r>
              <a:rPr lang="zh-CN" altLang="en-US" sz="2000" b="1" dirty="0" smtClean="0">
                <a:solidFill>
                  <a:srgbClr val="002060"/>
                </a:solidFill>
                <a:uFillTx/>
                <a:latin typeface="宋体" panose="02010600030101010101" pitchFamily="2" charset="-122"/>
                <a:ea typeface="宋体" panose="02010600030101010101" pitchFamily="2" charset="-122"/>
                <a:sym typeface="+mn-ea"/>
              </a:rPr>
              <a:t>。选出</a:t>
            </a:r>
            <a:r>
              <a:rPr lang="zh-CN" altLang="en-US" sz="2000" b="1" dirty="0">
                <a:solidFill>
                  <a:srgbClr val="002060"/>
                </a:solidFill>
                <a:uFillTx/>
                <a:latin typeface="宋体" panose="02010600030101010101" pitchFamily="2" charset="-122"/>
                <a:ea typeface="宋体" panose="02010600030101010101" pitchFamily="2" charset="-122"/>
                <a:sym typeface="+mn-ea"/>
              </a:rPr>
              <a:t>的国会议员多是“‘原清政府的官吏’（包括参加新政权的旧官吏）和‘士绅’出身的，与封建经济、政治、文化联系密切的议员”，而真正出身有产阶级的议员却为数甚少，据统计不超过全体议员的</a:t>
            </a:r>
            <a:r>
              <a:rPr lang="en-US" altLang="zh-CN" sz="2000" b="1" dirty="0">
                <a:solidFill>
                  <a:srgbClr val="002060"/>
                </a:solidFill>
                <a:uFillTx/>
                <a:latin typeface="宋体" panose="02010600030101010101" pitchFamily="2" charset="-122"/>
                <a:ea typeface="宋体" panose="02010600030101010101" pitchFamily="2" charset="-122"/>
                <a:sym typeface="+mn-ea"/>
              </a:rPr>
              <a:t>3%</a:t>
            </a:r>
            <a:r>
              <a:rPr lang="zh-CN" altLang="en-US" sz="2000" b="1" dirty="0">
                <a:solidFill>
                  <a:srgbClr val="002060"/>
                </a:solidFill>
                <a:uFillTx/>
                <a:latin typeface="宋体" panose="02010600030101010101" pitchFamily="2" charset="-122"/>
                <a:ea typeface="宋体" panose="02010600030101010101" pitchFamily="2" charset="-122"/>
                <a:sym typeface="+mn-ea"/>
              </a:rPr>
              <a:t>。</a:t>
            </a:r>
            <a:endParaRPr lang="zh-CN" altLang="en-US" sz="2000" b="1" dirty="0">
              <a:solidFill>
                <a:srgbClr val="002060"/>
              </a:solidFill>
              <a:uFillTx/>
              <a:latin typeface="宋体" panose="02010600030101010101" pitchFamily="2" charset="-122"/>
              <a:ea typeface="宋体" panose="02010600030101010101" pitchFamily="2" charset="-122"/>
            </a:endParaRPr>
          </a:p>
          <a:p>
            <a:pPr indent="457200">
              <a:lnSpc>
                <a:spcPct val="150000"/>
              </a:lnSpc>
            </a:pPr>
            <a:r>
              <a:rPr lang="en-US" altLang="zh-CN" sz="2000" b="1" dirty="0" smtClean="0">
                <a:solidFill>
                  <a:srgbClr val="002060"/>
                </a:solidFill>
                <a:uFillTx/>
                <a:latin typeface="宋体" panose="02010600030101010101" pitchFamily="2" charset="-122"/>
                <a:ea typeface="宋体" panose="02010600030101010101" pitchFamily="2" charset="-122"/>
                <a:sym typeface="+mn-ea"/>
              </a:rPr>
              <a:t>                                       ——</a:t>
            </a:r>
            <a:r>
              <a:rPr lang="zh-CN" altLang="en-US" sz="2000" b="1" dirty="0">
                <a:solidFill>
                  <a:srgbClr val="002060"/>
                </a:solidFill>
                <a:uFillTx/>
                <a:latin typeface="宋体" panose="02010600030101010101" pitchFamily="2" charset="-122"/>
                <a:ea typeface="宋体" panose="02010600030101010101" pitchFamily="2" charset="-122"/>
                <a:sym typeface="+mn-ea"/>
              </a:rPr>
              <a:t>汪朝光</a:t>
            </a:r>
            <a:r>
              <a:rPr lang="en-US" altLang="zh-CN" sz="2000" b="1" dirty="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中国近代通史</a:t>
            </a:r>
            <a:r>
              <a:rPr lang="en-US" altLang="zh-CN" sz="2000" b="1" dirty="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第六卷：民国的初建</a:t>
            </a:r>
            <a:r>
              <a:rPr lang="en-US" altLang="zh-CN" sz="2000" b="1" dirty="0">
                <a:solidFill>
                  <a:srgbClr val="002060"/>
                </a:solidFill>
                <a:uFillTx/>
                <a:latin typeface="宋体" panose="02010600030101010101" pitchFamily="2" charset="-122"/>
                <a:ea typeface="宋体" panose="02010600030101010101" pitchFamily="2" charset="-122"/>
                <a:sym typeface="+mn-ea"/>
              </a:rPr>
              <a:t>》</a:t>
            </a:r>
          </a:p>
          <a:p>
            <a:pPr indent="457200">
              <a:lnSpc>
                <a:spcPct val="150000"/>
              </a:lnSpc>
            </a:pPr>
            <a:r>
              <a:rPr lang="zh-CN" altLang="en-US" sz="2000" b="1" dirty="0" smtClean="0">
                <a:solidFill>
                  <a:srgbClr val="002060"/>
                </a:solidFill>
                <a:uFillTx/>
                <a:latin typeface="宋体" panose="02010600030101010101" pitchFamily="2" charset="-122"/>
                <a:ea typeface="宋体" panose="02010600030101010101" pitchFamily="2" charset="-122"/>
                <a:cs typeface="Times New Roman" panose="02020603050405020304" pitchFamily="18" charset="0"/>
                <a:sym typeface="+mn-ea"/>
              </a:rPr>
              <a:t>材料二</a:t>
            </a:r>
            <a:r>
              <a:rPr lang="en-US" altLang="zh-CN" sz="2000" b="1" dirty="0" smtClean="0">
                <a:solidFill>
                  <a:srgbClr val="002060"/>
                </a:solidFill>
                <a:uFillTx/>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在民国初年，在我们这里，军权就是政权。</a:t>
            </a:r>
            <a:r>
              <a:rPr lang="en-US" altLang="zh-CN" sz="2000" b="1" dirty="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为什么民国初年的军队不尽忠于民国，不拥护民国的宪法呢？</a:t>
            </a:r>
            <a:r>
              <a:rPr lang="en-US" altLang="zh-CN" sz="2000" b="1" dirty="0">
                <a:solidFill>
                  <a:srgbClr val="002060"/>
                </a:solidFill>
                <a:uFillTx/>
                <a:latin typeface="宋体" panose="02010600030101010101" pitchFamily="2" charset="-122"/>
                <a:ea typeface="宋体" panose="02010600030101010101" pitchFamily="2" charset="-122"/>
                <a:sym typeface="+mn-ea"/>
              </a:rPr>
              <a:t>……</a:t>
            </a:r>
            <a:r>
              <a:rPr lang="zh-CN" altLang="en-US" sz="2000" b="1" dirty="0">
                <a:solidFill>
                  <a:srgbClr val="002060"/>
                </a:solidFill>
                <a:uFillTx/>
                <a:latin typeface="宋体" panose="02010600030101010101" pitchFamily="2" charset="-122"/>
                <a:ea typeface="宋体" panose="02010600030101010101" pitchFamily="2" charset="-122"/>
                <a:sym typeface="+mn-ea"/>
              </a:rPr>
              <a:t>他们当兵原来不是要保御国家，是要解决个人生计问题的。如不加以训练，他们不知道大忠，那就是忠于国家和忠于主义，只知道小忠，忠于给他们衣食的官长，和忠于他们同乡或同族的</a:t>
            </a:r>
            <a:r>
              <a:rPr lang="zh-CN" altLang="en-US" sz="2000" b="1" dirty="0" smtClean="0">
                <a:solidFill>
                  <a:srgbClr val="002060"/>
                </a:solidFill>
                <a:uFillTx/>
                <a:latin typeface="宋体" panose="02010600030101010101" pitchFamily="2" charset="-122"/>
                <a:ea typeface="宋体" panose="02010600030101010101" pitchFamily="2" charset="-122"/>
                <a:sym typeface="+mn-ea"/>
              </a:rPr>
              <a:t>领袖。</a:t>
            </a:r>
            <a:endParaRPr lang="zh-CN" altLang="en-US" sz="2000" b="1" dirty="0">
              <a:solidFill>
                <a:srgbClr val="002060"/>
              </a:solidFill>
              <a:uFillTx/>
              <a:latin typeface="宋体" panose="02010600030101010101" pitchFamily="2" charset="-122"/>
              <a:ea typeface="宋体" panose="02010600030101010101" pitchFamily="2" charset="-122"/>
              <a:sym typeface="+mn-ea"/>
            </a:endParaRPr>
          </a:p>
          <a:p>
            <a:pPr indent="457200">
              <a:lnSpc>
                <a:spcPct val="150000"/>
              </a:lnSpc>
            </a:pPr>
            <a:r>
              <a:rPr lang="en-US" altLang="zh-CN" sz="2000" b="1" dirty="0" smtClean="0">
                <a:solidFill>
                  <a:srgbClr val="002060"/>
                </a:solidFill>
                <a:latin typeface="宋体" panose="02010600030101010101" pitchFamily="2" charset="-122"/>
                <a:ea typeface="宋体" panose="02010600030101010101" pitchFamily="2" charset="-122"/>
                <a:sym typeface="+mn-ea"/>
              </a:rPr>
              <a:t>                                                        ——</a:t>
            </a:r>
            <a:r>
              <a:rPr lang="zh-CN" altLang="en-US" sz="2000" b="1" dirty="0">
                <a:solidFill>
                  <a:srgbClr val="002060"/>
                </a:solidFill>
                <a:latin typeface="宋体" panose="02010600030101010101" pitchFamily="2" charset="-122"/>
                <a:ea typeface="宋体" panose="02010600030101010101" pitchFamily="2" charset="-122"/>
                <a:sym typeface="+mn-ea"/>
              </a:rPr>
              <a:t>蒋廷黻</a:t>
            </a:r>
            <a:r>
              <a:rPr lang="en-US" altLang="zh-CN"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sym typeface="+mn-ea"/>
              </a:rPr>
              <a:t>中国近代史</a:t>
            </a:r>
            <a:r>
              <a:rPr lang="en-US" altLang="zh-CN" sz="2000" b="1" dirty="0">
                <a:solidFill>
                  <a:srgbClr val="002060"/>
                </a:solidFill>
                <a:latin typeface="宋体" panose="02010600030101010101" pitchFamily="2" charset="-122"/>
                <a:ea typeface="宋体" panose="02010600030101010101" pitchFamily="2" charset="-122"/>
                <a:sym typeface="+mn-ea"/>
              </a:rPr>
              <a:t>》</a:t>
            </a:r>
            <a:endParaRPr lang="zh-CN" altLang="en-US" sz="2000" b="1" dirty="0">
              <a:solidFill>
                <a:srgbClr val="002060"/>
              </a:solidFill>
              <a:latin typeface="宋体" panose="02010600030101010101" pitchFamily="2" charset="-122"/>
              <a:ea typeface="宋体" panose="02010600030101010101" pitchFamily="2" charset="-122"/>
            </a:endParaRPr>
          </a:p>
        </p:txBody>
      </p:sp>
      <p:sp>
        <p:nvSpPr>
          <p:cNvPr id="14" name="文本框 11"/>
          <p:cNvSpPr txBox="1"/>
          <p:nvPr/>
        </p:nvSpPr>
        <p:spPr>
          <a:xfrm>
            <a:off x="0" y="5089963"/>
            <a:ext cx="11884090" cy="1630045"/>
          </a:xfrm>
          <a:prstGeom prst="rect">
            <a:avLst/>
          </a:prstGeom>
          <a:solidFill>
            <a:schemeClr val="accent2">
              <a:lumMod val="20000"/>
              <a:lumOff val="80000"/>
            </a:schemeClr>
          </a:solidFill>
          <a:ln w="15875">
            <a:solidFill>
              <a:srgbClr val="FF0000"/>
            </a:solidFill>
          </a:ln>
        </p:spPr>
        <p:txBody>
          <a:bodyPr wrap="square">
            <a:spAutoFit/>
          </a:bodyPr>
          <a:lstStyle/>
          <a:p>
            <a:pPr marR="0" defTabSz="914400" fontAlgn="auto">
              <a:spcBef>
                <a:spcPts val="0"/>
              </a:spcBef>
              <a:spcAft>
                <a:spcPts val="0"/>
              </a:spcAft>
              <a:buClrTx/>
              <a:buSzTx/>
              <a:buFont typeface="+mj-ea"/>
              <a:defRPr/>
            </a:pPr>
            <a:r>
              <a:rPr kumimoji="0" lang="zh-CN" altLang="en-US" sz="2000" b="1" kern="1200" cap="none" spc="0" normalizeH="0" baseline="0" noProof="0" dirty="0">
                <a:solidFill>
                  <a:srgbClr val="002060"/>
                </a:solidFill>
                <a:latin typeface="宋体" panose="02010600030101010101" pitchFamily="2" charset="-122"/>
                <a:ea typeface="宋体" panose="02010600030101010101" pitchFamily="2" charset="-122"/>
              </a:rPr>
              <a:t>①投机者意图通过政党政治攫取</a:t>
            </a:r>
            <a:r>
              <a:rPr kumimoji="0" lang="zh-CN" altLang="en-US" sz="2000" b="1" kern="1200" cap="none" spc="0" normalizeH="0" baseline="0" noProof="0" dirty="0" smtClean="0">
                <a:solidFill>
                  <a:srgbClr val="002060"/>
                </a:solidFill>
                <a:latin typeface="宋体" panose="02010600030101010101" pitchFamily="2" charset="-122"/>
                <a:ea typeface="宋体" panose="02010600030101010101" pitchFamily="2" charset="-122"/>
              </a:rPr>
              <a:t>个人利益；</a:t>
            </a:r>
            <a:endParaRPr kumimoji="0" lang="en-US" altLang="zh-CN" sz="2000" b="1" kern="1200" cap="none" spc="0" normalizeH="0" baseline="0" noProof="0" dirty="0">
              <a:solidFill>
                <a:srgbClr val="002060"/>
              </a:solidFill>
              <a:latin typeface="宋体" panose="02010600030101010101" pitchFamily="2" charset="-122"/>
              <a:ea typeface="宋体" panose="02010600030101010101" pitchFamily="2" charset="-122"/>
            </a:endParaRPr>
          </a:p>
          <a:p>
            <a:pPr marR="0" defTabSz="914400" fontAlgn="auto">
              <a:spcBef>
                <a:spcPts val="0"/>
              </a:spcBef>
              <a:spcAft>
                <a:spcPts val="0"/>
              </a:spcAft>
              <a:buClrTx/>
              <a:buSzTx/>
              <a:buFont typeface="+mj-ea"/>
              <a:defRPr/>
            </a:pPr>
            <a:r>
              <a:rPr kumimoji="0" lang="zh-CN" altLang="en-US" sz="2000" b="1" kern="1200" cap="none" spc="0" normalizeH="0" baseline="0" noProof="0" dirty="0">
                <a:solidFill>
                  <a:srgbClr val="002060"/>
                </a:solidFill>
                <a:latin typeface="宋体" panose="02010600030101010101" pitchFamily="2" charset="-122"/>
                <a:ea typeface="宋体" panose="02010600030101010101" pitchFamily="2" charset="-122"/>
              </a:rPr>
              <a:t>②政党政治腐败</a:t>
            </a:r>
            <a:r>
              <a:rPr kumimoji="0" lang="zh-CN" altLang="en-US" sz="2000" b="1" kern="1200" cap="none" spc="0" normalizeH="0" baseline="0" noProof="0" dirty="0" smtClean="0">
                <a:solidFill>
                  <a:srgbClr val="002060"/>
                </a:solidFill>
                <a:latin typeface="宋体" panose="02010600030101010101" pitchFamily="2" charset="-122"/>
                <a:ea typeface="宋体" panose="02010600030101010101" pitchFamily="2" charset="-122"/>
              </a:rPr>
              <a:t>混乱；</a:t>
            </a:r>
            <a:endParaRPr kumimoji="0" lang="en-US" altLang="zh-CN" sz="2000" b="1" kern="1200" cap="none" spc="0" normalizeH="0" baseline="0" noProof="0" dirty="0">
              <a:solidFill>
                <a:srgbClr val="002060"/>
              </a:solidFill>
              <a:latin typeface="宋体" panose="02010600030101010101" pitchFamily="2" charset="-122"/>
              <a:ea typeface="宋体" panose="02010600030101010101" pitchFamily="2" charset="-122"/>
            </a:endParaRPr>
          </a:p>
          <a:p>
            <a:pPr marR="0" defTabSz="914400" fontAlgn="auto">
              <a:spcBef>
                <a:spcPts val="0"/>
              </a:spcBef>
              <a:spcAft>
                <a:spcPts val="0"/>
              </a:spcAft>
              <a:buClrTx/>
              <a:buSzTx/>
              <a:buFont typeface="+mj-ea"/>
              <a:defRPr/>
            </a:pPr>
            <a:r>
              <a:rPr kumimoji="0" lang="zh-CN" altLang="en-US" sz="2000" b="1" kern="1200" cap="none" spc="0" normalizeH="0" baseline="0" noProof="0" dirty="0">
                <a:solidFill>
                  <a:srgbClr val="002060"/>
                </a:solidFill>
                <a:latin typeface="宋体" panose="02010600030101010101" pitchFamily="2" charset="-122"/>
                <a:ea typeface="宋体" panose="02010600030101010101" pitchFamily="2" charset="-122"/>
              </a:rPr>
              <a:t>③封建力量根深蒂固，资产阶级力量</a:t>
            </a:r>
            <a:r>
              <a:rPr kumimoji="0" lang="zh-CN" altLang="en-US" sz="2000" b="1" kern="1200" cap="none" spc="0" normalizeH="0" baseline="0" noProof="0" dirty="0" smtClean="0">
                <a:solidFill>
                  <a:srgbClr val="002060"/>
                </a:solidFill>
                <a:latin typeface="宋体" panose="02010600030101010101" pitchFamily="2" charset="-122"/>
                <a:ea typeface="宋体" panose="02010600030101010101" pitchFamily="2" charset="-122"/>
              </a:rPr>
              <a:t>薄弱；</a:t>
            </a:r>
            <a:endParaRPr kumimoji="0" lang="en-US" altLang="zh-CN" sz="2000" b="1" kern="1200" cap="none" spc="0" normalizeH="0" baseline="0" noProof="0" dirty="0">
              <a:solidFill>
                <a:srgbClr val="002060"/>
              </a:solidFill>
              <a:latin typeface="宋体" panose="02010600030101010101" pitchFamily="2" charset="-122"/>
              <a:ea typeface="宋体" panose="02010600030101010101" pitchFamily="2" charset="-122"/>
            </a:endParaRPr>
          </a:p>
          <a:p>
            <a:pPr marR="0" defTabSz="914400" fontAlgn="auto">
              <a:spcBef>
                <a:spcPts val="0"/>
              </a:spcBef>
              <a:spcAft>
                <a:spcPts val="0"/>
              </a:spcAft>
              <a:buClrTx/>
              <a:buSzTx/>
              <a:buFont typeface="+mj-ea"/>
              <a:defRPr/>
            </a:pPr>
            <a:r>
              <a:rPr kumimoji="0" lang="zh-CN" altLang="en-US" sz="2000" b="1" kern="1200" cap="none" spc="0" normalizeH="0" baseline="0" noProof="0" dirty="0">
                <a:solidFill>
                  <a:srgbClr val="002060"/>
                </a:solidFill>
                <a:latin typeface="宋体" panose="02010600030101010101" pitchFamily="2" charset="-122"/>
                <a:ea typeface="宋体" panose="02010600030101010101" pitchFamily="2" charset="-122"/>
              </a:rPr>
              <a:t>④政党政治没能动员广大民众，北洋军阀凭借武力干涉</a:t>
            </a:r>
            <a:r>
              <a:rPr kumimoji="0" lang="zh-CN" altLang="en-US" sz="2000" b="1" kern="1200" cap="none" spc="0" normalizeH="0" baseline="0" noProof="0" dirty="0" smtClean="0">
                <a:solidFill>
                  <a:srgbClr val="002060"/>
                </a:solidFill>
                <a:latin typeface="宋体" panose="02010600030101010101" pitchFamily="2" charset="-122"/>
                <a:ea typeface="宋体" panose="02010600030101010101" pitchFamily="2" charset="-122"/>
              </a:rPr>
              <a:t>政治；</a:t>
            </a:r>
            <a:endParaRPr kumimoji="0" lang="en-US" altLang="zh-CN" sz="2000" b="1" kern="1200" cap="none" spc="0" normalizeH="0" baseline="0" noProof="0" dirty="0">
              <a:solidFill>
                <a:srgbClr val="002060"/>
              </a:solidFill>
              <a:latin typeface="宋体" panose="02010600030101010101" pitchFamily="2" charset="-122"/>
              <a:ea typeface="宋体" panose="02010600030101010101" pitchFamily="2" charset="-122"/>
            </a:endParaRPr>
          </a:p>
          <a:p>
            <a:pPr marR="0" defTabSz="914400" fontAlgn="auto">
              <a:spcBef>
                <a:spcPts val="0"/>
              </a:spcBef>
              <a:spcAft>
                <a:spcPts val="0"/>
              </a:spcAft>
              <a:buClrTx/>
              <a:buSzTx/>
              <a:buFont typeface="+mj-ea"/>
              <a:defRPr/>
            </a:pPr>
            <a:r>
              <a:rPr kumimoji="0" lang="zh-CN" altLang="en-US" sz="2000" b="1" kern="1200" cap="none" spc="0" normalizeH="0" baseline="0" noProof="0" dirty="0">
                <a:solidFill>
                  <a:srgbClr val="002060"/>
                </a:solidFill>
                <a:latin typeface="宋体" panose="02010600030101010101" pitchFamily="2" charset="-122"/>
                <a:ea typeface="宋体" panose="02010600030101010101" pitchFamily="2" charset="-122"/>
              </a:rPr>
              <a:t>⑤革命党人过于理想，对袁世凯放松</a:t>
            </a:r>
            <a:r>
              <a:rPr kumimoji="0" lang="zh-CN" altLang="en-US" sz="2000" b="1" kern="1200" cap="none" spc="0" normalizeH="0" baseline="0" noProof="0" dirty="0" smtClean="0">
                <a:solidFill>
                  <a:srgbClr val="002060"/>
                </a:solidFill>
                <a:latin typeface="宋体" panose="02010600030101010101" pitchFamily="2" charset="-122"/>
                <a:ea typeface="宋体" panose="02010600030101010101" pitchFamily="2" charset="-122"/>
              </a:rPr>
              <a:t>警惕。</a:t>
            </a:r>
            <a:r>
              <a:rPr kumimoji="0" lang="en-US" altLang="zh-CN" sz="2000" b="1" kern="1200" cap="none" spc="0" normalizeH="0" baseline="0" noProof="0" dirty="0" smtClean="0">
                <a:solidFill>
                  <a:srgbClr val="002060"/>
                </a:solidFill>
                <a:latin typeface="宋体" panose="02010600030101010101" pitchFamily="2" charset="-122"/>
                <a:ea typeface="宋体" panose="02010600030101010101" pitchFamily="2" charset="-122"/>
              </a:rPr>
              <a:t>……</a:t>
            </a:r>
          </a:p>
        </p:txBody>
      </p:sp>
      <p:sp>
        <p:nvSpPr>
          <p:cNvPr id="15"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2" name="云形标注 1"/>
          <p:cNvSpPr/>
          <p:nvPr/>
        </p:nvSpPr>
        <p:spPr>
          <a:xfrm>
            <a:off x="8538882" y="5089963"/>
            <a:ext cx="2931459" cy="1896036"/>
          </a:xfrm>
          <a:prstGeom prst="cloudCallout">
            <a:avLst>
              <a:gd name="adj1" fmla="val -48356"/>
              <a:gd name="adj2" fmla="val -108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8794376" y="5412059"/>
            <a:ext cx="2528048" cy="954107"/>
          </a:xfrm>
          <a:prstGeom prst="rect">
            <a:avLst/>
          </a:prstGeom>
          <a:noFill/>
        </p:spPr>
        <p:txBody>
          <a:bodyPr wrap="square" rtlCol="0">
            <a:spAutoFit/>
          </a:bodyPr>
          <a:lstStyle/>
          <a:p>
            <a:r>
              <a:rPr lang="zh-CN" altLang="en-US" sz="2800" b="1" i="1" dirty="0" smtClean="0">
                <a:solidFill>
                  <a:srgbClr val="FFFF00"/>
                </a:solidFill>
                <a:latin typeface="方正姚体" pitchFamily="2" charset="-122"/>
                <a:ea typeface="方正姚体" pitchFamily="2" charset="-122"/>
              </a:rPr>
              <a:t>政党政治难以实现的原因？</a:t>
            </a:r>
            <a:endParaRPr lang="zh-CN" altLang="en-US" sz="2800" b="1" i="1" dirty="0">
              <a:solidFill>
                <a:srgbClr val="FFFF00"/>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cxnSp>
        <p:nvCxnSpPr>
          <p:cNvPr id="3" name="直接连接符 2"/>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48"/>
          <p:cNvSpPr txBox="1"/>
          <p:nvPr>
            <p:custDataLst>
              <p:tags r:id="rId1"/>
            </p:custDataLst>
          </p:nvPr>
        </p:nvSpPr>
        <p:spPr>
          <a:xfrm>
            <a:off x="129481" y="924522"/>
            <a:ext cx="762508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南京国民政府时期的政治制度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 </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一党专政</a:t>
            </a:r>
          </a:p>
        </p:txBody>
      </p:sp>
      <p:sp>
        <p:nvSpPr>
          <p:cNvPr id="6" name="AutoShape 5"/>
          <p:cNvSpPr>
            <a:spLocks noChangeArrowheads="1"/>
          </p:cNvSpPr>
          <p:nvPr/>
        </p:nvSpPr>
        <p:spPr bwMode="auto">
          <a:xfrm>
            <a:off x="0" y="2825115"/>
            <a:ext cx="12050395" cy="3926840"/>
          </a:xfrm>
          <a:prstGeom prst="roundRect">
            <a:avLst>
              <a:gd name="adj" fmla="val 8185"/>
            </a:avLst>
          </a:prstGeom>
          <a:solidFill>
            <a:schemeClr val="accent2">
              <a:lumMod val="20000"/>
              <a:lumOff val="80000"/>
            </a:schemeClr>
          </a:solidFill>
          <a:ln w="9525">
            <a:solidFill>
              <a:srgbClr val="000000"/>
            </a:solidFill>
            <a:round/>
          </a:ln>
        </p:spPr>
        <p:txBody>
          <a:bodyPr/>
          <a:lstStyle/>
          <a:p>
            <a:pPr algn="just">
              <a:lnSpc>
                <a:spcPct val="150000"/>
              </a:lnSpc>
              <a:spcBef>
                <a:spcPts val="0"/>
              </a:spcBef>
              <a:spcAft>
                <a:spcPts val="0"/>
              </a:spcAft>
            </a:pPr>
            <a:r>
              <a:rPr lang="zh-CN" altLang="zh-CN" sz="2000" b="1" dirty="0">
                <a:solidFill>
                  <a:srgbClr val="FF0000"/>
                </a:solidFill>
                <a:latin typeface="黑体" panose="02010609060101010101" charset="-122"/>
                <a:ea typeface="黑体" panose="02010609060101010101" charset="-122"/>
                <a:cs typeface="黑体" panose="02010609060101010101" charset="-122"/>
                <a:sym typeface="+mn-ea"/>
              </a:rPr>
              <a:t>“军政”时期</a:t>
            </a:r>
            <a:r>
              <a:rPr lang="zh-CN" altLang="zh-CN" sz="2000" b="1" dirty="0">
                <a:solidFill>
                  <a:srgbClr val="FF0000"/>
                </a:solidFill>
                <a:latin typeface="宋体" panose="02010600030101010101" pitchFamily="2" charset="-122"/>
                <a:cs typeface="宋体" panose="02010600030101010101" pitchFamily="2" charset="-122"/>
                <a:sym typeface="+mn-ea"/>
              </a:rPr>
              <a:t>（1924年国民党一</a:t>
            </a:r>
            <a:r>
              <a:rPr lang="zh-CN" altLang="zh-CN" sz="2000" b="1" dirty="0" smtClean="0">
                <a:solidFill>
                  <a:srgbClr val="FF0000"/>
                </a:solidFill>
                <a:latin typeface="宋体" panose="02010600030101010101" pitchFamily="2" charset="-122"/>
                <a:cs typeface="宋体" panose="02010600030101010101" pitchFamily="2" charset="-122"/>
                <a:sym typeface="+mn-ea"/>
              </a:rPr>
              <a:t>大</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FF0000"/>
                </a:solidFill>
                <a:latin typeface="宋体" panose="02010600030101010101" pitchFamily="2" charset="-122"/>
                <a:cs typeface="宋体" panose="02010600030101010101" pitchFamily="2" charset="-122"/>
                <a:sym typeface="+mn-ea"/>
              </a:rPr>
              <a:t>1928年</a:t>
            </a:r>
            <a:r>
              <a:rPr lang="zh-CN" altLang="en-US" sz="2000" b="1" dirty="0" smtClean="0">
                <a:solidFill>
                  <a:srgbClr val="FF0000"/>
                </a:solidFill>
                <a:latin typeface="宋体" panose="02010600030101010101" pitchFamily="2" charset="-122"/>
                <a:cs typeface="宋体" panose="02010600030101010101" pitchFamily="2" charset="-122"/>
                <a:sym typeface="+mn-ea"/>
              </a:rPr>
              <a:t>东北易帜</a:t>
            </a:r>
            <a:r>
              <a:rPr lang="zh-CN"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a:solidFill>
                  <a:srgbClr val="002060"/>
                </a:solidFill>
                <a:latin typeface="宋体" panose="02010600030101010101" pitchFamily="2" charset="-122"/>
                <a:cs typeface="宋体" panose="02010600030101010101" pitchFamily="2" charset="-122"/>
                <a:sym typeface="+mn-ea"/>
              </a:rPr>
              <a:t>是指在国民党的领导下，早期以</a:t>
            </a:r>
            <a:r>
              <a:rPr lang="zh-CN" altLang="zh-CN" sz="2000" b="1" dirty="0">
                <a:solidFill>
                  <a:srgbClr val="FF0000"/>
                </a:solidFill>
                <a:latin typeface="宋体" panose="02010600030101010101" pitchFamily="2" charset="-122"/>
                <a:cs typeface="宋体" panose="02010600030101010101" pitchFamily="2" charset="-122"/>
                <a:sym typeface="+mn-ea"/>
              </a:rPr>
              <a:t>革命的手段</a:t>
            </a:r>
            <a:r>
              <a:rPr lang="zh-CN" altLang="zh-CN" sz="2000" b="1" dirty="0">
                <a:solidFill>
                  <a:srgbClr val="002060"/>
                </a:solidFill>
                <a:latin typeface="宋体" panose="02010600030101010101" pitchFamily="2" charset="-122"/>
                <a:cs typeface="宋体" panose="02010600030101010101" pitchFamily="2" charset="-122"/>
                <a:sym typeface="+mn-ea"/>
              </a:rPr>
              <a:t>推翻清王朝的统治，建立资产阶级共和国；后来指通过</a:t>
            </a:r>
            <a:r>
              <a:rPr lang="zh-CN" altLang="zh-CN" sz="2000" b="1" dirty="0">
                <a:solidFill>
                  <a:srgbClr val="FF0000"/>
                </a:solidFill>
                <a:latin typeface="宋体" panose="02010600030101010101" pitchFamily="2" charset="-122"/>
                <a:cs typeface="宋体" panose="02010600030101010101" pitchFamily="2" charset="-122"/>
                <a:sym typeface="+mn-ea"/>
              </a:rPr>
              <a:t>武装革命</a:t>
            </a:r>
            <a:r>
              <a:rPr lang="zh-CN" altLang="zh-CN" sz="2000" b="1" dirty="0">
                <a:solidFill>
                  <a:srgbClr val="002060"/>
                </a:solidFill>
                <a:latin typeface="宋体" panose="02010600030101010101" pitchFamily="2" charset="-122"/>
                <a:cs typeface="宋体" panose="02010600030101010101" pitchFamily="2" charset="-122"/>
                <a:sym typeface="+mn-ea"/>
              </a:rPr>
              <a:t>彻底打到军阀，实现国家的统一和独立。</a:t>
            </a:r>
          </a:p>
          <a:p>
            <a:pPr algn="just">
              <a:lnSpc>
                <a:spcPct val="150000"/>
              </a:lnSpc>
              <a:spcBef>
                <a:spcPts val="0"/>
              </a:spcBef>
              <a:spcAft>
                <a:spcPts val="0"/>
              </a:spcAft>
            </a:pPr>
            <a:r>
              <a:rPr lang="zh-CN" altLang="zh-CN" sz="2000" b="1" dirty="0">
                <a:solidFill>
                  <a:srgbClr val="FF0000"/>
                </a:solidFill>
                <a:latin typeface="黑体" panose="02010609060101010101" charset="-122"/>
                <a:ea typeface="黑体" panose="02010609060101010101" charset="-122"/>
                <a:cs typeface="黑体" panose="02010609060101010101" charset="-122"/>
                <a:sym typeface="+mn-ea"/>
              </a:rPr>
              <a:t>“训政”时期</a:t>
            </a:r>
            <a:r>
              <a:rPr lang="zh-CN" altLang="zh-CN" sz="2000" b="1" dirty="0">
                <a:solidFill>
                  <a:srgbClr val="FF0000"/>
                </a:solidFill>
                <a:latin typeface="宋体" panose="02010600030101010101" pitchFamily="2" charset="-122"/>
                <a:cs typeface="宋体" panose="02010600030101010101" pitchFamily="2" charset="-122"/>
                <a:sym typeface="+mn-ea"/>
              </a:rPr>
              <a:t>（1928年国民党完成形式上</a:t>
            </a:r>
            <a:r>
              <a:rPr lang="zh-CN" altLang="zh-CN" sz="2000" b="1" dirty="0" smtClean="0">
                <a:solidFill>
                  <a:srgbClr val="FF0000"/>
                </a:solidFill>
                <a:latin typeface="宋体" panose="02010600030101010101" pitchFamily="2" charset="-122"/>
                <a:cs typeface="宋体" panose="02010600030101010101" pitchFamily="2" charset="-122"/>
                <a:sym typeface="+mn-ea"/>
              </a:rPr>
              <a:t>统一</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FF0000"/>
                </a:solidFill>
                <a:latin typeface="宋体" panose="02010600030101010101" pitchFamily="2" charset="-122"/>
                <a:cs typeface="宋体" panose="02010600030101010101" pitchFamily="2" charset="-122"/>
                <a:sym typeface="+mn-ea"/>
              </a:rPr>
              <a:t>1948年国民党打着</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FF0000"/>
                </a:solidFill>
                <a:latin typeface="宋体" panose="02010600030101010101" pitchFamily="2" charset="-122"/>
                <a:cs typeface="宋体" panose="02010600030101010101" pitchFamily="2" charset="-122"/>
                <a:sym typeface="+mn-ea"/>
              </a:rPr>
              <a:t>行宪</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招牌，建立</a:t>
            </a:r>
            <a:r>
              <a:rPr lang="zh-CN" altLang="zh-CN" sz="2000" b="1" dirty="0">
                <a:solidFill>
                  <a:srgbClr val="FF0000"/>
                </a:solidFill>
                <a:latin typeface="宋体" panose="02010600030101010101" pitchFamily="2" charset="-122"/>
                <a:cs typeface="宋体" panose="02010600030101010101" pitchFamily="2" charset="-122"/>
                <a:sym typeface="+mn-ea"/>
              </a:rPr>
              <a:t>总统府</a:t>
            </a:r>
            <a:r>
              <a:rPr lang="zh-CN"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002060"/>
                </a:solidFill>
                <a:latin typeface="宋体" panose="02010600030101010101" pitchFamily="2" charset="-122"/>
                <a:cs typeface="宋体" panose="02010600030101010101" pitchFamily="2" charset="-122"/>
                <a:sym typeface="+mn-ea"/>
              </a:rPr>
              <a:t>是指</a:t>
            </a:r>
            <a:r>
              <a:rPr lang="zh-CN" altLang="zh-CN" sz="2000" b="1" dirty="0">
                <a:solidFill>
                  <a:srgbClr val="002060"/>
                </a:solidFill>
                <a:latin typeface="宋体" panose="02010600030101010101" pitchFamily="2" charset="-122"/>
                <a:cs typeface="宋体" panose="02010600030101010101" pitchFamily="2" charset="-122"/>
                <a:sym typeface="+mn-ea"/>
              </a:rPr>
              <a:t>“军政”统一全国后，需在国民党的领导下，以“训政”来</a:t>
            </a:r>
            <a:r>
              <a:rPr lang="zh-CN" altLang="zh-CN" sz="2000" b="1" dirty="0">
                <a:solidFill>
                  <a:srgbClr val="FF0000"/>
                </a:solidFill>
                <a:latin typeface="宋体" panose="02010600030101010101" pitchFamily="2" charset="-122"/>
                <a:cs typeface="宋体" panose="02010600030101010101" pitchFamily="2" charset="-122"/>
                <a:sym typeface="+mn-ea"/>
              </a:rPr>
              <a:t>开启民智</a:t>
            </a:r>
            <a:r>
              <a:rPr lang="zh-CN" altLang="zh-CN" sz="2000" b="1" dirty="0">
                <a:solidFill>
                  <a:srgbClr val="002060"/>
                </a:solidFill>
                <a:latin typeface="宋体" panose="02010600030101010101" pitchFamily="2" charset="-122"/>
                <a:cs typeface="宋体" panose="02010600030101010101" pitchFamily="2" charset="-122"/>
                <a:sym typeface="+mn-ea"/>
              </a:rPr>
              <a:t>，培养民众的</a:t>
            </a:r>
            <a:r>
              <a:rPr lang="zh-CN" altLang="zh-CN" sz="2000" b="1" dirty="0">
                <a:solidFill>
                  <a:srgbClr val="FF0000"/>
                </a:solidFill>
                <a:latin typeface="宋体" panose="02010600030101010101" pitchFamily="2" charset="-122"/>
                <a:cs typeface="宋体" panose="02010600030101010101" pitchFamily="2" charset="-122"/>
                <a:sym typeface="+mn-ea"/>
              </a:rPr>
              <a:t>民主意识</a:t>
            </a:r>
            <a:r>
              <a:rPr lang="zh-CN" altLang="zh-CN" sz="2000" b="1" dirty="0">
                <a:solidFill>
                  <a:srgbClr val="002060"/>
                </a:solidFill>
                <a:latin typeface="宋体" panose="02010600030101010101" pitchFamily="2" charset="-122"/>
                <a:cs typeface="宋体" panose="02010600030101010101" pitchFamily="2" charset="-122"/>
                <a:sym typeface="+mn-ea"/>
              </a:rPr>
              <a:t>。由政府派出经过训练、考试合格的人员，到各县筹备地方自治，并</a:t>
            </a:r>
            <a:r>
              <a:rPr lang="zh-CN" altLang="zh-CN" sz="2000" b="1" dirty="0">
                <a:solidFill>
                  <a:srgbClr val="FF0000"/>
                </a:solidFill>
                <a:latin typeface="宋体" panose="02010600030101010101" pitchFamily="2" charset="-122"/>
                <a:cs typeface="宋体" panose="02010600030101010101" pitchFamily="2" charset="-122"/>
                <a:sym typeface="+mn-ea"/>
              </a:rPr>
              <a:t>对人民进行使用民权和承担义务的训练</a:t>
            </a:r>
            <a:r>
              <a:rPr lang="zh-CN" altLang="zh-CN" sz="2000" b="1" dirty="0">
                <a:solidFill>
                  <a:srgbClr val="002060"/>
                </a:solidFill>
                <a:latin typeface="宋体" panose="02010600030101010101" pitchFamily="2" charset="-122"/>
                <a:cs typeface="宋体" panose="02010600030101010101" pitchFamily="2" charset="-122"/>
                <a:sym typeface="+mn-ea"/>
              </a:rPr>
              <a:t>。</a:t>
            </a:r>
          </a:p>
          <a:p>
            <a:pPr algn="just">
              <a:lnSpc>
                <a:spcPct val="150000"/>
              </a:lnSpc>
              <a:spcBef>
                <a:spcPts val="0"/>
              </a:spcBef>
              <a:spcAft>
                <a:spcPts val="0"/>
              </a:spcAft>
            </a:pPr>
            <a:r>
              <a:rPr lang="zh-CN" altLang="zh-CN" sz="2000" b="1" dirty="0">
                <a:solidFill>
                  <a:srgbClr val="FF0000"/>
                </a:solidFill>
                <a:latin typeface="黑体" panose="02010609060101010101" charset="-122"/>
                <a:ea typeface="黑体" panose="02010609060101010101" charset="-122"/>
                <a:cs typeface="黑体" panose="02010609060101010101" charset="-122"/>
                <a:sym typeface="+mn-ea"/>
              </a:rPr>
              <a:t>“宪政”时期</a:t>
            </a:r>
            <a:r>
              <a:rPr lang="zh-CN" altLang="zh-CN" sz="2000" b="1" dirty="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FF0000"/>
                </a:solidFill>
                <a:latin typeface="宋体" panose="02010600030101010101" pitchFamily="2" charset="-122"/>
                <a:cs typeface="宋体" panose="02010600030101010101" pitchFamily="2" charset="-122"/>
                <a:sym typeface="+mn-ea"/>
              </a:rPr>
              <a:t>1948年国民党打着</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FF0000"/>
                </a:solidFill>
                <a:latin typeface="宋体" panose="02010600030101010101" pitchFamily="2" charset="-122"/>
                <a:cs typeface="宋体" panose="02010600030101010101" pitchFamily="2" charset="-122"/>
                <a:sym typeface="+mn-ea"/>
              </a:rPr>
              <a:t>行宪</a:t>
            </a:r>
            <a:r>
              <a:rPr lang="en-US"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招牌，建立</a:t>
            </a:r>
            <a:r>
              <a:rPr lang="zh-CN" altLang="zh-CN" sz="2000" b="1" dirty="0">
                <a:solidFill>
                  <a:srgbClr val="FF0000"/>
                </a:solidFill>
                <a:latin typeface="宋体" panose="02010600030101010101" pitchFamily="2" charset="-122"/>
                <a:cs typeface="宋体" panose="02010600030101010101" pitchFamily="2" charset="-122"/>
                <a:sym typeface="+mn-ea"/>
              </a:rPr>
              <a:t>总统府以后</a:t>
            </a:r>
            <a:r>
              <a:rPr lang="zh-CN" altLang="zh-CN" sz="2000" b="1" dirty="0" smtClean="0">
                <a:solidFill>
                  <a:srgbClr val="FF0000"/>
                </a:solidFill>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a:t>
            </a:r>
            <a:r>
              <a:rPr lang="zh-CN" altLang="zh-CN" sz="2000" b="1" dirty="0" smtClean="0">
                <a:solidFill>
                  <a:srgbClr val="002060"/>
                </a:solidFill>
                <a:latin typeface="宋体" panose="02010600030101010101" pitchFamily="2" charset="-122"/>
                <a:cs typeface="宋体" panose="02010600030101010101" pitchFamily="2" charset="-122"/>
                <a:sym typeface="+mn-ea"/>
              </a:rPr>
              <a:t>孙中山</a:t>
            </a:r>
            <a:r>
              <a:rPr lang="zh-CN" altLang="zh-CN" sz="2000" b="1" dirty="0">
                <a:solidFill>
                  <a:srgbClr val="002060"/>
                </a:solidFill>
                <a:latin typeface="宋体" panose="02010600030101010101" pitchFamily="2" charset="-122"/>
                <a:cs typeface="宋体" panose="02010600030101010101" pitchFamily="2" charset="-122"/>
                <a:sym typeface="+mn-ea"/>
              </a:rPr>
              <a:t>认为，凡一省之内全部的县已实行自治，就可结束训政，开始宪政阶段。“宪政”是</a:t>
            </a:r>
            <a:r>
              <a:rPr lang="zh-CN" altLang="zh-CN" sz="2000" b="1" dirty="0">
                <a:solidFill>
                  <a:srgbClr val="FF0000"/>
                </a:solidFill>
                <a:latin typeface="宋体" panose="02010600030101010101" pitchFamily="2" charset="-122"/>
                <a:cs typeface="宋体" panose="02010600030101010101" pitchFamily="2" charset="-122"/>
                <a:sym typeface="+mn-ea"/>
              </a:rPr>
              <a:t>“还政于民”</a:t>
            </a:r>
            <a:r>
              <a:rPr lang="zh-CN" altLang="zh-CN" sz="2000" b="1" dirty="0">
                <a:solidFill>
                  <a:srgbClr val="002060"/>
                </a:solidFill>
                <a:latin typeface="宋体" panose="02010600030101010101" pitchFamily="2" charset="-122"/>
                <a:cs typeface="宋体" panose="02010600030101010101" pitchFamily="2" charset="-122"/>
                <a:sym typeface="+mn-ea"/>
              </a:rPr>
              <a:t>的宪政民主时期。</a:t>
            </a:r>
            <a:endParaRPr lang="zh-CN" altLang="zh-CN" sz="2000" b="1" kern="1200" dirty="0">
              <a:solidFill>
                <a:srgbClr val="002060"/>
              </a:solidFill>
              <a:latin typeface="宋体" panose="02010600030101010101" pitchFamily="2" charset="-122"/>
              <a:cs typeface="宋体" panose="02010600030101010101" pitchFamily="2" charset="-122"/>
              <a:sym typeface="+mn-ea"/>
            </a:endParaRPr>
          </a:p>
        </p:txBody>
      </p:sp>
      <p:sp>
        <p:nvSpPr>
          <p:cNvPr id="7" name="矩形 6"/>
          <p:cNvSpPr/>
          <p:nvPr/>
        </p:nvSpPr>
        <p:spPr>
          <a:xfrm>
            <a:off x="421392" y="1515135"/>
            <a:ext cx="7333169" cy="1200329"/>
          </a:xfrm>
          <a:prstGeom prst="rect">
            <a:avLst/>
          </a:prstGeom>
          <a:solidFill>
            <a:schemeClr val="accent2">
              <a:lumMod val="20000"/>
              <a:lumOff val="80000"/>
            </a:schemeClr>
          </a:solidFill>
        </p:spPr>
        <p:txBody>
          <a:bodyPr wrap="square">
            <a:spAutoFit/>
          </a:bodyPr>
          <a:lstStyle/>
          <a:p>
            <a:r>
              <a:rPr lang="zh-CN" altLang="zh-CN" sz="2400" b="1" dirty="0">
                <a:solidFill>
                  <a:srgbClr val="002060"/>
                </a:solidFill>
                <a:latin typeface="楷体" panose="02010609060101010101" pitchFamily="49" charset="-122"/>
                <a:ea typeface="楷体" panose="02010609060101010101" pitchFamily="49" charset="-122"/>
              </a:rPr>
              <a:t>我中国人民久处于</a:t>
            </a:r>
            <a:r>
              <a:rPr lang="zh-CN" altLang="zh-CN" sz="2400" b="1" dirty="0">
                <a:solidFill>
                  <a:srgbClr val="FF0000"/>
                </a:solidFill>
                <a:latin typeface="楷体" panose="02010609060101010101" pitchFamily="49" charset="-122"/>
                <a:ea typeface="楷体" panose="02010609060101010101" pitchFamily="49" charset="-122"/>
              </a:rPr>
              <a:t>专制</a:t>
            </a:r>
            <a:r>
              <a:rPr lang="zh-CN" altLang="zh-CN" sz="2400" b="1" dirty="0">
                <a:solidFill>
                  <a:srgbClr val="002060"/>
                </a:solidFill>
                <a:latin typeface="楷体" panose="02010609060101010101" pitchFamily="49" charset="-122"/>
                <a:ea typeface="楷体" panose="02010609060101010101" pitchFamily="49" charset="-122"/>
              </a:rPr>
              <a:t>之下，</a:t>
            </a:r>
            <a:r>
              <a:rPr lang="zh-CN" altLang="zh-CN" sz="2400" b="1" dirty="0">
                <a:solidFill>
                  <a:srgbClr val="FF0000"/>
                </a:solidFill>
                <a:latin typeface="楷体" panose="02010609060101010101" pitchFamily="49" charset="-122"/>
                <a:ea typeface="楷体" panose="02010609060101010101" pitchFamily="49" charset="-122"/>
              </a:rPr>
              <a:t>奴性</a:t>
            </a:r>
            <a:r>
              <a:rPr lang="zh-CN" altLang="zh-CN" sz="2400" b="1" dirty="0">
                <a:solidFill>
                  <a:srgbClr val="002060"/>
                </a:solidFill>
                <a:latin typeface="楷体" panose="02010609060101010101" pitchFamily="49" charset="-122"/>
                <a:ea typeface="楷体" panose="02010609060101010101" pitchFamily="49" charset="-122"/>
              </a:rPr>
              <a:t>已深，牢不可破，不有一度之</a:t>
            </a:r>
            <a:r>
              <a:rPr lang="zh-CN" altLang="zh-CN" sz="2400" b="1" dirty="0">
                <a:solidFill>
                  <a:srgbClr val="FF0000"/>
                </a:solidFill>
                <a:latin typeface="楷体" panose="02010609060101010101" pitchFamily="49" charset="-122"/>
                <a:ea typeface="楷体" panose="02010609060101010101" pitchFamily="49" charset="-122"/>
              </a:rPr>
              <a:t>训政时期以洗除其旧染之污</a:t>
            </a:r>
            <a:r>
              <a:rPr lang="zh-CN" altLang="zh-CN" sz="2400" b="1" dirty="0">
                <a:solidFill>
                  <a:srgbClr val="002060"/>
                </a:solidFill>
                <a:latin typeface="楷体" panose="02010609060101010101" pitchFamily="49" charset="-122"/>
                <a:ea typeface="楷体" panose="02010609060101010101" pitchFamily="49" charset="-122"/>
              </a:rPr>
              <a:t>，奚能享民国主人之权利</a:t>
            </a:r>
            <a:r>
              <a:rPr lang="en-US" altLang="zh-CN" sz="2400" b="1" dirty="0">
                <a:solidFill>
                  <a:srgbClr val="002060"/>
                </a:solidFill>
                <a:latin typeface="楷体" panose="02010609060101010101" pitchFamily="49" charset="-122"/>
                <a:ea typeface="楷体" panose="02010609060101010101" pitchFamily="49" charset="-122"/>
              </a:rPr>
              <a:t>?   </a:t>
            </a:r>
            <a:r>
              <a:rPr lang="en-US" altLang="zh-CN" sz="2400" b="1" dirty="0" smtClean="0">
                <a:solidFill>
                  <a:srgbClr val="002060"/>
                </a:solidFill>
                <a:latin typeface="楷体" panose="02010609060101010101" pitchFamily="49" charset="-122"/>
                <a:ea typeface="楷体" panose="02010609060101010101" pitchFamily="49" charset="-122"/>
              </a:rPr>
              <a:t>               ——</a:t>
            </a:r>
            <a:r>
              <a:rPr lang="zh-CN" altLang="en-US" sz="2400" b="1" dirty="0">
                <a:solidFill>
                  <a:srgbClr val="002060"/>
                </a:solidFill>
                <a:latin typeface="楷体" panose="02010609060101010101" pitchFamily="49" charset="-122"/>
                <a:ea typeface="楷体" panose="02010609060101010101" pitchFamily="49" charset="-122"/>
              </a:rPr>
              <a:t>孙中山</a:t>
            </a:r>
          </a:p>
        </p:txBody>
      </p:sp>
      <p:sp>
        <p:nvSpPr>
          <p:cNvPr id="8" name="云形标注 7"/>
          <p:cNvSpPr/>
          <p:nvPr/>
        </p:nvSpPr>
        <p:spPr>
          <a:xfrm>
            <a:off x="8229600" y="1092168"/>
            <a:ext cx="2985247" cy="1489667"/>
          </a:xfrm>
          <a:prstGeom prst="cloudCallout">
            <a:avLst>
              <a:gd name="adj1" fmla="val -89301"/>
              <a:gd name="adj2" fmla="val 5162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537450" y="1394157"/>
            <a:ext cx="2435350" cy="830997"/>
          </a:xfrm>
          <a:prstGeom prst="rect">
            <a:avLst/>
          </a:prstGeom>
          <a:noFill/>
        </p:spPr>
        <p:txBody>
          <a:bodyPr wrap="square" rtlCol="0">
            <a:spAutoFit/>
          </a:bodyPr>
          <a:lstStyle/>
          <a:p>
            <a:r>
              <a:rPr lang="zh-CN" altLang="en-US" sz="2400" b="1" i="1" dirty="0" smtClean="0">
                <a:solidFill>
                  <a:srgbClr val="FF0000"/>
                </a:solidFill>
                <a:latin typeface="方正姚体" pitchFamily="2" charset="-122"/>
                <a:ea typeface="方正姚体" pitchFamily="2" charset="-122"/>
              </a:rPr>
              <a:t>孙中山的</a:t>
            </a:r>
            <a:endParaRPr lang="en-US" altLang="zh-CN" sz="2400" b="1" i="1" dirty="0" smtClean="0">
              <a:solidFill>
                <a:srgbClr val="FF0000"/>
              </a:solidFill>
              <a:latin typeface="方正姚体" pitchFamily="2" charset="-122"/>
              <a:ea typeface="方正姚体" pitchFamily="2" charset="-122"/>
            </a:endParaRPr>
          </a:p>
          <a:p>
            <a:r>
              <a:rPr lang="zh-CN" altLang="en-US" sz="2400" b="1" i="1" dirty="0" smtClean="0">
                <a:solidFill>
                  <a:srgbClr val="FF0000"/>
                </a:solidFill>
                <a:latin typeface="方正姚体" pitchFamily="2" charset="-122"/>
                <a:ea typeface="方正姚体" pitchFamily="2" charset="-122"/>
              </a:rPr>
              <a:t>“革命程序论”</a:t>
            </a:r>
            <a:endParaRPr lang="zh-CN" altLang="en-US" sz="2400" b="1" i="1" dirty="0">
              <a:solidFill>
                <a:srgbClr val="FF0000"/>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文本框 48"/>
          <p:cNvSpPr txBox="1"/>
          <p:nvPr>
            <p:custDataLst>
              <p:tags r:id="rId2"/>
            </p:custDataLst>
          </p:nvPr>
        </p:nvSpPr>
        <p:spPr>
          <a:xfrm>
            <a:off x="254000" y="924523"/>
            <a:ext cx="7625080" cy="480695"/>
          </a:xfrm>
          <a:prstGeom prst="rect">
            <a:avLst/>
          </a:prstGeom>
          <a:noFill/>
        </p:spPr>
        <p:txBody>
          <a:bodyPr wrap="square" lIns="101600" tIns="0" rIns="82550" bIns="0" rtlCol="0">
            <a:noAutofit/>
          </a:bodyPr>
          <a:lstStyle>
            <a:defPPr>
              <a:defRPr lang="zh-CN"/>
            </a:defPPr>
            <a:lvl1pPr fontAlgn="auto">
              <a:lnSpc>
                <a:spcPct val="130000"/>
              </a:lnSpc>
              <a:defRPr sz="1600" spc="150">
                <a:uFillTx/>
              </a:defRPr>
            </a:lvl1pPr>
          </a:lstStyle>
          <a:p>
            <a:pPr marL="0" indent="0" algn="l">
              <a:lnSpc>
                <a:spcPct val="130000"/>
              </a:lnSpc>
              <a:spcBef>
                <a:spcPts val="0"/>
              </a:spcBef>
              <a:spcAft>
                <a:spcPts val="0"/>
              </a:spcAft>
              <a:buSzPct val="100000"/>
            </a:pP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3.</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南京国民政府时期的政治制度</a:t>
            </a:r>
            <a:r>
              <a:rPr lang="en-US" altLang="zh-CN" sz="2800" b="1" spc="0" dirty="0">
                <a:solidFill>
                  <a:srgbClr val="FF0000"/>
                </a:solidFill>
                <a:uFillTx/>
                <a:latin typeface="黑体" panose="02010609060101010101" charset="-122"/>
                <a:ea typeface="黑体" panose="02010609060101010101" charset="-122"/>
                <a:cs typeface="黑体" panose="02010609060101010101" charset="-122"/>
              </a:rPr>
              <a:t>—— </a:t>
            </a:r>
            <a:r>
              <a:rPr lang="zh-CN" altLang="en-US" sz="2800" b="1" spc="0" dirty="0">
                <a:solidFill>
                  <a:srgbClr val="FF0000"/>
                </a:solidFill>
                <a:uFillTx/>
                <a:latin typeface="黑体" panose="02010609060101010101" charset="-122"/>
                <a:ea typeface="黑体" panose="02010609060101010101" charset="-122"/>
                <a:cs typeface="黑体" panose="02010609060101010101" charset="-122"/>
              </a:rPr>
              <a:t>一党专政</a:t>
            </a:r>
          </a:p>
        </p:txBody>
      </p:sp>
      <p:sp>
        <p:nvSpPr>
          <p:cNvPr id="7" name="文本框 6"/>
          <p:cNvSpPr txBox="1"/>
          <p:nvPr/>
        </p:nvSpPr>
        <p:spPr>
          <a:xfrm>
            <a:off x="100454" y="2321588"/>
            <a:ext cx="11337365" cy="1198880"/>
          </a:xfrm>
          <a:prstGeom prst="rect">
            <a:avLst/>
          </a:prstGeom>
          <a:noFill/>
        </p:spPr>
        <p:txBody>
          <a:bodyPr wrap="square" rtlCol="0">
            <a:spAutoFit/>
          </a:bodyPr>
          <a:lstStyle/>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①</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开始</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charset="-122"/>
              </a:rPr>
              <a:t>1928</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年</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，南京国民政府形式上实现了国家的统一，中国国民党成为中国新的统治者，颁布</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训政纲领</a:t>
            </a:r>
            <a:r>
              <a:rPr lang="en-US" altLang="zh-CN" sz="2400" b="1" dirty="0" smtClean="0">
                <a:solidFill>
                  <a:srgbClr val="00206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，宣告</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军政时期结束，训政时期开始。</a:t>
            </a:r>
          </a:p>
        </p:txBody>
      </p:sp>
      <p:sp>
        <p:nvSpPr>
          <p:cNvPr id="45063" name="Text Box 6"/>
          <p:cNvSpPr txBox="1">
            <a:spLocks noChangeArrowheads="1"/>
          </p:cNvSpPr>
          <p:nvPr/>
        </p:nvSpPr>
        <p:spPr bwMode="auto">
          <a:xfrm>
            <a:off x="106829" y="3696877"/>
            <a:ext cx="11727329" cy="2306955"/>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kumimoji="1" sz="3200">
                <a:solidFill>
                  <a:schemeClr val="bg1"/>
                </a:solidFill>
                <a:latin typeface="Times New Roman" panose="02020603050405020304" pitchFamily="18" charset="0"/>
                <a:ea typeface="华文新魏" panose="02010800040101010101" pitchFamily="2"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pitchFamily="2"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pitchFamily="2"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pitchFamily="2"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pitchFamily="2" charset="-122"/>
              </a:defRPr>
            </a:lvl9pPr>
          </a:lstStyle>
          <a:p>
            <a:pPr eaLnBrk="1" hangingPunct="1">
              <a:lnSpc>
                <a:spcPct val="150000"/>
              </a:lnSpc>
            </a:pPr>
            <a:r>
              <a:rPr lang="zh-CN" altLang="en-US" sz="2400" b="1" dirty="0" smtClean="0">
                <a:solidFill>
                  <a:srgbClr val="FF0000"/>
                </a:solidFill>
                <a:latin typeface="宋体" panose="02010600030101010101" pitchFamily="2" charset="-122"/>
                <a:ea typeface="宋体" panose="02010600030101010101" pitchFamily="2" charset="-122"/>
                <a:cs typeface="楷体" panose="02010609060101010101" pitchFamily="49" charset="-122"/>
              </a:rPr>
              <a:t>②主要内容：</a:t>
            </a:r>
            <a:r>
              <a:rPr lang="en-US" altLang="zh-CN" sz="2400" b="1" dirty="0" smtClean="0">
                <a:solidFill>
                  <a:srgbClr val="FF0000"/>
                </a:solidFill>
                <a:latin typeface="宋体" panose="02010600030101010101" pitchFamily="2" charset="-122"/>
                <a:ea typeface="宋体" panose="02010600030101010101" pitchFamily="2" charset="-122"/>
                <a:cs typeface="楷体" panose="02010609060101010101" pitchFamily="49" charset="-122"/>
              </a:rPr>
              <a:t>“</a:t>
            </a:r>
            <a:r>
              <a:rPr lang="zh-CN" altLang="en-US" sz="2400" b="1" dirty="0" smtClean="0">
                <a:solidFill>
                  <a:srgbClr val="002060"/>
                </a:solidFill>
                <a:latin typeface="宋体" panose="02010600030101010101" pitchFamily="2" charset="-122"/>
                <a:ea typeface="宋体" panose="02010600030101010101" pitchFamily="2" charset="-122"/>
                <a:cs typeface="楷体" panose="02010609060101010101" pitchFamily="49" charset="-122"/>
              </a:rPr>
              <a:t>在</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训政时期，由</a:t>
            </a:r>
            <a:r>
              <a:rPr lang="zh-CN" altLang="en-US" sz="2400" b="1" u="sng" dirty="0">
                <a:solidFill>
                  <a:srgbClr val="FF0000"/>
                </a:solidFill>
                <a:latin typeface="宋体" panose="02010600030101010101" pitchFamily="2" charset="-122"/>
                <a:ea typeface="宋体" panose="02010600030101010101" pitchFamily="2" charset="-122"/>
                <a:cs typeface="楷体" panose="02010609060101010101" pitchFamily="49" charset="-122"/>
              </a:rPr>
              <a:t>国民党全国代表大会</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代表</a:t>
            </a:r>
            <a:r>
              <a:rPr lang="zh-CN" altLang="en-US" sz="2400" b="1" dirty="0">
                <a:solidFill>
                  <a:srgbClr val="FF0000"/>
                </a:solidFill>
                <a:latin typeface="宋体" panose="02010600030101010101" pitchFamily="2" charset="-122"/>
                <a:ea typeface="宋体" panose="02010600030101010101" pitchFamily="2" charset="-122"/>
                <a:cs typeface="楷体" panose="02010609060101010101" pitchFamily="49" charset="-122"/>
              </a:rPr>
              <a:t>国民大会</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领导国民</a:t>
            </a:r>
            <a:r>
              <a:rPr lang="zh-CN" altLang="en-US" sz="2400" b="1" dirty="0">
                <a:solidFill>
                  <a:srgbClr val="FF0000"/>
                </a:solidFill>
                <a:latin typeface="宋体" panose="02010600030101010101" pitchFamily="2" charset="-122"/>
                <a:ea typeface="宋体" panose="02010600030101010101" pitchFamily="2" charset="-122"/>
                <a:cs typeface="楷体" panose="02010609060101010101" pitchFamily="49" charset="-122"/>
              </a:rPr>
              <a:t>行使政权</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；大会闭会期间，把政权</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sym typeface="+mn-ea"/>
              </a:rPr>
              <a:t>托</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付</a:t>
            </a:r>
            <a:r>
              <a:rPr lang="zh-CN" altLang="en-US" sz="2400" b="1" u="sng" dirty="0">
                <a:solidFill>
                  <a:srgbClr val="FF0000"/>
                </a:solidFill>
                <a:latin typeface="宋体" panose="02010600030101010101" pitchFamily="2" charset="-122"/>
                <a:ea typeface="宋体" panose="02010600030101010101" pitchFamily="2" charset="-122"/>
                <a:cs typeface="楷体" panose="02010609060101010101" pitchFamily="49" charset="-122"/>
              </a:rPr>
              <a:t>国民党中央执行委员会</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；行政、立法、司法、考试和监察五项治权，托付给</a:t>
            </a:r>
            <a:r>
              <a:rPr lang="zh-CN" altLang="en-US" sz="2400" b="1" dirty="0">
                <a:solidFill>
                  <a:srgbClr val="FF0000"/>
                </a:solidFill>
                <a:latin typeface="宋体" panose="02010600030101010101" pitchFamily="2" charset="-122"/>
                <a:ea typeface="宋体" panose="02010600030101010101" pitchFamily="2" charset="-122"/>
                <a:cs typeface="楷体" panose="02010609060101010101" pitchFamily="49" charset="-122"/>
              </a:rPr>
              <a:t>国民党政府总揽执行</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400" b="1" dirty="0">
                <a:solidFill>
                  <a:srgbClr val="FF0000"/>
                </a:solidFill>
                <a:latin typeface="宋体" panose="02010600030101010101" pitchFamily="2" charset="-122"/>
                <a:ea typeface="宋体" panose="02010600030101010101" pitchFamily="2" charset="-122"/>
                <a:cs typeface="楷体" panose="02010609060101010101" pitchFamily="49" charset="-122"/>
              </a:rPr>
              <a:t>国民党中央执行委员会政治会议</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负责指导监督国民政府的重大国务。</a:t>
            </a:r>
            <a:r>
              <a:rPr lang="en-US" altLang="zh-CN"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              </a:t>
            </a:r>
            <a:r>
              <a:rPr lang="en-US" altLang="zh-CN" sz="2400" b="1" dirty="0" smtClean="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训政纲领</a:t>
            </a:r>
            <a:r>
              <a:rPr lang="en-US" altLang="zh-CN"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1928</a:t>
            </a: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p>
        </p:txBody>
      </p:sp>
      <p:cxnSp>
        <p:nvCxnSpPr>
          <p:cNvPr id="11" name="直接连接符 10"/>
          <p:cNvCxnSpPr/>
          <p:nvPr/>
        </p:nvCxnSpPr>
        <p:spPr>
          <a:xfrm>
            <a:off x="0" y="781050"/>
            <a:ext cx="12201525" cy="63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1"/>
          <p:cNvSpPr txBox="1"/>
          <p:nvPr/>
        </p:nvSpPr>
        <p:spPr>
          <a:xfrm>
            <a:off x="203835" y="160020"/>
            <a:ext cx="4716356" cy="584775"/>
          </a:xfrm>
          <a:prstGeom prst="rect">
            <a:avLst/>
          </a:prstGeom>
          <a:noFill/>
          <a:ln>
            <a:noFill/>
          </a:ln>
        </p:spPr>
        <p:txBody>
          <a:bodyPr wrap="none" rtlCol="0" anchor="t">
            <a:spAutoFit/>
          </a:bodyPr>
          <a:lstStyle/>
          <a:p>
            <a:r>
              <a:rPr lang="zh-CN" altLang="en-US" sz="3200" b="1" dirty="0">
                <a:solidFill>
                  <a:srgbClr val="FF0000"/>
                </a:solidFill>
                <a:latin typeface="微软雅黑" panose="020B0503020204020204" charset="-122"/>
                <a:ea typeface="微软雅黑" panose="020B0503020204020204" charset="-122"/>
                <a:sym typeface="+mn-ea"/>
              </a:rPr>
              <a:t>一、民国时期的政治制度</a:t>
            </a:r>
            <a:endParaRPr lang="zh-CN" altLang="en-US" sz="3200" b="1"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100454" y="1632072"/>
            <a:ext cx="5716494" cy="737235"/>
          </a:xfrm>
          <a:prstGeom prst="rect">
            <a:avLst/>
          </a:prstGeom>
        </p:spPr>
        <p:txBody>
          <a:bodyPr wrap="square">
            <a:spAutoFit/>
          </a:bodyPr>
          <a:lstStyle/>
          <a:p>
            <a:pPr lvl="0">
              <a:lnSpc>
                <a:spcPct val="150000"/>
              </a:lnSpc>
            </a:pPr>
            <a:r>
              <a:rPr lang="zh-CN" altLang="en-US" sz="2800" b="1" dirty="0" smtClean="0">
                <a:solidFill>
                  <a:srgbClr val="FF0000"/>
                </a:solidFill>
                <a:latin typeface="黑体" panose="02010609060101010101" charset="-122"/>
                <a:ea typeface="黑体" panose="02010609060101010101" charset="-122"/>
                <a:cs typeface="黑体" panose="02010609060101010101" charset="-122"/>
              </a:rPr>
              <a:t>（</a:t>
            </a:r>
            <a:r>
              <a:rPr lang="en-US" altLang="zh-CN" sz="2800" b="1" dirty="0">
                <a:solidFill>
                  <a:srgbClr val="FF0000"/>
                </a:solidFill>
                <a:latin typeface="黑体" panose="02010609060101010101" charset="-122"/>
                <a:ea typeface="黑体" panose="02010609060101010101" charset="-122"/>
                <a:cs typeface="黑体" panose="02010609060101010101" charset="-122"/>
              </a:rPr>
              <a:t>1</a:t>
            </a:r>
            <a:r>
              <a:rPr lang="zh-CN" altLang="en-US" sz="2800" b="1" dirty="0" smtClean="0">
                <a:solidFill>
                  <a:srgbClr val="FF0000"/>
                </a:solidFill>
                <a:latin typeface="黑体" panose="02010609060101010101" charset="-122"/>
                <a:ea typeface="黑体" panose="02010609060101010101" charset="-122"/>
                <a:cs typeface="黑体" panose="02010609060101010101" charset="-122"/>
              </a:rPr>
              <a:t>）国民政府时期的</a:t>
            </a:r>
            <a:r>
              <a:rPr lang="zh-CN" altLang="en-US" sz="2800" b="1" dirty="0">
                <a:solidFill>
                  <a:srgbClr val="FF0000"/>
                </a:solidFill>
                <a:latin typeface="黑体" panose="02010609060101010101" charset="-122"/>
                <a:ea typeface="黑体" panose="02010609060101010101" charset="-122"/>
                <a:cs typeface="黑体" panose="02010609060101010101" charset="-122"/>
              </a:rPr>
              <a:t>训政</a:t>
            </a:r>
            <a:endParaRPr lang="en-US" altLang="zh-CN"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8" name="矩形 7"/>
          <p:cNvSpPr/>
          <p:nvPr/>
        </p:nvSpPr>
        <p:spPr>
          <a:xfrm>
            <a:off x="191844" y="6006780"/>
            <a:ext cx="11817836" cy="645160"/>
          </a:xfrm>
          <a:prstGeom prst="rect">
            <a:avLst/>
          </a:prstGeom>
        </p:spPr>
        <p:txBody>
          <a:bodyPr wrap="square">
            <a:spAutoFit/>
          </a:bodyPr>
          <a:lstStyle/>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③实质</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违背了孙中山</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“主权在民”</a:t>
            </a:r>
            <a:r>
              <a:rPr lang="zh-CN" altLang="en-US" sz="2400" b="1" dirty="0" smtClean="0">
                <a:solidFill>
                  <a:srgbClr val="002060"/>
                </a:solidFill>
                <a:latin typeface="宋体" panose="02010600030101010101" pitchFamily="2" charset="-122"/>
                <a:ea typeface="宋体" panose="02010600030101010101" pitchFamily="2" charset="-122"/>
                <a:cs typeface="黑体" panose="02010609060101010101" charset="-122"/>
              </a:rPr>
              <a:t>的初衷，就是剥夺人民权利的</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一</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charset="-122"/>
              </a:rPr>
              <a:t>党</a:t>
            </a:r>
            <a:r>
              <a:rPr lang="zh-CN" altLang="en-US" sz="2400" b="1" dirty="0" smtClean="0">
                <a:solidFill>
                  <a:srgbClr val="FF0000"/>
                </a:solidFill>
                <a:latin typeface="宋体" panose="02010600030101010101" pitchFamily="2" charset="-122"/>
                <a:ea typeface="宋体" panose="02010600030101010101" pitchFamily="2" charset="-122"/>
                <a:cs typeface="黑体" panose="02010609060101010101" charset="-122"/>
              </a:rPr>
              <a:t>专政</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charset="-122"/>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5063"/>
                                        </p:tgtEl>
                                        <p:attrNameLst>
                                          <p:attrName>style.visibility</p:attrName>
                                        </p:attrNameLst>
                                      </p:cBhvr>
                                      <p:to>
                                        <p:strVal val="visible"/>
                                      </p:to>
                                    </p:set>
                                    <p:animEffect transition="in" filter="circle(in)">
                                      <p:cBhvr>
                                        <p:cTn id="14" dur="2000"/>
                                        <p:tgtEl>
                                          <p:spTgt spid="4506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06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1"/>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AS_UNIQUEID" val="899"/>
</p:tagLst>
</file>

<file path=ppt/tags/tag204.xml><?xml version="1.0" encoding="utf-8"?>
<p:tagLst xmlns:a="http://schemas.openxmlformats.org/drawingml/2006/main" xmlns:r="http://schemas.openxmlformats.org/officeDocument/2006/relationships" xmlns:p="http://schemas.openxmlformats.org/presentationml/2006/main">
  <p:tag name="PA" val="v4.2.0"/>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206.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07.xml><?xml version="1.0" encoding="utf-8"?>
<p:tagLst xmlns:a="http://schemas.openxmlformats.org/drawingml/2006/main" xmlns:r="http://schemas.openxmlformats.org/officeDocument/2006/relationships" xmlns:p="http://schemas.openxmlformats.org/presentationml/2006/main">
  <p:tag name="AS_UNIQUEID" val="335"/>
  <p:tag name="KSO_WM_UNIT_PLACING_PICTURE_USER_VIEWPORT" val="{&quot;height&quot;:3147,&quot;width&quot;:4282}"/>
</p:tagLst>
</file>

<file path=ppt/tags/tag208.xml><?xml version="1.0" encoding="utf-8"?>
<p:tagLst xmlns:a="http://schemas.openxmlformats.org/drawingml/2006/main" xmlns:r="http://schemas.openxmlformats.org/officeDocument/2006/relationships" xmlns:p="http://schemas.openxmlformats.org/presentationml/2006/main">
  <p:tag name="AS_UNIQUEID" val="278"/>
</p:tagLst>
</file>

<file path=ppt/tags/tag209.xml><?xml version="1.0" encoding="utf-8"?>
<p:tagLst xmlns:a="http://schemas.openxmlformats.org/drawingml/2006/main" xmlns:r="http://schemas.openxmlformats.org/officeDocument/2006/relationships" xmlns:p="http://schemas.openxmlformats.org/presentationml/2006/main">
  <p:tag name="AS_UNIQUEID" val="279"/>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AS_UNIQUEID" val="280"/>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15.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17.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3798_1*i*2"/>
  <p:tag name="KSO_WM_TEMPLATE_CATEGORY" val="diagram"/>
  <p:tag name="KSO_WM_TEMPLATE_INDEX" val="20193798"/>
  <p:tag name="KSO_WM_UNIT_LAYERLEVEL" val="1"/>
  <p:tag name="KSO_WM_TAG_VERSION" val="1.0"/>
  <p:tag name="KSO_WM_BEAUTIFY_FLAG" val="#wm#"/>
  <p:tag name="KSO_WM_UNIT_ADJUSTLAYOUT_ID" val="50"/>
  <p:tag name="KSO_WM_UNIT_COLOR_SCHEME_SHAPE_ID" val="50"/>
  <p:tag name="KSO_WM_UNIT_COLOR_SCHEME_PARENT_PAGE" val="0_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3798_1*i*2"/>
  <p:tag name="KSO_WM_TEMPLATE_CATEGORY" val="diagram"/>
  <p:tag name="KSO_WM_TEMPLATE_INDEX" val="20193798"/>
  <p:tag name="KSO_WM_UNIT_LAYERLEVEL" val="1"/>
  <p:tag name="KSO_WM_TAG_VERSION" val="1.0"/>
  <p:tag name="KSO_WM_BEAUTIFY_FLAG" val="#wm#"/>
  <p:tag name="KSO_WM_UNIT_ADJUSTLAYOUT_ID" val="50"/>
  <p:tag name="KSO_WM_UNIT_COLOR_SCHEME_SHAPE_ID" val="50"/>
  <p:tag name="KSO_WM_UNIT_COLOR_SCHEME_PARENT_PAGE" val="0_1"/>
</p:tagLst>
</file>

<file path=ppt/tags/tag221.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23.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24.xml><?xml version="1.0" encoding="utf-8"?>
<p:tagLst xmlns:a="http://schemas.openxmlformats.org/drawingml/2006/main" xmlns:r="http://schemas.openxmlformats.org/officeDocument/2006/relationships" xmlns:p="http://schemas.openxmlformats.org/presentationml/2006/main">
  <p:tag name="AS_UNIQUEID" val="621"/>
</p:tagLst>
</file>

<file path=ppt/tags/tag225.xml><?xml version="1.0" encoding="utf-8"?>
<p:tagLst xmlns:a="http://schemas.openxmlformats.org/drawingml/2006/main" xmlns:r="http://schemas.openxmlformats.org/officeDocument/2006/relationships" xmlns:p="http://schemas.openxmlformats.org/presentationml/2006/main">
  <p:tag name="AS_UNIQUEID" val="622"/>
</p:tagLst>
</file>

<file path=ppt/tags/tag226.xml><?xml version="1.0" encoding="utf-8"?>
<p:tagLst xmlns:a="http://schemas.openxmlformats.org/drawingml/2006/main" xmlns:r="http://schemas.openxmlformats.org/officeDocument/2006/relationships" xmlns:p="http://schemas.openxmlformats.org/presentationml/2006/main">
  <p:tag name="KSO_WM_UNIT_TABLE_BEAUTIFY" val="smartTable{3cebf821-a561-400c-a72f-0f39cd409e2e}"/>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28.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29.xml><?xml version="1.0" encoding="utf-8"?>
<p:tagLst xmlns:a="http://schemas.openxmlformats.org/drawingml/2006/main" xmlns:r="http://schemas.openxmlformats.org/officeDocument/2006/relationships" xmlns:p="http://schemas.openxmlformats.org/presentationml/2006/main">
  <p:tag name="AS_UNIQUEID" val="264"/>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31.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32.xml><?xml version="1.0" encoding="utf-8"?>
<p:tagLst xmlns:a="http://schemas.openxmlformats.org/drawingml/2006/main" xmlns:r="http://schemas.openxmlformats.org/officeDocument/2006/relationships" xmlns:p="http://schemas.openxmlformats.org/presentationml/2006/main">
  <p:tag name="AS_UNIQUEID" val="103"/>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34.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36.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37.xml><?xml version="1.0" encoding="utf-8"?>
<p:tagLst xmlns:a="http://schemas.openxmlformats.org/drawingml/2006/main" xmlns:r="http://schemas.openxmlformats.org/officeDocument/2006/relationships" xmlns:p="http://schemas.openxmlformats.org/presentationml/2006/main">
  <p:tag name="KSO_WM_UNIT_TABLE_BEAUTIFY" val="smartTable{c6c50c04-104f-49df-8568-84629f874ef4}"/>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39.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41.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42.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43.xml><?xml version="1.0" encoding="utf-8"?>
<p:tagLst xmlns:a="http://schemas.openxmlformats.org/drawingml/2006/main" xmlns:r="http://schemas.openxmlformats.org/officeDocument/2006/relationships" xmlns:p="http://schemas.openxmlformats.org/presentationml/2006/main">
  <p:tag name="KSO_WM_UNIT_TABLE_BEAUTIFY" val="smartTable{0a787ea0-0333-40eb-ae92-9849a5388874}"/>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45.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247.xml><?xml version="1.0" encoding="utf-8"?>
<p:tagLst xmlns:a="http://schemas.openxmlformats.org/drawingml/2006/main" xmlns:r="http://schemas.openxmlformats.org/officeDocument/2006/relationships" xmlns:p="http://schemas.openxmlformats.org/presentationml/2006/main">
  <p:tag name="KSO_WM_UNIT_TABLE_BEAUTIFY" val="smartTable{79a68990-2038-4ac8-9a20-42f970ddcdbf}"/>
  <p:tag name="TABLE_RECT" val="36*197.767*648*303.5"/>
  <p:tag name="TABLE_EMPHASIZE_COLOR" val="6579300"/>
  <p:tag name="TABLE_ONEKEY_SKIN_IDX" val="0"/>
  <p:tag name="TABLE_SKINIDX" val="-1"/>
  <p:tag name="TABLE_COLORIDX" val="l"/>
</p:tagLst>
</file>

<file path=ppt/tags/tag248.xml><?xml version="1.0" encoding="utf-8"?>
<p:tagLst xmlns:a="http://schemas.openxmlformats.org/drawingml/2006/main" xmlns:r="http://schemas.openxmlformats.org/officeDocument/2006/relationships" xmlns:p="http://schemas.openxmlformats.org/presentationml/2006/main">
  <p:tag name="KSO_WM_UNIT_TABLE_BEAUTIFY" val="smartTable{79a68990-2038-4ac8-9a20-42f970ddcdbf}"/>
  <p:tag name="TABLE_RECT" val="36*197.767*648*303.5"/>
  <p:tag name="TABLE_EMPHASIZE_COLOR" val="6579300"/>
  <p:tag name="TABLE_ONEKEY_SKIN_IDX" val="0"/>
  <p:tag name="TABLE_SKINIDX" val="-1"/>
  <p:tag name="TABLE_COLORIDX" val="l"/>
</p:tagLst>
</file>

<file path=ppt/tags/tag249.xml><?xml version="1.0" encoding="utf-8"?>
<p:tagLst xmlns:a="http://schemas.openxmlformats.org/drawingml/2006/main" xmlns:r="http://schemas.openxmlformats.org/officeDocument/2006/relationships" xmlns:p="http://schemas.openxmlformats.org/presentationml/2006/main">
  <p:tag name="AS_UNIQUEID" val="89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AS_UNIQUEID" val="893"/>
</p:tagLst>
</file>

<file path=ppt/tags/tag251.xml><?xml version="1.0" encoding="utf-8"?>
<p:tagLst xmlns:a="http://schemas.openxmlformats.org/drawingml/2006/main" xmlns:r="http://schemas.openxmlformats.org/officeDocument/2006/relationships" xmlns:p="http://schemas.openxmlformats.org/presentationml/2006/main">
  <p:tag name="AS_UNIQUEID" val="894"/>
</p:tagLst>
</file>

<file path=ppt/tags/tag252.xml><?xml version="1.0" encoding="utf-8"?>
<p:tagLst xmlns:a="http://schemas.openxmlformats.org/drawingml/2006/main" xmlns:r="http://schemas.openxmlformats.org/officeDocument/2006/relationships" xmlns:p="http://schemas.openxmlformats.org/presentationml/2006/main">
  <p:tag name="AS_UNIQUEID" val="895"/>
</p:tagLst>
</file>

<file path=ppt/tags/tag253.xml><?xml version="1.0" encoding="utf-8"?>
<p:tagLst xmlns:a="http://schemas.openxmlformats.org/drawingml/2006/main" xmlns:r="http://schemas.openxmlformats.org/officeDocument/2006/relationships" xmlns:p="http://schemas.openxmlformats.org/presentationml/2006/main">
  <p:tag name="KSO_WM_UNIT_TEXT_PART_ID" val="2-a"/>
  <p:tag name="KSO_WM_UNIT_TEXT_PART_SIZE" val="24.96*434.5"/>
  <p:tag name="KSO_WM_UNIT_VALUE" val="26"/>
  <p:tag name="KSO_WM_UNIT_HIGHLIGHT" val="0"/>
  <p:tag name="KSO_WM_UNIT_COMPATIBLE" val="0"/>
  <p:tag name="KSO_WM_UNIT_DIAGRAM_ISNUMVISUAL" val="0"/>
  <p:tag name="KSO_WM_UNIT_DIAGRAM_ISREFERUNIT" val="0"/>
  <p:tag name="KSO_WM_UNIT_ID" val="diagram20193798_1*f*1"/>
  <p:tag name="KSO_WM_TEMPLATE_CATEGORY" val="diagram"/>
  <p:tag name="KSO_WM_TEMPLATE_INDEX" val="20193798"/>
  <p:tag name="KSO_WM_UNIT_LAYERLEVEL" val="1"/>
  <p:tag name="KSO_WM_TAG_VERSION" val="1.0"/>
  <p:tag name="KSO_WM_BEAUTIFY_FLAG" val="#wm#"/>
  <p:tag name="KSO_WM_UNIT_PRESET_TEXT" val="点击此处添加正文，请言简意赅的阐述观点。"/>
  <p:tag name="KSO_WM_UNIT_TYPE" val="f"/>
  <p:tag name="KSO_WM_UNIT_INDEX" val="1"/>
  <p:tag name="KSO_WM_UNIT_ADJUSTLAYOUT_ID" val="49"/>
  <p:tag name="KSO_WM_UNIT_COLOR_SCHEME_SHAPE_ID" val="49"/>
  <p:tag name="KSO_WM_UNIT_COLOR_SCHEME_PARENT_PAGE" val="0_1"/>
  <p:tag name="KSO_WM_UNIT_TEXT_PART_ID_V2" val="d-2-1"/>
</p:tagLst>
</file>

<file path=ppt/tags/tag254.xml><?xml version="1.0" encoding="utf-8"?>
<p:tagLst xmlns:a="http://schemas.openxmlformats.org/drawingml/2006/main" xmlns:r="http://schemas.openxmlformats.org/officeDocument/2006/relationships" xmlns:p="http://schemas.openxmlformats.org/presentationml/2006/main">
  <p:tag name="AS_UNIQUEID" val="887"/>
</p:tagLst>
</file>

<file path=ppt/tags/tag255.xml><?xml version="1.0" encoding="utf-8"?>
<p:tagLst xmlns:a="http://schemas.openxmlformats.org/drawingml/2006/main" xmlns:r="http://schemas.openxmlformats.org/officeDocument/2006/relationships" xmlns:p="http://schemas.openxmlformats.org/presentationml/2006/main">
  <p:tag name="AS_UNIQUEID" val="888"/>
</p:tagLst>
</file>

<file path=ppt/tags/tag256.xml><?xml version="1.0" encoding="utf-8"?>
<p:tagLst xmlns:a="http://schemas.openxmlformats.org/drawingml/2006/main" xmlns:r="http://schemas.openxmlformats.org/officeDocument/2006/relationships" xmlns:p="http://schemas.openxmlformats.org/presentationml/2006/main">
  <p:tag name="AS_UNIQUEID" val="889"/>
</p:tagLst>
</file>

<file path=ppt/tags/tag257.xml><?xml version="1.0" encoding="utf-8"?>
<p:tagLst xmlns:a="http://schemas.openxmlformats.org/drawingml/2006/main" xmlns:r="http://schemas.openxmlformats.org/officeDocument/2006/relationships" xmlns:p="http://schemas.openxmlformats.org/presentationml/2006/main">
  <p:tag name="AS_UNIQUEID" val="897"/>
</p:tagLst>
</file>

<file path=ppt/tags/tag258.xml><?xml version="1.0" encoding="utf-8"?>
<p:tagLst xmlns:a="http://schemas.openxmlformats.org/drawingml/2006/main" xmlns:r="http://schemas.openxmlformats.org/officeDocument/2006/relationships" xmlns:p="http://schemas.openxmlformats.org/presentationml/2006/main">
  <p:tag name="AS_UNIQUEID" val="898"/>
</p:tagLst>
</file>

<file path=ppt/tags/tag259.xml><?xml version="1.0" encoding="utf-8"?>
<p:tagLst xmlns:a="http://schemas.openxmlformats.org/drawingml/2006/main" xmlns:r="http://schemas.openxmlformats.org/officeDocument/2006/relationships" xmlns:p="http://schemas.openxmlformats.org/presentationml/2006/main">
  <p:tag name="AS_UNIQUEID" val="899"/>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AS_UNIQUEID" val="901"/>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Lst>
</file>

<file path=ppt/tags/tag262.xml><?xml version="1.0" encoding="utf-8"?>
<p:tagLst xmlns:a="http://schemas.openxmlformats.org/drawingml/2006/main" xmlns:r="http://schemas.openxmlformats.org/officeDocument/2006/relationships" xmlns:p="http://schemas.openxmlformats.org/presentationml/2006/main">
  <p:tag name="AS_UNIQUEID" val="901"/>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264.xml><?xml version="1.0" encoding="utf-8"?>
<p:tagLst xmlns:a="http://schemas.openxmlformats.org/drawingml/2006/main" xmlns:r="http://schemas.openxmlformats.org/officeDocument/2006/relationships" xmlns:p="http://schemas.openxmlformats.org/presentationml/2006/main">
  <p:tag name="AS_UNIQUEID" val="458"/>
</p:tagLst>
</file>

<file path=ppt/tags/tag265.xml><?xml version="1.0" encoding="utf-8"?>
<p:tagLst xmlns:a="http://schemas.openxmlformats.org/drawingml/2006/main" xmlns:r="http://schemas.openxmlformats.org/officeDocument/2006/relationships" xmlns:p="http://schemas.openxmlformats.org/presentationml/2006/main">
  <p:tag name="AS_UNIQUEID" val="459"/>
</p:tagLst>
</file>

<file path=ppt/tags/tag266.xml><?xml version="1.0" encoding="utf-8"?>
<p:tagLst xmlns:a="http://schemas.openxmlformats.org/drawingml/2006/main" xmlns:r="http://schemas.openxmlformats.org/officeDocument/2006/relationships" xmlns:p="http://schemas.openxmlformats.org/presentationml/2006/main">
  <p:tag name="AS_UNIQUEID" val="460"/>
</p:tagLst>
</file>

<file path=ppt/tags/tag267.xml><?xml version="1.0" encoding="utf-8"?>
<p:tagLst xmlns:a="http://schemas.openxmlformats.org/drawingml/2006/main" xmlns:r="http://schemas.openxmlformats.org/officeDocument/2006/relationships" xmlns:p="http://schemas.openxmlformats.org/presentationml/2006/main">
  <p:tag name="AS_UNIQUEID" val="461"/>
</p:tagLst>
</file>

<file path=ppt/tags/tag268.xml><?xml version="1.0" encoding="utf-8"?>
<p:tagLst xmlns:a="http://schemas.openxmlformats.org/drawingml/2006/main" xmlns:r="http://schemas.openxmlformats.org/officeDocument/2006/relationships" xmlns:p="http://schemas.openxmlformats.org/presentationml/2006/main">
  <p:tag name="AS_UNIQUEID" val="462"/>
</p:tagLst>
</file>

<file path=ppt/tags/tag269.xml><?xml version="1.0" encoding="utf-8"?>
<p:tagLst xmlns:a="http://schemas.openxmlformats.org/drawingml/2006/main" xmlns:r="http://schemas.openxmlformats.org/officeDocument/2006/relationships" xmlns:p="http://schemas.openxmlformats.org/presentationml/2006/main">
  <p:tag name="AS_UNIQUEID" val="453"/>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AS_UNIQUEID" val="454"/>
</p:tagLst>
</file>

<file path=ppt/tags/tag271.xml><?xml version="1.0" encoding="utf-8"?>
<p:tagLst xmlns:a="http://schemas.openxmlformats.org/drawingml/2006/main" xmlns:r="http://schemas.openxmlformats.org/officeDocument/2006/relationships" xmlns:p="http://schemas.openxmlformats.org/presentationml/2006/main">
  <p:tag name="AS_UNIQUEID" val="455"/>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273.xml><?xml version="1.0" encoding="utf-8"?>
<p:tagLst xmlns:a="http://schemas.openxmlformats.org/drawingml/2006/main" xmlns:r="http://schemas.openxmlformats.org/officeDocument/2006/relationships" xmlns:p="http://schemas.openxmlformats.org/presentationml/2006/main">
  <p:tag name="AS_UNIQUEID" val="468"/>
  <p:tag name="KSO_WM_BEAUTIFY_FLAG" val="#wm#"/>
  <p:tag name="KSO_WM_TAG_VERSION" val="1.0"/>
  <p:tag name="KSO_WM_TEMPLATE_CATEGORY" val="diagram"/>
  <p:tag name="KSO_WM_TEMPLATE_INDEX" val="20193798"/>
  <p:tag name="KSO_WM_UNIT_ADJUSTLAYOUT_ID" val="49"/>
  <p:tag name="KSO_WM_UNIT_COLOR_SCHEME_PARENT_PAGE" val="0_1"/>
  <p:tag name="KSO_WM_UNIT_COLOR_SCHEME_SHAPE_ID" val="49"/>
  <p:tag name="KSO_WM_UNIT_COMPATIBLE" val="0"/>
  <p:tag name="KSO_WM_UNIT_DIAGRAM_ISNUMVISUAL" val="0"/>
  <p:tag name="KSO_WM_UNIT_DIAGRAM_ISREFERUNIT" val="0"/>
  <p:tag name="KSO_WM_UNIT_HIGHLIGHT" val="0"/>
  <p:tag name="KSO_WM_UNIT_ID" val="diagram20193798_1*f*1"/>
  <p:tag name="KSO_WM_UNIT_INDEX" val="1"/>
  <p:tag name="KSO_WM_UNIT_LAYERLEVEL" val="1"/>
  <p:tag name="KSO_WM_UNIT_PRESET_TEXT" val="点击此处添加正文，请言简意赅的阐述观点。"/>
  <p:tag name="KSO_WM_UNIT_TEXT_PART_ID" val="2-a"/>
  <p:tag name="KSO_WM_UNIT_TEXT_PART_ID_V2" val="d-2-1"/>
  <p:tag name="KSO_WM_UNIT_TEXT_PART_SIZE" val="24.96*434.5"/>
  <p:tag name="KSO_WM_UNIT_TYPE" val="f"/>
  <p:tag name="KSO_WM_UNIT_VALUE" val="26"/>
</p:tagLst>
</file>

<file path=ppt/tags/tag274.xml><?xml version="1.0" encoding="utf-8"?>
<p:tagLst xmlns:a="http://schemas.openxmlformats.org/drawingml/2006/main" xmlns:r="http://schemas.openxmlformats.org/officeDocument/2006/relationships" xmlns:p="http://schemas.openxmlformats.org/presentationml/2006/main">
  <p:tag name="AS_UNIQUEID" val="470"/>
</p:tagLst>
</file>

<file path=ppt/tags/tag275.xml><?xml version="1.0" encoding="utf-8"?>
<p:tagLst xmlns:a="http://schemas.openxmlformats.org/drawingml/2006/main" xmlns:r="http://schemas.openxmlformats.org/officeDocument/2006/relationships" xmlns:p="http://schemas.openxmlformats.org/presentationml/2006/main">
  <p:tag name="AS_UNIQUEID" val="471"/>
</p:tagLst>
</file>

<file path=ppt/tags/tag276.xml><?xml version="1.0" encoding="utf-8"?>
<p:tagLst xmlns:a="http://schemas.openxmlformats.org/drawingml/2006/main" xmlns:r="http://schemas.openxmlformats.org/officeDocument/2006/relationships" xmlns:p="http://schemas.openxmlformats.org/presentationml/2006/main">
  <p:tag name="AS_UNIQUEID" val="472"/>
</p:tagLst>
</file>

<file path=ppt/tags/tag277.xml><?xml version="1.0" encoding="utf-8"?>
<p:tagLst xmlns:a="http://schemas.openxmlformats.org/drawingml/2006/main" xmlns:r="http://schemas.openxmlformats.org/officeDocument/2006/relationships" xmlns:p="http://schemas.openxmlformats.org/presentationml/2006/main">
  <p:tag name="AS_UNIQUEID" val="473"/>
</p:tagLst>
</file>

<file path=ppt/tags/tag278.xml><?xml version="1.0" encoding="utf-8"?>
<p:tagLst xmlns:a="http://schemas.openxmlformats.org/drawingml/2006/main" xmlns:r="http://schemas.openxmlformats.org/officeDocument/2006/relationships" xmlns:p="http://schemas.openxmlformats.org/presentationml/2006/main">
  <p:tag name="AS_UNIQUEID" val="464"/>
</p:tagLst>
</file>

<file path=ppt/tags/tag279.xml><?xml version="1.0" encoding="utf-8"?>
<p:tagLst xmlns:a="http://schemas.openxmlformats.org/drawingml/2006/main" xmlns:r="http://schemas.openxmlformats.org/officeDocument/2006/relationships" xmlns:p="http://schemas.openxmlformats.org/presentationml/2006/main">
  <p:tag name="AS_UNIQUEID" val="465"/>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AS_UNIQUEID" val="466"/>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282.xml><?xml version="1.0" encoding="utf-8"?>
<p:tagLst xmlns:a="http://schemas.openxmlformats.org/drawingml/2006/main" xmlns:r="http://schemas.openxmlformats.org/officeDocument/2006/relationships" xmlns:p="http://schemas.openxmlformats.org/presentationml/2006/main">
  <p:tag name="AS_UNIQUEID" val="468"/>
  <p:tag name="KSO_WM_BEAUTIFY_FLAG" val="#wm#"/>
  <p:tag name="KSO_WM_TAG_VERSION" val="1.0"/>
  <p:tag name="KSO_WM_TEMPLATE_CATEGORY" val="diagram"/>
  <p:tag name="KSO_WM_TEMPLATE_INDEX" val="20193798"/>
  <p:tag name="KSO_WM_UNIT_ADJUSTLAYOUT_ID" val="49"/>
  <p:tag name="KSO_WM_UNIT_COLOR_SCHEME_PARENT_PAGE" val="0_1"/>
  <p:tag name="KSO_WM_UNIT_COLOR_SCHEME_SHAPE_ID" val="49"/>
  <p:tag name="KSO_WM_UNIT_COMPATIBLE" val="0"/>
  <p:tag name="KSO_WM_UNIT_DIAGRAM_ISNUMVISUAL" val="0"/>
  <p:tag name="KSO_WM_UNIT_DIAGRAM_ISREFERUNIT" val="0"/>
  <p:tag name="KSO_WM_UNIT_HIGHLIGHT" val="0"/>
  <p:tag name="KSO_WM_UNIT_ID" val="diagram20193798_1*f*1"/>
  <p:tag name="KSO_WM_UNIT_INDEX" val="1"/>
  <p:tag name="KSO_WM_UNIT_LAYERLEVEL" val="1"/>
  <p:tag name="KSO_WM_UNIT_PRESET_TEXT" val="点击此处添加正文，请言简意赅的阐述观点。"/>
  <p:tag name="KSO_WM_UNIT_TEXT_PART_ID" val="2-a"/>
  <p:tag name="KSO_WM_UNIT_TEXT_PART_ID_V2" val="d-2-1"/>
  <p:tag name="KSO_WM_UNIT_TEXT_PART_SIZE" val="24.96*434.5"/>
  <p:tag name="KSO_WM_UNIT_TYPE" val="f"/>
  <p:tag name="KSO_WM_UNIT_VALUE" val="26"/>
</p:tagLst>
</file>

<file path=ppt/tags/tag283.xml><?xml version="1.0" encoding="utf-8"?>
<p:tagLst xmlns:a="http://schemas.openxmlformats.org/drawingml/2006/main" xmlns:r="http://schemas.openxmlformats.org/officeDocument/2006/relationships" xmlns:p="http://schemas.openxmlformats.org/presentationml/2006/main">
  <p:tag name="AS_UNIQUEID" val="470"/>
</p:tagLst>
</file>

<file path=ppt/tags/tag284.xml><?xml version="1.0" encoding="utf-8"?>
<p:tagLst xmlns:a="http://schemas.openxmlformats.org/drawingml/2006/main" xmlns:r="http://schemas.openxmlformats.org/officeDocument/2006/relationships" xmlns:p="http://schemas.openxmlformats.org/presentationml/2006/main">
  <p:tag name="AS_UNIQUEID" val="471"/>
</p:tagLst>
</file>

<file path=ppt/tags/tag285.xml><?xml version="1.0" encoding="utf-8"?>
<p:tagLst xmlns:a="http://schemas.openxmlformats.org/drawingml/2006/main" xmlns:r="http://schemas.openxmlformats.org/officeDocument/2006/relationships" xmlns:p="http://schemas.openxmlformats.org/presentationml/2006/main">
  <p:tag name="AS_UNIQUEID" val="472"/>
</p:tagLst>
</file>

<file path=ppt/tags/tag286.xml><?xml version="1.0" encoding="utf-8"?>
<p:tagLst xmlns:a="http://schemas.openxmlformats.org/drawingml/2006/main" xmlns:r="http://schemas.openxmlformats.org/officeDocument/2006/relationships" xmlns:p="http://schemas.openxmlformats.org/presentationml/2006/main">
  <p:tag name="AS_UNIQUEID" val="473"/>
</p:tagLst>
</file>

<file path=ppt/tags/tag287.xml><?xml version="1.0" encoding="utf-8"?>
<p:tagLst xmlns:a="http://schemas.openxmlformats.org/drawingml/2006/main" xmlns:r="http://schemas.openxmlformats.org/officeDocument/2006/relationships" xmlns:p="http://schemas.openxmlformats.org/presentationml/2006/main">
  <p:tag name="AS_UNIQUEID" val="464"/>
</p:tagLst>
</file>

<file path=ppt/tags/tag288.xml><?xml version="1.0" encoding="utf-8"?>
<p:tagLst xmlns:a="http://schemas.openxmlformats.org/drawingml/2006/main" xmlns:r="http://schemas.openxmlformats.org/officeDocument/2006/relationships" xmlns:p="http://schemas.openxmlformats.org/presentationml/2006/main">
  <p:tag name="AS_UNIQUEID" val="465"/>
</p:tagLst>
</file>

<file path=ppt/tags/tag289.xml><?xml version="1.0" encoding="utf-8"?>
<p:tagLst xmlns:a="http://schemas.openxmlformats.org/drawingml/2006/main" xmlns:r="http://schemas.openxmlformats.org/officeDocument/2006/relationships" xmlns:p="http://schemas.openxmlformats.org/presentationml/2006/main">
  <p:tag name="AS_UNIQUEID" val="466"/>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6、8、10、15、18、19、20、21、24、29、32"/>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571"/>
  <p:tag name="KSO_WM_TEMPLATE_MASTER_TYPE"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20403">
      <a:dk1>
        <a:sysClr val="windowText" lastClr="000000"/>
      </a:dk1>
      <a:lt1>
        <a:sysClr val="window" lastClr="FFFFFF"/>
      </a:lt1>
      <a:dk2>
        <a:srgbClr val="FEF5F5"/>
      </a:dk2>
      <a:lt2>
        <a:srgbClr val="FFFFFF"/>
      </a:lt2>
      <a:accent1>
        <a:srgbClr val="C61410"/>
      </a:accent1>
      <a:accent2>
        <a:srgbClr val="CA3526"/>
      </a:accent2>
      <a:accent3>
        <a:srgbClr val="CE563C"/>
      </a:accent3>
      <a:accent4>
        <a:srgbClr val="D37651"/>
      </a:accent4>
      <a:accent5>
        <a:srgbClr val="D79767"/>
      </a:accent5>
      <a:accent6>
        <a:srgbClr val="DBB87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4951</Words>
  <Application>Microsoft Office PowerPoint</Application>
  <PresentationFormat>自定义</PresentationFormat>
  <Paragraphs>407</Paragraphs>
  <Slides>38</Slides>
  <Notes>22</Notes>
  <HiddenSlides>0</HiddenSlides>
  <MMClips>0</MMClips>
  <ScaleCrop>false</ScaleCrop>
  <HeadingPairs>
    <vt:vector size="4" baseType="variant">
      <vt:variant>
        <vt:lpstr>主题</vt:lpstr>
      </vt:variant>
      <vt:variant>
        <vt:i4>4</vt:i4>
      </vt:variant>
      <vt:variant>
        <vt:lpstr>幻灯片标题</vt:lpstr>
      </vt:variant>
      <vt:variant>
        <vt:i4>38</vt:i4>
      </vt:variant>
    </vt:vector>
  </HeadingPairs>
  <TitlesOfParts>
    <vt:vector size="42" baseType="lpstr">
      <vt:lpstr>Office 主题​​</vt:lpstr>
      <vt:lpstr>1_Office 主题​​</vt:lpstr>
      <vt:lpstr>2_Office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刘毅</cp:lastModifiedBy>
  <cp:revision>8</cp:revision>
  <dcterms:created xsi:type="dcterms:W3CDTF">2020-08-23T07:53:00Z</dcterms:created>
  <dcterms:modified xsi:type="dcterms:W3CDTF">2021-08-20T02:05:12Z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ies>
</file>