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6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1" r:id="rId11"/>
    <p:sldId id="281" r:id="rId12"/>
    <p:sldId id="282" r:id="rId13"/>
    <p:sldId id="283" r:id="rId14"/>
    <p:sldId id="263" r:id="rId15"/>
    <p:sldId id="284" r:id="rId16"/>
    <p:sldId id="285" r:id="rId17"/>
    <p:sldId id="286" r:id="rId18"/>
    <p:sldId id="287" r:id="rId19"/>
    <p:sldId id="290" r:id="rId20"/>
    <p:sldId id="288" r:id="rId21"/>
    <p:sldId id="28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0.2" initials="0" lastIdx="1" clrIdx="1"/>
  <p:cmAuthor id="0" name="evanyifenglee@outlook.com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DEEBF7"/>
    <a:srgbClr val="9DC3E6"/>
    <a:srgbClr val="FFD966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635"/>
            <a:ext cx="9144000" cy="1515745"/>
          </a:xfrm>
        </p:spPr>
        <p:txBody>
          <a:bodyPr>
            <a:normAutofit/>
          </a:bodyPr>
          <a:p>
            <a:pPr algn="ctr"/>
            <a:r>
              <a:rPr lang="zh-CN" altLang="en-US"/>
              <a:t>选择性必修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390" y="1516380"/>
            <a:ext cx="2907665" cy="4022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8705" y="5539105"/>
            <a:ext cx="32010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国家制度与社会治理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20" y="1516380"/>
            <a:ext cx="2930525" cy="4022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0600" y="5539105"/>
            <a:ext cx="25914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经济与社会生活</a:t>
            </a:r>
            <a:endParaRPr lang="zh-CN" altLang="en-US" sz="24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516380"/>
            <a:ext cx="2930525" cy="3983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9600" y="5500370"/>
            <a:ext cx="25914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文化交流与传播</a:t>
            </a:r>
            <a:endParaRPr lang="zh-CN" altLang="en-US" sz="2400" b="1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3520" y="103505"/>
            <a:ext cx="8273415" cy="1198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一、先秦时期的政治制度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春秋战国：社会转型（奴隶社会→封建社会）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6647" y="2546664"/>
            <a:ext cx="3276924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kumimoji="1" lang="zh-CN" altLang="en-US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周天子</a:t>
            </a:r>
            <a:endParaRPr kumimoji="1" lang="zh-CN" altLang="en-US" sz="3200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en-US" altLang="zh-CN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kumimoji="1" lang="zh-CN" altLang="en-US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天下共主</a:t>
            </a:r>
            <a:r>
              <a:rPr kumimoji="1" lang="en-US" altLang="zh-CN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kumimoji="1"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分封制、宗法制</a:t>
            </a:r>
            <a:endParaRPr kumimoji="1" lang="en-US" altLang="zh-CN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制度牢固</a:t>
            </a:r>
            <a:endParaRPr kumimoji="1"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终止符 23"/>
          <p:cNvSpPr/>
          <p:nvPr/>
        </p:nvSpPr>
        <p:spPr>
          <a:xfrm>
            <a:off x="1058366" y="1756879"/>
            <a:ext cx="1581961" cy="651724"/>
          </a:xfrm>
          <a:prstGeom prst="flowChartTerminator">
            <a:avLst/>
          </a:prstGeom>
          <a:solidFill>
            <a:schemeClr val="accent4">
              <a:lumMod val="75000"/>
              <a:alpha val="59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西  周</a:t>
            </a:r>
            <a:endParaRPr kumimoji="1" lang="zh-CN" altLang="en-US" sz="3200" b="1" spc="-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终止符 24"/>
          <p:cNvSpPr/>
          <p:nvPr/>
        </p:nvSpPr>
        <p:spPr>
          <a:xfrm>
            <a:off x="4438247" y="1756879"/>
            <a:ext cx="1581961" cy="651724"/>
          </a:xfrm>
          <a:prstGeom prst="flowChartTerminator">
            <a:avLst/>
          </a:prstGeom>
          <a:solidFill>
            <a:schemeClr val="accent4">
              <a:lumMod val="75000"/>
              <a:alpha val="59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春  秋</a:t>
            </a:r>
            <a:endParaRPr kumimoji="1" lang="zh-CN" altLang="en-US" sz="3200" b="1" spc="-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97178" y="2546664"/>
            <a:ext cx="3276924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  <a:buNone/>
            </a:pPr>
            <a:r>
              <a:rPr kumimoji="1" lang="zh-CN" altLang="en-US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井田制逐渐瓦解</a:t>
            </a:r>
            <a:endParaRPr kumimoji="1" lang="zh-CN" altLang="en-US" sz="3200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FontTx/>
              <a:buNone/>
            </a:pPr>
            <a:r>
              <a:rPr kumimoji="1" lang="zh-CN" altLang="en-US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诸侯争霸</a:t>
            </a:r>
            <a:endParaRPr kumimoji="1" lang="zh-CN" altLang="en-US" sz="3200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分封制、宗法制</a:t>
            </a:r>
            <a:endParaRPr kumimoji="1"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逐步瓦解</a:t>
            </a:r>
            <a:endParaRPr kumimoji="1"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终止符 26"/>
          <p:cNvSpPr/>
          <p:nvPr/>
        </p:nvSpPr>
        <p:spPr>
          <a:xfrm>
            <a:off x="8926314" y="1756879"/>
            <a:ext cx="1581961" cy="651724"/>
          </a:xfrm>
          <a:prstGeom prst="flowChartTerminator">
            <a:avLst/>
          </a:prstGeom>
          <a:solidFill>
            <a:schemeClr val="accent4">
              <a:lumMod val="75000"/>
              <a:alpha val="59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  国</a:t>
            </a:r>
            <a:endParaRPr kumimoji="1" lang="zh-CN" altLang="en-US" sz="3200" b="1" spc="-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63677" y="2546188"/>
            <a:ext cx="390769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kumimoji="1" lang="zh-CN" altLang="en-US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各国政治上重大改革</a:t>
            </a:r>
            <a:endParaRPr kumimoji="1" lang="zh-CN" altLang="en-US" sz="3200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3200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君主权力加强</a:t>
            </a:r>
            <a:endParaRPr kumimoji="1" lang="zh-CN" altLang="en-US" sz="3200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sz="32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分封制、宗法制</a:t>
            </a:r>
            <a:endParaRPr kumimoji="1"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sz="32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郡县制、官僚制</a:t>
            </a:r>
            <a:endParaRPr kumimoji="1"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右箭头 28"/>
          <p:cNvSpPr/>
          <p:nvPr/>
        </p:nvSpPr>
        <p:spPr>
          <a:xfrm rot="5400000">
            <a:off x="9435634" y="4629817"/>
            <a:ext cx="564781" cy="37552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7830" y="229870"/>
            <a:ext cx="618236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二、秦朝的政治制度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【名词解释】君主专制中央集权制度</a:t>
            </a:r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715010" y="1581785"/>
            <a:ext cx="2399030" cy="4523105"/>
          </a:xfrm>
          <a:prstGeom prst="rect">
            <a:avLst/>
          </a:prstGeom>
          <a:noFill/>
          <a:ln w="31750" cmpd="sng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皇帝</a:t>
            </a:r>
            <a:endParaRPr lang="zh-CN" altLang="en-US" sz="3600"/>
          </a:p>
          <a:p>
            <a:pPr algn="ctr"/>
            <a:endParaRPr lang="zh-CN" altLang="en-US" sz="3600"/>
          </a:p>
          <a:p>
            <a:pPr algn="ctr"/>
            <a:endParaRPr lang="zh-CN" altLang="en-US" sz="3600"/>
          </a:p>
          <a:p>
            <a:pPr algn="ctr"/>
            <a:r>
              <a:rPr lang="zh-CN" altLang="en-US" sz="3600"/>
              <a:t>中央</a:t>
            </a:r>
            <a:endParaRPr lang="zh-CN" altLang="en-US" sz="3600"/>
          </a:p>
          <a:p>
            <a:pPr algn="ctr"/>
            <a:endParaRPr lang="zh-CN" altLang="en-US" sz="3600"/>
          </a:p>
          <a:p>
            <a:pPr algn="ctr"/>
            <a:endParaRPr lang="zh-CN" altLang="en-US" sz="3600"/>
          </a:p>
          <a:p>
            <a:pPr algn="ctr"/>
            <a:endParaRPr lang="zh-CN" altLang="en-US" sz="3600"/>
          </a:p>
          <a:p>
            <a:pPr algn="ctr"/>
            <a:r>
              <a:rPr lang="zh-CN" altLang="en-US" sz="3600"/>
              <a:t>地方</a:t>
            </a:r>
            <a:endParaRPr lang="zh-CN" altLang="en-US" sz="360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906270" y="3891280"/>
            <a:ext cx="0" cy="153416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1906270" y="2240280"/>
            <a:ext cx="15875" cy="112839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8" name="文本框 7"/>
          <p:cNvSpPr txBox="1"/>
          <p:nvPr/>
        </p:nvSpPr>
        <p:spPr>
          <a:xfrm>
            <a:off x="2094865" y="2451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4000" b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君主专制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06270" y="43053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4000" b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中央集权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09745" y="2240280"/>
            <a:ext cx="261048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集权到皇帝</a:t>
            </a:r>
            <a:endParaRPr lang="zh-CN" altLang="en-US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皇权</a:t>
            </a:r>
            <a:r>
              <a:rPr lang="en-US" altLang="zh-CN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</a:t>
            </a:r>
            <a:r>
              <a:rPr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相权</a:t>
            </a:r>
            <a:endParaRPr lang="zh-CN" altLang="en-US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9745" y="4305300"/>
            <a:ext cx="261048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360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集权到中央</a:t>
            </a:r>
            <a:endParaRPr lang="zh-CN" altLang="en-US" sz="3600">
              <a:solidFill>
                <a:srgbClr val="4472C4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</a:t>
            </a:r>
            <a:r>
              <a:rPr lang="en-US" altLang="zh-CN" sz="360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</a:t>
            </a:r>
            <a:r>
              <a:rPr lang="zh-CN" altLang="en-US" sz="360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地方</a:t>
            </a:r>
            <a:endParaRPr lang="zh-CN" altLang="en-US" sz="3600">
              <a:solidFill>
                <a:srgbClr val="4472C4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0240" y="2451100"/>
            <a:ext cx="4972050" cy="217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9" grpId="0"/>
      <p:bldP spid="8" grpId="0"/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7830" y="229870"/>
            <a:ext cx="6182360" cy="171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二、秦朝的政治制度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1D41D5"/>
                </a:solidFill>
              </a:rPr>
              <a:t>1.</a:t>
            </a:r>
            <a:r>
              <a:rPr lang="zh-CN" altLang="en-US" sz="2800" b="1">
                <a:solidFill>
                  <a:srgbClr val="1D41D5"/>
                </a:solidFill>
              </a:rPr>
              <a:t>中央</a:t>
            </a:r>
            <a:endParaRPr lang="zh-CN" altLang="en-US" sz="2800" b="1">
              <a:solidFill>
                <a:srgbClr val="1D41D5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(1)皇帝制度：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7860" y="229870"/>
            <a:ext cx="73329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事在四方，要在中央；圣人执要，四方来效。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《韩非子》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0123" y="5283061"/>
            <a:ext cx="8706020" cy="1229995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 w="12700">
            <a:noFill/>
          </a:ln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sz="2800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“朕为始皇帝，后世以计数，二世、三世至于万世，传之无穷。”</a:t>
            </a:r>
            <a:endParaRPr sz="2800" b="1" dirty="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资治通鉴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卷第七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秦纪二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b="1" i="0" u="none" strike="noStrike" dirty="0"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9142" y="1421644"/>
            <a:ext cx="156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600" b="1" dirty="0" smtClean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特点</a:t>
            </a:r>
            <a:endParaRPr lang="zh-CN" altLang="en-US" sz="2600" b="1" dirty="0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94553" y="3194208"/>
            <a:ext cx="8706020" cy="1691640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 w="12700"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sz="2800" b="1" dirty="0" err="1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秦始皇头上戴的叫冕</a:t>
            </a:r>
            <a:r>
              <a:rPr sz="2800" b="1" dirty="0" err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，前后垂挂的玉串称旒</a:t>
            </a:r>
            <a:r>
              <a:rPr sz="2800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。他穿的衣服称衮服，有12种图案。</a:t>
            </a:r>
            <a:r>
              <a:rPr sz="2800" b="1" dirty="0" err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秦以来，天子独以印称玺，又独以玉，群臣莫敢用</a:t>
            </a:r>
            <a:r>
              <a:rPr sz="2800"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。  </a:t>
            </a:r>
            <a:r>
              <a:rPr sz="2400"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                         </a:t>
            </a:r>
            <a:r>
              <a:rPr lang="en-US" sz="2400"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                 </a:t>
            </a:r>
            <a:endParaRPr lang="en-US" sz="2400" b="1" dirty="0" smtClean="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2400"/>
              </a:lnSpc>
            </a:pPr>
            <a:r>
              <a:rPr lang="en-US" sz="2400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sz="2400"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</a:t>
            </a:r>
            <a:r>
              <a:rPr lang="en-US" sz="2400"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b="1" dirty="0" err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史记集解</a:t>
            </a:r>
            <a:r>
              <a:rPr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en-US" altLang="zh-CN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dirty="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4045" y="3771265"/>
            <a:ext cx="20523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◆皇帝独</a:t>
            </a:r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尊</a:t>
            </a:r>
            <a:endParaRPr lang="zh-CN" altLang="en-US" sz="3200" b="1" dirty="0" smtClea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5485" y="5300980"/>
            <a:ext cx="19608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◆皇位世袭</a:t>
            </a:r>
            <a:endParaRPr lang="zh-CN" altLang="en-US" sz="32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94553" y="1898084"/>
            <a:ext cx="8706020" cy="953135"/>
          </a:xfrm>
          <a:prstGeom prst="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 w="12700">
            <a:noFill/>
          </a:ln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sz="2800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天下之事无小大皆决于上，上至以衡石量书，日夜有呈，不中呈不得休息。</a:t>
            </a:r>
            <a:r>
              <a:rPr lang="en-US" altLang="zh-CN" sz="2800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400" b="1" dirty="0" smtClean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en-US" altLang="zh-CN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zh-CN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《史记</a:t>
            </a:r>
            <a:r>
              <a:rPr lang="en-US" altLang="zh-CN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zh-CN" b="1" dirty="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秦始皇本纪》</a:t>
            </a:r>
            <a:endParaRPr lang="en-US" altLang="zh-CN" b="1" dirty="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7040" y="1898015"/>
            <a:ext cx="2477770" cy="82994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◆皇权至上</a:t>
            </a:r>
            <a:endParaRPr lang="zh-CN" altLang="en-US" sz="32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/>
      <p:bldP spid="10" grpId="0" bldLvl="0" animBg="1"/>
      <p:bldP spid="15" grpId="0"/>
      <p:bldP spid="16" grpId="0" bldLvl="0" animBg="1"/>
      <p:bldP spid="14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296035"/>
            <a:ext cx="6229350" cy="3645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425" y="171450"/>
            <a:ext cx="254000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>
                <a:solidFill>
                  <a:srgbClr val="1D41D5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rgbClr val="1D41D5"/>
                </a:solidFill>
                <a:sym typeface="+mn-ea"/>
              </a:rPr>
              <a:t>中央</a:t>
            </a:r>
            <a:endParaRPr lang="zh-CN" altLang="en-US" sz="2800" b="1">
              <a:solidFill>
                <a:srgbClr val="1D41D5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(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)三公九卿制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74465" y="1024255"/>
            <a:ext cx="804545" cy="460375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t">
            <a:spAutoFit/>
          </a:bodyPr>
          <a:p>
            <a:r>
              <a:rPr lang="zh-CN" altLang="en-US" sz="2400" b="1"/>
              <a:t>廷议</a:t>
            </a:r>
            <a:endParaRPr lang="zh-CN" altLang="en-US" sz="2400" b="1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3233420" y="1484630"/>
            <a:ext cx="1100455" cy="418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410450" y="171450"/>
            <a:ext cx="254000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2800" b="1">
                <a:solidFill>
                  <a:srgbClr val="1D41D5"/>
                </a:solidFill>
                <a:sym typeface="+mn-ea"/>
              </a:rPr>
              <a:t>地方</a:t>
            </a:r>
            <a:endParaRPr lang="zh-CN" altLang="en-US" sz="2800" b="1">
              <a:solidFill>
                <a:srgbClr val="1D41D5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(</a:t>
            </a:r>
            <a:r>
              <a:rPr lang="en-US" altLang="zh-CN" sz="2800" b="1">
                <a:sym typeface="+mn-ea"/>
              </a:rPr>
              <a:t>1</a:t>
            </a:r>
            <a:r>
              <a:rPr lang="zh-CN" altLang="en-US" sz="2800" b="1">
                <a:sym typeface="+mn-ea"/>
              </a:rPr>
              <a:t>)推行郡县制</a:t>
            </a:r>
            <a:endParaRPr lang="zh-CN" altLang="en-US" sz="2800" b="1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860" y="1163955"/>
            <a:ext cx="5021580" cy="42125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80910" y="5188585"/>
            <a:ext cx="484632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（2）文书：</a:t>
            </a:r>
            <a:endParaRPr lang="zh-CN" altLang="en-US" sz="2800" b="1"/>
          </a:p>
          <a:p>
            <a:r>
              <a:rPr lang="zh-CN" altLang="en-US" sz="2000"/>
              <a:t>①各级官僚机构以文书行政；</a:t>
            </a:r>
            <a:endParaRPr lang="zh-CN" altLang="en-US" sz="2000"/>
          </a:p>
          <a:p>
            <a:r>
              <a:rPr lang="zh-CN" altLang="en-US" sz="2000"/>
              <a:t>②建立了以邮驿为中心的文书传递系统；</a:t>
            </a:r>
            <a:endParaRPr lang="zh-CN" altLang="en-US" sz="2000"/>
          </a:p>
          <a:p>
            <a:r>
              <a:rPr lang="zh-CN" altLang="en-US" sz="2000"/>
              <a:t>③秦朝文书十分繁密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1529715" y="5189220"/>
            <a:ext cx="5478145" cy="1353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fontAlgn="auto">
              <a:lnSpc>
                <a:spcPts val="328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行命书及书署急者，辄行之；不急者，日脣（毕），勿敢留。留者以律论之。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fontAlgn="auto">
              <a:lnSpc>
                <a:spcPts val="328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——《睡虎地秦墓竹简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行书律》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635" y="67945"/>
            <a:ext cx="8402955" cy="1198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三、两汉至明清时期政治制度的演变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81635" y="1304290"/>
          <a:ext cx="6722110" cy="4916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240"/>
                <a:gridCol w="5436870"/>
              </a:tblGrid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中央行政（强化君主专制）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337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西汉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①汉初：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汉承秦制，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制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②汉武帝：</a:t>
                      </a:r>
                      <a:r>
                        <a:rPr lang="en-US" sz="2400" b="1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，从而使外朝丞相的权力大大削弱；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③西汉晚期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以后：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</a:t>
                      </a:r>
                      <a:r>
                        <a:rPr lang="zh-CN" alt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权力增大</a:t>
                      </a:r>
                      <a:endParaRPr lang="zh-CN" altLang="en-US" sz="2400" b="0" u="sng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东汉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确立为新的行政中枢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三公权力受到削弱。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隋</a:t>
                      </a: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唐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：新阶段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①三省：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三省长官并称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，分掌宰相职权，他们共同议政的地方叫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②六部：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吏、户、礼、兵、刑、工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③特点：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体系完整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职责分明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相互制约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，有效履行…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435475" y="166814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u="sng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三公九卿</a:t>
            </a:r>
            <a:endParaRPr lang="en-US" altLang="en-US" sz="2400" u="sng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80410" y="212852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中外朝制度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99890" y="288607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u="sng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尚书台</a:t>
            </a:r>
            <a:endParaRPr lang="en-US" altLang="en-US" sz="2400" u="sng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63395" y="331597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尚书台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80" y="210185"/>
            <a:ext cx="4128770" cy="29235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30" y="3315970"/>
            <a:ext cx="4208145" cy="32626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1" name="文本框 10"/>
          <p:cNvSpPr txBox="1"/>
          <p:nvPr/>
        </p:nvSpPr>
        <p:spPr>
          <a:xfrm>
            <a:off x="1696085" y="411988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三省六部制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37430" y="451167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宰相</a:t>
            </a:r>
            <a:endParaRPr lang="en-US" altLang="en-US" sz="240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41035" y="489966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政事堂</a:t>
            </a:r>
            <a:endParaRPr lang="en-US" altLang="en-US" sz="240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5840" y="3228975"/>
            <a:ext cx="4276090" cy="325183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635" y="67945"/>
            <a:ext cx="840295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三、两汉至明清时期政治制度的演变</a:t>
            </a:r>
            <a:endParaRPr lang="zh-CN" altLang="en-US" sz="28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92760" y="824230"/>
          <a:ext cx="6226175" cy="5292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940"/>
                <a:gridCol w="5309235"/>
              </a:tblGrid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中央行政（强化君主专制）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两宋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 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①二府：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-行政</a:t>
                      </a:r>
                      <a:r>
                        <a:rPr lang="zh-CN" alt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alt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军政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②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掌握财政大权，分割宰相的权力。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7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元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中书省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总理全国政务的中枢制度</a:t>
                      </a:r>
                      <a:endParaRPr lang="en-US" altLang="en-US" sz="2400" b="0" u="sng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43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明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①废：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明太祖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废除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      </a:t>
                      </a:r>
                      <a:r>
                        <a:rPr lang="zh-CN" alt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②设：明成祖建立起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成为事实上的行政中枢。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清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雍正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设立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，逐渐成为掌管处理全国军政事务的中枢。</a:t>
                      </a:r>
                      <a:endParaRPr lang="en-US" altLang="en-US" sz="2400" b="0" u="sng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544955" y="124523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二府三司制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35250" y="154178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中书门下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0755" y="148082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枢密院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42770" y="190055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三司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239395"/>
            <a:ext cx="5366385" cy="30359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95730" y="279400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一省两院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935" y="3357880"/>
            <a:ext cx="5473065" cy="31711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037330" y="383476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中书省和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宰</a:t>
            </a:r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相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42130" y="429514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内阁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，内阁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" y="749935"/>
            <a:ext cx="6366510" cy="29089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文本框 25"/>
          <p:cNvSpPr txBox="1"/>
          <p:nvPr/>
        </p:nvSpPr>
        <p:spPr>
          <a:xfrm>
            <a:off x="2701290" y="529844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军机处</a:t>
            </a:r>
            <a:endParaRPr lang="zh-CN" altLang="en-US"/>
          </a:p>
        </p:txBody>
      </p:sp>
      <p:pic>
        <p:nvPicPr>
          <p:cNvPr id="27" name="图片 2" descr="F:\DH6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935" y="1613535"/>
            <a:ext cx="5207000" cy="490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635" y="67945"/>
            <a:ext cx="840295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三、两汉至明清时期政治制度的演变</a:t>
            </a:r>
            <a:endParaRPr lang="zh-CN" altLang="en-US" sz="2800" b="1"/>
          </a:p>
        </p:txBody>
      </p:sp>
      <p:sp>
        <p:nvSpPr>
          <p:cNvPr id="5" name="Text Box 33"/>
          <p:cNvSpPr txBox="1"/>
          <p:nvPr/>
        </p:nvSpPr>
        <p:spPr>
          <a:xfrm>
            <a:off x="3754755" y="791210"/>
            <a:ext cx="8208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君权不断加强，相权不断削弱，直至消失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67" name="右箭头 74"/>
          <p:cNvSpPr>
            <a:spLocks noChangeArrowheads="1"/>
          </p:cNvSpPr>
          <p:nvPr/>
        </p:nvSpPr>
        <p:spPr bwMode="auto">
          <a:xfrm>
            <a:off x="458470" y="2913380"/>
            <a:ext cx="11069955" cy="493395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8" name="组合 1"/>
          <p:cNvGrpSpPr/>
          <p:nvPr/>
        </p:nvGrpSpPr>
        <p:grpSpPr bwMode="auto">
          <a:xfrm>
            <a:off x="685800" y="2736850"/>
            <a:ext cx="863600" cy="865188"/>
            <a:chOff x="0" y="0"/>
            <a:chExt cx="863600" cy="865187"/>
          </a:xfrm>
        </p:grpSpPr>
        <p:sp>
          <p:nvSpPr>
            <p:cNvPr id="11269" name="椭圆 75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椭圆 76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秦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1" name="组合 2"/>
          <p:cNvGrpSpPr/>
          <p:nvPr/>
        </p:nvGrpSpPr>
        <p:grpSpPr bwMode="auto">
          <a:xfrm>
            <a:off x="2259330" y="2771775"/>
            <a:ext cx="863600" cy="865188"/>
            <a:chOff x="0" y="0"/>
            <a:chExt cx="863600" cy="865187"/>
          </a:xfrm>
        </p:grpSpPr>
        <p:sp>
          <p:nvSpPr>
            <p:cNvPr id="11272" name="椭圆 77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椭圆 78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西汉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4" name="组合 3"/>
          <p:cNvGrpSpPr/>
          <p:nvPr/>
        </p:nvGrpSpPr>
        <p:grpSpPr bwMode="auto">
          <a:xfrm>
            <a:off x="4150678" y="2771775"/>
            <a:ext cx="863600" cy="865188"/>
            <a:chOff x="0" y="0"/>
            <a:chExt cx="863600" cy="865187"/>
          </a:xfrm>
        </p:grpSpPr>
        <p:sp>
          <p:nvSpPr>
            <p:cNvPr id="11275" name="椭圆 79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6" name="椭圆 80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隋唐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7" name="组合 4"/>
          <p:cNvGrpSpPr/>
          <p:nvPr/>
        </p:nvGrpSpPr>
        <p:grpSpPr bwMode="auto">
          <a:xfrm>
            <a:off x="5960428" y="2771775"/>
            <a:ext cx="863600" cy="865188"/>
            <a:chOff x="0" y="0"/>
            <a:chExt cx="863600" cy="865187"/>
          </a:xfrm>
        </p:grpSpPr>
        <p:sp>
          <p:nvSpPr>
            <p:cNvPr id="11278" name="椭圆 81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9" name="椭圆 82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宋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80" name="组合 5"/>
          <p:cNvGrpSpPr/>
          <p:nvPr/>
        </p:nvGrpSpPr>
        <p:grpSpPr bwMode="auto">
          <a:xfrm>
            <a:off x="9443720" y="2736850"/>
            <a:ext cx="863600" cy="865188"/>
            <a:chOff x="0" y="0"/>
            <a:chExt cx="863600" cy="865187"/>
          </a:xfrm>
        </p:grpSpPr>
        <p:sp>
          <p:nvSpPr>
            <p:cNvPr id="11281" name="椭圆 83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A3B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82" name="椭圆 84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6F2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明清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83" name="文本框 71"/>
          <p:cNvSpPr>
            <a:spLocks noChangeArrowheads="1"/>
          </p:cNvSpPr>
          <p:nvPr/>
        </p:nvSpPr>
        <p:spPr bwMode="auto">
          <a:xfrm>
            <a:off x="340678" y="1623378"/>
            <a:ext cx="196088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algn="ctr"/>
            <a:r>
              <a:rPr lang="zh-CN" altLang="en-US" sz="2800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</a:rPr>
              <a:t>确立</a:t>
            </a:r>
            <a:endParaRPr lang="zh-CN" altLang="en-US" sz="2800">
              <a:solidFill>
                <a:srgbClr val="1552D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三公九卿制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85" name="文本框 71"/>
          <p:cNvSpPr>
            <a:spLocks noChangeArrowheads="1"/>
          </p:cNvSpPr>
          <p:nvPr/>
        </p:nvSpPr>
        <p:spPr bwMode="auto">
          <a:xfrm>
            <a:off x="839470" y="3794760"/>
            <a:ext cx="370268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</a:rPr>
              <a:t>巩固</a:t>
            </a:r>
            <a:endParaRPr lang="zh-CN" altLang="en-US" sz="2800" b="1">
              <a:solidFill>
                <a:srgbClr val="1552D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中外朝制</a:t>
            </a:r>
            <a:endParaRPr 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87" name="文本框 71"/>
          <p:cNvSpPr>
            <a:spLocks noChangeArrowheads="1"/>
          </p:cNvSpPr>
          <p:nvPr/>
        </p:nvSpPr>
        <p:spPr bwMode="auto">
          <a:xfrm>
            <a:off x="7107555" y="2054543"/>
            <a:ext cx="1960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一省两院制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89" name="文本框 71"/>
          <p:cNvSpPr>
            <a:spLocks noChangeArrowheads="1"/>
          </p:cNvSpPr>
          <p:nvPr/>
        </p:nvSpPr>
        <p:spPr bwMode="auto">
          <a:xfrm>
            <a:off x="3602355" y="1623695"/>
            <a:ext cx="196088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</a:rPr>
              <a:t>完善</a:t>
            </a:r>
            <a:endParaRPr lang="zh-CN" altLang="en-US" sz="2800" b="1">
              <a:solidFill>
                <a:srgbClr val="1552D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三省六部制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91" name="文本框 71"/>
          <p:cNvSpPr>
            <a:spLocks noChangeArrowheads="1"/>
          </p:cNvSpPr>
          <p:nvPr/>
        </p:nvSpPr>
        <p:spPr bwMode="auto">
          <a:xfrm>
            <a:off x="5412105" y="3794760"/>
            <a:ext cx="196088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</a:rPr>
              <a:t>加强</a:t>
            </a:r>
            <a:endParaRPr lang="zh-CN" altLang="en-US" sz="2800" b="1">
              <a:solidFill>
                <a:srgbClr val="1552D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二府三司制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7655878" y="2771775"/>
            <a:ext cx="863600" cy="865188"/>
            <a:chOff x="0" y="0"/>
            <a:chExt cx="863600" cy="865187"/>
          </a:xfrm>
        </p:grpSpPr>
        <p:sp>
          <p:nvSpPr>
            <p:cNvPr id="14" name="椭圆 81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82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元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71"/>
          <p:cNvSpPr>
            <a:spLocks noChangeArrowheads="1"/>
          </p:cNvSpPr>
          <p:nvPr/>
        </p:nvSpPr>
        <p:spPr bwMode="auto">
          <a:xfrm>
            <a:off x="8253730" y="3794443"/>
            <a:ext cx="338328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明：废宰相设内阁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清：雍正设立军机处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（顶峰）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995" y="791210"/>
            <a:ext cx="3840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君主专制发展趋势：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1267" grpId="0" bldLvl="0" animBg="1"/>
      <p:bldP spid="11283" grpId="0"/>
      <p:bldP spid="11285" grpId="0"/>
      <p:bldP spid="11287" grpId="0"/>
      <p:bldP spid="11289" grpId="0"/>
      <p:bldP spid="1129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635" y="67945"/>
            <a:ext cx="840295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三、两汉至明清时期政治制度的演变</a:t>
            </a:r>
            <a:endParaRPr lang="zh-CN" altLang="en-US" sz="28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45770" y="749935"/>
          <a:ext cx="6294120" cy="5534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940"/>
                <a:gridCol w="5123180"/>
              </a:tblGrid>
              <a:tr h="451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地方治理（强化中央集权）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西汉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①汉初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   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问题：西汉景帝、武帝后，诸侯国的权力被不断削弱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③东汉晚期：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州刺史有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行政权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领兵权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形成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的局面。</a:t>
                      </a:r>
                      <a:endParaRPr lang="en-US" altLang="zh-CN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3940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东汉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魏晋南北朝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隋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：废郡，以州统县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图片 16" descr="082EH6XNU"/>
          <p:cNvPicPr>
            <a:picLocks noChangeAspect="1"/>
          </p:cNvPicPr>
          <p:nvPr/>
        </p:nvPicPr>
        <p:blipFill>
          <a:blip r:embed="rId2"/>
          <a:srcRect l="1520" t="16705" r="5306" b="28248"/>
          <a:stretch>
            <a:fillRect/>
          </a:stretch>
        </p:blipFill>
        <p:spPr>
          <a:xfrm>
            <a:off x="7155180" y="796925"/>
            <a:ext cx="4709160" cy="1735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85" y="2522220"/>
            <a:ext cx="4999355" cy="356044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708275" y="1408430"/>
            <a:ext cx="3930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郡国并行制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 郡、县二级制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23745" y="186880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王国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81070" y="288544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州、郡、县三级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93620" y="3780155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内轻外重、干弱枝强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90" y="749935"/>
            <a:ext cx="5349875" cy="5354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21180" y="467487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州、郡、县三级制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21180" y="556958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州、县二级制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635" y="67945"/>
            <a:ext cx="840295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三、两汉至明清时期政治制度的演变</a:t>
            </a:r>
            <a:endParaRPr lang="zh-CN" altLang="en-US" sz="28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45770" y="749935"/>
          <a:ext cx="6294120" cy="5534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315"/>
                <a:gridCol w="5424805"/>
              </a:tblGrid>
              <a:tr h="451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地方治理（强化中央集权）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唐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①州、县二级制→  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②唐中期以后：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势力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两宋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州和县二级 → 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的主要职责是监察州县各级官吏。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9535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元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形成省、路、府、州、县多级行政制度。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9535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明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                 ：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原行中书省的权力由布政使司、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按察使司、都指挥使司分割，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后向各省派出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总揽一省之权。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9535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清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                             ：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除巡抚外，设</a:t>
                      </a:r>
                      <a:r>
                        <a:rPr lang="en-US" sz="2400" b="0" u="sng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掌管一省或数省军政大权。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847465" y="123698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道、州、县三级制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16325" y="161417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藩镇割据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570" y="749935"/>
            <a:ext cx="4573270" cy="46843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72790" y="207454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路、州、县三级制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78585" y="253492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路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10" y="749935"/>
            <a:ext cx="5135880" cy="515556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21" name="文本框 20"/>
          <p:cNvSpPr txBox="1"/>
          <p:nvPr/>
        </p:nvSpPr>
        <p:spPr>
          <a:xfrm>
            <a:off x="1378585" y="2995295"/>
            <a:ext cx="1097280" cy="497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行省制</a:t>
            </a:r>
            <a:endParaRPr lang="zh-CN" altLang="en-US"/>
          </a:p>
        </p:txBody>
      </p:sp>
      <p:pic>
        <p:nvPicPr>
          <p:cNvPr id="17412" name="Picture 5" descr="1"/>
          <p:cNvPicPr preferRelativeResize="0">
            <a:picLocks noChangeAspect="1"/>
          </p:cNvPicPr>
          <p:nvPr>
            <p:ph type="body" idx="1"/>
          </p:nvPr>
        </p:nvPicPr>
        <p:blipFill>
          <a:blip r:embed="rId4"/>
          <a:srcRect l="10573" t="9148" r="4387" b="5399"/>
          <a:stretch>
            <a:fillRect/>
          </a:stretch>
        </p:blipFill>
        <p:spPr>
          <a:xfrm>
            <a:off x="6739890" y="597535"/>
            <a:ext cx="5328285" cy="5307965"/>
          </a:xfrm>
          <a:solidFill>
            <a:srgbClr val="FF99CC"/>
          </a:solidFill>
          <a:ln>
            <a:solidFill>
              <a:srgbClr val="FF9900"/>
            </a:solidFill>
            <a:miter/>
          </a:ln>
        </p:spPr>
      </p:pic>
      <p:sp>
        <p:nvSpPr>
          <p:cNvPr id="22" name="文本框 21"/>
          <p:cNvSpPr txBox="1"/>
          <p:nvPr/>
        </p:nvSpPr>
        <p:spPr>
          <a:xfrm>
            <a:off x="1314450" y="3859530"/>
            <a:ext cx="27120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省、府、县 三级制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183890" y="5041265"/>
            <a:ext cx="1492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巡抚 巡按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360170" y="550164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省、府、县三级制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183890" y="5839460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总督</a:t>
            </a:r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890" y="598170"/>
            <a:ext cx="5418455" cy="558101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635"/>
            <a:ext cx="10515600" cy="851116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  <a:cs typeface="+mj-cs"/>
              </a:rPr>
              <a:t>两汉至明清时期地方行政制度变化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85950" y="877570"/>
          <a:ext cx="7978775" cy="5501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0155"/>
                <a:gridCol w="3707130"/>
                <a:gridCol w="3031490"/>
              </a:tblGrid>
              <a:tr h="587375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郡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</a:t>
                      </a: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王国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、县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</a:t>
                      </a: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侯国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二级制（郡国并行）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东汉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州、郡、县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三级制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州、郡、县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三级制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隋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朝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州、县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二级制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唐朝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道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（节度使）</a:t>
                      </a: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、州、县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三级</a:t>
                      </a: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制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路、州（府）、县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三级制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省、路、府、州、县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多级复合制</a:t>
                      </a:r>
                      <a:endParaRPr lang="zh-CN" altLang="en-US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省、府、县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三级制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63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清朝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省、府、县</a:t>
                      </a:r>
                      <a:endParaRPr 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三级制</a:t>
                      </a:r>
                      <a:endParaRPr lang="zh-CN" altLang="zh-CN" sz="2400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2300" y="160020"/>
            <a:ext cx="1094740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中央集权发展趋势：中央权力不断加强，地方权力不断削弱。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75" y="311150"/>
            <a:ext cx="10515600" cy="744220"/>
          </a:xfrm>
        </p:spPr>
        <p:txBody>
          <a:bodyPr/>
          <a:p>
            <a:r>
              <a:rPr lang="zh-CN" altLang="en-US" sz="4000"/>
              <a:t>选择性必修</a:t>
            </a:r>
            <a:r>
              <a:rPr lang="en-US" altLang="zh-CN" sz="4000"/>
              <a:t>1</a:t>
            </a:r>
            <a:r>
              <a:rPr lang="zh-CN" altLang="en-US" sz="4000"/>
              <a:t>：国家制度与社会治理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0660" y="1569085"/>
            <a:ext cx="2688590" cy="3720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55925" y="989965"/>
            <a:ext cx="5872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学习内容：政治生活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国家：人类进入文明时代的重要标志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接箭头连接符 5"/>
          <p:cNvCxnSpPr>
            <a:endCxn id="7" idx="0"/>
          </p:cNvCxnSpPr>
          <p:nvPr/>
        </p:nvCxnSpPr>
        <p:spPr>
          <a:xfrm flipH="1">
            <a:off x="3402965" y="2139315"/>
            <a:ext cx="5715" cy="117919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133725" y="3318510"/>
            <a:ext cx="538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</a:t>
            </a:r>
            <a:endParaRPr lang="en-US" altLang="zh-CN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644265" y="3018155"/>
            <a:ext cx="200660" cy="167513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43325" y="2714625"/>
            <a:ext cx="160528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对内</a:t>
            </a:r>
            <a:endParaRPr lang="zh-CN" altLang="en-US" sz="2800"/>
          </a:p>
          <a:p>
            <a:r>
              <a:rPr lang="zh-CN" altLang="en-US" sz="2800"/>
              <a:t>职能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对外职能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4793615" y="2318385"/>
            <a:ext cx="147764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政治统治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社会治理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4661535" y="2425065"/>
            <a:ext cx="172720" cy="120777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202680" y="2150110"/>
            <a:ext cx="1407160" cy="82994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第一单元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政治制度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15555" y="2147570"/>
            <a:ext cx="1407160" cy="82994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第二单元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官员选拔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08110" y="2141220"/>
            <a:ext cx="1407160" cy="156845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第三单元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法律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与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教化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36640" y="4448810"/>
            <a:ext cx="2938780" cy="46037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第四单元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国家关系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10825" y="2139315"/>
            <a:ext cx="1407160" cy="82994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第五单元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货币赋税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50610" y="3238500"/>
            <a:ext cx="2910840" cy="82994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第六单元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基层治理与社会保障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402965" y="311150"/>
            <a:ext cx="1110615" cy="602615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51175" y="5680075"/>
            <a:ext cx="2089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时空范围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4968240" y="5487035"/>
            <a:ext cx="172720" cy="95631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100320" y="5423535"/>
            <a:ext cx="539813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80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时：</a:t>
            </a:r>
            <a:r>
              <a:rPr lang="zh-CN" sz="28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人类进入文明时代以来</a:t>
            </a:r>
            <a:endParaRPr lang="zh-CN" sz="280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80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空：</a:t>
            </a:r>
            <a:r>
              <a:rPr lang="zh-CN" sz="280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中国+西方</a:t>
            </a:r>
            <a:endParaRPr lang="zh-CN" sz="28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5" grpId="0"/>
      <p:bldP spid="7" grpId="0"/>
      <p:bldP spid="9" grpId="0"/>
      <p:bldP spid="8" grpId="0" bldLvl="0" animBg="1"/>
      <p:bldP spid="11" grpId="0" bldLvl="0" animBg="1"/>
      <p:bldP spid="10" grpId="0"/>
      <p:bldP spid="12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6" grpId="0" bldLvl="0" animBg="1"/>
      <p:bldP spid="20" grpId="0"/>
      <p:bldP spid="21" grpId="0" bldLvl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05" y="189698"/>
            <a:ext cx="188640" cy="592218"/>
            <a:chOff x="11571416" y="3959358"/>
            <a:chExt cx="620584" cy="1723139"/>
          </a:xfrm>
        </p:grpSpPr>
        <p:sp>
          <p:nvSpPr>
            <p:cNvPr id="5" name="矩形 4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3"/>
          <p:cNvSpPr>
            <a:spLocks noGrp="1"/>
          </p:cNvSpPr>
          <p:nvPr/>
        </p:nvSpPr>
        <p:spPr>
          <a:xfrm>
            <a:off x="189865" y="189865"/>
            <a:ext cx="6379845" cy="708025"/>
          </a:xfrm>
          <a:prstGeom prst="rect">
            <a:avLst/>
          </a:prstGeom>
        </p:spPr>
        <p:txBody>
          <a:bodyPr vert="horz" lIns="91417" tIns="45708" rIns="91417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</a:lstStyle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本课小结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标题 7"/>
          <p:cNvSpPr>
            <a:spLocks noGrp="1"/>
          </p:cNvSpPr>
          <p:nvPr/>
        </p:nvSpPr>
        <p:spPr>
          <a:xfrm>
            <a:off x="2047240" y="781685"/>
            <a:ext cx="9737725" cy="888365"/>
          </a:xfrm>
          <a:prstGeom prst="rect">
            <a:avLst/>
          </a:prstGeom>
          <a:ln w="12700" cmpd="sng">
            <a:noFill/>
            <a:prstDash val="solid"/>
          </a:ln>
        </p:spPr>
        <p:txBody>
          <a:bodyPr vert="horz" lIns="91417" tIns="45708" rIns="91417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先秦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奴隶社会的贵族等级分封制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世袭制、内外服制、分封制与宗法制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966595" y="2363470"/>
            <a:ext cx="9016365" cy="748030"/>
          </a:xfrm>
          <a:prstGeom prst="rect">
            <a:avLst/>
          </a:prstGeom>
          <a:ln w="12700" cmpd="sng">
            <a:noFill/>
            <a:prstDash val="solid"/>
          </a:ln>
        </p:spPr>
        <p:txBody>
          <a:bodyPr vert="horz" lIns="91417" tIns="45708" rIns="91417" bIns="45708" rtlCol="0" anchor="ctr">
            <a:noAutofit/>
          </a:bodyPr>
          <a:lstStyle>
            <a:lvl1pPr algn="ctr" defTabSz="964565" rtl="0" eaLnBrk="1" latinLnBrk="0" hangingPunct="1">
              <a:spcBef>
                <a:spcPct val="0"/>
              </a:spcBef>
              <a:buNone/>
              <a:defRPr sz="464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</a:lstStyle>
          <a:p>
            <a:pPr algn="l"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秦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确立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君主专制中央集权制度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皇帝制度、三公九卿制、郡县制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966595" y="4380865"/>
            <a:ext cx="8374380" cy="95631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64565" rtl="0" eaLnBrk="1" latinLnBrk="0" hangingPunct="1">
              <a:spcBef>
                <a:spcPct val="0"/>
              </a:spcBef>
              <a:buNone/>
              <a:defRPr sz="464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</a:lstStyle>
          <a:p>
            <a:pPr algn="l" fontAlgn="auto"/>
            <a:r>
              <a:rPr lang="zh-CN" altLang="en-US" sz="28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两汉至明清：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君主专制中央集权制度的</a:t>
            </a:r>
            <a:r>
              <a:rPr lang="zh-CN" altLang="en-US" sz="28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变化调整</a:t>
            </a:r>
            <a:endParaRPr lang="zh-CN" altLang="en-US" sz="28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695" y="1095375"/>
            <a:ext cx="640080" cy="527050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中国古代政治体制的形成与发展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左中括号 9"/>
          <p:cNvSpPr/>
          <p:nvPr/>
        </p:nvSpPr>
        <p:spPr>
          <a:xfrm>
            <a:off x="1833245" y="1096010"/>
            <a:ext cx="133985" cy="3814445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中括号 27"/>
          <p:cNvSpPr/>
          <p:nvPr/>
        </p:nvSpPr>
        <p:spPr>
          <a:xfrm>
            <a:off x="4234180" y="5296535"/>
            <a:ext cx="76200" cy="687705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51680" y="5089525"/>
            <a:ext cx="4345940" cy="508000"/>
          </a:xfrm>
          <a:prstGeom prst="rect">
            <a:avLst/>
          </a:prstGeom>
          <a:ln w="12700" cmpd="sng">
            <a:noFill/>
            <a:prstDash val="solid"/>
          </a:ln>
        </p:spPr>
        <p:txBody>
          <a:bodyPr vert="horz" lIns="91417" tIns="45708" rIns="91417" bIns="45708" rtlCol="0"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000"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 sz="2400" b="1">
                <a:cs typeface="宋体" panose="02010600030101010101" pitchFamily="2" charset="-122"/>
                <a:sym typeface="+mn-ea"/>
              </a:rPr>
              <a:t>中枢行政体制的演变</a:t>
            </a:r>
            <a:endParaRPr lang="zh-CN" altLang="en-US" sz="2400" b="1" dirty="0">
              <a:cs typeface="宋体" panose="02010600030101010101" pitchFamily="2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51680" y="5718810"/>
            <a:ext cx="3593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地方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行政体制的演变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9787255" y="2706370"/>
            <a:ext cx="86360" cy="2199005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059035" y="2844165"/>
            <a:ext cx="17259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一个中心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（皇权）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两个趋势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处在动态变化中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9485"/>
          </a:xfrm>
        </p:spPr>
        <p:txBody>
          <a:bodyPr/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第一单元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政治制度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825" y="2582545"/>
            <a:ext cx="995680" cy="1173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政治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制度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073910" y="2582545"/>
            <a:ext cx="172720" cy="120777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46630" y="2402205"/>
            <a:ext cx="995680" cy="19621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1D41D5"/>
                </a:solidFill>
              </a:rPr>
              <a:t>中国</a:t>
            </a:r>
            <a:endParaRPr lang="zh-CN" altLang="en-US" sz="3200" b="1"/>
          </a:p>
          <a:p>
            <a:endParaRPr lang="zh-CN" altLang="en-US" sz="3200" b="1"/>
          </a:p>
          <a:p>
            <a:pPr>
              <a:lnSpc>
                <a:spcPct val="180000"/>
              </a:lnSpc>
            </a:pPr>
            <a:r>
              <a:rPr lang="zh-CN" altLang="en-US" sz="3200" b="1"/>
              <a:t>西方</a:t>
            </a:r>
            <a:endParaRPr lang="zh-CN" altLang="en-US" sz="3200" b="1"/>
          </a:p>
        </p:txBody>
      </p:sp>
      <p:sp>
        <p:nvSpPr>
          <p:cNvPr id="6" name="左大括号 5"/>
          <p:cNvSpPr/>
          <p:nvPr/>
        </p:nvSpPr>
        <p:spPr>
          <a:xfrm>
            <a:off x="3364865" y="2117090"/>
            <a:ext cx="172720" cy="120777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26790" y="1936750"/>
            <a:ext cx="4627880" cy="17157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1D41D5"/>
                </a:solidFill>
              </a:rPr>
              <a:t>制度形成与演变</a:t>
            </a:r>
            <a:endParaRPr lang="zh-CN" altLang="en-US" sz="3200"/>
          </a:p>
          <a:p>
            <a:endParaRPr lang="zh-CN" altLang="en-US" sz="3200">
              <a:solidFill>
                <a:srgbClr val="1D41D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1D41D5"/>
                </a:solidFill>
              </a:rPr>
              <a:t>历代变法与改革</a:t>
            </a:r>
            <a:r>
              <a:rPr lang="zh-CN" altLang="en-US" sz="280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（第</a:t>
            </a:r>
            <a:r>
              <a:rPr lang="en-US" altLang="zh-CN" sz="280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课）</a:t>
            </a:r>
            <a:endParaRPr lang="zh-CN" altLang="en-US" sz="280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6671945" y="1683385"/>
            <a:ext cx="172720" cy="1207770"/>
          </a:xfrm>
          <a:prstGeom prst="leftBrace">
            <a:avLst/>
          </a:prstGeom>
          <a:ln w="28575"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62140" y="1503045"/>
            <a:ext cx="4043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2"/>
                </a:solidFill>
              </a:rPr>
              <a:t>古代</a:t>
            </a:r>
            <a:r>
              <a:rPr lang="zh-CN" altLang="en-US" sz="28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（第</a:t>
            </a:r>
            <a:r>
              <a:rPr lang="en-US" altLang="zh-CN" sz="28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课）</a:t>
            </a:r>
            <a:endParaRPr lang="zh-CN" altLang="en-US" sz="280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3200">
              <a:solidFill>
                <a:schemeClr val="accent2"/>
              </a:solidFill>
            </a:endParaRPr>
          </a:p>
          <a:p>
            <a:pPr algn="l"/>
            <a:r>
              <a:rPr lang="zh-CN" altLang="en-US" sz="3200">
                <a:solidFill>
                  <a:schemeClr val="accent2"/>
                </a:solidFill>
              </a:rPr>
              <a:t>近代至当代</a:t>
            </a:r>
            <a:r>
              <a:rPr lang="zh-CN" altLang="en-US" sz="32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（第</a:t>
            </a:r>
            <a:r>
              <a:rPr lang="en-US" altLang="zh-CN" sz="32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32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课）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0435" y="3756025"/>
            <a:ext cx="6132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chemeClr val="tx1"/>
                </a:solidFill>
              </a:rPr>
              <a:t>古代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至近代政治制度演变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（第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课）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5" grpId="0"/>
      <p:bldP spid="7" grpId="0"/>
      <p:bldP spid="8" grpId="0" bldLvl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第</a:t>
            </a:r>
            <a:r>
              <a:rPr lang="en-US" altLang="zh-CN"/>
              <a:t>1</a:t>
            </a:r>
            <a:r>
              <a:rPr lang="zh-CN" altLang="en-US"/>
              <a:t>课</a:t>
            </a:r>
            <a:r>
              <a:rPr lang="en-US" altLang="zh-CN"/>
              <a:t>   </a:t>
            </a:r>
            <a:r>
              <a:rPr lang="zh-CN" altLang="en-US" b="1">
                <a:solidFill>
                  <a:srgbClr val="FF0000"/>
                </a:solidFill>
              </a:rPr>
              <a:t>中国</a:t>
            </a:r>
            <a:r>
              <a:rPr lang="zh-CN" altLang="en-US" b="1">
                <a:solidFill>
                  <a:srgbClr val="1D41D5"/>
                </a:solidFill>
              </a:rPr>
              <a:t>古代</a:t>
            </a:r>
            <a:r>
              <a:rPr lang="zh-CN" altLang="en-US" b="1">
                <a:solidFill>
                  <a:schemeClr val="accent6"/>
                </a:solidFill>
              </a:rPr>
              <a:t>政治制度</a:t>
            </a:r>
            <a:r>
              <a:rPr lang="zh-CN" altLang="en-US"/>
              <a:t>的形成与发展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05"/>
          <a:stretch>
            <a:fillRect/>
          </a:stretch>
        </p:blipFill>
        <p:spPr>
          <a:xfrm>
            <a:off x="1403350" y="2988310"/>
            <a:ext cx="9385300" cy="37852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0710" y="2561590"/>
            <a:ext cx="1654175" cy="521970"/>
          </a:xfrm>
          <a:prstGeom prst="rect">
            <a:avLst/>
          </a:prstGeom>
          <a:solidFill>
            <a:srgbClr val="F4B183">
              <a:alpha val="45000"/>
            </a:srgbClr>
          </a:solidFill>
        </p:spPr>
        <p:txBody>
          <a:bodyPr wrap="square" rtlCol="0">
            <a:spAutoFit/>
          </a:bodyPr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禅让制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9505" y="1714500"/>
            <a:ext cx="2031365" cy="1322070"/>
          </a:xfrm>
          <a:prstGeom prst="rect">
            <a:avLst/>
          </a:prstGeom>
          <a:solidFill>
            <a:srgbClr val="FFD966">
              <a:alpha val="45000"/>
            </a:srgbClr>
          </a:solidFill>
        </p:spPr>
        <p:txBody>
          <a:bodyPr wrap="square" rtlCol="0">
            <a:spAutoFit/>
          </a:bodyPr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世袭制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内外服制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sz="2400" b="1">
                <a:latin typeface="楷体" panose="02010609060101010101" charset="-122"/>
                <a:ea typeface="楷体" panose="02010609060101010101" charset="-122"/>
              </a:rPr>
              <a:t>分封制宗法制</a:t>
            </a:r>
            <a:endParaRPr 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19520" y="2514600"/>
            <a:ext cx="3875405" cy="521970"/>
          </a:xfrm>
          <a:prstGeom prst="rect">
            <a:avLst/>
          </a:prstGeom>
          <a:solidFill>
            <a:srgbClr val="9DC3E6">
              <a:alpha val="45000"/>
            </a:srgbClr>
          </a:solidFill>
        </p:spPr>
        <p:txBody>
          <a:bodyPr wrap="square" rtlCol="0">
            <a:spAutoFit/>
          </a:bodyPr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君主专制中央集权制度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6645" y="1311910"/>
            <a:ext cx="7338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重点：自秦起君主专制中央集权政治体制的演变线索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3520" y="103505"/>
            <a:ext cx="8273415" cy="1198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一、先秦时期的政治制度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夏、商、西周：</a:t>
            </a:r>
            <a:r>
              <a:rPr lang="zh-CN" altLang="en-US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奴隶制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国家政治制度形成与发展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3308" y="1947333"/>
            <a:ext cx="9874673" cy="1076325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zh-CN" altLang="en-US" sz="3200" b="1" i="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材料一：大道之行也，天下为公，选贤与能，讲信修睦。故人不独亲其亲，不独子其子</a:t>
            </a:r>
            <a:r>
              <a:rPr lang="en-US" altLang="zh-CN" sz="3200" b="1" i="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en-US" altLang="zh-CN" sz="2400" b="1" i="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《礼记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礼运》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0288" y="3023870"/>
            <a:ext cx="9940713" cy="1076325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 i="0">
                <a:effectLst/>
                <a:latin typeface="仿宋" panose="02010609060101010101" charset="-122"/>
                <a:ea typeface="仿宋" panose="02010609060101010101" charset="-122"/>
              </a:defRPr>
            </a:lvl1pPr>
          </a:lstStyle>
          <a:p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：今大道既隐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天下为家。各亲其亲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各子其子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货力为己。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——《礼记·礼运》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8270" y="1425575"/>
            <a:ext cx="9180195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说出材料分别反映了哪个时期的哪一种政治制度？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49628" y="1947333"/>
            <a:ext cx="19126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原始社会：禅让制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30578" y="3023870"/>
            <a:ext cx="19126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夏朝开始：世袭制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00704" y="4752052"/>
            <a:ext cx="4872600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935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舜              禹             启</a:t>
            </a:r>
            <a:endParaRPr kumimoji="1" lang="zh-CN" altLang="en-US" sz="2935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4772" y="4405228"/>
            <a:ext cx="48726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665" b="1" dirty="0">
                <a:latin typeface="楷体" panose="02010609060101010101" charset="-122"/>
                <a:ea typeface="楷体" panose="02010609060101010101" charset="-122"/>
              </a:rPr>
              <a:t>禅让制     </a:t>
            </a:r>
            <a:r>
              <a:rPr lang="zh-CN" altLang="en-US" sz="2665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世袭制</a:t>
            </a:r>
            <a:endParaRPr kumimoji="1" lang="zh-CN" altLang="en-US" sz="2665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457242" y="4907064"/>
            <a:ext cx="1017425" cy="26047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/>
          </a:p>
        </p:txBody>
      </p:sp>
      <p:sp>
        <p:nvSpPr>
          <p:cNvPr id="19" name="右箭头 18"/>
          <p:cNvSpPr/>
          <p:nvPr/>
        </p:nvSpPr>
        <p:spPr>
          <a:xfrm>
            <a:off x="6453716" y="4919576"/>
            <a:ext cx="1017425" cy="26047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/>
          </a:p>
        </p:txBody>
      </p:sp>
      <p:sp>
        <p:nvSpPr>
          <p:cNvPr id="23" name="文本框 22"/>
          <p:cNvSpPr txBox="1"/>
          <p:nvPr/>
        </p:nvSpPr>
        <p:spPr>
          <a:xfrm>
            <a:off x="4376432" y="5176336"/>
            <a:ext cx="48726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665" b="1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公天下</a:t>
            </a:r>
            <a:r>
              <a:rPr kumimoji="1" lang="zh-CN" altLang="en-US" sz="2665" b="1" dirty="0">
                <a:solidFill>
                  <a:schemeClr val="bg1">
                    <a:lumMod val="6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65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家天下</a:t>
            </a:r>
            <a:endParaRPr kumimoji="1" lang="zh-CN" altLang="en-US" sz="2665" b="1" dirty="0">
              <a:solidFill>
                <a:srgbClr val="C0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14" grpId="0"/>
      <p:bldP spid="8" grpId="0" animBg="1"/>
      <p:bldP spid="1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Picture 2" descr="商朝地图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04595" y="2245360"/>
            <a:ext cx="421449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5336540" y="2597150"/>
            <a:ext cx="6722110" cy="1353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1200"/>
              </a:spcBef>
            </a:pPr>
            <a:r>
              <a:rPr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①商王</a:t>
            </a:r>
            <a:r>
              <a:rPr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内服王畿地区，王畿四周是外服。</a:t>
            </a:r>
            <a:endParaRPr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ts val="1200"/>
              </a:spcBef>
            </a:pPr>
            <a:r>
              <a:rPr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②有较系统的国家机构和分掌内外服各类事务的官吏。</a:t>
            </a:r>
            <a:endParaRPr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290" y="168910"/>
            <a:ext cx="79711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夏、商、西周：</a:t>
            </a:r>
            <a:r>
              <a:rPr lang="zh-CN" altLang="en-US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奴隶制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国家政治制度形成与发展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8925" y="817880"/>
          <a:ext cx="11438255" cy="142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150"/>
                <a:gridCol w="10492105"/>
              </a:tblGrid>
              <a:tr h="429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制度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夏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启继位，打破原始民主制下的禅让政治传统，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世袭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制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取代禅让制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商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 u="sng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5116668" y="1736375"/>
            <a:ext cx="181610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内外服制</a:t>
            </a:r>
            <a:endParaRPr lang="zh-CN" altLang="zh-CN" sz="3200" b="1" dirty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80" t="18385" r="3506"/>
          <a:stretch>
            <a:fillRect/>
          </a:stretch>
        </p:blipFill>
        <p:spPr>
          <a:xfrm>
            <a:off x="5418878" y="4137660"/>
            <a:ext cx="5875867" cy="2277533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b="4598"/>
          <a:stretch>
            <a:fillRect/>
          </a:stretch>
        </p:blipFill>
        <p:spPr>
          <a:xfrm>
            <a:off x="1271905" y="2741295"/>
            <a:ext cx="4299585" cy="40093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8290" y="168910"/>
            <a:ext cx="79711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夏、商、西周：</a:t>
            </a:r>
            <a:r>
              <a:rPr lang="zh-CN" altLang="en-US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奴隶制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国家政治制度形成与发展</a:t>
            </a:r>
            <a:endParaRPr lang="zh-CN" altLang="en-US"/>
          </a:p>
        </p:txBody>
      </p:sp>
      <p:graphicFrame>
        <p:nvGraphicFramePr>
          <p:cNvPr id="17" name="表格 16"/>
          <p:cNvGraphicFramePr/>
          <p:nvPr>
            <p:custDataLst>
              <p:tags r:id="rId2"/>
            </p:custDataLst>
          </p:nvPr>
        </p:nvGraphicFramePr>
        <p:xfrm>
          <a:off x="288925" y="817880"/>
          <a:ext cx="11438255" cy="142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25"/>
                <a:gridCol w="10438130"/>
              </a:tblGrid>
              <a:tr h="429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制度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西周</a:t>
                      </a: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(1)分封制</a:t>
                      </a: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①天子是国家最高统治者，控制着……</a:t>
                      </a: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②分封对象：</a:t>
                      </a: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③诸侯在国内分封</a:t>
                      </a: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490" y="2773045"/>
            <a:ext cx="4416425" cy="3910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文本框 18"/>
          <p:cNvSpPr txBox="1"/>
          <p:nvPr/>
        </p:nvSpPr>
        <p:spPr>
          <a:xfrm>
            <a:off x="3031490" y="2001520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同姓贵族、异姓功臣或旧贵族</a:t>
            </a:r>
            <a:endParaRPr lang="en-US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03650" y="2346960"/>
            <a:ext cx="6888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卿大夫，卿大夫再分封士，形成贵族等级分封序列</a:t>
            </a:r>
            <a:endParaRPr 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596900" y="2828925"/>
            <a:ext cx="675005" cy="376618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封建亲戚，以藩屏周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154285" y="2814320"/>
            <a:ext cx="792480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封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的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依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据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是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什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么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制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度？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/>
          <a:stretch>
            <a:fillRect/>
          </a:stretch>
        </p:blipFill>
        <p:spPr bwMode="auto">
          <a:xfrm>
            <a:off x="8341678" y="553085"/>
            <a:ext cx="3643312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88290" y="168910"/>
            <a:ext cx="79711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夏、商、西周：</a:t>
            </a:r>
            <a:r>
              <a:rPr lang="zh-CN" altLang="en-US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奴隶制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国家政治制度形成与发展</a:t>
            </a:r>
            <a:endParaRPr lang="zh-CN" altLang="en-US"/>
          </a:p>
        </p:txBody>
      </p:sp>
      <p:graphicFrame>
        <p:nvGraphicFramePr>
          <p:cNvPr id="17" name="表格 16"/>
          <p:cNvGraphicFramePr/>
          <p:nvPr>
            <p:custDataLst>
              <p:tags r:id="rId2"/>
            </p:custDataLst>
          </p:nvPr>
        </p:nvGraphicFramePr>
        <p:xfrm>
          <a:off x="288925" y="817880"/>
          <a:ext cx="8053070" cy="48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25"/>
                <a:gridCol w="7052945"/>
              </a:tblGrid>
              <a:tr h="429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朝代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制度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西周</a:t>
                      </a: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55725" y="1305560"/>
            <a:ext cx="5665470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(2)（依据）宗法制：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周天子与各级贵族都实行</a:t>
            </a:r>
            <a:r>
              <a:rPr 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嫡长子继承制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确立了严格的大宗、小宗体系。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55725" y="2774950"/>
            <a:ext cx="634428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(3)评价：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分封制是较内外服制更进一步的政治制度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诸侯有受封土地上的统治权，但要承担义务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08100" y="4360545"/>
            <a:ext cx="703389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(4)基本特征：“家国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一体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分封制与宗法制相配合</a:t>
            </a:r>
            <a:r>
              <a:rPr 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（关系：互为表里）</a:t>
            </a:r>
            <a:endParaRPr 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政治权力分配与血缘关系相结合。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389380"/>
            <a:ext cx="10754360" cy="2597785"/>
          </a:xfrm>
          <a:prstGeom prst="rect">
            <a:avLst/>
          </a:prstGeom>
          <a:ln w="28575" cmpd="thickThin">
            <a:noFill/>
            <a:prstDash val="dash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4210" y="834390"/>
            <a:ext cx="1605280" cy="1641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/>
              <a:t>夏</a:t>
            </a:r>
            <a:endParaRPr lang="zh-CN" altLang="en-US" sz="2800"/>
          </a:p>
          <a:p>
            <a:pPr algn="ctr">
              <a:lnSpc>
                <a:spcPct val="120000"/>
              </a:lnSpc>
            </a:pPr>
            <a:r>
              <a:rPr lang="zh-CN" altLang="en-US" sz="2800"/>
              <a:t>世袭制</a:t>
            </a:r>
            <a:endParaRPr lang="zh-CN" altLang="en-US" sz="2800"/>
          </a:p>
          <a:p>
            <a:pPr algn="ctr">
              <a:lnSpc>
                <a:spcPct val="120000"/>
              </a:lnSpc>
            </a:pPr>
            <a:r>
              <a:rPr lang="zh-CN" altLang="en-US" sz="2800"/>
              <a:t>聚族而居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3270250" y="834390"/>
            <a:ext cx="1605280" cy="1124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/>
              <a:t>商</a:t>
            </a:r>
            <a:endParaRPr lang="zh-CN" altLang="en-US" sz="2800"/>
          </a:p>
          <a:p>
            <a:pPr algn="ctr">
              <a:lnSpc>
                <a:spcPct val="120000"/>
              </a:lnSpc>
            </a:pPr>
            <a:r>
              <a:rPr lang="zh-CN" altLang="en-US" sz="2800"/>
              <a:t>内外服制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6042025" y="834390"/>
            <a:ext cx="1249680" cy="2158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/>
              <a:t>周</a:t>
            </a:r>
            <a:endParaRPr lang="zh-CN" altLang="en-US" sz="2800"/>
          </a:p>
          <a:p>
            <a:pPr algn="ctr">
              <a:lnSpc>
                <a:spcPct val="120000"/>
              </a:lnSpc>
            </a:pPr>
            <a:r>
              <a:rPr lang="zh-CN" altLang="en-US" sz="2800"/>
              <a:t>分封制</a:t>
            </a:r>
            <a:endParaRPr lang="zh-CN" altLang="en-US" sz="2800"/>
          </a:p>
          <a:p>
            <a:pPr algn="ctr">
              <a:lnSpc>
                <a:spcPct val="120000"/>
              </a:lnSpc>
            </a:pPr>
            <a:r>
              <a:rPr lang="zh-CN" altLang="en-US" sz="2800"/>
              <a:t>宗法制</a:t>
            </a:r>
            <a:endParaRPr lang="zh-CN" altLang="en-US" sz="2800"/>
          </a:p>
          <a:p>
            <a:pPr algn="ctr">
              <a:lnSpc>
                <a:spcPct val="120000"/>
              </a:lnSpc>
            </a:pPr>
            <a:r>
              <a:rPr lang="zh-CN" altLang="en-US" sz="2800"/>
              <a:t>礼乐制</a:t>
            </a:r>
            <a:endParaRPr lang="zh-CN" altLang="en-US" sz="2800"/>
          </a:p>
        </p:txBody>
      </p:sp>
      <p:sp>
        <p:nvSpPr>
          <p:cNvPr id="18" name="右箭头 17"/>
          <p:cNvSpPr/>
          <p:nvPr/>
        </p:nvSpPr>
        <p:spPr>
          <a:xfrm>
            <a:off x="2562225" y="1303655"/>
            <a:ext cx="523875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255895" y="1303655"/>
            <a:ext cx="523875" cy="43688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56260" y="251333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部落式管理</a:t>
            </a:r>
            <a:endParaRPr lang="zh-CN" altLang="en-US" sz="28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70250" y="2383790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>
                <a:solidFill>
                  <a:srgbClr val="401BC0"/>
                </a:solidFill>
              </a:rPr>
              <a:t>松散</a:t>
            </a:r>
            <a:endParaRPr lang="zh-CN" altLang="en-US" sz="2800">
              <a:solidFill>
                <a:srgbClr val="401BC0"/>
              </a:solidFill>
            </a:endParaRPr>
          </a:p>
          <a:p>
            <a:pPr algn="ctr"/>
            <a:r>
              <a:rPr lang="zh-CN" altLang="en-US" sz="2800">
                <a:solidFill>
                  <a:srgbClr val="401BC0"/>
                </a:solidFill>
              </a:rPr>
              <a:t>战乱频发</a:t>
            </a:r>
            <a:endParaRPr lang="zh-CN" altLang="en-US" sz="2800">
              <a:solidFill>
                <a:srgbClr val="401BC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79695" y="302450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>
                <a:solidFill>
                  <a:schemeClr val="accent2"/>
                </a:solidFill>
              </a:rPr>
              <a:t>血缘纽带、家国一体</a:t>
            </a:r>
            <a:endParaRPr lang="zh-CN" altLang="en-US" sz="2800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52080" y="143700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/>
              <a:t>国家管理日益完善、有效</a:t>
            </a:r>
            <a:endParaRPr lang="zh-CN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288290" y="168910"/>
            <a:ext cx="79711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夏、商、西周：</a:t>
            </a:r>
            <a:r>
              <a:rPr lang="zh-CN" altLang="en-US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奴隶制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国家政治制度形成与发展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6260" y="4154170"/>
            <a:ext cx="11061065" cy="2330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厉王虐，国人谤王。                    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《国语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周语》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防民之口，甚于防川。           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《国语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周语上》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是故天子有公，诸侯有卿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以相辅佐也。善则赏之，过则匡之，患则救之，失则革之。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左传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襄公十四年》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4715" y="3632200"/>
            <a:ext cx="10384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材料体现了商周政体的哪些特点？</a:t>
            </a:r>
            <a:endParaRPr 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730" y="4340860"/>
            <a:ext cx="10953750" cy="1986280"/>
          </a:xfrm>
          <a:prstGeom prst="rect">
            <a:avLst/>
          </a:prstGeom>
          <a:solidFill>
            <a:srgbClr val="DEEBF7"/>
          </a:solidFill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/>
              <a:t>①君主的权力不是绝对的，原始民主传统对君主的权力有制约作用；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②国家遇到重大问题时，君主要征求平民“国人”的意见；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国人也可以通过舆论影响朝政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8" grpId="0" bldLvl="0" animBg="1"/>
      <p:bldP spid="15" grpId="0" bldLvl="0" animBg="1"/>
      <p:bldP spid="19" grpId="0" bldLvl="0" animBg="1"/>
      <p:bldP spid="26" grpId="0"/>
      <p:bldP spid="27" grpId="0"/>
      <p:bldP spid="28" grpId="0"/>
      <p:bldP spid="2" grpId="0"/>
      <p:bldP spid="4" grpId="0" bldLvl="0" animBg="1"/>
      <p:bldP spid="40" grpId="0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335,&quot;width&quot;:4579}"/>
</p:tagLst>
</file>

<file path=ppt/tags/tag10.xml><?xml version="1.0" encoding="utf-8"?>
<p:tagLst xmlns:p="http://schemas.openxmlformats.org/presentationml/2006/main">
  <p:tag name="KSO_WM_UNIT_TABLE_BEAUTIFY" val="smartTable{7bc2e209-95e9-4606-b5b1-8b6f41e7ecee}"/>
  <p:tag name="TABLE_ENDDRAG_ORIGIN_RECT" val="495*435"/>
  <p:tag name="TABLE_ENDDRAG_RECT" val="35*59*495*435"/>
</p:tagLst>
</file>

<file path=ppt/tags/tag11.xml><?xml version="1.0" encoding="utf-8"?>
<p:tagLst xmlns:p="http://schemas.openxmlformats.org/presentationml/2006/main">
  <p:tag name="KSO_WM_UNIT_TABLE_BEAUTIFY" val="smartTable{7bc2e209-95e9-4606-b5b1-8b6f41e7ecee}"/>
  <p:tag name="TABLE_ENDDRAG_ORIGIN_RECT" val="495*435"/>
  <p:tag name="TABLE_ENDDRAG_RECT" val="35*59*495*435"/>
</p:tagLst>
</file>

<file path=ppt/tags/tag12.xml><?xml version="1.0" encoding="utf-8"?>
<p:tagLst xmlns:p="http://schemas.openxmlformats.org/presentationml/2006/main">
  <p:tag name="KSO_WM_UNIT_TABLE_BEAUTIFY" val="smartTable{8787e5f4-0690-4dc3-8507-bab14b99012b}"/>
  <p:tag name="TABLE_ENDDRAG_ORIGIN_RECT" val="593*467"/>
  <p:tag name="TABLE_ENDDRAG_RECT" val="155*69*593*467"/>
</p:tagLst>
</file>

<file path=ppt/tags/tag2.xml><?xml version="1.0" encoding="utf-8"?>
<p:tagLst xmlns:p="http://schemas.openxmlformats.org/presentationml/2006/main">
  <p:tag name="KSO_WM_UNIT_PLACING_PICTURE_USER_VIEWPORT" val="{&quot;height&quot;:4860,&quot;width&quot;:14124}"/>
</p:tagLst>
</file>

<file path=ppt/tags/tag3.xml><?xml version="1.0" encoding="utf-8"?>
<p:tagLst xmlns:p="http://schemas.openxmlformats.org/presentationml/2006/main">
  <p:tag name="KSO_WM_UNIT_TABLE_BEAUTIFY" val="smartTable{a0d8b381-d796-4723-af93-6049a16dbf89}"/>
  <p:tag name="TABLE_ENDDRAG_ORIGIN_RECT" val="900*257"/>
  <p:tag name="TABLE_ENDDRAG_RECT" val="22*64*900*257"/>
</p:tagLst>
</file>

<file path=ppt/tags/tag4.xml><?xml version="1.0" encoding="utf-8"?>
<p:tagLst xmlns:p="http://schemas.openxmlformats.org/presentationml/2006/main">
  <p:tag name="KSO_WM_UNIT_PLACING_PICTURE_USER_VIEWPORT" val="{&quot;height&quot;:2690.2503937007873,&quot;width&quot;:6789}"/>
</p:tagLst>
</file>

<file path=ppt/tags/tag5.xml><?xml version="1.0" encoding="utf-8"?>
<p:tagLst xmlns:p="http://schemas.openxmlformats.org/presentationml/2006/main">
  <p:tag name="KSO_WM_UNIT_TABLE_BEAUTIFY" val="smartTable{a0d8b381-d796-4723-af93-6049a16dbf89}"/>
  <p:tag name="TABLE_ENDDRAG_ORIGIN_RECT" val="900*257"/>
  <p:tag name="TABLE_ENDDRAG_RECT" val="22*64*900*257"/>
</p:tagLst>
</file>

<file path=ppt/tags/tag6.xml><?xml version="1.0" encoding="utf-8"?>
<p:tagLst xmlns:p="http://schemas.openxmlformats.org/presentationml/2006/main">
  <p:tag name="AS_UNIQUEID" val="725"/>
</p:tagLst>
</file>

<file path=ppt/tags/tag7.xml><?xml version="1.0" encoding="utf-8"?>
<p:tagLst xmlns:p="http://schemas.openxmlformats.org/presentationml/2006/main">
  <p:tag name="KSO_WM_UNIT_TABLE_BEAUTIFY" val="smartTable{a0d8b381-d796-4723-af93-6049a16dbf89}"/>
  <p:tag name="TABLE_ENDDRAG_ORIGIN_RECT" val="900*257"/>
  <p:tag name="TABLE_ENDDRAG_RECT" val="22*64*900*257"/>
</p:tagLst>
</file>

<file path=ppt/tags/tag8.xml><?xml version="1.0" encoding="utf-8"?>
<p:tagLst xmlns:p="http://schemas.openxmlformats.org/presentationml/2006/main">
  <p:tag name="KSO_WM_UNIT_TABLE_BEAUTIFY" val="smartTable{c25f0743-683c-4d98-8384-7e2f98a39b4e}"/>
  <p:tag name="TABLE_ENDDRAG_ORIGIN_RECT" val="529*359"/>
  <p:tag name="TABLE_ENDDRAG_RECT" val="30*102*529*359"/>
</p:tagLst>
</file>

<file path=ppt/tags/tag9.xml><?xml version="1.0" encoding="utf-8"?>
<p:tagLst xmlns:p="http://schemas.openxmlformats.org/presentationml/2006/main">
  <p:tag name="KSO_WM_UNIT_TABLE_BEAUTIFY" val="smartTable{a3b634bf-e799-4037-9ecc-f332cf346e70}"/>
  <p:tag name="TABLE_ENDDRAG_ORIGIN_RECT" val="521*416"/>
  <p:tag name="TABLE_ENDDRAG_RECT" val="38*64*521*4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3582</Words>
  <PresentationFormat>宽屏</PresentationFormat>
  <Paragraphs>585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Arial Unicode MS</vt:lpstr>
      <vt:lpstr>Adobe 黑体 Std R</vt:lpstr>
      <vt:lpstr>黑体</vt:lpstr>
      <vt:lpstr>楷体</vt:lpstr>
      <vt:lpstr>Times New Roman</vt:lpstr>
      <vt:lpstr>华文行楷</vt:lpstr>
      <vt:lpstr>江西拙楷</vt:lpstr>
      <vt:lpstr>方正清刻本悦宋简体</vt:lpstr>
      <vt:lpstr>仿宋</vt:lpstr>
      <vt:lpstr>华文中宋</vt:lpstr>
      <vt:lpstr>仿宋_GB2312</vt:lpstr>
      <vt:lpstr>华文楷体</vt:lpstr>
      <vt:lpstr>Times New Roman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两汉至明清时期地方行政制度变化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2021-08-17T01:29:45Z</dcterms:created>
  <dcterms:modified xsi:type="dcterms:W3CDTF">2021-08-17T10:38:28Z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A1A824A11D3943389A51F244E0683FEE</vt:lpwstr>
  </property>
  <property fmtid="{D5CDD505-2E9C-101B-9397-08002B2CF9AE}" pid="3" name="KSOProductBuildVer">
    <vt:lpwstr>2052-11.1.0.10667</vt:lpwstr>
  </property>
</Properties>
</file>