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tags/tag11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21"/>
  </p:notesMasterIdLst>
  <p:sldIdLst>
    <p:sldId id="8936" r:id="rId3"/>
    <p:sldId id="8937" r:id="rId4"/>
    <p:sldId id="8946" r:id="rId5"/>
    <p:sldId id="8958" r:id="rId6"/>
    <p:sldId id="8959" r:id="rId7"/>
    <p:sldId id="8960" r:id="rId8"/>
    <p:sldId id="8961" r:id="rId9"/>
    <p:sldId id="8962" r:id="rId10"/>
    <p:sldId id="8963" r:id="rId11"/>
    <p:sldId id="8964" r:id="rId12"/>
    <p:sldId id="8965" r:id="rId13"/>
    <p:sldId id="8966" r:id="rId14"/>
    <p:sldId id="8967" r:id="rId15"/>
    <p:sldId id="8968" r:id="rId16"/>
    <p:sldId id="8969" r:id="rId17"/>
    <p:sldId id="8970" r:id="rId18"/>
    <p:sldId id="8971" r:id="rId19"/>
    <p:sldId id="895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3152"/>
    <a:srgbClr val="285A90"/>
    <a:srgbClr val="3B64A7"/>
    <a:srgbClr val="404040"/>
    <a:srgbClr val="F8D3AE"/>
    <a:srgbClr val="F6F298"/>
    <a:srgbClr val="F3D578"/>
    <a:srgbClr val="FAE87A"/>
    <a:srgbClr val="F0A154"/>
    <a:srgbClr val="FFFF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6" autoAdjust="0"/>
    <p:restoredTop sz="94660"/>
  </p:normalViewPr>
  <p:slideViewPr>
    <p:cSldViewPr snapToGrid="0">
      <p:cViewPr>
        <p:scale>
          <a:sx n="57" d="100"/>
          <a:sy n="57" d="100"/>
        </p:scale>
        <p:origin x="-941" y="-595"/>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8EAC8A-20C6-4874-8DAE-D87446962E41}" type="datetimeFigureOut">
              <a:rPr lang="zh-CN" altLang="en-US" smtClean="0"/>
              <a:pPr/>
              <a:t>2021/11/6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054F6C1-86D9-462A-A354-ED888FDF9CAD}" type="slidenum">
              <a:rPr lang="zh-CN" altLang="en-US" smtClean="0"/>
              <a:pPr/>
              <a:t>‹#›</a:t>
            </a:fld>
            <a:endParaRPr lang="zh-CN" altLang="en-US" dirty="0"/>
          </a:p>
        </p:txBody>
      </p:sp>
    </p:spTree>
    <p:extLst>
      <p:ext uri="{BB962C8B-B14F-4D97-AF65-F5344CB8AC3E}">
        <p14:creationId xmlns:p14="http://schemas.microsoft.com/office/powerpoint/2010/main" xmlns="" val="332191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517EC4C-098E-437A-9C91-5E14225570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4B638595-E0EC-49B8-880A-CBBC8269729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D0191D1A-7C7C-47BB-944A-E1387B0F6344}"/>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5" name="页脚占位符 4">
            <a:extLst>
              <a:ext uri="{FF2B5EF4-FFF2-40B4-BE49-F238E27FC236}">
                <a16:creationId xmlns="" xmlns:a16="http://schemas.microsoft.com/office/drawing/2014/main" id="{EEB12722-1AEC-40E1-9EED-F0B9E20F5DEF}"/>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A74E4D63-95BF-4B5B-81DB-2338CB6FC213}"/>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243063986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F2B7CBF-D05A-4AC1-9FDA-9576B2F3064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B4FEEBA-4CDE-487E-96DE-AF17FAA9DAF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44CDD7C-AFDF-4ED5-8FC4-372707A400FD}"/>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5" name="页脚占位符 4">
            <a:extLst>
              <a:ext uri="{FF2B5EF4-FFF2-40B4-BE49-F238E27FC236}">
                <a16:creationId xmlns="" xmlns:a16="http://schemas.microsoft.com/office/drawing/2014/main" id="{919A6EB0-7C33-4895-B1E4-0994E6974331}"/>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21FA961E-2DD6-4492-BA59-7A5B3DCD81F2}"/>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3251456450"/>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3AC5423-99F3-4CC1-AD11-16C521691F2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8D672C0-DB12-4A13-8D68-D1EB83BFFF0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2727E05-95C2-4D0A-A651-A1CCBF3E8433}"/>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5" name="页脚占位符 4">
            <a:extLst>
              <a:ext uri="{FF2B5EF4-FFF2-40B4-BE49-F238E27FC236}">
                <a16:creationId xmlns="" xmlns:a16="http://schemas.microsoft.com/office/drawing/2014/main" id="{0508F165-7290-465B-B581-7E7318C5B056}"/>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EACAFBEA-591C-4956-949C-47B78038C4DD}"/>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3204934566"/>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1456102"/>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1679006"/>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660877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029426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696851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5689449"/>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212600"/>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1449822"/>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0E4A4D4-07D3-4E99-B874-8C08D2DAFD4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A25FA2A-14C7-4BCD-9840-37FCF6DEC67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9A6847A-9592-438A-A1AE-15D44E6C526F}"/>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5" name="页脚占位符 4">
            <a:extLst>
              <a:ext uri="{FF2B5EF4-FFF2-40B4-BE49-F238E27FC236}">
                <a16:creationId xmlns="" xmlns:a16="http://schemas.microsoft.com/office/drawing/2014/main" id="{FF135CC1-BA3B-4CA3-ABCF-2ACEF890D903}"/>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8E223A18-32DB-44C1-A5AD-84D865A2A645}"/>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2059874403"/>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956667"/>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817700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5453542"/>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4289530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78756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86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2C3A088-685D-4888-AA23-E6AB87C899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717F98D-05BE-474C-B268-0A674F1E434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8B9867E-6D98-4D84-897B-5328572D7934}"/>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5" name="页脚占位符 4">
            <a:extLst>
              <a:ext uri="{FF2B5EF4-FFF2-40B4-BE49-F238E27FC236}">
                <a16:creationId xmlns="" xmlns:a16="http://schemas.microsoft.com/office/drawing/2014/main" id="{0294A21E-1B5E-46D9-BCB7-3BBF32F346B8}"/>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 xmlns:a16="http://schemas.microsoft.com/office/drawing/2014/main" id="{1961DD1D-FAAC-46CC-A2A4-68E59BA49ADF}"/>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557087474"/>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201E46-43F7-437E-A179-E8614102DA5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924B14B-AFA0-4F55-A94C-3E655912630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6427960-3457-4C68-B3AC-FD6F79C1ACA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EBA4A2D-F541-4111-9715-9F317434DEE2}"/>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6" name="页脚占位符 5">
            <a:extLst>
              <a:ext uri="{FF2B5EF4-FFF2-40B4-BE49-F238E27FC236}">
                <a16:creationId xmlns="" xmlns:a16="http://schemas.microsoft.com/office/drawing/2014/main" id="{866B354B-D75E-42C0-8A8D-B539F11E5A9F}"/>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a:extLst>
              <a:ext uri="{FF2B5EF4-FFF2-40B4-BE49-F238E27FC236}">
                <a16:creationId xmlns="" xmlns:a16="http://schemas.microsoft.com/office/drawing/2014/main" id="{6CB33C88-4093-418E-AC3D-96F7B2618E63}"/>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365018588"/>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65B75B-D84B-4527-9AF7-D59576EEEA1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6155293-B378-4387-8184-D8B6B77D9A8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882B5C47-BBCC-4A64-95AC-14E24C7071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3890ACB-E92C-4DF1-84CC-A0A2BBE44A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CD062C56-2839-47CF-82E9-A5D384B8521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162CB92-D942-4646-BAB8-20844417A607}"/>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8" name="页脚占位符 7">
            <a:extLst>
              <a:ext uri="{FF2B5EF4-FFF2-40B4-BE49-F238E27FC236}">
                <a16:creationId xmlns="" xmlns:a16="http://schemas.microsoft.com/office/drawing/2014/main" id="{B7F0F115-49C1-4162-89D7-CCF8F1255B3D}"/>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9" name="灯片编号占位符 8">
            <a:extLst>
              <a:ext uri="{FF2B5EF4-FFF2-40B4-BE49-F238E27FC236}">
                <a16:creationId xmlns="" xmlns:a16="http://schemas.microsoft.com/office/drawing/2014/main" id="{18D91779-21A6-48E2-8B00-FCC062CA4904}"/>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
        <p:nvSpPr>
          <p:cNvPr id="11" name="TextBox 10"/>
          <p:cNvSpPr txBox="1"/>
          <p:nvPr userDrawn="1"/>
        </p:nvSpPr>
        <p:spPr>
          <a:xfrm>
            <a:off x="1575204" y="636413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xmlns="" val="599314542"/>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38306E-25F4-406F-8DE1-6096EBCBF6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2ADAB39-3362-41A2-B5DE-1853A0DBA218}"/>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4" name="页脚占位符 3">
            <a:extLst>
              <a:ext uri="{FF2B5EF4-FFF2-40B4-BE49-F238E27FC236}">
                <a16:creationId xmlns="" xmlns:a16="http://schemas.microsoft.com/office/drawing/2014/main" id="{65B94B65-FC7B-485B-B2CF-6687B02F4C74}"/>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5" name="灯片编号占位符 4">
            <a:extLst>
              <a:ext uri="{FF2B5EF4-FFF2-40B4-BE49-F238E27FC236}">
                <a16:creationId xmlns="" xmlns:a16="http://schemas.microsoft.com/office/drawing/2014/main" id="{162942FC-980E-46C2-928F-E957742007A7}"/>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190214072"/>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AAA74B62-2FD2-4AF6-BA5D-3B60D0EC4AC0}"/>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3" name="页脚占位符 2">
            <a:extLst>
              <a:ext uri="{FF2B5EF4-FFF2-40B4-BE49-F238E27FC236}">
                <a16:creationId xmlns="" xmlns:a16="http://schemas.microsoft.com/office/drawing/2014/main" id="{F796F80B-1099-49DA-8DFD-EF430797334B}"/>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4" name="灯片编号占位符 3">
            <a:extLst>
              <a:ext uri="{FF2B5EF4-FFF2-40B4-BE49-F238E27FC236}">
                <a16:creationId xmlns="" xmlns:a16="http://schemas.microsoft.com/office/drawing/2014/main" id="{9F3D06AF-5B23-4BC2-A3C2-087B72780D5C}"/>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217412894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FEC69A8-08D8-47DD-BE8F-72CB52FD59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1EC9C9C9-B227-4EDF-B3B0-49E88DB845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4A0943B2-7D24-43D0-86D7-C7C28BAD0E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ECEEF5E-D55E-4E3E-A6C6-D6F985F2EDC8}"/>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6" name="页脚占位符 5">
            <a:extLst>
              <a:ext uri="{FF2B5EF4-FFF2-40B4-BE49-F238E27FC236}">
                <a16:creationId xmlns="" xmlns:a16="http://schemas.microsoft.com/office/drawing/2014/main" id="{840E7905-C154-4ADF-AF7C-ECE2DC8B2437}"/>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a:extLst>
              <a:ext uri="{FF2B5EF4-FFF2-40B4-BE49-F238E27FC236}">
                <a16:creationId xmlns="" xmlns:a16="http://schemas.microsoft.com/office/drawing/2014/main" id="{AEC7FD6F-6B81-4DFA-BF63-E177B01E8F07}"/>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3802013039"/>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F464FF4-2440-4F09-B4EF-AD08D6D68E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78B7C30-4320-46F4-8C9D-3D5F59535A0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843D7C6-9274-4B54-9029-3094FDCD08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BA72560-61F9-423E-B312-101BD4611D87}"/>
              </a:ext>
            </a:extLst>
          </p:cNvPr>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pPr/>
              <a:t>2021/11/6</a:t>
            </a:fld>
            <a:endParaRPr lang="zh-CN" altLang="en-US" dirty="0"/>
          </a:p>
        </p:txBody>
      </p:sp>
      <p:sp>
        <p:nvSpPr>
          <p:cNvPr id="6" name="页脚占位符 5">
            <a:extLst>
              <a:ext uri="{FF2B5EF4-FFF2-40B4-BE49-F238E27FC236}">
                <a16:creationId xmlns="" xmlns:a16="http://schemas.microsoft.com/office/drawing/2014/main" id="{50CEBC17-5D6D-4595-961A-8E1D5695CFBC}"/>
              </a:ext>
            </a:extLst>
          </p:cNvPr>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a:extLst>
              <a:ext uri="{FF2B5EF4-FFF2-40B4-BE49-F238E27FC236}">
                <a16:creationId xmlns="" xmlns:a16="http://schemas.microsoft.com/office/drawing/2014/main" id="{D8F33E01-9FD7-45E2-A9FD-9652593D3B66}"/>
              </a:ext>
            </a:extLst>
          </p:cNvPr>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pPr/>
              <a:t>‹#›</a:t>
            </a:fld>
            <a:endParaRPr lang="zh-CN" altLang="en-US" dirty="0"/>
          </a:p>
        </p:txBody>
      </p:sp>
    </p:spTree>
    <p:extLst>
      <p:ext uri="{BB962C8B-B14F-4D97-AF65-F5344CB8AC3E}">
        <p14:creationId xmlns:p14="http://schemas.microsoft.com/office/powerpoint/2010/main" xmlns="" val="3307013450"/>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912181C2-972F-49AE-AE8C-EF75539960C2}"/>
              </a:ext>
            </a:extLst>
          </p:cNvPr>
          <p:cNvPicPr>
            <a:picLocks noChangeAspect="1"/>
          </p:cNvPicPr>
          <p:nvPr userDrawn="1"/>
        </p:nvPicPr>
        <p:blipFill>
          <a:blip r:embed="rId24"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921237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71891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s>
</file>

<file path=ppt/slides/_rels/slide13.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tags" Target="../tags/tag76.xml"/></Relationships>
</file>

<file path=ppt/slides/_rels/slide14.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s>
</file>

<file path=ppt/slides/_rels/slide1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image" Target="../media/image10.png"/><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Layout" Target="../slideLayouts/slideLayout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6.jpeg"/><Relationship Id="rId4" Type="http://schemas.openxmlformats.org/officeDocument/2006/relationships/tags" Target="../tags/tag4.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2.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8.jpeg"/><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E41ED9BB-0D89-467E-9F91-C2BCB2CEB096}"/>
              </a:ext>
            </a:extLst>
          </p:cNvPr>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 xmlns:a16="http://schemas.microsoft.com/office/drawing/2014/main" id="{9257B413-B569-41DA-8F7C-94F06B190A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9413" y="338197"/>
            <a:ext cx="11378204" cy="6181606"/>
          </a:xfrm>
          <a:prstGeom prst="rect">
            <a:avLst/>
          </a:prstGeom>
          <a:effectLst>
            <a:outerShdw blurRad="63500" sx="102000" sy="102000" algn="ctr" rotWithShape="0">
              <a:prstClr val="black">
                <a:alpha val="40000"/>
              </a:prstClr>
            </a:outerShdw>
          </a:effectLst>
        </p:spPr>
      </p:pic>
      <p:sp>
        <p:nvSpPr>
          <p:cNvPr id="27" name="矩形: 圆角 26">
            <a:extLst>
              <a:ext uri="{FF2B5EF4-FFF2-40B4-BE49-F238E27FC236}">
                <a16:creationId xmlns="" xmlns:a16="http://schemas.microsoft.com/office/drawing/2014/main" id="{0894AF8E-7CB5-449C-87EA-8EE74C2952CF}"/>
              </a:ext>
            </a:extLst>
          </p:cNvPr>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11">
            <a:extLst>
              <a:ext uri="{FF2B5EF4-FFF2-40B4-BE49-F238E27FC236}">
                <a16:creationId xmlns="" xmlns:a16="http://schemas.microsoft.com/office/drawing/2014/main" id="{C1AC1E19-F497-4AA8-94E9-4DBF8A8E5EE6}"/>
              </a:ext>
            </a:extLst>
          </p:cNvPr>
          <p:cNvSpPr/>
          <p:nvPr/>
        </p:nvSpPr>
        <p:spPr>
          <a:xfrm>
            <a:off x="1500981" y="3373791"/>
            <a:ext cx="2611908" cy="434032"/>
          </a:xfrm>
          <a:prstGeom prst="roundRect">
            <a:avLst/>
          </a:prstGeom>
          <a:solidFill>
            <a:schemeClr val="accent1"/>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defTabSz="1198586"/>
            <a:r>
              <a:rPr lang="zh-CN" altLang="en-US" sz="2000" dirty="0">
                <a:solidFill>
                  <a:schemeClr val="bg1"/>
                </a:solidFill>
                <a:cs typeface="+mn-ea"/>
                <a:sym typeface="+mn-lt"/>
              </a:rPr>
              <a:t>演讲人</a:t>
            </a:r>
            <a:r>
              <a:rPr lang="zh-CN" altLang="en-US" sz="2000" dirty="0" smtClean="0">
                <a:solidFill>
                  <a:schemeClr val="bg1"/>
                </a:solidFill>
                <a:cs typeface="+mn-ea"/>
                <a:sym typeface="+mn-lt"/>
              </a:rPr>
              <a:t>：</a:t>
            </a:r>
            <a:r>
              <a:rPr lang="zh-CN" altLang="en-US" sz="2000" dirty="0" smtClean="0">
                <a:solidFill>
                  <a:schemeClr val="bg1"/>
                </a:solidFill>
                <a:cs typeface="+mn-ea"/>
                <a:sym typeface="+mn-lt"/>
              </a:rPr>
              <a:t>周瑞</a:t>
            </a:r>
            <a:endParaRPr lang="zh-CN" altLang="en-US" sz="2000" dirty="0">
              <a:solidFill>
                <a:schemeClr val="bg1"/>
              </a:solidFill>
              <a:cs typeface="+mn-ea"/>
              <a:sym typeface="+mn-lt"/>
            </a:endParaRPr>
          </a:p>
        </p:txBody>
      </p:sp>
      <p:sp>
        <p:nvSpPr>
          <p:cNvPr id="31" name="Text Placeholder 4">
            <a:extLst>
              <a:ext uri="{FF2B5EF4-FFF2-40B4-BE49-F238E27FC236}">
                <a16:creationId xmlns="" xmlns:a16="http://schemas.microsoft.com/office/drawing/2014/main" id="{7ACF405F-B569-4E55-8B68-9540AC3F29B0}"/>
              </a:ext>
            </a:extLst>
          </p:cNvPr>
          <p:cNvSpPr txBox="1">
            <a:spLocks/>
          </p:cNvSpPr>
          <p:nvPr/>
        </p:nvSpPr>
        <p:spPr>
          <a:xfrm>
            <a:off x="1041578" y="2744889"/>
            <a:ext cx="4700315" cy="360177"/>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01430">
              <a:lnSpc>
                <a:spcPct val="114000"/>
              </a:lnSpc>
              <a:spcBef>
                <a:spcPts val="1314"/>
              </a:spcBef>
              <a:buNone/>
              <a:defRPr/>
            </a:pPr>
            <a:r>
              <a:rPr lang="zh-CN" altLang="en-US" sz="1800" spc="394" dirty="0" smtClean="0">
                <a:solidFill>
                  <a:schemeClr val="bg1"/>
                </a:solidFill>
                <a:latin typeface="楷体" pitchFamily="49" charset="-122"/>
                <a:ea typeface="楷体" pitchFamily="49" charset="-122"/>
                <a:cs typeface="+mn-ea"/>
                <a:sym typeface="+mn-lt"/>
              </a:rPr>
              <a:t>统编版高中必修二经济与社会生活</a:t>
            </a:r>
            <a:endParaRPr lang="id-ID" altLang="zh-CN" sz="1800" spc="394" dirty="0">
              <a:solidFill>
                <a:schemeClr val="bg1"/>
              </a:solidFill>
              <a:latin typeface="楷体" pitchFamily="49" charset="-122"/>
              <a:ea typeface="楷体" pitchFamily="49" charset="-122"/>
              <a:cs typeface="+mn-ea"/>
              <a:sym typeface="+mn-lt"/>
            </a:endParaRPr>
          </a:p>
        </p:txBody>
      </p:sp>
      <p:sp>
        <p:nvSpPr>
          <p:cNvPr id="32" name="Text Placeholder 4">
            <a:extLst>
              <a:ext uri="{FF2B5EF4-FFF2-40B4-BE49-F238E27FC236}">
                <a16:creationId xmlns="" xmlns:a16="http://schemas.microsoft.com/office/drawing/2014/main" id="{F7D854E5-FB13-4B82-A7FB-72D14876E756}"/>
              </a:ext>
            </a:extLst>
          </p:cNvPr>
          <p:cNvSpPr txBox="1">
            <a:spLocks/>
          </p:cNvSpPr>
          <p:nvPr/>
        </p:nvSpPr>
        <p:spPr>
          <a:xfrm>
            <a:off x="658907" y="2016790"/>
            <a:ext cx="9144000" cy="1235101"/>
          </a:xfrm>
          <a:prstGeom prst="rect">
            <a:avLst/>
          </a:prstGeom>
          <a:noFill/>
          <a:ln>
            <a:noFill/>
          </a:ln>
          <a:effectLst>
            <a:outerShdw blurRad="50800" dist="38100" dir="16200000"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zh-CN" altLang="en-US" sz="4000" b="1" dirty="0" smtClean="0">
                <a:solidFill>
                  <a:schemeClr val="bg1"/>
                </a:solidFill>
                <a:latin typeface="楷体" pitchFamily="49" charset="-122"/>
                <a:ea typeface="楷体" pitchFamily="49" charset="-122"/>
                <a:sym typeface="Calibri Light" panose="020F0302020204030204" pitchFamily="34" charset="0"/>
              </a:rPr>
              <a:t>第</a:t>
            </a:r>
            <a:r>
              <a:rPr lang="en-US" altLang="zh-CN" sz="4000" b="1" dirty="0" smtClean="0">
                <a:solidFill>
                  <a:schemeClr val="bg1"/>
                </a:solidFill>
                <a:latin typeface="楷体" pitchFamily="49" charset="-122"/>
                <a:ea typeface="楷体" pitchFamily="49" charset="-122"/>
                <a:sym typeface="Calibri Light" panose="020F0302020204030204" pitchFamily="34" charset="0"/>
              </a:rPr>
              <a:t>3</a:t>
            </a:r>
            <a:r>
              <a:rPr lang="zh-CN" altLang="en-US" sz="4000" b="1" dirty="0" smtClean="0">
                <a:solidFill>
                  <a:schemeClr val="bg1"/>
                </a:solidFill>
                <a:latin typeface="楷体" pitchFamily="49" charset="-122"/>
                <a:ea typeface="楷体" pitchFamily="49" charset="-122"/>
                <a:sym typeface="Calibri Light" panose="020F0302020204030204" pitchFamily="34" charset="0"/>
              </a:rPr>
              <a:t>课现</a:t>
            </a:r>
            <a:r>
              <a:rPr lang="zh-CN" altLang="en-US" sz="4000" b="1" dirty="0" smtClean="0">
                <a:solidFill>
                  <a:schemeClr val="bg1"/>
                </a:solidFill>
                <a:latin typeface="楷体" pitchFamily="49" charset="-122"/>
                <a:ea typeface="楷体" pitchFamily="49" charset="-122"/>
                <a:sym typeface="Calibri Light" panose="020F0302020204030204" pitchFamily="34" charset="0"/>
              </a:rPr>
              <a:t>代食物的生产、储备与食品安全</a:t>
            </a:r>
            <a:endParaRPr lang="zh-CN" altLang="en-US" sz="4000" kern="0" dirty="0">
              <a:solidFill>
                <a:schemeClr val="bg1"/>
              </a:solidFill>
              <a:latin typeface="楷体" pitchFamily="49" charset="-122"/>
              <a:ea typeface="楷体" pitchFamily="49" charset="-122"/>
            </a:endParaRPr>
          </a:p>
        </p:txBody>
      </p:sp>
      <p:pic>
        <p:nvPicPr>
          <p:cNvPr id="33" name="图片 32">
            <a:extLst>
              <a:ext uri="{FF2B5EF4-FFF2-40B4-BE49-F238E27FC236}">
                <a16:creationId xmlns="" xmlns:a16="http://schemas.microsoft.com/office/drawing/2014/main" id="{287C7BBD-67EB-4C9C-A5B7-869B2EE4AAF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4126"/>
          <a:stretch/>
        </p:blipFill>
        <p:spPr>
          <a:xfrm>
            <a:off x="419413" y="5267605"/>
            <a:ext cx="11270875" cy="1149658"/>
          </a:xfrm>
          <a:prstGeom prst="rect">
            <a:avLst/>
          </a:prstGeom>
        </p:spPr>
      </p:pic>
      <p:pic>
        <p:nvPicPr>
          <p:cNvPr id="35" name="图片 34">
            <a:extLst>
              <a:ext uri="{FF2B5EF4-FFF2-40B4-BE49-F238E27FC236}">
                <a16:creationId xmlns="" xmlns:a16="http://schemas.microsoft.com/office/drawing/2014/main" id="{4CC3A479-CBF2-47A5-9E77-3029291CB8FF}"/>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75079" b="63401"/>
          <a:stretch/>
        </p:blipFill>
        <p:spPr>
          <a:xfrm>
            <a:off x="710214" y="117698"/>
            <a:ext cx="2591445" cy="1387545"/>
          </a:xfrm>
          <a:prstGeom prst="rect">
            <a:avLst/>
          </a:prstGeom>
        </p:spPr>
      </p:pic>
      <p:pic>
        <p:nvPicPr>
          <p:cNvPr id="36" name="图片 35">
            <a:extLst>
              <a:ext uri="{FF2B5EF4-FFF2-40B4-BE49-F238E27FC236}">
                <a16:creationId xmlns="" xmlns:a16="http://schemas.microsoft.com/office/drawing/2014/main" id="{40111D0E-2F6C-4B91-ACDE-960BE85B07F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4728" r="75079" b="63401"/>
          <a:stretch/>
        </p:blipFill>
        <p:spPr>
          <a:xfrm rot="10800000">
            <a:off x="8062450" y="-174811"/>
            <a:ext cx="4129550" cy="2728809"/>
          </a:xfrm>
          <a:prstGeom prst="rect">
            <a:avLst/>
          </a:prstGeom>
        </p:spPr>
      </p:pic>
      <p:sp>
        <p:nvSpPr>
          <p:cNvPr id="12" name="矩形 11">
            <a:extLst>
              <a:ext uri="{FF2B5EF4-FFF2-40B4-BE49-F238E27FC236}">
                <a16:creationId xmlns="" xmlns:a14="http://schemas.microsoft.com/office/drawing/2010/main" xmlns:p14="http://schemas.microsoft.com/office/powerpoint/2010/main" xmlns:a16="http://schemas.microsoft.com/office/drawing/2014/main" id="{67781980-B4F7-4B37-B8AC-37900A03A16F}"/>
              </a:ext>
            </a:extLst>
          </p:cNvPr>
          <p:cNvSpPr/>
          <p:nvPr/>
        </p:nvSpPr>
        <p:spPr>
          <a:xfrm>
            <a:off x="1358153" y="3818965"/>
            <a:ext cx="9412941" cy="1465729"/>
          </a:xfrm>
          <a:prstGeom prst="rect">
            <a:avLst/>
          </a:prstGeom>
          <a:noFill/>
          <a:ln w="12700" cap="flat" cmpd="sng" algn="ctr">
            <a:solidFill>
              <a:srgbClr val="3C4F61"/>
            </a:solidFill>
            <a:prstDash val="solid"/>
            <a:miter lim="800000"/>
          </a:ln>
          <a:effectLst/>
        </p:spPr>
        <p:txBody>
          <a:bodyPr rtlCol="0" anchor="ctr"/>
          <a:lstStyle/>
          <a:p>
            <a:r>
              <a:rPr lang="en-US" altLang="zh-CN" b="1" dirty="0" smtClean="0">
                <a:latin typeface="仿宋" panose="02010609060101010101" pitchFamily="49" charset="-122"/>
                <a:ea typeface="仿宋" panose="02010609060101010101" pitchFamily="49" charset="-122"/>
                <a:cs typeface="隶书" panose="02010509060101010101" pitchFamily="49" charset="-122"/>
              </a:rPr>
              <a:t> </a:t>
            </a:r>
            <a:r>
              <a:rPr lang="zh-CN" altLang="en-US" sz="2800" b="1" dirty="0" smtClean="0">
                <a:solidFill>
                  <a:schemeClr val="bg1"/>
                </a:solidFill>
                <a:latin typeface="仿宋" panose="02010609060101010101" pitchFamily="49" charset="-122"/>
                <a:ea typeface="隶书"/>
                <a:cs typeface="隶书" panose="02010509060101010101" pitchFamily="49" charset="-122"/>
              </a:rPr>
              <a:t>课程标准</a:t>
            </a:r>
            <a:r>
              <a:rPr lang="zh-CN" altLang="en-US" sz="2800" b="1" dirty="0" smtClean="0">
                <a:solidFill>
                  <a:schemeClr val="bg1"/>
                </a:solidFill>
                <a:latin typeface="仿宋" panose="02010609060101010101" pitchFamily="49" charset="-122"/>
                <a:ea typeface="隶书"/>
                <a:cs typeface="隶书" panose="02010509060101010101" pitchFamily="49" charset="-122"/>
              </a:rPr>
              <a:t>：</a:t>
            </a:r>
            <a:r>
              <a:rPr lang="zh-CN" altLang="en-US" sz="2800" dirty="0" smtClean="0">
                <a:solidFill>
                  <a:schemeClr val="bg1"/>
                </a:solidFill>
                <a:latin typeface="楷体" pitchFamily="49" charset="-122"/>
                <a:ea typeface="楷体" pitchFamily="49" charset="-122"/>
              </a:rPr>
              <a:t>了解现代农业、渔业发展过程中，人类在食物生产、储备等方面的进步</a:t>
            </a:r>
            <a:r>
              <a:rPr lang="zh-CN" altLang="en-US" sz="2800" dirty="0" smtClean="0">
                <a:solidFill>
                  <a:schemeClr val="bg1"/>
                </a:solidFill>
                <a:latin typeface="楷体" pitchFamily="49" charset="-122"/>
                <a:ea typeface="楷体" pitchFamily="49" charset="-122"/>
              </a:rPr>
              <a:t>；认</a:t>
            </a:r>
            <a:r>
              <a:rPr lang="zh-CN" altLang="en-US" sz="2800" dirty="0" smtClean="0">
                <a:solidFill>
                  <a:schemeClr val="bg1"/>
                </a:solidFill>
                <a:latin typeface="楷体" pitchFamily="49" charset="-122"/>
                <a:ea typeface="楷体" pitchFamily="49" charset="-122"/>
              </a:rPr>
              <a:t>识消除饥饿和食品安全在人类历史上的重要意义。</a:t>
            </a:r>
            <a:endParaRPr lang="zh-CN" altLang="en-US" sz="2800" dirty="0">
              <a:solidFill>
                <a:schemeClr val="bg1"/>
              </a:solidFill>
              <a:latin typeface="楷体" pitchFamily="49" charset="-122"/>
              <a:ea typeface="楷体" pitchFamily="49" charset="-122"/>
            </a:endParaRPr>
          </a:p>
        </p:txBody>
      </p:sp>
    </p:spTree>
    <p:extLst>
      <p:ext uri="{BB962C8B-B14F-4D97-AF65-F5344CB8AC3E}">
        <p14:creationId xmlns:p14="http://schemas.microsoft.com/office/powerpoint/2010/main" xmlns="" val="589653033"/>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anim calcmode="lin" valueType="num">
                                      <p:cBhvr>
                                        <p:cTn id="11" dur="500" fill="hold"/>
                                        <p:tgtEl>
                                          <p:spTgt spid="31"/>
                                        </p:tgtEl>
                                        <p:attrNameLst>
                                          <p:attrName>ppt_x</p:attrName>
                                        </p:attrNameLst>
                                      </p:cBhvr>
                                      <p:tavLst>
                                        <p:tav tm="0">
                                          <p:val>
                                            <p:strVal val="#ppt_x"/>
                                          </p:val>
                                        </p:tav>
                                        <p:tav tm="100000">
                                          <p:val>
                                            <p:strVal val="#ppt_x"/>
                                          </p:val>
                                        </p:tav>
                                      </p:tavLst>
                                    </p:anim>
                                    <p:anim calcmode="lin" valueType="num">
                                      <p:cBhvr>
                                        <p:cTn id="12" dur="500" fill="hold"/>
                                        <p:tgtEl>
                                          <p:spTgt spid="3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D2BE41-1790-4E06-9D8B-B5CD10D89F49}"/>
              </a:ext>
            </a:extLst>
          </p:cNvPr>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166431" y="1832258"/>
            <a:ext cx="11810304" cy="4343784"/>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pic>
      <p:sp>
        <p:nvSpPr>
          <p:cNvPr id="3" name="文本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929B3D7-445B-4B9D-B9C3-FB82E485AFB6}"/>
              </a:ext>
            </a:extLst>
          </p:cNvPr>
          <p:cNvSpPr>
            <a:spLocks noChangeArrowheads="1"/>
          </p:cNvSpPr>
          <p:nvPr>
            <p:custDataLst>
              <p:tags r:id="rId2"/>
            </p:custDataLst>
          </p:nvPr>
        </p:nvSpPr>
        <p:spPr bwMode="gray">
          <a:xfrm>
            <a:off x="1631632" y="2156383"/>
            <a:ext cx="8879903" cy="3658349"/>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sz="2400">
                <a:solidFill>
                  <a:srgbClr val="0000CC"/>
                </a:solidFill>
                <a:latin typeface="微软雅黑" panose="020B0503020204020204" pitchFamily="34" charset="-122"/>
                <a:ea typeface="微软雅黑" panose="020B0503020204020204" pitchFamily="34" charset="-122"/>
              </a:rPr>
              <a:t>近现代粮食储备技术：</a:t>
            </a:r>
          </a:p>
          <a:p>
            <a:pPr fontAlgn="base">
              <a:lnSpc>
                <a:spcPct val="120000"/>
              </a:lnSpc>
              <a:spcBef>
                <a:spcPct val="0"/>
              </a:spcBef>
              <a:spcAft>
                <a:spcPct val="0"/>
              </a:spcAft>
              <a:defRPr/>
            </a:pPr>
            <a:r>
              <a:rPr lang="zh-CN" altLang="en-US" sz="2400" b="1">
                <a:solidFill>
                  <a:srgbClr val="7030A0"/>
                </a:solidFill>
                <a:latin typeface="仿宋" panose="02010609060101010101" pitchFamily="49" charset="-122"/>
                <a:ea typeface="仿宋" panose="02010609060101010101" pitchFamily="49" charset="-122"/>
              </a:rPr>
              <a:t>①</a:t>
            </a:r>
            <a:r>
              <a:rPr lang="en-US" altLang="zh-CN" sz="2400" b="1">
                <a:solidFill>
                  <a:srgbClr val="7030A0"/>
                </a:solidFill>
                <a:latin typeface="仿宋" panose="02010609060101010101" pitchFamily="49" charset="-122"/>
                <a:ea typeface="仿宋" panose="02010609060101010101" pitchFamily="49" charset="-122"/>
              </a:rPr>
              <a:t>20</a:t>
            </a:r>
            <a:r>
              <a:rPr lang="zh-CN" altLang="en-US" sz="2400" b="1">
                <a:solidFill>
                  <a:srgbClr val="7030A0"/>
                </a:solidFill>
                <a:latin typeface="仿宋" panose="02010609060101010101" pitchFamily="49" charset="-122"/>
                <a:ea typeface="仿宋" panose="02010609060101010101" pitchFamily="49" charset="-122"/>
              </a:rPr>
              <a:t>世纪以来，科技的发展极大地推动了粮食储备技术的进步</a:t>
            </a:r>
          </a:p>
          <a:p>
            <a:pPr fontAlgn="base">
              <a:lnSpc>
                <a:spcPct val="120000"/>
              </a:lnSpc>
              <a:spcBef>
                <a:spcPct val="0"/>
              </a:spcBef>
              <a:spcAft>
                <a:spcPct val="0"/>
              </a:spcAft>
              <a:defRPr/>
            </a:pPr>
            <a:r>
              <a:rPr lang="zh-CN" altLang="en-US" sz="2400" b="1">
                <a:solidFill>
                  <a:srgbClr val="7030A0"/>
                </a:solidFill>
                <a:latin typeface="仿宋" panose="02010609060101010101" pitchFamily="49" charset="-122"/>
                <a:ea typeface="仿宋" panose="02010609060101010101" pitchFamily="49" charset="-122"/>
              </a:rPr>
              <a:t>③</a:t>
            </a:r>
            <a:r>
              <a:rPr lang="en-US" altLang="zh-CN" sz="2400" b="1">
                <a:solidFill>
                  <a:srgbClr val="7030A0"/>
                </a:solidFill>
                <a:latin typeface="仿宋" panose="02010609060101010101" pitchFamily="49" charset="-122"/>
                <a:ea typeface="仿宋" panose="02010609060101010101" pitchFamily="49" charset="-122"/>
              </a:rPr>
              <a:t>20</a:t>
            </a:r>
            <a:r>
              <a:rPr lang="zh-CN" altLang="en-US" sz="2400" b="1">
                <a:solidFill>
                  <a:srgbClr val="7030A0"/>
                </a:solidFill>
                <a:latin typeface="仿宋" panose="02010609060101010101" pitchFamily="49" charset="-122"/>
                <a:ea typeface="仿宋" panose="02010609060101010101" pitchFamily="49" charset="-122"/>
              </a:rPr>
              <a:t>世纪</a:t>
            </a:r>
            <a:r>
              <a:rPr lang="en-US" altLang="zh-CN" sz="2400" b="1">
                <a:solidFill>
                  <a:srgbClr val="7030A0"/>
                </a:solidFill>
                <a:latin typeface="仿宋" panose="02010609060101010101" pitchFamily="49" charset="-122"/>
                <a:ea typeface="仿宋" panose="02010609060101010101" pitchFamily="49" charset="-122"/>
              </a:rPr>
              <a:t>50</a:t>
            </a:r>
            <a:r>
              <a:rPr lang="zh-CN" altLang="en-US" sz="2400" b="1">
                <a:solidFill>
                  <a:srgbClr val="7030A0"/>
                </a:solidFill>
                <a:latin typeface="仿宋" panose="02010609060101010101" pitchFamily="49" charset="-122"/>
                <a:ea typeface="仿宋" panose="02010609060101010101" pitchFamily="49" charset="-122"/>
              </a:rPr>
              <a:t>年代，美国已经使用机械通风储粮技术</a:t>
            </a:r>
          </a:p>
          <a:p>
            <a:pPr fontAlgn="base">
              <a:lnSpc>
                <a:spcPct val="120000"/>
              </a:lnSpc>
              <a:spcBef>
                <a:spcPct val="0"/>
              </a:spcBef>
              <a:spcAft>
                <a:spcPct val="0"/>
              </a:spcAft>
              <a:defRPr/>
            </a:pPr>
            <a:r>
              <a:rPr lang="zh-CN" altLang="en-US" sz="2400" b="1">
                <a:solidFill>
                  <a:srgbClr val="7030A0"/>
                </a:solidFill>
                <a:latin typeface="仿宋" panose="02010609060101010101" pitchFamily="49" charset="-122"/>
                <a:ea typeface="仿宋" panose="02010609060101010101" pitchFamily="49" charset="-122"/>
              </a:rPr>
              <a:t>④中国从</a:t>
            </a:r>
            <a:r>
              <a:rPr lang="en-US" altLang="zh-CN" sz="2400" b="1">
                <a:solidFill>
                  <a:srgbClr val="7030A0"/>
                </a:solidFill>
                <a:latin typeface="仿宋" panose="02010609060101010101" pitchFamily="49" charset="-122"/>
                <a:ea typeface="仿宋" panose="02010609060101010101" pitchFamily="49" charset="-122"/>
              </a:rPr>
              <a:t>20</a:t>
            </a:r>
            <a:r>
              <a:rPr lang="zh-CN" altLang="en-US" sz="2400" b="1">
                <a:solidFill>
                  <a:srgbClr val="7030A0"/>
                </a:solidFill>
                <a:latin typeface="仿宋" panose="02010609060101010101" pitchFamily="49" charset="-122"/>
                <a:ea typeface="仿宋" panose="02010609060101010101" pitchFamily="49" charset="-122"/>
              </a:rPr>
              <a:t>世纪</a:t>
            </a:r>
            <a:r>
              <a:rPr lang="en-US" altLang="zh-CN" sz="2400" b="1">
                <a:solidFill>
                  <a:srgbClr val="7030A0"/>
                </a:solidFill>
                <a:latin typeface="仿宋" panose="02010609060101010101" pitchFamily="49" charset="-122"/>
                <a:ea typeface="仿宋" panose="02010609060101010101" pitchFamily="49" charset="-122"/>
              </a:rPr>
              <a:t>70</a:t>
            </a:r>
            <a:r>
              <a:rPr lang="zh-CN" altLang="en-US" sz="2400" b="1">
                <a:solidFill>
                  <a:srgbClr val="7030A0"/>
                </a:solidFill>
                <a:latin typeface="仿宋" panose="02010609060101010101" pitchFamily="49" charset="-122"/>
                <a:ea typeface="仿宋" panose="02010609060101010101" pitchFamily="49" charset="-122"/>
              </a:rPr>
              <a:t>年代开始采用机械制冷低温储粮技术</a:t>
            </a:r>
          </a:p>
          <a:p>
            <a:pPr fontAlgn="base">
              <a:lnSpc>
                <a:spcPct val="120000"/>
              </a:lnSpc>
              <a:spcBef>
                <a:spcPct val="0"/>
              </a:spcBef>
              <a:spcAft>
                <a:spcPct val="0"/>
              </a:spcAft>
              <a:defRPr/>
            </a:pPr>
            <a:r>
              <a:rPr lang="zh-CN" altLang="en-US" sz="2400" b="1">
                <a:solidFill>
                  <a:srgbClr val="7030A0"/>
                </a:solidFill>
                <a:latin typeface="仿宋" panose="02010609060101010101" pitchFamily="49" charset="-122"/>
                <a:ea typeface="仿宋" panose="02010609060101010101" pitchFamily="49" charset="-122"/>
              </a:rPr>
              <a:t>⑤</a:t>
            </a:r>
            <a:r>
              <a:rPr lang="en-US" altLang="zh-CN" sz="2400" b="1">
                <a:solidFill>
                  <a:srgbClr val="7030A0"/>
                </a:solidFill>
                <a:latin typeface="仿宋" panose="02010609060101010101" pitchFamily="49" charset="-122"/>
                <a:ea typeface="仿宋" panose="02010609060101010101" pitchFamily="49" charset="-122"/>
              </a:rPr>
              <a:t>21</a:t>
            </a:r>
            <a:r>
              <a:rPr lang="zh-CN" altLang="en-US" sz="2400" b="1">
                <a:solidFill>
                  <a:srgbClr val="7030A0"/>
                </a:solidFill>
                <a:latin typeface="仿宋" panose="02010609060101010101" pitchFamily="49" charset="-122"/>
                <a:ea typeface="仿宋" panose="02010609060101010101" pitchFamily="49" charset="-122"/>
              </a:rPr>
              <a:t>世纪以来，新型制冷设备相继推出，粮仓仓容量不断扩大，粮食储备自动化和智能化水平不断提高。</a:t>
            </a:r>
          </a:p>
        </p:txBody>
      </p:sp>
      <p:grpSp>
        <p:nvGrpSpPr>
          <p:cNvPr id="4" name="组合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51AF141-6721-4EC8-A71A-90F9CD10C741}"/>
              </a:ext>
            </a:extLst>
          </p:cNvPr>
          <p:cNvGrpSpPr/>
          <p:nvPr>
            <p:custDataLst>
              <p:tags r:id="rId3"/>
            </p:custDataLst>
          </p:nvPr>
        </p:nvGrpSpPr>
        <p:grpSpPr>
          <a:xfrm>
            <a:off x="1320135" y="913535"/>
            <a:ext cx="7201460" cy="1053365"/>
            <a:chOff x="683568" y="1560623"/>
            <a:chExt cx="7548535" cy="3582853"/>
          </a:xfrm>
        </p:grpSpPr>
        <p:sp>
          <p:nvSpPr>
            <p:cNvPr id="5" name="直角三角形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4CCCE8-EBC5-4F74-B74A-97EA3B71C51B}"/>
                </a:ext>
              </a:extLst>
            </p:cNvPr>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C5CE47D-29D6-41D5-A685-C13CF016D2C3}"/>
                </a:ext>
              </a:extLst>
            </p:cNvPr>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24A53D-2F77-47E3-9127-15799C0D0FC9}"/>
                </a:ext>
              </a:extLst>
            </p:cNvPr>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7CFB52A-DB6C-4C1C-80C2-A6AE1DAC74A0}"/>
              </a:ext>
            </a:extLst>
          </p:cNvPr>
          <p:cNvSpPr txBox="1"/>
          <p:nvPr>
            <p:custDataLst>
              <p:tags r:id="rId4"/>
            </p:custDataLst>
          </p:nvPr>
        </p:nvSpPr>
        <p:spPr>
          <a:xfrm>
            <a:off x="1320134" y="1238076"/>
            <a:ext cx="6585529" cy="461665"/>
          </a:xfrm>
          <a:prstGeom prst="rect">
            <a:avLst/>
          </a:prstGeom>
          <a:noFill/>
          <a:ln w="9525">
            <a:noFill/>
          </a:ln>
        </p:spPr>
        <p:txBody>
          <a:bodyPr wrap="square">
            <a:spAutoFit/>
          </a:bodyPr>
          <a:lstStyle>
            <a:defPPr>
              <a:defRPr lang="zh-CN"/>
            </a:defPPr>
            <a:lvl1pPr>
              <a:defRPr sz="2400" b="1">
                <a:solidFill>
                  <a:srgbClr val="FF0000"/>
                </a:solidFill>
                <a:latin typeface="仿宋" panose="02010609060101010101" pitchFamily="49" charset="-122"/>
                <a:ea typeface="仿宋" panose="02010609060101010101" pitchFamily="49" charset="-122"/>
              </a:defRPr>
            </a:lvl1pPr>
          </a:lstStyle>
          <a:p>
            <a:r>
              <a:rPr lang="zh-CN" altLang="en-US" dirty="0"/>
              <a:t>③现代科技发展，大大推动粮食储备技术进步。</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C278023-CADA-41A2-BE43-CB844D775030}"/>
              </a:ext>
            </a:extLst>
          </p:cNvPr>
          <p:cNvSpPr/>
          <p:nvPr>
            <p:custDataLst>
              <p:tags r:id="rId1"/>
            </p:custDataLst>
          </p:nvPr>
        </p:nvSpPr>
        <p:spPr>
          <a:xfrm>
            <a:off x="1732538" y="1109501"/>
            <a:ext cx="3077633" cy="523220"/>
          </a:xfrm>
          <a:prstGeom prst="rect">
            <a:avLst/>
          </a:prstGeom>
          <a:noFill/>
        </p:spPr>
        <p:txBody>
          <a:bodyPr wrap="square" rtlCol="0">
            <a:spAutoFit/>
          </a:bodyPr>
          <a:lstStyle/>
          <a:p>
            <a:r>
              <a:rPr lang="en-US" altLang="zh-CN" sz="2800" b="1">
                <a:latin typeface="黑体" panose="02010609060101010101" charset="-122"/>
                <a:ea typeface="黑体" panose="02010609060101010101" charset="-122"/>
              </a:rPr>
              <a:t>2.</a:t>
            </a:r>
            <a:r>
              <a:rPr lang="zh-CN" altLang="en-US" sz="2800" b="1">
                <a:latin typeface="黑体" panose="02010609060101010101" charset="-122"/>
                <a:ea typeface="黑体" panose="02010609060101010101" charset="-122"/>
              </a:rPr>
              <a:t>食品储备技术</a:t>
            </a: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DDBA07-B3F8-4B5A-B259-C020837FF495}"/>
              </a:ext>
            </a:extLst>
          </p:cNvPr>
          <p:cNvSpPr txBox="1"/>
          <p:nvPr>
            <p:custDataLst>
              <p:tags r:id="rId2"/>
            </p:custDataLst>
          </p:nvPr>
        </p:nvSpPr>
        <p:spPr>
          <a:xfrm>
            <a:off x="1200630" y="2253501"/>
            <a:ext cx="9960429" cy="1569660"/>
          </a:xfrm>
          <a:prstGeom prst="rect">
            <a:avLst/>
          </a:prstGeom>
          <a:noFill/>
          <a:ln w="9525">
            <a:solidFill>
              <a:schemeClr val="tx1"/>
            </a:solidFill>
            <a:prstDash val="lgDashDot"/>
          </a:ln>
        </p:spPr>
        <p:txBody>
          <a:bodyPr wrap="square">
            <a:spAutoFit/>
          </a:bodyPr>
          <a:lstStyle>
            <a:defPPr>
              <a:defRPr lang="zh-CN"/>
            </a:defPPr>
            <a:lvl1pPr algn="just">
              <a:defRPr sz="2400" b="1">
                <a:latin typeface="仿宋" panose="02010609060101010101" pitchFamily="49" charset="-122"/>
                <a:ea typeface="仿宋" panose="02010609060101010101" pitchFamily="49" charset="-122"/>
              </a:defRPr>
            </a:lvl1pPr>
          </a:lstStyle>
          <a:p>
            <a:r>
              <a:rPr lang="zh-CN" altLang="en-US"/>
              <a:t>  材料</a:t>
            </a:r>
            <a:r>
              <a:rPr lang="en-US" altLang="zh-CN"/>
              <a:t>1   1971</a:t>
            </a:r>
            <a:r>
              <a:rPr lang="zh-CN" altLang="en-US"/>
              <a:t>年，湖南长沙马王堆西汉墓中出土的豆豉姜，是我国迄今发现的最早的实物证据，是世界上贮藏最久的酱菜。北魏贾思勰</a:t>
            </a:r>
            <a:r>
              <a:rPr lang="en-US" altLang="zh-CN"/>
              <a:t>《</a:t>
            </a:r>
            <a:r>
              <a:rPr lang="zh-CN" altLang="en-US"/>
              <a:t>齐民要术</a:t>
            </a:r>
            <a:r>
              <a:rPr lang="en-US" altLang="zh-CN"/>
              <a:t>》</a:t>
            </a:r>
            <a:r>
              <a:rPr lang="zh-CN" altLang="en-US"/>
              <a:t>一书中，记载的“菹”共数十种，大多是盐醋制品，是酱腌菜工艺史上极重要的史料。</a:t>
            </a:r>
          </a:p>
        </p:txBody>
      </p:sp>
      <p:sp>
        <p:nvSpPr>
          <p:cNvPr id="4"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0FB0011-D788-47A6-953D-EA604C996F9C}"/>
              </a:ext>
            </a:extLst>
          </p:cNvPr>
          <p:cNvSpPr txBox="1"/>
          <p:nvPr>
            <p:custDataLst>
              <p:tags r:id="rId3"/>
            </p:custDataLst>
          </p:nvPr>
        </p:nvSpPr>
        <p:spPr>
          <a:xfrm>
            <a:off x="1855424" y="1659452"/>
            <a:ext cx="2193229" cy="461665"/>
          </a:xfrm>
          <a:prstGeom prst="rect">
            <a:avLst/>
          </a:prstGeom>
          <a:noFill/>
        </p:spPr>
        <p:txBody>
          <a:bodyPr wrap="none" rtlCol="0">
            <a:spAutoFit/>
          </a:bodyPr>
          <a:lstStyle/>
          <a:p>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）技术进步</a:t>
            </a:r>
          </a:p>
        </p:txBody>
      </p:sp>
      <p:sp>
        <p:nvSpPr>
          <p:cNvPr id="5"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F681EC7-34CC-48FB-AFFF-FB21B5FE2A7D}"/>
              </a:ext>
            </a:extLst>
          </p:cNvPr>
          <p:cNvSpPr txBox="1"/>
          <p:nvPr>
            <p:custDataLst>
              <p:tags r:id="rId4"/>
            </p:custDataLst>
          </p:nvPr>
        </p:nvSpPr>
        <p:spPr>
          <a:xfrm>
            <a:off x="1224212" y="593246"/>
            <a:ext cx="5436063"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二、食物储备技术的进步</a:t>
            </a:r>
          </a:p>
        </p:txBody>
      </p:sp>
      <p:sp>
        <p:nvSpPr>
          <p:cNvPr id="6"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824A07A-8B11-4EA3-823F-7798B28FBF2D}"/>
              </a:ext>
            </a:extLst>
          </p:cNvPr>
          <p:cNvSpPr txBox="1"/>
          <p:nvPr>
            <p:custDataLst>
              <p:tags r:id="rId5"/>
            </p:custDataLst>
          </p:nvPr>
        </p:nvSpPr>
        <p:spPr>
          <a:xfrm>
            <a:off x="1196789" y="4050597"/>
            <a:ext cx="10031505" cy="1938992"/>
          </a:xfrm>
          <a:prstGeom prst="rect">
            <a:avLst/>
          </a:prstGeom>
          <a:noFill/>
          <a:ln w="9525">
            <a:solidFill>
              <a:schemeClr val="tx1"/>
            </a:solidFill>
            <a:prstDash val="lgDashDot"/>
          </a:ln>
        </p:spPr>
        <p:txBody>
          <a:bodyPr wrap="square">
            <a:spAutoFit/>
          </a:bodyPr>
          <a:lstStyle>
            <a:defPPr>
              <a:defRPr lang="zh-CN"/>
            </a:defPPr>
            <a:lvl1pPr algn="just">
              <a:defRPr sz="2400" b="1">
                <a:latin typeface="仿宋" panose="02010609060101010101" pitchFamily="49" charset="-122"/>
                <a:ea typeface="仿宋" panose="02010609060101010101" pitchFamily="49" charset="-122"/>
              </a:defRPr>
            </a:lvl1pPr>
          </a:lstStyle>
          <a:p>
            <a:r>
              <a:rPr lang="zh-CN" altLang="en-US" dirty="0"/>
              <a:t>材料</a:t>
            </a:r>
            <a:r>
              <a:rPr lang="en-US" altLang="zh-CN" dirty="0"/>
              <a:t>2   1810</a:t>
            </a:r>
            <a:r>
              <a:rPr lang="zh-CN" altLang="en-US" dirty="0"/>
              <a:t>年，罐装食品实验成功并开始为人们提供食品。</a:t>
            </a:r>
            <a:r>
              <a:rPr lang="en-US" altLang="zh-CN" dirty="0"/>
              <a:t>19</a:t>
            </a:r>
            <a:r>
              <a:rPr lang="zh-CN" altLang="en-US" dirty="0"/>
              <a:t>世纪</a:t>
            </a:r>
            <a:r>
              <a:rPr lang="en-US" altLang="zh-CN" dirty="0"/>
              <a:t>30</a:t>
            </a:r>
            <a:r>
              <a:rPr lang="zh-CN" altLang="en-US" dirty="0"/>
              <a:t>年代，发明了饼干塑形机。</a:t>
            </a:r>
            <a:r>
              <a:rPr lang="en-US" altLang="zh-CN" dirty="0"/>
              <a:t>1874</a:t>
            </a:r>
            <a:r>
              <a:rPr lang="zh-CN" altLang="en-US" dirty="0"/>
              <a:t>年，浓缩牛肉汁被大量生产和销售。食物生产和食物需求发生了较大改变。一是现代化的工业手段对食品进行的大批量生产，二是现代性的城市居民对食品所提出的大规模需求</a:t>
            </a:r>
            <a:r>
              <a:rPr lang="zh-CN" altLang="en-US" dirty="0" smtClean="0"/>
              <a:t>。</a:t>
            </a:r>
            <a:endParaRPr lang="en-US" altLang="zh-CN" dirty="0" smtClean="0"/>
          </a:p>
          <a:p>
            <a:r>
              <a:rPr lang="en-US" altLang="zh-CN" dirty="0" smtClean="0"/>
              <a:t> </a:t>
            </a:r>
            <a:r>
              <a:rPr lang="en-US" altLang="zh-CN" dirty="0" smtClean="0"/>
              <a:t>                   </a:t>
            </a:r>
            <a:r>
              <a:rPr lang="en-US" altLang="zh-CN" dirty="0" smtClean="0"/>
              <a:t>——</a:t>
            </a:r>
            <a:r>
              <a:rPr lang="zh-CN" altLang="en-US" dirty="0"/>
              <a:t>陈炎、李梅</a:t>
            </a:r>
            <a:r>
              <a:rPr lang="en-US" altLang="zh-CN" dirty="0"/>
              <a:t>《</a:t>
            </a:r>
            <a:r>
              <a:rPr lang="zh-CN" altLang="en-US" dirty="0"/>
              <a:t>文明的口味：人类食物的历史</a:t>
            </a:r>
            <a:r>
              <a:rPr lang="en-US" altLang="zh-CN" dirty="0"/>
              <a:t>》</a:t>
            </a:r>
            <a:endParaRPr lang="zh-CN" altLang="en-US" dirty="0"/>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76EB533-B4D2-4C47-B5A5-99CDEFF8A3BD}"/>
              </a:ext>
            </a:extLst>
          </p:cNvPr>
          <p:cNvSpPr txBox="1"/>
          <p:nvPr>
            <p:custDataLst>
              <p:tags r:id="rId1"/>
            </p:custDataLst>
          </p:nvPr>
        </p:nvSpPr>
        <p:spPr>
          <a:xfrm>
            <a:off x="1508616" y="1438690"/>
            <a:ext cx="3612023" cy="523220"/>
          </a:xfrm>
          <a:prstGeom prst="rect">
            <a:avLst/>
          </a:prstGeom>
          <a:noFill/>
        </p:spPr>
        <p:txBody>
          <a:bodyPr wrap="square" rtlCol="0">
            <a:spAutoFit/>
          </a:bodyPr>
          <a:lstStyle>
            <a:defPPr>
              <a:defRPr lang="zh-CN"/>
            </a:defPPr>
            <a:lvl1pPr>
              <a:defRPr sz="2800">
                <a:latin typeface="黑体" panose="02010609060101010101" charset="-122"/>
                <a:ea typeface="黑体" panose="02010609060101010101" charset="-122"/>
              </a:defRPr>
            </a:lvl1pPr>
          </a:lstStyle>
          <a:p>
            <a:r>
              <a:rPr lang="en-US" altLang="zh-CN"/>
              <a:t>1</a:t>
            </a:r>
            <a:r>
              <a:rPr lang="zh-CN" altLang="en-US"/>
              <a:t>、粮食安全</a:t>
            </a: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8A3B8F-CC70-4F44-BE92-F5E02E66BBFB}"/>
              </a:ext>
            </a:extLst>
          </p:cNvPr>
          <p:cNvSpPr txBox="1"/>
          <p:nvPr>
            <p:custDataLst>
              <p:tags r:id="rId2"/>
            </p:custDataLst>
          </p:nvPr>
        </p:nvSpPr>
        <p:spPr>
          <a:xfrm>
            <a:off x="1122656" y="776602"/>
            <a:ext cx="4779323" cy="523220"/>
          </a:xfrm>
          <a:prstGeom prst="rect">
            <a:avLst/>
          </a:prstGeom>
          <a:noFill/>
        </p:spPr>
        <p:txBody>
          <a:bodyPr wrap="square" rtlCol="0">
            <a:spAutoFit/>
          </a:bodyPr>
          <a:lstStyle>
            <a:defPPr>
              <a:defRPr lang="zh-CN"/>
            </a:defPPr>
            <a:lvl1pPr>
              <a:defRPr sz="2800">
                <a:latin typeface="黑体" panose="02010609060101010101" charset="-122"/>
                <a:ea typeface="黑体" panose="02010609060101010101" charset="-122"/>
              </a:defRPr>
            </a:lvl1pPr>
          </a:lstStyle>
          <a:p>
            <a:r>
              <a:rPr lang="zh-CN" altLang="en-US" b="1" dirty="0"/>
              <a:t>三、消除饥饿与食物安全</a:t>
            </a:r>
          </a:p>
        </p:txBody>
      </p:sp>
      <p:sp>
        <p:nvSpPr>
          <p:cNvPr id="4"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F4E35B2-2F3F-450E-A29D-6385B9277135}"/>
              </a:ext>
            </a:extLst>
          </p:cNvPr>
          <p:cNvSpPr txBox="1"/>
          <p:nvPr>
            <p:custDataLst>
              <p:tags r:id="rId3"/>
            </p:custDataLst>
          </p:nvPr>
        </p:nvSpPr>
        <p:spPr>
          <a:xfrm>
            <a:off x="1667547" y="2206774"/>
            <a:ext cx="5808980" cy="46166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sym typeface="+mn-ea"/>
              </a:rPr>
              <a:t>（</a:t>
            </a:r>
            <a:r>
              <a:rPr lang="en-US" altLang="zh-CN" sz="2400" b="1">
                <a:latin typeface="黑体" panose="02010609060101010101" charset="-122"/>
                <a:ea typeface="黑体" panose="02010609060101010101" charset="-122"/>
                <a:sym typeface="+mn-ea"/>
              </a:rPr>
              <a:t>1</a:t>
            </a:r>
            <a:r>
              <a:rPr lang="zh-CN" altLang="en-US" sz="2400" b="1">
                <a:latin typeface="黑体" panose="02010609060101010101" charset="-122"/>
                <a:ea typeface="黑体" panose="02010609060101010101" charset="-122"/>
                <a:sym typeface="+mn-ea"/>
              </a:rPr>
              <a:t>）影响粮食安全的因素</a:t>
            </a:r>
            <a:endParaRPr lang="zh-CN" altLang="en-US" sz="2400" b="1">
              <a:latin typeface="黑体" panose="02010609060101010101" charset="-122"/>
              <a:ea typeface="黑体" panose="02010609060101010101" charset="-122"/>
            </a:endParaRPr>
          </a:p>
        </p:txBody>
      </p:sp>
      <p:grpSp>
        <p:nvGrpSpPr>
          <p:cNvPr id="5" name="组合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0D3B7D-5027-47C2-8896-88C2E83B8F8B}"/>
              </a:ext>
            </a:extLst>
          </p:cNvPr>
          <p:cNvGrpSpPr/>
          <p:nvPr>
            <p:custDataLst>
              <p:tags r:id="rId4"/>
            </p:custDataLst>
          </p:nvPr>
        </p:nvGrpSpPr>
        <p:grpSpPr>
          <a:xfrm>
            <a:off x="2127711" y="2726495"/>
            <a:ext cx="7548535" cy="2908861"/>
            <a:chOff x="683568" y="1560623"/>
            <a:chExt cx="7548535" cy="3582853"/>
          </a:xfrm>
        </p:grpSpPr>
        <p:sp>
          <p:nvSpPr>
            <p:cNvPr id="6" name="直角三角形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C0E0EAF-50AC-41E2-AB70-78CA175394BB}"/>
                </a:ext>
              </a:extLst>
            </p:cNvPr>
            <p:cNvSpPr/>
            <p:nvPr>
              <p:custDataLst>
                <p:tags r:id="rId10"/>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F8254F2-97AC-4FAE-A5D8-E3E61DF60321}"/>
                </a:ext>
              </a:extLst>
            </p:cNvPr>
            <p:cNvSpPr/>
            <p:nvPr>
              <p:custDataLst>
                <p:tags r:id="rId11"/>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2BBD760-F2CB-4810-8884-FA9FDE1316D1}"/>
                </a:ext>
              </a:extLst>
            </p:cNvPr>
            <p:cNvSpPr/>
            <p:nvPr>
              <p:custDataLst>
                <p:tags r:id="rId12"/>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9"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D1619B8-4BA4-4F57-AD98-FA37C432549D}"/>
              </a:ext>
            </a:extLst>
          </p:cNvPr>
          <p:cNvSpPr txBox="1"/>
          <p:nvPr>
            <p:custDataLst>
              <p:tags r:id="rId5"/>
            </p:custDataLst>
          </p:nvPr>
        </p:nvSpPr>
        <p:spPr>
          <a:xfrm>
            <a:off x="2493723" y="3577388"/>
            <a:ext cx="6032421" cy="405496"/>
          </a:xfrm>
          <a:prstGeom prst="rect">
            <a:avLst/>
          </a:prstGeom>
          <a:noFill/>
        </p:spPr>
        <p:txBody>
          <a:bodyPr wrap="square" lIns="0" tIns="0" rIns="0" bIns="0" rtlCol="0">
            <a:spAutoFit/>
          </a:bodyPr>
          <a:lstStyle>
            <a:defPPr>
              <a:defRPr lang="zh-CN"/>
            </a:defPPr>
            <a:lvl1pPr algn="just">
              <a:lnSpc>
                <a:spcPct val="120000"/>
              </a:lnSpc>
              <a:defRPr sz="2400" b="1">
                <a:latin typeface="华文中宋" panose="02010600040101010101" pitchFamily="2" charset="-122"/>
                <a:ea typeface="华文中宋" panose="02010600040101010101" pitchFamily="2" charset="-122"/>
              </a:defRPr>
            </a:lvl1pPr>
          </a:lstStyle>
          <a:p>
            <a:r>
              <a:rPr lang="zh-CN" altLang="en-US">
                <a:solidFill>
                  <a:srgbClr val="FF0000"/>
                </a:solidFill>
                <a:sym typeface="+mn-ea"/>
              </a:rPr>
              <a:t>②工业化、城市化的加速，耕地面积减少。</a:t>
            </a:r>
            <a:endParaRPr lang="zh-CN" altLang="en-US">
              <a:solidFill>
                <a:srgbClr val="FF0000"/>
              </a:solidFill>
            </a:endParaRPr>
          </a:p>
        </p:txBody>
      </p:sp>
      <p:sp>
        <p:nvSpPr>
          <p:cNvPr id="10" name="TextBox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F192B8-5880-48FF-8581-633B6865F2FD}"/>
              </a:ext>
            </a:extLst>
          </p:cNvPr>
          <p:cNvSpPr txBox="1"/>
          <p:nvPr>
            <p:custDataLst>
              <p:tags r:id="rId6"/>
            </p:custDataLst>
          </p:nvPr>
        </p:nvSpPr>
        <p:spPr>
          <a:xfrm>
            <a:off x="2493722" y="3172426"/>
            <a:ext cx="6032420" cy="4054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2400" b="1" dirty="0">
                <a:solidFill>
                  <a:srgbClr val="FF0000"/>
                </a:solidFill>
                <a:latin typeface="华文中宋" panose="02010600040101010101" pitchFamily="2" charset="-122"/>
                <a:ea typeface="华文中宋" panose="02010600040101010101" pitchFamily="2" charset="-122"/>
              </a:rPr>
              <a:t>①人口增加和工业化，粮食需求增加。</a:t>
            </a:r>
          </a:p>
        </p:txBody>
      </p:sp>
      <p:sp>
        <p:nvSpPr>
          <p:cNvPr id="11"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38D580A-BAD1-4535-A576-66AFD37ADE31}"/>
              </a:ext>
            </a:extLst>
          </p:cNvPr>
          <p:cNvSpPr txBox="1"/>
          <p:nvPr>
            <p:custDataLst>
              <p:tags r:id="rId7"/>
            </p:custDataLst>
          </p:nvPr>
        </p:nvSpPr>
        <p:spPr>
          <a:xfrm>
            <a:off x="2493722" y="4036138"/>
            <a:ext cx="6032420" cy="405496"/>
          </a:xfrm>
          <a:prstGeom prst="rect">
            <a:avLst/>
          </a:prstGeom>
          <a:noFill/>
        </p:spPr>
        <p:txBody>
          <a:bodyPr wrap="square" lIns="0" tIns="0" rIns="0" bIns="0" rtlCol="0">
            <a:spAutoFit/>
          </a:bodyPr>
          <a:lstStyle>
            <a:defPPr>
              <a:defRPr lang="zh-CN"/>
            </a:defPPr>
            <a:lvl1pPr algn="just">
              <a:lnSpc>
                <a:spcPct val="120000"/>
              </a:lnSpc>
              <a:defRPr sz="2400" b="1">
                <a:latin typeface="华文中宋" panose="02010600040101010101" pitchFamily="2" charset="-122"/>
                <a:ea typeface="华文中宋" panose="02010600040101010101" pitchFamily="2" charset="-122"/>
              </a:defRPr>
            </a:lvl1pPr>
          </a:lstStyle>
          <a:p>
            <a:r>
              <a:rPr lang="zh-CN" altLang="en-US" dirty="0">
                <a:solidFill>
                  <a:srgbClr val="FF0000"/>
                </a:solidFill>
              </a:rPr>
              <a:t>③粮食分配与消费的严重不均。</a:t>
            </a:r>
          </a:p>
        </p:txBody>
      </p:sp>
      <p:sp>
        <p:nvSpPr>
          <p:cNvPr id="12"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64B8379-3A32-471C-A24A-653A1FB9F4F3}"/>
              </a:ext>
            </a:extLst>
          </p:cNvPr>
          <p:cNvSpPr txBox="1"/>
          <p:nvPr>
            <p:custDataLst>
              <p:tags r:id="rId8"/>
            </p:custDataLst>
          </p:nvPr>
        </p:nvSpPr>
        <p:spPr>
          <a:xfrm>
            <a:off x="2493721" y="4484874"/>
            <a:ext cx="6032419" cy="405496"/>
          </a:xfrm>
          <a:prstGeom prst="rect">
            <a:avLst/>
          </a:prstGeom>
          <a:noFill/>
        </p:spPr>
        <p:txBody>
          <a:bodyPr wrap="square" lIns="0" tIns="0" rIns="0" bIns="0" rtlCol="0">
            <a:spAutoFit/>
          </a:bodyPr>
          <a:lstStyle>
            <a:defPPr>
              <a:defRPr lang="zh-CN"/>
            </a:defPPr>
            <a:lvl1pPr algn="just">
              <a:lnSpc>
                <a:spcPct val="120000"/>
              </a:lnSpc>
              <a:defRPr sz="2400" b="1">
                <a:latin typeface="华文中宋" panose="02010600040101010101" pitchFamily="2" charset="-122"/>
                <a:ea typeface="华文中宋" panose="02010600040101010101" pitchFamily="2" charset="-122"/>
              </a:defRPr>
            </a:lvl1pPr>
          </a:lstStyle>
          <a:p>
            <a:r>
              <a:rPr lang="zh-CN" altLang="en-US" dirty="0">
                <a:solidFill>
                  <a:srgbClr val="FF0000"/>
                </a:solidFill>
              </a:rPr>
              <a:t>④消费结构升级加剧粮食供给压力。</a:t>
            </a:r>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0408D5-6ADF-468D-9488-E717C93F96D6}"/>
              </a:ext>
            </a:extLst>
          </p:cNvPr>
          <p:cNvSpPr txBox="1"/>
          <p:nvPr>
            <p:custDataLst>
              <p:tags r:id="rId9"/>
            </p:custDataLst>
          </p:nvPr>
        </p:nvSpPr>
        <p:spPr>
          <a:xfrm>
            <a:off x="2493720" y="4923852"/>
            <a:ext cx="6032419" cy="405496"/>
          </a:xfrm>
          <a:prstGeom prst="rect">
            <a:avLst/>
          </a:prstGeom>
          <a:noFill/>
        </p:spPr>
        <p:txBody>
          <a:bodyPr wrap="square" lIns="0" tIns="0" rIns="0" bIns="0" rtlCol="0">
            <a:spAutoFit/>
          </a:bodyPr>
          <a:lstStyle>
            <a:defPPr>
              <a:defRPr lang="zh-CN"/>
            </a:defPPr>
            <a:lvl1pPr algn="just">
              <a:lnSpc>
                <a:spcPct val="120000"/>
              </a:lnSpc>
              <a:defRPr sz="2400" b="1">
                <a:latin typeface="华文中宋" panose="02010600040101010101" pitchFamily="2" charset="-122"/>
                <a:ea typeface="华文中宋" panose="02010600040101010101" pitchFamily="2" charset="-122"/>
              </a:defRPr>
            </a:lvl1pPr>
          </a:lstStyle>
          <a:p>
            <a:r>
              <a:rPr lang="zh-CN" altLang="en-US" dirty="0">
                <a:solidFill>
                  <a:srgbClr val="FF0000"/>
                </a:solidFill>
              </a:rPr>
              <a:t>⑤食物需求与供给之间的矛盾日益加剧</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D83D50-FC86-4E13-BAF5-77AEF39CFEF9}"/>
              </a:ext>
            </a:extLst>
          </p:cNvPr>
          <p:cNvSpPr txBox="1"/>
          <p:nvPr>
            <p:custDataLst>
              <p:tags r:id="rId1"/>
            </p:custDataLst>
          </p:nvPr>
        </p:nvSpPr>
        <p:spPr>
          <a:xfrm>
            <a:off x="1186624" y="1246234"/>
            <a:ext cx="4518185"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a:t>
            </a:r>
            <a:r>
              <a:rPr lang="en-US" altLang="zh-CN" sz="2800" dirty="0">
                <a:latin typeface="黑体" panose="02010609060101010101" charset="-122"/>
                <a:ea typeface="黑体" panose="02010609060101010101" charset="-122"/>
              </a:rPr>
              <a:t>2</a:t>
            </a:r>
            <a:r>
              <a:rPr lang="zh-CN" altLang="en-US" sz="2800" dirty="0">
                <a:latin typeface="黑体" panose="02010609060101010101" charset="-122"/>
                <a:ea typeface="黑体" panose="02010609060101010101" charset="-122"/>
              </a:rPr>
              <a:t>）应对措施：</a:t>
            </a:r>
          </a:p>
        </p:txBody>
      </p:sp>
      <p:sp>
        <p:nvSpPr>
          <p:cNvPr id="3"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E9845AA-0A66-4C1F-839D-485384E35537}"/>
              </a:ext>
            </a:extLst>
          </p:cNvPr>
          <p:cNvSpPr txBox="1"/>
          <p:nvPr>
            <p:custDataLst>
              <p:tags r:id="rId2"/>
            </p:custDataLst>
          </p:nvPr>
        </p:nvSpPr>
        <p:spPr>
          <a:xfrm>
            <a:off x="1041972" y="736262"/>
            <a:ext cx="4779323" cy="523220"/>
          </a:xfrm>
          <a:prstGeom prst="rect">
            <a:avLst/>
          </a:prstGeom>
          <a:noFill/>
        </p:spPr>
        <p:txBody>
          <a:bodyPr wrap="square" rtlCol="0">
            <a:spAutoFit/>
          </a:bodyPr>
          <a:lstStyle>
            <a:defPPr>
              <a:defRPr lang="zh-CN"/>
            </a:defPPr>
            <a:lvl1pPr>
              <a:defRPr sz="2800">
                <a:latin typeface="黑体" panose="02010609060101010101" charset="-122"/>
                <a:ea typeface="黑体" panose="02010609060101010101" charset="-122"/>
              </a:defRPr>
            </a:lvl1pPr>
          </a:lstStyle>
          <a:p>
            <a:r>
              <a:rPr lang="zh-CN" altLang="en-US" b="1" dirty="0"/>
              <a:t>三、消除饥饿与食物安全</a:t>
            </a:r>
          </a:p>
        </p:txBody>
      </p:sp>
      <p:grpSp>
        <p:nvGrpSpPr>
          <p:cNvPr id="4" name="组合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240492-BC1F-4B17-92DC-8A4BAF539A22}"/>
              </a:ext>
            </a:extLst>
          </p:cNvPr>
          <p:cNvGrpSpPr/>
          <p:nvPr>
            <p:custDataLst>
              <p:tags r:id="rId3"/>
            </p:custDataLst>
          </p:nvPr>
        </p:nvGrpSpPr>
        <p:grpSpPr>
          <a:xfrm>
            <a:off x="1735638" y="1642924"/>
            <a:ext cx="9016672" cy="4734492"/>
            <a:chOff x="683568" y="1560623"/>
            <a:chExt cx="7548535" cy="3582853"/>
          </a:xfrm>
        </p:grpSpPr>
        <p:sp>
          <p:nvSpPr>
            <p:cNvPr id="5" name="直角三角形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DAC989-2BA3-43E3-8804-44DD690E5443}"/>
                </a:ext>
              </a:extLst>
            </p:cNvPr>
            <p:cNvSpPr/>
            <p:nvPr>
              <p:custDataLst>
                <p:tags r:id="rId7"/>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099D31C-9EA4-4E99-89D9-A652E2EAB4C6}"/>
                </a:ext>
              </a:extLst>
            </p:cNvPr>
            <p:cNvSpPr/>
            <p:nvPr>
              <p:custDataLst>
                <p:tags r:id="rId8"/>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2DC32ED-4568-4526-AE7B-EC1DE1579735}"/>
                </a:ext>
              </a:extLst>
            </p:cNvPr>
            <p:cNvSpPr/>
            <p:nvPr>
              <p:custDataLst>
                <p:tags r:id="rId9"/>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773622-1932-46DB-9E00-BC3ABC0F2C9C}"/>
              </a:ext>
            </a:extLst>
          </p:cNvPr>
          <p:cNvSpPr txBox="1"/>
          <p:nvPr>
            <p:custDataLst>
              <p:tags r:id="rId4"/>
            </p:custDataLst>
          </p:nvPr>
        </p:nvSpPr>
        <p:spPr>
          <a:xfrm>
            <a:off x="1933503" y="2222032"/>
            <a:ext cx="7623299" cy="830997"/>
          </a:xfrm>
          <a:prstGeom prst="rect">
            <a:avLst/>
          </a:prstGeom>
          <a:noFill/>
        </p:spPr>
        <p:txBody>
          <a:bodyPr wrap="square">
            <a:spAutoFit/>
          </a:bodyPr>
          <a:lstStyle/>
          <a:p>
            <a:r>
              <a:rPr lang="en-US" altLang="zh-CN" sz="2400" dirty="0">
                <a:solidFill>
                  <a:srgbClr val="0000CC"/>
                </a:solidFill>
                <a:latin typeface="楷体" pitchFamily="49" charset="-122"/>
                <a:ea typeface="楷体" pitchFamily="49" charset="-122"/>
                <a:cs typeface="微软雅黑" panose="020B0503020204020204" pitchFamily="34" charset="-122"/>
                <a:sym typeface="宋体" pitchFamily="2" charset="-122"/>
              </a:rPr>
              <a:t>①</a:t>
            </a:r>
            <a:r>
              <a:rPr lang="zh-CN" altLang="en-US" sz="2400" dirty="0">
                <a:solidFill>
                  <a:srgbClr val="0000CC"/>
                </a:solidFill>
                <a:latin typeface="楷体" pitchFamily="49" charset="-122"/>
                <a:ea typeface="楷体" pitchFamily="49" charset="-122"/>
                <a:cs typeface="微软雅黑" panose="020B0503020204020204" pitchFamily="34" charset="-122"/>
                <a:sym typeface="宋体" pitchFamily="2" charset="-122"/>
              </a:rPr>
              <a:t>世界：</a:t>
            </a:r>
            <a:r>
              <a:rPr lang="en-US" altLang="zh-CN" sz="2400" dirty="0">
                <a:solidFill>
                  <a:srgbClr val="FF0000"/>
                </a:solidFill>
                <a:latin typeface="楷体" pitchFamily="49" charset="-122"/>
                <a:ea typeface="楷体" pitchFamily="49" charset="-122"/>
                <a:cs typeface="微软雅黑" panose="020B0503020204020204" pitchFamily="34" charset="-122"/>
                <a:sym typeface="宋体" pitchFamily="2" charset="-122"/>
              </a:rPr>
              <a:t>1945</a:t>
            </a:r>
            <a:r>
              <a:rPr lang="zh-CN" altLang="en-US" sz="2400" dirty="0">
                <a:solidFill>
                  <a:srgbClr val="FF0000"/>
                </a:solidFill>
                <a:latin typeface="楷体" pitchFamily="49" charset="-122"/>
                <a:ea typeface="楷体" pitchFamily="49" charset="-122"/>
                <a:cs typeface="微软雅黑" panose="020B0503020204020204" pitchFamily="34" charset="-122"/>
                <a:sym typeface="宋体" pitchFamily="2" charset="-122"/>
              </a:rPr>
              <a:t>年成立联合国粮食及农业组织，制定粮食安全行动计划；</a:t>
            </a:r>
            <a:endParaRPr lang="en-US" altLang="zh-CN" sz="2400" dirty="0">
              <a:solidFill>
                <a:srgbClr val="FF0000"/>
              </a:solidFill>
              <a:latin typeface="楷体" pitchFamily="49" charset="-122"/>
              <a:ea typeface="楷体" pitchFamily="49" charset="-122"/>
              <a:cs typeface="微软雅黑" panose="020B0503020204020204" pitchFamily="34" charset="-122"/>
              <a:sym typeface="宋体" pitchFamily="2" charset="-122"/>
            </a:endParaRPr>
          </a:p>
        </p:txBody>
      </p:sp>
      <p:sp>
        <p:nvSpPr>
          <p:cNvPr id="9"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B57923C-31D6-4399-AE04-19962633DD2A}"/>
              </a:ext>
            </a:extLst>
          </p:cNvPr>
          <p:cNvSpPr txBox="1"/>
          <p:nvPr>
            <p:custDataLst>
              <p:tags r:id="rId5"/>
            </p:custDataLst>
          </p:nvPr>
        </p:nvSpPr>
        <p:spPr>
          <a:xfrm>
            <a:off x="1933503" y="3057792"/>
            <a:ext cx="2598057" cy="497957"/>
          </a:xfrm>
          <a:prstGeom prst="rect">
            <a:avLst/>
          </a:prstGeom>
          <a:noFill/>
        </p:spPr>
        <p:txBody>
          <a:bodyPr wrap="square">
            <a:spAutoFit/>
          </a:bodyPr>
          <a:lstStyle/>
          <a:p>
            <a:pPr fontAlgn="base">
              <a:lnSpc>
                <a:spcPct val="120000"/>
              </a:lnSpc>
              <a:spcBef>
                <a:spcPct val="0"/>
              </a:spcBef>
              <a:spcAft>
                <a:spcPct val="0"/>
              </a:spcAft>
              <a:defRPr/>
            </a:pPr>
            <a:r>
              <a:rPr lang="en-US" altLang="zh-CN" sz="2400">
                <a:solidFill>
                  <a:srgbClr val="0000CC"/>
                </a:solidFill>
                <a:latin typeface="微软雅黑" panose="020B0503020204020204" pitchFamily="34" charset="-122"/>
                <a:ea typeface="微软雅黑" panose="020B0503020204020204" pitchFamily="34" charset="-122"/>
                <a:sym typeface="宋体" pitchFamily="2" charset="-122"/>
              </a:rPr>
              <a:t>②</a:t>
            </a:r>
            <a:r>
              <a:rPr lang="zh-CN" altLang="zh-CN" sz="2400">
                <a:solidFill>
                  <a:srgbClr val="0000CC"/>
                </a:solidFill>
                <a:latin typeface="微软雅黑" panose="020B0503020204020204" pitchFamily="34" charset="-122"/>
                <a:ea typeface="微软雅黑" panose="020B0503020204020204" pitchFamily="34" charset="-122"/>
                <a:sym typeface="+mn-ea"/>
              </a:rPr>
              <a:t>中国贡献：</a:t>
            </a:r>
            <a:endParaRPr lang="zh-CN" altLang="zh-CN" sz="2400">
              <a:solidFill>
                <a:srgbClr val="0000CC"/>
              </a:solidFill>
              <a:latin typeface="微软雅黑" panose="020B0503020204020204" pitchFamily="34" charset="-122"/>
              <a:ea typeface="微软雅黑" panose="020B0503020204020204" pitchFamily="34" charset="-122"/>
            </a:endParaRPr>
          </a:p>
        </p:txBody>
      </p:sp>
      <p:sp>
        <p:nvSpPr>
          <p:cNvPr id="10"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AA6C1B-C780-47E5-AFA0-E5FA6A07583C}"/>
              </a:ext>
            </a:extLst>
          </p:cNvPr>
          <p:cNvSpPr txBox="1"/>
          <p:nvPr>
            <p:custDataLst>
              <p:tags r:id="rId6"/>
            </p:custDataLst>
          </p:nvPr>
        </p:nvSpPr>
        <p:spPr>
          <a:xfrm>
            <a:off x="2358336" y="3555749"/>
            <a:ext cx="7501805" cy="2677656"/>
          </a:xfrm>
          <a:prstGeom prst="rect">
            <a:avLst/>
          </a:prstGeom>
          <a:noFill/>
        </p:spPr>
        <p:txBody>
          <a:bodyPr wrap="square" rtlCol="0">
            <a:spAutoFit/>
          </a:bodyPr>
          <a:lstStyle/>
          <a:p>
            <a:r>
              <a:rPr lang="zh-CN" altLang="en-US" sz="2400" dirty="0">
                <a:solidFill>
                  <a:srgbClr val="7030A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新中国成立后，在中国共产党领导下，用不到</a:t>
            </a:r>
            <a:r>
              <a:rPr lang="en-US" altLang="zh-CN" sz="2400" dirty="0">
                <a:solidFill>
                  <a:srgbClr val="FF0000"/>
                </a:solidFill>
                <a:latin typeface="楷体" pitchFamily="49" charset="-122"/>
                <a:ea typeface="楷体" pitchFamily="49" charset="-122"/>
              </a:rPr>
              <a:t>7%</a:t>
            </a:r>
            <a:r>
              <a:rPr lang="zh-CN" altLang="en-US" sz="2400" dirty="0">
                <a:solidFill>
                  <a:srgbClr val="FF0000"/>
                </a:solidFill>
                <a:latin typeface="楷体" pitchFamily="49" charset="-122"/>
                <a:ea typeface="楷体" pitchFamily="49" charset="-122"/>
              </a:rPr>
              <a:t>的耕地，养活了世界</a:t>
            </a:r>
            <a:r>
              <a:rPr lang="en-US" altLang="zh-CN" sz="2400" dirty="0">
                <a:solidFill>
                  <a:srgbClr val="FF0000"/>
                </a:solidFill>
                <a:latin typeface="楷体" pitchFamily="49" charset="-122"/>
                <a:ea typeface="楷体" pitchFamily="49" charset="-122"/>
              </a:rPr>
              <a:t>22%</a:t>
            </a:r>
            <a:r>
              <a:rPr lang="zh-CN" altLang="en-US" sz="2400" dirty="0">
                <a:solidFill>
                  <a:srgbClr val="FF0000"/>
                </a:solidFill>
                <a:latin typeface="楷体" pitchFamily="49" charset="-122"/>
                <a:ea typeface="楷体" pitchFamily="49" charset="-122"/>
              </a:rPr>
              <a:t>的人口。</a:t>
            </a:r>
            <a:endParaRPr lang="en-US" altLang="zh-CN" sz="2400" dirty="0">
              <a:solidFill>
                <a:srgbClr val="FF0000"/>
              </a:solidFill>
              <a:latin typeface="楷体" pitchFamily="49" charset="-122"/>
              <a:ea typeface="楷体" pitchFamily="49" charset="-122"/>
            </a:endParaRPr>
          </a:p>
          <a:p>
            <a:r>
              <a:rPr lang="zh-CN" altLang="en-US" sz="2400" dirty="0">
                <a:solidFill>
                  <a:srgbClr val="7030A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 </a:t>
            </a:r>
            <a:r>
              <a:rPr lang="en-US" altLang="zh-CN" sz="2400" dirty="0">
                <a:solidFill>
                  <a:srgbClr val="FF0000"/>
                </a:solidFill>
                <a:latin typeface="楷体" pitchFamily="49" charset="-122"/>
                <a:ea typeface="楷体" pitchFamily="49" charset="-122"/>
              </a:rPr>
              <a:t>1996</a:t>
            </a:r>
            <a:r>
              <a:rPr lang="zh-CN" altLang="en-US" sz="2400" dirty="0">
                <a:solidFill>
                  <a:srgbClr val="FF0000"/>
                </a:solidFill>
                <a:latin typeface="楷体" pitchFamily="49" charset="-122"/>
                <a:ea typeface="楷体" pitchFamily="49" charset="-122"/>
              </a:rPr>
              <a:t>年，发布</a:t>
            </a:r>
            <a:r>
              <a:rPr lang="en-US" altLang="zh-CN" sz="2400" dirty="0">
                <a:solidFill>
                  <a:srgbClr val="FF000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中国的粮食问题</a:t>
            </a:r>
            <a:r>
              <a:rPr lang="en-US" altLang="zh-CN" sz="2400" dirty="0">
                <a:solidFill>
                  <a:srgbClr val="FF000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白皮书，提出立足国内资源、实现粮食基本自给的方针。</a:t>
            </a:r>
            <a:endParaRPr lang="en-US" altLang="zh-CN" sz="2400" dirty="0">
              <a:solidFill>
                <a:srgbClr val="FF0000"/>
              </a:solidFill>
              <a:latin typeface="楷体" pitchFamily="49" charset="-122"/>
              <a:ea typeface="楷体" pitchFamily="49" charset="-122"/>
            </a:endParaRPr>
          </a:p>
          <a:p>
            <a:r>
              <a:rPr lang="zh-CN" altLang="en-US" sz="2400" dirty="0">
                <a:solidFill>
                  <a:srgbClr val="7030A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中国制定一系列保障粮食安全的法律法规。</a:t>
            </a:r>
            <a:endParaRPr lang="en-US" altLang="zh-CN" sz="2400" dirty="0">
              <a:solidFill>
                <a:srgbClr val="FF0000"/>
              </a:solidFill>
              <a:latin typeface="楷体" pitchFamily="49" charset="-122"/>
              <a:ea typeface="楷体" pitchFamily="49" charset="-122"/>
            </a:endParaRPr>
          </a:p>
          <a:p>
            <a:r>
              <a:rPr lang="zh-CN" altLang="en-US" sz="2400" dirty="0">
                <a:solidFill>
                  <a:srgbClr val="7030A0"/>
                </a:solidFill>
                <a:latin typeface="楷体" pitchFamily="49" charset="-122"/>
                <a:ea typeface="楷体" pitchFamily="49" charset="-122"/>
              </a:rPr>
              <a:t>◆</a:t>
            </a:r>
            <a:r>
              <a:rPr lang="zh-CN" altLang="en-US" sz="2400" dirty="0">
                <a:solidFill>
                  <a:srgbClr val="FF0000"/>
                </a:solidFill>
                <a:latin typeface="楷体" pitchFamily="49" charset="-122"/>
                <a:ea typeface="楷体" pitchFamily="49" charset="-122"/>
              </a:rPr>
              <a:t>政策支持、制度创新和农业科技进步，中国在增加粮食产量、保障粮食安全方面取得集大成就。</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DF9B8F0-21AC-4A97-8642-96887B838861}"/>
              </a:ext>
            </a:extLst>
          </p:cNvPr>
          <p:cNvSpPr txBox="1"/>
          <p:nvPr>
            <p:custDataLst>
              <p:tags r:id="rId1"/>
            </p:custDataLst>
          </p:nvPr>
        </p:nvSpPr>
        <p:spPr>
          <a:xfrm>
            <a:off x="1338237" y="1321142"/>
            <a:ext cx="2842667" cy="523220"/>
          </a:xfrm>
          <a:prstGeom prst="rect">
            <a:avLst/>
          </a:prstGeom>
          <a:noFill/>
        </p:spPr>
        <p:txBody>
          <a:bodyPr wrap="square" rtlCol="0">
            <a:spAutoFit/>
          </a:bodyPr>
          <a:lstStyle/>
          <a:p>
            <a:r>
              <a:rPr lang="en-US" altLang="zh-CN" sz="2800">
                <a:latin typeface="黑体" panose="02010609060101010101" charset="-122"/>
                <a:ea typeface="黑体" panose="02010609060101010101" charset="-122"/>
              </a:rPr>
              <a:t>2</a:t>
            </a:r>
            <a:r>
              <a:rPr lang="zh-CN" altLang="en-US" sz="2800">
                <a:latin typeface="黑体" panose="02010609060101010101" charset="-122"/>
                <a:ea typeface="黑体" panose="02010609060101010101" charset="-122"/>
              </a:rPr>
              <a:t>、食品安全</a:t>
            </a:r>
          </a:p>
        </p:txBody>
      </p:sp>
      <p:sp>
        <p:nvSpPr>
          <p:cNvPr id="3"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7842E9B-5F6B-423C-B484-978186BC23EB}"/>
              </a:ext>
            </a:extLst>
          </p:cNvPr>
          <p:cNvSpPr txBox="1"/>
          <p:nvPr>
            <p:custDataLst>
              <p:tags r:id="rId2"/>
            </p:custDataLst>
          </p:nvPr>
        </p:nvSpPr>
        <p:spPr>
          <a:xfrm>
            <a:off x="1528082" y="1951670"/>
            <a:ext cx="2178802" cy="523220"/>
          </a:xfrm>
          <a:prstGeom prst="rect">
            <a:avLst/>
          </a:prstGeom>
          <a:noFill/>
        </p:spPr>
        <p:txBody>
          <a:bodyPr wrap="none" rtlCol="0">
            <a:spAutoFit/>
          </a:bodyPr>
          <a:lstStyle/>
          <a:p>
            <a:r>
              <a:rPr lang="zh-CN" altLang="en-US" sz="2800" b="1"/>
              <a:t>（</a:t>
            </a:r>
            <a:r>
              <a:rPr lang="en-US" altLang="zh-CN" sz="2800" b="1"/>
              <a:t>1</a:t>
            </a:r>
            <a:r>
              <a:rPr lang="zh-CN" altLang="en-US" sz="2800" b="1"/>
              <a:t>）表现：</a:t>
            </a:r>
          </a:p>
        </p:txBody>
      </p:sp>
      <p:sp>
        <p:nvSpPr>
          <p:cNvPr id="4"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438835D-04E9-464F-9D6A-AB03D0C7D46E}"/>
              </a:ext>
            </a:extLst>
          </p:cNvPr>
          <p:cNvSpPr txBox="1"/>
          <p:nvPr>
            <p:custDataLst>
              <p:tags r:id="rId3"/>
            </p:custDataLst>
          </p:nvPr>
        </p:nvSpPr>
        <p:spPr>
          <a:xfrm>
            <a:off x="1528082" y="2620557"/>
            <a:ext cx="3483665" cy="52322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a:t>
            </a:r>
            <a:r>
              <a:rPr lang="en-US" altLang="zh-CN" sz="2800" b="1">
                <a:latin typeface="黑体" panose="02010609060101010101" charset="-122"/>
                <a:ea typeface="黑体" panose="02010609060101010101" charset="-122"/>
              </a:rPr>
              <a:t>2</a:t>
            </a:r>
            <a:r>
              <a:rPr lang="zh-CN" altLang="en-US" sz="2800" b="1">
                <a:latin typeface="黑体" panose="02010609060101010101" charset="-122"/>
                <a:ea typeface="黑体" panose="02010609060101010101" charset="-122"/>
              </a:rPr>
              <a:t>）对策：</a:t>
            </a:r>
            <a:endParaRPr lang="en-US" altLang="zh-CN" sz="2800" b="1">
              <a:latin typeface="黑体" panose="02010609060101010101" charset="-122"/>
              <a:ea typeface="黑体" panose="02010609060101010101" charset="-122"/>
            </a:endParaRPr>
          </a:p>
        </p:txBody>
      </p:sp>
      <p:sp>
        <p:nvSpPr>
          <p:cNvPr id="5"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C6FC40-ED34-4BB1-954E-6E52C44B6400}"/>
              </a:ext>
            </a:extLst>
          </p:cNvPr>
          <p:cNvSpPr txBox="1"/>
          <p:nvPr>
            <p:custDataLst>
              <p:tags r:id="rId4"/>
            </p:custDataLst>
          </p:nvPr>
        </p:nvSpPr>
        <p:spPr>
          <a:xfrm>
            <a:off x="907399" y="726515"/>
            <a:ext cx="4779323" cy="523220"/>
          </a:xfrm>
          <a:prstGeom prst="rect">
            <a:avLst/>
          </a:prstGeom>
          <a:noFill/>
        </p:spPr>
        <p:txBody>
          <a:bodyPr wrap="square" rtlCol="0">
            <a:spAutoFit/>
          </a:bodyPr>
          <a:lstStyle>
            <a:defPPr>
              <a:defRPr lang="zh-CN"/>
            </a:defPPr>
            <a:lvl1pPr>
              <a:defRPr sz="2800">
                <a:latin typeface="黑体" panose="02010609060101010101" charset="-122"/>
                <a:ea typeface="黑体" panose="02010609060101010101" charset="-122"/>
              </a:defRPr>
            </a:lvl1pPr>
          </a:lstStyle>
          <a:p>
            <a:r>
              <a:rPr lang="zh-CN" altLang="en-US" b="1" dirty="0"/>
              <a:t>三、消除饥饿与食物安全</a:t>
            </a:r>
          </a:p>
        </p:txBody>
      </p:sp>
      <p:grpSp>
        <p:nvGrpSpPr>
          <p:cNvPr id="6" name="组合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6CA705-7093-4230-8AAA-C0BE70F33E48}"/>
              </a:ext>
            </a:extLst>
          </p:cNvPr>
          <p:cNvGrpSpPr/>
          <p:nvPr>
            <p:custDataLst>
              <p:tags r:id="rId5"/>
            </p:custDataLst>
          </p:nvPr>
        </p:nvGrpSpPr>
        <p:grpSpPr>
          <a:xfrm>
            <a:off x="639418" y="3042107"/>
            <a:ext cx="11552582" cy="3815893"/>
            <a:chOff x="683568" y="1560623"/>
            <a:chExt cx="7548535" cy="3582853"/>
          </a:xfrm>
        </p:grpSpPr>
        <p:sp>
          <p:nvSpPr>
            <p:cNvPr id="7" name="直角三角形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36F1DA-422E-4F94-9FB5-B5235FB7321A}"/>
                </a:ext>
              </a:extLst>
            </p:cNvPr>
            <p:cNvSpPr/>
            <p:nvPr>
              <p:custDataLst>
                <p:tags r:id="rId9"/>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96C782-A77B-47D4-9E8C-31C6B66FE6AE}"/>
                </a:ext>
              </a:extLst>
            </p:cNvPr>
            <p:cNvSpPr/>
            <p:nvPr>
              <p:custDataLst>
                <p:tags r:id="rId10"/>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57A37F-18DF-418A-8991-77A0C7FF87FD}"/>
                </a:ext>
              </a:extLst>
            </p:cNvPr>
            <p:cNvSpPr/>
            <p:nvPr>
              <p:custDataLst>
                <p:tags r:id="rId11"/>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0"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5159AA5-A288-4108-BF7D-0FB8F428C7E7}"/>
              </a:ext>
            </a:extLst>
          </p:cNvPr>
          <p:cNvSpPr txBox="1"/>
          <p:nvPr>
            <p:custDataLst>
              <p:tags r:id="rId6"/>
            </p:custDataLst>
          </p:nvPr>
        </p:nvSpPr>
        <p:spPr>
          <a:xfrm>
            <a:off x="750196" y="4037626"/>
            <a:ext cx="5717839" cy="523220"/>
          </a:xfrm>
          <a:prstGeom prst="rect">
            <a:avLst/>
          </a:prstGeom>
          <a:noFill/>
        </p:spPr>
        <p:txBody>
          <a:bodyPr wrap="square">
            <a:spAutoFit/>
          </a:bodyPr>
          <a:lstStyle>
            <a:defPPr>
              <a:defRPr lang="zh-CN"/>
            </a:defPPr>
            <a:lvl1pPr>
              <a:defRPr sz="2800">
                <a:latin typeface="黑体" panose="02010609060101010101" charset="-122"/>
                <a:ea typeface="黑体" panose="02010609060101010101" charset="-122"/>
              </a:defRPr>
            </a:lvl1pPr>
          </a:lstStyle>
          <a:p>
            <a:r>
              <a:rPr lang="zh-CN" altLang="en-US">
                <a:solidFill>
                  <a:srgbClr val="FF0000"/>
                </a:solidFill>
                <a:sym typeface="+mn-ea"/>
              </a:rPr>
              <a:t>②中国高度重视食品安全问题：</a:t>
            </a:r>
            <a:endParaRPr lang="zh-CN" altLang="en-US">
              <a:solidFill>
                <a:srgbClr val="FF0000"/>
              </a:solidFill>
            </a:endParaRPr>
          </a:p>
        </p:txBody>
      </p:sp>
      <p:sp>
        <p:nvSpPr>
          <p:cNvPr id="11"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2F1AD78-C23C-42DE-BC41-21A59B0E6079}"/>
              </a:ext>
            </a:extLst>
          </p:cNvPr>
          <p:cNvSpPr txBox="1"/>
          <p:nvPr>
            <p:custDataLst>
              <p:tags r:id="rId7"/>
            </p:custDataLst>
          </p:nvPr>
        </p:nvSpPr>
        <p:spPr>
          <a:xfrm>
            <a:off x="756321" y="3366921"/>
            <a:ext cx="8638299" cy="523220"/>
          </a:xfrm>
          <a:prstGeom prst="rect">
            <a:avLst/>
          </a:prstGeom>
          <a:noFill/>
        </p:spPr>
        <p:txBody>
          <a:bodyPr wrap="square">
            <a:spAutoFit/>
          </a:bodyPr>
          <a:lstStyle/>
          <a:p>
            <a:r>
              <a:rPr lang="zh-CN" altLang="en-US" sz="2800">
                <a:solidFill>
                  <a:srgbClr val="FF0000"/>
                </a:solidFill>
                <a:latin typeface="黑体" panose="02010609060101010101" charset="-122"/>
                <a:ea typeface="黑体" panose="02010609060101010101" charset="-122"/>
              </a:rPr>
              <a:t>①世界：重视食品安全问题，制定法律法规进行治理。</a:t>
            </a:r>
          </a:p>
        </p:txBody>
      </p:sp>
      <p:sp>
        <p:nvSpPr>
          <p:cNvPr id="12"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A876F5-3E9B-43BF-84A4-19187B4EB618}"/>
              </a:ext>
            </a:extLst>
          </p:cNvPr>
          <p:cNvSpPr txBox="1"/>
          <p:nvPr>
            <p:custDataLst>
              <p:tags r:id="rId8"/>
            </p:custDataLst>
          </p:nvPr>
        </p:nvSpPr>
        <p:spPr>
          <a:xfrm>
            <a:off x="1158398" y="4589117"/>
            <a:ext cx="10853763" cy="1938992"/>
          </a:xfrm>
          <a:prstGeom prst="rect">
            <a:avLst/>
          </a:prstGeom>
          <a:noFill/>
        </p:spPr>
        <p:txBody>
          <a:bodyPr wrap="square" rtlCol="0">
            <a:spAutoFit/>
          </a:bodyPr>
          <a:lstStyle/>
          <a:p>
            <a:r>
              <a:rPr lang="en-US" altLang="zh-CN" sz="2400" b="1">
                <a:solidFill>
                  <a:srgbClr val="0000CC"/>
                </a:solidFill>
                <a:latin typeface="仿宋" panose="02010609060101010101" pitchFamily="49" charset="-122"/>
                <a:ea typeface="仿宋" panose="02010609060101010101" pitchFamily="49" charset="-122"/>
              </a:rPr>
              <a:t>◆2009</a:t>
            </a:r>
            <a:r>
              <a:rPr lang="zh-CN" altLang="en-US" sz="2400" b="1">
                <a:solidFill>
                  <a:srgbClr val="0000CC"/>
                </a:solidFill>
                <a:latin typeface="仿宋" panose="02010609060101010101" pitchFamily="49" charset="-122"/>
                <a:ea typeface="仿宋" panose="02010609060101010101" pitchFamily="49" charset="-122"/>
              </a:rPr>
              <a:t>年，全国人大常委会通过</a:t>
            </a:r>
            <a:r>
              <a:rPr lang="en-US" altLang="zh-CN" sz="2400" b="1">
                <a:solidFill>
                  <a:srgbClr val="0000CC"/>
                </a:solidFill>
                <a:latin typeface="仿宋" panose="02010609060101010101" pitchFamily="49" charset="-122"/>
                <a:ea typeface="仿宋" panose="02010609060101010101" pitchFamily="49" charset="-122"/>
              </a:rPr>
              <a:t>《</a:t>
            </a:r>
            <a:r>
              <a:rPr lang="zh-CN" altLang="en-US" sz="2400" b="1">
                <a:solidFill>
                  <a:srgbClr val="0000CC"/>
                </a:solidFill>
                <a:latin typeface="仿宋" panose="02010609060101010101" pitchFamily="49" charset="-122"/>
                <a:ea typeface="仿宋" panose="02010609060101010101" pitchFamily="49" charset="-122"/>
              </a:rPr>
              <a:t>中华人民共和国食品安全法</a:t>
            </a:r>
            <a:r>
              <a:rPr lang="en-US" altLang="zh-CN" sz="2400" b="1">
                <a:solidFill>
                  <a:srgbClr val="0000CC"/>
                </a:solidFill>
                <a:latin typeface="仿宋" panose="02010609060101010101" pitchFamily="49" charset="-122"/>
                <a:ea typeface="仿宋" panose="02010609060101010101" pitchFamily="49" charset="-122"/>
              </a:rPr>
              <a:t>》</a:t>
            </a:r>
            <a:r>
              <a:rPr lang="zh-CN" altLang="en-US" sz="2400" b="1">
                <a:solidFill>
                  <a:srgbClr val="0000CC"/>
                </a:solidFill>
                <a:latin typeface="仿宋" panose="02010609060101010101" pitchFamily="49" charset="-122"/>
                <a:ea typeface="仿宋" panose="02010609060101010101" pitchFamily="49" charset="-122"/>
              </a:rPr>
              <a:t>用法律手段确保食品安全。</a:t>
            </a:r>
            <a:endParaRPr lang="en-US" altLang="zh-CN" sz="2400" b="1">
              <a:solidFill>
                <a:srgbClr val="0000CC"/>
              </a:solidFill>
              <a:latin typeface="仿宋" panose="02010609060101010101" pitchFamily="49" charset="-122"/>
              <a:ea typeface="仿宋" panose="02010609060101010101" pitchFamily="49" charset="-122"/>
            </a:endParaRPr>
          </a:p>
          <a:p>
            <a:r>
              <a:rPr lang="en-US" altLang="zh-CN" sz="2400" b="1">
                <a:solidFill>
                  <a:srgbClr val="0000CC"/>
                </a:solidFill>
                <a:latin typeface="仿宋" panose="02010609060101010101" pitchFamily="49" charset="-122"/>
                <a:ea typeface="仿宋" panose="02010609060101010101" pitchFamily="49" charset="-122"/>
              </a:rPr>
              <a:t>◆</a:t>
            </a:r>
            <a:r>
              <a:rPr lang="zh-CN" altLang="en-US" sz="2400" b="1">
                <a:solidFill>
                  <a:srgbClr val="0000CC"/>
                </a:solidFill>
                <a:latin typeface="仿宋" panose="02010609060101010101" pitchFamily="49" charset="-122"/>
                <a:ea typeface="仿宋" panose="02010609060101010101" pitchFamily="49" charset="-122"/>
              </a:rPr>
              <a:t>此后又对食品安全法进行修订。</a:t>
            </a:r>
            <a:endParaRPr lang="en-US" altLang="zh-CN" sz="2400" b="1">
              <a:solidFill>
                <a:srgbClr val="0000CC"/>
              </a:solidFill>
              <a:latin typeface="仿宋" panose="02010609060101010101" pitchFamily="49" charset="-122"/>
              <a:ea typeface="仿宋" panose="02010609060101010101" pitchFamily="49" charset="-122"/>
            </a:endParaRPr>
          </a:p>
          <a:p>
            <a:r>
              <a:rPr lang="en-US" altLang="zh-CN" sz="2400" b="1">
                <a:solidFill>
                  <a:srgbClr val="0000CC"/>
                </a:solidFill>
                <a:latin typeface="仿宋" panose="02010609060101010101" pitchFamily="49" charset="-122"/>
                <a:ea typeface="仿宋" panose="02010609060101010101" pitchFamily="49" charset="-122"/>
              </a:rPr>
              <a:t>◆</a:t>
            </a:r>
            <a:r>
              <a:rPr lang="zh-CN" altLang="en-US" sz="2400" b="1">
                <a:solidFill>
                  <a:srgbClr val="0000CC"/>
                </a:solidFill>
                <a:latin typeface="仿宋" panose="02010609060101010101" pitchFamily="49" charset="-122"/>
                <a:ea typeface="仿宋" panose="02010609060101010101" pitchFamily="49" charset="-122"/>
              </a:rPr>
              <a:t>中国政府提出用最严谨的标准、最严格的监管、最严厉的惩罚、最严肃的问责，提高食品安全监管水平和能力</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E8665C5-4844-4429-A236-F9C9D2067B0F}"/>
              </a:ext>
            </a:extLst>
          </p:cNvPr>
          <p:cNvSpPr txBox="1"/>
          <p:nvPr>
            <p:custDataLst>
              <p:tags r:id="rId1"/>
            </p:custDataLst>
          </p:nvPr>
        </p:nvSpPr>
        <p:spPr>
          <a:xfrm>
            <a:off x="1429442" y="558162"/>
            <a:ext cx="2339102" cy="523220"/>
          </a:xfrm>
          <a:prstGeom prst="rect">
            <a:avLst/>
          </a:prstGeom>
          <a:noFill/>
        </p:spPr>
        <p:txBody>
          <a:bodyPr wrap="none" rtlCol="0">
            <a:spAutoFit/>
          </a:bodyPr>
          <a:lstStyle/>
          <a:p>
            <a:r>
              <a:rPr lang="en-US" altLang="zh-CN" sz="2800" b="1" dirty="0">
                <a:solidFill>
                  <a:srgbClr val="7030A0"/>
                </a:solidFill>
              </a:rPr>
              <a:t>【</a:t>
            </a:r>
            <a:r>
              <a:rPr lang="zh-CN" altLang="en-US" sz="2800" b="1" dirty="0">
                <a:solidFill>
                  <a:srgbClr val="7030A0"/>
                </a:solidFill>
              </a:rPr>
              <a:t>合作探究</a:t>
            </a:r>
            <a:r>
              <a:rPr lang="en-US" altLang="zh-CN" sz="2800" b="1" dirty="0">
                <a:solidFill>
                  <a:srgbClr val="7030A0"/>
                </a:solidFill>
              </a:rPr>
              <a:t>】</a:t>
            </a:r>
            <a:endParaRPr lang="zh-CN" altLang="en-US" sz="2800" b="1" dirty="0">
              <a:solidFill>
                <a:srgbClr val="7030A0"/>
              </a:solidFill>
            </a:endParaRP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A4BBA3F-9B9E-42C4-A036-F71F7DD9953B}"/>
              </a:ext>
            </a:extLst>
          </p:cNvPr>
          <p:cNvSpPr txBox="1"/>
          <p:nvPr>
            <p:custDataLst>
              <p:tags r:id="rId2"/>
            </p:custDataLst>
          </p:nvPr>
        </p:nvSpPr>
        <p:spPr>
          <a:xfrm>
            <a:off x="1053352" y="2259264"/>
            <a:ext cx="10013577" cy="3416320"/>
          </a:xfrm>
          <a:prstGeom prst="rect">
            <a:avLst/>
          </a:prstGeom>
          <a:noFill/>
          <a:ln w="9525">
            <a:solidFill>
              <a:schemeClr val="tx1"/>
            </a:solidFill>
            <a:prstDash val="lgDashDot"/>
          </a:ln>
        </p:spPr>
        <p:txBody>
          <a:bodyPr wrap="square">
            <a:spAutoFit/>
          </a:bodyPr>
          <a:lstStyle>
            <a:defPPr>
              <a:defRPr lang="zh-CN"/>
            </a:defPPr>
            <a:lvl1pPr algn="just">
              <a:defRPr sz="2400" b="1">
                <a:latin typeface="仿宋" panose="02010609060101010101" pitchFamily="49" charset="-122"/>
                <a:ea typeface="仿宋" panose="02010609060101010101" pitchFamily="49" charset="-122"/>
              </a:defRPr>
            </a:lvl1pPr>
          </a:lstStyle>
          <a:p>
            <a:r>
              <a:rPr lang="zh-CN" altLang="en-US" dirty="0"/>
              <a:t>  材料：在全球环境和粮食危机日益加深的今天，如何解决本国人口的温饱和保障本国的粮食安全成为了一个重大的经济问题和政治问题，贫困和饥荒是一个世界性难题，特别是对那些不发达的发展中国家尤其如此。</a:t>
            </a:r>
            <a:r>
              <a:rPr lang="en-US" altLang="zh-CN" dirty="0"/>
              <a:t>……</a:t>
            </a:r>
            <a:r>
              <a:rPr lang="zh-CN" altLang="en-US" dirty="0"/>
              <a:t>根据联合国最新数据，联合国</a:t>
            </a:r>
            <a:r>
              <a:rPr lang="en-US" altLang="zh-CN" dirty="0"/>
              <a:t>2010</a:t>
            </a:r>
            <a:r>
              <a:rPr lang="zh-CN" altLang="en-US" dirty="0"/>
              <a:t>年年底公布了</a:t>
            </a:r>
            <a:r>
              <a:rPr lang="en-US" altLang="zh-CN" dirty="0"/>
              <a:t>2010</a:t>
            </a:r>
            <a:r>
              <a:rPr lang="zh-CN" altLang="en-US" dirty="0"/>
              <a:t>年度多维贫困指数，按照新的标准，</a:t>
            </a:r>
            <a:r>
              <a:rPr lang="en-US" altLang="zh-CN" dirty="0"/>
              <a:t>2011</a:t>
            </a:r>
            <a:r>
              <a:rPr lang="zh-CN" altLang="en-US" dirty="0"/>
              <a:t>年全世界又有</a:t>
            </a:r>
            <a:r>
              <a:rPr lang="en-US" altLang="zh-CN" dirty="0"/>
              <a:t>3</a:t>
            </a:r>
            <a:r>
              <a:rPr lang="zh-CN" altLang="en-US" dirty="0"/>
              <a:t>亿人加入贫困者的行列，全球贫困人口增长</a:t>
            </a:r>
            <a:r>
              <a:rPr lang="en-US" altLang="zh-CN" dirty="0"/>
              <a:t>21%</a:t>
            </a:r>
            <a:r>
              <a:rPr lang="zh-CN" altLang="en-US" dirty="0"/>
              <a:t>，超过</a:t>
            </a:r>
            <a:r>
              <a:rPr lang="en-US" altLang="zh-CN" dirty="0"/>
              <a:t>17</a:t>
            </a:r>
            <a:r>
              <a:rPr lang="zh-CN" altLang="en-US" dirty="0"/>
              <a:t>亿人。贫困人口几乎占当今</a:t>
            </a:r>
            <a:r>
              <a:rPr lang="en-US" altLang="zh-CN" dirty="0"/>
              <a:t>70</a:t>
            </a:r>
            <a:r>
              <a:rPr lang="zh-CN" altLang="en-US" dirty="0"/>
              <a:t>亿人口的</a:t>
            </a:r>
            <a:r>
              <a:rPr lang="en-US" altLang="zh-CN" dirty="0"/>
              <a:t>1/4</a:t>
            </a:r>
            <a:r>
              <a:rPr lang="zh-CN" altLang="en-US" dirty="0"/>
              <a:t>。因此饥荒的概念也已经成为全球意义上贫困的符号，并且将会是人类永远挥之不去的符号</a:t>
            </a:r>
            <a:r>
              <a:rPr lang="zh-CN" altLang="en-US" dirty="0" smtClean="0"/>
              <a:t>。</a:t>
            </a:r>
            <a:endParaRPr lang="en-US" altLang="zh-CN" dirty="0" smtClean="0"/>
          </a:p>
          <a:p>
            <a:r>
              <a:rPr lang="en-US" altLang="zh-CN" dirty="0" smtClean="0"/>
              <a:t> </a:t>
            </a:r>
            <a:r>
              <a:rPr lang="en-US" altLang="zh-CN" dirty="0" smtClean="0"/>
              <a:t>                              </a:t>
            </a:r>
            <a:r>
              <a:rPr lang="en-US" altLang="zh-CN" dirty="0" smtClean="0"/>
              <a:t>——</a:t>
            </a:r>
            <a:r>
              <a:rPr lang="zh-CN" altLang="en-US" dirty="0"/>
              <a:t>曹瑞臣</a:t>
            </a:r>
            <a:r>
              <a:rPr lang="en-US" altLang="zh-CN" dirty="0"/>
              <a:t>《</a:t>
            </a:r>
            <a:r>
              <a:rPr lang="zh-CN" altLang="en-US" dirty="0"/>
              <a:t>作物改变世界</a:t>
            </a:r>
            <a:r>
              <a:rPr lang="en-US" altLang="zh-CN" dirty="0"/>
              <a:t>》</a:t>
            </a:r>
            <a:endParaRPr lang="zh-CN" altLang="en-US" dirty="0"/>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3D4304-1A7D-4694-8DB3-FA33A1A1DA14}"/>
              </a:ext>
            </a:extLst>
          </p:cNvPr>
          <p:cNvSpPr txBox="1"/>
          <p:nvPr>
            <p:custDataLst>
              <p:tags r:id="rId3"/>
            </p:custDataLst>
          </p:nvPr>
        </p:nvSpPr>
        <p:spPr>
          <a:xfrm>
            <a:off x="942576" y="1179542"/>
            <a:ext cx="10003330" cy="830997"/>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结合材料和所学，指出人类“永远挥之不去的符号”是什么？你怎样看待这个问题：请指出你的解决方案。</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7502BD-413B-43E9-B0D9-B00B1D5B6D49}"/>
              </a:ext>
            </a:extLst>
          </p:cNvPr>
          <p:cNvGrpSpPr/>
          <p:nvPr>
            <p:custDataLst>
              <p:tags r:id="rId1"/>
            </p:custDataLst>
          </p:nvPr>
        </p:nvGrpSpPr>
        <p:grpSpPr>
          <a:xfrm>
            <a:off x="1070429" y="1952350"/>
            <a:ext cx="9767900" cy="3582853"/>
            <a:chOff x="683568" y="1560623"/>
            <a:chExt cx="7548535" cy="3582853"/>
          </a:xfrm>
        </p:grpSpPr>
        <p:sp>
          <p:nvSpPr>
            <p:cNvPr id="3" name="直角三角形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9A7E26-A4B9-477F-9830-9F99A008997C}"/>
                </a:ext>
              </a:extLst>
            </p:cNvPr>
            <p:cNvSpPr/>
            <p:nvPr>
              <p:custDataLst>
                <p:tags r:id="rId3"/>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02ABE4-19E0-47BF-84CB-73C92DBEDB35}"/>
                </a:ext>
              </a:extLst>
            </p:cNvPr>
            <p:cNvSpPr/>
            <p:nvPr>
              <p:custDataLst>
                <p:tags r:id="rId4"/>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95B05A-77EE-4C6B-87A7-08C90FB49AD3}"/>
                </a:ext>
              </a:extLst>
            </p:cNvPr>
            <p:cNvSpPr/>
            <p:nvPr>
              <p:custDataLst>
                <p:tags r:id="rId5"/>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68B7EA-E276-4801-B967-7D2806BD778A}"/>
              </a:ext>
            </a:extLst>
          </p:cNvPr>
          <p:cNvSpPr txBox="1"/>
          <p:nvPr>
            <p:custDataLst>
              <p:tags r:id="rId2"/>
            </p:custDataLst>
          </p:nvPr>
        </p:nvSpPr>
        <p:spPr>
          <a:xfrm>
            <a:off x="1358367" y="2603119"/>
            <a:ext cx="8987266" cy="2308324"/>
          </a:xfrm>
          <a:prstGeom prst="rect">
            <a:avLst/>
          </a:prstGeom>
          <a:noFill/>
        </p:spPr>
        <p:txBody>
          <a:bodyPr wrap="square" rtlCol="0">
            <a:spAutoFit/>
          </a:bodyPr>
          <a:lstStyle/>
          <a:p>
            <a:r>
              <a:rPr lang="zh-CN" altLang="en-US" sz="2400" b="1" dirty="0">
                <a:solidFill>
                  <a:srgbClr val="0000CC"/>
                </a:solidFill>
                <a:latin typeface="仿宋" panose="02010609060101010101" pitchFamily="49" charset="-122"/>
                <a:ea typeface="仿宋" panose="02010609060101010101" pitchFamily="49" charset="-122"/>
              </a:rPr>
              <a:t>提示：</a:t>
            </a:r>
            <a:r>
              <a:rPr lang="zh-CN" altLang="en-US" sz="2400" b="1" dirty="0">
                <a:solidFill>
                  <a:srgbClr val="FF0000"/>
                </a:solidFill>
                <a:latin typeface="仿宋" panose="02010609060101010101" pitchFamily="49" charset="-122"/>
                <a:ea typeface="仿宋" panose="02010609060101010101" pitchFamily="49" charset="-122"/>
              </a:rPr>
              <a:t>现代农业是历史发展的必然趋势，回避和拒绝现代农业难以解决社会问题。我们在享受现代科技的同时，对现代农业发展应有清醒的认识，吸收传统农业的智慧，使现代农业走上可持续发展道路，才能真正保持现代农业健康发展。全世界国家团结起来合作共赢，建立人类命运共同体，才能是我们世界健康良性发展。</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182269F-8FBC-43CC-AE97-66E97FE6A25E}"/>
              </a:ext>
            </a:extLst>
          </p:cNvPr>
          <p:cNvSpPr txBox="1"/>
          <p:nvPr>
            <p:custDataLst>
              <p:tags r:id="rId1"/>
            </p:custDataLst>
          </p:nvPr>
        </p:nvSpPr>
        <p:spPr>
          <a:xfrm>
            <a:off x="837773" y="575758"/>
            <a:ext cx="2339102" cy="523220"/>
          </a:xfrm>
          <a:prstGeom prst="rect">
            <a:avLst/>
          </a:prstGeom>
          <a:noFill/>
        </p:spPr>
        <p:txBody>
          <a:bodyPr wrap="none" rtlCol="0">
            <a:spAutoFit/>
          </a:bodyPr>
          <a:lstStyle/>
          <a:p>
            <a:r>
              <a:rPr lang="en-US" altLang="zh-CN" sz="2800" b="1">
                <a:solidFill>
                  <a:srgbClr val="7030A0"/>
                </a:solidFill>
              </a:rPr>
              <a:t>【</a:t>
            </a:r>
            <a:r>
              <a:rPr lang="zh-CN" altLang="en-US" sz="2800" b="1">
                <a:solidFill>
                  <a:srgbClr val="7030A0"/>
                </a:solidFill>
              </a:rPr>
              <a:t>课堂小结</a:t>
            </a:r>
            <a:r>
              <a:rPr lang="en-US" altLang="zh-CN" sz="2800" b="1">
                <a:solidFill>
                  <a:srgbClr val="7030A0"/>
                </a:solidFill>
              </a:rPr>
              <a:t>】</a:t>
            </a:r>
            <a:endParaRPr lang="zh-CN" altLang="en-US" sz="2800" b="1">
              <a:solidFill>
                <a:srgbClr val="7030A0"/>
              </a:solidFill>
            </a:endParaRP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A09164-4425-4FD3-AB69-59C280B374AE}"/>
              </a:ext>
            </a:extLst>
          </p:cNvPr>
          <p:cNvSpPr txBox="1"/>
          <p:nvPr>
            <p:custDataLst>
              <p:tags r:id="rId2"/>
            </p:custDataLst>
          </p:nvPr>
        </p:nvSpPr>
        <p:spPr>
          <a:xfrm>
            <a:off x="1508229" y="2634885"/>
            <a:ext cx="1262742" cy="523220"/>
          </a:xfrm>
          <a:prstGeom prst="rect">
            <a:avLst/>
          </a:prstGeom>
          <a:noFill/>
        </p:spPr>
        <p:txBody>
          <a:bodyPr wrap="square">
            <a:spAutoFit/>
          </a:bodyPr>
          <a:lstStyle/>
          <a:p>
            <a:r>
              <a:rPr lang="zh-CN" altLang="en-US" sz="2800" b="1">
                <a:latin typeface="华文新魏" panose="02010800040101010101" pitchFamily="2" charset="-122"/>
                <a:ea typeface="华文新魏" panose="02010800040101010101" pitchFamily="2" charset="-122"/>
              </a:rPr>
              <a:t>生产</a:t>
            </a:r>
            <a:endParaRPr lang="zh-CN" altLang="en-US" sz="2800" b="1"/>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C1EEE8-D237-43C0-8415-1DB645C55F2E}"/>
              </a:ext>
            </a:extLst>
          </p:cNvPr>
          <p:cNvSpPr txBox="1"/>
          <p:nvPr>
            <p:custDataLst>
              <p:tags r:id="rId3"/>
            </p:custDataLst>
          </p:nvPr>
        </p:nvSpPr>
        <p:spPr>
          <a:xfrm>
            <a:off x="3467446" y="2673256"/>
            <a:ext cx="1316677" cy="523220"/>
          </a:xfrm>
          <a:prstGeom prst="rect">
            <a:avLst/>
          </a:prstGeom>
          <a:noFill/>
        </p:spPr>
        <p:txBody>
          <a:bodyPr wrap="square">
            <a:spAutoFit/>
          </a:bodyPr>
          <a:lstStyle/>
          <a:p>
            <a:r>
              <a:rPr lang="zh-CN" altLang="en-US" sz="2800" b="1">
                <a:latin typeface="华文新魏" panose="02010800040101010101" pitchFamily="2" charset="-122"/>
                <a:ea typeface="华文新魏" panose="02010800040101010101" pitchFamily="2" charset="-122"/>
              </a:rPr>
              <a:t>储备</a:t>
            </a:r>
            <a:endParaRPr lang="zh-CN" altLang="en-US" sz="2800" b="1"/>
          </a:p>
        </p:txBody>
      </p:sp>
      <p:sp>
        <p:nvSpPr>
          <p:cNvPr id="5"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0D70353-47E6-4829-B93A-38554FEC92B6}"/>
              </a:ext>
            </a:extLst>
          </p:cNvPr>
          <p:cNvSpPr txBox="1"/>
          <p:nvPr>
            <p:custDataLst>
              <p:tags r:id="rId4"/>
            </p:custDataLst>
          </p:nvPr>
        </p:nvSpPr>
        <p:spPr>
          <a:xfrm>
            <a:off x="5832820" y="3274793"/>
            <a:ext cx="1059543" cy="523220"/>
          </a:xfrm>
          <a:prstGeom prst="rect">
            <a:avLst/>
          </a:prstGeom>
          <a:noFill/>
        </p:spPr>
        <p:txBody>
          <a:bodyPr wrap="square">
            <a:spAutoFit/>
          </a:bodyPr>
          <a:lstStyle/>
          <a:p>
            <a:r>
              <a:rPr lang="zh-CN" altLang="en-US" sz="2800" b="1">
                <a:latin typeface="华文新魏" panose="02010800040101010101" pitchFamily="2" charset="-122"/>
                <a:ea typeface="华文新魏" panose="02010800040101010101" pitchFamily="2" charset="-122"/>
              </a:rPr>
              <a:t>安全</a:t>
            </a:r>
            <a:endParaRPr lang="zh-CN" altLang="en-US" sz="2800" b="1"/>
          </a:p>
        </p:txBody>
      </p:sp>
      <p:sp>
        <p:nvSpPr>
          <p:cNvPr id="6"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E79B23E-0CC1-49FA-B30D-F3875D78B5D6}"/>
              </a:ext>
            </a:extLst>
          </p:cNvPr>
          <p:cNvSpPr txBox="1"/>
          <p:nvPr>
            <p:custDataLst>
              <p:tags r:id="rId5"/>
            </p:custDataLst>
          </p:nvPr>
        </p:nvSpPr>
        <p:spPr>
          <a:xfrm>
            <a:off x="5718368" y="1862962"/>
            <a:ext cx="2164403" cy="523220"/>
          </a:xfrm>
          <a:prstGeom prst="rect">
            <a:avLst/>
          </a:prstGeom>
          <a:noFill/>
        </p:spPr>
        <p:txBody>
          <a:bodyPr wrap="square">
            <a:spAutoFit/>
          </a:bodyPr>
          <a:lstStyle/>
          <a:p>
            <a:r>
              <a:rPr lang="zh-CN" altLang="en-US" sz="2800" b="1">
                <a:latin typeface="华文新魏" panose="02010800040101010101" pitchFamily="2" charset="-122"/>
                <a:ea typeface="华文新魏" panose="02010800040101010101" pitchFamily="2" charset="-122"/>
              </a:rPr>
              <a:t>消除饥饿</a:t>
            </a:r>
            <a:endParaRPr lang="zh-CN" altLang="en-US" sz="2800" b="1"/>
          </a:p>
        </p:txBody>
      </p:sp>
      <p:sp>
        <p:nvSpPr>
          <p:cNvPr id="7" name="箭头: 右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E29D3E0-E755-4675-B973-6AC0E0CFC0E6}"/>
              </a:ext>
            </a:extLst>
          </p:cNvPr>
          <p:cNvSpPr/>
          <p:nvPr>
            <p:custDataLst>
              <p:tags r:id="rId6"/>
            </p:custDataLst>
          </p:nvPr>
        </p:nvSpPr>
        <p:spPr>
          <a:xfrm>
            <a:off x="2364571" y="2839988"/>
            <a:ext cx="1129773" cy="127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8" name="箭头: 右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8B8341D-73E8-4E71-8298-A27E783802AF}"/>
              </a:ext>
            </a:extLst>
          </p:cNvPr>
          <p:cNvSpPr/>
          <p:nvPr>
            <p:custDataLst>
              <p:tags r:id="rId7"/>
            </p:custDataLst>
          </p:nvPr>
        </p:nvSpPr>
        <p:spPr>
          <a:xfrm>
            <a:off x="4291032" y="2844816"/>
            <a:ext cx="1088396" cy="13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9" name="左大括号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91BA7A-596E-4A97-B73D-74123BF78672}"/>
              </a:ext>
            </a:extLst>
          </p:cNvPr>
          <p:cNvSpPr/>
          <p:nvPr>
            <p:custDataLst>
              <p:tags r:id="rId8"/>
            </p:custDataLst>
          </p:nvPr>
        </p:nvSpPr>
        <p:spPr>
          <a:xfrm>
            <a:off x="5581763" y="2272073"/>
            <a:ext cx="281256" cy="13042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p:sp>
        <p:nvSpPr>
          <p:cNvPr id="10" name="左大括号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F734AEE-8634-42BD-8B1C-6BC9D6EF4CAF}"/>
              </a:ext>
            </a:extLst>
          </p:cNvPr>
          <p:cNvSpPr/>
          <p:nvPr>
            <p:custDataLst>
              <p:tags r:id="rId9"/>
            </p:custDataLst>
          </p:nvPr>
        </p:nvSpPr>
        <p:spPr>
          <a:xfrm rot="5400000">
            <a:off x="1669035" y="2561036"/>
            <a:ext cx="391885" cy="18901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66F338-E008-460A-9691-B29DC690998D}"/>
              </a:ext>
            </a:extLst>
          </p:cNvPr>
          <p:cNvSpPr txBox="1"/>
          <p:nvPr>
            <p:custDataLst>
              <p:tags r:id="rId10"/>
            </p:custDataLst>
          </p:nvPr>
        </p:nvSpPr>
        <p:spPr>
          <a:xfrm>
            <a:off x="837773" y="3598753"/>
            <a:ext cx="2031325" cy="1001236"/>
          </a:xfrm>
          <a:prstGeom prst="rect">
            <a:avLst/>
          </a:prstGeom>
          <a:noFill/>
        </p:spPr>
        <p:txBody>
          <a:bodyPr vert="eaVert" wrap="none" rtlCol="0">
            <a:spAutoFit/>
          </a:bodyPr>
          <a:lstStyle/>
          <a:p>
            <a:r>
              <a:rPr lang="zh-CN" altLang="en-US" sz="2400" b="1">
                <a:solidFill>
                  <a:srgbClr val="0000CC"/>
                </a:solidFill>
                <a:latin typeface="仿宋" panose="02010609060101010101" pitchFamily="49" charset="-122"/>
                <a:ea typeface="仿宋" panose="02010609060101010101" pitchFamily="49" charset="-122"/>
              </a:rPr>
              <a:t>集约化</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自动化</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高科技</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智能化</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机械化</a:t>
            </a:r>
            <a:endParaRPr lang="en-US" altLang="zh-CN" sz="2400" b="1">
              <a:solidFill>
                <a:srgbClr val="0000CC"/>
              </a:solidFill>
              <a:latin typeface="仿宋" panose="02010609060101010101" pitchFamily="49" charset="-122"/>
              <a:ea typeface="仿宋" panose="02010609060101010101" pitchFamily="49" charset="-122"/>
            </a:endParaRPr>
          </a:p>
        </p:txBody>
      </p:sp>
      <p:sp>
        <p:nvSpPr>
          <p:cNvPr id="12" name="左大括号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E6B2D9C-3720-42C6-8369-7332B6586B67}"/>
              </a:ext>
            </a:extLst>
          </p:cNvPr>
          <p:cNvSpPr/>
          <p:nvPr>
            <p:custDataLst>
              <p:tags r:id="rId11"/>
            </p:custDataLst>
          </p:nvPr>
        </p:nvSpPr>
        <p:spPr>
          <a:xfrm rot="16200000">
            <a:off x="3586493" y="1702944"/>
            <a:ext cx="391885" cy="15487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74B5F1A-7E36-42CD-AC73-7F7F71C21F49}"/>
              </a:ext>
            </a:extLst>
          </p:cNvPr>
          <p:cNvSpPr txBox="1"/>
          <p:nvPr>
            <p:custDataLst>
              <p:tags r:id="rId12"/>
            </p:custDataLst>
          </p:nvPr>
        </p:nvSpPr>
        <p:spPr>
          <a:xfrm>
            <a:off x="2951244" y="1134213"/>
            <a:ext cx="1661993" cy="1304203"/>
          </a:xfrm>
          <a:prstGeom prst="rect">
            <a:avLst/>
          </a:prstGeom>
          <a:noFill/>
        </p:spPr>
        <p:txBody>
          <a:bodyPr vert="eaVert" wrap="none" rtlCol="0">
            <a:spAutoFit/>
          </a:bodyPr>
          <a:lstStyle>
            <a:defPPr>
              <a:defRPr lang="zh-CN"/>
            </a:defPPr>
            <a:lvl1pPr>
              <a:defRPr sz="2400" b="1">
                <a:solidFill>
                  <a:srgbClr val="0000CC"/>
                </a:solidFill>
                <a:latin typeface="仿宋" panose="02010609060101010101" pitchFamily="49" charset="-122"/>
                <a:ea typeface="仿宋" panose="02010609060101010101" pitchFamily="49" charset="-122"/>
              </a:defRPr>
            </a:lvl1pPr>
          </a:lstStyle>
          <a:p>
            <a:r>
              <a:rPr lang="zh-CN" altLang="en-US"/>
              <a:t>机械通风</a:t>
            </a:r>
            <a:endParaRPr lang="en-US" altLang="zh-CN"/>
          </a:p>
          <a:p>
            <a:r>
              <a:rPr lang="zh-CN" altLang="en-US"/>
              <a:t>低温制冷</a:t>
            </a:r>
            <a:endParaRPr lang="en-US" altLang="zh-CN"/>
          </a:p>
          <a:p>
            <a:r>
              <a:rPr lang="zh-CN" altLang="en-US"/>
              <a:t>冷链物流</a:t>
            </a:r>
            <a:endParaRPr lang="en-US" altLang="zh-CN"/>
          </a:p>
          <a:p>
            <a:r>
              <a:rPr lang="zh-CN" altLang="en-US"/>
              <a:t>自动智能</a:t>
            </a:r>
            <a:endParaRPr lang="en-US" altLang="zh-CN"/>
          </a:p>
        </p:txBody>
      </p:sp>
      <p:sp>
        <p:nvSpPr>
          <p:cNvPr id="14" name="左大括号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E98F8B3-877A-49D3-AD09-9E68FDF86E16}"/>
              </a:ext>
            </a:extLst>
          </p:cNvPr>
          <p:cNvSpPr/>
          <p:nvPr>
            <p:custDataLst>
              <p:tags r:id="rId13"/>
            </p:custDataLst>
          </p:nvPr>
        </p:nvSpPr>
        <p:spPr>
          <a:xfrm>
            <a:off x="7341299" y="1622778"/>
            <a:ext cx="348534" cy="960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左大括号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820F8F1-DD68-445F-AE0E-7D9400B2A45D}"/>
              </a:ext>
            </a:extLst>
          </p:cNvPr>
          <p:cNvSpPr/>
          <p:nvPr>
            <p:custDataLst>
              <p:tags r:id="rId14"/>
            </p:custDataLst>
          </p:nvPr>
        </p:nvSpPr>
        <p:spPr>
          <a:xfrm>
            <a:off x="6716820" y="3091533"/>
            <a:ext cx="342850" cy="9350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65BCC1-27B0-47A9-9642-CF2EA2FCAC4C}"/>
              </a:ext>
            </a:extLst>
          </p:cNvPr>
          <p:cNvSpPr txBox="1"/>
          <p:nvPr>
            <p:custDataLst>
              <p:tags r:id="rId15"/>
            </p:custDataLst>
          </p:nvPr>
        </p:nvSpPr>
        <p:spPr>
          <a:xfrm>
            <a:off x="8279194" y="884865"/>
            <a:ext cx="1723549" cy="1200329"/>
          </a:xfrm>
          <a:prstGeom prst="rect">
            <a:avLst/>
          </a:prstGeom>
          <a:noFill/>
        </p:spPr>
        <p:txBody>
          <a:bodyPr wrap="none" rtlCol="0">
            <a:spAutoFit/>
          </a:bodyPr>
          <a:lstStyle/>
          <a:p>
            <a:r>
              <a:rPr lang="zh-CN" altLang="en-US" sz="2400" b="1">
                <a:solidFill>
                  <a:srgbClr val="0000CC"/>
                </a:solidFill>
                <a:latin typeface="仿宋" panose="02010609060101010101" pitchFamily="49" charset="-122"/>
                <a:ea typeface="仿宋" panose="02010609060101010101" pitchFamily="49" charset="-122"/>
              </a:rPr>
              <a:t>人口增加、</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耕地减少；</a:t>
            </a:r>
            <a:endParaRPr lang="en-US" altLang="zh-CN" sz="2400" b="1">
              <a:solidFill>
                <a:srgbClr val="0000CC"/>
              </a:solidFill>
              <a:latin typeface="仿宋" panose="02010609060101010101" pitchFamily="49" charset="-122"/>
              <a:ea typeface="仿宋" panose="02010609060101010101" pitchFamily="49" charset="-122"/>
            </a:endParaRPr>
          </a:p>
          <a:p>
            <a:r>
              <a:rPr lang="zh-CN" altLang="en-US" sz="2400" b="1">
                <a:solidFill>
                  <a:srgbClr val="0000CC"/>
                </a:solidFill>
                <a:latin typeface="仿宋" panose="02010609060101010101" pitchFamily="49" charset="-122"/>
                <a:ea typeface="仿宋" panose="02010609060101010101" pitchFamily="49" charset="-122"/>
              </a:rPr>
              <a:t>供需矛盾</a:t>
            </a:r>
          </a:p>
        </p:txBody>
      </p:sp>
      <p:sp>
        <p:nvSpPr>
          <p:cNvPr id="17" name="文本框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1CB7EAB-9E3B-4281-94F0-C78B3388BADE}"/>
              </a:ext>
            </a:extLst>
          </p:cNvPr>
          <p:cNvSpPr txBox="1"/>
          <p:nvPr>
            <p:custDataLst>
              <p:tags r:id="rId16"/>
            </p:custDataLst>
          </p:nvPr>
        </p:nvSpPr>
        <p:spPr>
          <a:xfrm>
            <a:off x="8275186" y="2144447"/>
            <a:ext cx="1731564" cy="830997"/>
          </a:xfrm>
          <a:prstGeom prst="rect">
            <a:avLst/>
          </a:prstGeom>
          <a:noFill/>
        </p:spPr>
        <p:txBody>
          <a:bodyPr wrap="none" rtlCol="0">
            <a:spAutoFit/>
          </a:bodyPr>
          <a:lstStyle>
            <a:defPPr>
              <a:defRPr lang="zh-CN"/>
            </a:defPPr>
            <a:lvl1pPr>
              <a:defRPr sz="2400" b="1">
                <a:solidFill>
                  <a:srgbClr val="0000CC"/>
                </a:solidFill>
                <a:latin typeface="仿宋" panose="02010609060101010101" pitchFamily="49" charset="-122"/>
                <a:ea typeface="仿宋" panose="02010609060101010101" pitchFamily="49" charset="-122"/>
              </a:defRPr>
            </a:lvl1pPr>
          </a:lstStyle>
          <a:p>
            <a:r>
              <a:rPr lang="zh-CN" altLang="en-US"/>
              <a:t>联合国保障</a:t>
            </a:r>
            <a:endParaRPr lang="en-US" altLang="zh-CN"/>
          </a:p>
          <a:p>
            <a:r>
              <a:rPr lang="zh-CN" altLang="en-US"/>
              <a:t>中国贡献</a:t>
            </a:r>
          </a:p>
        </p:txBody>
      </p:sp>
      <p:sp>
        <p:nvSpPr>
          <p:cNvPr id="18" name="文本框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61641B1-79C4-4C07-BF51-C93021A43901}"/>
              </a:ext>
            </a:extLst>
          </p:cNvPr>
          <p:cNvSpPr txBox="1"/>
          <p:nvPr>
            <p:custDataLst>
              <p:tags r:id="rId17"/>
            </p:custDataLst>
          </p:nvPr>
        </p:nvSpPr>
        <p:spPr>
          <a:xfrm>
            <a:off x="7089721" y="2925023"/>
            <a:ext cx="4515980" cy="1200329"/>
          </a:xfrm>
          <a:prstGeom prst="rect">
            <a:avLst/>
          </a:prstGeom>
          <a:noFill/>
        </p:spPr>
        <p:txBody>
          <a:bodyPr wrap="none" rtlCol="0">
            <a:spAutoFit/>
          </a:bodyPr>
          <a:lstStyle>
            <a:defPPr>
              <a:defRPr lang="zh-CN"/>
            </a:defPPr>
            <a:lvl1pPr>
              <a:defRPr sz="2400" b="1">
                <a:solidFill>
                  <a:srgbClr val="0000CC"/>
                </a:solidFill>
                <a:latin typeface="仿宋" panose="02010609060101010101" pitchFamily="49" charset="-122"/>
                <a:ea typeface="仿宋" panose="02010609060101010101" pitchFamily="49" charset="-122"/>
              </a:defRPr>
            </a:lvl1pPr>
          </a:lstStyle>
          <a:p>
            <a:r>
              <a:rPr lang="zh-CN" altLang="en-US"/>
              <a:t>国家安危</a:t>
            </a:r>
            <a:endParaRPr lang="en-US" altLang="zh-CN"/>
          </a:p>
          <a:p>
            <a:r>
              <a:rPr lang="zh-CN" altLang="en-US"/>
              <a:t>安全事件频发</a:t>
            </a:r>
            <a:endParaRPr lang="en-US" altLang="zh-CN"/>
          </a:p>
          <a:p>
            <a:r>
              <a:rPr lang="zh-CN" altLang="en-US"/>
              <a:t>国家重视，立法规范，严格监管</a:t>
            </a:r>
          </a:p>
        </p:txBody>
      </p:sp>
      <p:sp>
        <p:nvSpPr>
          <p:cNvPr id="19" name="文本框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89E0891-E667-41C4-B36F-9812BB675DF0}"/>
              </a:ext>
            </a:extLst>
          </p:cNvPr>
          <p:cNvSpPr txBox="1"/>
          <p:nvPr>
            <p:custDataLst>
              <p:tags r:id="rId18"/>
            </p:custDataLst>
          </p:nvPr>
        </p:nvSpPr>
        <p:spPr>
          <a:xfrm>
            <a:off x="7428201" y="1348664"/>
            <a:ext cx="800219" cy="461665"/>
          </a:xfrm>
          <a:prstGeom prst="rect">
            <a:avLst/>
          </a:prstGeom>
          <a:noFill/>
        </p:spPr>
        <p:txBody>
          <a:bodyPr wrap="none" rtlCol="0">
            <a:spAutoFit/>
          </a:bodyPr>
          <a:lstStyle/>
          <a:p>
            <a:r>
              <a:rPr lang="zh-CN" altLang="en-US" sz="2400" b="1">
                <a:solidFill>
                  <a:srgbClr val="0000CC"/>
                </a:solidFill>
                <a:latin typeface="黑体" panose="02010609060101010101" pitchFamily="49" charset="-122"/>
                <a:ea typeface="黑体" panose="02010609060101010101" pitchFamily="49" charset="-122"/>
              </a:rPr>
              <a:t>原因</a:t>
            </a:r>
          </a:p>
        </p:txBody>
      </p:sp>
      <p:sp>
        <p:nvSpPr>
          <p:cNvPr id="20" name="左大括号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1195E0-26ED-4D8F-A645-974F98987329}"/>
              </a:ext>
            </a:extLst>
          </p:cNvPr>
          <p:cNvSpPr/>
          <p:nvPr>
            <p:custDataLst>
              <p:tags r:id="rId19"/>
            </p:custDataLst>
          </p:nvPr>
        </p:nvSpPr>
        <p:spPr>
          <a:xfrm>
            <a:off x="8141055" y="1187666"/>
            <a:ext cx="348534" cy="7836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9EF5CC-2460-4648-B578-A937BD492A8F}"/>
              </a:ext>
            </a:extLst>
          </p:cNvPr>
          <p:cNvSpPr txBox="1"/>
          <p:nvPr>
            <p:custDataLst>
              <p:tags r:id="rId20"/>
            </p:custDataLst>
          </p:nvPr>
        </p:nvSpPr>
        <p:spPr>
          <a:xfrm>
            <a:off x="7457360" y="2329114"/>
            <a:ext cx="800219" cy="461665"/>
          </a:xfrm>
          <a:prstGeom prst="rect">
            <a:avLst/>
          </a:prstGeom>
          <a:noFill/>
        </p:spPr>
        <p:txBody>
          <a:bodyPr wrap="none" rtlCol="0">
            <a:spAutoFit/>
          </a:bodyPr>
          <a:lstStyle/>
          <a:p>
            <a:r>
              <a:rPr lang="zh-CN" altLang="en-US" sz="2400" b="1">
                <a:solidFill>
                  <a:srgbClr val="0000CC"/>
                </a:solidFill>
                <a:latin typeface="黑体" panose="02010609060101010101" pitchFamily="49" charset="-122"/>
                <a:ea typeface="黑体" panose="02010609060101010101" pitchFamily="49" charset="-122"/>
              </a:rPr>
              <a:t>措施</a:t>
            </a:r>
          </a:p>
        </p:txBody>
      </p:sp>
      <p:sp>
        <p:nvSpPr>
          <p:cNvPr id="22" name="左大括号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C78593D-20DD-4CA3-93D3-60D12CEFB2CE}"/>
              </a:ext>
            </a:extLst>
          </p:cNvPr>
          <p:cNvSpPr/>
          <p:nvPr>
            <p:custDataLst>
              <p:tags r:id="rId21"/>
            </p:custDataLst>
          </p:nvPr>
        </p:nvSpPr>
        <p:spPr>
          <a:xfrm>
            <a:off x="8092116" y="2312644"/>
            <a:ext cx="348534" cy="461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3" name="图片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23B4F49-86F2-4042-84EB-C42C129036F7}"/>
              </a:ext>
            </a:extLst>
          </p:cNvPr>
          <p:cNvPicPr>
            <a:picLocks noChangeAspect="1"/>
          </p:cNvPicPr>
          <p:nvPr>
            <p:custDataLst>
              <p:tags r:id="rId22"/>
            </p:custDataLst>
          </p:nvPr>
        </p:nvPicPr>
        <p:blipFill>
          <a:blip r:embed="rId26"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l="10289" t="10707" r="7971" b="25707"/>
          <a:stretch>
            <a:fillRect/>
          </a:stretch>
        </p:blipFill>
        <p:spPr>
          <a:xfrm rot="16200000">
            <a:off x="5608719" y="32026"/>
            <a:ext cx="2330802" cy="11321145"/>
          </a:xfrm>
          <a:prstGeom prst="rect">
            <a:avLst/>
          </a:prstGeom>
        </p:spPr>
      </p:pic>
      <p:sp>
        <p:nvSpPr>
          <p:cNvPr id="24" name="文本框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1EB13F-D1B8-44B2-895E-7E0F71074200}"/>
              </a:ext>
            </a:extLst>
          </p:cNvPr>
          <p:cNvSpPr txBox="1"/>
          <p:nvPr>
            <p:custDataLst>
              <p:tags r:id="rId23"/>
            </p:custDataLst>
          </p:nvPr>
        </p:nvSpPr>
        <p:spPr>
          <a:xfrm>
            <a:off x="5964498" y="4807015"/>
            <a:ext cx="5050182" cy="1938992"/>
          </a:xfrm>
          <a:prstGeom prst="rect">
            <a:avLst/>
          </a:prstGeom>
          <a:noFill/>
        </p:spPr>
        <p:txBody>
          <a:bodyPr wrap="square">
            <a:spAutoFit/>
          </a:bodyPr>
          <a:lstStyle/>
          <a:p>
            <a:r>
              <a:rPr lang="zh-CN" altLang="en-US" sz="2400" b="0" i="0">
                <a:solidFill>
                  <a:srgbClr val="C00000"/>
                </a:solidFill>
                <a:effectLst/>
                <a:latin typeface="黑体" panose="02010609060101010101" charset="-122"/>
                <a:ea typeface="黑体" panose="02010609060101010101" charset="-122"/>
              </a:rPr>
              <a:t>习近平作出重要指示</a:t>
            </a:r>
            <a:endParaRPr lang="en-US" altLang="zh-CN" sz="2400" b="0" i="0">
              <a:solidFill>
                <a:srgbClr val="C00000"/>
              </a:solidFill>
              <a:effectLst/>
              <a:latin typeface="黑体" panose="02010609060101010101" charset="-122"/>
              <a:ea typeface="黑体" panose="02010609060101010101" charset="-122"/>
            </a:endParaRPr>
          </a:p>
          <a:p>
            <a:r>
              <a:rPr lang="zh-CN" altLang="en-US" sz="2400" b="1" i="0">
                <a:solidFill>
                  <a:srgbClr val="000000"/>
                </a:solidFill>
                <a:effectLst/>
                <a:latin typeface="PingFangSC-Regular"/>
              </a:rPr>
              <a:t>强调坚决制止餐饮浪费行为切实培养节约习惯</a:t>
            </a:r>
            <a:r>
              <a:rPr lang="zh-CN" altLang="en-US" sz="2400" b="1"/>
              <a:t/>
            </a:r>
            <a:br>
              <a:rPr lang="zh-CN" altLang="en-US" sz="2400" b="1"/>
            </a:br>
            <a:r>
              <a:rPr lang="zh-CN" altLang="en-US" sz="2400" b="1" i="0">
                <a:solidFill>
                  <a:srgbClr val="000000"/>
                </a:solidFill>
                <a:effectLst/>
                <a:latin typeface="PingFangSC-Regular"/>
              </a:rPr>
              <a:t>在全社会营造浪费可耻节约为荣的氛围。</a:t>
            </a:r>
            <a:endParaRPr lang="zh-CN" altLang="en-US" sz="2400" b="1"/>
          </a:p>
        </p:txBody>
      </p:sp>
      <p:pic>
        <p:nvPicPr>
          <p:cNvPr id="25" name="图片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657B5E-A8DA-4AD4-893C-9A3AC519B8E3}"/>
              </a:ext>
            </a:extLst>
          </p:cNvPr>
          <p:cNvPicPr>
            <a:picLocks noChangeAspect="1"/>
          </p:cNvPicPr>
          <p:nvPr>
            <p:custDataLst>
              <p:tags r:id="rId24"/>
            </p:custDataLst>
          </p:nvPr>
        </p:nvPicPr>
        <p:blipFill>
          <a:blip r:embed="rId27"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2690685" y="4686303"/>
            <a:ext cx="1922552" cy="20125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E41ED9BB-0D89-467E-9F91-C2BCB2CEB096}"/>
              </a:ext>
            </a:extLst>
          </p:cNvPr>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 xmlns:a16="http://schemas.microsoft.com/office/drawing/2014/main" id="{9257B413-B569-41DA-8F7C-94F06B190A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9413" y="338197"/>
            <a:ext cx="11378204" cy="6181606"/>
          </a:xfrm>
          <a:prstGeom prst="rect">
            <a:avLst/>
          </a:prstGeom>
          <a:effectLst>
            <a:outerShdw blurRad="63500" sx="102000" sy="102000" algn="ctr" rotWithShape="0">
              <a:prstClr val="black">
                <a:alpha val="40000"/>
              </a:prstClr>
            </a:outerShdw>
          </a:effectLst>
        </p:spPr>
      </p:pic>
      <p:sp>
        <p:nvSpPr>
          <p:cNvPr id="27" name="矩形: 圆角 26">
            <a:extLst>
              <a:ext uri="{FF2B5EF4-FFF2-40B4-BE49-F238E27FC236}">
                <a16:creationId xmlns="" xmlns:a16="http://schemas.microsoft.com/office/drawing/2014/main" id="{0894AF8E-7CB5-449C-87EA-8EE74C2952CF}"/>
              </a:ext>
            </a:extLst>
          </p:cNvPr>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11">
            <a:extLst>
              <a:ext uri="{FF2B5EF4-FFF2-40B4-BE49-F238E27FC236}">
                <a16:creationId xmlns="" xmlns:a16="http://schemas.microsoft.com/office/drawing/2014/main" id="{C1AC1E19-F497-4AA8-94E9-4DBF8A8E5EE6}"/>
              </a:ext>
            </a:extLst>
          </p:cNvPr>
          <p:cNvSpPr/>
          <p:nvPr/>
        </p:nvSpPr>
        <p:spPr>
          <a:xfrm>
            <a:off x="1662345" y="3965461"/>
            <a:ext cx="2611908" cy="434032"/>
          </a:xfrm>
          <a:prstGeom prst="roundRect">
            <a:avLst/>
          </a:prstGeom>
          <a:solidFill>
            <a:schemeClr val="accent1"/>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defTabSz="1198586"/>
            <a:r>
              <a:rPr lang="en-US" altLang="zh-CN" sz="2000" dirty="0" smtClean="0">
                <a:solidFill>
                  <a:schemeClr val="bg1"/>
                </a:solidFill>
                <a:cs typeface="+mn-ea"/>
                <a:sym typeface="+mn-lt"/>
              </a:rPr>
              <a:t>2021/11/6</a:t>
            </a:r>
            <a:endParaRPr lang="zh-CN" altLang="en-US" sz="2000" dirty="0">
              <a:solidFill>
                <a:schemeClr val="bg1"/>
              </a:solidFill>
              <a:cs typeface="+mn-ea"/>
              <a:sym typeface="+mn-lt"/>
            </a:endParaRPr>
          </a:p>
        </p:txBody>
      </p:sp>
      <p:sp>
        <p:nvSpPr>
          <p:cNvPr id="32" name="Text Placeholder 4">
            <a:extLst>
              <a:ext uri="{FF2B5EF4-FFF2-40B4-BE49-F238E27FC236}">
                <a16:creationId xmlns="" xmlns:a16="http://schemas.microsoft.com/office/drawing/2014/main" id="{F7D854E5-FB13-4B82-A7FB-72D14876E756}"/>
              </a:ext>
            </a:extLst>
          </p:cNvPr>
          <p:cNvSpPr txBox="1">
            <a:spLocks/>
          </p:cNvSpPr>
          <p:nvPr/>
        </p:nvSpPr>
        <p:spPr>
          <a:xfrm>
            <a:off x="1510040" y="1989896"/>
            <a:ext cx="7030107" cy="1235101"/>
          </a:xfrm>
          <a:prstGeom prst="rect">
            <a:avLst/>
          </a:prstGeom>
          <a:noFill/>
          <a:ln>
            <a:noFill/>
          </a:ln>
          <a:effectLst>
            <a:outerShdw blurRad="50800" dist="38100" dir="16200000"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01430">
              <a:lnSpc>
                <a:spcPct val="114000"/>
              </a:lnSpc>
              <a:spcBef>
                <a:spcPts val="1314"/>
              </a:spcBef>
              <a:buNone/>
              <a:defRPr/>
            </a:pPr>
            <a:r>
              <a:rPr lang="zh-CN" altLang="en-US" sz="7200" spc="394" dirty="0">
                <a:solidFill>
                  <a:schemeClr val="bg1"/>
                </a:solidFill>
                <a:cs typeface="+mn-ea"/>
                <a:sym typeface="+mn-lt"/>
              </a:rPr>
              <a:t>谢谢观赏</a:t>
            </a:r>
          </a:p>
        </p:txBody>
      </p:sp>
      <p:pic>
        <p:nvPicPr>
          <p:cNvPr id="33" name="图片 32">
            <a:extLst>
              <a:ext uri="{FF2B5EF4-FFF2-40B4-BE49-F238E27FC236}">
                <a16:creationId xmlns="" xmlns:a16="http://schemas.microsoft.com/office/drawing/2014/main" id="{287C7BBD-67EB-4C9C-A5B7-869B2EE4AAF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4126"/>
          <a:stretch/>
        </p:blipFill>
        <p:spPr>
          <a:xfrm>
            <a:off x="419413" y="5267605"/>
            <a:ext cx="11270875" cy="1149658"/>
          </a:xfrm>
          <a:prstGeom prst="rect">
            <a:avLst/>
          </a:prstGeom>
        </p:spPr>
      </p:pic>
      <p:pic>
        <p:nvPicPr>
          <p:cNvPr id="35" name="图片 34">
            <a:extLst>
              <a:ext uri="{FF2B5EF4-FFF2-40B4-BE49-F238E27FC236}">
                <a16:creationId xmlns="" xmlns:a16="http://schemas.microsoft.com/office/drawing/2014/main" id="{4CC3A479-CBF2-47A5-9E77-3029291CB8FF}"/>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75079" b="63401"/>
          <a:stretch/>
        </p:blipFill>
        <p:spPr>
          <a:xfrm>
            <a:off x="710214" y="117698"/>
            <a:ext cx="2591445" cy="1387545"/>
          </a:xfrm>
          <a:prstGeom prst="rect">
            <a:avLst/>
          </a:prstGeom>
        </p:spPr>
      </p:pic>
      <p:pic>
        <p:nvPicPr>
          <p:cNvPr id="36" name="图片 35">
            <a:extLst>
              <a:ext uri="{FF2B5EF4-FFF2-40B4-BE49-F238E27FC236}">
                <a16:creationId xmlns="" xmlns:a16="http://schemas.microsoft.com/office/drawing/2014/main" id="{40111D0E-2F6C-4B91-ACDE-960BE85B07F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4728" r="75079" b="63401"/>
          <a:stretch/>
        </p:blipFill>
        <p:spPr>
          <a:xfrm rot="10800000">
            <a:off x="7668067" y="-121363"/>
            <a:ext cx="4129550" cy="2728809"/>
          </a:xfrm>
          <a:prstGeom prst="rect">
            <a:avLst/>
          </a:prstGeom>
        </p:spPr>
      </p:pic>
      <p:pic>
        <p:nvPicPr>
          <p:cNvPr id="38" name="图片 37">
            <a:extLst>
              <a:ext uri="{FF2B5EF4-FFF2-40B4-BE49-F238E27FC236}">
                <a16:creationId xmlns="" xmlns:a16="http://schemas.microsoft.com/office/drawing/2014/main" id="{6830DAC4-7DFA-4199-B4D3-F6071E56ADB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380" t="34263" r="46962" b="33891"/>
          <a:stretch/>
        </p:blipFill>
        <p:spPr>
          <a:xfrm>
            <a:off x="6852130" y="2428425"/>
            <a:ext cx="5229219" cy="4395016"/>
          </a:xfrm>
          <a:prstGeom prst="rect">
            <a:avLst/>
          </a:prstGeom>
        </p:spPr>
      </p:pic>
    </p:spTree>
    <p:extLst>
      <p:ext uri="{BB962C8B-B14F-4D97-AF65-F5344CB8AC3E}">
        <p14:creationId xmlns:p14="http://schemas.microsoft.com/office/powerpoint/2010/main" xmlns="" val="3652751653"/>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anim calcmode="lin" valueType="num">
                                      <p:cBhvr>
                                        <p:cTn id="11" dur="500" fill="hold"/>
                                        <p:tgtEl>
                                          <p:spTgt spid="32"/>
                                        </p:tgtEl>
                                        <p:attrNameLst>
                                          <p:attrName>ppt_x</p:attrName>
                                        </p:attrNameLst>
                                      </p:cBhvr>
                                      <p:tavLst>
                                        <p:tav tm="0">
                                          <p:val>
                                            <p:strVal val="#ppt_x"/>
                                          </p:val>
                                        </p:tav>
                                        <p:tav tm="100000">
                                          <p:val>
                                            <p:strVal val="#ppt_x"/>
                                          </p:val>
                                        </p:tav>
                                      </p:tavLst>
                                    </p:anim>
                                    <p:anim calcmode="lin" valueType="num">
                                      <p:cBhvr>
                                        <p:cTn id="1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61E0CF0-D0F9-4B8F-A90A-5DE860795051}"/>
              </a:ext>
            </a:extLst>
          </p:cNvPr>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2690C982-18D6-444D-B567-F791E69F5D2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9413" y="338197"/>
            <a:ext cx="11378204" cy="6181606"/>
          </a:xfrm>
          <a:prstGeom prst="rect">
            <a:avLst/>
          </a:prstGeom>
          <a:effectLst>
            <a:outerShdw blurRad="50800" dist="38100" dir="5400000" algn="t" rotWithShape="0">
              <a:prstClr val="black">
                <a:alpha val="40000"/>
              </a:prstClr>
            </a:outerShdw>
          </a:effectLst>
        </p:spPr>
      </p:pic>
      <p:sp>
        <p:nvSpPr>
          <p:cNvPr id="6" name="矩形: 圆角 5">
            <a:extLst>
              <a:ext uri="{FF2B5EF4-FFF2-40B4-BE49-F238E27FC236}">
                <a16:creationId xmlns="" xmlns:a16="http://schemas.microsoft.com/office/drawing/2014/main" id="{D17D4CB2-6DD4-42E3-B4A6-BCDB4445E405}"/>
              </a:ext>
            </a:extLst>
          </p:cNvPr>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 xmlns:a16="http://schemas.microsoft.com/office/drawing/2014/main" id="{E8D5BA69-D24B-4C4D-A9EA-AA90A74019E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4126"/>
          <a:stretch/>
        </p:blipFill>
        <p:spPr>
          <a:xfrm>
            <a:off x="419413" y="5267605"/>
            <a:ext cx="11270875" cy="1149658"/>
          </a:xfrm>
          <a:prstGeom prst="rect">
            <a:avLst/>
          </a:prstGeom>
        </p:spPr>
      </p:pic>
      <p:pic>
        <p:nvPicPr>
          <p:cNvPr id="17" name="图片 16">
            <a:extLst>
              <a:ext uri="{FF2B5EF4-FFF2-40B4-BE49-F238E27FC236}">
                <a16:creationId xmlns="" xmlns:a16="http://schemas.microsoft.com/office/drawing/2014/main" id="{DF067395-D089-4423-A9D0-45F41B1F39D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75079" b="63401"/>
          <a:stretch/>
        </p:blipFill>
        <p:spPr>
          <a:xfrm>
            <a:off x="710214" y="577934"/>
            <a:ext cx="5245058" cy="2808377"/>
          </a:xfrm>
          <a:prstGeom prst="rect">
            <a:avLst/>
          </a:prstGeom>
        </p:spPr>
      </p:pic>
      <p:grpSp>
        <p:nvGrpSpPr>
          <p:cNvPr id="23" name="组合 22">
            <a:extLst>
              <a:ext uri="{FF2B5EF4-FFF2-40B4-BE49-F238E27FC236}">
                <a16:creationId xmlns="" xmlns:a16="http://schemas.microsoft.com/office/drawing/2014/main" id="{15AA3032-93FD-45B2-B816-743B5FC50762}"/>
              </a:ext>
            </a:extLst>
          </p:cNvPr>
          <p:cNvGrpSpPr/>
          <p:nvPr/>
        </p:nvGrpSpPr>
        <p:grpSpPr>
          <a:xfrm>
            <a:off x="4810775" y="1915096"/>
            <a:ext cx="5946872" cy="2864487"/>
            <a:chOff x="4810775" y="1915096"/>
            <a:chExt cx="5946872" cy="2864487"/>
          </a:xfrm>
        </p:grpSpPr>
        <p:sp>
          <p:nvSpPr>
            <p:cNvPr id="8" name="文本框 7">
              <a:extLst>
                <a:ext uri="{FF2B5EF4-FFF2-40B4-BE49-F238E27FC236}">
                  <a16:creationId xmlns="" xmlns:a16="http://schemas.microsoft.com/office/drawing/2014/main" id="{81470A8E-60B4-4CE8-B6C1-E947E2207D50}"/>
                </a:ext>
              </a:extLst>
            </p:cNvPr>
            <p:cNvSpPr txBox="1"/>
            <p:nvPr/>
          </p:nvSpPr>
          <p:spPr>
            <a:xfrm>
              <a:off x="6801689" y="1915096"/>
              <a:ext cx="3955958" cy="584775"/>
            </a:xfrm>
            <a:prstGeom prst="rect">
              <a:avLst/>
            </a:prstGeom>
            <a:noFill/>
          </p:spPr>
          <p:txBody>
            <a:bodyPr wrap="square" rtlCol="0">
              <a:spAutoFit/>
            </a:bodyPr>
            <a:lstStyle/>
            <a:p>
              <a:r>
                <a:rPr lang="zh-CN" altLang="en-US" sz="3200" dirty="0" smtClean="0">
                  <a:solidFill>
                    <a:schemeClr val="bg1"/>
                  </a:solidFill>
                  <a:latin typeface="楷体" pitchFamily="49" charset="-122"/>
                  <a:ea typeface="楷体" pitchFamily="49" charset="-122"/>
                </a:rPr>
                <a:t>食物生产现代化</a:t>
              </a:r>
              <a:endParaRPr lang="zh-CN" altLang="en-US" sz="3200" dirty="0">
                <a:solidFill>
                  <a:schemeClr val="bg1"/>
                </a:solidFill>
                <a:latin typeface="楷体" pitchFamily="49" charset="-122"/>
                <a:ea typeface="楷体" pitchFamily="49" charset="-122"/>
              </a:endParaRPr>
            </a:p>
          </p:txBody>
        </p:sp>
        <p:sp>
          <p:nvSpPr>
            <p:cNvPr id="22" name="文本框 21">
              <a:extLst>
                <a:ext uri="{FF2B5EF4-FFF2-40B4-BE49-F238E27FC236}">
                  <a16:creationId xmlns="" xmlns:a16="http://schemas.microsoft.com/office/drawing/2014/main" id="{81AE4744-B79D-4030-89C6-68CB1C77BD05}"/>
                </a:ext>
              </a:extLst>
            </p:cNvPr>
            <p:cNvSpPr txBox="1"/>
            <p:nvPr/>
          </p:nvSpPr>
          <p:spPr>
            <a:xfrm>
              <a:off x="4810775" y="2472512"/>
              <a:ext cx="1447769" cy="2307071"/>
            </a:xfrm>
            <a:prstGeom prst="rect">
              <a:avLst/>
            </a:prstGeom>
            <a:noFill/>
            <a:ln>
              <a:noFill/>
            </a:ln>
            <a:effectLst>
              <a:outerShdw blurRad="50800" dist="38100" dir="16200000" rotWithShape="0">
                <a:prstClr val="black">
                  <a:alpha val="40000"/>
                </a:prstClr>
              </a:outerShdw>
            </a:effectLst>
          </p:spPr>
          <p:txBody>
            <a:bodyPr/>
            <a:lstStyle>
              <a:defPPr>
                <a:defRPr lang="zh-CN"/>
              </a:defPPr>
              <a:lvl1pPr indent="0" defTabSz="1201430">
                <a:lnSpc>
                  <a:spcPct val="114000"/>
                </a:lnSpc>
                <a:spcBef>
                  <a:spcPts val="1314"/>
                </a:spcBef>
                <a:buFont typeface="Arial" panose="020B0604020202020204" pitchFamily="34" charset="0"/>
                <a:buNone/>
                <a:defRPr sz="7200" spc="394">
                  <a:solidFill>
                    <a:schemeClr val="bg1"/>
                  </a:solidFill>
                  <a:latin typeface="方正卡通简体" panose="03000509000000000000" pitchFamily="65" charset="-122"/>
                  <a:ea typeface="方正卡通简体" panose="03000509000000000000" pitchFamily="65" charset="-122"/>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sym typeface="+mn-lt"/>
                </a:rPr>
                <a:t>目录</a:t>
              </a:r>
            </a:p>
          </p:txBody>
        </p:sp>
        <p:sp>
          <p:nvSpPr>
            <p:cNvPr id="24" name="文本框 7">
              <a:extLst>
                <a:ext uri="{FF2B5EF4-FFF2-40B4-BE49-F238E27FC236}">
                  <a16:creationId xmlns="" xmlns:a16="http://schemas.microsoft.com/office/drawing/2014/main" id="{81470A8E-60B4-4CE8-B6C1-E947E2207D50}"/>
                </a:ext>
              </a:extLst>
            </p:cNvPr>
            <p:cNvSpPr txBox="1"/>
            <p:nvPr/>
          </p:nvSpPr>
          <p:spPr>
            <a:xfrm>
              <a:off x="6546197" y="2816049"/>
              <a:ext cx="3955958" cy="58477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食物储备技术的进步</a:t>
              </a:r>
              <a:endParaRPr lang="zh-CN" altLang="en-US" sz="3200" dirty="0">
                <a:solidFill>
                  <a:schemeClr val="bg1"/>
                </a:solidFill>
                <a:latin typeface="华文新魏" panose="02010800040101010101" pitchFamily="2" charset="-122"/>
                <a:ea typeface="华文新魏" panose="02010800040101010101" pitchFamily="2" charset="-122"/>
              </a:endParaRPr>
            </a:p>
          </p:txBody>
        </p:sp>
        <p:sp>
          <p:nvSpPr>
            <p:cNvPr id="25" name="文本框 7">
              <a:extLst>
                <a:ext uri="{FF2B5EF4-FFF2-40B4-BE49-F238E27FC236}">
                  <a16:creationId xmlns="" xmlns:a16="http://schemas.microsoft.com/office/drawing/2014/main" id="{81470A8E-60B4-4CE8-B6C1-E947E2207D50}"/>
                </a:ext>
              </a:extLst>
            </p:cNvPr>
            <p:cNvSpPr txBox="1"/>
            <p:nvPr/>
          </p:nvSpPr>
          <p:spPr>
            <a:xfrm>
              <a:off x="6425174" y="3824579"/>
              <a:ext cx="3955958" cy="58477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消除饥饿与食物安全</a:t>
              </a:r>
              <a:endParaRPr lang="zh-CN" altLang="en-US" sz="3200" dirty="0">
                <a:solidFill>
                  <a:schemeClr val="bg1"/>
                </a:solidFill>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xmlns="" val="694648095"/>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0184DB4-3095-4790-9EFA-C3136321D61C}"/>
              </a:ext>
            </a:extLst>
          </p:cNvPr>
          <p:cNvSpPr txBox="1"/>
          <p:nvPr>
            <p:custDataLst>
              <p:tags r:id="rId1"/>
            </p:custDataLst>
          </p:nvPr>
        </p:nvSpPr>
        <p:spPr>
          <a:xfrm>
            <a:off x="7745942" y="2909280"/>
            <a:ext cx="3705527" cy="830997"/>
          </a:xfrm>
          <a:prstGeom prst="rect">
            <a:avLst/>
          </a:prstGeom>
          <a:noFill/>
        </p:spPr>
        <p:txBody>
          <a:bodyPr wrap="square">
            <a:spAutoFit/>
          </a:bodyPr>
          <a:lstStyle/>
          <a:p>
            <a:r>
              <a:rPr lang="en-US" altLang="zh-CN" sz="2400" b="1" i="0" dirty="0">
                <a:solidFill>
                  <a:srgbClr val="191919"/>
                </a:solidFill>
                <a:effectLst/>
                <a:latin typeface="楷体" panose="02010609060101010101" pitchFamily="49" charset="-122"/>
                <a:ea typeface="楷体" panose="02010609060101010101" pitchFamily="49" charset="-122"/>
              </a:rPr>
              <a:t>19</a:t>
            </a:r>
            <a:r>
              <a:rPr lang="zh-CN" altLang="en-US" sz="2400" b="1" i="0" dirty="0">
                <a:solidFill>
                  <a:srgbClr val="191919"/>
                </a:solidFill>
                <a:effectLst/>
                <a:latin typeface="楷体" panose="02010609060101010101" pitchFamily="49" charset="-122"/>
                <a:ea typeface="楷体" panose="02010609060101010101" pitchFamily="49" charset="-122"/>
              </a:rPr>
              <a:t>世纪下半叶，美国出现蒸气驱动的大型拖拉机</a:t>
            </a:r>
            <a:endParaRPr lang="zh-CN" altLang="en-US" sz="2400" b="1" dirty="0">
              <a:latin typeface="楷体" panose="02010609060101010101" pitchFamily="49" charset="-122"/>
              <a:ea typeface="楷体" panose="02010609060101010101" pitchFamily="49" charset="-122"/>
            </a:endParaRPr>
          </a:p>
        </p:txBody>
      </p:sp>
      <p:pic>
        <p:nvPicPr>
          <p:cNvPr id="12" name="图片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55984A-3E1F-4BDE-9EB7-61E9845E619F}"/>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l="9094" r="11692"/>
          <a:stretch>
            <a:fillRect/>
          </a:stretch>
        </p:blipFill>
        <p:spPr>
          <a:xfrm>
            <a:off x="8039682" y="430305"/>
            <a:ext cx="3160010" cy="2454883"/>
          </a:xfrm>
          <a:prstGeom prst="rect">
            <a:avLst/>
          </a:prstGeom>
        </p:spPr>
      </p:pic>
      <p:pic>
        <p:nvPicPr>
          <p:cNvPr id="13" name="Pictur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3D538AE-E571-49EE-A780-320760DE03F4}"/>
              </a:ext>
            </a:extLst>
          </p:cNvPr>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l="4919" t="37042"/>
          <a:stretch>
            <a:fillRect/>
          </a:stretch>
        </p:blipFill>
        <p:spPr bwMode="auto">
          <a:xfrm>
            <a:off x="4849889" y="524435"/>
            <a:ext cx="2901757" cy="2481469"/>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sp>
        <p:nvSpPr>
          <p:cNvPr id="14"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C5542F7-803D-4036-B6C7-05FDDEC97AE4}"/>
              </a:ext>
            </a:extLst>
          </p:cNvPr>
          <p:cNvSpPr txBox="1"/>
          <p:nvPr>
            <p:custDataLst>
              <p:tags r:id="rId4"/>
            </p:custDataLst>
          </p:nvPr>
        </p:nvSpPr>
        <p:spPr>
          <a:xfrm>
            <a:off x="5147822" y="2952424"/>
            <a:ext cx="2339102" cy="461665"/>
          </a:xfrm>
          <a:prstGeom prst="rect">
            <a:avLst/>
          </a:prstGeom>
          <a:noFill/>
        </p:spPr>
        <p:txBody>
          <a:bodyPr wrap="none" rtlCol="0">
            <a:spAutoFit/>
          </a:bodyPr>
          <a:lstStyle/>
          <a:p>
            <a:r>
              <a:rPr lang="zh-CN" altLang="en-US" sz="2400" b="1">
                <a:latin typeface="楷体" panose="02010609060101010101" pitchFamily="49" charset="-122"/>
                <a:ea typeface="楷体" panose="02010609060101010101" pitchFamily="49" charset="-122"/>
              </a:rPr>
              <a:t>中世纪欧洲农业</a:t>
            </a:r>
          </a:p>
        </p:txBody>
      </p:sp>
      <p:sp>
        <p:nvSpPr>
          <p:cNvPr id="15"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63D547-842D-44F8-9DE2-7CBFB60DA3E5}"/>
              </a:ext>
            </a:extLst>
          </p:cNvPr>
          <p:cNvSpPr txBox="1"/>
          <p:nvPr>
            <p:custDataLst>
              <p:tags r:id="rId5"/>
            </p:custDataLst>
          </p:nvPr>
        </p:nvSpPr>
        <p:spPr>
          <a:xfrm>
            <a:off x="1024352" y="698437"/>
            <a:ext cx="4082474"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一、食物生产现代化</a:t>
            </a:r>
          </a:p>
        </p:txBody>
      </p:sp>
      <p:sp>
        <p:nvSpPr>
          <p:cNvPr id="16"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8BFCE34-A3E0-4DF7-A697-2199BD8057DA}"/>
              </a:ext>
            </a:extLst>
          </p:cNvPr>
          <p:cNvSpPr txBox="1"/>
          <p:nvPr>
            <p:custDataLst>
              <p:tags r:id="rId6"/>
            </p:custDataLst>
          </p:nvPr>
        </p:nvSpPr>
        <p:spPr>
          <a:xfrm>
            <a:off x="1109135" y="1576131"/>
            <a:ext cx="3731807" cy="1200329"/>
          </a:xfrm>
          <a:prstGeom prst="rect">
            <a:avLst/>
          </a:prstGeom>
          <a:noFill/>
        </p:spPr>
        <p:txBody>
          <a:bodyPr wrap="square" rtlCol="0">
            <a:spAutoFit/>
          </a:bodyPr>
          <a:lstStyle/>
          <a:p>
            <a:r>
              <a:rPr lang="zh-CN" altLang="en-US" sz="2400" b="1" dirty="0">
                <a:solidFill>
                  <a:srgbClr val="0000CC"/>
                </a:solidFill>
                <a:latin typeface="楷体" pitchFamily="49" charset="-122"/>
                <a:ea typeface="楷体" pitchFamily="49" charset="-122"/>
              </a:rPr>
              <a:t>★</a:t>
            </a:r>
            <a:r>
              <a:rPr lang="zh-CN" altLang="en-US" sz="2400" b="1" dirty="0">
                <a:latin typeface="楷体" pitchFamily="49" charset="-122"/>
                <a:ea typeface="楷体" pitchFamily="49" charset="-122"/>
              </a:rPr>
              <a:t>根据图片和材料，指出生产方式有何变化，分析变化原因。</a:t>
            </a:r>
          </a:p>
        </p:txBody>
      </p:sp>
      <p:sp>
        <p:nvSpPr>
          <p:cNvPr id="17"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18A60E-FDEB-4CED-9749-36E37D56F320}"/>
              </a:ext>
            </a:extLst>
          </p:cNvPr>
          <p:cNvSpPr txBox="1"/>
          <p:nvPr>
            <p:custDataLst>
              <p:tags r:id="rId7"/>
            </p:custDataLst>
          </p:nvPr>
        </p:nvSpPr>
        <p:spPr>
          <a:xfrm>
            <a:off x="726141" y="3742032"/>
            <a:ext cx="10482127" cy="2308324"/>
          </a:xfrm>
          <a:prstGeom prst="rect">
            <a:avLst/>
          </a:prstGeom>
          <a:noFill/>
          <a:ln>
            <a:solidFill>
              <a:srgbClr val="7030A0"/>
            </a:solidFill>
            <a:prstDash val="lgDashDotDot"/>
          </a:ln>
        </p:spPr>
        <p:txBody>
          <a:bodyPr wrap="square" rtlCol="0">
            <a:spAutoFit/>
          </a:bodyPr>
          <a:lstStyle/>
          <a:p>
            <a:r>
              <a:rPr lang="zh-CN" altLang="en-US" sz="2400" b="1" dirty="0">
                <a:latin typeface="仿宋" panose="02010609060101010101" pitchFamily="49" charset="-122"/>
                <a:ea typeface="仿宋" panose="02010609060101010101" pitchFamily="49" charset="-122"/>
              </a:rPr>
              <a:t>  材料  自</a:t>
            </a:r>
            <a:r>
              <a:rPr lang="en-US" altLang="zh-CN" sz="2400" b="1" dirty="0">
                <a:latin typeface="仿宋" panose="02010609060101010101" pitchFamily="49" charset="-122"/>
                <a:ea typeface="仿宋" panose="02010609060101010101" pitchFamily="49" charset="-122"/>
              </a:rPr>
              <a:t>19</a:t>
            </a:r>
            <a:r>
              <a:rPr lang="zh-CN" altLang="en-US" sz="2400" b="1" dirty="0">
                <a:latin typeface="仿宋" panose="02010609060101010101" pitchFamily="49" charset="-122"/>
                <a:ea typeface="仿宋" panose="02010609060101010101" pitchFamily="49" charset="-122"/>
              </a:rPr>
              <a:t>世纪后半期起，美国就开始投资在各州兴建专门的农业试验站，到</a:t>
            </a:r>
            <a:r>
              <a:rPr lang="en-US" altLang="zh-CN" sz="2400" b="1" dirty="0">
                <a:latin typeface="仿宋" panose="02010609060101010101" pitchFamily="49" charset="-122"/>
                <a:ea typeface="仿宋" panose="02010609060101010101" pitchFamily="49" charset="-122"/>
              </a:rPr>
              <a:t>19</a:t>
            </a:r>
            <a:r>
              <a:rPr lang="zh-CN" altLang="en-US" sz="2400" b="1" dirty="0">
                <a:latin typeface="仿宋" panose="02010609060101010101" pitchFamily="49" charset="-122"/>
                <a:ea typeface="仿宋" panose="02010609060101010101" pitchFamily="49" charset="-122"/>
              </a:rPr>
              <a:t>世纪末期，美国从联邦中央政府到最基本的县一级政府都成立了农业科研机构。</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在第二次科技革命的推动下，美国农业科技研发和推广的脚步进一步加快了，如皮特式打谷机、小麦播种机、玉米种植机等各类新型农具被广泛应用于农业生产</a:t>
            </a:r>
            <a:r>
              <a:rPr lang="zh-CN" altLang="en-US" sz="2400" b="1" dirty="0" smtClean="0">
                <a:latin typeface="仿宋" panose="02010609060101010101" pitchFamily="49" charset="-122"/>
                <a:ea typeface="仿宋" panose="02010609060101010101" pitchFamily="49" charset="-122"/>
              </a:rPr>
              <a:t>。</a:t>
            </a:r>
            <a:endParaRPr lang="en-US" altLang="zh-CN" sz="2400" b="1" dirty="0" smtClean="0">
              <a:latin typeface="仿宋" panose="02010609060101010101" pitchFamily="49" charset="-122"/>
              <a:ea typeface="仿宋" panose="02010609060101010101" pitchFamily="49" charset="-122"/>
            </a:endParaRPr>
          </a:p>
          <a:p>
            <a:r>
              <a:rPr lang="en-US" altLang="zh-CN" sz="2400" b="1" dirty="0" smtClean="0">
                <a:latin typeface="仿宋" panose="02010609060101010101" pitchFamily="49" charset="-122"/>
                <a:ea typeface="仿宋" panose="02010609060101010101" pitchFamily="49" charset="-122"/>
              </a:rPr>
              <a:t> </a:t>
            </a:r>
            <a:r>
              <a:rPr lang="en-US" altLang="zh-CN" sz="2400" b="1" dirty="0" smtClean="0">
                <a:latin typeface="仿宋" panose="02010609060101010101" pitchFamily="49" charset="-122"/>
                <a:ea typeface="仿宋" panose="02010609060101010101" pitchFamily="49" charset="-122"/>
              </a:rPr>
              <a:t>        </a:t>
            </a:r>
            <a:r>
              <a:rPr lang="en-US" altLang="zh-CN" sz="2400" b="1" dirty="0" smtClean="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刘鹏</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浅析</a:t>
            </a:r>
            <a:r>
              <a:rPr lang="en-US" altLang="zh-CN" sz="2400" b="1" dirty="0">
                <a:latin typeface="仿宋" panose="02010609060101010101" pitchFamily="49" charset="-122"/>
                <a:ea typeface="仿宋" panose="02010609060101010101" pitchFamily="49" charset="-122"/>
              </a:rPr>
              <a:t>19</a:t>
            </a:r>
            <a:r>
              <a:rPr lang="zh-CN" altLang="en-US" sz="2400" b="1" dirty="0">
                <a:latin typeface="仿宋" panose="02010609060101010101" pitchFamily="49" charset="-122"/>
                <a:ea typeface="仿宋" panose="02010609060101010101" pitchFamily="49" charset="-122"/>
              </a:rPr>
              <a:t>世纪美国农业科研研发体系的构建与影响</a:t>
            </a:r>
            <a:r>
              <a:rPr lang="en-US" altLang="zh-CN"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08F596B-BD08-42BB-8AA0-4505BFAA0C03}"/>
              </a:ext>
            </a:extLst>
          </p:cNvPr>
          <p:cNvGrpSpPr/>
          <p:nvPr>
            <p:custDataLst>
              <p:tags r:id="rId1"/>
            </p:custDataLst>
          </p:nvPr>
        </p:nvGrpSpPr>
        <p:grpSpPr>
          <a:xfrm>
            <a:off x="1058607" y="1712651"/>
            <a:ext cx="8842628" cy="3986981"/>
            <a:chOff x="683568" y="1560623"/>
            <a:chExt cx="7548535" cy="3582853"/>
          </a:xfrm>
        </p:grpSpPr>
        <p:sp>
          <p:nvSpPr>
            <p:cNvPr id="3" name="直角三角形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F2D7DF1-62DF-4CBF-8F35-01C05BCD176D}"/>
                </a:ext>
              </a:extLst>
            </p:cNvPr>
            <p:cNvSpPr/>
            <p:nvPr>
              <p:custDataLst>
                <p:tags r:id="rId4"/>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F019B87-E8C6-42EE-9B27-C4E56C00C950}"/>
                </a:ext>
              </a:extLst>
            </p:cNvPr>
            <p:cNvSpPr/>
            <p:nvPr>
              <p:custDataLst>
                <p:tags r:id="rId5"/>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8D1D019-1FDB-4A47-8F11-20CB49C29AE9}"/>
                </a:ext>
              </a:extLst>
            </p:cNvPr>
            <p:cNvSpPr/>
            <p:nvPr>
              <p:custDataLst>
                <p:tags r:id="rId6"/>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889BEC-911E-4F40-9D50-2D520140A250}"/>
              </a:ext>
            </a:extLst>
          </p:cNvPr>
          <p:cNvSpPr txBox="1"/>
          <p:nvPr>
            <p:custDataLst>
              <p:tags r:id="rId2"/>
            </p:custDataLst>
          </p:nvPr>
        </p:nvSpPr>
        <p:spPr>
          <a:xfrm>
            <a:off x="1135090" y="2162572"/>
            <a:ext cx="8842628" cy="1113766"/>
          </a:xfrm>
          <a:prstGeom prst="rect">
            <a:avLst/>
          </a:prstGeom>
          <a:noFill/>
        </p:spPr>
        <p:txBody>
          <a:bodyPr wrap="square" rtlCol="0">
            <a:spAutoFit/>
          </a:bodyPr>
          <a:lstStyle/>
          <a:p>
            <a:pPr>
              <a:lnSpc>
                <a:spcPct val="150000"/>
              </a:lnSpc>
            </a:pPr>
            <a:r>
              <a:rPr lang="zh-CN" altLang="en-US" sz="2400" b="1" dirty="0">
                <a:solidFill>
                  <a:srgbClr val="0000CC"/>
                </a:solidFill>
                <a:latin typeface="楷体" pitchFamily="49" charset="-122"/>
                <a:ea typeface="楷体" pitchFamily="49" charset="-122"/>
              </a:rPr>
              <a:t>第一幅：</a:t>
            </a:r>
            <a:r>
              <a:rPr lang="zh-CN" altLang="en-US" sz="2400" dirty="0">
                <a:solidFill>
                  <a:srgbClr val="FF0000"/>
                </a:solidFill>
                <a:latin typeface="楷体" pitchFamily="49" charset="-122"/>
                <a:ea typeface="楷体" pitchFamily="49" charset="-122"/>
              </a:rPr>
              <a:t>依靠人力、畜力进行生产；</a:t>
            </a:r>
            <a:endParaRPr lang="en-US" altLang="zh-CN" sz="2400" dirty="0">
              <a:solidFill>
                <a:srgbClr val="FF0000"/>
              </a:solidFill>
              <a:latin typeface="楷体" pitchFamily="49" charset="-122"/>
              <a:ea typeface="楷体" pitchFamily="49" charset="-122"/>
            </a:endParaRPr>
          </a:p>
          <a:p>
            <a:pPr>
              <a:lnSpc>
                <a:spcPct val="150000"/>
              </a:lnSpc>
            </a:pPr>
            <a:r>
              <a:rPr lang="zh-CN" altLang="en-US" sz="2400" b="1" dirty="0">
                <a:solidFill>
                  <a:srgbClr val="0000CC"/>
                </a:solidFill>
                <a:latin typeface="楷体" pitchFamily="49" charset="-122"/>
                <a:ea typeface="楷体" pitchFamily="49" charset="-122"/>
              </a:rPr>
              <a:t>第二幅：</a:t>
            </a:r>
            <a:r>
              <a:rPr lang="zh-CN" altLang="en-US" sz="2400" dirty="0">
                <a:solidFill>
                  <a:srgbClr val="FF0000"/>
                </a:solidFill>
                <a:latin typeface="楷体" pitchFamily="49" charset="-122"/>
                <a:ea typeface="楷体" pitchFamily="49" charset="-122"/>
              </a:rPr>
              <a:t>以机器为动力进行生产</a:t>
            </a:r>
          </a:p>
        </p:txBody>
      </p:sp>
      <p:sp>
        <p:nvSpPr>
          <p:cNvPr id="7"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0A4952-94C5-48D8-8A48-37208ED4BECC}"/>
              </a:ext>
            </a:extLst>
          </p:cNvPr>
          <p:cNvSpPr/>
          <p:nvPr>
            <p:custDataLst>
              <p:tags r:id="rId3"/>
            </p:custDataLst>
          </p:nvPr>
        </p:nvSpPr>
        <p:spPr>
          <a:xfrm>
            <a:off x="1239696" y="3517026"/>
            <a:ext cx="7678548" cy="1569660"/>
          </a:xfrm>
          <a:prstGeom prst="rect">
            <a:avLst/>
          </a:prstGeom>
          <a:noFill/>
          <a:ln w="9525">
            <a:noFill/>
          </a:ln>
        </p:spPr>
        <p:txBody>
          <a:bodyPr wrap="square">
            <a:spAutoFit/>
          </a:bodyPr>
          <a:lstStyle/>
          <a:p>
            <a:r>
              <a:rPr lang="zh-CN" altLang="en-US" sz="2400" b="1" dirty="0">
                <a:solidFill>
                  <a:srgbClr val="0000CC"/>
                </a:solidFill>
                <a:latin typeface="楷体" pitchFamily="49" charset="-122"/>
                <a:ea typeface="楷体" pitchFamily="49" charset="-122"/>
                <a:sym typeface="宋体" pitchFamily="2" charset="-122"/>
              </a:rPr>
              <a:t>原因：</a:t>
            </a:r>
            <a:endParaRPr lang="en-US" altLang="zh-CN" sz="2400" b="1" dirty="0">
              <a:solidFill>
                <a:srgbClr val="0000CC"/>
              </a:solidFill>
              <a:latin typeface="楷体" pitchFamily="49" charset="-122"/>
              <a:ea typeface="楷体" pitchFamily="49" charset="-122"/>
              <a:sym typeface="宋体" pitchFamily="2" charset="-122"/>
            </a:endParaRPr>
          </a:p>
          <a:p>
            <a:r>
              <a:rPr lang="zh-CN" altLang="en-US" sz="2400" dirty="0">
                <a:solidFill>
                  <a:srgbClr val="FF0000"/>
                </a:solidFill>
                <a:latin typeface="楷体" pitchFamily="49" charset="-122"/>
                <a:ea typeface="楷体" pitchFamily="49" charset="-122"/>
                <a:sym typeface="宋体" pitchFamily="2" charset="-122"/>
              </a:rPr>
              <a:t>①工业革命推动了机器的发明和使用；</a:t>
            </a:r>
            <a:endParaRPr lang="en-US" altLang="zh-CN" sz="2400" dirty="0">
              <a:solidFill>
                <a:srgbClr val="FF0000"/>
              </a:solidFill>
              <a:latin typeface="楷体" pitchFamily="49" charset="-122"/>
              <a:ea typeface="楷体" pitchFamily="49" charset="-122"/>
              <a:sym typeface="宋体" pitchFamily="2" charset="-122"/>
            </a:endParaRPr>
          </a:p>
          <a:p>
            <a:r>
              <a:rPr lang="zh-CN" altLang="en-US" sz="2400" dirty="0">
                <a:solidFill>
                  <a:srgbClr val="FF0000"/>
                </a:solidFill>
                <a:latin typeface="楷体" pitchFamily="49" charset="-122"/>
                <a:ea typeface="楷体" pitchFamily="49" charset="-122"/>
                <a:sym typeface="宋体" pitchFamily="2" charset="-122"/>
              </a:rPr>
              <a:t>②科学技术的进步。</a:t>
            </a:r>
            <a:endParaRPr lang="en-US" altLang="zh-CN" sz="2400" dirty="0">
              <a:solidFill>
                <a:srgbClr val="FF0000"/>
              </a:solidFill>
              <a:latin typeface="楷体" pitchFamily="49" charset="-122"/>
              <a:ea typeface="楷体" pitchFamily="49" charset="-122"/>
              <a:sym typeface="宋体" pitchFamily="2" charset="-122"/>
            </a:endParaRPr>
          </a:p>
          <a:p>
            <a:r>
              <a:rPr lang="zh-CN" altLang="en-US" sz="2400" dirty="0">
                <a:solidFill>
                  <a:srgbClr val="FF0000"/>
                </a:solidFill>
                <a:latin typeface="楷体" pitchFamily="49" charset="-122"/>
                <a:ea typeface="楷体" pitchFamily="49" charset="-122"/>
                <a:sym typeface="宋体" pitchFamily="2" charset="-122"/>
              </a:rPr>
              <a:t>③政府的支持和推广</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FB2B7E-CA50-4C48-9E36-904049CAE7C5}"/>
              </a:ext>
            </a:extLst>
          </p:cNvPr>
          <p:cNvGrpSpPr/>
          <p:nvPr>
            <p:custDataLst>
              <p:tags r:id="rId1"/>
            </p:custDataLst>
          </p:nvPr>
        </p:nvGrpSpPr>
        <p:grpSpPr>
          <a:xfrm>
            <a:off x="782323" y="1564328"/>
            <a:ext cx="11144152" cy="4621724"/>
            <a:chOff x="683568" y="1560623"/>
            <a:chExt cx="7548535" cy="3582853"/>
          </a:xfrm>
        </p:grpSpPr>
        <p:sp>
          <p:nvSpPr>
            <p:cNvPr id="3" name="直角三角形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4C18A04-99DB-4F1A-A85F-709FBEE273FD}"/>
                </a:ext>
              </a:extLst>
            </p:cNvPr>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635188-A73E-4322-82B5-D549D94FA225}"/>
                </a:ext>
              </a:extLst>
            </p:cNvPr>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C986E88-887B-42B5-81D3-086D6E584978}"/>
                </a:ext>
              </a:extLst>
            </p:cNvPr>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D5A038-2A5F-4BBA-98A8-42BD6183E0D9}"/>
              </a:ext>
            </a:extLst>
          </p:cNvPr>
          <p:cNvSpPr txBox="1"/>
          <p:nvPr>
            <p:custDataLst>
              <p:tags r:id="rId2"/>
            </p:custDataLst>
          </p:nvPr>
        </p:nvSpPr>
        <p:spPr>
          <a:xfrm>
            <a:off x="836909" y="1907052"/>
            <a:ext cx="10706439" cy="4154984"/>
          </a:xfrm>
          <a:prstGeom prst="rect">
            <a:avLst/>
          </a:prstGeom>
          <a:noFill/>
        </p:spPr>
        <p:txBody>
          <a:bodyPr wrap="square" rtlCol="0">
            <a:spAutoFit/>
          </a:bodyPr>
          <a:lstStyle/>
          <a:p>
            <a:r>
              <a:rPr lang="zh-CN" altLang="en-US" sz="2400" b="1" dirty="0">
                <a:solidFill>
                  <a:srgbClr val="0000CC"/>
                </a:solidFill>
              </a:rPr>
              <a:t>（</a:t>
            </a:r>
            <a:r>
              <a:rPr lang="en-US" altLang="zh-CN" sz="2400" b="1" dirty="0">
                <a:solidFill>
                  <a:srgbClr val="0000CC"/>
                </a:solidFill>
              </a:rPr>
              <a:t>1</a:t>
            </a:r>
            <a:r>
              <a:rPr lang="zh-CN" altLang="en-US" sz="2400" b="1" dirty="0">
                <a:solidFill>
                  <a:srgbClr val="0000CC"/>
                </a:solidFill>
              </a:rPr>
              <a:t>）农业工具</a:t>
            </a:r>
            <a:endParaRPr lang="en-US" altLang="zh-CN" sz="2400" b="1" dirty="0">
              <a:solidFill>
                <a:srgbClr val="0000CC"/>
              </a:solidFill>
            </a:endParaRPr>
          </a:p>
          <a:p>
            <a:r>
              <a:rPr lang="zh-CN" altLang="en-US" sz="2400" b="1" dirty="0">
                <a:solidFill>
                  <a:srgbClr val="FF0000"/>
                </a:solidFill>
                <a:latin typeface="仿宋" panose="02010609060101010101" pitchFamily="49" charset="-122"/>
                <a:ea typeface="仿宋" panose="02010609060101010101" pitchFamily="49" charset="-122"/>
              </a:rPr>
              <a:t>   ①</a:t>
            </a:r>
            <a:r>
              <a:rPr lang="en-US" altLang="zh-CN" sz="2400" b="1" dirty="0">
                <a:solidFill>
                  <a:srgbClr val="FF0000"/>
                </a:solidFill>
                <a:latin typeface="仿宋" panose="02010609060101010101" pitchFamily="49" charset="-122"/>
                <a:ea typeface="仿宋" panose="02010609060101010101" pitchFamily="49" charset="-122"/>
              </a:rPr>
              <a:t>20</a:t>
            </a:r>
            <a:r>
              <a:rPr lang="zh-CN" altLang="en-US" sz="2400" b="1" dirty="0">
                <a:solidFill>
                  <a:srgbClr val="FF0000"/>
                </a:solidFill>
                <a:latin typeface="仿宋" panose="02010609060101010101" pitchFamily="49" charset="-122"/>
                <a:ea typeface="仿宋" panose="02010609060101010101" pitchFamily="49" charset="-122"/>
              </a:rPr>
              <a:t>世纪中叶，欧美各国完成了农业机械化，建立起高度集约的现代农业。</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FF0000"/>
                </a:solidFill>
                <a:latin typeface="仿宋" panose="02010609060101010101" pitchFamily="49" charset="-122"/>
                <a:ea typeface="仿宋" panose="02010609060101010101" pitchFamily="49" charset="-122"/>
              </a:rPr>
              <a:t>   ②</a:t>
            </a:r>
            <a:r>
              <a:rPr lang="en-US" altLang="zh-CN" sz="2400" b="1" dirty="0">
                <a:solidFill>
                  <a:srgbClr val="FF0000"/>
                </a:solidFill>
                <a:latin typeface="仿宋" panose="02010609060101010101" pitchFamily="49" charset="-122"/>
                <a:ea typeface="仿宋" panose="02010609060101010101" pitchFamily="49" charset="-122"/>
              </a:rPr>
              <a:t>20</a:t>
            </a:r>
            <a:r>
              <a:rPr lang="zh-CN" altLang="en-US" sz="2400" b="1" dirty="0">
                <a:solidFill>
                  <a:srgbClr val="FF0000"/>
                </a:solidFill>
                <a:latin typeface="仿宋" panose="02010609060101010101" pitchFamily="49" charset="-122"/>
                <a:ea typeface="仿宋" panose="02010609060101010101" pitchFamily="49" charset="-122"/>
              </a:rPr>
              <a:t>世纪以来，汽油拖拉机、柴油拖拉机相继实现批量生产。</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FF0000"/>
                </a:solidFill>
                <a:latin typeface="仿宋" panose="02010609060101010101" pitchFamily="49" charset="-122"/>
                <a:ea typeface="仿宋" panose="02010609060101010101" pitchFamily="49" charset="-122"/>
              </a:rPr>
              <a:t>   ③</a:t>
            </a:r>
            <a:r>
              <a:rPr lang="en-US" altLang="zh-CN" sz="2400" b="1" dirty="0">
                <a:solidFill>
                  <a:srgbClr val="FF0000"/>
                </a:solidFill>
                <a:latin typeface="仿宋" panose="02010609060101010101" pitchFamily="49" charset="-122"/>
                <a:ea typeface="仿宋" panose="02010609060101010101" pitchFamily="49" charset="-122"/>
              </a:rPr>
              <a:t>21</a:t>
            </a:r>
            <a:r>
              <a:rPr lang="zh-CN" altLang="en-US" sz="2400" b="1" dirty="0">
                <a:solidFill>
                  <a:srgbClr val="FF0000"/>
                </a:solidFill>
                <a:latin typeface="仿宋" panose="02010609060101010101" pitchFamily="49" charset="-122"/>
                <a:ea typeface="仿宋" panose="02010609060101010101" pitchFamily="49" charset="-122"/>
              </a:rPr>
              <a:t>世纪初，从人工化向自动化转变</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0000CC"/>
                </a:solidFill>
              </a:rPr>
              <a:t>（</a:t>
            </a:r>
            <a:r>
              <a:rPr lang="en-US" altLang="zh-CN" sz="2400" b="1" dirty="0">
                <a:solidFill>
                  <a:srgbClr val="0000CC"/>
                </a:solidFill>
              </a:rPr>
              <a:t>2</a:t>
            </a:r>
            <a:r>
              <a:rPr lang="zh-CN" altLang="en-US" sz="2400" b="1" dirty="0">
                <a:solidFill>
                  <a:srgbClr val="0000CC"/>
                </a:solidFill>
              </a:rPr>
              <a:t>）杂交育种</a:t>
            </a:r>
            <a:endParaRPr lang="en-US" altLang="zh-CN" sz="2400" b="1" dirty="0">
              <a:solidFill>
                <a:srgbClr val="0000CC"/>
              </a:solidFill>
            </a:endParaRPr>
          </a:p>
          <a:p>
            <a:r>
              <a:rPr lang="zh-CN" altLang="en-US" sz="2400" b="1" dirty="0">
                <a:solidFill>
                  <a:srgbClr val="FF0000"/>
                </a:solidFill>
                <a:latin typeface="仿宋" panose="02010609060101010101" pitchFamily="49" charset="-122"/>
                <a:ea typeface="仿宋" panose="02010609060101010101" pitchFamily="49" charset="-122"/>
              </a:rPr>
              <a:t>   ①</a:t>
            </a:r>
            <a:r>
              <a:rPr lang="en-US" altLang="zh-CN" sz="2400" b="1" dirty="0">
                <a:solidFill>
                  <a:srgbClr val="FF0000"/>
                </a:solidFill>
                <a:latin typeface="仿宋" panose="02010609060101010101" pitchFamily="49" charset="-122"/>
                <a:ea typeface="仿宋" panose="02010609060101010101" pitchFamily="49" charset="-122"/>
              </a:rPr>
              <a:t>20</a:t>
            </a:r>
            <a:r>
              <a:rPr lang="zh-CN" altLang="en-US" sz="2400" b="1" dirty="0">
                <a:solidFill>
                  <a:srgbClr val="FF0000"/>
                </a:solidFill>
                <a:latin typeface="仿宋" panose="02010609060101010101" pitchFamily="49" charset="-122"/>
                <a:ea typeface="仿宋" panose="02010609060101010101" pitchFamily="49" charset="-122"/>
              </a:rPr>
              <a:t>世纪下半叶，一大批优质良种推广，高效化肥广泛应用。</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FF0000"/>
                </a:solidFill>
                <a:latin typeface="仿宋" panose="02010609060101010101" pitchFamily="49" charset="-122"/>
                <a:ea typeface="仿宋" panose="02010609060101010101" pitchFamily="49" charset="-122"/>
              </a:rPr>
              <a:t>   ②</a:t>
            </a:r>
            <a:r>
              <a:rPr lang="en-US" altLang="zh-CN" sz="2400" b="1" dirty="0">
                <a:solidFill>
                  <a:srgbClr val="FF0000"/>
                </a:solidFill>
                <a:latin typeface="仿宋" panose="02010609060101010101" pitchFamily="49" charset="-122"/>
                <a:ea typeface="仿宋" panose="02010609060101010101" pitchFamily="49" charset="-122"/>
              </a:rPr>
              <a:t>20</a:t>
            </a:r>
            <a:r>
              <a:rPr lang="zh-CN" altLang="en-US" sz="2400" b="1" dirty="0">
                <a:solidFill>
                  <a:srgbClr val="FF0000"/>
                </a:solidFill>
                <a:latin typeface="仿宋" panose="02010609060101010101" pitchFamily="49" charset="-122"/>
                <a:ea typeface="仿宋" panose="02010609060101010101" pitchFamily="49" charset="-122"/>
              </a:rPr>
              <a:t>世纪以来，杂交育种技术有了新的突破</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0000CC"/>
                </a:solidFill>
              </a:rPr>
              <a:t>（</a:t>
            </a:r>
            <a:r>
              <a:rPr lang="en-US" altLang="zh-CN" sz="2400" b="1" dirty="0">
                <a:solidFill>
                  <a:srgbClr val="0000CC"/>
                </a:solidFill>
              </a:rPr>
              <a:t>3</a:t>
            </a:r>
            <a:r>
              <a:rPr lang="zh-CN" altLang="en-US" sz="2400" b="1" dirty="0">
                <a:solidFill>
                  <a:srgbClr val="0000CC"/>
                </a:solidFill>
              </a:rPr>
              <a:t>）养殖业</a:t>
            </a:r>
            <a:endParaRPr lang="en-US" altLang="zh-CN" sz="2400" b="1" dirty="0">
              <a:solidFill>
                <a:srgbClr val="0000CC"/>
              </a:solidFill>
            </a:endParaRPr>
          </a:p>
          <a:p>
            <a:r>
              <a:rPr lang="zh-CN" altLang="en-US" sz="2400" b="1" dirty="0">
                <a:solidFill>
                  <a:srgbClr val="FF0000"/>
                </a:solidFill>
                <a:latin typeface="仿宋" panose="02010609060101010101" pitchFamily="49" charset="-122"/>
                <a:ea typeface="仿宋" panose="02010609060101010101" pitchFamily="49" charset="-122"/>
              </a:rPr>
              <a:t>   ①养殖业和牧场实现机械化和自动控制</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FF0000"/>
                </a:solidFill>
                <a:latin typeface="仿宋" panose="02010609060101010101" pitchFamily="49" charset="-122"/>
                <a:ea typeface="仿宋" panose="02010609060101010101" pitchFamily="49" charset="-122"/>
              </a:rPr>
              <a:t>   ②现代科学技术用于海洋捕捞，渔船、网具等日趋现代化</a:t>
            </a:r>
            <a:endParaRPr lang="en-US" altLang="zh-CN" sz="2400" b="1" dirty="0">
              <a:solidFill>
                <a:srgbClr val="FF0000"/>
              </a:solidFill>
              <a:latin typeface="仿宋" panose="02010609060101010101" pitchFamily="49" charset="-122"/>
              <a:ea typeface="仿宋" panose="02010609060101010101" pitchFamily="49" charset="-122"/>
            </a:endParaRPr>
          </a:p>
          <a:p>
            <a:r>
              <a:rPr lang="zh-CN" altLang="en-US" sz="2400" b="1" dirty="0">
                <a:solidFill>
                  <a:srgbClr val="FF0000"/>
                </a:solidFill>
                <a:latin typeface="仿宋" panose="02010609060101010101" pitchFamily="49" charset="-122"/>
                <a:ea typeface="仿宋" panose="02010609060101010101" pitchFamily="49" charset="-122"/>
              </a:rPr>
              <a:t>   ③水产养殖向工厂化、机械化、集约化经营发展。</a:t>
            </a:r>
          </a:p>
        </p:txBody>
      </p:sp>
      <p:sp>
        <p:nvSpPr>
          <p:cNvPr id="7"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B845286-A2AF-41A3-9BB1-F6C8F26B93AE}"/>
              </a:ext>
            </a:extLst>
          </p:cNvPr>
          <p:cNvSpPr txBox="1"/>
          <p:nvPr>
            <p:custDataLst>
              <p:tags r:id="rId3"/>
            </p:custDataLst>
          </p:nvPr>
        </p:nvSpPr>
        <p:spPr>
          <a:xfrm>
            <a:off x="970562" y="590861"/>
            <a:ext cx="4082474"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一、食物生产现代化</a:t>
            </a:r>
          </a:p>
        </p:txBody>
      </p:sp>
      <p:sp>
        <p:nvSpPr>
          <p:cNvPr id="8"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66D81F2-FE1E-46D2-86D7-EE5713DBD0FA}"/>
              </a:ext>
            </a:extLst>
          </p:cNvPr>
          <p:cNvSpPr txBox="1"/>
          <p:nvPr>
            <p:custDataLst>
              <p:tags r:id="rId4"/>
            </p:custDataLst>
          </p:nvPr>
        </p:nvSpPr>
        <p:spPr>
          <a:xfrm>
            <a:off x="1037798" y="1196383"/>
            <a:ext cx="6476803" cy="461665"/>
          </a:xfrm>
          <a:prstGeom prst="rect">
            <a:avLst/>
          </a:prstGeom>
          <a:noFill/>
        </p:spPr>
        <p:txBody>
          <a:bodyPr wrap="square" rtlCol="0">
            <a:spAutoFit/>
          </a:bodyPr>
          <a:lstStyle/>
          <a:p>
            <a:r>
              <a:rPr lang="zh-CN" altLang="en-US" sz="2400" b="1" dirty="0">
                <a:solidFill>
                  <a:srgbClr val="0000CC"/>
                </a:solidFill>
              </a:rPr>
              <a:t>★</a:t>
            </a:r>
            <a:r>
              <a:rPr lang="zh-CN" altLang="en-US" sz="2400" b="1" dirty="0"/>
              <a:t>阅读教材，概述食物生产现代化发展的表现。</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50015B-8ED9-4485-8468-42F54B617EC0}"/>
              </a:ext>
            </a:extLst>
          </p:cNvPr>
          <p:cNvSpPr txBox="1"/>
          <p:nvPr>
            <p:custDataLst>
              <p:tags r:id="rId1"/>
            </p:custDataLst>
          </p:nvPr>
        </p:nvSpPr>
        <p:spPr>
          <a:xfrm>
            <a:off x="1347081" y="711884"/>
            <a:ext cx="4082474"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一、食物生产现代化</a:t>
            </a: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A357B94-000E-4C57-ABCE-ED461ACE6877}"/>
              </a:ext>
            </a:extLst>
          </p:cNvPr>
          <p:cNvSpPr txBox="1"/>
          <p:nvPr>
            <p:custDataLst>
              <p:tags r:id="rId2"/>
            </p:custDataLst>
          </p:nvPr>
        </p:nvSpPr>
        <p:spPr>
          <a:xfrm>
            <a:off x="1343423" y="2445239"/>
            <a:ext cx="9642823" cy="3046988"/>
          </a:xfrm>
          <a:prstGeom prst="rect">
            <a:avLst/>
          </a:prstGeom>
          <a:noFill/>
          <a:ln>
            <a:solidFill>
              <a:srgbClr val="7030A0"/>
            </a:solidFill>
            <a:prstDash val="lgDashDotDot"/>
          </a:ln>
        </p:spPr>
        <p:txBody>
          <a:bodyPr wrap="square" rtlCol="0">
            <a:spAutoFit/>
          </a:bodyPr>
          <a:lstStyle>
            <a:defPPr>
              <a:defRPr lang="zh-CN"/>
            </a:defPPr>
            <a:lvl1pPr>
              <a:defRPr sz="2400" b="1">
                <a:latin typeface="仿宋" panose="02010609060101010101" pitchFamily="49" charset="-122"/>
                <a:ea typeface="仿宋" panose="02010609060101010101" pitchFamily="49" charset="-122"/>
              </a:defRPr>
            </a:lvl1pPr>
          </a:lstStyle>
          <a:p>
            <a:r>
              <a:rPr lang="zh-CN" altLang="en-US" dirty="0"/>
              <a:t>  材料   人类在渔猎、采集农业阶段</a:t>
            </a:r>
            <a:r>
              <a:rPr lang="zh-CN" altLang="en-US" dirty="0" smtClean="0"/>
              <a:t>，</a:t>
            </a:r>
            <a:r>
              <a:rPr lang="zh-CN" altLang="en-US" dirty="0" smtClean="0"/>
              <a:t>每</a:t>
            </a:r>
            <a:r>
              <a:rPr lang="en-US" altLang="zh-CN" dirty="0" smtClean="0"/>
              <a:t>500</a:t>
            </a:r>
            <a:r>
              <a:rPr lang="zh-CN" altLang="en-US" dirty="0"/>
              <a:t>公顷土地只能养活</a:t>
            </a:r>
            <a:r>
              <a:rPr lang="en-US" altLang="zh-CN" dirty="0"/>
              <a:t>2</a:t>
            </a:r>
            <a:r>
              <a:rPr lang="zh-CN" altLang="en-US" dirty="0"/>
              <a:t>人；刀耕火种阶段可以养活</a:t>
            </a:r>
            <a:r>
              <a:rPr lang="en-US" altLang="zh-CN" dirty="0"/>
              <a:t>50</a:t>
            </a:r>
            <a:r>
              <a:rPr lang="zh-CN" altLang="en-US" dirty="0"/>
              <a:t>人；而在资本技术集约型经营的现代农业阶段，增至</a:t>
            </a:r>
            <a:r>
              <a:rPr lang="en-US" altLang="zh-CN" dirty="0"/>
              <a:t>5000</a:t>
            </a:r>
            <a:r>
              <a:rPr lang="zh-CN" altLang="en-US" dirty="0"/>
              <a:t>人。</a:t>
            </a:r>
            <a:r>
              <a:rPr lang="en-US" altLang="zh-CN" dirty="0"/>
              <a:t>……</a:t>
            </a:r>
            <a:r>
              <a:rPr lang="zh-CN" altLang="en-US" dirty="0"/>
              <a:t>马克思曾经指出：“现代农业科学在农业的运用，将把农村居民从土地上赶走，使人口集中于工业城镇”。</a:t>
            </a:r>
            <a:r>
              <a:rPr lang="en-US" altLang="zh-CN" dirty="0"/>
              <a:t>……</a:t>
            </a:r>
            <a:r>
              <a:rPr lang="zh-CN" altLang="en-US" dirty="0"/>
              <a:t>总之，世界农业现代化是与工业化、城市化相伴而生的，其实质和核心是化“农”，就是农民比重大幅减少，农业比重大幅下降，城市化水平大幅提高的历史演进进程。</a:t>
            </a:r>
            <a:endParaRPr lang="en-US" altLang="zh-CN" dirty="0"/>
          </a:p>
          <a:p>
            <a:r>
              <a:rPr lang="en-US" altLang="zh-CN" dirty="0"/>
              <a:t>——</a:t>
            </a:r>
            <a:r>
              <a:rPr lang="zh-CN" altLang="en-US" dirty="0"/>
              <a:t>张新光</a:t>
            </a:r>
            <a:r>
              <a:rPr lang="en-US" altLang="zh-CN" dirty="0"/>
              <a:t>《20</a:t>
            </a:r>
            <a:r>
              <a:rPr lang="zh-CN" altLang="en-US" dirty="0"/>
              <a:t>世纪以来世界农业发展中的几个带有规律性的问题</a:t>
            </a:r>
            <a:r>
              <a:rPr lang="en-US" altLang="zh-CN" dirty="0"/>
              <a:t>》</a:t>
            </a:r>
            <a:endParaRPr lang="zh-CN" altLang="en-US" dirty="0"/>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B6777BD-121E-49E8-9BFA-3714926154A4}"/>
              </a:ext>
            </a:extLst>
          </p:cNvPr>
          <p:cNvSpPr txBox="1"/>
          <p:nvPr>
            <p:custDataLst>
              <p:tags r:id="rId3"/>
            </p:custDataLst>
          </p:nvPr>
        </p:nvSpPr>
        <p:spPr>
          <a:xfrm>
            <a:off x="1706735" y="1658602"/>
            <a:ext cx="9333301" cy="461665"/>
          </a:xfrm>
          <a:prstGeom prst="rect">
            <a:avLst/>
          </a:prstGeom>
          <a:noFill/>
        </p:spPr>
        <p:txBody>
          <a:bodyPr wrap="square" rtlCol="0">
            <a:spAutoFit/>
          </a:bodyPr>
          <a:lstStyle/>
          <a:p>
            <a:r>
              <a:rPr lang="zh-CN" altLang="en-US" sz="2400" b="1" dirty="0">
                <a:solidFill>
                  <a:srgbClr val="0000CC"/>
                </a:solidFill>
              </a:rPr>
              <a:t>★</a:t>
            </a:r>
            <a:r>
              <a:rPr lang="zh-CN" altLang="en-US" sz="2400" b="1" dirty="0"/>
              <a:t>据材料并结合所学，概括世界农业现代化的特点，并分析其影响。</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60F2D5D-A518-48F2-BD41-A0256F8C2C6F}"/>
              </a:ext>
            </a:extLst>
          </p:cNvPr>
          <p:cNvGrpSpPr/>
          <p:nvPr>
            <p:custDataLst>
              <p:tags r:id="rId1"/>
            </p:custDataLst>
          </p:nvPr>
        </p:nvGrpSpPr>
        <p:grpSpPr>
          <a:xfrm>
            <a:off x="1689919" y="1192941"/>
            <a:ext cx="9524928" cy="4738022"/>
            <a:chOff x="683568" y="1560623"/>
            <a:chExt cx="7548535" cy="3582853"/>
          </a:xfrm>
        </p:grpSpPr>
        <p:sp>
          <p:nvSpPr>
            <p:cNvPr id="3" name="直角三角形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20D94D5-81C3-4DB8-B700-DA173194E3F4}"/>
                </a:ext>
              </a:extLst>
            </p:cNvPr>
            <p:cNvSpPr/>
            <p:nvPr>
              <p:custDataLst>
                <p:tags r:id="rId3"/>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08329A-AA2B-42C3-BD96-94B32EBF5E3C}"/>
                </a:ext>
              </a:extLst>
            </p:cNvPr>
            <p:cNvSpPr/>
            <p:nvPr>
              <p:custDataLst>
                <p:tags r:id="rId4"/>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2D9FFF2-D3EB-40A1-82CF-8D4C7F3D5F4A}"/>
                </a:ext>
              </a:extLst>
            </p:cNvPr>
            <p:cNvSpPr/>
            <p:nvPr>
              <p:custDataLst>
                <p:tags r:id="rId5"/>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1045EB5-5AB8-4B50-A99B-D0960D03E64C}"/>
              </a:ext>
            </a:extLst>
          </p:cNvPr>
          <p:cNvSpPr txBox="1"/>
          <p:nvPr>
            <p:custDataLst>
              <p:tags r:id="rId2"/>
            </p:custDataLst>
          </p:nvPr>
        </p:nvSpPr>
        <p:spPr>
          <a:xfrm>
            <a:off x="1878604" y="1526135"/>
            <a:ext cx="8375415" cy="3785652"/>
          </a:xfrm>
          <a:prstGeom prst="rect">
            <a:avLst/>
          </a:prstGeom>
          <a:noFill/>
        </p:spPr>
        <p:txBody>
          <a:bodyPr wrap="square" rtlCol="0">
            <a:spAutoFit/>
          </a:bodyPr>
          <a:lstStyle>
            <a:defPPr>
              <a:defRPr lang="zh-CN"/>
            </a:defPPr>
            <a:lvl1pPr>
              <a:defRPr sz="2400" b="1">
                <a:solidFill>
                  <a:srgbClr val="0000CC"/>
                </a:solidFill>
              </a:defRPr>
            </a:lvl1pPr>
          </a:lstStyle>
          <a:p>
            <a:r>
              <a:rPr lang="zh-CN" altLang="en-US" dirty="0"/>
              <a:t>（</a:t>
            </a:r>
            <a:r>
              <a:rPr lang="en-US" altLang="zh-CN" dirty="0"/>
              <a:t>1</a:t>
            </a:r>
            <a:r>
              <a:rPr lang="zh-CN" altLang="en-US" dirty="0"/>
              <a:t>）特点：</a:t>
            </a:r>
            <a:endParaRPr lang="en-US" altLang="zh-CN" dirty="0"/>
          </a:p>
          <a:p>
            <a:r>
              <a:rPr lang="zh-CN" altLang="en-US" dirty="0">
                <a:solidFill>
                  <a:srgbClr val="FF0000"/>
                </a:solidFill>
                <a:latin typeface="仿宋" panose="02010609060101010101" pitchFamily="49" charset="-122"/>
                <a:ea typeface="仿宋" panose="02010609060101010101" pitchFamily="49" charset="-122"/>
              </a:rPr>
              <a:t>农业现代化与工业化城市化相伴发展；高效率与高效益相结合；农业从业人员大幅度下降；农业在经济结构中的比重大幅度下降。</a:t>
            </a:r>
            <a:endParaRPr lang="en-US" altLang="zh-CN" dirty="0">
              <a:solidFill>
                <a:srgbClr val="FF0000"/>
              </a:solidFill>
              <a:latin typeface="仿宋" panose="02010609060101010101" pitchFamily="49" charset="-122"/>
              <a:ea typeface="仿宋" panose="02010609060101010101" pitchFamily="49" charset="-122"/>
            </a:endParaRPr>
          </a:p>
          <a:p>
            <a:r>
              <a:rPr lang="zh-CN" altLang="en-US" dirty="0"/>
              <a:t>（</a:t>
            </a:r>
            <a:r>
              <a:rPr lang="en-US" altLang="zh-CN" dirty="0"/>
              <a:t>2</a:t>
            </a:r>
            <a:r>
              <a:rPr lang="zh-CN" altLang="en-US" dirty="0"/>
              <a:t>）影响</a:t>
            </a:r>
            <a:endParaRPr lang="en-US" altLang="zh-CN" dirty="0"/>
          </a:p>
          <a:p>
            <a:r>
              <a:rPr lang="zh-CN" altLang="en-US" dirty="0">
                <a:solidFill>
                  <a:srgbClr val="FF0000"/>
                </a:solidFill>
                <a:latin typeface="仿宋" panose="02010609060101010101" pitchFamily="49" charset="-122"/>
                <a:ea typeface="仿宋" panose="02010609060101010101" pitchFamily="49" charset="-122"/>
              </a:rPr>
              <a:t>①极大提高了生产力和劳动效率；</a:t>
            </a:r>
            <a:endParaRPr lang="en-US" altLang="zh-CN" dirty="0">
              <a:solidFill>
                <a:srgbClr val="FF0000"/>
              </a:solidFill>
              <a:latin typeface="仿宋" panose="02010609060101010101" pitchFamily="49" charset="-122"/>
              <a:ea typeface="仿宋" panose="02010609060101010101" pitchFamily="49" charset="-122"/>
            </a:endParaRPr>
          </a:p>
          <a:p>
            <a:r>
              <a:rPr lang="zh-CN" altLang="en-US" dirty="0">
                <a:solidFill>
                  <a:srgbClr val="FF0000"/>
                </a:solidFill>
                <a:latin typeface="仿宋" panose="02010609060101010101" pitchFamily="49" charset="-122"/>
                <a:ea typeface="仿宋" panose="02010609060101010101" pitchFamily="49" charset="-122"/>
              </a:rPr>
              <a:t>②提高农产品的产量，为人类消除饥饿做出重大贡献；</a:t>
            </a:r>
            <a:endParaRPr lang="en-US" altLang="zh-CN" dirty="0">
              <a:solidFill>
                <a:srgbClr val="FF0000"/>
              </a:solidFill>
              <a:latin typeface="仿宋" panose="02010609060101010101" pitchFamily="49" charset="-122"/>
              <a:ea typeface="仿宋" panose="02010609060101010101" pitchFamily="49" charset="-122"/>
            </a:endParaRPr>
          </a:p>
          <a:p>
            <a:r>
              <a:rPr lang="zh-CN" altLang="en-US" dirty="0">
                <a:solidFill>
                  <a:srgbClr val="FF0000"/>
                </a:solidFill>
                <a:latin typeface="仿宋" panose="02010609060101010101" pitchFamily="49" charset="-122"/>
                <a:ea typeface="仿宋" panose="02010609060101010101" pitchFamily="49" charset="-122"/>
              </a:rPr>
              <a:t>③有效促进农业人口向非农转移，有利于整个国民经济发展</a:t>
            </a:r>
            <a:endParaRPr lang="en-US" altLang="zh-CN" dirty="0">
              <a:solidFill>
                <a:srgbClr val="FF0000"/>
              </a:solidFill>
              <a:latin typeface="仿宋" panose="02010609060101010101" pitchFamily="49" charset="-122"/>
              <a:ea typeface="仿宋" panose="02010609060101010101" pitchFamily="49" charset="-122"/>
            </a:endParaRPr>
          </a:p>
          <a:p>
            <a:r>
              <a:rPr lang="zh-CN" altLang="en-US" dirty="0">
                <a:solidFill>
                  <a:srgbClr val="FF0000"/>
                </a:solidFill>
                <a:latin typeface="仿宋" panose="02010609060101010101" pitchFamily="49" charset="-122"/>
                <a:ea typeface="仿宋" panose="02010609060101010101" pitchFamily="49" charset="-122"/>
              </a:rPr>
              <a:t>④合理开发利用农业自然资源，有利于建立合理的农业生态机构和产业机构</a:t>
            </a: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D1E0C0-F0AB-442B-AAC9-F1809186F3BA}"/>
              </a:ext>
            </a:extLst>
          </p:cNvPr>
          <p:cNvGraphicFramePr>
            <a:graphicFrameLocks noGrp="1" noChangeAspect="1"/>
          </p:cNvGraphicFramePr>
          <p:nvPr>
            <p:custDataLst>
              <p:tags r:id="rId1"/>
            </p:custDataLst>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420115075"/>
              </p:ext>
            </p:extLst>
          </p:nvPr>
        </p:nvGraphicFramePr>
        <p:xfrm>
          <a:off x="238759" y="1171438"/>
          <a:ext cx="11714481" cy="5172246"/>
        </p:xfrm>
        <a:graphic>
          <a:graphicData uri="http://schemas.openxmlformats.org/drawingml/2006/table">
            <a:tbl>
              <a:tblPr firstRow="1" firstCol="1" bandRow="1"/>
              <a:tblGrid>
                <a:gridCol w="139309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443132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589006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tblGrid>
              <a:tr h="482600">
                <a:tc>
                  <a:txBody>
                    <a:bodyPr/>
                    <a:lstStyle/>
                    <a:p>
                      <a:pPr algn="ctr" defTabSz="0">
                        <a:spcAft>
                          <a:spcPct val="0"/>
                        </a:spcAft>
                        <a:tabLst>
                          <a:tab pos="1188085" algn="l"/>
                          <a:tab pos="2163445" algn="l"/>
                          <a:tab pos="3142615" algn="l"/>
                          <a:tab pos="4190365" algn="l"/>
                        </a:tabLst>
                      </a:pPr>
                      <a:r>
                        <a:rPr lang="zh-CN" sz="2400" b="1" dirty="0">
                          <a:solidFill>
                            <a:srgbClr val="000000"/>
                          </a:solidFill>
                          <a:effectLst/>
                          <a:latin typeface="Arial" panose="020B0604020202020204" pitchFamily="34" charset="0"/>
                          <a:ea typeface="黑体" panose="02010609060101010101" charset="-122"/>
                          <a:cs typeface="Times New Roman" panose="02020603050405020304" pitchFamily="18" charset="0"/>
                        </a:rPr>
                        <a:t>项目</a:t>
                      </a:r>
                      <a:endParaRPr lang="zh-CN" sz="2400" b="1"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defTabSz="0">
                        <a:spcAft>
                          <a:spcPct val="0"/>
                        </a:spcAft>
                        <a:tabLst>
                          <a:tab pos="1188085" algn="l"/>
                          <a:tab pos="2163445" algn="l"/>
                          <a:tab pos="3142615" algn="l"/>
                          <a:tab pos="4190365" algn="l"/>
                        </a:tabLst>
                      </a:pPr>
                      <a:r>
                        <a:rPr lang="zh-CN" sz="2400" b="1" dirty="0">
                          <a:solidFill>
                            <a:srgbClr val="000000"/>
                          </a:solidFill>
                          <a:effectLst/>
                          <a:latin typeface="Arial" panose="020B0604020202020204" pitchFamily="34" charset="0"/>
                          <a:ea typeface="黑体" panose="02010609060101010101" charset="-122"/>
                          <a:cs typeface="Times New Roman" panose="02020603050405020304" pitchFamily="18" charset="0"/>
                        </a:rPr>
                        <a:t>传统农业</a:t>
                      </a:r>
                      <a:endParaRPr lang="zh-CN" sz="2400" b="1"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defTabSz="0">
                        <a:spcAft>
                          <a:spcPct val="0"/>
                        </a:spcAft>
                        <a:tabLst>
                          <a:tab pos="1188085" algn="l"/>
                          <a:tab pos="2163445" algn="l"/>
                          <a:tab pos="3142615" algn="l"/>
                          <a:tab pos="4190365" algn="l"/>
                        </a:tabLst>
                      </a:pPr>
                      <a:r>
                        <a:rPr lang="zh-CN" sz="2400" b="1">
                          <a:solidFill>
                            <a:srgbClr val="000000"/>
                          </a:solidFill>
                          <a:effectLst/>
                          <a:latin typeface="Arial" panose="020B0604020202020204" pitchFamily="34" charset="0"/>
                          <a:ea typeface="黑体" panose="02010609060101010101" charset="-122"/>
                          <a:cs typeface="Times New Roman" panose="02020603050405020304" pitchFamily="18" charset="0"/>
                        </a:rPr>
                        <a:t>现代农业</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610861">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农具动力</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手工和畜力工具</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人力、畜力和自然力等</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机械化工具为主</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石油和电力等</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r h="483447">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生产技术</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直接经验</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现代科技</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2"/>
                  </a:ext>
                </a:extLst>
              </a:tr>
              <a:tr h="482600">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生产目的</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自给自足</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商品化</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3"/>
                  </a:ext>
                </a:extLst>
              </a:tr>
              <a:tr h="485140">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使用肥料</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天然有机肥料</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化学肥料、大量使用农药</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4"/>
                  </a:ext>
                </a:extLst>
              </a:tr>
              <a:tr h="482600">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作物品种</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农家原有品种</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人工培育品种</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5"/>
                  </a:ext>
                </a:extLst>
              </a:tr>
              <a:tr h="1058292">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生产单元</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个体小农为主</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生产单元也是消费单元</a:t>
                      </a:r>
                      <a:r>
                        <a:rPr lang="zh-CN" alt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endPar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家庭农场为主</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集约经营为主</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依赖大量外部投入</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需要一个强大的科技和工业体系支撑</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6"/>
                  </a:ext>
                </a:extLst>
              </a:tr>
              <a:tr h="966047">
                <a:tc>
                  <a:txBody>
                    <a:bodyPr/>
                    <a:lstStyle/>
                    <a:p>
                      <a:pPr defTabSz="0">
                        <a:spcAft>
                          <a:spcPct val="0"/>
                        </a:spcAft>
                        <a:tabLst>
                          <a:tab pos="1188085" algn="l"/>
                          <a:tab pos="2163445" algn="l"/>
                          <a:tab pos="3142615" algn="l"/>
                          <a:tab pos="4190365" algn="l"/>
                        </a:tabLst>
                      </a:pPr>
                      <a:r>
                        <a:rPr lang="zh-CN" sz="2400" b="1">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物质循环</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内循环</a:t>
                      </a:r>
                      <a:r>
                        <a:rPr 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农产品</a:t>
                      </a:r>
                      <a:r>
                        <a:rPr lang="en-US" alt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 </a:t>
                      </a:r>
                      <a:r>
                        <a:rPr lang="zh-CN" altLang="en-US"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初加工</a:t>
                      </a:r>
                      <a:endParaRPr lang="zh-CN" sz="2400" b="1">
                        <a:solidFill>
                          <a:srgbClr val="FF0000"/>
                        </a:solidFill>
                        <a:effectLst/>
                        <a:latin typeface="仿宋" panose="02010609060101010101" pitchFamily="49" charset="-122"/>
                        <a:ea typeface="仿宋" panose="02010609060101010101" pitchFamily="49" charset="-122"/>
                        <a:cs typeface="Times New Roman" panose="02020603050405020304" pitchFamily="18" charset="0"/>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defTabSz="0">
                        <a:spcAft>
                          <a:spcPct val="0"/>
                        </a:spcAft>
                        <a:tabLst>
                          <a:tab pos="1188085" algn="l"/>
                          <a:tab pos="2163445" algn="l"/>
                          <a:tab pos="3142615" algn="l"/>
                          <a:tab pos="4190365" algn="l"/>
                        </a:tabLst>
                      </a:pPr>
                      <a:r>
                        <a:rPr lang="zh-CN"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外循环</a:t>
                      </a:r>
                      <a:r>
                        <a:rPr lang="en-US"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农产品</a:t>
                      </a:r>
                      <a:r>
                        <a:rPr lang="zh-CN" altLang="en-US"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深加工</a:t>
                      </a:r>
                      <a:r>
                        <a:rPr lang="en-US"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产业链延长</a:t>
                      </a:r>
                      <a:r>
                        <a:rPr lang="en-US"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a:t>
                      </a:r>
                      <a:r>
                        <a:rPr lang="zh-CN" sz="2400" b="1" dirty="0">
                          <a:solidFill>
                            <a:srgbClr val="FF0000"/>
                          </a:solidFill>
                          <a:effectLst/>
                          <a:latin typeface="仿宋" panose="02010609060101010101" pitchFamily="49" charset="-122"/>
                          <a:ea typeface="仿宋" panose="02010609060101010101" pitchFamily="49" charset="-122"/>
                          <a:cs typeface="Times New Roman" panose="02020603050405020304" pitchFamily="18" charset="0"/>
                        </a:rPr>
                        <a:t>贸工农一体化生产</a:t>
                      </a: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7"/>
                  </a:ext>
                </a:extLst>
              </a:tr>
            </a:tbl>
          </a:graphicData>
        </a:graphic>
      </p:graphicFrame>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00EF70-8BD2-4A4C-8FCC-5B1425176460}"/>
              </a:ext>
            </a:extLst>
          </p:cNvPr>
          <p:cNvSpPr txBox="1"/>
          <p:nvPr>
            <p:custDataLst>
              <p:tags r:id="rId2"/>
            </p:custDataLst>
          </p:nvPr>
        </p:nvSpPr>
        <p:spPr>
          <a:xfrm>
            <a:off x="3073465" y="546968"/>
            <a:ext cx="8546690" cy="567912"/>
          </a:xfrm>
          <a:prstGeom prst="rect">
            <a:avLst/>
          </a:prstGeom>
          <a:noFill/>
        </p:spPr>
        <p:txBody>
          <a:bodyPr wrap="square">
            <a:spAutoFit/>
          </a:bodyPr>
          <a:lstStyle/>
          <a:p>
            <a:pPr marL="0" indent="0" defTabSz="0">
              <a:lnSpc>
                <a:spcPct val="120000"/>
              </a:lnSpc>
              <a:spcAft>
                <a:spcPct val="0"/>
              </a:spcAft>
              <a:buNone/>
              <a:tabLst>
                <a:tab pos="1584074" algn="l"/>
                <a:tab pos="2884521" algn="l"/>
                <a:tab pos="4190049" algn="l"/>
                <a:tab pos="5587014" algn="l"/>
              </a:tabLst>
            </a:pPr>
            <a:r>
              <a:rPr lang="zh-CN" altLang="en-US" sz="2800" b="1" dirty="0">
                <a:ea typeface="黑体" panose="02010609060101010101" charset="-122"/>
                <a:cs typeface="Times New Roman" panose="02020603050405020304" pitchFamily="18" charset="0"/>
                <a:sym typeface="+mn-ea"/>
              </a:rPr>
              <a:t>传统农业与现代农业的主要区别</a:t>
            </a:r>
            <a:endParaRPr lang="zh-CN" altLang="en-US" sz="2800" b="1" dirty="0">
              <a:latin typeface="NEU-BZ-S92"/>
              <a:ea typeface="方正书宋_GBK" panose="03000509000000000000" pitchFamily="65" charset="-122"/>
              <a:cs typeface="Times New Roman" panose="02020603050405020304" pitchFamily="18" charset="0"/>
            </a:endParaRPr>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79F5D7-6DF2-4F9D-8EEF-13E1257286B5}"/>
              </a:ext>
            </a:extLst>
          </p:cNvPr>
          <p:cNvSpPr txBox="1"/>
          <p:nvPr>
            <p:custDataLst>
              <p:tags r:id="rId3"/>
            </p:custDataLst>
          </p:nvPr>
        </p:nvSpPr>
        <p:spPr>
          <a:xfrm>
            <a:off x="870771" y="520074"/>
            <a:ext cx="2002972" cy="523220"/>
          </a:xfrm>
          <a:prstGeom prst="rect">
            <a:avLst/>
          </a:prstGeom>
          <a:noFill/>
        </p:spPr>
        <p:txBody>
          <a:bodyPr wrap="square">
            <a:spAutoFit/>
          </a:bodyPr>
          <a:lstStyle/>
          <a:p>
            <a:r>
              <a:rPr lang="en-US" altLang="zh-CN" sz="2800" b="1" dirty="0">
                <a:solidFill>
                  <a:srgbClr val="7030A0"/>
                </a:solidFill>
                <a:ea typeface="黑体" panose="02010609060101010101" charset="-122"/>
                <a:cs typeface="Times New Roman" panose="02020603050405020304" pitchFamily="18" charset="0"/>
                <a:sym typeface="+mn-ea"/>
              </a:rPr>
              <a:t>【</a:t>
            </a:r>
            <a:r>
              <a:rPr lang="zh-CN" altLang="en-US" sz="2800" b="1" dirty="0">
                <a:solidFill>
                  <a:srgbClr val="7030A0"/>
                </a:solidFill>
                <a:ea typeface="黑体" panose="02010609060101010101" charset="-122"/>
                <a:cs typeface="Times New Roman" panose="02020603050405020304" pitchFamily="18" charset="0"/>
                <a:sym typeface="+mn-ea"/>
              </a:rPr>
              <a:t>对比分析</a:t>
            </a:r>
            <a:r>
              <a:rPr lang="en-US" altLang="zh-CN" sz="2800" b="1" dirty="0">
                <a:solidFill>
                  <a:srgbClr val="7030A0"/>
                </a:solidFill>
                <a:ea typeface="黑体" panose="02010609060101010101" charset="-122"/>
                <a:cs typeface="Times New Roman" panose="02020603050405020304" pitchFamily="18" charset="0"/>
                <a:sym typeface="+mn-ea"/>
              </a:rPr>
              <a:t>】</a:t>
            </a:r>
            <a:endParaRPr lang="zh-CN" altLang="en-US" sz="2800" b="1" dirty="0">
              <a:solidFill>
                <a:srgbClr val="7030A0"/>
              </a:solidFill>
            </a:endParaRP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59E7213-7DDE-45D0-A17B-9E40599D45E0}"/>
              </a:ext>
            </a:extLst>
          </p:cNvPr>
          <p:cNvSpPr txBox="1"/>
          <p:nvPr>
            <p:custDataLst>
              <p:tags r:id="rId1"/>
            </p:custDataLst>
          </p:nvPr>
        </p:nvSpPr>
        <p:spPr>
          <a:xfrm>
            <a:off x="803725" y="472222"/>
            <a:ext cx="5436063" cy="523220"/>
          </a:xfrm>
          <a:prstGeom prst="rect">
            <a:avLst/>
          </a:prstGeom>
          <a:noFill/>
        </p:spPr>
        <p:txBody>
          <a:bodyPr wrap="square" rtlCol="0">
            <a:spAutoFit/>
          </a:bodyPr>
          <a:lstStyle/>
          <a:p>
            <a:r>
              <a:rPr lang="zh-CN" altLang="en-US" sz="2800" dirty="0">
                <a:latin typeface="黑体" panose="02010609060101010101" charset="-122"/>
                <a:ea typeface="黑体" panose="02010609060101010101" charset="-122"/>
              </a:rPr>
              <a:t>二、食物储备技术的进步</a:t>
            </a:r>
          </a:p>
        </p:txBody>
      </p:sp>
      <p:sp>
        <p:nvSpPr>
          <p:cNvPr id="3"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0B0F873-44F0-4582-A2DB-1B116345821F}"/>
              </a:ext>
            </a:extLst>
          </p:cNvPr>
          <p:cNvSpPr txBox="1"/>
          <p:nvPr>
            <p:custDataLst>
              <p:tags r:id="rId2"/>
            </p:custDataLst>
          </p:nvPr>
        </p:nvSpPr>
        <p:spPr>
          <a:xfrm>
            <a:off x="680838" y="941967"/>
            <a:ext cx="4982590" cy="523220"/>
          </a:xfrm>
          <a:prstGeom prst="rect">
            <a:avLst/>
          </a:prstGeom>
          <a:noFill/>
        </p:spPr>
        <p:txBody>
          <a:bodyPr wrap="square" rtlCol="0">
            <a:spAutoFit/>
          </a:bodyPr>
          <a:lstStyle/>
          <a:p>
            <a:r>
              <a:rPr lang="en-US" altLang="zh-CN" sz="2800" b="1" dirty="0" smtClean="0">
                <a:latin typeface="黑体" panose="02010609060101010101" charset="-122"/>
                <a:ea typeface="黑体" panose="02010609060101010101" charset="-122"/>
              </a:rPr>
              <a:t>1.</a:t>
            </a:r>
            <a:r>
              <a:rPr lang="zh-CN" altLang="en-US" sz="2800" b="1" dirty="0" smtClean="0">
                <a:latin typeface="黑体" panose="02010609060101010101" charset="-122"/>
                <a:ea typeface="黑体" panose="02010609060101010101" charset="-122"/>
              </a:rPr>
              <a:t>粮</a:t>
            </a:r>
            <a:r>
              <a:rPr lang="zh-CN" altLang="en-US" sz="2800" b="1" dirty="0">
                <a:latin typeface="黑体" panose="02010609060101010101" charset="-122"/>
                <a:ea typeface="黑体" panose="02010609060101010101" charset="-122"/>
              </a:rPr>
              <a:t>食储备技术的进步</a:t>
            </a:r>
          </a:p>
        </p:txBody>
      </p:sp>
      <p:pic>
        <p:nvPicPr>
          <p:cNvPr id="4" name="图片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12B154A-C6FC-4CCC-B682-D3A9835C3D26}"/>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8440615" y="-30041"/>
            <a:ext cx="3701049" cy="2737277"/>
          </a:xfrm>
          <a:prstGeom prst="rect">
            <a:avLst/>
          </a:prstGeom>
          <a:ln>
            <a:noFill/>
          </a:ln>
          <a:effectLst>
            <a:outerShdw blurRad="292100" dist="139700" dir="2700000" algn="tl" rotWithShape="0">
              <a:srgbClr val="333333">
                <a:alpha val="65000"/>
              </a:srgbClr>
            </a:outerShdw>
          </a:effectLst>
        </p:spPr>
      </p:pic>
      <p:pic>
        <p:nvPicPr>
          <p:cNvPr id="5" name="图片 184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518DF4-9BB7-4C3D-9190-C32C094DDC25}"/>
              </a:ext>
            </a:extLst>
          </p:cNvPr>
          <p:cNvPicPr>
            <a:picLocks noChangeAspect="1"/>
          </p:cNvPicPr>
          <p:nvPr>
            <p:custDataLst>
              <p:tags r:id="rId4"/>
            </p:custDataLst>
          </p:nvPr>
        </p:nvPicPr>
        <p:blipFill>
          <a:blip r:embed="rId15" cstate="print"/>
          <a:stretch>
            <a:fillRect/>
          </a:stretch>
        </p:blipFill>
        <p:spPr>
          <a:xfrm>
            <a:off x="8736451" y="3155927"/>
            <a:ext cx="3204538" cy="3702073"/>
          </a:xfrm>
          <a:prstGeom prst="rect">
            <a:avLst/>
          </a:prstGeom>
          <a:noFill/>
          <a:ln w="9525">
            <a:noFill/>
          </a:ln>
        </p:spPr>
      </p:pic>
      <p:sp>
        <p:nvSpPr>
          <p:cNvPr id="6"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E9216F-7964-4A5C-BE8C-3BB23AF2E465}"/>
              </a:ext>
            </a:extLst>
          </p:cNvPr>
          <p:cNvSpPr txBox="1"/>
          <p:nvPr>
            <p:custDataLst>
              <p:tags r:id="rId5"/>
            </p:custDataLst>
          </p:nvPr>
        </p:nvSpPr>
        <p:spPr>
          <a:xfrm>
            <a:off x="815308" y="2666895"/>
            <a:ext cx="7575657" cy="3477875"/>
          </a:xfrm>
          <a:prstGeom prst="rect">
            <a:avLst/>
          </a:prstGeom>
          <a:noFill/>
          <a:ln w="9525">
            <a:solidFill>
              <a:schemeClr val="tx1"/>
            </a:solidFill>
            <a:prstDash val="lgDashDot"/>
          </a:ln>
        </p:spPr>
        <p:txBody>
          <a:bodyPr wrap="square">
            <a:spAutoFit/>
          </a:bodyPr>
          <a:lstStyle/>
          <a:p>
            <a:pPr algn="just"/>
            <a:r>
              <a:rPr lang="zh-CN" altLang="en-US" sz="2200" b="1" dirty="0">
                <a:latin typeface="仿宋" panose="02010609060101010101" pitchFamily="49" charset="-122"/>
                <a:ea typeface="仿宋" panose="02010609060101010101" pitchFamily="49" charset="-122"/>
              </a:rPr>
              <a:t>    含嘉仓是隋朝在洛阳修建的最大的国家粮仓，遗址面积</a:t>
            </a:r>
            <a:r>
              <a:rPr lang="en-US" altLang="zh-CN" sz="2200" b="1" dirty="0">
                <a:latin typeface="仿宋" panose="02010609060101010101" pitchFamily="49" charset="-122"/>
                <a:ea typeface="仿宋" panose="02010609060101010101" pitchFamily="49" charset="-122"/>
              </a:rPr>
              <a:t>40</a:t>
            </a:r>
            <a:r>
              <a:rPr lang="zh-CN" altLang="en-US" sz="2200" b="1" dirty="0">
                <a:latin typeface="仿宋" panose="02010609060101010101" pitchFamily="49" charset="-122"/>
                <a:ea typeface="仿宋" panose="02010609060101010101" pitchFamily="49" charset="-122"/>
              </a:rPr>
              <a:t>多万平方米，有数百个粮窖。大窖可储粮</a:t>
            </a:r>
            <a:r>
              <a:rPr lang="en-US" altLang="zh-CN" sz="2200" b="1" dirty="0">
                <a:latin typeface="仿宋" panose="02010609060101010101" pitchFamily="49" charset="-122"/>
                <a:ea typeface="仿宋" panose="02010609060101010101" pitchFamily="49" charset="-122"/>
              </a:rPr>
              <a:t>1</a:t>
            </a:r>
            <a:r>
              <a:rPr lang="zh-CN" altLang="en-US" sz="2200" b="1" dirty="0">
                <a:latin typeface="仿宋" panose="02010609060101010101" pitchFamily="49" charset="-122"/>
                <a:ea typeface="仿宋" panose="02010609060101010101" pitchFamily="49" charset="-122"/>
              </a:rPr>
              <a:t>万石以上，小窖也可储粮数千石，唐天宝</a:t>
            </a:r>
            <a:r>
              <a:rPr lang="en-US" altLang="zh-CN" sz="2200" b="1" dirty="0">
                <a:latin typeface="仿宋" panose="02010609060101010101" pitchFamily="49" charset="-122"/>
                <a:ea typeface="仿宋" panose="02010609060101010101" pitchFamily="49" charset="-122"/>
              </a:rPr>
              <a:t>8</a:t>
            </a:r>
            <a:r>
              <a:rPr lang="zh-CN" altLang="en-US" sz="2200" b="1" dirty="0">
                <a:latin typeface="仿宋" panose="02010609060101010101" pitchFamily="49" charset="-122"/>
                <a:ea typeface="仿宋" panose="02010609060101010101" pitchFamily="49" charset="-122"/>
              </a:rPr>
              <a:t>年总储粮量约为</a:t>
            </a:r>
            <a:r>
              <a:rPr lang="en-US" altLang="zh-CN" sz="2200" b="1" dirty="0">
                <a:latin typeface="仿宋" panose="02010609060101010101" pitchFamily="49" charset="-122"/>
                <a:ea typeface="仿宋" panose="02010609060101010101" pitchFamily="49" charset="-122"/>
              </a:rPr>
              <a:t>5833400</a:t>
            </a:r>
            <a:r>
              <a:rPr lang="zh-CN" altLang="en-US" sz="2200" b="1" dirty="0">
                <a:latin typeface="仿宋" panose="02010609060101010101" pitchFamily="49" charset="-122"/>
                <a:ea typeface="仿宋" panose="02010609060101010101" pitchFamily="49" charset="-122"/>
              </a:rPr>
              <a:t>石，被称为中国古代最大的古代粮仓。</a:t>
            </a:r>
          </a:p>
          <a:p>
            <a:pPr algn="just"/>
            <a:r>
              <a:rPr lang="zh-CN" altLang="en-US" sz="2200" b="1" dirty="0">
                <a:latin typeface="仿宋" panose="02010609060101010101" pitchFamily="49" charset="-122"/>
                <a:ea typeface="仿宋" panose="02010609060101010101" pitchFamily="49" charset="-122"/>
              </a:rPr>
              <a:t>    含嘉仓粮窖内发现一窖</a:t>
            </a:r>
            <a:r>
              <a:rPr lang="en-US" altLang="zh-CN" sz="2200" b="1" dirty="0">
                <a:latin typeface="仿宋" panose="02010609060101010101" pitchFamily="49" charset="-122"/>
                <a:ea typeface="仿宋" panose="02010609060101010101" pitchFamily="49" charset="-122"/>
              </a:rPr>
              <a:t>1300</a:t>
            </a:r>
            <a:r>
              <a:rPr lang="zh-CN" altLang="en-US" sz="2200" b="1" dirty="0">
                <a:latin typeface="仿宋" panose="02010609060101010101" pitchFamily="49" charset="-122"/>
                <a:ea typeface="仿宋" panose="02010609060101010101" pitchFamily="49" charset="-122"/>
              </a:rPr>
              <a:t>多年前存下的粮食，且“谷粒颗粒分明，糠是糠，米是米。” 考古专家把这归功于粮窖设计的科学</a:t>
            </a:r>
            <a:r>
              <a:rPr lang="en-US" altLang="zh-CN" sz="2200" b="1" dirty="0">
                <a:latin typeface="仿宋" panose="02010609060101010101" pitchFamily="49" charset="-122"/>
                <a:ea typeface="仿宋" panose="02010609060101010101" pitchFamily="49" charset="-122"/>
              </a:rPr>
              <a:t>——</a:t>
            </a:r>
            <a:r>
              <a:rPr lang="zh-CN" altLang="en-US" sz="2200" b="1" dirty="0">
                <a:latin typeface="仿宋" panose="02010609060101010101" pitchFamily="49" charset="-122"/>
                <a:ea typeface="仿宋" panose="02010609060101010101" pitchFamily="49" charset="-122"/>
              </a:rPr>
              <a:t>“席子夹糠”法，可以达到低温储粮的效果。这样的粮窖不仅防鼠防盗、防潮防火，还具有良好的“保鲜”功能，在唐代，这样的地下窖仓里稻米的“保质期”为</a:t>
            </a:r>
            <a:r>
              <a:rPr lang="en-US" altLang="zh-CN" sz="2200" b="1" dirty="0">
                <a:latin typeface="仿宋" panose="02010609060101010101" pitchFamily="49" charset="-122"/>
                <a:ea typeface="仿宋" panose="02010609060101010101" pitchFamily="49" charset="-122"/>
              </a:rPr>
              <a:t>5</a:t>
            </a:r>
            <a:r>
              <a:rPr lang="zh-CN" altLang="en-US" sz="2200" b="1" dirty="0">
                <a:latin typeface="仿宋" panose="02010609060101010101" pitchFamily="49" charset="-122"/>
                <a:ea typeface="仿宋" panose="02010609060101010101" pitchFamily="49" charset="-122"/>
              </a:rPr>
              <a:t>年，谷子的“保质期”更是长达</a:t>
            </a:r>
            <a:r>
              <a:rPr lang="en-US" altLang="zh-CN" sz="2200" b="1" dirty="0">
                <a:latin typeface="仿宋" panose="02010609060101010101" pitchFamily="49" charset="-122"/>
                <a:ea typeface="仿宋" panose="02010609060101010101" pitchFamily="49" charset="-122"/>
              </a:rPr>
              <a:t>9</a:t>
            </a:r>
            <a:r>
              <a:rPr lang="zh-CN" altLang="en-US" sz="2200" b="1" dirty="0">
                <a:latin typeface="仿宋" panose="02010609060101010101" pitchFamily="49" charset="-122"/>
                <a:ea typeface="仿宋" panose="02010609060101010101" pitchFamily="49" charset="-122"/>
              </a:rPr>
              <a:t>年。 </a:t>
            </a:r>
          </a:p>
        </p:txBody>
      </p:sp>
      <p:sp>
        <p:nvSpPr>
          <p:cNvPr id="7" name="矩形 184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2424462-D645-4A36-A184-AA1F20BD570A}"/>
              </a:ext>
            </a:extLst>
          </p:cNvPr>
          <p:cNvSpPr/>
          <p:nvPr>
            <p:custDataLst>
              <p:tags r:id="rId6"/>
            </p:custDataLst>
          </p:nvPr>
        </p:nvSpPr>
        <p:spPr>
          <a:xfrm>
            <a:off x="8461723" y="6457890"/>
            <a:ext cx="3701049" cy="400110"/>
          </a:xfrm>
          <a:prstGeom prst="rect">
            <a:avLst/>
          </a:prstGeom>
          <a:solidFill>
            <a:schemeClr val="bg1"/>
          </a:solidFill>
          <a:ln w="9525">
            <a:noFill/>
          </a:ln>
        </p:spPr>
        <p:txBody>
          <a:bodyPr wrap="square" anchor="ctr">
            <a:spAutoFit/>
          </a:bodyPr>
          <a:lstStyle/>
          <a:p>
            <a:pPr algn="just"/>
            <a:r>
              <a:rPr lang="zh-CN" altLang="en-US" sz="2000" b="1">
                <a:solidFill>
                  <a:srgbClr val="0000FF"/>
                </a:solidFill>
              </a:rPr>
              <a:t>“天下第一粮仓”</a:t>
            </a:r>
            <a:r>
              <a:rPr lang="en-US" altLang="zh-CN" sz="2000" b="1">
                <a:solidFill>
                  <a:srgbClr val="0000FF"/>
                </a:solidFill>
                <a:latin typeface="Arial"/>
              </a:rPr>
              <a:t>——</a:t>
            </a:r>
            <a:r>
              <a:rPr lang="zh-CN" altLang="en-US" sz="2000" b="1">
                <a:solidFill>
                  <a:srgbClr val="0000FF"/>
                </a:solidFill>
              </a:rPr>
              <a:t>含嘉仓</a:t>
            </a:r>
          </a:p>
        </p:txBody>
      </p:sp>
      <p:grpSp>
        <p:nvGrpSpPr>
          <p:cNvPr id="8" name="组合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525747-E5FA-44F8-B9FE-AF17508D5352}"/>
              </a:ext>
            </a:extLst>
          </p:cNvPr>
          <p:cNvGrpSpPr/>
          <p:nvPr>
            <p:custDataLst>
              <p:tags r:id="rId7"/>
            </p:custDataLst>
          </p:nvPr>
        </p:nvGrpSpPr>
        <p:grpSpPr>
          <a:xfrm>
            <a:off x="557559" y="1357907"/>
            <a:ext cx="8523973" cy="1342642"/>
            <a:chOff x="683568" y="1560623"/>
            <a:chExt cx="7548535" cy="3582853"/>
          </a:xfrm>
        </p:grpSpPr>
        <p:sp>
          <p:nvSpPr>
            <p:cNvPr id="9" name="直角三角形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52E815-2E8E-4B0D-A43A-AB3DAD674F8E}"/>
                </a:ext>
              </a:extLst>
            </p:cNvPr>
            <p:cNvSpPr/>
            <p:nvPr>
              <p:custDataLst>
                <p:tags r:id="rId10"/>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91F9FD0-11D0-4A7A-BBA4-45377C6C789A}"/>
                </a:ext>
              </a:extLst>
            </p:cNvPr>
            <p:cNvSpPr/>
            <p:nvPr>
              <p:custDataLst>
                <p:tags r:id="rId11"/>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474FAF9-4D4B-4051-8938-B2FD1F179B37}"/>
                </a:ext>
              </a:extLst>
            </p:cNvPr>
            <p:cNvSpPr/>
            <p:nvPr>
              <p:custDataLst>
                <p:tags r:id="rId12"/>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2"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AC01B2D-AE0A-484D-873D-9392D7450C10}"/>
              </a:ext>
            </a:extLst>
          </p:cNvPr>
          <p:cNvSpPr txBox="1"/>
          <p:nvPr>
            <p:custDataLst>
              <p:tags r:id="rId8"/>
            </p:custDataLst>
          </p:nvPr>
        </p:nvSpPr>
        <p:spPr>
          <a:xfrm>
            <a:off x="818417" y="1395375"/>
            <a:ext cx="7087626" cy="461665"/>
          </a:xfrm>
          <a:prstGeom prst="rect">
            <a:avLst/>
          </a:prstGeom>
          <a:noFill/>
          <a:ln w="9525">
            <a:noFill/>
          </a:ln>
        </p:spPr>
        <p:txBody>
          <a:bodyPr wrap="square">
            <a:spAutoFit/>
          </a:bodyPr>
          <a:lstStyle>
            <a:defPPr>
              <a:defRPr lang="zh-CN"/>
            </a:defPPr>
            <a:lvl1pPr>
              <a:defRPr sz="2800" b="1">
                <a:latin typeface="Calibri"/>
              </a:defRPr>
            </a:lvl1pPr>
          </a:lstStyle>
          <a:p>
            <a:r>
              <a:rPr lang="zh-CN" altLang="en-US" sz="2400">
                <a:solidFill>
                  <a:srgbClr val="FF0000"/>
                </a:solidFill>
                <a:latin typeface="仿宋" panose="02010609060101010101" pitchFamily="49" charset="-122"/>
                <a:ea typeface="仿宋" panose="02010609060101010101" pitchFamily="49" charset="-122"/>
              </a:rPr>
              <a:t>①原始社会，人们用陶器和地窖储存粮食。</a:t>
            </a:r>
          </a:p>
        </p:txBody>
      </p:sp>
      <p:sp>
        <p:nvSpPr>
          <p:cNvPr id="13"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0EFDE2A-F52A-44F4-9EB2-00A1A325F730}"/>
              </a:ext>
            </a:extLst>
          </p:cNvPr>
          <p:cNvSpPr txBox="1"/>
          <p:nvPr>
            <p:custDataLst>
              <p:tags r:id="rId9"/>
            </p:custDataLst>
          </p:nvPr>
        </p:nvSpPr>
        <p:spPr>
          <a:xfrm>
            <a:off x="818417" y="1933901"/>
            <a:ext cx="8330350" cy="461665"/>
          </a:xfrm>
          <a:prstGeom prst="rect">
            <a:avLst/>
          </a:prstGeom>
          <a:noFill/>
          <a:ln w="9525">
            <a:noFill/>
          </a:ln>
        </p:spPr>
        <p:txBody>
          <a:bodyPr wrap="square">
            <a:spAutoFit/>
          </a:bodyPr>
          <a:lstStyle>
            <a:defPPr>
              <a:defRPr lang="zh-CN"/>
            </a:defPPr>
            <a:lvl1pPr>
              <a:defRPr sz="2800" b="1">
                <a:latin typeface="Calibri"/>
              </a:defRPr>
            </a:lvl1pPr>
          </a:lstStyle>
          <a:p>
            <a:r>
              <a:rPr lang="zh-CN" altLang="en-US" sz="2400">
                <a:solidFill>
                  <a:srgbClr val="FF0000"/>
                </a:solidFill>
                <a:latin typeface="仿宋" panose="02010609060101010101" pitchFamily="49" charset="-122"/>
                <a:ea typeface="仿宋" panose="02010609060101010101" pitchFamily="49" charset="-122"/>
                <a:sym typeface="+mn-ea"/>
              </a:rPr>
              <a:t>②</a:t>
            </a:r>
            <a:r>
              <a:rPr lang="zh-CN" altLang="zh-CN" sz="2400">
                <a:solidFill>
                  <a:srgbClr val="FF0000"/>
                </a:solidFill>
                <a:latin typeface="仿宋" panose="02010609060101010101" pitchFamily="49" charset="-122"/>
                <a:ea typeface="仿宋" panose="02010609060101010101" pitchFamily="49" charset="-122"/>
                <a:sym typeface="+mn-ea"/>
              </a:rPr>
              <a:t>随着古代农业的发展，粮仓的储备技术逐渐改进</a:t>
            </a:r>
            <a:r>
              <a:rPr lang="en-US" altLang="zh-CN" sz="2400">
                <a:solidFill>
                  <a:srgbClr val="FF0000"/>
                </a:solidFill>
                <a:latin typeface="仿宋" panose="02010609060101010101" pitchFamily="49" charset="-122"/>
                <a:ea typeface="仿宋" panose="02010609060101010101" pitchFamily="49" charset="-122"/>
                <a:sym typeface="+mn-ea"/>
              </a:rPr>
              <a:t>……</a:t>
            </a:r>
            <a:endParaRPr lang="zh-CN" altLang="zh-CN" sz="240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813021441"/>
      </p:ext>
    </p:extLst>
  </p:cSld>
  <p:clrMapOvr>
    <a:masterClrMapping/>
  </p:clrMapOvr>
  <mc:AlternateContent xmlns:mc="http://schemas.openxmlformats.org/markup-compatibility/2006">
    <mc:Choice xmlns:p14="http://schemas.microsoft.com/office/powerpoint/2010/main" xmlns=""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99"/>
</p:tagLst>
</file>

<file path=ppt/tags/tag10.xml><?xml version="1.0" encoding="utf-8"?>
<p:tagLst xmlns:a="http://schemas.openxmlformats.org/drawingml/2006/main" xmlns:r="http://schemas.openxmlformats.org/officeDocument/2006/relationships" xmlns:p="http://schemas.openxmlformats.org/presentationml/2006/main">
  <p:tag name="AS_UNIQUEID" val="16"/>
</p:tagLst>
</file>

<file path=ppt/tags/tag100.xml><?xml version="1.0" encoding="utf-8"?>
<p:tagLst xmlns:a="http://schemas.openxmlformats.org/drawingml/2006/main" xmlns:r="http://schemas.openxmlformats.org/officeDocument/2006/relationships" xmlns:p="http://schemas.openxmlformats.org/presentationml/2006/main">
  <p:tag name="AS_UNIQUEID" val="703"/>
</p:tagLst>
</file>

<file path=ppt/tags/tag101.xml><?xml version="1.0" encoding="utf-8"?>
<p:tagLst xmlns:a="http://schemas.openxmlformats.org/drawingml/2006/main" xmlns:r="http://schemas.openxmlformats.org/officeDocument/2006/relationships" xmlns:p="http://schemas.openxmlformats.org/presentationml/2006/main">
  <p:tag name="AS_UNIQUEID" val="704"/>
</p:tagLst>
</file>

<file path=ppt/tags/tag102.xml><?xml version="1.0" encoding="utf-8"?>
<p:tagLst xmlns:a="http://schemas.openxmlformats.org/drawingml/2006/main" xmlns:r="http://schemas.openxmlformats.org/officeDocument/2006/relationships" xmlns:p="http://schemas.openxmlformats.org/presentationml/2006/main">
  <p:tag name="AS_UNIQUEID" val="705"/>
</p:tagLst>
</file>

<file path=ppt/tags/tag103.xml><?xml version="1.0" encoding="utf-8"?>
<p:tagLst xmlns:a="http://schemas.openxmlformats.org/drawingml/2006/main" xmlns:r="http://schemas.openxmlformats.org/officeDocument/2006/relationships" xmlns:p="http://schemas.openxmlformats.org/presentationml/2006/main">
  <p:tag name="AS_UNIQUEID" val="706"/>
</p:tagLst>
</file>

<file path=ppt/tags/tag104.xml><?xml version="1.0" encoding="utf-8"?>
<p:tagLst xmlns:a="http://schemas.openxmlformats.org/drawingml/2006/main" xmlns:r="http://schemas.openxmlformats.org/officeDocument/2006/relationships" xmlns:p="http://schemas.openxmlformats.org/presentationml/2006/main">
  <p:tag name="AS_UNIQUEID" val="707"/>
</p:tagLst>
</file>

<file path=ppt/tags/tag105.xml><?xml version="1.0" encoding="utf-8"?>
<p:tagLst xmlns:a="http://schemas.openxmlformats.org/drawingml/2006/main" xmlns:r="http://schemas.openxmlformats.org/officeDocument/2006/relationships" xmlns:p="http://schemas.openxmlformats.org/presentationml/2006/main">
  <p:tag name="AS_UNIQUEID" val="708"/>
</p:tagLst>
</file>

<file path=ppt/tags/tag106.xml><?xml version="1.0" encoding="utf-8"?>
<p:tagLst xmlns:a="http://schemas.openxmlformats.org/drawingml/2006/main" xmlns:r="http://schemas.openxmlformats.org/officeDocument/2006/relationships" xmlns:p="http://schemas.openxmlformats.org/presentationml/2006/main">
  <p:tag name="AS_UNIQUEID" val="709"/>
</p:tagLst>
</file>

<file path=ppt/tags/tag107.xml><?xml version="1.0" encoding="utf-8"?>
<p:tagLst xmlns:a="http://schemas.openxmlformats.org/drawingml/2006/main" xmlns:r="http://schemas.openxmlformats.org/officeDocument/2006/relationships" xmlns:p="http://schemas.openxmlformats.org/presentationml/2006/main">
  <p:tag name="AS_UNIQUEID" val="710"/>
</p:tagLst>
</file>

<file path=ppt/tags/tag108.xml><?xml version="1.0" encoding="utf-8"?>
<p:tagLst xmlns:a="http://schemas.openxmlformats.org/drawingml/2006/main" xmlns:r="http://schemas.openxmlformats.org/officeDocument/2006/relationships" xmlns:p="http://schemas.openxmlformats.org/presentationml/2006/main">
  <p:tag name="AS_UNIQUEID" val="711"/>
</p:tagLst>
</file>

<file path=ppt/tags/tag109.xml><?xml version="1.0" encoding="utf-8"?>
<p:tagLst xmlns:a="http://schemas.openxmlformats.org/drawingml/2006/main" xmlns:r="http://schemas.openxmlformats.org/officeDocument/2006/relationships" xmlns:p="http://schemas.openxmlformats.org/presentationml/2006/main">
  <p:tag name="AS_UNIQUEID" val="712"/>
</p:tagLst>
</file>

<file path=ppt/tags/tag11.xml><?xml version="1.0" encoding="utf-8"?>
<p:tagLst xmlns:a="http://schemas.openxmlformats.org/drawingml/2006/main" xmlns:r="http://schemas.openxmlformats.org/officeDocument/2006/relationships" xmlns:p="http://schemas.openxmlformats.org/presentationml/2006/main">
  <p:tag name="AS_UNIQUEID" val="606"/>
</p:tagLst>
</file>

<file path=ppt/tags/tag110.xml><?xml version="1.0" encoding="utf-8"?>
<p:tagLst xmlns:a="http://schemas.openxmlformats.org/drawingml/2006/main" xmlns:r="http://schemas.openxmlformats.org/officeDocument/2006/relationships" xmlns:p="http://schemas.openxmlformats.org/presentationml/2006/main">
  <p:tag name="AS_UNIQUEID" val="713"/>
</p:tagLst>
</file>

<file path=ppt/tags/tag111.xml><?xml version="1.0" encoding="utf-8"?>
<p:tagLst xmlns:a="http://schemas.openxmlformats.org/drawingml/2006/main" xmlns:r="http://schemas.openxmlformats.org/officeDocument/2006/relationships" xmlns:p="http://schemas.openxmlformats.org/presentationml/2006/main">
  <p:tag name="AS_UNIQUEID" val="714"/>
</p:tagLst>
</file>

<file path=ppt/tags/tag112.xml><?xml version="1.0" encoding="utf-8"?>
<p:tagLst xmlns:a="http://schemas.openxmlformats.org/drawingml/2006/main" xmlns:r="http://schemas.openxmlformats.org/officeDocument/2006/relationships" xmlns:p="http://schemas.openxmlformats.org/presentationml/2006/main">
  <p:tag name="AS_UNIQUEID" val="715"/>
</p:tagLst>
</file>

<file path=ppt/tags/tag113.xml><?xml version="1.0" encoding="utf-8"?>
<p:tagLst xmlns:a="http://schemas.openxmlformats.org/drawingml/2006/main" xmlns:r="http://schemas.openxmlformats.org/officeDocument/2006/relationships" xmlns:p="http://schemas.openxmlformats.org/presentationml/2006/main">
  <p:tag name="AS_UNIQUEID" val="716"/>
</p:tagLst>
</file>

<file path=ppt/tags/tag114.xml><?xml version="1.0" encoding="utf-8"?>
<p:tagLst xmlns:a="http://schemas.openxmlformats.org/drawingml/2006/main" xmlns:r="http://schemas.openxmlformats.org/officeDocument/2006/relationships" xmlns:p="http://schemas.openxmlformats.org/presentationml/2006/main">
  <p:tag name="AS_UNIQUEID" val="717"/>
</p:tagLst>
</file>

<file path=ppt/tags/tag115.xml><?xml version="1.0" encoding="utf-8"?>
<p:tagLst xmlns:a="http://schemas.openxmlformats.org/drawingml/2006/main" xmlns:r="http://schemas.openxmlformats.org/officeDocument/2006/relationships" xmlns:p="http://schemas.openxmlformats.org/presentationml/2006/main">
  <p:tag name="AS_UNIQUEID" val="718"/>
</p:tagLst>
</file>

<file path=ppt/tags/tag116.xml><?xml version="1.0" encoding="utf-8"?>
<p:tagLst xmlns:a="http://schemas.openxmlformats.org/drawingml/2006/main" xmlns:r="http://schemas.openxmlformats.org/officeDocument/2006/relationships" xmlns:p="http://schemas.openxmlformats.org/presentationml/2006/main">
  <p:tag name="AS_UNIQUEID" val="719"/>
</p:tagLst>
</file>

<file path=ppt/tags/tag117.xml><?xml version="1.0" encoding="utf-8"?>
<p:tagLst xmlns:a="http://schemas.openxmlformats.org/drawingml/2006/main" xmlns:r="http://schemas.openxmlformats.org/officeDocument/2006/relationships" xmlns:p="http://schemas.openxmlformats.org/presentationml/2006/main">
  <p:tag name="AS_UNIQUEID" val="477"/>
</p:tagLst>
</file>

<file path=ppt/tags/tag118.xml><?xml version="1.0" encoding="utf-8"?>
<p:tagLst xmlns:a="http://schemas.openxmlformats.org/drawingml/2006/main" xmlns:r="http://schemas.openxmlformats.org/officeDocument/2006/relationships" xmlns:p="http://schemas.openxmlformats.org/presentationml/2006/main">
  <p:tag name="AS_UNIQUEID" val="478"/>
</p:tagLst>
</file>

<file path=ppt/tags/tag119.xml><?xml version="1.0" encoding="utf-8"?>
<p:tagLst xmlns:a="http://schemas.openxmlformats.org/drawingml/2006/main" xmlns:r="http://schemas.openxmlformats.org/officeDocument/2006/relationships" xmlns:p="http://schemas.openxmlformats.org/presentationml/2006/main">
  <p:tag name="AS_UNIQUEID" val="479"/>
</p:tagLst>
</file>

<file path=ppt/tags/tag12.xml><?xml version="1.0" encoding="utf-8"?>
<p:tagLst xmlns:a="http://schemas.openxmlformats.org/drawingml/2006/main" xmlns:r="http://schemas.openxmlformats.org/officeDocument/2006/relationships" xmlns:p="http://schemas.openxmlformats.org/presentationml/2006/main">
  <p:tag name="AS_UNIQUEID" val="607"/>
</p:tagLst>
</file>

<file path=ppt/tags/tag13.xml><?xml version="1.0" encoding="utf-8"?>
<p:tagLst xmlns:a="http://schemas.openxmlformats.org/drawingml/2006/main" xmlns:r="http://schemas.openxmlformats.org/officeDocument/2006/relationships" xmlns:p="http://schemas.openxmlformats.org/presentationml/2006/main">
  <p:tag name="AS_UNIQUEID" val="608"/>
</p:tagLst>
</file>

<file path=ppt/tags/tag14.xml><?xml version="1.0" encoding="utf-8"?>
<p:tagLst xmlns:a="http://schemas.openxmlformats.org/drawingml/2006/main" xmlns:r="http://schemas.openxmlformats.org/officeDocument/2006/relationships" xmlns:p="http://schemas.openxmlformats.org/presentationml/2006/main">
  <p:tag name="AS_UNIQUEID" val="613"/>
</p:tagLst>
</file>

<file path=ppt/tags/tag15.xml><?xml version="1.0" encoding="utf-8"?>
<p:tagLst xmlns:a="http://schemas.openxmlformats.org/drawingml/2006/main" xmlns:r="http://schemas.openxmlformats.org/officeDocument/2006/relationships" xmlns:p="http://schemas.openxmlformats.org/presentationml/2006/main">
  <p:tag name="AS_UNIQUEID" val="617"/>
</p:tagLst>
</file>

<file path=ppt/tags/tag16.xml><?xml version="1.0" encoding="utf-8"?>
<p:tagLst xmlns:a="http://schemas.openxmlformats.org/drawingml/2006/main" xmlns:r="http://schemas.openxmlformats.org/officeDocument/2006/relationships" xmlns:p="http://schemas.openxmlformats.org/presentationml/2006/main">
  <p:tag name="AS_UNIQUEID" val="341"/>
</p:tagLst>
</file>

<file path=ppt/tags/tag17.xml><?xml version="1.0" encoding="utf-8"?>
<p:tagLst xmlns:a="http://schemas.openxmlformats.org/drawingml/2006/main" xmlns:r="http://schemas.openxmlformats.org/officeDocument/2006/relationships" xmlns:p="http://schemas.openxmlformats.org/presentationml/2006/main">
  <p:tag name="AS_UNIQUEID" val="611"/>
</p:tagLst>
</file>

<file path=ppt/tags/tag18.xml><?xml version="1.0" encoding="utf-8"?>
<p:tagLst xmlns:a="http://schemas.openxmlformats.org/drawingml/2006/main" xmlns:r="http://schemas.openxmlformats.org/officeDocument/2006/relationships" xmlns:p="http://schemas.openxmlformats.org/presentationml/2006/main">
  <p:tag name="AS_UNIQUEID" val="614"/>
</p:tagLst>
</file>

<file path=ppt/tags/tag19.xml><?xml version="1.0" encoding="utf-8"?>
<p:tagLst xmlns:a="http://schemas.openxmlformats.org/drawingml/2006/main" xmlns:r="http://schemas.openxmlformats.org/officeDocument/2006/relationships" xmlns:p="http://schemas.openxmlformats.org/presentationml/2006/main">
  <p:tag name="AS_UNIQUEID" val="615"/>
</p:tagLst>
</file>

<file path=ppt/tags/tag2.xml><?xml version="1.0" encoding="utf-8"?>
<p:tagLst xmlns:a="http://schemas.openxmlformats.org/drawingml/2006/main" xmlns:r="http://schemas.openxmlformats.org/officeDocument/2006/relationships" xmlns:p="http://schemas.openxmlformats.org/presentationml/2006/main">
  <p:tag name="AS_UNIQUEID" val="600"/>
</p:tagLst>
</file>

<file path=ppt/tags/tag20.xml><?xml version="1.0" encoding="utf-8"?>
<p:tagLst xmlns:a="http://schemas.openxmlformats.org/drawingml/2006/main" xmlns:r="http://schemas.openxmlformats.org/officeDocument/2006/relationships" xmlns:p="http://schemas.openxmlformats.org/presentationml/2006/main">
  <p:tag name="AS_UNIQUEID" val="616"/>
</p:tagLst>
</file>

<file path=ppt/tags/tag21.xml><?xml version="1.0" encoding="utf-8"?>
<p:tagLst xmlns:a="http://schemas.openxmlformats.org/drawingml/2006/main" xmlns:r="http://schemas.openxmlformats.org/officeDocument/2006/relationships" xmlns:p="http://schemas.openxmlformats.org/presentationml/2006/main">
  <p:tag name="AS_UNIQUEID" val="341"/>
</p:tagLst>
</file>

<file path=ppt/tags/tag22.xml><?xml version="1.0" encoding="utf-8"?>
<p:tagLst xmlns:a="http://schemas.openxmlformats.org/drawingml/2006/main" xmlns:r="http://schemas.openxmlformats.org/officeDocument/2006/relationships" xmlns:p="http://schemas.openxmlformats.org/presentationml/2006/main">
  <p:tag name="AS_UNIQUEID" val="619"/>
</p:tagLst>
</file>

<file path=ppt/tags/tag23.xml><?xml version="1.0" encoding="utf-8"?>
<p:tagLst xmlns:a="http://schemas.openxmlformats.org/drawingml/2006/main" xmlns:r="http://schemas.openxmlformats.org/officeDocument/2006/relationships" xmlns:p="http://schemas.openxmlformats.org/presentationml/2006/main">
  <p:tag name="AS_UNIQUEID" val="620"/>
</p:tagLst>
</file>

<file path=ppt/tags/tag24.xml><?xml version="1.0" encoding="utf-8"?>
<p:tagLst xmlns:a="http://schemas.openxmlformats.org/drawingml/2006/main" xmlns:r="http://schemas.openxmlformats.org/officeDocument/2006/relationships" xmlns:p="http://schemas.openxmlformats.org/presentationml/2006/main">
  <p:tag name="AS_UNIQUEID" val="622"/>
</p:tagLst>
</file>

<file path=ppt/tags/tag25.xml><?xml version="1.0" encoding="utf-8"?>
<p:tagLst xmlns:a="http://schemas.openxmlformats.org/drawingml/2006/main" xmlns:r="http://schemas.openxmlformats.org/officeDocument/2006/relationships" xmlns:p="http://schemas.openxmlformats.org/presentationml/2006/main">
  <p:tag name="AS_UNIQUEID" val="626"/>
</p:tagLst>
</file>

<file path=ppt/tags/tag26.xml><?xml version="1.0" encoding="utf-8"?>
<p:tagLst xmlns:a="http://schemas.openxmlformats.org/drawingml/2006/main" xmlns:r="http://schemas.openxmlformats.org/officeDocument/2006/relationships" xmlns:p="http://schemas.openxmlformats.org/presentationml/2006/main">
  <p:tag name="AS_UNIQUEID" val="623"/>
</p:tagLst>
</file>

<file path=ppt/tags/tag27.xml><?xml version="1.0" encoding="utf-8"?>
<p:tagLst xmlns:a="http://schemas.openxmlformats.org/drawingml/2006/main" xmlns:r="http://schemas.openxmlformats.org/officeDocument/2006/relationships" xmlns:p="http://schemas.openxmlformats.org/presentationml/2006/main">
  <p:tag name="AS_UNIQUEID" val="624"/>
</p:tagLst>
</file>

<file path=ppt/tags/tag28.xml><?xml version="1.0" encoding="utf-8"?>
<p:tagLst xmlns:a="http://schemas.openxmlformats.org/drawingml/2006/main" xmlns:r="http://schemas.openxmlformats.org/officeDocument/2006/relationships" xmlns:p="http://schemas.openxmlformats.org/presentationml/2006/main">
  <p:tag name="AS_UNIQUEID" val="625"/>
</p:tagLst>
</file>

<file path=ppt/tags/tag29.xml><?xml version="1.0" encoding="utf-8"?>
<p:tagLst xmlns:a="http://schemas.openxmlformats.org/drawingml/2006/main" xmlns:r="http://schemas.openxmlformats.org/officeDocument/2006/relationships" xmlns:p="http://schemas.openxmlformats.org/presentationml/2006/main">
  <p:tag name="AS_UNIQUEID" val="228"/>
  <p:tag name="KSO_WM_UNIT_TABLE_BEAUTIFY" val="smartTable{46cc08e5-62f2-4612-b565-7da9c567001b}"/>
</p:tagLst>
</file>

<file path=ppt/tags/tag3.xml><?xml version="1.0" encoding="utf-8"?>
<p:tagLst xmlns:a="http://schemas.openxmlformats.org/drawingml/2006/main" xmlns:r="http://schemas.openxmlformats.org/officeDocument/2006/relationships" xmlns:p="http://schemas.openxmlformats.org/presentationml/2006/main">
  <p:tag name="AS_UNIQUEID" val="601"/>
</p:tagLst>
</file>

<file path=ppt/tags/tag30.xml><?xml version="1.0" encoding="utf-8"?>
<p:tagLst xmlns:a="http://schemas.openxmlformats.org/drawingml/2006/main" xmlns:r="http://schemas.openxmlformats.org/officeDocument/2006/relationships" xmlns:p="http://schemas.openxmlformats.org/presentationml/2006/main">
  <p:tag name="AS_UNIQUEID" val="628"/>
</p:tagLst>
</file>

<file path=ppt/tags/tag31.xml><?xml version="1.0" encoding="utf-8"?>
<p:tagLst xmlns:a="http://schemas.openxmlformats.org/drawingml/2006/main" xmlns:r="http://schemas.openxmlformats.org/officeDocument/2006/relationships" xmlns:p="http://schemas.openxmlformats.org/presentationml/2006/main">
  <p:tag name="AS_UNIQUEID" val="629"/>
</p:tagLst>
</file>

<file path=ppt/tags/tag32.xml><?xml version="1.0" encoding="utf-8"?>
<p:tagLst xmlns:a="http://schemas.openxmlformats.org/drawingml/2006/main" xmlns:r="http://schemas.openxmlformats.org/officeDocument/2006/relationships" xmlns:p="http://schemas.openxmlformats.org/presentationml/2006/main">
  <p:tag name="AS_UNIQUEID" val="341"/>
</p:tagLst>
</file>

<file path=ppt/tags/tag33.xml><?xml version="1.0" encoding="utf-8"?>
<p:tagLst xmlns:a="http://schemas.openxmlformats.org/drawingml/2006/main" xmlns:r="http://schemas.openxmlformats.org/officeDocument/2006/relationships" xmlns:p="http://schemas.openxmlformats.org/presentationml/2006/main">
  <p:tag name="AS_UNIQUEID" val="410"/>
</p:tagLst>
</file>

<file path=ppt/tags/tag34.xml><?xml version="1.0" encoding="utf-8"?>
<p:tagLst xmlns:a="http://schemas.openxmlformats.org/drawingml/2006/main" xmlns:r="http://schemas.openxmlformats.org/officeDocument/2006/relationships" xmlns:p="http://schemas.openxmlformats.org/presentationml/2006/main">
  <p:tag name="AS_UNIQUEID" val="405"/>
</p:tagLst>
</file>

<file path=ppt/tags/tag35.xml><?xml version="1.0" encoding="utf-8"?>
<p:tagLst xmlns:a="http://schemas.openxmlformats.org/drawingml/2006/main" xmlns:r="http://schemas.openxmlformats.org/officeDocument/2006/relationships" xmlns:p="http://schemas.openxmlformats.org/presentationml/2006/main">
  <p:tag name="AS_UNIQUEID" val="97"/>
</p:tagLst>
</file>

<file path=ppt/tags/tag36.xml><?xml version="1.0" encoding="utf-8"?>
<p:tagLst xmlns:a="http://schemas.openxmlformats.org/drawingml/2006/main" xmlns:r="http://schemas.openxmlformats.org/officeDocument/2006/relationships" xmlns:p="http://schemas.openxmlformats.org/presentationml/2006/main">
  <p:tag name="AS_UNIQUEID" val="631"/>
</p:tagLst>
</file>

<file path=ppt/tags/tag37.xml><?xml version="1.0" encoding="utf-8"?>
<p:tagLst xmlns:a="http://schemas.openxmlformats.org/drawingml/2006/main" xmlns:r="http://schemas.openxmlformats.org/officeDocument/2006/relationships" xmlns:p="http://schemas.openxmlformats.org/presentationml/2006/main">
  <p:tag name="AS_UNIQUEID" val="98"/>
</p:tagLst>
</file>

<file path=ppt/tags/tag38.xml><?xml version="1.0" encoding="utf-8"?>
<p:tagLst xmlns:a="http://schemas.openxmlformats.org/drawingml/2006/main" xmlns:r="http://schemas.openxmlformats.org/officeDocument/2006/relationships" xmlns:p="http://schemas.openxmlformats.org/presentationml/2006/main">
  <p:tag name="AS_UNIQUEID" val="632"/>
</p:tagLst>
</file>

<file path=ppt/tags/tag39.xml><?xml version="1.0" encoding="utf-8"?>
<p:tagLst xmlns:a="http://schemas.openxmlformats.org/drawingml/2006/main" xmlns:r="http://schemas.openxmlformats.org/officeDocument/2006/relationships" xmlns:p="http://schemas.openxmlformats.org/presentationml/2006/main">
  <p:tag name="AS_UNIQUEID" val="406"/>
</p:tagLst>
</file>

<file path=ppt/tags/tag4.xml><?xml version="1.0" encoding="utf-8"?>
<p:tagLst xmlns:a="http://schemas.openxmlformats.org/drawingml/2006/main" xmlns:r="http://schemas.openxmlformats.org/officeDocument/2006/relationships" xmlns:p="http://schemas.openxmlformats.org/presentationml/2006/main">
  <p:tag name="AS_UNIQUEID" val="602"/>
</p:tagLst>
</file>

<file path=ppt/tags/tag40.xml><?xml version="1.0" encoding="utf-8"?>
<p:tagLst xmlns:a="http://schemas.openxmlformats.org/drawingml/2006/main" xmlns:r="http://schemas.openxmlformats.org/officeDocument/2006/relationships" xmlns:p="http://schemas.openxmlformats.org/presentationml/2006/main">
  <p:tag name="AS_UNIQUEID" val="636"/>
</p:tagLst>
</file>

<file path=ppt/tags/tag41.xml><?xml version="1.0" encoding="utf-8"?>
<p:tagLst xmlns:a="http://schemas.openxmlformats.org/drawingml/2006/main" xmlns:r="http://schemas.openxmlformats.org/officeDocument/2006/relationships" xmlns:p="http://schemas.openxmlformats.org/presentationml/2006/main">
  <p:tag name="AS_UNIQUEID" val="633"/>
</p:tagLst>
</file>

<file path=ppt/tags/tag42.xml><?xml version="1.0" encoding="utf-8"?>
<p:tagLst xmlns:a="http://schemas.openxmlformats.org/drawingml/2006/main" xmlns:r="http://schemas.openxmlformats.org/officeDocument/2006/relationships" xmlns:p="http://schemas.openxmlformats.org/presentationml/2006/main">
  <p:tag name="AS_UNIQUEID" val="634"/>
</p:tagLst>
</file>

<file path=ppt/tags/tag43.xml><?xml version="1.0" encoding="utf-8"?>
<p:tagLst xmlns:a="http://schemas.openxmlformats.org/drawingml/2006/main" xmlns:r="http://schemas.openxmlformats.org/officeDocument/2006/relationships" xmlns:p="http://schemas.openxmlformats.org/presentationml/2006/main">
  <p:tag name="AS_UNIQUEID" val="635"/>
</p:tagLst>
</file>

<file path=ppt/tags/tag44.xml><?xml version="1.0" encoding="utf-8"?>
<p:tagLst xmlns:a="http://schemas.openxmlformats.org/drawingml/2006/main" xmlns:r="http://schemas.openxmlformats.org/officeDocument/2006/relationships" xmlns:p="http://schemas.openxmlformats.org/presentationml/2006/main">
  <p:tag name="AS_UNIQUEID" val="640"/>
</p:tagLst>
</file>

<file path=ppt/tags/tag45.xml><?xml version="1.0" encoding="utf-8"?>
<p:tagLst xmlns:a="http://schemas.openxmlformats.org/drawingml/2006/main" xmlns:r="http://schemas.openxmlformats.org/officeDocument/2006/relationships" xmlns:p="http://schemas.openxmlformats.org/presentationml/2006/main">
  <p:tag name="AS_UNIQUEID" val="641"/>
</p:tagLst>
</file>

<file path=ppt/tags/tag46.xml><?xml version="1.0" encoding="utf-8"?>
<p:tagLst xmlns:a="http://schemas.openxmlformats.org/drawingml/2006/main" xmlns:r="http://schemas.openxmlformats.org/officeDocument/2006/relationships" xmlns:p="http://schemas.openxmlformats.org/presentationml/2006/main">
  <p:tag name="AS_UNIQUEID" val="642"/>
</p:tagLst>
</file>

<file path=ppt/tags/tag47.xml><?xml version="1.0" encoding="utf-8"?>
<p:tagLst xmlns:a="http://schemas.openxmlformats.org/drawingml/2006/main" xmlns:r="http://schemas.openxmlformats.org/officeDocument/2006/relationships" xmlns:p="http://schemas.openxmlformats.org/presentationml/2006/main">
  <p:tag name="AS_UNIQUEID" val="416"/>
</p:tagLst>
</file>

<file path=ppt/tags/tag48.xml><?xml version="1.0" encoding="utf-8"?>
<p:tagLst xmlns:a="http://schemas.openxmlformats.org/drawingml/2006/main" xmlns:r="http://schemas.openxmlformats.org/officeDocument/2006/relationships" xmlns:p="http://schemas.openxmlformats.org/presentationml/2006/main">
  <p:tag name="AS_UNIQUEID" val="643"/>
</p:tagLst>
</file>

<file path=ppt/tags/tag49.xml><?xml version="1.0" encoding="utf-8"?>
<p:tagLst xmlns:a="http://schemas.openxmlformats.org/drawingml/2006/main" xmlns:r="http://schemas.openxmlformats.org/officeDocument/2006/relationships" xmlns:p="http://schemas.openxmlformats.org/presentationml/2006/main">
  <p:tag name="AS_UNIQUEID" val="644"/>
</p:tagLst>
</file>

<file path=ppt/tags/tag5.xml><?xml version="1.0" encoding="utf-8"?>
<p:tagLst xmlns:a="http://schemas.openxmlformats.org/drawingml/2006/main" xmlns:r="http://schemas.openxmlformats.org/officeDocument/2006/relationships" xmlns:p="http://schemas.openxmlformats.org/presentationml/2006/main">
  <p:tag name="AS_UNIQUEID" val="341"/>
</p:tagLst>
</file>

<file path=ppt/tags/tag50.xml><?xml version="1.0" encoding="utf-8"?>
<p:tagLst xmlns:a="http://schemas.openxmlformats.org/drawingml/2006/main" xmlns:r="http://schemas.openxmlformats.org/officeDocument/2006/relationships" xmlns:p="http://schemas.openxmlformats.org/presentationml/2006/main">
  <p:tag name="AS_UNIQUEID" val="645"/>
</p:tagLst>
</file>

<file path=ppt/tags/tag51.xml><?xml version="1.0" encoding="utf-8"?>
<p:tagLst xmlns:a="http://schemas.openxmlformats.org/drawingml/2006/main" xmlns:r="http://schemas.openxmlformats.org/officeDocument/2006/relationships" xmlns:p="http://schemas.openxmlformats.org/presentationml/2006/main">
  <p:tag name="AS_UNIQUEID" val="647"/>
  <p:tag name="PA" val="v4.1.3"/>
</p:tagLst>
</file>

<file path=ppt/tags/tag52.xml><?xml version="1.0" encoding="utf-8"?>
<p:tagLst xmlns:a="http://schemas.openxmlformats.org/drawingml/2006/main" xmlns:r="http://schemas.openxmlformats.org/officeDocument/2006/relationships" xmlns:p="http://schemas.openxmlformats.org/presentationml/2006/main">
  <p:tag name="AS_UNIQUEID" val="648"/>
</p:tagLst>
</file>

<file path=ppt/tags/tag53.xml><?xml version="1.0" encoding="utf-8"?>
<p:tagLst xmlns:a="http://schemas.openxmlformats.org/drawingml/2006/main" xmlns:r="http://schemas.openxmlformats.org/officeDocument/2006/relationships" xmlns:p="http://schemas.openxmlformats.org/presentationml/2006/main">
  <p:tag name="AS_UNIQUEID" val="650"/>
</p:tagLst>
</file>

<file path=ppt/tags/tag54.xml><?xml version="1.0" encoding="utf-8"?>
<p:tagLst xmlns:a="http://schemas.openxmlformats.org/drawingml/2006/main" xmlns:r="http://schemas.openxmlformats.org/officeDocument/2006/relationships" xmlns:p="http://schemas.openxmlformats.org/presentationml/2006/main">
  <p:tag name="AS_UNIQUEID" val="341"/>
</p:tagLst>
</file>

<file path=ppt/tags/tag55.xml><?xml version="1.0" encoding="utf-8"?>
<p:tagLst xmlns:a="http://schemas.openxmlformats.org/drawingml/2006/main" xmlns:r="http://schemas.openxmlformats.org/officeDocument/2006/relationships" xmlns:p="http://schemas.openxmlformats.org/presentationml/2006/main">
  <p:tag name="AS_UNIQUEID" val="649"/>
</p:tagLst>
</file>

<file path=ppt/tags/tag56.xml><?xml version="1.0" encoding="utf-8"?>
<p:tagLst xmlns:a="http://schemas.openxmlformats.org/drawingml/2006/main" xmlns:r="http://schemas.openxmlformats.org/officeDocument/2006/relationships" xmlns:p="http://schemas.openxmlformats.org/presentationml/2006/main">
  <p:tag name="AS_UNIQUEID" val="445"/>
</p:tagLst>
</file>

<file path=ppt/tags/tag57.xml><?xml version="1.0" encoding="utf-8"?>
<p:tagLst xmlns:a="http://schemas.openxmlformats.org/drawingml/2006/main" xmlns:r="http://schemas.openxmlformats.org/officeDocument/2006/relationships" xmlns:p="http://schemas.openxmlformats.org/presentationml/2006/main">
  <p:tag name="AS_UNIQUEID" val="446"/>
</p:tagLst>
</file>

<file path=ppt/tags/tag58.xml><?xml version="1.0" encoding="utf-8"?>
<p:tagLst xmlns:a="http://schemas.openxmlformats.org/drawingml/2006/main" xmlns:r="http://schemas.openxmlformats.org/officeDocument/2006/relationships" xmlns:p="http://schemas.openxmlformats.org/presentationml/2006/main">
  <p:tag name="AS_UNIQUEID" val="461"/>
</p:tagLst>
</file>

<file path=ppt/tags/tag59.xml><?xml version="1.0" encoding="utf-8"?>
<p:tagLst xmlns:a="http://schemas.openxmlformats.org/drawingml/2006/main" xmlns:r="http://schemas.openxmlformats.org/officeDocument/2006/relationships" xmlns:p="http://schemas.openxmlformats.org/presentationml/2006/main">
  <p:tag name="AS_UNIQUEID" val="667"/>
</p:tagLst>
</file>

<file path=ppt/tags/tag6.xml><?xml version="1.0" encoding="utf-8"?>
<p:tagLst xmlns:a="http://schemas.openxmlformats.org/drawingml/2006/main" xmlns:r="http://schemas.openxmlformats.org/officeDocument/2006/relationships" xmlns:p="http://schemas.openxmlformats.org/presentationml/2006/main">
  <p:tag name="AS_UNIQUEID" val="603"/>
</p:tagLst>
</file>

<file path=ppt/tags/tag60.xml><?xml version="1.0" encoding="utf-8"?>
<p:tagLst xmlns:a="http://schemas.openxmlformats.org/drawingml/2006/main" xmlns:r="http://schemas.openxmlformats.org/officeDocument/2006/relationships" xmlns:p="http://schemas.openxmlformats.org/presentationml/2006/main">
  <p:tag name="AS_UNIQUEID" val="463"/>
</p:tagLst>
</file>

<file path=ppt/tags/tag61.xml><?xml version="1.0" encoding="utf-8"?>
<p:tagLst xmlns:a="http://schemas.openxmlformats.org/drawingml/2006/main" xmlns:r="http://schemas.openxmlformats.org/officeDocument/2006/relationships" xmlns:p="http://schemas.openxmlformats.org/presentationml/2006/main">
  <p:tag name="AS_UNIQUEID" val="454"/>
</p:tagLst>
</file>

<file path=ppt/tags/tag62.xml><?xml version="1.0" encoding="utf-8"?>
<p:tagLst xmlns:a="http://schemas.openxmlformats.org/drawingml/2006/main" xmlns:r="http://schemas.openxmlformats.org/officeDocument/2006/relationships" xmlns:p="http://schemas.openxmlformats.org/presentationml/2006/main">
  <p:tag name="AS_UNIQUEID" val="455"/>
</p:tagLst>
</file>

<file path=ppt/tags/tag63.xml><?xml version="1.0" encoding="utf-8"?>
<p:tagLst xmlns:a="http://schemas.openxmlformats.org/drawingml/2006/main" xmlns:r="http://schemas.openxmlformats.org/officeDocument/2006/relationships" xmlns:p="http://schemas.openxmlformats.org/presentationml/2006/main">
  <p:tag name="AS_UNIQUEID" val="456"/>
</p:tagLst>
</file>

<file path=ppt/tags/tag64.xml><?xml version="1.0" encoding="utf-8"?>
<p:tagLst xmlns:a="http://schemas.openxmlformats.org/drawingml/2006/main" xmlns:r="http://schemas.openxmlformats.org/officeDocument/2006/relationships" xmlns:p="http://schemas.openxmlformats.org/presentationml/2006/main">
  <p:tag name="AS_UNIQUEID" val="464"/>
</p:tagLst>
</file>

<file path=ppt/tags/tag65.xml><?xml version="1.0" encoding="utf-8"?>
<p:tagLst xmlns:a="http://schemas.openxmlformats.org/drawingml/2006/main" xmlns:r="http://schemas.openxmlformats.org/officeDocument/2006/relationships" xmlns:p="http://schemas.openxmlformats.org/presentationml/2006/main">
  <p:tag name="AS_UNIQUEID" val="668"/>
</p:tagLst>
</file>

<file path=ppt/tags/tag66.xml><?xml version="1.0" encoding="utf-8"?>
<p:tagLst xmlns:a="http://schemas.openxmlformats.org/drawingml/2006/main" xmlns:r="http://schemas.openxmlformats.org/officeDocument/2006/relationships" xmlns:p="http://schemas.openxmlformats.org/presentationml/2006/main">
  <p:tag name="AS_UNIQUEID" val="669"/>
</p:tagLst>
</file>

<file path=ppt/tags/tag67.xml><?xml version="1.0" encoding="utf-8"?>
<p:tagLst xmlns:a="http://schemas.openxmlformats.org/drawingml/2006/main" xmlns:r="http://schemas.openxmlformats.org/officeDocument/2006/relationships" xmlns:p="http://schemas.openxmlformats.org/presentationml/2006/main">
  <p:tag name="AS_UNIQUEID" val="670"/>
</p:tagLst>
</file>

<file path=ppt/tags/tag68.xml><?xml version="1.0" encoding="utf-8"?>
<p:tagLst xmlns:a="http://schemas.openxmlformats.org/drawingml/2006/main" xmlns:r="http://schemas.openxmlformats.org/officeDocument/2006/relationships" xmlns:p="http://schemas.openxmlformats.org/presentationml/2006/main">
  <p:tag name="AS_UNIQUEID" val="472"/>
</p:tagLst>
</file>

<file path=ppt/tags/tag69.xml><?xml version="1.0" encoding="utf-8"?>
<p:tagLst xmlns:a="http://schemas.openxmlformats.org/drawingml/2006/main" xmlns:r="http://schemas.openxmlformats.org/officeDocument/2006/relationships" xmlns:p="http://schemas.openxmlformats.org/presentationml/2006/main">
  <p:tag name="AS_UNIQUEID" val="446"/>
</p:tagLst>
</file>

<file path=ppt/tags/tag7.xml><?xml version="1.0" encoding="utf-8"?>
<p:tagLst xmlns:a="http://schemas.openxmlformats.org/drawingml/2006/main" xmlns:r="http://schemas.openxmlformats.org/officeDocument/2006/relationships" xmlns:p="http://schemas.openxmlformats.org/presentationml/2006/main">
  <p:tag name="AS_UNIQUEID" val="604"/>
</p:tagLst>
</file>

<file path=ppt/tags/tag70.xml><?xml version="1.0" encoding="utf-8"?>
<p:tagLst xmlns:a="http://schemas.openxmlformats.org/drawingml/2006/main" xmlns:r="http://schemas.openxmlformats.org/officeDocument/2006/relationships" xmlns:p="http://schemas.openxmlformats.org/presentationml/2006/main">
  <p:tag name="AS_UNIQUEID" val="673"/>
</p:tagLst>
</file>

<file path=ppt/tags/tag71.xml><?xml version="1.0" encoding="utf-8"?>
<p:tagLst xmlns:a="http://schemas.openxmlformats.org/drawingml/2006/main" xmlns:r="http://schemas.openxmlformats.org/officeDocument/2006/relationships" xmlns:p="http://schemas.openxmlformats.org/presentationml/2006/main">
  <p:tag name="AS_UNIQUEID" val="677"/>
</p:tagLst>
</file>

<file path=ppt/tags/tag72.xml><?xml version="1.0" encoding="utf-8"?>
<p:tagLst xmlns:a="http://schemas.openxmlformats.org/drawingml/2006/main" xmlns:r="http://schemas.openxmlformats.org/officeDocument/2006/relationships" xmlns:p="http://schemas.openxmlformats.org/presentationml/2006/main">
  <p:tag name="AS_UNIQUEID" val="678"/>
</p:tagLst>
</file>

<file path=ppt/tags/tag73.xml><?xml version="1.0" encoding="utf-8"?>
<p:tagLst xmlns:a="http://schemas.openxmlformats.org/drawingml/2006/main" xmlns:r="http://schemas.openxmlformats.org/officeDocument/2006/relationships" xmlns:p="http://schemas.openxmlformats.org/presentationml/2006/main">
  <p:tag name="AS_UNIQUEID" val="679"/>
</p:tagLst>
</file>

<file path=ppt/tags/tag74.xml><?xml version="1.0" encoding="utf-8"?>
<p:tagLst xmlns:a="http://schemas.openxmlformats.org/drawingml/2006/main" xmlns:r="http://schemas.openxmlformats.org/officeDocument/2006/relationships" xmlns:p="http://schemas.openxmlformats.org/presentationml/2006/main">
  <p:tag name="AS_UNIQUEID" val="674"/>
</p:tagLst>
</file>

<file path=ppt/tags/tag75.xml><?xml version="1.0" encoding="utf-8"?>
<p:tagLst xmlns:a="http://schemas.openxmlformats.org/drawingml/2006/main" xmlns:r="http://schemas.openxmlformats.org/officeDocument/2006/relationships" xmlns:p="http://schemas.openxmlformats.org/presentationml/2006/main">
  <p:tag name="AS_UNIQUEID" val="675"/>
</p:tagLst>
</file>

<file path=ppt/tags/tag76.xml><?xml version="1.0" encoding="utf-8"?>
<p:tagLst xmlns:a="http://schemas.openxmlformats.org/drawingml/2006/main" xmlns:r="http://schemas.openxmlformats.org/officeDocument/2006/relationships" xmlns:p="http://schemas.openxmlformats.org/presentationml/2006/main">
  <p:tag name="AS_UNIQUEID" val="676"/>
</p:tagLst>
</file>

<file path=ppt/tags/tag77.xml><?xml version="1.0" encoding="utf-8"?>
<p:tagLst xmlns:a="http://schemas.openxmlformats.org/drawingml/2006/main" xmlns:r="http://schemas.openxmlformats.org/officeDocument/2006/relationships" xmlns:p="http://schemas.openxmlformats.org/presentationml/2006/main">
  <p:tag name="AS_UNIQUEID" val="484"/>
</p:tagLst>
</file>

<file path=ppt/tags/tag78.xml><?xml version="1.0" encoding="utf-8"?>
<p:tagLst xmlns:a="http://schemas.openxmlformats.org/drawingml/2006/main" xmlns:r="http://schemas.openxmlformats.org/officeDocument/2006/relationships" xmlns:p="http://schemas.openxmlformats.org/presentationml/2006/main">
  <p:tag name="AS_UNIQUEID" val="682"/>
</p:tagLst>
</file>

<file path=ppt/tags/tag79.xml><?xml version="1.0" encoding="utf-8"?>
<p:tagLst xmlns:a="http://schemas.openxmlformats.org/drawingml/2006/main" xmlns:r="http://schemas.openxmlformats.org/officeDocument/2006/relationships" xmlns:p="http://schemas.openxmlformats.org/presentationml/2006/main">
  <p:tag name="AS_UNIQUEID" val="490"/>
</p:tagLst>
</file>

<file path=ppt/tags/tag8.xml><?xml version="1.0" encoding="utf-8"?>
<p:tagLst xmlns:a="http://schemas.openxmlformats.org/drawingml/2006/main" xmlns:r="http://schemas.openxmlformats.org/officeDocument/2006/relationships" xmlns:p="http://schemas.openxmlformats.org/presentationml/2006/main">
  <p:tag name="AS_UNIQUEID" val="605"/>
</p:tagLst>
</file>

<file path=ppt/tags/tag80.xml><?xml version="1.0" encoding="utf-8"?>
<p:tagLst xmlns:a="http://schemas.openxmlformats.org/drawingml/2006/main" xmlns:r="http://schemas.openxmlformats.org/officeDocument/2006/relationships" xmlns:p="http://schemas.openxmlformats.org/presentationml/2006/main">
  <p:tag name="AS_UNIQUEID" val="446"/>
</p:tagLst>
</file>

<file path=ppt/tags/tag81.xml><?xml version="1.0" encoding="utf-8"?>
<p:tagLst xmlns:a="http://schemas.openxmlformats.org/drawingml/2006/main" xmlns:r="http://schemas.openxmlformats.org/officeDocument/2006/relationships" xmlns:p="http://schemas.openxmlformats.org/presentationml/2006/main">
  <p:tag name="AS_UNIQUEID" val="683"/>
</p:tagLst>
</file>

<file path=ppt/tags/tag82.xml><?xml version="1.0" encoding="utf-8"?>
<p:tagLst xmlns:a="http://schemas.openxmlformats.org/drawingml/2006/main" xmlns:r="http://schemas.openxmlformats.org/officeDocument/2006/relationships" xmlns:p="http://schemas.openxmlformats.org/presentationml/2006/main">
  <p:tag name="AS_UNIQUEID" val="495"/>
</p:tagLst>
</file>

<file path=ppt/tags/tag83.xml><?xml version="1.0" encoding="utf-8"?>
<p:tagLst xmlns:a="http://schemas.openxmlformats.org/drawingml/2006/main" xmlns:r="http://schemas.openxmlformats.org/officeDocument/2006/relationships" xmlns:p="http://schemas.openxmlformats.org/presentationml/2006/main">
  <p:tag name="AS_UNIQUEID" val="687"/>
</p:tagLst>
</file>

<file path=ppt/tags/tag84.xml><?xml version="1.0" encoding="utf-8"?>
<p:tagLst xmlns:a="http://schemas.openxmlformats.org/drawingml/2006/main" xmlns:r="http://schemas.openxmlformats.org/officeDocument/2006/relationships" xmlns:p="http://schemas.openxmlformats.org/presentationml/2006/main">
  <p:tag name="AS_UNIQUEID" val="688"/>
</p:tagLst>
</file>

<file path=ppt/tags/tag85.xml><?xml version="1.0" encoding="utf-8"?>
<p:tagLst xmlns:a="http://schemas.openxmlformats.org/drawingml/2006/main" xmlns:r="http://schemas.openxmlformats.org/officeDocument/2006/relationships" xmlns:p="http://schemas.openxmlformats.org/presentationml/2006/main">
  <p:tag name="AS_UNIQUEID" val="684"/>
</p:tagLst>
</file>

<file path=ppt/tags/tag86.xml><?xml version="1.0" encoding="utf-8"?>
<p:tagLst xmlns:a="http://schemas.openxmlformats.org/drawingml/2006/main" xmlns:r="http://schemas.openxmlformats.org/officeDocument/2006/relationships" xmlns:p="http://schemas.openxmlformats.org/presentationml/2006/main">
  <p:tag name="AS_UNIQUEID" val="685"/>
</p:tagLst>
</file>

<file path=ppt/tags/tag87.xml><?xml version="1.0" encoding="utf-8"?>
<p:tagLst xmlns:a="http://schemas.openxmlformats.org/drawingml/2006/main" xmlns:r="http://schemas.openxmlformats.org/officeDocument/2006/relationships" xmlns:p="http://schemas.openxmlformats.org/presentationml/2006/main">
  <p:tag name="AS_UNIQUEID" val="686"/>
</p:tagLst>
</file>

<file path=ppt/tags/tag88.xml><?xml version="1.0" encoding="utf-8"?>
<p:tagLst xmlns:a="http://schemas.openxmlformats.org/drawingml/2006/main" xmlns:r="http://schemas.openxmlformats.org/officeDocument/2006/relationships" xmlns:p="http://schemas.openxmlformats.org/presentationml/2006/main">
  <p:tag name="AS_UNIQUEID" val="690"/>
</p:tagLst>
</file>

<file path=ppt/tags/tag89.xml><?xml version="1.0" encoding="utf-8"?>
<p:tagLst xmlns:a="http://schemas.openxmlformats.org/drawingml/2006/main" xmlns:r="http://schemas.openxmlformats.org/officeDocument/2006/relationships" xmlns:p="http://schemas.openxmlformats.org/presentationml/2006/main">
  <p:tag name="AS_UNIQUEID" val="691"/>
</p:tagLst>
</file>

<file path=ppt/tags/tag9.xml><?xml version="1.0" encoding="utf-8"?>
<p:tagLst xmlns:a="http://schemas.openxmlformats.org/drawingml/2006/main" xmlns:r="http://schemas.openxmlformats.org/officeDocument/2006/relationships" xmlns:p="http://schemas.openxmlformats.org/presentationml/2006/main">
  <p:tag name="AS_UNIQUEID" val="609"/>
</p:tagLst>
</file>

<file path=ppt/tags/tag90.xml><?xml version="1.0" encoding="utf-8"?>
<p:tagLst xmlns:a="http://schemas.openxmlformats.org/drawingml/2006/main" xmlns:r="http://schemas.openxmlformats.org/officeDocument/2006/relationships" xmlns:p="http://schemas.openxmlformats.org/presentationml/2006/main">
  <p:tag name="AS_UNIQUEID" val="692"/>
</p:tagLst>
</file>

<file path=ppt/tags/tag91.xml><?xml version="1.0" encoding="utf-8"?>
<p:tagLst xmlns:a="http://schemas.openxmlformats.org/drawingml/2006/main" xmlns:r="http://schemas.openxmlformats.org/officeDocument/2006/relationships" xmlns:p="http://schemas.openxmlformats.org/presentationml/2006/main">
  <p:tag name="AS_UNIQUEID" val="693"/>
</p:tagLst>
</file>

<file path=ppt/tags/tag92.xml><?xml version="1.0" encoding="utf-8"?>
<p:tagLst xmlns:a="http://schemas.openxmlformats.org/drawingml/2006/main" xmlns:r="http://schemas.openxmlformats.org/officeDocument/2006/relationships" xmlns:p="http://schemas.openxmlformats.org/presentationml/2006/main">
  <p:tag name="AS_UNIQUEID" val="697"/>
</p:tagLst>
</file>

<file path=ppt/tags/tag93.xml><?xml version="1.0" encoding="utf-8"?>
<p:tagLst xmlns:a="http://schemas.openxmlformats.org/drawingml/2006/main" xmlns:r="http://schemas.openxmlformats.org/officeDocument/2006/relationships" xmlns:p="http://schemas.openxmlformats.org/presentationml/2006/main">
  <p:tag name="AS_UNIQUEID" val="694"/>
</p:tagLst>
</file>

<file path=ppt/tags/tag94.xml><?xml version="1.0" encoding="utf-8"?>
<p:tagLst xmlns:a="http://schemas.openxmlformats.org/drawingml/2006/main" xmlns:r="http://schemas.openxmlformats.org/officeDocument/2006/relationships" xmlns:p="http://schemas.openxmlformats.org/presentationml/2006/main">
  <p:tag name="AS_UNIQUEID" val="695"/>
</p:tagLst>
</file>

<file path=ppt/tags/tag95.xml><?xml version="1.0" encoding="utf-8"?>
<p:tagLst xmlns:a="http://schemas.openxmlformats.org/drawingml/2006/main" xmlns:r="http://schemas.openxmlformats.org/officeDocument/2006/relationships" xmlns:p="http://schemas.openxmlformats.org/presentationml/2006/main">
  <p:tag name="AS_UNIQUEID" val="696"/>
</p:tagLst>
</file>

<file path=ppt/tags/tag96.xml><?xml version="1.0" encoding="utf-8"?>
<p:tagLst xmlns:a="http://schemas.openxmlformats.org/drawingml/2006/main" xmlns:r="http://schemas.openxmlformats.org/officeDocument/2006/relationships" xmlns:p="http://schemas.openxmlformats.org/presentationml/2006/main">
  <p:tag name="AS_UNIQUEID" val="699"/>
</p:tagLst>
</file>

<file path=ppt/tags/tag97.xml><?xml version="1.0" encoding="utf-8"?>
<p:tagLst xmlns:a="http://schemas.openxmlformats.org/drawingml/2006/main" xmlns:r="http://schemas.openxmlformats.org/officeDocument/2006/relationships" xmlns:p="http://schemas.openxmlformats.org/presentationml/2006/main">
  <p:tag name="AS_UNIQUEID" val="700"/>
</p:tagLst>
</file>

<file path=ppt/tags/tag98.xml><?xml version="1.0" encoding="utf-8"?>
<p:tagLst xmlns:a="http://schemas.openxmlformats.org/drawingml/2006/main" xmlns:r="http://schemas.openxmlformats.org/officeDocument/2006/relationships" xmlns:p="http://schemas.openxmlformats.org/presentationml/2006/main">
  <p:tag name="AS_UNIQUEID" val="701"/>
</p:tagLst>
</file>

<file path=ppt/tags/tag99.xml><?xml version="1.0" encoding="utf-8"?>
<p:tagLst xmlns:a="http://schemas.openxmlformats.org/drawingml/2006/main" xmlns:r="http://schemas.openxmlformats.org/officeDocument/2006/relationships" xmlns:p="http://schemas.openxmlformats.org/presentationml/2006/main">
  <p:tag name="AS_UNIQUEID" val="702"/>
</p:tagLst>
</file>

<file path=ppt/theme/theme1.xml><?xml version="1.0" encoding="utf-8"?>
<a:theme xmlns:a="http://schemas.openxmlformats.org/drawingml/2006/main" name="第一PPT，www.1ppt.com">
  <a:themeElements>
    <a:clrScheme name="自定义 61">
      <a:dk1>
        <a:sysClr val="windowText" lastClr="000000"/>
      </a:dk1>
      <a:lt1>
        <a:sysClr val="window" lastClr="FFFFFF"/>
      </a:lt1>
      <a:dk2>
        <a:srgbClr val="44546A"/>
      </a:dk2>
      <a:lt2>
        <a:srgbClr val="E7E6E6"/>
      </a:lt2>
      <a:accent1>
        <a:srgbClr val="CD181F"/>
      </a:accent1>
      <a:accent2>
        <a:srgbClr val="CD181F"/>
      </a:accent2>
      <a:accent3>
        <a:srgbClr val="CD181F"/>
      </a:accent3>
      <a:accent4>
        <a:srgbClr val="CD181F"/>
      </a:accent4>
      <a:accent5>
        <a:srgbClr val="CD181F"/>
      </a:accent5>
      <a:accent6>
        <a:srgbClr val="CD181F"/>
      </a:accent6>
      <a:hlink>
        <a:srgbClr val="0563C1"/>
      </a:hlink>
      <a:folHlink>
        <a:srgbClr val="954F72"/>
      </a:folHlink>
    </a:clrScheme>
    <a:fontScheme name="gfa0vf4x">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fa0vf4x">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1861</TotalTime>
  <Words>3091</Words>
  <PresentationFormat>自定义</PresentationFormat>
  <Paragraphs>147</Paragraphs>
  <Slides>18</Slides>
  <Notes>0</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第一PPT，www.1ppt.com</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2019-09-24T09:45:11Z</dcterms:created>
  <dcterms:modified xsi:type="dcterms:W3CDTF">2021-11-06T11:52:27Z</dcterms:modified>
</cp:coreProperties>
</file>