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0" r:id="rId4"/>
    <p:sldId id="257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6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96" autoAdjust="0"/>
  </p:normalViewPr>
  <p:slideViewPr>
    <p:cSldViewPr snapToGrid="0">
      <p:cViewPr varScale="1">
        <p:scale>
          <a:sx n="52" d="100"/>
          <a:sy n="52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ABFB-BA9F-4FEE-AEBE-168877D09816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3E5D3-6F55-435C-91FA-08C5C4CB26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7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DDCB-88F8-4C0C-946E-463F46B0E8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43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54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162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5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258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21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8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4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96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07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E5D3-6F55-435C-91FA-08C5C4CB26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8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DDCB-88F8-4C0C-946E-463F46B0E8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67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3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58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87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1C84B-9DD6-49E2-849B-DF898C0D1C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38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59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4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8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9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" y="6731541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9157" y="0"/>
            <a:ext cx="12192000" cy="1196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9157" y="1300963"/>
            <a:ext cx="8219677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964565" y="1300963"/>
            <a:ext cx="3218279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1" y="1372962"/>
            <a:ext cx="12182841" cy="635599"/>
          </a:xfrm>
        </p:spPr>
        <p:txBody>
          <a:bodyPr>
            <a:normAutofit/>
          </a:bodyPr>
          <a:lstStyle>
            <a:lvl1pPr algn="ctr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3" name="内容占位符 2"/>
          <p:cNvSpPr>
            <a:spLocks noGrp="1"/>
          </p:cNvSpPr>
          <p:nvPr>
            <p:ph idx="1"/>
          </p:nvPr>
        </p:nvSpPr>
        <p:spPr>
          <a:xfrm>
            <a:off x="275550" y="2173831"/>
            <a:ext cx="11640900" cy="4381500"/>
          </a:xfrm>
        </p:spPr>
        <p:txBody>
          <a:bodyPr>
            <a:normAutofit/>
          </a:bodyPr>
          <a:lstStyle>
            <a:lvl1pPr marL="342891" indent="-342891" algn="ctr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8D0A3F4-3BAD-47F9-8840-437F0121C813}"/>
              </a:ext>
            </a:extLst>
          </p:cNvPr>
          <p:cNvSpPr txBox="1">
            <a:spLocks/>
          </p:cNvSpPr>
          <p:nvPr userDrawn="1"/>
        </p:nvSpPr>
        <p:spPr>
          <a:xfrm>
            <a:off x="335360" y="44624"/>
            <a:ext cx="5903640" cy="447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+mj-cs"/>
              </a:rPr>
              <a:t>海淀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+mj-cs"/>
              </a:rPr>
              <a:t>·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+mj-cs"/>
              </a:rPr>
              <a:t>空中课堂（高中）</a:t>
            </a:r>
          </a:p>
        </p:txBody>
      </p:sp>
    </p:spTree>
    <p:extLst>
      <p:ext uri="{BB962C8B-B14F-4D97-AF65-F5344CB8AC3E}">
        <p14:creationId xmlns:p14="http://schemas.microsoft.com/office/powerpoint/2010/main" val="39056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4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1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3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7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6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9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1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C13DDAC-951A-3A46-A3D8-DA04FBB8BBC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2021/3/2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F78073C-37BA-6F4B-A7FC-B726219616A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主标题"/>
          <p:cNvSpPr>
            <a:spLocks noChangeArrowheads="1" noChangeShapeType="1" noTextEdit="1"/>
          </p:cNvSpPr>
          <p:nvPr/>
        </p:nvSpPr>
        <p:spPr bwMode="auto">
          <a:xfrm>
            <a:off x="743132" y="2780928"/>
            <a:ext cx="10891520" cy="824843"/>
          </a:xfrm>
          <a:prstGeom prst="rect">
            <a:avLst/>
          </a:prstGeom>
        </p:spPr>
        <p:txBody>
          <a:bodyPr wrap="none" fromWordArt="1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80" kern="10" spc="275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选择性</a:t>
            </a:r>
            <a:r>
              <a:rPr lang="zh-CN" altLang="en-US" sz="4580" kern="10" spc="275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必修</a:t>
            </a:r>
            <a:r>
              <a:rPr lang="en-US" altLang="zh-CN" sz="4580" kern="10" spc="275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2   </a:t>
            </a:r>
            <a:r>
              <a:rPr lang="zh-CN" altLang="en-US" sz="4580" kern="10" spc="275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经济</a:t>
            </a:r>
            <a:r>
              <a:rPr lang="zh-CN" altLang="en-US" sz="4580" kern="10" spc="275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与社会生活</a:t>
            </a:r>
            <a:br>
              <a:rPr lang="zh-CN" altLang="en-US" sz="4580" kern="10" spc="275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</a:br>
            <a:endParaRPr lang="zh-CN" altLang="en-US" sz="4580" kern="10" spc="275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99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4065920"/>
              </p:ext>
            </p:extLst>
          </p:nvPr>
        </p:nvGraphicFramePr>
        <p:xfrm>
          <a:off x="0" y="995801"/>
          <a:ext cx="12192000" cy="562009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8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6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571">
                <a:tc rowSpan="4"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 响</a:t>
                      </a:r>
                      <a:endParaRPr lang="zh-CN" sz="2400" b="0" dirty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经济</a:t>
                      </a:r>
                    </a:p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生活</a:t>
                      </a:r>
                      <a:endParaRPr lang="zh-CN" sz="2400" b="0"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人类开始从食物采集者转变为食物生产者</a:t>
                      </a: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alt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一部分人</a:t>
                      </a: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从生产中解放出来，</a:t>
                      </a:r>
                      <a:r>
                        <a:rPr lang="zh-CN" alt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专门从事</a:t>
                      </a:r>
                      <a:r>
                        <a:rPr lang="zh-CN" altLang="zh-CN" sz="2400" b="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制陶</a:t>
                      </a:r>
                      <a:r>
                        <a:rPr lang="zh-CN" alt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、采矿、冶炼等手工业劳动</a:t>
                      </a: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，出现了生产分工。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社会</a:t>
                      </a:r>
                    </a:p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生活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  <a:defRPr/>
                      </a:pP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增加了人类的食物供应，改善了人类的生存条件，加速了人口增长。</a:t>
                      </a:r>
                      <a:r>
                        <a:rPr 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人类</a:t>
                      </a:r>
                      <a:r>
                        <a:rPr lang="zh-CN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从迁徙过渡到</a:t>
                      </a:r>
                      <a:r>
                        <a:rPr lang="zh-CN" sz="24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定居</a:t>
                      </a:r>
                      <a:r>
                        <a:rPr lang="en-US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建造长期住所</a:t>
                      </a:r>
                      <a:r>
                        <a:rPr lang="en-US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并逐渐形成</a:t>
                      </a:r>
                      <a:r>
                        <a:rPr 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聚落</a:t>
                      </a: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；</a:t>
                      </a:r>
                      <a:r>
                        <a:rPr 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原始</a:t>
                      </a:r>
                      <a:r>
                        <a:rPr lang="zh-CN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音乐、文学和</a:t>
                      </a:r>
                      <a:r>
                        <a:rPr 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宗教</a:t>
                      </a: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等精神生活</a:t>
                      </a:r>
                      <a:r>
                        <a:rPr 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产生</a:t>
                      </a: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。</a:t>
                      </a:r>
                      <a:r>
                        <a:rPr lang="zh-CN" alt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随着剩余产品的增加和私有制的出现</a:t>
                      </a:r>
                      <a:r>
                        <a:rPr lang="en-US" alt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zh-CN" sz="2400" b="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阶级</a:t>
                      </a:r>
                      <a:r>
                        <a:rPr lang="zh-CN" altLang="zh-CN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产生了</a:t>
                      </a: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，国家应运而生。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6350">
                      <a:solidFill>
                        <a:srgbClr val="D9D9D9"/>
                      </a:solidFill>
                      <a:prstDash val="dash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科学技术</a:t>
                      </a:r>
                      <a:endParaRPr lang="zh-CN" sz="2400" b="0" dirty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天文历法</a:t>
                      </a:r>
                      <a:r>
                        <a:rPr lang="zh-CN" sz="24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、数学和其他相关学科逐渐发展起来</a:t>
                      </a:r>
                      <a:endParaRPr lang="zh-CN" sz="2400" b="0" dirty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2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6350">
                      <a:solidFill>
                        <a:srgbClr val="D9D9D9"/>
                      </a:solidFill>
                      <a:prstDash val="dash"/>
                    </a:lnR>
                    <a:lnB w="19050">
                      <a:solidFill>
                        <a:srgbClr val="61B7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当今</a:t>
                      </a:r>
                      <a:endParaRPr lang="en-US" altLang="zh-CN" sz="2400" b="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altLang="en-US" sz="24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社会</a:t>
                      </a:r>
                      <a:endParaRPr lang="zh-CN" sz="2400" b="0" dirty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altLang="en-US" sz="2400" b="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农业是人类赖以生存的产业。全球人口中，</a:t>
                      </a:r>
                      <a:r>
                        <a:rPr lang="en-US" altLang="zh-CN" sz="2400" b="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41%</a:t>
                      </a:r>
                      <a:r>
                        <a:rPr lang="zh-CN" altLang="en-US" sz="2400" b="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从事农业，超过任何其他活动</a:t>
                      </a:r>
                      <a:r>
                        <a:rPr lang="en-US" altLang="zh-CN" sz="2400" b="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;</a:t>
                      </a:r>
                      <a:r>
                        <a:rPr lang="zh-CN" altLang="en-US" sz="2400" b="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农业用地占据了世界上</a:t>
                      </a:r>
                      <a:r>
                        <a:rPr lang="en-US" altLang="zh-CN" sz="2400" b="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40%</a:t>
                      </a:r>
                      <a:r>
                        <a:rPr lang="zh-CN" altLang="en-US" sz="2400" b="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的土地。</a:t>
                      </a:r>
                      <a:endParaRPr lang="zh-CN" sz="2400" b="0" u="none" dirty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5" name="TextBox 2"/>
          <p:cNvSpPr/>
          <p:nvPr>
            <p:custDataLst>
              <p:tags r:id="rId2"/>
            </p:custDataLst>
          </p:nvPr>
        </p:nvSpPr>
        <p:spPr>
          <a:xfrm>
            <a:off x="827902" y="175894"/>
            <a:ext cx="10562908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、思考点：农业革命对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人类社会发展的意义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378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893763" y="1067162"/>
            <a:ext cx="10515600" cy="5673272"/>
          </a:xfrm>
        </p:spPr>
        <p:txBody>
          <a:bodyPr>
            <a:no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一、人类早期的生产与生活</a:t>
            </a:r>
          </a:p>
          <a:p>
            <a:pPr marL="0" indent="0" algn="l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食物采集阶段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采集渔猎时期</a:t>
            </a:r>
          </a:p>
          <a:p>
            <a:pPr marL="0" indent="0" algn="l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食物生产阶段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农耕畜牧出现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农业革命对人类社会发展的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不同地区的食物生产与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社会生活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defTabSz="836930">
              <a:spcBef>
                <a:spcPts val="1000"/>
              </a:spcBef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1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两河流域和尼罗河流域</a:t>
            </a: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古代中国</a:t>
            </a: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古代希腊、罗马</a:t>
            </a: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美洲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algn="l" defTabSz="9144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1" name="标题 100"/>
          <p:cNvSpPr>
            <a:spLocks noGrp="1"/>
          </p:cNvSpPr>
          <p:nvPr/>
        </p:nvSpPr>
        <p:spPr>
          <a:xfrm>
            <a:off x="893763" y="221070"/>
            <a:ext cx="720471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bg1"/>
                </a:solidFill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课 从食物采集到食物生产</a:t>
            </a:r>
          </a:p>
        </p:txBody>
      </p:sp>
    </p:spTree>
    <p:extLst>
      <p:ext uri="{BB962C8B-B14F-4D97-AF65-F5344CB8AC3E}">
        <p14:creationId xmlns:p14="http://schemas.microsoft.com/office/powerpoint/2010/main" val="221673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0"/>
          <p:cNvSpPr>
            <a:spLocks noGrp="1"/>
          </p:cNvSpPr>
          <p:nvPr/>
        </p:nvSpPr>
        <p:spPr>
          <a:xfrm>
            <a:off x="2519680" y="402227"/>
            <a:ext cx="720471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不同地区的食物生产和社会生活</a:t>
            </a:r>
            <a:r>
              <a:rPr lang="zh-CN" altLang="en-US" sz="3200" dirty="0" smtClean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特色</a:t>
            </a:r>
            <a:endParaRPr lang="en-US" altLang="zh-CN" sz="3200" dirty="0" smtClean="0">
              <a:solidFill>
                <a:schemeClr val="bg1"/>
              </a:solidFill>
              <a:cs typeface="黑体" panose="02010609060101010101" pitchFamily="49" charset="-122"/>
              <a:sym typeface="+mn-ea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地</a:t>
            </a:r>
            <a:r>
              <a:rPr lang="zh-CN" altLang="en-US" sz="3200" dirty="0" smtClean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图册第</a:t>
            </a:r>
            <a:r>
              <a:rPr lang="en-US" altLang="zh-CN" sz="3200" dirty="0" smtClean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4</a:t>
            </a:r>
            <a:r>
              <a:rPr lang="zh-CN" altLang="en-US" sz="3200" dirty="0" smtClean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页</a:t>
            </a:r>
            <a:endParaRPr lang="zh-CN" altLang="en-US" sz="3200" dirty="0">
              <a:solidFill>
                <a:schemeClr val="bg1"/>
              </a:solidFill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9219" name="图片 4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1292497"/>
            <a:ext cx="10460990" cy="513778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</p:pic>
      <p:grpSp>
        <p:nvGrpSpPr>
          <p:cNvPr id="9220" name="组合 11"/>
          <p:cNvGrpSpPr/>
          <p:nvPr/>
        </p:nvGrpSpPr>
        <p:grpSpPr>
          <a:xfrm>
            <a:off x="2379617" y="1720487"/>
            <a:ext cx="8178165" cy="2332990"/>
            <a:chOff x="0" y="0"/>
            <a:chExt cx="11996" cy="3446"/>
          </a:xfrm>
        </p:grpSpPr>
        <p:sp>
          <p:nvSpPr>
            <p:cNvPr id="9221" name="圆角矩形 5"/>
            <p:cNvSpPr/>
            <p:nvPr/>
          </p:nvSpPr>
          <p:spPr>
            <a:xfrm>
              <a:off x="8820" y="858"/>
              <a:ext cx="3176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cap="flat" cmpd="sng">
              <a:solidFill>
                <a:srgbClr val="FFC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楷体" panose="02010609060101010101" charset="-122"/>
                </a:rPr>
                <a:t>中国文明</a:t>
              </a:r>
            </a:p>
            <a:p>
              <a:pPr algn="ctr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楷体" panose="02010609060101010101" charset="-122"/>
                </a:rPr>
                <a:t>约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楷体" panose="02010609060101010101" charset="-122"/>
                </a:rPr>
                <a:t>BC2070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楷体" panose="02010609060101010101" charset="-122"/>
                </a:rPr>
                <a:t>年</a:t>
              </a:r>
            </a:p>
          </p:txBody>
        </p:sp>
        <p:grpSp>
          <p:nvGrpSpPr>
            <p:cNvPr id="9222" name="组合 10"/>
            <p:cNvGrpSpPr/>
            <p:nvPr/>
          </p:nvGrpSpPr>
          <p:grpSpPr>
            <a:xfrm>
              <a:off x="0" y="0"/>
              <a:ext cx="9032" cy="3446"/>
              <a:chOff x="0" y="0"/>
              <a:chExt cx="9032" cy="3446"/>
            </a:xfrm>
          </p:grpSpPr>
          <p:sp>
            <p:nvSpPr>
              <p:cNvPr id="9223" name="圆角矩形 6"/>
              <p:cNvSpPr/>
              <p:nvPr/>
            </p:nvSpPr>
            <p:spPr>
              <a:xfrm>
                <a:off x="3311" y="858"/>
                <a:ext cx="4357" cy="1134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 cap="flat" cmpd="sng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古代两河流域文明</a:t>
                </a:r>
              </a:p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约</a:t>
                </a:r>
                <a:r>
                  <a:rPr lang="en-US" altLang="zh-CN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BC4000</a:t>
                </a:r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年</a:t>
                </a:r>
              </a:p>
            </p:txBody>
          </p:sp>
          <p:sp>
            <p:nvSpPr>
              <p:cNvPr id="9224" name="圆角矩形 7"/>
              <p:cNvSpPr/>
              <p:nvPr/>
            </p:nvSpPr>
            <p:spPr>
              <a:xfrm>
                <a:off x="5856" y="2148"/>
                <a:ext cx="3176" cy="1134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 cap="flat" cmpd="sng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古印度文明</a:t>
                </a:r>
              </a:p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约</a:t>
                </a:r>
                <a:r>
                  <a:rPr lang="en-US" altLang="zh-CN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BC2300</a:t>
                </a:r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年</a:t>
                </a:r>
              </a:p>
            </p:txBody>
          </p:sp>
          <p:sp>
            <p:nvSpPr>
              <p:cNvPr id="9225" name="圆角矩形 8"/>
              <p:cNvSpPr/>
              <p:nvPr/>
            </p:nvSpPr>
            <p:spPr>
              <a:xfrm>
                <a:off x="1707" y="2312"/>
                <a:ext cx="3176" cy="1134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 cap="flat" cmpd="sng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古埃及文明</a:t>
                </a:r>
              </a:p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约</a:t>
                </a:r>
                <a:r>
                  <a:rPr lang="en-US" altLang="zh-CN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BC3500</a:t>
                </a:r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年</a:t>
                </a:r>
              </a:p>
            </p:txBody>
          </p:sp>
          <p:sp>
            <p:nvSpPr>
              <p:cNvPr id="5" name="圆角矩形 9"/>
              <p:cNvSpPr/>
              <p:nvPr/>
            </p:nvSpPr>
            <p:spPr>
              <a:xfrm>
                <a:off x="0" y="0"/>
                <a:ext cx="3176" cy="1134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 cap="flat" cmpd="sng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古希腊文明</a:t>
                </a:r>
              </a:p>
              <a:p>
                <a:pPr algn="ctr"/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约</a:t>
                </a:r>
                <a:r>
                  <a:rPr lang="en-US" altLang="zh-CN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BC800</a:t>
                </a:r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楷体" panose="02010609060101010101" charset="-122"/>
                  </a:rPr>
                  <a:t>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810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0545822"/>
              </p:ext>
            </p:extLst>
          </p:nvPr>
        </p:nvGraphicFramePr>
        <p:xfrm>
          <a:off x="0" y="1895019"/>
          <a:ext cx="12192000" cy="342900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0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1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1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0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5840">
                <a:tc gridSpan="3"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地区</a:t>
                      </a:r>
                      <a:endParaRPr lang="zh-CN" sz="2800" b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两河流域</a:t>
                      </a:r>
                    </a:p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尼罗河流域</a:t>
                      </a:r>
                      <a:endParaRPr lang="zh-CN" sz="2800" b="0" dirty="0"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古代中国</a:t>
                      </a:r>
                      <a:endParaRPr lang="zh-CN" sz="2800" b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古代希腊、罗马</a:t>
                      </a:r>
                      <a:endParaRPr lang="zh-CN" sz="2800" b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美洲</a:t>
                      </a:r>
                      <a:endParaRPr lang="zh-CN" sz="2800" b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共性</a:t>
                      </a:r>
                      <a:endParaRPr lang="zh-CN" sz="2800" b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灌溉</a:t>
                      </a:r>
                    </a:p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农业</a:t>
                      </a:r>
                    </a:p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发达</a:t>
                      </a:r>
                      <a:endParaRPr lang="zh-CN" sz="2800" b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原因</a:t>
                      </a:r>
                      <a:endParaRPr lang="zh-CN" sz="2800" b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减少旱涝对农业的影响</a:t>
                      </a:r>
                      <a:r>
                        <a:rPr lang="en-US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;</a:t>
                      </a: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统治者重视</a:t>
                      </a:r>
                      <a:endParaRPr lang="zh-CN" sz="2800" b="0">
                        <a:solidFill>
                          <a:srgbClr val="FFC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</a:t>
                      </a:r>
                      <a:endParaRPr lang="zh-CN" sz="2800" b="0" dirty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defTabSz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古埃及人修堤筑坝、挖沟开渠</a:t>
                      </a:r>
                      <a:endParaRPr lang="zh-CN" sz="2800" b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秦国修建的</a:t>
                      </a:r>
                      <a:endParaRPr lang="en-US" altLang="zh-CN" sz="2800" b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都江堰</a:t>
                      </a: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、西汉修建的龙首渠等</a:t>
                      </a:r>
                      <a:endParaRPr lang="zh-CN" sz="2800" b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en-US" sz="2800" b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en-US" sz="2800" b="0" dirty="0">
                        <a:solidFill>
                          <a:srgbClr val="40404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864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4254732"/>
              </p:ext>
            </p:extLst>
          </p:nvPr>
        </p:nvGraphicFramePr>
        <p:xfrm>
          <a:off x="0" y="1605461"/>
          <a:ext cx="12192001" cy="384048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99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地区</a:t>
                      </a:r>
                      <a:endParaRPr lang="zh-CN" sz="2800" b="0" dirty="0"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两河流域</a:t>
                      </a:r>
                    </a:p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尼罗河流域</a:t>
                      </a:r>
                      <a:endParaRPr lang="zh-CN" sz="2800" b="0" dirty="0"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古代中国</a:t>
                      </a:r>
                      <a:endParaRPr lang="zh-CN" sz="2800" b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古代希</a:t>
                      </a:r>
                    </a:p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腊、罗马</a:t>
                      </a:r>
                      <a:endParaRPr lang="zh-CN" sz="2800" b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美洲</a:t>
                      </a:r>
                      <a:endParaRPr lang="zh-CN" sz="2800" b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个性</a:t>
                      </a:r>
                      <a:endParaRPr lang="zh-CN" sz="2800" b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食物</a:t>
                      </a:r>
                    </a:p>
                    <a:p>
                      <a:pPr algn="ctr" defTabSz="91440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</a:t>
                      </a:r>
                      <a:endParaRPr lang="zh-CN" sz="2800" b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defTabSz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种植大麦、小麦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饲养山羊、绵羊、牛等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defTabSz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分为北方粟麦农业区和南方稻作农业区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defTabSz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大麦和小麦从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西亚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传入希腊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;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种植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葡萄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和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橄榄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并加工成葡萄酒和橄榄油</a:t>
                      </a:r>
                      <a:r>
                        <a:rPr 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;</a:t>
                      </a:r>
                    </a:p>
                    <a:p>
                      <a:pPr algn="l" defTabSz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古罗马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以谷物生产为主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同时种植橄榄和葡萄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defTabSz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主要粮食作物是玉米、甘薯、马铃薯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8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600752"/>
              </p:ext>
            </p:extLst>
          </p:nvPr>
        </p:nvGraphicFramePr>
        <p:xfrm>
          <a:off x="-1" y="209002"/>
          <a:ext cx="12192001" cy="640080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1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90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5182">
                <a:tc gridSpan="2">
                  <a:txBody>
                    <a:bodyPr/>
                    <a:lstStyle/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地区</a:t>
                      </a:r>
                      <a:endParaRPr lang="zh-CN" sz="2800" b="0" dirty="0"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两河流域</a:t>
                      </a:r>
                    </a:p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尼罗河流域</a:t>
                      </a:r>
                      <a:endParaRPr lang="zh-CN" sz="2800" b="0" dirty="0"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古代中国</a:t>
                      </a:r>
                      <a:endParaRPr lang="zh-CN" sz="2800" b="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古代希</a:t>
                      </a:r>
                    </a:p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腊、罗马</a:t>
                      </a:r>
                      <a:endParaRPr lang="zh-CN" sz="2800" b="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美洲</a:t>
                      </a:r>
                      <a:endParaRPr lang="zh-CN" sz="2800" b="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229">
                <a:tc>
                  <a:txBody>
                    <a:bodyPr/>
                    <a:lstStyle/>
                    <a:p>
                      <a:pPr algn="ctr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个性</a:t>
                      </a:r>
                      <a:endParaRPr lang="zh-CN" sz="2800" b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农业生产和土地制度</a:t>
                      </a:r>
                      <a:endParaRPr lang="zh-CN" sz="2800" b="0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①在古巴比伦王国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王室和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神庙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拥有许多土地。政府官员、贵族、商人等也拥有土地</a:t>
                      </a:r>
                      <a:r>
                        <a:rPr 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合伙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经营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或出租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给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佃户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。</a:t>
                      </a:r>
                      <a:endParaRPr lang="zh-CN" sz="2800" b="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800" b="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②古埃及的土地主要由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王室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和神庙占有</a:t>
                      </a:r>
                      <a:endParaRPr lang="zh-CN" sz="2800" b="0" strike="sng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①商和西周时期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土地掌握在君主和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各级贵族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手中</a:t>
                      </a:r>
                      <a:r>
                        <a:rPr 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土地国有（井田制）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。</a:t>
                      </a:r>
                      <a:endParaRPr lang="en-US" altLang="zh-CN" sz="2800" b="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战国后</a:t>
                      </a:r>
                      <a:r>
                        <a:rPr 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铁犁牛耕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推广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，土地私有出现，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家庭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为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基本单位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的小农经济，男耕女织，自给自足。</a:t>
                      </a:r>
                      <a:endParaRPr lang="zh-CN" sz="2800" b="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800" b="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②秦汉到隋唐时期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逐渐形成北方旱田和南方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水田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①古希腊城邦中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只有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公民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才能拥有土地</a:t>
                      </a:r>
                      <a:r>
                        <a:rPr 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普遍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使用奴隶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劳动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。</a:t>
                      </a:r>
                      <a:endParaRPr lang="zh-CN" sz="2800" b="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800" b="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②古罗马长时期实行土地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国有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人们以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家庭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为单位进行生产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;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随着征服扩张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贵族或富人获得了越来越多的土地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罗马共和国晚期出现大型奴隶制庄园。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defTabSz="0"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阿兹特克人的土地有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贵族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私有、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村社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公有和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家庭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份地三类。</a:t>
                      </a:r>
                      <a:endParaRPr lang="zh-CN" sz="2800" b="0" strike="sng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93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893763" y="1067162"/>
            <a:ext cx="10515600" cy="5673272"/>
          </a:xfrm>
        </p:spPr>
        <p:txBody>
          <a:bodyPr>
            <a:no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一、人类早期的生产与生活</a:t>
            </a:r>
          </a:p>
          <a:p>
            <a:pPr marL="0" indent="0" algn="l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食物采集阶段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采集渔猎时期</a:t>
            </a:r>
          </a:p>
          <a:p>
            <a:pPr marL="0" indent="0" algn="l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食物生产阶段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农耕畜牧出现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农业革命对人类社会发展的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defTabSz="836930">
              <a:spcBef>
                <a:spcPts val="1000"/>
              </a:spcBef>
              <a:buNone/>
            </a:pP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不同地区的食物生产与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社会生活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defTabSz="836930">
              <a:spcBef>
                <a:spcPts val="1000"/>
              </a:spcBef>
              <a:buNone/>
            </a:pP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defTabSz="836930">
              <a:spcBef>
                <a:spcPts val="1000"/>
              </a:spcBef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、生产关系的变化</a:t>
            </a:r>
          </a:p>
          <a:p>
            <a:pPr marL="0" indent="0" algn="l" defTabSz="9144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1" name="标题 100"/>
          <p:cNvSpPr>
            <a:spLocks noGrp="1"/>
          </p:cNvSpPr>
          <p:nvPr/>
        </p:nvSpPr>
        <p:spPr>
          <a:xfrm>
            <a:off x="893763" y="221070"/>
            <a:ext cx="720471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bg1"/>
                </a:solidFill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课 从食物采集到食物生产</a:t>
            </a:r>
          </a:p>
        </p:txBody>
      </p:sp>
    </p:spTree>
    <p:extLst>
      <p:ext uri="{BB962C8B-B14F-4D97-AF65-F5344CB8AC3E}">
        <p14:creationId xmlns:p14="http://schemas.microsoft.com/office/powerpoint/2010/main" val="93838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00"/>
          <p:cNvSpPr>
            <a:spLocks noGrp="1"/>
          </p:cNvSpPr>
          <p:nvPr/>
        </p:nvSpPr>
        <p:spPr>
          <a:xfrm>
            <a:off x="2512037" y="646248"/>
            <a:ext cx="720471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生产关系的变化</a:t>
            </a:r>
          </a:p>
        </p:txBody>
      </p:sp>
      <p:graphicFrame>
        <p:nvGraphicFramePr>
          <p:cNvPr id="2" name="表格 1"/>
          <p:cNvGraphicFramePr>
            <a:graphicFrameLocks noGrp="1"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4563350"/>
              </p:ext>
            </p:extLst>
          </p:nvPr>
        </p:nvGraphicFramePr>
        <p:xfrm>
          <a:off x="352697" y="1905460"/>
          <a:ext cx="11523391" cy="409651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43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男子地</a:t>
                      </a:r>
                    </a:p>
                    <a:p>
                      <a:pPr algn="ctr"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位上升</a:t>
                      </a:r>
                      <a:endParaRPr lang="zh-CN" sz="2800" b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农业产生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以后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sz="2800" b="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男子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开始在生产中占据主导地位。妇女主要从事家务劳动和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家庭副业</a:t>
                      </a:r>
                      <a:r>
                        <a:rPr lang="zh-CN" altLang="en-US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sz="2800" b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女子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在农业生产中逐渐退居从属地位。</a:t>
                      </a:r>
                      <a:endParaRPr lang="zh-CN" sz="2800" b="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私有财</a:t>
                      </a:r>
                    </a:p>
                    <a:p>
                      <a:pPr algn="ctr"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产出现</a:t>
                      </a:r>
                      <a:endParaRPr lang="zh-CN" sz="2800" b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生产力的发展</a:t>
                      </a:r>
                      <a:r>
                        <a:rPr lang="en-US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使人类有了</a:t>
                      </a:r>
                      <a:r>
                        <a:rPr lang="zh-CN" sz="2800" b="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剩余产品</a:t>
                      </a:r>
                      <a:r>
                        <a:rPr lang="zh-CN" altLang="en-US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。</a:t>
                      </a: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氏族部落首领利用权势将集体财物据为己有</a:t>
                      </a:r>
                      <a:r>
                        <a:rPr lang="en-US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变成私有财产。氏族内部出现了贫富分化。</a:t>
                      </a:r>
                      <a:endParaRPr lang="zh-CN" sz="2800" b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阶级国</a:t>
                      </a:r>
                    </a:p>
                    <a:p>
                      <a:pPr algn="ctr"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家产生</a:t>
                      </a:r>
                      <a:endParaRPr lang="zh-CN" sz="2800" b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部落交战中的军事首领地位日益上升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个人权力不断加强。战俘变成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奴隶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自由民和奴隶的差别出现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;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随着剩余产品的增加和私有制的出现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阶级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产生了。</a:t>
                      </a:r>
                      <a:endParaRPr lang="zh-CN" sz="2800" b="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为了调节阶级之间的利益冲突</a:t>
                      </a:r>
                      <a:r>
                        <a:rPr lang="en-US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800" b="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国家</a:t>
                      </a:r>
                      <a:r>
                        <a:rPr lang="zh-CN" sz="2800" b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应运而生。</a:t>
                      </a:r>
                      <a:endParaRPr lang="zh-CN" sz="2800" b="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7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 100"/>
          <p:cNvSpPr>
            <a:spLocks noGrp="1"/>
          </p:cNvSpPr>
          <p:nvPr/>
        </p:nvSpPr>
        <p:spPr>
          <a:xfrm>
            <a:off x="2624863" y="172946"/>
            <a:ext cx="720471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生产关系变化</a:t>
            </a:r>
            <a:r>
              <a:rPr lang="zh-CN" altLang="en-US" sz="3200" dirty="0">
                <a:solidFill>
                  <a:schemeClr val="bg1"/>
                </a:solidFill>
              </a:rPr>
              <a:t>的</a:t>
            </a:r>
            <a:r>
              <a:rPr lang="zh-CN" altLang="en-US" sz="3200" dirty="0" smtClean="0">
                <a:solidFill>
                  <a:schemeClr val="bg1"/>
                </a:solidFill>
              </a:rPr>
              <a:t>逻辑</a:t>
            </a:r>
            <a:r>
              <a:rPr lang="zh-CN" altLang="en-US" sz="3200" dirty="0">
                <a:solidFill>
                  <a:schemeClr val="bg1"/>
                </a:solidFill>
              </a:rPr>
              <a:t>链</a:t>
            </a:r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1489166" y="1255848"/>
            <a:ext cx="204787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农业产生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167086" y="1256483"/>
            <a:ext cx="204787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生产力发展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797381" y="1256801"/>
            <a:ext cx="245745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剩余产品出现</a:t>
            </a:r>
          </a:p>
        </p:txBody>
      </p:sp>
      <p:sp>
        <p:nvSpPr>
          <p:cNvPr id="66" name="右箭头 65"/>
          <p:cNvSpPr/>
          <p:nvPr/>
        </p:nvSpPr>
        <p:spPr>
          <a:xfrm>
            <a:off x="3695156" y="1420948"/>
            <a:ext cx="1225550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7354026" y="1421583"/>
            <a:ext cx="1225550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5400000">
            <a:off x="9934666" y="1986098"/>
            <a:ext cx="455295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918031" y="2348048"/>
            <a:ext cx="233680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私有制产生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203281" y="2348058"/>
            <a:ext cx="204787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贫富分化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10800000">
            <a:off x="7410541" y="2513148"/>
            <a:ext cx="1225550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右箭头 11"/>
          <p:cNvSpPr/>
          <p:nvPr/>
        </p:nvSpPr>
        <p:spPr>
          <a:xfrm rot="10800000">
            <a:off x="3695156" y="2512513"/>
            <a:ext cx="1225550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489166" y="2347413"/>
            <a:ext cx="204787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阶级产生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25236" y="3369128"/>
            <a:ext cx="165481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氏族首领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98591" y="4382588"/>
            <a:ext cx="165481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奴隶主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187791" y="4382588"/>
            <a:ext cx="101536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奴隶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32371" y="5531938"/>
            <a:ext cx="165481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国家产生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625816" y="3369128"/>
            <a:ext cx="101536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战俘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729446" y="3369128"/>
            <a:ext cx="101536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债奴</a:t>
            </a:r>
          </a:p>
        </p:txBody>
      </p:sp>
      <p:sp>
        <p:nvSpPr>
          <p:cNvPr id="20" name="右箭头 19"/>
          <p:cNvSpPr/>
          <p:nvPr/>
        </p:nvSpPr>
        <p:spPr>
          <a:xfrm rot="5400000">
            <a:off x="1223101" y="4058738"/>
            <a:ext cx="455295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右箭头 20"/>
          <p:cNvSpPr/>
          <p:nvPr/>
        </p:nvSpPr>
        <p:spPr>
          <a:xfrm rot="5400000">
            <a:off x="3467826" y="4022543"/>
            <a:ext cx="455295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右箭头 21"/>
          <p:cNvSpPr/>
          <p:nvPr/>
        </p:nvSpPr>
        <p:spPr>
          <a:xfrm rot="7500000">
            <a:off x="1528536" y="3031308"/>
            <a:ext cx="455295" cy="192405"/>
          </a:xfrm>
          <a:prstGeom prst="rightArrow">
            <a:avLst>
              <a:gd name="adj1" fmla="val 4983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右箭头 22"/>
          <p:cNvSpPr/>
          <p:nvPr/>
        </p:nvSpPr>
        <p:spPr>
          <a:xfrm rot="3480000">
            <a:off x="3211286" y="3028768"/>
            <a:ext cx="455295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右箭头 23"/>
          <p:cNvSpPr/>
          <p:nvPr/>
        </p:nvSpPr>
        <p:spPr>
          <a:xfrm rot="3000000">
            <a:off x="1728561" y="5121728"/>
            <a:ext cx="517525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右箭头 24"/>
          <p:cNvSpPr/>
          <p:nvPr/>
        </p:nvSpPr>
        <p:spPr>
          <a:xfrm rot="7800000">
            <a:off x="3176361" y="5118553"/>
            <a:ext cx="525780" cy="1924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363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 animBg="1"/>
      <p:bldP spid="4" grpId="0" bldLvl="0" animBg="1"/>
      <p:bldP spid="5" grpId="0" bldLvl="0" animBg="1"/>
      <p:bldP spid="66" grpId="0" animBg="1"/>
      <p:bldP spid="6" grpId="0" animBg="1"/>
      <p:bldP spid="6" grpId="1" animBg="1"/>
      <p:bldP spid="7" grpId="0" animBg="1"/>
      <p:bldP spid="8" grpId="0" bldLvl="0" animBg="1"/>
      <p:bldP spid="10" grpId="0" bldLvl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4"/>
          <p:cNvSpPr>
            <a:spLocks noChangeArrowheads="1"/>
          </p:cNvSpPr>
          <p:nvPr/>
        </p:nvSpPr>
        <p:spPr bwMode="auto">
          <a:xfrm>
            <a:off x="953588" y="358876"/>
            <a:ext cx="3289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142875">
              <a:tabLst>
                <a:tab pos="242570" algn="l"/>
              </a:tabLst>
            </a:pPr>
            <a:endParaRPr lang="zh-CN" altLang="zh-CN" sz="2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953588" y="2150836"/>
            <a:ext cx="9913938" cy="3660775"/>
          </a:xfrm>
        </p:spPr>
        <p:txBody>
          <a:bodyPr wrap="square" lIns="91440" tIns="45720" rIns="91440" bIns="45720" anchor="t">
            <a:normAutofit fontScale="85000" lnSpcReduction="10000"/>
          </a:bodyPr>
          <a:lstStyle/>
          <a:p>
            <a:pPr marL="0" indent="0" algn="just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除了自由民和奴隶的差别以外，又出现了富人和穷人的差别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随着新的分工，社会又有了新的阶级划分。各个家庭家长之间的财产差别，炸毁了各地迄今一直保存着的旧的共产制家庭公社；同时也炸毁了为这种公社而实行的土地的共同耕作。耕地起初是暂时地，后来便永久的分配给各个家庭使用，它向</a:t>
            </a:r>
            <a:r>
              <a:rPr lang="zh-CN" altLang="en-US" sz="2800" kern="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完全的私有财产的过度，是逐渐进行的…</a:t>
            </a:r>
            <a:r>
              <a:rPr lang="en-US" altLang="zh-CN" sz="2800" kern="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</a:t>
            </a:r>
            <a:br>
              <a:rPr lang="en-US" altLang="zh-CN" sz="2800" kern="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——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【德】恩格斯《家庭、私有制和国家的起源》，《马克思恩格斯文集》第四卷</a:t>
            </a:r>
          </a:p>
        </p:txBody>
      </p:sp>
      <p:sp>
        <p:nvSpPr>
          <p:cNvPr id="13319" name="圆角矩形 6"/>
          <p:cNvSpPr/>
          <p:nvPr>
            <p:custDataLst>
              <p:tags r:id="rId2"/>
            </p:custDataLst>
          </p:nvPr>
        </p:nvSpPr>
        <p:spPr>
          <a:xfrm>
            <a:off x="4155734" y="1583146"/>
            <a:ext cx="1812925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阶级差别</a:t>
            </a:r>
          </a:p>
        </p:txBody>
      </p:sp>
      <p:cxnSp>
        <p:nvCxnSpPr>
          <p:cNvPr id="13318" name="直接连接符 5"/>
          <p:cNvCxnSpPr/>
          <p:nvPr>
            <p:custDataLst>
              <p:tags r:id="rId3"/>
            </p:custDataLst>
          </p:nvPr>
        </p:nvCxnSpPr>
        <p:spPr>
          <a:xfrm>
            <a:off x="2276135" y="2703286"/>
            <a:ext cx="3960812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317" name="直接连接符 4"/>
          <p:cNvCxnSpPr/>
          <p:nvPr>
            <p:custDataLst>
              <p:tags r:id="rId4"/>
            </p:custDataLst>
          </p:nvPr>
        </p:nvCxnSpPr>
        <p:spPr>
          <a:xfrm flipV="1">
            <a:off x="7364548" y="2703286"/>
            <a:ext cx="3329940" cy="1016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20" name="圆角矩形 7"/>
          <p:cNvSpPr/>
          <p:nvPr>
            <p:custDataLst>
              <p:tags r:id="rId5"/>
            </p:custDataLst>
          </p:nvPr>
        </p:nvSpPr>
        <p:spPr>
          <a:xfrm>
            <a:off x="8386353" y="1485962"/>
            <a:ext cx="1814513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贫富分化</a:t>
            </a:r>
          </a:p>
        </p:txBody>
      </p:sp>
      <p:cxnSp>
        <p:nvCxnSpPr>
          <p:cNvPr id="13321" name="直接连接符 8"/>
          <p:cNvCxnSpPr/>
          <p:nvPr>
            <p:custDataLst>
              <p:tags r:id="rId6"/>
            </p:custDataLst>
          </p:nvPr>
        </p:nvCxnSpPr>
        <p:spPr>
          <a:xfrm flipV="1">
            <a:off x="4806451" y="4750844"/>
            <a:ext cx="4052887" cy="11112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22" name="圆角矩形 9"/>
          <p:cNvSpPr/>
          <p:nvPr>
            <p:custDataLst>
              <p:tags r:id="rId7"/>
            </p:custDataLst>
          </p:nvPr>
        </p:nvSpPr>
        <p:spPr>
          <a:xfrm>
            <a:off x="4155734" y="5357677"/>
            <a:ext cx="2081213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私有制出现</a:t>
            </a:r>
          </a:p>
        </p:txBody>
      </p:sp>
      <p:cxnSp>
        <p:nvCxnSpPr>
          <p:cNvPr id="13316" name="直接连接符 3"/>
          <p:cNvCxnSpPr/>
          <p:nvPr>
            <p:custDataLst>
              <p:tags r:id="rId8"/>
            </p:custDataLst>
          </p:nvPr>
        </p:nvCxnSpPr>
        <p:spPr>
          <a:xfrm flipV="1">
            <a:off x="4441008" y="5252811"/>
            <a:ext cx="3981450" cy="127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23" name="圆角矩形 10"/>
          <p:cNvSpPr/>
          <p:nvPr>
            <p:custDataLst>
              <p:tags r:id="rId9"/>
            </p:custDataLst>
          </p:nvPr>
        </p:nvSpPr>
        <p:spPr>
          <a:xfrm>
            <a:off x="6832894" y="5359266"/>
            <a:ext cx="3562668" cy="5032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强制机关：国家诞生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3588" y="660809"/>
            <a:ext cx="99139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思考：恩格斯这段话描述的是什么？发生在哪个历史时期？</a:t>
            </a:r>
          </a:p>
        </p:txBody>
      </p:sp>
    </p:spTree>
    <p:extLst>
      <p:ext uri="{BB962C8B-B14F-4D97-AF65-F5344CB8AC3E}">
        <p14:creationId xmlns:p14="http://schemas.microsoft.com/office/powerpoint/2010/main" val="283103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1084263"/>
            <a:ext cx="4856163" cy="754062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课标内容与教材目录结构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65139" y="1838325"/>
            <a:ext cx="6372287" cy="4702175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本课程</a:t>
            </a:r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从经济与社会生活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的角度，揭示人类社会的发展，有助于</a:t>
            </a:r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学生充分认识生产方式的变革对人类社会发展所具有的革命性意义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课程由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个专题组成，是在必修课程基础上的</a:t>
            </a:r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递进与拓展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在人类社会发展进程中，劳作与经济活动是人们赖以生存和发展的基础。</a:t>
            </a:r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了解自古以来中外不同人群的生产活动、经济活动和日常生活方式的变迁，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将有利于学生</a:t>
            </a:r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认识经济与社会、经济与生活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的互动关系，深化对人类社会发展历程的认识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02565" y="354191"/>
            <a:ext cx="54371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第一单元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食物生产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社会生活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从食物采集到食物生产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新航路开辟后的食物物种交流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现代食物的生产、储备与视频安全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第二单元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生产工具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与劳作方式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古代的生产工具与劳作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工业革命与工厂制度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现代科技进步与人类社会发展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第三单元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商业贸易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与日常生活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古代的商业贸易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世界市场与商业贸易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世纪以来人类的经济与生活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第四单元  村落、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城镇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与居住环境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古代的村落、集镇和城市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近代以来的城市化进程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第五单元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交通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社会变迁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水陆交通的变迁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现代交通运输的新变化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第六单元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医疗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与公共卫生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历史上的疫病与医疗成就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课  现代医疗卫生</a:t>
            </a: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体系与社会生活</a:t>
            </a: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活动课    技术进步与社会生活的变化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139" y="324733"/>
            <a:ext cx="620714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一、选修模块与单元目标定位</a:t>
            </a:r>
          </a:p>
        </p:txBody>
      </p:sp>
    </p:spTree>
    <p:extLst>
      <p:ext uri="{BB962C8B-B14F-4D97-AF65-F5344CB8AC3E}">
        <p14:creationId xmlns:p14="http://schemas.microsoft.com/office/powerpoint/2010/main" val="30905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7645" y="2426335"/>
            <a:ext cx="81534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玉蟾岩古居民种植原始栽培稻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37310" y="4267835"/>
            <a:ext cx="10147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西亚的人们已经饲养绵羊、山羊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00960" y="2426335"/>
            <a:ext cx="9029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河姆渡居民已经饲养猪、狗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93018" y="4545330"/>
            <a:ext cx="18173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在古巴比伦王国、王室和神庙拥有许多土地。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693" y="4208145"/>
            <a:ext cx="13093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约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1.4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万年前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04143" y="4167505"/>
            <a:ext cx="15151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19-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72998" y="4167505"/>
            <a:ext cx="89916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04898" y="4167505"/>
            <a:ext cx="89916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05913" y="3435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时间线索</a:t>
            </a:r>
          </a:p>
        </p:txBody>
      </p:sp>
      <p:sp>
        <p:nvSpPr>
          <p:cNvPr id="20" name="AutoShape 6"/>
          <p:cNvSpPr/>
          <p:nvPr/>
        </p:nvSpPr>
        <p:spPr bwMode="auto">
          <a:xfrm>
            <a:off x="84773" y="3861299"/>
            <a:ext cx="12138660" cy="1498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sz="5600" ker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Gill Sans" charset="0"/>
              <a:sym typeface="Gill Sans" charset="0"/>
            </a:endParaRPr>
          </a:p>
        </p:txBody>
      </p:sp>
      <p:grpSp>
        <p:nvGrpSpPr>
          <p:cNvPr id="26" name="Group 15"/>
          <p:cNvGrpSpPr/>
          <p:nvPr/>
        </p:nvGrpSpPr>
        <p:grpSpPr>
          <a:xfrm>
            <a:off x="381635" y="3741420"/>
            <a:ext cx="377825" cy="377825"/>
            <a:chOff x="1170864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AutoShape 13"/>
            <p:cNvSpPr/>
            <p:nvPr/>
          </p:nvSpPr>
          <p:spPr bwMode="auto">
            <a:xfrm>
              <a:off x="117086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74" name="AutoShape 14"/>
            <p:cNvSpPr/>
            <p:nvPr/>
          </p:nvSpPr>
          <p:spPr bwMode="auto">
            <a:xfrm>
              <a:off x="127828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8" name="Group 58"/>
          <p:cNvGrpSpPr/>
          <p:nvPr/>
        </p:nvGrpSpPr>
        <p:grpSpPr>
          <a:xfrm>
            <a:off x="1656080" y="3748405"/>
            <a:ext cx="377190" cy="377825"/>
            <a:chOff x="2715300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9" name="AutoShape 19"/>
            <p:cNvSpPr/>
            <p:nvPr/>
          </p:nvSpPr>
          <p:spPr bwMode="auto">
            <a:xfrm>
              <a:off x="2715300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70" name="AutoShape 20"/>
            <p:cNvSpPr/>
            <p:nvPr/>
          </p:nvSpPr>
          <p:spPr bwMode="auto">
            <a:xfrm>
              <a:off x="2822721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124460" y="1473200"/>
            <a:ext cx="105918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</a:p>
        </p:txBody>
      </p:sp>
      <p:grpSp>
        <p:nvGrpSpPr>
          <p:cNvPr id="17" name="Group 58"/>
          <p:cNvGrpSpPr/>
          <p:nvPr/>
        </p:nvGrpSpPr>
        <p:grpSpPr>
          <a:xfrm>
            <a:off x="2863850" y="3741420"/>
            <a:ext cx="377190" cy="377825"/>
            <a:chOff x="2715300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AutoShape 19"/>
            <p:cNvSpPr/>
            <p:nvPr/>
          </p:nvSpPr>
          <p:spPr bwMode="auto">
            <a:xfrm>
              <a:off x="2715300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2822721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3866515" y="3741420"/>
            <a:ext cx="377190" cy="377825"/>
            <a:chOff x="7375104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AutoShape 31"/>
            <p:cNvSpPr/>
            <p:nvPr/>
          </p:nvSpPr>
          <p:spPr bwMode="auto">
            <a:xfrm>
              <a:off x="737510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25" name="AutoShape 32"/>
            <p:cNvSpPr/>
            <p:nvPr/>
          </p:nvSpPr>
          <p:spPr bwMode="auto">
            <a:xfrm>
              <a:off x="748252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5773420" y="3701415"/>
            <a:ext cx="377190" cy="377825"/>
            <a:chOff x="7375104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AutoShape 31"/>
            <p:cNvSpPr/>
            <p:nvPr/>
          </p:nvSpPr>
          <p:spPr bwMode="auto">
            <a:xfrm>
              <a:off x="737510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30" name="AutoShape 32"/>
            <p:cNvSpPr/>
            <p:nvPr/>
          </p:nvSpPr>
          <p:spPr bwMode="auto">
            <a:xfrm>
              <a:off x="748252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1" name="Group 61"/>
          <p:cNvGrpSpPr/>
          <p:nvPr/>
        </p:nvGrpSpPr>
        <p:grpSpPr>
          <a:xfrm>
            <a:off x="11479530" y="3741420"/>
            <a:ext cx="377190" cy="377825"/>
            <a:chOff x="7375104" y="3493096"/>
            <a:chExt cx="377762" cy="377861"/>
          </a:xfrm>
          <a:noFill/>
        </p:grpSpPr>
        <p:sp>
          <p:nvSpPr>
            <p:cNvPr id="32" name="AutoShape 31"/>
            <p:cNvSpPr/>
            <p:nvPr/>
          </p:nvSpPr>
          <p:spPr bwMode="auto">
            <a:xfrm>
              <a:off x="737510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33" name="AutoShape 32"/>
            <p:cNvSpPr/>
            <p:nvPr/>
          </p:nvSpPr>
          <p:spPr bwMode="auto">
            <a:xfrm>
              <a:off x="748252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40473" y="3326765"/>
            <a:ext cx="12077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约</a:t>
            </a:r>
            <a:r>
              <a:rPr 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9000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年前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381568" y="4208145"/>
            <a:ext cx="120777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约</a:t>
            </a:r>
            <a:r>
              <a:rPr 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7000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551873" y="3326765"/>
            <a:ext cx="12077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约</a:t>
            </a:r>
            <a:r>
              <a:rPr 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6000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年前</a:t>
            </a:r>
          </a:p>
        </p:txBody>
      </p:sp>
      <p:grpSp>
        <p:nvGrpSpPr>
          <p:cNvPr id="37" name="Group 61"/>
          <p:cNvGrpSpPr/>
          <p:nvPr/>
        </p:nvGrpSpPr>
        <p:grpSpPr>
          <a:xfrm>
            <a:off x="7734300" y="3705225"/>
            <a:ext cx="377190" cy="377825"/>
            <a:chOff x="7375104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AutoShape 31"/>
            <p:cNvSpPr/>
            <p:nvPr/>
          </p:nvSpPr>
          <p:spPr bwMode="auto">
            <a:xfrm>
              <a:off x="737510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39" name="AutoShape 32"/>
            <p:cNvSpPr/>
            <p:nvPr/>
          </p:nvSpPr>
          <p:spPr bwMode="auto">
            <a:xfrm>
              <a:off x="748252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24460" y="5493385"/>
            <a:ext cx="1059180" cy="382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589655" y="4267835"/>
            <a:ext cx="11703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南美印第安人驯化了骆马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56660" y="1850390"/>
            <a:ext cx="7092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陕西半坡居民种植粟</a:t>
            </a:r>
          </a:p>
        </p:txBody>
      </p:sp>
      <p:grpSp>
        <p:nvGrpSpPr>
          <p:cNvPr id="43" name="Group 61"/>
          <p:cNvGrpSpPr/>
          <p:nvPr/>
        </p:nvGrpSpPr>
        <p:grpSpPr>
          <a:xfrm>
            <a:off x="8966200" y="3741420"/>
            <a:ext cx="377190" cy="377825"/>
            <a:chOff x="7375104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4" name="AutoShape 31"/>
            <p:cNvSpPr/>
            <p:nvPr/>
          </p:nvSpPr>
          <p:spPr bwMode="auto">
            <a:xfrm>
              <a:off x="737510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45" name="AutoShape 32"/>
            <p:cNvSpPr/>
            <p:nvPr/>
          </p:nvSpPr>
          <p:spPr bwMode="auto">
            <a:xfrm>
              <a:off x="748252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6" name="Group 61"/>
          <p:cNvGrpSpPr/>
          <p:nvPr/>
        </p:nvGrpSpPr>
        <p:grpSpPr>
          <a:xfrm>
            <a:off x="9697085" y="3741420"/>
            <a:ext cx="377190" cy="377825"/>
            <a:chOff x="7375104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AutoShape 31"/>
            <p:cNvSpPr/>
            <p:nvPr/>
          </p:nvSpPr>
          <p:spPr bwMode="auto">
            <a:xfrm>
              <a:off x="737510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48" name="AutoShape 32"/>
            <p:cNvSpPr/>
            <p:nvPr/>
          </p:nvSpPr>
          <p:spPr bwMode="auto">
            <a:xfrm>
              <a:off x="748252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562783" y="4167505"/>
            <a:ext cx="89916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前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705215" y="1398270"/>
            <a:ext cx="7099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铁犁牛耕得到推广，秦国修建都江堰。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1231563" y="4208145"/>
            <a:ext cx="99187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11-12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563100" y="1850390"/>
            <a:ext cx="7880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重农抑商政策，汉朝修龙首渠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965180" y="4505325"/>
            <a:ext cx="11734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阿兹特克人的土地地除归贵族私有外，还有村社公有。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101205" y="4545330"/>
            <a:ext cx="17964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古希腊和、古罗马人种植橄榄和葡萄 古罗马长期土地国有</a:t>
            </a:r>
          </a:p>
        </p:txBody>
      </p:sp>
      <p:grpSp>
        <p:nvGrpSpPr>
          <p:cNvPr id="2" name="Group 61"/>
          <p:cNvGrpSpPr/>
          <p:nvPr/>
        </p:nvGrpSpPr>
        <p:grpSpPr>
          <a:xfrm>
            <a:off x="10763885" y="3741420"/>
            <a:ext cx="377190" cy="377825"/>
            <a:chOff x="7375104" y="3493096"/>
            <a:chExt cx="377762" cy="37786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AutoShape 31"/>
            <p:cNvSpPr/>
            <p:nvPr/>
          </p:nvSpPr>
          <p:spPr bwMode="auto">
            <a:xfrm>
              <a:off x="7375104" y="3493096"/>
              <a:ext cx="377762" cy="37786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Gill Sans" charset="0"/>
              </a:endParaRPr>
            </a:p>
          </p:txBody>
        </p:sp>
        <p:sp>
          <p:nvSpPr>
            <p:cNvPr id="5" name="AutoShape 32"/>
            <p:cNvSpPr/>
            <p:nvPr/>
          </p:nvSpPr>
          <p:spPr bwMode="auto">
            <a:xfrm>
              <a:off x="7482525" y="3600544"/>
              <a:ext cx="162921" cy="16296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es-ES" sz="56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510520" y="1819275"/>
            <a:ext cx="81661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隋唐时期形成了旱田和水田两种农业技术体系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61943" y="4197985"/>
            <a:ext cx="90170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6-10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</a:t>
            </a:r>
          </a:p>
        </p:txBody>
      </p:sp>
    </p:spTree>
    <p:extLst>
      <p:ext uri="{BB962C8B-B14F-4D97-AF65-F5344CB8AC3E}">
        <p14:creationId xmlns:p14="http://schemas.microsoft.com/office/powerpoint/2010/main" val="137709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737" y="1355607"/>
            <a:ext cx="10131425" cy="2054602"/>
          </a:xfrm>
        </p:spPr>
        <p:txBody>
          <a:bodyPr>
            <a:normAutofit fontScale="90000"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第一单元   食物生产与社会生活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 从食物采集到食物生产</a:t>
            </a:r>
            <a:b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 新航路开辟后的食物物种交流</a:t>
            </a:r>
            <a:b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 现代食物的生产、储备与视频安全</a:t>
            </a:r>
            <a:b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8234" y="3594023"/>
            <a:ext cx="11096897" cy="300272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课标要求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、知道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人类由食物采集者向食物生产者演进的过程及意义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；知道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古代不同地区的食物生产及其对社会生活的影响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、了解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新航路开辟后食物物种交流及其历史影响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、了解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现代农业、渔业发展过程中，人类在食物生产、储备等方面的进步，认识消除饥饿和食品安全在人类历史上的重大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意义。</a:t>
            </a:r>
          </a:p>
          <a:p>
            <a:pPr marL="0" indent="0">
              <a:buNone/>
            </a:pP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2737" y="294204"/>
            <a:ext cx="480131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二、第一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单元教学结构</a:t>
            </a:r>
          </a:p>
        </p:txBody>
      </p:sp>
    </p:spTree>
    <p:extLst>
      <p:ext uri="{BB962C8B-B14F-4D97-AF65-F5344CB8AC3E}">
        <p14:creationId xmlns:p14="http://schemas.microsoft.com/office/powerpoint/2010/main" val="17628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主标题"/>
          <p:cNvSpPr>
            <a:spLocks noChangeArrowheads="1" noChangeShapeType="1" noTextEdit="1"/>
          </p:cNvSpPr>
          <p:nvPr/>
        </p:nvSpPr>
        <p:spPr bwMode="auto">
          <a:xfrm>
            <a:off x="743132" y="2780928"/>
            <a:ext cx="10891520" cy="824843"/>
          </a:xfrm>
          <a:prstGeom prst="rect">
            <a:avLst/>
          </a:prstGeom>
        </p:spPr>
        <p:txBody>
          <a:bodyPr wrap="none" fromWordArt="1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80" kern="10" spc="275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第</a:t>
            </a:r>
            <a:r>
              <a:rPr lang="en-US" altLang="zh-CN" sz="4580" kern="10" spc="275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1</a:t>
            </a:r>
            <a:r>
              <a:rPr lang="zh-CN" altLang="en-US" sz="4580" kern="10" spc="275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课   从</a:t>
            </a:r>
            <a:r>
              <a:rPr lang="zh-CN" altLang="en-US" sz="4580" kern="10" spc="275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  <a:t>食物采集到食物生产</a:t>
            </a:r>
            <a:br>
              <a:rPr lang="zh-CN" altLang="en-US" sz="4580" kern="10" spc="275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字魂59号-创粗黑" panose="00000500000000000000" pitchFamily="2" charset="-122"/>
              </a:rPr>
            </a:br>
            <a:endParaRPr lang="zh-CN" altLang="en-US" sz="4580" kern="10" spc="275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7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/>
          <p:nvPr/>
        </p:nvSpPr>
        <p:spPr bwMode="auto">
          <a:xfrm>
            <a:off x="1085624" y="1126581"/>
            <a:ext cx="288925" cy="3341370"/>
          </a:xfrm>
          <a:prstGeom prst="lef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796" y="673191"/>
            <a:ext cx="553998" cy="4306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从食物采集到食物生产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8209" y="950686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人类早期的生产与生活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48209" y="2567571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不同地区的食物生产与社会生活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48209" y="4046089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生产关系的变化</a:t>
            </a:r>
          </a:p>
        </p:txBody>
      </p:sp>
      <p:sp>
        <p:nvSpPr>
          <p:cNvPr id="12" name="AutoShape 4"/>
          <p:cNvSpPr/>
          <p:nvPr/>
        </p:nvSpPr>
        <p:spPr bwMode="auto">
          <a:xfrm>
            <a:off x="4760686" y="611859"/>
            <a:ext cx="154940" cy="1071880"/>
          </a:xfrm>
          <a:prstGeom prst="lef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8494" y="469619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食物采集阶段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采集渔猎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98494" y="963649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食物生产阶段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农耕畜牧</a:t>
            </a:r>
          </a:p>
        </p:txBody>
      </p:sp>
      <p:sp>
        <p:nvSpPr>
          <p:cNvPr id="17" name="AutoShape 4"/>
          <p:cNvSpPr/>
          <p:nvPr/>
        </p:nvSpPr>
        <p:spPr bwMode="auto">
          <a:xfrm>
            <a:off x="6070699" y="2208938"/>
            <a:ext cx="264787" cy="1409474"/>
          </a:xfrm>
          <a:prstGeom prst="lef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" name="AutoShape 4"/>
          <p:cNvSpPr/>
          <p:nvPr/>
        </p:nvSpPr>
        <p:spPr bwMode="auto">
          <a:xfrm>
            <a:off x="3677788" y="3814794"/>
            <a:ext cx="288925" cy="978535"/>
          </a:xfrm>
          <a:prstGeom prst="lef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003543" y="3528769"/>
            <a:ext cx="250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男子地位上升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4002907" y="4040579"/>
            <a:ext cx="230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私有财产出现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4003543" y="4529529"/>
            <a:ext cx="240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阶级国家产生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522699" y="240767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古代中国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98494" y="1475459"/>
            <a:ext cx="575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农业的出现对人类生活和生产方式的影响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25911" y="201169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两河流域、尼罗河流域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22381" y="2826770"/>
            <a:ext cx="248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古代希腊、罗马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22381" y="326401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83251" y="5254699"/>
            <a:ext cx="7639682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农业出现对人类社会发展的意义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不同地区的食物生产与社会生活的特点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968832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/>
          <p:nvPr>
            <p:custDataLst>
              <p:tags r:id="rId1"/>
            </p:custDataLst>
          </p:nvPr>
        </p:nvSpPr>
        <p:spPr>
          <a:xfrm>
            <a:off x="126274" y="439446"/>
            <a:ext cx="11604171" cy="10156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、农业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出现之前，采集渔猎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时期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我们不生产食物，我们只是大自然的搬运工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03637" y="2474003"/>
            <a:ext cx="2813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男性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捕捞鱼虾或猎取动物，女性采集果浆，使用木、骨、石等工具从事采集和渔猎，用火取暖、烧烤食物。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" y="1595854"/>
            <a:ext cx="5907405" cy="4945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4349" t="4511"/>
          <a:stretch/>
        </p:blipFill>
        <p:spPr>
          <a:xfrm>
            <a:off x="6135278" y="1595854"/>
            <a:ext cx="2966760" cy="2230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/>
          <a:srcRect l="5612" t="5800"/>
          <a:stretch/>
        </p:blipFill>
        <p:spPr>
          <a:xfrm>
            <a:off x="6135278" y="4028275"/>
            <a:ext cx="2966760" cy="24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7618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原始人发展农业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0190" y="1663065"/>
            <a:ext cx="6245225" cy="4249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4"/>
          <p:cNvSpPr/>
          <p:nvPr>
            <p:custDataLst>
              <p:tags r:id="rId2"/>
            </p:custDataLst>
          </p:nvPr>
        </p:nvSpPr>
        <p:spPr>
          <a:xfrm>
            <a:off x="6908165" y="1665378"/>
            <a:ext cx="4705350" cy="52197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人类的生活有什么变化？</a:t>
            </a:r>
          </a:p>
        </p:txBody>
      </p:sp>
      <p:sp>
        <p:nvSpPr>
          <p:cNvPr id="4103" name="椭圆 6"/>
          <p:cNvSpPr/>
          <p:nvPr>
            <p:custDataLst>
              <p:tags r:id="rId3"/>
            </p:custDataLst>
          </p:nvPr>
        </p:nvSpPr>
        <p:spPr>
          <a:xfrm>
            <a:off x="1738630" y="2911475"/>
            <a:ext cx="1027113" cy="66833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椭圆 6"/>
          <p:cNvSpPr/>
          <p:nvPr>
            <p:custDataLst>
              <p:tags r:id="rId4"/>
            </p:custDataLst>
          </p:nvPr>
        </p:nvSpPr>
        <p:spPr>
          <a:xfrm>
            <a:off x="998855" y="4181475"/>
            <a:ext cx="1027113" cy="66833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椭圆 6"/>
          <p:cNvSpPr/>
          <p:nvPr>
            <p:custDataLst>
              <p:tags r:id="rId5"/>
            </p:custDataLst>
          </p:nvPr>
        </p:nvSpPr>
        <p:spPr>
          <a:xfrm>
            <a:off x="4036695" y="3512820"/>
            <a:ext cx="1027113" cy="66833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TextBox 5"/>
          <p:cNvSpPr/>
          <p:nvPr>
            <p:custDataLst>
              <p:tags r:id="rId6"/>
            </p:custDataLst>
          </p:nvPr>
        </p:nvSpPr>
        <p:spPr>
          <a:xfrm>
            <a:off x="6827202" y="2947244"/>
            <a:ext cx="4867275" cy="2965241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原始农耕和畜牧出现，饲养家禽、牲畜代替采集渔猎，人类从食物采集者变成食物生产者。</a:t>
            </a:r>
          </a:p>
        </p:txBody>
      </p:sp>
      <p:sp>
        <p:nvSpPr>
          <p:cNvPr id="7" name="标题 100"/>
          <p:cNvSpPr>
            <a:spLocks noGrp="1"/>
          </p:cNvSpPr>
          <p:nvPr/>
        </p:nvSpPr>
        <p:spPr>
          <a:xfrm>
            <a:off x="113076" y="454343"/>
            <a:ext cx="720471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</a:rPr>
              <a:t>、食物</a:t>
            </a:r>
            <a:r>
              <a:rPr lang="zh-CN" altLang="en-US" sz="3200" dirty="0">
                <a:solidFill>
                  <a:schemeClr val="bg1"/>
                </a:solidFill>
              </a:rPr>
              <a:t>生产阶段</a:t>
            </a:r>
            <a:r>
              <a:rPr lang="en-US" altLang="zh-CN" sz="3200" dirty="0">
                <a:solidFill>
                  <a:schemeClr val="bg1"/>
                </a:solidFill>
              </a:rPr>
              <a:t>——</a:t>
            </a:r>
            <a:r>
              <a:rPr lang="zh-CN" altLang="en-US" sz="3200" dirty="0">
                <a:solidFill>
                  <a:schemeClr val="bg1"/>
                </a:solidFill>
              </a:rPr>
              <a:t>农耕畜牧出现</a:t>
            </a:r>
          </a:p>
        </p:txBody>
      </p:sp>
    </p:spTree>
    <p:extLst>
      <p:ext uri="{BB962C8B-B14F-4D97-AF65-F5344CB8AC3E}">
        <p14:creationId xmlns:p14="http://schemas.microsoft.com/office/powerpoint/2010/main" val="7288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4653936"/>
              </p:ext>
            </p:extLst>
          </p:nvPr>
        </p:nvGraphicFramePr>
        <p:xfrm>
          <a:off x="8121094" y="1894107"/>
          <a:ext cx="3882984" cy="2698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9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  区</a:t>
                      </a:r>
                      <a:endParaRPr lang="zh-CN" altLang="en-US" sz="2400" b="1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 业</a:t>
                      </a:r>
                      <a:endParaRPr lang="zh-CN" altLang="en-US" sz="2400" b="1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畜牧业</a:t>
                      </a:r>
                      <a:endParaRPr lang="zh-CN" altLang="en-US" sz="2400" b="1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东  亚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西  亚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中美洲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11987" marR="111987" marT="55993" marB="5599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标题 100"/>
          <p:cNvSpPr>
            <a:spLocks noGrp="1"/>
          </p:cNvSpPr>
          <p:nvPr/>
        </p:nvSpPr>
        <p:spPr>
          <a:xfrm>
            <a:off x="8070888" y="1053000"/>
            <a:ext cx="393319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农业</a:t>
            </a:r>
            <a:r>
              <a:rPr lang="zh-CN" altLang="en-US" dirty="0" smtClean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起源三大地区</a:t>
            </a:r>
            <a:endParaRPr lang="zh-CN" altLang="en-US" dirty="0">
              <a:solidFill>
                <a:schemeClr val="bg1"/>
              </a:solidFill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1" name="图片 2" descr="timg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" y="780861"/>
            <a:ext cx="7990840" cy="4925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文本框 8"/>
          <p:cNvSpPr/>
          <p:nvPr/>
        </p:nvSpPr>
        <p:spPr>
          <a:xfrm>
            <a:off x="1686946" y="5872745"/>
            <a:ext cx="462488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农耕畜牧的产生及其传播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示意图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地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图册第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页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44602" y="500940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阅读课文结合地图，完成表格</a:t>
            </a:r>
          </a:p>
        </p:txBody>
      </p:sp>
    </p:spTree>
    <p:extLst>
      <p:ext uri="{BB962C8B-B14F-4D97-AF65-F5344CB8AC3E}">
        <p14:creationId xmlns:p14="http://schemas.microsoft.com/office/powerpoint/2010/main" val="22088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2227605"/>
              </p:ext>
            </p:extLst>
          </p:nvPr>
        </p:nvGraphicFramePr>
        <p:xfrm>
          <a:off x="445927" y="1715996"/>
          <a:ext cx="11241724" cy="3222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  区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 业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畜牧业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5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东  亚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</a:pPr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以中国黄河中上游、长江中下游为主，主要种植粟、稻、白菜、芥菜等</a:t>
                      </a:r>
                      <a:endParaRPr lang="zh-CN" altLang="en-US" sz="280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饲养猪、狗、鸡、水牛等</a:t>
                      </a:r>
                      <a:endParaRPr lang="zh-CN" altLang="en-US" sz="2800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1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西  亚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主要种植小麦、大麦</a:t>
                      </a:r>
                      <a:endParaRPr lang="zh-CN" altLang="en-US" sz="2800" dirty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饲养绵羊和山羊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中美洲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主要种植玉米、甘薯、马铃薯</a:t>
                      </a:r>
                      <a:endParaRPr lang="zh-CN" altLang="en-US" sz="2800" dirty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饲养骆马、羊驼</a:t>
                      </a:r>
                      <a:endParaRPr lang="zh-CN" altLang="en-US" sz="2800" dirty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892299" y="5585459"/>
            <a:ext cx="8348980" cy="5835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特点：三大农业起源地，各成体系，独立发展</a:t>
            </a:r>
          </a:p>
        </p:txBody>
      </p:sp>
      <p:sp>
        <p:nvSpPr>
          <p:cNvPr id="9" name="标题 100"/>
          <p:cNvSpPr>
            <a:spLocks noGrp="1"/>
          </p:cNvSpPr>
          <p:nvPr/>
        </p:nvSpPr>
        <p:spPr>
          <a:xfrm>
            <a:off x="4100194" y="392883"/>
            <a:ext cx="3933190" cy="67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36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农业</a:t>
            </a:r>
            <a:r>
              <a:rPr lang="zh-CN" altLang="en-US" sz="3200" dirty="0" smtClean="0">
                <a:solidFill>
                  <a:schemeClr val="bg1"/>
                </a:solidFill>
                <a:cs typeface="黑体" panose="02010609060101010101" pitchFamily="49" charset="-122"/>
                <a:sym typeface="+mn-ea"/>
              </a:rPr>
              <a:t>起源三大地区</a:t>
            </a:r>
            <a:endParaRPr lang="zh-CN" altLang="en-US" sz="3200" dirty="0">
              <a:solidFill>
                <a:schemeClr val="bg1"/>
              </a:solidFill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674609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cfddea-3417-4101-8f5d-2621e77c1997}"/>
  <p:tag name="TABLE_EMPHASIZE_COLOR" val="6403976"/>
  <p:tag name="TABLE_SKINIDX" val="1"/>
  <p:tag name="TABLE_COLORIDX" val="5"/>
  <p:tag name="TABLE_COLOR_RGB" val="0x000000*0xFFFFFF*0x212121*0xFFFFFF*0x61B788*0xE2EBB2*0x6DC89D*0x6DBD80*0xB8E2D8*0xAACE84"/>
  <p:tag name="TABLE_ENDDRAG_ORIGIN_RECT" val="737*317"/>
  <p:tag name="TABLE_ENDDRAG_RECT" val="99*144*737*3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38a9a9d-11e0-4596-9905-a0ca46066dc3}"/>
  <p:tag name="TABLE_EMPHASIZE_COLOR" val="16346504"/>
  <p:tag name="TABLE_SKINIDX" val="3"/>
  <p:tag name="TABLE_COLORIDX" val="1"/>
  <p:tag name="TABLE_COLOR_RGB" val="0x000000*0xFFFFFF*0x212121*0xFFFFFF*0xF96D88*0xEFB6A5*0xF4D0B8*0xFFB092*0xFDE2B3*0xC34D67"/>
  <p:tag name="TABLE_ENDDRAG_ORIGIN_RECT" val="728*237"/>
  <p:tag name="TABLE_ENDDRAG_RECT" val="97*161*728*2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e61a015-c3a5-4245-ba8e-17cca21b890e}"/>
  <p:tag name="TABLE_EMPHASIZE_COLOR" val="16346504"/>
  <p:tag name="TABLE_SKINIDX" val="3"/>
  <p:tag name="TABLE_COLORIDX" val="1"/>
  <p:tag name="TABLE_COLOR_RGB" val="0x000000*0xFFFFFF*0x212121*0xFFFFFF*0xF96D88*0xEFB6A5*0xF4D0B8*0xFFB092*0xFDE2B3*0xC34D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82f71ee-fc64-45f7-9330-5bbb34bed076}"/>
  <p:tag name="TABLE_EMPHASIZE_COLOR" val="16346504"/>
  <p:tag name="TABLE_SKINIDX" val="3"/>
  <p:tag name="TABLE_COLORIDX" val="1"/>
  <p:tag name="TABLE_COLOR_RGB" val="0x000000*0xFFFFFF*0x212121*0xFFFFFF*0xF96D88*0xEFB6A5*0xF4D0B8*0xFFB092*0xFDE2B3*0xC34D67"/>
  <p:tag name="TABLE_ENDDRAG_ORIGIN_RECT" val="809*382"/>
  <p:tag name="TABLE_ENDDRAG_RECT" val="62*122*809*3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42f146a-28ec-435f-8bc8-70cf01ec379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d462b7f-644e-4179-9fdf-5ee72c0e3d6a}"/>
  <p:tag name="TABLE_ENDDRAG_ORIGIN_RECT" val="249*173"/>
  <p:tag name="TABLE_ENDDRAG_RECT" val="675*287*249*173"/>
  <p:tag name="TABLE_EMPHASIZE_COLOR" val="16346504"/>
  <p:tag name="TABLE_SKINIDX" val="1"/>
  <p:tag name="TABLE_COLORIDX" val="1"/>
  <p:tag name="TABLE_COLOR_RGB" val="0x000000*0xFFFFFF*0x212121*0xFFFFFF*0xF96D88*0xEFB6A5*0xF4D0B8*0xFFB092*0xFDE2B3*0xC34D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6ac6952-ba90-4072-a274-bc01e306e129}"/>
  <p:tag name="TABLE_ENDDRAG_ORIGIN_RECT" val="824*283"/>
  <p:tag name="TABLE_ENDDRAG_RECT" val="65*161*824*283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1819</Words>
  <Application>Microsoft Office PowerPoint</Application>
  <PresentationFormat>宽屏</PresentationFormat>
  <Paragraphs>253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Gill Sans</vt:lpstr>
      <vt:lpstr>等线</vt:lpstr>
      <vt:lpstr>黑体</vt:lpstr>
      <vt:lpstr>楷体</vt:lpstr>
      <vt:lpstr>宋体</vt:lpstr>
      <vt:lpstr>微软雅黑</vt:lpstr>
      <vt:lpstr>字魂59号-创粗黑</vt:lpstr>
      <vt:lpstr>Arial</vt:lpstr>
      <vt:lpstr>Calibri</vt:lpstr>
      <vt:lpstr>Times New Roman</vt:lpstr>
      <vt:lpstr>Wingdings</vt:lpstr>
      <vt:lpstr>1_Office 主题​​</vt:lpstr>
      <vt:lpstr>PowerPoint 演示文稿</vt:lpstr>
      <vt:lpstr>课标内容与教材目录结构</vt:lpstr>
      <vt:lpstr>第一单元   食物生产与社会生活 第1课  从食物采集到食物生产 第2课  新航路开辟后的食物物种交流 第3课  现代食物的生产、储备与视频安全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媛</dc:creator>
  <cp:lastModifiedBy>刘 媛</cp:lastModifiedBy>
  <cp:revision>140</cp:revision>
  <dcterms:created xsi:type="dcterms:W3CDTF">2020-09-27T02:35:18Z</dcterms:created>
  <dcterms:modified xsi:type="dcterms:W3CDTF">2021-03-02T00:47:33Z</dcterms:modified>
</cp:coreProperties>
</file>