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2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23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23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</p:sldIdLst>
  <p:sldSz cx="12192000" cy="6858000"/>
  <p:notesSz cx="6858000" cy="9144000"/>
  <p:custDataLst>
    <p:tags r:id="rId24"/>
  </p:custDataLst>
  <p:defaultTextStyle>
    <a:defPPr algn="l" rtl="0" eaLnBrk="0" hangingPunct="0">
      <a:defRPr kumimoji="0"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latin typeface="Arial" pitchFamily="34" charset="0"/>
        <a:ea typeface="宋体" pitchFamily="2" charset="-122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474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heme" Target="../theme/theme2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zh-CN" altLang="en-US" sz="1200"/>
          </a:p>
        </p:txBody>
      </p:sp>
      <p:sp>
        <p:nvSpPr>
          <p:cNvPr id="8195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2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7A5420B6-79A6-44DD-AC06-4496615D87BF}" type="datetime1">
              <a:rPr lang="zh-CN" altLang="en-US" sz="1200"/>
              <a:t>2024/8/30</a:t>
            </a:fld>
            <a:endParaRPr lang="zh-CN" altLang="en-US" sz="1200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8198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2"/>
            <a:ext cx="2971800" cy="457200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zh-CN" altLang="en-US" sz="1200"/>
          </a:p>
        </p:txBody>
      </p:sp>
      <p:sp>
        <p:nvSpPr>
          <p:cNvPr id="8199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F1E9E76F-8455-4BCE-AE98-197D804A166F}" type="slidenum">
              <a:rPr lang="zh-CN" altLang="en-US" sz="1200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41596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round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indent="0"/>
            <a:endParaRPr/>
          </a:p>
        </p:txBody>
      </p:sp>
      <p:sp>
        <p:nvSpPr>
          <p:cNvPr id="19460" name="灯片编号占位符 3"/>
          <p:cNvSpPr>
            <a:spLocks noGrp="1"/>
          </p:cNvSpPr>
          <p:nvPr>
            <p:ph type="sldNum"/>
            <p:custDataLst>
              <p:tags r:id="rId3"/>
            </p:custDataLst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E78A6C0B-02EF-4E7F-9EDF-35F9DEDCB8A3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DD3ABEC5-BD2A-43CE-A31E-3C8F67D5E8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2024/8/30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44B9A7A3-4ABD-4472-8B96-5BFC0592D5B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DD3ABEC5-BD2A-43CE-A31E-3C8F67D5E8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2024/8/30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44B9A7A3-4ABD-4472-8B96-5BFC0592D5B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DD3ABEC5-BD2A-43CE-A31E-3C8F67D5E8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2024/8/30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44B9A7A3-4ABD-4472-8B96-5BFC0592D5B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DD3ABEC5-BD2A-43CE-A31E-3C8F67D5E8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2024/8/30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44B9A7A3-4ABD-4472-8B96-5BFC0592D5B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DD3ABEC5-BD2A-43CE-A31E-3C8F67D5E8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2024/8/30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44B9A7A3-4ABD-4472-8B96-5BFC0592D5B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DD3ABEC5-BD2A-43CE-A31E-3C8F67D5E8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2024/8/30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44B9A7A3-4ABD-4472-8B96-5BFC0592D5B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DD3ABEC5-BD2A-43CE-A31E-3C8F67D5E8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2024/8/30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44B9A7A3-4ABD-4472-8B96-5BFC0592D5B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DD3ABEC5-BD2A-43CE-A31E-3C8F67D5E8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2024/8/30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44B9A7A3-4ABD-4472-8B96-5BFC0592D5B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DD3ABEC5-BD2A-43CE-A31E-3C8F67D5E8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2024/8/30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44B9A7A3-4ABD-4472-8B96-5BFC0592D5B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DD3ABEC5-BD2A-43CE-A31E-3C8F67D5E8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2024/8/30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44B9A7A3-4ABD-4472-8B96-5BFC0592D5B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二级</a:t>
            </a:r>
          </a:p>
          <a:p>
            <a:pPr lvl="2"/>
            <a:r>
              <a:t>三级</a:t>
            </a:r>
          </a:p>
          <a:p>
            <a:pPr lvl="3"/>
            <a:r>
              <a:t>四级</a:t>
            </a:r>
          </a:p>
          <a:p>
            <a:pPr lvl="4"/>
            <a:r>
              <a:t>五级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DD3ABEC5-BD2A-43CE-A31E-3C8F67D5E8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2024/8/30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44B9A7A3-4ABD-4472-8B96-5BFC0592D5B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等线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等线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ransition/>
  <p:txStyles>
    <p:titleStyle>
      <a:lvl1pPr marL="0" indent="0" algn="l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itchFamily="34" charset="0"/>
        <a:buChar char="•"/>
        <a:defRPr kumimoji="0"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5.emf"/><Relationship Id="rId26" Type="http://schemas.openxmlformats.org/officeDocument/2006/relationships/image" Target="../media/image29.emf"/><Relationship Id="rId3" Type="http://schemas.openxmlformats.org/officeDocument/2006/relationships/tags" Target="../tags/tag112.xml"/><Relationship Id="rId21" Type="http://schemas.openxmlformats.org/officeDocument/2006/relationships/oleObject" Target="../embeddings/oleObject19.bin"/><Relationship Id="rId7" Type="http://schemas.openxmlformats.org/officeDocument/2006/relationships/tags" Target="../tags/tag116.xml"/><Relationship Id="rId12" Type="http://schemas.openxmlformats.org/officeDocument/2006/relationships/notesSlide" Target="../notesSlides/notesSlide1.xml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tags" Target="../tags/tag111.xml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Layout" Target="../slideLayouts/slideLayout6.xml"/><Relationship Id="rId24" Type="http://schemas.openxmlformats.org/officeDocument/2006/relationships/image" Target="../media/image28.emf"/><Relationship Id="rId5" Type="http://schemas.openxmlformats.org/officeDocument/2006/relationships/tags" Target="../tags/tag114.xml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tags" Target="../tags/tag119.xml"/><Relationship Id="rId19" Type="http://schemas.openxmlformats.org/officeDocument/2006/relationships/oleObject" Target="../embeddings/oleObject18.bin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23.emf"/><Relationship Id="rId22" Type="http://schemas.openxmlformats.org/officeDocument/2006/relationships/image" Target="../media/image27.emf"/><Relationship Id="rId27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3.emf"/><Relationship Id="rId18" Type="http://schemas.openxmlformats.org/officeDocument/2006/relationships/oleObject" Target="../embeddings/oleObject27.bin"/><Relationship Id="rId3" Type="http://schemas.openxmlformats.org/officeDocument/2006/relationships/tags" Target="../tags/tag125.xml"/><Relationship Id="rId7" Type="http://schemas.openxmlformats.org/officeDocument/2006/relationships/slideLayout" Target="../slideLayouts/slideLayout6.xml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5.emf"/><Relationship Id="rId2" Type="http://schemas.openxmlformats.org/officeDocument/2006/relationships/tags" Target="../tags/tag124.xml"/><Relationship Id="rId16" Type="http://schemas.openxmlformats.org/officeDocument/2006/relationships/oleObject" Target="../embeddings/oleObject26.bin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image" Target="../media/image32.emf"/><Relationship Id="rId5" Type="http://schemas.openxmlformats.org/officeDocument/2006/relationships/tags" Target="../tags/tag127.xml"/><Relationship Id="rId15" Type="http://schemas.openxmlformats.org/officeDocument/2006/relationships/image" Target="../media/image34.emf"/><Relationship Id="rId10" Type="http://schemas.openxmlformats.org/officeDocument/2006/relationships/oleObject" Target="../embeddings/oleObject23.bin"/><Relationship Id="rId4" Type="http://schemas.openxmlformats.org/officeDocument/2006/relationships/tags" Target="../tags/tag126.xml"/><Relationship Id="rId9" Type="http://schemas.openxmlformats.org/officeDocument/2006/relationships/image" Target="../media/image31.emf"/><Relationship Id="rId1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34" Type="http://schemas.openxmlformats.org/officeDocument/2006/relationships/oleObject" Target="../embeddings/oleObject28.bin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tags" Target="../tags/tag175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Relationship Id="rId35" Type="http://schemas.openxmlformats.org/officeDocument/2006/relationships/image" Target="../media/image38.emf"/><Relationship Id="rId8" Type="http://schemas.openxmlformats.org/officeDocument/2006/relationships/tags" Target="../tags/tag1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tags" Target="../tags/tag201.xml"/><Relationship Id="rId3" Type="http://schemas.openxmlformats.org/officeDocument/2006/relationships/tags" Target="../tags/tag178.xml"/><Relationship Id="rId21" Type="http://schemas.openxmlformats.org/officeDocument/2006/relationships/tags" Target="../tags/tag196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tags" Target="../tags/tag200.xml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tags" Target="../tags/tag195.xml"/><Relationship Id="rId29" Type="http://schemas.openxmlformats.org/officeDocument/2006/relationships/tags" Target="../tags/tag204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tags" Target="../tags/tag199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tags" Target="../tags/tag198.xml"/><Relationship Id="rId28" Type="http://schemas.openxmlformats.org/officeDocument/2006/relationships/tags" Target="../tags/tag203.xml"/><Relationship Id="rId10" Type="http://schemas.openxmlformats.org/officeDocument/2006/relationships/tags" Target="../tags/tag185.xml"/><Relationship Id="rId19" Type="http://schemas.openxmlformats.org/officeDocument/2006/relationships/tags" Target="../tags/tag194.xml"/><Relationship Id="rId31" Type="http://schemas.openxmlformats.org/officeDocument/2006/relationships/tags" Target="../tags/tag206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tags" Target="../tags/tag197.xml"/><Relationship Id="rId27" Type="http://schemas.openxmlformats.org/officeDocument/2006/relationships/tags" Target="../tags/tag202.xml"/><Relationship Id="rId30" Type="http://schemas.openxmlformats.org/officeDocument/2006/relationships/tags" Target="../tags/tag20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209.xml"/><Relationship Id="rId21" Type="http://schemas.openxmlformats.org/officeDocument/2006/relationships/tags" Target="../tags/tag227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tags" Target="../tags/tag231.xml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tags" Target="../tags/tag226.xml"/><Relationship Id="rId29" Type="http://schemas.openxmlformats.org/officeDocument/2006/relationships/oleObject" Target="../embeddings/oleObject30.bin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tags" Target="../tags/tag230.xml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tags" Target="../tags/tag229.xml"/><Relationship Id="rId28" Type="http://schemas.openxmlformats.org/officeDocument/2006/relationships/image" Target="../media/image39.wmf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tags" Target="../tags/tag228.xml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4.jpe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3.jpeg"/><Relationship Id="rId5" Type="http://schemas.openxmlformats.org/officeDocument/2006/relationships/tags" Target="../tags/tag71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7" Type="http://schemas.openxmlformats.org/officeDocument/2006/relationships/image" Target="../media/image41.pn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239.xml"/><Relationship Id="rId7" Type="http://schemas.openxmlformats.org/officeDocument/2006/relationships/image" Target="../media/image43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7.emf"/><Relationship Id="rId26" Type="http://schemas.openxmlformats.org/officeDocument/2006/relationships/image" Target="../media/image11.emf"/><Relationship Id="rId3" Type="http://schemas.openxmlformats.org/officeDocument/2006/relationships/tags" Target="../tags/tag78.xml"/><Relationship Id="rId21" Type="http://schemas.openxmlformats.org/officeDocument/2006/relationships/oleObject" Target="../embeddings/oleObject5.bin"/><Relationship Id="rId7" Type="http://schemas.openxmlformats.org/officeDocument/2006/relationships/tags" Target="../tags/tag82.xml"/><Relationship Id="rId12" Type="http://schemas.openxmlformats.org/officeDocument/2006/relationships/slideLayout" Target="../slideLayouts/slideLayout6.xml"/><Relationship Id="rId17" Type="http://schemas.openxmlformats.org/officeDocument/2006/relationships/oleObject" Target="../embeddings/oleObject3.bin"/><Relationship Id="rId25" Type="http://schemas.openxmlformats.org/officeDocument/2006/relationships/oleObject" Target="../embeddings/oleObject7.bin"/><Relationship Id="rId2" Type="http://schemas.openxmlformats.org/officeDocument/2006/relationships/tags" Target="../tags/tag77.xml"/><Relationship Id="rId16" Type="http://schemas.openxmlformats.org/officeDocument/2006/relationships/image" Target="../media/image6.emf"/><Relationship Id="rId20" Type="http://schemas.openxmlformats.org/officeDocument/2006/relationships/image" Target="../media/image8.emf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10.emf"/><Relationship Id="rId5" Type="http://schemas.openxmlformats.org/officeDocument/2006/relationships/tags" Target="../tags/tag80.xml"/><Relationship Id="rId15" Type="http://schemas.openxmlformats.org/officeDocument/2006/relationships/oleObject" Target="../embeddings/oleObject2.bin"/><Relationship Id="rId23" Type="http://schemas.openxmlformats.org/officeDocument/2006/relationships/oleObject" Target="../embeddings/oleObject6.bin"/><Relationship Id="rId28" Type="http://schemas.openxmlformats.org/officeDocument/2006/relationships/image" Target="../media/image12.emf"/><Relationship Id="rId10" Type="http://schemas.openxmlformats.org/officeDocument/2006/relationships/tags" Target="../tags/tag85.xml"/><Relationship Id="rId19" Type="http://schemas.openxmlformats.org/officeDocument/2006/relationships/oleObject" Target="../embeddings/oleObject4.bin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5.emf"/><Relationship Id="rId22" Type="http://schemas.openxmlformats.org/officeDocument/2006/relationships/image" Target="../media/image9.emf"/><Relationship Id="rId27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emf"/><Relationship Id="rId18" Type="http://schemas.openxmlformats.org/officeDocument/2006/relationships/oleObject" Target="../embeddings/oleObject14.bin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6.xml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7.emf"/><Relationship Id="rId2" Type="http://schemas.openxmlformats.org/officeDocument/2006/relationships/tags" Target="../tags/tag92.xml"/><Relationship Id="rId16" Type="http://schemas.openxmlformats.org/officeDocument/2006/relationships/oleObject" Target="../embeddings/oleObject13.bin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14.emf"/><Relationship Id="rId5" Type="http://schemas.openxmlformats.org/officeDocument/2006/relationships/tags" Target="../tags/tag95.xml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8.emf"/><Relationship Id="rId4" Type="http://schemas.openxmlformats.org/officeDocument/2006/relationships/tags" Target="../tags/tag94.xml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/>
          <p:nvPr>
            <p:custDataLst>
              <p:tags r:id="rId1"/>
            </p:custDataLst>
          </p:nvPr>
        </p:nvSpPr>
        <p:spPr>
          <a:xfrm>
            <a:off x="0" y="1844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/>
                <a:ea typeface="微软雅黑"/>
                <a:cs typeface="+mn-cs"/>
                <a:sym typeface="微软雅黑"/>
              </a:rPr>
              <a:t>位置变化快慢的描述</a:t>
            </a:r>
            <a:r>
              <a:rPr kumimoji="0" lang="en-US" altLang="zh-CN" sz="5400" b="1" i="0" u="none" strike="noStrike" kern="120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/>
                <a:ea typeface="微软雅黑"/>
                <a:cs typeface="+mn-cs"/>
                <a:sym typeface="微软雅黑"/>
              </a:rPr>
              <a:t>——</a:t>
            </a:r>
            <a:r>
              <a:rPr kumimoji="0" lang="zh-CN" altLang="en-US" sz="5400" b="1" i="0" u="none" strike="noStrike" kern="120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/>
                <a:ea typeface="微软雅黑"/>
                <a:cs typeface="+mn-cs"/>
                <a:sym typeface="微软雅黑"/>
              </a:rPr>
              <a:t>速度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B2B8FAE-3997-463C-CC3B-E5C7F828A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68" y="1052736"/>
            <a:ext cx="11085863" cy="19480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85CB7E-C06B-11CD-8DE5-6F78572F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79" y="3000772"/>
            <a:ext cx="11085863" cy="12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93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7659688" y="2208212"/>
          <a:ext cx="10207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0" imgH="0" progId="Word.Document.8">
                  <p:embed/>
                </p:oleObj>
              </mc:Choice>
              <mc:Fallback>
                <p:oleObj name="Document" r:id="rId13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59688" y="2208212"/>
                        <a:ext cx="1020762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对象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903662" y="2590800"/>
          <a:ext cx="23209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5" imgW="0" imgH="0" progId="Word.Document.8">
                  <p:embed/>
                </p:oleObj>
              </mc:Choice>
              <mc:Fallback>
                <p:oleObj name="文档" r:id="rId15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3662" y="2590800"/>
                        <a:ext cx="2320925" cy="77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对象 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744662" y="3706812"/>
          <a:ext cx="8467725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7" imgW="0" imgH="0" progId="Word.Document.8">
                  <p:embed/>
                </p:oleObj>
              </mc:Choice>
              <mc:Fallback>
                <p:oleObj name="Document" r:id="rId17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44662" y="3706812"/>
                        <a:ext cx="8467725" cy="296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对象 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551488" y="4241800"/>
          <a:ext cx="12763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9" imgW="0" imgH="0" progId="Word.Document.8">
                  <p:embed/>
                </p:oleObj>
              </mc:Choice>
              <mc:Fallback>
                <p:oleObj name="文档" r:id="rId19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51488" y="4241800"/>
                        <a:ext cx="1276350" cy="382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对象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048250" y="4840288"/>
          <a:ext cx="12763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1" imgW="0" imgH="0" progId="Word.Document.8">
                  <p:embed/>
                </p:oleObj>
              </mc:Choice>
              <mc:Fallback>
                <p:oleObj name="文档" r:id="rId21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48250" y="4840288"/>
                        <a:ext cx="1276350" cy="382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对象 8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426200" y="5394325"/>
          <a:ext cx="12652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3" imgW="0" imgH="0" progId="Word.Document.8">
                  <p:embed/>
                </p:oleObj>
              </mc:Choice>
              <mc:Fallback>
                <p:oleObj name="文档" r:id="rId23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426200" y="5394325"/>
                        <a:ext cx="1265238" cy="382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对象 9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5849938" y="6042025"/>
          <a:ext cx="12652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5" imgW="0" imgH="0" progId="Word.Document.8">
                  <p:embed/>
                </p:oleObj>
              </mc:Choice>
              <mc:Fallback>
                <p:oleObj name="文档" r:id="rId25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849938" y="6042025"/>
                        <a:ext cx="1265238" cy="382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文本框 11"/>
          <p:cNvSpPr/>
          <p:nvPr>
            <p:custDataLst>
              <p:tags r:id="rId8"/>
            </p:custDataLst>
          </p:nvPr>
        </p:nvSpPr>
        <p:spPr>
          <a:xfrm>
            <a:off x="-114300" y="979488"/>
            <a:ext cx="6094412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611188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4600" algn="l"/>
              </a:tabLst>
            </a:pPr>
            <a:r>
              <a:rPr lang="zh-CN" altLang="zh-CN" sz="3200" b="1" dirty="0">
                <a:solidFill>
                  <a:srgbClr val="7575D1"/>
                </a:solidFill>
                <a:latin typeface="微软雅黑"/>
                <a:ea typeface="微软雅黑"/>
                <a:sym typeface="微软雅黑"/>
              </a:rPr>
              <a:t>平均速度和瞬时速度</a:t>
            </a:r>
            <a:endParaRPr lang="zh-CN" altLang="zh-CN" sz="1200" dirty="0">
              <a:solidFill>
                <a:srgbClr val="7575D1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8442" name="文本框 13"/>
          <p:cNvSpPr txBox="1">
            <a:spLocks noRot="1" noChangeAspec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415480" y="1821260"/>
            <a:ext cx="9721080" cy="1359796"/>
          </a:xfrm>
          <a:prstGeom prst="rect">
            <a:avLst/>
          </a:prstGeom>
          <a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940" t="-3139" b="-8072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微软雅黑"/>
                <a:ea typeface="微软雅黑"/>
                <a:cs typeface="+mn-cs"/>
                <a:sym typeface="微软雅黑"/>
              </a:rPr>
              <a:t> </a:t>
            </a:r>
          </a:p>
        </p:txBody>
      </p:sp>
      <p:sp>
        <p:nvSpPr>
          <p:cNvPr id="18443" name="文本框 11"/>
          <p:cNvSpPr/>
          <p:nvPr>
            <p:custDataLst>
              <p:tags r:id="rId10"/>
            </p:custDataLst>
          </p:nvPr>
        </p:nvSpPr>
        <p:spPr>
          <a:xfrm>
            <a:off x="2089150" y="3240088"/>
            <a:ext cx="719455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/>
                <a:ea typeface="微软雅黑"/>
                <a:sym typeface="微软雅黑"/>
              </a:rPr>
              <a:t>平均速度的</a:t>
            </a:r>
            <a:r>
              <a:rPr kumimoji="1" lang="zh-CN" altLang="en-US" sz="2400" b="1" dirty="0">
                <a:solidFill>
                  <a:srgbClr val="0000CC"/>
                </a:solidFill>
                <a:latin typeface="微软雅黑"/>
                <a:ea typeface="微软雅黑"/>
                <a:sym typeface="微软雅黑"/>
              </a:rPr>
              <a:t>方向：</a:t>
            </a:r>
            <a:r>
              <a:rPr kumimoji="1" lang="zh-CN" altLang="en-US" sz="2400" b="1" dirty="0">
                <a:latin typeface="微软雅黑"/>
                <a:ea typeface="微软雅黑"/>
                <a:sym typeface="微软雅黑"/>
              </a:rPr>
              <a:t>物体的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位移方向</a:t>
            </a:r>
            <a:r>
              <a:rPr kumimoji="1" lang="zh-CN" altLang="en-US" sz="2400" b="1" dirty="0">
                <a:latin typeface="微软雅黑"/>
                <a:ea typeface="微软雅黑"/>
                <a:sym typeface="微软雅黑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03362" y="2659062"/>
          <a:ext cx="84645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0" imgH="0" progId="Word.Document.8">
                  <p:embed/>
                </p:oleObj>
              </mc:Choice>
              <mc:Fallback>
                <p:oleObj name="Document" r:id="rId8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03362" y="2659062"/>
                        <a:ext cx="8464550" cy="669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对象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03362" y="1989138"/>
          <a:ext cx="84645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0" imgH="0" progId="Word.Document.8">
                  <p:embed/>
                </p:oleObj>
              </mc:Choice>
              <mc:Fallback>
                <p:oleObj name="Document" r:id="rId10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03362" y="1989138"/>
                        <a:ext cx="8464550" cy="563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对象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9191625" y="2060575"/>
          <a:ext cx="11271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2" imgW="0" imgH="0" progId="Word.Document.8">
                  <p:embed/>
                </p:oleObj>
              </mc:Choice>
              <mc:Fallback>
                <p:oleObj name="文档" r:id="rId12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91625" y="2060575"/>
                        <a:ext cx="1127125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对象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9191625" y="2759075"/>
          <a:ext cx="111601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4" imgW="0" imgH="0" progId="Word.Document.8">
                  <p:embed/>
                </p:oleObj>
              </mc:Choice>
              <mc:Fallback>
                <p:oleObj name="文档" r:id="rId14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191625" y="2759075"/>
                        <a:ext cx="1116012" cy="382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对象 6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03362" y="3432175"/>
          <a:ext cx="8399462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6" imgW="0" imgH="0" progId="Word.Document.8">
                  <p:embed/>
                </p:oleObj>
              </mc:Choice>
              <mc:Fallback>
                <p:oleObj name="Document" r:id="rId16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03362" y="3432175"/>
                        <a:ext cx="8399462" cy="1147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对象 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9228138" y="4054475"/>
          <a:ext cx="111601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8" imgW="0" imgH="0" progId="Word.Document.8">
                  <p:embed/>
                </p:oleObj>
              </mc:Choice>
              <mc:Fallback>
                <p:oleObj name="文档" r:id="rId18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28138" y="4054475"/>
                        <a:ext cx="1116012" cy="382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"/>
          <p:cNvSpPr txBox="1"/>
          <p:nvPr>
            <p:custDataLst>
              <p:tags r:id="rId1"/>
            </p:custDataLst>
          </p:nvPr>
        </p:nvSpPr>
        <p:spPr>
          <a:xfrm>
            <a:off x="1703388" y="1198563"/>
            <a:ext cx="8280400" cy="452431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173355" marR="0" lvl="0" indent="-173355" algn="just">
              <a:lnSpc>
                <a:spcPct val="150000"/>
              </a:lnSpc>
            </a:pPr>
            <a:r>
              <a:rPr lang="zh-CN" altLang="en-US" sz="2400" b="1">
                <a:latin typeface="微软雅黑"/>
                <a:ea typeface="微软雅黑"/>
                <a:sym typeface="微软雅黑"/>
              </a:rPr>
              <a:t>例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5</a:t>
            </a:r>
            <a:r>
              <a:rPr lang="zh-CN" altLang="en-US" sz="2400" b="1">
                <a:latin typeface="微软雅黑"/>
                <a:ea typeface="微软雅黑"/>
                <a:sym typeface="微软雅黑"/>
              </a:rPr>
              <a:t>：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宁波轨道交通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4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号线预计将于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2020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年年底开通，由江北慈城至东钱湖旅游度假区，线路全长约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36km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，运营最高速度为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80km/h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，始发车站发车时间为每天上午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6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：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00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，预计单程运行时间为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90min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，下列说法正确的是（　　）</a:t>
            </a:r>
          </a:p>
          <a:p>
            <a:pPr marL="0" marR="0" lvl="0" indent="173355">
              <a:lnSpc>
                <a:spcPct val="150000"/>
              </a:lnSpc>
            </a:pPr>
            <a:r>
              <a:rPr lang="en-US" altLang="zh-CN" sz="2400" b="1">
                <a:latin typeface="微软雅黑"/>
                <a:ea typeface="微软雅黑"/>
                <a:sym typeface="微软雅黑"/>
              </a:rPr>
              <a:t>A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．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36km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指位移的大小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	</a:t>
            </a:r>
            <a:endParaRPr lang="zh-CN" altLang="zh-CN" sz="2400" b="1">
              <a:latin typeface="微软雅黑"/>
              <a:ea typeface="微软雅黑"/>
              <a:sym typeface="微软雅黑"/>
            </a:endParaRPr>
          </a:p>
          <a:p>
            <a:pPr marL="0" marR="0" lvl="0" indent="173355">
              <a:lnSpc>
                <a:spcPct val="150000"/>
              </a:lnSpc>
            </a:pPr>
            <a:r>
              <a:rPr lang="en-US" altLang="zh-CN" sz="2400" b="1">
                <a:latin typeface="微软雅黑"/>
                <a:ea typeface="微软雅黑"/>
                <a:sym typeface="微软雅黑"/>
              </a:rPr>
              <a:t>B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．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80km/h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指平均速度的大小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	</a:t>
            </a:r>
            <a:endParaRPr lang="zh-CN" altLang="zh-CN" sz="2400" b="1">
              <a:latin typeface="微软雅黑"/>
              <a:ea typeface="微软雅黑"/>
              <a:sym typeface="微软雅黑"/>
            </a:endParaRPr>
          </a:p>
          <a:p>
            <a:pPr marL="0" marR="0" lvl="0" indent="173355">
              <a:lnSpc>
                <a:spcPct val="150000"/>
              </a:lnSpc>
            </a:pPr>
            <a:r>
              <a:rPr lang="en-US" altLang="zh-CN" sz="2400" b="1">
                <a:latin typeface="微软雅黑"/>
                <a:ea typeface="微软雅黑"/>
                <a:sym typeface="微软雅黑"/>
              </a:rPr>
              <a:t>C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．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6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：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00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指一个时间间隔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	</a:t>
            </a:r>
            <a:endParaRPr lang="zh-CN" altLang="zh-CN" sz="2400" b="1">
              <a:latin typeface="微软雅黑"/>
              <a:ea typeface="微软雅黑"/>
              <a:sym typeface="微软雅黑"/>
            </a:endParaRPr>
          </a:p>
          <a:p>
            <a:pPr marL="0" marR="0" lvl="0" indent="173355">
              <a:lnSpc>
                <a:spcPct val="150000"/>
              </a:lnSpc>
            </a:pPr>
            <a:r>
              <a:rPr lang="en-US" altLang="zh-CN" sz="2400" b="1">
                <a:latin typeface="微软雅黑"/>
                <a:ea typeface="微软雅黑"/>
                <a:sym typeface="微软雅黑"/>
              </a:rPr>
              <a:t>D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．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 80km/h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指</a:t>
            </a:r>
            <a:r>
              <a:rPr lang="zh-CN" altLang="en-US" sz="2400" b="1">
                <a:latin typeface="微软雅黑"/>
                <a:ea typeface="微软雅黑"/>
                <a:sym typeface="微软雅黑"/>
              </a:rPr>
              <a:t>瞬时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速度的大小</a:t>
            </a:r>
          </a:p>
        </p:txBody>
      </p:sp>
      <p:sp>
        <p:nvSpPr>
          <p:cNvPr id="21507" name="文本框 3"/>
          <p:cNvSpPr/>
          <p:nvPr>
            <p:custDataLst>
              <p:tags r:id="rId2"/>
            </p:custDataLst>
          </p:nvPr>
        </p:nvSpPr>
        <p:spPr>
          <a:xfrm>
            <a:off x="8543925" y="2967038"/>
            <a:ext cx="41870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D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"/>
          <p:cNvSpPr txBox="1"/>
          <p:nvPr>
            <p:custDataLst>
              <p:tags r:id="rId1"/>
            </p:custDataLst>
          </p:nvPr>
        </p:nvSpPr>
        <p:spPr>
          <a:xfrm>
            <a:off x="1271588" y="1268413"/>
            <a:ext cx="9001125" cy="230832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173355" marR="0" lvl="0" indent="-173355" algn="just">
              <a:lnSpc>
                <a:spcPct val="150000"/>
              </a:lnSpc>
            </a:pPr>
            <a:r>
              <a:rPr lang="zh-CN" altLang="en-US" sz="2400" b="1">
                <a:latin typeface="微软雅黑"/>
                <a:ea typeface="微软雅黑"/>
                <a:sym typeface="微软雅黑"/>
              </a:rPr>
              <a:t>例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6</a:t>
            </a:r>
            <a:r>
              <a:rPr lang="zh-CN" altLang="en-US" sz="2400" b="1">
                <a:latin typeface="微软雅黑"/>
                <a:ea typeface="微软雅黑"/>
                <a:sym typeface="微软雅黑"/>
              </a:rPr>
              <a:t>：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一个运动员以大约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5m/s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的速度从标准四百米跑道起点跑了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200m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后又以大约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4m/s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的速度继续跑，直到终点（跟起点在同一位置），则全程的平均速度约为（　　）</a:t>
            </a:r>
          </a:p>
          <a:p>
            <a:pPr marL="0" marR="0" lvl="0" indent="173355">
              <a:lnSpc>
                <a:spcPct val="150000"/>
              </a:lnSpc>
            </a:pPr>
            <a:r>
              <a:rPr lang="en-US" altLang="zh-CN" sz="2400" b="1">
                <a:latin typeface="微软雅黑"/>
                <a:ea typeface="微软雅黑"/>
                <a:sym typeface="微软雅黑"/>
              </a:rPr>
              <a:t>A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．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9m/s         B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．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0	C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．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4.4m/s	D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．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4.5m/s</a:t>
            </a:r>
            <a:endParaRPr lang="zh-CN" altLang="zh-CN" sz="2400" b="1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2531" name="文本框 3"/>
          <p:cNvSpPr/>
          <p:nvPr>
            <p:custDataLst>
              <p:tags r:id="rId2"/>
            </p:custDataLst>
          </p:nvPr>
        </p:nvSpPr>
        <p:spPr>
          <a:xfrm>
            <a:off x="6527800" y="2492375"/>
            <a:ext cx="4318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B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/>
          <p:nvPr>
            <p:custDataLst>
              <p:tags r:id="rId1"/>
            </p:custDataLst>
          </p:nvPr>
        </p:nvSpPr>
        <p:spPr>
          <a:xfrm>
            <a:off x="1273175" y="1503362"/>
            <a:ext cx="9144000" cy="5238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eaLnBrk="0" hangingPunct="0">
              <a:lnSpc>
                <a:spcPct val="130000"/>
              </a:lnSpc>
              <a:spcBef>
                <a:spcPct val="20000"/>
              </a:spcBef>
              <a:buFontTx/>
              <a:buNone/>
            </a:pPr>
            <a:r>
              <a:rPr lang="zh-CN" altLang="en-US" b="1" dirty="0">
                <a:latin typeface="微软雅黑"/>
                <a:ea typeface="微软雅黑"/>
                <a:sym typeface="微软雅黑"/>
              </a:rPr>
              <a:t>速率</a:t>
            </a:r>
            <a:r>
              <a:rPr lang="en-US" altLang="zh-CN" b="1" dirty="0">
                <a:latin typeface="微软雅黑"/>
                <a:ea typeface="微软雅黑"/>
                <a:sym typeface="微软雅黑"/>
              </a:rPr>
              <a:t>:</a:t>
            </a:r>
            <a:r>
              <a:rPr lang="zh-CN" altLang="en-US" b="1" dirty="0">
                <a:solidFill>
                  <a:schemeClr val="tx2"/>
                </a:solidFill>
                <a:latin typeface="微软雅黑"/>
                <a:ea typeface="微软雅黑"/>
                <a:sym typeface="微软雅黑"/>
              </a:rPr>
              <a:t>瞬时速度</a:t>
            </a:r>
            <a:r>
              <a:rPr lang="zh-CN" altLang="en-US" b="1" dirty="0">
                <a:latin typeface="微软雅黑"/>
                <a:ea typeface="微软雅黑"/>
                <a:sym typeface="微软雅黑"/>
              </a:rPr>
              <a:t>的大小 ，</a:t>
            </a:r>
            <a:r>
              <a:rPr lang="zh-CN" altLang="en-US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是标量。</a:t>
            </a:r>
          </a:p>
        </p:txBody>
      </p:sp>
      <p:sp>
        <p:nvSpPr>
          <p:cNvPr id="23555" name="Text Box 6"/>
          <p:cNvSpPr/>
          <p:nvPr>
            <p:custDataLst>
              <p:tags r:id="rId2"/>
            </p:custDataLst>
          </p:nvPr>
        </p:nvSpPr>
        <p:spPr>
          <a:xfrm>
            <a:off x="1273175" y="2368550"/>
            <a:ext cx="9144000" cy="95408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zh-CN" altLang="en-US" b="1" dirty="0">
                <a:latin typeface="微软雅黑"/>
                <a:ea typeface="微软雅黑"/>
                <a:sym typeface="微软雅黑"/>
              </a:rPr>
              <a:t>平均速率：运动的物体所通过的</a:t>
            </a:r>
            <a:r>
              <a:rPr lang="zh-CN" altLang="en-US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路程</a:t>
            </a:r>
            <a:r>
              <a:rPr lang="zh-CN" altLang="en-US" b="1" dirty="0">
                <a:latin typeface="微软雅黑"/>
                <a:ea typeface="微软雅黑"/>
                <a:sym typeface="微软雅黑"/>
              </a:rPr>
              <a:t>与所用时间的比值，是</a:t>
            </a:r>
            <a:r>
              <a:rPr lang="zh-CN" altLang="en-US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标量。</a:t>
            </a:r>
          </a:p>
        </p:txBody>
      </p:sp>
      <p:sp>
        <p:nvSpPr>
          <p:cNvPr id="23556" name="文本框 3"/>
          <p:cNvSpPr/>
          <p:nvPr>
            <p:custDataLst>
              <p:tags r:id="rId3"/>
            </p:custDataLst>
          </p:nvPr>
        </p:nvSpPr>
        <p:spPr>
          <a:xfrm>
            <a:off x="4295775" y="482600"/>
            <a:ext cx="4067175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速率和平均速率</a:t>
            </a:r>
          </a:p>
        </p:txBody>
      </p:sp>
      <p:sp>
        <p:nvSpPr>
          <p:cNvPr id="23557" name="Text Box 3"/>
          <p:cNvSpPr/>
          <p:nvPr>
            <p:custDataLst>
              <p:tags r:id="rId4"/>
            </p:custDataLst>
          </p:nvPr>
        </p:nvSpPr>
        <p:spPr>
          <a:xfrm>
            <a:off x="1487488" y="4652962"/>
            <a:ext cx="48006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latin typeface="微软雅黑"/>
                <a:ea typeface="微软雅黑"/>
                <a:sym typeface="微软雅黑"/>
              </a:rPr>
              <a:t>平均速度</a:t>
            </a:r>
            <a:r>
              <a:rPr lang="en-US" altLang="zh-CN" sz="3200" dirty="0">
                <a:latin typeface="微软雅黑"/>
                <a:ea typeface="微软雅黑"/>
                <a:sym typeface="微软雅黑"/>
              </a:rPr>
              <a:t>=</a:t>
            </a:r>
            <a:r>
              <a:rPr lang="zh-CN" altLang="en-US" sz="3200" dirty="0">
                <a:latin typeface="微软雅黑"/>
                <a:ea typeface="微软雅黑"/>
                <a:sym typeface="微软雅黑"/>
              </a:rPr>
              <a:t>位移</a:t>
            </a:r>
            <a:r>
              <a:rPr lang="en-US" altLang="zh-CN" sz="3200" dirty="0">
                <a:latin typeface="微软雅黑"/>
                <a:ea typeface="微软雅黑"/>
                <a:sym typeface="微软雅黑"/>
              </a:rPr>
              <a:t>/</a:t>
            </a:r>
            <a:r>
              <a:rPr lang="zh-CN" altLang="en-US" sz="3200" dirty="0">
                <a:latin typeface="微软雅黑"/>
                <a:ea typeface="微软雅黑"/>
                <a:sym typeface="微软雅黑"/>
              </a:rPr>
              <a:t>时间</a:t>
            </a:r>
          </a:p>
        </p:txBody>
      </p:sp>
      <p:sp>
        <p:nvSpPr>
          <p:cNvPr id="23558" name="Text Box 4"/>
          <p:cNvSpPr/>
          <p:nvPr>
            <p:custDataLst>
              <p:tags r:id="rId5"/>
            </p:custDataLst>
          </p:nvPr>
        </p:nvSpPr>
        <p:spPr>
          <a:xfrm>
            <a:off x="1560512" y="5372100"/>
            <a:ext cx="47244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latin typeface="微软雅黑"/>
                <a:ea typeface="微软雅黑"/>
                <a:sym typeface="微软雅黑"/>
              </a:rPr>
              <a:t>平均速率</a:t>
            </a:r>
            <a:r>
              <a:rPr lang="en-US" altLang="zh-CN" sz="3200" dirty="0">
                <a:latin typeface="微软雅黑"/>
                <a:ea typeface="微软雅黑"/>
                <a:sym typeface="微软雅黑"/>
              </a:rPr>
              <a:t>=</a:t>
            </a:r>
            <a:r>
              <a:rPr lang="zh-CN" altLang="en-US" sz="3200" dirty="0">
                <a:latin typeface="微软雅黑"/>
                <a:ea typeface="微软雅黑"/>
                <a:sym typeface="微软雅黑"/>
              </a:rPr>
              <a:t>路程</a:t>
            </a:r>
            <a:r>
              <a:rPr lang="en-US" altLang="zh-CN" sz="3200" dirty="0">
                <a:latin typeface="微软雅黑"/>
                <a:ea typeface="微软雅黑"/>
                <a:sym typeface="微软雅黑"/>
              </a:rPr>
              <a:t>/</a:t>
            </a:r>
            <a:r>
              <a:rPr lang="zh-CN" altLang="en-US" sz="3200" dirty="0">
                <a:latin typeface="微软雅黑"/>
                <a:ea typeface="微软雅黑"/>
                <a:sym typeface="微软雅黑"/>
              </a:rPr>
              <a:t>时间</a:t>
            </a:r>
          </a:p>
        </p:txBody>
      </p:sp>
      <p:sp>
        <p:nvSpPr>
          <p:cNvPr id="23559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00150" y="3789363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平均速度的大小是否也叫</a:t>
            </a:r>
            <a:r>
              <a:rPr lang="zh-CN" alt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平均速率</a:t>
            </a:r>
            <a:r>
              <a:rPr lang="zh-CN" altLang="en-US" sz="3200" b="1" dirty="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呢？</a:t>
            </a:r>
          </a:p>
        </p:txBody>
      </p:sp>
      <p:sp>
        <p:nvSpPr>
          <p:cNvPr id="23560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24563" y="4940300"/>
            <a:ext cx="4495800" cy="1066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在单向直线运动中</a:t>
            </a:r>
          </a:p>
          <a:p>
            <a:pPr marL="0" marR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i="1" dirty="0">
                <a:solidFill>
                  <a:srgbClr val="0000FF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大小相等</a:t>
            </a:r>
          </a:p>
        </p:txBody>
      </p:sp>
      <p:sp>
        <p:nvSpPr>
          <p:cNvPr id="23561" name="AutoShape 7"/>
          <p:cNvSpPr/>
          <p:nvPr>
            <p:custDataLst>
              <p:tags r:id="rId8"/>
            </p:custDataLst>
          </p:nvPr>
        </p:nvSpPr>
        <p:spPr>
          <a:xfrm>
            <a:off x="5376862" y="4795838"/>
            <a:ext cx="533400" cy="1219200"/>
          </a:xfrm>
          <a:prstGeom prst="rightBrace">
            <a:avLst>
              <a:gd name="adj1" fmla="val 19048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 anchorCtr="0">
            <a:no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3555" grpId="1"/>
      <p:bldP spid="23557" grpId="2"/>
      <p:bldP spid="23558" grpId="3"/>
      <p:bldP spid="23559" grpId="4"/>
      <p:bldP spid="23560" grpId="5"/>
      <p:bldP spid="23561" grpId="6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"/>
          <p:cNvSpPr txBox="1"/>
          <p:nvPr>
            <p:custDataLst>
              <p:tags r:id="rId1"/>
            </p:custDataLst>
          </p:nvPr>
        </p:nvSpPr>
        <p:spPr>
          <a:xfrm>
            <a:off x="911225" y="1196975"/>
            <a:ext cx="10080625" cy="2862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173355" marR="0" lvl="0" indent="-173355" algn="just">
              <a:lnSpc>
                <a:spcPct val="150000"/>
              </a:lnSpc>
            </a:pPr>
            <a:r>
              <a:rPr lang="zh-CN" altLang="en-US" sz="2400" b="1">
                <a:latin typeface="微软雅黑"/>
                <a:ea typeface="微软雅黑"/>
                <a:sym typeface="微软雅黑"/>
              </a:rPr>
              <a:t>例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7</a:t>
            </a:r>
            <a:r>
              <a:rPr lang="zh-CN" altLang="en-US" sz="2400" b="1">
                <a:latin typeface="微软雅黑"/>
                <a:ea typeface="微软雅黑"/>
                <a:sym typeface="微软雅黑"/>
              </a:rPr>
              <a:t>：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一辆汽车沿平直的公路单向行驶，从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A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处行驶到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B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处用了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60s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，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A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、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B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两地相距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900m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；在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B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处停留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30s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后沿原路返回，用了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45s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到达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A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、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B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的中点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C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处．问：</a:t>
            </a:r>
          </a:p>
          <a:p>
            <a:pPr marL="173355" marR="0" lvl="0" indent="0" algn="just">
              <a:lnSpc>
                <a:spcPct val="150000"/>
              </a:lnSpc>
            </a:pP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（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）这辆汽车前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60s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内的平均速度？</a:t>
            </a:r>
          </a:p>
          <a:p>
            <a:pPr marL="173355" marR="0" lvl="0" indent="0" algn="just">
              <a:lnSpc>
                <a:spcPct val="150000"/>
              </a:lnSpc>
            </a:pP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（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2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）这辆汽车从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A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处到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C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处的平均速率？</a:t>
            </a:r>
          </a:p>
        </p:txBody>
      </p:sp>
      <p:sp>
        <p:nvSpPr>
          <p:cNvPr id="24579" name="矩形 1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1390800" y="4059297"/>
            <a:ext cx="9457728" cy="1135183"/>
          </a:xfrm>
          <a:prstGeom prst="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微软雅黑"/>
                <a:ea typeface="微软雅黑"/>
                <a:cs typeface="+mn-cs"/>
                <a:sym typeface="微软雅黑"/>
              </a:rPr>
              <a:t> </a:t>
            </a:r>
          </a:p>
        </p:txBody>
      </p:sp>
      <p:sp>
        <p:nvSpPr>
          <p:cNvPr id="24580" name="矩形 3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1418060" y="5172460"/>
            <a:ext cx="9577064" cy="1373581"/>
          </a:xfrm>
          <a:prstGeom prst="rect">
            <a:avLst/>
          </a:prstGeom>
          <a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微软雅黑"/>
                <a:ea typeface="微软雅黑"/>
                <a:cs typeface="+mn-cs"/>
                <a:sym typeface="微软雅黑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"/>
          <p:cNvSpPr/>
          <p:nvPr>
            <p:custDataLst>
              <p:tags r:id="rId1"/>
            </p:custDataLst>
          </p:nvPr>
        </p:nvSpPr>
        <p:spPr>
          <a:xfrm>
            <a:off x="2855912" y="908050"/>
            <a:ext cx="5976938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latin typeface="微软雅黑"/>
                <a:ea typeface="微软雅黑"/>
                <a:sym typeface="微软雅黑"/>
              </a:rPr>
              <a:t>从</a:t>
            </a:r>
            <a:r>
              <a:rPr lang="en-US" altLang="zh-CN" sz="3200" b="1" dirty="0">
                <a:latin typeface="微软雅黑"/>
                <a:ea typeface="微软雅黑"/>
                <a:sym typeface="微软雅黑"/>
              </a:rPr>
              <a:t>x-t</a:t>
            </a:r>
            <a:r>
              <a:rPr lang="zh-CN" altLang="en-US" sz="3200" b="1" dirty="0">
                <a:latin typeface="微软雅黑"/>
                <a:ea typeface="微软雅黑"/>
                <a:sym typeface="微软雅黑"/>
              </a:rPr>
              <a:t>图像看速度</a:t>
            </a:r>
          </a:p>
        </p:txBody>
      </p:sp>
      <p:graphicFrame>
        <p:nvGraphicFramePr>
          <p:cNvPr id="25603" name="Object 3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607175" y="2008188"/>
          <a:ext cx="16541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4" imgW="0" imgH="0" progId="Word.Document.8">
                  <p:embed/>
                </p:oleObj>
              </mc:Choice>
              <mc:Fallback>
                <p:oleObj name="Document" r:id="rId34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607175" y="2008188"/>
                        <a:ext cx="1654175" cy="1008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文本框 6"/>
          <p:cNvSpPr/>
          <p:nvPr>
            <p:custDataLst>
              <p:tags r:id="rId3"/>
            </p:custDataLst>
          </p:nvPr>
        </p:nvSpPr>
        <p:spPr>
          <a:xfrm>
            <a:off x="6337300" y="3508375"/>
            <a:ext cx="5446712" cy="157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倾斜直线：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表示物体作</a:t>
            </a: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匀速直线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运动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倾斜程度：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表示物体速度的大小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平行于</a:t>
            </a:r>
            <a:r>
              <a:rPr lang="en-US" altLang="zh-CN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轴的直线：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表示物体静止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两图像的</a:t>
            </a: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“交点”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：表示</a:t>
            </a:r>
            <a:r>
              <a:rPr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“相遇”信息</a:t>
            </a:r>
          </a:p>
        </p:txBody>
      </p:sp>
      <p:grpSp>
        <p:nvGrpSpPr>
          <p:cNvPr id="25605" name="Group 4"/>
          <p:cNvGrpSpPr/>
          <p:nvPr>
            <p:custDataLst>
              <p:tags r:id="rId4"/>
            </p:custDataLst>
          </p:nvPr>
        </p:nvGrpSpPr>
        <p:grpSpPr>
          <a:xfrm>
            <a:off x="695325" y="2511425"/>
            <a:ext cx="5816600" cy="2927350"/>
            <a:chOff x="1202" y="1933"/>
            <a:chExt cx="3493" cy="1860"/>
          </a:xfrm>
        </p:grpSpPr>
        <p:cxnSp>
          <p:nvCxnSpPr>
            <p:cNvPr id="25606" name="Line 5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1655" y="2024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/>
            </a:ln>
            <a:effectLst/>
          </p:spPr>
        </p:cxnSp>
        <p:cxnSp>
          <p:nvCxnSpPr>
            <p:cNvPr id="25607" name="Line 6"/>
            <p:cNvCxnSpPr/>
            <p:nvPr>
              <p:custDataLst>
                <p:tags r:id="rId6"/>
              </p:custDataLst>
            </p:nvPr>
          </p:nvCxnSpPr>
          <p:spPr>
            <a:xfrm>
              <a:off x="1292" y="3022"/>
              <a:ext cx="30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/>
            </a:ln>
            <a:effectLst/>
          </p:spPr>
        </p:cxnSp>
        <p:sp>
          <p:nvSpPr>
            <p:cNvPr id="25608" name="Freeform 7"/>
            <p:cNvSpPr/>
            <p:nvPr>
              <p:custDataLst>
                <p:tags r:id="rId7"/>
              </p:custDataLst>
            </p:nvPr>
          </p:nvSpPr>
          <p:spPr bwMode="auto">
            <a:xfrm>
              <a:off x="1655" y="2387"/>
              <a:ext cx="1854" cy="1088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635" y="0"/>
                </a:cxn>
                <a:cxn ang="0">
                  <a:pos x="1225" y="0"/>
                </a:cxn>
                <a:cxn ang="0">
                  <a:pos x="1854" y="1088"/>
                </a:cxn>
              </a:cxnLst>
              <a:rect l="0" t="0" r="0" b="0"/>
              <a:pathLst>
                <a:path w="1854" h="1088">
                  <a:moveTo>
                    <a:pt x="0" y="635"/>
                  </a:moveTo>
                  <a:lnTo>
                    <a:pt x="635" y="0"/>
                  </a:lnTo>
                  <a:lnTo>
                    <a:pt x="1225" y="0"/>
                  </a:lnTo>
                  <a:lnTo>
                    <a:pt x="1854" y="108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bevel/>
            </a:ln>
            <a:effectLst/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cxnSp>
          <p:nvCxnSpPr>
            <p:cNvPr id="25609" name="Line 8"/>
            <p:cNvCxnSpPr/>
            <p:nvPr>
              <p:custDataLst>
                <p:tags r:id="rId8"/>
              </p:custDataLst>
            </p:nvPr>
          </p:nvCxnSpPr>
          <p:spPr>
            <a:xfrm flipH="1">
              <a:off x="2293" y="2387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  <a:effectLst/>
          </p:spPr>
        </p:cxnSp>
        <p:cxnSp>
          <p:nvCxnSpPr>
            <p:cNvPr id="25610" name="Line 9"/>
            <p:cNvCxnSpPr/>
            <p:nvPr>
              <p:custDataLst>
                <p:tags r:id="rId9"/>
              </p:custDataLst>
            </p:nvPr>
          </p:nvCxnSpPr>
          <p:spPr>
            <a:xfrm flipH="1">
              <a:off x="2880" y="2387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  <a:effectLst/>
          </p:spPr>
        </p:cxnSp>
        <p:cxnSp>
          <p:nvCxnSpPr>
            <p:cNvPr id="25611" name="Line 10"/>
            <p:cNvCxnSpPr/>
            <p:nvPr>
              <p:custDataLst>
                <p:tags r:id="rId10"/>
              </p:custDataLst>
            </p:nvPr>
          </p:nvCxnSpPr>
          <p:spPr>
            <a:xfrm flipH="1">
              <a:off x="3515" y="3022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  <a:effectLst/>
          </p:spPr>
        </p:cxnSp>
        <p:cxnSp>
          <p:nvCxnSpPr>
            <p:cNvPr id="25612" name="Line 11"/>
            <p:cNvCxnSpPr/>
            <p:nvPr>
              <p:custDataLst>
                <p:tags r:id="rId11"/>
              </p:custDataLst>
            </p:nvPr>
          </p:nvCxnSpPr>
          <p:spPr>
            <a:xfrm>
              <a:off x="1655" y="2387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  <a:effectLst/>
          </p:spPr>
        </p:cxnSp>
        <p:cxnSp>
          <p:nvCxnSpPr>
            <p:cNvPr id="25613" name="Line 12"/>
            <p:cNvCxnSpPr/>
            <p:nvPr>
              <p:custDataLst>
                <p:tags r:id="rId12"/>
              </p:custDataLst>
            </p:nvPr>
          </p:nvCxnSpPr>
          <p:spPr>
            <a:xfrm flipH="1">
              <a:off x="2290" y="2931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</p:cxnSp>
        <p:cxnSp>
          <p:nvCxnSpPr>
            <p:cNvPr id="25614" name="Line 13"/>
            <p:cNvCxnSpPr/>
            <p:nvPr>
              <p:custDataLst>
                <p:tags r:id="rId13"/>
              </p:custDataLst>
            </p:nvPr>
          </p:nvCxnSpPr>
          <p:spPr>
            <a:xfrm flipH="1">
              <a:off x="2880" y="2931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</p:cxnSp>
        <p:cxnSp>
          <p:nvCxnSpPr>
            <p:cNvPr id="25615" name="Line 14"/>
            <p:cNvCxnSpPr/>
            <p:nvPr>
              <p:custDataLst>
                <p:tags r:id="rId14"/>
              </p:custDataLst>
            </p:nvPr>
          </p:nvCxnSpPr>
          <p:spPr>
            <a:xfrm flipH="1">
              <a:off x="3515" y="2931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</p:cxnSp>
        <p:cxnSp>
          <p:nvCxnSpPr>
            <p:cNvPr id="25616" name="Line 15"/>
            <p:cNvCxnSpPr/>
            <p:nvPr>
              <p:custDataLst>
                <p:tags r:id="rId15"/>
              </p:custDataLst>
            </p:nvPr>
          </p:nvCxnSpPr>
          <p:spPr>
            <a:xfrm flipH="1">
              <a:off x="4105" y="2931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</p:cxnSp>
        <p:cxnSp>
          <p:nvCxnSpPr>
            <p:cNvPr id="25617" name="Line 16"/>
            <p:cNvCxnSpPr/>
            <p:nvPr>
              <p:custDataLst>
                <p:tags r:id="rId16"/>
              </p:custDataLst>
            </p:nvPr>
          </p:nvCxnSpPr>
          <p:spPr>
            <a:xfrm flipV="1">
              <a:off x="1655" y="2387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</p:cxnSp>
        <p:cxnSp>
          <p:nvCxnSpPr>
            <p:cNvPr id="25618" name="Line 17"/>
            <p:cNvCxnSpPr/>
            <p:nvPr>
              <p:custDataLst>
                <p:tags r:id="rId17"/>
              </p:custDataLst>
            </p:nvPr>
          </p:nvCxnSpPr>
          <p:spPr>
            <a:xfrm flipV="1">
              <a:off x="1655" y="3475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</p:cxnSp>
        <p:cxnSp>
          <p:nvCxnSpPr>
            <p:cNvPr id="25619" name="Line 18"/>
            <p:cNvCxnSpPr/>
            <p:nvPr>
              <p:custDataLst>
                <p:tags r:id="rId18"/>
              </p:custDataLst>
            </p:nvPr>
          </p:nvCxnSpPr>
          <p:spPr>
            <a:xfrm>
              <a:off x="1663" y="3475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  <a:effectLst/>
          </p:spPr>
        </p:cxnSp>
        <p:sp>
          <p:nvSpPr>
            <p:cNvPr id="25620" name="Text Box 1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08" y="2999"/>
              <a:ext cx="460" cy="2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1</a:t>
              </a:r>
            </a:p>
          </p:txBody>
        </p:sp>
        <p:sp>
          <p:nvSpPr>
            <p:cNvPr id="25621" name="Text Box 2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288" y="2999"/>
              <a:ext cx="454" cy="2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3</a:t>
              </a:r>
            </a:p>
          </p:txBody>
        </p:sp>
        <p:sp>
          <p:nvSpPr>
            <p:cNvPr id="25622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98" y="3014"/>
              <a:ext cx="454" cy="2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2</a:t>
              </a:r>
            </a:p>
          </p:txBody>
        </p:sp>
        <p:sp>
          <p:nvSpPr>
            <p:cNvPr id="25623" name="Text Box 2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23" y="2999"/>
              <a:ext cx="454" cy="2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4</a:t>
              </a:r>
            </a:p>
          </p:txBody>
        </p:sp>
        <p:sp>
          <p:nvSpPr>
            <p:cNvPr id="25624" name="Text Box 2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1" y="3067"/>
              <a:ext cx="454" cy="2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t/s</a:t>
              </a:r>
            </a:p>
          </p:txBody>
        </p:sp>
        <p:sp>
          <p:nvSpPr>
            <p:cNvPr id="25625" name="Text Box 2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337" y="3362"/>
              <a:ext cx="454" cy="2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- 2</a:t>
              </a:r>
            </a:p>
          </p:txBody>
        </p:sp>
        <p:sp>
          <p:nvSpPr>
            <p:cNvPr id="25626" name="Text Box 2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428" y="2273"/>
              <a:ext cx="454" cy="2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3</a:t>
              </a:r>
            </a:p>
          </p:txBody>
        </p:sp>
        <p:sp>
          <p:nvSpPr>
            <p:cNvPr id="25627" name="Text Box 2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202" y="1933"/>
              <a:ext cx="635" cy="2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x/m</a:t>
              </a:r>
              <a:endParaRPr lang="en-US" altLang="zh-CN" sz="2000" b="1" baseline="300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5628" name="Text Box 2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428" y="3022"/>
              <a:ext cx="454" cy="2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0</a:t>
              </a:r>
            </a:p>
          </p:txBody>
        </p:sp>
        <p:sp>
          <p:nvSpPr>
            <p:cNvPr id="25629" name="Freeform 28"/>
            <p:cNvSpPr/>
            <p:nvPr>
              <p:custDataLst>
                <p:tags r:id="rId28"/>
              </p:custDataLst>
            </p:nvPr>
          </p:nvSpPr>
          <p:spPr bwMode="auto">
            <a:xfrm>
              <a:off x="1655" y="2387"/>
              <a:ext cx="1860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0" y="635"/>
                </a:cxn>
              </a:cxnLst>
              <a:rect l="0" t="0" r="0" b="0"/>
              <a:pathLst>
                <a:path w="1860" h="635">
                  <a:moveTo>
                    <a:pt x="0" y="0"/>
                  </a:moveTo>
                  <a:cubicBezTo>
                    <a:pt x="775" y="264"/>
                    <a:pt x="1550" y="529"/>
                    <a:pt x="1860" y="63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bevel/>
            </a:ln>
            <a:effectLst/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5630" name="Text Box 2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26" y="2704"/>
              <a:ext cx="363" cy="2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zh-CN" alt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乙</a:t>
              </a:r>
            </a:p>
          </p:txBody>
        </p:sp>
        <p:sp>
          <p:nvSpPr>
            <p:cNvPr id="25631" name="Text Box 3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25" y="2205"/>
              <a:ext cx="460" cy="2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zh-CN" altLang="en-US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甲</a:t>
              </a:r>
            </a:p>
          </p:txBody>
        </p:sp>
        <p:sp>
          <p:nvSpPr>
            <p:cNvPr id="25632" name="Text Box 3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61" y="2999"/>
              <a:ext cx="227" cy="2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solidFill>
                    <a:schemeClr val="tx2"/>
                  </a:solidFill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A</a:t>
              </a:r>
            </a:p>
          </p:txBody>
        </p:sp>
        <p:sp>
          <p:nvSpPr>
            <p:cNvPr id="25633" name="Oval 32"/>
            <p:cNvSpPr/>
            <p:nvPr>
              <p:custDataLst>
                <p:tags r:id="rId32"/>
              </p:custDataLst>
            </p:nvPr>
          </p:nvSpPr>
          <p:spPr>
            <a:xfrm>
              <a:off x="3222" y="2993"/>
              <a:ext cx="45" cy="45"/>
            </a:xfrm>
            <a:prstGeom prst="ellipse">
              <a:avLst/>
            </a:prstGeom>
            <a:solidFill>
              <a:schemeClr val="tx1"/>
            </a:solidFill>
            <a:ln>
              <a:solidFill>
                <a:prstClr val="black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lvl1pPr marL="228600" indent="-22860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/>
          <p:nvPr>
            <p:custDataLst>
              <p:tags r:id="rId1"/>
            </p:custDataLst>
          </p:nvPr>
        </p:nvGrpSpPr>
        <p:grpSpPr>
          <a:xfrm>
            <a:off x="4079875" y="549275"/>
            <a:ext cx="5976938" cy="3311525"/>
            <a:chOff x="1202" y="1933"/>
            <a:chExt cx="3493" cy="1860"/>
          </a:xfrm>
        </p:grpSpPr>
        <p:cxnSp>
          <p:nvCxnSpPr>
            <p:cNvPr id="26629" name="Line 3"/>
            <p:cNvCxnSpPr/>
            <p:nvPr>
              <p:custDataLst>
                <p:tags r:id="rId4"/>
              </p:custDataLst>
            </p:nvPr>
          </p:nvCxnSpPr>
          <p:spPr>
            <a:xfrm flipH="1" flipV="1">
              <a:off x="1655" y="2024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/>
            </a:ln>
            <a:effectLst/>
          </p:spPr>
        </p:cxnSp>
        <p:cxnSp>
          <p:nvCxnSpPr>
            <p:cNvPr id="26630" name="Line 4"/>
            <p:cNvCxnSpPr/>
            <p:nvPr>
              <p:custDataLst>
                <p:tags r:id="rId5"/>
              </p:custDataLst>
            </p:nvPr>
          </p:nvCxnSpPr>
          <p:spPr>
            <a:xfrm>
              <a:off x="1292" y="3022"/>
              <a:ext cx="30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/>
            </a:ln>
            <a:effectLst/>
          </p:spPr>
        </p:cxnSp>
        <p:sp>
          <p:nvSpPr>
            <p:cNvPr id="26631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1655" y="2387"/>
              <a:ext cx="1854" cy="1088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635" y="0"/>
                </a:cxn>
                <a:cxn ang="0">
                  <a:pos x="1225" y="0"/>
                </a:cxn>
                <a:cxn ang="0">
                  <a:pos x="1854" y="1088"/>
                </a:cxn>
              </a:cxnLst>
              <a:rect l="0" t="0" r="0" b="0"/>
              <a:pathLst>
                <a:path w="1854" h="1088">
                  <a:moveTo>
                    <a:pt x="0" y="635"/>
                  </a:moveTo>
                  <a:lnTo>
                    <a:pt x="635" y="0"/>
                  </a:lnTo>
                  <a:lnTo>
                    <a:pt x="1225" y="0"/>
                  </a:lnTo>
                  <a:lnTo>
                    <a:pt x="1854" y="108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bevel/>
            </a:ln>
            <a:effectLst/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cxnSp>
          <p:nvCxnSpPr>
            <p:cNvPr id="26632" name="Line 6"/>
            <p:cNvCxnSpPr/>
            <p:nvPr>
              <p:custDataLst>
                <p:tags r:id="rId7"/>
              </p:custDataLst>
            </p:nvPr>
          </p:nvCxnSpPr>
          <p:spPr>
            <a:xfrm flipH="1">
              <a:off x="2293" y="2387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  <a:effectLst/>
          </p:spPr>
        </p:cxnSp>
        <p:cxnSp>
          <p:nvCxnSpPr>
            <p:cNvPr id="26633" name="Line 7"/>
            <p:cNvCxnSpPr/>
            <p:nvPr>
              <p:custDataLst>
                <p:tags r:id="rId8"/>
              </p:custDataLst>
            </p:nvPr>
          </p:nvCxnSpPr>
          <p:spPr>
            <a:xfrm flipH="1">
              <a:off x="2880" y="2387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  <a:effectLst/>
          </p:spPr>
        </p:cxnSp>
        <p:cxnSp>
          <p:nvCxnSpPr>
            <p:cNvPr id="26634" name="Line 8"/>
            <p:cNvCxnSpPr/>
            <p:nvPr>
              <p:custDataLst>
                <p:tags r:id="rId9"/>
              </p:custDataLst>
            </p:nvPr>
          </p:nvCxnSpPr>
          <p:spPr>
            <a:xfrm flipH="1">
              <a:off x="3515" y="3022"/>
              <a:ext cx="0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  <a:effectLst/>
          </p:spPr>
        </p:cxnSp>
        <p:cxnSp>
          <p:nvCxnSpPr>
            <p:cNvPr id="26635" name="Line 9"/>
            <p:cNvCxnSpPr/>
            <p:nvPr>
              <p:custDataLst>
                <p:tags r:id="rId10"/>
              </p:custDataLst>
            </p:nvPr>
          </p:nvCxnSpPr>
          <p:spPr>
            <a:xfrm>
              <a:off x="1655" y="2387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  <a:effectLst/>
          </p:spPr>
        </p:cxnSp>
        <p:cxnSp>
          <p:nvCxnSpPr>
            <p:cNvPr id="26636" name="Line 10"/>
            <p:cNvCxnSpPr/>
            <p:nvPr>
              <p:custDataLst>
                <p:tags r:id="rId11"/>
              </p:custDataLst>
            </p:nvPr>
          </p:nvCxnSpPr>
          <p:spPr>
            <a:xfrm flipH="1">
              <a:off x="2290" y="2931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</p:cxnSp>
        <p:cxnSp>
          <p:nvCxnSpPr>
            <p:cNvPr id="26637" name="Line 11"/>
            <p:cNvCxnSpPr/>
            <p:nvPr>
              <p:custDataLst>
                <p:tags r:id="rId12"/>
              </p:custDataLst>
            </p:nvPr>
          </p:nvCxnSpPr>
          <p:spPr>
            <a:xfrm flipH="1">
              <a:off x="2880" y="2931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</p:cxnSp>
        <p:cxnSp>
          <p:nvCxnSpPr>
            <p:cNvPr id="26638" name="Line 12"/>
            <p:cNvCxnSpPr/>
            <p:nvPr>
              <p:custDataLst>
                <p:tags r:id="rId13"/>
              </p:custDataLst>
            </p:nvPr>
          </p:nvCxnSpPr>
          <p:spPr>
            <a:xfrm flipH="1">
              <a:off x="3515" y="2931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</p:cxnSp>
        <p:cxnSp>
          <p:nvCxnSpPr>
            <p:cNvPr id="26639" name="Line 13"/>
            <p:cNvCxnSpPr/>
            <p:nvPr>
              <p:custDataLst>
                <p:tags r:id="rId14"/>
              </p:custDataLst>
            </p:nvPr>
          </p:nvCxnSpPr>
          <p:spPr>
            <a:xfrm flipH="1">
              <a:off x="4105" y="2931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</p:cxnSp>
        <p:cxnSp>
          <p:nvCxnSpPr>
            <p:cNvPr id="26640" name="Line 14"/>
            <p:cNvCxnSpPr/>
            <p:nvPr>
              <p:custDataLst>
                <p:tags r:id="rId15"/>
              </p:custDataLst>
            </p:nvPr>
          </p:nvCxnSpPr>
          <p:spPr>
            <a:xfrm flipV="1">
              <a:off x="1655" y="2387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</p:cxnSp>
        <p:cxnSp>
          <p:nvCxnSpPr>
            <p:cNvPr id="26641" name="Line 15"/>
            <p:cNvCxnSpPr/>
            <p:nvPr>
              <p:custDataLst>
                <p:tags r:id="rId16"/>
              </p:custDataLst>
            </p:nvPr>
          </p:nvCxnSpPr>
          <p:spPr>
            <a:xfrm flipV="1">
              <a:off x="1655" y="3475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</p:cxnSp>
        <p:cxnSp>
          <p:nvCxnSpPr>
            <p:cNvPr id="26642" name="Line 16"/>
            <p:cNvCxnSpPr/>
            <p:nvPr>
              <p:custDataLst>
                <p:tags r:id="rId17"/>
              </p:custDataLst>
            </p:nvPr>
          </p:nvCxnSpPr>
          <p:spPr>
            <a:xfrm>
              <a:off x="1663" y="3475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</a:ln>
            <a:effectLst/>
          </p:spPr>
        </p:cxnSp>
        <p:sp>
          <p:nvSpPr>
            <p:cNvPr id="26643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108" y="2999"/>
              <a:ext cx="454" cy="2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1</a:t>
              </a:r>
            </a:p>
          </p:txBody>
        </p:sp>
        <p:sp>
          <p:nvSpPr>
            <p:cNvPr id="26644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88" y="2999"/>
              <a:ext cx="456" cy="2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3</a:t>
              </a:r>
            </a:p>
          </p:txBody>
        </p:sp>
        <p:sp>
          <p:nvSpPr>
            <p:cNvPr id="26645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698" y="3014"/>
              <a:ext cx="456" cy="2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2</a:t>
              </a:r>
            </a:p>
          </p:txBody>
        </p:sp>
        <p:sp>
          <p:nvSpPr>
            <p:cNvPr id="26646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923" y="2999"/>
              <a:ext cx="454" cy="2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4</a:t>
              </a:r>
            </a:p>
          </p:txBody>
        </p:sp>
        <p:sp>
          <p:nvSpPr>
            <p:cNvPr id="26647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241" y="3067"/>
              <a:ext cx="454" cy="2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t/s</a:t>
              </a:r>
            </a:p>
          </p:txBody>
        </p:sp>
        <p:sp>
          <p:nvSpPr>
            <p:cNvPr id="26648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337" y="3362"/>
              <a:ext cx="454" cy="2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- 2</a:t>
              </a:r>
            </a:p>
          </p:txBody>
        </p:sp>
        <p:sp>
          <p:nvSpPr>
            <p:cNvPr id="26649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428" y="2273"/>
              <a:ext cx="454" cy="2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3</a:t>
              </a:r>
            </a:p>
          </p:txBody>
        </p:sp>
        <p:sp>
          <p:nvSpPr>
            <p:cNvPr id="2665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202" y="1933"/>
              <a:ext cx="635" cy="2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x/m</a:t>
              </a:r>
              <a:endParaRPr lang="en-US" altLang="zh-CN" sz="2000" b="1" baseline="300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665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28" y="3022"/>
              <a:ext cx="454" cy="2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0</a:t>
              </a:r>
            </a:p>
          </p:txBody>
        </p:sp>
        <p:sp>
          <p:nvSpPr>
            <p:cNvPr id="26652" name="Freeform 26"/>
            <p:cNvSpPr/>
            <p:nvPr>
              <p:custDataLst>
                <p:tags r:id="rId27"/>
              </p:custDataLst>
            </p:nvPr>
          </p:nvSpPr>
          <p:spPr bwMode="auto">
            <a:xfrm>
              <a:off x="1655" y="2387"/>
              <a:ext cx="1860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0" y="635"/>
                </a:cxn>
              </a:cxnLst>
              <a:rect l="0" t="0" r="0" b="0"/>
              <a:pathLst>
                <a:path w="1860" h="635">
                  <a:moveTo>
                    <a:pt x="0" y="0"/>
                  </a:moveTo>
                  <a:cubicBezTo>
                    <a:pt x="775" y="264"/>
                    <a:pt x="1550" y="529"/>
                    <a:pt x="1860" y="63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bevel/>
            </a:ln>
            <a:effectLst/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665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26" y="2704"/>
              <a:ext cx="366" cy="2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zh-CN" alt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乙</a:t>
              </a:r>
            </a:p>
          </p:txBody>
        </p:sp>
        <p:sp>
          <p:nvSpPr>
            <p:cNvPr id="2665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25" y="2205"/>
              <a:ext cx="456" cy="2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zh-CN" altLang="en-US" sz="2000" b="1"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甲</a:t>
              </a:r>
            </a:p>
          </p:txBody>
        </p:sp>
        <p:sp>
          <p:nvSpPr>
            <p:cNvPr id="2665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61" y="2999"/>
              <a:ext cx="225" cy="2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>
                <a:spcBef>
                  <a:spcPct val="50000"/>
                </a:spcBef>
                <a:buClr>
                  <a:schemeClr val="folHlink"/>
                </a:buClr>
                <a:buFont typeface="Wingdings" pitchFamily="2" charset="2"/>
              </a:pPr>
              <a:r>
                <a:rPr lang="en-US" altLang="zh-CN" sz="2000" b="1">
                  <a:solidFill>
                    <a:schemeClr val="tx2"/>
                  </a:solidFill>
                  <a:effectLst>
                    <a:outerShdw blurRad="38100" dist="38100" dir="2700000" algn="tl">
                      <a:schemeClr val="bg2"/>
                    </a:outerShdw>
                  </a:effectLst>
                  <a:latin typeface="微软雅黑"/>
                  <a:ea typeface="微软雅黑"/>
                  <a:sym typeface="微软雅黑"/>
                </a:rPr>
                <a:t>A</a:t>
              </a:r>
            </a:p>
          </p:txBody>
        </p:sp>
        <p:sp>
          <p:nvSpPr>
            <p:cNvPr id="26656" name="Oval 30"/>
            <p:cNvSpPr/>
            <p:nvPr>
              <p:custDataLst>
                <p:tags r:id="rId31"/>
              </p:custDataLst>
            </p:nvPr>
          </p:nvSpPr>
          <p:spPr>
            <a:xfrm>
              <a:off x="3222" y="2993"/>
              <a:ext cx="45" cy="45"/>
            </a:xfrm>
            <a:prstGeom prst="ellipse">
              <a:avLst/>
            </a:prstGeom>
            <a:solidFill>
              <a:schemeClr val="tx1"/>
            </a:solidFill>
            <a:ln>
              <a:solidFill>
                <a:prstClr val="black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lvl1pPr marL="228600" indent="-22860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lang="zh-CN" altLang="en-US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26627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16275" y="3851275"/>
            <a:ext cx="7740650" cy="292471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>
              <a:lnSpc>
                <a:spcPct val="5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</a:pP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（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）甲在前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2s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内的位移为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:_____m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；</a:t>
            </a:r>
          </a:p>
          <a:p>
            <a:pPr marL="0" marR="0" lvl="0" indent="0">
              <a:lnSpc>
                <a:spcPct val="5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</a:pP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（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2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）甲在第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3s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内的平均速度为：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______m/s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；</a:t>
            </a:r>
          </a:p>
          <a:p>
            <a:pPr marL="0" marR="0" lvl="0" indent="0">
              <a:lnSpc>
                <a:spcPct val="5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</a:pP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（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3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）甲在全程的平均速度为：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_______m/s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；</a:t>
            </a:r>
          </a:p>
          <a:p>
            <a:pPr marL="0" marR="0" lvl="0" indent="0">
              <a:lnSpc>
                <a:spcPct val="5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</a:pP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（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4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）甲在全程的平均速率为：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________m/s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；</a:t>
            </a:r>
          </a:p>
          <a:p>
            <a:pPr marL="0" marR="0" lvl="0" indent="0">
              <a:lnSpc>
                <a:spcPct val="5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</a:pP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（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5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） 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A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点坐标为：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____________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；</a:t>
            </a:r>
          </a:p>
          <a:p>
            <a:pPr marL="0" marR="0" lvl="0" indent="0">
              <a:lnSpc>
                <a:spcPct val="5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</a:pP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（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6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）甲、乙运动过程相遇</a:t>
            </a:r>
            <a:r>
              <a:rPr lang="en-US" altLang="zh-CN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______</a:t>
            </a:r>
            <a:r>
              <a:rPr lang="zh-CN" altLang="en-US" sz="2800"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次。</a:t>
            </a:r>
          </a:p>
          <a:p>
            <a:pPr marL="0" marR="0" lvl="0" indent="0">
              <a:lnSpc>
                <a:spcPct val="5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</a:pPr>
            <a:endParaRPr lang="en-US" altLang="zh-CN" sz="2800">
              <a:effectLst>
                <a:outerShdw blurRad="38100" dist="38100" dir="2700000" algn="tl">
                  <a:schemeClr val="bg2"/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  <p:sp>
        <p:nvSpPr>
          <p:cNvPr id="26628" name="文本框 31"/>
          <p:cNvSpPr/>
          <p:nvPr>
            <p:custDataLst>
              <p:tags r:id="rId3"/>
            </p:custDataLst>
          </p:nvPr>
        </p:nvSpPr>
        <p:spPr>
          <a:xfrm>
            <a:off x="1416050" y="908050"/>
            <a:ext cx="180022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/>
                <a:ea typeface="微软雅黑"/>
                <a:sym typeface="微软雅黑"/>
              </a:rPr>
              <a:t>例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8</a:t>
            </a:r>
            <a:r>
              <a:rPr lang="zh-CN" altLang="en-US" sz="2400" b="1">
                <a:latin typeface="微软雅黑"/>
                <a:ea typeface="微软雅黑"/>
                <a:sym typeface="微软雅黑"/>
              </a:rPr>
              <a:t>：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/>
          <p:nvPr>
            <p:custDataLst>
              <p:tags r:id="rId1"/>
            </p:custDataLst>
          </p:nvPr>
        </p:nvSpPr>
        <p:spPr>
          <a:xfrm>
            <a:off x="4124325" y="242888"/>
            <a:ext cx="417671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/>
                <a:ea typeface="微软雅黑"/>
                <a:sym typeface="微软雅黑"/>
              </a:rPr>
              <a:t>课堂小结</a:t>
            </a:r>
          </a:p>
        </p:txBody>
      </p:sp>
      <p:sp>
        <p:nvSpPr>
          <p:cNvPr id="27651" name="Text Box 2"/>
          <p:cNvSpPr/>
          <p:nvPr>
            <p:custDataLst>
              <p:tags r:id="rId2"/>
            </p:custDataLst>
          </p:nvPr>
        </p:nvSpPr>
        <p:spPr>
          <a:xfrm>
            <a:off x="1879639" y="2290762"/>
            <a:ext cx="553998" cy="25908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vert="vert"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>
                <a:latin typeface="微软雅黑"/>
                <a:ea typeface="微软雅黑"/>
                <a:sym typeface="微软雅黑"/>
              </a:rPr>
              <a:t>运动快慢的物理量</a:t>
            </a:r>
          </a:p>
        </p:txBody>
      </p:sp>
      <p:sp>
        <p:nvSpPr>
          <p:cNvPr id="27652" name="Text Box 3"/>
          <p:cNvSpPr/>
          <p:nvPr>
            <p:custDataLst>
              <p:tags r:id="rId3"/>
            </p:custDataLst>
          </p:nvPr>
        </p:nvSpPr>
        <p:spPr>
          <a:xfrm>
            <a:off x="3036888" y="1498600"/>
            <a:ext cx="914400" cy="3667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800">
                <a:latin typeface="微软雅黑"/>
                <a:ea typeface="微软雅黑"/>
                <a:sym typeface="微软雅黑"/>
              </a:rPr>
              <a:t>速度</a:t>
            </a:r>
          </a:p>
        </p:txBody>
      </p:sp>
      <p:sp>
        <p:nvSpPr>
          <p:cNvPr id="27653" name="Text Box 4"/>
          <p:cNvSpPr/>
          <p:nvPr>
            <p:custDataLst>
              <p:tags r:id="rId4"/>
            </p:custDataLst>
          </p:nvPr>
        </p:nvSpPr>
        <p:spPr>
          <a:xfrm>
            <a:off x="2881312" y="3413125"/>
            <a:ext cx="1295400" cy="3667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800">
                <a:latin typeface="微软雅黑"/>
                <a:ea typeface="微软雅黑"/>
                <a:sym typeface="微软雅黑"/>
              </a:rPr>
              <a:t>平均速度</a:t>
            </a:r>
          </a:p>
        </p:txBody>
      </p:sp>
      <p:sp>
        <p:nvSpPr>
          <p:cNvPr id="27654" name="Text Box 5"/>
          <p:cNvSpPr/>
          <p:nvPr>
            <p:custDataLst>
              <p:tags r:id="rId5"/>
            </p:custDataLst>
          </p:nvPr>
        </p:nvSpPr>
        <p:spPr>
          <a:xfrm>
            <a:off x="2805112" y="5622925"/>
            <a:ext cx="1295400" cy="3667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800">
                <a:latin typeface="微软雅黑"/>
                <a:ea typeface="微软雅黑"/>
                <a:sym typeface="微软雅黑"/>
              </a:rPr>
              <a:t>瞬时速度</a:t>
            </a:r>
          </a:p>
        </p:txBody>
      </p:sp>
      <p:sp>
        <p:nvSpPr>
          <p:cNvPr id="27655" name="Text Box 6"/>
          <p:cNvSpPr/>
          <p:nvPr>
            <p:custDataLst>
              <p:tags r:id="rId6"/>
            </p:custDataLst>
          </p:nvPr>
        </p:nvSpPr>
        <p:spPr>
          <a:xfrm>
            <a:off x="4176712" y="746125"/>
            <a:ext cx="4735512" cy="3365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latin typeface="微软雅黑"/>
                <a:ea typeface="微软雅黑"/>
                <a:sym typeface="微软雅黑"/>
              </a:rPr>
              <a:t>、物理意义：速度是表示运动快慢的物理量。</a:t>
            </a:r>
          </a:p>
        </p:txBody>
      </p:sp>
      <p:sp>
        <p:nvSpPr>
          <p:cNvPr id="27656" name="Text Box 7"/>
          <p:cNvSpPr/>
          <p:nvPr>
            <p:custDataLst>
              <p:tags r:id="rId7"/>
            </p:custDataLst>
          </p:nvPr>
        </p:nvSpPr>
        <p:spPr>
          <a:xfrm>
            <a:off x="4176712" y="1584325"/>
            <a:ext cx="1236662" cy="3667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800">
                <a:latin typeface="微软雅黑"/>
                <a:ea typeface="微软雅黑"/>
                <a:sym typeface="微软雅黑"/>
              </a:rPr>
              <a:t>3</a:t>
            </a:r>
            <a:r>
              <a:rPr lang="zh-CN" altLang="en-US" sz="1800">
                <a:latin typeface="微软雅黑"/>
                <a:ea typeface="微软雅黑"/>
                <a:sym typeface="微软雅黑"/>
              </a:rPr>
              <a:t>、公式：</a:t>
            </a:r>
          </a:p>
        </p:txBody>
      </p:sp>
      <p:sp>
        <p:nvSpPr>
          <p:cNvPr id="27657" name="Text Box 8"/>
          <p:cNvSpPr/>
          <p:nvPr>
            <p:custDataLst>
              <p:tags r:id="rId8"/>
            </p:custDataLst>
          </p:nvPr>
        </p:nvSpPr>
        <p:spPr>
          <a:xfrm>
            <a:off x="5472112" y="2041525"/>
            <a:ext cx="3429000" cy="3667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800">
                <a:latin typeface="微软雅黑"/>
                <a:ea typeface="微软雅黑"/>
                <a:sym typeface="微软雅黑"/>
              </a:rPr>
              <a:t>方向：与运动方向相同</a:t>
            </a:r>
          </a:p>
        </p:txBody>
      </p:sp>
      <p:sp>
        <p:nvSpPr>
          <p:cNvPr id="27658" name="Text Box 9"/>
          <p:cNvSpPr/>
          <p:nvPr>
            <p:custDataLst>
              <p:tags r:id="rId9"/>
            </p:custDataLst>
          </p:nvPr>
        </p:nvSpPr>
        <p:spPr>
          <a:xfrm>
            <a:off x="5472112" y="2422525"/>
            <a:ext cx="2590800" cy="3667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1800">
                <a:latin typeface="微软雅黑"/>
                <a:ea typeface="微软雅黑"/>
                <a:sym typeface="微软雅黑"/>
              </a:rPr>
              <a:t>运算：平行四边形</a:t>
            </a:r>
          </a:p>
        </p:txBody>
      </p:sp>
      <p:sp>
        <p:nvSpPr>
          <p:cNvPr id="27659" name="Text Box 10"/>
          <p:cNvSpPr/>
          <p:nvPr>
            <p:custDataLst>
              <p:tags r:id="rId10"/>
            </p:custDataLst>
          </p:nvPr>
        </p:nvSpPr>
        <p:spPr>
          <a:xfrm>
            <a:off x="4329112" y="2955925"/>
            <a:ext cx="5410200" cy="338554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>
                <a:latin typeface="微软雅黑"/>
                <a:ea typeface="微软雅黑"/>
                <a:sym typeface="微软雅黑"/>
              </a:rPr>
              <a:t>、定义：某段时间的位移与发生这段位移所用时间的比值。</a:t>
            </a:r>
          </a:p>
        </p:txBody>
      </p:sp>
      <p:sp>
        <p:nvSpPr>
          <p:cNvPr id="27660" name="Text Box 11"/>
          <p:cNvSpPr/>
          <p:nvPr>
            <p:custDataLst>
              <p:tags r:id="rId11"/>
            </p:custDataLst>
          </p:nvPr>
        </p:nvSpPr>
        <p:spPr>
          <a:xfrm>
            <a:off x="4405312" y="3565525"/>
            <a:ext cx="3657600" cy="3365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微软雅黑"/>
                <a:ea typeface="微软雅黑"/>
                <a:sym typeface="微软雅黑"/>
              </a:rPr>
              <a:t>2</a:t>
            </a:r>
            <a:r>
              <a:rPr lang="zh-CN" altLang="en-US" sz="1600">
                <a:latin typeface="微软雅黑"/>
                <a:ea typeface="微软雅黑"/>
                <a:sym typeface="微软雅黑"/>
              </a:rPr>
              <a:t>、公式：</a:t>
            </a:r>
          </a:p>
        </p:txBody>
      </p:sp>
      <p:sp>
        <p:nvSpPr>
          <p:cNvPr id="27661" name="Text Box 12"/>
          <p:cNvSpPr/>
          <p:nvPr>
            <p:custDataLst>
              <p:tags r:id="rId12"/>
            </p:custDataLst>
          </p:nvPr>
        </p:nvSpPr>
        <p:spPr>
          <a:xfrm>
            <a:off x="4405312" y="4175125"/>
            <a:ext cx="4876800" cy="3365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微软雅黑"/>
                <a:ea typeface="微软雅黑"/>
                <a:sym typeface="微软雅黑"/>
              </a:rPr>
              <a:t>3</a:t>
            </a:r>
            <a:r>
              <a:rPr lang="zh-CN" altLang="en-US" sz="1600">
                <a:latin typeface="微软雅黑"/>
                <a:ea typeface="微软雅黑"/>
                <a:sym typeface="微软雅黑"/>
              </a:rPr>
              <a:t>、物理意义：表示物体的平均快慢程度。</a:t>
            </a:r>
          </a:p>
        </p:txBody>
      </p:sp>
      <p:sp>
        <p:nvSpPr>
          <p:cNvPr id="27662" name="Text Box 13"/>
          <p:cNvSpPr/>
          <p:nvPr>
            <p:custDataLst>
              <p:tags r:id="rId13"/>
            </p:custDataLst>
          </p:nvPr>
        </p:nvSpPr>
        <p:spPr>
          <a:xfrm>
            <a:off x="4405312" y="4556125"/>
            <a:ext cx="4038600" cy="3365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微软雅黑"/>
                <a:ea typeface="微软雅黑"/>
                <a:sym typeface="微软雅黑"/>
              </a:rPr>
              <a:t>4</a:t>
            </a:r>
            <a:r>
              <a:rPr lang="zh-CN" altLang="en-US" sz="1600">
                <a:latin typeface="微软雅黑"/>
                <a:ea typeface="微软雅黑"/>
                <a:sym typeface="微软雅黑"/>
              </a:rPr>
              <a:t>、矢量性</a:t>
            </a:r>
            <a:r>
              <a:rPr lang="en-US" altLang="zh-CN" sz="1600">
                <a:latin typeface="微软雅黑"/>
                <a:ea typeface="微软雅黑"/>
                <a:sym typeface="微软雅黑"/>
              </a:rPr>
              <a:t>:</a:t>
            </a:r>
            <a:r>
              <a:rPr lang="zh-CN" altLang="en-US" sz="1600">
                <a:latin typeface="微软雅黑"/>
                <a:ea typeface="微软雅黑"/>
                <a:sym typeface="微软雅黑"/>
              </a:rPr>
              <a:t>方向与位移方向相同。</a:t>
            </a:r>
          </a:p>
        </p:txBody>
      </p:sp>
      <p:sp>
        <p:nvSpPr>
          <p:cNvPr id="27663" name="Text Box 14"/>
          <p:cNvSpPr/>
          <p:nvPr>
            <p:custDataLst>
              <p:tags r:id="rId14"/>
            </p:custDataLst>
          </p:nvPr>
        </p:nvSpPr>
        <p:spPr>
          <a:xfrm>
            <a:off x="4187825" y="5089525"/>
            <a:ext cx="6084888" cy="3365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微软雅黑"/>
                <a:ea typeface="微软雅黑"/>
                <a:sym typeface="微软雅黑"/>
              </a:rPr>
              <a:t>1.</a:t>
            </a:r>
            <a:r>
              <a:rPr lang="zh-CN" altLang="en-US" sz="1600">
                <a:latin typeface="微软雅黑"/>
                <a:ea typeface="微软雅黑"/>
                <a:sym typeface="微软雅黑"/>
              </a:rPr>
              <a:t>概念：运动物体经过某一时刻（或某一位置）时的速度</a:t>
            </a:r>
          </a:p>
        </p:txBody>
      </p:sp>
      <p:sp>
        <p:nvSpPr>
          <p:cNvPr id="27664" name="Text Box 15"/>
          <p:cNvSpPr/>
          <p:nvPr>
            <p:custDataLst>
              <p:tags r:id="rId15"/>
            </p:custDataLst>
          </p:nvPr>
        </p:nvSpPr>
        <p:spPr>
          <a:xfrm>
            <a:off x="4176712" y="5546725"/>
            <a:ext cx="5791200" cy="3365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微软雅黑"/>
                <a:ea typeface="微软雅黑"/>
                <a:sym typeface="微软雅黑"/>
              </a:rPr>
              <a:t>2</a:t>
            </a:r>
            <a:r>
              <a:rPr lang="zh-CN" altLang="en-US" sz="1600">
                <a:latin typeface="微软雅黑"/>
                <a:ea typeface="微软雅黑"/>
                <a:sym typeface="微软雅黑"/>
              </a:rPr>
              <a:t>、物理意义：精确描述物体的运动。</a:t>
            </a:r>
          </a:p>
        </p:txBody>
      </p:sp>
      <p:sp>
        <p:nvSpPr>
          <p:cNvPr id="27665" name="Text Box 16"/>
          <p:cNvSpPr/>
          <p:nvPr>
            <p:custDataLst>
              <p:tags r:id="rId16"/>
            </p:custDataLst>
          </p:nvPr>
        </p:nvSpPr>
        <p:spPr>
          <a:xfrm>
            <a:off x="4176712" y="5927725"/>
            <a:ext cx="5791200" cy="3365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微软雅黑"/>
                <a:ea typeface="微软雅黑"/>
                <a:sym typeface="微软雅黑"/>
              </a:rPr>
              <a:t>3</a:t>
            </a:r>
            <a:r>
              <a:rPr lang="zh-CN" altLang="en-US" sz="1600">
                <a:latin typeface="微软雅黑"/>
                <a:ea typeface="微软雅黑"/>
                <a:sym typeface="微软雅黑"/>
              </a:rPr>
              <a:t>、矢量性：方向与物体经过某一位置的运动方向相同。</a:t>
            </a:r>
          </a:p>
        </p:txBody>
      </p:sp>
      <p:sp>
        <p:nvSpPr>
          <p:cNvPr id="27666" name="Text Box 17"/>
          <p:cNvSpPr/>
          <p:nvPr>
            <p:custDataLst>
              <p:tags r:id="rId17"/>
            </p:custDataLst>
          </p:nvPr>
        </p:nvSpPr>
        <p:spPr>
          <a:xfrm>
            <a:off x="4187825" y="6461125"/>
            <a:ext cx="4027488" cy="3365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微软雅黑"/>
                <a:ea typeface="微软雅黑"/>
                <a:sym typeface="微软雅黑"/>
              </a:rPr>
              <a:t>4</a:t>
            </a:r>
            <a:r>
              <a:rPr lang="zh-CN" altLang="en-US" sz="1600">
                <a:latin typeface="微软雅黑"/>
                <a:ea typeface="微软雅黑"/>
                <a:sym typeface="微软雅黑"/>
              </a:rPr>
              <a:t>、大小　：叫瞬时速率，简称速率。</a:t>
            </a:r>
          </a:p>
        </p:txBody>
      </p:sp>
      <p:sp>
        <p:nvSpPr>
          <p:cNvPr id="27667" name="Rectangle 18"/>
          <p:cNvSpPr/>
          <p:nvPr>
            <p:custDataLst>
              <p:tags r:id="rId18"/>
            </p:custDataLst>
          </p:nvPr>
        </p:nvSpPr>
        <p:spPr>
          <a:xfrm>
            <a:off x="4187825" y="1066800"/>
            <a:ext cx="5476875" cy="6159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微软雅黑"/>
                <a:ea typeface="微软雅黑"/>
                <a:sym typeface="微软雅黑"/>
              </a:rPr>
              <a:t>2</a:t>
            </a:r>
            <a:r>
              <a:rPr lang="zh-CN" altLang="en-US" sz="1800" b="1" dirty="0">
                <a:latin typeface="微软雅黑"/>
                <a:ea typeface="微软雅黑"/>
                <a:sym typeface="微软雅黑"/>
              </a:rPr>
              <a:t>、</a:t>
            </a:r>
            <a:r>
              <a:rPr lang="zh-CN" altLang="en-US" sz="1600" b="1" dirty="0">
                <a:latin typeface="微软雅黑"/>
                <a:ea typeface="微软雅黑"/>
                <a:sym typeface="微软雅黑"/>
              </a:rPr>
              <a:t>定义：速度等于位移ｓ跟发生这段位移所用时间</a:t>
            </a:r>
            <a:r>
              <a:rPr lang="zh-CN" altLang="en-US" sz="1600" dirty="0">
                <a:latin typeface="微软雅黑"/>
                <a:ea typeface="微软雅黑"/>
                <a:sym typeface="微软雅黑"/>
              </a:rPr>
              <a:t>         </a:t>
            </a:r>
            <a:r>
              <a:rPr lang="zh-CN" altLang="en-US" sz="1600" b="1" dirty="0">
                <a:latin typeface="微软雅黑"/>
                <a:ea typeface="微软雅黑"/>
                <a:sym typeface="微软雅黑"/>
              </a:rPr>
              <a:t>ｔ的比值</a:t>
            </a:r>
            <a:r>
              <a:rPr lang="zh-CN" altLang="en-US" sz="1600" dirty="0">
                <a:latin typeface="微软雅黑"/>
                <a:ea typeface="微软雅黑"/>
                <a:sym typeface="微软雅黑"/>
              </a:rPr>
              <a:t>。</a:t>
            </a:r>
            <a:endParaRPr lang="zh-CN" altLang="en-US" sz="1800" dirty="0">
              <a:latin typeface="微软雅黑"/>
              <a:ea typeface="微软雅黑"/>
              <a:sym typeface="微软雅黑"/>
            </a:endParaRPr>
          </a:p>
        </p:txBody>
      </p:sp>
      <p:graphicFrame>
        <p:nvGraphicFramePr>
          <p:cNvPr id="27668" name="Object 19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5340350" y="1498600"/>
          <a:ext cx="14478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公式 3.0" r:id="rId27" imgW="0" imgH="0" progId="Equation.3">
                  <p:embed/>
                </p:oleObj>
              </mc:Choice>
              <mc:Fallback>
                <p:oleObj name="Microsoft 公式 3.0" r:id="rId27" imgW="0" imgH="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340350" y="1498600"/>
                        <a:ext cx="1447800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9" name="Rectangle 20"/>
          <p:cNvSpPr/>
          <p:nvPr>
            <p:custDataLst>
              <p:tags r:id="rId20"/>
            </p:custDataLst>
          </p:nvPr>
        </p:nvSpPr>
        <p:spPr>
          <a:xfrm>
            <a:off x="4187825" y="2217738"/>
            <a:ext cx="1242648" cy="36933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/>
                <a:ea typeface="微软雅黑"/>
                <a:sym typeface="微软雅黑"/>
              </a:rPr>
              <a:t>4</a:t>
            </a:r>
            <a:r>
              <a:rPr lang="zh-CN" altLang="en-US" sz="1800">
                <a:latin typeface="微软雅黑"/>
                <a:ea typeface="微软雅黑"/>
                <a:sym typeface="微软雅黑"/>
              </a:rPr>
              <a:t>、</a:t>
            </a:r>
            <a:r>
              <a:rPr lang="zh-CN" altLang="en-US" sz="1800" b="1">
                <a:latin typeface="微软雅黑"/>
                <a:ea typeface="微软雅黑"/>
                <a:sym typeface="微软雅黑"/>
              </a:rPr>
              <a:t>性矢量</a:t>
            </a:r>
          </a:p>
        </p:txBody>
      </p:sp>
      <p:graphicFrame>
        <p:nvGraphicFramePr>
          <p:cNvPr id="27670" name="Object 21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5853112" y="3413125"/>
          <a:ext cx="9207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公式 3.0" r:id="rId29" imgW="0" imgH="0" progId="Equation.3">
                  <p:embed/>
                </p:oleObj>
              </mc:Choice>
              <mc:Fallback>
                <p:oleObj name="Microsoft 公式 3.0" r:id="rId29" imgW="0" imgH="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853112" y="3413125"/>
                        <a:ext cx="920750" cy="771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1" name="AutoShape 22"/>
          <p:cNvSpPr/>
          <p:nvPr>
            <p:custDataLst>
              <p:tags r:id="rId22"/>
            </p:custDataLst>
          </p:nvPr>
        </p:nvSpPr>
        <p:spPr>
          <a:xfrm>
            <a:off x="2387600" y="1785938"/>
            <a:ext cx="431800" cy="3959225"/>
          </a:xfrm>
          <a:prstGeom prst="leftBrace">
            <a:avLst>
              <a:gd name="adj1" fmla="val 76409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  <a:effectLst/>
        </p:spPr>
        <p:txBody>
          <a:bodyPr wrap="none" anchor="ctr" anchorCtr="0">
            <a:no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672" name="AutoShape 23"/>
          <p:cNvSpPr/>
          <p:nvPr>
            <p:custDataLst>
              <p:tags r:id="rId23"/>
            </p:custDataLst>
          </p:nvPr>
        </p:nvSpPr>
        <p:spPr>
          <a:xfrm>
            <a:off x="3971925" y="922338"/>
            <a:ext cx="215900" cy="1439862"/>
          </a:xfrm>
          <a:prstGeom prst="leftBrace">
            <a:avLst>
              <a:gd name="adj1" fmla="val 55576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  <a:effectLst/>
        </p:spPr>
        <p:txBody>
          <a:bodyPr wrap="none" anchor="ctr" anchorCtr="0">
            <a:no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673" name="AutoShape 24"/>
          <p:cNvSpPr/>
          <p:nvPr>
            <p:custDataLst>
              <p:tags r:id="rId24"/>
            </p:custDataLst>
          </p:nvPr>
        </p:nvSpPr>
        <p:spPr>
          <a:xfrm>
            <a:off x="4116388" y="3154362"/>
            <a:ext cx="144462" cy="1584325"/>
          </a:xfrm>
          <a:prstGeom prst="leftBrace">
            <a:avLst>
              <a:gd name="adj1" fmla="val 91392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  <a:effectLst/>
        </p:spPr>
        <p:txBody>
          <a:bodyPr wrap="none" anchor="ctr" anchorCtr="0">
            <a:no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7674" name="AutoShape 25"/>
          <p:cNvSpPr/>
          <p:nvPr>
            <p:custDataLst>
              <p:tags r:id="rId25"/>
            </p:custDataLst>
          </p:nvPr>
        </p:nvSpPr>
        <p:spPr>
          <a:xfrm>
            <a:off x="4044950" y="5314950"/>
            <a:ext cx="71438" cy="1368425"/>
          </a:xfrm>
          <a:prstGeom prst="leftBrace">
            <a:avLst>
              <a:gd name="adj1" fmla="val 159630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  <a:effectLst/>
        </p:spPr>
        <p:txBody>
          <a:bodyPr wrap="none" anchor="ctr" anchorCtr="0">
            <a:no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"/>
          <p:cNvGrpSpPr/>
          <p:nvPr>
            <p:custDataLst>
              <p:tags r:id="rId1"/>
            </p:custDataLst>
          </p:nvPr>
        </p:nvGrpSpPr>
        <p:grpSpPr>
          <a:xfrm>
            <a:off x="550862" y="153988"/>
            <a:ext cx="10775950" cy="1222407"/>
            <a:chOff x="4566101" y="1412468"/>
            <a:chExt cx="10775241" cy="1221670"/>
          </a:xfrm>
        </p:grpSpPr>
        <p:sp>
          <p:nvSpPr>
            <p:cNvPr id="10249" name="文本框 3"/>
            <p:cNvSpPr txBox="1"/>
            <p:nvPr>
              <p:custDataLst>
                <p:tags r:id="rId8"/>
              </p:custDataLst>
            </p:nvPr>
          </p:nvSpPr>
          <p:spPr>
            <a:xfrm>
              <a:off x="9034619" y="1412468"/>
              <a:ext cx="3449411" cy="585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eaLnBrk="1" hangingPunct="1"/>
              <a:r>
                <a:rPr lang="zh-CN" altLang="zh-CN" sz="3200" b="1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问题</a:t>
              </a:r>
            </a:p>
          </p:txBody>
        </p:sp>
        <p:sp>
          <p:nvSpPr>
            <p:cNvPr id="10250" name="文本框 5"/>
            <p:cNvSpPr txBox="1"/>
            <p:nvPr>
              <p:custDataLst>
                <p:tags r:id="rId9"/>
              </p:custDataLst>
            </p:nvPr>
          </p:nvSpPr>
          <p:spPr>
            <a:xfrm>
              <a:off x="4566101" y="2053431"/>
              <a:ext cx="10775241" cy="5807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eaLnBrk="1" hangingPunct="1">
                <a:lnSpc>
                  <a:spcPct val="150000"/>
                </a:lnSpc>
              </a:pPr>
              <a:r>
                <a:rPr lang="zh-CN" altLang="zh-CN" sz="2400" dirty="0">
                  <a:solidFill>
                    <a:srgbClr val="0D0D0D"/>
                  </a:solidFill>
                  <a:latin typeface="微软雅黑"/>
                  <a:ea typeface="微软雅黑"/>
                  <a:sym typeface="微软雅黑"/>
                </a:rPr>
                <a:t>生活和科学研究中经常需要知道物体运动的快慢</a:t>
              </a:r>
              <a:r>
                <a:rPr lang="zh-CN" altLang="en-US" sz="2400" dirty="0">
                  <a:solidFill>
                    <a:srgbClr val="0D0D0D"/>
                  </a:solidFill>
                  <a:latin typeface="微软雅黑"/>
                  <a:ea typeface="微软雅黑"/>
                  <a:sym typeface="微软雅黑"/>
                </a:rPr>
                <a:t>，描述快慢的方式有哪些？</a:t>
              </a:r>
              <a:endParaRPr lang="zh-CN" altLang="zh-CN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endParaRPr>
            </a:p>
          </p:txBody>
        </p:sp>
      </p:grpSp>
      <p:pic>
        <p:nvPicPr>
          <p:cNvPr id="10243" name="图片 5" descr="timg (3)"/>
          <p:cNvPicPr/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66850" y="1609725"/>
            <a:ext cx="3567112" cy="23463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4" name="图片 6" descr="timg (4)"/>
          <p:cNvPicPr/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789738" y="1609725"/>
            <a:ext cx="4103688" cy="23463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5" name="文本框 5"/>
          <p:cNvSpPr/>
          <p:nvPr>
            <p:custDataLst>
              <p:tags r:id="rId4"/>
            </p:custDataLst>
          </p:nvPr>
        </p:nvSpPr>
        <p:spPr>
          <a:xfrm>
            <a:off x="1185862" y="4191000"/>
            <a:ext cx="413067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/>
                <a:ea typeface="微软雅黑"/>
                <a:sym typeface="微软雅黑"/>
              </a:rPr>
              <a:t>相同路程比时间，时间短则速度快</a:t>
            </a:r>
          </a:p>
        </p:txBody>
      </p:sp>
      <p:sp>
        <p:nvSpPr>
          <p:cNvPr id="10246" name="文本框 6"/>
          <p:cNvSpPr/>
          <p:nvPr>
            <p:custDataLst>
              <p:tags r:id="rId5"/>
            </p:custDataLst>
          </p:nvPr>
        </p:nvSpPr>
        <p:spPr>
          <a:xfrm>
            <a:off x="6762750" y="4130675"/>
            <a:ext cx="4130675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>
                <a:latin typeface="微软雅黑"/>
                <a:ea typeface="微软雅黑"/>
                <a:sym typeface="微软雅黑"/>
              </a:rPr>
              <a:t>相同时间比路程，相同时间内走过路程长则速度快</a:t>
            </a:r>
          </a:p>
        </p:txBody>
      </p:sp>
      <p:sp>
        <p:nvSpPr>
          <p:cNvPr id="10247" name="文本框 7"/>
          <p:cNvSpPr/>
          <p:nvPr>
            <p:custDataLst>
              <p:tags r:id="rId6"/>
            </p:custDataLst>
          </p:nvPr>
        </p:nvSpPr>
        <p:spPr>
          <a:xfrm>
            <a:off x="1185862" y="4838700"/>
            <a:ext cx="5256212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时间和路程都不同怎么办？</a:t>
            </a:r>
          </a:p>
        </p:txBody>
      </p:sp>
      <p:sp>
        <p:nvSpPr>
          <p:cNvPr id="10248" name="文本框 8"/>
          <p:cNvSpPr/>
          <p:nvPr>
            <p:custDataLst>
              <p:tags r:id="rId7"/>
            </p:custDataLst>
          </p:nvPr>
        </p:nvSpPr>
        <p:spPr>
          <a:xfrm>
            <a:off x="4440238" y="5676900"/>
            <a:ext cx="734377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latin typeface="微软雅黑"/>
                <a:ea typeface="微软雅黑"/>
                <a:sym typeface="微软雅黑"/>
              </a:rPr>
              <a:t>描述物体运动快慢的物理量</a:t>
            </a:r>
            <a:r>
              <a:rPr lang="en-US" altLang="zh-CN" sz="3200" dirty="0">
                <a:latin typeface="微软雅黑"/>
                <a:ea typeface="微软雅黑"/>
                <a:sym typeface="微软雅黑"/>
              </a:rPr>
              <a:t>—</a:t>
            </a:r>
            <a:r>
              <a:rPr lang="zh-CN" altLang="en-US" sz="3200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速度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/>
          <p:nvPr>
            <p:custDataLst>
              <p:tags r:id="rId1"/>
            </p:custDataLst>
          </p:nvPr>
        </p:nvSpPr>
        <p:spPr>
          <a:xfrm>
            <a:off x="947738" y="1147762"/>
            <a:ext cx="9840912" cy="22161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、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山西省将在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2020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年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8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月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日前完成高速公路、一级国省干线公路限速标志调整，同时将规范测速管理，某处高速区间测速（测量车辆经过某区间的平均车速）标志如图所示。已知此段限速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100km/h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，长度为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10km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（该段公路平直），现监测发现某轿车经过这一路段用时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6min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，则下列说法正确的是（　　）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28675" name="图片24" descr="菁优网：http://www.jyeoo.com"/>
          <p:cNvPicPr/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453438" y="2701925"/>
            <a:ext cx="2681288" cy="15843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8676" name="文本框 5"/>
          <p:cNvSpPr txBox="1"/>
          <p:nvPr>
            <p:custDataLst>
              <p:tags r:id="rId3"/>
            </p:custDataLst>
          </p:nvPr>
        </p:nvSpPr>
        <p:spPr>
          <a:xfrm>
            <a:off x="1052513" y="3644900"/>
            <a:ext cx="9840912" cy="230832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173355">
              <a:lnSpc>
                <a:spcPct val="150000"/>
              </a:lnSpc>
            </a:pP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A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．该汽车一定做匀速直线运动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	</a:t>
            </a:r>
            <a:endParaRPr lang="zh-CN" altLang="zh-CN" sz="2400" b="1" dirty="0">
              <a:latin typeface="微软雅黑"/>
              <a:ea typeface="微软雅黑"/>
              <a:sym typeface="微软雅黑"/>
            </a:endParaRPr>
          </a:p>
          <a:p>
            <a:pPr marL="0" marR="0" lvl="0" indent="173355">
              <a:lnSpc>
                <a:spcPct val="150000"/>
              </a:lnSpc>
            </a:pP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B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．限速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100km/h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指的是限定汽车行驶的最低速度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	</a:t>
            </a:r>
            <a:endParaRPr lang="zh-CN" altLang="zh-CN" sz="2400" b="1" dirty="0">
              <a:latin typeface="微软雅黑"/>
              <a:ea typeface="微软雅黑"/>
              <a:sym typeface="微软雅黑"/>
            </a:endParaRPr>
          </a:p>
          <a:p>
            <a:pPr marL="0" marR="0" lvl="0" indent="173355">
              <a:lnSpc>
                <a:spcPct val="150000"/>
              </a:lnSpc>
            </a:pP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C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．在测速区间，该轿车行驶的瞬时速度仍可能超过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100km/h	</a:t>
            </a:r>
            <a:endParaRPr lang="zh-CN" altLang="zh-CN" sz="2400" b="1" dirty="0">
              <a:latin typeface="微软雅黑"/>
              <a:ea typeface="微软雅黑"/>
              <a:sym typeface="微软雅黑"/>
            </a:endParaRPr>
          </a:p>
          <a:p>
            <a:pPr marL="0" marR="0" lvl="0" indent="173355">
              <a:lnSpc>
                <a:spcPct val="150000"/>
              </a:lnSpc>
            </a:pP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D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．在测速区间，该轿车行驶的瞬时速度不可能超过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100km/h</a:t>
            </a:r>
            <a:endParaRPr lang="zh-CN" altLang="zh-CN" sz="2400" b="1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8677" name="文本框 4"/>
          <p:cNvSpPr/>
          <p:nvPr>
            <p:custDataLst>
              <p:tags r:id="rId4"/>
            </p:custDataLst>
          </p:nvPr>
        </p:nvSpPr>
        <p:spPr>
          <a:xfrm>
            <a:off x="4119562" y="2690812"/>
            <a:ext cx="158432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C</a:t>
            </a:r>
            <a:endParaRPr lang="zh-CN" altLang="en-US" sz="2400">
              <a:solidFill>
                <a:srgbClr val="FF0000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28678" name="TextBox 1"/>
          <p:cNvSpPr/>
          <p:nvPr>
            <p:custDataLst>
              <p:tags r:id="rId5"/>
            </p:custDataLst>
          </p:nvPr>
        </p:nvSpPr>
        <p:spPr>
          <a:xfrm>
            <a:off x="4208462" y="476250"/>
            <a:ext cx="352901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课堂检测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/>
          <p:nvPr>
            <p:custDataLst>
              <p:tags r:id="rId1"/>
            </p:custDataLst>
          </p:nvPr>
        </p:nvSpPr>
        <p:spPr>
          <a:xfrm>
            <a:off x="276225" y="981075"/>
            <a:ext cx="11449050" cy="26776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/>
                <a:ea typeface="微软雅黑"/>
                <a:sym typeface="微软雅黑"/>
              </a:rPr>
              <a:t>2</a:t>
            </a:r>
            <a:r>
              <a:rPr lang="zh-CN" altLang="en-US" b="1">
                <a:latin typeface="微软雅黑"/>
                <a:ea typeface="微软雅黑"/>
                <a:sym typeface="微软雅黑"/>
              </a:rPr>
              <a:t>、</a:t>
            </a:r>
            <a:r>
              <a:rPr lang="zh-CN" altLang="zh-CN" b="1">
                <a:latin typeface="微软雅黑"/>
                <a:ea typeface="微软雅黑"/>
                <a:sym typeface="微软雅黑"/>
              </a:rPr>
              <a:t>为了迎接学校运动会，某同学在一次体能训练中，沿直道先以</a:t>
            </a:r>
            <a:r>
              <a:rPr lang="en-US" altLang="zh-CN" b="1">
                <a:latin typeface="微软雅黑"/>
                <a:ea typeface="微软雅黑"/>
                <a:sym typeface="微软雅黑"/>
              </a:rPr>
              <a:t>6m/s</a:t>
            </a:r>
            <a:r>
              <a:rPr lang="zh-CN" altLang="zh-CN" b="1">
                <a:latin typeface="微软雅黑"/>
                <a:ea typeface="微软雅黑"/>
                <a:sym typeface="微软雅黑"/>
              </a:rPr>
              <a:t>的速度跑了</a:t>
            </a:r>
            <a:r>
              <a:rPr lang="en-US" altLang="zh-CN" b="1">
                <a:latin typeface="微软雅黑"/>
                <a:ea typeface="微软雅黑"/>
                <a:sym typeface="微软雅黑"/>
              </a:rPr>
              <a:t>390m</a:t>
            </a:r>
            <a:r>
              <a:rPr lang="zh-CN" altLang="zh-CN" b="1">
                <a:latin typeface="微软雅黑"/>
                <a:ea typeface="微软雅黑"/>
                <a:sym typeface="微软雅黑"/>
              </a:rPr>
              <a:t>，然后又以</a:t>
            </a:r>
            <a:r>
              <a:rPr lang="en-US" altLang="zh-CN" b="1">
                <a:latin typeface="微软雅黑"/>
                <a:ea typeface="微软雅黑"/>
                <a:sym typeface="微软雅黑"/>
              </a:rPr>
              <a:t>2m/s</a:t>
            </a:r>
            <a:r>
              <a:rPr lang="zh-CN" altLang="zh-CN" b="1">
                <a:latin typeface="微软雅黑"/>
                <a:ea typeface="微软雅黑"/>
                <a:sym typeface="微软雅黑"/>
              </a:rPr>
              <a:t>的速度继续向前走了</a:t>
            </a:r>
            <a:r>
              <a:rPr lang="en-US" altLang="zh-CN" b="1">
                <a:latin typeface="微软雅黑"/>
                <a:ea typeface="微软雅黑"/>
                <a:sym typeface="微软雅黑"/>
              </a:rPr>
              <a:t>10m</a:t>
            </a:r>
            <a:r>
              <a:rPr lang="zh-CN" altLang="zh-CN" b="1">
                <a:latin typeface="微软雅黑"/>
                <a:ea typeface="微软雅黑"/>
                <a:sym typeface="微软雅黑"/>
              </a:rPr>
              <a:t>，求：</a:t>
            </a:r>
          </a:p>
          <a:p>
            <a:pPr marL="0" lvl="0" indent="0" eaLnBrk="0" hangingPunc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b="1">
                <a:latin typeface="微软雅黑"/>
                <a:ea typeface="微软雅黑"/>
                <a:sym typeface="微软雅黑"/>
              </a:rPr>
              <a:t>（</a:t>
            </a:r>
            <a:r>
              <a:rPr lang="en-US" altLang="zh-CN" b="1"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zh-CN" b="1">
                <a:latin typeface="微软雅黑"/>
                <a:ea typeface="微软雅黑"/>
                <a:sym typeface="微软雅黑"/>
              </a:rPr>
              <a:t>）该同学在该直道上运动的总时间；</a:t>
            </a:r>
          </a:p>
          <a:p>
            <a:pPr marL="0" lvl="0" indent="0" eaLnBrk="0" hangingPunc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b="1">
                <a:latin typeface="微软雅黑"/>
                <a:ea typeface="微软雅黑"/>
                <a:sym typeface="微软雅黑"/>
              </a:rPr>
              <a:t>（</a:t>
            </a:r>
            <a:r>
              <a:rPr lang="en-US" altLang="zh-CN" b="1">
                <a:latin typeface="微软雅黑"/>
                <a:ea typeface="微软雅黑"/>
                <a:sym typeface="微软雅黑"/>
              </a:rPr>
              <a:t>2</a:t>
            </a:r>
            <a:r>
              <a:rPr lang="zh-CN" altLang="zh-CN" b="1">
                <a:latin typeface="微软雅黑"/>
                <a:ea typeface="微软雅黑"/>
                <a:sym typeface="微软雅黑"/>
              </a:rPr>
              <a:t>）该同学在该直道上运动的平均速度大小（结果保留一位小数）．</a:t>
            </a:r>
          </a:p>
        </p:txBody>
      </p:sp>
      <p:sp>
        <p:nvSpPr>
          <p:cNvPr id="29699" name="矩形 2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263525" y="3717031"/>
            <a:ext cx="11449272" cy="1616725"/>
          </a:xfrm>
          <a:prstGeom prst="rect">
            <a:avLst/>
          </a:prstGeom>
          <a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微软雅黑"/>
                <a:ea typeface="微软雅黑"/>
                <a:cs typeface="+mn-cs"/>
                <a:sym typeface="微软雅黑"/>
              </a:rPr>
              <a:t> </a:t>
            </a:r>
          </a:p>
        </p:txBody>
      </p:sp>
      <p:sp>
        <p:nvSpPr>
          <p:cNvPr id="29700" name="矩形 3"/>
          <p:cNvSpPr>
            <a:spLocks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474018" y="5661247"/>
            <a:ext cx="8412111" cy="630365"/>
          </a:xfrm>
          <a:prstGeom prst="rect">
            <a:avLst/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微软雅黑"/>
                <a:ea typeface="微软雅黑"/>
                <a:cs typeface="+mn-cs"/>
                <a:sym typeface="微软雅黑"/>
              </a:rPr>
              <a:t> </a:t>
            </a:r>
          </a:p>
        </p:txBody>
      </p:sp>
      <p:pic>
        <p:nvPicPr>
          <p:cNvPr id="29701" name="New picture"/>
          <p:cNvPicPr/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785600" y="125984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0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74788" y="4495800"/>
          <a:ext cx="835818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0" imgH="0" progId="Word.Document.8">
                  <p:embed/>
                </p:oleObj>
              </mc:Choice>
              <mc:Fallback>
                <p:oleObj name="Document" r:id="rId13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4788" y="4495800"/>
                        <a:ext cx="8358188" cy="925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87488" y="1341438"/>
          <a:ext cx="83232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5" imgW="0" imgH="0" progId="Word.Document.8">
                  <p:embed/>
                </p:oleObj>
              </mc:Choice>
              <mc:Fallback>
                <p:oleObj name="Document" r:id="rId15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87488" y="1341438"/>
                        <a:ext cx="8323262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98600" y="2033588"/>
          <a:ext cx="8382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7" imgW="0" imgH="0" progId="Word.Document.8">
                  <p:embed/>
                </p:oleObj>
              </mc:Choice>
              <mc:Fallback>
                <p:oleObj name="Document" r:id="rId17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98600" y="2033588"/>
                        <a:ext cx="8382000" cy="98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33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29723148"/>
              </p:ext>
            </p:extLst>
          </p:nvPr>
        </p:nvGraphicFramePr>
        <p:xfrm>
          <a:off x="1474788" y="2678113"/>
          <a:ext cx="838200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9" imgW="0" imgH="0" progId="Word.Document.8">
                  <p:embed/>
                </p:oleObj>
              </mc:Choice>
              <mc:Fallback>
                <p:oleObj name="Document" r:id="rId19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474788" y="2678113"/>
                        <a:ext cx="8382000" cy="194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3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311775" y="4441825"/>
          <a:ext cx="12763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1" imgW="0" imgH="0" progId="Word.Document.8">
                  <p:embed/>
                </p:oleObj>
              </mc:Choice>
              <mc:Fallback>
                <p:oleObj name="文档" r:id="rId21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11775" y="4441825"/>
                        <a:ext cx="127635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36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235700" y="1247775"/>
          <a:ext cx="12763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3" imgW="0" imgH="0" progId="Word.Document.8">
                  <p:embed/>
                </p:oleObj>
              </mc:Choice>
              <mc:Fallback>
                <p:oleObj name="文档" r:id="rId23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235700" y="1247775"/>
                        <a:ext cx="127635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37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833812" y="1663700"/>
          <a:ext cx="126523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5" imgW="0" imgH="0" progId="Word.Document.8">
                  <p:embed/>
                </p:oleObj>
              </mc:Choice>
              <mc:Fallback>
                <p:oleObj name="文档" r:id="rId25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833812" y="1663700"/>
                        <a:ext cx="1265238" cy="77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38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7104062" y="2641600"/>
          <a:ext cx="12763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27" imgW="0" imgH="0" progId="Word.Document.8">
                  <p:embed/>
                </p:oleObj>
              </mc:Choice>
              <mc:Fallback>
                <p:oleObj name="文档" r:id="rId27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104062" y="2641600"/>
                        <a:ext cx="127635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文本框 1"/>
          <p:cNvSpPr/>
          <p:nvPr>
            <p:custDataLst>
              <p:tags r:id="rId9"/>
            </p:custDataLst>
          </p:nvPr>
        </p:nvSpPr>
        <p:spPr>
          <a:xfrm>
            <a:off x="4935538" y="438150"/>
            <a:ext cx="2603500" cy="706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latin typeface="微软雅黑"/>
                <a:ea typeface="微软雅黑"/>
                <a:sym typeface="微软雅黑"/>
              </a:rPr>
              <a:t>速度</a:t>
            </a:r>
          </a:p>
        </p:txBody>
      </p:sp>
      <p:sp>
        <p:nvSpPr>
          <p:cNvPr id="11275" name="文本框 2"/>
          <p:cNvSpPr/>
          <p:nvPr>
            <p:custDataLst>
              <p:tags r:id="rId10"/>
            </p:custDataLst>
          </p:nvPr>
        </p:nvSpPr>
        <p:spPr>
          <a:xfrm>
            <a:off x="1311804" y="5148263"/>
            <a:ext cx="87026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(5)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矢量性：</a:t>
            </a:r>
            <a:r>
              <a:rPr lang="zh-CN" altLang="en-US" sz="2400" dirty="0">
                <a:latin typeface="微软雅黑"/>
                <a:ea typeface="微软雅黑"/>
                <a:sym typeface="微软雅黑"/>
              </a:rPr>
              <a:t>速度是矢量，其方向与位移方向相同。</a:t>
            </a:r>
          </a:p>
        </p:txBody>
      </p:sp>
      <p:sp>
        <p:nvSpPr>
          <p:cNvPr id="11276" name="Text Box 13"/>
          <p:cNvSpPr/>
          <p:nvPr>
            <p:custDataLst>
              <p:tags r:id="rId11"/>
            </p:custDataLst>
          </p:nvPr>
        </p:nvSpPr>
        <p:spPr>
          <a:xfrm>
            <a:off x="1338262" y="5774531"/>
            <a:ext cx="9870306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kumimoji="1" lang="en-US" altLang="zh-CN" sz="2400" b="1" dirty="0">
                <a:latin typeface="微软雅黑"/>
                <a:ea typeface="微软雅黑"/>
                <a:sym typeface="微软雅黑"/>
              </a:rPr>
              <a:t>(6)</a:t>
            </a:r>
            <a:r>
              <a:rPr kumimoji="1" lang="zh-CN" altLang="en-US" sz="2400" dirty="0">
                <a:latin typeface="微软雅黑"/>
                <a:ea typeface="微软雅黑"/>
                <a:sym typeface="微软雅黑"/>
              </a:rPr>
              <a:t>速度是用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比值法定义</a:t>
            </a:r>
            <a:r>
              <a:rPr kumimoji="1" lang="zh-CN" altLang="en-US" sz="2400" dirty="0">
                <a:latin typeface="微软雅黑"/>
                <a:ea typeface="微软雅黑"/>
                <a:sym typeface="微软雅黑"/>
              </a:rPr>
              <a:t>的物理量。我们还学过哪些物理量是这样定义的呢？？速度是否与位移成正比，与时间成反比？？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2F49FE8-F704-4631-2F15-D8BCCD54D08C}"/>
              </a:ext>
            </a:extLst>
          </p:cNvPr>
          <p:cNvSpPr txBox="1"/>
          <p:nvPr/>
        </p:nvSpPr>
        <p:spPr>
          <a:xfrm>
            <a:off x="4425156" y="385318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Km/h</a:t>
            </a:r>
            <a:r>
              <a:rPr lang="zh-CN" altLang="en-US" dirty="0"/>
              <a:t>和</a:t>
            </a:r>
            <a:r>
              <a:rPr lang="en-US" altLang="zh-CN" dirty="0"/>
              <a:t>m/s</a:t>
            </a:r>
            <a:r>
              <a:rPr lang="zh-CN" altLang="en-US" dirty="0"/>
              <a:t>如何换算呢？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/>
          <p:nvPr>
            <p:custDataLst>
              <p:tags r:id="rId1"/>
            </p:custDataLst>
          </p:nvPr>
        </p:nvSpPr>
        <p:spPr>
          <a:xfrm>
            <a:off x="1343025" y="2276475"/>
            <a:ext cx="9144000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微软雅黑"/>
                <a:ea typeface="微软雅黑"/>
                <a:sym typeface="微软雅黑"/>
              </a:rPr>
              <a:t>两辆汽车从某地沿着一条平直的公路出发，速度的大小都是</a:t>
            </a:r>
            <a:r>
              <a:rPr lang="en-US" altLang="zh-CN" sz="3200" b="1" dirty="0">
                <a:solidFill>
                  <a:srgbClr val="0000CC"/>
                </a:solidFill>
                <a:latin typeface="微软雅黑"/>
                <a:ea typeface="微软雅黑"/>
                <a:sym typeface="微软雅黑"/>
              </a:rPr>
              <a:t>20m/s</a:t>
            </a:r>
            <a:r>
              <a:rPr lang="zh-CN" altLang="en-US" sz="3200" b="1" dirty="0">
                <a:solidFill>
                  <a:srgbClr val="0000CC"/>
                </a:solidFill>
                <a:latin typeface="微软雅黑"/>
                <a:ea typeface="微软雅黑"/>
                <a:sym typeface="微软雅黑"/>
              </a:rPr>
              <a:t>，他们的运动情况完全相同吗？ </a:t>
            </a:r>
          </a:p>
        </p:txBody>
      </p:sp>
      <p:sp>
        <p:nvSpPr>
          <p:cNvPr id="12291" name="Text Box 13"/>
          <p:cNvSpPr/>
          <p:nvPr>
            <p:custDataLst>
              <p:tags r:id="rId2"/>
            </p:custDataLst>
          </p:nvPr>
        </p:nvSpPr>
        <p:spPr>
          <a:xfrm>
            <a:off x="1343025" y="3721100"/>
            <a:ext cx="9144000" cy="1190625"/>
          </a:xfrm>
          <a:prstGeom prst="rect">
            <a:avLst/>
          </a:prstGeom>
          <a:noFill/>
          <a:ln>
            <a:noFill/>
            <a:miter lim="800000"/>
          </a:ln>
          <a:effectLst>
            <a:outerShdw dist="35921" dir="2700000" algn="ctr">
              <a:schemeClr val="bg2"/>
            </a:outerShdw>
          </a:effectLst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sym typeface="微软雅黑"/>
              </a:rPr>
              <a:t>速度仅指出大小是不够的，还必须指明</a:t>
            </a:r>
            <a:r>
              <a:rPr lang="zh-CN" altLang="en-US" sz="3600" b="1" u="sng" dirty="0">
                <a:solidFill>
                  <a:srgbClr val="000000"/>
                </a:solidFill>
                <a:latin typeface="微软雅黑"/>
                <a:ea typeface="微软雅黑"/>
                <a:sym typeface="微软雅黑"/>
              </a:rPr>
              <a:t>         </a:t>
            </a:r>
            <a:endParaRPr lang="zh-CN" altLang="en-US" sz="3600" b="1" dirty="0">
              <a:solidFill>
                <a:srgbClr val="000000"/>
              </a:solidFill>
              <a:latin typeface="微软雅黑"/>
              <a:ea typeface="微软雅黑"/>
              <a:sym typeface="微软雅黑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sym typeface="微软雅黑"/>
              </a:rPr>
              <a:t>速度的</a:t>
            </a:r>
            <a:r>
              <a:rPr lang="zh-CN" altLang="en-US" sz="3600" b="1" u="sng" dirty="0">
                <a:solidFill>
                  <a:srgbClr val="000000"/>
                </a:solidFill>
                <a:latin typeface="微软雅黑"/>
                <a:ea typeface="微软雅黑"/>
                <a:sym typeface="微软雅黑"/>
              </a:rPr>
              <a:t>       </a:t>
            </a: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sym typeface="微软雅黑"/>
              </a:rPr>
              <a:t>，方向与</a:t>
            </a:r>
            <a:r>
              <a:rPr lang="zh-CN" altLang="en-US" sz="3600" b="1" u="sng" dirty="0">
                <a:solidFill>
                  <a:srgbClr val="000000"/>
                </a:solidFill>
                <a:latin typeface="微软雅黑"/>
                <a:ea typeface="微软雅黑"/>
                <a:sym typeface="微软雅黑"/>
              </a:rPr>
              <a:t>                   </a:t>
            </a:r>
            <a:r>
              <a:rPr lang="zh-CN" altLang="en-US" sz="3600" b="1" dirty="0">
                <a:solidFill>
                  <a:srgbClr val="000000"/>
                </a:solidFill>
                <a:latin typeface="微软雅黑"/>
                <a:ea typeface="微软雅黑"/>
                <a:sym typeface="微软雅黑"/>
              </a:rPr>
              <a:t>相同</a:t>
            </a:r>
          </a:p>
        </p:txBody>
      </p:sp>
      <p:sp>
        <p:nvSpPr>
          <p:cNvPr id="12292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71813" y="4332288"/>
            <a:ext cx="1228725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/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方向</a:t>
            </a:r>
          </a:p>
        </p:txBody>
      </p:sp>
      <p:sp>
        <p:nvSpPr>
          <p:cNvPr id="12293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19936" y="4306887"/>
            <a:ext cx="2632075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/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微软雅黑"/>
                <a:ea typeface="微软雅黑"/>
                <a:sym typeface="微软雅黑"/>
              </a:rPr>
              <a:t>物体运动方向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1"/>
      <p:bldP spid="12292" grpId="2"/>
      <p:bldP spid="12293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897062" y="2205038"/>
          <a:ext cx="83978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0" imgH="0" progId="Word.Document.8">
                  <p:embed/>
                </p:oleObj>
              </mc:Choice>
              <mc:Fallback>
                <p:oleObj name="Document" r:id="rId8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97062" y="2205038"/>
                        <a:ext cx="839787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对象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574212" y="2205038"/>
          <a:ext cx="10191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0" imgW="0" imgH="0" progId="Word.Document.8">
                  <p:embed/>
                </p:oleObj>
              </mc:Choice>
              <mc:Fallback>
                <p:oleObj name="文档" r:id="rId10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74212" y="2205038"/>
                        <a:ext cx="1019175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对象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884362" y="2832100"/>
          <a:ext cx="84010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0" imgH="0" progId="Word.Document.8">
                  <p:embed/>
                </p:oleObj>
              </mc:Choice>
              <mc:Fallback>
                <p:oleObj name="Document" r:id="rId12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84362" y="2832100"/>
                        <a:ext cx="8401050" cy="585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对象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9574212" y="2892425"/>
          <a:ext cx="10191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4" imgW="0" imgH="0" progId="Word.Document.8">
                  <p:embed/>
                </p:oleObj>
              </mc:Choice>
              <mc:Fallback>
                <p:oleObj name="文档" r:id="rId14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74212" y="2892425"/>
                        <a:ext cx="1019175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对象 6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884362" y="3502025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6" imgW="0" imgH="0" progId="Word.Document.8">
                  <p:embed/>
                </p:oleObj>
              </mc:Choice>
              <mc:Fallback>
                <p:oleObj name="Document" r:id="rId16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84362" y="3502025"/>
                        <a:ext cx="8467725" cy="592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对象 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9631362" y="3540125"/>
          <a:ext cx="10223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8" imgW="0" imgH="0" progId="Word.Document.8">
                  <p:embed/>
                </p:oleObj>
              </mc:Choice>
              <mc:Fallback>
                <p:oleObj name="文档" r:id="rId18" imgW="0" imgH="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631362" y="3540125"/>
                        <a:ext cx="1022350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"/>
          <p:cNvSpPr txBox="1"/>
          <p:nvPr>
            <p:custDataLst>
              <p:tags r:id="rId1"/>
            </p:custDataLst>
          </p:nvPr>
        </p:nvSpPr>
        <p:spPr>
          <a:xfrm>
            <a:off x="1487488" y="1196975"/>
            <a:ext cx="8569325" cy="175432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173355" marR="0" lvl="0" indent="-173355" algn="just">
              <a:lnSpc>
                <a:spcPct val="150000"/>
              </a:lnSpc>
            </a:pP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例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2400" b="1" dirty="0">
                <a:latin typeface="微软雅黑"/>
                <a:ea typeface="微软雅黑"/>
                <a:sym typeface="微软雅黑"/>
              </a:rPr>
              <a:t>：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为了准确的反映物体位置变化的快慢与方向，物理学引入一个物理量进行定量描述，这个物理量是（　　）</a:t>
            </a:r>
          </a:p>
          <a:p>
            <a:pPr marL="0" marR="0" lvl="0" indent="173355">
              <a:lnSpc>
                <a:spcPct val="150000"/>
              </a:lnSpc>
            </a:pP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A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．参考系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       B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．位移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	C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．速度</a:t>
            </a:r>
            <a:r>
              <a:rPr lang="en-US" altLang="zh-CN" sz="2400" b="1" dirty="0">
                <a:latin typeface="微软雅黑"/>
                <a:ea typeface="微软雅黑"/>
                <a:sym typeface="微软雅黑"/>
              </a:rPr>
              <a:t>	    D</a:t>
            </a:r>
            <a:r>
              <a:rPr lang="zh-CN" altLang="zh-CN" sz="2400" b="1" dirty="0">
                <a:latin typeface="微软雅黑"/>
                <a:ea typeface="微软雅黑"/>
                <a:sym typeface="微软雅黑"/>
              </a:rPr>
              <a:t>．加速度</a:t>
            </a:r>
          </a:p>
        </p:txBody>
      </p:sp>
      <p:sp>
        <p:nvSpPr>
          <p:cNvPr id="14339" name="文本框 3"/>
          <p:cNvSpPr/>
          <p:nvPr>
            <p:custDataLst>
              <p:tags r:id="rId2"/>
            </p:custDataLst>
          </p:nvPr>
        </p:nvSpPr>
        <p:spPr>
          <a:xfrm>
            <a:off x="7967662" y="1844675"/>
            <a:ext cx="50482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C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340" name="文本框 5"/>
          <p:cNvSpPr txBox="1">
            <a:spLocks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</p:nvPr>
        </p:nvSpPr>
        <p:spPr>
          <a:xfrm>
            <a:off x="1415480" y="2940008"/>
            <a:ext cx="9433048" cy="3601242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969" r="-129" b="-2876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微软雅黑"/>
                <a:ea typeface="微软雅黑"/>
                <a:cs typeface="+mn-cs"/>
                <a:sym typeface="微软雅黑"/>
              </a:rPr>
              <a:t> </a:t>
            </a:r>
          </a:p>
        </p:txBody>
      </p:sp>
      <p:sp>
        <p:nvSpPr>
          <p:cNvPr id="14341" name="文本框 6"/>
          <p:cNvSpPr/>
          <p:nvPr>
            <p:custDataLst>
              <p:tags r:id="rId4"/>
            </p:custDataLst>
          </p:nvPr>
        </p:nvSpPr>
        <p:spPr>
          <a:xfrm>
            <a:off x="8688388" y="3198812"/>
            <a:ext cx="50323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B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/>
          <p:nvPr>
            <p:custDataLst>
              <p:tags r:id="rId1"/>
            </p:custDataLst>
          </p:nvPr>
        </p:nvSpPr>
        <p:spPr>
          <a:xfrm>
            <a:off x="839788" y="1412875"/>
            <a:ext cx="10728325" cy="147796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/>
                <a:ea typeface="微软雅黑"/>
                <a:sym typeface="微软雅黑"/>
              </a:rPr>
              <a:t>例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3</a:t>
            </a:r>
            <a:r>
              <a:rPr lang="zh-CN" altLang="en-US" sz="2400" b="1">
                <a:latin typeface="微软雅黑"/>
                <a:ea typeface="微软雅黑"/>
                <a:sym typeface="微软雅黑"/>
              </a:rPr>
              <a:t>：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如图所示，一个小球在光滑水平面上以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6m/s</a:t>
            </a:r>
            <a:r>
              <a:rPr lang="zh-CN" altLang="en-US" sz="2400" b="1">
                <a:latin typeface="微软雅黑"/>
                <a:ea typeface="微软雅黑"/>
                <a:sym typeface="微软雅黑"/>
              </a:rPr>
              <a:t>的速度向左垂直撞到墙上，碰撞后小球以大小为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3m/s</a:t>
            </a:r>
            <a:r>
              <a:rPr lang="zh-CN" altLang="en-US" sz="2400" b="1">
                <a:latin typeface="微软雅黑"/>
                <a:ea typeface="微软雅黑"/>
                <a:sym typeface="微软雅黑"/>
              </a:rPr>
              <a:t>速度向右运动。则碰撞前后小球速度变化量△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v</a:t>
            </a:r>
            <a:r>
              <a:rPr lang="zh-CN" altLang="en-US" sz="2400" b="1">
                <a:latin typeface="微软雅黑"/>
                <a:ea typeface="微软雅黑"/>
                <a:sym typeface="微软雅黑"/>
              </a:rPr>
              <a:t>的大小和方向分别为（　　）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15363" name="图片24" descr="菁优网：http://www.jyeoo.com"/>
          <p:cNvPicPr/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8838" y="3032125"/>
            <a:ext cx="2309812" cy="13811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4" name="文本框 5"/>
          <p:cNvSpPr txBox="1"/>
          <p:nvPr>
            <p:custDataLst>
              <p:tags r:id="rId3"/>
            </p:custDataLst>
          </p:nvPr>
        </p:nvSpPr>
        <p:spPr>
          <a:xfrm>
            <a:off x="4079875" y="3154363"/>
            <a:ext cx="5545138" cy="114114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173355">
              <a:lnSpc>
                <a:spcPct val="150000"/>
              </a:lnSpc>
              <a:tabLst>
                <a:tab pos="1460500" algn="l"/>
                <a:tab pos="2794000" algn="l"/>
                <a:tab pos="4064000" algn="l"/>
              </a:tabLst>
            </a:pPr>
            <a:r>
              <a:rPr lang="en-US" altLang="zh-CN" sz="2400">
                <a:latin typeface="微软雅黑"/>
                <a:ea typeface="微软雅黑"/>
                <a:sym typeface="微软雅黑"/>
              </a:rPr>
              <a:t>A</a:t>
            </a:r>
            <a:r>
              <a:rPr lang="zh-CN" altLang="zh-CN" sz="2400">
                <a:latin typeface="微软雅黑"/>
                <a:ea typeface="微软雅黑"/>
                <a:sym typeface="微软雅黑"/>
              </a:rPr>
              <a:t>．</a:t>
            </a:r>
            <a:r>
              <a:rPr lang="en-US" altLang="zh-CN" sz="2400">
                <a:latin typeface="微软雅黑"/>
                <a:ea typeface="微软雅黑"/>
                <a:sym typeface="微软雅黑"/>
              </a:rPr>
              <a:t>3m/s</a:t>
            </a:r>
            <a:r>
              <a:rPr lang="zh-CN" altLang="zh-CN" sz="2400">
                <a:latin typeface="微软雅黑"/>
                <a:ea typeface="微软雅黑"/>
                <a:sym typeface="微软雅黑"/>
              </a:rPr>
              <a:t>，向左</a:t>
            </a:r>
            <a:r>
              <a:rPr lang="en-US" altLang="zh-CN" sz="2400">
                <a:latin typeface="微软雅黑"/>
                <a:ea typeface="微软雅黑"/>
                <a:sym typeface="微软雅黑"/>
              </a:rPr>
              <a:t>	B</a:t>
            </a:r>
            <a:r>
              <a:rPr lang="zh-CN" altLang="zh-CN" sz="2400">
                <a:latin typeface="微软雅黑"/>
                <a:ea typeface="微软雅黑"/>
                <a:sym typeface="微软雅黑"/>
              </a:rPr>
              <a:t>．</a:t>
            </a:r>
            <a:r>
              <a:rPr lang="en-US" altLang="zh-CN" sz="2400">
                <a:latin typeface="微软雅黑"/>
                <a:ea typeface="微软雅黑"/>
                <a:sym typeface="微软雅黑"/>
              </a:rPr>
              <a:t>3m/s</a:t>
            </a:r>
            <a:r>
              <a:rPr lang="zh-CN" altLang="zh-CN" sz="2400">
                <a:latin typeface="微软雅黑"/>
                <a:ea typeface="微软雅黑"/>
                <a:sym typeface="微软雅黑"/>
              </a:rPr>
              <a:t>，向右</a:t>
            </a:r>
            <a:endParaRPr lang="en-US" altLang="zh-CN" sz="2400">
              <a:latin typeface="微软雅黑"/>
              <a:ea typeface="微软雅黑"/>
              <a:sym typeface="微软雅黑"/>
            </a:endParaRPr>
          </a:p>
          <a:p>
            <a:pPr marL="0" marR="0" lvl="0" indent="173355">
              <a:lnSpc>
                <a:spcPct val="150000"/>
              </a:lnSpc>
              <a:tabLst>
                <a:tab pos="1460500" algn="l"/>
                <a:tab pos="2794000" algn="l"/>
                <a:tab pos="4064000" algn="l"/>
              </a:tabLst>
            </a:pPr>
            <a:r>
              <a:rPr lang="en-US" altLang="zh-CN" sz="2400">
                <a:latin typeface="微软雅黑"/>
                <a:ea typeface="微软雅黑"/>
                <a:sym typeface="微软雅黑"/>
              </a:rPr>
              <a:t>C</a:t>
            </a:r>
            <a:r>
              <a:rPr lang="zh-CN" altLang="zh-CN" sz="2400">
                <a:latin typeface="微软雅黑"/>
                <a:ea typeface="微软雅黑"/>
                <a:sym typeface="微软雅黑"/>
              </a:rPr>
              <a:t>．</a:t>
            </a:r>
            <a:r>
              <a:rPr lang="en-US" altLang="zh-CN" sz="2400">
                <a:latin typeface="微软雅黑"/>
                <a:ea typeface="微软雅黑"/>
                <a:sym typeface="微软雅黑"/>
              </a:rPr>
              <a:t>9m/s</a:t>
            </a:r>
            <a:r>
              <a:rPr lang="zh-CN" altLang="zh-CN" sz="2400">
                <a:latin typeface="微软雅黑"/>
                <a:ea typeface="微软雅黑"/>
                <a:sym typeface="微软雅黑"/>
              </a:rPr>
              <a:t>，向左</a:t>
            </a:r>
            <a:r>
              <a:rPr lang="en-US" altLang="zh-CN" sz="2400">
                <a:latin typeface="微软雅黑"/>
                <a:ea typeface="微软雅黑"/>
                <a:sym typeface="微软雅黑"/>
              </a:rPr>
              <a:t>	D</a:t>
            </a:r>
            <a:r>
              <a:rPr lang="zh-CN" altLang="zh-CN" sz="2400">
                <a:latin typeface="微软雅黑"/>
                <a:ea typeface="微软雅黑"/>
                <a:sym typeface="微软雅黑"/>
              </a:rPr>
              <a:t>．</a:t>
            </a:r>
            <a:r>
              <a:rPr lang="en-US" altLang="zh-CN" sz="2400">
                <a:latin typeface="微软雅黑"/>
                <a:ea typeface="微软雅黑"/>
                <a:sym typeface="微软雅黑"/>
              </a:rPr>
              <a:t>9m/s</a:t>
            </a:r>
            <a:r>
              <a:rPr lang="zh-CN" altLang="zh-CN" sz="2400">
                <a:latin typeface="微软雅黑"/>
                <a:ea typeface="微软雅黑"/>
                <a:sym typeface="微软雅黑"/>
              </a:rPr>
              <a:t>，向右</a:t>
            </a:r>
          </a:p>
        </p:txBody>
      </p:sp>
      <p:sp>
        <p:nvSpPr>
          <p:cNvPr id="15365" name="文本框 4"/>
          <p:cNvSpPr/>
          <p:nvPr>
            <p:custDataLst>
              <p:tags r:id="rId4"/>
            </p:custDataLst>
          </p:nvPr>
        </p:nvSpPr>
        <p:spPr>
          <a:xfrm>
            <a:off x="3503612" y="2151062"/>
            <a:ext cx="57626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D</a:t>
            </a:r>
            <a:endParaRPr lang="zh-CN" altLang="en-US" sz="2400" b="1">
              <a:solidFill>
                <a:srgbClr val="FF0000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/>
          <p:nvPr>
            <p:custDataLst>
              <p:tags r:id="rId1"/>
            </p:custDataLst>
          </p:nvPr>
        </p:nvSpPr>
        <p:spPr>
          <a:xfrm>
            <a:off x="1343025" y="1412875"/>
            <a:ext cx="9144000" cy="3455988"/>
          </a:xfrm>
          <a:prstGeom prst="rect">
            <a:avLst/>
          </a:prstGeom>
          <a:noFill/>
          <a:ln w="38100" cap="rnd">
            <a:solidFill>
              <a:srgbClr val="00FF00"/>
            </a:solidFill>
            <a:prstDash val="sysDot"/>
            <a:miter lim="800000"/>
          </a:ln>
        </p:spPr>
        <p:txBody>
          <a:bodyPr>
            <a:no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b="1" dirty="0">
                <a:latin typeface="微软雅黑"/>
                <a:ea typeface="微软雅黑"/>
                <a:sym typeface="微软雅黑"/>
              </a:rPr>
              <a:t>物体在一条直线上运动，如果在相等的时间里位移相等，这种运动叫做匀速直线运动．</a:t>
            </a:r>
          </a:p>
          <a:p>
            <a:pPr marL="342900" lvl="0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b="1" dirty="0"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b="1" dirty="0">
                <a:latin typeface="微软雅黑"/>
                <a:ea typeface="微软雅黑"/>
                <a:sym typeface="微软雅黑"/>
              </a:rPr>
              <a:t>）匀速直线运动的轨迹是直线。</a:t>
            </a:r>
          </a:p>
          <a:p>
            <a:pPr marL="342900" lvl="0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b="1" dirty="0">
                <a:latin typeface="微软雅黑"/>
                <a:ea typeface="微软雅黑"/>
                <a:sym typeface="微软雅黑"/>
              </a:rPr>
              <a:t>2</a:t>
            </a:r>
            <a:r>
              <a:rPr lang="zh-CN" altLang="en-US" b="1" dirty="0">
                <a:latin typeface="微软雅黑"/>
                <a:ea typeface="微软雅黑"/>
                <a:sym typeface="微软雅黑"/>
              </a:rPr>
              <a:t>）“匀速”是指</a:t>
            </a:r>
            <a:r>
              <a:rPr lang="zh-CN" altLang="en-US" b="1" dirty="0">
                <a:solidFill>
                  <a:srgbClr val="FF3300"/>
                </a:solidFill>
                <a:latin typeface="微软雅黑"/>
                <a:ea typeface="微软雅黑"/>
                <a:sym typeface="微软雅黑"/>
              </a:rPr>
              <a:t>任何</a:t>
            </a:r>
            <a:r>
              <a:rPr lang="zh-CN" altLang="en-US" b="1" dirty="0">
                <a:latin typeface="微软雅黑"/>
                <a:ea typeface="微软雅黑"/>
                <a:sym typeface="微软雅黑"/>
              </a:rPr>
              <a:t>相等的时间内位移都相等（位移的大小和方向都相等）。</a:t>
            </a:r>
          </a:p>
        </p:txBody>
      </p:sp>
      <p:sp>
        <p:nvSpPr>
          <p:cNvPr id="16387" name="Rectangle 3"/>
          <p:cNvSpPr/>
          <p:nvPr>
            <p:custDataLst>
              <p:tags r:id="rId2"/>
            </p:custDataLst>
          </p:nvPr>
        </p:nvSpPr>
        <p:spPr>
          <a:xfrm>
            <a:off x="3486150" y="447675"/>
            <a:ext cx="4859338" cy="5746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eaLnBrk="0" hangingPunct="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匀速直线速度</a:t>
            </a:r>
          </a:p>
        </p:txBody>
      </p:sp>
      <p:sp>
        <p:nvSpPr>
          <p:cNvPr id="16388" name="Text Box 7"/>
          <p:cNvSpPr/>
          <p:nvPr>
            <p:custDataLst>
              <p:tags r:id="rId3"/>
            </p:custDataLst>
          </p:nvPr>
        </p:nvSpPr>
        <p:spPr>
          <a:xfrm>
            <a:off x="1233488" y="5084762"/>
            <a:ext cx="8926512" cy="147796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latin typeface="微软雅黑"/>
                <a:ea typeface="微软雅黑"/>
                <a:sym typeface="微软雅黑"/>
              </a:rPr>
              <a:t>实质：是一种</a:t>
            </a:r>
            <a:r>
              <a:rPr lang="zh-CN" altLang="en-US" sz="36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速度</a:t>
            </a:r>
            <a:r>
              <a:rPr lang="zh-CN" altLang="en-US" sz="3600" b="1" dirty="0">
                <a:latin typeface="微软雅黑"/>
                <a:ea typeface="微软雅黑"/>
                <a:sym typeface="微软雅黑"/>
              </a:rPr>
              <a:t>不变的运动（</a:t>
            </a:r>
            <a:r>
              <a:rPr lang="zh-CN" altLang="en-US" sz="36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大小</a:t>
            </a:r>
            <a:r>
              <a:rPr lang="zh-CN" altLang="en-US" sz="3600" b="1" dirty="0">
                <a:latin typeface="微软雅黑"/>
                <a:ea typeface="微软雅黑"/>
                <a:sym typeface="微软雅黑"/>
              </a:rPr>
              <a:t>和</a:t>
            </a:r>
            <a:endParaRPr lang="en-US" altLang="zh-CN" sz="3600" b="1" dirty="0">
              <a:latin typeface="微软雅黑"/>
              <a:ea typeface="微软雅黑"/>
              <a:sym typeface="微软雅黑"/>
            </a:endParaRPr>
          </a:p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          </a:t>
            </a:r>
            <a:r>
              <a:rPr lang="zh-CN" altLang="en-US" sz="3600" b="1" dirty="0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方向</a:t>
            </a:r>
            <a:r>
              <a:rPr lang="zh-CN" altLang="en-US" sz="3600" b="1" dirty="0">
                <a:latin typeface="微软雅黑"/>
                <a:ea typeface="微软雅黑"/>
                <a:sym typeface="微软雅黑"/>
              </a:rPr>
              <a:t>都不变）。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base"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base">
                                        <p:cTn id="13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base">
                                        <p:cTn id="19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  <p:bldP spid="1638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"/>
          <p:cNvSpPr txBox="1"/>
          <p:nvPr>
            <p:custDataLst>
              <p:tags r:id="rId1"/>
            </p:custDataLst>
          </p:nvPr>
        </p:nvSpPr>
        <p:spPr>
          <a:xfrm>
            <a:off x="1487488" y="1341438"/>
            <a:ext cx="7945437" cy="286232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173355" marR="0" lvl="0" indent="-173355" algn="just">
              <a:lnSpc>
                <a:spcPct val="150000"/>
              </a:lnSpc>
            </a:pPr>
            <a:r>
              <a:rPr lang="zh-CN" altLang="en-US" sz="2400" b="1">
                <a:latin typeface="微软雅黑"/>
                <a:ea typeface="微软雅黑"/>
                <a:sym typeface="微软雅黑"/>
              </a:rPr>
              <a:t>例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4</a:t>
            </a:r>
            <a:r>
              <a:rPr lang="zh-CN" altLang="en-US" sz="2400" b="1">
                <a:latin typeface="微软雅黑"/>
                <a:ea typeface="微软雅黑"/>
                <a:sym typeface="微软雅黑"/>
              </a:rPr>
              <a:t>：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下列关于</a:t>
            </a:r>
            <a:r>
              <a:rPr lang="zh-CN" altLang="en-US" sz="2400" b="1">
                <a:latin typeface="微软雅黑"/>
                <a:ea typeface="微软雅黑"/>
                <a:sym typeface="微软雅黑"/>
              </a:rPr>
              <a:t>匀速直线运动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的说法正确的是（　　）</a:t>
            </a:r>
          </a:p>
          <a:p>
            <a:pPr marL="0" marR="0" lvl="0" indent="173355">
              <a:lnSpc>
                <a:spcPct val="150000"/>
              </a:lnSpc>
            </a:pPr>
            <a:r>
              <a:rPr lang="en-US" altLang="zh-CN" sz="2400" b="1">
                <a:latin typeface="微软雅黑"/>
                <a:ea typeface="微软雅黑"/>
                <a:sym typeface="微软雅黑"/>
              </a:rPr>
              <a:t>A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．速度大小不变的运动是匀速直线运动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	</a:t>
            </a:r>
            <a:endParaRPr lang="zh-CN" altLang="zh-CN" sz="2400" b="1">
              <a:latin typeface="微软雅黑"/>
              <a:ea typeface="微软雅黑"/>
              <a:sym typeface="微软雅黑"/>
            </a:endParaRPr>
          </a:p>
          <a:p>
            <a:pPr marL="0" marR="0" lvl="0" indent="173355">
              <a:lnSpc>
                <a:spcPct val="150000"/>
              </a:lnSpc>
            </a:pPr>
            <a:r>
              <a:rPr lang="en-US" altLang="zh-CN" sz="2400" b="1">
                <a:latin typeface="微软雅黑"/>
                <a:ea typeface="微软雅黑"/>
                <a:sym typeface="微软雅黑"/>
              </a:rPr>
              <a:t>B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．匀速直线运动的速度方向是可以改变的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	</a:t>
            </a:r>
            <a:endParaRPr lang="zh-CN" altLang="zh-CN" sz="2400" b="1">
              <a:latin typeface="微软雅黑"/>
              <a:ea typeface="微软雅黑"/>
              <a:sym typeface="微软雅黑"/>
            </a:endParaRPr>
          </a:p>
          <a:p>
            <a:pPr marL="0" marR="0" lvl="0" indent="173355">
              <a:lnSpc>
                <a:spcPct val="150000"/>
              </a:lnSpc>
            </a:pPr>
            <a:r>
              <a:rPr lang="en-US" altLang="zh-CN" sz="2400" b="1">
                <a:latin typeface="微软雅黑"/>
                <a:ea typeface="微软雅黑"/>
                <a:sym typeface="微软雅黑"/>
              </a:rPr>
              <a:t>C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．</a:t>
            </a:r>
            <a:r>
              <a:rPr lang="zh-CN" altLang="en-US" sz="2400" b="1">
                <a:latin typeface="微软雅黑"/>
                <a:ea typeface="微软雅黑"/>
                <a:sym typeface="微软雅黑"/>
              </a:rPr>
              <a:t>匀速直线运动是速度方向不变的运动</a:t>
            </a:r>
            <a:r>
              <a:rPr lang="en-US" altLang="zh-CN" sz="2400" b="1">
                <a:latin typeface="微软雅黑"/>
                <a:ea typeface="微软雅黑"/>
                <a:sym typeface="微软雅黑"/>
              </a:rPr>
              <a:t>	</a:t>
            </a:r>
            <a:endParaRPr lang="zh-CN" altLang="zh-CN" sz="2400" b="1">
              <a:latin typeface="微软雅黑"/>
              <a:ea typeface="微软雅黑"/>
              <a:sym typeface="微软雅黑"/>
            </a:endParaRPr>
          </a:p>
          <a:p>
            <a:pPr marL="0" marR="0" lvl="0" indent="173355">
              <a:lnSpc>
                <a:spcPct val="150000"/>
              </a:lnSpc>
            </a:pPr>
            <a:r>
              <a:rPr lang="en-US" altLang="zh-CN" sz="2400" b="1">
                <a:latin typeface="微软雅黑"/>
                <a:ea typeface="微软雅黑"/>
                <a:sym typeface="微软雅黑"/>
              </a:rPr>
              <a:t>D</a:t>
            </a:r>
            <a:r>
              <a:rPr lang="zh-CN" altLang="zh-CN" sz="2400" b="1">
                <a:latin typeface="微软雅黑"/>
                <a:ea typeface="微软雅黑"/>
                <a:sym typeface="微软雅黑"/>
              </a:rPr>
              <a:t>．</a:t>
            </a:r>
            <a:r>
              <a:rPr lang="zh-CN" altLang="en-US" sz="2400" b="1">
                <a:latin typeface="微软雅黑"/>
                <a:ea typeface="微软雅黑"/>
                <a:sym typeface="微软雅黑"/>
              </a:rPr>
              <a:t>匀速直线运动是速度大小和方向都不变的运动</a:t>
            </a:r>
            <a:endParaRPr lang="zh-CN" altLang="zh-CN" sz="2400" b="1">
              <a:latin typeface="微软雅黑"/>
              <a:ea typeface="微软雅黑"/>
              <a:sym typeface="微软雅黑"/>
            </a:endParaRPr>
          </a:p>
        </p:txBody>
      </p:sp>
      <p:sp>
        <p:nvSpPr>
          <p:cNvPr id="17411" name="文本框 3"/>
          <p:cNvSpPr/>
          <p:nvPr>
            <p:custDataLst>
              <p:tags r:id="rId2"/>
            </p:custDataLst>
          </p:nvPr>
        </p:nvSpPr>
        <p:spPr>
          <a:xfrm>
            <a:off x="7980362" y="1370012"/>
            <a:ext cx="7207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22860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微软雅黑"/>
                <a:ea typeface="微软雅黑"/>
                <a:sym typeface="微软雅黑"/>
              </a:rPr>
              <a:t>D</a:t>
            </a:r>
            <a:endParaRPr lang="zh-CN" altLang="en-US" b="1">
              <a:solidFill>
                <a:srgbClr val="FF0000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模板网-WWW.1PPT.COM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锈迹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1321</Words>
  <Application>Microsoft Office PowerPoint</Application>
  <PresentationFormat>宽屏</PresentationFormat>
  <Paragraphs>130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Wingdings</vt:lpstr>
      <vt:lpstr>第一PPT模板网-WWW.1PPT.COM</vt:lpstr>
      <vt:lpstr>Document</vt:lpstr>
      <vt:lpstr>文档</vt:lpstr>
      <vt:lpstr>Microsoft 公式 3.0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伟 蔡</cp:lastModifiedBy>
  <cp:revision>4</cp:revision>
  <cp:lastPrinted>2020-12-10T08:56:32Z</cp:lastPrinted>
  <dcterms:created xsi:type="dcterms:W3CDTF">2020-12-10T08:56:32Z</dcterms:created>
  <dcterms:modified xsi:type="dcterms:W3CDTF">2024-08-30T05:32:32Z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