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74"/>
  </p:notesMasterIdLst>
  <p:handoutMasterIdLst>
    <p:handoutMasterId r:id="rId75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3" r:id="rId9"/>
    <p:sldId id="919" r:id="rId10"/>
    <p:sldId id="874" r:id="rId11"/>
    <p:sldId id="875" r:id="rId12"/>
    <p:sldId id="565" r:id="rId13"/>
    <p:sldId id="876" r:id="rId14"/>
    <p:sldId id="921" r:id="rId15"/>
    <p:sldId id="922" r:id="rId16"/>
    <p:sldId id="923" r:id="rId17"/>
    <p:sldId id="813" r:id="rId18"/>
    <p:sldId id="924" r:id="rId19"/>
    <p:sldId id="925" r:id="rId20"/>
    <p:sldId id="926" r:id="rId21"/>
    <p:sldId id="927" r:id="rId22"/>
    <p:sldId id="928" r:id="rId23"/>
    <p:sldId id="929" r:id="rId24"/>
    <p:sldId id="915" r:id="rId25"/>
    <p:sldId id="930" r:id="rId26"/>
    <p:sldId id="883" r:id="rId27"/>
    <p:sldId id="831" r:id="rId28"/>
    <p:sldId id="931" r:id="rId29"/>
    <p:sldId id="932" r:id="rId30"/>
    <p:sldId id="731" r:id="rId31"/>
    <p:sldId id="934" r:id="rId32"/>
    <p:sldId id="815" r:id="rId33"/>
    <p:sldId id="749" r:id="rId34"/>
    <p:sldId id="935" r:id="rId35"/>
    <p:sldId id="855" r:id="rId36"/>
    <p:sldId id="887" r:id="rId37"/>
    <p:sldId id="824" r:id="rId38"/>
    <p:sldId id="936" r:id="rId39"/>
    <p:sldId id="770" r:id="rId40"/>
    <p:sldId id="890" r:id="rId41"/>
    <p:sldId id="753" r:id="rId42"/>
    <p:sldId id="814" r:id="rId43"/>
    <p:sldId id="755" r:id="rId44"/>
    <p:sldId id="756" r:id="rId45"/>
    <p:sldId id="903" r:id="rId46"/>
    <p:sldId id="757" r:id="rId47"/>
    <p:sldId id="758" r:id="rId48"/>
    <p:sldId id="816" r:id="rId49"/>
    <p:sldId id="319" r:id="rId50"/>
    <p:sldId id="320" r:id="rId51"/>
    <p:sldId id="321" r:id="rId52"/>
    <p:sldId id="322" r:id="rId53"/>
    <p:sldId id="323" r:id="rId54"/>
    <p:sldId id="858" r:id="rId55"/>
    <p:sldId id="324" r:id="rId56"/>
    <p:sldId id="325" r:id="rId57"/>
    <p:sldId id="326" r:id="rId58"/>
    <p:sldId id="327" r:id="rId59"/>
    <p:sldId id="860" r:id="rId60"/>
    <p:sldId id="328" r:id="rId61"/>
    <p:sldId id="910" r:id="rId62"/>
    <p:sldId id="329" r:id="rId63"/>
    <p:sldId id="864" r:id="rId64"/>
    <p:sldId id="330" r:id="rId65"/>
    <p:sldId id="865" r:id="rId66"/>
    <p:sldId id="331" r:id="rId67"/>
    <p:sldId id="332" r:id="rId68"/>
    <p:sldId id="333" r:id="rId69"/>
    <p:sldId id="651" r:id="rId70"/>
    <p:sldId id="334" r:id="rId71"/>
    <p:sldId id="868" r:id="rId72"/>
    <p:sldId id="822" r:id="rId73"/>
  </p:sldIdLst>
  <p:sldSz cx="12192000" cy="6858000"/>
  <p:notesSz cx="6858000" cy="9144000"/>
  <p:custDataLst>
    <p:tags r:id="rId7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>
        <p:scale>
          <a:sx n="90" d="100"/>
          <a:sy n="90" d="100"/>
        </p:scale>
        <p:origin x="564" y="51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14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87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579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37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7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6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9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13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30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5" Type="http://schemas.openxmlformats.org/officeDocument/2006/relationships/slide" Target="slide31.xml"/><Relationship Id="rId4" Type="http://schemas.openxmlformats.org/officeDocument/2006/relationships/slide" Target="slide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image" Target="../media/image37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slide" Target="slide46.xml"/><Relationship Id="rId4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TIF"/><Relationship Id="rId5" Type="http://schemas.openxmlformats.org/officeDocument/2006/relationships/slide" Target="slide46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slide" Target="slide46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slide" Target="slide4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2.xml"/><Relationship Id="rId7" Type="http://schemas.openxmlformats.org/officeDocument/2006/relationships/slide" Target="slide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10" Type="http://schemas.openxmlformats.org/officeDocument/2006/relationships/image" Target="../media/image44.png"/><Relationship Id="rId4" Type="http://schemas.openxmlformats.org/officeDocument/2006/relationships/slide" Target="slide43.xml"/><Relationship Id="rId9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61.xml"/><Relationship Id="rId18" Type="http://schemas.openxmlformats.org/officeDocument/2006/relationships/slide" Target="slide69.xml"/><Relationship Id="rId3" Type="http://schemas.openxmlformats.org/officeDocument/2006/relationships/slide" Target="slide48.xml"/><Relationship Id="rId7" Type="http://schemas.openxmlformats.org/officeDocument/2006/relationships/slide" Target="slide52.xml"/><Relationship Id="rId12" Type="http://schemas.openxmlformats.org/officeDocument/2006/relationships/slide" Target="slide59.xml"/><Relationship Id="rId17" Type="http://schemas.openxmlformats.org/officeDocument/2006/relationships/slide" Target="slide67.xml"/><Relationship Id="rId2" Type="http://schemas.openxmlformats.org/officeDocument/2006/relationships/image" Target="../media/image45.png"/><Relationship Id="rId16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57.xml"/><Relationship Id="rId5" Type="http://schemas.openxmlformats.org/officeDocument/2006/relationships/slide" Target="slide50.xml"/><Relationship Id="rId15" Type="http://schemas.openxmlformats.org/officeDocument/2006/relationships/slide" Target="slide65.xml"/><Relationship Id="rId10" Type="http://schemas.openxmlformats.org/officeDocument/2006/relationships/slide" Target="slide56.xml"/><Relationship Id="rId4" Type="http://schemas.openxmlformats.org/officeDocument/2006/relationships/slide" Target="slide49.xml"/><Relationship Id="rId9" Type="http://schemas.openxmlformats.org/officeDocument/2006/relationships/slide" Target="slide55.xml"/><Relationship Id="rId14" Type="http://schemas.openxmlformats.org/officeDocument/2006/relationships/slide" Target="slide6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61.xml"/><Relationship Id="rId18" Type="http://schemas.openxmlformats.org/officeDocument/2006/relationships/slide" Target="slide69.xml"/><Relationship Id="rId3" Type="http://schemas.openxmlformats.org/officeDocument/2006/relationships/slide" Target="slide48.xml"/><Relationship Id="rId7" Type="http://schemas.openxmlformats.org/officeDocument/2006/relationships/slide" Target="slide52.xml"/><Relationship Id="rId12" Type="http://schemas.openxmlformats.org/officeDocument/2006/relationships/slide" Target="slide59.xml"/><Relationship Id="rId17" Type="http://schemas.openxmlformats.org/officeDocument/2006/relationships/slide" Target="slide67.xml"/><Relationship Id="rId2" Type="http://schemas.openxmlformats.org/officeDocument/2006/relationships/image" Target="../media/image46.png"/><Relationship Id="rId16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57.xml"/><Relationship Id="rId5" Type="http://schemas.openxmlformats.org/officeDocument/2006/relationships/slide" Target="slide50.xml"/><Relationship Id="rId15" Type="http://schemas.openxmlformats.org/officeDocument/2006/relationships/slide" Target="slide65.xml"/><Relationship Id="rId10" Type="http://schemas.openxmlformats.org/officeDocument/2006/relationships/slide" Target="slide56.xml"/><Relationship Id="rId19" Type="http://schemas.openxmlformats.org/officeDocument/2006/relationships/image" Target="../media/image47.png"/><Relationship Id="rId4" Type="http://schemas.openxmlformats.org/officeDocument/2006/relationships/slide" Target="slide49.xml"/><Relationship Id="rId9" Type="http://schemas.openxmlformats.org/officeDocument/2006/relationships/slide" Target="slide55.xml"/><Relationship Id="rId14" Type="http://schemas.openxmlformats.org/officeDocument/2006/relationships/slide" Target="slide6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48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19" Type="http://schemas.openxmlformats.org/officeDocument/2006/relationships/image" Target="../media/image49.png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61.xml"/><Relationship Id="rId18" Type="http://schemas.openxmlformats.org/officeDocument/2006/relationships/slide" Target="slide69.xml"/><Relationship Id="rId3" Type="http://schemas.openxmlformats.org/officeDocument/2006/relationships/slide" Target="slide48.xml"/><Relationship Id="rId7" Type="http://schemas.openxmlformats.org/officeDocument/2006/relationships/slide" Target="slide52.xml"/><Relationship Id="rId12" Type="http://schemas.openxmlformats.org/officeDocument/2006/relationships/slide" Target="slide59.xml"/><Relationship Id="rId17" Type="http://schemas.openxmlformats.org/officeDocument/2006/relationships/slide" Target="slide67.xml"/><Relationship Id="rId2" Type="http://schemas.openxmlformats.org/officeDocument/2006/relationships/image" Target="../media/image50.png"/><Relationship Id="rId16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57.xml"/><Relationship Id="rId5" Type="http://schemas.openxmlformats.org/officeDocument/2006/relationships/slide" Target="slide50.xml"/><Relationship Id="rId15" Type="http://schemas.openxmlformats.org/officeDocument/2006/relationships/slide" Target="slide65.xml"/><Relationship Id="rId10" Type="http://schemas.openxmlformats.org/officeDocument/2006/relationships/slide" Target="slide56.xml"/><Relationship Id="rId4" Type="http://schemas.openxmlformats.org/officeDocument/2006/relationships/slide" Target="slide49.xml"/><Relationship Id="rId9" Type="http://schemas.openxmlformats.org/officeDocument/2006/relationships/slide" Target="slide55.xml"/><Relationship Id="rId14" Type="http://schemas.openxmlformats.org/officeDocument/2006/relationships/slide" Target="slide6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51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52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53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19" Type="http://schemas.openxmlformats.org/officeDocument/2006/relationships/image" Target="../media/image54.png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61.xml"/><Relationship Id="rId18" Type="http://schemas.openxmlformats.org/officeDocument/2006/relationships/slide" Target="slide69.xml"/><Relationship Id="rId3" Type="http://schemas.openxmlformats.org/officeDocument/2006/relationships/slide" Target="slide48.xml"/><Relationship Id="rId7" Type="http://schemas.openxmlformats.org/officeDocument/2006/relationships/slide" Target="slide52.xml"/><Relationship Id="rId12" Type="http://schemas.openxmlformats.org/officeDocument/2006/relationships/slide" Target="slide59.xml"/><Relationship Id="rId17" Type="http://schemas.openxmlformats.org/officeDocument/2006/relationships/slide" Target="slide67.xml"/><Relationship Id="rId2" Type="http://schemas.openxmlformats.org/officeDocument/2006/relationships/notesSlide" Target="../notesSlides/notesSlide19.xml"/><Relationship Id="rId16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57.xml"/><Relationship Id="rId5" Type="http://schemas.openxmlformats.org/officeDocument/2006/relationships/slide" Target="slide50.xml"/><Relationship Id="rId15" Type="http://schemas.openxmlformats.org/officeDocument/2006/relationships/slide" Target="slide65.xml"/><Relationship Id="rId10" Type="http://schemas.openxmlformats.org/officeDocument/2006/relationships/slide" Target="slide56.xml"/><Relationship Id="rId4" Type="http://schemas.openxmlformats.org/officeDocument/2006/relationships/slide" Target="slide49.xml"/><Relationship Id="rId9" Type="http://schemas.openxmlformats.org/officeDocument/2006/relationships/slide" Target="slide55.xml"/><Relationship Id="rId14" Type="http://schemas.openxmlformats.org/officeDocument/2006/relationships/slide" Target="slide6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56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61.xml"/><Relationship Id="rId18" Type="http://schemas.openxmlformats.org/officeDocument/2006/relationships/slide" Target="slide69.xml"/><Relationship Id="rId3" Type="http://schemas.openxmlformats.org/officeDocument/2006/relationships/slide" Target="slide48.xml"/><Relationship Id="rId7" Type="http://schemas.openxmlformats.org/officeDocument/2006/relationships/slide" Target="slide52.xml"/><Relationship Id="rId12" Type="http://schemas.openxmlformats.org/officeDocument/2006/relationships/slide" Target="slide59.xml"/><Relationship Id="rId17" Type="http://schemas.openxmlformats.org/officeDocument/2006/relationships/slide" Target="slide67.xml"/><Relationship Id="rId2" Type="http://schemas.openxmlformats.org/officeDocument/2006/relationships/image" Target="../media/image57.png"/><Relationship Id="rId16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57.xml"/><Relationship Id="rId5" Type="http://schemas.openxmlformats.org/officeDocument/2006/relationships/slide" Target="slide50.xml"/><Relationship Id="rId15" Type="http://schemas.openxmlformats.org/officeDocument/2006/relationships/slide" Target="slide65.xml"/><Relationship Id="rId10" Type="http://schemas.openxmlformats.org/officeDocument/2006/relationships/slide" Target="slide56.xml"/><Relationship Id="rId19" Type="http://schemas.openxmlformats.org/officeDocument/2006/relationships/image" Target="../media/image58.TIF"/><Relationship Id="rId4" Type="http://schemas.openxmlformats.org/officeDocument/2006/relationships/slide" Target="slide49.xml"/><Relationship Id="rId9" Type="http://schemas.openxmlformats.org/officeDocument/2006/relationships/slide" Target="slide55.xml"/><Relationship Id="rId1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59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61.xml"/><Relationship Id="rId18" Type="http://schemas.openxmlformats.org/officeDocument/2006/relationships/slide" Target="slide69.xml"/><Relationship Id="rId3" Type="http://schemas.openxmlformats.org/officeDocument/2006/relationships/slide" Target="slide48.xml"/><Relationship Id="rId7" Type="http://schemas.openxmlformats.org/officeDocument/2006/relationships/slide" Target="slide52.xml"/><Relationship Id="rId12" Type="http://schemas.openxmlformats.org/officeDocument/2006/relationships/slide" Target="slide59.xml"/><Relationship Id="rId17" Type="http://schemas.openxmlformats.org/officeDocument/2006/relationships/slide" Target="slide67.xml"/><Relationship Id="rId2" Type="http://schemas.openxmlformats.org/officeDocument/2006/relationships/image" Target="../media/image60.png"/><Relationship Id="rId16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57.xml"/><Relationship Id="rId5" Type="http://schemas.openxmlformats.org/officeDocument/2006/relationships/slide" Target="slide50.xml"/><Relationship Id="rId15" Type="http://schemas.openxmlformats.org/officeDocument/2006/relationships/slide" Target="slide65.xml"/><Relationship Id="rId10" Type="http://schemas.openxmlformats.org/officeDocument/2006/relationships/slide" Target="slide56.xml"/><Relationship Id="rId4" Type="http://schemas.openxmlformats.org/officeDocument/2006/relationships/slide" Target="slide49.xml"/><Relationship Id="rId9" Type="http://schemas.openxmlformats.org/officeDocument/2006/relationships/slide" Target="slide55.xml"/><Relationship Id="rId14" Type="http://schemas.openxmlformats.org/officeDocument/2006/relationships/slide" Target="slide6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61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62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19" Type="http://schemas.openxmlformats.org/officeDocument/2006/relationships/image" Target="../media/image63.png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64.png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19" Type="http://schemas.openxmlformats.org/officeDocument/2006/relationships/image" Target="../media/image65.png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66.TIF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3.xml"/><Relationship Id="rId18" Type="http://schemas.openxmlformats.org/officeDocument/2006/relationships/image" Target="../media/image67.png"/><Relationship Id="rId3" Type="http://schemas.openxmlformats.org/officeDocument/2006/relationships/slide" Target="slide49.xml"/><Relationship Id="rId21" Type="http://schemas.openxmlformats.org/officeDocument/2006/relationships/image" Target="../media/image8.png"/><Relationship Id="rId7" Type="http://schemas.openxmlformats.org/officeDocument/2006/relationships/slide" Target="slide54.xml"/><Relationship Id="rId12" Type="http://schemas.openxmlformats.org/officeDocument/2006/relationships/slide" Target="slide61.xml"/><Relationship Id="rId17" Type="http://schemas.openxmlformats.org/officeDocument/2006/relationships/slide" Target="slide69.xml"/><Relationship Id="rId2" Type="http://schemas.openxmlformats.org/officeDocument/2006/relationships/slide" Target="slide48.xml"/><Relationship Id="rId16" Type="http://schemas.openxmlformats.org/officeDocument/2006/relationships/slide" Target="slide67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slide" Target="slide59.xml"/><Relationship Id="rId5" Type="http://schemas.openxmlformats.org/officeDocument/2006/relationships/slide" Target="slide51.xml"/><Relationship Id="rId15" Type="http://schemas.openxmlformats.org/officeDocument/2006/relationships/slide" Target="slide66.xml"/><Relationship Id="rId10" Type="http://schemas.openxmlformats.org/officeDocument/2006/relationships/slide" Target="slide57.xml"/><Relationship Id="rId19" Type="http://schemas.openxmlformats.org/officeDocument/2006/relationships/image" Target="../media/image68.png"/><Relationship Id="rId4" Type="http://schemas.openxmlformats.org/officeDocument/2006/relationships/slide" Target="slide50.xml"/><Relationship Id="rId9" Type="http://schemas.openxmlformats.org/officeDocument/2006/relationships/slide" Target="slide56.xml"/><Relationship Id="rId14" Type="http://schemas.openxmlformats.org/officeDocument/2006/relationships/slide" Target="slide6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199" dirty="0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3199" dirty="0" smtClean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指数函数的概念与图象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700808"/>
            <a:ext cx="9090376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指数函数的底数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指数幂的系数为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注意区分幂函数和指数函数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23983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616496"/>
                <a:ext cx="114120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给出下列函数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其中不是指数函数的是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=2·3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e>
                      <m:sup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616496"/>
                <a:ext cx="11412000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1122" b="-39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4535" y="3124717"/>
            <a:ext cx="11248331" cy="3112595"/>
            <a:chOff x="471835" y="4581128"/>
            <a:chExt cx="11248331" cy="3112595"/>
          </a:xfrm>
        </p:grpSpPr>
        <p:sp>
          <p:nvSpPr>
            <p:cNvPr id="20" name="圆角矩形 19"/>
            <p:cNvSpPr/>
            <p:nvPr/>
          </p:nvSpPr>
          <p:spPr>
            <a:xfrm>
              <a:off x="471835" y="4694020"/>
              <a:ext cx="11248331" cy="2999703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41394" y="3416300"/>
                <a:ext cx="10909212" cy="2749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的系数是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不是指数函数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的指数是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不是自变量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不是指数函数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的系数是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幂的指数是自变量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且只有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一项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是指数函数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的底数为自变量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指数为常数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不是指数函数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416300"/>
                <a:ext cx="10909212" cy="2749407"/>
              </a:xfrm>
              <a:prstGeom prst="rect">
                <a:avLst/>
              </a:prstGeom>
              <a:blipFill rotWithShape="0">
                <a:blip r:embed="rId4"/>
                <a:stretch>
                  <a:fillRect l="-1117" b="-26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9"/>
          <p:cNvSpPr txBox="1"/>
          <p:nvPr/>
        </p:nvSpPr>
        <p:spPr>
          <a:xfrm>
            <a:off x="244509" y="125812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3885018" y="125812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3885018" y="191803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764704"/>
                <a:ext cx="11412000" cy="2214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是自变量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是指数函数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A.(0,1)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.[0,1)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2214068"/>
              </a:xfrm>
              <a:prstGeom prst="rect">
                <a:avLst/>
              </a:prstGeom>
              <a:blipFill rotWithShape="0">
                <a:blip r:embed="rId3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9"/>
          <p:cNvSpPr txBox="1"/>
          <p:nvPr/>
        </p:nvSpPr>
        <p:spPr>
          <a:xfrm>
            <a:off x="244509" y="215814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4535" y="3124717"/>
            <a:ext cx="11248331" cy="3112595"/>
            <a:chOff x="471835" y="4581128"/>
            <a:chExt cx="11248331" cy="3112595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2999703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/>
              <p:cNvSpPr/>
              <p:nvPr/>
            </p:nvSpPr>
            <p:spPr>
              <a:xfrm>
                <a:off x="641394" y="3416300"/>
                <a:ext cx="10909212" cy="2618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依题意得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-1≠1,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416300"/>
                <a:ext cx="10909212" cy="2618537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判断一个函数是否为指数函数的依据是该函数是否为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需满足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底数是大于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且不等于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的常数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前的系数为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指数为自变量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376651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66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407368" y="692696"/>
                <a:ext cx="11339992" cy="2119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下列是指数函数的是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800" i="1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692696"/>
                <a:ext cx="11339992" cy="2119811"/>
              </a:xfrm>
              <a:prstGeom prst="rect">
                <a:avLst/>
              </a:prstGeom>
              <a:blipFill rotWithShape="0">
                <a:blip r:embed="rId3"/>
                <a:stretch>
                  <a:fillRect l="-1129" b="-3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4535" y="3124717"/>
            <a:ext cx="11248331" cy="1312395"/>
            <a:chOff x="471835" y="4581128"/>
            <a:chExt cx="11248331" cy="1312395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1199503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41394" y="3416300"/>
            <a:ext cx="1090921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根据指数函数的特征知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,A,B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不一定是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比如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935760" y="205491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1040026"/>
            <a:ext cx="11339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+3)·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52184" y="117935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84535" y="2132856"/>
            <a:ext cx="11248331" cy="2808313"/>
            <a:chOff x="471835" y="4581128"/>
            <a:chExt cx="11248331" cy="2808313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1"/>
              <a:ext cx="11248331" cy="2695420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641394" y="2348880"/>
                <a:ext cx="10909212" cy="2615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由指数函数的定义知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+3=1,</m:t>
                              </m:r>
                              <m:r>
                                <a:rPr lang="zh-CN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　　</m:t>
                              </m:r>
                              <m:r>
                                <a:rPr lang="en-US" altLang="zh-CN" sz="2800" b="0" i="0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宋体" panose="02010600030101010101" pitchFamily="2" charset="-122"/>
                                </a:rPr>
                                <m:t>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且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≠1,                 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宋体" panose="02010600030101010101" pitchFamily="2" charset="-122"/>
                                </a:rPr>
                                <m:t>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结合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348880"/>
                <a:ext cx="10909212" cy="2615973"/>
              </a:xfrm>
              <a:prstGeom prst="rect">
                <a:avLst/>
              </a:prstGeom>
              <a:blipFill rotWithShape="0">
                <a:blip r:embed="rId3"/>
                <a:stretch>
                  <a:fillRect l="-1117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指数函数的图象与性质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487446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1699788" y="811924"/>
                <a:ext cx="9868820" cy="1752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用列表、描点、连线的画图步骤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先完成下列表格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再画出指数函数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kern="100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811924"/>
                <a:ext cx="9868820" cy="1752980"/>
              </a:xfrm>
              <a:prstGeom prst="rect">
                <a:avLst/>
              </a:prstGeom>
              <a:blipFill rotWithShape="0">
                <a:blip r:embed="rId2"/>
                <a:stretch>
                  <a:fillRect l="-1297" r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4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5" name="表格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2498605"/>
                  </p:ext>
                </p:extLst>
              </p:nvPr>
            </p:nvGraphicFramePr>
            <p:xfrm>
              <a:off x="1847528" y="2685138"/>
              <a:ext cx="8712968" cy="259741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85105"/>
                    <a:gridCol w="1042553"/>
                    <a:gridCol w="1042553"/>
                    <a:gridCol w="1042553"/>
                    <a:gridCol w="834042"/>
                    <a:gridCol w="834042"/>
                    <a:gridCol w="834042"/>
                    <a:gridCol w="998078"/>
                  </a:tblGrid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-3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66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=2</a:t>
                          </a:r>
                          <a:r>
                            <a:rPr lang="en-US" sz="2800" i="1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08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sz="28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5" name="表格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2498605"/>
                  </p:ext>
                </p:extLst>
              </p:nvPr>
            </p:nvGraphicFramePr>
            <p:xfrm>
              <a:off x="1847528" y="2685138"/>
              <a:ext cx="8712968" cy="259741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85105"/>
                    <a:gridCol w="1042553"/>
                    <a:gridCol w="1042553"/>
                    <a:gridCol w="1042553"/>
                    <a:gridCol w="834042"/>
                    <a:gridCol w="834042"/>
                    <a:gridCol w="834042"/>
                    <a:gridCol w="998078"/>
                  </a:tblGrid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-3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66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=2</a:t>
                          </a:r>
                          <a:r>
                            <a:rPr lang="en-US" sz="2800" i="1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0614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2" t="-145977" r="-318713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4295800" y="3445426"/>
                <a:ext cx="436338" cy="703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3445426"/>
                <a:ext cx="436338" cy="7036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5303912" y="3445426"/>
                <a:ext cx="436338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912" y="3445426"/>
                <a:ext cx="436338" cy="7007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6416029" y="3445426"/>
                <a:ext cx="436338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029" y="3445426"/>
                <a:ext cx="436338" cy="7007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7309977" y="35730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endParaRPr lang="zh-CN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8112288" y="35730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8990301" y="35730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endParaRPr lang="zh-CN" altLang="en-US" sz="2800" dirty="0"/>
          </a:p>
        </p:txBody>
      </p:sp>
      <p:sp>
        <p:nvSpPr>
          <p:cNvPr id="21" name="矩形 20"/>
          <p:cNvSpPr/>
          <p:nvPr/>
        </p:nvSpPr>
        <p:spPr>
          <a:xfrm>
            <a:off x="9902577" y="35730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8</a:t>
            </a:r>
            <a:endParaRPr lang="zh-CN" altLang="en-US" sz="2800" dirty="0"/>
          </a:p>
        </p:txBody>
      </p:sp>
      <p:sp>
        <p:nvSpPr>
          <p:cNvPr id="22" name="矩形 21"/>
          <p:cNvSpPr/>
          <p:nvPr/>
        </p:nvSpPr>
        <p:spPr>
          <a:xfrm>
            <a:off x="4295800" y="450067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8</a:t>
            </a:r>
            <a:endParaRPr lang="zh-CN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5303912" y="450067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endParaRPr lang="zh-CN" altLang="en-US" sz="2800" dirty="0"/>
          </a:p>
        </p:txBody>
      </p:sp>
      <p:sp>
        <p:nvSpPr>
          <p:cNvPr id="24" name="矩形 23"/>
          <p:cNvSpPr/>
          <p:nvPr/>
        </p:nvSpPr>
        <p:spPr>
          <a:xfrm>
            <a:off x="6344457" y="450067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  <p:sp>
        <p:nvSpPr>
          <p:cNvPr id="25" name="矩形 24"/>
          <p:cNvSpPr/>
          <p:nvPr/>
        </p:nvSpPr>
        <p:spPr>
          <a:xfrm>
            <a:off x="7309977" y="452463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endParaRPr lang="zh-CN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8145382" y="4435896"/>
                <a:ext cx="436338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382" y="4435896"/>
                <a:ext cx="436338" cy="7007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矩形 26"/>
              <p:cNvSpPr/>
              <p:nvPr/>
            </p:nvSpPr>
            <p:spPr>
              <a:xfrm>
                <a:off x="9046773" y="4411930"/>
                <a:ext cx="436338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773" y="4411930"/>
                <a:ext cx="436338" cy="70070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矩形 27"/>
              <p:cNvSpPr/>
              <p:nvPr/>
            </p:nvSpPr>
            <p:spPr>
              <a:xfrm>
                <a:off x="9948164" y="4432947"/>
                <a:ext cx="436338" cy="703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8164" y="4432947"/>
                <a:ext cx="436338" cy="7036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0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44424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407368" y="1070194"/>
                <a:ext cx="9868820" cy="1134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提示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kern="100" baseline="300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070194"/>
                <a:ext cx="9868820" cy="1134670"/>
              </a:xfrm>
              <a:prstGeom prst="rect">
                <a:avLst/>
              </a:prstGeom>
              <a:blipFill rotWithShape="0">
                <a:blip r:embed="rId2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0021" y="2385194"/>
            <a:ext cx="2411958" cy="241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57385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1699788" y="548680"/>
                <a:ext cx="9868820" cy="1106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通过图象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分析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的性质并完成下列表格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kern="100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548680"/>
                <a:ext cx="9868820" cy="1106650"/>
              </a:xfrm>
              <a:prstGeom prst="rect">
                <a:avLst/>
              </a:prstGeom>
              <a:blipFill rotWithShape="0">
                <a:blip r:embed="rId2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5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687233"/>
                  </p:ext>
                </p:extLst>
              </p:nvPr>
            </p:nvGraphicFramePr>
            <p:xfrm>
              <a:off x="1847528" y="1829396"/>
              <a:ext cx="9721080" cy="440791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69729"/>
                    <a:gridCol w="3151566"/>
                    <a:gridCol w="4599785"/>
                  </a:tblGrid>
                  <a:tr h="4108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=2</a:t>
                          </a:r>
                          <a:r>
                            <a:rPr lang="en-US" sz="2800" i="1" baseline="300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sz="28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1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1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1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1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最值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1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687233"/>
                  </p:ext>
                </p:extLst>
              </p:nvPr>
            </p:nvGraphicFramePr>
            <p:xfrm>
              <a:off x="1847528" y="1829396"/>
              <a:ext cx="9721080" cy="440791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69729"/>
                    <a:gridCol w="3151566"/>
                    <a:gridCol w="4599785"/>
                  </a:tblGrid>
                  <a:tr h="10614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=2</a:t>
                          </a:r>
                          <a:r>
                            <a:rPr lang="en-US" sz="2800" i="1" baseline="300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1391" t="-575" r="-265" b="-328161"/>
                          </a:stretch>
                        </a:blipFill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最值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矩形 6"/>
          <p:cNvSpPr/>
          <p:nvPr/>
        </p:nvSpPr>
        <p:spPr>
          <a:xfrm>
            <a:off x="5159896" y="2978109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 sz="2800" dirty="0"/>
          </a:p>
        </p:txBody>
      </p:sp>
      <p:sp>
        <p:nvSpPr>
          <p:cNvPr id="15" name="矩形 14"/>
          <p:cNvSpPr/>
          <p:nvPr/>
        </p:nvSpPr>
        <p:spPr>
          <a:xfrm>
            <a:off x="9048328" y="2978109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4655840" y="3607618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(0,+∞)</a:t>
            </a:r>
            <a:endParaRPr lang="zh-CN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8760296" y="3607618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(0,+∞)</a:t>
            </a:r>
            <a:endParaRPr lang="zh-CN" altLang="en-US" sz="2800" dirty="0"/>
          </a:p>
        </p:txBody>
      </p:sp>
      <p:sp>
        <p:nvSpPr>
          <p:cNvPr id="18" name="矩形 17"/>
          <p:cNvSpPr/>
          <p:nvPr/>
        </p:nvSpPr>
        <p:spPr>
          <a:xfrm>
            <a:off x="4655840" y="432467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</a:t>
            </a:r>
            <a:endParaRPr lang="zh-CN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8760296" y="434594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减函数</a:t>
            </a:r>
            <a:endParaRPr lang="zh-CN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4655840" y="499646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无最值</a:t>
            </a:r>
            <a:endParaRPr lang="zh-CN" altLang="en-US" sz="2800" dirty="0"/>
          </a:p>
        </p:txBody>
      </p:sp>
      <p:sp>
        <p:nvSpPr>
          <p:cNvPr id="21" name="矩形 20"/>
          <p:cNvSpPr/>
          <p:nvPr/>
        </p:nvSpPr>
        <p:spPr>
          <a:xfrm>
            <a:off x="8705794" y="499646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无最值</a:t>
            </a:r>
            <a:endParaRPr lang="zh-CN" altLang="en-US" sz="2800" dirty="0"/>
          </a:p>
        </p:txBody>
      </p:sp>
      <p:sp>
        <p:nvSpPr>
          <p:cNvPr id="22" name="矩形 21"/>
          <p:cNvSpPr/>
          <p:nvPr/>
        </p:nvSpPr>
        <p:spPr>
          <a:xfrm>
            <a:off x="4151784" y="566825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非奇非偶函数</a:t>
            </a:r>
            <a:endParaRPr lang="zh-CN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8051275" y="566825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非奇非</a:t>
            </a:r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偶函数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256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理解指数函数的概念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会求指数函数的解析式及函数值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能掌握指数函数的图象和性质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会利用指数函数的单调性比较大小和解不等式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487446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426883"/>
                  </p:ext>
                </p:extLst>
              </p:nvPr>
            </p:nvGraphicFramePr>
            <p:xfrm>
              <a:off x="1847528" y="908720"/>
              <a:ext cx="9721080" cy="432028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69729"/>
                    <a:gridCol w="3151566"/>
                    <a:gridCol w="4599785"/>
                  </a:tblGrid>
                  <a:tr h="4108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=2</a:t>
                          </a:r>
                          <a:r>
                            <a:rPr lang="en-US" sz="2800" i="1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sz="28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1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特殊点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51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的变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化情况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　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</a:t>
                          </a:r>
                          <a:r>
                            <a:rPr lang="en-US" sz="2800" u="sng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　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</a:t>
                          </a:r>
                          <a:r>
                            <a:rPr lang="en-US" sz="2800" u="sng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426883"/>
                  </p:ext>
                </p:extLst>
              </p:nvPr>
            </p:nvGraphicFramePr>
            <p:xfrm>
              <a:off x="1847528" y="908720"/>
              <a:ext cx="9721080" cy="432028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69729"/>
                    <a:gridCol w="3151566"/>
                    <a:gridCol w="4599785"/>
                  </a:tblGrid>
                  <a:tr h="10614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=2</a:t>
                          </a:r>
                          <a:r>
                            <a:rPr lang="en-US" sz="2800" i="1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11391" t="-575" r="-265" b="-308621"/>
                          </a:stretch>
                        </a:blipFill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特殊点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5895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的变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化情况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　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</a:t>
                          </a:r>
                          <a:r>
                            <a:rPr lang="en-US" sz="2800" u="sng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&lt;0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　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u="sng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　　　</a:t>
                          </a:r>
                          <a:r>
                            <a:rPr lang="en-US" sz="2800" u="sng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矩形 4"/>
          <p:cNvSpPr/>
          <p:nvPr/>
        </p:nvSpPr>
        <p:spPr>
          <a:xfrm>
            <a:off x="4943872" y="2060848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(0,1)</a:t>
            </a:r>
            <a:endParaRPr lang="zh-CN" altLang="en-US" sz="2800" dirty="0"/>
          </a:p>
        </p:txBody>
      </p:sp>
      <p:sp>
        <p:nvSpPr>
          <p:cNvPr id="15" name="矩形 14"/>
          <p:cNvSpPr/>
          <p:nvPr/>
        </p:nvSpPr>
        <p:spPr>
          <a:xfrm>
            <a:off x="8832304" y="2060848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(0,1)</a:t>
            </a:r>
            <a:endParaRPr lang="zh-CN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4722069" y="3331629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0&lt;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&lt;1</a:t>
            </a:r>
            <a:endParaRPr lang="zh-CN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5011082" y="4589101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&gt;1</a:t>
            </a:r>
            <a:endParaRPr lang="zh-CN" altLang="en-US" sz="2800" dirty="0"/>
          </a:p>
        </p:txBody>
      </p:sp>
      <p:sp>
        <p:nvSpPr>
          <p:cNvPr id="18" name="矩形 17"/>
          <p:cNvSpPr/>
          <p:nvPr/>
        </p:nvSpPr>
        <p:spPr>
          <a:xfrm>
            <a:off x="8971522" y="3331629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&gt;1</a:t>
            </a:r>
            <a:endParaRPr lang="zh-CN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8716085" y="4633972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0&lt;</a:t>
            </a:r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&lt;1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19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9860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1699788" y="548680"/>
                <a:ext cx="9868820" cy="985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比一比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的图象有哪些相同点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有哪些不同点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?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548680"/>
                <a:ext cx="9868820" cy="985783"/>
              </a:xfrm>
              <a:prstGeom prst="rect">
                <a:avLst/>
              </a:prstGeom>
              <a:blipFill rotWithShape="0">
                <a:blip r:embed="rId2"/>
                <a:stretch>
                  <a:fillRect l="-1297"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6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337338" y="1937773"/>
                <a:ext cx="11447294" cy="2427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提示　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相同点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定义域、值域、最值的情况、奇偶性、经过一个共同点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(0,1);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不同点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单调性、函数值的变化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我们还发现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kern="100" baseline="300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的底数互为倒数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且函数图象关于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38" y="1937773"/>
                <a:ext cx="11447294" cy="2427331"/>
              </a:xfrm>
              <a:prstGeom prst="rect">
                <a:avLst/>
              </a:prstGeom>
              <a:blipFill rotWithShape="0">
                <a:blip r:embed="rId3"/>
                <a:stretch>
                  <a:fillRect l="-1065" r="-106" b="-3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7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145261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1699788" y="548680"/>
                <a:ext cx="9868820" cy="1618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再分别选取底数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=3,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=4,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在同一个坐标系中分别画出相应的指数函数的图象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观察这些图象的位置和变化趋势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548680"/>
                <a:ext cx="9868820" cy="1618713"/>
              </a:xfrm>
              <a:prstGeom prst="rect">
                <a:avLst/>
              </a:prstGeom>
              <a:blipFill rotWithShape="0">
                <a:blip r:embed="rId2"/>
                <a:stretch>
                  <a:fillRect l="-1297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7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37338" y="2327410"/>
            <a:ext cx="1144729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画出图象如图所示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image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8328" y="2509441"/>
            <a:ext cx="2361894" cy="252028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7338" y="3011486"/>
            <a:ext cx="82069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观察图象可知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底数大于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函数为增函数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底数大于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小于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函数为减函数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且底数互为倒数的两函数图象关于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908720"/>
            <a:ext cx="1141585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的图象与性质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788333"/>
              </p:ext>
            </p:extLst>
          </p:nvPr>
        </p:nvGraphicFramePr>
        <p:xfrm>
          <a:off x="551384" y="1696486"/>
          <a:ext cx="11252542" cy="4799286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2232248"/>
                <a:gridCol w="4602413"/>
                <a:gridCol w="3769809"/>
              </a:tblGrid>
              <a:tr h="40673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&gt;1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&lt;1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41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73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性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质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定义域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0673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值域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262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9856" y="2947645"/>
            <a:ext cx="1814761" cy="1511856"/>
          </a:xfrm>
          <a:prstGeom prst="rect">
            <a:avLst/>
          </a:prstGeom>
        </p:spPr>
      </p:pic>
      <p:pic>
        <p:nvPicPr>
          <p:cNvPr id="7" name="image26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0336" y="2924950"/>
            <a:ext cx="1727944" cy="14395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92144" y="5269309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37880" y="5853585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589474"/>
              </p:ext>
            </p:extLst>
          </p:nvPr>
        </p:nvGraphicFramePr>
        <p:xfrm>
          <a:off x="551384" y="1351880"/>
          <a:ext cx="11252542" cy="4531233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2232248"/>
                <a:gridCol w="4602413"/>
                <a:gridCol w="3769809"/>
              </a:tblGrid>
              <a:tr h="40673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&gt;1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&lt;1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737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性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质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过定点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图象过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定点</a:t>
                      </a:r>
                      <a:r>
                        <a:rPr lang="en-US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轴的上方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49995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函数值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的变化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&lt;0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&gt;0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&gt;0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&lt;0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73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单调性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7042737" y="2100957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59896" y="3410157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47928" y="4663769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06884" y="3378258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584283" y="4642503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82150" y="532247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15780" y="533184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减函数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6" y="1554987"/>
            <a:ext cx="94064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函数图象只出现在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轴上方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故过定点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底数越小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图象越靠近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底数越大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图象越靠近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任意底数互为倒数的两个指数函数的图象都关于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347848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如图是指数函数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④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的大小关系为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image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4112" y="2348880"/>
            <a:ext cx="2353925" cy="1962066"/>
          </a:xfrm>
          <a:prstGeom prst="rect">
            <a:avLst/>
          </a:prstGeom>
        </p:spPr>
      </p:pic>
      <p:sp>
        <p:nvSpPr>
          <p:cNvPr id="17" name="TextBox 19"/>
          <p:cNvSpPr txBox="1"/>
          <p:nvPr/>
        </p:nvSpPr>
        <p:spPr>
          <a:xfrm>
            <a:off x="237952" y="263691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84535" y="260648"/>
            <a:ext cx="11248331" cy="6192688"/>
            <a:chOff x="471835" y="4581128"/>
            <a:chExt cx="11248331" cy="6192688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6079796"/>
            </a:xfrm>
            <a:prstGeom prst="roundRect">
              <a:avLst>
                <a:gd name="adj" fmla="val 118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95400" y="555911"/>
            <a:ext cx="10801200" cy="5840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方法一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由图象可知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③④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的底数必大于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的底数必小于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在第一象限内直线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与各曲线的交点的纵坐标即各指数函数的底数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从而可知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大小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关系为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方法二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根据图象可以先分为两类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③④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的底数大于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的底数小于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再由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③④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比较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比较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当指数函数的底数大于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图象上升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且底数越大时图象向上越靠近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当底数大于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图象下降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底数越小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图象向下越靠近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从而可知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的大小关系为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2264" y="1988840"/>
            <a:ext cx="2353925" cy="19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253671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558469"/>
            <a:ext cx="9074098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解决指数函数图象问题的注意点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熟记当底数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图象的大体形状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轴右侧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指数函数的图象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底大图高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1854" y="276843"/>
                <a:ext cx="9016513" cy="1781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则一次函数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的图象可能是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54" y="276843"/>
                <a:ext cx="9016513" cy="1781000"/>
              </a:xfrm>
              <a:prstGeom prst="rect">
                <a:avLst/>
              </a:prstGeom>
              <a:blipFill rotWithShape="0">
                <a:blip r:embed="rId3"/>
                <a:stretch>
                  <a:fillRect l="-1352" b="-44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0" y="72875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image1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7220" y="476672"/>
            <a:ext cx="1831162" cy="1764139"/>
          </a:xfrm>
          <a:prstGeom prst="rect">
            <a:avLst/>
          </a:prstGeom>
        </p:spPr>
      </p:pic>
      <p:pic>
        <p:nvPicPr>
          <p:cNvPr id="28" name="image1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001" y="2708920"/>
            <a:ext cx="4770388" cy="1908155"/>
          </a:xfrm>
          <a:prstGeom prst="rect">
            <a:avLst/>
          </a:prstGeom>
        </p:spPr>
      </p:pic>
      <p:pic>
        <p:nvPicPr>
          <p:cNvPr id="29" name="image12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9481" y="2475116"/>
            <a:ext cx="5158901" cy="2141959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6672064" y="400506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648661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4" y="1772816"/>
            <a:ext cx="1082561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话说一个毕业生去求职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当和老板讨论薪资的时候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他说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老板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不如这样吧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我第一个月只要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第二个月要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第三个月要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这样以后每个月的薪资都是上一个月薪资的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老板你看怎么样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老板一听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这不多呀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当即拍板说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好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就按你说的办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我们先签个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年的合同吧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大家猜一下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他能获得多少工资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?(2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048)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他能获得多少工资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?(2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=8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388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608)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估计这个老板肠子都悔青了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这就是我们今天要学习的指数函数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84535" y="692696"/>
            <a:ext cx="11248331" cy="4104456"/>
            <a:chOff x="471835" y="4581128"/>
            <a:chExt cx="11248331" cy="4104456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3991564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695400" y="987959"/>
                <a:ext cx="10801200" cy="360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由指数函数的图象和性质可知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均为正数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的图象过第一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endParaRPr lang="en-US" altLang="zh-CN" sz="2800" dirty="0" smtClean="0">
                  <a:effectLst/>
                  <a:latin typeface="Times New Roman" panose="02020603050405020304" pitchFamily="18" charset="0"/>
                  <a:ea typeface="方正仿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二、三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象限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符合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均为负数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的图象过第二、三、四象限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没有选项符合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987959"/>
                <a:ext cx="10801200" cy="3608488"/>
              </a:xfrm>
              <a:prstGeom prst="rect">
                <a:avLst/>
              </a:prstGeom>
              <a:blipFill rotWithShape="0">
                <a:blip r:embed="rId3"/>
                <a:stretch>
                  <a:fillRect l="-1129" r="-169" b="-18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1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5438" y="1340768"/>
            <a:ext cx="1831162" cy="1764139"/>
          </a:xfrm>
          <a:prstGeom prst="rect">
            <a:avLst/>
          </a:prstGeom>
        </p:spPr>
      </p:pic>
      <p:pic>
        <p:nvPicPr>
          <p:cNvPr id="8" name="返回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600" y="2750542"/>
            <a:ext cx="957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指数函数图象与性质的应用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843906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设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的大小关系是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1009228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262329" y="214135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84535" y="908720"/>
            <a:ext cx="11248331" cy="4248472"/>
            <a:chOff x="471835" y="4581128"/>
            <a:chExt cx="11248331" cy="4248472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4135580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48872" y="1178583"/>
            <a:ext cx="10694257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=0.6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1.5&gt;0.6,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1175730"/>
                <a:ext cx="114120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sSup>
                          <m:sSup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175730"/>
                <a:ext cx="11412000" cy="738664"/>
              </a:xfrm>
              <a:prstGeom prst="rect">
                <a:avLst/>
              </a:prstGeom>
              <a:blipFill rotWithShape="0">
                <a:blip r:embed="rId3"/>
                <a:stretch>
                  <a:fillRect l="-1122" b="-13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0000" y="332656"/>
            <a:ext cx="11412000" cy="6373952"/>
            <a:chOff x="319674" y="2575382"/>
            <a:chExt cx="11412000" cy="6373952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6373952"/>
              <a:chOff x="319674" y="476672"/>
              <a:chExt cx="11412000" cy="637395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3"/>
                <a:ext cx="11412000" cy="6261061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51384" y="548680"/>
            <a:ext cx="11017224" cy="606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-5&gt;0,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&gt;5;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-5&lt;0,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综上所述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&gt;5};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&lt;5}.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35568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比较幂值大小的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种类型及处理方法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13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1112" y="2285560"/>
            <a:ext cx="6146263" cy="25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0"/>
            <a:ext cx="11377264" cy="427693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</a:rPr>
                <a:t>反</a:t>
              </a:r>
              <a:endParaRPr lang="en-US" altLang="zh-CN" sz="2800" dirty="0" smtClean="0">
                <a:solidFill>
                  <a:schemeClr val="bg1"/>
                </a:solidFill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</a:rPr>
                <a:t>思</a:t>
              </a:r>
              <a:endParaRPr lang="en-US" altLang="zh-CN" sz="2800" dirty="0" smtClean="0">
                <a:solidFill>
                  <a:schemeClr val="bg1"/>
                </a:solidFill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</a:rPr>
                <a:t>感</a:t>
              </a:r>
              <a:endParaRPr lang="en-US" altLang="zh-CN" sz="2800" dirty="0" smtClean="0">
                <a:solidFill>
                  <a:schemeClr val="bg1"/>
                </a:solidFill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390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简单的指数不等式的解法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利用指数型函数的单调性解不等式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需将不等式两边都化成底数相同的指数式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解不等式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的依据是指数型函数的单调性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要养成判断底数取值范围的习惯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若底数不确定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就需进行分类讨论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kern="100" dirty="0">
                <a:latin typeface="Cambria Math" panose="02040503050406030204" pitchFamily="18" charset="0"/>
                <a:ea typeface="方正中等线简体" panose="03000509000000000000" pitchFamily="65" charset="-122"/>
                <a:cs typeface="Cambria Math" panose="02040503050406030204" pitchFamily="18" charset="0"/>
              </a:rPr>
              <a:t>⇒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)(0&lt;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6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75282"/>
            <a:ext cx="114120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下列大小关系正确的是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A.0.4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&lt;π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B.0.4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&lt;π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&lt;0.4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&lt;π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D.π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&lt;0.4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3885018" y="182203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4535" y="3356992"/>
            <a:ext cx="11248331" cy="1152128"/>
            <a:chOff x="471835" y="4581128"/>
            <a:chExt cx="11248331" cy="1152128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1039236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748872" y="3626855"/>
            <a:ext cx="1069425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0.4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&lt;0.4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=1=π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74323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不等式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的解集为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4535" y="1700808"/>
            <a:ext cx="11248331" cy="3096344"/>
            <a:chOff x="471835" y="4581128"/>
            <a:chExt cx="11248331" cy="3096344"/>
          </a:xfrm>
        </p:grpSpPr>
        <p:sp>
          <p:nvSpPr>
            <p:cNvPr id="18" name="圆角矩形 17"/>
            <p:cNvSpPr/>
            <p:nvPr/>
          </p:nvSpPr>
          <p:spPr>
            <a:xfrm>
              <a:off x="471835" y="4694020"/>
              <a:ext cx="11248331" cy="2983452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48872" y="1988840"/>
            <a:ext cx="808343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原不等式可化为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4-3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=5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&lt;4-3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则不等式的解集为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87888" y="816395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{</a:t>
            </a:r>
            <a:r>
              <a:rPr lang="en-US" altLang="zh-CN" sz="2800" i="1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&lt;1}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081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468052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一、指数函数的概念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二、指数函数的图象与性质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4677986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三、倾斜角和斜率的应用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832060"/>
            <a:ext cx="11229429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指数函数的定义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指数函数的图象和性质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指数函数的图象和性质的应用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分类讨论法、数形结合法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忽视指数函数的底数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的范围致误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  <a:endParaRPr lang="zh-CN" altLang="en-US" sz="2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390000" y="980728"/>
                <a:ext cx="11412000" cy="2297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是指数函数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等于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A.-1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.-1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C.2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80728"/>
                <a:ext cx="11412000" cy="2297552"/>
              </a:xfrm>
              <a:prstGeom prst="rect">
                <a:avLst/>
              </a:prstGeom>
              <a:blipFill rotWithShape="0">
                <a:blip r:embed="rId6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471835" y="3356992"/>
            <a:ext cx="11248331" cy="2518516"/>
            <a:chOff x="471835" y="4581128"/>
            <a:chExt cx="11248331" cy="2518516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2405624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/>
              <p:cNvSpPr/>
              <p:nvPr/>
            </p:nvSpPr>
            <p:spPr>
              <a:xfrm>
                <a:off x="695400" y="3573016"/>
                <a:ext cx="10801200" cy="2180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1=1,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且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573016"/>
                <a:ext cx="10801200" cy="2180405"/>
              </a:xfrm>
              <a:prstGeom prst="rect">
                <a:avLst/>
              </a:prstGeom>
              <a:blipFill rotWithShape="0">
                <a:blip r:embed="rId7"/>
                <a:stretch>
                  <a:fillRect l="-1129" b="-3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9"/>
          <p:cNvSpPr txBox="1"/>
          <p:nvPr/>
        </p:nvSpPr>
        <p:spPr>
          <a:xfrm>
            <a:off x="250652" y="2417513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482" y="1134087"/>
            <a:ext cx="1149103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1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068" y="2348880"/>
            <a:ext cx="6591865" cy="1908091"/>
          </a:xfrm>
          <a:prstGeom prst="rect">
            <a:avLst/>
          </a:prstGeom>
        </p:spPr>
      </p:pic>
      <p:sp>
        <p:nvSpPr>
          <p:cNvPr id="13" name="TextBox 19"/>
          <p:cNvSpPr txBox="1"/>
          <p:nvPr/>
        </p:nvSpPr>
        <p:spPr>
          <a:xfrm>
            <a:off x="4727848" y="3724290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1835" y="1124744"/>
            <a:ext cx="11248331" cy="2232248"/>
            <a:chOff x="471835" y="4581128"/>
            <a:chExt cx="11248331" cy="2232248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2119356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695400" y="1425476"/>
                <a:ext cx="10801200" cy="1781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25476"/>
                <a:ext cx="10801200" cy="1781000"/>
              </a:xfrm>
              <a:prstGeom prst="rect">
                <a:avLst/>
              </a:prstGeom>
              <a:blipFill rotWithShape="0">
                <a:blip r:embed="rId6"/>
                <a:stretch>
                  <a:fillRect l="-1129" b="-4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8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390000" y="438572"/>
                <a:ext cx="11412000" cy="1277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不等式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的解集为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38572"/>
                <a:ext cx="11412000" cy="1277657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1953729"/>
            <a:ext cx="11248331" cy="4067558"/>
            <a:chOff x="471835" y="4581128"/>
            <a:chExt cx="11248331" cy="4067558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3954667"/>
            </a:xfrm>
            <a:prstGeom prst="roundRect">
              <a:avLst>
                <a:gd name="adj" fmla="val 111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695400" y="2277038"/>
                <a:ext cx="10873208" cy="3612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+2&lt;0,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277038"/>
                <a:ext cx="10873208" cy="3612656"/>
              </a:xfrm>
              <a:prstGeom prst="rect">
                <a:avLst/>
              </a:prstGeom>
              <a:blipFill rotWithShape="0">
                <a:blip r:embed="rId7"/>
                <a:stretch>
                  <a:fillRect l="-1121" b="-20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6154954" y="951252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(1,2)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422090" y="620688"/>
                <a:ext cx="11362541" cy="1362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i="1" baseline="30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的图象经过点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620688"/>
                <a:ext cx="11362541" cy="1362489"/>
              </a:xfrm>
              <a:prstGeom prst="rect">
                <a:avLst/>
              </a:prstGeom>
              <a:blipFill rotWithShape="0">
                <a:blip r:embed="rId2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348880"/>
            <a:ext cx="11248331" cy="3185170"/>
            <a:chOff x="471835" y="4581128"/>
            <a:chExt cx="11248331" cy="3185170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3072278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695400" y="2492896"/>
                <a:ext cx="10801200" cy="3041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i="1" baseline="30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的图象经过点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1=1,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1)</m:t>
                              </m:r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492896"/>
                <a:ext cx="10801200" cy="3041154"/>
              </a:xfrm>
              <a:prstGeom prst="rect">
                <a:avLst/>
              </a:prstGeom>
              <a:blipFill rotWithShape="0">
                <a:blip r:embed="rId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9264352" y="912530"/>
                <a:ext cx="608500" cy="77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en-US" sz="28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en-US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zh-CN" altLang="en-US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zh-CN" altLang="en-US" sz="28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>
                    <a:solidFill>
                      <a:srgbClr val="C00000"/>
                    </a:solidFill>
                  </a:rPr>
                  <a:t> </a:t>
                </a:r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352" y="912530"/>
                <a:ext cx="608500" cy="77880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  <a:endParaRPr lang="zh-CN" altLang="en-US" sz="2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" name="矩形 29"/>
              <p:cNvSpPr/>
              <p:nvPr/>
            </p:nvSpPr>
            <p:spPr>
              <a:xfrm>
                <a:off x="390000" y="1260676"/>
                <a:ext cx="11412000" cy="2302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-3)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是指数函数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等于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A.8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C.4	D.2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60676"/>
                <a:ext cx="11412000" cy="2302169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495600" y="278092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3951101"/>
            <a:ext cx="11248331" cy="1854163"/>
            <a:chOff x="471835" y="4581128"/>
            <a:chExt cx="11248331" cy="1854163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1"/>
              <a:ext cx="11248331" cy="1741270"/>
            </a:xfrm>
            <a:prstGeom prst="roundRect">
              <a:avLst>
                <a:gd name="adj" fmla="val 1020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23392" y="4278047"/>
            <a:ext cx="11017224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-3=1,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(1)=2.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432465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给出下列函数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其中为指数函数的是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</a:t>
            </a:r>
            <a:r>
              <a:rPr lang="en-US" altLang="zh-CN" sz="2800" i="1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54844" y="171590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808729"/>
            <a:ext cx="11248331" cy="1268343"/>
            <a:chOff x="471835" y="4581128"/>
            <a:chExt cx="11248331" cy="126834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1155452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3120402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因为指数函数的形式为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≠1),C,D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符合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3898549" y="171590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指数函数的概念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390000" y="582588"/>
                <a:ext cx="11412000" cy="2427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)=π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原点对称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582588"/>
                <a:ext cx="11412000" cy="2427331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149476"/>
            <a:ext cx="11248331" cy="3084210"/>
            <a:chOff x="471835" y="4581128"/>
            <a:chExt cx="11248331" cy="308421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971318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24"/>
              <p:cNvSpPr/>
              <p:nvPr/>
            </p:nvSpPr>
            <p:spPr>
              <a:xfrm>
                <a:off x="695400" y="3284984"/>
                <a:ext cx="10801200" cy="2823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)=π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的图象上任意一点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)=π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的图象上的点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)=π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284984"/>
                <a:ext cx="10801200" cy="2823337"/>
              </a:xfrm>
              <a:prstGeom prst="rect">
                <a:avLst/>
              </a:prstGeom>
              <a:blipFill rotWithShape="0">
                <a:blip r:embed="rId19"/>
                <a:stretch>
                  <a:fillRect l="-1129" r="-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252734" y="228537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390000" y="476672"/>
                <a:ext cx="11412000" cy="38146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奇函数且在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偶函数且在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奇函数且在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偶函数且在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76672"/>
                <a:ext cx="11412000" cy="3814634"/>
              </a:xfrm>
              <a:prstGeom prst="rect">
                <a:avLst/>
              </a:prstGeom>
              <a:blipFill rotWithShape="0">
                <a:blip r:embed="rId18"/>
                <a:stretch>
                  <a:fillRect l="-1122" b="-1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19"/>
          <p:cNvSpPr txBox="1"/>
          <p:nvPr/>
        </p:nvSpPr>
        <p:spPr>
          <a:xfrm>
            <a:off x="263352" y="352219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4653136"/>
            <a:ext cx="11248331" cy="1512168"/>
            <a:chOff x="471835" y="4581128"/>
            <a:chExt cx="11248331" cy="1512168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399276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95400" y="4912593"/>
                <a:ext cx="10801200" cy="1134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912593"/>
                <a:ext cx="10801200" cy="1134670"/>
              </a:xfrm>
              <a:prstGeom prst="rect">
                <a:avLst/>
              </a:prstGeom>
              <a:blipFill rotWithShape="0">
                <a:blip r:embed="rId1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22090" y="1073934"/>
                <a:ext cx="11298075" cy="3121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.(1,+∞)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C.(-∞,1)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1073934"/>
                <a:ext cx="11298075" cy="3121880"/>
              </a:xfrm>
              <a:prstGeom prst="rect">
                <a:avLst/>
              </a:prstGeom>
              <a:blipFill rotWithShape="0">
                <a:blip r:embed="rId2"/>
                <a:stretch>
                  <a:fillRect l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圆角矩形 43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234888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340768"/>
            <a:ext cx="11248331" cy="2664296"/>
            <a:chOff x="471835" y="4581128"/>
            <a:chExt cx="11248331" cy="2664296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72759" y="1627634"/>
                <a:ext cx="10895849" cy="2044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+1&gt;8-2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1627634"/>
                <a:ext cx="10895849" cy="2044919"/>
              </a:xfrm>
              <a:prstGeom prst="rect">
                <a:avLst/>
              </a:prstGeom>
              <a:blipFill rotWithShape="0">
                <a:blip r:embed="rId18"/>
                <a:stretch>
                  <a:fillRect l="-1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076" y="980728"/>
            <a:ext cx="11368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=0.2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=(-3)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的大小关系为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3898549" y="160459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403600"/>
            <a:ext cx="11248331" cy="1537568"/>
            <a:chOff x="471835" y="4581128"/>
            <a:chExt cx="11248331" cy="1537568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1424676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95400" y="3670158"/>
                <a:ext cx="10801200" cy="1187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(1,3),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=125,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=(-3)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=(-3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670158"/>
                <a:ext cx="10801200" cy="1187248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809472"/>
            <a:ext cx="11298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为指数函数且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(3)=27,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(-2)=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(-1))=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2060848"/>
            <a:ext cx="11248331" cy="3240360"/>
            <a:chOff x="471835" y="4581128"/>
            <a:chExt cx="11248331" cy="3240360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95400" y="2357589"/>
                <a:ext cx="10801200" cy="235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=27=3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(-2)=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(-1))=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g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357589"/>
                <a:ext cx="10801200" cy="2352311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7731563" y="681125"/>
                <a:ext cx="401072" cy="703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zh-CN" altLang="en-US" dirty="0" smtClean="0"/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563" y="681125"/>
                <a:ext cx="401072" cy="703013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矩形 26"/>
              <p:cNvSpPr/>
              <p:nvPr/>
            </p:nvSpPr>
            <p:spPr>
              <a:xfrm>
                <a:off x="10272464" y="910844"/>
                <a:ext cx="722762" cy="563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g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zh-CN" altLang="en-US" dirty="0" smtClean="0"/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464" y="910844"/>
                <a:ext cx="722762" cy="56374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581365"/>
            <a:ext cx="1144927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恒过一个定点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则该点的坐标为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806724"/>
            <a:ext cx="11248331" cy="1766292"/>
            <a:chOff x="471835" y="4581128"/>
            <a:chExt cx="11248331" cy="176629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653400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2103465"/>
            <a:ext cx="619268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(4)=5,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恒过定点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(4,5).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24392" y="643893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(4,5)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17429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的表达式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636912"/>
            <a:ext cx="11412000" cy="2520280"/>
            <a:chOff x="319674" y="2575382"/>
            <a:chExt cx="11412000" cy="2520280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2520280"/>
              <a:chOff x="319674" y="476672"/>
              <a:chExt cx="11412000" cy="252028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240738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23392" y="2924944"/>
            <a:ext cx="11017224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-5=1,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=-3(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舍去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的奇偶性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并加以证明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1394" y="2121290"/>
            <a:ext cx="10909212" cy="260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为奇函数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证明如下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定义域为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是奇函数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1844824"/>
            <a:ext cx="11412000" cy="3096344"/>
            <a:chOff x="319674" y="2575382"/>
            <a:chExt cx="11412000" cy="3096344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3096344"/>
              <a:chOff x="319674" y="476672"/>
              <a:chExt cx="11412000" cy="3096344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2983453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1321039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已知指数函数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的图象过点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(3,8),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的图象关于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149008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701691"/>
            <a:ext cx="10071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如果在某种细菌的培养过程中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细菌每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min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分裂一次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个分裂成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设分裂次数为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细菌的个数为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说出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的关系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20843" y="2276872"/>
            <a:ext cx="11350315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细菌个数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是分裂次数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的函数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对应关系为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kern="100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solidFill>
                <a:srgbClr val="0033CC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260648"/>
            <a:ext cx="11412000" cy="5824140"/>
            <a:chOff x="319674" y="2575382"/>
            <a:chExt cx="11412000" cy="582414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824140"/>
              <a:chOff x="319674" y="476672"/>
              <a:chExt cx="11412000" cy="582414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5711249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490339"/>
                <a:ext cx="11017224" cy="54612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(3)=8,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=8,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-1&gt;3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(-∞,-1).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490339"/>
                <a:ext cx="11017224" cy="5461239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8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3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20024" y="1268760"/>
                <a:ext cx="11004568" cy="1134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的图象可能是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4" y="1268760"/>
                <a:ext cx="11004568" cy="1134670"/>
              </a:xfrm>
              <a:prstGeom prst="rect">
                <a:avLst/>
              </a:prstGeom>
              <a:blipFill rotWithShape="0"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" name="image21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9365" y="2780928"/>
            <a:ext cx="6873270" cy="2016224"/>
          </a:xfrm>
          <a:prstGeom prst="rect">
            <a:avLst/>
          </a:prstGeom>
        </p:spPr>
      </p:pic>
      <p:sp>
        <p:nvSpPr>
          <p:cNvPr id="26" name="TextBox 19"/>
          <p:cNvSpPr txBox="1"/>
          <p:nvPr/>
        </p:nvSpPr>
        <p:spPr>
          <a:xfrm>
            <a:off x="3001206" y="422108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764704"/>
            <a:ext cx="11248331" cy="3600400"/>
            <a:chOff x="471835" y="4581128"/>
            <a:chExt cx="11248331" cy="3600400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3487507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28"/>
              <p:cNvSpPr/>
              <p:nvPr/>
            </p:nvSpPr>
            <p:spPr>
              <a:xfrm>
                <a:off x="706069" y="1034153"/>
                <a:ext cx="10790531" cy="3030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pc="-2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800" i="1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spc="-2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spc="-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 spc="-2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 spc="-2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 spc="-2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altLang="zh-CN" sz="2800" spc="-2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altLang="zh-CN" sz="2800" i="1" spc="-2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spc="-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 spc="-2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CN" sz="2800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800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2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其顶点坐标为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spc="-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spc="-2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altLang="zh-CN" sz="2800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altLang="zh-CN" sz="2800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spc="-2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800" i="1" spc="-2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 spc="-2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zh-CN" sz="2800" spc="-2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800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altLang="zh-CN" sz="2800" i="1" spc="-2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2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由指数函数的图象知</a:t>
                </a:r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spc="-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spc="-2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spc="-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spc="-2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spc="-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zh-CN" sz="2800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 spc="-2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再观察四个选项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只有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中的抛物线的顶点的横坐标在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之间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1034153"/>
                <a:ext cx="10790531" cy="3030638"/>
              </a:xfrm>
              <a:prstGeom prst="rect">
                <a:avLst/>
              </a:prstGeom>
              <a:blipFill rotWithShape="0">
                <a:blip r:embed="rId18"/>
                <a:stretch>
                  <a:fillRect l="-1186" r="-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390000" y="988399"/>
                <a:ext cx="11394632" cy="2656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的大小关系是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88399"/>
                <a:ext cx="11394632" cy="2656625"/>
              </a:xfrm>
              <a:prstGeom prst="rect">
                <a:avLst/>
              </a:prstGeom>
              <a:blipFill rotWithShape="0">
                <a:blip r:embed="rId2"/>
                <a:stretch>
                  <a:fillRect l="-1124" b="-25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63352" y="231671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124743"/>
            <a:ext cx="11248331" cy="3384377"/>
            <a:chOff x="471835" y="4581128"/>
            <a:chExt cx="11248331" cy="3384377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1"/>
              <a:ext cx="11248331" cy="3271484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24"/>
              <p:cNvSpPr/>
              <p:nvPr/>
            </p:nvSpPr>
            <p:spPr>
              <a:xfrm>
                <a:off x="659396" y="1412775"/>
                <a:ext cx="10873208" cy="2668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6" y="1412775"/>
                <a:ext cx="10873208" cy="2668744"/>
              </a:xfrm>
              <a:prstGeom prst="rect">
                <a:avLst/>
              </a:prstGeom>
              <a:blipFill rotWithShape="0">
                <a:blip r:embed="rId18"/>
                <a:stretch>
                  <a:fillRect l="-1121" b="-27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908720"/>
            <a:ext cx="11362541" cy="1692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的值总小于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814111" y="1711709"/>
                <a:ext cx="3361498" cy="791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zh-CN" altLang="en-US" sz="28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CN" altLang="en-US" sz="28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1,−</m:t>
                        </m:r>
                        <m:f>
                          <m:fPr>
                            <m:ctrlP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zh-CN" altLang="en-US" sz="28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zh-CN" altLang="en-US" sz="280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zh-CN" altLang="en-US" sz="280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zh-CN" altLang="en-US" sz="28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zh-CN" altLang="en-US" sz="280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zh-CN" altLang="en-US" sz="28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zh-CN" altLang="en-US" sz="2800" dirty="0" smtClean="0">
                    <a:solidFill>
                      <a:srgbClr val="C00000"/>
                    </a:solidFill>
                  </a:rPr>
                  <a:t> </a:t>
                </a:r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11" y="1711709"/>
                <a:ext cx="3361498" cy="79182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471835" y="3134279"/>
            <a:ext cx="11248331" cy="2022913"/>
            <a:chOff x="471835" y="4581128"/>
            <a:chExt cx="11248331" cy="202291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1"/>
              <a:ext cx="11248331" cy="1910020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69273" y="3388822"/>
                <a:ext cx="10899335" cy="1768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进而可得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3388822"/>
                <a:ext cx="10899335" cy="1768369"/>
              </a:xfrm>
              <a:prstGeom prst="rect">
                <a:avLst/>
              </a:prstGeom>
              <a:blipFill rotWithShape="0">
                <a:blip r:embed="rId19"/>
                <a:stretch>
                  <a:fillRect l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407368" y="353740"/>
                <a:ext cx="11665296" cy="1770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≤0,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zh-CN" alt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CN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zh-CN" altLang="zh-CN" sz="2800" u="sng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53740"/>
                <a:ext cx="11665296" cy="1770998"/>
              </a:xfrm>
              <a:prstGeom prst="rect">
                <a:avLst/>
              </a:prstGeom>
              <a:blipFill rotWithShape="0">
                <a:blip r:embed="rId18"/>
                <a:stretch>
                  <a:fillRect l="-1098" r="-1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组合 24"/>
          <p:cNvGrpSpPr/>
          <p:nvPr/>
        </p:nvGrpSpPr>
        <p:grpSpPr>
          <a:xfrm>
            <a:off x="471835" y="2056532"/>
            <a:ext cx="11248331" cy="3655516"/>
            <a:chOff x="471835" y="4581128"/>
            <a:chExt cx="11248331" cy="3655516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3542625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28"/>
              <p:cNvSpPr/>
              <p:nvPr/>
            </p:nvSpPr>
            <p:spPr>
              <a:xfrm>
                <a:off x="695400" y="2311861"/>
                <a:ext cx="10801200" cy="312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-1&gt;1,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&gt;2,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(-∞,-1)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311861"/>
                <a:ext cx="10801200" cy="3123932"/>
              </a:xfrm>
              <a:prstGeom prst="rect">
                <a:avLst/>
              </a:prstGeom>
              <a:blipFill rotWithShape="0">
                <a:blip r:embed="rId19"/>
                <a:stretch>
                  <a:fillRect l="-1129" b="-2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9201528" y="1177909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(-∞,-1)</a:t>
            </a:r>
            <a:r>
              <a:rPr lang="zh-CN" altLang="zh-CN" sz="2800" kern="100" dirty="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(1,+∞)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1255996"/>
            <a:ext cx="114120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已知实数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满足等式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=6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则下列可能成立的关系式为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	B.0&lt;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	D.0&lt;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52" y="198884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471511" y="192504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233358" y="256276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  <p:bldP spid="3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836712"/>
            <a:ext cx="11248331" cy="4828852"/>
            <a:chOff x="471835" y="4581128"/>
            <a:chExt cx="11248331" cy="482885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715960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5400" y="1124744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在同一坐标系内分别画出函数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=6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image23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0084" y="1930076"/>
            <a:ext cx="2437213" cy="227521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95400" y="1764368"/>
            <a:ext cx="10801200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=6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所以选项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=6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所以选项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=6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所以选项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620688"/>
            <a:ext cx="11369952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,16)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在指数函数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2090440"/>
            <a:ext cx="11412000" cy="3714824"/>
            <a:chOff x="319674" y="2575382"/>
            <a:chExt cx="11412000" cy="371482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3714824"/>
              <a:chOff x="319674" y="476672"/>
              <a:chExt cx="11412000" cy="371482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3601932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2336056"/>
            <a:ext cx="11017224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由已知得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-3=1,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(4,16)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在指数函数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(4)=16,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=16,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舍去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1341765"/>
            <a:ext cx="11519302" cy="14391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1328677"/>
            <a:ext cx="972480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《庄子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天下篇》</a:t>
            </a:r>
            <a:r>
              <a:rPr lang="zh-CN" altLang="zh-CN" sz="2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中写道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一尺之棰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日取其半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万世不竭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设经过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木棰剩余量为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说出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的关系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457758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442067" y="2975866"/>
                <a:ext cx="11307867" cy="1047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提示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对应关系为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 kern="100">
                                    <a:solidFill>
                                      <a:srgbClr val="0033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67" y="2975866"/>
                <a:ext cx="11307867" cy="1047851"/>
              </a:xfrm>
              <a:prstGeom prst="rect">
                <a:avLst/>
              </a:prstGeom>
              <a:blipFill rotWithShape="0">
                <a:blip r:embed="rId2"/>
                <a:stretch>
                  <a:fillRect l="-1133" b="-5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4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32048" y="393010"/>
                <a:ext cx="11369952" cy="109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判断函数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上的单调性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并证明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393010"/>
                <a:ext cx="11369952" cy="1091774"/>
              </a:xfrm>
              <a:prstGeom prst="rect">
                <a:avLst/>
              </a:prstGeom>
              <a:blipFill rotWithShape="0">
                <a:blip r:embed="rId18"/>
                <a:stretch>
                  <a:fillRect l="-1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390000" y="1556792"/>
            <a:ext cx="11412000" cy="4194098"/>
            <a:chOff x="319674" y="2575382"/>
            <a:chExt cx="11412000" cy="4194098"/>
          </a:xfrm>
        </p:grpSpPr>
        <p:grpSp>
          <p:nvGrpSpPr>
            <p:cNvPr id="30" name="组合 29"/>
            <p:cNvGrpSpPr/>
            <p:nvPr/>
          </p:nvGrpSpPr>
          <p:grpSpPr>
            <a:xfrm>
              <a:off x="319674" y="2575382"/>
              <a:ext cx="11412000" cy="4194098"/>
              <a:chOff x="319674" y="476672"/>
              <a:chExt cx="11412000" cy="4194098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4"/>
                <a:ext cx="11412000" cy="4081206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33"/>
              <p:cNvSpPr/>
              <p:nvPr/>
            </p:nvSpPr>
            <p:spPr>
              <a:xfrm>
                <a:off x="623392" y="1802408"/>
                <a:ext cx="11017224" cy="3918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证明如下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802408"/>
                <a:ext cx="11017224" cy="3918893"/>
              </a:xfrm>
              <a:prstGeom prst="rect">
                <a:avLst/>
              </a:prstGeom>
              <a:blipFill rotWithShape="0">
                <a:blip r:embed="rId19"/>
                <a:stretch>
                  <a:fillRect l="-1106" b="-15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返回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1341765"/>
            <a:ext cx="11519302" cy="93510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1328677"/>
            <a:ext cx="972480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以上两个函数在结构上有什么共同点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457758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3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42067" y="2492896"/>
            <a:ext cx="1130786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函数的表达式都是指数幂形式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底数为常数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指数为自变量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6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697206"/>
            <a:ext cx="11415850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指数函数的定义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叫作指数函数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它的定义域是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27499" y="2390161"/>
            <a:ext cx="830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2631</Words>
  <Application>Microsoft Office PowerPoint</Application>
  <PresentationFormat>宽屏</PresentationFormat>
  <Paragraphs>859</Paragraphs>
  <Slides>71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87" baseType="lpstr">
      <vt:lpstr>Adobe 黑体 Std R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1528</cp:revision>
  <dcterms:created xsi:type="dcterms:W3CDTF">2019-11-13T09:14:00Z</dcterms:created>
  <dcterms:modified xsi:type="dcterms:W3CDTF">2024-06-08T02:23:35Z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