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7"/>
  </p:notesMasterIdLst>
  <p:handoutMasterIdLst>
    <p:handoutMasterId r:id="rId68"/>
  </p:handoutMasterIdLst>
  <p:sldIdLst>
    <p:sldId id="817" r:id="rId3"/>
    <p:sldId id="710" r:id="rId4"/>
    <p:sldId id="914" r:id="rId5"/>
    <p:sldId id="716" r:id="rId6"/>
    <p:sldId id="565" r:id="rId7"/>
    <p:sldId id="947" r:id="rId8"/>
    <p:sldId id="948" r:id="rId9"/>
    <p:sldId id="938" r:id="rId10"/>
    <p:sldId id="922" r:id="rId11"/>
    <p:sldId id="949" r:id="rId12"/>
    <p:sldId id="950" r:id="rId13"/>
    <p:sldId id="813" r:id="rId14"/>
    <p:sldId id="951" r:id="rId15"/>
    <p:sldId id="952" r:id="rId16"/>
    <p:sldId id="831" r:id="rId17"/>
    <p:sldId id="932" r:id="rId18"/>
    <p:sldId id="731" r:id="rId19"/>
    <p:sldId id="815" r:id="rId20"/>
    <p:sldId id="749" r:id="rId21"/>
    <p:sldId id="855" r:id="rId22"/>
    <p:sldId id="824" r:id="rId23"/>
    <p:sldId id="770" r:id="rId24"/>
    <p:sldId id="753" r:id="rId25"/>
    <p:sldId id="814" r:id="rId26"/>
    <p:sldId id="755" r:id="rId27"/>
    <p:sldId id="756" r:id="rId28"/>
    <p:sldId id="757" r:id="rId29"/>
    <p:sldId id="953" r:id="rId30"/>
    <p:sldId id="758" r:id="rId31"/>
    <p:sldId id="816" r:id="rId32"/>
    <p:sldId id="319" r:id="rId33"/>
    <p:sldId id="941" r:id="rId34"/>
    <p:sldId id="320" r:id="rId35"/>
    <p:sldId id="954" r:id="rId36"/>
    <p:sldId id="321" r:id="rId37"/>
    <p:sldId id="322" r:id="rId38"/>
    <p:sldId id="323" r:id="rId39"/>
    <p:sldId id="955" r:id="rId40"/>
    <p:sldId id="324" r:id="rId41"/>
    <p:sldId id="942" r:id="rId42"/>
    <p:sldId id="325" r:id="rId43"/>
    <p:sldId id="326" r:id="rId44"/>
    <p:sldId id="327" r:id="rId45"/>
    <p:sldId id="956" r:id="rId46"/>
    <p:sldId id="328" r:id="rId47"/>
    <p:sldId id="910" r:id="rId48"/>
    <p:sldId id="957" r:id="rId49"/>
    <p:sldId id="329" r:id="rId50"/>
    <p:sldId id="864" r:id="rId51"/>
    <p:sldId id="330" r:id="rId52"/>
    <p:sldId id="958" r:id="rId53"/>
    <p:sldId id="331" r:id="rId54"/>
    <p:sldId id="944" r:id="rId55"/>
    <p:sldId id="959" r:id="rId56"/>
    <p:sldId id="332" r:id="rId57"/>
    <p:sldId id="945" r:id="rId58"/>
    <p:sldId id="333" r:id="rId59"/>
    <p:sldId id="651" r:id="rId60"/>
    <p:sldId id="960" r:id="rId61"/>
    <p:sldId id="334" r:id="rId62"/>
    <p:sldId id="961" r:id="rId63"/>
    <p:sldId id="946" r:id="rId64"/>
    <p:sldId id="962" r:id="rId65"/>
    <p:sldId id="822" r:id="rId66"/>
  </p:sldIdLst>
  <p:sldSz cx="12192000" cy="6858000"/>
  <p:notesSz cx="6858000" cy="9144000"/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0" autoAdjust="0"/>
    <p:restoredTop sz="96313" autoAdjust="0"/>
  </p:normalViewPr>
  <p:slideViewPr>
    <p:cSldViewPr>
      <p:cViewPr>
        <p:scale>
          <a:sx n="90" d="100"/>
          <a:sy n="90" d="100"/>
        </p:scale>
        <p:origin x="564" y="51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1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7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631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354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7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17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365356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0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5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9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52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1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slide" Target="slide29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18.xml"/><Relationship Id="rId4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8.xml"/><Relationship Id="rId18" Type="http://schemas.openxmlformats.org/officeDocument/2006/relationships/slide" Target="slide60.xml"/><Relationship Id="rId3" Type="http://schemas.openxmlformats.org/officeDocument/2006/relationships/slide" Target="slide31.xml"/><Relationship Id="rId7" Type="http://schemas.openxmlformats.org/officeDocument/2006/relationships/slide" Target="slide37.xml"/><Relationship Id="rId12" Type="http://schemas.openxmlformats.org/officeDocument/2006/relationships/slide" Target="slide45.xml"/><Relationship Id="rId17" Type="http://schemas.openxmlformats.org/officeDocument/2006/relationships/slide" Target="slide57.xml"/><Relationship Id="rId2" Type="http://schemas.openxmlformats.org/officeDocument/2006/relationships/image" Target="../media/image14.png"/><Relationship Id="rId16" Type="http://schemas.openxmlformats.org/officeDocument/2006/relationships/slide" Target="slide5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43.xml"/><Relationship Id="rId5" Type="http://schemas.openxmlformats.org/officeDocument/2006/relationships/slide" Target="slide35.xml"/><Relationship Id="rId15" Type="http://schemas.openxmlformats.org/officeDocument/2006/relationships/slide" Target="slide52.xml"/><Relationship Id="rId10" Type="http://schemas.openxmlformats.org/officeDocument/2006/relationships/slide" Target="slide42.xml"/><Relationship Id="rId4" Type="http://schemas.openxmlformats.org/officeDocument/2006/relationships/slide" Target="slide33.xml"/><Relationship Id="rId9" Type="http://schemas.openxmlformats.org/officeDocument/2006/relationships/slide" Target="slide41.xml"/><Relationship Id="rId14" Type="http://schemas.openxmlformats.org/officeDocument/2006/relationships/slide" Target="slide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15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16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17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18.TIF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19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8.xml"/><Relationship Id="rId18" Type="http://schemas.openxmlformats.org/officeDocument/2006/relationships/slide" Target="slide60.xml"/><Relationship Id="rId3" Type="http://schemas.openxmlformats.org/officeDocument/2006/relationships/slide" Target="slide31.xml"/><Relationship Id="rId21" Type="http://schemas.openxmlformats.org/officeDocument/2006/relationships/image" Target="../media/image22.TIF"/><Relationship Id="rId7" Type="http://schemas.openxmlformats.org/officeDocument/2006/relationships/slide" Target="slide37.xml"/><Relationship Id="rId12" Type="http://schemas.openxmlformats.org/officeDocument/2006/relationships/slide" Target="slide45.xml"/><Relationship Id="rId17" Type="http://schemas.openxmlformats.org/officeDocument/2006/relationships/slide" Target="slide57.xml"/><Relationship Id="rId2" Type="http://schemas.openxmlformats.org/officeDocument/2006/relationships/notesSlide" Target="../notesSlides/notesSlide14.xml"/><Relationship Id="rId16" Type="http://schemas.openxmlformats.org/officeDocument/2006/relationships/slide" Target="slide5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43.xml"/><Relationship Id="rId5" Type="http://schemas.openxmlformats.org/officeDocument/2006/relationships/slide" Target="slide35.xml"/><Relationship Id="rId15" Type="http://schemas.openxmlformats.org/officeDocument/2006/relationships/slide" Target="slide52.xml"/><Relationship Id="rId10" Type="http://schemas.openxmlformats.org/officeDocument/2006/relationships/slide" Target="slide42.xml"/><Relationship Id="rId19" Type="http://schemas.openxmlformats.org/officeDocument/2006/relationships/image" Target="../media/image20.png"/><Relationship Id="rId4" Type="http://schemas.openxmlformats.org/officeDocument/2006/relationships/slide" Target="slide33.xml"/><Relationship Id="rId9" Type="http://schemas.openxmlformats.org/officeDocument/2006/relationships/slide" Target="slide41.xml"/><Relationship Id="rId1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3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24.png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3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5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6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7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28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29.TIF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0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31.png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2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8.xml"/><Relationship Id="rId18" Type="http://schemas.openxmlformats.org/officeDocument/2006/relationships/slide" Target="slide60.xml"/><Relationship Id="rId3" Type="http://schemas.openxmlformats.org/officeDocument/2006/relationships/slide" Target="slide31.xml"/><Relationship Id="rId7" Type="http://schemas.openxmlformats.org/officeDocument/2006/relationships/slide" Target="slide37.xml"/><Relationship Id="rId12" Type="http://schemas.openxmlformats.org/officeDocument/2006/relationships/slide" Target="slide45.xml"/><Relationship Id="rId17" Type="http://schemas.openxmlformats.org/officeDocument/2006/relationships/slide" Target="slide57.xml"/><Relationship Id="rId2" Type="http://schemas.openxmlformats.org/officeDocument/2006/relationships/image" Target="../media/image33.png"/><Relationship Id="rId16" Type="http://schemas.openxmlformats.org/officeDocument/2006/relationships/slide" Target="slide5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43.xml"/><Relationship Id="rId5" Type="http://schemas.openxmlformats.org/officeDocument/2006/relationships/slide" Target="slide35.xml"/><Relationship Id="rId15" Type="http://schemas.openxmlformats.org/officeDocument/2006/relationships/slide" Target="slide52.xml"/><Relationship Id="rId10" Type="http://schemas.openxmlformats.org/officeDocument/2006/relationships/slide" Target="slide42.xml"/><Relationship Id="rId4" Type="http://schemas.openxmlformats.org/officeDocument/2006/relationships/slide" Target="slide33.xml"/><Relationship Id="rId9" Type="http://schemas.openxmlformats.org/officeDocument/2006/relationships/slide" Target="slide41.xml"/><Relationship Id="rId14" Type="http://schemas.openxmlformats.org/officeDocument/2006/relationships/slide" Target="slide5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4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35.png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4.TIF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image" Target="../media/image36.png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7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8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39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50.xml"/><Relationship Id="rId18" Type="http://schemas.openxmlformats.org/officeDocument/2006/relationships/image" Target="../media/image40.png"/><Relationship Id="rId3" Type="http://schemas.openxmlformats.org/officeDocument/2006/relationships/slide" Target="slide33.xml"/><Relationship Id="rId7" Type="http://schemas.openxmlformats.org/officeDocument/2006/relationships/slide" Target="slide39.xml"/><Relationship Id="rId12" Type="http://schemas.openxmlformats.org/officeDocument/2006/relationships/slide" Target="slide48.xml"/><Relationship Id="rId17" Type="http://schemas.openxmlformats.org/officeDocument/2006/relationships/slide" Target="slide60.xml"/><Relationship Id="rId2" Type="http://schemas.openxmlformats.org/officeDocument/2006/relationships/slide" Target="slide31.xml"/><Relationship Id="rId16" Type="http://schemas.openxmlformats.org/officeDocument/2006/relationships/slide" Target="slide5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11" Type="http://schemas.openxmlformats.org/officeDocument/2006/relationships/slide" Target="slide45.xml"/><Relationship Id="rId5" Type="http://schemas.openxmlformats.org/officeDocument/2006/relationships/slide" Target="slide36.xml"/><Relationship Id="rId15" Type="http://schemas.openxmlformats.org/officeDocument/2006/relationships/slide" Target="slide55.xml"/><Relationship Id="rId10" Type="http://schemas.openxmlformats.org/officeDocument/2006/relationships/slide" Target="slide43.xml"/><Relationship Id="rId19" Type="http://schemas.openxmlformats.org/officeDocument/2006/relationships/slide" Target="slide3.xml"/><Relationship Id="rId4" Type="http://schemas.openxmlformats.org/officeDocument/2006/relationships/slide" Target="slide35.xml"/><Relationship Id="rId9" Type="http://schemas.openxmlformats.org/officeDocument/2006/relationships/slide" Target="slide42.xml"/><Relationship Id="rId14" Type="http://schemas.openxmlformats.org/officeDocument/2006/relationships/slide" Target="slide5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159785" y="2824256"/>
            <a:ext cx="787243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0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对数函数图象与性质的综合应用</a:t>
            </a:r>
            <a:endParaRPr lang="zh-CN" altLang="en-US" sz="40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0000" y="1340768"/>
            <a:ext cx="11412000" cy="3096344"/>
            <a:chOff x="319674" y="2575382"/>
            <a:chExt cx="11412000" cy="3096344"/>
          </a:xfrm>
        </p:grpSpPr>
        <p:grpSp>
          <p:nvGrpSpPr>
            <p:cNvPr id="16" name="组合 15"/>
            <p:cNvGrpSpPr/>
            <p:nvPr/>
          </p:nvGrpSpPr>
          <p:grpSpPr>
            <a:xfrm>
              <a:off x="319674" y="2575382"/>
              <a:ext cx="11412000" cy="3096344"/>
              <a:chOff x="319674" y="476672"/>
              <a:chExt cx="11412000" cy="309634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4"/>
                <a:ext cx="11412000" cy="2983452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1556792"/>
            <a:ext cx="11178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|+1(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是偶函数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(1,1),(-1,1)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结合选项可知选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5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69430"/>
            <a:ext cx="1133999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+1)|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并写出函数的值域及单调区间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0000" y="1628800"/>
            <a:ext cx="11412000" cy="3168352"/>
            <a:chOff x="319674" y="2575382"/>
            <a:chExt cx="11412000" cy="3168352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41394" y="1967627"/>
            <a:ext cx="7758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+1)|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其值域为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减区间是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(-1,0],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增区间是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image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288" y="1967627"/>
            <a:ext cx="2577339" cy="2268131"/>
          </a:xfrm>
          <a:prstGeom prst="rect">
            <a:avLst/>
          </a:prstGeom>
        </p:spPr>
      </p:pic>
      <p:pic>
        <p:nvPicPr>
          <p:cNvPr id="17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反函数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7338" y="714779"/>
            <a:ext cx="11519302" cy="141807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9788" y="701691"/>
            <a:ext cx="979681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在同一坐标系下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观察两函数图象的关系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830772"/>
            <a:ext cx="1415480" cy="528695"/>
            <a:chOff x="0" y="1037801"/>
            <a:chExt cx="1415480" cy="528695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1056965"/>
              <a:ext cx="1415480" cy="509531"/>
              <a:chOff x="0" y="1056965"/>
              <a:chExt cx="1415480" cy="50953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1056965"/>
                <a:ext cx="1415480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458284" y="1037801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20843" y="2636912"/>
            <a:ext cx="1135031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提示　</a:t>
            </a:r>
            <a:endParaRPr lang="zh-CN" altLang="zh-CN" sz="11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image88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6251" y="2961004"/>
            <a:ext cx="3039499" cy="21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与对数函数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互为反函数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它们的定义域与值域正好互换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3672" y="1764285"/>
            <a:ext cx="83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2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8764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的反函数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A.16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D.2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1316054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19"/>
          <p:cNvSpPr txBox="1"/>
          <p:nvPr/>
        </p:nvSpPr>
        <p:spPr>
          <a:xfrm>
            <a:off x="3906284" y="180737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4535" y="3484757"/>
            <a:ext cx="11248331" cy="2536531"/>
            <a:chOff x="471835" y="4581128"/>
            <a:chExt cx="11248331" cy="2536531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2423639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1394" y="3776340"/>
            <a:ext cx="10909212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的反函数是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1=0.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246471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558469"/>
            <a:ext cx="9074098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同底数的指数函数与对数函数互为反函数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互为反函数的两个函数的定义域与值域互换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互为反函数的两个函数的图象关于直线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813062"/>
            <a:ext cx="9074098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互为反函数的函数的性质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1854" y="332656"/>
                <a:ext cx="11410146" cy="2673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≤81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的反函数的定义域为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A.(0,+∞)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,81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C.(1,4)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.[-1,4]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54" y="332656"/>
                <a:ext cx="11410146" cy="2673296"/>
              </a:xfrm>
              <a:prstGeom prst="rect">
                <a:avLst/>
              </a:prstGeom>
              <a:blipFill rotWithShape="0">
                <a:blip r:embed="rId3"/>
                <a:stretch>
                  <a:fillRect l="-1068" b="-2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06284" y="221336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535" y="3140968"/>
            <a:ext cx="11248331" cy="2536531"/>
            <a:chOff x="471835" y="4581128"/>
            <a:chExt cx="11248331" cy="2536531"/>
          </a:xfrm>
        </p:grpSpPr>
        <p:sp>
          <p:nvSpPr>
            <p:cNvPr id="28" name="圆角矩形 27"/>
            <p:cNvSpPr/>
            <p:nvPr/>
          </p:nvSpPr>
          <p:spPr>
            <a:xfrm>
              <a:off x="471835" y="4694020"/>
              <a:ext cx="11248331" cy="2423639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矩形 30"/>
              <p:cNvSpPr/>
              <p:nvPr/>
            </p:nvSpPr>
            <p:spPr>
              <a:xfrm>
                <a:off x="641394" y="3284984"/>
                <a:ext cx="10909212" cy="235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≤81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[-1,4].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所以该函数的反函数的定义域为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[-1,4].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284984"/>
                <a:ext cx="10909212" cy="2352311"/>
              </a:xfrm>
              <a:prstGeom prst="rect">
                <a:avLst/>
              </a:prstGeom>
              <a:blipFill rotWithShape="0">
                <a:blip r:embed="rId6"/>
                <a:stretch>
                  <a:fillRect l="-1117" b="-33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1584" y="2750542"/>
            <a:ext cx="9577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对数函数模型的实际应用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332656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某公司制定了一个激励销售人员的奖励方案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当销售利润不超过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按销售利润的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15%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进行奖励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当销售利润超过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若超出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则超出部分按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进行奖励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记奖金为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销售利润为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写出奖金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关于销售利润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的解析式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49797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0000" y="3816477"/>
            <a:ext cx="11412000" cy="2564851"/>
            <a:chOff x="319674" y="2575382"/>
            <a:chExt cx="11412000" cy="2564851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2564851"/>
              <a:chOff x="319674" y="476672"/>
              <a:chExt cx="11412000" cy="2564851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4"/>
                <a:ext cx="11412000" cy="2451959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623392" y="4111703"/>
                <a:ext cx="10873208" cy="2180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由题意知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0.15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,0≤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1.5+2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9),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&gt;10.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4111703"/>
                <a:ext cx="10873208" cy="2180405"/>
              </a:xfrm>
              <a:prstGeom prst="rect">
                <a:avLst/>
              </a:prstGeom>
              <a:blipFill rotWithShape="0">
                <a:blip r:embed="rId3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掌握与对数函数有关的图象变换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了解反函数的概念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掌握对数函数的实际应用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247290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如果业务员老江获得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万元的奖金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那么他的销售利润是多少万元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0000" y="2204864"/>
            <a:ext cx="11412000" cy="3168352"/>
            <a:chOff x="319674" y="2575382"/>
            <a:chExt cx="11412000" cy="3168352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4"/>
                <a:ext cx="11412000" cy="3055460"/>
              </a:xfrm>
              <a:prstGeom prst="roundRect">
                <a:avLst>
                  <a:gd name="adj" fmla="val 30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23392" y="2500090"/>
            <a:ext cx="10873208" cy="260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1.5+2log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-9)=5.5,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-9)=2,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-9=5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=34.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老江的销售利润是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34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298079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依题意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找出或建立数学模型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依实际情况确定解析式中的参数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依题设数据解决数学问题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得出结论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18446" y="832993"/>
            <a:ext cx="9578154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对数函数应用题的解题思路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87157"/>
            <a:ext cx="114120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某种动物的数量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与时间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的函数关系式为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若这种动物第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年它们的数量为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A.300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B.400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C.500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D.600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276890" y="249289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4535" y="4005064"/>
            <a:ext cx="11248331" cy="1728192"/>
            <a:chOff x="471835" y="4581128"/>
            <a:chExt cx="11248331" cy="1728192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1615300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48872" y="4293096"/>
            <a:ext cx="1081973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(1+1),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=100,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=7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=100log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(7+1)=100×3=300.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974335"/>
            <a:ext cx="11229429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与对数函数有关的图象变换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反函数的概念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对数函数模型的简单应用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换元法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混淆图象变换中的翻折和对称变换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62068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-1)(0&lt;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的图象大致是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861048"/>
            <a:ext cx="11248331" cy="1944216"/>
            <a:chOff x="471835" y="4581128"/>
            <a:chExt cx="11248331" cy="1944216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1831324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5400" y="4149080"/>
            <a:ext cx="10801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spc="-100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的图象是由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spc="-100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的图象向右平移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个单位长度得到的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spc="-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338430" y="288146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4" name="image95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1039" y="1556792"/>
            <a:ext cx="6189923" cy="1872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548680"/>
            <a:ext cx="114910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每天进步一点点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可以用数学来诠释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假如你今天的数学水平是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以后每天比前一天增加千分之五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则经过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天之后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你的数学水平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之间的函数关系式是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1.05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1.005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0.95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0.995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1835" y="4500159"/>
            <a:ext cx="11248331" cy="1089081"/>
            <a:chOff x="471835" y="4581128"/>
            <a:chExt cx="11248331" cy="1089081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976189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400" y="4800891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=(1+5‰)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=1.005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化为对数函数得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1.005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3863752" y="2492896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438572"/>
            <a:ext cx="1141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某科技研发公司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年全年投入的研发资金为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在此基础上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计划每年投入的研发资金比上一年增加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10%.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则该公司全年投入的研发资金开始超过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600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万元的年份是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参考数据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2≈0.301,lg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3≈0.477,lg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5≈0.699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11≈1.041)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A.2027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B.2028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C.2029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D.2030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63352" y="364502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908720"/>
            <a:ext cx="11248331" cy="5184576"/>
            <a:chOff x="471835" y="4581128"/>
            <a:chExt cx="11248331" cy="5184576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5071685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695400" y="1232029"/>
                <a:ext cx="10873208" cy="4738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年后公司全年投入的研发资金为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=300(1+10%)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300(1+10%)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&gt;600,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11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2≈0.301,lg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11≈1.041,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代入后解得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11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≈7.3,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2029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该公司全年投入的研发资金开始超过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600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万元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232029"/>
                <a:ext cx="10873208" cy="4738092"/>
              </a:xfrm>
              <a:prstGeom prst="rect">
                <a:avLst/>
              </a:prstGeom>
              <a:blipFill rotWithShape="0">
                <a:blip r:embed="rId6"/>
                <a:stretch>
                  <a:fillRect l="-1121" r="-561" b="-1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787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620688"/>
            <a:ext cx="11362541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-1)+1(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的反函数的图象一定经过定点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348880"/>
            <a:ext cx="11248331" cy="1931944"/>
            <a:chOff x="471835" y="4581128"/>
            <a:chExt cx="11248331" cy="1931944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1819052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5400" y="2607074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1+1=1,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(2,1),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的反函数的图象过定点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36322" y="1352884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(1,2)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3" y="2132856"/>
            <a:ext cx="5517977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一、与对数函数有关的图象变换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二、反函数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515540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三、对数函数模型的实际应用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0000" y="908720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两者的图象关于直线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对称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前者的定义域、值域分别是后者的值域、定义域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两函数在各自的定义域内增减性相同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的图象经过平行移动可得到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42086" y="155679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42086" y="214435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42086" y="277899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836712"/>
            <a:ext cx="11248331" cy="4464495"/>
            <a:chOff x="471835" y="4581128"/>
            <a:chExt cx="11248331" cy="4464495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351603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1163658"/>
            <a:ext cx="1101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互为反函数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所以根据互为反函数的函数图象关于直线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互为反函数的函数性质知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前者的定义域、值域分别是后者的值域、定义域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互为反函数的函数性质知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图象的平移知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的图象平移后得不到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1290023"/>
                <a:ext cx="11412000" cy="2571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的反函数的图象过点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A.2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D.3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90023"/>
                <a:ext cx="11412000" cy="2571025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3881746" y="206084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32465"/>
            <a:ext cx="11248331" cy="5012759"/>
            <a:chOff x="471835" y="4581128"/>
            <a:chExt cx="11248331" cy="5012759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4899868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95400" y="744138"/>
                <a:ext cx="10801200" cy="4524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的反函数为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的反函数的图象过点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744138"/>
                <a:ext cx="10801200" cy="4524508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1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476672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某地为了抑制一种有害昆虫的繁殖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引入了一种以该昆虫为食物的特殊动物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已知该动物的繁殖数量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与引入时间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的关系为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若该动物在引入一年后的数量为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年后它们发展到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A.300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B.450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C.600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D.700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815553"/>
            <a:ext cx="11248331" cy="2277743"/>
            <a:chOff x="471835" y="4581128"/>
            <a:chExt cx="11248331" cy="2277743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164851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95400" y="3951061"/>
            <a:ext cx="108012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将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=150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代入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150=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(1+2),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=150,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=150log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(25+2)=450.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3900979" y="239101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476672"/>
            <a:ext cx="1141200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为常数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则下列结论正确的是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094858"/>
            <a:ext cx="11248331" cy="1782414"/>
            <a:chOff x="471835" y="4581128"/>
            <a:chExt cx="11248331" cy="178241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669522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4354315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根据图象可知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是常数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0000" y="1052736"/>
            <a:ext cx="11412000" cy="26085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37565" y="296291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6" name="image97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3463" y="1301637"/>
            <a:ext cx="2222102" cy="1944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1073934"/>
            <a:ext cx="11298075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的图象可能是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image98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982" y="2031658"/>
            <a:ext cx="5226513" cy="2123451"/>
          </a:xfrm>
          <a:prstGeom prst="rect">
            <a:avLst/>
          </a:prstGeom>
        </p:spPr>
      </p:pic>
      <p:pic>
        <p:nvPicPr>
          <p:cNvPr id="27" name="image99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4747" y="1830336"/>
            <a:ext cx="5102667" cy="2232065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7056444" y="347974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10488488" y="345847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71835" y="1340768"/>
            <a:ext cx="11248331" cy="2952328"/>
            <a:chOff x="471835" y="4581128"/>
            <a:chExt cx="11248331" cy="2952328"/>
          </a:xfrm>
        </p:grpSpPr>
        <p:sp>
          <p:nvSpPr>
            <p:cNvPr id="27" name="圆角矩形 26"/>
            <p:cNvSpPr/>
            <p:nvPr/>
          </p:nvSpPr>
          <p:spPr>
            <a:xfrm>
              <a:off x="471835" y="4694020"/>
              <a:ext cx="11248331" cy="2839436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95400" y="1665643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图象恒过点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图象恒过点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(-1,0),C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选项符合题意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图象恒过点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图象恒过点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(-1,0),D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选项符合题意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4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980728"/>
            <a:ext cx="11368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的图象不经过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第四象限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3898549" y="225980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83632" y="2750542"/>
            <a:ext cx="89289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5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与对数函数有关的图象变换</a:t>
            </a:r>
            <a:endParaRPr lang="zh-CN" altLang="en-US" sz="5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1340768"/>
            <a:ext cx="11248331" cy="2952328"/>
            <a:chOff x="471835" y="4581128"/>
            <a:chExt cx="11248331" cy="2952328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839436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665643"/>
            <a:ext cx="8052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根据对数函数的单调性及图象平移的知识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的大致图象如图所示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函数图象不经过第四象限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image100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6320" y="1888136"/>
            <a:ext cx="1970484" cy="19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809472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[1,2]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的反函数的定义域为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1628800"/>
            <a:ext cx="11248331" cy="2952328"/>
            <a:chOff x="471835" y="4581128"/>
            <a:chExt cx="11248331" cy="2952328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839436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828577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)=2+log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[1,2],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[0,1],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的值域为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[2,3].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的反函数的定义域为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[2,3].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87338" y="880293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[2,3]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887250"/>
            <a:ext cx="1144927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806724"/>
            <a:ext cx="11248331" cy="2533065"/>
            <a:chOff x="471835" y="4581128"/>
            <a:chExt cx="11248331" cy="2533065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420173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95400" y="2103465"/>
                <a:ext cx="7191211" cy="1972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(2)=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故结合图象可知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&gt;2.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103465"/>
                <a:ext cx="7191211" cy="1972207"/>
              </a:xfrm>
              <a:prstGeom prst="rect">
                <a:avLst/>
              </a:prstGeom>
              <a:blipFill rotWithShape="0">
                <a:blip r:embed="rId19"/>
                <a:stretch>
                  <a:fillRect l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7724611" y="475877"/>
                <a:ext cx="2348592" cy="1059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kern="100" dirty="0">
                    <a:solidFill>
                      <a:srgbClr val="C00000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11" y="475877"/>
                <a:ext cx="2348592" cy="1059649"/>
              </a:xfrm>
              <a:prstGeom prst="rect">
                <a:avLst/>
              </a:prstGeom>
              <a:blipFill rotWithShape="0">
                <a:blip r:embed="rId20"/>
                <a:stretch>
                  <a:fillRect r="-4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101.jpeg"/>
          <p:cNvPicPr/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317" y="2278430"/>
            <a:ext cx="2568611" cy="1712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17429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102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8107" y="917429"/>
            <a:ext cx="2559533" cy="204762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90000" y="162254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641394" y="3417434"/>
                <a:ext cx="10909212" cy="2180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(-3,0)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(0,2),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0=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2=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417434"/>
                <a:ext cx="10909212" cy="2180405"/>
              </a:xfrm>
              <a:prstGeom prst="rect">
                <a:avLst/>
              </a:prstGeom>
              <a:blipFill rotWithShape="0">
                <a:blip r:embed="rId19"/>
                <a:stretch>
                  <a:fillRect l="-1117" b="-39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390000" y="3140968"/>
            <a:ext cx="11412000" cy="2664296"/>
            <a:chOff x="319674" y="2575382"/>
            <a:chExt cx="11412000" cy="2664296"/>
          </a:xfrm>
        </p:grpSpPr>
        <p:grpSp>
          <p:nvGrpSpPr>
            <p:cNvPr id="23" name="组合 22"/>
            <p:cNvGrpSpPr/>
            <p:nvPr/>
          </p:nvGrpSpPr>
          <p:grpSpPr>
            <a:xfrm>
              <a:off x="319674" y="2575382"/>
              <a:ext cx="11412000" cy="2664296"/>
              <a:chOff x="319674" y="476672"/>
              <a:chExt cx="11412000" cy="2664296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319674" y="589563"/>
                <a:ext cx="11412000" cy="2551405"/>
              </a:xfrm>
              <a:prstGeom prst="roundRect">
                <a:avLst>
                  <a:gd name="adj" fmla="val 158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48680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的图象有何关系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102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6234" y="1556792"/>
            <a:ext cx="2559533" cy="204762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41394" y="4126018"/>
            <a:ext cx="11160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+4).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的图象可以由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的图象向左平移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个单位长度得到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90000" y="3849552"/>
            <a:ext cx="11412000" cy="1811696"/>
            <a:chOff x="319674" y="2575382"/>
            <a:chExt cx="11412000" cy="1811696"/>
          </a:xfrm>
        </p:grpSpPr>
        <p:grpSp>
          <p:nvGrpSpPr>
            <p:cNvPr id="23" name="组合 22"/>
            <p:cNvGrpSpPr/>
            <p:nvPr/>
          </p:nvGrpSpPr>
          <p:grpSpPr>
            <a:xfrm>
              <a:off x="319674" y="2575382"/>
              <a:ext cx="11412000" cy="1811696"/>
              <a:chOff x="319674" y="476672"/>
              <a:chExt cx="11412000" cy="1811696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319674" y="589563"/>
                <a:ext cx="11412000" cy="1698805"/>
              </a:xfrm>
              <a:prstGeom prst="roundRect">
                <a:avLst>
                  <a:gd name="adj" fmla="val 158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43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260648"/>
            <a:ext cx="11412000" cy="62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10.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某企业制定了一个关于销售人员的提成方案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如表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:</a:t>
            </a:r>
            <a:endParaRPr lang="zh-CN" altLang="zh-CN" sz="2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4407029"/>
                  </p:ext>
                </p:extLst>
              </p:nvPr>
            </p:nvGraphicFramePr>
            <p:xfrm>
              <a:off x="574372" y="930190"/>
              <a:ext cx="10490179" cy="24089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737652"/>
                    <a:gridCol w="4752527"/>
                  </a:tblGrid>
                  <a:tr h="6875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销售人员个人</a:t>
                          </a:r>
                          <a:r>
                            <a:rPr lang="zh-CN" sz="26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每月销售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总额</a:t>
                          </a:r>
                          <a:r>
                            <a:rPr lang="en-US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</a:t>
                          </a:r>
                          <a:endParaRPr lang="zh-CN" sz="26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销售总额</a:t>
                          </a:r>
                          <a:r>
                            <a:rPr lang="zh-CN" sz="26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的提成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比例</a:t>
                          </a:r>
                          <a:endParaRPr lang="zh-CN" sz="26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264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不超过</a:t>
                          </a: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万元的部分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6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565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超过</a:t>
                          </a: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万元的部分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6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lo</m:t>
                                    </m:r>
                                    <m:sSub>
                                      <m:sSubPr>
                                        <m:ctrlPr>
                                          <a:rPr lang="zh-CN" sz="26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6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g</m:t>
                                        </m:r>
                                      </m:e>
                                      <m:sub>
                                        <m:r>
                                          <a:rPr lang="en-US" sz="26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  <m:r>
                                      <a:rPr lang="en-US" sz="26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6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6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+1)</m:t>
                                    </m:r>
                                  </m:num>
                                  <m:den>
                                    <m:r>
                                      <a:rPr lang="en-US" sz="26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6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4407029"/>
                  </p:ext>
                </p:extLst>
              </p:nvPr>
            </p:nvGraphicFramePr>
            <p:xfrm>
              <a:off x="574372" y="930190"/>
              <a:ext cx="10490179" cy="24089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737652"/>
                    <a:gridCol w="4752527"/>
                  </a:tblGrid>
                  <a:tr h="6875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销售人员个人</a:t>
                          </a:r>
                          <a:r>
                            <a:rPr lang="zh-CN" sz="26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每月销售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总额</a:t>
                          </a:r>
                          <a:r>
                            <a:rPr lang="en-US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</a:t>
                          </a:r>
                          <a:endParaRPr lang="zh-CN" sz="26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销售总额</a:t>
                          </a:r>
                          <a:r>
                            <a:rPr lang="zh-CN" sz="26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的提成</a:t>
                          </a:r>
                          <a:r>
                            <a:rPr lang="zh-CN" sz="26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比例</a:t>
                          </a:r>
                          <a:endParaRPr lang="zh-CN" sz="26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600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不超过</a:t>
                          </a: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万元的部分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6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13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超过</a:t>
                          </a:r>
                          <a:r>
                            <a:rPr lang="en-US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r>
                            <a:rPr lang="zh-CN" sz="26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万元的部分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8"/>
                          <a:stretch>
                            <a:fillRect l="-120897" t="-107853" r="-256" b="-104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1" name="矩形 20"/>
          <p:cNvSpPr/>
          <p:nvPr/>
        </p:nvSpPr>
        <p:spPr>
          <a:xfrm>
            <a:off x="390000" y="3448466"/>
            <a:ext cx="11412000" cy="242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记销售人员每月的提成金额为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每月的销售总额为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注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表格中的</a:t>
            </a:r>
            <a:r>
              <a:rPr lang="en-US" altLang="zh-CN" sz="26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&gt;0)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表示销售额超过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万元的部分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另附参考公式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销售总额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×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销售总额的提成比例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提成金额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写出提成金额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关于销售总额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的关系式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836712"/>
            <a:ext cx="11412000" cy="4320480"/>
            <a:chOff x="319674" y="2575382"/>
            <a:chExt cx="11412000" cy="432048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320480"/>
              <a:chOff x="319674" y="476672"/>
              <a:chExt cx="11412000" cy="432048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4207589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1066403"/>
                <a:ext cx="11017224" cy="3775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根据题意可知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)=5%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=0.05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&gt;100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)=5%×100+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lo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100+1)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-100)=5+log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-99).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故提成金额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关于销售总额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的函数关系式为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0.05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,0≤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≤100,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99),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&gt;100.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066403"/>
                <a:ext cx="11017224" cy="3775393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3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528951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若某销售人员某月的提成金额不低于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则该销售人员当月的销售总额至少为多少万元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90000" y="2060848"/>
            <a:ext cx="11412000" cy="3600400"/>
            <a:chOff x="319674" y="2575382"/>
            <a:chExt cx="11412000" cy="3600400"/>
          </a:xfrm>
        </p:grpSpPr>
        <p:grpSp>
          <p:nvGrpSpPr>
            <p:cNvPr id="23" name="组合 22"/>
            <p:cNvGrpSpPr/>
            <p:nvPr/>
          </p:nvGrpSpPr>
          <p:grpSpPr>
            <a:xfrm>
              <a:off x="319674" y="2575382"/>
              <a:ext cx="11412000" cy="3600400"/>
              <a:chOff x="319674" y="476672"/>
              <a:chExt cx="11412000" cy="360040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319674" y="589563"/>
                <a:ext cx="11412000" cy="3487509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23392" y="2290539"/>
            <a:ext cx="11017224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)=0.05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0.05×100=5,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则该销售人员当月的销售总额必定超过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5+log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-99)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-99)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即该销售人员当月的销售总额至少为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万元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0024" y="1258025"/>
            <a:ext cx="1100456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的大致图象是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image104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911" y="2269102"/>
            <a:ext cx="6264179" cy="1647473"/>
          </a:xfrm>
          <a:prstGeom prst="rect">
            <a:avLst/>
          </a:prstGeom>
        </p:spPr>
      </p:pic>
      <p:sp>
        <p:nvSpPr>
          <p:cNvPr id="26" name="TextBox 19"/>
          <p:cNvSpPr txBox="1"/>
          <p:nvPr/>
        </p:nvSpPr>
        <p:spPr>
          <a:xfrm>
            <a:off x="4815450" y="336549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1628800"/>
            <a:ext cx="11248331" cy="2520280"/>
            <a:chOff x="471835" y="4581128"/>
            <a:chExt cx="11248331" cy="2520280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2407387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06069" y="1898249"/>
            <a:ext cx="10790531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(-∞,-1)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|-1)=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|-1)=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是偶函数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由此知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584686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|(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满足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(-5)=1,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试画出函数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0000" y="1705338"/>
            <a:ext cx="11412000" cy="4099926"/>
            <a:chOff x="319674" y="2575382"/>
            <a:chExt cx="11412000" cy="4099926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4099926"/>
              <a:chOff x="319674" y="476672"/>
              <a:chExt cx="11412000" cy="4099926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3987035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/>
              <p:cNvSpPr/>
              <p:nvPr/>
            </p:nvSpPr>
            <p:spPr>
              <a:xfrm>
                <a:off x="641394" y="2044165"/>
                <a:ext cx="10909212" cy="347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(-5)=1,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=5,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044165"/>
                <a:ext cx="10909212" cy="3473067"/>
              </a:xfrm>
              <a:prstGeom prst="rect">
                <a:avLst/>
              </a:prstGeom>
              <a:blipFill rotWithShape="0">
                <a:blip r:embed="rId3"/>
                <a:stretch>
                  <a:fillRect l="-1117" b="-1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8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4192" y="2425418"/>
            <a:ext cx="3294028" cy="1685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890806"/>
            <a:ext cx="1139463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在同一直角坐标系中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baseline="30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的图象可能是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105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276" y="1918679"/>
            <a:ext cx="5330332" cy="2034138"/>
          </a:xfrm>
          <a:prstGeom prst="rect">
            <a:avLst/>
          </a:prstGeom>
        </p:spPr>
      </p:pic>
      <p:pic>
        <p:nvPicPr>
          <p:cNvPr id="28" name="image106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841" y="1970926"/>
            <a:ext cx="5330332" cy="2034138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886039" y="342900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6806513" y="342900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332656"/>
            <a:ext cx="11248331" cy="5472607"/>
            <a:chOff x="471835" y="4581128"/>
            <a:chExt cx="11248331" cy="5472607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5359715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59396" y="725732"/>
            <a:ext cx="10873208" cy="507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的图象知对数函数在定义域上单调递增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图象过点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(2,0),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=1;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的图象为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的一条直线可判断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且无论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为何值图象均为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此类情况符合题意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,A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的图象可知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对数函数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的图象应向右平移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选项中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的图象向左平移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,B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由对数函数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的图象与直线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交点的横坐标大于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且函数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&lt;1,C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的图象知函数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6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的图象未向右平移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,D</a:t>
            </a:r>
            <a:r>
              <a:rPr lang="zh-CN" altLang="zh-CN" sz="26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7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679932"/>
            <a:ext cx="113625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两个函数的图象经过平移后能够重合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称这两个函数为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同形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给出四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同形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262624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97585" y="323092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980728"/>
            <a:ext cx="11248331" cy="4464495"/>
            <a:chOff x="471835" y="4581128"/>
            <a:chExt cx="11248331" cy="4464495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4351603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69273" y="1235271"/>
            <a:ext cx="108993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可将函数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的图象向右平移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然后向上平移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个单位长度得到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故满足定义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980728"/>
            <a:ext cx="11248331" cy="3240361"/>
            <a:chOff x="471835" y="4581128"/>
            <a:chExt cx="11248331" cy="3240361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1"/>
              <a:ext cx="11248331" cy="3127468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69273" y="1235271"/>
            <a:ext cx="10899335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可将函数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的图象向右平移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然后向上平移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个单位长度得到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故满足定义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B,D,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为分段函数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由两部分图形组成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不能单独平移得到其他函数图象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故不满足定义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9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407368" y="353740"/>
                <a:ext cx="11665296" cy="2953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大西洋鲑鱼每年都要逆流而上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游回产地产卵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研究鲑鱼的科学家发现鲑鱼的游速可以表示为函数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单位是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m/s,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表示鱼的耗氧量的单位数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当一条鱼的耗氧量是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700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个单位时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它的游速是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________m/s;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一条鱼静止时耗氧量的单位数为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53740"/>
                <a:ext cx="11665296" cy="2953309"/>
              </a:xfrm>
              <a:prstGeom prst="rect">
                <a:avLst/>
              </a:prstGeom>
              <a:blipFill rotWithShape="0">
                <a:blip r:embed="rId18"/>
                <a:stretch>
                  <a:fillRect l="-1098" b="-2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9048328" y="1787900"/>
                <a:ext cx="436338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8" y="1787900"/>
                <a:ext cx="436338" cy="70160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4687861" y="2708920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100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692696"/>
            <a:ext cx="11248331" cy="4752528"/>
            <a:chOff x="471835" y="4581128"/>
            <a:chExt cx="11248331" cy="4752528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4639637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695400" y="948025"/>
                <a:ext cx="10801200" cy="4418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700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2 700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27=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(m/s).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一条鱼静止时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948025"/>
                <a:ext cx="10801200" cy="4418517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2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3854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有四个不同的解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∈</m:t>
                    </m:r>
                    <m:d>
                      <m:dPr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3854645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329348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52867" y="415971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3908625" y="422108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836712"/>
            <a:ext cx="11248331" cy="4392488"/>
            <a:chOff x="471835" y="4581128"/>
            <a:chExt cx="11248331" cy="4392488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279596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5400" y="1319298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image108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463" y="1098601"/>
            <a:ext cx="2885897" cy="17640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矩形 30"/>
              <p:cNvSpPr/>
              <p:nvPr/>
            </p:nvSpPr>
            <p:spPr>
              <a:xfrm>
                <a:off x="695400" y="1869789"/>
                <a:ext cx="10801200" cy="2943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图象可知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|=|log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选项正确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869789"/>
                <a:ext cx="10801200" cy="2943883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2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836712"/>
            <a:ext cx="11248331" cy="3744416"/>
            <a:chOff x="471835" y="4581128"/>
            <a:chExt cx="11248331" cy="3744416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3631524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image108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463" y="1098601"/>
            <a:ext cx="2885897" cy="17640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矩形 30"/>
              <p:cNvSpPr/>
              <p:nvPr/>
            </p:nvSpPr>
            <p:spPr>
              <a:xfrm>
                <a:off x="695400" y="1268760"/>
                <a:ext cx="10801200" cy="30319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上为减函数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∈</m:t>
                    </m:r>
                    <m:d>
                      <m:dPr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268760"/>
                <a:ext cx="10801200" cy="3031920"/>
              </a:xfrm>
              <a:prstGeom prst="rect">
                <a:avLst/>
              </a:prstGeom>
              <a:blipFill rotWithShape="0">
                <a:blip r:embed="rId1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606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6393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在本例中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若条件不变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试画出函数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i="1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-1|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0000" y="1916832"/>
            <a:ext cx="11412000" cy="3168352"/>
            <a:chOff x="319674" y="2575382"/>
            <a:chExt cx="11412000" cy="3168352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defRPr/>
              </a:pPr>
              <a:endParaRPr lang="zh-CN" altLang="en-US" dirty="0">
                <a:solidFill>
                  <a:prstClr val="white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41394" y="2255659"/>
            <a:ext cx="109092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-1|,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的图象向右平移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长度得到的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212695"/>
            <a:ext cx="1991544" cy="523220"/>
            <a:chOff x="0" y="586780"/>
            <a:chExt cx="2209642" cy="523220"/>
          </a:xfrm>
        </p:grpSpPr>
        <p:sp>
          <p:nvSpPr>
            <p:cNvPr id="10" name="矩形 9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63001" y="586780"/>
              <a:ext cx="1946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700" kern="100" dirty="0">
                  <a:solidFill>
                    <a:prstClr val="white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延伸探究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" name="image8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2224" y="2646940"/>
            <a:ext cx="3319858" cy="16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821663"/>
                <a:ext cx="11369952" cy="3313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从下面两个条件中选择一个进行解答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的反函数经过点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的解集为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821663"/>
                <a:ext cx="11369952" cy="3313856"/>
              </a:xfrm>
              <a:prstGeom prst="rect">
                <a:avLst/>
              </a:prstGeom>
              <a:blipFill rotWithShape="0">
                <a:blip r:embed="rId18"/>
                <a:stretch>
                  <a:fillRect l="-1126" b="-2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620688"/>
            <a:ext cx="11412000" cy="4968552"/>
            <a:chOff x="319674" y="2575382"/>
            <a:chExt cx="11412000" cy="4968552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968552"/>
              <a:chOff x="319674" y="476672"/>
              <a:chExt cx="11412000" cy="4968552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855660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866304"/>
                <a:ext cx="11017224" cy="449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若选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的反函数为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若选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)[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)-1]=0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的解集为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66304"/>
                <a:ext cx="11017224" cy="4492640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44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1063879"/>
                <a:ext cx="1136995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[2,8],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的最值及对应的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1063879"/>
                <a:ext cx="11369952" cy="1059649"/>
              </a:xfrm>
              <a:prstGeom prst="rect">
                <a:avLst/>
              </a:prstGeom>
              <a:blipFill rotWithShape="0">
                <a:blip r:embed="rId18"/>
                <a:stretch>
                  <a:fillRect l="-1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0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434256"/>
            <a:ext cx="11412000" cy="5659040"/>
            <a:chOff x="319674" y="2575382"/>
            <a:chExt cx="11412000" cy="565904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659040"/>
              <a:chOff x="319674" y="476672"/>
              <a:chExt cx="11412000" cy="565904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554614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548680"/>
                <a:ext cx="11017224" cy="5526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+1)(lo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[2,8],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[-3,-1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=8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=8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548680"/>
                <a:ext cx="11017224" cy="5526321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返回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1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6393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在本例中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若条件不变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试画出函数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kern="100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0000" y="1916832"/>
            <a:ext cx="11412000" cy="3168352"/>
            <a:chOff x="319674" y="2575382"/>
            <a:chExt cx="11412000" cy="3168352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defRPr/>
              </a:pPr>
              <a:endParaRPr lang="zh-CN" altLang="en-US" dirty="0">
                <a:solidFill>
                  <a:prstClr val="white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41394" y="2255659"/>
            <a:ext cx="1090921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=5,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image8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7851" y="3069272"/>
            <a:ext cx="2816298" cy="16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475502"/>
            <a:ext cx="9433048" cy="5193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保留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图象不变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的图象关于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)|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保留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轴及上方图象不变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把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轴下方图象以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轴为对称轴翻折上去即可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有关对数函数图象的平移也符合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左加右减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上加下减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的规律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关于原点对称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527868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4448" y="791480"/>
            <a:ext cx="9578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对数函数图象的变换方法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50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69430"/>
            <a:ext cx="11339992" cy="67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|+1(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的图象大致为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image8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79" y="2420888"/>
            <a:ext cx="6934042" cy="2069887"/>
          </a:xfrm>
          <a:prstGeom prst="rect">
            <a:avLst/>
          </a:prstGeom>
        </p:spPr>
      </p:pic>
      <p:sp>
        <p:nvSpPr>
          <p:cNvPr id="26" name="TextBox 19"/>
          <p:cNvSpPr txBox="1"/>
          <p:nvPr/>
        </p:nvSpPr>
        <p:spPr>
          <a:xfrm>
            <a:off x="6731372" y="388644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3203</Words>
  <Application>Microsoft Office PowerPoint</Application>
  <PresentationFormat>宽屏</PresentationFormat>
  <Paragraphs>854</Paragraphs>
  <Slides>64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80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1617</cp:revision>
  <dcterms:created xsi:type="dcterms:W3CDTF">2019-11-13T09:14:00Z</dcterms:created>
  <dcterms:modified xsi:type="dcterms:W3CDTF">2024-06-08T07:09:49Z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