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69"/>
  </p:notesMasterIdLst>
  <p:handoutMasterIdLst>
    <p:handoutMasterId r:id="rId70"/>
  </p:handoutMasterIdLst>
  <p:sldIdLst>
    <p:sldId id="817" r:id="rId3"/>
    <p:sldId id="710" r:id="rId4"/>
    <p:sldId id="870" r:id="rId5"/>
    <p:sldId id="914" r:id="rId6"/>
    <p:sldId id="716" r:id="rId7"/>
    <p:sldId id="871" r:id="rId8"/>
    <p:sldId id="872" r:id="rId9"/>
    <p:sldId id="874" r:id="rId10"/>
    <p:sldId id="875" r:id="rId11"/>
    <p:sldId id="565" r:id="rId12"/>
    <p:sldId id="876" r:id="rId13"/>
    <p:sldId id="672" r:id="rId14"/>
    <p:sldId id="723" r:id="rId15"/>
    <p:sldId id="813" r:id="rId16"/>
    <p:sldId id="881" r:id="rId17"/>
    <p:sldId id="919" r:id="rId18"/>
    <p:sldId id="920" r:id="rId19"/>
    <p:sldId id="922" r:id="rId20"/>
    <p:sldId id="915" r:id="rId21"/>
    <p:sldId id="831" r:id="rId22"/>
    <p:sldId id="851" r:id="rId23"/>
    <p:sldId id="823" r:id="rId24"/>
    <p:sldId id="731" r:id="rId25"/>
    <p:sldId id="815" r:id="rId26"/>
    <p:sldId id="749" r:id="rId27"/>
    <p:sldId id="923" r:id="rId28"/>
    <p:sldId id="924" r:id="rId29"/>
    <p:sldId id="824" r:id="rId30"/>
    <p:sldId id="770" r:id="rId31"/>
    <p:sldId id="925" r:id="rId32"/>
    <p:sldId id="926" r:id="rId33"/>
    <p:sldId id="753" r:id="rId34"/>
    <p:sldId id="814" r:id="rId35"/>
    <p:sldId id="755" r:id="rId36"/>
    <p:sldId id="756" r:id="rId37"/>
    <p:sldId id="757" r:id="rId38"/>
    <p:sldId id="758" r:id="rId39"/>
    <p:sldId id="816" r:id="rId40"/>
    <p:sldId id="319" r:id="rId41"/>
    <p:sldId id="320" r:id="rId42"/>
    <p:sldId id="321" r:id="rId43"/>
    <p:sldId id="322" r:id="rId44"/>
    <p:sldId id="323" r:id="rId45"/>
    <p:sldId id="858" r:id="rId46"/>
    <p:sldId id="324" r:id="rId47"/>
    <p:sldId id="906" r:id="rId48"/>
    <p:sldId id="325" r:id="rId49"/>
    <p:sldId id="326" r:id="rId50"/>
    <p:sldId id="327" r:id="rId51"/>
    <p:sldId id="908" r:id="rId52"/>
    <p:sldId id="927" r:id="rId53"/>
    <p:sldId id="328" r:id="rId54"/>
    <p:sldId id="928" r:id="rId55"/>
    <p:sldId id="329" r:id="rId56"/>
    <p:sldId id="864" r:id="rId57"/>
    <p:sldId id="330" r:id="rId58"/>
    <p:sldId id="865" r:id="rId59"/>
    <p:sldId id="331" r:id="rId60"/>
    <p:sldId id="332" r:id="rId61"/>
    <p:sldId id="333" r:id="rId62"/>
    <p:sldId id="651" r:id="rId63"/>
    <p:sldId id="929" r:id="rId64"/>
    <p:sldId id="334" r:id="rId65"/>
    <p:sldId id="912" r:id="rId66"/>
    <p:sldId id="930" r:id="rId67"/>
    <p:sldId id="822" r:id="rId68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0" autoAdjust="0"/>
    <p:restoredTop sz="96313" autoAdjust="0"/>
  </p:normalViewPr>
  <p:slideViewPr>
    <p:cSldViewPr>
      <p:cViewPr varScale="1">
        <p:scale>
          <a:sx n="109" d="100"/>
          <a:sy n="109" d="100"/>
        </p:scale>
        <p:origin x="648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8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19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74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24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5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913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8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02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4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5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799" b="1" kern="100" dirty="0">
                <a:solidFill>
                  <a:prstClr val="white"/>
                </a:solidFill>
                <a:latin typeface="Times New Roman" panose="02020603050405020304"/>
                <a:cs typeface="Times New Roman" panose="02020603050405020304"/>
              </a:rPr>
              <a:t>知识梳理</a:t>
            </a:r>
          </a:p>
        </p:txBody>
      </p:sp>
    </p:spTree>
    <p:extLst>
      <p:ext uri="{BB962C8B-B14F-4D97-AF65-F5344CB8AC3E}">
        <p14:creationId xmlns:p14="http://schemas.microsoft.com/office/powerpoint/2010/main" val="6817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教材改编题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</a:rPr>
              <a:t>思考辨析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prstClr val="white"/>
                </a:solidFill>
              </a:rPr>
              <a:t>课堂小结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1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31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slide" Target="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slide" Target="slide34.xml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7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37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19" Type="http://schemas.openxmlformats.org/officeDocument/2006/relationships/image" Target="../media/image38.png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4.xml"/><Relationship Id="rId4" Type="http://schemas.openxmlformats.org/officeDocument/2006/relationships/slide" Target="slide3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39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19" Type="http://schemas.openxmlformats.org/officeDocument/2006/relationships/image" Target="../media/image40.png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41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19" Type="http://schemas.openxmlformats.org/officeDocument/2006/relationships/image" Target="../media/image42.png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43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19" Type="http://schemas.openxmlformats.org/officeDocument/2006/relationships/image" Target="../media/image14.TIF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46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47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48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21" Type="http://schemas.openxmlformats.org/officeDocument/2006/relationships/image" Target="../media/image15.TIF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notesSlide" Target="../notesSlides/notesSlide16.xml"/><Relationship Id="rId16" Type="http://schemas.openxmlformats.org/officeDocument/2006/relationships/slide" Target="slide59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19" Type="http://schemas.openxmlformats.org/officeDocument/2006/relationships/image" Target="../media/image49.png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52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19" Type="http://schemas.openxmlformats.org/officeDocument/2006/relationships/image" Target="../media/image53.png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54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55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56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19" Type="http://schemas.openxmlformats.org/officeDocument/2006/relationships/image" Target="../media/image57.png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58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19" Type="http://schemas.openxmlformats.org/officeDocument/2006/relationships/image" Target="../media/image59.png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60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1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62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3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4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5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19" Type="http://schemas.openxmlformats.org/officeDocument/2006/relationships/image" Target="../media/image66.png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54.xml"/><Relationship Id="rId18" Type="http://schemas.openxmlformats.org/officeDocument/2006/relationships/slide" Target="slide63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52.xml"/><Relationship Id="rId17" Type="http://schemas.openxmlformats.org/officeDocument/2006/relationships/slide" Target="slide60.xml"/><Relationship Id="rId2" Type="http://schemas.openxmlformats.org/officeDocument/2006/relationships/image" Target="../media/image67.png"/><Relationship Id="rId16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49.xml"/><Relationship Id="rId5" Type="http://schemas.openxmlformats.org/officeDocument/2006/relationships/slide" Target="slide41.xml"/><Relationship Id="rId15" Type="http://schemas.openxmlformats.org/officeDocument/2006/relationships/slide" Target="slide58.xml"/><Relationship Id="rId10" Type="http://schemas.openxmlformats.org/officeDocument/2006/relationships/slide" Target="slide48.xml"/><Relationship Id="rId4" Type="http://schemas.openxmlformats.org/officeDocument/2006/relationships/slide" Target="slide40.xml"/><Relationship Id="rId9" Type="http://schemas.openxmlformats.org/officeDocument/2006/relationships/slide" Target="slide47.xml"/><Relationship Id="rId14" Type="http://schemas.openxmlformats.org/officeDocument/2006/relationships/slide" Target="slide5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8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69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70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71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18" Type="http://schemas.openxmlformats.org/officeDocument/2006/relationships/image" Target="../media/image72.png"/><Relationship Id="rId3" Type="http://schemas.openxmlformats.org/officeDocument/2006/relationships/slide" Target="slide40.xml"/><Relationship Id="rId7" Type="http://schemas.openxmlformats.org/officeDocument/2006/relationships/slide" Target="slide45.xml"/><Relationship Id="rId12" Type="http://schemas.openxmlformats.org/officeDocument/2006/relationships/slide" Target="slide54.xml"/><Relationship Id="rId17" Type="http://schemas.openxmlformats.org/officeDocument/2006/relationships/slide" Target="slide63.xml"/><Relationship Id="rId2" Type="http://schemas.openxmlformats.org/officeDocument/2006/relationships/slide" Target="slide39.xml"/><Relationship Id="rId16" Type="http://schemas.openxmlformats.org/officeDocument/2006/relationships/slide" Target="slide6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52.xml"/><Relationship Id="rId5" Type="http://schemas.openxmlformats.org/officeDocument/2006/relationships/slide" Target="slide42.xml"/><Relationship Id="rId15" Type="http://schemas.openxmlformats.org/officeDocument/2006/relationships/slide" Target="slide59.xml"/><Relationship Id="rId10" Type="http://schemas.openxmlformats.org/officeDocument/2006/relationships/slide" Target="slide49.xml"/><Relationship Id="rId19" Type="http://schemas.openxmlformats.org/officeDocument/2006/relationships/slide" Target="slide4.xml"/><Relationship Id="rId4" Type="http://schemas.openxmlformats.org/officeDocument/2006/relationships/slide" Target="slide41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2501" y="3860948"/>
            <a:ext cx="7626999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altLang="zh-CN" sz="4800" b="1" cap="all" spc="300">
                <a:solidFill>
                  <a:schemeClr val="bg1"/>
                </a:solidFill>
                <a:latin typeface="+mn-lt"/>
                <a:ea typeface="+mn-ea"/>
                <a:cs typeface="+mn-ea"/>
              </a:rPr>
              <a:t>§6.1</a:t>
            </a:r>
            <a:r>
              <a:rPr lang="zh-CN" altLang="zh-CN" sz="4800" b="1" cap="all" spc="300">
                <a:solidFill>
                  <a:schemeClr val="bg1"/>
                </a:solidFill>
                <a:latin typeface="+mn-lt"/>
                <a:ea typeface="+mn-ea"/>
                <a:cs typeface="+mn-ea"/>
              </a:rPr>
              <a:t>　幂函数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07905"/>
                <a:ext cx="11412000" cy="230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(1)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幂函数的个数为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A.0	B.1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C.2	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D.3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07905"/>
                <a:ext cx="11412000" cy="2301015"/>
              </a:xfrm>
              <a:prstGeom prst="rect">
                <a:avLst/>
              </a:prstGeom>
              <a:blipFill rotWithShape="0">
                <a:blip r:embed="rId3"/>
                <a:stretch>
                  <a:fillRect l="-1122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742763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9"/>
          <p:cNvSpPr txBox="1"/>
          <p:nvPr/>
        </p:nvSpPr>
        <p:spPr>
          <a:xfrm>
            <a:off x="2495600" y="128262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84535" y="3124717"/>
            <a:ext cx="11248331" cy="2484015"/>
            <a:chOff x="471835" y="4581128"/>
            <a:chExt cx="11248331" cy="2484015"/>
          </a:xfrm>
        </p:grpSpPr>
        <p:sp>
          <p:nvSpPr>
            <p:cNvPr id="20" name="圆角矩形 19"/>
            <p:cNvSpPr/>
            <p:nvPr/>
          </p:nvSpPr>
          <p:spPr>
            <a:xfrm>
              <a:off x="471835" y="4694020"/>
              <a:ext cx="11248331" cy="2371123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41394" y="3216217"/>
                <a:ext cx="10909212" cy="230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由于出现系数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因此不是幂函数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是两项和的形式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≠0),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可以看出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常函数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的图象比幂函数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的图象多了一个点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(0,1),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常函数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216217"/>
                <a:ext cx="10909212" cy="2301015"/>
              </a:xfrm>
              <a:prstGeom prst="rect">
                <a:avLst/>
              </a:prstGeom>
              <a:blipFill rotWithShape="0">
                <a:blip r:embed="rId4"/>
                <a:stretch>
                  <a:fillRect l="-1117" r="-1117" b="-3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963938"/>
                <a:ext cx="11412000" cy="827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63938"/>
                <a:ext cx="11412000" cy="827150"/>
              </a:xfrm>
              <a:prstGeom prst="rect">
                <a:avLst/>
              </a:prstGeom>
              <a:blipFill rotWithShape="0">
                <a:blip r:embed="rId3"/>
                <a:stretch>
                  <a:fillRect l="-1122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390000" y="2060848"/>
            <a:ext cx="11412000" cy="2376264"/>
            <a:chOff x="319674" y="2575382"/>
            <a:chExt cx="11412000" cy="2376264"/>
          </a:xfrm>
        </p:grpSpPr>
        <p:grpSp>
          <p:nvGrpSpPr>
            <p:cNvPr id="12" name="组合 11"/>
            <p:cNvGrpSpPr/>
            <p:nvPr/>
          </p:nvGrpSpPr>
          <p:grpSpPr>
            <a:xfrm>
              <a:off x="319674" y="2575382"/>
              <a:ext cx="11412000" cy="2376264"/>
              <a:chOff x="319674" y="476672"/>
              <a:chExt cx="11412000" cy="2376264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319674" y="589563"/>
                <a:ext cx="11412000" cy="2263373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41394" y="2204864"/>
                <a:ext cx="10909212" cy="1946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2=1,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3=0,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204864"/>
                <a:ext cx="10909212" cy="1946367"/>
              </a:xfrm>
              <a:prstGeom prst="rect">
                <a:avLst/>
              </a:prstGeom>
              <a:blipFill rotWithShape="0">
                <a:blip r:embed="rId4"/>
                <a:stretch>
                  <a:fillRect l="-1117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35560" y="1825095"/>
            <a:ext cx="9433048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判断一个函数是否为幂函数的依据是该函数是否为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的形式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需满足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指数为常数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底数为自变量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的系数为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218234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2135560" y="753134"/>
            <a:ext cx="9433048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340610" algn="l"/>
              </a:tabLst>
            </a:pPr>
            <a:r>
              <a:rPr lang="zh-CN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幂函数的判断方法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07368" y="692696"/>
            <a:ext cx="11339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是幂函数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且满足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(4)=16,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(-4)=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883995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4535" y="1900581"/>
            <a:ext cx="11248331" cy="1816451"/>
            <a:chOff x="471835" y="4581128"/>
            <a:chExt cx="11248331" cy="1816451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1703559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41394" y="2192164"/>
            <a:ext cx="10909212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设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(4)=16,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=16,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(-4)=(-4)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=16.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32304" y="666492"/>
            <a:ext cx="54373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16</a:t>
            </a:r>
            <a:endParaRPr lang="zh-CN" altLang="zh-CN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5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幂函数的图象与性质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714779"/>
            <a:ext cx="11519302" cy="141807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2348880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根据函数解析式先求出函数的定义域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然后画出函数图象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再利用图象和解析式研究函数的单调性、最值、值域、奇偶性、对称性等问题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701691"/>
            <a:ext cx="986882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根据之前所学的函数概念与性质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我们应该从哪些方面来研究幂函数呢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2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6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548680"/>
            <a:ext cx="11519302" cy="162134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368" y="2339080"/>
            <a:ext cx="11412000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699788" y="548680"/>
                <a:ext cx="9868820" cy="1621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你能在同一坐标系下作出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这五个函数的图象吗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548680"/>
                <a:ext cx="9868820" cy="1621341"/>
              </a:xfrm>
              <a:prstGeom prst="rect">
                <a:avLst/>
              </a:prstGeom>
              <a:blipFill rotWithShape="0">
                <a:blip r:embed="rId2"/>
                <a:stretch>
                  <a:fillRect l="-1297" r="-1235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830772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3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image27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3835" y="2673221"/>
            <a:ext cx="4104331" cy="34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983082"/>
            <a:ext cx="11519302" cy="475017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/>
              <a:t>非奇非偶函数</a:t>
            </a: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9788" y="969994"/>
            <a:ext cx="9940828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观察函数图象以及函数解析式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完成下表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</a:rPr>
              <a:t>.</a:t>
            </a:r>
            <a:endParaRPr lang="zh-CN" altLang="zh-CN" sz="2800" kern="1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099075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4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492783"/>
                  </p:ext>
                </p:extLst>
              </p:nvPr>
            </p:nvGraphicFramePr>
            <p:xfrm>
              <a:off x="1776000" y="1876297"/>
              <a:ext cx="8640000" cy="36235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40000"/>
                    <a:gridCol w="1440000"/>
                    <a:gridCol w="1440000"/>
                    <a:gridCol w="1440000"/>
                    <a:gridCol w="1440000"/>
                    <a:gridCol w="1440000"/>
                  </a:tblGrid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492783"/>
                  </p:ext>
                </p:extLst>
              </p:nvPr>
            </p:nvGraphicFramePr>
            <p:xfrm>
              <a:off x="1776000" y="1876297"/>
              <a:ext cx="8640000" cy="36235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40000"/>
                    <a:gridCol w="1440000"/>
                    <a:gridCol w="1440000"/>
                    <a:gridCol w="1440000"/>
                    <a:gridCol w="1440000"/>
                    <a:gridCol w="1440000"/>
                  </a:tblGrid>
                  <a:tr h="8887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000" t="-685" r="-399578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0847" t="-685" r="-301271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0847" t="-685" r="-201271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99156" t="-685" r="-100422" b="-3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9476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5" name="矩形 14"/>
          <p:cNvSpPr/>
          <p:nvPr/>
        </p:nvSpPr>
        <p:spPr>
          <a:xfrm>
            <a:off x="3719667" y="287573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33769" y="287573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599548" y="287573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668816" y="2875735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[0,+∞)</a:t>
            </a: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059738" y="2875735"/>
            <a:ext cx="1297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≠0}</a:t>
            </a: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719667" y="3621942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779505" y="3621942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[0,+∞)</a:t>
            </a: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599548" y="3621942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R</a:t>
            </a: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668816" y="3621942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[0,+∞)</a:t>
            </a: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9059738" y="3621942"/>
            <a:ext cx="1297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{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|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y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≠0}</a:t>
            </a: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3310901" y="46126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奇函数</a:t>
            </a: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725003" y="46126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偶函数</a:t>
            </a:r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190782" y="46126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奇函数</a:t>
            </a:r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614314" y="4443654"/>
            <a:ext cx="12618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非奇</a:t>
            </a:r>
            <a:r>
              <a:rPr lang="zh-CN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非</a:t>
            </a:r>
            <a:endParaRPr lang="en-US" altLang="zh-CN" sz="2800" smtClean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zh-CN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偶函数</a:t>
            </a:r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9077371" y="46126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奇函数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8" grpId="0"/>
      <p:bldP spid="40" grpId="0"/>
      <p:bldP spid="42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983082"/>
            <a:ext cx="11519302" cy="410210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/>
              <a:t>非奇非偶函数</a:t>
            </a: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1099075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4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7358416"/>
                  </p:ext>
                </p:extLst>
              </p:nvPr>
            </p:nvGraphicFramePr>
            <p:xfrm>
              <a:off x="1776000" y="1312860"/>
              <a:ext cx="9432568" cy="3463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40000"/>
                    <a:gridCol w="1295824"/>
                    <a:gridCol w="2016224"/>
                    <a:gridCol w="1259952"/>
                    <a:gridCol w="1440000"/>
                    <a:gridCol w="1980568"/>
                  </a:tblGrid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zh-CN" sz="2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effectLst/>
                                          <a:latin typeface="Cambria Math" panose="02040503050406030204" pitchFamily="18" charset="0"/>
                                          <a:ea typeface="方正中等线简体" panose="03000509000000000000" pitchFamily="65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oMath>
                          </a14:m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720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337" marR="13337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337" marR="13337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7358416"/>
                  </p:ext>
                </p:extLst>
              </p:nvPr>
            </p:nvGraphicFramePr>
            <p:xfrm>
              <a:off x="1776000" y="1312860"/>
              <a:ext cx="9432568" cy="3463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40000"/>
                    <a:gridCol w="1295824"/>
                    <a:gridCol w="2016224"/>
                    <a:gridCol w="1259952"/>
                    <a:gridCol w="1440000"/>
                    <a:gridCol w="1980568"/>
                  </a:tblGrid>
                  <a:tr h="88874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11268" t="-685" r="-516901" b="-29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35952" t="-685" r="-232628" b="-29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77295" t="-685" r="-271981" b="-29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18644" t="-685" r="-138559" b="-29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800" i="1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800" baseline="300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-1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5749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zh-CN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en-US" sz="2800" smtClean="0">
                            <a:effectLst/>
                            <a:latin typeface="Times New Roman" panose="020206030504050203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337" marR="13337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7304" marR="7304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250440" algn="l"/>
                            </a:tabLs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8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3337" marR="13337" marT="7304" marB="7304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6" name="矩形 45"/>
          <p:cNvSpPr/>
          <p:nvPr/>
        </p:nvSpPr>
        <p:spPr>
          <a:xfrm>
            <a:off x="3211146" y="326872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</a:t>
            </a:r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4595477" y="2124147"/>
            <a:ext cx="1805973" cy="261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(-∞,0]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spc="-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 spc="-1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zh-CN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单调递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726719" y="2486504"/>
            <a:ext cx="14197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上单调递增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9295036" y="2147960"/>
            <a:ext cx="18415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spc="-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 spc="-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单调递减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569683" y="326872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增函数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2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  <p:bldP spid="52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904066"/>
            <a:ext cx="1141585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一般幂函数的性质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具有的性质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函数的图象都过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点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函数的图象随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的增大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函数在区间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递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具有的性质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函数的图象都过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点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函数的图象随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的增大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函数在区间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递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47728" y="2272218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(0,0)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43872" y="2299155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88088" y="29202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上升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9733" y="359711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增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09875" y="4847088"/>
            <a:ext cx="873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16080" y="549538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下降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5860" y="615194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07670" y="-97155"/>
            <a:ext cx="10168255" cy="518233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56005" y="2276872"/>
                <a:ext cx="8496300" cy="2520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40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了解幂函数的概念</a:t>
                </a:r>
                <a:r>
                  <a:rPr lang="en-US" altLang="zh-CN" sz="2400" smtClean="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400" smtClean="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掌握</a:t>
                </a:r>
                <a:r>
                  <a:rPr lang="en-US" altLang="zh-CN" sz="2400" i="1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400" i="1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i="1" baseline="300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α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,1,2,3</m:t>
                        </m:r>
                      </m:e>
                    </m:d>
                  </m:oMath>
                </a14:m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的图象与性质</a:t>
                </a:r>
                <a:r>
                  <a:rPr lang="en-US" altLang="zh-CN" sz="2400" smtClean="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400" smtClean="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理解和掌握幂函数在第一象限的分类特征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能运用数形结合的方法处理幂函数的有关问题</a:t>
                </a:r>
                <a:r>
                  <a:rPr lang="en-US" altLang="zh-CN" sz="2400"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endParaRPr lang="zh-CN" altLang="zh-CN" sz="105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05" y="2276872"/>
                <a:ext cx="8496300" cy="2520177"/>
              </a:xfrm>
              <a:prstGeom prst="rect">
                <a:avLst/>
              </a:prstGeom>
              <a:blipFill rotWithShape="0">
                <a:blip r:embed="rId2"/>
                <a:stretch>
                  <a:fillRect l="-1076" r="-1148" b="-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400" b="1" dirty="0">
                <a:solidFill>
                  <a:schemeClr val="bg1"/>
                </a:solidFill>
                <a:cs typeface="+mn-ea"/>
              </a:rPr>
              <a:t>学习目标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67963"/>
                <a:ext cx="11412000" cy="848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</a:t>
                </a: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67963"/>
                <a:ext cx="11412000" cy="848950"/>
              </a:xfrm>
              <a:prstGeom prst="rect">
                <a:avLst/>
              </a:prstGeom>
              <a:blipFill rotWithShape="0">
                <a:blip r:embed="rId3"/>
                <a:stretch>
                  <a:fillRect b="-194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0" y="811998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image273.jpe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574"/>
          <a:stretch/>
        </p:blipFill>
        <p:spPr>
          <a:xfrm>
            <a:off x="646451" y="1470759"/>
            <a:ext cx="2569229" cy="2169865"/>
          </a:xfrm>
          <a:prstGeom prst="rect">
            <a:avLst/>
          </a:prstGeom>
        </p:spPr>
      </p:pic>
      <p:pic>
        <p:nvPicPr>
          <p:cNvPr id="18" name="image274.jpeg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932"/>
          <a:stretch/>
        </p:blipFill>
        <p:spPr>
          <a:xfrm>
            <a:off x="9048328" y="1470759"/>
            <a:ext cx="2497220" cy="2250703"/>
          </a:xfrm>
          <a:prstGeom prst="rect">
            <a:avLst/>
          </a:prstGeom>
        </p:spPr>
      </p:pic>
      <p:pic>
        <p:nvPicPr>
          <p:cNvPr id="19" name="image273.jpe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27"/>
          <a:stretch/>
        </p:blipFill>
        <p:spPr>
          <a:xfrm>
            <a:off x="3143672" y="1511177"/>
            <a:ext cx="2598287" cy="2169865"/>
          </a:xfrm>
          <a:prstGeom prst="rect">
            <a:avLst/>
          </a:prstGeom>
        </p:spPr>
      </p:pic>
      <p:pic>
        <p:nvPicPr>
          <p:cNvPr id="20" name="image274.jpeg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533"/>
          <a:stretch/>
        </p:blipFill>
        <p:spPr>
          <a:xfrm>
            <a:off x="6600056" y="1484784"/>
            <a:ext cx="2412252" cy="2250703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4223792" y="3127772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4535" y="4077072"/>
            <a:ext cx="11248331" cy="1872208"/>
            <a:chOff x="471835" y="4581128"/>
            <a:chExt cx="11248331" cy="1872208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1759316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95400" y="4293096"/>
                <a:ext cx="10801200" cy="1424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A,C,D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均不对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93096"/>
                <a:ext cx="10801200" cy="1424685"/>
              </a:xfrm>
              <a:prstGeom prst="rect">
                <a:avLst/>
              </a:prstGeom>
              <a:blipFill rotWithShape="0">
                <a:blip r:embed="rId6"/>
                <a:stretch>
                  <a:fillRect l="-1129" b="-10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16632"/>
                <a:ext cx="11412000" cy="347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图中的曲线是幂函数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在第一象限的图象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±2,±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四个值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则相应于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依次为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A.-2,-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,2	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,-2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,-2,2,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,-2,-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6632"/>
                <a:ext cx="11412000" cy="3476336"/>
              </a:xfrm>
              <a:prstGeom prst="rect">
                <a:avLst/>
              </a:prstGeom>
              <a:blipFill rotWithShape="0">
                <a:blip r:embed="rId3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9"/>
          <p:cNvSpPr txBox="1"/>
          <p:nvPr/>
        </p:nvSpPr>
        <p:spPr>
          <a:xfrm>
            <a:off x="2999656" y="184144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0" name="image2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0216" y="1340768"/>
            <a:ext cx="2563528" cy="216873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4535" y="3717032"/>
            <a:ext cx="11248331" cy="2880320"/>
            <a:chOff x="471835" y="4581128"/>
            <a:chExt cx="11248331" cy="2880320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2767428"/>
            </a:xfrm>
            <a:prstGeom prst="roundRect">
              <a:avLst>
                <a:gd name="adj" fmla="val 32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5400" y="3961565"/>
                <a:ext cx="10801200" cy="2563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的性质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在第一象限内的图象当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越大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递增速度越快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,|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越大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曲线越陡峭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所以曲线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曲线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61565"/>
                <a:ext cx="10801200" cy="2563779"/>
              </a:xfrm>
              <a:prstGeom prst="rect">
                <a:avLst/>
              </a:prstGeom>
              <a:blipFill rotWithShape="0">
                <a:blip r:embed="rId5"/>
                <a:stretch>
                  <a:fillRect l="-1129" r="-1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4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8346"/>
            <a:ext cx="11377264" cy="332880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2062462" y="1831464"/>
            <a:ext cx="9074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先确定幂函数在第一象限内的图象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确定幂函数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在第一象限内的图象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再确定幂函数在其他象限内的图象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根据幂函数的定义域及奇偶性确定幂函数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在其他象限内的图象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2462" y="767708"/>
            <a:ext cx="8858074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340610" algn="l"/>
              </a:tabLst>
            </a:pPr>
            <a:r>
              <a:rPr lang="zh-CN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幂函数图象的画法</a:t>
            </a:r>
            <a:endParaRPr lang="zh-CN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4" y="260648"/>
            <a:ext cx="113927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en-US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如图是幂函数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在第一象限内的图象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A.-1&lt;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&lt;-1,0&lt;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C.-1&lt;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r>
              <a:rPr lang="en-US" altLang="zh-CN" sz="2800" i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424530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9"/>
          <p:cNvSpPr txBox="1"/>
          <p:nvPr/>
        </p:nvSpPr>
        <p:spPr>
          <a:xfrm>
            <a:off x="237952" y="156529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84535" y="3838716"/>
            <a:ext cx="11248331" cy="2326588"/>
            <a:chOff x="471835" y="4581128"/>
            <a:chExt cx="11248331" cy="2326588"/>
          </a:xfrm>
        </p:grpSpPr>
        <p:sp>
          <p:nvSpPr>
            <p:cNvPr id="16" name="圆角矩形 15"/>
            <p:cNvSpPr/>
            <p:nvPr/>
          </p:nvSpPr>
          <p:spPr>
            <a:xfrm>
              <a:off x="471835" y="4694020"/>
              <a:ext cx="11248331" cy="2213696"/>
            </a:xfrm>
            <a:prstGeom prst="roundRect">
              <a:avLst>
                <a:gd name="adj" fmla="val 406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95400" y="4077072"/>
            <a:ext cx="1080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[0,+∞)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且为上凸函数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&lt;1;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且在直线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的右侧时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的图象在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的图象的下方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&lt;-1.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pic>
        <p:nvPicPr>
          <p:cNvPr id="22" name="image27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8088" y="1052736"/>
            <a:ext cx="2448089" cy="2297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385462"/>
            <a:ext cx="8928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幂函数的图象与性质的应用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188640"/>
                <a:ext cx="11412000" cy="1621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</a:t>
                </a:r>
                <a:r>
                  <a:rPr lang="zh-CN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比较下列各组数中两个数的大小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88640"/>
                <a:ext cx="11412000" cy="1621982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390000" y="2026940"/>
            <a:ext cx="11412000" cy="1334136"/>
            <a:chOff x="319674" y="2575382"/>
            <a:chExt cx="11412000" cy="1334136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1334136"/>
              <a:chOff x="319674" y="476672"/>
              <a:chExt cx="11412000" cy="1334136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1221245"/>
              </a:xfrm>
              <a:prstGeom prst="roundRect">
                <a:avLst>
                  <a:gd name="adj" fmla="val 7251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0" y="353962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1384" y="2060848"/>
                <a:ext cx="11017224" cy="1196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0.5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060848"/>
                <a:ext cx="11017224" cy="1196481"/>
              </a:xfrm>
              <a:prstGeom prst="rect">
                <a:avLst/>
              </a:prstGeom>
              <a:blipFill rotWithShape="0">
                <a:blip r:embed="rId4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90000" y="3284984"/>
                <a:ext cx="11412000" cy="1185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284984"/>
                <a:ext cx="11412000" cy="1185902"/>
              </a:xfrm>
              <a:prstGeom prst="rect">
                <a:avLst/>
              </a:prstGeom>
              <a:blipFill rotWithShape="0">
                <a:blip r:embed="rId5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/>
          <p:cNvGrpSpPr/>
          <p:nvPr/>
        </p:nvGrpSpPr>
        <p:grpSpPr>
          <a:xfrm>
            <a:off x="390000" y="4653136"/>
            <a:ext cx="11412000" cy="1944216"/>
            <a:chOff x="319674" y="2575382"/>
            <a:chExt cx="11412000" cy="1944216"/>
          </a:xfrm>
        </p:grpSpPr>
        <p:grpSp>
          <p:nvGrpSpPr>
            <p:cNvPr id="17" name="组合 16"/>
            <p:cNvGrpSpPr/>
            <p:nvPr/>
          </p:nvGrpSpPr>
          <p:grpSpPr>
            <a:xfrm>
              <a:off x="319674" y="2575382"/>
              <a:ext cx="11412000" cy="1944216"/>
              <a:chOff x="319674" y="476672"/>
              <a:chExt cx="11412000" cy="1944216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19674" y="589563"/>
                <a:ext cx="11412000" cy="1831325"/>
              </a:xfrm>
              <a:prstGeom prst="roundRect">
                <a:avLst>
                  <a:gd name="adj" fmla="val 378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551384" y="4831060"/>
                <a:ext cx="11017224" cy="1686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4831060"/>
                <a:ext cx="11017224" cy="1686424"/>
              </a:xfrm>
              <a:prstGeom prst="rect">
                <a:avLst/>
              </a:prstGeom>
              <a:blipFill rotWithShape="0">
                <a:blip r:embed="rId6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908720"/>
                <a:ext cx="11412000" cy="1363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08720"/>
                <a:ext cx="11412000" cy="1363963"/>
              </a:xfrm>
              <a:prstGeom prst="rect">
                <a:avLst/>
              </a:prstGeom>
              <a:blipFill rotWithShape="0">
                <a:blip r:embed="rId3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5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90000" y="103047"/>
            <a:ext cx="11412000" cy="6692911"/>
            <a:chOff x="319674" y="2575382"/>
            <a:chExt cx="11412000" cy="6692911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6692911"/>
              <a:chOff x="319674" y="476672"/>
              <a:chExt cx="11412000" cy="6692911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319674" y="589563"/>
                <a:ext cx="11412000" cy="6580020"/>
              </a:xfrm>
              <a:prstGeom prst="roundRect">
                <a:avLst>
                  <a:gd name="adj" fmla="val 126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1384" y="254617"/>
                <a:ext cx="11017224" cy="6613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US" altLang="zh-CN" sz="2800">
                                            <a:effectLst/>
                                            <a:latin typeface="Cambria Math" panose="02040503050406030204" pitchFamily="18" charset="0"/>
                                            <a:ea typeface="方正中等线简体" panose="03000509000000000000" pitchFamily="65" charset="-122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16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16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54617"/>
                <a:ext cx="11017224" cy="6613349"/>
              </a:xfrm>
              <a:prstGeom prst="rect">
                <a:avLst/>
              </a:prstGeom>
              <a:blipFill rotWithShape="0">
                <a:blip r:embed="rId3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4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56321"/>
            <a:ext cx="11377264" cy="312480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18446" y="1700808"/>
            <a:ext cx="95781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若两个幂值的指数相同或可化为两个指数相同的幂值时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则可构造函数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利用幂函数的单调性比较大小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若底数、指数均不同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则考虑用中间值法比较大小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这里的中间值可以是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18446" y="620688"/>
            <a:ext cx="9578154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340610" algn="l"/>
              </a:tabLst>
            </a:pPr>
            <a:r>
              <a:rPr lang="zh-CN" altLang="zh-CN" sz="2800" b="1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比较幂值大小的方法</a:t>
            </a:r>
            <a:endParaRPr lang="zh-CN" altLang="zh-CN" sz="2800" b="1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692696"/>
                <a:ext cx="11412000" cy="1687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</a:t>
                </a:r>
                <a:r>
                  <a:rPr lang="zh-CN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比较下列各组数中两个数的大小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0.3</m:t>
                        </m:r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0.3</m:t>
                        </m:r>
                      </m:sup>
                    </m:sSup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692696"/>
                <a:ext cx="11412000" cy="1687578"/>
              </a:xfrm>
              <a:prstGeom prst="rect">
                <a:avLst/>
              </a:prstGeom>
              <a:blipFill rotWithShape="0">
                <a:blip r:embed="rId3"/>
                <a:stretch>
                  <a:fillRect l="-1122" b="-3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0" y="895415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0000" y="2874406"/>
            <a:ext cx="11412000" cy="2008318"/>
            <a:chOff x="319674" y="2575382"/>
            <a:chExt cx="11412000" cy="2008318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2008318"/>
              <a:chOff x="319674" y="476672"/>
              <a:chExt cx="11412000" cy="2008318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3"/>
                <a:ext cx="11412000" cy="1895427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1394" y="3154532"/>
                <a:ext cx="10909212" cy="1614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-0.3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0.3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0.3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154532"/>
                <a:ext cx="10909212" cy="1614609"/>
              </a:xfrm>
              <a:prstGeom prst="rect">
                <a:avLst/>
              </a:prstGeom>
              <a:blipFill rotWithShape="0">
                <a:blip r:embed="rId4"/>
                <a:stretch>
                  <a:fillRect l="-1117" b="-1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7671" y="-97155"/>
            <a:ext cx="11376962" cy="554237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5005" y="1977221"/>
            <a:ext cx="105619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同学们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我们说要学好数学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要先了解它的发展史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比如我们今天要学习的幂函数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其原意是遮盖东西用的布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后来引申为面积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《九章算术》刘徽注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凡广纵相乘谓之幂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后来又推广引申为多次乘方的结果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到了清明时代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既称面积为幂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也称平方或立方为幂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清末之后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幂逐渐开始专指乘方概念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prstClr val="white"/>
                </a:solidFill>
                <a:cs typeface="+mn-ea"/>
                <a:sym typeface="+mn-lt"/>
              </a:rPr>
              <a:t>导 语</a:t>
            </a:r>
            <a:endParaRPr lang="en-US" altLang="zh-CN" sz="2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6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692696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(2)-3.14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-π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90000" y="1628800"/>
            <a:ext cx="11412000" cy="1728196"/>
            <a:chOff x="319674" y="2575382"/>
            <a:chExt cx="11412000" cy="1728196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1728196"/>
              <a:chOff x="319674" y="476672"/>
              <a:chExt cx="11412000" cy="1728196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4"/>
                <a:ext cx="11412000" cy="1615304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41394" y="1908926"/>
            <a:ext cx="10909212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∵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b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上的增函数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3.14&lt;π,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3.14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&lt;π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-3.14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&gt;-π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548680"/>
                <a:ext cx="11412000" cy="1444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548680"/>
                <a:ext cx="11412000" cy="1444434"/>
              </a:xfrm>
              <a:prstGeom prst="rect">
                <a:avLst/>
              </a:prstGeom>
              <a:blipFill rotWithShape="0">
                <a:blip r:embed="rId3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390000" y="2060848"/>
            <a:ext cx="11412000" cy="3240360"/>
            <a:chOff x="319674" y="2575382"/>
            <a:chExt cx="11412000" cy="3240360"/>
          </a:xfrm>
        </p:grpSpPr>
        <p:grpSp>
          <p:nvGrpSpPr>
            <p:cNvPr id="10" name="组合 9"/>
            <p:cNvGrpSpPr/>
            <p:nvPr/>
          </p:nvGrpSpPr>
          <p:grpSpPr>
            <a:xfrm>
              <a:off x="319674" y="2575382"/>
              <a:ext cx="11412000" cy="3240360"/>
              <a:chOff x="319674" y="476672"/>
              <a:chExt cx="11412000" cy="3240360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319674" y="589564"/>
                <a:ext cx="11412000" cy="3127468"/>
              </a:xfrm>
              <a:prstGeom prst="roundRect">
                <a:avLst>
                  <a:gd name="adj" fmla="val 4193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1394" y="2340974"/>
                <a:ext cx="10909212" cy="2777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800">
                                        <a:effectLst/>
                                        <a:latin typeface="Cambria Math" panose="02040503050406030204" pitchFamily="18" charset="0"/>
                                        <a:ea typeface="方正中等线简体" panose="03000509000000000000" pitchFamily="65" charset="-122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340974"/>
                <a:ext cx="10909212" cy="2777812"/>
              </a:xfrm>
              <a:prstGeom prst="rect">
                <a:avLst/>
              </a:prstGeom>
              <a:blipFill rotWithShape="0">
                <a:blip r:embed="rId4"/>
                <a:stretch>
                  <a:fillRect l="-1117" b="-1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5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286" y="1743224"/>
            <a:ext cx="112294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知识清单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幂函数的定义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几个常见幂函数的图象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幂函数的性质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方法归纳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待定系数法、数形结合法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常见误区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易忽略幂函数的概念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随堂演练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圆角矩形 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圆角矩形 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90000" y="116632"/>
                <a:ext cx="11412000" cy="2562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等于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B.2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16632"/>
                <a:ext cx="11412000" cy="2562433"/>
              </a:xfrm>
              <a:prstGeom prst="rect">
                <a:avLst/>
              </a:prstGeom>
              <a:blipFill rotWithShape="0">
                <a:blip r:embed="rId6"/>
                <a:stretch>
                  <a:fillRect l="-1122" b="-2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9"/>
          <p:cNvSpPr txBox="1"/>
          <p:nvPr/>
        </p:nvSpPr>
        <p:spPr>
          <a:xfrm>
            <a:off x="250652" y="1052736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2996952"/>
            <a:ext cx="11248331" cy="2664296"/>
            <a:chOff x="471835" y="4581128"/>
            <a:chExt cx="11248331" cy="2664296"/>
          </a:xfrm>
        </p:grpSpPr>
        <p:sp>
          <p:nvSpPr>
            <p:cNvPr id="9" name="圆角矩形 8"/>
            <p:cNvSpPr/>
            <p:nvPr/>
          </p:nvSpPr>
          <p:spPr>
            <a:xfrm>
              <a:off x="471835" y="4694020"/>
              <a:ext cx="11248331" cy="2551404"/>
            </a:xfrm>
            <a:prstGeom prst="roundRect">
              <a:avLst>
                <a:gd name="adj" fmla="val 394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95400" y="3212976"/>
                <a:ext cx="10801200" cy="2367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设幂函数为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幂函数的图象经过点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(2)=2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212976"/>
                <a:ext cx="10801200" cy="2367828"/>
              </a:xfrm>
              <a:prstGeom prst="rect">
                <a:avLst/>
              </a:prstGeom>
              <a:blipFill rotWithShape="0">
                <a:blip r:embed="rId7"/>
                <a:stretch>
                  <a:fillRect l="-1129" b="-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50482" y="548680"/>
                <a:ext cx="11491037" cy="2346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,3</m:t>
                        </m:r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则使函数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且为奇函数的所有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A.1,3	B.-1,1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C.-1,3	D.-1,1,3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2" y="548680"/>
                <a:ext cx="11491037" cy="2346540"/>
              </a:xfrm>
              <a:prstGeom prst="rect">
                <a:avLst/>
              </a:prstGeom>
              <a:blipFill rotWithShape="0">
                <a:blip r:embed="rId2"/>
                <a:stretch>
                  <a:fillRect l="-1060" r="-265" b="-3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 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圆角矩形 2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圆角矩形 4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191344" y="1475441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1835" y="3140968"/>
            <a:ext cx="11248331" cy="2736304"/>
            <a:chOff x="471835" y="4581128"/>
            <a:chExt cx="11248331" cy="2736304"/>
          </a:xfrm>
        </p:grpSpPr>
        <p:sp>
          <p:nvSpPr>
            <p:cNvPr id="10" name="圆角矩形 9"/>
            <p:cNvSpPr/>
            <p:nvPr/>
          </p:nvSpPr>
          <p:spPr>
            <a:xfrm>
              <a:off x="471835" y="4694020"/>
              <a:ext cx="11248331" cy="2623412"/>
            </a:xfrm>
            <a:prstGeom prst="roundRect">
              <a:avLst>
                <a:gd name="adj" fmla="val 312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5400" y="3429000"/>
                <a:ext cx="10801200" cy="2297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≠0},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且为奇函数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且为奇函数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且为非奇非偶函数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且为奇函数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429000"/>
                <a:ext cx="10801200" cy="2297552"/>
              </a:xfrm>
              <a:prstGeom prst="rect">
                <a:avLst/>
              </a:prstGeom>
              <a:blipFill rotWithShape="0">
                <a:blip r:embed="rId7"/>
                <a:stretch>
                  <a:fillRect l="-1129" r="-1185" b="-34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0000" y="44624"/>
                <a:ext cx="11412000" cy="983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4624"/>
                <a:ext cx="11412000" cy="983539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圆角矩形 1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1835" y="3501008"/>
            <a:ext cx="11248331" cy="2610664"/>
            <a:chOff x="471835" y="4581128"/>
            <a:chExt cx="11248331" cy="2610664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2497772"/>
            </a:xfrm>
            <a:prstGeom prst="roundRect">
              <a:avLst>
                <a:gd name="adj" fmla="val 2773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95400" y="3591392"/>
                <a:ext cx="10873208" cy="2429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它是非奇非偶函数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A,B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mtClean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图象在区间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[0,1]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上是下凸的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591392"/>
                <a:ext cx="10873208" cy="2429896"/>
              </a:xfrm>
              <a:prstGeom prst="rect">
                <a:avLst/>
              </a:prstGeom>
              <a:blipFill rotWithShape="0">
                <a:blip r:embed="rId7"/>
                <a:stretch>
                  <a:fillRect l="-1121" b="-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281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5063" y="1052736"/>
            <a:ext cx="7581875" cy="21380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89820" y="2657915"/>
            <a:ext cx="7560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090" y="1106160"/>
            <a:ext cx="113625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4.0.23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0.24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的大小关系是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圆角矩形 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圆角矩形 1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7" name="返回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71835" y="2348880"/>
            <a:ext cx="11248331" cy="1728192"/>
            <a:chOff x="471835" y="4581128"/>
            <a:chExt cx="11248331" cy="1728192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1615300"/>
            </a:xfrm>
            <a:prstGeom prst="roundRect">
              <a:avLst>
                <a:gd name="adj" fmla="val 605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pattFill prst="sm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695400" y="2564904"/>
            <a:ext cx="108012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0.23&lt;0.24,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0.23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&gt;0.24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03912" y="1106160"/>
            <a:ext cx="24032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0.23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&gt;0.24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-2.3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2999656" y="2750542"/>
            <a:ext cx="850147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400"/>
              </a:spcBef>
              <a:spcAft>
                <a:spcPts val="1450"/>
              </a:spcAft>
            </a:pP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课时对点练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65173" y="2492896"/>
            <a:ext cx="53933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390000" y="1260676"/>
                <a:ext cx="11412000" cy="2267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若幂函数的图象过点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(16,4),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则该幂函数的解析式是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60676"/>
                <a:ext cx="11412000" cy="2267672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圆角矩形 84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6" name="圆角矩形 85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圆角矩形 86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圆角矩形 89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圆角矩形 90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圆角矩形 91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圆角矩形 92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" name="圆角矩形 93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5" name="圆角矩形 94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圆角矩形 95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圆角矩形 96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8" name="圆角矩形 97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9" name="圆角矩形 98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圆角矩形 99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基础巩固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463141" y="200271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3717032"/>
            <a:ext cx="11248331" cy="1368152"/>
            <a:chOff x="471835" y="4581128"/>
            <a:chExt cx="11248331" cy="1368152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1"/>
              <a:ext cx="11248331" cy="1255259"/>
            </a:xfrm>
            <a:prstGeom prst="roundRect">
              <a:avLst>
                <a:gd name="adj" fmla="val 1020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623392" y="3933056"/>
                <a:ext cx="11017224" cy="1004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=4,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3933056"/>
                <a:ext cx="11017224" cy="1004890"/>
              </a:xfrm>
              <a:prstGeom prst="rect">
                <a:avLst/>
              </a:prstGeom>
              <a:blipFill rotWithShape="0">
                <a:blip r:embed="rId19"/>
                <a:stretch>
                  <a:fillRect l="-1106"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132856"/>
            <a:ext cx="4680520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>
                <a:solidFill>
                  <a:schemeClr val="tx1">
                    <a:lumMod val="65000"/>
                    <a:lumOff val="35000"/>
                  </a:schemeClr>
                </a:solidFill>
              </a:rPr>
              <a:t>一、幂函数的概念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2910030"/>
            <a:ext cx="467798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>
                <a:solidFill>
                  <a:schemeClr val="tx1">
                    <a:lumMod val="65000"/>
                    <a:lumOff val="35000"/>
                  </a:schemeClr>
                </a:solidFill>
              </a:rPr>
              <a:t>二、幂函数的图象与性质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9">
            <a:hlinkClick r:id="rId4" action="ppaction://hlinksldjump"/>
          </p:cNvPr>
          <p:cNvSpPr txBox="1"/>
          <p:nvPr/>
        </p:nvSpPr>
        <p:spPr>
          <a:xfrm>
            <a:off x="1991544" y="5321832"/>
            <a:ext cx="19493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课时对点练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2" name="文本框 11">
            <a:hlinkClick r:id="rId5" action="ppaction://hlinksldjump"/>
          </p:cNvPr>
          <p:cNvSpPr txBox="1"/>
          <p:nvPr/>
        </p:nvSpPr>
        <p:spPr>
          <a:xfrm>
            <a:off x="2020718" y="3727343"/>
            <a:ext cx="537142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>
                <a:solidFill>
                  <a:schemeClr val="tx1">
                    <a:lumMod val="65000"/>
                    <a:lumOff val="35000"/>
                  </a:schemeClr>
                </a:solidFill>
              </a:rPr>
              <a:t>三、幂函数的图象与性质的应用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020718" y="4544656"/>
            <a:ext cx="1653650" cy="53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600" dirty="0" smtClean="0">
                <a:solidFill>
                  <a:srgbClr val="00589A"/>
                </a:solidFill>
              </a:rPr>
              <a:t>随堂演练</a:t>
            </a:r>
            <a:endParaRPr lang="zh-CN" altLang="en-US" sz="2600" dirty="0">
              <a:solidFill>
                <a:srgbClr val="00589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7128491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5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0000" y="432465"/>
                <a:ext cx="11412000" cy="2267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既是偶函数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又在区间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上单调递增的是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32465"/>
                <a:ext cx="11412000" cy="2267672"/>
              </a:xfrm>
              <a:prstGeom prst="rect">
                <a:avLst/>
              </a:prstGeom>
              <a:blipFill rotWithShape="0">
                <a:blip r:embed="rId2"/>
                <a:stretch>
                  <a:fillRect l="-1122"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254844" y="192533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024753"/>
            <a:ext cx="11248331" cy="2564487"/>
            <a:chOff x="471835" y="4581128"/>
            <a:chExt cx="11248331" cy="2564487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19"/>
              <a:ext cx="11248331" cy="2451596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3212976"/>
                <a:ext cx="10801200" cy="2267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都是奇函数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B,D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不满足题意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但不是偶函数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不满足题意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212976"/>
                <a:ext cx="10801200" cy="2267672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3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391045"/>
                <a:ext cx="11412000" cy="2533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则下列各式中正确的是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391045"/>
                <a:ext cx="11412000" cy="2533899"/>
              </a:xfrm>
              <a:prstGeom prst="rect">
                <a:avLst/>
              </a:prstGeom>
              <a:blipFill rotWithShape="0">
                <a:blip r:embed="rId2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9"/>
          <p:cNvSpPr txBox="1"/>
          <p:nvPr/>
        </p:nvSpPr>
        <p:spPr>
          <a:xfrm>
            <a:off x="252734" y="204722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3284984"/>
            <a:ext cx="11248331" cy="2160240"/>
            <a:chOff x="471835" y="4581128"/>
            <a:chExt cx="11248331" cy="216024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047348"/>
            </a:xfrm>
            <a:prstGeom prst="roundRect">
              <a:avLst>
                <a:gd name="adj" fmla="val 5441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3429000"/>
                <a:ext cx="1080120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 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429000"/>
                <a:ext cx="10801200" cy="1846659"/>
              </a:xfrm>
              <a:prstGeom prst="rect">
                <a:avLst/>
              </a:prstGeom>
              <a:blipFill rotWithShape="0">
                <a:blip r:embed="rId19"/>
                <a:stretch>
                  <a:fillRect l="-1129" b="-3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6" name="圆角矩形 4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77725"/>
                <a:ext cx="11412000" cy="9750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轴对称的图象大致是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7725"/>
                <a:ext cx="11412000" cy="975011"/>
              </a:xfrm>
              <a:prstGeom prst="rect">
                <a:avLst/>
              </a:prstGeom>
              <a:blipFill rotWithShape="0">
                <a:blip r:embed="rId18"/>
                <a:stretch>
                  <a:fillRect l="-1122" b="-3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283.jpeg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3592" y="1149822"/>
            <a:ext cx="7884817" cy="2178025"/>
          </a:xfrm>
          <a:prstGeom prst="rect">
            <a:avLst/>
          </a:prstGeom>
        </p:spPr>
      </p:pic>
      <p:sp>
        <p:nvSpPr>
          <p:cNvPr id="28" name="TextBox 19"/>
          <p:cNvSpPr txBox="1"/>
          <p:nvPr/>
        </p:nvSpPr>
        <p:spPr>
          <a:xfrm>
            <a:off x="4420598" y="275574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501008"/>
            <a:ext cx="11248331" cy="2736304"/>
            <a:chOff x="471835" y="4581128"/>
            <a:chExt cx="11248331" cy="2736304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2623412"/>
            </a:xfrm>
            <a:prstGeom prst="roundRect">
              <a:avLst>
                <a:gd name="adj" fmla="val 339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95400" y="3760465"/>
                <a:ext cx="10801200" cy="2288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的图象位于第一象限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且为增函数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所以函数图象是上升的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的图象可看作是由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的图象向下平移一个单位长度得到的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如选项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中的图所示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的图象关于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轴对称的图象即为选项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760465"/>
                <a:ext cx="10801200" cy="2288383"/>
              </a:xfrm>
              <a:prstGeom prst="rect">
                <a:avLst/>
              </a:prstGeom>
              <a:blipFill rotWithShape="0">
                <a:blip r:embed="rId20"/>
                <a:stretch>
                  <a:fillRect l="-1129" r="-1185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2090" y="1073934"/>
                <a:ext cx="11298075" cy="3644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5.(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的图象经过点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27,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具有的性质是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在其定义域上单调递增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90" y="1073934"/>
                <a:ext cx="11298075" cy="3644972"/>
              </a:xfrm>
              <a:prstGeom prst="rect">
                <a:avLst/>
              </a:prstGeom>
              <a:blipFill rotWithShape="0">
                <a:blip r:embed="rId2"/>
                <a:stretch>
                  <a:fillRect l="-1079" b="-1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圆角矩形 43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263352" y="264438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TextBox 19"/>
          <p:cNvSpPr txBox="1"/>
          <p:nvPr/>
        </p:nvSpPr>
        <p:spPr>
          <a:xfrm flipH="1">
            <a:off x="280770" y="3284984"/>
            <a:ext cx="792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9" name="圆角矩形 4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圆角矩形 73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412776"/>
            <a:ext cx="11248331" cy="3096344"/>
            <a:chOff x="471835" y="4581128"/>
            <a:chExt cx="11248331" cy="3096344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2983452"/>
            </a:xfrm>
            <a:prstGeom prst="roundRect">
              <a:avLst>
                <a:gd name="adj" fmla="val 207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72759" y="1627634"/>
                <a:ext cx="10895849" cy="2869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设幂函数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为常数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因为幂函数图象过点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27,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所以由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的性质知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≠0},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(-∞,0),(0,+∞)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1627634"/>
                <a:ext cx="10895849" cy="2869632"/>
              </a:xfrm>
              <a:prstGeom prst="rect">
                <a:avLst/>
              </a:prstGeom>
              <a:blipFill rotWithShape="0">
                <a:blip r:embed="rId18"/>
                <a:stretch>
                  <a:fillRect l="-1119" r="-1119" b="-25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7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076" y="980728"/>
            <a:ext cx="113685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6.(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多选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下列命题不正确的是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幂函数的图象都经过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(0,0),(1,1)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两点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的图象是一条直线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如果两个幂函数的图象有三个交点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那么这两个函数一定相同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如果幂函数为偶函数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则图象一定经过点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(-1,1)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63352" y="1674681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263352" y="2250745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286143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5" name="圆角矩形 44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71835" y="379264"/>
            <a:ext cx="11248331" cy="4993952"/>
            <a:chOff x="471835" y="4581128"/>
            <a:chExt cx="11248331" cy="4993952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4881060"/>
            </a:xfrm>
            <a:prstGeom prst="roundRect">
              <a:avLst>
                <a:gd name="adj" fmla="val 295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695400" y="645822"/>
            <a:ext cx="10801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幂函数的图象都经过点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≤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不过点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(0,0),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不正确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的图象是直线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除去点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不正确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当两个幂函数的图象有三个交点时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两函数不一定相同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的图象有三个交点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但这两个函数不相同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不正确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smtClean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对于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因为幂函数的图象都经过点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所以若幂函数为偶函数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其图象一定经过点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(-1,1),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故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正确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7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2" name="圆角矩形 6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090" y="692696"/>
            <a:ext cx="11298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-2)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-4</a:t>
            </a:r>
            <a:r>
              <a:rPr lang="en-US" altLang="zh-CN" sz="2800" i="1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的值是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2060848"/>
            <a:ext cx="11248331" cy="3240360"/>
            <a:chOff x="471835" y="4581128"/>
            <a:chExt cx="11248331" cy="3240360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2185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95400" y="2357589"/>
                <a:ext cx="10801200" cy="2898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-2)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-4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是幂函数且在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2=1,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2&gt;0,</m:t>
                              </m:r>
                              <m:r>
                                <a:rPr lang="en-US" altLang="zh-CN" sz="2800" b="0" i="0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仿宋_GBK" panose="03000509000000000000" pitchFamily="65" charset="-122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=3</m:t>
                              </m:r>
                              <m:r>
                                <a:rPr lang="zh-CN" altLang="zh-CN" sz="2800">
                                  <a:effectLst/>
                                  <a:latin typeface="Cambria Math" panose="02040503050406030204" pitchFamily="18" charset="0"/>
                                  <a:ea typeface="方正仿宋_GBK" panose="03000509000000000000" pitchFamily="65" charset="-122"/>
                                  <a:cs typeface="Times New Roman" panose="02020603050405020304" pitchFamily="18" charset="0"/>
                                </a:rPr>
                                <m:t>或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357589"/>
                <a:ext cx="10801200" cy="2898166"/>
              </a:xfrm>
              <a:prstGeom prst="rect">
                <a:avLst/>
              </a:prstGeom>
              <a:blipFill rotWithShape="0">
                <a:blip r:embed="rId18"/>
                <a:stretch>
                  <a:fillRect l="-1129" b="-2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0560496" y="719633"/>
            <a:ext cx="4844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圆角矩形 39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圆角矩形 40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8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圆角矩形 46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07369" y="389563"/>
                <a:ext cx="8136904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如图为三个幂函数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在其定义域上的局部图象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从小到大的排列</a:t>
                </a: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顺序为</a:t>
                </a:r>
                <a:endParaRPr lang="en-US" altLang="zh-CN" sz="2800" smtClean="0">
                  <a:effectLst/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u="sng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请用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 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9" y="389563"/>
                <a:ext cx="8136904" cy="2031325"/>
              </a:xfrm>
              <a:prstGeom prst="rect">
                <a:avLst/>
              </a:prstGeom>
              <a:blipFill rotWithShape="0">
                <a:blip r:embed="rId19"/>
                <a:stretch>
                  <a:fillRect l="-1573" r="-1498" b="-4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71835" y="2776048"/>
            <a:ext cx="11248331" cy="3245240"/>
            <a:chOff x="471835" y="4581128"/>
            <a:chExt cx="11248331" cy="3245240"/>
          </a:xfrm>
        </p:grpSpPr>
        <p:sp>
          <p:nvSpPr>
            <p:cNvPr id="21" name="圆角矩形 20"/>
            <p:cNvSpPr/>
            <p:nvPr/>
          </p:nvSpPr>
          <p:spPr>
            <a:xfrm>
              <a:off x="471835" y="4694020"/>
              <a:ext cx="11248331" cy="3132348"/>
            </a:xfrm>
            <a:prstGeom prst="roundRect">
              <a:avLst>
                <a:gd name="adj" fmla="val 243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95400" y="3072789"/>
                <a:ext cx="8496944" cy="2948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由其图象可知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&lt;-1,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由其图象可知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由其图象可知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072789"/>
                <a:ext cx="8496944" cy="2948499"/>
              </a:xfrm>
              <a:prstGeom prst="rect">
                <a:avLst/>
              </a:prstGeom>
              <a:blipFill rotWithShape="0">
                <a:blip r:embed="rId20"/>
                <a:stretch>
                  <a:fillRect l="-1435" b="-2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284.jpeg"/>
          <p:cNvPicPr/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2367" y="255936"/>
            <a:ext cx="2437213" cy="251893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3567" y="1590934"/>
            <a:ext cx="14879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-25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-25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-25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917429"/>
                <a:ext cx="11412000" cy="827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为何值时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正比例函数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17429"/>
                <a:ext cx="11412000" cy="827150"/>
              </a:xfrm>
              <a:prstGeom prst="rect">
                <a:avLst/>
              </a:prstGeom>
              <a:blipFill rotWithShape="0">
                <a:blip r:embed="rId2"/>
                <a:stretch>
                  <a:fillRect l="-1122" r="-534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988840"/>
            <a:ext cx="11412000" cy="2088232"/>
            <a:chOff x="319674" y="2575382"/>
            <a:chExt cx="11412000" cy="2088232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2088232"/>
              <a:chOff x="319674" y="476672"/>
              <a:chExt cx="11412000" cy="208823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975341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2204864"/>
                <a:ext cx="11017224" cy="1795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为正比例函数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1=1,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204864"/>
                <a:ext cx="11017224" cy="1795941"/>
              </a:xfrm>
              <a:prstGeom prst="rect">
                <a:avLst/>
              </a:prstGeom>
              <a:blipFill rotWithShape="0">
                <a:blip r:embed="rId19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9656" y="2750542"/>
            <a:ext cx="8501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幂函数的概念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反比例函数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844824"/>
            <a:ext cx="11412000" cy="2185640"/>
            <a:chOff x="319674" y="2575382"/>
            <a:chExt cx="11412000" cy="218564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2185640"/>
              <a:chOff x="319674" y="476672"/>
              <a:chExt cx="11412000" cy="218564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207274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2014240"/>
                <a:ext cx="11017224" cy="1795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为反比例函数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1=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≠0,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014240"/>
                <a:ext cx="11017224" cy="1795941"/>
              </a:xfrm>
              <a:prstGeom prst="rect">
                <a:avLst/>
              </a:prstGeom>
              <a:blipFill rotWithShape="0">
                <a:blip r:embed="rId18"/>
                <a:stretch>
                  <a:fillRect l="-11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1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0000" y="989373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rgbClr val="4893CF"/>
          </a:solidFill>
          <a:ln>
            <a:solidFill>
              <a:srgbClr val="48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9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0000" y="1916832"/>
            <a:ext cx="11412000" cy="1825600"/>
            <a:chOff x="319674" y="2575382"/>
            <a:chExt cx="11412000" cy="1825600"/>
          </a:xfrm>
        </p:grpSpPr>
        <p:grpSp>
          <p:nvGrpSpPr>
            <p:cNvPr id="32" name="组合 31"/>
            <p:cNvGrpSpPr/>
            <p:nvPr/>
          </p:nvGrpSpPr>
          <p:grpSpPr>
            <a:xfrm>
              <a:off x="319674" y="2575382"/>
              <a:ext cx="11412000" cy="1825600"/>
              <a:chOff x="319674" y="476672"/>
              <a:chExt cx="11412000" cy="182560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319674" y="589563"/>
                <a:ext cx="11412000" cy="1712709"/>
              </a:xfrm>
              <a:prstGeom prst="roundRect">
                <a:avLst>
                  <a:gd name="adj" fmla="val 4239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23392" y="2158256"/>
                <a:ext cx="11017224" cy="1447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158256"/>
                <a:ext cx="11017224" cy="1447897"/>
              </a:xfrm>
              <a:prstGeom prst="rect">
                <a:avLst/>
              </a:prstGeom>
              <a:blipFill rotWithShape="0">
                <a:blip r:embed="rId18"/>
                <a:stretch>
                  <a:fillRect l="-1106" b="-4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8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90000" y="764704"/>
                <a:ext cx="11412000" cy="1619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比较下列各组数的大小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1619098"/>
              </a:xfrm>
              <a:prstGeom prst="rect">
                <a:avLst/>
              </a:prstGeom>
              <a:blipFill rotWithShape="0">
                <a:blip r:embed="rId18"/>
                <a:stretch>
                  <a:fillRect l="-1122" b="-1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90000" y="2564904"/>
            <a:ext cx="11412000" cy="2016224"/>
            <a:chOff x="319674" y="2575382"/>
            <a:chExt cx="11412000" cy="201622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2016224"/>
              <a:chOff x="319674" y="476672"/>
              <a:chExt cx="11412000" cy="201622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1903333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2794595"/>
                <a:ext cx="11017224" cy="1520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3&lt;3.2,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>
                      <a:rPr lang="en-US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794595"/>
                <a:ext cx="11017224" cy="1520031"/>
              </a:xfrm>
              <a:prstGeom prst="rect">
                <a:avLst/>
              </a:prstGeom>
              <a:blipFill rotWithShape="0">
                <a:blip r:embed="rId19"/>
                <a:stretch>
                  <a:fillRect l="-1106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/>
                </a:solidFill>
              </a:rPr>
              <a:t>10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90000" y="764704"/>
                <a:ext cx="11412000" cy="1363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764704"/>
                <a:ext cx="11412000" cy="1363963"/>
              </a:xfrm>
              <a:prstGeom prst="rect">
                <a:avLst/>
              </a:prstGeom>
              <a:blipFill rotWithShape="0">
                <a:blip r:embed="rId18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90000" y="2348880"/>
            <a:ext cx="11412000" cy="2016224"/>
            <a:chOff x="319674" y="2575382"/>
            <a:chExt cx="11412000" cy="2016224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2016224"/>
              <a:chOff x="319674" y="476672"/>
              <a:chExt cx="11412000" cy="2016224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1903333"/>
              </a:xfrm>
              <a:prstGeom prst="roundRect">
                <a:avLst>
                  <a:gd name="adj" fmla="val 2682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2434555"/>
                <a:ext cx="11017224" cy="1827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2434555"/>
                <a:ext cx="11017224" cy="1827167"/>
              </a:xfrm>
              <a:prstGeom prst="rect">
                <a:avLst/>
              </a:prstGeom>
              <a:blipFill rotWithShape="0">
                <a:blip r:embed="rId19"/>
                <a:stretch>
                  <a:fillRect l="-1106"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0024" y="1268760"/>
                <a:ext cx="11004568" cy="2242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则下列结论正确的是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以上都不对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4" y="1268760"/>
                <a:ext cx="11004568" cy="2242730"/>
              </a:xfrm>
              <a:prstGeom prst="rect">
                <a:avLst/>
              </a:prstGeom>
              <a:blipFill rotWithShape="0">
                <a:blip r:embed="rId2"/>
                <a:stretch>
                  <a:fillRect l="-1163" b="-35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263352" y="2132856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边形 33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kern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综合运用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11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9" name="圆角矩形 68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圆角矩形 72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71835" y="764704"/>
            <a:ext cx="11248331" cy="3456384"/>
            <a:chOff x="471835" y="4581128"/>
            <a:chExt cx="11248331" cy="3456384"/>
          </a:xfrm>
        </p:grpSpPr>
        <p:sp>
          <p:nvSpPr>
            <p:cNvPr id="25" name="圆角矩形 24"/>
            <p:cNvSpPr/>
            <p:nvPr/>
          </p:nvSpPr>
          <p:spPr>
            <a:xfrm>
              <a:off x="471835" y="4694021"/>
              <a:ext cx="11248331" cy="3343491"/>
            </a:xfrm>
            <a:prstGeom prst="roundRect">
              <a:avLst>
                <a:gd name="adj" fmla="val 415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706069" y="1034153"/>
                <a:ext cx="10790531" cy="3053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3=0,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=1,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仿宋_GBK" panose="03000509000000000000" pitchFamily="65" charset="-122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=4,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=3,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69" y="1034153"/>
                <a:ext cx="10790531" cy="3053785"/>
              </a:xfrm>
              <a:prstGeom prst="rect">
                <a:avLst/>
              </a:prstGeom>
              <a:blipFill rotWithShape="0">
                <a:blip r:embed="rId18"/>
                <a:stretch>
                  <a:fillRect l="-1186" b="-2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90000" y="1093837"/>
                <a:ext cx="11394632" cy="2766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轴和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轴没有交点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且关于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等于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A.1	B.0,2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C.-1,1,3	D.0,1,2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093837"/>
                <a:ext cx="11394632" cy="2766142"/>
              </a:xfrm>
              <a:prstGeom prst="rect">
                <a:avLst/>
              </a:prstGeom>
              <a:blipFill rotWithShape="0">
                <a:blip r:embed="rId2"/>
                <a:stretch>
                  <a:fillRect l="-1124" r="-1070" b="-24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263352" y="3077458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圆角矩形 41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圆角矩形 42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圆角矩形 43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圆角矩形 44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12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5" name="圆角矩形 54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1835" y="169249"/>
            <a:ext cx="11248331" cy="6068063"/>
            <a:chOff x="471835" y="4581128"/>
            <a:chExt cx="11248331" cy="6068063"/>
          </a:xfrm>
        </p:grpSpPr>
        <p:sp>
          <p:nvSpPr>
            <p:cNvPr id="22" name="圆角矩形 21"/>
            <p:cNvSpPr/>
            <p:nvPr/>
          </p:nvSpPr>
          <p:spPr>
            <a:xfrm>
              <a:off x="471835" y="4694020"/>
              <a:ext cx="11248331" cy="5955171"/>
            </a:xfrm>
            <a:prstGeom prst="roundRect">
              <a:avLst>
                <a:gd name="adj" fmla="val 161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659396" y="332656"/>
                <a:ext cx="10873208" cy="5997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pc="-10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幂函数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spc="-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 spc="-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800" spc="-1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800" i="1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spc="-1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spc="-1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的图象与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轴和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轴没有交点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且关于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=-1,0,1,2,3.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-3=1+2-3=0,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-3=-3,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为奇数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-3=1-2-3=-4,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-3=4-4-3=-3,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为奇数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-3=9-6-3=0,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=-1,1,3.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6" y="332656"/>
                <a:ext cx="10873208" cy="5997796"/>
              </a:xfrm>
              <a:prstGeom prst="rect">
                <a:avLst/>
              </a:prstGeom>
              <a:blipFill rotWithShape="0">
                <a:blip r:embed="rId18"/>
                <a:stretch>
                  <a:fillRect l="-1121" r="-168" b="-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2090" y="620688"/>
            <a:ext cx="11362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写出一个幂函数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的解析式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使之同时具有以下三个性质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的定义域为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{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|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≠0};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是偶函数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③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,0&lt;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)&lt;1.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的解析式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endParaRPr lang="en-US" altLang="zh-CN" sz="28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</a:t>
            </a:r>
            <a:r>
              <a:rPr lang="zh-CN" altLang="zh-CN" sz="2800" u="sng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57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圆角矩形 74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圆角矩形 75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圆角矩形 76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圆角矩形 77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圆角矩形 78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圆角矩形 79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圆角矩形 80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2" name="圆角矩形 81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圆角矩形 82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圆角矩形 83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圆角矩形 84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6" name="圆角矩形 85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13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圆角矩形 86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圆角矩形 87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圆角矩形 88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655" y="1826240"/>
            <a:ext cx="36391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答案不唯一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71835" y="2996952"/>
            <a:ext cx="11248331" cy="2433409"/>
            <a:chOff x="471835" y="4581128"/>
            <a:chExt cx="11248331" cy="2433409"/>
          </a:xfrm>
        </p:grpSpPr>
        <p:sp>
          <p:nvSpPr>
            <p:cNvPr id="23" name="圆角矩形 22"/>
            <p:cNvSpPr/>
            <p:nvPr/>
          </p:nvSpPr>
          <p:spPr>
            <a:xfrm>
              <a:off x="471835" y="4694020"/>
              <a:ext cx="11248331" cy="2320517"/>
            </a:xfrm>
            <a:prstGeom prst="roundRect">
              <a:avLst>
                <a:gd name="adj" fmla="val 326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69273" y="3251495"/>
                <a:ext cx="10899335" cy="2178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≠0},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" y="3251495"/>
                <a:ext cx="10899335" cy="2178866"/>
              </a:xfrm>
              <a:prstGeom prst="rect">
                <a:avLst/>
              </a:prstGeom>
              <a:blipFill rotWithShape="0">
                <a:blip r:embed="rId18"/>
                <a:stretch>
                  <a:fillRect l="-1174" b="-3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14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7368" y="188640"/>
                <a:ext cx="11377264" cy="170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</a:t>
                </a: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endParaRPr lang="en-US" altLang="zh-CN" sz="2800" smtClean="0">
                  <a:effectLst/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u="sng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　　　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88640"/>
                <a:ext cx="11377264" cy="1705980"/>
              </a:xfrm>
              <a:prstGeom prst="rect">
                <a:avLst/>
              </a:prstGeom>
              <a:blipFill rotWithShape="0">
                <a:blip r:embed="rId18"/>
                <a:stretch>
                  <a:fillRect l="-1125" b="-4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组合 24"/>
          <p:cNvGrpSpPr/>
          <p:nvPr/>
        </p:nvGrpSpPr>
        <p:grpSpPr>
          <a:xfrm>
            <a:off x="471835" y="2149918"/>
            <a:ext cx="11248331" cy="3151290"/>
            <a:chOff x="471835" y="4581128"/>
            <a:chExt cx="11248331" cy="3151290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3038398"/>
            </a:xfrm>
            <a:prstGeom prst="roundRect">
              <a:avLst>
                <a:gd name="adj" fmla="val 413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95400" y="2226242"/>
                <a:ext cx="10801200" cy="2998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由幂函数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i="1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=-2,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为定义域上的偶函数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等价于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|2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+1|&gt;3,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226242"/>
                <a:ext cx="10801200" cy="2998641"/>
              </a:xfrm>
              <a:prstGeom prst="rect">
                <a:avLst/>
              </a:prstGeom>
              <a:blipFill rotWithShape="0">
                <a:blip r:embed="rId19"/>
                <a:stretch>
                  <a:fillRect l="-1129" r="-1185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479376" y="1106160"/>
            <a:ext cx="25186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(-∞,-2)</a:t>
            </a:r>
            <a:r>
              <a:rPr lang="zh-CN" altLang="zh-CN" sz="2800">
                <a:solidFill>
                  <a:srgbClr val="C00000"/>
                </a:solidFill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∪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(1,+∞)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37338" y="324104"/>
            <a:ext cx="11519302" cy="61432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699788" y="311016"/>
                <a:ext cx="9940828" cy="6358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下面几个实例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观察它们得出的函数解析式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有什么共同特征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?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如果张红以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元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/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kg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的价格购买了某种蔬菜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 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kg,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那么她需要支付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元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ω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如果正方形的边长为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那么正方形的面积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spc="-1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 spc="-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如果立方体的棱长为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那么立方体的体积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spc="-1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如果一个正方形场地的面积为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那么这个正方形的边长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rad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(5)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如果某人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 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内骑车行进了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i="1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km,</a:t>
                </a:r>
                <a:r>
                  <a:rPr lang="zh-CN" altLang="zh-CN" sz="2800" spc="-1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那么他骑车的平均速度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km/s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这里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88" y="311016"/>
                <a:ext cx="9940828" cy="6358344"/>
              </a:xfrm>
              <a:prstGeom prst="rect">
                <a:avLst/>
              </a:prstGeom>
              <a:blipFill rotWithShape="0">
                <a:blip r:embed="rId2"/>
                <a:stretch>
                  <a:fillRect l="-1288" r="-1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0" y="440097"/>
            <a:ext cx="1631504" cy="528695"/>
            <a:chOff x="0" y="1037801"/>
            <a:chExt cx="1631504" cy="528695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056965"/>
              <a:ext cx="1631504" cy="509531"/>
              <a:chOff x="0" y="1056965"/>
              <a:chExt cx="1631504" cy="50953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1056965"/>
                <a:ext cx="1631504" cy="504056"/>
              </a:xfrm>
              <a:prstGeom prst="rect">
                <a:avLst/>
              </a:prstGeom>
              <a:solidFill>
                <a:srgbClr val="0058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14478" y="1056965"/>
                <a:ext cx="75522" cy="50953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58284" y="1037801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问题</a:t>
              </a:r>
              <a:r>
                <a:rPr lang="en-US" altLang="zh-CN" sz="2800" kern="1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Courier New" panose="02070309020205020404" pitchFamily="49" charset="0"/>
                </a:rPr>
                <a:t>1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7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90000" y="1287209"/>
                <a:ext cx="11412000" cy="3005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15.(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给出下列幂函数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其中满足条件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的函数的是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87209"/>
                <a:ext cx="11412000" cy="3005887"/>
              </a:xfrm>
              <a:prstGeom prst="rect">
                <a:avLst/>
              </a:prstGeom>
              <a:blipFill rotWithShape="0">
                <a:blip r:embed="rId2"/>
                <a:stretch>
                  <a:fillRect l="-1122" r="-1068" b="-2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圆角矩形 57">
            <a:hlinkClick r:id="rId3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4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5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6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7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8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9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0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1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2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圆角矩形 67">
            <a:hlinkClick r:id="rId13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圆角矩形 68">
            <a:hlinkClick r:id="rId14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圆角矩形 69">
            <a:hlinkClick r:id="rId15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圆角矩形 70">
            <a:hlinkClick r:id="rId16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圆角矩形 71">
            <a:hlinkClick r:id="rId17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圆角矩形 72">
            <a:hlinkClick r:id="rId18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0"/>
            <a:ext cx="12189600" cy="665877"/>
          </a:xfrm>
          <a:prstGeom prst="rect">
            <a:avLst/>
          </a:prstGeom>
          <a:pattFill prst="ltVert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边形 25"/>
          <p:cNvSpPr/>
          <p:nvPr/>
        </p:nvSpPr>
        <p:spPr>
          <a:xfrm>
            <a:off x="420024" y="125981"/>
            <a:ext cx="2028526" cy="41694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0" y="125982"/>
            <a:ext cx="351904" cy="4169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098" y="73200"/>
            <a:ext cx="1911748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拓广探究</a:t>
            </a:r>
            <a:endParaRPr lang="zh-CN" altLang="en-US" sz="2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250652" y="346021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2480408" y="284477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174281"/>
            <a:ext cx="11248331" cy="6044890"/>
            <a:chOff x="471835" y="4581128"/>
            <a:chExt cx="11248331" cy="6044890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5931998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95400" y="398406"/>
                <a:ext cx="10801200" cy="5838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的图象是一条直线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smtClean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的图象是下凸形曲线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在第一象限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的图象是下凸形曲线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398406"/>
                <a:ext cx="10801200" cy="5838906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1835" y="1128529"/>
            <a:ext cx="11248331" cy="2732519"/>
            <a:chOff x="471835" y="4581128"/>
            <a:chExt cx="11248331" cy="2732519"/>
          </a:xfrm>
        </p:grpSpPr>
        <p:sp>
          <p:nvSpPr>
            <p:cNvPr id="26" name="圆角矩形 25"/>
            <p:cNvSpPr/>
            <p:nvPr/>
          </p:nvSpPr>
          <p:spPr>
            <a:xfrm>
              <a:off x="471835" y="4694020"/>
              <a:ext cx="11248331" cy="2619627"/>
            </a:xfrm>
            <a:prstGeom prst="roundRect">
              <a:avLst>
                <a:gd name="adj" fmla="val 22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45" name="圆角矩形 44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圆角矩形 45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圆角矩形 46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圆角矩形 47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圆角矩形 48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圆角矩形 49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15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圆角矩形 59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95400" y="1416561"/>
                <a:ext cx="10801200" cy="2230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的图象是上凸形曲线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16561"/>
                <a:ext cx="10801200" cy="2230547"/>
              </a:xfrm>
              <a:prstGeom prst="rect">
                <a:avLst/>
              </a:prstGeom>
              <a:blipFill rotWithShape="0">
                <a:blip r:embed="rId18"/>
                <a:stretch>
                  <a:fillRect l="-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9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32048" y="188640"/>
                <a:ext cx="11369952" cy="1473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baseline="30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为幂函数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且在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188640"/>
                <a:ext cx="11369952" cy="1473480"/>
              </a:xfrm>
              <a:prstGeom prst="rect">
                <a:avLst/>
              </a:prstGeom>
              <a:blipFill rotWithShape="0">
                <a:blip r:embed="rId18"/>
                <a:stretch>
                  <a:fillRect l="-1126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90000" y="1792530"/>
            <a:ext cx="11412000" cy="4156750"/>
            <a:chOff x="319674" y="2575382"/>
            <a:chExt cx="11412000" cy="4156750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156750"/>
              <a:chOff x="319674" y="476672"/>
              <a:chExt cx="11412000" cy="415675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043858"/>
              </a:xfrm>
              <a:prstGeom prst="roundRect">
                <a:avLst>
                  <a:gd name="adj" fmla="val 2930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23392" y="1978962"/>
            <a:ext cx="1101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由题意知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+3=1,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解得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此时幂函数在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符合题意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幂函数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baseline="300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此时幂函数在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不符合题意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的值为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116632"/>
            <a:ext cx="11369952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(0,+∞).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①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判断函数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的单调性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并证明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1535846"/>
            <a:ext cx="11412000" cy="4701466"/>
            <a:chOff x="319674" y="2575382"/>
            <a:chExt cx="11412000" cy="4701466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701466"/>
              <a:chOff x="319674" y="476672"/>
              <a:chExt cx="11412000" cy="4701466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4"/>
                <a:ext cx="11412000" cy="4588574"/>
              </a:xfrm>
              <a:prstGeom prst="roundRect">
                <a:avLst>
                  <a:gd name="adj" fmla="val 1794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1538846"/>
                <a:ext cx="10729192" cy="4698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证明如下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任取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)&lt;0,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-250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538846"/>
                <a:ext cx="10729192" cy="4698466"/>
              </a:xfrm>
              <a:prstGeom prst="rect">
                <a:avLst/>
              </a:prstGeom>
              <a:blipFill rotWithShape="0">
                <a:blip r:embed="rId18"/>
                <a:stretch>
                  <a:fillRect l="-1136" b="-1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1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>
            <a:hlinkClick r:id="rId2" action="ppaction://hlinksldjump"/>
          </p:cNvPr>
          <p:cNvSpPr/>
          <p:nvPr/>
        </p:nvSpPr>
        <p:spPr>
          <a:xfrm>
            <a:off x="228553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圆角矩形 52">
            <a:hlinkClick r:id="rId3" action="ppaction://hlinksldjump"/>
          </p:cNvPr>
          <p:cNvSpPr/>
          <p:nvPr/>
        </p:nvSpPr>
        <p:spPr>
          <a:xfrm>
            <a:off x="268038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圆角矩形 53">
            <a:hlinkClick r:id="rId4" action="ppaction://hlinksldjump"/>
          </p:cNvPr>
          <p:cNvSpPr/>
          <p:nvPr/>
        </p:nvSpPr>
        <p:spPr>
          <a:xfrm>
            <a:off x="307523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圆角矩形 54">
            <a:hlinkClick r:id="rId5" action="ppaction://hlinksldjump"/>
          </p:cNvPr>
          <p:cNvSpPr/>
          <p:nvPr/>
        </p:nvSpPr>
        <p:spPr>
          <a:xfrm>
            <a:off x="347009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圆角矩形 55">
            <a:hlinkClick r:id="rId6" action="ppaction://hlinksldjump"/>
          </p:cNvPr>
          <p:cNvSpPr/>
          <p:nvPr/>
        </p:nvSpPr>
        <p:spPr>
          <a:xfrm>
            <a:off x="3864943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圆角矩形 56">
            <a:hlinkClick r:id="rId7" action="ppaction://hlinksldjump"/>
          </p:cNvPr>
          <p:cNvSpPr/>
          <p:nvPr/>
        </p:nvSpPr>
        <p:spPr>
          <a:xfrm>
            <a:off x="4259795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圆角矩形 57">
            <a:hlinkClick r:id="rId8" action="ppaction://hlinksldjump"/>
          </p:cNvPr>
          <p:cNvSpPr/>
          <p:nvPr/>
        </p:nvSpPr>
        <p:spPr>
          <a:xfrm>
            <a:off x="4654647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7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圆角矩形 58">
            <a:hlinkClick r:id="rId9" action="ppaction://hlinksldjump"/>
          </p:cNvPr>
          <p:cNvSpPr/>
          <p:nvPr/>
        </p:nvSpPr>
        <p:spPr>
          <a:xfrm>
            <a:off x="5049499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圆角矩形 59">
            <a:hlinkClick r:id="rId10" action="ppaction://hlinksldjump"/>
          </p:cNvPr>
          <p:cNvSpPr/>
          <p:nvPr/>
        </p:nvSpPr>
        <p:spPr>
          <a:xfrm>
            <a:off x="5444351" y="6381328"/>
            <a:ext cx="288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圆角矩形 60">
            <a:hlinkClick r:id="rId11" action="ppaction://hlinksldjump"/>
          </p:cNvPr>
          <p:cNvSpPr/>
          <p:nvPr/>
        </p:nvSpPr>
        <p:spPr>
          <a:xfrm>
            <a:off x="583920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圆角矩形 61">
            <a:hlinkClick r:id="rId12" action="ppaction://hlinksldjump"/>
          </p:cNvPr>
          <p:cNvSpPr/>
          <p:nvPr/>
        </p:nvSpPr>
        <p:spPr>
          <a:xfrm>
            <a:off x="6270055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圆角矩形 62">
            <a:hlinkClick r:id="rId13" action="ppaction://hlinksldjump"/>
          </p:cNvPr>
          <p:cNvSpPr/>
          <p:nvPr/>
        </p:nvSpPr>
        <p:spPr>
          <a:xfrm>
            <a:off x="6700907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圆角矩形 63">
            <a:hlinkClick r:id="rId14" action="ppaction://hlinksldjump"/>
          </p:cNvPr>
          <p:cNvSpPr/>
          <p:nvPr/>
        </p:nvSpPr>
        <p:spPr>
          <a:xfrm>
            <a:off x="7131759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圆角矩形 64">
            <a:hlinkClick r:id="rId15" action="ppaction://hlinksldjump"/>
          </p:cNvPr>
          <p:cNvSpPr/>
          <p:nvPr/>
        </p:nvSpPr>
        <p:spPr>
          <a:xfrm>
            <a:off x="7562611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圆角矩形 65">
            <a:hlinkClick r:id="rId16" action="ppaction://hlinksldjump"/>
          </p:cNvPr>
          <p:cNvSpPr/>
          <p:nvPr/>
        </p:nvSpPr>
        <p:spPr>
          <a:xfrm>
            <a:off x="7993463" y="6381328"/>
            <a:ext cx="3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</a:rPr>
              <a:t>15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圆角矩形 66">
            <a:hlinkClick r:id="rId17" action="ppaction://hlinksldjump"/>
          </p:cNvPr>
          <p:cNvSpPr/>
          <p:nvPr/>
        </p:nvSpPr>
        <p:spPr>
          <a:xfrm>
            <a:off x="8424317" y="6381328"/>
            <a:ext cx="324000" cy="288000"/>
          </a:xfrm>
          <a:prstGeom prst="roundRect">
            <a:avLst/>
          </a:prstGeom>
          <a:solidFill>
            <a:srgbClr val="489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dirty="0">
                <a:solidFill>
                  <a:schemeClr val="bg1"/>
                </a:solidFill>
              </a:rPr>
              <a:t>16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048" y="548680"/>
            <a:ext cx="11369952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②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求使不等式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-1)&lt;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成立的实数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0000" y="1607854"/>
            <a:ext cx="11412000" cy="4010686"/>
            <a:chOff x="319674" y="2575382"/>
            <a:chExt cx="11412000" cy="4010686"/>
          </a:xfrm>
        </p:grpSpPr>
        <p:grpSp>
          <p:nvGrpSpPr>
            <p:cNvPr id="20" name="组合 19"/>
            <p:cNvGrpSpPr/>
            <p:nvPr/>
          </p:nvGrpSpPr>
          <p:grpSpPr>
            <a:xfrm>
              <a:off x="319674" y="2575382"/>
              <a:ext cx="11412000" cy="4010686"/>
              <a:chOff x="319674" y="476672"/>
              <a:chExt cx="11412000" cy="4010686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319674" y="589563"/>
                <a:ext cx="11412000" cy="3897795"/>
              </a:xfrm>
              <a:prstGeom prst="roundRect">
                <a:avLst>
                  <a:gd name="adj" fmla="val 281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623392" y="1843357"/>
                <a:ext cx="10729192" cy="3755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smtClean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-1)&lt;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1&gt;0,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  <m:r>
                                <a:rPr lang="en-US" altLang="zh-CN" sz="2800" b="0" i="1" smtClean="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1&lt;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故实数</a:t>
                </a:r>
                <a:r>
                  <a:rPr lang="en-US" altLang="zh-CN" sz="2800" i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80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altLang="zh-CN" sz="280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843357"/>
                <a:ext cx="10729192" cy="3755708"/>
              </a:xfrm>
              <a:prstGeom prst="rect">
                <a:avLst/>
              </a:prstGeom>
              <a:blipFill rotWithShape="0">
                <a:blip r:embed="rId18"/>
                <a:stretch>
                  <a:fillRect l="-1136" b="-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返回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1600" kern="10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0843" y="1556792"/>
            <a:ext cx="11350315" cy="1315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提示　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这些函数的解析式都具有指数幂的形式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而且都是以幂的底数为自变量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幂的指数都是常数</a:t>
            </a:r>
            <a:r>
              <a:rPr lang="en-US" altLang="zh-CN" sz="2800">
                <a:solidFill>
                  <a:srgbClr val="0033CC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075" y="1697206"/>
            <a:ext cx="114158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幂函数的概念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我们把形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800" i="1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函数称为幂函数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u="sng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8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38735" y="2389703"/>
            <a:ext cx="829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baseline="300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16280" y="247373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自变量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32504" y="247373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常数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946137" y="1772816"/>
            <a:ext cx="9090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底数是自变量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幂的系数为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是任意常数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110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(4)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函数的定义域与</a:t>
            </a:r>
            <a:r>
              <a:rPr lang="en-US" altLang="zh-CN" sz="2800" i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有关</a:t>
            </a:r>
            <a:r>
              <a:rPr lang="en-US" altLang="zh-CN" sz="2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1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360" y="1462683"/>
            <a:ext cx="11377264" cy="319045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95400" y="0"/>
            <a:ext cx="989235" cy="3356992"/>
            <a:chOff x="695400" y="0"/>
            <a:chExt cx="989235" cy="3356992"/>
          </a:xfrm>
        </p:grpSpPr>
        <p:sp>
          <p:nvSpPr>
            <p:cNvPr id="12" name="圆角矩形 11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  <a:endParaRPr lang="en-US" altLang="zh-CN" sz="2000" dirty="0">
                <a:solidFill>
                  <a:prstClr val="white">
                    <a:lumMod val="85000"/>
                  </a:prstClr>
                </a:solidFill>
              </a:endParaRPr>
            </a:p>
            <a:p>
              <a:r>
                <a:rPr lang="zh-CN" altLang="en-US" sz="2000" dirty="0">
                  <a:solidFill>
                    <a:prstClr val="white">
                      <a:lumMod val="85000"/>
                    </a:prstClr>
                  </a:solidFill>
                </a:rPr>
                <a:t>  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8466" y="1555821"/>
              <a:ext cx="615553" cy="13849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注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意</a:t>
              </a:r>
              <a:r>
                <a:rPr lang="en-US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zh-CN" altLang="zh-CN" sz="2800" b="1" kern="100">
                  <a:solidFill>
                    <a:prstClr val="white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点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4" name="直接连接符 3"/>
            <p:cNvCxnSpPr>
              <a:stCxn id="12" idx="0"/>
            </p:cNvCxnSpPr>
            <p:nvPr/>
          </p:nvCxnSpPr>
          <p:spPr>
            <a:xfrm>
              <a:off x="1190018" y="0"/>
              <a:ext cx="0" cy="146268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 rot="16200000">
              <a:off x="850792" y="1039652"/>
              <a:ext cx="661976" cy="400110"/>
            </a:xfrm>
            <a:prstGeom prst="rect">
              <a:avLst/>
            </a:prstGeom>
            <a:solidFill>
              <a:srgbClr val="00589A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C000"/>
                  </a:solidFill>
                </a:rPr>
                <a:t>&lt;&lt;&lt;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2692</Words>
  <Application>Microsoft Office PowerPoint</Application>
  <PresentationFormat>宽屏</PresentationFormat>
  <Paragraphs>852</Paragraphs>
  <Slides>66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66</vt:i4>
      </vt:variant>
    </vt:vector>
  </HeadingPairs>
  <TitlesOfParts>
    <vt:vector size="82" baseType="lpstr">
      <vt:lpstr>Adobe 黑体 Std R</vt:lpstr>
      <vt:lpstr>DOUYU Font</vt:lpstr>
      <vt:lpstr>方正仿宋_GBK</vt:lpstr>
      <vt:lpstr>方正中等线简体</vt:lpstr>
      <vt:lpstr>黑体</vt:lpstr>
      <vt:lpstr>华文细黑</vt:lpstr>
      <vt:lpstr>楷体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1463</cp:revision>
  <dcterms:created xsi:type="dcterms:W3CDTF">2019-11-13T09:14:00Z</dcterms:created>
  <dcterms:modified xsi:type="dcterms:W3CDTF">2024-05-27T03:34:34Z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