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61" r:id="rId7"/>
    <p:sldId id="262" r:id="rId8"/>
    <p:sldId id="263" r:id="rId9"/>
    <p:sldId id="264" r:id="rId10"/>
    <p:sldId id="265" r:id="rId11"/>
    <p:sldId id="266" r:id="rId12"/>
    <p:sldId id="268" r:id="rId13"/>
    <p:sldId id="269" r:id="rId14"/>
    <p:sldId id="271" r:id="rId15"/>
    <p:sldId id="272" r:id="rId16"/>
    <p:sldId id="273" r:id="rId17"/>
    <p:sldId id="274" r:id="rId18"/>
    <p:sldId id="275" r:id="rId19"/>
    <p:sldId id="276" r:id="rId20"/>
    <p:sldId id="277" r:id="rId21"/>
  </p:sldIdLst>
  <p:sldSz cx="9144000" cy="6858000" type="screen4x3"/>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gs" Target="tags/tag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自定义版式">
    <p:bg>
      <p:bgPr>
        <a:solidFill>
          <a:schemeClr val="bg1"/>
        </a:solidFill>
        <a:effectLst/>
      </p:bgPr>
    </p:bg>
    <p:spTree>
      <p:nvGrpSpPr>
        <p:cNvPr id="1" name=""/>
        <p:cNvGrpSpPr/>
        <p:nvPr/>
      </p:nvGrpSpPr>
      <p:grpSpPr>
        <a:xfrm>
          <a:off x="0" y="0"/>
          <a:ext cx="0" cy="0"/>
          <a:chOff x="0" y="0"/>
          <a:chExt cx="0" cy="0"/>
        </a:xfrm>
      </p:grpSpPr>
      <p:sp>
        <p:nvSpPr>
          <p:cNvPr id="5" name="矩形 4"/>
          <p:cNvSpPr/>
          <p:nvPr userDrawn="1"/>
        </p:nvSpPr>
        <p:spPr>
          <a:xfrm>
            <a:off x="1" y="195857"/>
            <a:ext cx="406400" cy="680400"/>
          </a:xfrm>
          <a:prstGeom prst="rect">
            <a:avLst/>
          </a:prstGeom>
          <a:solidFill>
            <a:srgbClr val="34A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endParaRPr>
          </a:p>
        </p:txBody>
      </p:sp>
      <p:sp>
        <p:nvSpPr>
          <p:cNvPr id="6" name="矩形 5"/>
          <p:cNvSpPr/>
          <p:nvPr userDrawn="1"/>
        </p:nvSpPr>
        <p:spPr>
          <a:xfrm>
            <a:off x="456329" y="195857"/>
            <a:ext cx="118534" cy="680400"/>
          </a:xfrm>
          <a:prstGeom prst="rect">
            <a:avLst/>
          </a:prstGeom>
          <a:solidFill>
            <a:srgbClr val="F5C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endParaRPr>
          </a:p>
        </p:txBody>
      </p:sp>
      <p:sp>
        <p:nvSpPr>
          <p:cNvPr id="7" name="矩形 6"/>
          <p:cNvSpPr/>
          <p:nvPr userDrawn="1"/>
        </p:nvSpPr>
        <p:spPr>
          <a:xfrm>
            <a:off x="9025467" y="195857"/>
            <a:ext cx="118533" cy="680400"/>
          </a:xfrm>
          <a:prstGeom prst="rect">
            <a:avLst/>
          </a:prstGeom>
          <a:solidFill>
            <a:srgbClr val="34A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endParaRPr>
          </a:p>
        </p:txBody>
      </p:sp>
      <p:sp>
        <p:nvSpPr>
          <p:cNvPr id="8" name="矩形 7"/>
          <p:cNvSpPr/>
          <p:nvPr userDrawn="1"/>
        </p:nvSpPr>
        <p:spPr>
          <a:xfrm>
            <a:off x="629175" y="195857"/>
            <a:ext cx="8329709" cy="680400"/>
          </a:xfrm>
          <a:prstGeom prst="rect">
            <a:avLst/>
          </a:prstGeom>
          <a:solidFill>
            <a:schemeClr val="accent5">
              <a:lumMod val="10000"/>
              <a:lumOff val="9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8_内容与标题">
    <p:spTree>
      <p:nvGrpSpPr>
        <p:cNvPr id="1" name=""/>
        <p:cNvGrpSpPr/>
        <p:nvPr/>
      </p:nvGrpSpPr>
      <p:grpSpPr>
        <a:xfrm>
          <a:off x="0" y="0"/>
          <a:ext cx="0" cy="0"/>
          <a:chOff x="0" y="0"/>
          <a:chExt cx="0" cy="0"/>
        </a:xfrm>
      </p:grpSpPr>
      <p:sp>
        <p:nvSpPr>
          <p:cNvPr id="8" name="矩形 7"/>
          <p:cNvSpPr/>
          <p:nvPr userDrawn="1"/>
        </p:nvSpPr>
        <p:spPr>
          <a:xfrm>
            <a:off x="0" y="5229200"/>
            <a:ext cx="9142810" cy="16303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7_内容与标题">
    <p:spTree>
      <p:nvGrpSpPr>
        <p:cNvPr id="1" name=""/>
        <p:cNvGrpSpPr/>
        <p:nvPr/>
      </p:nvGrpSpPr>
      <p:grpSpPr>
        <a:xfrm>
          <a:off x="0" y="0"/>
          <a:ext cx="0" cy="0"/>
          <a:chOff x="0" y="0"/>
          <a:chExt cx="0" cy="0"/>
        </a:xfrm>
      </p:grpSpPr>
      <p:sp>
        <p:nvSpPr>
          <p:cNvPr id="8" name="矩形 7"/>
          <p:cNvSpPr/>
          <p:nvPr userDrawn="1"/>
        </p:nvSpPr>
        <p:spPr>
          <a:xfrm>
            <a:off x="0" y="4509120"/>
            <a:ext cx="9142810" cy="235046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6_内容与标题">
    <p:spTree>
      <p:nvGrpSpPr>
        <p:cNvPr id="1" name=""/>
        <p:cNvGrpSpPr/>
        <p:nvPr/>
      </p:nvGrpSpPr>
      <p:grpSpPr>
        <a:xfrm>
          <a:off x="0" y="0"/>
          <a:ext cx="0" cy="0"/>
          <a:chOff x="0" y="0"/>
          <a:chExt cx="0" cy="0"/>
        </a:xfrm>
      </p:grpSpPr>
      <p:sp>
        <p:nvSpPr>
          <p:cNvPr id="8" name="矩形 7"/>
          <p:cNvSpPr/>
          <p:nvPr userDrawn="1"/>
        </p:nvSpPr>
        <p:spPr>
          <a:xfrm>
            <a:off x="0" y="3717032"/>
            <a:ext cx="9142810" cy="3142556"/>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2_内容与标题">
    <p:spTree>
      <p:nvGrpSpPr>
        <p:cNvPr id="1" name=""/>
        <p:cNvGrpSpPr/>
        <p:nvPr/>
      </p:nvGrpSpPr>
      <p:grpSpPr>
        <a:xfrm>
          <a:off x="0" y="0"/>
          <a:ext cx="0" cy="0"/>
          <a:chOff x="0" y="0"/>
          <a:chExt cx="0" cy="0"/>
        </a:xfrm>
      </p:grpSpPr>
      <p:sp>
        <p:nvSpPr>
          <p:cNvPr id="8" name="矩形 7"/>
          <p:cNvSpPr/>
          <p:nvPr userDrawn="1"/>
        </p:nvSpPr>
        <p:spPr>
          <a:xfrm>
            <a:off x="0" y="4869160"/>
            <a:ext cx="9142810" cy="199042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自定义版式">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9142810" cy="68595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内容与标题">
    <p:spTree>
      <p:nvGrpSpPr>
        <p:cNvPr id="1" name=""/>
        <p:cNvGrpSpPr/>
        <p:nvPr/>
      </p:nvGrpSpPr>
      <p:grpSpPr>
        <a:xfrm>
          <a:off x="0" y="0"/>
          <a:ext cx="0" cy="0"/>
          <a:chOff x="0" y="0"/>
          <a:chExt cx="0" cy="0"/>
        </a:xfrm>
      </p:grpSpPr>
      <p:sp>
        <p:nvSpPr>
          <p:cNvPr id="8" name="矩形 7"/>
          <p:cNvSpPr/>
          <p:nvPr userDrawn="1"/>
        </p:nvSpPr>
        <p:spPr>
          <a:xfrm>
            <a:off x="0" y="1988840"/>
            <a:ext cx="9142810" cy="487074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53A70BA-7316-4A9F-A9F9-446E3EE8D70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06F8236-56C4-4EC2-BC1F-FD4C29E8B83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A70BA-7316-4A9F-A9F9-446E3EE8D708}"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F8236-56C4-4EC2-BC1F-FD4C29E8B83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p:cNvSpPr txBox="1"/>
          <p:nvPr/>
        </p:nvSpPr>
        <p:spPr>
          <a:xfrm>
            <a:off x="611560" y="404664"/>
            <a:ext cx="8208912" cy="664797"/>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lnSpc>
                <a:spcPct val="130000"/>
              </a:lnSpc>
              <a:tabLst>
                <a:tab pos="2249805" algn="l"/>
              </a:tabLst>
            </a:pPr>
            <a:r>
              <a:rPr lang="en-US" altLang="zh-CN" sz="3200" b="1" dirty="0">
                <a:solidFill>
                  <a:srgbClr val="FF0000"/>
                </a:solidFill>
                <a:latin typeface="微软雅黑" panose="020B0503020204020204" pitchFamily="34" charset="-122"/>
              </a:rPr>
              <a:t>§14.1</a:t>
            </a:r>
            <a:r>
              <a:rPr lang="zh-CN" altLang="zh-CN" sz="3200" b="1" dirty="0">
                <a:solidFill>
                  <a:srgbClr val="FF0000"/>
                </a:solidFill>
                <a:latin typeface="微软雅黑" panose="020B0503020204020204" pitchFamily="34" charset="-122"/>
              </a:rPr>
              <a:t>　获取数据的基本途径及相关概念</a:t>
            </a:r>
            <a:endParaRPr lang="zh-CN" altLang="zh-CN" sz="3200" b="1" dirty="0">
              <a:solidFill>
                <a:srgbClr val="FF0000"/>
              </a:solidFill>
              <a:latin typeface="微软雅黑" panose="020B0503020204020204" pitchFamily="34" charset="-122"/>
            </a:endParaRPr>
          </a:p>
        </p:txBody>
      </p:sp>
      <p:sp>
        <p:nvSpPr>
          <p:cNvPr id="5" name="原创设计师QQ598969553             _3"/>
          <p:cNvSpPr>
            <a:spLocks noChangeArrowheads="1"/>
          </p:cNvSpPr>
          <p:nvPr/>
        </p:nvSpPr>
        <p:spPr bwMode="auto">
          <a:xfrm>
            <a:off x="397423" y="1866817"/>
            <a:ext cx="208823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zh-CN" sz="2800" b="1" dirty="0">
                <a:solidFill>
                  <a:srgbClr val="0000FF"/>
                </a:solidFill>
                <a:latin typeface="Impact" panose="020B0806030902050204" pitchFamily="34" charset="0"/>
                <a:cs typeface="宋体" panose="02010600030101010101" pitchFamily="2" charset="-122"/>
              </a:rPr>
              <a:t>学习目标</a:t>
            </a:r>
            <a:endParaRPr lang="en-US" altLang="zh-CN" sz="2800" b="1" dirty="0">
              <a:solidFill>
                <a:srgbClr val="0000FF"/>
              </a:solidFill>
              <a:latin typeface="Impact" panose="020B0806030902050204" pitchFamily="34" charset="0"/>
              <a:cs typeface="宋体" panose="02010600030101010101" pitchFamily="2" charset="-122"/>
            </a:endParaRPr>
          </a:p>
        </p:txBody>
      </p:sp>
      <p:sp>
        <p:nvSpPr>
          <p:cNvPr id="6" name="TextBox 5"/>
          <p:cNvSpPr txBox="1"/>
          <p:nvPr/>
        </p:nvSpPr>
        <p:spPr>
          <a:xfrm>
            <a:off x="251520" y="2492896"/>
            <a:ext cx="8640960" cy="2123658"/>
          </a:xfrm>
          <a:prstGeom prst="rect">
            <a:avLst/>
          </a:prstGeom>
          <a:noFill/>
        </p:spPr>
        <p:txBody>
          <a:bodyPr wrap="square" rtlCol="0">
            <a:spAutoFit/>
          </a:bodyPr>
          <a:lstStyle/>
          <a:p>
            <a:pPr algn="just">
              <a:lnSpc>
                <a:spcPct val="150000"/>
              </a:lnSpc>
              <a:spcAft>
                <a:spcPts val="0"/>
              </a:spcAft>
            </a:pPr>
            <a:r>
              <a:rPr lang="en-US" altLang="zh-CN" sz="2400" b="1" kern="100" dirty="0" smtClean="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4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了解普查的意义和抽查的概念，理解抽查的必要性和重要性</a:t>
            </a:r>
            <a:r>
              <a:rPr lang="en-US" altLang="zh-CN" sz="2400" b="1" kern="100" dirty="0" smtClean="0">
                <a:latin typeface="Times New Roman" panose="02020603050405020304" pitchFamily="18" charset="0"/>
                <a:ea typeface="方正中等线简体" panose="03000509000000000000" pitchFamily="65" charset="-122"/>
                <a:cs typeface="Courier New" panose="02070309020205020404" pitchFamily="49" charset="0"/>
              </a:rPr>
              <a:t>.</a:t>
            </a:r>
            <a:endParaRPr lang="en-US" altLang="zh-CN" sz="2400" b="1" kern="100" dirty="0" smtClean="0">
              <a:latin typeface="Times New Roman" panose="02020603050405020304" pitchFamily="18" charset="0"/>
              <a:ea typeface="方正中等线简体" panose="03000509000000000000" pitchFamily="65" charset="-122"/>
              <a:cs typeface="Courier New" panose="02070309020205020404" pitchFamily="49" charset="0"/>
            </a:endParaRPr>
          </a:p>
          <a:p>
            <a:pPr algn="just">
              <a:lnSpc>
                <a:spcPct val="150000"/>
              </a:lnSpc>
              <a:spcAft>
                <a:spcPts val="0"/>
              </a:spcAft>
            </a:pPr>
            <a:r>
              <a:rPr lang="en-US" altLang="zh-CN" sz="2400" b="1" kern="1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4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了解总体、样本、样本容量的概念，会对一些实际问题进行合理的抽样调查</a:t>
            </a:r>
            <a:r>
              <a:rPr lang="en-US" altLang="zh-CN" sz="2400" b="1" kern="100" dirty="0" smtClean="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400" b="1" kern="100" dirty="0" smtClean="0">
              <a:effectLst/>
              <a:latin typeface="宋体" panose="02010600030101010101" pitchFamily="2" charset="-122"/>
              <a:ea typeface="宋体" panose="02010600030101010101" pitchFamily="2" charset="-122"/>
              <a:cs typeface="Courier New" panose="02070309020205020404" pitchFamily="49" charset="0"/>
            </a:endParaRPr>
          </a:p>
          <a:p>
            <a:endParaRPr lang="zh-CN" altLang="en-US"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60610" y="364552"/>
            <a:ext cx="7806322" cy="6088784"/>
          </a:xfrm>
          <a:prstGeom prst="rect">
            <a:avLst/>
          </a:prstGeom>
          <a:solidFill>
            <a:schemeClr val="bg1">
              <a:lumMod val="95000"/>
              <a:alpha val="82000"/>
            </a:schemeClr>
          </a:solidFill>
          <a:ln w="3175">
            <a:solidFill>
              <a:srgbClr val="0070C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rgbClr val="000000"/>
              </a:solidFill>
            </a:endParaRPr>
          </a:p>
        </p:txBody>
      </p:sp>
      <p:grpSp>
        <p:nvGrpSpPr>
          <p:cNvPr id="12" name="组合 11"/>
          <p:cNvGrpSpPr/>
          <p:nvPr/>
        </p:nvGrpSpPr>
        <p:grpSpPr>
          <a:xfrm>
            <a:off x="890532" y="260648"/>
            <a:ext cx="1089180" cy="1717208"/>
            <a:chOff x="10740732" y="1514604"/>
            <a:chExt cx="1092200" cy="1717208"/>
          </a:xfrm>
        </p:grpSpPr>
        <p:pic>
          <p:nvPicPr>
            <p:cNvPr id="13" name="Picture 17" descr="D:\Teliss_Tong\Copy\定期备份\工作备份\！PPT图片及版面资源\06-PPT精选插图\04-图标\红色坎肩.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740732" y="1514604"/>
              <a:ext cx="1092200" cy="11938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7"/>
            <p:cNvSpPr>
              <a:spLocks noChangeArrowheads="1"/>
            </p:cNvSpPr>
            <p:nvPr/>
          </p:nvSpPr>
          <p:spPr bwMode="auto">
            <a:xfrm>
              <a:off x="10919743" y="1662152"/>
              <a:ext cx="720080" cy="1569660"/>
            </a:xfrm>
            <a:prstGeom prst="rect">
              <a:avLst/>
            </a:prstGeom>
            <a:noFill/>
            <a:ln w="9525">
              <a:noFill/>
              <a:miter lim="800000"/>
            </a:ln>
            <a:effectLst/>
          </p:spPr>
          <p:txBody>
            <a:bodyPr wrap="square">
              <a:spAutoFit/>
            </a:bodyPr>
            <a:lstStyle/>
            <a:p>
              <a:pPr>
                <a:lnSpc>
                  <a:spcPct val="120000"/>
                </a:lnSpc>
                <a:defRPr/>
              </a:pPr>
              <a:r>
                <a:rPr lang="zh-CN" altLang="en-US" sz="2000" b="1" dirty="0">
                  <a:solidFill>
                    <a:srgbClr val="FFFFFF"/>
                  </a:solidFill>
                  <a:latin typeface="微软雅黑" panose="020B0503020204020204" pitchFamily="34" charset="-122"/>
                </a:rPr>
                <a:t>反思感悟</a:t>
              </a:r>
              <a:endParaRPr lang="zh-CN" altLang="en-US" sz="2000" b="1" dirty="0">
                <a:solidFill>
                  <a:srgbClr val="FFFFFF"/>
                </a:solidFill>
                <a:latin typeface="微软雅黑" panose="020B0503020204020204" pitchFamily="34" charset="-122"/>
              </a:endParaRPr>
            </a:p>
          </p:txBody>
        </p:sp>
      </p:grpSp>
      <p:sp>
        <p:nvSpPr>
          <p:cNvPr id="4" name="矩形 3"/>
          <p:cNvSpPr/>
          <p:nvPr/>
        </p:nvSpPr>
        <p:spPr>
          <a:xfrm>
            <a:off x="1978151" y="538710"/>
            <a:ext cx="4178025" cy="738664"/>
          </a:xfrm>
          <a:prstGeom prst="rect">
            <a:avLst/>
          </a:prstGeom>
        </p:spPr>
        <p:txBody>
          <a:bodyPr wrap="square">
            <a:spAutoFit/>
          </a:bodyPr>
          <a:lstStyle/>
          <a:p>
            <a:pPr algn="just">
              <a:lnSpc>
                <a:spcPct val="150000"/>
              </a:lnSpc>
              <a:spcAft>
                <a:spcPts val="0"/>
              </a:spcAft>
            </a:pP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获取数据的基本途径</a:t>
            </a:r>
            <a:endParaRPr lang="zh-CN" altLang="zh-CN" sz="1050" b="1"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3" name="表格 2"/>
          <p:cNvGraphicFramePr>
            <a:graphicFrameLocks noGrp="1"/>
          </p:cNvGraphicFramePr>
          <p:nvPr/>
        </p:nvGraphicFramePr>
        <p:xfrm>
          <a:off x="862594" y="1454448"/>
          <a:ext cx="7353877" cy="2089468"/>
        </p:xfrm>
        <a:graphic>
          <a:graphicData uri="http://schemas.openxmlformats.org/drawingml/2006/table">
            <a:tbl>
              <a:tblPr/>
              <a:tblGrid>
                <a:gridCol w="1467223"/>
                <a:gridCol w="2826806"/>
                <a:gridCol w="3059848"/>
              </a:tblGrid>
              <a:tr h="870268">
                <a:tc>
                  <a:txBody>
                    <a:bodyPr/>
                    <a:lstStyle/>
                    <a:p>
                      <a:pPr marL="71755" algn="l">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获取数据的基本途径　</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适用类型</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注意问题</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8375">
                <a:tc>
                  <a:txBody>
                    <a:bodyPr/>
                    <a:lstStyle/>
                    <a:p>
                      <a:pPr marL="71755" algn="l">
                        <a:lnSpc>
                          <a:spcPct val="10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通过调查获取数据</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0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对于有限总体问题，一般通过抽样调查或普查的方法获取数据</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0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要充分有效地利用背景信息选择或创建更好的抽样方法，并有效避免抽样过程中的人为错误</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表格 7"/>
          <p:cNvGraphicFramePr>
            <a:graphicFrameLocks noGrp="1"/>
          </p:cNvGraphicFramePr>
          <p:nvPr/>
        </p:nvGraphicFramePr>
        <p:xfrm>
          <a:off x="890531" y="3573016"/>
          <a:ext cx="7353877" cy="2752368"/>
        </p:xfrm>
        <a:graphic>
          <a:graphicData uri="http://schemas.openxmlformats.org/drawingml/2006/table">
            <a:tbl>
              <a:tblPr/>
              <a:tblGrid>
                <a:gridCol w="1467223"/>
                <a:gridCol w="2790309"/>
                <a:gridCol w="3096345"/>
              </a:tblGrid>
              <a:tr h="1024176">
                <a:tc>
                  <a:txBody>
                    <a:bodyPr/>
                    <a:lstStyle/>
                    <a:p>
                      <a:pPr marL="71755" algn="l">
                        <a:lnSpc>
                          <a:spcPct val="100000"/>
                        </a:lnSpc>
                        <a:spcAft>
                          <a:spcPts val="0"/>
                        </a:spcAft>
                      </a:pP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通过试验获取数据</a:t>
                      </a:r>
                      <a:endParaRPr lang="zh-CN" sz="2000" b="1" i="0"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00000"/>
                        </a:lnSpc>
                        <a:spcAft>
                          <a:spcPts val="0"/>
                        </a:spcAft>
                      </a:pP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没有现存的数据可以查询</a:t>
                      </a:r>
                      <a:endParaRPr lang="zh-CN" sz="2000" b="1" i="0"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00000"/>
                        </a:lnSpc>
                        <a:spcAft>
                          <a:spcPts val="0"/>
                        </a:spcAft>
                      </a:pP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严格控制试验环境，通过精心的设计安排试验，以提高数据质量</a:t>
                      </a:r>
                      <a:endParaRPr lang="zh-CN" sz="2000" b="1" i="0"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marL="71755" algn="l">
                        <a:lnSpc>
                          <a:spcPct val="100000"/>
                        </a:lnSpc>
                        <a:spcAft>
                          <a:spcPts val="0"/>
                        </a:spcAft>
                      </a:pPr>
                      <a:r>
                        <a:rPr lang="zh-CN" sz="2000" b="1" i="0" kern="100">
                          <a:effectLst/>
                          <a:latin typeface="Times New Roman" panose="02020603050405020304" pitchFamily="18" charset="0"/>
                          <a:ea typeface="方正中等线简体" panose="03000509000000000000" pitchFamily="65" charset="-122"/>
                          <a:cs typeface="Times New Roman" panose="02020603050405020304" pitchFamily="18" charset="0"/>
                        </a:rPr>
                        <a:t>通过观察获取数据</a:t>
                      </a:r>
                      <a:endParaRPr lang="zh-CN" sz="2000" b="1" i="0" kern="10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ctr">
                        <a:lnSpc>
                          <a:spcPct val="100000"/>
                        </a:lnSpc>
                        <a:spcAft>
                          <a:spcPts val="0"/>
                        </a:spcAft>
                      </a:pP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自然现象</a:t>
                      </a:r>
                      <a:endParaRPr lang="zh-CN" sz="2000" b="1" i="0"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00000"/>
                        </a:lnSpc>
                        <a:spcAft>
                          <a:spcPts val="0"/>
                        </a:spcAft>
                      </a:pP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借助专业测量设备通过长久的持续观察获取数据</a:t>
                      </a:r>
                      <a:endParaRPr lang="zh-CN" sz="2000" b="1" i="0"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marL="71755" algn="l">
                        <a:lnSpc>
                          <a:spcPct val="100000"/>
                        </a:lnSpc>
                        <a:spcAft>
                          <a:spcPts val="0"/>
                        </a:spcAft>
                      </a:pPr>
                      <a:r>
                        <a:rPr lang="zh-CN" sz="2000" b="1" i="0" kern="100">
                          <a:effectLst/>
                          <a:latin typeface="Times New Roman" panose="02020603050405020304" pitchFamily="18" charset="0"/>
                          <a:ea typeface="方正中等线简体" panose="03000509000000000000" pitchFamily="65" charset="-122"/>
                          <a:cs typeface="Times New Roman" panose="02020603050405020304" pitchFamily="18" charset="0"/>
                        </a:rPr>
                        <a:t>通过查询获取数据</a:t>
                      </a:r>
                      <a:endParaRPr lang="zh-CN" sz="2000" b="1" i="0" kern="10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00000"/>
                        </a:lnSpc>
                        <a:spcAft>
                          <a:spcPts val="0"/>
                        </a:spcAft>
                      </a:pP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众多专家研究过，其收集的数据有所存储</a:t>
                      </a:r>
                      <a:endParaRPr lang="zh-CN" sz="2000" b="1" i="0"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00000"/>
                        </a:lnSpc>
                        <a:spcAft>
                          <a:spcPts val="0"/>
                        </a:spcAft>
                      </a:pP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必须根据问题背景知识</a:t>
                      </a:r>
                      <a:r>
                        <a:rPr lang="en-US" sz="2000" b="1" i="0" kern="1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清洗</a:t>
                      </a:r>
                      <a:r>
                        <a:rPr lang="en-US" sz="2000" b="1" i="0" kern="1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sz="2000" b="1" i="0"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数据，去伪存真</a:t>
                      </a:r>
                      <a:endParaRPr lang="zh-CN" sz="2000" b="1" i="0" kern="100" dirty="0">
                        <a:effectLst/>
                        <a:latin typeface="宋体" panose="02010600030101010101" pitchFamily="2" charset="-122"/>
                        <a:ea typeface="宋体" panose="02010600030101010101" pitchFamily="2" charset="-122"/>
                        <a:cs typeface="Courier New" panose="02070309020205020404" pitchFamily="49" charset="0"/>
                      </a:endParaRPr>
                    </a:p>
                  </a:txBody>
                  <a:tcPr marL="13987" marR="13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59532" y="188640"/>
            <a:ext cx="8424936" cy="3416320"/>
          </a:xfrm>
          <a:prstGeom prst="rect">
            <a:avLst/>
          </a:prstGeom>
        </p:spPr>
        <p:txBody>
          <a:bodyPr wrap="square">
            <a:spAutoFit/>
          </a:bodyPr>
          <a:lstStyle/>
          <a:p>
            <a:pPr algn="just">
              <a:lnSpc>
                <a:spcPct val="150000"/>
              </a:lnSpc>
              <a:spcAft>
                <a:spcPts val="0"/>
              </a:spcAft>
            </a:pPr>
            <a:r>
              <a:rPr lang="zh-CN" altLang="zh-CN" sz="24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跟踪训练</a:t>
            </a:r>
            <a:r>
              <a:rPr lang="en-US" altLang="zh-CN" sz="24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2</a:t>
            </a:r>
            <a:r>
              <a:rPr lang="zh-CN" altLang="zh-CN" sz="24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中国天眼</a:t>
            </a: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全称为</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500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米口径球面射电望远镜</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400" kern="100" dirty="0" err="1">
                <a:latin typeface="Times New Roman" panose="02020603050405020304" pitchFamily="18" charset="0"/>
                <a:ea typeface="方正中等线简体" panose="03000509000000000000" pitchFamily="65" charset="-122"/>
                <a:cs typeface="Courier New" panose="02070309020205020404" pitchFamily="49" charset="0"/>
              </a:rPr>
              <a:t>Five­hundred­meter</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 Aperture Spherical radio Telescope</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，简称</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FAST)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，是具有我国自主知识产权、世界最大单口径、最灵敏的射电望远镜</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建造</a:t>
            </a: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中国天眼</a:t>
            </a: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的目的</a:t>
            </a:r>
            <a:r>
              <a:rPr lang="zh-CN" altLang="zh-CN" sz="24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endParaRPr lang="en-US" altLang="zh-CN" sz="24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通过调查获取数据</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  	B.</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通过试验获取数据</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通过观察获取数据</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  	D.</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通过查询获取</a:t>
            </a:r>
            <a:r>
              <a:rPr lang="zh-CN" altLang="zh-CN" sz="24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数据</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26" name="矩形 25"/>
          <p:cNvSpPr/>
          <p:nvPr/>
        </p:nvSpPr>
        <p:spPr>
          <a:xfrm>
            <a:off x="179512" y="5958064"/>
            <a:ext cx="8424936" cy="738664"/>
          </a:xfrm>
          <a:prstGeom prst="rect">
            <a:avLst/>
          </a:prstGeom>
        </p:spPr>
        <p:txBody>
          <a:bodyPr wrap="square">
            <a:spAutoFit/>
          </a:bodyPr>
          <a:lstStyle/>
          <a:p>
            <a:pPr algn="just">
              <a:lnSpc>
                <a:spcPct val="150000"/>
              </a:lnSpc>
              <a:spcAft>
                <a:spcPts val="0"/>
              </a:spcAft>
            </a:pPr>
            <a:r>
              <a:rPr lang="zh-CN" altLang="zh-CN" sz="28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pitchFamily="49" charset="-122"/>
                <a:cs typeface="Times New Roman" panose="02020603050405020304" pitchFamily="18" charset="0"/>
              </a:rPr>
              <a:t>中国天眼</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pitchFamily="49" charset="-122"/>
                <a:cs typeface="Times New Roman" panose="02020603050405020304" pitchFamily="18" charset="0"/>
              </a:rPr>
              <a:t>主要是通过观察获取数据</a:t>
            </a:r>
            <a:r>
              <a:rPr lang="en-US" altLang="zh-CN" sz="2800" kern="100" dirty="0">
                <a:latin typeface="Times New Roman" panose="02020603050405020304" pitchFamily="18" charset="0"/>
                <a:ea typeface="黑体" panose="02010609060101010101" pitchFamily="49"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239618" name="Picture 2" descr="SY197"/>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292080" y="3526142"/>
            <a:ext cx="2791709" cy="2454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9"/>
          <p:cNvSpPr txBox="1"/>
          <p:nvPr/>
        </p:nvSpPr>
        <p:spPr>
          <a:xfrm>
            <a:off x="254664" y="2996952"/>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
                                            <p:txEl>
                                              <p:pRg st="0" end="0"/>
                                            </p:txEl>
                                          </p:spTgt>
                                        </p:tgtEl>
                                        <p:attrNameLst>
                                          <p:attrName>style.visibility</p:attrName>
                                        </p:attrNameLst>
                                      </p:cBhvr>
                                      <p:to>
                                        <p:strVal val="visible"/>
                                      </p:to>
                                    </p:set>
                                    <p:animEffect transition="in" filter="blinds(horizontal)">
                                      <p:cBhvr>
                                        <p:cTn id="12"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43" y="168181"/>
            <a:ext cx="9142857" cy="584127"/>
          </a:xfrm>
          <a:prstGeom prst="rect">
            <a:avLst/>
          </a:prstGeom>
        </p:spPr>
      </p:pic>
      <p:sp>
        <p:nvSpPr>
          <p:cNvPr id="9" name="矩形 8"/>
          <p:cNvSpPr/>
          <p:nvPr/>
        </p:nvSpPr>
        <p:spPr>
          <a:xfrm>
            <a:off x="2177603" y="188640"/>
            <a:ext cx="4788794" cy="553998"/>
          </a:xfrm>
          <a:prstGeom prst="rect">
            <a:avLst/>
          </a:prstGeom>
        </p:spPr>
        <p:txBody>
          <a:bodyPr wrap="square">
            <a:spAutoFit/>
          </a:bodyPr>
          <a:lstStyle/>
          <a:p>
            <a:pPr algn="ctr"/>
            <a:r>
              <a:rPr lang="zh-CN" altLang="en-US" sz="3000" b="1" dirty="0">
                <a:solidFill>
                  <a:srgbClr val="FF0000"/>
                </a:solidFill>
              </a:rPr>
              <a:t>三、普查与抽查</a:t>
            </a:r>
            <a:endParaRPr lang="zh-CN" altLang="zh-CN" sz="3000" b="1" dirty="0">
              <a:solidFill>
                <a:srgbClr val="FF0000"/>
              </a:solidFill>
            </a:endParaRPr>
          </a:p>
        </p:txBody>
      </p:sp>
      <p:sp>
        <p:nvSpPr>
          <p:cNvPr id="3" name="矩形 2"/>
          <p:cNvSpPr/>
          <p:nvPr/>
        </p:nvSpPr>
        <p:spPr>
          <a:xfrm>
            <a:off x="179513" y="548680"/>
            <a:ext cx="8856984" cy="4524315"/>
          </a:xfrm>
          <a:prstGeom prst="rect">
            <a:avLst/>
          </a:prstGeom>
        </p:spPr>
        <p:txBody>
          <a:bodyPr wrap="square">
            <a:spAutoFit/>
          </a:bodyPr>
          <a:lstStyle/>
          <a:p>
            <a:pPr algn="just">
              <a:lnSpc>
                <a:spcPct val="150000"/>
              </a:lnSpc>
              <a:spcAft>
                <a:spcPts val="0"/>
              </a:spcAft>
            </a:pPr>
            <a:r>
              <a:rPr lang="zh-CN" altLang="zh-CN" sz="24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4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4</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　下列问题中，</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调查我市中小学生每天的课外阅读时间；</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某列车中有位乘客感染了</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2019</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400" kern="100" dirty="0" err="1">
                <a:latin typeface="Times New Roman" panose="02020603050405020304" pitchFamily="18" charset="0"/>
                <a:ea typeface="方正中等线简体" panose="03000509000000000000" pitchFamily="65" charset="-122"/>
                <a:cs typeface="Courier New" panose="02070309020205020404" pitchFamily="49" charset="0"/>
              </a:rPr>
              <a:t>nCoV</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病毒，对乘坐此列车的乘客进行检查；</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调查</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2020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年</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月</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日济南长清区地震后，济南市民的心理健康状况；</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④</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调查某快餐店中</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位店员的收入情况</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适合普查的是</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________</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，适合用抽样调查的是</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________.(</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填序号</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2373045" y="4489956"/>
            <a:ext cx="902811" cy="523220"/>
          </a:xfrm>
          <a:prstGeom prst="rect">
            <a:avLst/>
          </a:prstGeom>
        </p:spPr>
        <p:txBody>
          <a:bodyPr wrap="none">
            <a:spAutoFit/>
          </a:bodyPr>
          <a:lstStyle/>
          <a:p>
            <a:r>
              <a:rPr lang="en-US" altLang="zh-CN" sz="2800" kern="1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②④</a:t>
            </a:r>
            <a:endParaRPr lang="zh-CN" altLang="en-US" dirty="0"/>
          </a:p>
        </p:txBody>
      </p:sp>
      <p:sp>
        <p:nvSpPr>
          <p:cNvPr id="11" name="矩形 10"/>
          <p:cNvSpPr/>
          <p:nvPr/>
        </p:nvSpPr>
        <p:spPr>
          <a:xfrm>
            <a:off x="6660232" y="4365702"/>
            <a:ext cx="902811" cy="738664"/>
          </a:xfrm>
          <a:prstGeom prst="rect">
            <a:avLst/>
          </a:prstGeom>
        </p:spPr>
        <p:txBody>
          <a:bodyPr wrap="none">
            <a:spAutoFit/>
          </a:bodyPr>
          <a:lstStyle/>
          <a:p>
            <a:pPr algn="just">
              <a:lnSpc>
                <a:spcPct val="150000"/>
              </a:lnSpc>
              <a:spcAft>
                <a:spcPts val="0"/>
              </a:spcAft>
            </a:pPr>
            <a:r>
              <a:rPr lang="en-US" altLang="zh-CN" sz="2800" kern="1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①③</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305526" y="4964852"/>
            <a:ext cx="8532948" cy="1323439"/>
          </a:xfrm>
          <a:prstGeom prst="rect">
            <a:avLst/>
          </a:prstGeom>
        </p:spPr>
        <p:txBody>
          <a:bodyPr wrap="square">
            <a:spAutoFit/>
          </a:bodyPr>
          <a:lstStyle/>
          <a:p>
            <a:pPr algn="just">
              <a:spcAft>
                <a:spcPts val="0"/>
              </a:spcAft>
            </a:pPr>
            <a:r>
              <a:rPr lang="zh-CN" altLang="zh-CN" sz="20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0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依据普查与抽样调查各自的特点进行判断选取</a:t>
            </a:r>
            <a:r>
              <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rPr>
              <a:t>.</a:t>
            </a:r>
            <a:endPar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endParaRPr>
          </a:p>
          <a:p>
            <a:pPr algn="just">
              <a:spcAft>
                <a:spcPts val="0"/>
              </a:spcAft>
            </a:pPr>
            <a:r>
              <a:rPr lang="en-US" altLang="zh-CN" sz="2000" kern="100" dirty="0" smtClean="0">
                <a:latin typeface="宋体" panose="02010600030101010101" pitchFamily="2" charset="-122"/>
                <a:ea typeface="黑体" panose="02010609060101010101" pitchFamily="49" charset="-122"/>
                <a:cs typeface="Times New Roman" panose="02020603050405020304" pitchFamily="18" charset="0"/>
              </a:rPr>
              <a:t>②</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中必须对所有乘客进行隔离、检查，必须做到普查</a:t>
            </a:r>
            <a:r>
              <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rPr>
              <a:t>.</a:t>
            </a:r>
            <a:endPar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endParaRPr>
          </a:p>
          <a:p>
            <a:pPr algn="just">
              <a:spcAft>
                <a:spcPts val="0"/>
              </a:spcAft>
            </a:pPr>
            <a:r>
              <a:rPr lang="en-US" altLang="zh-CN" sz="2000" kern="100" dirty="0" smtClean="0">
                <a:latin typeface="宋体" panose="02010600030101010101" pitchFamily="2" charset="-122"/>
                <a:ea typeface="黑体" panose="02010609060101010101" pitchFamily="49" charset="-122"/>
                <a:cs typeface="Times New Roman" panose="02020603050405020304" pitchFamily="18" charset="0"/>
              </a:rPr>
              <a:t>④</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中共</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8</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名店员，数量较少，可采用普查方式</a:t>
            </a:r>
            <a:r>
              <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rPr>
              <a:t>.</a:t>
            </a:r>
            <a:endPar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endParaRPr>
          </a:p>
          <a:p>
            <a:pPr algn="just">
              <a:spcAft>
                <a:spcPts val="0"/>
              </a:spcAft>
            </a:pPr>
            <a:r>
              <a:rPr lang="zh-CN" altLang="zh-CN" sz="2000" kern="100" dirty="0" smtClean="0">
                <a:latin typeface="Times New Roman" panose="02020603050405020304" pitchFamily="18" charset="0"/>
                <a:ea typeface="黑体" panose="02010609060101010101" pitchFamily="49" charset="-122"/>
                <a:cs typeface="Times New Roman" panose="02020603050405020304" pitchFamily="18" charset="0"/>
              </a:rPr>
              <a:t>而</a:t>
            </a:r>
            <a:r>
              <a:rPr lang="en-US" altLang="zh-CN" sz="2000" kern="100" dirty="0">
                <a:latin typeface="宋体" panose="02010600030101010101" pitchFamily="2" charset="-122"/>
                <a:ea typeface="黑体" panose="02010609060101010101" pitchFamily="49" charset="-122"/>
                <a:cs typeface="Times New Roman" panose="02020603050405020304" pitchFamily="18" charset="0"/>
              </a:rPr>
              <a:t>①③</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因数量大，普查难以做到，故采用抽样调查的方式</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blinds(horizontal)">
                                      <p:cBhvr>
                                        <p:cTn id="10" dur="500"/>
                                        <p:tgtEl>
                                          <p:spTgt spid="11">
                                            <p:txEl>
                                              <p:pRg st="0" end="0"/>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blinds(horizontal)">
                                      <p:cBhvr>
                                        <p:cTn id="13" dur="500"/>
                                        <p:tgtEl>
                                          <p:spTgt spid="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blinds(horizontal)">
                                      <p:cBhvr>
                                        <p:cTn id="18" dur="5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blinds(horizontal)">
                                      <p:cBhvr>
                                        <p:cTn id="23" dur="5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blinds(horizontal)">
                                      <p:cBhvr>
                                        <p:cTn id="2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68840" y="868608"/>
            <a:ext cx="7806322" cy="5008665"/>
          </a:xfrm>
          <a:prstGeom prst="rect">
            <a:avLst/>
          </a:prstGeom>
          <a:solidFill>
            <a:schemeClr val="bg1">
              <a:lumMod val="95000"/>
              <a:alpha val="82000"/>
            </a:schemeClr>
          </a:solidFill>
          <a:ln w="3175">
            <a:solidFill>
              <a:srgbClr val="0070C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rgbClr val="000000"/>
              </a:solidFill>
            </a:endParaRPr>
          </a:p>
        </p:txBody>
      </p:sp>
      <p:grpSp>
        <p:nvGrpSpPr>
          <p:cNvPr id="12" name="组合 11"/>
          <p:cNvGrpSpPr/>
          <p:nvPr/>
        </p:nvGrpSpPr>
        <p:grpSpPr>
          <a:xfrm>
            <a:off x="890532" y="764705"/>
            <a:ext cx="1161188" cy="1717208"/>
            <a:chOff x="10740732" y="1514604"/>
            <a:chExt cx="1092200" cy="1717208"/>
          </a:xfrm>
        </p:grpSpPr>
        <p:pic>
          <p:nvPicPr>
            <p:cNvPr id="13" name="Picture 17" descr="D:\Teliss_Tong\Copy\定期备份\工作备份\！PPT图片及版面资源\06-PPT精选插图\04-图标\红色坎肩.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740732" y="1514604"/>
              <a:ext cx="1092200" cy="11938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7"/>
            <p:cNvSpPr>
              <a:spLocks noChangeArrowheads="1"/>
            </p:cNvSpPr>
            <p:nvPr/>
          </p:nvSpPr>
          <p:spPr bwMode="auto">
            <a:xfrm>
              <a:off x="10919743" y="1662152"/>
              <a:ext cx="720080" cy="1569660"/>
            </a:xfrm>
            <a:prstGeom prst="rect">
              <a:avLst/>
            </a:prstGeom>
            <a:noFill/>
            <a:ln w="9525">
              <a:noFill/>
              <a:miter lim="800000"/>
            </a:ln>
            <a:effectLst/>
          </p:spPr>
          <p:txBody>
            <a:bodyPr wrap="square">
              <a:spAutoFit/>
            </a:bodyPr>
            <a:lstStyle/>
            <a:p>
              <a:pPr>
                <a:lnSpc>
                  <a:spcPct val="120000"/>
                </a:lnSpc>
                <a:defRPr/>
              </a:pPr>
              <a:r>
                <a:rPr lang="zh-CN" altLang="en-US" sz="2000" b="1" dirty="0">
                  <a:solidFill>
                    <a:srgbClr val="FFFFFF"/>
                  </a:solidFill>
                  <a:latin typeface="微软雅黑" panose="020B0503020204020204" pitchFamily="34" charset="-122"/>
                </a:rPr>
                <a:t>反思感悟</a:t>
              </a:r>
              <a:endParaRPr lang="zh-CN" altLang="en-US" sz="2000" b="1" dirty="0">
                <a:solidFill>
                  <a:srgbClr val="FFFFFF"/>
                </a:solidFill>
                <a:latin typeface="微软雅黑" panose="020B0503020204020204" pitchFamily="34" charset="-122"/>
              </a:endParaRPr>
            </a:p>
          </p:txBody>
        </p:sp>
      </p:grpSp>
      <p:sp>
        <p:nvSpPr>
          <p:cNvPr id="3" name="矩形 2"/>
          <p:cNvSpPr/>
          <p:nvPr/>
        </p:nvSpPr>
        <p:spPr>
          <a:xfrm>
            <a:off x="890532" y="1916834"/>
            <a:ext cx="7407882" cy="3900235"/>
          </a:xfrm>
          <a:prstGeom prst="rect">
            <a:avLst/>
          </a:prstGeom>
        </p:spPr>
        <p:txBody>
          <a:bodyPr wrap="square">
            <a:spAutoFit/>
          </a:bodyPr>
          <a:lstStyle/>
          <a:p>
            <a:pPr algn="just">
              <a:lnSpc>
                <a:spcPct val="150000"/>
              </a:lnSpc>
              <a:spcAft>
                <a:spcPts val="0"/>
              </a:spcAft>
            </a:pP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对普查与抽样调查的理解</a:t>
            </a:r>
            <a:endParaRPr lang="zh-CN" altLang="zh-CN" sz="24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普查是一项非常艰巨的工作，它要对所有的对象进行调查，当检验对象很大或检验对象具有破坏性时，采用普查的方法是行不通的，要进行抽样调查</a:t>
            </a: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4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普查与抽样调查的适用条件是不同的，在具体问题中，用</a:t>
            </a:r>
            <a:r>
              <a:rPr lang="zh-CN" altLang="zh-CN" sz="2400" b="1" kern="100" spc="-100" dirty="0">
                <a:latin typeface="Times New Roman" panose="02020603050405020304" pitchFamily="18" charset="0"/>
                <a:ea typeface="方正中等线简体" panose="03000509000000000000" pitchFamily="65" charset="-122"/>
                <a:cs typeface="Times New Roman" panose="02020603050405020304" pitchFamily="18" charset="0"/>
              </a:rPr>
              <a:t>普查还是抽样调查的方式，要根据它们的特点和适用范围进行判断</a:t>
            </a:r>
            <a:r>
              <a:rPr lang="en-US" altLang="zh-CN" sz="2400" b="1" kern="100" spc="-100" dirty="0">
                <a:latin typeface="Times New Roman" panose="02020603050405020304" pitchFamily="18" charset="0"/>
                <a:ea typeface="方正中等线简体" panose="03000509000000000000" pitchFamily="65" charset="-122"/>
                <a:cs typeface="Courier New" panose="02070309020205020404" pitchFamily="49" charset="0"/>
              </a:rPr>
              <a:t>. </a:t>
            </a:r>
            <a:endParaRPr lang="zh-CN" altLang="zh-CN" sz="2400" b="1" kern="100" spc="-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7504" y="379999"/>
            <a:ext cx="8856984" cy="3416320"/>
          </a:xfrm>
          <a:prstGeom prst="rect">
            <a:avLst/>
          </a:prstGeom>
        </p:spPr>
        <p:txBody>
          <a:bodyPr wrap="square">
            <a:spAutoFit/>
          </a:bodyPr>
          <a:lstStyle/>
          <a:p>
            <a:pPr algn="just">
              <a:lnSpc>
                <a:spcPct val="150000"/>
              </a:lnSpc>
              <a:spcAft>
                <a:spcPts val="0"/>
              </a:spcAft>
            </a:pPr>
            <a:r>
              <a:rPr lang="zh-CN" altLang="zh-CN" sz="24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跟踪训练</a:t>
            </a:r>
            <a:r>
              <a:rPr lang="en-US" altLang="zh-CN" sz="24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3</a:t>
            </a:r>
            <a:r>
              <a:rPr lang="zh-CN" altLang="zh-CN" sz="24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4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400" kern="100" dirty="0">
                <a:latin typeface="Times New Roman" panose="02020603050405020304" pitchFamily="18" charset="0"/>
                <a:ea typeface="微软雅黑" panose="020B0503020204020204" pitchFamily="34" charset="-122"/>
                <a:cs typeface="Courier New" panose="02070309020205020404" pitchFamily="49"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下面的四个问题中，可以用抽样调查方法的是</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武汉火神山医院供应库房工作人员对新入库的</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10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万只一次性医用</a:t>
            </a:r>
            <a:r>
              <a:rPr lang="zh-CN" altLang="zh-CN" sz="24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口罩进行</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质检</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中国银行兰山分行对天元公司</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100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万元存款的现钞的真假检验</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空降兵战士检查</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个伞包及伞的质量</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一汽大众质检部门检验最新一批斯柯达汽车的防碰撞性能</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2" name="矩形 11"/>
          <p:cNvSpPr/>
          <p:nvPr/>
        </p:nvSpPr>
        <p:spPr>
          <a:xfrm>
            <a:off x="359532" y="4502088"/>
            <a:ext cx="8424936" cy="1384995"/>
          </a:xfrm>
          <a:prstGeom prst="rect">
            <a:avLst/>
          </a:prstGeom>
        </p:spPr>
        <p:txBody>
          <a:bodyPr wrap="square">
            <a:spAutoFit/>
          </a:bodyPr>
          <a:lstStyle/>
          <a:p>
            <a:pPr algn="just">
              <a:lnSpc>
                <a:spcPct val="150000"/>
              </a:lnSpc>
              <a:spcAft>
                <a:spcPts val="0"/>
              </a:spcAft>
            </a:pPr>
            <a:r>
              <a:rPr lang="zh-CN" altLang="zh-CN" sz="28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pitchFamily="49" charset="-122"/>
                <a:cs typeface="Times New Roman" panose="02020603050405020304" pitchFamily="18" charset="0"/>
              </a:rPr>
              <a:t>根据抽样调查与普查的概念可知，</a:t>
            </a:r>
            <a:r>
              <a:rPr lang="en-US" altLang="zh-CN" sz="2800" kern="100" dirty="0">
                <a:latin typeface="Times New Roman" panose="02020603050405020304" pitchFamily="18" charset="0"/>
                <a:ea typeface="黑体" panose="02010609060101010101" pitchFamily="49" charset="-122"/>
                <a:cs typeface="Courier New" panose="02070309020205020404" pitchFamily="49" charset="0"/>
              </a:rPr>
              <a:t>B</a:t>
            </a:r>
            <a:r>
              <a:rPr lang="zh-CN" altLang="zh-CN" sz="2800" kern="1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pitchFamily="49" charset="-122"/>
                <a:cs typeface="Courier New" panose="02070309020205020404" pitchFamily="49" charset="0"/>
              </a:rPr>
              <a:t>C</a:t>
            </a:r>
            <a:r>
              <a:rPr lang="zh-CN" altLang="zh-CN" sz="2800" kern="100" dirty="0">
                <a:latin typeface="Times New Roman" panose="02020603050405020304" pitchFamily="18" charset="0"/>
                <a:ea typeface="黑体" panose="02010609060101010101" pitchFamily="49" charset="-122"/>
                <a:cs typeface="Times New Roman" panose="02020603050405020304" pitchFamily="18" charset="0"/>
              </a:rPr>
              <a:t>一般采用普查的方法，</a:t>
            </a:r>
            <a:r>
              <a:rPr lang="en-US" altLang="zh-CN" sz="2800" kern="100" dirty="0">
                <a:latin typeface="Times New Roman" panose="02020603050405020304" pitchFamily="18" charset="0"/>
                <a:ea typeface="黑体" panose="02010609060101010101" pitchFamily="49" charset="-122"/>
                <a:cs typeface="Courier New" panose="02070309020205020404" pitchFamily="49" charset="0"/>
              </a:rPr>
              <a:t>A</a:t>
            </a:r>
            <a:r>
              <a:rPr lang="zh-CN" altLang="zh-CN" sz="2800" kern="1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pitchFamily="49" charset="-122"/>
                <a:cs typeface="Courier New" panose="02070309020205020404" pitchFamily="49" charset="0"/>
              </a:rPr>
              <a:t>D</a:t>
            </a:r>
            <a:r>
              <a:rPr lang="zh-CN" altLang="zh-CN" sz="2800" kern="100" dirty="0">
                <a:latin typeface="Times New Roman" panose="02020603050405020304" pitchFamily="18" charset="0"/>
                <a:ea typeface="黑体" panose="02010609060101010101" pitchFamily="49" charset="-122"/>
                <a:cs typeface="Times New Roman" panose="02020603050405020304" pitchFamily="18" charset="0"/>
              </a:rPr>
              <a:t>采用抽样调查的方法</a:t>
            </a:r>
            <a:r>
              <a:rPr lang="en-US" altLang="zh-CN" sz="2800" kern="100" dirty="0">
                <a:latin typeface="Times New Roman" panose="02020603050405020304" pitchFamily="18" charset="0"/>
                <a:ea typeface="黑体" panose="02010609060101010101" pitchFamily="49"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TextBox 19"/>
          <p:cNvSpPr txBox="1"/>
          <p:nvPr/>
        </p:nvSpPr>
        <p:spPr>
          <a:xfrm>
            <a:off x="-36512" y="3004210"/>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8" name="TextBox 19"/>
          <p:cNvSpPr txBox="1"/>
          <p:nvPr/>
        </p:nvSpPr>
        <p:spPr>
          <a:xfrm>
            <a:off x="-99530" y="908720"/>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blinds(horizontal)">
                                      <p:cBhvr>
                                        <p:cTn id="15"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43" y="168181"/>
            <a:ext cx="9142857" cy="584127"/>
          </a:xfrm>
          <a:prstGeom prst="rect">
            <a:avLst/>
          </a:prstGeom>
        </p:spPr>
      </p:pic>
      <p:sp>
        <p:nvSpPr>
          <p:cNvPr id="9" name="矩形 8"/>
          <p:cNvSpPr/>
          <p:nvPr/>
        </p:nvSpPr>
        <p:spPr>
          <a:xfrm>
            <a:off x="1763688" y="188640"/>
            <a:ext cx="5616624" cy="553998"/>
          </a:xfrm>
          <a:prstGeom prst="rect">
            <a:avLst/>
          </a:prstGeom>
        </p:spPr>
        <p:txBody>
          <a:bodyPr wrap="square">
            <a:spAutoFit/>
          </a:bodyPr>
          <a:lstStyle/>
          <a:p>
            <a:pPr algn="ctr"/>
            <a:r>
              <a:rPr lang="zh-CN" altLang="en-US" sz="3000" b="1" dirty="0">
                <a:solidFill>
                  <a:srgbClr val="FF0000"/>
                </a:solidFill>
              </a:rPr>
              <a:t>四、抽样调查中样本的抽取问题</a:t>
            </a:r>
            <a:endParaRPr lang="zh-CN" altLang="zh-CN" sz="3000" b="1" dirty="0">
              <a:solidFill>
                <a:srgbClr val="FF0000"/>
              </a:solidFill>
            </a:endParaRPr>
          </a:p>
        </p:txBody>
      </p:sp>
      <p:sp>
        <p:nvSpPr>
          <p:cNvPr id="3" name="矩形 2"/>
          <p:cNvSpPr/>
          <p:nvPr/>
        </p:nvSpPr>
        <p:spPr>
          <a:xfrm>
            <a:off x="251520" y="760513"/>
            <a:ext cx="8407463" cy="4336765"/>
          </a:xfrm>
          <a:prstGeom prst="rect">
            <a:avLst/>
          </a:prstGeom>
        </p:spPr>
        <p:txBody>
          <a:bodyPr wrap="square">
            <a:spAutoFit/>
          </a:bodyPr>
          <a:lstStyle/>
          <a:p>
            <a:pPr algn="just">
              <a:lnSpc>
                <a:spcPct val="140000"/>
              </a:lnSpc>
              <a:spcAft>
                <a:spcPts val="0"/>
              </a:spcAft>
            </a:pPr>
            <a:r>
              <a:rPr lang="zh-CN" altLang="zh-CN" sz="20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0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4</a:t>
            </a:r>
            <a:r>
              <a:rPr lang="zh-CN" altLang="zh-CN" sz="2000" b="1" kern="100" dirty="0">
                <a:latin typeface="Times New Roman" panose="02020603050405020304" pitchFamily="18" charset="0"/>
                <a:ea typeface="方正中等线简体" panose="03000509000000000000" pitchFamily="65" charset="-122"/>
                <a:cs typeface="Times New Roman" panose="02020603050405020304" pitchFamily="18" charset="0"/>
              </a:rPr>
              <a:t>　为了调查</a:t>
            </a:r>
            <a:r>
              <a:rPr lang="en-US" altLang="zh-CN" sz="2000" b="1" kern="100" dirty="0">
                <a:latin typeface="Times New Roman" panose="02020603050405020304" pitchFamily="18" charset="0"/>
                <a:ea typeface="方正中等线简体" panose="03000509000000000000" pitchFamily="65" charset="-122"/>
                <a:cs typeface="Courier New" panose="02070309020205020404" pitchFamily="49" charset="0"/>
              </a:rPr>
              <a:t>2020</a:t>
            </a:r>
            <a:r>
              <a:rPr lang="zh-CN" altLang="zh-CN" sz="2000" b="1" kern="100" dirty="0">
                <a:latin typeface="Times New Roman" panose="02020603050405020304" pitchFamily="18" charset="0"/>
                <a:ea typeface="方正中等线简体" panose="03000509000000000000" pitchFamily="65" charset="-122"/>
                <a:cs typeface="Times New Roman" panose="02020603050405020304" pitchFamily="18" charset="0"/>
              </a:rPr>
              <a:t>年中央电视台春节联欢晚会播出的收视率，节目组设置了《春节联欢晚会收视率调查表》，并向社会广泛征求调查意见</a:t>
            </a:r>
            <a:r>
              <a:rPr lang="en-US" altLang="zh-CN" sz="2000" b="1"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000" b="1" kern="100" dirty="0">
                <a:latin typeface="Times New Roman" panose="02020603050405020304" pitchFamily="18" charset="0"/>
                <a:ea typeface="方正中等线简体" panose="03000509000000000000" pitchFamily="65" charset="-122"/>
                <a:cs typeface="Times New Roman" panose="02020603050405020304" pitchFamily="18" charset="0"/>
              </a:rPr>
              <a:t>某校有两名同学为电视台设计了调查方案：</a:t>
            </a:r>
            <a:endParaRPr lang="zh-CN" altLang="zh-CN" sz="20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zh-CN" altLang="zh-CN" sz="20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同学</a:t>
            </a:r>
            <a:r>
              <a:rPr lang="en-US" altLang="zh-CN" sz="2000" b="1" kern="100" dirty="0">
                <a:solidFill>
                  <a:srgbClr val="FF0000"/>
                </a:solidFill>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0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000" b="1" kern="100" dirty="0">
                <a:latin typeface="Times New Roman" panose="02020603050405020304" pitchFamily="18" charset="0"/>
                <a:ea typeface="方正中等线简体" panose="03000509000000000000" pitchFamily="65" charset="-122"/>
                <a:cs typeface="Times New Roman" panose="02020603050405020304" pitchFamily="18" charset="0"/>
              </a:rPr>
              <a:t>我把《春节联欢晚会收视率调查表》放在互联网上，只要上网登录该网址的人就可以看到这张表，他们填表的信息可以很快反馈到我的电脑中</a:t>
            </a:r>
            <a:r>
              <a:rPr lang="en-US" altLang="zh-CN" sz="2000" b="1"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000" b="1" kern="100" dirty="0">
                <a:latin typeface="Times New Roman" panose="02020603050405020304" pitchFamily="18" charset="0"/>
                <a:ea typeface="方正中等线简体" panose="03000509000000000000" pitchFamily="65" charset="-122"/>
                <a:cs typeface="Times New Roman" panose="02020603050405020304" pitchFamily="18" charset="0"/>
              </a:rPr>
              <a:t>这样，我就可以很快统计出收视率了</a:t>
            </a:r>
            <a:r>
              <a:rPr lang="en-US" altLang="zh-CN" sz="20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0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zh-CN" altLang="zh-CN" sz="20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同学</a:t>
            </a:r>
            <a:r>
              <a:rPr lang="en-US" altLang="zh-CN" sz="2000" b="1" kern="100" dirty="0">
                <a:solidFill>
                  <a:srgbClr val="FF0000"/>
                </a:solidFill>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0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000" b="1" kern="100" dirty="0">
                <a:latin typeface="Times New Roman" panose="02020603050405020304" pitchFamily="18" charset="0"/>
                <a:ea typeface="方正中等线简体" panose="03000509000000000000" pitchFamily="65" charset="-122"/>
                <a:cs typeface="Times New Roman" panose="02020603050405020304" pitchFamily="18" charset="0"/>
              </a:rPr>
              <a:t>我在电话号码本上随机地选出一定数量的电话号码，然后逐个给他们打电话，问一下他们是否收看了中央电视台春节联欢晚会，我不出家门就可以统计出中央电视台春节联欢晚会的收视率了</a:t>
            </a:r>
            <a:r>
              <a:rPr lang="en-US" altLang="zh-CN" sz="20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0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40000"/>
              </a:lnSpc>
              <a:spcAft>
                <a:spcPts val="0"/>
              </a:spcAft>
            </a:pPr>
            <a:r>
              <a:rPr lang="zh-CN" altLang="zh-CN" sz="2000" b="1" kern="100" spc="-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请问上述两名同学设计的调查方案能够获得比较准确的收视率吗？为什么？</a:t>
            </a:r>
            <a:endParaRPr lang="zh-CN" altLang="zh-CN" sz="2000" b="1" kern="100" spc="-100" dirty="0">
              <a:solidFill>
                <a:srgbClr val="FF0000"/>
              </a:solidFill>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59532" y="684560"/>
            <a:ext cx="8424936" cy="3900235"/>
          </a:xfrm>
          <a:prstGeom prst="rect">
            <a:avLst/>
          </a:prstGeom>
        </p:spPr>
        <p:txBody>
          <a:bodyPr wrap="square">
            <a:spAutoFit/>
          </a:bodyPr>
          <a:lstStyle/>
          <a:p>
            <a:pPr algn="just">
              <a:lnSpc>
                <a:spcPct val="150000"/>
              </a:lnSpc>
              <a:spcAft>
                <a:spcPts val="0"/>
              </a:spcAft>
            </a:pPr>
            <a:r>
              <a:rPr lang="zh-CN" altLang="zh-CN" sz="24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4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400" kern="100" dirty="0">
                <a:latin typeface="宋体" panose="02010600030101010101" pitchFamily="2" charset="-122"/>
                <a:ea typeface="Times New Roman" panose="02020603050405020304" pitchFamily="18" charset="0"/>
                <a:cs typeface="Courier New" panose="02070309020205020404" pitchFamily="49" charset="0"/>
              </a:rPr>
              <a:t> </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调查的总体是所有可能看电视的人群</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同学</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A</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的设计方案考虑的人群是：上网而且登录某网址的人群，那些不能上网的人群，或者不登录该网址的人群就被排除在外了</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因此同学</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A</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设计的方案抽取样本的代表性差，不能较好的估计总体分布</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同学</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B</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的设计方案考虑的人群是：在电话号码本上统计电话的人群，也有一定的片面性，因此同学</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B</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设计的方案抽取样本的代表性也差，也不能较好的估计总体分布</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59532" y="764705"/>
            <a:ext cx="8424936" cy="1384995"/>
          </a:xfrm>
          <a:prstGeom prst="rect">
            <a:avLst/>
          </a:prstGeom>
        </p:spPr>
        <p:txBody>
          <a:bodyPr wrap="square">
            <a:spAutoFit/>
          </a:bodyPr>
          <a:lstStyle/>
          <a:p>
            <a:pPr algn="just">
              <a:lnSpc>
                <a:spcPct val="150000"/>
              </a:lnSpc>
              <a:spcAft>
                <a:spcPts val="0"/>
              </a:spcAft>
            </a:pPr>
            <a:r>
              <a:rPr lang="zh-CN" altLang="zh-CN" sz="2800" b="1"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延伸探究</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你认为怎样设计调查方案，能得到较有说服力的数据？</a:t>
            </a:r>
            <a:endParaRPr lang="zh-CN" altLang="zh-CN" sz="105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359532" y="1988840"/>
            <a:ext cx="8424936" cy="2677656"/>
          </a:xfrm>
          <a:prstGeom prst="rect">
            <a:avLst/>
          </a:prstGeom>
        </p:spPr>
        <p:txBody>
          <a:bodyPr wrap="square">
            <a:spAutoFit/>
          </a:bodyPr>
          <a:lstStyle/>
          <a:p>
            <a:pPr algn="just">
              <a:lnSpc>
                <a:spcPct val="150000"/>
              </a:lnSpc>
              <a:spcAft>
                <a:spcPts val="0"/>
              </a:spcAft>
            </a:pPr>
            <a:r>
              <a:rPr lang="zh-CN" altLang="zh-CN" sz="2800" b="1"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800" kern="100">
                <a:latin typeface="Times New Roman" panose="02020603050405020304" pitchFamily="18" charset="0"/>
                <a:ea typeface="黑体" panose="02010609060101010101" pitchFamily="49" charset="-122"/>
                <a:cs typeface="Times New Roman" panose="02020603050405020304" pitchFamily="18" charset="0"/>
              </a:rPr>
              <a:t>发放调查问卷或打电话询问都要考虑不同的人群，要根据人口比例分别对农村、城市分成不同的群体调查，对各个不同群体中最好要按年龄、职业等属性再细化</a:t>
            </a:r>
            <a:r>
              <a:rPr lang="en-US" altLang="zh-CN" sz="2800" kern="100">
                <a:latin typeface="Times New Roman" panose="02020603050405020304" pitchFamily="18" charset="0"/>
                <a:ea typeface="黑体" panose="02010609060101010101" pitchFamily="49" charset="-122"/>
                <a:cs typeface="Courier New" panose="02070309020205020404" pitchFamily="49" charset="0"/>
              </a:rPr>
              <a:t>.</a:t>
            </a:r>
            <a:endParaRPr lang="zh-CN" altLang="zh-CN" sz="1050" kern="10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68840" y="868606"/>
            <a:ext cx="7806322" cy="4432602"/>
          </a:xfrm>
          <a:prstGeom prst="rect">
            <a:avLst/>
          </a:prstGeom>
          <a:solidFill>
            <a:schemeClr val="bg1">
              <a:lumMod val="95000"/>
              <a:alpha val="82000"/>
            </a:schemeClr>
          </a:solidFill>
          <a:ln w="3175">
            <a:solidFill>
              <a:srgbClr val="0070C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rgbClr val="000000"/>
              </a:solidFill>
            </a:endParaRPr>
          </a:p>
        </p:txBody>
      </p:sp>
      <p:grpSp>
        <p:nvGrpSpPr>
          <p:cNvPr id="12" name="组合 11"/>
          <p:cNvGrpSpPr/>
          <p:nvPr/>
        </p:nvGrpSpPr>
        <p:grpSpPr>
          <a:xfrm>
            <a:off x="890532" y="764704"/>
            <a:ext cx="1233196" cy="1717208"/>
            <a:chOff x="10740732" y="1514604"/>
            <a:chExt cx="1092200" cy="1717208"/>
          </a:xfrm>
        </p:grpSpPr>
        <p:pic>
          <p:nvPicPr>
            <p:cNvPr id="13" name="Picture 17" descr="D:\Teliss_Tong\Copy\定期备份\工作备份\！PPT图片及版面资源\06-PPT精选插图\04-图标\红色坎肩.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740732" y="1514604"/>
              <a:ext cx="1092200" cy="11938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7"/>
            <p:cNvSpPr>
              <a:spLocks noChangeArrowheads="1"/>
            </p:cNvSpPr>
            <p:nvPr/>
          </p:nvSpPr>
          <p:spPr bwMode="auto">
            <a:xfrm>
              <a:off x="10919743" y="1662152"/>
              <a:ext cx="720080" cy="1569660"/>
            </a:xfrm>
            <a:prstGeom prst="rect">
              <a:avLst/>
            </a:prstGeom>
            <a:noFill/>
            <a:ln w="9525">
              <a:noFill/>
              <a:miter lim="800000"/>
            </a:ln>
            <a:effectLst/>
          </p:spPr>
          <p:txBody>
            <a:bodyPr wrap="square">
              <a:spAutoFit/>
            </a:bodyPr>
            <a:lstStyle/>
            <a:p>
              <a:pPr>
                <a:lnSpc>
                  <a:spcPct val="120000"/>
                </a:lnSpc>
                <a:defRPr/>
              </a:pPr>
              <a:r>
                <a:rPr lang="zh-CN" altLang="en-US" sz="2000" b="1" dirty="0" smtClean="0">
                  <a:solidFill>
                    <a:srgbClr val="FFFFFF"/>
                  </a:solidFill>
                  <a:latin typeface="微软雅黑" panose="020B0503020204020204" pitchFamily="34" charset="-122"/>
                </a:rPr>
                <a:t>反思感悟</a:t>
              </a:r>
              <a:endParaRPr lang="zh-CN" altLang="en-US" sz="2000" b="1" dirty="0">
                <a:solidFill>
                  <a:srgbClr val="FFFFFF"/>
                </a:solidFill>
                <a:latin typeface="微软雅黑" panose="020B0503020204020204" pitchFamily="34" charset="-122"/>
              </a:endParaRPr>
            </a:p>
          </p:txBody>
        </p:sp>
      </p:grpSp>
      <p:sp>
        <p:nvSpPr>
          <p:cNvPr id="3" name="矩形 2"/>
          <p:cNvSpPr/>
          <p:nvPr/>
        </p:nvSpPr>
        <p:spPr>
          <a:xfrm>
            <a:off x="890532" y="1844824"/>
            <a:ext cx="7407882" cy="3346237"/>
          </a:xfrm>
          <a:prstGeom prst="rect">
            <a:avLst/>
          </a:prstGeom>
        </p:spPr>
        <p:txBody>
          <a:bodyPr wrap="square">
            <a:spAutoFit/>
          </a:bodyPr>
          <a:lstStyle/>
          <a:p>
            <a:pPr algn="just">
              <a:lnSpc>
                <a:spcPct val="150000"/>
              </a:lnSpc>
              <a:spcAft>
                <a:spcPts val="0"/>
              </a:spcAft>
            </a:pPr>
            <a:r>
              <a:rPr lang="zh-CN" altLang="zh-CN" sz="2400" kern="100" spc="-100" dirty="0">
                <a:latin typeface="Times New Roman" panose="02020603050405020304" pitchFamily="18" charset="0"/>
                <a:ea typeface="方正中等线简体" panose="03000509000000000000" pitchFamily="65" charset="-122"/>
                <a:cs typeface="Times New Roman" panose="02020603050405020304" pitchFamily="18" charset="0"/>
              </a:rPr>
              <a:t>根据调查问题的特点设计抽样调查的不同方案，应遵循以下原则</a:t>
            </a:r>
            <a:endParaRPr lang="zh-CN" altLang="zh-CN" sz="2400" kern="100" spc="-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要考虑如何合理地获取样本，以确保其典型性、代表性</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即抽取的部分个体具有广泛的代表性，能很好地代表总体</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要考虑如何保证调查内容的真实性</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05526" y="332656"/>
            <a:ext cx="8532948" cy="3416320"/>
          </a:xfrm>
          <a:prstGeom prst="rect">
            <a:avLst/>
          </a:prstGeom>
        </p:spPr>
        <p:txBody>
          <a:bodyPr wrap="square">
            <a:spAutoFit/>
          </a:bodyPr>
          <a:lstStyle/>
          <a:p>
            <a:pPr algn="just">
              <a:lnSpc>
                <a:spcPct val="150000"/>
              </a:lnSpc>
              <a:spcAft>
                <a:spcPts val="0"/>
              </a:spcAft>
            </a:pPr>
            <a:r>
              <a:rPr lang="zh-CN" altLang="zh-CN" sz="24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跟踪训练</a:t>
            </a:r>
            <a:r>
              <a:rPr lang="en-US" altLang="zh-CN" sz="24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4</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　下列调查方式中合适的是</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某单位将新购买的准备开业庆典的</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箱礼炮全部进行质检</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某班有</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40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名同学，指定家庭最富有的</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人参加</a:t>
            </a: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学代会</a:t>
            </a:r>
            <a:r>
              <a:rPr lang="en-US" altLang="zh-CN" sz="2400" kern="100" dirty="0">
                <a:latin typeface="宋体" panose="02010600030101010101" pitchFamily="2" charset="-122"/>
                <a:ea typeface="方正中等线简体" panose="03000509000000000000" pitchFamily="65" charset="-122"/>
                <a:cs typeface="Times New Roman" panose="02020603050405020304" pitchFamily="18" charset="0"/>
              </a:rPr>
              <a:t>”</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某服装厂的一批</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5 000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件出口服装，随机抽</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50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件进行抽样调查</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为了调查最近上映影片的一周内的票房情况，特选周六、周日两天</a:t>
            </a:r>
            <a:r>
              <a:rPr lang="zh-CN" altLang="zh-CN" sz="24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进行</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调查</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TextBox 19"/>
          <p:cNvSpPr txBox="1"/>
          <p:nvPr/>
        </p:nvSpPr>
        <p:spPr>
          <a:xfrm>
            <a:off x="205265" y="2060834"/>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5" name="矩形 4"/>
          <p:cNvSpPr/>
          <p:nvPr/>
        </p:nvSpPr>
        <p:spPr>
          <a:xfrm>
            <a:off x="305526" y="3967076"/>
            <a:ext cx="8532948" cy="2342244"/>
          </a:xfrm>
          <a:prstGeom prst="rect">
            <a:avLst/>
          </a:prstGeom>
        </p:spPr>
        <p:txBody>
          <a:bodyPr wrap="square">
            <a:spAutoFit/>
          </a:bodyPr>
          <a:lstStyle/>
          <a:p>
            <a:pPr algn="just">
              <a:lnSpc>
                <a:spcPct val="150000"/>
              </a:lnSpc>
              <a:spcAft>
                <a:spcPts val="0"/>
              </a:spcAft>
            </a:pPr>
            <a:r>
              <a:rPr lang="zh-CN" altLang="zh-CN" sz="20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0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选项</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A</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中，对礼炮的质检带有破坏性，虽然总量不大，但不宜采用普查方式</a:t>
            </a:r>
            <a:r>
              <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rPr>
              <a:t>.</a:t>
            </a:r>
            <a:endPar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endParaRPr>
          </a:p>
          <a:p>
            <a:pPr algn="just">
              <a:lnSpc>
                <a:spcPct val="150000"/>
              </a:lnSpc>
              <a:spcAft>
                <a:spcPts val="0"/>
              </a:spcAft>
            </a:pPr>
            <a:r>
              <a:rPr lang="zh-CN" altLang="zh-CN" sz="2000" kern="100" dirty="0" smtClean="0">
                <a:latin typeface="Times New Roman" panose="02020603050405020304" pitchFamily="18" charset="0"/>
                <a:ea typeface="黑体" panose="02010609060101010101" pitchFamily="49" charset="-122"/>
                <a:cs typeface="Times New Roman" panose="02020603050405020304" pitchFamily="18" charset="0"/>
              </a:rPr>
              <a:t>选项</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B</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0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家庭最富有的</a:t>
            </a:r>
            <a:r>
              <a:rPr lang="en-US" altLang="zh-CN" sz="20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不具有代表性，样本选取错误</a:t>
            </a:r>
            <a:r>
              <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rPr>
              <a:t>.</a:t>
            </a:r>
            <a:endParaRPr lang="en-US" altLang="zh-CN" sz="2000" kern="100" dirty="0" smtClean="0">
              <a:latin typeface="Times New Roman" panose="02020603050405020304" pitchFamily="18" charset="0"/>
              <a:ea typeface="黑体" panose="02010609060101010101" pitchFamily="49" charset="-122"/>
              <a:cs typeface="Courier New" panose="02070309020205020404" pitchFamily="49" charset="0"/>
            </a:endParaRPr>
          </a:p>
          <a:p>
            <a:pPr algn="just">
              <a:lnSpc>
                <a:spcPct val="150000"/>
              </a:lnSpc>
              <a:spcAft>
                <a:spcPts val="0"/>
              </a:spcAft>
            </a:pPr>
            <a:r>
              <a:rPr lang="zh-CN" altLang="zh-CN" sz="2000" kern="100" dirty="0" smtClean="0">
                <a:latin typeface="Times New Roman" panose="02020603050405020304" pitchFamily="18" charset="0"/>
                <a:ea typeface="黑体" panose="02010609060101010101" pitchFamily="49" charset="-122"/>
                <a:cs typeface="Times New Roman" panose="02020603050405020304" pitchFamily="18" charset="0"/>
              </a:rPr>
              <a:t>选项</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D</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中，因调查一周的票房，时间不长，最好采用普查的方式，即使是用抽样调查，周六、周日两天的选取也不具备代表性</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blinds(horizontal)">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linds(horizontal)">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blinds(horizontal)">
                                      <p:cBhvr>
                                        <p:cTn id="2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5"/>
          <p:cNvSpPr txBox="1"/>
          <p:nvPr/>
        </p:nvSpPr>
        <p:spPr>
          <a:xfrm>
            <a:off x="650081" y="301600"/>
            <a:ext cx="7886700" cy="5071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0"/>
              </a:spcAft>
            </a:pPr>
            <a:r>
              <a:rPr lang="zh-CN" altLang="en-US" sz="2800" b="1">
                <a:solidFill>
                  <a:srgbClr val="000000"/>
                </a:solidFill>
              </a:rPr>
              <a:t>知识点一　获取数据的途径</a:t>
            </a:r>
            <a:endParaRPr lang="zh-CN" altLang="zh-CN" sz="2800" b="1" dirty="0">
              <a:solidFill>
                <a:srgbClr val="000000"/>
              </a:solidFill>
            </a:endParaRPr>
          </a:p>
        </p:txBody>
      </p:sp>
      <p:graphicFrame>
        <p:nvGraphicFramePr>
          <p:cNvPr id="6" name="表格 5"/>
          <p:cNvGraphicFramePr>
            <a:graphicFrameLocks noGrp="1"/>
          </p:cNvGraphicFramePr>
          <p:nvPr/>
        </p:nvGraphicFramePr>
        <p:xfrm>
          <a:off x="359533" y="1340769"/>
          <a:ext cx="8478941" cy="4495854"/>
        </p:xfrm>
        <a:graphic>
          <a:graphicData uri="http://schemas.openxmlformats.org/drawingml/2006/table">
            <a:tbl>
              <a:tblPr/>
              <a:tblGrid>
                <a:gridCol w="1458162"/>
                <a:gridCol w="3834426"/>
                <a:gridCol w="3186353"/>
              </a:tblGrid>
              <a:tr h="334718">
                <a:tc>
                  <a:txBody>
                    <a:bodyPr/>
                    <a:lstStyle/>
                    <a:p>
                      <a:pPr algn="ctr">
                        <a:lnSpc>
                          <a:spcPct val="150000"/>
                        </a:lnSpc>
                        <a:spcAft>
                          <a:spcPts val="0"/>
                        </a:spcAft>
                      </a:pPr>
                      <a:r>
                        <a:rPr lang="en-US" sz="2400" b="1" i="1" kern="100" dirty="0">
                          <a:effectLst/>
                          <a:latin typeface="Times New Roman" panose="02020603050405020304" pitchFamily="18" charset="0"/>
                          <a:ea typeface="宋体" panose="02010600030101010101" pitchFamily="2" charset="-122"/>
                          <a:cs typeface="Courier New" panose="02070309020205020404" pitchFamily="49" charset="0"/>
                        </a:rPr>
                        <a:t> </a:t>
                      </a:r>
                      <a:endParaRPr lang="zh-CN" sz="24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概念</a:t>
                      </a:r>
                      <a:endParaRPr lang="zh-CN" sz="24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b="1" kern="100">
                          <a:effectLst/>
                          <a:latin typeface="Times New Roman" panose="02020603050405020304" pitchFamily="18" charset="0"/>
                          <a:ea typeface="方正中等线简体" panose="03000509000000000000" pitchFamily="65" charset="-122"/>
                          <a:cs typeface="Times New Roman" panose="02020603050405020304" pitchFamily="18" charset="0"/>
                        </a:rPr>
                        <a:t>数据名称</a:t>
                      </a:r>
                      <a:endParaRPr lang="zh-CN" sz="2400" b="1" kern="10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8873">
                <a:tc>
                  <a:txBody>
                    <a:bodyPr/>
                    <a:lstStyle/>
                    <a:p>
                      <a:pPr algn="ctr">
                        <a:lnSpc>
                          <a:spcPct val="150000"/>
                        </a:lnSpc>
                        <a:spcAft>
                          <a:spcPts val="0"/>
                        </a:spcAft>
                      </a:pPr>
                      <a:r>
                        <a:rPr lang="zh-CN" sz="2400" b="1" kern="100">
                          <a:effectLst/>
                          <a:latin typeface="Times New Roman" panose="02020603050405020304" pitchFamily="18" charset="0"/>
                          <a:ea typeface="方正中等线简体" panose="03000509000000000000" pitchFamily="65" charset="-122"/>
                          <a:cs typeface="Times New Roman" panose="02020603050405020304" pitchFamily="18" charset="0"/>
                        </a:rPr>
                        <a:t>直接获取</a:t>
                      </a:r>
                      <a:endParaRPr lang="zh-CN" sz="2400" b="1" kern="10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zh-CN" sz="24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通过社会调查或观察、试验等途径获取数据</a:t>
                      </a:r>
                      <a:endParaRPr lang="zh-CN" sz="24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直接数据或一手数据</a:t>
                      </a:r>
                      <a:endParaRPr lang="zh-CN" sz="24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746">
                <a:tc>
                  <a:txBody>
                    <a:bodyPr/>
                    <a:lstStyle/>
                    <a:p>
                      <a:pPr algn="ctr">
                        <a:lnSpc>
                          <a:spcPct val="150000"/>
                        </a:lnSpc>
                        <a:spcAft>
                          <a:spcPts val="0"/>
                        </a:spcAft>
                      </a:pPr>
                      <a:r>
                        <a:rPr lang="zh-CN" sz="2400" b="1" kern="100">
                          <a:effectLst/>
                          <a:latin typeface="Times New Roman" panose="02020603050405020304" pitchFamily="18" charset="0"/>
                          <a:ea typeface="方正中等线简体" panose="03000509000000000000" pitchFamily="65" charset="-122"/>
                          <a:cs typeface="Times New Roman" panose="02020603050405020304" pitchFamily="18" charset="0"/>
                        </a:rPr>
                        <a:t>间接获取</a:t>
                      </a:r>
                      <a:endParaRPr lang="zh-CN" sz="2400" b="1" kern="10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zh-CN" sz="24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借助各种媒介，包括报纸杂志、统计报表和年鉴、广播、电视或互联网等获取数据</a:t>
                      </a:r>
                      <a:endParaRPr lang="zh-CN" sz="24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间接数据或二手数据</a:t>
                      </a:r>
                      <a:endParaRPr lang="zh-CN" sz="24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26897" marR="26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5"/>
          <p:cNvSpPr txBox="1"/>
          <p:nvPr/>
        </p:nvSpPr>
        <p:spPr>
          <a:xfrm>
            <a:off x="650081" y="301600"/>
            <a:ext cx="7886700" cy="5071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0"/>
              </a:spcAft>
            </a:pPr>
            <a:r>
              <a:rPr lang="zh-CN" altLang="en-US" sz="2800" b="1">
                <a:solidFill>
                  <a:srgbClr val="000000"/>
                </a:solidFill>
              </a:rPr>
              <a:t>知识点二　普查和抽查</a:t>
            </a:r>
            <a:endParaRPr lang="zh-CN" altLang="en-US" sz="2800" b="1" dirty="0">
              <a:solidFill>
                <a:srgbClr val="000000"/>
              </a:solidFill>
            </a:endParaRPr>
          </a:p>
        </p:txBody>
      </p:sp>
      <p:graphicFrame>
        <p:nvGraphicFramePr>
          <p:cNvPr id="4" name="表格 3"/>
          <p:cNvGraphicFramePr>
            <a:graphicFrameLocks noGrp="1"/>
          </p:cNvGraphicFramePr>
          <p:nvPr/>
        </p:nvGraphicFramePr>
        <p:xfrm>
          <a:off x="251520" y="908720"/>
          <a:ext cx="8532947" cy="2667718"/>
        </p:xfrm>
        <a:graphic>
          <a:graphicData uri="http://schemas.openxmlformats.org/drawingml/2006/table">
            <a:tbl>
              <a:tblPr/>
              <a:tblGrid>
                <a:gridCol w="2106234"/>
                <a:gridCol w="2700299"/>
                <a:gridCol w="3726414"/>
              </a:tblGrid>
              <a:tr h="561463">
                <a:tc>
                  <a:txBody>
                    <a:bodyPr/>
                    <a:lstStyle/>
                    <a:p>
                      <a:pPr algn="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调查方法</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p>
                      <a:pPr algn="l">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概念、特点　</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普查</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抽查</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4755">
                <a:tc>
                  <a:txBody>
                    <a:bodyPr/>
                    <a:lstStyle/>
                    <a:p>
                      <a:pPr algn="ct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定义</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为了掌握调查对象的整体情况，对全体调查对象进行研究的一种调查方式</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从全体调查对象中按照一定的方法抽取一部分对象作为代表进行调查分析，并以此推断全体调查对象的状况的调查方式</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表格 4"/>
          <p:cNvGraphicFramePr>
            <a:graphicFrameLocks noGrp="1"/>
          </p:cNvGraphicFramePr>
          <p:nvPr/>
        </p:nvGraphicFramePr>
        <p:xfrm>
          <a:off x="251520" y="3663280"/>
          <a:ext cx="8568952" cy="2743200"/>
        </p:xfrm>
        <a:graphic>
          <a:graphicData uri="http://schemas.openxmlformats.org/drawingml/2006/table">
            <a:tbl>
              <a:tblPr/>
              <a:tblGrid>
                <a:gridCol w="2088232"/>
                <a:gridCol w="2736304"/>
                <a:gridCol w="3744416"/>
              </a:tblGrid>
              <a:tr h="1122926">
                <a:tc>
                  <a:txBody>
                    <a:bodyPr/>
                    <a:lstStyle/>
                    <a:p>
                      <a:pPr algn="ct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优点</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en-US" sz="2000" b="1" kern="100" dirty="0">
                          <a:effectLst/>
                          <a:latin typeface="宋体" panose="02010600030101010101" pitchFamily="2" charset="-122"/>
                          <a:ea typeface="方正中等线简体" panose="03000509000000000000" pitchFamily="65" charset="-122"/>
                          <a:cs typeface="Times New Roman" panose="02020603050405020304" pitchFamily="18" charset="0"/>
                        </a:rPr>
                        <a:t>①</a:t>
                      </a: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所取得的资料更加全面、系统；</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p>
                      <a:pPr marL="71755" algn="l">
                        <a:lnSpc>
                          <a:spcPct val="150000"/>
                        </a:lnSpc>
                        <a:spcAft>
                          <a:spcPts val="0"/>
                        </a:spcAft>
                      </a:pPr>
                      <a:r>
                        <a:rPr lang="en-US" sz="2000" b="1" kern="100" dirty="0">
                          <a:effectLst/>
                          <a:latin typeface="宋体" panose="02010600030101010101" pitchFamily="2" charset="-122"/>
                          <a:ea typeface="方正中等线简体" panose="03000509000000000000" pitchFamily="65" charset="-122"/>
                          <a:cs typeface="Times New Roman" panose="02020603050405020304" pitchFamily="18" charset="0"/>
                        </a:rPr>
                        <a:t>②</a:t>
                      </a: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调查特定时段的社会经济现象总体的信息</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en-US" sz="2000" b="1" kern="100" dirty="0">
                          <a:effectLst/>
                          <a:latin typeface="宋体" panose="02010600030101010101" pitchFamily="2" charset="-122"/>
                          <a:ea typeface="方正中等线简体" panose="03000509000000000000" pitchFamily="65" charset="-122"/>
                          <a:cs typeface="Times New Roman" panose="02020603050405020304" pitchFamily="18" charset="0"/>
                        </a:rPr>
                        <a:t>①</a:t>
                      </a: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迅速、及时；</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p>
                      <a:pPr marL="71755" algn="l">
                        <a:lnSpc>
                          <a:spcPct val="150000"/>
                        </a:lnSpc>
                        <a:spcAft>
                          <a:spcPts val="0"/>
                        </a:spcAft>
                      </a:pPr>
                      <a:r>
                        <a:rPr lang="en-US" sz="2000" b="1" kern="100" dirty="0">
                          <a:effectLst/>
                          <a:latin typeface="宋体" panose="02010600030101010101" pitchFamily="2" charset="-122"/>
                          <a:ea typeface="方正中等线简体" panose="03000509000000000000" pitchFamily="65" charset="-122"/>
                          <a:cs typeface="Times New Roman" panose="02020603050405020304" pitchFamily="18" charset="0"/>
                        </a:rPr>
                        <a:t>②</a:t>
                      </a: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节约人力、物力、财力，对个体信息的了解更详细</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194">
                <a:tc>
                  <a:txBody>
                    <a:bodyPr/>
                    <a:lstStyle/>
                    <a:p>
                      <a:pPr algn="ctr">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缺点</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耗费大量的人力、物力、财力、时间长、任务重</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l">
                        <a:lnSpc>
                          <a:spcPct val="150000"/>
                        </a:lnSpc>
                        <a:spcAft>
                          <a:spcPts val="0"/>
                        </a:spcAft>
                      </a:pPr>
                      <a:r>
                        <a:rPr lang="zh-CN" sz="2000" b="1" kern="100" dirty="0">
                          <a:effectLst/>
                          <a:latin typeface="Times New Roman" panose="02020603050405020304" pitchFamily="18" charset="0"/>
                          <a:ea typeface="方正中等线简体" panose="03000509000000000000" pitchFamily="65" charset="-122"/>
                          <a:cs typeface="Times New Roman" panose="02020603050405020304" pitchFamily="18" charset="0"/>
                        </a:rPr>
                        <a:t>获取的信息不够全面、系统，其结果具有不确定性</a:t>
                      </a:r>
                      <a:endParaRPr lang="zh-CN" sz="2000" b="1" kern="100" dirty="0">
                        <a:effectLst/>
                        <a:latin typeface="宋体" panose="02010600030101010101" pitchFamily="2" charset="-122"/>
                        <a:ea typeface="宋体" panose="02010600030101010101" pitchFamily="2" charset="-122"/>
                        <a:cs typeface="Courier New" panose="02070309020205020404" pitchFamily="49" charset="0"/>
                      </a:endParaRPr>
                    </a:p>
                  </a:txBody>
                  <a:tcPr marL="11279" marR="112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5"/>
          <p:cNvSpPr txBox="1"/>
          <p:nvPr/>
        </p:nvSpPr>
        <p:spPr>
          <a:xfrm>
            <a:off x="650081" y="301600"/>
            <a:ext cx="7886700" cy="5071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0"/>
              </a:spcAft>
            </a:pPr>
            <a:r>
              <a:rPr lang="zh-CN" altLang="en-US" sz="2800" b="1">
                <a:solidFill>
                  <a:srgbClr val="000000"/>
                </a:solidFill>
              </a:rPr>
              <a:t>知识点三　总体和样本</a:t>
            </a:r>
            <a:endParaRPr lang="zh-CN" altLang="en-US" sz="2800" b="1" dirty="0">
              <a:solidFill>
                <a:srgbClr val="000000"/>
              </a:solidFill>
            </a:endParaRPr>
          </a:p>
        </p:txBody>
      </p:sp>
      <p:sp>
        <p:nvSpPr>
          <p:cNvPr id="4" name="矩形 3"/>
          <p:cNvSpPr/>
          <p:nvPr/>
        </p:nvSpPr>
        <p:spPr>
          <a:xfrm>
            <a:off x="359532" y="1329150"/>
            <a:ext cx="8424936" cy="3970318"/>
          </a:xfrm>
          <a:prstGeom prst="rect">
            <a:avLst/>
          </a:prstGeom>
        </p:spPr>
        <p:txBody>
          <a:bodyPr wrap="square">
            <a:spAutoFit/>
          </a:bodyPr>
          <a:lstStyle/>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总体</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：一般地，在获取数据时，把所考察对象</a:t>
            </a: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某一项指标的数据</a:t>
            </a: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_____</a:t>
            </a:r>
            <a:r>
              <a:rPr lang="zh-CN"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叫作</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总体</a:t>
            </a: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个体</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：把组成总体的每一个考察对象叫作个体</a:t>
            </a: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样本</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：从总体中所抽取</a:t>
            </a:r>
            <a:r>
              <a:rPr lang="zh-CN"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b="1"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叫作</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总体的一个样本</a:t>
            </a: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b="1" kern="100" dirty="0">
                <a:solidFill>
                  <a:srgbClr val="FF0000"/>
                </a:solidFill>
                <a:latin typeface="Times New Roman" panose="02020603050405020304" pitchFamily="18" charset="0"/>
                <a:ea typeface="方正中等线简体" panose="03000509000000000000" pitchFamily="65" charset="-122"/>
                <a:cs typeface="Times New Roman" panose="02020603050405020304" pitchFamily="18" charset="0"/>
              </a:rPr>
              <a:t>样本容量</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：样本</a:t>
            </a:r>
            <a:r>
              <a:rPr lang="zh-CN"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中</a:t>
            </a:r>
            <a:r>
              <a:rPr lang="en-US" altLang="zh-CN" sz="2800" b="1"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数目叫作样本容量</a:t>
            </a: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b="1"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矩形 2"/>
          <p:cNvSpPr/>
          <p:nvPr/>
        </p:nvSpPr>
        <p:spPr>
          <a:xfrm>
            <a:off x="3511237" y="2113550"/>
            <a:ext cx="902811" cy="523220"/>
          </a:xfrm>
          <a:prstGeom prst="rect">
            <a:avLst/>
          </a:prstGeom>
        </p:spPr>
        <p:txBody>
          <a:bodyPr wrap="none">
            <a:spAutoFit/>
          </a:bodyPr>
          <a:lstStyle/>
          <a:p>
            <a:r>
              <a:rPr lang="zh-CN"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全体</a:t>
            </a:r>
            <a:endParaRPr lang="zh-CN" altLang="en-US" b="1" dirty="0">
              <a:solidFill>
                <a:srgbClr val="C00000"/>
              </a:solidFill>
            </a:endParaRPr>
          </a:p>
        </p:txBody>
      </p:sp>
      <p:sp>
        <p:nvSpPr>
          <p:cNvPr id="6" name="矩形 5"/>
          <p:cNvSpPr/>
          <p:nvPr/>
        </p:nvSpPr>
        <p:spPr>
          <a:xfrm>
            <a:off x="4680203" y="3352800"/>
            <a:ext cx="1980029" cy="523220"/>
          </a:xfrm>
          <a:prstGeom prst="rect">
            <a:avLst/>
          </a:prstGeom>
        </p:spPr>
        <p:txBody>
          <a:bodyPr wrap="none">
            <a:spAutoFit/>
          </a:bodyPr>
          <a:lstStyle/>
          <a:p>
            <a:r>
              <a:rPr lang="zh-CN"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一部分个体</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0" name="矩形 9"/>
          <p:cNvSpPr/>
          <p:nvPr/>
        </p:nvSpPr>
        <p:spPr>
          <a:xfrm>
            <a:off x="3669189" y="4566063"/>
            <a:ext cx="902811" cy="523220"/>
          </a:xfrm>
          <a:prstGeom prst="rect">
            <a:avLst/>
          </a:prstGeom>
        </p:spPr>
        <p:txBody>
          <a:bodyPr wrap="none">
            <a:spAutoFit/>
          </a:bodyPr>
          <a:lstStyle/>
          <a:p>
            <a:r>
              <a:rPr lang="zh-CN"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个体</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blinds(horizontal)">
                                      <p:cBhvr>
                                        <p:cTn id="1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59532" y="1268761"/>
            <a:ext cx="8424936" cy="397031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获取数据的方式一般有两种：普查和抽查</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总体中包含的个体数称为样本容量</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要想准确知道全班同学的平均年龄，应调查每个同学，这种调查方式是普查</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要了解一批节能灯的使用寿命，可以采用普查的方式</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标题 5"/>
          <p:cNvSpPr txBox="1"/>
          <p:nvPr/>
        </p:nvSpPr>
        <p:spPr>
          <a:xfrm>
            <a:off x="642938" y="232243"/>
            <a:ext cx="7886700" cy="381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400" b="1" dirty="0" smtClean="0">
                <a:solidFill>
                  <a:srgbClr val="000000"/>
                </a:solidFill>
              </a:rPr>
              <a:t>思考辨析  判断正误</a:t>
            </a:r>
            <a:endParaRPr lang="zh-CN" altLang="en-US" sz="2400" b="1" dirty="0">
              <a:solidFill>
                <a:srgbClr val="000000"/>
              </a:solidFill>
            </a:endParaRPr>
          </a:p>
        </p:txBody>
      </p:sp>
      <p:sp>
        <p:nvSpPr>
          <p:cNvPr id="6" name="标题 5"/>
          <p:cNvSpPr txBox="1"/>
          <p:nvPr/>
        </p:nvSpPr>
        <p:spPr>
          <a:xfrm>
            <a:off x="642938" y="615685"/>
            <a:ext cx="7886700" cy="38075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1200" dirty="0" smtClean="0">
                <a:solidFill>
                  <a:srgbClr val="FFFFFF">
                    <a:lumMod val="65000"/>
                  </a:srgbClr>
                </a:solidFill>
                <a:latin typeface="Times New Roman" panose="02020603050405020304" pitchFamily="18" charset="0"/>
                <a:ea typeface="Times New Roman" panose="02020603050405020304" pitchFamily="18" charset="0"/>
                <a:cs typeface="Times New Roman" panose="02020603050405020304" pitchFamily="18" charset="0"/>
              </a:rPr>
              <a:t>SI KAO BIAN XI  PAN DUAN ZHENG WU</a:t>
            </a:r>
            <a:endParaRPr lang="en-US" altLang="zh-CN" sz="1200" dirty="0" smtClean="0">
              <a:solidFill>
                <a:srgbClr val="FFFFFF">
                  <a:lumMod val="65000"/>
                </a:srgb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矩形 12"/>
          <p:cNvSpPr/>
          <p:nvPr/>
        </p:nvSpPr>
        <p:spPr>
          <a:xfrm>
            <a:off x="6289265" y="1989721"/>
            <a:ext cx="646331" cy="646331"/>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15" name="矩形 14"/>
          <p:cNvSpPr/>
          <p:nvPr/>
        </p:nvSpPr>
        <p:spPr>
          <a:xfrm>
            <a:off x="7380312" y="1343391"/>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16" name="矩形 15"/>
          <p:cNvSpPr/>
          <p:nvPr/>
        </p:nvSpPr>
        <p:spPr>
          <a:xfrm>
            <a:off x="1115616" y="4546562"/>
            <a:ext cx="646331" cy="646331"/>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10" name="矩形 9"/>
          <p:cNvSpPr/>
          <p:nvPr/>
        </p:nvSpPr>
        <p:spPr>
          <a:xfrm>
            <a:off x="4586288" y="3253900"/>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2" name="TextBox 1"/>
          <p:cNvSpPr txBox="1"/>
          <p:nvPr/>
        </p:nvSpPr>
        <p:spPr>
          <a:xfrm>
            <a:off x="359532" y="5517232"/>
            <a:ext cx="4356484" cy="461665"/>
          </a:xfrm>
          <a:prstGeom prst="rect">
            <a:avLst/>
          </a:prstGeom>
          <a:noFill/>
        </p:spPr>
        <p:txBody>
          <a:bodyPr wrap="square" rtlCol="0">
            <a:spAutoFit/>
          </a:bodyPr>
          <a:lstStyle/>
          <a:p>
            <a:r>
              <a:rPr lang="zh-CN" altLang="en-US" sz="2400" b="1" dirty="0" smtClean="0">
                <a:solidFill>
                  <a:srgbClr val="FF0000"/>
                </a:solidFill>
              </a:rPr>
              <a:t>例</a:t>
            </a:r>
            <a:r>
              <a:rPr lang="en-US" altLang="zh-CN" sz="2400" b="1" dirty="0" smtClean="0">
                <a:solidFill>
                  <a:srgbClr val="FF0000"/>
                </a:solidFill>
              </a:rPr>
              <a:t>1. </a:t>
            </a:r>
            <a:r>
              <a:rPr lang="zh-CN" altLang="en-US" sz="2400" b="1" dirty="0" smtClean="0">
                <a:solidFill>
                  <a:srgbClr val="FF0000"/>
                </a:solidFill>
              </a:rPr>
              <a:t>见教材</a:t>
            </a:r>
            <a:r>
              <a:rPr lang="en-US" altLang="zh-CN" sz="2400" b="1" dirty="0" smtClean="0">
                <a:solidFill>
                  <a:srgbClr val="FF0000"/>
                </a:solidFill>
              </a:rPr>
              <a:t>221</a:t>
            </a:r>
            <a:r>
              <a:rPr lang="zh-CN" altLang="en-US" sz="2400" b="1" dirty="0" smtClean="0">
                <a:solidFill>
                  <a:srgbClr val="FF0000"/>
                </a:solidFill>
              </a:rPr>
              <a:t>页例</a:t>
            </a:r>
            <a:r>
              <a:rPr lang="en-US" altLang="zh-CN" sz="2400" b="1" dirty="0" smtClean="0">
                <a:solidFill>
                  <a:srgbClr val="FF0000"/>
                </a:solidFill>
              </a:rPr>
              <a:t>1  </a:t>
            </a:r>
            <a:r>
              <a:rPr lang="zh-CN" altLang="en-US" sz="2400" b="1" dirty="0" smtClean="0">
                <a:solidFill>
                  <a:srgbClr val="FF0000"/>
                </a:solidFill>
              </a:rPr>
              <a:t>及思考题</a:t>
            </a:r>
            <a:endParaRPr lang="zh-CN" altLang="en-US" sz="2400" b="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10"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59532" y="794180"/>
            <a:ext cx="8424936" cy="4524315"/>
          </a:xfrm>
          <a:prstGeom prst="rect">
            <a:avLst/>
          </a:prstGeom>
        </p:spPr>
        <p:txBody>
          <a:bodyPr wrap="square">
            <a:spAutoFit/>
          </a:bodyPr>
          <a:lstStyle/>
          <a:p>
            <a:pPr algn="just">
              <a:lnSpc>
                <a:spcPct val="150000"/>
              </a:lnSpc>
              <a:spcAft>
                <a:spcPts val="0"/>
              </a:spcAft>
            </a:pPr>
            <a:r>
              <a:rPr lang="zh-CN" altLang="zh-CN" sz="24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4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2</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)2020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年</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月某市模考共有</a:t>
            </a:r>
            <a:r>
              <a:rPr lang="en-US" altLang="zh-CN" sz="2400" kern="100" dirty="0" smtClean="0">
                <a:latin typeface="Times New Roman" panose="02020603050405020304" pitchFamily="18" charset="0"/>
                <a:ea typeface="方正中等线简体" panose="03000509000000000000" pitchFamily="65" charset="-122"/>
                <a:cs typeface="Courier New" panose="02070309020205020404" pitchFamily="49" charset="0"/>
              </a:rPr>
              <a:t>70000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多名学生参加，教科室为了了解本校</a:t>
            </a:r>
            <a:r>
              <a:rPr lang="en-US" altLang="zh-CN" sz="2400" kern="100" dirty="0" smtClean="0">
                <a:latin typeface="Times New Roman" panose="02020603050405020304" pitchFamily="18" charset="0"/>
                <a:ea typeface="方正中等线简体" panose="03000509000000000000" pitchFamily="65" charset="-122"/>
                <a:cs typeface="Courier New" panose="02070309020205020404" pitchFamily="49" charset="0"/>
              </a:rPr>
              <a:t>3390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名考生的数学成绩，从中抽取</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300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名考生的数学成绩进行统计分析，在这个问题中有以下说法，其中正确的是</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smtClean="0">
                <a:latin typeface="Times New Roman" panose="02020603050405020304" pitchFamily="18" charset="0"/>
                <a:ea typeface="方正中等线简体" panose="03000509000000000000" pitchFamily="65" charset="-122"/>
                <a:cs typeface="Courier New" panose="02070309020205020404" pitchFamily="49" charset="0"/>
              </a:rPr>
              <a:t>A.3390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名考生是总体的一个样本</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smtClean="0">
                <a:latin typeface="Times New Roman" panose="02020603050405020304" pitchFamily="18" charset="0"/>
                <a:ea typeface="方正中等线简体" panose="03000509000000000000" pitchFamily="65" charset="-122"/>
                <a:cs typeface="Courier New" panose="02070309020205020404" pitchFamily="49" charset="0"/>
              </a:rPr>
              <a:t>B.3390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名考生的数学成绩是总体</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样本容量是</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300</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D.70 000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多名考生的数学成绩是总体</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43" y="168181"/>
            <a:ext cx="9142857" cy="584127"/>
          </a:xfrm>
          <a:prstGeom prst="rect">
            <a:avLst/>
          </a:prstGeom>
        </p:spPr>
      </p:pic>
      <p:sp>
        <p:nvSpPr>
          <p:cNvPr id="9" name="矩形 8"/>
          <p:cNvSpPr/>
          <p:nvPr/>
        </p:nvSpPr>
        <p:spPr>
          <a:xfrm>
            <a:off x="1979712" y="222288"/>
            <a:ext cx="5472608" cy="553998"/>
          </a:xfrm>
          <a:prstGeom prst="rect">
            <a:avLst/>
          </a:prstGeom>
        </p:spPr>
        <p:txBody>
          <a:bodyPr wrap="square">
            <a:spAutoFit/>
          </a:bodyPr>
          <a:lstStyle/>
          <a:p>
            <a:pPr algn="ctr"/>
            <a:r>
              <a:rPr lang="zh-CN" altLang="en-US" sz="3000" b="1" kern="100" dirty="0">
                <a:solidFill>
                  <a:srgbClr val="FF0000"/>
                </a:solidFill>
                <a:latin typeface="Times New Roman" panose="02020603050405020304" pitchFamily="18" charset="0"/>
                <a:cs typeface="Times New Roman" panose="02020603050405020304" pitchFamily="18" charset="0"/>
              </a:rPr>
              <a:t>一、总体、样本等概念的辨析</a:t>
            </a:r>
            <a:endParaRPr lang="zh-CN" altLang="zh-CN" sz="3000" b="1" kern="100" dirty="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359532" y="5366184"/>
            <a:ext cx="8424936" cy="957250"/>
          </a:xfrm>
          <a:prstGeom prst="rect">
            <a:avLst/>
          </a:prstGeom>
        </p:spPr>
        <p:txBody>
          <a:bodyPr wrap="square">
            <a:spAutoFit/>
          </a:bodyPr>
          <a:lstStyle/>
          <a:p>
            <a:pPr algn="just">
              <a:lnSpc>
                <a:spcPct val="150000"/>
              </a:lnSpc>
              <a:spcAft>
                <a:spcPts val="0"/>
              </a:spcAft>
            </a:pPr>
            <a:r>
              <a:rPr lang="zh-CN" altLang="zh-CN" sz="20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0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总体是</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3 390</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名考生的数学成绩，样本是抽取的</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300</a:t>
            </a:r>
            <a:r>
              <a:rPr lang="zh-CN" altLang="zh-CN" sz="2000" kern="100" dirty="0">
                <a:latin typeface="Times New Roman" panose="02020603050405020304" pitchFamily="18" charset="0"/>
                <a:ea typeface="黑体" panose="02010609060101010101" pitchFamily="49" charset="-122"/>
                <a:cs typeface="Times New Roman" panose="02020603050405020304" pitchFamily="18" charset="0"/>
              </a:rPr>
              <a:t>名考生的数学成绩，样本容量是</a:t>
            </a:r>
            <a:r>
              <a:rPr lang="en-US" altLang="zh-CN" sz="2000" kern="100" dirty="0">
                <a:latin typeface="Times New Roman" panose="02020603050405020304" pitchFamily="18" charset="0"/>
                <a:ea typeface="黑体" panose="02010609060101010101" pitchFamily="49" charset="-122"/>
                <a:cs typeface="Courier New" panose="02070309020205020404" pitchFamily="49" charset="0"/>
              </a:rPr>
              <a:t>300.</a:t>
            </a:r>
            <a:endParaRPr lang="zh-CN" altLang="zh-CN" sz="9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TextBox 19"/>
          <p:cNvSpPr txBox="1"/>
          <p:nvPr/>
        </p:nvSpPr>
        <p:spPr>
          <a:xfrm>
            <a:off x="241995" y="3335521"/>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7" name="TextBox 19"/>
          <p:cNvSpPr txBox="1"/>
          <p:nvPr/>
        </p:nvSpPr>
        <p:spPr>
          <a:xfrm>
            <a:off x="251520" y="3980759"/>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blinds(horizontal)">
                                      <p:cBhvr>
                                        <p:cTn id="15"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68840" y="868608"/>
            <a:ext cx="7806322" cy="3856536"/>
          </a:xfrm>
          <a:prstGeom prst="rect">
            <a:avLst/>
          </a:prstGeom>
          <a:solidFill>
            <a:schemeClr val="bg1">
              <a:lumMod val="95000"/>
              <a:alpha val="82000"/>
            </a:schemeClr>
          </a:solidFill>
          <a:ln w="3175">
            <a:solidFill>
              <a:srgbClr val="0070C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rgbClr val="000000"/>
              </a:solidFill>
            </a:endParaRPr>
          </a:p>
        </p:txBody>
      </p:sp>
      <p:grpSp>
        <p:nvGrpSpPr>
          <p:cNvPr id="12" name="组合 11"/>
          <p:cNvGrpSpPr/>
          <p:nvPr/>
        </p:nvGrpSpPr>
        <p:grpSpPr>
          <a:xfrm>
            <a:off x="890532" y="764704"/>
            <a:ext cx="1305204" cy="1717208"/>
            <a:chOff x="10740732" y="1514604"/>
            <a:chExt cx="1092200" cy="1717208"/>
          </a:xfrm>
        </p:grpSpPr>
        <p:pic>
          <p:nvPicPr>
            <p:cNvPr id="13" name="Picture 17" descr="D:\Teliss_Tong\Copy\定期备份\工作备份\！PPT图片及版面资源\06-PPT精选插图\04-图标\红色坎肩.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740732" y="1514604"/>
              <a:ext cx="1092200" cy="11938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7"/>
            <p:cNvSpPr>
              <a:spLocks noChangeArrowheads="1"/>
            </p:cNvSpPr>
            <p:nvPr/>
          </p:nvSpPr>
          <p:spPr bwMode="auto">
            <a:xfrm>
              <a:off x="10919743" y="1662152"/>
              <a:ext cx="720080" cy="1569660"/>
            </a:xfrm>
            <a:prstGeom prst="rect">
              <a:avLst/>
            </a:prstGeom>
            <a:noFill/>
            <a:ln w="9525">
              <a:noFill/>
              <a:miter lim="800000"/>
            </a:ln>
            <a:effectLst/>
          </p:spPr>
          <p:txBody>
            <a:bodyPr wrap="square">
              <a:spAutoFit/>
            </a:bodyPr>
            <a:lstStyle/>
            <a:p>
              <a:pPr>
                <a:lnSpc>
                  <a:spcPct val="120000"/>
                </a:lnSpc>
                <a:defRPr/>
              </a:pPr>
              <a:r>
                <a:rPr lang="zh-CN" altLang="en-US" sz="2000" b="1" dirty="0">
                  <a:solidFill>
                    <a:srgbClr val="FFFFFF"/>
                  </a:solidFill>
                  <a:latin typeface="微软雅黑" panose="020B0503020204020204" pitchFamily="34" charset="-122"/>
                </a:rPr>
                <a:t>反思感悟</a:t>
              </a:r>
              <a:endParaRPr lang="zh-CN" altLang="en-US" sz="2000" b="1" dirty="0">
                <a:solidFill>
                  <a:srgbClr val="FFFFFF"/>
                </a:solidFill>
                <a:latin typeface="微软雅黑" panose="020B0503020204020204" pitchFamily="34" charset="-122"/>
              </a:endParaRPr>
            </a:p>
          </p:txBody>
        </p:sp>
      </p:grpSp>
      <p:sp>
        <p:nvSpPr>
          <p:cNvPr id="3" name="矩形 2"/>
          <p:cNvSpPr/>
          <p:nvPr/>
        </p:nvSpPr>
        <p:spPr>
          <a:xfrm>
            <a:off x="890532" y="1898654"/>
            <a:ext cx="7407882" cy="2238241"/>
          </a:xfrm>
          <a:prstGeom prst="rect">
            <a:avLst/>
          </a:prstGeom>
        </p:spPr>
        <p:txBody>
          <a:bodyPr wrap="square">
            <a:spAutoFit/>
          </a:bodyPr>
          <a:lstStyle/>
          <a:p>
            <a:pPr algn="just">
              <a:lnSpc>
                <a:spcPct val="150000"/>
              </a:lnSpc>
              <a:spcAft>
                <a:spcPts val="0"/>
              </a:spcAft>
            </a:pP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解决此类问题要明确概念的实质，应注意两个问题</a:t>
            </a:r>
            <a:endParaRPr lang="zh-CN" altLang="zh-CN" sz="24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调查对象是什么，如本例调查对象是</a:t>
            </a:r>
            <a:r>
              <a:rPr lang="en-US" altLang="zh-CN" sz="2400" b="1"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每个考生的数学成绩</a:t>
            </a:r>
            <a:r>
              <a:rPr lang="en-US" altLang="zh-CN" sz="2400" b="1"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，不是</a:t>
            </a:r>
            <a:r>
              <a:rPr lang="en-US" altLang="zh-CN" sz="2400" b="1"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每个考生</a:t>
            </a:r>
            <a:r>
              <a:rPr lang="en-US" altLang="zh-CN" sz="2400" b="1" kern="100" dirty="0">
                <a:latin typeface="宋体" panose="02010600030101010101" pitchFamily="2" charset="-122"/>
                <a:ea typeface="方正中等线简体" panose="03000509000000000000" pitchFamily="65" charset="-122"/>
                <a:cs typeface="Times New Roman" panose="02020603050405020304" pitchFamily="18" charset="0"/>
              </a:rPr>
              <a:t>”.</a:t>
            </a:r>
            <a:endParaRPr lang="zh-CN" altLang="zh-CN" sz="24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样本容量是样本中个体的数目，无单位</a:t>
            </a: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400" b="1"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59532" y="532276"/>
            <a:ext cx="8424936" cy="3900235"/>
          </a:xfrm>
          <a:prstGeom prst="rect">
            <a:avLst/>
          </a:prstGeom>
        </p:spPr>
        <p:txBody>
          <a:bodyPr wrap="square">
            <a:spAutoFit/>
          </a:bodyPr>
          <a:lstStyle/>
          <a:p>
            <a:pPr algn="just">
              <a:lnSpc>
                <a:spcPct val="150000"/>
              </a:lnSpc>
              <a:spcAft>
                <a:spcPts val="0"/>
              </a:spcAft>
            </a:pPr>
            <a:r>
              <a:rPr lang="zh-CN" altLang="zh-CN" sz="24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跟踪训练</a:t>
            </a:r>
            <a:r>
              <a:rPr lang="en-US" altLang="zh-CN" sz="24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1</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2020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年</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月</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日，欧盟特别峰会在布鲁塞尔举行，主要讨论</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2021</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年至</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2027</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年长期预算，有</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27</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个国家代表参加，最终因各方分歧太大，未达成共识</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会后某记者从每个国家与会人员中采访了两名成员，调查得到各成员国在预算总量、主要政策领域分配额、欧盟收入来源以及激励机制等多方面都存在分歧</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在这个问题中样本容量是</a:t>
            </a:r>
            <a:endParaRPr lang="zh-CN" altLang="zh-CN" sz="24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A.2  </a:t>
            </a:r>
            <a:r>
              <a:rPr lang="en-US" altLang="zh-CN" sz="2400" kern="100" dirty="0" smtClean="0">
                <a:latin typeface="Times New Roman" panose="02020603050405020304" pitchFamily="18" charset="0"/>
                <a:ea typeface="方正中等线简体" panose="03000509000000000000" pitchFamily="65" charset="-122"/>
                <a:cs typeface="Courier New" panose="02070309020205020404" pitchFamily="49" charset="0"/>
              </a:rPr>
              <a:t>      B.27      </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C.54  </a:t>
            </a:r>
            <a:r>
              <a:rPr lang="en-US" altLang="zh-CN" sz="2400" kern="100" dirty="0" smtClean="0">
                <a:latin typeface="Times New Roman" panose="02020603050405020304" pitchFamily="18" charset="0"/>
                <a:ea typeface="方正中等线简体" panose="03000509000000000000" pitchFamily="65" charset="-122"/>
                <a:cs typeface="Courier New" panose="02070309020205020404" pitchFamily="49" charset="0"/>
              </a:rPr>
              <a:t>      D</a:t>
            </a:r>
            <a:r>
              <a:rPr lang="en-US" altLang="zh-CN" sz="24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400" kern="100" dirty="0">
                <a:latin typeface="Times New Roman" panose="02020603050405020304" pitchFamily="18" charset="0"/>
                <a:ea typeface="方正中等线简体" panose="03000509000000000000" pitchFamily="65" charset="-122"/>
                <a:cs typeface="Times New Roman" panose="02020603050405020304" pitchFamily="18" charset="0"/>
              </a:rPr>
              <a:t>不确定</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矩形 2"/>
          <p:cNvSpPr/>
          <p:nvPr/>
        </p:nvSpPr>
        <p:spPr>
          <a:xfrm>
            <a:off x="359532" y="4708740"/>
            <a:ext cx="8424936" cy="738664"/>
          </a:xfrm>
          <a:prstGeom prst="rect">
            <a:avLst/>
          </a:prstGeom>
        </p:spPr>
        <p:txBody>
          <a:bodyPr wrap="square">
            <a:spAutoFit/>
          </a:bodyPr>
          <a:lstStyle/>
          <a:p>
            <a:pPr algn="just">
              <a:lnSpc>
                <a:spcPct val="150000"/>
              </a:lnSpc>
              <a:spcAft>
                <a:spcPts val="0"/>
              </a:spcAft>
            </a:pPr>
            <a:r>
              <a:rPr lang="zh-CN" altLang="zh-CN" sz="2800" b="1"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800" kern="100">
                <a:latin typeface="Times New Roman" panose="02020603050405020304" pitchFamily="18" charset="0"/>
                <a:ea typeface="黑体" panose="02010609060101010101" pitchFamily="49" charset="-122"/>
                <a:cs typeface="Times New Roman" panose="02020603050405020304" pitchFamily="18" charset="0"/>
              </a:rPr>
              <a:t>样本容量是</a:t>
            </a:r>
            <a:r>
              <a:rPr lang="en-US" altLang="zh-CN" sz="2800" kern="100">
                <a:latin typeface="Times New Roman" panose="02020603050405020304" pitchFamily="18" charset="0"/>
                <a:ea typeface="黑体" panose="02010609060101010101" pitchFamily="49" charset="-122"/>
                <a:cs typeface="Courier New" panose="02070309020205020404" pitchFamily="49" charset="0"/>
              </a:rPr>
              <a:t>27</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pitchFamily="49" charset="-122"/>
                <a:cs typeface="Courier New" panose="02070309020205020404" pitchFamily="49" charset="0"/>
              </a:rPr>
              <a:t>2</a:t>
            </a:r>
            <a:r>
              <a:rPr lang="zh-CN" altLang="zh-CN" sz="2800" kern="10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kern="100">
                <a:latin typeface="Times New Roman" panose="02020603050405020304" pitchFamily="18" charset="0"/>
                <a:ea typeface="黑体" panose="02010609060101010101" pitchFamily="49" charset="-122"/>
                <a:cs typeface="Courier New" panose="02070309020205020404" pitchFamily="49" charset="0"/>
              </a:rPr>
              <a:t>54.</a:t>
            </a:r>
            <a:endParaRPr lang="zh-CN" altLang="zh-CN" sz="105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12" name="TextBox 19"/>
          <p:cNvSpPr txBox="1"/>
          <p:nvPr/>
        </p:nvSpPr>
        <p:spPr>
          <a:xfrm>
            <a:off x="2094105" y="3732943"/>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04600" y="980728"/>
            <a:ext cx="8479867" cy="2862322"/>
          </a:xfrm>
          <a:prstGeom prst="rect">
            <a:avLst/>
          </a:prstGeom>
        </p:spPr>
        <p:txBody>
          <a:bodyPr wrap="square">
            <a:spAutoFit/>
          </a:bodyPr>
          <a:lstStyle/>
          <a:p>
            <a:pPr algn="just">
              <a:lnSpc>
                <a:spcPct val="150000"/>
              </a:lnSpc>
              <a:spcAft>
                <a:spcPts val="0"/>
              </a:spcAft>
            </a:pPr>
            <a:r>
              <a:rPr lang="zh-CN" altLang="zh-CN" sz="24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4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3</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　为了研究近年我国高等教育发展状况，小明需要获取近年来我国大学生入学人数的相关数据，他获取这些数据的途径最好是</a:t>
            </a:r>
            <a:endParaRPr lang="zh-CN" altLang="zh-CN" sz="24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通过调查获取</a:t>
            </a:r>
            <a:r>
              <a:rPr lang="zh-CN" altLang="zh-CN" sz="24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数据</a:t>
            </a:r>
            <a:r>
              <a:rPr lang="en-US" altLang="zh-CN" sz="2400" b="1" kern="100" dirty="0" smtClean="0">
                <a:latin typeface="宋体" panose="02010600030101010101" pitchFamily="2" charset="-122"/>
                <a:ea typeface="宋体" panose="02010600030101010101" pitchFamily="2" charset="-122"/>
                <a:cs typeface="Courier New" panose="02070309020205020404" pitchFamily="49" charset="0"/>
              </a:rPr>
              <a:t>		</a:t>
            </a:r>
            <a:r>
              <a:rPr lang="en-US" altLang="zh-CN" sz="2400" b="1" kern="100" dirty="0" smtClean="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通过试验获取数据</a:t>
            </a:r>
            <a:endParaRPr lang="zh-CN" altLang="zh-CN" sz="240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通过观察获取</a:t>
            </a:r>
            <a:r>
              <a:rPr lang="zh-CN" altLang="zh-CN" sz="24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数据</a:t>
            </a:r>
            <a:r>
              <a:rPr lang="en-US" altLang="zh-CN" sz="2400" b="1" kern="100" dirty="0" smtClean="0">
                <a:latin typeface="宋体" panose="02010600030101010101" pitchFamily="2" charset="-122"/>
                <a:ea typeface="宋体" panose="02010600030101010101" pitchFamily="2" charset="-122"/>
                <a:cs typeface="Courier New" panose="02070309020205020404" pitchFamily="49" charset="0"/>
              </a:rPr>
              <a:t>		</a:t>
            </a:r>
            <a:r>
              <a:rPr lang="en-US" altLang="zh-CN" sz="2400" b="1" kern="100" dirty="0" smtClean="0">
                <a:latin typeface="Times New Roman" panose="02020603050405020304" pitchFamily="18" charset="0"/>
                <a:ea typeface="方正中等线简体" panose="03000509000000000000" pitchFamily="65" charset="-122"/>
                <a:cs typeface="Courier New" panose="02070309020205020404" pitchFamily="49" charset="0"/>
              </a:rPr>
              <a:t>D</a:t>
            </a:r>
            <a:r>
              <a:rPr lang="en-US" altLang="zh-CN" sz="2400" b="1"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400" b="1" kern="100" dirty="0">
                <a:latin typeface="Times New Roman" panose="02020603050405020304" pitchFamily="18" charset="0"/>
                <a:ea typeface="方正中等线简体" panose="03000509000000000000" pitchFamily="65" charset="-122"/>
                <a:cs typeface="Times New Roman" panose="02020603050405020304" pitchFamily="18" charset="0"/>
              </a:rPr>
              <a:t>通过查询获取数据</a:t>
            </a:r>
            <a:endParaRPr lang="zh-CN" altLang="zh-CN" sz="2400" b="1"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43" y="168181"/>
            <a:ext cx="9142857" cy="584127"/>
          </a:xfrm>
          <a:prstGeom prst="rect">
            <a:avLst/>
          </a:prstGeom>
        </p:spPr>
      </p:pic>
      <p:sp>
        <p:nvSpPr>
          <p:cNvPr id="9" name="矩形 8"/>
          <p:cNvSpPr/>
          <p:nvPr/>
        </p:nvSpPr>
        <p:spPr>
          <a:xfrm>
            <a:off x="2285615" y="188640"/>
            <a:ext cx="4572770" cy="553998"/>
          </a:xfrm>
          <a:prstGeom prst="rect">
            <a:avLst/>
          </a:prstGeom>
        </p:spPr>
        <p:txBody>
          <a:bodyPr wrap="square">
            <a:spAutoFit/>
          </a:bodyPr>
          <a:lstStyle/>
          <a:p>
            <a:pPr algn="ctr"/>
            <a:r>
              <a:rPr lang="zh-CN" altLang="en-US" sz="3000" b="1" dirty="0">
                <a:solidFill>
                  <a:srgbClr val="FF0000"/>
                </a:solidFill>
              </a:rPr>
              <a:t>二、获取数据的途径</a:t>
            </a:r>
            <a:endParaRPr lang="zh-CN" altLang="zh-CN" sz="3000" b="1" dirty="0">
              <a:solidFill>
                <a:srgbClr val="FF0000"/>
              </a:solidFill>
            </a:endParaRPr>
          </a:p>
        </p:txBody>
      </p:sp>
      <p:sp>
        <p:nvSpPr>
          <p:cNvPr id="13" name="TextBox 19"/>
          <p:cNvSpPr txBox="1"/>
          <p:nvPr/>
        </p:nvSpPr>
        <p:spPr>
          <a:xfrm>
            <a:off x="4725006" y="3148226"/>
            <a:ext cx="567074"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10" name="矩形 9"/>
          <p:cNvSpPr/>
          <p:nvPr/>
        </p:nvSpPr>
        <p:spPr>
          <a:xfrm>
            <a:off x="304600" y="3854016"/>
            <a:ext cx="8479867" cy="1200329"/>
          </a:xfrm>
          <a:prstGeom prst="rect">
            <a:avLst/>
          </a:prstGeom>
        </p:spPr>
        <p:txBody>
          <a:bodyPr wrap="square">
            <a:spAutoFit/>
          </a:bodyPr>
          <a:lstStyle/>
          <a:p>
            <a:pPr algn="just">
              <a:lnSpc>
                <a:spcPct val="150000"/>
              </a:lnSpc>
              <a:spcAft>
                <a:spcPts val="0"/>
              </a:spcAft>
            </a:pPr>
            <a:r>
              <a:rPr lang="zh-CN" altLang="zh-CN" sz="24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400" kern="100" dirty="0">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400" kern="100" dirty="0">
                <a:latin typeface="Times New Roman" panose="02020603050405020304" pitchFamily="18" charset="0"/>
                <a:ea typeface="黑体" panose="02010609060101010101" pitchFamily="49" charset="-122"/>
                <a:cs typeface="Times New Roman" panose="02020603050405020304" pitchFamily="18" charset="0"/>
              </a:rPr>
              <a:t>因为近年来我国大学生入学人数的相关数据有所存储，所以小明获取这些数据的途径最好是通过查询获取数据</a:t>
            </a:r>
            <a:r>
              <a:rPr lang="en-US" altLang="zh-CN" sz="2400" kern="100" dirty="0">
                <a:latin typeface="Times New Roman" panose="02020603050405020304" pitchFamily="18" charset="0"/>
                <a:ea typeface="黑体" panose="02010609060101010101" pitchFamily="49" charset="-122"/>
                <a:cs typeface="Courier New" panose="02070309020205020404" pitchFamily="49" charset="0"/>
              </a:rPr>
              <a:t>.</a:t>
            </a:r>
            <a:endParaRPr lang="zh-CN" altLang="zh-CN" sz="24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ags/tag1.xml><?xml version="1.0" encoding="utf-8"?>
<p:tagLst xmlns:p="http://schemas.openxmlformats.org/presentationml/2006/main">
  <p:tag name="commondata" val="eyJoZGlkIjoiODJhZjlmYzQ0NTQzMjM4YmFiYjkyZDFlYmU0OGIwY2I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3422</Words>
  <Application>WPS 演示</Application>
  <PresentationFormat>全屏显示(4:3)</PresentationFormat>
  <Paragraphs>236</Paragraphs>
  <Slides>19</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19</vt:i4>
      </vt:variant>
    </vt:vector>
  </HeadingPairs>
  <TitlesOfParts>
    <vt:vector size="32" baseType="lpstr">
      <vt:lpstr>Arial</vt:lpstr>
      <vt:lpstr>宋体</vt:lpstr>
      <vt:lpstr>Wingdings</vt:lpstr>
      <vt:lpstr>微软雅黑</vt:lpstr>
      <vt:lpstr>Impact</vt:lpstr>
      <vt:lpstr>Times New Roman</vt:lpstr>
      <vt:lpstr>方正中等线简体</vt:lpstr>
      <vt:lpstr>Courier New</vt:lpstr>
      <vt:lpstr>华文细黑</vt:lpstr>
      <vt:lpstr>黑体</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看啥看呢</cp:lastModifiedBy>
  <cp:revision>5</cp:revision>
  <dcterms:created xsi:type="dcterms:W3CDTF">2021-05-20T12:21:00Z</dcterms:created>
  <dcterms:modified xsi:type="dcterms:W3CDTF">2024-05-30T05:42:26Z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7A52375B96304668B39A8E82EC8B0711_12</vt:lpwstr>
  </property>
  <property fmtid="{D5CDD505-2E9C-101B-9397-08002B2CF9AE}" pid="3" name="KSOProductBuildVer">
    <vt:lpwstr>2052-12.1.0.16929</vt:lpwstr>
  </property>
</Properties>
</file>