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8"/>
  </p:handoutMasterIdLst>
  <p:sldIdLst>
    <p:sldId id="352" r:id="rId3"/>
    <p:sldId id="853" r:id="rId5"/>
    <p:sldId id="854" r:id="rId6"/>
    <p:sldId id="713" r:id="rId7"/>
    <p:sldId id="860" r:id="rId8"/>
    <p:sldId id="725" r:id="rId9"/>
    <p:sldId id="818" r:id="rId10"/>
    <p:sldId id="859" r:id="rId11"/>
    <p:sldId id="793" r:id="rId12"/>
    <p:sldId id="790" r:id="rId13"/>
    <p:sldId id="792" r:id="rId14"/>
    <p:sldId id="855" r:id="rId15"/>
    <p:sldId id="829" r:id="rId16"/>
    <p:sldId id="802" r:id="rId17"/>
    <p:sldId id="835" r:id="rId18"/>
    <p:sldId id="848" r:id="rId19"/>
    <p:sldId id="850" r:id="rId20"/>
    <p:sldId id="708" r:id="rId21"/>
    <p:sldId id="837" r:id="rId22"/>
    <p:sldId id="856" r:id="rId23"/>
    <p:sldId id="861" r:id="rId24"/>
    <p:sldId id="862" r:id="rId25"/>
    <p:sldId id="863" r:id="rId26"/>
    <p:sldId id="485" r:id="rId27"/>
  </p:sldIdLst>
  <p:sldSz cx="9144000" cy="6858000" type="screen4x3"/>
  <p:notesSz cx="6858000" cy="9144000"/>
  <p:custDataLst>
    <p:tags r:id="rId32"/>
  </p:custDataLst>
  <p:defaultTextStyle>
    <a:defPPr>
      <a:defRPr lang="zh-CN"/>
    </a:defPPr>
    <a:lvl1pPr marL="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1pPr>
    <a:lvl2pPr marL="4572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2pPr>
    <a:lvl3pPr marL="9144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3pPr>
    <a:lvl4pPr marL="13716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4pPr>
    <a:lvl5pPr marL="1828800" indent="0" algn="ctr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sz="2000" b="1" i="0" u="none" baseline="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1899" autoAdjust="0"/>
  </p:normalViewPr>
  <p:slideViewPr>
    <p:cSldViewPr>
      <p:cViewPr>
        <p:scale>
          <a:sx n="80" d="100"/>
          <a:sy n="80" d="100"/>
        </p:scale>
        <p:origin x="0" y="0"/>
      </p:cViewPr>
      <p:guideLst/>
    </p:cSldViewPr>
  </p:slideViewPr>
  <p:notesViewPr>
    <p:cSldViewPr>
      <p:cViewPr varScale="1"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2" Type="http://schemas.openxmlformats.org/officeDocument/2006/relationships/tags" Target="tags/tag1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handoutMaster" Target="handoutMasters/handoutMaster1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1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>
              <a:buClrTx/>
              <a:buFontTx/>
            </a:pPr>
            <a:fld id="{5732CB58-CE49-4F69-A144-8114222598A4}" type="datetime1">
              <a:rPr lang="zh-CN" altLang="en-US" sz="1200"/>
            </a:fld>
            <a:endParaRPr lang="zh-CN" altLang="en-US" sz="1200"/>
          </a:p>
        </p:txBody>
      </p:sp>
      <p:sp>
        <p:nvSpPr>
          <p:cNvPr id="2052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>
              <a:buClrTx/>
              <a:buFontTx/>
            </a:pPr>
            <a:endParaRPr lang="zh-CN" altLang="en-US" sz="1200"/>
          </a:p>
        </p:txBody>
      </p:sp>
      <p:sp>
        <p:nvSpPr>
          <p:cNvPr id="2053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79BE66C5-85F5-4DD2-85D6-C00D233AA9B8}" type="slidenum">
              <a:rPr lang="zh-CN" altLang="en-US" sz="1200"/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 noChangeArrowheads="1"/>
          </p:cNvSpPr>
          <p:nvPr>
            <p:ph type="hdr" sz="quarter" idx="4294967295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lang="zh-CN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buClrTx/>
              <a:buFontTx/>
            </a:pPr>
            <a:endParaRPr lang="zh-TW" altLang="en-US" sz="1200" b="0">
              <a:latin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>
              <a:buClrTx/>
              <a:buFontTx/>
            </a:pPr>
            <a:endParaRPr lang="en-US" altLang="zh-TW" sz="1200" b="0">
              <a:latin typeface="Arial" panose="020B0604020202020204" pitchFamily="34" charset="0"/>
            </a:endParaRPr>
          </a:p>
        </p:txBody>
      </p:sp>
      <p:sp>
        <p:nvSpPr>
          <p:cNvPr id="3076" name="Rectangle 4"/>
          <p:cNvSpPr>
            <a:spLocks noRo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prstClr val="black"/>
            </a:solidFill>
            <a:miter lim="800000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 defTabSz="914400"/>
            <a:r>
              <a:t>单击此处编辑母版文本样式</a:t>
            </a:r>
          </a:p>
          <a:p>
            <a:pPr marL="457200" lvl="1" indent="0" defTabSz="914400"/>
            <a:r>
              <a:t>第二级</a:t>
            </a:r>
          </a:p>
          <a:p>
            <a:pPr marL="914400" lvl="2" indent="0" defTabSz="914400"/>
            <a:r>
              <a:t>第三级</a:t>
            </a:r>
          </a:p>
          <a:p>
            <a:pPr marL="1371600" lvl="3" indent="0" defTabSz="914400"/>
            <a:r>
              <a:t>第四级</a:t>
            </a:r>
          </a:p>
          <a:p>
            <a:pPr marL="1828800" lvl="4" indent="0" defTabSz="914400"/>
            <a:r>
              <a:t>第五级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 b="0" i="0" u="none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>
              <a:buClrTx/>
              <a:buFontTx/>
            </a:pPr>
            <a:endParaRPr lang="en-US" altLang="zh-TW" sz="1200" b="0">
              <a:latin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FD588766-F336-4424-820F-C4E2492064B0}" type="slidenum">
              <a:rPr lang="zh-TW" altLang="en-US" sz="1200" b="0">
                <a:latin typeface="Arial" panose="020B0604020202020204" pitchFamily="34" charset="0"/>
              </a:rPr>
            </a:fld>
            <a:endParaRPr lang="zh-TW" altLang="en-US" sz="1200" b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幻灯片图像占位符 1"/>
          <p:cNvSpPr>
            <a:spLocks noGrp="1" noRot="1" noChangeAspect="1" noTextEdit="1"/>
          </p:cNvSpPr>
          <p:nvPr>
            <p:ph type="sldImg" idx="4294967295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12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3" name="灯片编号占位符 3"/>
          <p:cNvSpPr>
            <a:spLocks noGrp="1"/>
          </p:cNvSpPr>
          <p:nvPr>
            <p:ph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wrap="square" lIns="91440" tIns="45720" rIns="91440" bIns="45720" anchor="b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r"/>
            <a:fld id="{055164D7-DB54-488A-90D8-31863FCA490D}" type="slidenum">
              <a:rPr lang="zh-TW" altLang="en-US" sz="1200" b="0">
                <a:latin typeface="Arial" panose="020B0604020202020204" pitchFamily="34" charset="0"/>
              </a:rPr>
            </a:fld>
            <a:endParaRPr lang="zh-TW" altLang="en-US" sz="1200" b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5602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27650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198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4403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0178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2226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  <p:sp>
        <p:nvSpPr>
          <p:cNvPr id="54274" name="备注占位符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anchor="t" anchorCtr="0"/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Rot="1" noTextEdit="1"/>
          </p:cNvSpPr>
          <p:nvPr>
            <p:ph type="sldImg" idx="4294967295"/>
          </p:nvPr>
        </p:nvSpPr>
        <p:spPr>
          <a:xfrm>
            <a:off x="1162050" y="596900"/>
            <a:ext cx="4572000" cy="3429000"/>
          </a:xfrm>
          <a:prstGeom prst="rect">
            <a:avLst/>
          </a:prstGeom>
          <a:noFill/>
          <a:ln>
            <a:miter lim="800000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7572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7572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20800"/>
            <a:ext cx="4038600" cy="5287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file:///D:\qq&#25991;&#20214;\712321467\Image\C2C\Image2\%7b75232B38-A165-1FB7-499C-2E1C792CACB5%7d.png" TargetMode="Externa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图片 1073743875" descr="学科网 zxxk.com"/>
          <p:cNvPicPr>
            <a:picLocks noChangeAspect="1"/>
          </p:cNvPicPr>
          <p:nvPr/>
        </p:nvPicPr>
        <p:blipFill>
          <a:blip r:embed="rId12"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30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1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6.xml"/><Relationship Id="rId6" Type="http://schemas.openxmlformats.org/officeDocument/2006/relationships/vmlDrawing" Target="../drawings/vmlDrawing4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8.wmf"/><Relationship Id="rId3" Type="http://schemas.openxmlformats.org/officeDocument/2006/relationships/package" Target="../embeddings/Document4.docx"/><Relationship Id="rId2" Type="http://schemas.openxmlformats.org/officeDocument/2006/relationships/image" Target="../media/image17.wmf"/><Relationship Id="rId1" Type="http://schemas.openxmlformats.org/officeDocument/2006/relationships/package" Target="../embeddings/Document3.docx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vmlDrawing" Target="../drawings/vmlDrawing1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0.wmf"/><Relationship Id="rId1" Type="http://schemas.openxmlformats.org/officeDocument/2006/relationships/package" Target="../embeddings/Document5.docx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2.xml"/><Relationship Id="rId6" Type="http://schemas.openxmlformats.org/officeDocument/2006/relationships/vmlDrawing" Target="../drawings/vmlDrawing6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14.emf"/><Relationship Id="rId1" Type="http://schemas.openxmlformats.org/officeDocument/2006/relationships/package" Target="../embeddings/Document6.docx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image" Target="../media/image21.GIF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emf"/><Relationship Id="rId1" Type="http://schemas.openxmlformats.org/officeDocument/2006/relationships/package" Target="../embeddings/Document1.docx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image" Target="../media/image13.png"/><Relationship Id="rId8" Type="http://schemas.openxmlformats.org/officeDocument/2006/relationships/image" Target="../media/image12.png"/><Relationship Id="rId7" Type="http://schemas.openxmlformats.org/officeDocument/2006/relationships/image" Target="../media/image11.png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1" Type="http://schemas.openxmlformats.org/officeDocument/2006/relationships/notesSlide" Target="../notesSlides/notesSlide4.xml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5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14.emf"/><Relationship Id="rId1" Type="http://schemas.openxmlformats.org/officeDocument/2006/relationships/package" Target="../embeddings/Document2.docx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WordArt 12"/>
          <p:cNvSpPr>
            <a:spLocks noTextEdit="1"/>
          </p:cNvSpPr>
          <p:nvPr/>
        </p:nvSpPr>
        <p:spPr>
          <a:xfrm>
            <a:off x="695325" y="1647825"/>
            <a:ext cx="7861300" cy="1674813"/>
          </a:xfrm>
          <a:solidFill>
            <a:srgbClr val="FF0000"/>
          </a:solidFill>
          <a:ln>
            <a:solidFill>
              <a:prstClr val="black"/>
            </a:solidFill>
            <a:round/>
          </a:ln>
          <a:effectLst>
            <a:outerShdw dist="35921" dir="2700000" algn="ctr">
              <a:srgbClr val="808080">
                <a:alpha val="79999"/>
              </a:srgbClr>
            </a:outerShdw>
          </a:effectLst>
        </p:spPr>
        <p:txBody>
          <a:bodyPr wrap="none" fromWordArt="1" anchor="t" anchorCtr="0">
            <a:prstTxWarp prst="textPlain">
              <a:avLst/>
            </a:prstTxWarp>
          </a:bodyPr>
          <a:lstStyle/>
          <a:p>
            <a:pPr algn="ctr"/>
            <a:r>
              <a:rPr sz="3600" b="1" kern="10">
                <a:ln>
                  <a:solidFill>
                    <a:prstClr val="black"/>
                  </a:solidFill>
                  <a:round/>
                </a:ln>
                <a:solidFill>
                  <a:srgbClr val="FF0000"/>
                </a:solidFill>
                <a:effectLst>
                  <a:outerShdw dist="35921" dir="2700000" algn="ctr">
                    <a:srgbClr val="808080">
                      <a:alpha val="79999"/>
                    </a:srgbClr>
                  </a:outerShdw>
                </a:effectLst>
                <a:latin typeface="楷体" panose="02010609060101010101" charset="-122"/>
              </a:rPr>
              <a:t>随机事件的概率(2)</a:t>
            </a:r>
            <a:endParaRPr sz="3600" b="1" kern="10">
              <a:ln>
                <a:solidFill>
                  <a:prstClr val="black"/>
                </a:solidFill>
                <a:round/>
              </a:ln>
              <a:solidFill>
                <a:srgbClr val="FF0000"/>
              </a:solidFill>
              <a:effectLst>
                <a:outerShdw dist="35921" dir="2700000" algn="ctr">
                  <a:srgbClr val="808080">
                    <a:alpha val="79999"/>
                  </a:srgbClr>
                </a:outerShdw>
              </a:effectLst>
              <a:latin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2530" name="矩形 6"/>
          <p:cNvSpPr/>
          <p:nvPr/>
        </p:nvSpPr>
        <p:spPr>
          <a:xfrm>
            <a:off x="884238" y="1081088"/>
            <a:ext cx="7951787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概率是描述随机事件发生的可能性大小的量，概率大，只能说明这个随机事件发生的可能性大，而不是必然发生或必然不发生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4578" name="Rectangle 7"/>
          <p:cNvSpPr/>
          <p:nvPr/>
        </p:nvSpPr>
        <p:spPr>
          <a:xfrm>
            <a:off x="866775" y="1044575"/>
            <a:ext cx="8148638" cy="341630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、下列说法正确的是</a:t>
            </a:r>
            <a:r>
              <a:rPr lang="en-US" altLang="zh-CN" sz="2400">
                <a:ea typeface="楷体" panose="02010609060101010101" charset="-122"/>
              </a:rPr>
              <a:t>________(</a:t>
            </a:r>
            <a:r>
              <a:rPr lang="zh-CN" altLang="en-US" sz="2400">
                <a:ea typeface="楷体" panose="02010609060101010101" charset="-122"/>
              </a:rPr>
              <a:t>填序号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①</a:t>
            </a:r>
            <a:r>
              <a:rPr lang="zh-CN" altLang="en-US" sz="2400">
                <a:ea typeface="楷体" panose="02010609060101010101" charset="-122"/>
              </a:rPr>
              <a:t>频率反映事件出现的频繁程度，概率反映事件发生的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可能性大小；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②做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次随机试验，事件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发生了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zh-CN" altLang="en-US" sz="2400">
                <a:ea typeface="楷体" panose="02010609060101010101" charset="-122"/>
              </a:rPr>
              <a:t>次，则事件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发生的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概率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＝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en-US" altLang="zh-CN" sz="2400">
                <a:ea typeface="楷体" panose="02010609060101010101" charset="-122"/>
              </a:rPr>
              <a:t>/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③含百分比的数是频率，但不是概率；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④频率是不能脱离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次随机试验的试验值，而概率是脱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离随机试验的客观值；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⑤频率是概率的近似值，概率是频率的稳定值。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4579" name="矩形 7"/>
          <p:cNvSpPr/>
          <p:nvPr/>
        </p:nvSpPr>
        <p:spPr>
          <a:xfrm>
            <a:off x="3921125" y="1031875"/>
            <a:ext cx="11128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zh-CN" sz="2400">
                <a:solidFill>
                  <a:srgbClr val="FF0000"/>
                </a:solidFill>
              </a:rPr>
              <a:t>①④⑤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4580" name="矩形 8"/>
          <p:cNvSpPr/>
          <p:nvPr/>
        </p:nvSpPr>
        <p:spPr>
          <a:xfrm>
            <a:off x="1514475" y="4479925"/>
            <a:ext cx="7367588" cy="16303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zh-CN">
                <a:ea typeface="楷体" panose="02010609060101010101" charset="-122"/>
              </a:rPr>
              <a:t>逐个判断各说法，根据频率与概率的定义，可知①正确；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 </a:t>
            </a:r>
            <a:r>
              <a:rPr lang="zh-CN" altLang="zh-CN">
                <a:ea typeface="楷体" panose="02010609060101010101" charset="-122"/>
              </a:rPr>
              <a:t>频率不是概率，而②中求出的是事件</a:t>
            </a:r>
            <a:r>
              <a:rPr lang="en-US" altLang="zh-CN" i="1">
                <a:ea typeface="楷体" panose="02010609060101010101" charset="-122"/>
              </a:rPr>
              <a:t>A</a:t>
            </a:r>
            <a:r>
              <a:rPr lang="zh-CN" altLang="zh-CN">
                <a:ea typeface="楷体" panose="02010609060101010101" charset="-122"/>
              </a:rPr>
              <a:t>发生的频率，因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 </a:t>
            </a:r>
            <a:r>
              <a:rPr lang="zh-CN" altLang="zh-CN">
                <a:ea typeface="楷体" panose="02010609060101010101" charset="-122"/>
              </a:rPr>
              <a:t>此②错误；概率是一个数值，可以是百分数也可以是小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 </a:t>
            </a:r>
            <a:r>
              <a:rPr lang="zh-CN" altLang="zh-CN">
                <a:ea typeface="楷体" panose="02010609060101010101" charset="-122"/>
              </a:rPr>
              <a:t>数，因此③错误；根据概率的定义可知，概率是一个客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 </a:t>
            </a:r>
            <a:r>
              <a:rPr lang="zh-CN" altLang="zh-CN">
                <a:ea typeface="楷体" panose="02010609060101010101" charset="-122"/>
              </a:rPr>
              <a:t>观值，频率是一个试验值，因此④正确，⑤正确</a:t>
            </a:r>
            <a:r>
              <a:rPr lang="zh-CN" altLang="en-US">
                <a:ea typeface="楷体" panose="02010609060101010101" charset="-122"/>
              </a:rPr>
              <a:t>。</a:t>
            </a:r>
            <a:endParaRPr lang="zh-CN" altLang="en-US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/>
      <p:bldP spid="2458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数学练习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6626" name="Rectangle 1"/>
          <p:cNvSpPr/>
          <p:nvPr/>
        </p:nvSpPr>
        <p:spPr>
          <a:xfrm>
            <a:off x="879475" y="992188"/>
            <a:ext cx="7839075" cy="19399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、试解释下面情况中概率的意义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①</a:t>
            </a:r>
            <a:r>
              <a:rPr lang="zh-CN" altLang="en-US" sz="2400">
                <a:ea typeface="楷体" panose="02010609060101010101" charset="-122"/>
              </a:rPr>
              <a:t>某商场为促进销售，实行有奖销售活动，凡购买其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en-US" sz="2400">
                <a:ea typeface="楷体" panose="02010609060101010101" charset="-122"/>
              </a:rPr>
              <a:t>商品的顾客中奖的概率为</a:t>
            </a:r>
            <a:r>
              <a:rPr lang="en-US" altLang="zh-CN" sz="2400">
                <a:ea typeface="楷体" panose="02010609060101010101" charset="-122"/>
              </a:rPr>
              <a:t>0.20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②一生产厂家称：“我们厂生产的产品合格的概率为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0.98</a:t>
            </a:r>
            <a:r>
              <a:rPr lang="zh-CN" altLang="en-US" sz="2400">
                <a:ea typeface="楷体" panose="02010609060101010101" charset="-122"/>
              </a:rPr>
              <a:t>”。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26627" name="矩形 9"/>
          <p:cNvSpPr/>
          <p:nvPr/>
        </p:nvSpPr>
        <p:spPr>
          <a:xfrm>
            <a:off x="1501775" y="2909888"/>
            <a:ext cx="710723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en-US" sz="2400">
                <a:ea typeface="楷体" panose="02010609060101010101" charset="-122"/>
              </a:rPr>
              <a:t>①指购买其商品的顾客中奖的可能性是</a:t>
            </a:r>
            <a:r>
              <a:rPr lang="en-US" altLang="zh-CN" sz="2400">
                <a:ea typeface="楷体" panose="02010609060101010101" charset="-122"/>
              </a:rPr>
              <a:t>20%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6628" name="矩形 10"/>
          <p:cNvSpPr/>
          <p:nvPr/>
        </p:nvSpPr>
        <p:spPr>
          <a:xfrm>
            <a:off x="2132013" y="3359150"/>
            <a:ext cx="64770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②是说其厂生产的产品合格的可能性是</a:t>
            </a:r>
            <a:r>
              <a:rPr lang="en-US" altLang="zh-CN" sz="2400">
                <a:ea typeface="楷体" panose="02010609060101010101" charset="-122"/>
              </a:rPr>
              <a:t>98% 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en-US" altLang="zh-CN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/>
      <p:bldP spid="2662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8674" name="矩形 4"/>
          <p:cNvSpPr/>
          <p:nvPr/>
        </p:nvSpPr>
        <p:spPr>
          <a:xfrm>
            <a:off x="1982788" y="609600"/>
            <a:ext cx="5059362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类型二　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利用频率估计概率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8675" name="Rectangle 1"/>
          <p:cNvSpPr/>
          <p:nvPr/>
        </p:nvSpPr>
        <p:spPr>
          <a:xfrm>
            <a:off x="920750" y="1030288"/>
            <a:ext cx="7999413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下表中列出了</a:t>
            </a:r>
            <a:r>
              <a:rPr lang="en-US" altLang="zh-CN" sz="2400">
                <a:ea typeface="楷体" panose="02010609060101010101" charset="-122"/>
              </a:rPr>
              <a:t>10</a:t>
            </a:r>
            <a:r>
              <a:rPr lang="zh-CN" altLang="zh-CN" sz="2400">
                <a:ea typeface="楷体" panose="02010609060101010101" charset="-122"/>
              </a:rPr>
              <a:t>次抛掷硬币的试验结果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zh-CN" sz="2400">
                <a:ea typeface="楷体" panose="02010609060101010101" charset="-122"/>
              </a:rPr>
              <a:t>为抛掷硬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币的次数，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zh-CN" altLang="zh-CN" sz="2400">
                <a:ea typeface="楷体" panose="02010609060101010101" charset="-122"/>
              </a:rPr>
              <a:t>为硬币正面朝上的次数，计算每次试验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中</a:t>
            </a:r>
            <a:r>
              <a:rPr lang="zh-CN" altLang="en-US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正面朝上</a:t>
            </a:r>
            <a:r>
              <a:rPr lang="zh-CN" altLang="en-US" sz="2400">
                <a:ea typeface="楷体" panose="02010609060101010101" charset="-122"/>
              </a:rPr>
              <a:t>”</a:t>
            </a:r>
            <a:r>
              <a:rPr lang="zh-CN" altLang="zh-CN" sz="2400">
                <a:ea typeface="楷体" panose="02010609060101010101" charset="-122"/>
              </a:rPr>
              <a:t>这一事件的频率，并估算它的概率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en-US" altLang="zh-CN" sz="2400">
              <a:ea typeface="楷体" panose="02010609060101010101" charset="-122"/>
            </a:endParaRPr>
          </a:p>
        </p:txBody>
      </p:sp>
      <p:graphicFrame>
        <p:nvGraphicFramePr>
          <p:cNvPr id="28676" name="表格 9"/>
          <p:cNvGraphicFramePr>
            <a:graphicFrameLocks noGrp="1"/>
          </p:cNvGraphicFramePr>
          <p:nvPr/>
        </p:nvGraphicFramePr>
        <p:xfrm>
          <a:off x="1858962" y="2216150"/>
          <a:ext cx="6869114" cy="3657600"/>
        </p:xfrm>
        <a:graphic>
          <a:graphicData uri="http://schemas.openxmlformats.org/drawingml/2006/table">
            <a:tbl>
              <a:tblPr/>
              <a:tblGrid>
                <a:gridCol w="693738"/>
                <a:gridCol w="2020888"/>
                <a:gridCol w="1765300"/>
                <a:gridCol w="2389188"/>
              </a:tblGrid>
              <a:tr h="6096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anose="02010609060101010101" charset="-122"/>
                        </a:rPr>
                        <a:t>试验序号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anose="02010609060101010101" charset="-122"/>
                        </a:rPr>
                        <a:t>抛掷的次数</a:t>
                      </a:r>
                      <a:r>
                        <a:rPr lang="en-US" altLang="zh-CN" i="1">
                          <a:ea typeface="楷体" panose="02010609060101010101" charset="-122"/>
                        </a:rPr>
                        <a:t>n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anose="02010609060101010101" charset="-122"/>
                        </a:rPr>
                        <a:t>正面朝上的次数</a:t>
                      </a:r>
                      <a:r>
                        <a:rPr lang="en-US" altLang="zh-CN" i="1">
                          <a:ea typeface="楷体" panose="02010609060101010101" charset="-122"/>
                        </a:rPr>
                        <a:t>m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en-US">
                          <a:ea typeface="楷体" panose="02010609060101010101" charset="-122"/>
                        </a:rPr>
                        <a:t>“</a:t>
                      </a:r>
                      <a:r>
                        <a:rPr lang="zh-CN" altLang="zh-CN">
                          <a:ea typeface="楷体" panose="02010609060101010101" charset="-122"/>
                        </a:rPr>
                        <a:t>正面朝上</a:t>
                      </a:r>
                      <a:r>
                        <a:rPr lang="zh-CN" altLang="en-US">
                          <a:ea typeface="楷体" panose="02010609060101010101" charset="-122"/>
                        </a:rPr>
                        <a:t>”</a:t>
                      </a:r>
                      <a:r>
                        <a:rPr lang="zh-CN" altLang="zh-CN">
                          <a:ea typeface="楷体" panose="02010609060101010101" charset="-122"/>
                        </a:rPr>
                        <a:t>出现的频率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1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251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249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3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256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4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253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251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6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245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7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244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8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258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9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262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10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247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endParaRPr lang="en-US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8738" name="矩形 11"/>
          <p:cNvSpPr/>
          <p:nvPr/>
        </p:nvSpPr>
        <p:spPr>
          <a:xfrm>
            <a:off x="7183438" y="2765425"/>
            <a:ext cx="76200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0.502</a:t>
            </a:r>
            <a:endParaRPr lang="zh-CN" altLang="en-US"/>
          </a:p>
        </p:txBody>
      </p:sp>
      <p:sp>
        <p:nvSpPr>
          <p:cNvPr id="28739" name="矩形 12"/>
          <p:cNvSpPr/>
          <p:nvPr/>
        </p:nvSpPr>
        <p:spPr>
          <a:xfrm>
            <a:off x="7183438" y="3086100"/>
            <a:ext cx="76200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0.498</a:t>
            </a:r>
            <a:endParaRPr lang="zh-CN" altLang="en-US"/>
          </a:p>
        </p:txBody>
      </p:sp>
      <p:sp>
        <p:nvSpPr>
          <p:cNvPr id="28740" name="矩形 13"/>
          <p:cNvSpPr/>
          <p:nvPr/>
        </p:nvSpPr>
        <p:spPr>
          <a:xfrm>
            <a:off x="7183438" y="3395663"/>
            <a:ext cx="76200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0.512</a:t>
            </a:r>
            <a:endParaRPr lang="zh-CN" altLang="en-US"/>
          </a:p>
        </p:txBody>
      </p:sp>
      <p:sp>
        <p:nvSpPr>
          <p:cNvPr id="28741" name="矩形 14"/>
          <p:cNvSpPr/>
          <p:nvPr/>
        </p:nvSpPr>
        <p:spPr>
          <a:xfrm>
            <a:off x="7183438" y="3692525"/>
            <a:ext cx="762000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0.506</a:t>
            </a:r>
            <a:endParaRPr lang="zh-CN" altLang="en-US"/>
          </a:p>
        </p:txBody>
      </p:sp>
      <p:sp>
        <p:nvSpPr>
          <p:cNvPr id="28742" name="矩形 15"/>
          <p:cNvSpPr/>
          <p:nvPr/>
        </p:nvSpPr>
        <p:spPr>
          <a:xfrm>
            <a:off x="7196138" y="4000500"/>
            <a:ext cx="760412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0.502</a:t>
            </a:r>
            <a:endParaRPr lang="zh-CN" altLang="en-US"/>
          </a:p>
        </p:txBody>
      </p:sp>
      <p:sp>
        <p:nvSpPr>
          <p:cNvPr id="28743" name="矩形 16"/>
          <p:cNvSpPr/>
          <p:nvPr/>
        </p:nvSpPr>
        <p:spPr>
          <a:xfrm>
            <a:off x="7196138" y="4310063"/>
            <a:ext cx="760412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0.490</a:t>
            </a:r>
            <a:endParaRPr lang="zh-CN" altLang="en-US"/>
          </a:p>
        </p:txBody>
      </p:sp>
      <p:sp>
        <p:nvSpPr>
          <p:cNvPr id="28744" name="矩形 17"/>
          <p:cNvSpPr/>
          <p:nvPr/>
        </p:nvSpPr>
        <p:spPr>
          <a:xfrm>
            <a:off x="7185025" y="4618038"/>
            <a:ext cx="760413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0.488</a:t>
            </a:r>
            <a:endParaRPr lang="zh-CN" altLang="en-US"/>
          </a:p>
        </p:txBody>
      </p:sp>
      <p:sp>
        <p:nvSpPr>
          <p:cNvPr id="28745" name="矩形 18"/>
          <p:cNvSpPr/>
          <p:nvPr/>
        </p:nvSpPr>
        <p:spPr>
          <a:xfrm>
            <a:off x="7185025" y="4914900"/>
            <a:ext cx="760413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0.516</a:t>
            </a:r>
            <a:endParaRPr lang="zh-CN" altLang="en-US"/>
          </a:p>
        </p:txBody>
      </p:sp>
      <p:sp>
        <p:nvSpPr>
          <p:cNvPr id="28746" name="矩形 19"/>
          <p:cNvSpPr/>
          <p:nvPr/>
        </p:nvSpPr>
        <p:spPr>
          <a:xfrm>
            <a:off x="7185025" y="5211763"/>
            <a:ext cx="760413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0.524</a:t>
            </a:r>
            <a:endParaRPr lang="zh-CN" altLang="en-US"/>
          </a:p>
        </p:txBody>
      </p:sp>
      <p:sp>
        <p:nvSpPr>
          <p:cNvPr id="28747" name="矩形 20"/>
          <p:cNvSpPr/>
          <p:nvPr/>
        </p:nvSpPr>
        <p:spPr>
          <a:xfrm>
            <a:off x="7185025" y="5521325"/>
            <a:ext cx="760413" cy="4000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>
                <a:solidFill>
                  <a:srgbClr val="FF0000"/>
                </a:solidFill>
              </a:rPr>
              <a:t>0.494</a:t>
            </a:r>
            <a:endParaRPr lang="zh-CN" altLang="en-US"/>
          </a:p>
        </p:txBody>
      </p:sp>
      <p:sp>
        <p:nvSpPr>
          <p:cNvPr id="28748" name="矩形 21"/>
          <p:cNvSpPr/>
          <p:nvPr/>
        </p:nvSpPr>
        <p:spPr>
          <a:xfrm>
            <a:off x="1846263" y="5889625"/>
            <a:ext cx="6942137" cy="7080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zh-CN">
                <a:ea typeface="楷体" panose="02010609060101010101" charset="-122"/>
              </a:rPr>
              <a:t>这些数字在</a:t>
            </a:r>
            <a:r>
              <a:rPr lang="en-US" altLang="zh-CN">
                <a:ea typeface="楷体" panose="02010609060101010101" charset="-122"/>
              </a:rPr>
              <a:t>0.5</a:t>
            </a:r>
            <a:r>
              <a:rPr lang="zh-CN" altLang="zh-CN">
                <a:ea typeface="楷体" panose="02010609060101010101" charset="-122"/>
              </a:rPr>
              <a:t>左右摆动，由概率的统计定义可得，</a:t>
            </a:r>
            <a:r>
              <a:rPr lang="zh-CN" altLang="en-US">
                <a:ea typeface="楷体" panose="02010609060101010101" charset="-122"/>
              </a:rPr>
              <a:t>“</a:t>
            </a:r>
            <a:r>
              <a:rPr lang="zh-CN" altLang="zh-CN">
                <a:ea typeface="楷体" panose="02010609060101010101" charset="-122"/>
              </a:rPr>
              <a:t>正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 </a:t>
            </a:r>
            <a:r>
              <a:rPr lang="zh-CN" altLang="zh-CN">
                <a:ea typeface="楷体" panose="02010609060101010101" charset="-122"/>
              </a:rPr>
              <a:t>面朝上</a:t>
            </a:r>
            <a:r>
              <a:rPr lang="zh-CN" altLang="en-US">
                <a:ea typeface="楷体" panose="02010609060101010101" charset="-122"/>
              </a:rPr>
              <a:t>”</a:t>
            </a:r>
            <a:r>
              <a:rPr lang="zh-CN" altLang="zh-CN">
                <a:ea typeface="楷体" panose="02010609060101010101" charset="-122"/>
              </a:rPr>
              <a:t>的概率为</a:t>
            </a:r>
            <a:r>
              <a:rPr lang="en-US" altLang="zh-CN">
                <a:ea typeface="楷体" panose="02010609060101010101" charset="-122"/>
              </a:rPr>
              <a:t>0.5</a:t>
            </a:r>
            <a:r>
              <a:rPr lang="zh-CN" altLang="en-US">
                <a:ea typeface="楷体" panose="02010609060101010101" charset="-122"/>
              </a:rPr>
              <a:t>。</a:t>
            </a:r>
            <a:endParaRPr lang="zh-CN" altLang="en-US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8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8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28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28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28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28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28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 fill="hold"/>
                                        <p:tgtEl>
                                          <p:spTgt spid="28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 fill="hold"/>
                                        <p:tgtEl>
                                          <p:spTgt spid="28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 fill="hold"/>
                                        <p:tgtEl>
                                          <p:spTgt spid="28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 fill="hold"/>
                                        <p:tgtEl>
                                          <p:spTgt spid="28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38" grpId="0"/>
      <p:bldP spid="28739" grpId="0"/>
      <p:bldP spid="28740" grpId="0"/>
      <p:bldP spid="28741" grpId="0"/>
      <p:bldP spid="28742" grpId="0"/>
      <p:bldP spid="28743" grpId="0"/>
      <p:bldP spid="28744" grpId="0"/>
      <p:bldP spid="28745" grpId="0"/>
      <p:bldP spid="28746" grpId="0"/>
      <p:bldP spid="28747" grpId="0"/>
      <p:bldP spid="2874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延伸探究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30722" name="矩形 7"/>
          <p:cNvSpPr/>
          <p:nvPr/>
        </p:nvSpPr>
        <p:spPr>
          <a:xfrm>
            <a:off x="896938" y="1031875"/>
            <a:ext cx="7902575" cy="8318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在</a:t>
            </a:r>
            <a:r>
              <a:rPr lang="zh-CN" altLang="en-US" sz="2400">
                <a:ea typeface="楷体" panose="02010609060101010101" charset="-122"/>
              </a:rPr>
              <a:t>上</a:t>
            </a:r>
            <a:r>
              <a:rPr lang="zh-CN" altLang="zh-CN" sz="2400">
                <a:ea typeface="楷体" panose="02010609060101010101" charset="-122"/>
              </a:rPr>
              <a:t>例条件不变的情况下，抛掷硬币</a:t>
            </a:r>
            <a:r>
              <a:rPr lang="en-US" altLang="zh-CN" sz="2400">
                <a:ea typeface="楷体" panose="02010609060101010101" charset="-122"/>
              </a:rPr>
              <a:t>30</a:t>
            </a:r>
            <a:r>
              <a:rPr lang="zh-CN" altLang="zh-CN" sz="2400">
                <a:ea typeface="楷体" panose="02010609060101010101" charset="-122"/>
              </a:rPr>
              <a:t>次，则</a:t>
            </a:r>
            <a:r>
              <a:rPr lang="zh-CN" altLang="en-US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正面朝上</a:t>
            </a:r>
            <a:r>
              <a:rPr lang="zh-CN" altLang="en-US" sz="2400">
                <a:ea typeface="楷体" panose="02010609060101010101" charset="-122"/>
              </a:rPr>
              <a:t>”</a:t>
            </a:r>
            <a:r>
              <a:rPr lang="zh-CN" altLang="zh-CN" sz="2400">
                <a:ea typeface="楷体" panose="02010609060101010101" charset="-122"/>
              </a:rPr>
              <a:t>的次数大约有多少？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30723" name="Rectangle 8"/>
          <p:cNvSpPr/>
          <p:nvPr/>
        </p:nvSpPr>
        <p:spPr>
          <a:xfrm>
            <a:off x="879475" y="1843088"/>
            <a:ext cx="7635875" cy="8318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en-US" altLang="zh-CN" sz="2400">
                <a:ea typeface="楷体" panose="02010609060101010101" charset="-122"/>
              </a:rPr>
              <a:t>∵“</a:t>
            </a:r>
            <a:r>
              <a:rPr lang="zh-CN" altLang="en-US" sz="2400">
                <a:ea typeface="楷体" panose="02010609060101010101" charset="-122"/>
              </a:rPr>
              <a:t>正面朝上”的概率为</a:t>
            </a:r>
            <a:r>
              <a:rPr lang="en-US" altLang="zh-CN" sz="2400">
                <a:ea typeface="楷体" panose="02010609060101010101" charset="-122"/>
              </a:rPr>
              <a:t>0.5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        ∴</a:t>
            </a:r>
            <a:r>
              <a:rPr lang="en-US" altLang="zh-CN" sz="2400">
                <a:ea typeface="楷体" panose="02010609060101010101" charset="-122"/>
              </a:rPr>
              <a:t>30×0.5</a:t>
            </a:r>
            <a:r>
              <a:rPr lang="zh-CN" altLang="en-US" sz="2400">
                <a:ea typeface="楷体" panose="02010609060101010101" charset="-122"/>
              </a:rPr>
              <a:t>＝</a:t>
            </a:r>
            <a:r>
              <a:rPr lang="en-US" altLang="zh-CN" sz="2400">
                <a:ea typeface="楷体" panose="02010609060101010101" charset="-122"/>
              </a:rPr>
              <a:t>15</a:t>
            </a:r>
            <a:r>
              <a:rPr lang="zh-CN" altLang="en-US" sz="2400">
                <a:ea typeface="楷体" panose="02010609060101010101" charset="-122"/>
              </a:rPr>
              <a:t>，即“正面朝上”的次数约为</a:t>
            </a:r>
            <a:r>
              <a:rPr lang="en-US" altLang="zh-CN" sz="2400">
                <a:ea typeface="楷体" panose="02010609060101010101" charset="-122"/>
              </a:rPr>
              <a:t>15</a:t>
            </a:r>
            <a:r>
              <a:rPr lang="zh-CN" altLang="en-US" sz="2400">
                <a:ea typeface="楷体" panose="02010609060101010101" charset="-122"/>
              </a:rPr>
              <a:t>次。</a:t>
            </a:r>
            <a:r>
              <a:rPr lang="en-US" altLang="zh-CN" sz="2400">
                <a:ea typeface="楷体" panose="02010609060101010101" charset="-122"/>
              </a:rPr>
              <a:t> </a:t>
            </a:r>
            <a:endParaRPr lang="en-US" altLang="zh-CN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0962" name="矩形 5"/>
          <p:cNvSpPr/>
          <p:nvPr/>
        </p:nvSpPr>
        <p:spPr>
          <a:xfrm>
            <a:off x="2055813" y="592138"/>
            <a:ext cx="2971800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类型三  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概率的应用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0963" name="Rectangle 6"/>
          <p:cNvSpPr/>
          <p:nvPr/>
        </p:nvSpPr>
        <p:spPr>
          <a:xfrm>
            <a:off x="890588" y="1033463"/>
            <a:ext cx="7967662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某转盘被平均分成</a:t>
            </a:r>
            <a:r>
              <a:rPr lang="en-US" altLang="zh-CN" sz="2400">
                <a:ea typeface="楷体" panose="02010609060101010101" charset="-122"/>
              </a:rPr>
              <a:t>10</a:t>
            </a:r>
            <a:r>
              <a:rPr lang="zh-CN" altLang="zh-CN" sz="2400">
                <a:ea typeface="楷体" panose="02010609060101010101" charset="-122"/>
              </a:rPr>
              <a:t>等份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zh-CN" sz="2400">
                <a:ea typeface="楷体" panose="02010609060101010101" charset="-122"/>
              </a:rPr>
              <a:t>如图所示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，转动转盘，当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转盘停止后，指针指向的数字即为转出的数字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zh-CN" altLang="zh-CN" sz="2400">
                <a:ea typeface="楷体" panose="02010609060101010101" charset="-122"/>
              </a:rPr>
              <a:t>游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戏规则如下：两个人参加，先确定猜数方案，甲转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动转盘，乙猜，若猜出的结果与转盘转出的数字所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表示的特征相符，则乙获胜，否则甲获胜</a:t>
            </a:r>
            <a:r>
              <a:rPr lang="en-US" altLang="zh-CN" sz="2400">
                <a:ea typeface="楷体" panose="02010609060101010101" charset="-122"/>
              </a:rPr>
              <a:t>.</a:t>
            </a:r>
            <a:r>
              <a:rPr lang="zh-CN" altLang="zh-CN" sz="2400">
                <a:ea typeface="楷体" panose="02010609060101010101" charset="-122"/>
              </a:rPr>
              <a:t>猜数方案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从以下两种方案中选一种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zh-CN" altLang="en-US" sz="2400">
              <a:ea typeface="楷体" panose="02010609060101010101" charset="-122"/>
            </a:endParaRPr>
          </a:p>
        </p:txBody>
      </p:sp>
      <p:pic>
        <p:nvPicPr>
          <p:cNvPr id="40964" name="Picture 7" descr="SY40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62738" y="2944813"/>
            <a:ext cx="2025650" cy="190023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sp>
        <p:nvSpPr>
          <p:cNvPr id="40965" name="Rectangle 8"/>
          <p:cNvSpPr/>
          <p:nvPr/>
        </p:nvSpPr>
        <p:spPr>
          <a:xfrm>
            <a:off x="1733550" y="3254375"/>
            <a:ext cx="7040563" cy="304641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猜“是奇数”或“是偶数”；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猜“是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的整数倍数”或“不是</a:t>
            </a:r>
            <a:r>
              <a:rPr lang="en-US" altLang="zh-CN" sz="2400">
                <a:ea typeface="楷体" panose="02010609060101010101" charset="-122"/>
              </a:rPr>
              <a:t>4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的整数倍数”。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请回答下列问题：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如果你是乙，为了尽可能获胜，你会选哪种猜数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方案？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为了保证游戏的公平性，你认为应选哪种猜数方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</a:t>
            </a:r>
            <a:r>
              <a:rPr lang="zh-CN" altLang="en-US" sz="2400">
                <a:ea typeface="楷体" panose="02010609060101010101" charset="-122"/>
              </a:rPr>
              <a:t>案？ 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graphicFrame>
        <p:nvGraphicFramePr>
          <p:cNvPr id="43010" name="Object 12"/>
          <p:cNvGraphicFramePr>
            <a:graphicFrameLocks noChangeAspect="1"/>
          </p:cNvGraphicFramePr>
          <p:nvPr/>
        </p:nvGraphicFramePr>
        <p:xfrm>
          <a:off x="973138" y="1068388"/>
          <a:ext cx="7993062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1" imgW="2217420" imgH="342900" progId="Word.Document.12">
                  <p:embed/>
                </p:oleObj>
              </mc:Choice>
              <mc:Fallback>
                <p:oleObj name="" r:id="rId1" imgW="2217420" imgH="34290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73138" y="1068388"/>
                        <a:ext cx="7993062" cy="1235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13"/>
          <p:cNvGraphicFramePr>
            <a:graphicFrameLocks noChangeAspect="1"/>
          </p:cNvGraphicFramePr>
          <p:nvPr/>
        </p:nvGraphicFramePr>
        <p:xfrm>
          <a:off x="1389063" y="2290763"/>
          <a:ext cx="7280275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3" imgW="2004060" imgH="312420" progId="Word.Document.12">
                  <p:embed/>
                </p:oleObj>
              </mc:Choice>
              <mc:Fallback>
                <p:oleObj name="" r:id="rId3" imgW="2004060" imgH="31242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89063" y="2290763"/>
                        <a:ext cx="7280275" cy="1127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题后反思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5058" name="矩形 7"/>
          <p:cNvSpPr/>
          <p:nvPr/>
        </p:nvSpPr>
        <p:spPr>
          <a:xfrm>
            <a:off x="849313" y="1035050"/>
            <a:ext cx="8069262" cy="19383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概率是事件的本质属性，不随试验次数的变化而变化，概率反映了事件发生的可能性的大小，但概率只提供了一种</a:t>
            </a:r>
            <a:r>
              <a:rPr lang="en-US" altLang="zh-CN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可能性</a:t>
            </a:r>
            <a:r>
              <a:rPr lang="en-US" altLang="zh-CN" sz="2400">
                <a:ea typeface="楷体" panose="02010609060101010101" charset="-122"/>
              </a:rPr>
              <a:t>”</a:t>
            </a:r>
            <a:r>
              <a:rPr lang="zh-CN" altLang="zh-CN" sz="2400">
                <a:ea typeface="楷体" panose="02010609060101010101" charset="-122"/>
              </a:rPr>
              <a:t>，而不是试验总次数中某一事件一定发生的比例，即使是大概率事件，也不能肯定事件一定发生，只是认为发生的可能性大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49154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49155" name="矩形 8"/>
          <p:cNvSpPr/>
          <p:nvPr/>
        </p:nvSpPr>
        <p:spPr>
          <a:xfrm>
            <a:off x="974725" y="1114425"/>
            <a:ext cx="5900738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课本第</a:t>
            </a:r>
            <a:r>
              <a:rPr lang="en-US" altLang="zh-CN" sz="2400">
                <a:ea typeface="楷体" panose="02010609060101010101" charset="-122"/>
              </a:rPr>
              <a:t>268</a:t>
            </a:r>
            <a:r>
              <a:rPr lang="zh-CN" altLang="en-US" sz="2400">
                <a:ea typeface="楷体" panose="02010609060101010101" charset="-122"/>
              </a:rPr>
              <a:t>页</a:t>
            </a:r>
            <a:r>
              <a:rPr lang="zh-CN" altLang="zh-CN" sz="2400">
                <a:ea typeface="楷体" panose="02010609060101010101" charset="-122"/>
              </a:rPr>
              <a:t>练习第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zh-CN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题。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49156" name="矩形 6"/>
          <p:cNvSpPr/>
          <p:nvPr/>
        </p:nvSpPr>
        <p:spPr>
          <a:xfrm>
            <a:off x="4210050" y="1708150"/>
            <a:ext cx="3905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C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49157" name="Rectangle 10"/>
          <p:cNvSpPr/>
          <p:nvPr/>
        </p:nvSpPr>
        <p:spPr>
          <a:xfrm>
            <a:off x="976313" y="1709738"/>
            <a:ext cx="7935912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2</a:t>
            </a:r>
            <a:r>
              <a:rPr lang="zh-CN" altLang="zh-CN" sz="2400">
                <a:ea typeface="楷体" panose="02010609060101010101" charset="-122"/>
              </a:rPr>
              <a:t>、下列结论正确的是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zh-CN" sz="2400">
                <a:ea typeface="楷体" panose="02010609060101010101" charset="-122"/>
              </a:rPr>
              <a:t>　　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zh-CN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的概率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的值满足</a:t>
            </a:r>
            <a:r>
              <a:rPr lang="en-US" altLang="zh-CN" sz="2400">
                <a:ea typeface="楷体" panose="02010609060101010101" charset="-122"/>
              </a:rPr>
              <a:t>0&lt;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)&lt;1</a:t>
            </a:r>
            <a:endParaRPr lang="zh-CN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若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＝</a:t>
            </a:r>
            <a:r>
              <a:rPr lang="en-US" altLang="zh-CN" sz="2400">
                <a:ea typeface="楷体" panose="02010609060101010101" charset="-122"/>
              </a:rPr>
              <a:t>0.999</a:t>
            </a:r>
            <a:r>
              <a:rPr lang="zh-CN" altLang="zh-CN" sz="2400">
                <a:ea typeface="楷体" panose="02010609060101010101" charset="-122"/>
              </a:rPr>
              <a:t>，则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为必然事件</a:t>
            </a:r>
            <a:endParaRPr lang="zh-CN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灯泡的合格率是</a:t>
            </a:r>
            <a:r>
              <a:rPr lang="en-US" altLang="zh-CN" sz="2400">
                <a:ea typeface="楷体" panose="02010609060101010101" charset="-122"/>
              </a:rPr>
              <a:t>99%</a:t>
            </a:r>
            <a:r>
              <a:rPr lang="zh-CN" altLang="zh-CN" sz="2400">
                <a:ea typeface="楷体" panose="02010609060101010101" charset="-122"/>
              </a:rPr>
              <a:t>，从一批灯泡中任取一个，是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 </a:t>
            </a:r>
            <a:r>
              <a:rPr lang="zh-CN" altLang="zh-CN" sz="2400">
                <a:ea typeface="楷体" panose="02010609060101010101" charset="-122"/>
              </a:rPr>
              <a:t>合格品的可能性为</a:t>
            </a:r>
            <a:r>
              <a:rPr lang="en-US" altLang="zh-CN" sz="2400">
                <a:ea typeface="楷体" panose="02010609060101010101" charset="-122"/>
              </a:rPr>
              <a:t>99%</a:t>
            </a:r>
            <a:endParaRPr lang="zh-CN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若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＝</a:t>
            </a:r>
            <a:r>
              <a:rPr lang="en-US" altLang="zh-CN" sz="2400">
                <a:ea typeface="楷体" panose="02010609060101010101" charset="-122"/>
              </a:rPr>
              <a:t>0.001</a:t>
            </a:r>
            <a:r>
              <a:rPr lang="zh-CN" altLang="zh-CN" sz="2400">
                <a:ea typeface="楷体" panose="02010609060101010101" charset="-122"/>
              </a:rPr>
              <a:t>，则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为不可能事件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49158" name="Rectangle 8"/>
          <p:cNvSpPr/>
          <p:nvPr/>
        </p:nvSpPr>
        <p:spPr>
          <a:xfrm>
            <a:off x="938213" y="4192588"/>
            <a:ext cx="8121650" cy="2308225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3</a:t>
            </a:r>
            <a:r>
              <a:rPr lang="zh-CN" altLang="en-US" sz="2400">
                <a:ea typeface="楷体" panose="02010609060101010101" charset="-122"/>
              </a:rPr>
              <a:t>、老师讲一道数学题，李峰能听懂的概率是</a:t>
            </a:r>
            <a:r>
              <a:rPr lang="en-US" altLang="zh-CN" sz="2400">
                <a:ea typeface="楷体" panose="02010609060101010101" charset="-122"/>
              </a:rPr>
              <a:t>0.8</a:t>
            </a:r>
            <a:r>
              <a:rPr lang="zh-CN" altLang="en-US" sz="2400">
                <a:ea typeface="楷体" panose="02010609060101010101" charset="-122"/>
              </a:rPr>
              <a:t>，是指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zh-CN" altLang="en-US" sz="2400">
                <a:ea typeface="楷体" panose="02010609060101010101" charset="-122"/>
              </a:rPr>
              <a:t>　 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老师每讲一题，该题有</a:t>
            </a:r>
            <a:r>
              <a:rPr lang="en-US" altLang="zh-CN" sz="2400">
                <a:ea typeface="楷体" panose="02010609060101010101" charset="-122"/>
              </a:rPr>
              <a:t>80%</a:t>
            </a:r>
            <a:r>
              <a:rPr lang="zh-CN" altLang="en-US" sz="2400">
                <a:ea typeface="楷体" panose="02010609060101010101" charset="-122"/>
              </a:rPr>
              <a:t>的部分能听懂，</a:t>
            </a:r>
            <a:r>
              <a:rPr lang="en-US" altLang="zh-CN" sz="2400">
                <a:ea typeface="楷体" panose="02010609060101010101" charset="-122"/>
              </a:rPr>
              <a:t>20%</a:t>
            </a:r>
            <a:r>
              <a:rPr lang="zh-CN" altLang="en-US" sz="2400">
                <a:ea typeface="楷体" panose="02010609060101010101" charset="-122"/>
              </a:rPr>
              <a:t>的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     </a:t>
            </a:r>
            <a:r>
              <a:rPr lang="zh-CN" altLang="en-US" sz="2400">
                <a:ea typeface="楷体" panose="02010609060101010101" charset="-122"/>
              </a:rPr>
              <a:t>部分听不懂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B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老师在讲的</a:t>
            </a:r>
            <a:r>
              <a:rPr lang="en-US" altLang="zh-CN" sz="2400">
                <a:ea typeface="楷体" panose="02010609060101010101" charset="-122"/>
              </a:rPr>
              <a:t>10</a:t>
            </a:r>
            <a:r>
              <a:rPr lang="zh-CN" altLang="en-US" sz="2400">
                <a:ea typeface="楷体" panose="02010609060101010101" charset="-122"/>
              </a:rPr>
              <a:t>道题中，李峰能听懂</a:t>
            </a:r>
            <a:r>
              <a:rPr lang="en-US" altLang="zh-CN" sz="2400">
                <a:ea typeface="楷体" panose="02010609060101010101" charset="-122"/>
              </a:rPr>
              <a:t>8</a:t>
            </a:r>
            <a:r>
              <a:rPr lang="zh-CN" altLang="en-US" sz="2400">
                <a:ea typeface="楷体" panose="02010609060101010101" charset="-122"/>
              </a:rPr>
              <a:t>道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C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李峰听懂老师所讲这道题的可能性为</a:t>
            </a:r>
            <a:r>
              <a:rPr lang="en-US" altLang="zh-CN" sz="2400">
                <a:ea typeface="楷体" panose="02010609060101010101" charset="-122"/>
              </a:rPr>
              <a:t>80%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       (</a:t>
            </a:r>
            <a:r>
              <a:rPr lang="en-US" altLang="zh-CN" sz="2400" i="1">
                <a:ea typeface="楷体" panose="02010609060101010101" charset="-122"/>
              </a:rPr>
              <a:t>D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en-US" sz="2400">
                <a:ea typeface="楷体" panose="02010609060101010101" charset="-122"/>
              </a:rPr>
              <a:t>以上解释都不对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49159" name="矩形 9"/>
          <p:cNvSpPr/>
          <p:nvPr/>
        </p:nvSpPr>
        <p:spPr>
          <a:xfrm>
            <a:off x="8412163" y="4211638"/>
            <a:ext cx="3889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C</a:t>
            </a:r>
            <a:endParaRPr lang="zh-CN" altLang="en-US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49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49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/>
      <p:bldP spid="49156" grpId="0"/>
      <p:bldP spid="49157" grpId="0"/>
      <p:bldP spid="49158" grpId="0"/>
      <p:bldP spid="4915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1202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1203" name="矩形 12"/>
          <p:cNvSpPr/>
          <p:nvPr/>
        </p:nvSpPr>
        <p:spPr>
          <a:xfrm>
            <a:off x="1027113" y="1022350"/>
            <a:ext cx="8081962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4</a:t>
            </a:r>
            <a:r>
              <a:rPr lang="zh-CN" altLang="zh-CN" sz="2400">
                <a:ea typeface="楷体" panose="02010609060101010101" charset="-122"/>
              </a:rPr>
              <a:t>、在一次掷硬币试验中，掷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zh-CN" sz="2400">
                <a:ea typeface="楷体" panose="02010609060101010101" charset="-122"/>
              </a:rPr>
              <a:t>次，其中有</a:t>
            </a:r>
            <a:r>
              <a:rPr lang="en-US" altLang="zh-CN" sz="2400">
                <a:ea typeface="楷体" panose="02010609060101010101" charset="-122"/>
              </a:rPr>
              <a:t>48</a:t>
            </a:r>
            <a:r>
              <a:rPr lang="zh-CN" altLang="zh-CN" sz="2400">
                <a:ea typeface="楷体" panose="02010609060101010101" charset="-122"/>
              </a:rPr>
              <a:t>次正面向上，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</a:t>
            </a:r>
            <a:r>
              <a:rPr lang="zh-CN" altLang="zh-CN" sz="2400">
                <a:ea typeface="楷体" panose="02010609060101010101" charset="-122"/>
              </a:rPr>
              <a:t>设</a:t>
            </a:r>
            <a:r>
              <a:rPr lang="zh-CN" altLang="en-US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反面向上</a:t>
            </a:r>
            <a:r>
              <a:rPr lang="zh-CN" altLang="en-US" sz="2400">
                <a:ea typeface="楷体" panose="02010609060101010101" charset="-122"/>
              </a:rPr>
              <a:t>”</a:t>
            </a:r>
            <a:r>
              <a:rPr lang="zh-CN" altLang="zh-CN" sz="2400">
                <a:ea typeface="楷体" panose="02010609060101010101" charset="-122"/>
              </a:rPr>
              <a:t>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，则事件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出现的频数为</a:t>
            </a:r>
            <a:r>
              <a:rPr lang="en-US" altLang="zh-CN" sz="2400">
                <a:ea typeface="楷体" panose="02010609060101010101" charset="-122"/>
              </a:rPr>
              <a:t>____</a:t>
            </a:r>
            <a:r>
              <a:rPr lang="zh-CN" altLang="zh-CN" sz="2400">
                <a:ea typeface="楷体" panose="02010609060101010101" charset="-122"/>
              </a:rPr>
              <a:t>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</a:t>
            </a:r>
            <a:r>
              <a:rPr lang="zh-CN" altLang="zh-CN" sz="2400">
                <a:ea typeface="楷体" panose="02010609060101010101" charset="-122"/>
              </a:rPr>
              <a:t>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出现的频率为</a:t>
            </a:r>
            <a:r>
              <a:rPr lang="en-US" altLang="zh-CN" sz="2400">
                <a:ea typeface="楷体" panose="02010609060101010101" charset="-122"/>
              </a:rPr>
              <a:t>________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1204" name="矩形 13"/>
          <p:cNvSpPr/>
          <p:nvPr/>
        </p:nvSpPr>
        <p:spPr>
          <a:xfrm>
            <a:off x="4483100" y="1755775"/>
            <a:ext cx="7239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0.52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51205" name="矩形 14"/>
          <p:cNvSpPr/>
          <p:nvPr/>
        </p:nvSpPr>
        <p:spPr>
          <a:xfrm>
            <a:off x="8197850" y="1400175"/>
            <a:ext cx="4921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52</a:t>
            </a:r>
            <a:endParaRPr lang="zh-CN" altLang="en-US" sz="2400"/>
          </a:p>
        </p:txBody>
      </p:sp>
      <p:grpSp>
        <p:nvGrpSpPr>
          <p:cNvPr id="51206" name="组合 21"/>
          <p:cNvGrpSpPr/>
          <p:nvPr/>
        </p:nvGrpSpPr>
        <p:grpSpPr>
          <a:xfrm>
            <a:off x="1016000" y="2625725"/>
            <a:ext cx="7974013" cy="3897313"/>
            <a:chOff x="1015341" y="2625268"/>
            <a:chExt cx="7974279" cy="3897643"/>
          </a:xfrm>
        </p:grpSpPr>
        <p:sp>
          <p:nvSpPr>
            <p:cNvPr id="51207" name="矩形 15"/>
            <p:cNvSpPr/>
            <p:nvPr/>
          </p:nvSpPr>
          <p:spPr>
            <a:xfrm>
              <a:off x="1015341" y="2625268"/>
              <a:ext cx="7974279" cy="1200329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/>
              <a:r>
                <a:rPr lang="en-US" altLang="zh-CN" sz="2400">
                  <a:ea typeface="楷体" panose="02010609060101010101" charset="-122"/>
                </a:rPr>
                <a:t>5</a:t>
              </a:r>
              <a:r>
                <a:rPr lang="zh-CN" altLang="zh-CN" sz="2400">
                  <a:ea typeface="楷体" panose="02010609060101010101" charset="-122"/>
                </a:rPr>
                <a:t>、容量为</a:t>
              </a:r>
              <a:r>
                <a:rPr lang="en-US" altLang="zh-CN" sz="2400">
                  <a:ea typeface="楷体" panose="02010609060101010101" charset="-122"/>
                </a:rPr>
                <a:t>200</a:t>
              </a:r>
              <a:r>
                <a:rPr lang="zh-CN" altLang="zh-CN" sz="2400">
                  <a:ea typeface="楷体" panose="02010609060101010101" charset="-122"/>
                </a:rPr>
                <a:t>的样本的频率直方图如图所示</a:t>
              </a:r>
              <a:r>
                <a:rPr lang="en-US" altLang="zh-CN" sz="2400">
                  <a:ea typeface="楷体" panose="02010609060101010101" charset="-122"/>
                </a:rPr>
                <a:t>.</a:t>
              </a:r>
              <a:r>
                <a:rPr lang="zh-CN" altLang="zh-CN" sz="2400">
                  <a:ea typeface="楷体" panose="02010609060101010101" charset="-122"/>
                </a:rPr>
                <a:t>根据样本的频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</a:t>
              </a:r>
              <a:r>
                <a:rPr lang="zh-CN" altLang="zh-CN" sz="2400">
                  <a:ea typeface="楷体" panose="02010609060101010101" charset="-122"/>
                </a:rPr>
                <a:t>率直方图计算样本数据落在</a:t>
              </a:r>
              <a:r>
                <a:rPr lang="en-US" altLang="zh-CN" sz="2400">
                  <a:ea typeface="楷体" panose="02010609060101010101" charset="-122"/>
                </a:rPr>
                <a:t>[6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10)</a:t>
              </a:r>
              <a:r>
                <a:rPr lang="zh-CN" altLang="zh-CN" sz="2400">
                  <a:ea typeface="楷体" panose="02010609060101010101" charset="-122"/>
                </a:rPr>
                <a:t>内的频数为</a:t>
              </a:r>
              <a:r>
                <a:rPr lang="en-US" altLang="zh-CN" sz="2400">
                  <a:ea typeface="楷体" panose="02010609060101010101" charset="-122"/>
                </a:rPr>
                <a:t>______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/>
              <a:r>
                <a:rPr lang="en-US" altLang="zh-CN" sz="2400">
                  <a:ea typeface="楷体" panose="02010609060101010101" charset="-122"/>
                </a:rPr>
                <a:t>      </a:t>
              </a:r>
              <a:r>
                <a:rPr lang="zh-CN" altLang="zh-CN" sz="2400">
                  <a:ea typeface="楷体" panose="02010609060101010101" charset="-122"/>
                </a:rPr>
                <a:t>估计数据落在</a:t>
              </a:r>
              <a:r>
                <a:rPr lang="en-US" altLang="zh-CN" sz="2400">
                  <a:ea typeface="楷体" panose="02010609060101010101" charset="-122"/>
                </a:rPr>
                <a:t>[2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10)</a:t>
              </a:r>
              <a:r>
                <a:rPr lang="zh-CN" altLang="zh-CN" sz="2400">
                  <a:ea typeface="楷体" panose="02010609060101010101" charset="-122"/>
                </a:rPr>
                <a:t>内的概率约为</a:t>
              </a:r>
              <a:r>
                <a:rPr lang="en-US" altLang="zh-CN" sz="2400">
                  <a:ea typeface="楷体" panose="02010609060101010101" charset="-122"/>
                </a:rPr>
                <a:t>______</a:t>
              </a:r>
              <a:endParaRPr lang="zh-CN" altLang="en-US" sz="2400">
                <a:ea typeface="楷体" panose="02010609060101010101" charset="-122"/>
              </a:endParaRPr>
            </a:p>
          </p:txBody>
        </p:sp>
        <p:pic>
          <p:nvPicPr>
            <p:cNvPr id="51208" name="Picture 13" descr="SY402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5723905" y="3811979"/>
              <a:ext cx="3063835" cy="2710932"/>
            </a:xfrm>
            <a:prstGeom prst="rect">
              <a:avLst/>
            </a:prstGeom>
            <a:noFill/>
            <a:ln>
              <a:noFill/>
              <a:miter lim="800000"/>
              <a:headEnd/>
              <a:tailEnd/>
            </a:ln>
          </p:spPr>
        </p:pic>
      </p:grpSp>
      <p:sp>
        <p:nvSpPr>
          <p:cNvPr id="51209" name="矩形 22"/>
          <p:cNvSpPr/>
          <p:nvPr/>
        </p:nvSpPr>
        <p:spPr>
          <a:xfrm>
            <a:off x="8040688" y="2978150"/>
            <a:ext cx="4921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64</a:t>
            </a:r>
            <a:endParaRPr lang="zh-CN" altLang="en-US" sz="2400"/>
          </a:p>
        </p:txBody>
      </p:sp>
      <p:sp>
        <p:nvSpPr>
          <p:cNvPr id="51210" name="矩形 23"/>
          <p:cNvSpPr/>
          <p:nvPr/>
        </p:nvSpPr>
        <p:spPr>
          <a:xfrm>
            <a:off x="6351588" y="3357563"/>
            <a:ext cx="569912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0.4</a:t>
            </a:r>
            <a:endParaRPr lang="zh-CN" altLang="en-US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9" grpId="0"/>
      <p:bldP spid="512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6146" name="Rectangle 16"/>
          <p:cNvSpPr/>
          <p:nvPr/>
        </p:nvSpPr>
        <p:spPr>
          <a:xfrm>
            <a:off x="890588" y="955675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的定义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6147" name="Rectangle 8"/>
          <p:cNvSpPr/>
          <p:nvPr/>
        </p:nvSpPr>
        <p:spPr>
          <a:xfrm>
            <a:off x="1354138" y="1314450"/>
            <a:ext cx="7300912" cy="1938338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如果某概率模型具有以下两个特点：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样本空间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en-US" sz="2400">
                <a:ea typeface="楷体" panose="02010609060101010101" charset="-122"/>
              </a:rPr>
              <a:t>只含有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有限个</a:t>
            </a:r>
            <a:r>
              <a:rPr lang="zh-CN" altLang="en-US" sz="2400">
                <a:ea typeface="楷体" panose="02010609060101010101" charset="-122"/>
              </a:rPr>
              <a:t>样本点；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每个基本事件的发生都是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等可能</a:t>
            </a:r>
            <a:r>
              <a:rPr lang="zh-CN" altLang="en-US" sz="2400">
                <a:ea typeface="楷体" panose="02010609060101010101" charset="-122"/>
              </a:rPr>
              <a:t>的，</a:t>
            </a:r>
            <a:endParaRPr lang="zh-CN" altLang="en-US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ea typeface="楷体" panose="02010609060101010101" charset="-122"/>
              </a:rPr>
              <a:t>那么我们将满足上述条件的随机试验的概率模型称为</a:t>
            </a:r>
            <a:endParaRPr lang="en-US" altLang="zh-CN" sz="2400">
              <a:ea typeface="楷体" panose="02010609060101010101" charset="-122"/>
            </a:endParaRPr>
          </a:p>
          <a:p>
            <a:pPr lvl="0" algn="l" eaLnBrk="0" hangingPunct="0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古典概型</a:t>
            </a:r>
            <a:r>
              <a:rPr lang="zh-CN" altLang="en-US" sz="2400">
                <a:ea typeface="楷体" panose="02010609060101010101" charset="-122"/>
              </a:rPr>
              <a:t>。 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6148" name="Rectangle 16"/>
          <p:cNvSpPr/>
          <p:nvPr/>
        </p:nvSpPr>
        <p:spPr>
          <a:xfrm>
            <a:off x="890588" y="3282950"/>
            <a:ext cx="3455987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古典概型的概率公式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grpSp>
        <p:nvGrpSpPr>
          <p:cNvPr id="6149" name="组合 11"/>
          <p:cNvGrpSpPr/>
          <p:nvPr/>
        </p:nvGrpSpPr>
        <p:grpSpPr>
          <a:xfrm>
            <a:off x="1406525" y="3575050"/>
            <a:ext cx="7689850" cy="2862263"/>
            <a:chOff x="1454729" y="1438717"/>
            <a:chExt cx="7689271" cy="2862322"/>
          </a:xfrm>
        </p:grpSpPr>
        <p:sp>
          <p:nvSpPr>
            <p:cNvPr id="6150" name="矩形 8"/>
            <p:cNvSpPr/>
            <p:nvPr/>
          </p:nvSpPr>
          <p:spPr>
            <a:xfrm>
              <a:off x="1454729" y="1438717"/>
              <a:ext cx="7689271" cy="2862322"/>
            </a:xfrm>
            <a:prstGeom prst="rect">
              <a:avLst/>
            </a:prstGeom>
            <a:noFill/>
            <a:ln>
              <a:noFill/>
              <a:miter lim="800000"/>
            </a:ln>
          </p:spPr>
          <p:txBody>
            <a:bodyPr anchor="t" anchorCtr="0">
              <a:spAutoFit/>
            </a:bodyPr>
            <a:lstStyle>
              <a:defPPr>
                <a:defRPr lang="zh-CN"/>
              </a:defPPr>
              <a:lvl1pPr marL="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1pPr>
              <a:lvl2pPr marL="4572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2pPr>
              <a:lvl3pPr marL="9144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3pPr>
              <a:lvl4pPr marL="13716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4pPr>
              <a:lvl5pPr marL="1828800" indent="0" algn="ctr" defTabSz="914400" rtl="0" eaLnBrk="1" fontAlgn="base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 lang="zh-CN" altLang="en-US" sz="2000" b="1" i="0" u="none" baseline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defRPr>
              </a:lvl5pPr>
            </a:lstStyle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在古典概型中，如果样本空间</a:t>
              </a:r>
              <a:r>
                <a:rPr lang="en-US" altLang="zh-CN" sz="2400" i="1">
                  <a:ea typeface="楷体" panose="02010609060101010101" charset="-122"/>
                </a:rPr>
                <a:t>Ω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1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baseline="-250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zh-CN" altLang="zh-CN" sz="2400">
                  <a:ea typeface="楷体" panose="02010609060101010101" charset="-122"/>
                </a:rPr>
                <a:t>其中，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zh-CN" altLang="zh-CN" sz="2400">
                  <a:ea typeface="楷体" panose="02010609060101010101" charset="-122"/>
                </a:rPr>
                <a:t>为样本点的个数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，那么每一个基本事件</a:t>
              </a:r>
              <a:r>
                <a:rPr lang="en-US" altLang="zh-CN" sz="2400">
                  <a:ea typeface="楷体" panose="02010609060101010101" charset="-122"/>
                </a:rPr>
                <a:t>{</a:t>
              </a:r>
              <a:r>
                <a:rPr lang="en-US" altLang="zh-CN" sz="2400" i="1">
                  <a:ea typeface="楷体" panose="02010609060101010101" charset="-122"/>
                </a:rPr>
                <a:t>w</a:t>
              </a:r>
              <a:r>
                <a:rPr lang="en-US" altLang="zh-CN" sz="2400" i="1" baseline="-25000">
                  <a:ea typeface="楷体" panose="02010609060101010101" charset="-122"/>
                </a:rPr>
                <a:t>k</a:t>
              </a:r>
              <a:r>
                <a:rPr lang="en-US" altLang="zh-CN" sz="2400">
                  <a:ea typeface="楷体" panose="02010609060101010101" charset="-122"/>
                </a:rPr>
                <a:t>}(</a:t>
              </a:r>
              <a:r>
                <a:rPr lang="en-US" altLang="zh-CN" sz="2400" i="1">
                  <a:ea typeface="楷体" panose="02010609060101010101" charset="-122"/>
                </a:rPr>
                <a:t>k</a:t>
              </a:r>
              <a:r>
                <a:rPr lang="zh-CN" altLang="zh-CN" sz="2400">
                  <a:ea typeface="楷体" panose="02010609060101010101" charset="-122"/>
                </a:rPr>
                <a:t>＝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en-US" altLang="zh-CN" sz="2400">
                  <a:ea typeface="楷体" panose="02010609060101010101" charset="-122"/>
                </a:rPr>
                <a:t>1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2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>
                  <a:ea typeface="楷体" panose="02010609060101010101" charset="-122"/>
                </a:rPr>
                <a:t>…</a:t>
              </a:r>
              <a:r>
                <a:rPr lang="zh-CN" altLang="zh-CN" sz="2400">
                  <a:ea typeface="楷体" panose="02010609060101010101" charset="-122"/>
                </a:rPr>
                <a:t>，</a:t>
              </a:r>
              <a:r>
                <a:rPr lang="en-US" altLang="zh-CN" sz="2400" i="1">
                  <a:ea typeface="楷体" panose="02010609060101010101" charset="-122"/>
                </a:rPr>
                <a:t>n</a:t>
              </a:r>
              <a:r>
                <a:rPr lang="en-US" altLang="zh-CN" sz="2400">
                  <a:ea typeface="楷体" panose="02010609060101010101" charset="-122"/>
                </a:rPr>
                <a:t>)</a:t>
              </a:r>
              <a:r>
                <a:rPr lang="zh-CN" altLang="zh-CN" sz="2400">
                  <a:ea typeface="楷体" panose="02010609060101010101" charset="-122"/>
                </a:rPr>
                <a:t>发生的概率都是</a:t>
              </a:r>
              <a:r>
                <a:rPr lang="en-US" altLang="zh-CN" sz="2400">
                  <a:ea typeface="楷体" panose="02010609060101010101" charset="-122"/>
                </a:rPr>
                <a:t>     </a:t>
              </a:r>
              <a:r>
                <a:rPr lang="zh-CN" altLang="en-US" sz="2400">
                  <a:ea typeface="楷体" panose="02010609060101010101" charset="-122"/>
                </a:rPr>
                <a:t>，</a:t>
              </a:r>
              <a:r>
                <a:rPr lang="zh-CN" altLang="zh-CN" sz="2400">
                  <a:ea typeface="楷体" panose="02010609060101010101" charset="-122"/>
                </a:rPr>
                <a:t>如果事件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由其中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个等可能基本事件组合而成，即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中包含</a:t>
              </a:r>
              <a:r>
                <a:rPr lang="en-US" altLang="zh-CN" sz="2400" i="1">
                  <a:ea typeface="楷体" panose="02010609060101010101" charset="-122"/>
                </a:rPr>
                <a:t>m</a:t>
              </a:r>
              <a:r>
                <a:rPr lang="zh-CN" altLang="zh-CN" sz="2400">
                  <a:ea typeface="楷体" panose="02010609060101010101" charset="-122"/>
                </a:rPr>
                <a:t>个样本点，</a:t>
              </a:r>
              <a:endParaRPr lang="en-US" altLang="zh-CN" sz="2400">
                <a:ea typeface="楷体" panose="02010609060101010101" charset="-122"/>
              </a:endParaRPr>
            </a:p>
            <a:p>
              <a:pPr lvl="0" algn="l">
                <a:lnSpc>
                  <a:spcPct val="150000"/>
                </a:lnSpc>
              </a:pPr>
              <a:r>
                <a:rPr lang="zh-CN" altLang="zh-CN" sz="2400">
                  <a:ea typeface="楷体" panose="02010609060101010101" charset="-122"/>
                </a:rPr>
                <a:t>那么事件</a:t>
              </a:r>
              <a:r>
                <a:rPr lang="en-US" altLang="zh-CN" sz="2400" i="1">
                  <a:ea typeface="楷体" panose="02010609060101010101" charset="-122"/>
                </a:rPr>
                <a:t>A</a:t>
              </a:r>
              <a:r>
                <a:rPr lang="zh-CN" altLang="zh-CN" sz="2400">
                  <a:ea typeface="楷体" panose="02010609060101010101" charset="-122"/>
                </a:rPr>
                <a:t>发生的概率为</a:t>
              </a:r>
              <a:endParaRPr lang="zh-CN" altLang="en-US" sz="2400">
                <a:ea typeface="楷体" panose="02010609060101010101" charset="-122"/>
              </a:endParaRPr>
            </a:p>
          </p:txBody>
        </p:sp>
        <p:graphicFrame>
          <p:nvGraphicFramePr>
            <p:cNvPr id="6151" name="Object 5"/>
            <p:cNvGraphicFramePr>
              <a:graphicFrameLocks noChangeAspect="1"/>
            </p:cNvGraphicFramePr>
            <p:nvPr/>
          </p:nvGraphicFramePr>
          <p:xfrm>
            <a:off x="5464586" y="2458191"/>
            <a:ext cx="425575" cy="8128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38" name="" r:id="rId1" imgW="152400" imgH="393065" progId="Equation.DSMT4">
                    <p:embed/>
                  </p:oleObj>
                </mc:Choice>
                <mc:Fallback>
                  <p:oleObj name="" r:id="rId1" imgW="152400" imgH="393065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5464586" y="2458191"/>
                          <a:ext cx="425575" cy="812869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52" name="Object 10"/>
          <p:cNvGraphicFramePr>
            <a:graphicFrameLocks noChangeAspect="1"/>
          </p:cNvGraphicFramePr>
          <p:nvPr/>
        </p:nvGraphicFramePr>
        <p:xfrm>
          <a:off x="4819650" y="5738813"/>
          <a:ext cx="13843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647700" imgH="393700" progId="Equation.DSMT4">
                  <p:embed/>
                </p:oleObj>
              </mc:Choice>
              <mc:Fallback>
                <p:oleObj name="" r:id="rId3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19650" y="5738813"/>
                        <a:ext cx="1384300" cy="84137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Box 31"/>
          <p:cNvSpPr/>
          <p:nvPr/>
        </p:nvSpPr>
        <p:spPr>
          <a:xfrm>
            <a:off x="25400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课堂检测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53250" name="Rectangle 7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ctr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endParaRPr lang="zh-CN" altLang="en-US"/>
          </a:p>
        </p:txBody>
      </p:sp>
      <p:sp>
        <p:nvSpPr>
          <p:cNvPr id="53251" name="矩形 16"/>
          <p:cNvSpPr/>
          <p:nvPr/>
        </p:nvSpPr>
        <p:spPr>
          <a:xfrm>
            <a:off x="1016000" y="1079500"/>
            <a:ext cx="7451725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6</a:t>
            </a:r>
            <a:r>
              <a:rPr lang="zh-CN" altLang="zh-CN" sz="2400">
                <a:ea typeface="楷体" panose="02010609060101010101" charset="-122"/>
              </a:rPr>
              <a:t>、对某厂生产的某种产品进行抽样检查，数据如下：</a:t>
            </a:r>
            <a:endParaRPr lang="zh-CN" altLang="en-US" sz="2400">
              <a:ea typeface="楷体" panose="02010609060101010101" charset="-122"/>
            </a:endParaRPr>
          </a:p>
        </p:txBody>
      </p:sp>
      <p:graphicFrame>
        <p:nvGraphicFramePr>
          <p:cNvPr id="53252" name="表格 17"/>
          <p:cNvGraphicFramePr>
            <a:graphicFrameLocks noGrp="1"/>
          </p:cNvGraphicFramePr>
          <p:nvPr/>
        </p:nvGraphicFramePr>
        <p:xfrm>
          <a:off x="1630362" y="1573212"/>
          <a:ext cx="5091113" cy="609600"/>
        </p:xfrm>
        <a:graphic>
          <a:graphicData uri="http://schemas.openxmlformats.org/drawingml/2006/table">
            <a:tbl>
              <a:tblPr/>
              <a:tblGrid>
                <a:gridCol w="1503362"/>
                <a:gridCol w="630238"/>
                <a:gridCol w="739775"/>
                <a:gridCol w="739775"/>
                <a:gridCol w="739775"/>
                <a:gridCol w="738188"/>
              </a:tblGrid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anose="02010609060101010101" charset="-122"/>
                        </a:rPr>
                        <a:t>抽查件数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100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300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500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28575">
                      <a:solidFill>
                        <a:prstClr val="black"/>
                      </a:solidFill>
                      <a:round/>
                    </a:lnT>
                    <a:lnB w="12700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  <a:tr h="304800"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zh-CN" altLang="zh-CN">
                          <a:ea typeface="楷体" panose="02010609060101010101" charset="-122"/>
                        </a:rPr>
                        <a:t>合格品件数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28575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47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92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192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285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12700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  <a:tc>
                  <a:txBody>
                    <a:bodyPr wrap="square"/>
                    <a:lstStyle>
                      <a:defPPr>
                        <a:defRPr lang="zh-CN"/>
                      </a:defPPr>
                      <a:lvl1pPr marL="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4572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9144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3716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1828800" indent="0" algn="ctr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 lang="zh-CN" altLang="en-US" sz="2000" b="1" i="0" u="none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lvl="0" fontAlgn="base">
                        <a:spcAft>
                          <a:spcPct val="0"/>
                        </a:spcAft>
                      </a:pPr>
                      <a:r>
                        <a:rPr lang="en-US" altLang="zh-CN">
                          <a:ea typeface="楷体" panose="02010609060101010101" charset="-122"/>
                        </a:rPr>
                        <a:t>478</a:t>
                      </a:r>
                      <a:endParaRPr lang="zh-CN" altLang="zh-CN">
                        <a:ea typeface="楷体" panose="02010609060101010101" charset="-122"/>
                      </a:endParaRPr>
                    </a:p>
                  </a:txBody>
                  <a:tcPr marL="68580" marR="68580" marT="0" marB="0" vert="horz" anchor="ctr" anchorCtr="0">
                    <a:lnL w="12700">
                      <a:solidFill>
                        <a:prstClr val="black"/>
                      </a:solidFill>
                      <a:round/>
                    </a:lnL>
                    <a:lnR w="28575">
                      <a:solidFill>
                        <a:prstClr val="black"/>
                      </a:solidFill>
                      <a:round/>
                    </a:lnR>
                    <a:lnT w="12700">
                      <a:solidFill>
                        <a:prstClr val="black"/>
                      </a:solidFill>
                      <a:round/>
                    </a:lnT>
                    <a:lnB w="28575">
                      <a:solidFill>
                        <a:prstClr val="black"/>
                      </a:solidFill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275" name="矩形 18"/>
          <p:cNvSpPr/>
          <p:nvPr/>
        </p:nvSpPr>
        <p:spPr>
          <a:xfrm>
            <a:off x="1501775" y="2220913"/>
            <a:ext cx="7286625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根据上表所提供的数据，若要从该厂生产的此种产品中抽到</a:t>
            </a:r>
            <a:r>
              <a:rPr lang="en-US" altLang="zh-CN" sz="2400">
                <a:ea typeface="楷体" panose="02010609060101010101" charset="-122"/>
              </a:rPr>
              <a:t>950</a:t>
            </a:r>
            <a:r>
              <a:rPr lang="zh-CN" altLang="zh-CN" sz="2400">
                <a:ea typeface="楷体" panose="02010609060101010101" charset="-122"/>
              </a:rPr>
              <a:t>件合格品，大约需抽查</a:t>
            </a:r>
            <a:r>
              <a:rPr lang="en-US" altLang="zh-CN" sz="2400">
                <a:ea typeface="楷体" panose="02010609060101010101" charset="-122"/>
              </a:rPr>
              <a:t>________</a:t>
            </a:r>
            <a:r>
              <a:rPr lang="zh-CN" altLang="zh-CN" sz="2400">
                <a:ea typeface="楷体" panose="02010609060101010101" charset="-122"/>
              </a:rPr>
              <a:t>件产品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3276" name="矩形 19"/>
          <p:cNvSpPr/>
          <p:nvPr/>
        </p:nvSpPr>
        <p:spPr>
          <a:xfrm>
            <a:off x="6273800" y="2587625"/>
            <a:ext cx="80010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FF0000"/>
                </a:solidFill>
              </a:rPr>
              <a:t>1000</a:t>
            </a:r>
            <a:endParaRPr lang="zh-CN" altLang="en-US" sz="2400">
              <a:solidFill>
                <a:srgbClr val="FF0000"/>
              </a:solidFill>
            </a:endParaRPr>
          </a:p>
        </p:txBody>
      </p:sp>
      <p:graphicFrame>
        <p:nvGraphicFramePr>
          <p:cNvPr id="53277" name="Object 1"/>
          <p:cNvGraphicFramePr>
            <a:graphicFrameLocks noChangeAspect="1"/>
          </p:cNvGraphicFramePr>
          <p:nvPr/>
        </p:nvGraphicFramePr>
        <p:xfrm>
          <a:off x="1590675" y="3241675"/>
          <a:ext cx="6853238" cy="1319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1" imgW="2065020" imgH="396240" progId="Word.Document.12">
                  <p:embed/>
                </p:oleObj>
              </mc:Choice>
              <mc:Fallback>
                <p:oleObj name="" r:id="rId1" imgW="2065020" imgH="396240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590675" y="3241675"/>
                        <a:ext cx="6853238" cy="1319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7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概率的基本性质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5298" name="Rectangle 8"/>
          <p:cNvSpPr/>
          <p:nvPr/>
        </p:nvSpPr>
        <p:spPr>
          <a:xfrm>
            <a:off x="1392238" y="1431925"/>
            <a:ext cx="3946525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zh-CN" sz="2400">
                <a:ea typeface="楷体" panose="02010609060101010101" charset="-122"/>
              </a:rPr>
              <a:t>随机事件的概率范围为</a:t>
            </a:r>
            <a:r>
              <a:rPr lang="zh-CN" altLang="en-US" sz="2400">
                <a:ea typeface="楷体" panose="02010609060101010101" charset="-122"/>
              </a:rPr>
              <a:t>：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55299" name="Rectangle 8"/>
          <p:cNvSpPr/>
          <p:nvPr/>
        </p:nvSpPr>
        <p:spPr>
          <a:xfrm>
            <a:off x="1401763" y="1870075"/>
            <a:ext cx="706437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zh-CN" sz="2400">
                <a:ea typeface="楷体" panose="02010609060101010101" charset="-122"/>
              </a:rPr>
              <a:t>必然事件和不可能事件分别用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zh-CN" sz="2400">
                <a:ea typeface="楷体" panose="02010609060101010101" charset="-122"/>
              </a:rPr>
              <a:t>和∅表示，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zh-CN" sz="2400">
                <a:ea typeface="楷体" panose="02010609060101010101" charset="-122"/>
              </a:rPr>
              <a:t>必然事件的概率为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zh-CN" sz="2400">
                <a:ea typeface="楷体" panose="02010609060101010101" charset="-122"/>
              </a:rPr>
              <a:t>，不可能事件的概率为</a:t>
            </a:r>
            <a:r>
              <a:rPr lang="en-US" altLang="zh-CN" sz="2400">
                <a:ea typeface="楷体" panose="02010609060101010101" charset="-122"/>
              </a:rPr>
              <a:t>0</a:t>
            </a:r>
            <a:r>
              <a:rPr lang="zh-CN" altLang="zh-CN" sz="2400">
                <a:ea typeface="楷体" panose="02010609060101010101" charset="-122"/>
              </a:rPr>
              <a:t>，即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     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Ω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＝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，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∅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＝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5300" name="矩形 6"/>
          <p:cNvSpPr/>
          <p:nvPr/>
        </p:nvSpPr>
        <p:spPr>
          <a:xfrm>
            <a:off x="5148263" y="1411288"/>
            <a:ext cx="17097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＜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A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＜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1</a:t>
            </a:r>
            <a:endParaRPr lang="zh-CN" altLang="zh-CN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55301" name="矩形 7"/>
          <p:cNvSpPr/>
          <p:nvPr/>
        </p:nvSpPr>
        <p:spPr>
          <a:xfrm>
            <a:off x="4552950" y="3025775"/>
            <a:ext cx="1427163" cy="460375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0≤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)≤1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55302" name="Rectangle 8"/>
          <p:cNvSpPr/>
          <p:nvPr/>
        </p:nvSpPr>
        <p:spPr>
          <a:xfrm>
            <a:off x="1376363" y="3055938"/>
            <a:ext cx="33274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zh-CN" sz="2400">
                <a:ea typeface="楷体" panose="02010609060101010101" charset="-122"/>
              </a:rPr>
              <a:t>概率</a:t>
            </a:r>
            <a:r>
              <a:rPr lang="zh-CN" altLang="en-US" sz="2400">
                <a:ea typeface="楷体" panose="02010609060101010101" charset="-122"/>
              </a:rPr>
              <a:t>的取值范围</a:t>
            </a:r>
            <a:r>
              <a:rPr lang="zh-CN" altLang="zh-CN" sz="2400">
                <a:ea typeface="楷体" panose="02010609060101010101" charset="-122"/>
              </a:rPr>
              <a:t>为</a:t>
            </a:r>
            <a:r>
              <a:rPr lang="zh-CN" altLang="en-US" sz="2400">
                <a:ea typeface="楷体" panose="02010609060101010101" charset="-122"/>
              </a:rPr>
              <a:t>：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5303" name="矩形 9"/>
          <p:cNvSpPr/>
          <p:nvPr/>
        </p:nvSpPr>
        <p:spPr>
          <a:xfrm>
            <a:off x="947738" y="3703638"/>
            <a:ext cx="250348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频率的稳定性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5304" name="矩形 10"/>
          <p:cNvSpPr/>
          <p:nvPr/>
        </p:nvSpPr>
        <p:spPr>
          <a:xfrm>
            <a:off x="1454150" y="4144963"/>
            <a:ext cx="7404100" cy="1570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一般地，对于给定的随机事件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，在相同条件下，随着试验次数的增加，事件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发生的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频率</a:t>
            </a:r>
            <a:r>
              <a:rPr lang="zh-CN" altLang="zh-CN" sz="2400">
                <a:ea typeface="楷体" panose="02010609060101010101" charset="-122"/>
              </a:rPr>
              <a:t>会在随机事件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发生的概率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的附近摆动并趋于稳定，我们将频率的这个性质称为频率的稳定性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530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5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5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/>
      <p:bldP spid="55300" grpId="0"/>
      <p:bldP spid="55301" grpId="0"/>
      <p:bldP spid="55302" grpId="0"/>
      <p:bldP spid="55303" grpId="0"/>
      <p:bldP spid="553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频率与概率的关系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graphicFrame>
        <p:nvGraphicFramePr>
          <p:cNvPr id="57346" name="Object 9"/>
          <p:cNvGraphicFramePr>
            <a:graphicFrameLocks noChangeAspect="1"/>
          </p:cNvGraphicFramePr>
          <p:nvPr/>
        </p:nvGraphicFramePr>
        <p:xfrm>
          <a:off x="1484313" y="1520825"/>
          <a:ext cx="7351712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" imgW="3747135" imgH="664845" progId="Word.Document.12">
                  <p:embed/>
                </p:oleObj>
              </mc:Choice>
              <mc:Fallback>
                <p:oleObj name="" r:id="rId1" imgW="3747135" imgH="6648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84313" y="1520825"/>
                        <a:ext cx="7351712" cy="1304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7" name="Object 10"/>
          <p:cNvGraphicFramePr>
            <a:graphicFrameLocks noChangeAspect="1"/>
          </p:cNvGraphicFramePr>
          <p:nvPr/>
        </p:nvGraphicFramePr>
        <p:xfrm>
          <a:off x="1874838" y="2343150"/>
          <a:ext cx="116681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" r:id="rId3" imgW="647700" imgH="393700" progId="Equation.DSMT4">
                  <p:embed/>
                </p:oleObj>
              </mc:Choice>
              <mc:Fallback>
                <p:oleObj name="" r:id="rId3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38" y="2343150"/>
                        <a:ext cx="1166812" cy="7080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48" name="矩形 10"/>
          <p:cNvSpPr/>
          <p:nvPr/>
        </p:nvSpPr>
        <p:spPr>
          <a:xfrm>
            <a:off x="920750" y="3382963"/>
            <a:ext cx="21955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概率的意义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7349" name="矩形 11"/>
          <p:cNvSpPr/>
          <p:nvPr/>
        </p:nvSpPr>
        <p:spPr>
          <a:xfrm>
            <a:off x="1395413" y="3752850"/>
            <a:ext cx="74866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对于随机现象，虽然事先无法确定某个随机事件是否发生，但是在相同条件下进行大量重复试验时，可以发现随机事件的发生与否呈现出某种规律性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7350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7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7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4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、关于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几点说明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59394" name="矩形 11"/>
          <p:cNvSpPr/>
          <p:nvPr/>
        </p:nvSpPr>
        <p:spPr>
          <a:xfrm>
            <a:off x="1443038" y="1425575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求一个事件概率的基本方法是通过大量重复的试验；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9395" name="矩形 11"/>
          <p:cNvSpPr/>
          <p:nvPr/>
        </p:nvSpPr>
        <p:spPr>
          <a:xfrm>
            <a:off x="1430338" y="1827213"/>
            <a:ext cx="748665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当频率在某个常数附近摆动时，这个常数叫做事件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endParaRPr lang="en-US" altLang="zh-CN" sz="2400" i="1">
              <a:ea typeface="楷体" panose="02010609060101010101" charset="-122"/>
            </a:endParaRPr>
          </a:p>
          <a:p>
            <a:pPr lvl="0" algn="l"/>
            <a:r>
              <a:rPr lang="en-US" altLang="zh-CN" sz="2400" i="1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59396" name="矩形 11"/>
          <p:cNvSpPr/>
          <p:nvPr/>
        </p:nvSpPr>
        <p:spPr>
          <a:xfrm>
            <a:off x="1419225" y="2584450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en-US" sz="2400">
                <a:ea typeface="楷体" panose="02010609060101010101" charset="-122"/>
              </a:rPr>
              <a:t>概率是频率的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稳定值</a:t>
            </a:r>
            <a:r>
              <a:rPr lang="zh-CN" altLang="en-US" sz="2400">
                <a:ea typeface="楷体" panose="02010609060101010101" charset="-122"/>
              </a:rPr>
              <a:t>，频率是概率的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近似值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59397" name="矩形 12"/>
          <p:cNvSpPr/>
          <p:nvPr/>
        </p:nvSpPr>
        <p:spPr>
          <a:xfrm>
            <a:off x="1406525" y="3022600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(4)</a:t>
            </a:r>
            <a:r>
              <a:rPr lang="zh-CN" altLang="en-US" sz="2400">
                <a:ea typeface="楷体" panose="02010609060101010101" charset="-122"/>
              </a:rPr>
              <a:t>概率反映了随机事件发生可能性的大小；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59398" name="矩形 14"/>
          <p:cNvSpPr/>
          <p:nvPr/>
        </p:nvSpPr>
        <p:spPr>
          <a:xfrm>
            <a:off x="1403350" y="3436938"/>
            <a:ext cx="748665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(5)</a:t>
            </a:r>
            <a:r>
              <a:rPr lang="zh-CN" altLang="en-US" sz="2400">
                <a:ea typeface="楷体" panose="02010609060101010101" charset="-122"/>
              </a:rPr>
              <a:t>必然事件的概率为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，不可能事件的概率是</a:t>
            </a:r>
            <a:r>
              <a:rPr lang="en-US" altLang="zh-CN" sz="2400">
                <a:ea typeface="楷体" panose="02010609060101010101" charset="-122"/>
              </a:rPr>
              <a:t>0</a:t>
            </a:r>
            <a:r>
              <a:rPr lang="zh-CN" altLang="en-US" sz="2400">
                <a:ea typeface="楷体" panose="02010609060101010101" charset="-122"/>
              </a:rPr>
              <a:t>，因此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0≤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A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)≤1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59399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课堂小结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/>
      <p:bldP spid="59396" grpId="0"/>
      <p:bldP spid="59397" grpId="0"/>
      <p:bldP spid="5939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3" descr="帆船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9975" y="4365625"/>
            <a:ext cx="1600200" cy="12350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61442" name="Picture 4" descr="1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990600"/>
            <a:ext cx="762000" cy="6096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61443" name="Picture 5" descr="1q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2286000"/>
            <a:ext cx="1447800" cy="838200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61444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061700" y="122555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06 7.77778E-06 C -0.00087 0.01899 -0.00157 0.03936 -0.00469 0.05834 C -0.00764 0.07732 -0.01303 0.09607 -0.01737 0.11459 C -0.01771 0.11667 -0.0224 0.14005 -0.02344 0.14167 C -0.02657 0.147 -0.0375 0.15001 -0.0375 0.15001 C -0.06407 0.14931 -0.09063 0.14978 -0.11719 0.14792 C -0.12466 0.14746 -0.13195 0.13936 -0.13924 0.13751 C -0.14237 0.13473 -0.1448 0.13079 -0.14844 0.12917 C -0.15591 0.12593 -0.16112 0.12431 -0.16719 0.11876 C -0.20157 0.12084 -0.2382 0.12223 -0.27188 0.13334 C -0.29497 0.14098 -0.31511 0.15325 -0.33907 0.15626 C -0.34115 0.15695 -0.34323 0.15741 -0.34532 0.15834 C -0.34844 0.1595 -0.35469 0.16251 -0.35469 0.16251 C -0.37084 0.16112 -0.38473 0.15996 -0.4 0.15417 C -0.40764 0.1514 -0.4125 0.14422 -0.42032 0.14167 C -0.42327 0.13913 -0.42674 0.13797 -0.42969 0.13542 C -0.43941 0.12663 -0.4349 0.12593 -0.44844 0.12292 C -0.46615 0.12385 -0.48681 0.12315 -0.50469 0.12917 C -0.5125 0.13172 -0.51685 0.13519 -0.52344 0.13959 C -0.5349 0.14723 -0.55 0.14978 -0.5625 0.15209 C -0.56563 0.1507 -0.56875 0.14931 -0.57188 0.14792 C -0.57431 0.14677 -0.57605 0.14376 -0.57813 0.14167 C -0.58785 0.13265 -0.58438 0.13473 -0.59219 0.13126 C -0.59497 0.12015 -0.60035 0.11112 -0.60313 0.10001 C -0.60261 0.09653 -0.60261 0.09283 -0.60157 0.08959 C -0.6 0.08496 -0.59653 0.08195 -0.59532 0.07709 C -0.59219 0.06436 -0.58994 0.04978 -0.58594 0.03751 C -0.58334 0.02964 -0.56719 0.00765 -0.56094 0.00209 C -0.55747 -0.01203 -0.56233 0.00325 -0.55469 -0.00833 C -0.5507 -0.01435 -0.54757 -0.02106 -0.54375 -0.02708 C -0.53872 -0.03495 -0.54132 -0.03749 -0.53438 -0.04374 C -0.52639 -0.06481 -0.53664 -0.03888 -0.52657 -0.06041 C -0.51928 -0.07615 -0.51303 -0.09305 -0.50313 -0.10624 C -0.5007 -0.11597 -0.49705 -0.12546 -0.49063 -0.13124 C -0.48803 -0.14189 -0.48178 -0.14814 -0.475 -0.15416 C -0.47136 -0.16134 -0.47032 -0.16527 -0.4625 -0.16874 C -0.45938 -0.17013 -0.45625 -0.17152 -0.45313 -0.17291 C -0.45157 -0.1736 -0.44844 -0.17499 -0.44844 -0.17499 C -0.44011 -0.17268 -0.43178 -0.17152 -0.42344 -0.16874 C -0.42188 -0.16735 -0.42049 -0.1655 -0.41875 -0.16458 C -0.4158 -0.16272 -0.40938 -0.16041 -0.40938 -0.16041 C -0.40539 -0.14467 -0.41129 -0.16342 -0.40313 -0.14999 C -0.40209 -0.14837 -0.40244 -0.1456 -0.40157 -0.14374 C -0.39966 -0.13935 -0.39653 -0.1361 -0.39532 -0.13124 C -0.39341 -0.1236 -0.38664 -0.10763 -0.38282 -0.09999 C -0.38091 -0.09004 -0.38056 -0.08634 -0.375 -0.07916 C -0.37362 -0.0706 -0.37136 -0.06597 -0.36875 -0.05833 C -0.3632 -0.0412 -0.36112 -0.02152 -0.34844 -0.01041 C -0.34011 0.00626 -0.35122 -0.01388 -0.3408 7.77778E-06 C -0.33039 0.0139 -0.34532 -0.00069 -0.33282 0.01042 C -0.33195 0.01251 -0.33108 0.01482 -0.32969 0.01667 C -0.32848 0.01853 -0.32622 0.01899 -0.32518 0.02084 C -0.31928 0.02964 -0.31928 0.03103 -0.31719 0.03959 C -0.31771 0.04515 -0.31806 0.0507 -0.31875 0.05626 C -0.31945 0.06065 -0.32188 0.06876 -0.32188 0.06876 C -0.32153 0.07778 -0.32153 0.08681 -0.32032 0.09584 C -0.31754 0.11945 -0.30382 0.13728 -0.29688 0.15834 C -0.29046 0.17778 -0.28872 0.19885 -0.27969 0.21667 C -0.27848 0.22315 -0.27761 0.23265 -0.27344 0.23751 C -0.26546 0.247 -0.24966 0.26112 -0.23907 0.26459 C -0.22223 0.27964 -0.20261 0.28635 -0.18282 0.29167 C -0.17761 0.29306 -0.1724 0.29445 -0.16719 0.29584 C -0.16303 0.297 -0.15469 0.30001 -0.15469 0.30001 C -0.13542 0.2963 -0.13629 0.29607 -0.11112 0.29792 C -0.06164 0.3088 0.00156 0.29885 0.0467 0.29792 C 0.05989 0.29445 0.07291 0.29306 0.08593 0.28959 C 0.0934 0.28751 0.10052 0.2838 0.10781 0.28126 C 0.12361 0.27593 0.13923 0.27153 0.15468 0.26459 C 0.16024 0.26204 0.16631 0.26251 0.17187 0.26042 C 0.18072 0.25718 0.18819 0.2507 0.19687 0.24792 C 0.2019 0.24329 0.20711 0.24167 0.2125 0.23751 C 0.21996 0.23195 0.21475 0.23496 0.22187 0.22709 C 0.2276 0.22084 0.23159 0.222 0.23593 0.21042 C 0.23784 0.20533 0.2394 0.20024 0.24218 0.19584 C 0.24652 0.1889 0.24704 0.19121 0.25 0.18334 C 0.25416 0.17223 0.25607 0.15927 0.26406 0.15209 C 0.26649 0.14237 0.26892 0.13589 0.27187 0.12709 C 0.27517 0.11714 0.27517 0.10695 0.27968 0.09792 C 0.28194 0.08311 0.28038 0.09098 0.28437 0.07501 C 0.28541 0.07084 0.2875 0.06251 0.2875 0.06251 C 0.28697 0.05556 0.2875 0.04839 0.28593 0.04167 C 0.28489 0.03681 0.2809 0.03403 0.27968 0.02917 C 0.2769 0.01783 0.27604 0.02686 0.27187 0.01042 C 0.27135 0.00834 0.27135 0.00579 0.27031 0.00417 C 0.2677 7.77778E-06 0.26354 -0.00208 0.26093 -0.00624 C 0.25468 -0.0162 0.24739 -0.02592 0.23906 -0.03333 C 0.23142 -0.0486 0.21093 -0.05948 0.19843 -0.06666 C 0.18315 -0.07546 0.16718 -0.07847 0.15156 -0.08541 C 0.13715 -0.09189 0.12256 -0.09675 0.10781 -0.10208 C 0.09618 -0.10624 0.08506 -0.11272 0.07343 -0.11666 C 0.06979 -0.11782 0.06631 -0.1206 0.0625 -0.12083 C 0.05555 -0.12129 0.04895 -0.12083 0.04218 -0.12083" ptsTypes="">
                                      <p:cBhvr>
                                        <p:cTn id="6" dur="12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06 -4.44444E-06 C 0.00469 0.01898 -0.0059 0.04005 -0.00937 0.05834 C -0.01302 0.07801 -0.01822 0.09699 -0.02187 0.11667 C -0.02447 0.1301 -0.02447 0.1419 -0.02656 0.15625 C -0.02795 0.16551 -0.02986 0.17408 -0.03124 0.18334 C -0.03003 0.2088 -0.02777 0.23033 -0.02187 0.25417 C -0.02135 0.27361 -0.02118 0.29306 -0.02031 0.3125 C -0.01996 0.31852 -0.01753 0.31991 -0.01562 0.325 C -0.01145 0.33588 -0.00677 0.34607 -0.00156 0.35625 C 0.00556 0.37061 -0.00104 0.37477 0.01094 0.38542 C 0.01407 0.39769 0.01007 0.38635 0.01719 0.39584 C 0.02431 0.40533 0.0158 0.4 0.02501 0.40417 C 0.02987 0.41389 0.03785 0.42662 0.04532 0.43334 C 0.04896 0.44051 0.05001 0.44584 0.05469 0.45209 C 0.05834 0.4669 0.05591 0.46088 0.06094 0.47084 C 0.05955 0.48542 0.05764 0.49398 0.05313 0.50602 C 0.05244 0.50811 0.05261 0.51088 0.05157 0.5125 C 0.04879 0.5169 0.04046 0.51945 0.03751 0.52084 C 0.02882 0.52477 0.01997 0.52824 0.01094 0.53125 C -0.02499 0.52338 0.02969 0.53473 -0.06874 0.52709 C -0.07673 0.52639 -0.0842 0.52176 -0.09218 0.52084 C -0.09531 0.51945 -0.09878 0.51922 -0.10156 0.51667 C -0.10312 0.51528 -0.10451 0.51343 -0.10624 0.5125 C -0.11319 0.50903 -0.121 0.50741 -0.12812 0.50417 C -0.13506 0.50116 -0.14166 0.49352 -0.14843 0.48959 C -0.15347 0.48681 -0.15885 0.48565 -0.16406 0.48311 C -0.16579 0.48264 -0.16701 0.4801 -0.16874 0.47894 C -0.17569 0.475 -0.17361 0.47894 -0.17968 0.475 C -0.18663 0.47037 -0.18246 0.47037 -0.19062 0.46667 C -0.20243 0.46135 -0.2144 0.45602 -0.22656 0.45209 C -0.2309 0.44838 -0.23628 0.44746 -0.24062 0.44375 C -0.24635 0.43866 -0.25312 0.43542 -0.25937 0.43125 C -0.26249 0.42917 -0.26562 0.42686 -0.26874 0.425 C -0.2717 0.42315 -0.27812 0.42084 -0.27812 0.42084 C -0.28697 0.42385 -0.2927 0.42477 -0.29999 0.43125 C -0.3085 0.44838 -0.29739 0.42871 -0.30781 0.43959 C -0.31128 0.44329 -0.31354 0.44885 -0.31718 0.45209 C -0.31874 0.45348 -0.32031 0.45486 -0.32187 0.45625 C -0.32951 0.4713 -0.3401 0.48357 -0.35156 0.49375 C -0.3592 0.50903 -0.37152 0.51922 -0.38281 0.52917 C -0.38611 0.53218 -0.38871 0.53704 -0.39218 0.53959 C -0.39791 0.54375 -0.40624 0.54491 -0.41249 0.54792 C -0.41753 0.56111 -0.42031 0.55811 -0.43124 0.56042 C -0.46093 0.55602 -0.45034 0.56019 -0.46406 0.55417 C -0.46979 0.54653 -0.47534 0.54491 -0.48281 0.54167 C -0.48454 0.54098 -0.48576 0.53843 -0.48749 0.53727 C -0.49201 0.53473 -0.49739 0.53496 -0.50156 0.53125 C -0.51475 0.51968 -0.50624 0.52454 -0.52031 0.52084 C -0.52795 0.51875 -0.53385 0.51412 -0.54062 0.51019 C -0.54357 0.50857 -0.54999 0.50602 -0.54999 0.50602 C -0.54843 0.50556 -0.54687 0.50348 -0.54531 0.50417 C -0.54322 0.5051 -0.53906 0.50834 -0.54062 0.51019 C -0.54253 0.51297 -0.54583 0.50926 -0.54843 0.50834 C -0.55885 0.50486 -0.56805 0.49607 -0.57812 0.49167 L -0.59687 0.47709 C -0.59687 0.47709 -0.59218 0.475 -0.59218 0.475 C -0.58159 0.47963 -0.58454 0.47014 -0.58593 0.46042 C -0.58541 0.45209 -0.58506 0.44375 -0.58437 0.43542 C -0.5835 0.42662 -0.58055 0.42199 -0.57812 0.41459 C -0.57482 0.40486 -0.57291 0.39352 -0.57031 0.38334 C -0.56961 0.38033 -0.56614 0.38033 -0.56406 0.37917 C -0.55694 0.375 -0.55156 0.37176 -0.54374 0.36875 C -0.53072 0.35718 -0.51701 0.35232 -0.50156 0.35 C -0.4842 0.35232 -0.48211 0.35371 -0.46249 0.35 C -0.4592 0.34931 -0.45312 0.34584 -0.45312 0.34584 C -0.44999 0.33959 -0.44548 0.33426 -0.44374 0.32709 C -0.44149 0.31829 -0.43958 0.30093 -0.43593 0.29375 C -0.43229 0.28658 -0.4302 0.27917 -0.42812 0.27084 C -0.42569 0.18172 -0.42482 0.17431 -0.42812 0.05417 C -0.42829 0.04607 -0.43767 0.04561 -0.44062 0.04375 C -0.45225 0.03588 -0.46423 0.03357 -0.47656 0.02917 C -0.48124 0.02755 -0.48593 0.025 -0.49062 0.02292 C -0.49218 0.02223 -0.49531 0.02084 -0.49531 0.02084 C -0.50138 0.0088 -0.51284 0.00186 -0.52187 -0.00625 C -0.53263 -0.01597 -0.49583 -0.00486 -0.48281 -0.00416 C -0.47013 -0.00254 -0.4592 0.00162 -0.44687 0.00417 C -0.43923 0.00579 -0.40364 0.00811 -0.39999 0.00834 C -0.39791 0.00903 -0.39583 0.00949 -0.39374 0.01042 C -0.39062 0.01158 -0.38437 0.01459 -0.38437 0.01459 C -0.38333 0.01875 -0.38229 0.02292 -0.38124 0.02709 C -0.37986 0.03241 -0.37812 0.04375 -0.37812 0.04375 C -0.37725 0.06829 -0.37638 0.09074 -0.37343 0.11459 C -0.37135 0.14931 -0.3684 0.18449 -0.36406 0.21875 C -0.36197 0.25463 -0.36388 0.28936 -0.36718 0.325 C -0.36684 0.32778 -0.36562 0.33797 -0.36406 0.34167 C -0.36215 0.34607 -0.35902 0.34931 -0.35781 0.35417 C -0.3552 0.36436 -0.35659 0.35834 -0.35468 0.37292 C -0.35104 0.43542 -0.35538 0.35811 -0.35156 0.44167 C -0.35069 0.4625 -0.35017 0.47269 -0.34374 0.48959 C -0.34305 0.49144 -0.3434 0.49422 -0.34218 0.49584 C -0.32743 0.51551 -0.30399 0.52153 -0.28437 0.525 C -0.27864 0.52315 -0.27291 0.52061 -0.26718 0.51875 C -0.26562 0.51736 -0.26388 0.51621 -0.26249 0.51459 C -0.26076 0.51273 -0.25954 0.50996 -0.25781 0.50834 C -0.2559 0.50625 -0.25329 0.50602 -0.25156 0.50417 C -0.24166 0.49352 -0.23506 0.47871 -0.22499 0.46875 C -0.2118 0.43936 -0.2302 0.47755 -0.21249 0.45 C -0.21163 0.44861 -0.20954 0.43611 -0.20937 0.43542 C -0.20538 0.42477 -0.19878 0.41412 -0.19374 0.40417 C -0.1894 0.39537 -0.19149 0.39028 -0.18906 0.38125 C -0.18836 0.37894 -0.1868 0.37732 -0.18593 0.375 C -0.18246 0.36598 -0.18246 0.35672 -0.17812 0.34792 C -0.17586 0.33611 -0.17274 0.32431 -0.16718 0.31459 C -0.16458 0.30116 -0.16059 0.28704 -0.15312 0.27709 C -0.15017 0.26551 -0.14374 0.25463 -0.13906 0.24375 C -0.13784 0.24098 -0.1368 0.2382 -0.13593 0.23542 C -0.13524 0.23334 -0.13506 0.23102 -0.13437 0.22917 C -0.13003 0.2176 -0.12309 0.20741 -0.11874 0.19584 C -0.11163 0.17686 -0.1151 0.18426 -0.10937 0.17292 C -0.10798 0.16343 -0.10711 0.15787 -0.10312 0.15 C -0.09878 0.12709 -0.09461 0.10371 -0.08906 0.08125 C -0.09079 0.01181 -0.09062 0.04098 -0.09062 -0.00625" ptsTypes="">
                                      <p:cBhvr>
                                        <p:cTn id="8" dur="12000" fill="hold"/>
                                        <p:tgtEl>
                                          <p:spTgt spid="614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3" name="Object 6"/>
          <p:cNvGraphicFramePr>
            <a:graphicFrameLocks noChangeAspect="1"/>
          </p:cNvGraphicFramePr>
          <p:nvPr/>
        </p:nvGraphicFramePr>
        <p:xfrm>
          <a:off x="1401763" y="2411413"/>
          <a:ext cx="26003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1" imgW="1151890" imgH="319405" progId="Word.Document.12">
                  <p:embed/>
                </p:oleObj>
              </mc:Choice>
              <mc:Fallback>
                <p:oleObj name="" r:id="rId1" imgW="1151890" imgH="31940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01763" y="2411413"/>
                        <a:ext cx="2600325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4" name="Rectangle 7"/>
          <p:cNvSpPr/>
          <p:nvPr/>
        </p:nvSpPr>
        <p:spPr>
          <a:xfrm>
            <a:off x="879475" y="1017588"/>
            <a:ext cx="5287963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、利用古典概型公式计算概率的步骤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8195" name="Rectangle 7"/>
          <p:cNvSpPr/>
          <p:nvPr/>
        </p:nvSpPr>
        <p:spPr>
          <a:xfrm>
            <a:off x="1350963" y="1419225"/>
            <a:ext cx="50466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确定样本空间的样本点的总数</a:t>
            </a:r>
            <a:r>
              <a:rPr lang="en-US" altLang="zh-CN" sz="2400" i="1">
                <a:ea typeface="楷体" panose="02010609060101010101" charset="-122"/>
              </a:rPr>
              <a:t>n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8196" name="Rectangle 7"/>
          <p:cNvSpPr/>
          <p:nvPr/>
        </p:nvSpPr>
        <p:spPr>
          <a:xfrm>
            <a:off x="1338263" y="1881188"/>
            <a:ext cx="593725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 eaLnBrk="0" hangingPunct="0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确定所求事件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en-US" sz="2400">
                <a:ea typeface="楷体" panose="02010609060101010101" charset="-122"/>
              </a:rPr>
              <a:t>包含的样本点的个数</a:t>
            </a:r>
            <a:r>
              <a:rPr lang="en-US" altLang="zh-CN" sz="2400" i="1">
                <a:ea typeface="楷体" panose="02010609060101010101" charset="-122"/>
              </a:rPr>
              <a:t>m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819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复习回顾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pic>
        <p:nvPicPr>
          <p:cNvPr id="10242" name="Picture 9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87563" y="3678238"/>
            <a:ext cx="6735762" cy="276701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0243" name="Picture 8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2013" y="1889125"/>
            <a:ext cx="6021387" cy="15144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cxnSp>
        <p:nvCxnSpPr>
          <p:cNvPr id="10244" name="Line 71"/>
          <p:cNvCxnSpPr/>
          <p:nvPr/>
        </p:nvCxnSpPr>
        <p:spPr>
          <a:xfrm flipV="1">
            <a:off x="4265613" y="2220913"/>
            <a:ext cx="14287" cy="140970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tailEnd type="arrow"/>
          </a:ln>
        </p:spPr>
      </p:cxnSp>
      <p:cxnSp>
        <p:nvCxnSpPr>
          <p:cNvPr id="10245" name="Line 73"/>
          <p:cNvCxnSpPr/>
          <p:nvPr/>
        </p:nvCxnSpPr>
        <p:spPr>
          <a:xfrm flipH="1" flipV="1">
            <a:off x="5053013" y="2190750"/>
            <a:ext cx="0" cy="1392238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tailEnd type="arrow"/>
          </a:ln>
        </p:spPr>
      </p:cxnSp>
      <p:cxnSp>
        <p:nvCxnSpPr>
          <p:cNvPr id="10246" name="Line 75"/>
          <p:cNvCxnSpPr/>
          <p:nvPr/>
        </p:nvCxnSpPr>
        <p:spPr>
          <a:xfrm flipH="1" flipV="1">
            <a:off x="6015038" y="2235200"/>
            <a:ext cx="0" cy="137795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tailEnd type="arrow"/>
          </a:ln>
        </p:spPr>
      </p:cxnSp>
      <p:cxnSp>
        <p:nvCxnSpPr>
          <p:cNvPr id="10247" name="Line 77"/>
          <p:cNvCxnSpPr/>
          <p:nvPr/>
        </p:nvCxnSpPr>
        <p:spPr>
          <a:xfrm flipH="1" flipV="1">
            <a:off x="6919913" y="2220913"/>
            <a:ext cx="0" cy="1393825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tailEnd type="arrow"/>
          </a:ln>
        </p:spPr>
      </p:cxnSp>
      <p:cxnSp>
        <p:nvCxnSpPr>
          <p:cNvPr id="10248" name="Line 79"/>
          <p:cNvCxnSpPr/>
          <p:nvPr/>
        </p:nvCxnSpPr>
        <p:spPr>
          <a:xfrm flipV="1">
            <a:off x="7737475" y="2235200"/>
            <a:ext cx="28575" cy="1365250"/>
          </a:xfrm>
          <a:prstGeom prst="line">
            <a:avLst/>
          </a:prstGeom>
          <a:noFill/>
          <a:ln w="28575">
            <a:solidFill>
              <a:srgbClr val="0000FF"/>
            </a:solidFill>
            <a:miter lim="800000"/>
            <a:tailEnd type="arrow"/>
          </a:ln>
        </p:spPr>
      </p:cxnSp>
      <p:pic>
        <p:nvPicPr>
          <p:cNvPr id="10249" name="Picture 80" descr="Buff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975" y="3878263"/>
            <a:ext cx="825500" cy="10033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0250" name="Picture 81" descr="dm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3975" y="3892550"/>
            <a:ext cx="792163" cy="1008063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</p:pic>
      <p:pic>
        <p:nvPicPr>
          <p:cNvPr id="10251" name="Picture 9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4450" y="3427413"/>
            <a:ext cx="863600" cy="40481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0252" name="Picture 9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22825" y="3432175"/>
            <a:ext cx="520700" cy="382588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0253" name="Picture 9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99113" y="3440113"/>
            <a:ext cx="784225" cy="35718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0254" name="Picture 9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15213" y="3421063"/>
            <a:ext cx="598487" cy="366712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pic>
        <p:nvPicPr>
          <p:cNvPr id="10255" name="Picture 9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529388" y="3427413"/>
            <a:ext cx="784225" cy="357187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</p:pic>
      <p:sp>
        <p:nvSpPr>
          <p:cNvPr id="10256" name="矩形 14"/>
          <p:cNvSpPr/>
          <p:nvPr/>
        </p:nvSpPr>
        <p:spPr>
          <a:xfrm>
            <a:off x="952500" y="1079500"/>
            <a:ext cx="8072438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情境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：</a:t>
            </a:r>
            <a:r>
              <a:rPr lang="zh-CN" altLang="en-US" sz="2400">
                <a:ea typeface="楷体" panose="02010609060101010101" charset="-122"/>
              </a:rPr>
              <a:t>历史上曾有人做过</a:t>
            </a:r>
            <a:r>
              <a:rPr lang="zh-CN" altLang="zh-CN" sz="2400">
                <a:ea typeface="楷体" panose="02010609060101010101" charset="-122"/>
              </a:rPr>
              <a:t>抛掷硬币</a:t>
            </a:r>
            <a:r>
              <a:rPr lang="zh-CN" altLang="en-US" sz="2400">
                <a:ea typeface="楷体" panose="02010609060101010101" charset="-122"/>
              </a:rPr>
              <a:t>的大量重复试验，结果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   </a:t>
            </a:r>
            <a:r>
              <a:rPr lang="zh-CN" altLang="en-US" sz="2400">
                <a:ea typeface="楷体" panose="02010609060101010101" charset="-122"/>
              </a:rPr>
              <a:t>如下表所示：，</a:t>
            </a:r>
            <a:endParaRPr lang="zh-CN" altLang="zh-CN" sz="2400">
              <a:ea typeface="楷体" panose="02010609060101010101" charset="-122"/>
            </a:endParaRPr>
          </a:p>
        </p:txBody>
      </p:sp>
      <p:pic>
        <p:nvPicPr>
          <p:cNvPr id="10257" name="Picture 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48000" y="5060950"/>
            <a:ext cx="5086350" cy="306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cxnSp>
        <p:nvCxnSpPr>
          <p:cNvPr id="10258" name="Line 57"/>
          <p:cNvCxnSpPr/>
          <p:nvPr/>
        </p:nvCxnSpPr>
        <p:spPr>
          <a:xfrm>
            <a:off x="2582863" y="5184775"/>
            <a:ext cx="6121400" cy="46038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miter lim="800000"/>
          </a:ln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 fill="hold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 fill="hold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 fill="hold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 fill="hold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 fill="hold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 fill="hold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 fill="hold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 fill="hold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 fill="hold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 fill="hold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 fill="hold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 fill="hold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 fill="hold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 fill="hold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Box 31"/>
          <p:cNvSpPr/>
          <p:nvPr/>
        </p:nvSpPr>
        <p:spPr>
          <a:xfrm>
            <a:off x="-95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问题情境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2290" name="矩形 14"/>
          <p:cNvSpPr/>
          <p:nvPr/>
        </p:nvSpPr>
        <p:spPr>
          <a:xfrm>
            <a:off x="952500" y="1079500"/>
            <a:ext cx="7605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情境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：</a:t>
            </a:r>
            <a:r>
              <a:rPr lang="zh-CN" altLang="zh-CN" sz="2400">
                <a:ea typeface="楷体" panose="02010609060101010101" charset="-122"/>
              </a:rPr>
              <a:t>小刚抛掷一枚硬币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zh-CN" sz="2400">
                <a:ea typeface="楷体" panose="02010609060101010101" charset="-122"/>
              </a:rPr>
              <a:t>次，出现正面朝上</a:t>
            </a:r>
            <a:r>
              <a:rPr lang="en-US" altLang="zh-CN" sz="2400">
                <a:ea typeface="楷体" panose="02010609060101010101" charset="-122"/>
              </a:rPr>
              <a:t>48</a:t>
            </a:r>
            <a:r>
              <a:rPr lang="zh-CN" altLang="zh-CN" sz="2400">
                <a:ea typeface="楷体" panose="02010609060101010101" charset="-122"/>
              </a:rPr>
              <a:t>次</a:t>
            </a:r>
            <a:r>
              <a:rPr lang="zh-CN" altLang="en-US" sz="2400">
                <a:ea typeface="楷体" panose="02010609060101010101" charset="-122"/>
              </a:rPr>
              <a:t>，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12291" name="矩形 14"/>
          <p:cNvSpPr/>
          <p:nvPr/>
        </p:nvSpPr>
        <p:spPr>
          <a:xfrm>
            <a:off x="960438" y="1600200"/>
            <a:ext cx="8040687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问题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：</a:t>
            </a:r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zh-CN" sz="2400">
                <a:ea typeface="楷体" panose="02010609060101010101" charset="-122"/>
              </a:rPr>
              <a:t>你能计算出正面朝上的频率吗？</a:t>
            </a:r>
            <a:endParaRPr lang="zh-CN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  (2)</a:t>
            </a:r>
            <a:r>
              <a:rPr lang="zh-CN" altLang="zh-CN" sz="2400">
                <a:ea typeface="楷体" panose="02010609060101010101" charset="-122"/>
              </a:rPr>
              <a:t>抛掷一枚硬币一次出现正面朝上的概率是多少？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12292" name="Rectangle 5"/>
          <p:cNvSpPr/>
          <p:nvPr/>
        </p:nvSpPr>
        <p:spPr>
          <a:xfrm>
            <a:off x="1947863" y="2457450"/>
            <a:ext cx="3867150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645" algn="l"/>
                <a:tab pos="2700020" algn="l"/>
              </a:tabLst>
            </a:pPr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(1)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正面朝上的频率为</a:t>
            </a:r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0.48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；</a:t>
            </a:r>
            <a:endParaRPr lang="en-US" altLang="zh-CN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12293" name="Rectangle 5"/>
          <p:cNvSpPr/>
          <p:nvPr/>
        </p:nvSpPr>
        <p:spPr>
          <a:xfrm>
            <a:off x="1957388" y="2895600"/>
            <a:ext cx="3789362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marL="0" lvl="0" indent="0" algn="l" defTabSz="914400" eaLnBrk="0" hangingPunct="0">
              <a:tabLst>
                <a:tab pos="1350645" algn="l"/>
                <a:tab pos="2700020" algn="l"/>
              </a:tabLst>
            </a:pPr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(2)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正面朝上的概率为</a:t>
            </a:r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0.5 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。</a:t>
            </a:r>
            <a:endParaRPr lang="en-US" altLang="zh-CN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4338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1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概率的基本性质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14339" name="Rectangle 8"/>
          <p:cNvSpPr/>
          <p:nvPr/>
        </p:nvSpPr>
        <p:spPr>
          <a:xfrm>
            <a:off x="1392238" y="1431925"/>
            <a:ext cx="3946525" cy="461963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zh-CN" sz="2400">
                <a:ea typeface="楷体" panose="02010609060101010101" charset="-122"/>
              </a:rPr>
              <a:t>随机事件的概率范围为</a:t>
            </a:r>
            <a:r>
              <a:rPr lang="zh-CN" altLang="en-US" sz="2400">
                <a:ea typeface="楷体" panose="02010609060101010101" charset="-122"/>
              </a:rPr>
              <a:t>：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14340" name="Rectangle 8"/>
          <p:cNvSpPr/>
          <p:nvPr/>
        </p:nvSpPr>
        <p:spPr>
          <a:xfrm>
            <a:off x="1401763" y="1870075"/>
            <a:ext cx="7064375" cy="1200150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zh-CN" sz="2400">
                <a:ea typeface="楷体" panose="02010609060101010101" charset="-122"/>
              </a:rPr>
              <a:t>必然事件和不可能事件分别用</a:t>
            </a:r>
            <a:r>
              <a:rPr lang="en-US" altLang="zh-CN" sz="2400" i="1">
                <a:ea typeface="楷体" panose="02010609060101010101" charset="-122"/>
              </a:rPr>
              <a:t>Ω</a:t>
            </a:r>
            <a:r>
              <a:rPr lang="zh-CN" altLang="zh-CN" sz="2400">
                <a:ea typeface="楷体" panose="02010609060101010101" charset="-122"/>
              </a:rPr>
              <a:t>和∅表示，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zh-CN" altLang="zh-CN" sz="2400">
                <a:ea typeface="楷体" panose="02010609060101010101" charset="-122"/>
              </a:rPr>
              <a:t>必然事件的概率为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zh-CN" sz="2400">
                <a:ea typeface="楷体" panose="02010609060101010101" charset="-122"/>
              </a:rPr>
              <a:t>，不可能事件的概率为</a:t>
            </a:r>
            <a:r>
              <a:rPr lang="en-US" altLang="zh-CN" sz="2400">
                <a:ea typeface="楷体" panose="02010609060101010101" charset="-122"/>
              </a:rPr>
              <a:t>0</a:t>
            </a:r>
            <a:r>
              <a:rPr lang="zh-CN" altLang="zh-CN" sz="2400">
                <a:ea typeface="楷体" panose="02010609060101010101" charset="-122"/>
              </a:rPr>
              <a:t>，即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     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Ω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＝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1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，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∅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＝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4341" name="矩形 6"/>
          <p:cNvSpPr/>
          <p:nvPr/>
        </p:nvSpPr>
        <p:spPr>
          <a:xfrm>
            <a:off x="5148263" y="1411288"/>
            <a:ext cx="170973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＜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A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＜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1</a:t>
            </a:r>
            <a:endParaRPr lang="zh-CN" altLang="zh-CN" sz="2400">
              <a:solidFill>
                <a:srgbClr val="FF0000"/>
              </a:solidFill>
              <a:ea typeface="楷体" panose="02010609060101010101" charset="-122"/>
            </a:endParaRPr>
          </a:p>
        </p:txBody>
      </p:sp>
      <p:sp>
        <p:nvSpPr>
          <p:cNvPr id="14342" name="矩形 7"/>
          <p:cNvSpPr/>
          <p:nvPr/>
        </p:nvSpPr>
        <p:spPr>
          <a:xfrm>
            <a:off x="4552950" y="3025775"/>
            <a:ext cx="1427163" cy="460375"/>
          </a:xfrm>
          <a:prstGeom prst="rect">
            <a:avLst/>
          </a:prstGeom>
          <a:solidFill>
            <a:srgbClr val="FFFF00"/>
          </a:solidFill>
          <a:ln w="25400">
            <a:solidFill>
              <a:srgbClr val="0000FF"/>
            </a:solidFill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0≤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)≤1</a:t>
            </a:r>
            <a:endParaRPr lang="zh-CN" altLang="zh-CN" sz="2400">
              <a:ea typeface="楷体" panose="02010609060101010101" charset="-122"/>
            </a:endParaRPr>
          </a:p>
        </p:txBody>
      </p:sp>
      <p:sp>
        <p:nvSpPr>
          <p:cNvPr id="14343" name="Rectangle 8"/>
          <p:cNvSpPr/>
          <p:nvPr/>
        </p:nvSpPr>
        <p:spPr>
          <a:xfrm>
            <a:off x="1376363" y="3055938"/>
            <a:ext cx="3327400" cy="46196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zh-CN" sz="2400">
                <a:ea typeface="楷体" panose="02010609060101010101" charset="-122"/>
              </a:rPr>
              <a:t>概率</a:t>
            </a:r>
            <a:r>
              <a:rPr lang="zh-CN" altLang="en-US" sz="2400">
                <a:ea typeface="楷体" panose="02010609060101010101" charset="-122"/>
              </a:rPr>
              <a:t>的取值范围</a:t>
            </a:r>
            <a:r>
              <a:rPr lang="zh-CN" altLang="zh-CN" sz="2400">
                <a:ea typeface="楷体" panose="02010609060101010101" charset="-122"/>
              </a:rPr>
              <a:t>为</a:t>
            </a:r>
            <a:r>
              <a:rPr lang="zh-CN" altLang="en-US" sz="2400">
                <a:ea typeface="楷体" panose="02010609060101010101" charset="-122"/>
              </a:rPr>
              <a:t>：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4344" name="矩形 9"/>
          <p:cNvSpPr/>
          <p:nvPr/>
        </p:nvSpPr>
        <p:spPr>
          <a:xfrm>
            <a:off x="947738" y="3703638"/>
            <a:ext cx="2503487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2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频率的稳定性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14345" name="矩形 10"/>
          <p:cNvSpPr/>
          <p:nvPr/>
        </p:nvSpPr>
        <p:spPr>
          <a:xfrm>
            <a:off x="1454150" y="4144963"/>
            <a:ext cx="7404100" cy="1570037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一般地，对于给定的随机事件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，在相同条件下，随着试验次数的增加，事件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发生的</a:t>
            </a:r>
            <a:r>
              <a:rPr lang="zh-CN" altLang="zh-CN" sz="2400">
                <a:solidFill>
                  <a:srgbClr val="FF0000"/>
                </a:solidFill>
                <a:ea typeface="楷体" panose="02010609060101010101" charset="-122"/>
              </a:rPr>
              <a:t>频率</a:t>
            </a:r>
            <a:r>
              <a:rPr lang="zh-CN" altLang="zh-CN" sz="2400">
                <a:ea typeface="楷体" panose="02010609060101010101" charset="-122"/>
              </a:rPr>
              <a:t>会在随机事件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zh-CN" altLang="zh-CN" sz="2400">
                <a:ea typeface="楷体" panose="02010609060101010101" charset="-122"/>
              </a:rPr>
              <a:t>发生的概率</a:t>
            </a:r>
            <a:r>
              <a:rPr lang="en-US" altLang="zh-CN" sz="2400" i="1">
                <a:ea typeface="楷体" panose="02010609060101010101" charset="-122"/>
              </a:rPr>
              <a:t>P</a:t>
            </a:r>
            <a:r>
              <a:rPr lang="en-US" altLang="zh-CN" sz="2400">
                <a:ea typeface="楷体" panose="02010609060101010101" charset="-122"/>
              </a:rPr>
              <a:t>(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r>
              <a:rPr lang="en-US" altLang="zh-CN" sz="2400">
                <a:ea typeface="楷体" panose="02010609060101010101" charset="-122"/>
              </a:rPr>
              <a:t>)</a:t>
            </a:r>
            <a:r>
              <a:rPr lang="zh-CN" altLang="zh-CN" sz="2400">
                <a:ea typeface="楷体" panose="02010609060101010101" charset="-122"/>
              </a:rPr>
              <a:t>的附近摆动并趋于稳定，我们将频率的这个性质称为频率的稳定性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 fill="hold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 fill="hold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  <p:bldP spid="14340" grpId="0"/>
      <p:bldP spid="14341" grpId="0"/>
      <p:bldP spid="14342" grpId="0"/>
      <p:bldP spid="14343" grpId="0"/>
      <p:bldP spid="14344" grpId="0"/>
      <p:bldP spid="143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6386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3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频率与概率的关系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graphicFrame>
        <p:nvGraphicFramePr>
          <p:cNvPr id="16387" name="Object 9"/>
          <p:cNvGraphicFramePr>
            <a:graphicFrameLocks noChangeAspect="1"/>
          </p:cNvGraphicFramePr>
          <p:nvPr/>
        </p:nvGraphicFramePr>
        <p:xfrm>
          <a:off x="1484313" y="1520825"/>
          <a:ext cx="7351712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" r:id="rId1" imgW="3747135" imgH="664845" progId="Word.Document.12">
                  <p:embed/>
                </p:oleObj>
              </mc:Choice>
              <mc:Fallback>
                <p:oleObj name="" r:id="rId1" imgW="3747135" imgH="66484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84313" y="1520825"/>
                        <a:ext cx="7351712" cy="1304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0"/>
          <p:cNvGraphicFramePr>
            <a:graphicFrameLocks noChangeAspect="1"/>
          </p:cNvGraphicFramePr>
          <p:nvPr/>
        </p:nvGraphicFramePr>
        <p:xfrm>
          <a:off x="1874838" y="2343150"/>
          <a:ext cx="1166812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3" imgW="647700" imgH="393700" progId="Equation.DSMT4">
                  <p:embed/>
                </p:oleObj>
              </mc:Choice>
              <mc:Fallback>
                <p:oleObj name="" r:id="rId3" imgW="6477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74838" y="2343150"/>
                        <a:ext cx="1166812" cy="708025"/>
                      </a:xfrm>
                      <a:prstGeom prst="rect">
                        <a:avLst/>
                      </a:prstGeom>
                      <a:solidFill>
                        <a:srgbClr val="00FF00"/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矩形 10"/>
          <p:cNvSpPr/>
          <p:nvPr/>
        </p:nvSpPr>
        <p:spPr>
          <a:xfrm>
            <a:off x="920750" y="3382963"/>
            <a:ext cx="2195513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4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概率的意义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16390" name="矩形 11"/>
          <p:cNvSpPr/>
          <p:nvPr/>
        </p:nvSpPr>
        <p:spPr>
          <a:xfrm>
            <a:off x="1395413" y="3752850"/>
            <a:ext cx="7486650" cy="12001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 sz="2400">
                <a:ea typeface="楷体" panose="02010609060101010101" charset="-122"/>
              </a:rPr>
              <a:t>对于随机现象，虽然事先无法确定某个随机事件是否发生，但是在相同条件下进行大量重复试验时，可以发现随机事件的发生与否呈现出某种规律性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9" grpId="0"/>
      <p:bldP spid="1639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31"/>
          <p:cNvSpPr/>
          <p:nvPr/>
        </p:nvSpPr>
        <p:spPr>
          <a:xfrm>
            <a:off x="-22225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数学建构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8434" name="Rectangle 16"/>
          <p:cNvSpPr/>
          <p:nvPr/>
        </p:nvSpPr>
        <p:spPr>
          <a:xfrm>
            <a:off x="914400" y="1014413"/>
            <a:ext cx="3455988" cy="4619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solidFill>
                  <a:srgbClr val="0000FF"/>
                </a:solidFill>
                <a:ea typeface="楷体" panose="02010609060101010101" charset="-122"/>
              </a:rPr>
              <a:t>5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、关于</a:t>
            </a:r>
            <a:r>
              <a:rPr lang="zh-CN" altLang="zh-CN" sz="2400">
                <a:solidFill>
                  <a:srgbClr val="0000FF"/>
                </a:solidFill>
                <a:ea typeface="楷体" panose="02010609060101010101" charset="-122"/>
              </a:rPr>
              <a:t>概率的</a:t>
            </a:r>
            <a:r>
              <a:rPr lang="zh-CN" altLang="en-US" sz="2400">
                <a:solidFill>
                  <a:srgbClr val="0000FF"/>
                </a:solidFill>
                <a:ea typeface="楷体" panose="02010609060101010101" charset="-122"/>
              </a:rPr>
              <a:t>几点说明</a:t>
            </a:r>
            <a:endParaRPr lang="zh-CN" altLang="en-US" sz="2400">
              <a:solidFill>
                <a:srgbClr val="0000FF"/>
              </a:solidFill>
              <a:ea typeface="楷体" panose="02010609060101010101" charset="-122"/>
            </a:endParaRPr>
          </a:p>
        </p:txBody>
      </p:sp>
      <p:sp>
        <p:nvSpPr>
          <p:cNvPr id="18435" name="矩形 11"/>
          <p:cNvSpPr/>
          <p:nvPr/>
        </p:nvSpPr>
        <p:spPr>
          <a:xfrm>
            <a:off x="1443038" y="1425575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(1)</a:t>
            </a:r>
            <a:r>
              <a:rPr lang="zh-CN" altLang="en-US" sz="2400">
                <a:ea typeface="楷体" panose="02010609060101010101" charset="-122"/>
              </a:rPr>
              <a:t>求一个事件概率的基本方法是通过大量重复的试验；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18436" name="矩形 11"/>
          <p:cNvSpPr/>
          <p:nvPr/>
        </p:nvSpPr>
        <p:spPr>
          <a:xfrm>
            <a:off x="1430338" y="1827213"/>
            <a:ext cx="748665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(2)</a:t>
            </a:r>
            <a:r>
              <a:rPr lang="zh-CN" altLang="en-US" sz="2400">
                <a:ea typeface="楷体" panose="02010609060101010101" charset="-122"/>
              </a:rPr>
              <a:t>当频率在某个常数附近摆动时，这个常数叫做事件</a:t>
            </a:r>
            <a:r>
              <a:rPr lang="en-US" altLang="zh-CN" sz="2400" i="1">
                <a:ea typeface="楷体" panose="02010609060101010101" charset="-122"/>
              </a:rPr>
              <a:t>A</a:t>
            </a:r>
            <a:endParaRPr lang="en-US" altLang="zh-CN" sz="2400" i="1">
              <a:ea typeface="楷体" panose="02010609060101010101" charset="-122"/>
            </a:endParaRPr>
          </a:p>
          <a:p>
            <a:pPr lvl="0" algn="l"/>
            <a:r>
              <a:rPr lang="en-US" altLang="zh-CN" sz="2400" i="1">
                <a:ea typeface="楷体" panose="02010609060101010101" charset="-122"/>
              </a:rPr>
              <a:t>     </a:t>
            </a:r>
            <a:r>
              <a:rPr lang="zh-CN" altLang="en-US" sz="2400">
                <a:ea typeface="楷体" panose="02010609060101010101" charset="-122"/>
              </a:rPr>
              <a:t>的概率；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18437" name="矩形 11"/>
          <p:cNvSpPr/>
          <p:nvPr/>
        </p:nvSpPr>
        <p:spPr>
          <a:xfrm>
            <a:off x="1419225" y="2584450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(3)</a:t>
            </a:r>
            <a:r>
              <a:rPr lang="zh-CN" altLang="en-US" sz="2400">
                <a:ea typeface="楷体" panose="02010609060101010101" charset="-122"/>
              </a:rPr>
              <a:t>概率是频率的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稳定值</a:t>
            </a:r>
            <a:r>
              <a:rPr lang="zh-CN" altLang="en-US" sz="2400">
                <a:ea typeface="楷体" panose="02010609060101010101" charset="-122"/>
              </a:rPr>
              <a:t>，频率是概率的</a:t>
            </a:r>
            <a:r>
              <a:rPr lang="zh-CN" altLang="en-US" sz="2400">
                <a:solidFill>
                  <a:srgbClr val="FF0000"/>
                </a:solidFill>
                <a:ea typeface="楷体" panose="02010609060101010101" charset="-122"/>
              </a:rPr>
              <a:t>近似值</a:t>
            </a:r>
            <a:r>
              <a:rPr lang="zh-CN" altLang="en-US" sz="2400">
                <a:ea typeface="楷体" panose="02010609060101010101" charset="-122"/>
              </a:rPr>
              <a:t>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18438" name="矩形 12"/>
          <p:cNvSpPr/>
          <p:nvPr/>
        </p:nvSpPr>
        <p:spPr>
          <a:xfrm>
            <a:off x="1406525" y="3022600"/>
            <a:ext cx="74866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(4)</a:t>
            </a:r>
            <a:r>
              <a:rPr lang="zh-CN" altLang="en-US" sz="2400">
                <a:ea typeface="楷体" panose="02010609060101010101" charset="-122"/>
              </a:rPr>
              <a:t>概率反映了随机事件发生可能性的大小；</a:t>
            </a:r>
            <a:endParaRPr lang="en-US" altLang="zh-CN" sz="2400">
              <a:ea typeface="楷体" panose="02010609060101010101" charset="-122"/>
            </a:endParaRPr>
          </a:p>
        </p:txBody>
      </p:sp>
      <p:sp>
        <p:nvSpPr>
          <p:cNvPr id="18439" name="矩形 14"/>
          <p:cNvSpPr/>
          <p:nvPr/>
        </p:nvSpPr>
        <p:spPr>
          <a:xfrm>
            <a:off x="1403350" y="3436938"/>
            <a:ext cx="7486650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en-US" altLang="zh-CN" sz="2400">
                <a:ea typeface="楷体" panose="02010609060101010101" charset="-122"/>
              </a:rPr>
              <a:t>(5)</a:t>
            </a:r>
            <a:r>
              <a:rPr lang="zh-CN" altLang="en-US" sz="2400">
                <a:ea typeface="楷体" panose="02010609060101010101" charset="-122"/>
              </a:rPr>
              <a:t>必然事件的概率为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，不可能事件的概率是</a:t>
            </a:r>
            <a:r>
              <a:rPr lang="en-US" altLang="zh-CN" sz="2400">
                <a:ea typeface="楷体" panose="02010609060101010101" charset="-122"/>
              </a:rPr>
              <a:t>0</a:t>
            </a:r>
            <a:r>
              <a:rPr lang="zh-CN" altLang="en-US" sz="2400">
                <a:ea typeface="楷体" panose="02010609060101010101" charset="-122"/>
              </a:rPr>
              <a:t>，因此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0≤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P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(</a:t>
            </a:r>
            <a:r>
              <a:rPr lang="en-US" altLang="zh-CN" sz="2400" i="1">
                <a:solidFill>
                  <a:srgbClr val="FF0000"/>
                </a:solidFill>
                <a:ea typeface="楷体" panose="02010609060101010101" charset="-122"/>
              </a:rPr>
              <a:t>A</a:t>
            </a:r>
            <a:r>
              <a:rPr lang="en-US" altLang="zh-CN" sz="2400">
                <a:solidFill>
                  <a:srgbClr val="FF0000"/>
                </a:solidFill>
                <a:ea typeface="楷体" panose="02010609060101010101" charset="-122"/>
              </a:rPr>
              <a:t>)≤1</a:t>
            </a:r>
            <a:r>
              <a:rPr lang="zh-CN" altLang="en-US" sz="2400">
                <a:ea typeface="楷体" panose="02010609060101010101" charset="-122"/>
              </a:rPr>
              <a:t>。</a:t>
            </a:r>
            <a:endParaRPr lang="zh-CN" altLang="en-US" sz="2400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 fill="hold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 fill="hold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 fill="hold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1"/>
          <p:cNvSpPr/>
          <p:nvPr/>
        </p:nvSpPr>
        <p:spPr>
          <a:xfrm>
            <a:off x="-46037" y="558800"/>
            <a:ext cx="2032000" cy="5238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en-US" sz="2800">
                <a:solidFill>
                  <a:srgbClr val="0000FF"/>
                </a:solidFill>
                <a:latin typeface="楷体" panose="02010609060101010101" charset="-122"/>
                <a:ea typeface="楷体" panose="02010609060101010101" charset="-122"/>
              </a:rPr>
              <a:t>数学应用</a:t>
            </a:r>
            <a:endParaRPr lang="zh-CN" altLang="en-US" sz="2800">
              <a:solidFill>
                <a:srgbClr val="0000FF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0482" name="矩形 4"/>
          <p:cNvSpPr/>
          <p:nvPr/>
        </p:nvSpPr>
        <p:spPr>
          <a:xfrm>
            <a:off x="1982788" y="609600"/>
            <a:ext cx="4298950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类型一　</a:t>
            </a:r>
            <a:r>
              <a:rPr lang="zh-CN" altLang="zh-CN" sz="240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</a:rPr>
              <a:t>对概率概念的理解</a:t>
            </a:r>
            <a:endParaRPr lang="zh-CN" altLang="en-US" sz="2400">
              <a:solidFill>
                <a:srgbClr val="FF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0483" name="Rectangle 17"/>
          <p:cNvSpPr/>
          <p:nvPr/>
        </p:nvSpPr>
        <p:spPr>
          <a:xfrm>
            <a:off x="879475" y="1004888"/>
            <a:ext cx="8069263" cy="3046412"/>
          </a:xfrm>
          <a:prstGeom prst="rect">
            <a:avLst/>
          </a:prstGeom>
          <a:noFill/>
          <a:ln w="28575"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en-US" sz="2400">
                <a:ea typeface="楷体" panose="02010609060101010101" charset="-122"/>
              </a:rPr>
              <a:t>例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en-US" sz="2400">
                <a:ea typeface="楷体" panose="02010609060101010101" charset="-122"/>
              </a:rPr>
              <a:t>、</a:t>
            </a:r>
            <a:r>
              <a:rPr lang="zh-CN" altLang="zh-CN" sz="2400">
                <a:ea typeface="楷体" panose="02010609060101010101" charset="-122"/>
              </a:rPr>
              <a:t>下列说法：①抛掷硬币</a:t>
            </a:r>
            <a:r>
              <a:rPr lang="en-US" altLang="zh-CN" sz="2400">
                <a:ea typeface="楷体" panose="02010609060101010101" charset="-122"/>
              </a:rPr>
              <a:t>100</a:t>
            </a:r>
            <a:r>
              <a:rPr lang="zh-CN" altLang="zh-CN" sz="2400">
                <a:ea typeface="楷体" panose="02010609060101010101" charset="-122"/>
              </a:rPr>
              <a:t>次，有</a:t>
            </a:r>
            <a:r>
              <a:rPr lang="en-US" altLang="zh-CN" sz="2400">
                <a:ea typeface="楷体" panose="02010609060101010101" charset="-122"/>
              </a:rPr>
              <a:t>55</a:t>
            </a:r>
            <a:r>
              <a:rPr lang="zh-CN" altLang="zh-CN" sz="2400">
                <a:ea typeface="楷体" panose="02010609060101010101" charset="-122"/>
              </a:rPr>
              <a:t>次出现正面，所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以出现正面的概率为</a:t>
            </a:r>
            <a:r>
              <a:rPr lang="en-US" altLang="zh-CN" sz="2400">
                <a:ea typeface="楷体" panose="02010609060101010101" charset="-122"/>
              </a:rPr>
              <a:t>0.55</a:t>
            </a:r>
            <a:r>
              <a:rPr lang="zh-CN" altLang="zh-CN" sz="2400">
                <a:ea typeface="楷体" panose="02010609060101010101" charset="-122"/>
              </a:rPr>
              <a:t>；②如果买彩票中奖的概率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是</a:t>
            </a:r>
            <a:r>
              <a:rPr lang="en-US" altLang="zh-CN" sz="2400">
                <a:ea typeface="楷体" panose="02010609060101010101" charset="-122"/>
              </a:rPr>
              <a:t>0.001</a:t>
            </a:r>
            <a:r>
              <a:rPr lang="zh-CN" altLang="zh-CN" sz="2400">
                <a:ea typeface="楷体" panose="02010609060101010101" charset="-122"/>
              </a:rPr>
              <a:t>，那么买</a:t>
            </a:r>
            <a:r>
              <a:rPr lang="en-US" altLang="zh-CN" sz="2400">
                <a:ea typeface="楷体" panose="02010609060101010101" charset="-122"/>
              </a:rPr>
              <a:t>1 000</a:t>
            </a:r>
            <a:r>
              <a:rPr lang="zh-CN" altLang="zh-CN" sz="2400">
                <a:ea typeface="楷体" panose="02010609060101010101" charset="-122"/>
              </a:rPr>
              <a:t>张彩票一定能中奖；③乒乓球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比赛前，决定谁先发球，抽签方法是从</a:t>
            </a:r>
            <a:r>
              <a:rPr lang="en-US" altLang="zh-CN" sz="2400">
                <a:ea typeface="楷体" panose="02010609060101010101" charset="-122"/>
              </a:rPr>
              <a:t>1~10</a:t>
            </a:r>
            <a:r>
              <a:rPr lang="zh-CN" altLang="zh-CN" sz="2400">
                <a:ea typeface="楷体" panose="02010609060101010101" charset="-122"/>
              </a:rPr>
              <a:t>共</a:t>
            </a:r>
            <a:r>
              <a:rPr lang="en-US" altLang="zh-CN" sz="2400">
                <a:ea typeface="楷体" panose="02010609060101010101" charset="-122"/>
              </a:rPr>
              <a:t>10</a:t>
            </a:r>
            <a:r>
              <a:rPr lang="zh-CN" altLang="zh-CN" sz="2400">
                <a:ea typeface="楷体" panose="02010609060101010101" charset="-122"/>
              </a:rPr>
              <a:t>个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 </a:t>
            </a:r>
            <a:r>
              <a:rPr lang="zh-CN" altLang="zh-CN" sz="2400">
                <a:ea typeface="楷体" panose="02010609060101010101" charset="-122"/>
              </a:rPr>
              <a:t>数字中各抽取</a:t>
            </a:r>
            <a:r>
              <a:rPr lang="en-US" altLang="zh-CN" sz="2400">
                <a:ea typeface="楷体" panose="02010609060101010101" charset="-122"/>
              </a:rPr>
              <a:t>1</a:t>
            </a:r>
            <a:r>
              <a:rPr lang="zh-CN" altLang="zh-CN" sz="2400">
                <a:ea typeface="楷体" panose="02010609060101010101" charset="-122"/>
              </a:rPr>
              <a:t>个，再比较大小，这种抽签方法是公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平的；④昨天没有下雨，则说明关于昨天气象局的天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气预报</a:t>
            </a:r>
            <a:r>
              <a:rPr lang="zh-CN" altLang="en-US" sz="2400">
                <a:ea typeface="楷体" panose="02010609060101010101" charset="-122"/>
              </a:rPr>
              <a:t>“</a:t>
            </a:r>
            <a:r>
              <a:rPr lang="zh-CN" altLang="zh-CN" sz="2400">
                <a:ea typeface="楷体" panose="02010609060101010101" charset="-122"/>
              </a:rPr>
              <a:t>降水概率为</a:t>
            </a:r>
            <a:r>
              <a:rPr lang="en-US" altLang="zh-CN" sz="2400">
                <a:ea typeface="楷体" panose="02010609060101010101" charset="-122"/>
              </a:rPr>
              <a:t>90%”</a:t>
            </a:r>
            <a:r>
              <a:rPr lang="zh-CN" altLang="zh-CN" sz="2400">
                <a:ea typeface="楷体" panose="02010609060101010101" charset="-122"/>
              </a:rPr>
              <a:t> 是错误的</a:t>
            </a:r>
            <a:r>
              <a:rPr lang="zh-CN" altLang="en-US" sz="2400">
                <a:ea typeface="楷体" panose="02010609060101010101" charset="-122"/>
              </a:rPr>
              <a:t>，</a:t>
            </a:r>
            <a:r>
              <a:rPr lang="zh-CN" altLang="zh-CN" sz="2400">
                <a:ea typeface="楷体" panose="02010609060101010101" charset="-122"/>
              </a:rPr>
              <a:t>其中，正确的</a:t>
            </a:r>
            <a:endParaRPr lang="en-US" altLang="zh-CN" sz="2400">
              <a:ea typeface="楷体" panose="02010609060101010101" charset="-122"/>
            </a:endParaRPr>
          </a:p>
          <a:p>
            <a:pPr lvl="0" algn="l"/>
            <a:r>
              <a:rPr lang="en-US" altLang="zh-CN" sz="2400">
                <a:ea typeface="楷体" panose="02010609060101010101" charset="-122"/>
              </a:rPr>
              <a:t>          </a:t>
            </a:r>
            <a:r>
              <a:rPr lang="zh-CN" altLang="zh-CN" sz="2400">
                <a:ea typeface="楷体" panose="02010609060101010101" charset="-122"/>
              </a:rPr>
              <a:t>有</a:t>
            </a:r>
            <a:r>
              <a:rPr lang="en-US" altLang="zh-CN" sz="2400">
                <a:ea typeface="楷体" panose="02010609060101010101" charset="-122"/>
              </a:rPr>
              <a:t>________(</a:t>
            </a:r>
            <a:r>
              <a:rPr lang="zh-CN" altLang="zh-CN" sz="2400">
                <a:ea typeface="楷体" panose="02010609060101010101" charset="-122"/>
              </a:rPr>
              <a:t>填序号</a:t>
            </a:r>
            <a:r>
              <a:rPr lang="en-US" altLang="zh-CN" sz="2400">
                <a:ea typeface="楷体" panose="02010609060101010101" charset="-122"/>
              </a:rPr>
              <a:t>)</a:t>
            </a:r>
            <a:endParaRPr lang="zh-CN" altLang="en-US" sz="2400">
              <a:ea typeface="楷体" panose="02010609060101010101" charset="-122"/>
            </a:endParaRPr>
          </a:p>
        </p:txBody>
      </p:sp>
      <p:sp>
        <p:nvSpPr>
          <p:cNvPr id="20484" name="矩形 6"/>
          <p:cNvSpPr/>
          <p:nvPr/>
        </p:nvSpPr>
        <p:spPr>
          <a:xfrm>
            <a:off x="2460625" y="3536950"/>
            <a:ext cx="493713" cy="461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none"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/>
            <a:r>
              <a:rPr lang="zh-CN" altLang="zh-CN" sz="2400">
                <a:solidFill>
                  <a:srgbClr val="FF0000"/>
                </a:solidFill>
              </a:rPr>
              <a:t>③</a:t>
            </a:r>
            <a:endParaRPr lang="zh-CN" altLang="en-US" sz="2400">
              <a:solidFill>
                <a:srgbClr val="FF0000"/>
              </a:solidFill>
            </a:endParaRPr>
          </a:p>
        </p:txBody>
      </p:sp>
      <p:sp>
        <p:nvSpPr>
          <p:cNvPr id="20485" name="矩形 7"/>
          <p:cNvSpPr/>
          <p:nvPr/>
        </p:nvSpPr>
        <p:spPr>
          <a:xfrm>
            <a:off x="1751013" y="4098925"/>
            <a:ext cx="7096125" cy="16303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4572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9144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3716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182880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2000" b="1" i="0" u="none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</a:lstStyle>
          <a:p>
            <a:pPr lvl="0" algn="l"/>
            <a:r>
              <a:rPr lang="zh-CN" altLang="zh-CN">
                <a:solidFill>
                  <a:srgbClr val="FF0000"/>
                </a:solidFill>
                <a:ea typeface="楷体" panose="02010609060101010101" charset="-122"/>
              </a:rPr>
              <a:t>解：</a:t>
            </a:r>
            <a:r>
              <a:rPr lang="zh-CN" altLang="zh-CN">
                <a:ea typeface="楷体" panose="02010609060101010101" charset="-122"/>
              </a:rPr>
              <a:t>抓住概率的意义可判断</a:t>
            </a:r>
            <a:r>
              <a:rPr lang="zh-CN" altLang="en-US">
                <a:ea typeface="楷体" panose="02010609060101010101" charset="-122"/>
              </a:rPr>
              <a:t>，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</a:t>
            </a:r>
            <a:r>
              <a:rPr lang="zh-CN" altLang="zh-CN">
                <a:ea typeface="楷体" panose="02010609060101010101" charset="-122"/>
              </a:rPr>
              <a:t>对于①，</a:t>
            </a:r>
            <a:r>
              <a:rPr lang="en-US" altLang="zh-CN">
                <a:ea typeface="楷体" panose="02010609060101010101" charset="-122"/>
              </a:rPr>
              <a:t>0.55</a:t>
            </a:r>
            <a:r>
              <a:rPr lang="zh-CN" altLang="zh-CN">
                <a:ea typeface="楷体" panose="02010609060101010101" charset="-122"/>
              </a:rPr>
              <a:t>只是这次试验的频率，故①错误；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</a:t>
            </a:r>
            <a:r>
              <a:rPr lang="zh-CN" altLang="zh-CN">
                <a:ea typeface="楷体" panose="02010609060101010101" charset="-122"/>
              </a:rPr>
              <a:t>对于②，买</a:t>
            </a:r>
            <a:r>
              <a:rPr lang="en-US" altLang="zh-CN">
                <a:ea typeface="楷体" panose="02010609060101010101" charset="-122"/>
              </a:rPr>
              <a:t>1 000</a:t>
            </a:r>
            <a:r>
              <a:rPr lang="zh-CN" altLang="zh-CN">
                <a:ea typeface="楷体" panose="02010609060101010101" charset="-122"/>
              </a:rPr>
              <a:t>张彩票不一定能中奖，故②错误；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</a:t>
            </a:r>
            <a:r>
              <a:rPr lang="zh-CN" altLang="zh-CN">
                <a:ea typeface="楷体" panose="02010609060101010101" charset="-122"/>
              </a:rPr>
              <a:t>对于④，降水概率为</a:t>
            </a:r>
            <a:r>
              <a:rPr lang="en-US" altLang="zh-CN">
                <a:ea typeface="楷体" panose="02010609060101010101" charset="-122"/>
              </a:rPr>
              <a:t>90%</a:t>
            </a:r>
            <a:r>
              <a:rPr lang="zh-CN" altLang="zh-CN">
                <a:ea typeface="楷体" panose="02010609060101010101" charset="-122"/>
              </a:rPr>
              <a:t>只说明下雨的可能性很大，但也</a:t>
            </a:r>
            <a:endParaRPr lang="en-US" altLang="zh-CN">
              <a:ea typeface="楷体" panose="02010609060101010101" charset="-122"/>
            </a:endParaRPr>
          </a:p>
          <a:p>
            <a:pPr lvl="0" algn="l"/>
            <a:r>
              <a:rPr lang="en-US" altLang="zh-CN">
                <a:ea typeface="楷体" panose="02010609060101010101" charset="-122"/>
              </a:rPr>
              <a:t>        </a:t>
            </a:r>
            <a:r>
              <a:rPr lang="zh-CN" altLang="zh-CN">
                <a:ea typeface="楷体" panose="02010609060101010101" charset="-122"/>
              </a:rPr>
              <a:t>可能不下雨，故④错误</a:t>
            </a:r>
            <a:r>
              <a:rPr lang="en-US" altLang="zh-CN">
                <a:ea typeface="楷体" panose="02010609060101010101" charset="-122"/>
              </a:rPr>
              <a:t>.</a:t>
            </a:r>
            <a:endParaRPr lang="zh-CN" altLang="en-US">
              <a:ea typeface="楷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 fill="hold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20485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ODJhZjlmYzQ0NTQzMjM4YmFiYjkyZDFlYmU0OGIwY2IifQ==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just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3923</Words>
  <Application>WPS 演示</Application>
  <PresentationFormat>On-screen Show (4:3)</PresentationFormat>
  <Paragraphs>391</Paragraphs>
  <Slides>24</Slides>
  <Notes>28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10</vt:i4>
      </vt:variant>
      <vt:variant>
        <vt:lpstr>幻灯片标题</vt:lpstr>
      </vt:variant>
      <vt:variant>
        <vt:i4>24</vt:i4>
      </vt:variant>
    </vt:vector>
  </HeadingPairs>
  <TitlesOfParts>
    <vt:vector size="45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PMingLiU</vt:lpstr>
      <vt:lpstr>Segoe Print</vt:lpstr>
      <vt:lpstr>Calibri</vt:lpstr>
      <vt:lpstr>默认设计模板</vt:lpstr>
      <vt:lpstr>Word.Document.12</vt:lpstr>
      <vt:lpstr>Word.Document.12</vt:lpstr>
      <vt:lpstr>Word.Document.12</vt:lpstr>
      <vt:lpstr>Word.Document.12</vt:lpstr>
      <vt:lpstr>Word.Document.12</vt:lpstr>
      <vt:lpstr>Word.Document.12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rbm.xkw.com</dc:creator>
  <cp:lastModifiedBy>看啥看呢</cp:lastModifiedBy>
  <cp:revision>2</cp:revision>
  <cp:lastPrinted>2022-05-30T19:26:00Z</cp:lastPrinted>
  <dcterms:created xsi:type="dcterms:W3CDTF">2022-05-30T19:26:00Z</dcterms:created>
  <dcterms:modified xsi:type="dcterms:W3CDTF">2024-06-10T14:41:49Z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7083668BF7FF432CAD88EB82CC7FD6D5_12</vt:lpwstr>
  </property>
  <property fmtid="{D5CDD505-2E9C-101B-9397-08002B2CF9AE}" pid="7" name="KSOProductBuildVer">
    <vt:lpwstr>2052-12.1.0.16929</vt:lpwstr>
  </property>
</Properties>
</file>